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41"/>
  </p:notesMasterIdLst>
  <p:handoutMasterIdLst>
    <p:handoutMasterId r:id="rId42"/>
  </p:handoutMasterIdLst>
  <p:sldIdLst>
    <p:sldId id="259" r:id="rId2"/>
    <p:sldId id="328" r:id="rId3"/>
    <p:sldId id="406" r:id="rId4"/>
    <p:sldId id="354" r:id="rId5"/>
    <p:sldId id="402" r:id="rId6"/>
    <p:sldId id="337" r:id="rId7"/>
    <p:sldId id="408" r:id="rId8"/>
    <p:sldId id="329" r:id="rId9"/>
    <p:sldId id="330" r:id="rId10"/>
    <p:sldId id="331" r:id="rId11"/>
    <p:sldId id="332" r:id="rId12"/>
    <p:sldId id="334" r:id="rId13"/>
    <p:sldId id="388" r:id="rId14"/>
    <p:sldId id="333" r:id="rId15"/>
    <p:sldId id="389" r:id="rId16"/>
    <p:sldId id="342" r:id="rId17"/>
    <p:sldId id="346" r:id="rId18"/>
    <p:sldId id="343" r:id="rId19"/>
    <p:sldId id="344" r:id="rId20"/>
    <p:sldId id="348" r:id="rId21"/>
    <p:sldId id="345" r:id="rId22"/>
    <p:sldId id="349" r:id="rId23"/>
    <p:sldId id="347" r:id="rId24"/>
    <p:sldId id="350" r:id="rId25"/>
    <p:sldId id="390" r:id="rId26"/>
    <p:sldId id="391" r:id="rId27"/>
    <p:sldId id="392" r:id="rId28"/>
    <p:sldId id="410" r:id="rId29"/>
    <p:sldId id="409" r:id="rId30"/>
    <p:sldId id="393" r:id="rId31"/>
    <p:sldId id="296" r:id="rId32"/>
    <p:sldId id="395" r:id="rId33"/>
    <p:sldId id="368" r:id="rId34"/>
    <p:sldId id="396" r:id="rId35"/>
    <p:sldId id="398" r:id="rId36"/>
    <p:sldId id="411" r:id="rId37"/>
    <p:sldId id="371" r:id="rId38"/>
    <p:sldId id="372" r:id="rId39"/>
    <p:sldId id="28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12" autoAdjust="0"/>
  </p:normalViewPr>
  <p:slideViewPr>
    <p:cSldViewPr snapToGrid="0" snapToObjects="1">
      <p:cViewPr varScale="1">
        <p:scale>
          <a:sx n="120" d="100"/>
          <a:sy n="120" d="100"/>
        </p:scale>
        <p:origin x="150" y="96"/>
      </p:cViewPr>
      <p:guideLst/>
    </p:cSldViewPr>
  </p:slideViewPr>
  <p:outlineViewPr>
    <p:cViewPr>
      <p:scale>
        <a:sx n="33" d="100"/>
        <a:sy n="33" d="100"/>
      </p:scale>
      <p:origin x="0" y="-4224"/>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1/11/2021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087814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1635904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042910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One </a:t>
            </a:r>
            <a:r>
              <a:rPr lang="fr-CH" dirty="0" err="1"/>
              <a:t>step</a:t>
            </a:r>
            <a:r>
              <a:rPr lang="fr-CH" dirty="0"/>
              <a:t> back</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33308782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1/11/2021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1/11/2021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1/11/2021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1/11/2021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1/11/2021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1/11/2021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1/11/2021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1/11/2021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33621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1/11/2021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1/11/2021</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2.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2.xml"/><Relationship Id="rId5" Type="http://schemas.openxmlformats.org/officeDocument/2006/relationships/image" Target="../media/image37.png"/><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2.xml"/><Relationship Id="rId5" Type="http://schemas.openxmlformats.org/officeDocument/2006/relationships/image" Target="../media/image41.jpeg"/><Relationship Id="rId4" Type="http://schemas.openxmlformats.org/officeDocument/2006/relationships/image" Target="../media/image40.jp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commons.wikimedia.org/wiki/File:Wideroe_linac_en.svg" TargetMode="External"/><Relationship Id="rId1" Type="http://schemas.openxmlformats.org/officeDocument/2006/relationships/slideLayout" Target="../slideLayouts/slideLayout22.xml"/><Relationship Id="rId4" Type="http://schemas.openxmlformats.org/officeDocument/2006/relationships/image" Target="../media/image49.jpe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2.xml"/><Relationship Id="rId5" Type="http://schemas.openxmlformats.org/officeDocument/2006/relationships/image" Target="../media/image58.jpeg"/><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png"/><Relationship Id="rId1" Type="http://schemas.openxmlformats.org/officeDocument/2006/relationships/slideLayout" Target="../slideLayouts/slideLayout22.xml"/><Relationship Id="rId5" Type="http://schemas.openxmlformats.org/officeDocument/2006/relationships/image" Target="../media/image62.png"/><Relationship Id="rId4" Type="http://schemas.openxmlformats.org/officeDocument/2006/relationships/image" Target="../media/image61.jpeg"/></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2.xml"/><Relationship Id="rId4" Type="http://schemas.openxmlformats.org/officeDocument/2006/relationships/image" Target="../media/image65.tiff"/></Relationships>
</file>

<file path=ppt/slides/_rels/slide2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2.xml"/><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2.xml"/><Relationship Id="rId4" Type="http://schemas.openxmlformats.org/officeDocument/2006/relationships/image" Target="../media/image74.png"/></Relationships>
</file>

<file path=ppt/slides/_rels/slide2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2.xml"/><Relationship Id="rId4" Type="http://schemas.openxmlformats.org/officeDocument/2006/relationships/image" Target="../media/image77.png"/></Relationships>
</file>

<file path=ppt/slides/_rels/slide2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22.xml"/><Relationship Id="rId6" Type="http://schemas.openxmlformats.org/officeDocument/2006/relationships/image" Target="../media/image85.jpeg"/><Relationship Id="rId5" Type="http://schemas.openxmlformats.org/officeDocument/2006/relationships/image" Target="../media/image84.jpg"/><Relationship Id="rId4" Type="http://schemas.openxmlformats.org/officeDocument/2006/relationships/image" Target="../media/image83.jpeg"/></Relationships>
</file>

<file path=ppt/slides/_rels/slide3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hyperlink" Target="http://www.google.co.uk/url?sa=i&amp;rct=j&amp;q=&amp;esrc=s&amp;frm=1&amp;source=images&amp;cd=&amp;cad=rja&amp;uact=8&amp;ved=0CAcQjRw&amp;url=http://www.siemens.com/press/en/events/2011/healthcare/2011-11-rsna.php&amp;ei=80fsVPriCtjaat6egOAE&amp;bvm=bv.86475890,d.d2s&amp;psig=AFQjCNFDtpXcfBItwCCN7wlTC-iyrG29Yw&amp;ust=1424857447776389" TargetMode="External"/><Relationship Id="rId1" Type="http://schemas.openxmlformats.org/officeDocument/2006/relationships/slideLayout" Target="../slideLayouts/slideLayout22.xml"/><Relationship Id="rId5" Type="http://schemas.openxmlformats.org/officeDocument/2006/relationships/image" Target="../media/image88.png"/><Relationship Id="rId4" Type="http://schemas.openxmlformats.org/officeDocument/2006/relationships/hyperlink" Target="http://www.google.co.uk/url?sa=i&amp;rct=j&amp;q=&amp;esrc=s&amp;frm=1&amp;source=images&amp;cd=&amp;cad=rja&amp;uact=8&amp;ved=0CAcQjRw&amp;url=http://www.molecularimaging.net/topics/practice-management/quality/slow-growth-expected-worldwide-nuclear-imaging-market&amp;ei=90rsVJjIOZHnarOlgrAK&amp;psig=AFQjCNHNpy_EQvswh6DrvUZHkKr8V1rrKw&amp;ust=1424858166855250" TargetMode="External"/></Relationships>
</file>

<file path=ppt/slides/_rels/slide33.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jpeg"/><Relationship Id="rId7" Type="http://schemas.openxmlformats.org/officeDocument/2006/relationships/image" Target="../media/image94.png"/><Relationship Id="rId2" Type="http://schemas.openxmlformats.org/officeDocument/2006/relationships/image" Target="../media/image89.jpeg"/><Relationship Id="rId1" Type="http://schemas.openxmlformats.org/officeDocument/2006/relationships/slideLayout" Target="../slideLayouts/slideLayout22.xml"/><Relationship Id="rId6" Type="http://schemas.openxmlformats.org/officeDocument/2006/relationships/image" Target="../media/image93.png"/><Relationship Id="rId5" Type="http://schemas.openxmlformats.org/officeDocument/2006/relationships/image" Target="../media/image92.jpeg"/><Relationship Id="rId4" Type="http://schemas.openxmlformats.org/officeDocument/2006/relationships/image" Target="../media/image91.jpeg"/><Relationship Id="rId9" Type="http://schemas.openxmlformats.org/officeDocument/2006/relationships/image" Target="../media/image96.jpeg"/></Relationships>
</file>

<file path=ppt/slides/_rels/slide34.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97.jpeg"/><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22.xml"/><Relationship Id="rId6" Type="http://schemas.openxmlformats.org/officeDocument/2006/relationships/image" Target="../media/image103.jpeg"/><Relationship Id="rId5" Type="http://schemas.openxmlformats.org/officeDocument/2006/relationships/image" Target="../media/image102.png"/><Relationship Id="rId4" Type="http://schemas.openxmlformats.org/officeDocument/2006/relationships/image" Target="../media/image101.jpeg"/></Relationships>
</file>

<file path=ppt/slides/_rels/slide36.xml.rels><?xml version="1.0" encoding="UTF-8" standalone="yes"?>
<Relationships xmlns="http://schemas.openxmlformats.org/package/2006/relationships"><Relationship Id="rId8" Type="http://schemas.openxmlformats.org/officeDocument/2006/relationships/image" Target="../media/image110.jpeg"/><Relationship Id="rId3" Type="http://schemas.openxmlformats.org/officeDocument/2006/relationships/image" Target="../media/image105.jpeg"/><Relationship Id="rId7" Type="http://schemas.openxmlformats.org/officeDocument/2006/relationships/image" Target="../media/image109.png"/><Relationship Id="rId2" Type="http://schemas.openxmlformats.org/officeDocument/2006/relationships/image" Target="../media/image104.jpeg"/><Relationship Id="rId1" Type="http://schemas.openxmlformats.org/officeDocument/2006/relationships/slideLayout" Target="../slideLayouts/slideLayout22.xml"/><Relationship Id="rId6" Type="http://schemas.openxmlformats.org/officeDocument/2006/relationships/image" Target="../media/image108.jpeg"/><Relationship Id="rId5" Type="http://schemas.openxmlformats.org/officeDocument/2006/relationships/image" Target="../media/image107.wmf"/><Relationship Id="rId4" Type="http://schemas.openxmlformats.org/officeDocument/2006/relationships/image" Target="../media/image106.jpeg"/></Relationships>
</file>

<file path=ppt/slides/_rels/slide37.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hyperlink" Target="http://www.google.ch/url?sa=i&amp;rct=j&amp;q=&amp;esrc=s&amp;source=images&amp;cd=&amp;cad=rja&amp;uact=8&amp;ved=0CAcQjRw&amp;url=http://screenbeanz.youthroutes.org.uk/2014/10/07/digital-expression-needs-you/&amp;ei=zM_gVLrPDcLuPNHngZAO&amp;bvm=bv.85970519,d.ZWU&amp;psig=AFQjCNEjkhWbdnmDEqWZ34aDz_Fuu8m5Qg&amp;ust=1424105767971073" TargetMode="External"/><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9.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gif"/><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29973" y="74519"/>
            <a:ext cx="11932054" cy="477824"/>
          </a:xfrm>
        </p:spPr>
        <p:txBody>
          <a:bodyPr/>
          <a:lstStyle/>
          <a:p>
            <a:pPr algn="l"/>
            <a:r>
              <a:rPr lang="en-US" sz="2800" dirty="0"/>
              <a:t>Maurizio Vretenar </a:t>
            </a:r>
            <a:r>
              <a:rPr lang="en-US" dirty="0"/>
              <a:t>CERN ATS-DO (Project Office) 			</a:t>
            </a:r>
            <a:r>
              <a:rPr lang="fr-CH" sz="2800" dirty="0"/>
              <a:t>JUAS </a:t>
            </a:r>
            <a:r>
              <a:rPr lang="en-US" sz="2800" dirty="0"/>
              <a:t>11.01.2021</a:t>
            </a:r>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6151418"/>
            <a:ext cx="11949202" cy="706582"/>
          </a:xfrm>
        </p:spPr>
        <p:txBody>
          <a:bodyPr/>
          <a:lstStyle/>
          <a:p>
            <a:r>
              <a:rPr lang="en-GB" sz="4800" dirty="0">
                <a:solidFill>
                  <a:srgbClr val="FFFF00"/>
                </a:solidFill>
              </a:rPr>
              <a:t>Particle Accelerators in the XXI Century</a:t>
            </a:r>
            <a:endParaRPr lang="en-US" sz="4800" dirty="0">
              <a:solidFill>
                <a:srgbClr val="FFFF00"/>
              </a:solidFill>
            </a:endParaRPr>
          </a:p>
        </p:txBody>
      </p:sp>
      <p:pic>
        <p:nvPicPr>
          <p:cNvPr id="5" name="Picture 4">
            <a:extLst>
              <a:ext uri="{FF2B5EF4-FFF2-40B4-BE49-F238E27FC236}">
                <a16:creationId xmlns:a16="http://schemas.microsoft.com/office/drawing/2014/main" id="{31BB0263-CEA6-4958-A971-9C7392DDC84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113" y="535708"/>
            <a:ext cx="12181887" cy="5579997"/>
          </a:xfrm>
          <a:prstGeom prst="rect">
            <a:avLst/>
          </a:prstGeom>
        </p:spPr>
      </p:pic>
      <p:pic>
        <p:nvPicPr>
          <p:cNvPr id="9" name="Image 2" descr="logooutline.eps">
            <a:extLst>
              <a:ext uri="{FF2B5EF4-FFF2-40B4-BE49-F238E27FC236}">
                <a16:creationId xmlns:a16="http://schemas.microsoft.com/office/drawing/2014/main" id="{6FABF745-455E-4622-9476-ED3B1E0E01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852" y="4355399"/>
            <a:ext cx="1545657" cy="1530123"/>
          </a:xfrm>
          <a:prstGeom prst="rect">
            <a:avLst/>
          </a:prstGeom>
        </p:spPr>
      </p:pic>
      <p:pic>
        <p:nvPicPr>
          <p:cNvPr id="10" name="Picture 9">
            <a:extLst>
              <a:ext uri="{FF2B5EF4-FFF2-40B4-BE49-F238E27FC236}">
                <a16:creationId xmlns:a16="http://schemas.microsoft.com/office/drawing/2014/main" id="{54262A4F-F452-4104-AE14-E3B7A453306E}"/>
              </a:ext>
            </a:extLst>
          </p:cNvPr>
          <p:cNvPicPr>
            <a:picLocks noChangeAspect="1"/>
          </p:cNvPicPr>
          <p:nvPr/>
        </p:nvPicPr>
        <p:blipFill>
          <a:blip r:embed="rId5"/>
          <a:stretch>
            <a:fillRect/>
          </a:stretch>
        </p:blipFill>
        <p:spPr>
          <a:xfrm>
            <a:off x="8140163" y="38564"/>
            <a:ext cx="973200" cy="461431"/>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464"/>
            <a:ext cx="12192000" cy="839341"/>
          </a:xfrm>
        </p:spPr>
        <p:txBody>
          <a:bodyPr/>
          <a:lstStyle/>
          <a:p>
            <a:r>
              <a:rPr lang="fr-CH" dirty="0"/>
              <a:t>Innovation in the </a:t>
            </a:r>
            <a:r>
              <a:rPr lang="fr-CH" dirty="0" err="1"/>
              <a:t>particle</a:t>
            </a:r>
            <a:r>
              <a:rPr lang="fr-CH" dirty="0"/>
              <a:t> </a:t>
            </a:r>
            <a:r>
              <a:rPr lang="fr-CH" dirty="0" err="1"/>
              <a:t>accelerator</a:t>
            </a:r>
            <a:r>
              <a:rPr lang="fr-CH" dirty="0"/>
              <a:t> </a:t>
            </a:r>
            <a:r>
              <a:rPr lang="fr-CH" dirty="0" err="1"/>
              <a:t>field</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a:t>
            </a:fld>
            <a:endParaRPr lang="en-GB"/>
          </a:p>
        </p:txBody>
      </p:sp>
      <p:sp>
        <p:nvSpPr>
          <p:cNvPr id="6" name="Chevron 5"/>
          <p:cNvSpPr/>
          <p:nvPr/>
        </p:nvSpPr>
        <p:spPr>
          <a:xfrm>
            <a:off x="2086358" y="1270530"/>
            <a:ext cx="6320950" cy="457200"/>
          </a:xfrm>
          <a:prstGeom prst="chevron">
            <a:avLst/>
          </a:prstGeom>
        </p:spPr>
        <p:style>
          <a:lnRef idx="0">
            <a:schemeClr val="dk1"/>
          </a:lnRef>
          <a:fillRef idx="3">
            <a:schemeClr val="dk1"/>
          </a:fillRef>
          <a:effectRef idx="3">
            <a:schemeClr val="dk1"/>
          </a:effectRef>
          <a:fontRef idx="minor">
            <a:schemeClr val="lt1"/>
          </a:fontRef>
        </p:style>
        <p:txBody>
          <a:bodyPr rtlCol="0" anchor="ctr"/>
          <a:lstStyle/>
          <a:p>
            <a:r>
              <a:rPr lang="en-US" dirty="0">
                <a:solidFill>
                  <a:schemeClr val="bg1"/>
                </a:solidFill>
              </a:rPr>
              <a:t>1931………….1945/48….1952…………..1965/90’s….…</a:t>
            </a:r>
          </a:p>
        </p:txBody>
      </p:sp>
      <p:pic>
        <p:nvPicPr>
          <p:cNvPr id="7" name="Picture 10" descr="wideroe"/>
          <p:cNvPicPr>
            <a:picLocks noChangeAspect="1" noChangeArrowheads="1"/>
          </p:cNvPicPr>
          <p:nvPr/>
        </p:nvPicPr>
        <p:blipFill>
          <a:blip r:embed="rId2" cstate="print">
            <a:extLst>
              <a:ext uri="{28A0092B-C50C-407E-A947-70E740481C1C}">
                <a14:useLocalDpi xmlns:a14="http://schemas.microsoft.com/office/drawing/2010/main"/>
              </a:ext>
            </a:extLst>
          </a:blip>
          <a:srcRect b="-3362"/>
          <a:stretch>
            <a:fillRect/>
          </a:stretch>
        </p:blipFill>
        <p:spPr bwMode="auto">
          <a:xfrm>
            <a:off x="262603" y="924730"/>
            <a:ext cx="1674630" cy="1204803"/>
          </a:xfrm>
          <a:prstGeom prst="rect">
            <a:avLst/>
          </a:prstGeom>
          <a:noFill/>
        </p:spPr>
      </p:pic>
      <p:pic>
        <p:nvPicPr>
          <p:cNvPr id="8"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43151" y="909209"/>
            <a:ext cx="1857127" cy="1204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Line Callout 1 10"/>
          <p:cNvSpPr/>
          <p:nvPr/>
        </p:nvSpPr>
        <p:spPr>
          <a:xfrm>
            <a:off x="1916700" y="2108695"/>
            <a:ext cx="2128460" cy="812991"/>
          </a:xfrm>
          <a:prstGeom prst="borderCallout1">
            <a:avLst>
              <a:gd name="adj1" fmla="val -12645"/>
              <a:gd name="adj2" fmla="val 40504"/>
              <a:gd name="adj3" fmla="val -47092"/>
              <a:gd name="adj4" fmla="val 36446"/>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Cyclotron: cyclic acceleration with magnets (Lawrence)</a:t>
            </a:r>
          </a:p>
        </p:txBody>
      </p:sp>
      <p:sp>
        <p:nvSpPr>
          <p:cNvPr id="12" name="Line Callout 1 11"/>
          <p:cNvSpPr/>
          <p:nvPr/>
        </p:nvSpPr>
        <p:spPr>
          <a:xfrm>
            <a:off x="2815220" y="3072472"/>
            <a:ext cx="2560700" cy="794811"/>
          </a:xfrm>
          <a:prstGeom prst="borderCallout1">
            <a:avLst>
              <a:gd name="adj1" fmla="val -14109"/>
              <a:gd name="adj2" fmla="val 53568"/>
              <a:gd name="adj3" fmla="val -152910"/>
              <a:gd name="adj4" fmla="val 58404"/>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Application of WW2 radar technology to accelerators (Hansen, Alvarez)</a:t>
            </a:r>
          </a:p>
        </p:txBody>
      </p:sp>
      <p:sp>
        <p:nvSpPr>
          <p:cNvPr id="13" name="Line Callout 1 12"/>
          <p:cNvSpPr/>
          <p:nvPr/>
        </p:nvSpPr>
        <p:spPr>
          <a:xfrm>
            <a:off x="4594297" y="2148136"/>
            <a:ext cx="2128460" cy="793910"/>
          </a:xfrm>
          <a:prstGeom prst="borderCallout1">
            <a:avLst>
              <a:gd name="adj1" fmla="val -12645"/>
              <a:gd name="adj2" fmla="val 40504"/>
              <a:gd name="adj3" fmla="val -44379"/>
              <a:gd name="adj4" fmla="val 35178"/>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Strong focusing (Courant, Livingston, Snyder, </a:t>
            </a:r>
            <a:r>
              <a:rPr lang="en-US" sz="1600" dirty="0" err="1">
                <a:solidFill>
                  <a:srgbClr val="303030"/>
                </a:solidFill>
              </a:rPr>
              <a:t>Christofilos</a:t>
            </a:r>
            <a:r>
              <a:rPr lang="en-US" sz="1600" dirty="0">
                <a:solidFill>
                  <a:srgbClr val="303030"/>
                </a:solidFill>
              </a:rPr>
              <a:t>)</a:t>
            </a:r>
          </a:p>
        </p:txBody>
      </p:sp>
      <p:sp>
        <p:nvSpPr>
          <p:cNvPr id="14" name="Line Callout 1 13"/>
          <p:cNvSpPr/>
          <p:nvPr/>
        </p:nvSpPr>
        <p:spPr>
          <a:xfrm>
            <a:off x="6923026" y="2231599"/>
            <a:ext cx="1981286" cy="718448"/>
          </a:xfrm>
          <a:prstGeom prst="borderCallout1">
            <a:avLst>
              <a:gd name="adj1" fmla="val -8110"/>
              <a:gd name="adj2" fmla="val 10866"/>
              <a:gd name="adj3" fmla="val -61838"/>
              <a:gd name="adj4" fmla="val 3720"/>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Superconducting  magnets and acc. cavities</a:t>
            </a:r>
          </a:p>
        </p:txBody>
      </p:sp>
      <p:sp>
        <p:nvSpPr>
          <p:cNvPr id="16" name="Right Arrow 15"/>
          <p:cNvSpPr/>
          <p:nvPr/>
        </p:nvSpPr>
        <p:spPr>
          <a:xfrm>
            <a:off x="914313" y="3919033"/>
            <a:ext cx="4852587" cy="77367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400" dirty="0"/>
              <a:t>Succession of </a:t>
            </a:r>
            <a:r>
              <a:rPr lang="fr-CH" sz="1400" dirty="0" err="1"/>
              <a:t>enabling</a:t>
            </a:r>
            <a:r>
              <a:rPr lang="fr-CH" sz="1400" dirty="0"/>
              <a:t> technologies (</a:t>
            </a:r>
            <a:r>
              <a:rPr lang="fr-CH" sz="1400" dirty="0" err="1"/>
              <a:t>technology</a:t>
            </a:r>
            <a:r>
              <a:rPr lang="fr-CH" sz="1400" dirty="0"/>
              <a:t> </a:t>
            </a:r>
            <a:r>
              <a:rPr lang="fr-CH" sz="1400" dirty="0" err="1"/>
              <a:t>leaps</a:t>
            </a:r>
            <a:r>
              <a:rPr lang="fr-CH" sz="1400" dirty="0"/>
              <a:t>)</a:t>
            </a:r>
            <a:endParaRPr lang="en-GB" sz="1400" dirty="0"/>
          </a:p>
        </p:txBody>
      </p:sp>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52060" y="3181122"/>
            <a:ext cx="3094450" cy="3062982"/>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a:ext>
            </a:extLst>
          </a:blip>
          <a:srcRect r="-6"/>
          <a:stretch/>
        </p:blipFill>
        <p:spPr>
          <a:xfrm>
            <a:off x="5514109" y="4839424"/>
            <a:ext cx="2469605" cy="1918055"/>
          </a:xfrm>
          <a:prstGeom prst="rect">
            <a:avLst/>
          </a:prstGeom>
          <a:ln>
            <a:solidFill>
              <a:srgbClr val="FF0000"/>
            </a:solidFill>
          </a:ln>
        </p:spPr>
      </p:pic>
      <p:sp>
        <p:nvSpPr>
          <p:cNvPr id="15" name="TextBox 14"/>
          <p:cNvSpPr txBox="1"/>
          <p:nvPr/>
        </p:nvSpPr>
        <p:spPr>
          <a:xfrm rot="16200000">
            <a:off x="7578367" y="4527947"/>
            <a:ext cx="1069524" cy="369332"/>
          </a:xfrm>
          <a:prstGeom prst="rect">
            <a:avLst/>
          </a:prstGeom>
          <a:noFill/>
        </p:spPr>
        <p:txBody>
          <a:bodyPr wrap="none" rtlCol="0">
            <a:spAutoFit/>
          </a:bodyPr>
          <a:lstStyle/>
          <a:p>
            <a:r>
              <a:rPr lang="fr-CH" dirty="0" err="1">
                <a:solidFill>
                  <a:srgbClr val="303030"/>
                </a:solidFill>
              </a:rPr>
              <a:t>Energy</a:t>
            </a:r>
            <a:r>
              <a:rPr lang="fr-CH" dirty="0">
                <a:solidFill>
                  <a:srgbClr val="303030"/>
                </a:solidFill>
              </a:rPr>
              <a:t>* </a:t>
            </a:r>
            <a:endParaRPr lang="en-GB" dirty="0">
              <a:solidFill>
                <a:srgbClr val="303030"/>
              </a:solidFill>
            </a:endParaRPr>
          </a:p>
        </p:txBody>
      </p:sp>
      <p:sp>
        <p:nvSpPr>
          <p:cNvPr id="17" name="TextBox 16"/>
          <p:cNvSpPr txBox="1"/>
          <p:nvPr/>
        </p:nvSpPr>
        <p:spPr>
          <a:xfrm>
            <a:off x="10281753" y="5038628"/>
            <a:ext cx="1815919" cy="1084912"/>
          </a:xfrm>
          <a:prstGeom prst="rect">
            <a:avLst/>
          </a:prstGeom>
          <a:noFill/>
        </p:spPr>
        <p:txBody>
          <a:bodyPr wrap="square" rtlCol="0">
            <a:spAutoFit/>
          </a:bodyPr>
          <a:lstStyle/>
          <a:p>
            <a:pPr algn="r"/>
            <a:r>
              <a:rPr lang="fr-CH" sz="1100" i="1" dirty="0"/>
              <a:t>2009 Livingston plot, </a:t>
            </a:r>
            <a:r>
              <a:rPr lang="fr-CH" sz="1100" i="1" dirty="0" err="1"/>
              <a:t>Symmetry</a:t>
            </a:r>
            <a:r>
              <a:rPr lang="fr-CH" sz="1100" i="1" dirty="0"/>
              <a:t> magazine </a:t>
            </a:r>
          </a:p>
          <a:p>
            <a:pPr algn="r"/>
            <a:r>
              <a:rPr lang="fr-CH" sz="1100" i="1" dirty="0"/>
              <a:t>*</a:t>
            </a:r>
            <a:r>
              <a:rPr lang="fr-CH" sz="1050" i="1" dirty="0"/>
              <a:t>: for </a:t>
            </a:r>
            <a:r>
              <a:rPr lang="fr-CH" sz="1050" i="1" dirty="0" err="1"/>
              <a:t>colliders</a:t>
            </a:r>
            <a:r>
              <a:rPr lang="fr-CH" sz="1050" i="1" dirty="0"/>
              <a:t>, </a:t>
            </a:r>
            <a:r>
              <a:rPr lang="fr-CH" sz="1050" i="1" dirty="0" err="1"/>
              <a:t>energy</a:t>
            </a:r>
            <a:r>
              <a:rPr lang="fr-CH" sz="1050" i="1" dirty="0"/>
              <a:t> to </a:t>
            </a:r>
            <a:r>
              <a:rPr lang="fr-CH" sz="1050" i="1" dirty="0" err="1"/>
              <a:t>reach</a:t>
            </a:r>
            <a:r>
              <a:rPr lang="fr-CH" sz="1050" i="1" dirty="0"/>
              <a:t> </a:t>
            </a:r>
            <a:r>
              <a:rPr lang="fr-CH" sz="1050" i="1" dirty="0" err="1"/>
              <a:t>same</a:t>
            </a:r>
            <a:r>
              <a:rPr lang="fr-CH" sz="1050" i="1" dirty="0"/>
              <a:t> </a:t>
            </a:r>
            <a:r>
              <a:rPr lang="fr-CH" sz="1050" i="1" dirty="0" err="1"/>
              <a:t>c.o.m</a:t>
            </a:r>
            <a:r>
              <a:rPr lang="fr-CH" sz="1050" i="1" dirty="0"/>
              <a:t>. </a:t>
            </a:r>
            <a:r>
              <a:rPr lang="fr-CH" sz="1050" i="1" dirty="0" err="1"/>
              <a:t>energy</a:t>
            </a:r>
            <a:r>
              <a:rPr lang="fr-CH" sz="1050" i="1" dirty="0"/>
              <a:t> in collision </a:t>
            </a:r>
            <a:r>
              <a:rPr lang="fr-CH" sz="1050" i="1" dirty="0" err="1"/>
              <a:t>with</a:t>
            </a:r>
            <a:r>
              <a:rPr lang="fr-CH" sz="1050" i="1" dirty="0"/>
              <a:t> proton at </a:t>
            </a:r>
            <a:r>
              <a:rPr lang="fr-CH" sz="1050" i="1" dirty="0" err="1"/>
              <a:t>rest</a:t>
            </a:r>
            <a:endParaRPr lang="en-GB" sz="1050" i="1" dirty="0"/>
          </a:p>
        </p:txBody>
      </p:sp>
      <p:sp>
        <p:nvSpPr>
          <p:cNvPr id="18" name="TextBox 17"/>
          <p:cNvSpPr txBox="1"/>
          <p:nvPr/>
        </p:nvSpPr>
        <p:spPr>
          <a:xfrm>
            <a:off x="340205" y="5429120"/>
            <a:ext cx="5024582" cy="738664"/>
          </a:xfrm>
          <a:prstGeom prst="rect">
            <a:avLst/>
          </a:prstGeom>
          <a:noFill/>
        </p:spPr>
        <p:txBody>
          <a:bodyPr wrap="square" rtlCol="0">
            <a:spAutoFit/>
          </a:bodyPr>
          <a:lstStyle/>
          <a:p>
            <a:r>
              <a:rPr lang="fr-CH" sz="1400" dirty="0"/>
              <a:t>S. Livingston, 1959:</a:t>
            </a:r>
          </a:p>
          <a:p>
            <a:r>
              <a:rPr lang="fr-CH" sz="1400" dirty="0"/>
              <a:t>Accelerator </a:t>
            </a:r>
            <a:r>
              <a:rPr lang="fr-CH" sz="1400" dirty="0" err="1"/>
              <a:t>energy</a:t>
            </a:r>
            <a:r>
              <a:rPr lang="fr-CH" sz="1400" dirty="0"/>
              <a:t> </a:t>
            </a:r>
            <a:r>
              <a:rPr lang="fr-CH" sz="1400" dirty="0" err="1"/>
              <a:t>increases</a:t>
            </a:r>
            <a:r>
              <a:rPr lang="fr-CH" sz="1400" dirty="0"/>
              <a:t> by a factor of 10 </a:t>
            </a:r>
            <a:r>
              <a:rPr lang="fr-CH" sz="1400" dirty="0" err="1"/>
              <a:t>every</a:t>
            </a:r>
            <a:r>
              <a:rPr lang="fr-CH" sz="1400" dirty="0"/>
              <a:t> 6 </a:t>
            </a:r>
            <a:r>
              <a:rPr lang="fr-CH" sz="1400" dirty="0" err="1"/>
              <a:t>years</a:t>
            </a:r>
            <a:endParaRPr lang="fr-CH" sz="1400" dirty="0"/>
          </a:p>
          <a:p>
            <a:r>
              <a:rPr lang="fr-CH" sz="1400" i="1" dirty="0"/>
              <a:t>(</a:t>
            </a:r>
            <a:r>
              <a:rPr lang="fr-CH" sz="1400" i="1" dirty="0" err="1"/>
              <a:t>Moore’s</a:t>
            </a:r>
            <a:r>
              <a:rPr lang="fr-CH" sz="1400" i="1" dirty="0"/>
              <a:t> </a:t>
            </a:r>
            <a:r>
              <a:rPr lang="fr-CH" sz="1400" i="1" dirty="0" err="1"/>
              <a:t>law</a:t>
            </a:r>
            <a:r>
              <a:rPr lang="fr-CH" sz="1400" i="1" dirty="0"/>
              <a:t> of </a:t>
            </a:r>
            <a:r>
              <a:rPr lang="fr-CH" sz="1400" i="1" dirty="0" err="1"/>
              <a:t>accelerators</a:t>
            </a:r>
            <a:r>
              <a:rPr lang="fr-CH" sz="1400" i="1" dirty="0"/>
              <a:t>)</a:t>
            </a:r>
            <a:endParaRPr lang="en-GB" sz="1400" i="1" dirty="0"/>
          </a:p>
        </p:txBody>
      </p:sp>
      <p:sp>
        <p:nvSpPr>
          <p:cNvPr id="19" name="Chevron 5">
            <a:extLst>
              <a:ext uri="{FF2B5EF4-FFF2-40B4-BE49-F238E27FC236}">
                <a16:creationId xmlns:a16="http://schemas.microsoft.com/office/drawing/2014/main" id="{EC18E950-38C8-4CA4-81A4-98B56D1CE70B}"/>
              </a:ext>
            </a:extLst>
          </p:cNvPr>
          <p:cNvSpPr/>
          <p:nvPr/>
        </p:nvSpPr>
        <p:spPr>
          <a:xfrm>
            <a:off x="10409730" y="1270530"/>
            <a:ext cx="1146232" cy="457200"/>
          </a:xfrm>
          <a:prstGeom prst="chevron">
            <a:avLst/>
          </a:prstGeom>
        </p:spPr>
        <p:style>
          <a:lnRef idx="0">
            <a:schemeClr val="dk1"/>
          </a:lnRef>
          <a:fillRef idx="3">
            <a:schemeClr val="dk1"/>
          </a:fillRef>
          <a:effectRef idx="3">
            <a:schemeClr val="dk1"/>
          </a:effectRef>
          <a:fontRef idx="minor">
            <a:schemeClr val="lt1"/>
          </a:fontRef>
        </p:style>
        <p:txBody>
          <a:bodyPr rtlCol="0" anchor="ctr"/>
          <a:lstStyle/>
          <a:p>
            <a:r>
              <a:rPr lang="en-US" sz="1200" dirty="0">
                <a:solidFill>
                  <a:schemeClr val="bg1"/>
                </a:solidFill>
              </a:rPr>
              <a:t>XXI century</a:t>
            </a:r>
          </a:p>
        </p:txBody>
      </p:sp>
      <p:sp>
        <p:nvSpPr>
          <p:cNvPr id="9" name="TextBox 8">
            <a:extLst>
              <a:ext uri="{FF2B5EF4-FFF2-40B4-BE49-F238E27FC236}">
                <a16:creationId xmlns:a16="http://schemas.microsoft.com/office/drawing/2014/main" id="{94D239C5-13DC-4E2F-9DB2-5831673D2BCE}"/>
              </a:ext>
            </a:extLst>
          </p:cNvPr>
          <p:cNvSpPr txBox="1"/>
          <p:nvPr/>
        </p:nvSpPr>
        <p:spPr>
          <a:xfrm>
            <a:off x="11644062" y="1191353"/>
            <a:ext cx="285335" cy="615553"/>
          </a:xfrm>
          <a:prstGeom prst="rect">
            <a:avLst/>
          </a:prstGeom>
          <a:noFill/>
        </p:spPr>
        <p:txBody>
          <a:bodyPr wrap="none" lIns="0" tIns="0" rIns="0" bIns="0" rtlCol="0">
            <a:spAutoFit/>
          </a:bodyPr>
          <a:lstStyle/>
          <a:p>
            <a:pPr algn="l"/>
            <a:r>
              <a:rPr lang="fr-CH" sz="4000" dirty="0"/>
              <a:t>?</a:t>
            </a:r>
            <a:endParaRPr lang="en-GB" sz="4000" dirty="0"/>
          </a:p>
        </p:txBody>
      </p:sp>
      <p:sp>
        <p:nvSpPr>
          <p:cNvPr id="10" name="Oval 9">
            <a:extLst>
              <a:ext uri="{FF2B5EF4-FFF2-40B4-BE49-F238E27FC236}">
                <a16:creationId xmlns:a16="http://schemas.microsoft.com/office/drawing/2014/main" id="{E13A5489-879E-4956-AFAC-600BE8850D06}"/>
              </a:ext>
            </a:extLst>
          </p:cNvPr>
          <p:cNvSpPr/>
          <p:nvPr/>
        </p:nvSpPr>
        <p:spPr>
          <a:xfrm>
            <a:off x="9340745" y="2220519"/>
            <a:ext cx="1919066" cy="7295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a:t>2008: the Large Hadron </a:t>
            </a:r>
            <a:r>
              <a:rPr lang="fr-CH" sz="1400" dirty="0" err="1"/>
              <a:t>Collider</a:t>
            </a:r>
            <a:endParaRPr lang="en-GB" sz="1400" dirty="0"/>
          </a:p>
        </p:txBody>
      </p:sp>
      <p:cxnSp>
        <p:nvCxnSpPr>
          <p:cNvPr id="21" name="Straight Connector 20">
            <a:extLst>
              <a:ext uri="{FF2B5EF4-FFF2-40B4-BE49-F238E27FC236}">
                <a16:creationId xmlns:a16="http://schemas.microsoft.com/office/drawing/2014/main" id="{5ED1B31C-B3F4-4C0B-B87E-B1BA7E9946F3}"/>
              </a:ext>
            </a:extLst>
          </p:cNvPr>
          <p:cNvCxnSpPr>
            <a:cxnSpLocks/>
            <a:stCxn id="10" idx="0"/>
          </p:cNvCxnSpPr>
          <p:nvPr/>
        </p:nvCxnSpPr>
        <p:spPr>
          <a:xfrm flipH="1" flipV="1">
            <a:off x="10281753" y="904062"/>
            <a:ext cx="18525" cy="13164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6713FEF2-D7A2-49FF-A93E-3316A4C786C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929981" y="3193040"/>
            <a:ext cx="2014879" cy="1429826"/>
          </a:xfrm>
          <a:prstGeom prst="rect">
            <a:avLst/>
          </a:prstGeom>
        </p:spPr>
      </p:pic>
      <p:pic>
        <p:nvPicPr>
          <p:cNvPr id="6146" name="Picture 2" descr="Ernest O. Lawrence | Atomic Heritage Foundation">
            <a:extLst>
              <a:ext uri="{FF2B5EF4-FFF2-40B4-BE49-F238E27FC236}">
                <a16:creationId xmlns:a16="http://schemas.microsoft.com/office/drawing/2014/main" id="{3DEA98FF-CEE6-4F54-96B6-80CC2D9AB1EB}"/>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91450" y="2701199"/>
            <a:ext cx="1705974" cy="1301167"/>
          </a:xfrm>
          <a:prstGeom prst="rect">
            <a:avLst/>
          </a:prstGeom>
          <a:noFill/>
          <a:extLst>
            <a:ext uri="{909E8E84-426E-40DD-AFC4-6F175D3DCCD1}">
              <a14:hiddenFill xmlns:a14="http://schemas.microsoft.com/office/drawing/2010/main">
                <a:solidFill>
                  <a:srgbClr val="FFFFFF"/>
                </a:solidFill>
              </a14:hiddenFill>
            </a:ext>
          </a:extLst>
        </p:spPr>
      </p:pic>
      <p:sp>
        <p:nvSpPr>
          <p:cNvPr id="27" name="Arrow: Right 26">
            <a:extLst>
              <a:ext uri="{FF2B5EF4-FFF2-40B4-BE49-F238E27FC236}">
                <a16:creationId xmlns:a16="http://schemas.microsoft.com/office/drawing/2014/main" id="{D4800C73-9B1B-4764-82B0-51B243033F41}"/>
              </a:ext>
            </a:extLst>
          </p:cNvPr>
          <p:cNvSpPr/>
          <p:nvPr/>
        </p:nvSpPr>
        <p:spPr>
          <a:xfrm>
            <a:off x="8037978" y="5532582"/>
            <a:ext cx="184667" cy="4156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3663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67"/>
            <a:ext cx="12192000" cy="722764"/>
          </a:xfrm>
        </p:spPr>
        <p:txBody>
          <a:bodyPr/>
          <a:lstStyle/>
          <a:p>
            <a:r>
              <a:rPr lang="fr-CH" dirty="0" err="1"/>
              <a:t>Particle</a:t>
            </a:r>
            <a:r>
              <a:rPr lang="fr-CH" dirty="0"/>
              <a:t> </a:t>
            </a:r>
            <a:r>
              <a:rPr lang="fr-CH" dirty="0" err="1"/>
              <a:t>Accelerators</a:t>
            </a:r>
            <a:r>
              <a:rPr lang="fr-CH" dirty="0"/>
              <a:t> in 2020</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11</a:t>
            </a:fld>
            <a:endParaRPr lang="en-GB"/>
          </a:p>
        </p:txBody>
      </p:sp>
      <p:pic>
        <p:nvPicPr>
          <p:cNvPr id="7" name="Picture 2" descr="http://upload.wikimedia.org/wikipedia/en/6/68/Particle_Accelerator_Livingston_Chart_2010.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12996" y="1495873"/>
            <a:ext cx="4079514" cy="390151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446274" y="5419249"/>
            <a:ext cx="3429000" cy="49244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CH" sz="1400" dirty="0" err="1"/>
              <a:t>Updated</a:t>
            </a:r>
            <a:r>
              <a:rPr lang="fr-CH" sz="1400" dirty="0"/>
              <a:t> Livingstone-type </a:t>
            </a:r>
            <a:r>
              <a:rPr lang="fr-CH" sz="1400" dirty="0" err="1"/>
              <a:t>chart</a:t>
            </a:r>
            <a:r>
              <a:rPr lang="fr-CH" sz="1400" dirty="0"/>
              <a:t> </a:t>
            </a:r>
            <a:r>
              <a:rPr lang="fr-CH" sz="1200" dirty="0"/>
              <a:t>(</a:t>
            </a:r>
            <a:r>
              <a:rPr lang="fr-CH" sz="1200" dirty="0" err="1"/>
              <a:t>Wikipedia</a:t>
            </a:r>
            <a:r>
              <a:rPr lang="fr-CH" sz="1200" dirty="0"/>
              <a:t> 2014, </a:t>
            </a:r>
            <a:r>
              <a:rPr lang="fr-CH" sz="1200" dirty="0" err="1"/>
              <a:t>uploaded</a:t>
            </a:r>
            <a:r>
              <a:rPr lang="fr-CH" sz="1200" dirty="0"/>
              <a:t> by </a:t>
            </a:r>
            <a:r>
              <a:rPr lang="fr-CH" sz="1200" dirty="0" err="1"/>
              <a:t>J.Nash</a:t>
            </a:r>
            <a:r>
              <a:rPr lang="fr-CH" sz="1200" dirty="0"/>
              <a:t>, Imperial </a:t>
            </a:r>
            <a:r>
              <a:rPr lang="fr-CH" sz="1200" dirty="0" err="1"/>
              <a:t>College</a:t>
            </a:r>
            <a:r>
              <a:rPr lang="fr-CH" sz="1200" dirty="0"/>
              <a:t>)</a:t>
            </a:r>
            <a:endParaRPr lang="en-US" sz="1200" dirty="0"/>
          </a:p>
        </p:txBody>
      </p:sp>
      <p:sp>
        <p:nvSpPr>
          <p:cNvPr id="9" name="TextBox 8"/>
          <p:cNvSpPr txBox="1"/>
          <p:nvPr/>
        </p:nvSpPr>
        <p:spPr>
          <a:xfrm>
            <a:off x="581891" y="849542"/>
            <a:ext cx="4932218"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a:t>Apparently, we have reached the end of exponential energy growth</a:t>
            </a:r>
          </a:p>
        </p:txBody>
      </p:sp>
      <p:sp>
        <p:nvSpPr>
          <p:cNvPr id="10" name="TextBox 9"/>
          <p:cNvSpPr txBox="1"/>
          <p:nvPr/>
        </p:nvSpPr>
        <p:spPr>
          <a:xfrm>
            <a:off x="6129597" y="850659"/>
            <a:ext cx="501545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dirty="0"/>
              <a:t>But the </a:t>
            </a:r>
            <a:r>
              <a:rPr lang="fr-CH" dirty="0" err="1"/>
              <a:t>field</a:t>
            </a:r>
            <a:r>
              <a:rPr lang="fr-CH" dirty="0"/>
              <a:t> has </a:t>
            </a:r>
            <a:r>
              <a:rPr lang="fr-CH" dirty="0" err="1"/>
              <a:t>never</a:t>
            </a:r>
            <a:r>
              <a:rPr lang="fr-CH" dirty="0"/>
              <a:t> been </a:t>
            </a:r>
            <a:r>
              <a:rPr lang="fr-CH" dirty="0" err="1"/>
              <a:t>so</a:t>
            </a:r>
            <a:r>
              <a:rPr lang="fr-CH" dirty="0"/>
              <a:t> </a:t>
            </a:r>
            <a:r>
              <a:rPr lang="en-US" dirty="0"/>
              <a:t>flourishing</a:t>
            </a:r>
            <a:r>
              <a:rPr lang="fr-CH" dirty="0"/>
              <a:t>…</a:t>
            </a:r>
            <a:endParaRPr lang="en-US" dirty="0"/>
          </a:p>
        </p:txBody>
      </p:sp>
      <p:pic>
        <p:nvPicPr>
          <p:cNvPr id="11"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041935" y="1364197"/>
            <a:ext cx="4837069" cy="2250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6023993" y="3344583"/>
            <a:ext cx="5613825"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200" dirty="0"/>
              <a:t>TIARA, </a:t>
            </a:r>
            <a:r>
              <a:rPr lang="fr-CH" sz="1200" dirty="0" err="1"/>
              <a:t>Need</a:t>
            </a:r>
            <a:r>
              <a:rPr lang="fr-CH" sz="1200" dirty="0"/>
              <a:t> for Accelerator </a:t>
            </a:r>
            <a:r>
              <a:rPr lang="fr-CH" sz="1200" dirty="0" err="1"/>
              <a:t>Scientists</a:t>
            </a:r>
            <a:r>
              <a:rPr lang="fr-CH" sz="1200" dirty="0"/>
              <a:t> report, 2013: </a:t>
            </a:r>
            <a:r>
              <a:rPr lang="fr-CH" sz="1400" dirty="0"/>
              <a:t>3’700 people </a:t>
            </a:r>
            <a:r>
              <a:rPr lang="fr-CH" sz="1400" dirty="0" err="1"/>
              <a:t>engaged</a:t>
            </a:r>
            <a:r>
              <a:rPr lang="fr-CH" sz="1400" dirty="0"/>
              <a:t> in </a:t>
            </a:r>
            <a:r>
              <a:rPr lang="fr-CH" sz="1400" dirty="0" err="1"/>
              <a:t>accelerator</a:t>
            </a:r>
            <a:r>
              <a:rPr lang="fr-CH" sz="1400" dirty="0"/>
              <a:t> science in Europe, </a:t>
            </a:r>
            <a:r>
              <a:rPr lang="fr-CH" sz="1400" dirty="0" err="1"/>
              <a:t>expected</a:t>
            </a:r>
            <a:r>
              <a:rPr lang="fr-CH" sz="1400" dirty="0"/>
              <a:t> </a:t>
            </a:r>
            <a:r>
              <a:rPr lang="fr-CH" sz="1400" dirty="0" err="1"/>
              <a:t>growth</a:t>
            </a:r>
            <a:r>
              <a:rPr lang="fr-CH" sz="1400" dirty="0"/>
              <a:t> to </a:t>
            </a:r>
            <a:r>
              <a:rPr lang="fr-CH" sz="1400" b="1" dirty="0">
                <a:solidFill>
                  <a:srgbClr val="FF0000"/>
                </a:solidFill>
              </a:rPr>
              <a:t>4’400</a:t>
            </a:r>
            <a:r>
              <a:rPr lang="fr-CH" sz="1400" dirty="0"/>
              <a:t> by 2018.</a:t>
            </a:r>
            <a:endParaRPr lang="en-US" sz="1400" dirty="0"/>
          </a:p>
        </p:txBody>
      </p:sp>
      <p:sp>
        <p:nvSpPr>
          <p:cNvPr id="14" name="TextBox 13"/>
          <p:cNvSpPr txBox="1"/>
          <p:nvPr/>
        </p:nvSpPr>
        <p:spPr>
          <a:xfrm>
            <a:off x="6012178" y="5493803"/>
            <a:ext cx="5613825"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As </a:t>
            </a:r>
            <a:r>
              <a:rPr lang="fr-CH" sz="1400" dirty="0" err="1"/>
              <a:t>many</a:t>
            </a:r>
            <a:r>
              <a:rPr lang="fr-CH" sz="1400" dirty="0"/>
              <a:t> as </a:t>
            </a:r>
            <a:r>
              <a:rPr lang="fr-CH" sz="1400" b="1" dirty="0">
                <a:solidFill>
                  <a:srgbClr val="FF0000"/>
                </a:solidFill>
              </a:rPr>
              <a:t>50</a:t>
            </a:r>
            <a:r>
              <a:rPr lang="fr-CH" sz="1400" dirty="0"/>
              <a:t> </a:t>
            </a:r>
            <a:r>
              <a:rPr lang="fr-CH" sz="1400" dirty="0" err="1"/>
              <a:t>ongoing</a:t>
            </a:r>
            <a:r>
              <a:rPr lang="fr-CH" sz="1400" dirty="0"/>
              <a:t> </a:t>
            </a:r>
            <a:r>
              <a:rPr lang="fr-CH" sz="1400" dirty="0" err="1"/>
              <a:t>accelerator</a:t>
            </a:r>
            <a:r>
              <a:rPr lang="fr-CH" sz="1400" dirty="0"/>
              <a:t> construction or upgrade </a:t>
            </a:r>
            <a:r>
              <a:rPr lang="fr-CH" sz="1400" dirty="0" err="1"/>
              <a:t>projects</a:t>
            </a:r>
            <a:r>
              <a:rPr lang="fr-CH" sz="1400" dirty="0"/>
              <a:t> </a:t>
            </a:r>
            <a:r>
              <a:rPr lang="fr-CH" sz="1400" dirty="0" err="1"/>
              <a:t>listed</a:t>
            </a:r>
            <a:r>
              <a:rPr lang="fr-CH" sz="1400" dirty="0"/>
              <a:t> in the 2017 IPAC Conference (13 </a:t>
            </a:r>
            <a:r>
              <a:rPr lang="fr-CH" sz="1400" dirty="0" err="1"/>
              <a:t>America</a:t>
            </a:r>
            <a:r>
              <a:rPr lang="fr-CH" sz="1400" dirty="0"/>
              <a:t>, 11 Asia, 26 Europe)</a:t>
            </a:r>
          </a:p>
        </p:txBody>
      </p:sp>
      <p:pic>
        <p:nvPicPr>
          <p:cNvPr id="17" name="Picture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12196" y="4008777"/>
            <a:ext cx="2448273" cy="1372967"/>
          </a:xfrm>
          <a:prstGeom prst="rect">
            <a:avLst/>
          </a:prstGeom>
        </p:spPr>
      </p:pic>
      <p:pic>
        <p:nvPicPr>
          <p:cNvPr id="18" name="Picture 1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866892" y="4004570"/>
            <a:ext cx="962497" cy="1365969"/>
          </a:xfrm>
          <a:prstGeom prst="rect">
            <a:avLst/>
          </a:prstGeom>
        </p:spPr>
      </p:pic>
      <p:sp>
        <p:nvSpPr>
          <p:cNvPr id="3" name="TextBox 2"/>
          <p:cNvSpPr txBox="1"/>
          <p:nvPr/>
        </p:nvSpPr>
        <p:spPr>
          <a:xfrm>
            <a:off x="8137373" y="6072127"/>
            <a:ext cx="3500445" cy="338554"/>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fr-CH" sz="1600" dirty="0"/>
              <a:t>2’200 abstracts </a:t>
            </a:r>
            <a:r>
              <a:rPr lang="fr-CH" sz="1600" dirty="0" err="1"/>
              <a:t>submitted</a:t>
            </a:r>
            <a:r>
              <a:rPr lang="fr-CH" sz="1600" dirty="0"/>
              <a:t> at IPAC20</a:t>
            </a:r>
            <a:endParaRPr lang="en-GB" sz="1600" dirty="0"/>
          </a:p>
        </p:txBody>
      </p:sp>
      <p:sp>
        <p:nvSpPr>
          <p:cNvPr id="4" name="TextBox 3">
            <a:extLst>
              <a:ext uri="{FF2B5EF4-FFF2-40B4-BE49-F238E27FC236}">
                <a16:creationId xmlns:a16="http://schemas.microsoft.com/office/drawing/2014/main" id="{144EB001-E67B-467D-9F71-59B3C955647B}"/>
              </a:ext>
            </a:extLst>
          </p:cNvPr>
          <p:cNvSpPr txBox="1"/>
          <p:nvPr/>
        </p:nvSpPr>
        <p:spPr>
          <a:xfrm>
            <a:off x="5060993" y="2212208"/>
            <a:ext cx="128240" cy="276999"/>
          </a:xfrm>
          <a:prstGeom prst="rect">
            <a:avLst/>
          </a:prstGeom>
          <a:noFill/>
        </p:spPr>
        <p:txBody>
          <a:bodyPr wrap="none" lIns="0" tIns="0" rIns="0" bIns="0" rtlCol="0">
            <a:spAutoFit/>
          </a:bodyPr>
          <a:lstStyle/>
          <a:p>
            <a:pPr algn="l"/>
            <a:r>
              <a:rPr lang="fr-CH" dirty="0"/>
              <a:t>?</a:t>
            </a:r>
            <a:endParaRPr lang="en-GB" dirty="0"/>
          </a:p>
        </p:txBody>
      </p:sp>
    </p:spTree>
    <p:extLst>
      <p:ext uri="{BB962C8B-B14F-4D97-AF65-F5344CB8AC3E}">
        <p14:creationId xmlns:p14="http://schemas.microsoft.com/office/powerpoint/2010/main" val="907829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3" y="0"/>
            <a:ext cx="12192000" cy="700087"/>
          </a:xfrm>
        </p:spPr>
        <p:txBody>
          <a:bodyPr/>
          <a:lstStyle/>
          <a:p>
            <a:r>
              <a:rPr lang="fr-CH" sz="3200" dirty="0"/>
              <a:t>Multiple challenges for </a:t>
            </a:r>
            <a:r>
              <a:rPr lang="fr-CH" sz="3200" dirty="0" err="1"/>
              <a:t>accelerator</a:t>
            </a:r>
            <a:r>
              <a:rPr lang="fr-CH" sz="3200" dirty="0"/>
              <a:t> science</a:t>
            </a:r>
            <a:endParaRPr lang="en-GB" sz="32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12</a:t>
            </a:fld>
            <a:endParaRPr lang="en-GB"/>
          </a:p>
        </p:txBody>
      </p:sp>
      <p:sp>
        <p:nvSpPr>
          <p:cNvPr id="6" name="Slide Number Placeholder 3"/>
          <p:cNvSpPr txBox="1">
            <a:spLocks/>
          </p:cNvSpPr>
          <p:nvPr/>
        </p:nvSpPr>
        <p:spPr>
          <a:xfrm>
            <a:off x="9746440" y="5815404"/>
            <a:ext cx="5334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en-US"/>
              <a:pPr/>
              <a:t>12</a:t>
            </a:fld>
            <a:endParaRPr lang="en-US"/>
          </a:p>
        </p:txBody>
      </p:sp>
      <p:sp>
        <p:nvSpPr>
          <p:cNvPr id="7" name="TextBox 6"/>
          <p:cNvSpPr txBox="1"/>
          <p:nvPr/>
        </p:nvSpPr>
        <p:spPr>
          <a:xfrm>
            <a:off x="204267" y="821902"/>
            <a:ext cx="4975721" cy="467820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spcBef>
                <a:spcPts val="600"/>
              </a:spcBef>
              <a:buFont typeface="Wingdings" panose="05000000000000000000" pitchFamily="2" charset="2"/>
              <a:buChar char="Ø"/>
            </a:pPr>
            <a:r>
              <a:rPr lang="en-GB" dirty="0"/>
              <a:t>For the entire </a:t>
            </a:r>
            <a:r>
              <a:rPr lang="en-GB" dirty="0" err="1"/>
              <a:t>XXth</a:t>
            </a:r>
            <a:r>
              <a:rPr lang="en-GB" dirty="0"/>
              <a:t> century, </a:t>
            </a:r>
            <a:r>
              <a:rPr lang="en-GB" b="1" dirty="0">
                <a:solidFill>
                  <a:srgbClr val="FF0000"/>
                </a:solidFill>
              </a:rPr>
              <a:t>fundamental science </a:t>
            </a:r>
            <a:r>
              <a:rPr lang="en-GB" dirty="0"/>
              <a:t>has been the driving force for the development of new accelerators, with its continuous quest for high energies required to discover new particles.</a:t>
            </a:r>
          </a:p>
          <a:p>
            <a:pPr marL="285750" indent="-285750">
              <a:spcBef>
                <a:spcPts val="600"/>
              </a:spcBef>
              <a:buFont typeface="Wingdings" panose="05000000000000000000" pitchFamily="2" charset="2"/>
              <a:buChar char="Ø"/>
            </a:pPr>
            <a:r>
              <a:rPr lang="en-GB" dirty="0"/>
              <a:t>In this transition XX-XXI century, we are moving to a new paradigm where </a:t>
            </a:r>
            <a:r>
              <a:rPr lang="en-GB" b="1" dirty="0">
                <a:solidFill>
                  <a:srgbClr val="FF0000"/>
                </a:solidFill>
              </a:rPr>
              <a:t>applied science </a:t>
            </a:r>
            <a:r>
              <a:rPr lang="en-GB" dirty="0"/>
              <a:t>(photon and neutron science) and </a:t>
            </a:r>
            <a:r>
              <a:rPr lang="en-GB" b="1" dirty="0">
                <a:solidFill>
                  <a:srgbClr val="FF0000"/>
                </a:solidFill>
              </a:rPr>
              <a:t>health</a:t>
            </a:r>
            <a:r>
              <a:rPr lang="en-GB" dirty="0"/>
              <a:t> appear as new driving forces for innovation. </a:t>
            </a:r>
            <a:r>
              <a:rPr lang="en-GB" b="1" dirty="0">
                <a:solidFill>
                  <a:srgbClr val="FF0000"/>
                </a:solidFill>
              </a:rPr>
              <a:t>Particle physics </a:t>
            </a:r>
            <a:r>
              <a:rPr lang="en-GB" dirty="0"/>
              <a:t>remains an important technology driver but after the completion of the standard model has more problems in attracting investments. </a:t>
            </a:r>
          </a:p>
          <a:p>
            <a:pPr marL="285750" indent="-285750">
              <a:spcBef>
                <a:spcPts val="600"/>
              </a:spcBef>
              <a:buFont typeface="Wingdings" panose="05000000000000000000" pitchFamily="2" charset="2"/>
              <a:buChar char="Ø"/>
            </a:pPr>
            <a:r>
              <a:rPr lang="en-GB" b="1" dirty="0">
                <a:solidFill>
                  <a:srgbClr val="FF0000"/>
                </a:solidFill>
              </a:rPr>
              <a:t>Advanced medicine </a:t>
            </a:r>
            <a:r>
              <a:rPr lang="en-GB" dirty="0">
                <a:solidFill>
                  <a:srgbClr val="303030"/>
                </a:solidFill>
              </a:rPr>
              <a:t>and</a:t>
            </a:r>
            <a:r>
              <a:rPr lang="en-GB" dirty="0">
                <a:solidFill>
                  <a:srgbClr val="FF0000"/>
                </a:solidFill>
              </a:rPr>
              <a:t> </a:t>
            </a:r>
            <a:r>
              <a:rPr lang="en-GB" b="1" dirty="0">
                <a:solidFill>
                  <a:srgbClr val="FF0000"/>
                </a:solidFill>
              </a:rPr>
              <a:t>new materials </a:t>
            </a:r>
            <a:r>
              <a:rPr lang="en-GB" dirty="0"/>
              <a:t>are becoming the technology drivers of the </a:t>
            </a:r>
            <a:r>
              <a:rPr lang="en-GB" dirty="0" err="1"/>
              <a:t>XXIst</a:t>
            </a:r>
            <a:r>
              <a:rPr lang="en-GB" dirty="0"/>
              <a:t> century.</a:t>
            </a:r>
          </a:p>
        </p:txBody>
      </p:sp>
      <p:sp>
        <p:nvSpPr>
          <p:cNvPr id="8" name="TextBox 7"/>
          <p:cNvSpPr txBox="1"/>
          <p:nvPr/>
        </p:nvSpPr>
        <p:spPr>
          <a:xfrm>
            <a:off x="5427372" y="837356"/>
            <a:ext cx="656036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dirty="0"/>
              <a:t>There are more </a:t>
            </a:r>
            <a:r>
              <a:rPr lang="fr-CH" dirty="0" err="1"/>
              <a:t>than</a:t>
            </a:r>
            <a:r>
              <a:rPr lang="fr-CH" dirty="0"/>
              <a:t> 35’000 </a:t>
            </a:r>
            <a:r>
              <a:rPr lang="fr-CH" dirty="0" err="1"/>
              <a:t>particle</a:t>
            </a:r>
            <a:r>
              <a:rPr lang="fr-CH" dirty="0"/>
              <a:t> </a:t>
            </a:r>
            <a:r>
              <a:rPr lang="fr-CH" dirty="0" err="1"/>
              <a:t>accelerators</a:t>
            </a:r>
            <a:r>
              <a:rPr lang="fr-CH" dirty="0"/>
              <a:t> in the world:</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1938560038"/>
              </p:ext>
            </p:extLst>
          </p:nvPr>
        </p:nvGraphicFramePr>
        <p:xfrm>
          <a:off x="5427372" y="1418357"/>
          <a:ext cx="6560360" cy="4693920"/>
        </p:xfrm>
        <a:graphic>
          <a:graphicData uri="http://schemas.openxmlformats.org/drawingml/2006/table">
            <a:tbl>
              <a:tblPr firstRow="1" bandRow="1">
                <a:tableStyleId>{5C22544A-7EE6-4342-B048-85BDC9FD1C3A}</a:tableStyleId>
              </a:tblPr>
              <a:tblGrid>
                <a:gridCol w="1993726">
                  <a:extLst>
                    <a:ext uri="{9D8B030D-6E8A-4147-A177-3AD203B41FA5}">
                      <a16:colId xmlns:a16="http://schemas.microsoft.com/office/drawing/2014/main" val="20000"/>
                    </a:ext>
                  </a:extLst>
                </a:gridCol>
                <a:gridCol w="3576034">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303429">
                <a:tc>
                  <a:txBody>
                    <a:bodyPr/>
                    <a:lstStyle/>
                    <a:p>
                      <a:r>
                        <a:rPr lang="fr-FR" sz="1400" dirty="0" err="1"/>
                        <a:t>Research</a:t>
                      </a:r>
                      <a:endParaRPr lang="fr-FR" sz="1400" dirty="0"/>
                    </a:p>
                  </a:txBody>
                  <a:tcPr>
                    <a:solidFill>
                      <a:srgbClr val="00C000"/>
                    </a:solidFill>
                  </a:tcPr>
                </a:tc>
                <a:tc>
                  <a:txBody>
                    <a:bodyPr/>
                    <a:lstStyle/>
                    <a:p>
                      <a:endParaRPr lang="fr-FR" sz="1400" dirty="0"/>
                    </a:p>
                  </a:txBody>
                  <a:tcPr>
                    <a:solidFill>
                      <a:srgbClr val="00C000"/>
                    </a:solidFill>
                  </a:tcPr>
                </a:tc>
                <a:tc>
                  <a:txBody>
                    <a:bodyPr/>
                    <a:lstStyle/>
                    <a:p>
                      <a:r>
                        <a:rPr lang="fr-FR" sz="1400" dirty="0"/>
                        <a:t>6%</a:t>
                      </a:r>
                    </a:p>
                  </a:txBody>
                  <a:tcPr>
                    <a:solidFill>
                      <a:srgbClr val="00C000"/>
                    </a:solidFill>
                  </a:tcPr>
                </a:tc>
                <a:extLst>
                  <a:ext uri="{0D108BD9-81ED-4DB2-BD59-A6C34878D82A}">
                    <a16:rowId xmlns:a16="http://schemas.microsoft.com/office/drawing/2014/main" val="10000"/>
                  </a:ext>
                </a:extLst>
              </a:tr>
              <a:tr h="303429">
                <a:tc>
                  <a:txBody>
                    <a:bodyPr/>
                    <a:lstStyle/>
                    <a:p>
                      <a:endParaRPr lang="fr-FR" sz="1400" dirty="0"/>
                    </a:p>
                  </a:txBody>
                  <a:tcPr/>
                </a:tc>
                <a:tc>
                  <a:txBody>
                    <a:bodyPr/>
                    <a:lstStyle/>
                    <a:p>
                      <a:r>
                        <a:rPr lang="fr-FR" sz="1400" dirty="0" err="1"/>
                        <a:t>Particle</a:t>
                      </a:r>
                      <a:r>
                        <a:rPr lang="fr-FR" sz="1400" baseline="0" dirty="0"/>
                        <a:t> </a:t>
                      </a:r>
                      <a:r>
                        <a:rPr lang="fr-FR" sz="1400" baseline="0" dirty="0" err="1"/>
                        <a:t>Physics</a:t>
                      </a:r>
                      <a:endParaRPr lang="fr-FR" sz="1400" dirty="0"/>
                    </a:p>
                  </a:txBody>
                  <a:tcPr/>
                </a:tc>
                <a:tc>
                  <a:txBody>
                    <a:bodyPr/>
                    <a:lstStyle/>
                    <a:p>
                      <a:r>
                        <a:rPr lang="fr-FR" sz="1400"/>
                        <a:t>0,5%</a:t>
                      </a:r>
                    </a:p>
                  </a:txBody>
                  <a:tcPr/>
                </a:tc>
                <a:extLst>
                  <a:ext uri="{0D108BD9-81ED-4DB2-BD59-A6C34878D82A}">
                    <a16:rowId xmlns:a16="http://schemas.microsoft.com/office/drawing/2014/main" val="10001"/>
                  </a:ext>
                </a:extLst>
              </a:tr>
              <a:tr h="303429">
                <a:tc>
                  <a:txBody>
                    <a:bodyPr/>
                    <a:lstStyle/>
                    <a:p>
                      <a:endParaRPr lang="fr-FR" sz="1400" dirty="0"/>
                    </a:p>
                  </a:txBody>
                  <a:tcPr/>
                </a:tc>
                <a:tc>
                  <a:txBody>
                    <a:bodyPr/>
                    <a:lstStyle/>
                    <a:p>
                      <a:r>
                        <a:rPr lang="fr-FR" sz="1400" noProof="0" dirty="0" err="1"/>
                        <a:t>Nuclear</a:t>
                      </a:r>
                      <a:r>
                        <a:rPr lang="fr-FR" sz="1400" noProof="0" dirty="0"/>
                        <a:t> </a:t>
                      </a:r>
                      <a:r>
                        <a:rPr lang="fr-FR" sz="1400" noProof="0" dirty="0" err="1"/>
                        <a:t>Physics</a:t>
                      </a:r>
                      <a:r>
                        <a:rPr lang="fr-FR" sz="1400" noProof="0" dirty="0"/>
                        <a:t>, </a:t>
                      </a:r>
                      <a:r>
                        <a:rPr lang="fr-FR" sz="1400" noProof="0" dirty="0" err="1"/>
                        <a:t>solid</a:t>
                      </a:r>
                      <a:r>
                        <a:rPr lang="fr-FR" sz="1400" noProof="0" dirty="0"/>
                        <a:t> state, </a:t>
                      </a:r>
                      <a:r>
                        <a:rPr lang="fr-FR" sz="1400" noProof="0" dirty="0" err="1"/>
                        <a:t>materials</a:t>
                      </a:r>
                      <a:endParaRPr lang="fr-FR" sz="1400" noProof="0" dirty="0"/>
                    </a:p>
                  </a:txBody>
                  <a:tcPr/>
                </a:tc>
                <a:tc>
                  <a:txBody>
                    <a:bodyPr/>
                    <a:lstStyle/>
                    <a:p>
                      <a:r>
                        <a:rPr lang="fr-FR" sz="1400" dirty="0"/>
                        <a:t>0,5%</a:t>
                      </a:r>
                    </a:p>
                  </a:txBody>
                  <a:tcPr/>
                </a:tc>
                <a:extLst>
                  <a:ext uri="{0D108BD9-81ED-4DB2-BD59-A6C34878D82A}">
                    <a16:rowId xmlns:a16="http://schemas.microsoft.com/office/drawing/2014/main" val="10002"/>
                  </a:ext>
                </a:extLst>
              </a:tr>
              <a:tr h="303429">
                <a:tc>
                  <a:txBody>
                    <a:bodyPr/>
                    <a:lstStyle/>
                    <a:p>
                      <a:endParaRPr lang="fr-FR" sz="1400"/>
                    </a:p>
                  </a:txBody>
                  <a:tcPr/>
                </a:tc>
                <a:tc>
                  <a:txBody>
                    <a:bodyPr/>
                    <a:lstStyle/>
                    <a:p>
                      <a:r>
                        <a:rPr lang="fr-FR" sz="1400" dirty="0" err="1"/>
                        <a:t>Biology</a:t>
                      </a:r>
                      <a:endParaRPr lang="fr-FR" sz="1400" dirty="0"/>
                    </a:p>
                  </a:txBody>
                  <a:tcPr/>
                </a:tc>
                <a:tc>
                  <a:txBody>
                    <a:bodyPr/>
                    <a:lstStyle/>
                    <a:p>
                      <a:r>
                        <a:rPr lang="fr-FR" sz="1400" dirty="0"/>
                        <a:t>5%</a:t>
                      </a:r>
                    </a:p>
                  </a:txBody>
                  <a:tcPr/>
                </a:tc>
                <a:extLst>
                  <a:ext uri="{0D108BD9-81ED-4DB2-BD59-A6C34878D82A}">
                    <a16:rowId xmlns:a16="http://schemas.microsoft.com/office/drawing/2014/main" val="10003"/>
                  </a:ext>
                </a:extLst>
              </a:tr>
              <a:tr h="303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chemeClr val="bg1"/>
                          </a:solidFill>
                        </a:rPr>
                        <a:t>Medical 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a:solidFill>
                            <a:schemeClr val="bg1"/>
                          </a:solidFill>
                        </a:rPr>
                        <a:t>35</a:t>
                      </a:r>
                      <a:r>
                        <a:rPr lang="fr-FR" sz="1400" b="1" baseline="0" dirty="0">
                          <a:solidFill>
                            <a:schemeClr val="bg1"/>
                          </a:solidFill>
                        </a:rPr>
                        <a:t>%</a:t>
                      </a:r>
                      <a:endParaRPr lang="fr-FR" sz="1400" b="1" dirty="0">
                        <a:solidFill>
                          <a:schemeClr val="bg1"/>
                        </a:solidFill>
                      </a:endParaRPr>
                    </a:p>
                  </a:txBody>
                  <a:tcPr>
                    <a:solidFill>
                      <a:srgbClr val="00C000"/>
                    </a:solidFill>
                  </a:tcPr>
                </a:tc>
                <a:extLst>
                  <a:ext uri="{0D108BD9-81ED-4DB2-BD59-A6C34878D82A}">
                    <a16:rowId xmlns:a16="http://schemas.microsoft.com/office/drawing/2014/main" val="10004"/>
                  </a:ext>
                </a:extLst>
              </a:tr>
              <a:tr h="303429">
                <a:tc>
                  <a:txBody>
                    <a:bodyPr/>
                    <a:lstStyle/>
                    <a:p>
                      <a:endParaRPr lang="fr-FR" sz="1400"/>
                    </a:p>
                  </a:txBody>
                  <a:tcPr/>
                </a:tc>
                <a:tc>
                  <a:txBody>
                    <a:bodyPr/>
                    <a:lstStyle/>
                    <a:p>
                      <a:r>
                        <a:rPr lang="fr-FR" sz="1400" dirty="0"/>
                        <a:t>Diagnostics/</a:t>
                      </a:r>
                      <a:r>
                        <a:rPr lang="fr-FR" sz="1400" dirty="0" err="1"/>
                        <a:t>treatment</a:t>
                      </a:r>
                      <a:r>
                        <a:rPr lang="fr-FR" sz="1400" dirty="0"/>
                        <a:t> </a:t>
                      </a:r>
                      <a:r>
                        <a:rPr lang="fr-FR" sz="1400" dirty="0" err="1"/>
                        <a:t>with</a:t>
                      </a:r>
                      <a:r>
                        <a:rPr lang="fr-FR" sz="1400" dirty="0"/>
                        <a:t> X-ray or </a:t>
                      </a:r>
                      <a:r>
                        <a:rPr lang="fr-FR" sz="1400" dirty="0" err="1"/>
                        <a:t>electrons</a:t>
                      </a:r>
                      <a:endParaRPr lang="fr-FR" sz="1400" dirty="0"/>
                    </a:p>
                  </a:txBody>
                  <a:tcPr/>
                </a:tc>
                <a:tc>
                  <a:txBody>
                    <a:bodyPr/>
                    <a:lstStyle/>
                    <a:p>
                      <a:r>
                        <a:rPr lang="fr-FR" sz="1400" dirty="0"/>
                        <a:t>33%</a:t>
                      </a:r>
                    </a:p>
                  </a:txBody>
                  <a:tcPr/>
                </a:tc>
                <a:extLst>
                  <a:ext uri="{0D108BD9-81ED-4DB2-BD59-A6C34878D82A}">
                    <a16:rowId xmlns:a16="http://schemas.microsoft.com/office/drawing/2014/main" val="10005"/>
                  </a:ext>
                </a:extLst>
              </a:tr>
              <a:tr h="303429">
                <a:tc>
                  <a:txBody>
                    <a:bodyPr/>
                    <a:lstStyle/>
                    <a:p>
                      <a:endParaRPr lang="fr-FR" sz="1400" dirty="0"/>
                    </a:p>
                  </a:txBody>
                  <a:tcPr/>
                </a:tc>
                <a:tc>
                  <a:txBody>
                    <a:bodyPr/>
                    <a:lstStyle/>
                    <a:p>
                      <a:r>
                        <a:rPr lang="fr-FR" sz="1400" dirty="0"/>
                        <a:t>Radio-isotope production </a:t>
                      </a:r>
                    </a:p>
                  </a:txBody>
                  <a:tcPr/>
                </a:tc>
                <a:tc>
                  <a:txBody>
                    <a:bodyPr/>
                    <a:lstStyle/>
                    <a:p>
                      <a:r>
                        <a:rPr lang="fr-FR" sz="1400"/>
                        <a:t>2%</a:t>
                      </a:r>
                    </a:p>
                  </a:txBody>
                  <a:tcPr/>
                </a:tc>
                <a:extLst>
                  <a:ext uri="{0D108BD9-81ED-4DB2-BD59-A6C34878D82A}">
                    <a16:rowId xmlns:a16="http://schemas.microsoft.com/office/drawing/2014/main" val="10006"/>
                  </a:ext>
                </a:extLst>
              </a:tr>
              <a:tr h="303429">
                <a:tc>
                  <a:txBody>
                    <a:bodyPr/>
                    <a:lstStyle/>
                    <a:p>
                      <a:endParaRPr lang="fr-FR" sz="1400"/>
                    </a:p>
                  </a:txBody>
                  <a:tcPr/>
                </a:tc>
                <a:tc>
                  <a:txBody>
                    <a:bodyPr/>
                    <a:lstStyle/>
                    <a:p>
                      <a:r>
                        <a:rPr lang="fr-FR" sz="1400" dirty="0"/>
                        <a:t>Proton</a:t>
                      </a:r>
                      <a:r>
                        <a:rPr lang="fr-FR" sz="1400" baseline="0" dirty="0"/>
                        <a:t> or</a:t>
                      </a:r>
                      <a:r>
                        <a:rPr lang="fr-FR" sz="1400" dirty="0"/>
                        <a:t> ion </a:t>
                      </a:r>
                      <a:r>
                        <a:rPr lang="fr-FR" sz="1400" dirty="0" err="1"/>
                        <a:t>treatment</a:t>
                      </a:r>
                      <a:endParaRPr lang="fr-FR" sz="1400" dirty="0"/>
                    </a:p>
                  </a:txBody>
                  <a:tcPr/>
                </a:tc>
                <a:tc>
                  <a:txBody>
                    <a:bodyPr/>
                    <a:lstStyle/>
                    <a:p>
                      <a:r>
                        <a:rPr lang="fr-FR" sz="1400"/>
                        <a:t>0,1%</a:t>
                      </a:r>
                    </a:p>
                  </a:txBody>
                  <a:tcPr/>
                </a:tc>
                <a:extLst>
                  <a:ext uri="{0D108BD9-81ED-4DB2-BD59-A6C34878D82A}">
                    <a16:rowId xmlns:a16="http://schemas.microsoft.com/office/drawing/2014/main" val="10007"/>
                  </a:ext>
                </a:extLst>
              </a:tr>
              <a:tr h="303429">
                <a:tc>
                  <a:txBody>
                    <a:bodyPr/>
                    <a:lstStyle/>
                    <a:p>
                      <a:r>
                        <a:rPr lang="fr-FR" sz="1400" b="1" dirty="0" err="1">
                          <a:solidFill>
                            <a:schemeClr val="bg1"/>
                          </a:solidFill>
                        </a:rPr>
                        <a:t>Industrial</a:t>
                      </a:r>
                      <a:r>
                        <a:rPr lang="fr-FR" sz="1400" b="1" baseline="0" dirty="0">
                          <a:solidFill>
                            <a:schemeClr val="bg1"/>
                          </a:solidFill>
                        </a:rPr>
                        <a:t> </a:t>
                      </a:r>
                      <a:r>
                        <a:rPr lang="fr-FR" sz="1400" b="1" dirty="0">
                          <a:solidFill>
                            <a:schemeClr val="bg1"/>
                          </a:solidFill>
                        </a:rPr>
                        <a:t>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a:solidFill>
                            <a:schemeClr val="bg1"/>
                          </a:solidFill>
                        </a:rPr>
                        <a:t>60%</a:t>
                      </a:r>
                    </a:p>
                  </a:txBody>
                  <a:tcPr>
                    <a:solidFill>
                      <a:srgbClr val="00C000"/>
                    </a:solidFill>
                  </a:tcPr>
                </a:tc>
                <a:extLst>
                  <a:ext uri="{0D108BD9-81ED-4DB2-BD59-A6C34878D82A}">
                    <a16:rowId xmlns:a16="http://schemas.microsoft.com/office/drawing/2014/main" val="10008"/>
                  </a:ext>
                </a:extLst>
              </a:tr>
              <a:tr h="303429">
                <a:tc>
                  <a:txBody>
                    <a:bodyPr/>
                    <a:lstStyle/>
                    <a:p>
                      <a:endParaRPr lang="fr-FR" sz="1400"/>
                    </a:p>
                  </a:txBody>
                  <a:tcPr/>
                </a:tc>
                <a:tc>
                  <a:txBody>
                    <a:bodyPr/>
                    <a:lstStyle/>
                    <a:p>
                      <a:r>
                        <a:rPr lang="fr-FR" sz="1400" dirty="0"/>
                        <a:t>Ion implantation</a:t>
                      </a:r>
                    </a:p>
                  </a:txBody>
                  <a:tcPr/>
                </a:tc>
                <a:tc>
                  <a:txBody>
                    <a:bodyPr/>
                    <a:lstStyle/>
                    <a:p>
                      <a:r>
                        <a:rPr lang="fr-FR" sz="1400"/>
                        <a:t>34%</a:t>
                      </a:r>
                    </a:p>
                  </a:txBody>
                  <a:tcPr/>
                </a:tc>
                <a:extLst>
                  <a:ext uri="{0D108BD9-81ED-4DB2-BD59-A6C34878D82A}">
                    <a16:rowId xmlns:a16="http://schemas.microsoft.com/office/drawing/2014/main" val="10009"/>
                  </a:ext>
                </a:extLst>
              </a:tr>
              <a:tr h="303429">
                <a:tc>
                  <a:txBody>
                    <a:bodyPr/>
                    <a:lstStyle/>
                    <a:p>
                      <a:endParaRPr lang="fr-FR" sz="1400"/>
                    </a:p>
                  </a:txBody>
                  <a:tcPr/>
                </a:tc>
                <a:tc>
                  <a:txBody>
                    <a:bodyPr/>
                    <a:lstStyle/>
                    <a:p>
                      <a:r>
                        <a:rPr lang="fr-FR" sz="1400" dirty="0" err="1"/>
                        <a:t>Cutting</a:t>
                      </a:r>
                      <a:r>
                        <a:rPr lang="fr-FR" sz="1400" baseline="0" dirty="0"/>
                        <a:t> and </a:t>
                      </a:r>
                      <a:r>
                        <a:rPr lang="fr-FR" sz="1400" baseline="0" dirty="0" err="1"/>
                        <a:t>welding</a:t>
                      </a:r>
                      <a:r>
                        <a:rPr lang="fr-FR" sz="1400" baseline="0" dirty="0"/>
                        <a:t> </a:t>
                      </a:r>
                      <a:r>
                        <a:rPr lang="fr-FR" sz="1400" baseline="0" dirty="0" err="1"/>
                        <a:t>with</a:t>
                      </a:r>
                      <a:r>
                        <a:rPr lang="fr-FR" sz="1400" baseline="0" dirty="0"/>
                        <a:t> </a:t>
                      </a:r>
                      <a:r>
                        <a:rPr lang="fr-FR" sz="1400" baseline="0" dirty="0" err="1"/>
                        <a:t>electron</a:t>
                      </a:r>
                      <a:r>
                        <a:rPr lang="fr-FR" sz="1400" baseline="0" dirty="0"/>
                        <a:t> </a:t>
                      </a:r>
                      <a:r>
                        <a:rPr lang="fr-FR" sz="1400" baseline="0" dirty="0" err="1"/>
                        <a:t>beams</a:t>
                      </a:r>
                      <a:endParaRPr lang="fr-FR" sz="1400" dirty="0"/>
                    </a:p>
                  </a:txBody>
                  <a:tcPr/>
                </a:tc>
                <a:tc>
                  <a:txBody>
                    <a:bodyPr/>
                    <a:lstStyle/>
                    <a:p>
                      <a:r>
                        <a:rPr lang="fr-FR" sz="1400" dirty="0"/>
                        <a:t>16%</a:t>
                      </a:r>
                    </a:p>
                  </a:txBody>
                  <a:tcPr/>
                </a:tc>
                <a:extLst>
                  <a:ext uri="{0D108BD9-81ED-4DB2-BD59-A6C34878D82A}">
                    <a16:rowId xmlns:a16="http://schemas.microsoft.com/office/drawing/2014/main" val="10010"/>
                  </a:ext>
                </a:extLst>
              </a:tr>
              <a:tr h="303429">
                <a:tc>
                  <a:txBody>
                    <a:bodyPr/>
                    <a:lstStyle/>
                    <a:p>
                      <a:endParaRPr lang="fr-FR" sz="1400"/>
                    </a:p>
                  </a:txBody>
                  <a:tcPr/>
                </a:tc>
                <a:tc>
                  <a:txBody>
                    <a:bodyPr/>
                    <a:lstStyle/>
                    <a:p>
                      <a:r>
                        <a:rPr lang="fr-FR" sz="1400" dirty="0" err="1"/>
                        <a:t>Polymerization</a:t>
                      </a:r>
                      <a:endParaRPr lang="fr-FR" sz="1400" dirty="0"/>
                    </a:p>
                  </a:txBody>
                  <a:tcPr/>
                </a:tc>
                <a:tc>
                  <a:txBody>
                    <a:bodyPr/>
                    <a:lstStyle/>
                    <a:p>
                      <a:r>
                        <a:rPr lang="fr-FR" sz="1400" dirty="0"/>
                        <a:t>7%</a:t>
                      </a:r>
                    </a:p>
                  </a:txBody>
                  <a:tcPr/>
                </a:tc>
                <a:extLst>
                  <a:ext uri="{0D108BD9-81ED-4DB2-BD59-A6C34878D82A}">
                    <a16:rowId xmlns:a16="http://schemas.microsoft.com/office/drawing/2014/main" val="10011"/>
                  </a:ext>
                </a:extLst>
              </a:tr>
              <a:tr h="303429">
                <a:tc>
                  <a:txBody>
                    <a:bodyPr/>
                    <a:lstStyle/>
                    <a:p>
                      <a:endParaRPr lang="fr-FR" sz="1400"/>
                    </a:p>
                  </a:txBody>
                  <a:tcPr/>
                </a:tc>
                <a:tc>
                  <a:txBody>
                    <a:bodyPr/>
                    <a:lstStyle/>
                    <a:p>
                      <a:r>
                        <a:rPr lang="fr-FR" sz="1400" dirty="0"/>
                        <a:t>Neutron</a:t>
                      </a:r>
                      <a:r>
                        <a:rPr lang="fr-FR" sz="1400" baseline="0" dirty="0"/>
                        <a:t> </a:t>
                      </a:r>
                      <a:r>
                        <a:rPr lang="fr-FR" sz="1400" baseline="0" dirty="0" err="1"/>
                        <a:t>testing</a:t>
                      </a:r>
                      <a:endParaRPr lang="fr-FR" sz="1400" dirty="0"/>
                    </a:p>
                  </a:txBody>
                  <a:tcPr/>
                </a:tc>
                <a:tc>
                  <a:txBody>
                    <a:bodyPr/>
                    <a:lstStyle/>
                    <a:p>
                      <a:r>
                        <a:rPr lang="fr-FR" sz="1400" dirty="0"/>
                        <a:t>3.5%</a:t>
                      </a:r>
                    </a:p>
                  </a:txBody>
                  <a:tcPr/>
                </a:tc>
                <a:extLst>
                  <a:ext uri="{0D108BD9-81ED-4DB2-BD59-A6C34878D82A}">
                    <a16:rowId xmlns:a16="http://schemas.microsoft.com/office/drawing/2014/main" val="10012"/>
                  </a:ext>
                </a:extLst>
              </a:tr>
              <a:tr h="303429">
                <a:tc>
                  <a:txBody>
                    <a:bodyPr/>
                    <a:lstStyle/>
                    <a:p>
                      <a:endParaRPr lang="fr-FR" sz="1400" dirty="0"/>
                    </a:p>
                  </a:txBody>
                  <a:tcPr/>
                </a:tc>
                <a:tc>
                  <a:txBody>
                    <a:bodyPr/>
                    <a:lstStyle/>
                    <a:p>
                      <a:r>
                        <a:rPr lang="fr-FR" sz="1400" dirty="0"/>
                        <a:t>Non destructive</a:t>
                      </a:r>
                      <a:r>
                        <a:rPr lang="fr-FR" sz="1400" baseline="0" dirty="0"/>
                        <a:t> </a:t>
                      </a:r>
                      <a:r>
                        <a:rPr lang="fr-FR" sz="1400" baseline="0" dirty="0" err="1"/>
                        <a:t>testing</a:t>
                      </a:r>
                      <a:endParaRPr lang="fr-FR" sz="1400" dirty="0"/>
                    </a:p>
                  </a:txBody>
                  <a:tcPr/>
                </a:tc>
                <a:tc>
                  <a:txBody>
                    <a:bodyPr/>
                    <a:lstStyle/>
                    <a:p>
                      <a:r>
                        <a:rPr lang="fr-FR" sz="1400" dirty="0"/>
                        <a:t>2,3%</a:t>
                      </a:r>
                    </a:p>
                  </a:txBody>
                  <a:tcPr/>
                </a:tc>
                <a:extLst>
                  <a:ext uri="{0D108BD9-81ED-4DB2-BD59-A6C34878D82A}">
                    <a16:rowId xmlns:a16="http://schemas.microsoft.com/office/drawing/2014/main" val="10013"/>
                  </a:ext>
                </a:extLst>
              </a:tr>
            </a:tbl>
          </a:graphicData>
        </a:graphic>
      </p:graphicFrame>
      <p:sp>
        <p:nvSpPr>
          <p:cNvPr id="4" name="TextBox 3">
            <a:extLst>
              <a:ext uri="{FF2B5EF4-FFF2-40B4-BE49-F238E27FC236}">
                <a16:creationId xmlns:a16="http://schemas.microsoft.com/office/drawing/2014/main" id="{E4CEDDD7-3429-44DD-BDF5-5C64C632E062}"/>
              </a:ext>
            </a:extLst>
          </p:cNvPr>
          <p:cNvSpPr txBox="1"/>
          <p:nvPr/>
        </p:nvSpPr>
        <p:spPr>
          <a:xfrm>
            <a:off x="204268" y="5815404"/>
            <a:ext cx="4975721" cy="276999"/>
          </a:xfrm>
          <a:prstGeom prst="rect">
            <a:avLst/>
          </a:prstGeom>
          <a:noFill/>
        </p:spPr>
        <p:txBody>
          <a:bodyPr wrap="none" lIns="0" tIns="0" rIns="0" bIns="0" rtlCol="0">
            <a:spAutoFit/>
          </a:bodyPr>
          <a:lstStyle/>
          <a:p>
            <a:pPr algn="l"/>
            <a:r>
              <a:rPr lang="en-GB" dirty="0"/>
              <a:t>What is the </a:t>
            </a:r>
            <a:r>
              <a:rPr lang="en-GB" dirty="0" err="1"/>
              <a:t>rôle</a:t>
            </a:r>
            <a:r>
              <a:rPr lang="en-GB" dirty="0"/>
              <a:t> of accelerators in this transition?</a:t>
            </a:r>
          </a:p>
        </p:txBody>
      </p:sp>
    </p:spTree>
    <p:extLst>
      <p:ext uri="{BB962C8B-B14F-4D97-AF65-F5344CB8AC3E}">
        <p14:creationId xmlns:p14="http://schemas.microsoft.com/office/powerpoint/2010/main" val="1856921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258624" y="2279947"/>
            <a:ext cx="1287650" cy="1355421"/>
          </a:xfrm>
          <a:prstGeom prst="rect">
            <a:avLst/>
          </a:prstGeom>
        </p:spPr>
      </p:pic>
      <p:sp>
        <p:nvSpPr>
          <p:cNvPr id="2" name="Title 1"/>
          <p:cNvSpPr>
            <a:spLocks noGrp="1"/>
          </p:cNvSpPr>
          <p:nvPr>
            <p:ph type="title"/>
          </p:nvPr>
        </p:nvSpPr>
        <p:spPr>
          <a:xfrm>
            <a:off x="0" y="11575"/>
            <a:ext cx="12192000" cy="722764"/>
          </a:xfrm>
        </p:spPr>
        <p:txBody>
          <a:bodyPr/>
          <a:lstStyle/>
          <a:p>
            <a:r>
              <a:rPr lang="fr-CH" sz="2800" dirty="0" err="1"/>
              <a:t>Accelerators</a:t>
            </a:r>
            <a:r>
              <a:rPr lang="fr-CH" sz="2800" dirty="0"/>
              <a:t> in transition – not </a:t>
            </a:r>
            <a:r>
              <a:rPr lang="fr-CH" sz="2800" dirty="0" err="1"/>
              <a:t>only</a:t>
            </a:r>
            <a:r>
              <a:rPr lang="fr-CH" sz="2800" dirty="0"/>
              <a:t> </a:t>
            </a:r>
            <a:r>
              <a:rPr lang="fr-CH" sz="2800" dirty="0" err="1"/>
              <a:t>particle</a:t>
            </a:r>
            <a:r>
              <a:rPr lang="fr-CH" sz="2800" dirty="0"/>
              <a:t> </a:t>
            </a:r>
            <a:r>
              <a:rPr lang="fr-CH" sz="2800" dirty="0" err="1"/>
              <a:t>physics</a:t>
            </a:r>
            <a:r>
              <a:rPr lang="fr-CH" sz="2800" dirty="0"/>
              <a:t>!</a:t>
            </a:r>
            <a:endParaRPr lang="en-GB" sz="2800" dirty="0"/>
          </a:p>
        </p:txBody>
      </p:sp>
      <p:sp>
        <p:nvSpPr>
          <p:cNvPr id="5" name="Slide Number Placeholder 4"/>
          <p:cNvSpPr>
            <a:spLocks noGrp="1"/>
          </p:cNvSpPr>
          <p:nvPr>
            <p:ph type="sldNum" sz="quarter" idx="12"/>
          </p:nvPr>
        </p:nvSpPr>
        <p:spPr>
          <a:xfrm>
            <a:off x="7919408" y="6280869"/>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13</a:t>
            </a:fld>
            <a:endParaRPr lang="en-GB"/>
          </a:p>
        </p:txBody>
      </p:sp>
      <p:sp>
        <p:nvSpPr>
          <p:cNvPr id="18" name="TextBox 17"/>
          <p:cNvSpPr txBox="1"/>
          <p:nvPr/>
        </p:nvSpPr>
        <p:spPr>
          <a:xfrm>
            <a:off x="230909" y="844411"/>
            <a:ext cx="11804073" cy="147732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342900" indent="-342900">
              <a:buFont typeface="+mj-lt"/>
              <a:buAutoNum type="arabicPeriod"/>
            </a:pPr>
            <a:r>
              <a:rPr lang="en-US" dirty="0">
                <a:solidFill>
                  <a:schemeClr val="tx1"/>
                </a:solidFill>
              </a:rPr>
              <a:t>Transition to </a:t>
            </a:r>
            <a:r>
              <a:rPr lang="en-US" dirty="0">
                <a:solidFill>
                  <a:srgbClr val="FF0000"/>
                </a:solidFill>
              </a:rPr>
              <a:t>new more affordable and sustainable technologies for basic science</a:t>
            </a:r>
          </a:p>
          <a:p>
            <a:pPr marL="342900" indent="-342900">
              <a:buFont typeface="+mj-lt"/>
              <a:buAutoNum type="arabicPeriod"/>
            </a:pPr>
            <a:r>
              <a:rPr lang="en-US" dirty="0">
                <a:solidFill>
                  <a:schemeClr val="tx1"/>
                </a:solidFill>
              </a:rPr>
              <a:t>Transition from </a:t>
            </a:r>
            <a:r>
              <a:rPr lang="en-US" dirty="0">
                <a:solidFill>
                  <a:srgbClr val="FF0000"/>
                </a:solidFill>
              </a:rPr>
              <a:t>basic science as main technology driver </a:t>
            </a:r>
            <a:r>
              <a:rPr lang="en-US" dirty="0">
                <a:solidFill>
                  <a:schemeClr val="tx1"/>
                </a:solidFill>
              </a:rPr>
              <a:t>to a</a:t>
            </a:r>
            <a:r>
              <a:rPr lang="en-US" dirty="0">
                <a:solidFill>
                  <a:srgbClr val="FF0000"/>
                </a:solidFill>
              </a:rPr>
              <a:t> multiple system </a:t>
            </a:r>
            <a:r>
              <a:rPr lang="en-US" dirty="0">
                <a:solidFill>
                  <a:schemeClr val="tx1"/>
                </a:solidFill>
              </a:rPr>
              <a:t>where basic and applied science, medicine and industry will together drive accelerator development.</a:t>
            </a:r>
          </a:p>
          <a:p>
            <a:pPr marL="342900" indent="-342900">
              <a:buFont typeface="+mj-lt"/>
              <a:buAutoNum type="arabicPeriod"/>
            </a:pPr>
            <a:r>
              <a:rPr lang="en-US" dirty="0">
                <a:solidFill>
                  <a:schemeClr val="tx1"/>
                </a:solidFill>
              </a:rPr>
              <a:t>Transition from a</a:t>
            </a:r>
            <a:r>
              <a:rPr lang="en-US" dirty="0">
                <a:solidFill>
                  <a:srgbClr val="FF0000"/>
                </a:solidFill>
              </a:rPr>
              <a:t> </a:t>
            </a:r>
            <a:r>
              <a:rPr lang="en-US" dirty="0" err="1">
                <a:solidFill>
                  <a:srgbClr val="FF0000"/>
                </a:solidFill>
              </a:rPr>
              <a:t>centralised</a:t>
            </a:r>
            <a:r>
              <a:rPr lang="en-US" dirty="0">
                <a:solidFill>
                  <a:srgbClr val="FF0000"/>
                </a:solidFill>
              </a:rPr>
              <a:t> configuration </a:t>
            </a:r>
            <a:r>
              <a:rPr lang="en-US" dirty="0">
                <a:solidFill>
                  <a:schemeClr val="tx1"/>
                </a:solidFill>
              </a:rPr>
              <a:t>based on large laboratories </a:t>
            </a:r>
            <a:r>
              <a:rPr lang="en-US" dirty="0">
                <a:solidFill>
                  <a:srgbClr val="FF0000"/>
                </a:solidFill>
              </a:rPr>
              <a:t>to a distributed scheme </a:t>
            </a:r>
            <a:r>
              <a:rPr lang="en-US" dirty="0">
                <a:solidFill>
                  <a:schemeClr val="tx1"/>
                </a:solidFill>
              </a:rPr>
              <a:t>(project clusters of small and large laboratories and industry)</a:t>
            </a:r>
          </a:p>
        </p:txBody>
      </p:sp>
      <p:sp>
        <p:nvSpPr>
          <p:cNvPr id="28" name="Right Arrow 27"/>
          <p:cNvSpPr/>
          <p:nvPr/>
        </p:nvSpPr>
        <p:spPr>
          <a:xfrm rot="1825489">
            <a:off x="3604564" y="3671222"/>
            <a:ext cx="536946" cy="430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Arrow 28"/>
          <p:cNvSpPr/>
          <p:nvPr/>
        </p:nvSpPr>
        <p:spPr>
          <a:xfrm rot="1900606">
            <a:off x="7055849" y="4589499"/>
            <a:ext cx="515888" cy="4253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Content Placeholder 2"/>
          <p:cNvSpPr txBox="1">
            <a:spLocks/>
          </p:cNvSpPr>
          <p:nvPr/>
        </p:nvSpPr>
        <p:spPr>
          <a:xfrm>
            <a:off x="917367" y="4296842"/>
            <a:ext cx="2483216" cy="334218"/>
          </a:xfrm>
          <a:prstGeom prst="rect">
            <a:avLst/>
          </a:prstGeom>
          <a:solidFill>
            <a:srgbClr val="FFFF00"/>
          </a:solidFill>
        </p:spPr>
        <p:txBody>
          <a:bodyPr vert="horz" lIns="91440" tIns="45720" rIns="91440" bIns="45720" rtlCol="0">
            <a:normAutofit fontScale="92500" lnSpcReduction="10000"/>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800" dirty="0"/>
              <a:t>Fundamental  science</a:t>
            </a:r>
          </a:p>
        </p:txBody>
      </p:sp>
      <p:sp>
        <p:nvSpPr>
          <p:cNvPr id="31" name="Content Placeholder 2"/>
          <p:cNvSpPr txBox="1">
            <a:spLocks/>
          </p:cNvSpPr>
          <p:nvPr/>
        </p:nvSpPr>
        <p:spPr>
          <a:xfrm>
            <a:off x="4444250" y="5103573"/>
            <a:ext cx="2547047" cy="570709"/>
          </a:xfrm>
          <a:prstGeom prst="rect">
            <a:avLst/>
          </a:prstGeom>
          <a:solidFill>
            <a:srgbClr val="FFFF00"/>
          </a:solidFill>
        </p:spPr>
        <p:txBody>
          <a:bodyPr vert="horz" lIns="91440" tIns="45720" rIns="91440" bIns="45720" rtlCol="0">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600" dirty="0"/>
              <a:t>Applied science (photon and neutron sources)</a:t>
            </a:r>
          </a:p>
        </p:txBody>
      </p:sp>
      <p:sp>
        <p:nvSpPr>
          <p:cNvPr id="32" name="Content Placeholder 2"/>
          <p:cNvSpPr txBox="1">
            <a:spLocks/>
          </p:cNvSpPr>
          <p:nvPr/>
        </p:nvSpPr>
        <p:spPr>
          <a:xfrm>
            <a:off x="9855195" y="4759481"/>
            <a:ext cx="1973822" cy="1090136"/>
          </a:xfrm>
          <a:prstGeom prst="rect">
            <a:avLst/>
          </a:prstGeom>
          <a:solidFill>
            <a:srgbClr val="FFFF00"/>
          </a:solidFill>
        </p:spPr>
        <p:txBody>
          <a:bodyPr vert="horz" lIns="91440" tIns="45720" rIns="91440" bIns="45720" rtlCol="0">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600" dirty="0"/>
              <a:t>Societal applications (medicine, industry, environment, etc.)</a:t>
            </a:r>
          </a:p>
        </p:txBody>
      </p:sp>
      <p:sp>
        <p:nvSpPr>
          <p:cNvPr id="36" name="Right Arrow 35"/>
          <p:cNvSpPr/>
          <p:nvPr/>
        </p:nvSpPr>
        <p:spPr>
          <a:xfrm>
            <a:off x="3510281" y="2708220"/>
            <a:ext cx="573292" cy="3849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4337633" y="2710626"/>
            <a:ext cx="4225763"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dirty="0"/>
              <a:t>Limitations related to size, cost, energy.</a:t>
            </a:r>
            <a:endParaRPr lang="en-GB" dirty="0"/>
          </a:p>
        </p:txBody>
      </p:sp>
      <p:sp>
        <p:nvSpPr>
          <p:cNvPr id="38" name="Right Arrow 37"/>
          <p:cNvSpPr/>
          <p:nvPr/>
        </p:nvSpPr>
        <p:spPr>
          <a:xfrm>
            <a:off x="8726640" y="2687814"/>
            <a:ext cx="425059" cy="392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Content Placeholder 2"/>
          <p:cNvSpPr txBox="1">
            <a:spLocks/>
          </p:cNvSpPr>
          <p:nvPr/>
        </p:nvSpPr>
        <p:spPr>
          <a:xfrm>
            <a:off x="9212492" y="3564916"/>
            <a:ext cx="1566344" cy="500316"/>
          </a:xfrm>
          <a:prstGeom prst="rect">
            <a:avLst/>
          </a:prstGeom>
          <a:solidFill>
            <a:srgbClr val="FFFF00"/>
          </a:solidFill>
        </p:spPr>
        <p:txBody>
          <a:bodyPr vert="horz" lIns="91440" tIns="45720" rIns="91440" bIns="45720" rtlCol="0">
            <a:normAutofit fontScale="77500" lnSpcReduction="20000"/>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2000" dirty="0"/>
              <a:t>New ideas and  technologies</a:t>
            </a:r>
          </a:p>
        </p:txBody>
      </p:sp>
      <p:sp>
        <p:nvSpPr>
          <p:cNvPr id="40" name="Right Arrow 39"/>
          <p:cNvSpPr/>
          <p:nvPr/>
        </p:nvSpPr>
        <p:spPr>
          <a:xfrm rot="10167555">
            <a:off x="7120254" y="3902735"/>
            <a:ext cx="2057704" cy="228686"/>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ight Arrow 40"/>
          <p:cNvSpPr/>
          <p:nvPr/>
        </p:nvSpPr>
        <p:spPr>
          <a:xfrm rot="7504633">
            <a:off x="8649021" y="4317677"/>
            <a:ext cx="622719" cy="133942"/>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Picture 4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0075" y="2591186"/>
            <a:ext cx="2483215" cy="1661497"/>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4" name="Picture 3">
            <a:extLst>
              <a:ext uri="{FF2B5EF4-FFF2-40B4-BE49-F238E27FC236}">
                <a16:creationId xmlns:a16="http://schemas.microsoft.com/office/drawing/2014/main" id="{7BD79330-7B1B-4965-9A65-94DB1902D4D0}"/>
              </a:ext>
            </a:extLst>
          </p:cNvPr>
          <p:cNvPicPr>
            <a:picLocks noChangeAspect="1"/>
          </p:cNvPicPr>
          <p:nvPr/>
        </p:nvPicPr>
        <p:blipFill>
          <a:blip r:embed="rId4"/>
          <a:stretch>
            <a:fillRect/>
          </a:stretch>
        </p:blipFill>
        <p:spPr>
          <a:xfrm>
            <a:off x="4568099" y="3548858"/>
            <a:ext cx="2286000" cy="142646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0" name="Picture 2" descr="LINAC (Linear Accelerator)">
            <a:extLst>
              <a:ext uri="{FF2B5EF4-FFF2-40B4-BE49-F238E27FC236}">
                <a16:creationId xmlns:a16="http://schemas.microsoft.com/office/drawing/2014/main" id="{61A28F2A-EC12-4310-884E-3DEDA604297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36288" y="4747569"/>
            <a:ext cx="2057400" cy="1828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FCECED8-0EDE-4F44-B921-00A226812721}"/>
              </a:ext>
            </a:extLst>
          </p:cNvPr>
          <p:cNvSpPr txBox="1"/>
          <p:nvPr/>
        </p:nvSpPr>
        <p:spPr>
          <a:xfrm>
            <a:off x="4024898" y="6185368"/>
            <a:ext cx="3607580" cy="36933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GB" sz="1200" i="1" dirty="0"/>
              <a:t>The electron linac for cancer radiotherapy, the most widespread accelerator in the world (&gt; 12000 units)   </a:t>
            </a:r>
          </a:p>
        </p:txBody>
      </p:sp>
    </p:spTree>
    <p:extLst>
      <p:ext uri="{BB962C8B-B14F-4D97-AF65-F5344CB8AC3E}">
        <p14:creationId xmlns:p14="http://schemas.microsoft.com/office/powerpoint/2010/main" val="2727162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30"/>
            <a:ext cx="12192000" cy="722764"/>
          </a:xfrm>
        </p:spPr>
        <p:txBody>
          <a:bodyPr/>
          <a:lstStyle/>
          <a:p>
            <a:r>
              <a:rPr lang="fr-CH" dirty="0" err="1"/>
              <a:t>Reaching</a:t>
            </a:r>
            <a:r>
              <a:rPr lang="fr-CH" dirty="0"/>
              <a:t> the </a:t>
            </a:r>
            <a:r>
              <a:rPr lang="fr-CH" dirty="0" err="1"/>
              <a:t>limits</a:t>
            </a:r>
            <a:r>
              <a:rPr lang="fr-CH" dirty="0"/>
              <a:t> of </a:t>
            </a:r>
            <a:r>
              <a:rPr lang="fr-CH" dirty="0" err="1"/>
              <a:t>sustainability</a:t>
            </a:r>
            <a:r>
              <a:rPr lang="fr-CH" dirty="0"/>
              <a:t> ?</a:t>
            </a:r>
            <a:endParaRPr lang="en-GB" dirty="0"/>
          </a:p>
        </p:txBody>
      </p:sp>
      <p:sp>
        <p:nvSpPr>
          <p:cNvPr id="5" name="Slide Number Placeholder 4"/>
          <p:cNvSpPr>
            <a:spLocks noGrp="1"/>
          </p:cNvSpPr>
          <p:nvPr>
            <p:ph type="sldNum" sz="quarter" idx="12"/>
          </p:nvPr>
        </p:nvSpPr>
        <p:spPr>
          <a:xfrm>
            <a:off x="7578656" y="6328961"/>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14</a:t>
            </a:fld>
            <a:endParaRPr lang="en-GB"/>
          </a:p>
        </p:txBody>
      </p:sp>
      <p:sp>
        <p:nvSpPr>
          <p:cNvPr id="7" name="TextBox 6"/>
          <p:cNvSpPr txBox="1"/>
          <p:nvPr/>
        </p:nvSpPr>
        <p:spPr>
          <a:xfrm>
            <a:off x="286327" y="915480"/>
            <a:ext cx="11748655"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600" dirty="0" err="1">
                <a:latin typeface="Arial" panose="020B0604020202020204" pitchFamily="34" charset="0"/>
                <a:cs typeface="Arial" panose="020B0604020202020204" pitchFamily="34" charset="0"/>
              </a:rPr>
              <a:t>Particle</a:t>
            </a:r>
            <a:r>
              <a:rPr lang="fr-CH" sz="1600" dirty="0">
                <a:latin typeface="Arial" panose="020B0604020202020204" pitchFamily="34" charset="0"/>
                <a:cs typeface="Arial" panose="020B0604020202020204" pitchFamily="34" charset="0"/>
              </a:rPr>
              <a:t> </a:t>
            </a:r>
            <a:r>
              <a:rPr lang="fr-CH" sz="1600" dirty="0" err="1">
                <a:latin typeface="Arial" panose="020B0604020202020204" pitchFamily="34" charset="0"/>
                <a:cs typeface="Arial" panose="020B0604020202020204" pitchFamily="34" charset="0"/>
              </a:rPr>
              <a:t>physics</a:t>
            </a:r>
            <a:r>
              <a:rPr lang="fr-CH" sz="1600" dirty="0">
                <a:latin typeface="Arial" panose="020B0604020202020204" pitchFamily="34" charset="0"/>
                <a:cs typeface="Arial" panose="020B0604020202020204" pitchFamily="34" charset="0"/>
              </a:rPr>
              <a:t> has been </a:t>
            </a:r>
            <a:r>
              <a:rPr lang="fr-CH" sz="1600" dirty="0" err="1">
                <a:latin typeface="Arial" panose="020B0604020202020204" pitchFamily="34" charset="0"/>
                <a:cs typeface="Arial" panose="020B0604020202020204" pitchFamily="34" charset="0"/>
              </a:rPr>
              <a:t>from</a:t>
            </a:r>
            <a:r>
              <a:rPr lang="fr-CH" sz="1600" dirty="0">
                <a:latin typeface="Arial" panose="020B0604020202020204" pitchFamily="34" charset="0"/>
                <a:cs typeface="Arial" panose="020B0604020202020204" pitchFamily="34" charset="0"/>
              </a:rPr>
              <a:t> the </a:t>
            </a:r>
            <a:r>
              <a:rPr lang="fr-CH" sz="1600" dirty="0" err="1">
                <a:latin typeface="Arial" panose="020B0604020202020204" pitchFamily="34" charset="0"/>
                <a:cs typeface="Arial" panose="020B0604020202020204" pitchFamily="34" charset="0"/>
              </a:rPr>
              <a:t>very</a:t>
            </a:r>
            <a:r>
              <a:rPr lang="fr-CH" sz="1600" dirty="0">
                <a:latin typeface="Arial" panose="020B0604020202020204" pitchFamily="34" charset="0"/>
                <a:cs typeface="Arial" panose="020B0604020202020204" pitchFamily="34" charset="0"/>
              </a:rPr>
              <a:t> </a:t>
            </a:r>
            <a:r>
              <a:rPr lang="fr-CH" sz="1600" dirty="0" err="1">
                <a:latin typeface="Arial" panose="020B0604020202020204" pitchFamily="34" charset="0"/>
                <a:cs typeface="Arial" panose="020B0604020202020204" pitchFamily="34" charset="0"/>
              </a:rPr>
              <a:t>beginning</a:t>
            </a:r>
            <a:r>
              <a:rPr lang="fr-CH" sz="1600" dirty="0">
                <a:latin typeface="Arial" panose="020B0604020202020204" pitchFamily="34" charset="0"/>
                <a:cs typeface="Arial" panose="020B0604020202020204" pitchFamily="34" charset="0"/>
              </a:rPr>
              <a:t> the </a:t>
            </a:r>
            <a:r>
              <a:rPr lang="fr-CH" sz="1600" b="1" dirty="0" err="1">
                <a:solidFill>
                  <a:srgbClr val="FF0000"/>
                </a:solidFill>
                <a:latin typeface="Arial" panose="020B0604020202020204" pitchFamily="34" charset="0"/>
                <a:cs typeface="Arial" panose="020B0604020202020204" pitchFamily="34" charset="0"/>
              </a:rPr>
              <a:t>technology</a:t>
            </a:r>
            <a:r>
              <a:rPr lang="fr-CH" sz="1600" b="1" dirty="0">
                <a:solidFill>
                  <a:srgbClr val="FF0000"/>
                </a:solidFill>
                <a:latin typeface="Arial" panose="020B0604020202020204" pitchFamily="34" charset="0"/>
                <a:cs typeface="Arial" panose="020B0604020202020204" pitchFamily="34" charset="0"/>
              </a:rPr>
              <a:t> driver </a:t>
            </a:r>
            <a:r>
              <a:rPr lang="fr-CH" sz="1600" dirty="0">
                <a:latin typeface="Arial" panose="020B0604020202020204" pitchFamily="34" charset="0"/>
                <a:cs typeface="Arial" panose="020B0604020202020204" pitchFamily="34" charset="0"/>
              </a:rPr>
              <a:t>for the </a:t>
            </a:r>
            <a:r>
              <a:rPr lang="fr-CH" sz="1600" dirty="0" err="1">
                <a:latin typeface="Arial" panose="020B0604020202020204" pitchFamily="34" charset="0"/>
                <a:cs typeface="Arial" panose="020B0604020202020204" pitchFamily="34" charset="0"/>
              </a:rPr>
              <a:t>development</a:t>
            </a:r>
            <a:r>
              <a:rPr lang="fr-CH" sz="1600" dirty="0">
                <a:latin typeface="Arial" panose="020B0604020202020204" pitchFamily="34" charset="0"/>
                <a:cs typeface="Arial" panose="020B0604020202020204" pitchFamily="34" charset="0"/>
              </a:rPr>
              <a:t> of </a:t>
            </a:r>
            <a:r>
              <a:rPr lang="fr-CH" sz="1600" dirty="0" err="1">
                <a:latin typeface="Arial" panose="020B0604020202020204" pitchFamily="34" charset="0"/>
                <a:cs typeface="Arial" panose="020B0604020202020204" pitchFamily="34" charset="0"/>
              </a:rPr>
              <a:t>particle</a:t>
            </a:r>
            <a:r>
              <a:rPr lang="fr-CH" sz="1600" dirty="0">
                <a:latin typeface="Arial" panose="020B0604020202020204" pitchFamily="34" charset="0"/>
                <a:cs typeface="Arial" panose="020B0604020202020204" pitchFamily="34" charset="0"/>
              </a:rPr>
              <a:t> </a:t>
            </a:r>
            <a:r>
              <a:rPr lang="fr-CH" sz="1600" dirty="0" err="1">
                <a:latin typeface="Arial" panose="020B0604020202020204" pitchFamily="34" charset="0"/>
                <a:cs typeface="Arial" panose="020B0604020202020204" pitchFamily="34" charset="0"/>
              </a:rPr>
              <a:t>accelerators</a:t>
            </a:r>
            <a:r>
              <a:rPr lang="fr-CH" sz="1600" dirty="0">
                <a:latin typeface="Arial" panose="020B0604020202020204" pitchFamily="34" charset="0"/>
                <a:cs typeface="Arial" panose="020B0604020202020204" pitchFamily="34" charset="0"/>
              </a:rPr>
              <a:t>: the </a:t>
            </a:r>
            <a:r>
              <a:rPr lang="fr-CH" sz="1600" b="1" dirty="0" err="1">
                <a:solidFill>
                  <a:srgbClr val="FF0000"/>
                </a:solidFill>
                <a:latin typeface="Arial" panose="020B0604020202020204" pitchFamily="34" charset="0"/>
                <a:cs typeface="Arial" panose="020B0604020202020204" pitchFamily="34" charset="0"/>
              </a:rPr>
              <a:t>quest</a:t>
            </a:r>
            <a:r>
              <a:rPr lang="fr-CH" sz="1600" b="1" dirty="0">
                <a:solidFill>
                  <a:srgbClr val="FF0000"/>
                </a:solidFill>
                <a:latin typeface="Arial" panose="020B0604020202020204" pitchFamily="34" charset="0"/>
                <a:cs typeface="Arial" panose="020B0604020202020204" pitchFamily="34" charset="0"/>
              </a:rPr>
              <a:t> for new </a:t>
            </a:r>
            <a:r>
              <a:rPr lang="fr-CH" sz="1600" b="1" dirty="0" err="1">
                <a:solidFill>
                  <a:srgbClr val="FF0000"/>
                </a:solidFill>
                <a:latin typeface="Arial" panose="020B0604020202020204" pitchFamily="34" charset="0"/>
                <a:cs typeface="Arial" panose="020B0604020202020204" pitchFamily="34" charset="0"/>
              </a:rPr>
              <a:t>particles</a:t>
            </a:r>
            <a:r>
              <a:rPr lang="fr-CH" sz="1600" b="1" dirty="0">
                <a:solidFill>
                  <a:srgbClr val="FF0000"/>
                </a:solidFill>
                <a:latin typeface="Arial" panose="020B0604020202020204" pitchFamily="34" charset="0"/>
                <a:cs typeface="Arial" panose="020B0604020202020204" pitchFamily="34" charset="0"/>
              </a:rPr>
              <a:t> </a:t>
            </a:r>
            <a:r>
              <a:rPr lang="fr-CH" sz="1600" dirty="0">
                <a:latin typeface="Arial" panose="020B0604020202020204" pitchFamily="34" charset="0"/>
                <a:cs typeface="Arial" panose="020B0604020202020204" pitchFamily="34" charset="0"/>
              </a:rPr>
              <a:t>at </a:t>
            </a:r>
            <a:r>
              <a:rPr lang="fr-CH" sz="1600" dirty="0" err="1">
                <a:latin typeface="Arial" panose="020B0604020202020204" pitchFamily="34" charset="0"/>
                <a:cs typeface="Arial" panose="020B0604020202020204" pitchFamily="34" charset="0"/>
              </a:rPr>
              <a:t>increasingly</a:t>
            </a:r>
            <a:r>
              <a:rPr lang="fr-CH" sz="1600" dirty="0">
                <a:latin typeface="Arial" panose="020B0604020202020204" pitchFamily="34" charset="0"/>
                <a:cs typeface="Arial" panose="020B0604020202020204" pitchFamily="34" charset="0"/>
              </a:rPr>
              <a:t> </a:t>
            </a:r>
            <a:r>
              <a:rPr lang="fr-CH" sz="1600" dirty="0" err="1">
                <a:latin typeface="Arial" panose="020B0604020202020204" pitchFamily="34" charset="0"/>
                <a:cs typeface="Arial" panose="020B0604020202020204" pitchFamily="34" charset="0"/>
              </a:rPr>
              <a:t>higher</a:t>
            </a:r>
            <a:r>
              <a:rPr lang="fr-CH" sz="1600" dirty="0">
                <a:latin typeface="Arial" panose="020B0604020202020204" pitchFamily="34" charset="0"/>
                <a:cs typeface="Arial" panose="020B0604020202020204" pitchFamily="34" charset="0"/>
              </a:rPr>
              <a:t> </a:t>
            </a:r>
            <a:r>
              <a:rPr lang="fr-CH" sz="1600" dirty="0" err="1">
                <a:latin typeface="Arial" panose="020B0604020202020204" pitchFamily="34" charset="0"/>
                <a:cs typeface="Arial" panose="020B0604020202020204" pitchFamily="34" charset="0"/>
              </a:rPr>
              <a:t>energies</a:t>
            </a:r>
            <a:r>
              <a:rPr lang="fr-CH" sz="1600" dirty="0">
                <a:latin typeface="Arial" panose="020B0604020202020204" pitchFamily="34" charset="0"/>
                <a:cs typeface="Arial" panose="020B0604020202020204" pitchFamily="34" charset="0"/>
              </a:rPr>
              <a:t> has </a:t>
            </a:r>
            <a:r>
              <a:rPr lang="fr-CH" sz="1600" dirty="0" err="1">
                <a:latin typeface="Arial" panose="020B0604020202020204" pitchFamily="34" charset="0"/>
                <a:cs typeface="Arial" panose="020B0604020202020204" pitchFamily="34" charset="0"/>
              </a:rPr>
              <a:t>motivated</a:t>
            </a:r>
            <a:r>
              <a:rPr lang="fr-CH" sz="1600" dirty="0">
                <a:latin typeface="Arial" panose="020B0604020202020204" pitchFamily="34" charset="0"/>
                <a:cs typeface="Arial" panose="020B0604020202020204" pitchFamily="34" charset="0"/>
              </a:rPr>
              <a:t> the </a:t>
            </a:r>
            <a:r>
              <a:rPr lang="fr-CH" sz="1600" dirty="0" err="1">
                <a:latin typeface="Arial" panose="020B0604020202020204" pitchFamily="34" charset="0"/>
                <a:cs typeface="Arial" panose="020B0604020202020204" pitchFamily="34" charset="0"/>
              </a:rPr>
              <a:t>development</a:t>
            </a:r>
            <a:r>
              <a:rPr lang="fr-CH" sz="1600" dirty="0">
                <a:latin typeface="Arial" panose="020B0604020202020204" pitchFamily="34" charset="0"/>
                <a:cs typeface="Arial" panose="020B0604020202020204" pitchFamily="34" charset="0"/>
              </a:rPr>
              <a:t>, construction and </a:t>
            </a:r>
            <a:r>
              <a:rPr lang="fr-CH" sz="1600" dirty="0" err="1">
                <a:latin typeface="Arial" panose="020B0604020202020204" pitchFamily="34" charset="0"/>
                <a:cs typeface="Arial" panose="020B0604020202020204" pitchFamily="34" charset="0"/>
              </a:rPr>
              <a:t>financing</a:t>
            </a:r>
            <a:r>
              <a:rPr lang="fr-CH" sz="1600" dirty="0">
                <a:latin typeface="Arial" panose="020B0604020202020204" pitchFamily="34" charset="0"/>
                <a:cs typeface="Arial" panose="020B0604020202020204" pitchFamily="34" charset="0"/>
              </a:rPr>
              <a:t> of </a:t>
            </a:r>
            <a:r>
              <a:rPr lang="fr-CH" sz="1600" dirty="0" err="1">
                <a:latin typeface="Arial" panose="020B0604020202020204" pitchFamily="34" charset="0"/>
                <a:cs typeface="Arial" panose="020B0604020202020204" pitchFamily="34" charset="0"/>
              </a:rPr>
              <a:t>increasingly</a:t>
            </a:r>
            <a:r>
              <a:rPr lang="fr-CH" sz="1600" dirty="0">
                <a:latin typeface="Arial" panose="020B0604020202020204" pitchFamily="34" charset="0"/>
                <a:cs typeface="Arial" panose="020B0604020202020204" pitchFamily="34" charset="0"/>
              </a:rPr>
              <a:t> large </a:t>
            </a:r>
            <a:r>
              <a:rPr lang="fr-CH" sz="1600" dirty="0" err="1">
                <a:latin typeface="Arial" panose="020B0604020202020204" pitchFamily="34" charset="0"/>
                <a:cs typeface="Arial" panose="020B0604020202020204" pitchFamily="34" charset="0"/>
              </a:rPr>
              <a:t>accelerators</a:t>
            </a:r>
            <a:r>
              <a:rPr lang="fr-CH" sz="1600" dirty="0">
                <a:latin typeface="Arial" panose="020B0604020202020204" pitchFamily="34" charset="0"/>
                <a:cs typeface="Arial" panose="020B0604020202020204" pitchFamily="34" charset="0"/>
              </a:rPr>
              <a:t>. And </a:t>
            </a:r>
            <a:r>
              <a:rPr lang="fr-CH" sz="1600" dirty="0" err="1">
                <a:latin typeface="Arial" panose="020B0604020202020204" pitchFamily="34" charset="0"/>
                <a:cs typeface="Arial" panose="020B0604020202020204" pitchFamily="34" charset="0"/>
              </a:rPr>
              <a:t>now</a:t>
            </a:r>
            <a:r>
              <a:rPr lang="fr-CH" sz="1600" dirty="0">
                <a:latin typeface="Arial" panose="020B0604020202020204" pitchFamily="34" charset="0"/>
                <a:cs typeface="Arial" panose="020B0604020202020204" pitchFamily="34" charset="0"/>
              </a:rPr>
              <a:t>?</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0042" y="4325074"/>
            <a:ext cx="4521040" cy="2334984"/>
          </a:xfrm>
          <a:prstGeom prst="rect">
            <a:avLst/>
          </a:prstGeom>
        </p:spPr>
      </p:pic>
      <p:sp>
        <p:nvSpPr>
          <p:cNvPr id="9" name="TextBox 8"/>
          <p:cNvSpPr txBox="1"/>
          <p:nvPr/>
        </p:nvSpPr>
        <p:spPr>
          <a:xfrm>
            <a:off x="286327" y="1840592"/>
            <a:ext cx="4832766" cy="1815882"/>
          </a:xfrm>
          <a:prstGeom prst="rect">
            <a:avLst/>
          </a:prstGeom>
          <a:noFill/>
        </p:spPr>
        <p:txBody>
          <a:bodyPr wrap="square" rtlCol="0">
            <a:spAutoFit/>
          </a:bodyPr>
          <a:lstStyle/>
          <a:p>
            <a:r>
              <a:rPr lang="fr-CH" sz="1600" dirty="0" err="1"/>
              <a:t>Physics</a:t>
            </a:r>
            <a:r>
              <a:rPr lang="fr-CH" sz="1600" dirty="0"/>
              <a:t>:</a:t>
            </a:r>
          </a:p>
          <a:p>
            <a:r>
              <a:rPr lang="en-GB" sz="1600" dirty="0"/>
              <a:t>After the discovery of the Higgs boson the Standard Model is complete – many questions remain open (dark matter, antimatter asymmetry, etc.) and their solutions are probably related to new unknown particles, but so far no clear predictions exist to be verified by an accelerator. </a:t>
            </a:r>
          </a:p>
        </p:txBody>
      </p:sp>
      <p:sp>
        <p:nvSpPr>
          <p:cNvPr id="10" name="TextBox 9"/>
          <p:cNvSpPr txBox="1"/>
          <p:nvPr/>
        </p:nvSpPr>
        <p:spPr>
          <a:xfrm>
            <a:off x="8301682" y="4173864"/>
            <a:ext cx="1600118" cy="276999"/>
          </a:xfrm>
          <a:prstGeom prst="rect">
            <a:avLst/>
          </a:prstGeom>
          <a:noFill/>
        </p:spPr>
        <p:txBody>
          <a:bodyPr wrap="none" rtlCol="0">
            <a:spAutoFit/>
          </a:bodyPr>
          <a:lstStyle/>
          <a:p>
            <a:r>
              <a:rPr lang="fr-CH" sz="1200" dirty="0"/>
              <a:t>«Nature», July 2014 </a:t>
            </a:r>
            <a:endParaRPr lang="en-GB" sz="1200" dirty="0"/>
          </a:p>
        </p:txBody>
      </p:sp>
      <p:sp>
        <p:nvSpPr>
          <p:cNvPr id="11" name="TextBox 10"/>
          <p:cNvSpPr txBox="1"/>
          <p:nvPr/>
        </p:nvSpPr>
        <p:spPr>
          <a:xfrm>
            <a:off x="5288564" y="1914221"/>
            <a:ext cx="3981028" cy="1569660"/>
          </a:xfrm>
          <a:prstGeom prst="rect">
            <a:avLst/>
          </a:prstGeom>
          <a:noFill/>
        </p:spPr>
        <p:txBody>
          <a:bodyPr wrap="square" rtlCol="0">
            <a:spAutoFit/>
          </a:bodyPr>
          <a:lstStyle/>
          <a:p>
            <a:r>
              <a:rPr lang="fr-CH" sz="1600" dirty="0" err="1"/>
              <a:t>Accelerators</a:t>
            </a:r>
            <a:r>
              <a:rPr lang="fr-CH" sz="1600" dirty="0"/>
              <a:t>:</a:t>
            </a:r>
          </a:p>
          <a:p>
            <a:r>
              <a:rPr lang="en-GB" sz="1600" dirty="0"/>
              <a:t>The </a:t>
            </a:r>
            <a:r>
              <a:rPr lang="en-GB" sz="1600" b="1" dirty="0">
                <a:solidFill>
                  <a:srgbClr val="FF0000"/>
                </a:solidFill>
              </a:rPr>
              <a:t>size, cost and energy consumption </a:t>
            </a:r>
            <a:r>
              <a:rPr lang="en-GB" sz="1600" dirty="0"/>
              <a:t>of the accelerators required to go beyond the standard model rise questions on the long term sustainability of accelerator-based particle physics. </a:t>
            </a:r>
          </a:p>
        </p:txBody>
      </p:sp>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90200" y="4229588"/>
            <a:ext cx="2268955" cy="2026177"/>
          </a:xfrm>
          <a:prstGeom prst="rect">
            <a:avLst/>
          </a:prstGeom>
        </p:spPr>
      </p:pic>
      <p:sp>
        <p:nvSpPr>
          <p:cNvPr id="14" name="Right Arrow 13"/>
          <p:cNvSpPr/>
          <p:nvPr/>
        </p:nvSpPr>
        <p:spPr>
          <a:xfrm>
            <a:off x="299649" y="3820087"/>
            <a:ext cx="360040" cy="2688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659690" y="3758365"/>
            <a:ext cx="3899465"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fr-CH" dirty="0" err="1"/>
              <a:t>Difficulty</a:t>
            </a:r>
            <a:r>
              <a:rPr lang="fr-CH" dirty="0"/>
              <a:t> to </a:t>
            </a:r>
            <a:r>
              <a:rPr lang="fr-CH" dirty="0" err="1"/>
              <a:t>justify</a:t>
            </a:r>
            <a:r>
              <a:rPr lang="fr-CH" dirty="0"/>
              <a:t> new large </a:t>
            </a:r>
            <a:r>
              <a:rPr lang="fr-CH" dirty="0" err="1"/>
              <a:t>projects</a:t>
            </a:r>
            <a:endParaRPr lang="en-GB" dirty="0"/>
          </a:p>
        </p:txBody>
      </p:sp>
      <p:sp>
        <p:nvSpPr>
          <p:cNvPr id="16" name="Right Arrow 15"/>
          <p:cNvSpPr/>
          <p:nvPr/>
        </p:nvSpPr>
        <p:spPr>
          <a:xfrm>
            <a:off x="5133514" y="3765159"/>
            <a:ext cx="360040" cy="2688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5507128" y="3701461"/>
            <a:ext cx="4373954"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fr-CH" dirty="0" err="1"/>
              <a:t>Difficulty</a:t>
            </a:r>
            <a:r>
              <a:rPr lang="fr-CH" dirty="0"/>
              <a:t> to </a:t>
            </a:r>
            <a:r>
              <a:rPr lang="fr-CH" dirty="0" err="1"/>
              <a:t>implement</a:t>
            </a:r>
            <a:r>
              <a:rPr lang="fr-CH" dirty="0"/>
              <a:t> new large </a:t>
            </a:r>
            <a:r>
              <a:rPr lang="fr-CH" dirty="0" err="1"/>
              <a:t>projects</a:t>
            </a:r>
            <a:endParaRPr lang="en-GB" dirty="0"/>
          </a:p>
        </p:txBody>
      </p:sp>
      <p:sp>
        <p:nvSpPr>
          <p:cNvPr id="18" name="TextBox 17">
            <a:extLst>
              <a:ext uri="{FF2B5EF4-FFF2-40B4-BE49-F238E27FC236}">
                <a16:creationId xmlns:a16="http://schemas.microsoft.com/office/drawing/2014/main" id="{BC6E06AF-A41E-4D8C-A421-8B9F703E207C}"/>
              </a:ext>
            </a:extLst>
          </p:cNvPr>
          <p:cNvSpPr txBox="1"/>
          <p:nvPr/>
        </p:nvSpPr>
        <p:spPr>
          <a:xfrm>
            <a:off x="10208320" y="1943823"/>
            <a:ext cx="1826662" cy="415498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200" dirty="0" err="1">
                <a:cs typeface="Arial" panose="020B0604020202020204" pitchFamily="34" charset="0"/>
              </a:rPr>
              <a:t>From</a:t>
            </a:r>
            <a:r>
              <a:rPr lang="fr-CH" sz="1200" dirty="0">
                <a:cs typeface="Arial" panose="020B0604020202020204" pitchFamily="34" charset="0"/>
              </a:rPr>
              <a:t> the </a:t>
            </a:r>
            <a:r>
              <a:rPr lang="fr-CH" sz="1200" dirty="0">
                <a:solidFill>
                  <a:srgbClr val="FF0000"/>
                </a:solidFill>
              </a:rPr>
              <a:t>19 </a:t>
            </a:r>
            <a:r>
              <a:rPr lang="fr-CH" sz="1200" dirty="0" err="1">
                <a:solidFill>
                  <a:srgbClr val="FF0000"/>
                </a:solidFill>
              </a:rPr>
              <a:t>December</a:t>
            </a:r>
            <a:r>
              <a:rPr lang="fr-CH" sz="1200" dirty="0">
                <a:solidFill>
                  <a:srgbClr val="FF0000"/>
                </a:solidFill>
              </a:rPr>
              <a:t> 2018 </a:t>
            </a:r>
            <a:r>
              <a:rPr lang="fr-CH" sz="1200" dirty="0"/>
              <a:t>report of the Science Council of Japan on the construction of an International </a:t>
            </a:r>
            <a:r>
              <a:rPr lang="fr-CH" sz="1200" dirty="0" err="1"/>
              <a:t>Linear</a:t>
            </a:r>
            <a:r>
              <a:rPr lang="fr-CH" sz="1200" dirty="0"/>
              <a:t> </a:t>
            </a:r>
            <a:r>
              <a:rPr lang="fr-CH" sz="1200" dirty="0" err="1"/>
              <a:t>Collider</a:t>
            </a:r>
            <a:r>
              <a:rPr lang="fr-CH" sz="1200" dirty="0"/>
              <a:t> in Japan: </a:t>
            </a:r>
          </a:p>
          <a:p>
            <a:endParaRPr lang="en-GB" sz="1200" i="1" dirty="0"/>
          </a:p>
          <a:p>
            <a:r>
              <a:rPr lang="en-GB" sz="1200" i="1" dirty="0"/>
              <a:t>“In view of the finite resources available to humanity, the research style  that  presupposes an ever-growing scale-up of gigantic experimental facilities would </a:t>
            </a:r>
            <a:r>
              <a:rPr lang="en-GB" sz="1200" i="1" dirty="0">
                <a:solidFill>
                  <a:srgbClr val="FF0000"/>
                </a:solidFill>
              </a:rPr>
              <a:t>eventually reach the limit of sustainability</a:t>
            </a:r>
            <a:r>
              <a:rPr lang="en-GB" sz="1200" i="1" dirty="0"/>
              <a:t>. The future way of “big science” is a theme to be deliberated by the whole academic community.”</a:t>
            </a:r>
            <a:endParaRPr lang="en-GB" sz="1200" dirty="0"/>
          </a:p>
        </p:txBody>
      </p:sp>
    </p:spTree>
    <p:extLst>
      <p:ext uri="{BB962C8B-B14F-4D97-AF65-F5344CB8AC3E}">
        <p14:creationId xmlns:p14="http://schemas.microsoft.com/office/powerpoint/2010/main" val="57038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83"/>
            <a:ext cx="12192000" cy="722764"/>
          </a:xfrm>
        </p:spPr>
        <p:txBody>
          <a:bodyPr/>
          <a:lstStyle/>
          <a:p>
            <a:r>
              <a:rPr lang="fr-CH" dirty="0"/>
              <a:t>The </a:t>
            </a:r>
            <a:r>
              <a:rPr lang="fr-CH" dirty="0" err="1"/>
              <a:t>big</a:t>
            </a:r>
            <a:r>
              <a:rPr lang="fr-CH" dirty="0"/>
              <a:t> challenges for </a:t>
            </a:r>
            <a:r>
              <a:rPr lang="fr-CH" dirty="0" err="1"/>
              <a:t>accelerator</a:t>
            </a:r>
            <a:r>
              <a:rPr lang="fr-CH" dirty="0"/>
              <a:t> science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15</a:t>
            </a:fld>
            <a:endParaRPr lang="en-GB"/>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4367" y="3372975"/>
            <a:ext cx="1724388" cy="1815145"/>
          </a:xfrm>
          <a:prstGeom prst="rect">
            <a:avLst/>
          </a:prstGeom>
        </p:spPr>
      </p:pic>
      <p:sp>
        <p:nvSpPr>
          <p:cNvPr id="7" name="TextBox 6"/>
          <p:cNvSpPr txBox="1"/>
          <p:nvPr/>
        </p:nvSpPr>
        <p:spPr>
          <a:xfrm>
            <a:off x="1600021" y="3734952"/>
            <a:ext cx="6501249" cy="1200329"/>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GB" sz="2400" dirty="0"/>
              <a:t>We need new ideas (innovation!)</a:t>
            </a:r>
          </a:p>
          <a:p>
            <a:r>
              <a:rPr lang="en-GB" sz="2400" dirty="0"/>
              <a:t>We need a collaborative and creative environment for these ideas to grow </a:t>
            </a:r>
          </a:p>
        </p:txBody>
      </p:sp>
      <p:sp>
        <p:nvSpPr>
          <p:cNvPr id="8" name="Content Placeholder 2"/>
          <p:cNvSpPr>
            <a:spLocks noGrp="1"/>
          </p:cNvSpPr>
          <p:nvPr>
            <p:ph idx="1"/>
          </p:nvPr>
        </p:nvSpPr>
        <p:spPr>
          <a:xfrm>
            <a:off x="360218" y="923624"/>
            <a:ext cx="9276715" cy="939182"/>
          </a:xfrm>
        </p:spPr>
        <p:style>
          <a:lnRef idx="1">
            <a:schemeClr val="accent1"/>
          </a:lnRef>
          <a:fillRef idx="2">
            <a:schemeClr val="accent1"/>
          </a:fillRef>
          <a:effectRef idx="1">
            <a:schemeClr val="accent1"/>
          </a:effectRef>
          <a:fontRef idx="minor">
            <a:schemeClr val="dk1"/>
          </a:fontRef>
        </p:style>
        <p:txBody>
          <a:bodyPr>
            <a:noAutofit/>
          </a:bodyPr>
          <a:lstStyle/>
          <a:p>
            <a:pPr marL="72000"/>
            <a:r>
              <a:rPr lang="en-US" dirty="0"/>
              <a:t>Making accelerator-based particle physics research more sustainable is going to be one of the main challenges to the accelerator community in  this </a:t>
            </a:r>
            <a:r>
              <a:rPr lang="en-US" dirty="0" err="1"/>
              <a:t>XXIst</a:t>
            </a:r>
            <a:r>
              <a:rPr lang="en-US" dirty="0"/>
              <a:t> century.</a:t>
            </a:r>
          </a:p>
        </p:txBody>
      </p:sp>
      <p:sp>
        <p:nvSpPr>
          <p:cNvPr id="9" name="Content Placeholder 2"/>
          <p:cNvSpPr txBox="1">
            <a:spLocks/>
          </p:cNvSpPr>
          <p:nvPr/>
        </p:nvSpPr>
        <p:spPr>
          <a:xfrm>
            <a:off x="406399" y="2192995"/>
            <a:ext cx="9230533" cy="1180146"/>
          </a:xfrm>
          <a:prstGeom prst="rect">
            <a:avLst/>
          </a:prstGeom>
        </p:spPr>
        <p:style>
          <a:lnRef idx="1">
            <a:schemeClr val="accent1"/>
          </a:lnRef>
          <a:fillRef idx="2">
            <a:schemeClr val="accent1"/>
          </a:fillRef>
          <a:effectRef idx="1">
            <a:schemeClr val="accent1"/>
          </a:effectRef>
          <a:fontRef idx="minor">
            <a:schemeClr val="dk1"/>
          </a:fontRef>
        </p:style>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dk1"/>
                </a:solidFill>
                <a:latin typeface="+mn-lt"/>
                <a:ea typeface="+mn-ea"/>
                <a:cs typeface="+mn-cs"/>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dk1"/>
                </a:solidFill>
                <a:latin typeface="+mn-lt"/>
                <a:ea typeface="+mn-ea"/>
                <a:cs typeface="+mn-cs"/>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dk1"/>
                </a:solidFill>
                <a:latin typeface="+mn-lt"/>
                <a:ea typeface="+mn-ea"/>
                <a:cs typeface="+mn-cs"/>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72000" indent="0">
              <a:buNone/>
            </a:pPr>
            <a:r>
              <a:rPr lang="en-US" dirty="0"/>
              <a:t>At the same time, we need to work to bring accelerator technology outside of our traditional laboratories, to be used for applied science (materials, biology, etc.), medicine and industry.</a:t>
            </a:r>
          </a:p>
        </p:txBody>
      </p:sp>
      <p:sp>
        <p:nvSpPr>
          <p:cNvPr id="11" name="TextBox 10">
            <a:extLst>
              <a:ext uri="{FF2B5EF4-FFF2-40B4-BE49-F238E27FC236}">
                <a16:creationId xmlns:a16="http://schemas.microsoft.com/office/drawing/2014/main" id="{288CAE39-DB42-404B-B712-EBECE3033DD7}"/>
              </a:ext>
            </a:extLst>
          </p:cNvPr>
          <p:cNvSpPr txBox="1"/>
          <p:nvPr/>
        </p:nvSpPr>
        <p:spPr>
          <a:xfrm>
            <a:off x="9985416" y="984490"/>
            <a:ext cx="1800185" cy="3693319"/>
          </a:xfrm>
          <a:prstGeom prst="rect">
            <a:avLst/>
          </a:prstGeom>
          <a:noFill/>
        </p:spPr>
        <p:txBody>
          <a:bodyPr wrap="square" lIns="0" tIns="0" rIns="0" bIns="0" rtlCol="0">
            <a:spAutoFit/>
          </a:bodyPr>
          <a:lstStyle/>
          <a:p>
            <a:pPr algn="l"/>
            <a:r>
              <a:rPr lang="en-GB" sz="1600" dirty="0"/>
              <a:t>After the LHC, the next generation of accelerators for basic science will reach unprecedented dimensions and costs.</a:t>
            </a:r>
          </a:p>
          <a:p>
            <a:pPr algn="l"/>
            <a:endParaRPr lang="en-GB" sz="1400" dirty="0"/>
          </a:p>
          <a:p>
            <a:pPr algn="l"/>
            <a:r>
              <a:rPr lang="en-GB" sz="1600" dirty="0"/>
              <a:t>Developing their technology requires new ideas to be developed in a larger environment than basic science </a:t>
            </a:r>
          </a:p>
        </p:txBody>
      </p:sp>
      <p:pic>
        <p:nvPicPr>
          <p:cNvPr id="12" name="Picture 11" descr="A picture containing text, reptile&#10;&#10;Description automatically generated">
            <a:extLst>
              <a:ext uri="{FF2B5EF4-FFF2-40B4-BE49-F238E27FC236}">
                <a16:creationId xmlns:a16="http://schemas.microsoft.com/office/drawing/2014/main" id="{3B878A3A-C346-455C-A1EE-830F4249592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43620" y="4775109"/>
            <a:ext cx="3110411" cy="1490406"/>
          </a:xfrm>
          <a:prstGeom prst="rect">
            <a:avLst/>
          </a:prstGeom>
        </p:spPr>
      </p:pic>
      <p:sp>
        <p:nvSpPr>
          <p:cNvPr id="13" name="TextBox 12">
            <a:extLst>
              <a:ext uri="{FF2B5EF4-FFF2-40B4-BE49-F238E27FC236}">
                <a16:creationId xmlns:a16="http://schemas.microsoft.com/office/drawing/2014/main" id="{5B65DC2F-F33B-4BE1-BDB8-A61241A91FED}"/>
              </a:ext>
            </a:extLst>
          </p:cNvPr>
          <p:cNvSpPr txBox="1"/>
          <p:nvPr/>
        </p:nvSpPr>
        <p:spPr>
          <a:xfrm>
            <a:off x="8843620" y="6259051"/>
            <a:ext cx="3110411" cy="36933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GB" sz="1200" i="1" dirty="0"/>
              <a:t>From the LHC (27 km) to the Future Circular Collider (100 km) ?</a:t>
            </a:r>
          </a:p>
        </p:txBody>
      </p:sp>
    </p:spTree>
    <p:extLst>
      <p:ext uri="{BB962C8B-B14F-4D97-AF65-F5344CB8AC3E}">
        <p14:creationId xmlns:p14="http://schemas.microsoft.com/office/powerpoint/2010/main" val="2902184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553" y="1011439"/>
            <a:ext cx="9094255" cy="1033156"/>
          </a:xfrm>
        </p:spPr>
        <p:txBody>
          <a:bodyPr/>
          <a:lstStyle/>
          <a:p>
            <a:r>
              <a:rPr lang="fr-CH" dirty="0"/>
              <a:t>Multiple dimensions of </a:t>
            </a:r>
            <a:r>
              <a:rPr lang="fr-CH" dirty="0" err="1"/>
              <a:t>accelerator</a:t>
            </a:r>
            <a:r>
              <a:rPr lang="fr-CH" dirty="0"/>
              <a:t> R&amp;D</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16</a:t>
            </a:fld>
            <a:endParaRPr lang="en-GB"/>
          </a:p>
        </p:txBody>
      </p:sp>
      <p:pic>
        <p:nvPicPr>
          <p:cNvPr id="8" name="Picture 2" descr="http://www.clab.edc.uoc.gr/materials/pc/img/duck_detector.gif">
            <a:extLst>
              <a:ext uri="{FF2B5EF4-FFF2-40B4-BE49-F238E27FC236}">
                <a16:creationId xmlns:a16="http://schemas.microsoft.com/office/drawing/2014/main" id="{9049629B-329C-46DB-AFB9-CD7620CA0E1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94564" y="2692525"/>
            <a:ext cx="3514244" cy="2516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142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314"/>
            <a:ext cx="12192000" cy="722764"/>
          </a:xfrm>
        </p:spPr>
        <p:txBody>
          <a:bodyPr/>
          <a:lstStyle/>
          <a:p>
            <a:r>
              <a:rPr lang="fr-CH" dirty="0"/>
              <a:t>Frontier </a:t>
            </a:r>
            <a:r>
              <a:rPr lang="fr-CH" dirty="0" err="1"/>
              <a:t>accelerators</a:t>
            </a:r>
            <a:r>
              <a:rPr lang="fr-CH" dirty="0"/>
              <a:t> – </a:t>
            </a:r>
            <a:r>
              <a:rPr lang="fr-CH" dirty="0" err="1"/>
              <a:t>economic</a:t>
            </a:r>
            <a:r>
              <a:rPr lang="fr-CH" dirty="0"/>
              <a:t> </a:t>
            </a:r>
            <a:r>
              <a:rPr lang="fr-CH" dirty="0" err="1"/>
              <a:t>sustainability</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17</a:t>
            </a:fld>
            <a:endParaRPr lang="en-GB"/>
          </a:p>
        </p:txBody>
      </p:sp>
      <p:sp>
        <p:nvSpPr>
          <p:cNvPr id="27" name="TextBox 26"/>
          <p:cNvSpPr txBox="1"/>
          <p:nvPr/>
        </p:nvSpPr>
        <p:spPr>
          <a:xfrm>
            <a:off x="691227" y="5046205"/>
            <a:ext cx="10800575" cy="6617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spcBef>
                <a:spcPts val="600"/>
              </a:spcBef>
            </a:pPr>
            <a:r>
              <a:rPr lang="en-GB" sz="1600" dirty="0"/>
              <a:t>Where is the limit of sustainability? It depends on the economical environment and on the priorities of a given society.</a:t>
            </a:r>
          </a:p>
          <a:p>
            <a:pPr>
              <a:spcBef>
                <a:spcPts val="600"/>
              </a:spcBef>
            </a:pPr>
            <a:r>
              <a:rPr lang="en-GB" sz="1600" dirty="0"/>
              <a:t>To remain within the present limits we need an effort to produce innovative technologies.</a:t>
            </a:r>
          </a:p>
        </p:txBody>
      </p:sp>
      <p:sp>
        <p:nvSpPr>
          <p:cNvPr id="39" name="TextBox 38"/>
          <p:cNvSpPr txBox="1"/>
          <p:nvPr/>
        </p:nvSpPr>
        <p:spPr>
          <a:xfrm>
            <a:off x="6724807" y="2974086"/>
            <a:ext cx="2502608" cy="307777"/>
          </a:xfrm>
          <a:prstGeom prst="rect">
            <a:avLst/>
          </a:prstGeom>
          <a:noFill/>
        </p:spPr>
        <p:txBody>
          <a:bodyPr wrap="none" rtlCol="0">
            <a:spAutoFit/>
          </a:bodyPr>
          <a:lstStyle/>
          <a:p>
            <a:r>
              <a:rPr lang="fr-CH" sz="1400" dirty="0" err="1"/>
              <a:t>scaling</a:t>
            </a:r>
            <a:r>
              <a:rPr lang="fr-CH" sz="1400" dirty="0"/>
              <a:t> of </a:t>
            </a:r>
            <a:r>
              <a:rPr lang="fr-CH" sz="1400" dirty="0" err="1"/>
              <a:t>present</a:t>
            </a:r>
            <a:r>
              <a:rPr lang="fr-CH" sz="1400" dirty="0"/>
              <a:t> </a:t>
            </a:r>
            <a:r>
              <a:rPr lang="fr-CH" sz="1400" dirty="0" err="1"/>
              <a:t>technology</a:t>
            </a:r>
            <a:endParaRPr lang="en-GB" sz="1400" dirty="0"/>
          </a:p>
        </p:txBody>
      </p:sp>
      <p:sp>
        <p:nvSpPr>
          <p:cNvPr id="40" name="TextBox 39"/>
          <p:cNvSpPr txBox="1"/>
          <p:nvPr/>
        </p:nvSpPr>
        <p:spPr>
          <a:xfrm>
            <a:off x="6558747" y="3414267"/>
            <a:ext cx="3493536" cy="307777"/>
          </a:xfrm>
          <a:prstGeom prst="rect">
            <a:avLst/>
          </a:prstGeom>
          <a:noFill/>
        </p:spPr>
        <p:txBody>
          <a:bodyPr wrap="square" rtlCol="0">
            <a:spAutoFit/>
          </a:bodyPr>
          <a:lstStyle/>
          <a:p>
            <a:r>
              <a:rPr lang="fr-CH" sz="1400" dirty="0" err="1"/>
              <a:t>reduction</a:t>
            </a:r>
            <a:r>
              <a:rPr lang="fr-CH" sz="1400" dirty="0"/>
              <a:t> in </a:t>
            </a:r>
            <a:r>
              <a:rPr lang="fr-CH" sz="1400" dirty="0" err="1"/>
              <a:t>cost</a:t>
            </a:r>
            <a:r>
              <a:rPr lang="fr-CH" sz="1400" dirty="0"/>
              <a:t> </a:t>
            </a:r>
            <a:r>
              <a:rPr lang="fr-CH" sz="1400" dirty="0" err="1"/>
              <a:t>with</a:t>
            </a:r>
            <a:r>
              <a:rPr lang="fr-CH" sz="1400" dirty="0"/>
              <a:t> new technologies?</a:t>
            </a:r>
            <a:endParaRPr lang="en-GB" sz="1400" dirty="0"/>
          </a:p>
        </p:txBody>
      </p:sp>
      <p:sp>
        <p:nvSpPr>
          <p:cNvPr id="6" name="TextBox 5">
            <a:extLst>
              <a:ext uri="{FF2B5EF4-FFF2-40B4-BE49-F238E27FC236}">
                <a16:creationId xmlns:a16="http://schemas.microsoft.com/office/drawing/2014/main" id="{06C43276-1000-472E-9406-CB0A83C1C09A}"/>
              </a:ext>
            </a:extLst>
          </p:cNvPr>
          <p:cNvSpPr txBox="1"/>
          <p:nvPr/>
        </p:nvSpPr>
        <p:spPr>
          <a:xfrm>
            <a:off x="8058088" y="1597227"/>
            <a:ext cx="3187597" cy="861774"/>
          </a:xfrm>
          <a:prstGeom prst="rect">
            <a:avLst/>
          </a:prstGeom>
          <a:noFill/>
        </p:spPr>
        <p:txBody>
          <a:bodyPr wrap="square" lIns="0" tIns="0" rIns="0" bIns="0" rtlCol="0">
            <a:spAutoFit/>
          </a:bodyPr>
          <a:lstStyle/>
          <a:p>
            <a:pPr algn="l"/>
            <a:r>
              <a:rPr lang="fr-CH" sz="1400" dirty="0"/>
              <a:t>Moving </a:t>
            </a:r>
            <a:r>
              <a:rPr lang="fr-CH" sz="1400" dirty="0" err="1"/>
              <a:t>along</a:t>
            </a:r>
            <a:r>
              <a:rPr lang="fr-CH" sz="1400" dirty="0"/>
              <a:t> </a:t>
            </a:r>
            <a:r>
              <a:rPr lang="fr-CH" sz="1400" dirty="0" err="1"/>
              <a:t>this</a:t>
            </a:r>
            <a:r>
              <a:rPr lang="fr-CH" sz="1400" dirty="0"/>
              <a:t> line </a:t>
            </a:r>
            <a:r>
              <a:rPr lang="fr-CH" sz="1400" dirty="0" err="1"/>
              <a:t>was</a:t>
            </a:r>
            <a:r>
              <a:rPr lang="fr-CH" sz="1400" dirty="0"/>
              <a:t> made possible by new technologies</a:t>
            </a:r>
          </a:p>
          <a:p>
            <a:pPr algn="l"/>
            <a:r>
              <a:rPr lang="fr-CH" sz="1400" dirty="0"/>
              <a:t>(</a:t>
            </a:r>
            <a:r>
              <a:rPr lang="fr-CH" sz="1400" dirty="0" err="1"/>
              <a:t>colliders</a:t>
            </a:r>
            <a:r>
              <a:rPr lang="fr-CH" sz="1400" dirty="0"/>
              <a:t> – antiproton production and </a:t>
            </a:r>
            <a:r>
              <a:rPr lang="fr-CH" sz="1400" dirty="0" err="1"/>
              <a:t>storage</a:t>
            </a:r>
            <a:r>
              <a:rPr lang="fr-CH" sz="1400" dirty="0"/>
              <a:t> – </a:t>
            </a:r>
            <a:r>
              <a:rPr lang="fr-CH" sz="1400" dirty="0" err="1"/>
              <a:t>superconductivity</a:t>
            </a:r>
            <a:r>
              <a:rPr lang="fr-CH" sz="1400" dirty="0"/>
              <a:t>) </a:t>
            </a:r>
            <a:endParaRPr lang="en-GB" sz="1400" dirty="0"/>
          </a:p>
        </p:txBody>
      </p:sp>
      <p:pic>
        <p:nvPicPr>
          <p:cNvPr id="23" name="Picture 2">
            <a:extLst>
              <a:ext uri="{FF2B5EF4-FFF2-40B4-BE49-F238E27FC236}">
                <a16:creationId xmlns:a16="http://schemas.microsoft.com/office/drawing/2014/main" id="{795D382E-F6E4-4CA2-9A4D-166C961E9B6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95822" y="922041"/>
            <a:ext cx="5428985" cy="3693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a:extLst>
              <a:ext uri="{FF2B5EF4-FFF2-40B4-BE49-F238E27FC236}">
                <a16:creationId xmlns:a16="http://schemas.microsoft.com/office/drawing/2014/main" id="{532CA762-84FB-407B-BF37-2B7C6EEE9D7C}"/>
              </a:ext>
            </a:extLst>
          </p:cNvPr>
          <p:cNvSpPr txBox="1"/>
          <p:nvPr/>
        </p:nvSpPr>
        <p:spPr>
          <a:xfrm>
            <a:off x="2039583" y="3613874"/>
            <a:ext cx="1718740" cy="261610"/>
          </a:xfrm>
          <a:prstGeom prst="rect">
            <a:avLst/>
          </a:prstGeom>
          <a:noFill/>
        </p:spPr>
        <p:txBody>
          <a:bodyPr wrap="none" rtlCol="0">
            <a:spAutoFit/>
          </a:bodyPr>
          <a:lstStyle/>
          <a:p>
            <a:r>
              <a:rPr lang="fr-CH" sz="1100" dirty="0"/>
              <a:t>Plot </a:t>
            </a:r>
            <a:r>
              <a:rPr lang="fr-CH" sz="1100" dirty="0" err="1"/>
              <a:t>courtesy</a:t>
            </a:r>
            <a:r>
              <a:rPr lang="fr-CH" sz="1100" dirty="0"/>
              <a:t> of P. Lebrun</a:t>
            </a:r>
            <a:endParaRPr lang="en-US" sz="1100" dirty="0"/>
          </a:p>
        </p:txBody>
      </p:sp>
      <p:sp>
        <p:nvSpPr>
          <p:cNvPr id="25" name="Right Arrow 29">
            <a:extLst>
              <a:ext uri="{FF2B5EF4-FFF2-40B4-BE49-F238E27FC236}">
                <a16:creationId xmlns:a16="http://schemas.microsoft.com/office/drawing/2014/main" id="{6194B7FE-09E3-44F4-82DB-A82A8AF42BD6}"/>
              </a:ext>
            </a:extLst>
          </p:cNvPr>
          <p:cNvSpPr/>
          <p:nvPr/>
        </p:nvSpPr>
        <p:spPr>
          <a:xfrm rot="1602868">
            <a:off x="2751958" y="1783985"/>
            <a:ext cx="609600" cy="181839"/>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F55BD7D-059E-4E75-A291-A59575938323}"/>
              </a:ext>
            </a:extLst>
          </p:cNvPr>
          <p:cNvSpPr txBox="1"/>
          <p:nvPr/>
        </p:nvSpPr>
        <p:spPr>
          <a:xfrm>
            <a:off x="2554599" y="1954643"/>
            <a:ext cx="646652" cy="276999"/>
          </a:xfrm>
          <a:prstGeom prst="rect">
            <a:avLst/>
          </a:prstGeom>
          <a:noFill/>
        </p:spPr>
        <p:txBody>
          <a:bodyPr wrap="none" rtlCol="0">
            <a:spAutoFit/>
          </a:bodyPr>
          <a:lstStyle/>
          <a:p>
            <a:r>
              <a:rPr lang="fr-CH" sz="1200" dirty="0" err="1"/>
              <a:t>collider</a:t>
            </a:r>
            <a:endParaRPr lang="en-GB" sz="1200" dirty="0"/>
          </a:p>
        </p:txBody>
      </p:sp>
      <p:sp>
        <p:nvSpPr>
          <p:cNvPr id="33" name="Right Arrow 31">
            <a:extLst>
              <a:ext uri="{FF2B5EF4-FFF2-40B4-BE49-F238E27FC236}">
                <a16:creationId xmlns:a16="http://schemas.microsoft.com/office/drawing/2014/main" id="{38628F42-82C6-4A21-A96E-ADC41EDE4B37}"/>
              </a:ext>
            </a:extLst>
          </p:cNvPr>
          <p:cNvSpPr/>
          <p:nvPr/>
        </p:nvSpPr>
        <p:spPr>
          <a:xfrm rot="21247335">
            <a:off x="2777903" y="1460692"/>
            <a:ext cx="349525" cy="184956"/>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ight Arrow 33">
            <a:extLst>
              <a:ext uri="{FF2B5EF4-FFF2-40B4-BE49-F238E27FC236}">
                <a16:creationId xmlns:a16="http://schemas.microsoft.com/office/drawing/2014/main" id="{574F5577-B4B6-41C8-8198-B6C6C49C7C8A}"/>
              </a:ext>
            </a:extLst>
          </p:cNvPr>
          <p:cNvSpPr/>
          <p:nvPr/>
        </p:nvSpPr>
        <p:spPr>
          <a:xfrm rot="1389622">
            <a:off x="3701576" y="2145819"/>
            <a:ext cx="652253" cy="16385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F3C3FDCA-141C-40A2-8080-029B74E67124}"/>
              </a:ext>
            </a:extLst>
          </p:cNvPr>
          <p:cNvSpPr txBox="1"/>
          <p:nvPr/>
        </p:nvSpPr>
        <p:spPr>
          <a:xfrm>
            <a:off x="3369896" y="2306974"/>
            <a:ext cx="646652" cy="461665"/>
          </a:xfrm>
          <a:prstGeom prst="rect">
            <a:avLst/>
          </a:prstGeom>
          <a:noFill/>
        </p:spPr>
        <p:txBody>
          <a:bodyPr wrap="none" rtlCol="0">
            <a:spAutoFit/>
          </a:bodyPr>
          <a:lstStyle/>
          <a:p>
            <a:r>
              <a:rPr lang="fr-CH" sz="1200" dirty="0"/>
              <a:t>p-</a:t>
            </a:r>
            <a:r>
              <a:rPr lang="fr-CH" sz="1200" dirty="0" err="1"/>
              <a:t>pbar</a:t>
            </a:r>
            <a:r>
              <a:rPr lang="fr-CH" sz="1200" dirty="0"/>
              <a:t> </a:t>
            </a:r>
          </a:p>
          <a:p>
            <a:r>
              <a:rPr lang="fr-CH" sz="1200" dirty="0" err="1"/>
              <a:t>collider</a:t>
            </a:r>
            <a:endParaRPr lang="en-GB" sz="1200" dirty="0"/>
          </a:p>
        </p:txBody>
      </p:sp>
      <p:sp>
        <p:nvSpPr>
          <p:cNvPr id="44" name="Right Arrow 35">
            <a:extLst>
              <a:ext uri="{FF2B5EF4-FFF2-40B4-BE49-F238E27FC236}">
                <a16:creationId xmlns:a16="http://schemas.microsoft.com/office/drawing/2014/main" id="{BAAB2C27-73D9-4049-94A7-70F649D0AFA6}"/>
              </a:ext>
            </a:extLst>
          </p:cNvPr>
          <p:cNvSpPr/>
          <p:nvPr/>
        </p:nvSpPr>
        <p:spPr>
          <a:xfrm rot="1876906">
            <a:off x="4510668" y="2618524"/>
            <a:ext cx="1163123" cy="154550"/>
          </a:xfrm>
          <a:prstGeom prst="rightArrow">
            <a:avLst>
              <a:gd name="adj1" fmla="val 53153"/>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a:extLst>
              <a:ext uri="{FF2B5EF4-FFF2-40B4-BE49-F238E27FC236}">
                <a16:creationId xmlns:a16="http://schemas.microsoft.com/office/drawing/2014/main" id="{911DA116-8274-42E8-B21D-D095D82A63E5}"/>
              </a:ext>
            </a:extLst>
          </p:cNvPr>
          <p:cNvSpPr txBox="1"/>
          <p:nvPr/>
        </p:nvSpPr>
        <p:spPr>
          <a:xfrm>
            <a:off x="5014886" y="2228359"/>
            <a:ext cx="1259960" cy="461665"/>
          </a:xfrm>
          <a:prstGeom prst="rect">
            <a:avLst/>
          </a:prstGeom>
          <a:noFill/>
        </p:spPr>
        <p:txBody>
          <a:bodyPr wrap="none" rtlCol="0">
            <a:spAutoFit/>
          </a:bodyPr>
          <a:lstStyle/>
          <a:p>
            <a:r>
              <a:rPr lang="fr-CH" sz="1200" dirty="0" err="1"/>
              <a:t>superconducting</a:t>
            </a:r>
            <a:r>
              <a:rPr lang="fr-CH" sz="1200" dirty="0"/>
              <a:t> </a:t>
            </a:r>
          </a:p>
          <a:p>
            <a:r>
              <a:rPr lang="fr-CH" sz="1200" dirty="0" err="1"/>
              <a:t>collider</a:t>
            </a:r>
            <a:endParaRPr lang="en-GB" sz="1200" dirty="0"/>
          </a:p>
        </p:txBody>
      </p:sp>
      <p:sp>
        <p:nvSpPr>
          <p:cNvPr id="46" name="Right Arrow 37">
            <a:extLst>
              <a:ext uri="{FF2B5EF4-FFF2-40B4-BE49-F238E27FC236}">
                <a16:creationId xmlns:a16="http://schemas.microsoft.com/office/drawing/2014/main" id="{A6EE5D02-BA8D-4D72-AFC7-FA7B21AB3CE0}"/>
              </a:ext>
            </a:extLst>
          </p:cNvPr>
          <p:cNvSpPr/>
          <p:nvPr/>
        </p:nvSpPr>
        <p:spPr>
          <a:xfrm>
            <a:off x="6035108" y="3057319"/>
            <a:ext cx="283962" cy="195221"/>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ight Arrow 40">
            <a:extLst>
              <a:ext uri="{FF2B5EF4-FFF2-40B4-BE49-F238E27FC236}">
                <a16:creationId xmlns:a16="http://schemas.microsoft.com/office/drawing/2014/main" id="{7620D892-04C7-4ADD-9ADB-24A200384D83}"/>
              </a:ext>
            </a:extLst>
          </p:cNvPr>
          <p:cNvSpPr/>
          <p:nvPr/>
        </p:nvSpPr>
        <p:spPr>
          <a:xfrm rot="1602868">
            <a:off x="5712212" y="3314767"/>
            <a:ext cx="609600" cy="181839"/>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5-Point Star 2">
            <a:extLst>
              <a:ext uri="{FF2B5EF4-FFF2-40B4-BE49-F238E27FC236}">
                <a16:creationId xmlns:a16="http://schemas.microsoft.com/office/drawing/2014/main" id="{8BC07DFF-84D0-4655-9D02-1B29A69DD1AC}"/>
              </a:ext>
            </a:extLst>
          </p:cNvPr>
          <p:cNvSpPr/>
          <p:nvPr/>
        </p:nvSpPr>
        <p:spPr>
          <a:xfrm>
            <a:off x="4331790" y="1765180"/>
            <a:ext cx="216024" cy="230833"/>
          </a:xfrm>
          <a:prstGeom prst="star5">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5-Point Star 19">
            <a:extLst>
              <a:ext uri="{FF2B5EF4-FFF2-40B4-BE49-F238E27FC236}">
                <a16:creationId xmlns:a16="http://schemas.microsoft.com/office/drawing/2014/main" id="{BCD3947A-6FDD-429C-9DFE-465C05F30CD4}"/>
              </a:ext>
            </a:extLst>
          </p:cNvPr>
          <p:cNvSpPr/>
          <p:nvPr/>
        </p:nvSpPr>
        <p:spPr>
          <a:xfrm>
            <a:off x="6330149" y="3035925"/>
            <a:ext cx="216024" cy="230833"/>
          </a:xfrm>
          <a:prstGeom prst="star5">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CB8A2272-8A7C-4CD6-AC58-1E09011B373D}"/>
              </a:ext>
            </a:extLst>
          </p:cNvPr>
          <p:cNvSpPr txBox="1"/>
          <p:nvPr/>
        </p:nvSpPr>
        <p:spPr>
          <a:xfrm>
            <a:off x="4527621" y="1754622"/>
            <a:ext cx="691215" cy="307777"/>
          </a:xfrm>
          <a:prstGeom prst="rect">
            <a:avLst/>
          </a:prstGeom>
          <a:noFill/>
        </p:spPr>
        <p:txBody>
          <a:bodyPr wrap="none" rtlCol="0">
            <a:spAutoFit/>
          </a:bodyPr>
          <a:lstStyle/>
          <a:p>
            <a:r>
              <a:rPr lang="fr-CH" sz="1400" dirty="0"/>
              <a:t>FCC-</a:t>
            </a:r>
            <a:r>
              <a:rPr lang="fr-CH" sz="1400" dirty="0" err="1"/>
              <a:t>ee</a:t>
            </a:r>
            <a:endParaRPr lang="en-GB" sz="1400" dirty="0"/>
          </a:p>
        </p:txBody>
      </p:sp>
    </p:spTree>
    <p:extLst>
      <p:ext uri="{BB962C8B-B14F-4D97-AF65-F5344CB8AC3E}">
        <p14:creationId xmlns:p14="http://schemas.microsoft.com/office/powerpoint/2010/main" val="63955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p:bldP spid="25" grpId="0" animBg="1"/>
      <p:bldP spid="29" grpId="0"/>
      <p:bldP spid="33" grpId="0" animBg="1"/>
      <p:bldP spid="42" grpId="0" animBg="1"/>
      <p:bldP spid="43" grpId="0"/>
      <p:bldP spid="44" grpId="0" animBg="1"/>
      <p:bldP spid="45" grpId="0"/>
      <p:bldP spid="46" grpId="0" animBg="1"/>
      <p:bldP spid="47" grpId="0" animBg="1"/>
      <p:bldP spid="48" grpId="0" animBg="1"/>
      <p:bldP spid="49" grpId="0" animBg="1"/>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92"/>
            <a:ext cx="12192000" cy="722764"/>
          </a:xfrm>
        </p:spPr>
        <p:txBody>
          <a:bodyPr/>
          <a:lstStyle/>
          <a:p>
            <a:r>
              <a:rPr lang="fr-CH" sz="4000" dirty="0" err="1"/>
              <a:t>Step</a:t>
            </a:r>
            <a:r>
              <a:rPr lang="fr-CH" sz="4000" dirty="0"/>
              <a:t> 1: </a:t>
            </a:r>
            <a:r>
              <a:rPr lang="fr-CH" sz="4000" dirty="0" err="1"/>
              <a:t>smaller</a:t>
            </a:r>
            <a:r>
              <a:rPr lang="fr-CH" sz="4000" dirty="0"/>
              <a:t> </a:t>
            </a:r>
            <a:r>
              <a:rPr lang="fr-CH" sz="4000" dirty="0" err="1"/>
              <a:t>accelerators</a:t>
            </a:r>
            <a:endParaRPr lang="en-GB" sz="40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18</a:t>
            </a:fld>
            <a:endParaRPr lang="en-GB"/>
          </a:p>
        </p:txBody>
      </p:sp>
      <p:pic>
        <p:nvPicPr>
          <p:cNvPr id="8" name="Picture 5" descr="acc-linac-schema.png">
            <a:hlinkClick r:id="rId2" tooltip="acc-linac-schema.png"/>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47519" y="3665226"/>
            <a:ext cx="2971800" cy="18685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http://upload.wikimedia.org/wikipedia/commons/0/0d/Synchrotron.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03512" y="1059175"/>
            <a:ext cx="3279048" cy="2133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228574" y="1303932"/>
            <a:ext cx="6093018" cy="1200329"/>
          </a:xfrm>
          <a:prstGeom prst="rect">
            <a:avLst/>
          </a:prstGeom>
          <a:noFill/>
        </p:spPr>
        <p:txBody>
          <a:bodyPr wrap="square" rtlCol="0">
            <a:spAutoFit/>
          </a:bodyPr>
          <a:lstStyle/>
          <a:p>
            <a:r>
              <a:rPr lang="en-US" dirty="0"/>
              <a:t>Synchrotrons: p/q=B</a:t>
            </a:r>
            <a:r>
              <a:rPr lang="en-US" dirty="0">
                <a:latin typeface="Symbol" panose="05050102010706020507" pitchFamily="18" charset="2"/>
              </a:rPr>
              <a:t>r</a:t>
            </a:r>
          </a:p>
          <a:p>
            <a:r>
              <a:rPr lang="en-US" i="1" dirty="0"/>
              <a:t>Need to </a:t>
            </a:r>
            <a:r>
              <a:rPr lang="en-US" i="1" dirty="0" err="1"/>
              <a:t>maximise</a:t>
            </a:r>
            <a:r>
              <a:rPr lang="en-US" i="1" dirty="0"/>
              <a:t> </a:t>
            </a:r>
            <a:r>
              <a:rPr lang="en-US" b="1" i="1" dirty="0">
                <a:solidFill>
                  <a:srgbClr val="FF0000"/>
                </a:solidFill>
              </a:rPr>
              <a:t>magnetic field</a:t>
            </a:r>
          </a:p>
          <a:p>
            <a:r>
              <a:rPr lang="en-US" dirty="0"/>
              <a:t>Superconductivity is mandatory, the limitations is the critical current density </a:t>
            </a:r>
            <a:r>
              <a:rPr lang="en-US" dirty="0" err="1"/>
              <a:t>Jc</a:t>
            </a:r>
            <a:r>
              <a:rPr lang="en-US" dirty="0"/>
              <a:t> for SC magnets</a:t>
            </a:r>
          </a:p>
        </p:txBody>
      </p:sp>
      <p:sp>
        <p:nvSpPr>
          <p:cNvPr id="11" name="TextBox 10"/>
          <p:cNvSpPr txBox="1"/>
          <p:nvPr/>
        </p:nvSpPr>
        <p:spPr>
          <a:xfrm>
            <a:off x="5290549" y="4002069"/>
            <a:ext cx="6199133" cy="1169551"/>
          </a:xfrm>
          <a:prstGeom prst="rect">
            <a:avLst/>
          </a:prstGeom>
          <a:noFill/>
        </p:spPr>
        <p:txBody>
          <a:bodyPr wrap="none" rtlCol="0">
            <a:spAutoFit/>
          </a:bodyPr>
          <a:lstStyle/>
          <a:p>
            <a:r>
              <a:rPr lang="en-US" dirty="0"/>
              <a:t>Linear accelerators: W=E</a:t>
            </a:r>
            <a:r>
              <a:rPr lang="en-US" dirty="0">
                <a:latin typeface="Script MT Bold" panose="03040602040607080904" pitchFamily="66" charset="0"/>
              </a:rPr>
              <a:t>l</a:t>
            </a:r>
          </a:p>
          <a:p>
            <a:r>
              <a:rPr lang="en-US" i="1" dirty="0"/>
              <a:t>Need to </a:t>
            </a:r>
            <a:r>
              <a:rPr lang="en-US" i="1" dirty="0" err="1"/>
              <a:t>maximise</a:t>
            </a:r>
            <a:r>
              <a:rPr lang="en-US" i="1" dirty="0"/>
              <a:t> </a:t>
            </a:r>
            <a:r>
              <a:rPr lang="en-US" b="1" i="1" dirty="0">
                <a:solidFill>
                  <a:srgbClr val="FF0000"/>
                </a:solidFill>
              </a:rPr>
              <a:t>electric field</a:t>
            </a:r>
          </a:p>
          <a:p>
            <a:r>
              <a:rPr lang="en-US" dirty="0"/>
              <a:t>Limitations: arcing between electrodes, field emission, etc. </a:t>
            </a:r>
          </a:p>
          <a:p>
            <a:r>
              <a:rPr lang="en-US" sz="1600" i="1" dirty="0"/>
              <a:t>(and RF power, proportional to V</a:t>
            </a:r>
            <a:r>
              <a:rPr lang="en-US" sz="1600" i="1" baseline="30000" dirty="0"/>
              <a:t>2</a:t>
            </a:r>
            <a:r>
              <a:rPr lang="en-US" sz="1600" i="1" dirty="0"/>
              <a:t> !)</a:t>
            </a:r>
          </a:p>
        </p:txBody>
      </p:sp>
    </p:spTree>
    <p:extLst>
      <p:ext uri="{BB962C8B-B14F-4D97-AF65-F5344CB8AC3E}">
        <p14:creationId xmlns:p14="http://schemas.microsoft.com/office/powerpoint/2010/main" val="1351419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141"/>
            <a:ext cx="12192000" cy="722764"/>
          </a:xfrm>
        </p:spPr>
        <p:txBody>
          <a:bodyPr/>
          <a:lstStyle/>
          <a:p>
            <a:r>
              <a:rPr lang="fr-CH" sz="3200" dirty="0"/>
              <a:t>The </a:t>
            </a:r>
            <a:r>
              <a:rPr lang="fr-CH" sz="3200" dirty="0" err="1"/>
              <a:t>magnetic</a:t>
            </a:r>
            <a:r>
              <a:rPr lang="fr-CH" sz="3200" dirty="0"/>
              <a:t> </a:t>
            </a:r>
            <a:r>
              <a:rPr lang="fr-CH" sz="3200" dirty="0" err="1"/>
              <a:t>field</a:t>
            </a:r>
            <a:r>
              <a:rPr lang="fr-CH" sz="3200" dirty="0"/>
              <a:t> </a:t>
            </a:r>
            <a:r>
              <a:rPr lang="fr-CH" sz="3200" dirty="0" err="1"/>
              <a:t>frontier</a:t>
            </a:r>
            <a:r>
              <a:rPr lang="fr-CH" sz="3200" dirty="0"/>
              <a:t> in </a:t>
            </a:r>
            <a:r>
              <a:rPr lang="fr-CH" sz="3200" dirty="0" err="1"/>
              <a:t>superconducting</a:t>
            </a:r>
            <a:r>
              <a:rPr lang="fr-CH" sz="3200" dirty="0"/>
              <a:t> magnets</a:t>
            </a:r>
            <a:endParaRPr lang="en-GB" sz="32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19</a:t>
            </a:fld>
            <a:endParaRPr lang="en-GB"/>
          </a:p>
        </p:txBody>
      </p:sp>
      <p:sp>
        <p:nvSpPr>
          <p:cNvPr id="9" name="TextBox 8"/>
          <p:cNvSpPr txBox="1"/>
          <p:nvPr/>
        </p:nvSpPr>
        <p:spPr>
          <a:xfrm>
            <a:off x="658559" y="3952582"/>
            <a:ext cx="5310909" cy="830997"/>
          </a:xfrm>
          <a:prstGeom prst="rect">
            <a:avLst/>
          </a:prstGeom>
          <a:noFill/>
        </p:spPr>
        <p:txBody>
          <a:bodyPr wrap="square" rtlCol="0">
            <a:spAutoFit/>
          </a:bodyPr>
          <a:lstStyle/>
          <a:p>
            <a:r>
              <a:rPr lang="fr-CH" sz="1200" dirty="0"/>
              <a:t>R&amp;D </a:t>
            </a:r>
            <a:r>
              <a:rPr lang="fr-CH" sz="1200" dirty="0" err="1"/>
              <a:t>towards</a:t>
            </a:r>
            <a:r>
              <a:rPr lang="fr-CH" sz="1200" dirty="0"/>
              <a:t> a 20 T HTS </a:t>
            </a:r>
            <a:r>
              <a:rPr lang="fr-CH" sz="1200" dirty="0" err="1"/>
              <a:t>dipole</a:t>
            </a:r>
            <a:r>
              <a:rPr lang="fr-CH" sz="1200" dirty="0"/>
              <a:t> </a:t>
            </a:r>
            <a:r>
              <a:rPr lang="fr-CH" sz="1200" dirty="0" err="1"/>
              <a:t>magnet</a:t>
            </a:r>
            <a:r>
              <a:rPr lang="fr-CH" sz="1200" dirty="0"/>
              <a:t>, </a:t>
            </a:r>
            <a:r>
              <a:rPr lang="fr-CH" sz="1200" dirty="0" err="1"/>
              <a:t>develop</a:t>
            </a:r>
            <a:r>
              <a:rPr lang="fr-CH" sz="1200" dirty="0"/>
              <a:t> 10 kA </a:t>
            </a:r>
            <a:r>
              <a:rPr lang="fr-CH" sz="1200" dirty="0" err="1"/>
              <a:t>cable</a:t>
            </a:r>
            <a:r>
              <a:rPr lang="fr-CH" sz="1200" dirty="0"/>
              <a:t>.</a:t>
            </a:r>
          </a:p>
          <a:p>
            <a:r>
              <a:rPr lang="fr-CH" sz="1200" dirty="0"/>
              <a:t>REBCO (rare </a:t>
            </a:r>
            <a:r>
              <a:rPr lang="fr-CH" sz="1200" dirty="0" err="1"/>
              <a:t>earth</a:t>
            </a:r>
            <a:r>
              <a:rPr lang="fr-CH" sz="1200" dirty="0"/>
              <a:t> </a:t>
            </a:r>
            <a:r>
              <a:rPr lang="fr-CH" sz="1200" dirty="0" err="1"/>
              <a:t>barium</a:t>
            </a:r>
            <a:r>
              <a:rPr lang="fr-CH" sz="1200" dirty="0"/>
              <a:t> </a:t>
            </a:r>
            <a:r>
              <a:rPr lang="fr-CH" sz="1200" dirty="0" err="1"/>
              <a:t>copper</a:t>
            </a:r>
            <a:r>
              <a:rPr lang="fr-CH" sz="1200" dirty="0"/>
              <a:t> oxyde) </a:t>
            </a:r>
            <a:r>
              <a:rPr lang="fr-CH" sz="1200" dirty="0" err="1"/>
              <a:t>deposition</a:t>
            </a:r>
            <a:r>
              <a:rPr lang="fr-CH" sz="1200" dirty="0"/>
              <a:t> on </a:t>
            </a:r>
            <a:r>
              <a:rPr lang="fr-CH" sz="1200" dirty="0" err="1"/>
              <a:t>stainless</a:t>
            </a:r>
            <a:r>
              <a:rPr lang="fr-CH" sz="1200" dirty="0"/>
              <a:t> </a:t>
            </a:r>
            <a:r>
              <a:rPr lang="fr-CH" sz="1200" dirty="0" err="1"/>
              <a:t>substrate</a:t>
            </a:r>
            <a:r>
              <a:rPr lang="fr-CH" sz="1200" dirty="0"/>
              <a:t>, tape </a:t>
            </a:r>
            <a:r>
              <a:rPr lang="fr-CH" sz="1200" dirty="0" err="1"/>
              <a:t>arranged</a:t>
            </a:r>
            <a:r>
              <a:rPr lang="fr-CH" sz="1200" dirty="0"/>
              <a:t> in </a:t>
            </a:r>
            <a:r>
              <a:rPr lang="fr-CH" sz="1200" dirty="0" err="1"/>
              <a:t>Roebel</a:t>
            </a:r>
            <a:r>
              <a:rPr lang="fr-CH" sz="1200" dirty="0"/>
              <a:t> </a:t>
            </a:r>
            <a:r>
              <a:rPr lang="fr-CH" sz="1200" dirty="0" err="1"/>
              <a:t>cables</a:t>
            </a:r>
            <a:r>
              <a:rPr lang="fr-CH" sz="1200" dirty="0"/>
              <a:t>. </a:t>
            </a:r>
          </a:p>
          <a:p>
            <a:r>
              <a:rPr lang="en-GB" sz="1200" b="1" dirty="0">
                <a:solidFill>
                  <a:srgbClr val="FF0000"/>
                </a:solidFill>
              </a:rPr>
              <a:t>values of 900-1200 A/mm2 at 4.2 K , 18-20 T have been obtained</a:t>
            </a:r>
          </a:p>
        </p:txBody>
      </p:sp>
      <p:sp>
        <p:nvSpPr>
          <p:cNvPr id="10" name="Rectangle 9"/>
          <p:cNvSpPr/>
          <p:nvPr/>
        </p:nvSpPr>
        <p:spPr>
          <a:xfrm>
            <a:off x="5606473" y="836612"/>
            <a:ext cx="6114472" cy="2970044"/>
          </a:xfrm>
          <a:prstGeom prst="rect">
            <a:avLst/>
          </a:prstGeom>
        </p:spPr>
        <p:txBody>
          <a:bodyPr wrap="square">
            <a:spAutoFit/>
          </a:bodyPr>
          <a:lstStyle/>
          <a:p>
            <a:r>
              <a:rPr lang="en-US" dirty="0"/>
              <a:t>Three technologies under consideration</a:t>
            </a:r>
          </a:p>
          <a:p>
            <a:pPr>
              <a:spcBef>
                <a:spcPts val="600"/>
              </a:spcBef>
            </a:pPr>
            <a:r>
              <a:rPr lang="en-US" dirty="0"/>
              <a:t>1. </a:t>
            </a:r>
            <a:r>
              <a:rPr lang="en-US" b="1" dirty="0" err="1">
                <a:solidFill>
                  <a:srgbClr val="FF0000"/>
                </a:solidFill>
              </a:rPr>
              <a:t>NbTi</a:t>
            </a:r>
            <a:r>
              <a:rPr lang="en-US" dirty="0"/>
              <a:t> (Niobium Titanium as in the LHC): mature but limited to about 9T field.</a:t>
            </a:r>
          </a:p>
          <a:p>
            <a:pPr>
              <a:spcBef>
                <a:spcPts val="600"/>
              </a:spcBef>
            </a:pPr>
            <a:r>
              <a:rPr lang="en-US" dirty="0"/>
              <a:t>2. </a:t>
            </a:r>
            <a:r>
              <a:rPr lang="en-US" b="1" dirty="0">
                <a:solidFill>
                  <a:srgbClr val="FF0000"/>
                </a:solidFill>
              </a:rPr>
              <a:t>Nb</a:t>
            </a:r>
            <a:r>
              <a:rPr lang="en-US" b="1" baseline="-25000" dirty="0">
                <a:solidFill>
                  <a:srgbClr val="FF0000"/>
                </a:solidFill>
              </a:rPr>
              <a:t>3</a:t>
            </a:r>
            <a:r>
              <a:rPr lang="en-US" b="1" dirty="0">
                <a:solidFill>
                  <a:srgbClr val="FF0000"/>
                </a:solidFill>
              </a:rPr>
              <a:t>Sn</a:t>
            </a:r>
            <a:r>
              <a:rPr lang="en-US" dirty="0"/>
              <a:t> (Niobium Tin) technology </a:t>
            </a:r>
            <a:r>
              <a:rPr lang="en-US" sz="1600" dirty="0"/>
              <a:t>has seen a great boost in the past decade (</a:t>
            </a:r>
            <a:r>
              <a:rPr lang="en-US" dirty="0">
                <a:solidFill>
                  <a:srgbClr val="FF0000"/>
                </a:solidFill>
              </a:rPr>
              <a:t>factor 3 in J</a:t>
            </a:r>
            <a:r>
              <a:rPr lang="en-US" baseline="-25000" dirty="0">
                <a:solidFill>
                  <a:srgbClr val="FF0000"/>
                </a:solidFill>
              </a:rPr>
              <a:t>C</a:t>
            </a:r>
            <a:r>
              <a:rPr lang="en-US" dirty="0">
                <a:solidFill>
                  <a:srgbClr val="FF0000"/>
                </a:solidFill>
              </a:rPr>
              <a:t> w/r to ITER</a:t>
            </a:r>
            <a:r>
              <a:rPr lang="en-US" sz="1600" dirty="0"/>
              <a:t>) but is not yet used in an accelerator – The HL-LHC upgrade will be the first one.</a:t>
            </a:r>
          </a:p>
          <a:p>
            <a:pPr>
              <a:spcBef>
                <a:spcPts val="600"/>
              </a:spcBef>
            </a:pPr>
            <a:r>
              <a:rPr lang="en-US" dirty="0"/>
              <a:t>3. </a:t>
            </a:r>
            <a:r>
              <a:rPr lang="en-US" b="1" dirty="0">
                <a:solidFill>
                  <a:srgbClr val="FF0000"/>
                </a:solidFill>
              </a:rPr>
              <a:t>HTS</a:t>
            </a:r>
            <a:r>
              <a:rPr lang="en-US" dirty="0"/>
              <a:t> (High-Temperature Superconductor) technology </a:t>
            </a:r>
            <a:r>
              <a:rPr lang="en-US" sz="1600" dirty="0"/>
              <a:t>still in the experimental phase (Production quantities, homogeneity and cost need to evolve!) but can be a disruptive technology for future high-field magnets.</a:t>
            </a:r>
            <a:endParaRPr lang="en-US" sz="1400" dirty="0"/>
          </a:p>
        </p:txBody>
      </p:sp>
      <p:pic>
        <p:nvPicPr>
          <p:cNvPr id="11" name="Picture 10" descr="Screen Shot 2014-03-09 at 7.26.40 PM.png"/>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658503" y="3719553"/>
            <a:ext cx="3104497" cy="2548447"/>
          </a:xfrm>
          <a:prstGeom prst="rect">
            <a:avLst/>
          </a:prstGeom>
        </p:spPr>
      </p:pic>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64580" y="3699908"/>
            <a:ext cx="1918100" cy="2672983"/>
          </a:xfrm>
          <a:prstGeom prst="rect">
            <a:avLst/>
          </a:prstGeom>
        </p:spPr>
      </p:pic>
      <p:pic>
        <p:nvPicPr>
          <p:cNvPr id="12" name="Pictur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3290" y="4859210"/>
            <a:ext cx="1247730" cy="1519672"/>
          </a:xfrm>
          <a:prstGeom prst="rect">
            <a:avLst/>
          </a:prstGeom>
        </p:spPr>
      </p:pic>
      <p:sp>
        <p:nvSpPr>
          <p:cNvPr id="3" name="TextBox 2">
            <a:extLst>
              <a:ext uri="{FF2B5EF4-FFF2-40B4-BE49-F238E27FC236}">
                <a16:creationId xmlns:a16="http://schemas.microsoft.com/office/drawing/2014/main" id="{FC707C41-2511-46F5-84CA-BF6C9FCC3EB7}"/>
              </a:ext>
            </a:extLst>
          </p:cNvPr>
          <p:cNvSpPr txBox="1"/>
          <p:nvPr/>
        </p:nvSpPr>
        <p:spPr>
          <a:xfrm>
            <a:off x="7729979" y="5529336"/>
            <a:ext cx="2177592" cy="738664"/>
          </a:xfrm>
          <a:prstGeom prst="rect">
            <a:avLst/>
          </a:prstGeom>
          <a:noFill/>
        </p:spPr>
        <p:txBody>
          <a:bodyPr wrap="square" lIns="0" tIns="0" rIns="0" bIns="0" rtlCol="0">
            <a:spAutoFit/>
          </a:bodyPr>
          <a:lstStyle/>
          <a:p>
            <a:pPr algn="l"/>
            <a:r>
              <a:rPr lang="fr-CH" sz="1200" i="1" dirty="0"/>
              <a:t>Right: </a:t>
            </a:r>
            <a:r>
              <a:rPr lang="fr-CH" sz="1200" i="1" dirty="0" err="1"/>
              <a:t>layered</a:t>
            </a:r>
            <a:r>
              <a:rPr lang="fr-CH" sz="1200" i="1" dirty="0"/>
              <a:t> structures </a:t>
            </a:r>
            <a:r>
              <a:rPr lang="fr-CH" sz="1200" i="1" dirty="0" err="1"/>
              <a:t>with</a:t>
            </a:r>
            <a:r>
              <a:rPr lang="fr-CH" sz="1200" i="1" dirty="0"/>
              <a:t> sections of </a:t>
            </a:r>
            <a:r>
              <a:rPr lang="fr-CH" sz="1200" i="1" dirty="0" err="1"/>
              <a:t>different</a:t>
            </a:r>
            <a:r>
              <a:rPr lang="fr-CH" sz="1200" i="1" dirty="0"/>
              <a:t> </a:t>
            </a:r>
            <a:r>
              <a:rPr lang="fr-CH" sz="1200" i="1" dirty="0" err="1"/>
              <a:t>conductors</a:t>
            </a:r>
            <a:endParaRPr lang="fr-CH" sz="1200" i="1" dirty="0"/>
          </a:p>
          <a:p>
            <a:pPr algn="l"/>
            <a:r>
              <a:rPr lang="fr-CH" sz="1200" i="1" dirty="0" err="1"/>
              <a:t>Left</a:t>
            </a:r>
            <a:r>
              <a:rPr lang="fr-CH" sz="1200" i="1" dirty="0"/>
              <a:t>: new magnet designs are </a:t>
            </a:r>
            <a:r>
              <a:rPr lang="fr-CH" sz="1200" i="1" dirty="0" err="1"/>
              <a:t>required</a:t>
            </a:r>
            <a:r>
              <a:rPr lang="fr-CH" sz="1200" i="1" dirty="0"/>
              <a:t> for HTS</a:t>
            </a:r>
            <a:endParaRPr lang="en-GB" sz="1200" i="1" dirty="0"/>
          </a:p>
        </p:txBody>
      </p:sp>
      <p:pic>
        <p:nvPicPr>
          <p:cNvPr id="4" name="Picture 3">
            <a:extLst>
              <a:ext uri="{FF2B5EF4-FFF2-40B4-BE49-F238E27FC236}">
                <a16:creationId xmlns:a16="http://schemas.microsoft.com/office/drawing/2014/main" id="{C8967D77-C9F1-48CE-B5C0-38068F0A197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690" y="747647"/>
            <a:ext cx="5417768" cy="3204935"/>
          </a:xfrm>
          <a:prstGeom prst="rect">
            <a:avLst/>
          </a:prstGeom>
        </p:spPr>
      </p:pic>
      <p:sp>
        <p:nvSpPr>
          <p:cNvPr id="6" name="TextBox 5">
            <a:extLst>
              <a:ext uri="{FF2B5EF4-FFF2-40B4-BE49-F238E27FC236}">
                <a16:creationId xmlns:a16="http://schemas.microsoft.com/office/drawing/2014/main" id="{6D839F32-F848-42DA-B476-B33E69C5B716}"/>
              </a:ext>
            </a:extLst>
          </p:cNvPr>
          <p:cNvSpPr txBox="1"/>
          <p:nvPr/>
        </p:nvSpPr>
        <p:spPr>
          <a:xfrm>
            <a:off x="3500581" y="1060670"/>
            <a:ext cx="1591782" cy="169277"/>
          </a:xfrm>
          <a:prstGeom prst="rect">
            <a:avLst/>
          </a:prstGeom>
          <a:noFill/>
        </p:spPr>
        <p:txBody>
          <a:bodyPr wrap="none" lIns="0" tIns="0" rIns="0" bIns="0" rtlCol="0">
            <a:spAutoFit/>
          </a:bodyPr>
          <a:lstStyle/>
          <a:p>
            <a:pPr algn="l"/>
            <a:r>
              <a:rPr lang="fr-CH" sz="1100" i="1" dirty="0" err="1"/>
              <a:t>Courtesy</a:t>
            </a:r>
            <a:r>
              <a:rPr lang="fr-CH" sz="1100" i="1" dirty="0"/>
              <a:t> L. Rossi, CERN</a:t>
            </a:r>
            <a:endParaRPr lang="en-GB" sz="1100" i="1" dirty="0"/>
          </a:p>
        </p:txBody>
      </p:sp>
      <p:pic>
        <p:nvPicPr>
          <p:cNvPr id="14" name="Picture 13">
            <a:extLst>
              <a:ext uri="{FF2B5EF4-FFF2-40B4-BE49-F238E27FC236}">
                <a16:creationId xmlns:a16="http://schemas.microsoft.com/office/drawing/2014/main" id="{CA7DFD26-3287-48B5-88A5-7585708F6F7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701869" y="4859210"/>
            <a:ext cx="3597424" cy="1669205"/>
          </a:xfrm>
          <a:prstGeom prst="rect">
            <a:avLst/>
          </a:prstGeom>
        </p:spPr>
      </p:pic>
    </p:spTree>
    <p:extLst>
      <p:ext uri="{BB962C8B-B14F-4D97-AF65-F5344CB8AC3E}">
        <p14:creationId xmlns:p14="http://schemas.microsoft.com/office/powerpoint/2010/main" val="2526529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124"/>
            <a:ext cx="12192000" cy="867935"/>
          </a:xfrm>
        </p:spPr>
        <p:txBody>
          <a:bodyPr/>
          <a:lstStyle/>
          <a:p>
            <a:r>
              <a:rPr lang="fr-CH" sz="4400" dirty="0" err="1"/>
              <a:t>Outline</a:t>
            </a:r>
            <a:r>
              <a:rPr lang="fr-CH" sz="4400" dirty="0"/>
              <a:t> and motivations for </a:t>
            </a:r>
            <a:r>
              <a:rPr lang="fr-CH" sz="4400" dirty="0" err="1"/>
              <a:t>this</a:t>
            </a:r>
            <a:r>
              <a:rPr lang="fr-CH" sz="4400" dirty="0"/>
              <a:t> Seminar</a:t>
            </a:r>
            <a:endParaRPr lang="en-GB" sz="44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a:t>
            </a:fld>
            <a:endParaRPr lang="en-GB"/>
          </a:p>
        </p:txBody>
      </p:sp>
      <p:sp>
        <p:nvSpPr>
          <p:cNvPr id="4" name="TextBox 3">
            <a:extLst>
              <a:ext uri="{FF2B5EF4-FFF2-40B4-BE49-F238E27FC236}">
                <a16:creationId xmlns:a16="http://schemas.microsoft.com/office/drawing/2014/main" id="{C8F7901D-6F6F-4DD6-BF8C-72E695DD2806}"/>
              </a:ext>
            </a:extLst>
          </p:cNvPr>
          <p:cNvSpPr txBox="1"/>
          <p:nvPr/>
        </p:nvSpPr>
        <p:spPr>
          <a:xfrm>
            <a:off x="426367" y="1028343"/>
            <a:ext cx="10951716" cy="4801314"/>
          </a:xfrm>
          <a:prstGeom prst="rect">
            <a:avLst/>
          </a:prstGeom>
          <a:noFill/>
        </p:spPr>
        <p:txBody>
          <a:bodyPr wrap="none" lIns="0" tIns="0" rIns="0" bIns="0" rtlCol="0">
            <a:spAutoFit/>
          </a:bodyPr>
          <a:lstStyle/>
          <a:p>
            <a:r>
              <a:rPr lang="en-GB" sz="2400" dirty="0"/>
              <a:t>Thanks to the JUAS Organisers for their invitation and for the ambitious title!</a:t>
            </a:r>
          </a:p>
          <a:p>
            <a:endParaRPr lang="en-GB" sz="2400" dirty="0"/>
          </a:p>
          <a:p>
            <a:r>
              <a:rPr lang="en-GB" sz="2400" b="1" dirty="0"/>
              <a:t>Motivations</a:t>
            </a:r>
            <a:r>
              <a:rPr lang="en-GB" sz="2400" dirty="0"/>
              <a:t>:</a:t>
            </a:r>
          </a:p>
          <a:p>
            <a:pPr marL="342900" indent="-342900">
              <a:buFontTx/>
              <a:buChar char="-"/>
            </a:pPr>
            <a:r>
              <a:rPr lang="en-GB" sz="2400" dirty="0"/>
              <a:t>Give an overview of accelerator technologies and applications, with no maths;</a:t>
            </a:r>
          </a:p>
          <a:p>
            <a:pPr marL="342900" indent="-342900">
              <a:buFontTx/>
              <a:buChar char="-"/>
            </a:pPr>
            <a:r>
              <a:rPr lang="en-GB" sz="2400" dirty="0"/>
              <a:t>Give some hints to guide your study and (maybe) your future choices.</a:t>
            </a:r>
          </a:p>
          <a:p>
            <a:pPr algn="l"/>
            <a:endParaRPr lang="en-GB" sz="2400" dirty="0"/>
          </a:p>
          <a:p>
            <a:pPr algn="l"/>
            <a:r>
              <a:rPr lang="en-GB" sz="2400" b="1" dirty="0"/>
              <a:t>Outline</a:t>
            </a:r>
            <a:r>
              <a:rPr lang="en-GB" sz="2400" dirty="0"/>
              <a:t>:</a:t>
            </a:r>
          </a:p>
          <a:p>
            <a:pPr marL="285750" indent="-285750" algn="l">
              <a:buFontTx/>
              <a:buChar char="-"/>
            </a:pPr>
            <a:r>
              <a:rPr lang="en-GB" sz="2400" dirty="0"/>
              <a:t>Accelerators as a tool to access the subatomic world </a:t>
            </a:r>
          </a:p>
          <a:p>
            <a:pPr marL="285750" indent="-285750" algn="l">
              <a:buFontTx/>
              <a:buChar char="-"/>
            </a:pPr>
            <a:r>
              <a:rPr lang="en-GB" sz="2400" dirty="0"/>
              <a:t>Origin and development of a technology</a:t>
            </a:r>
          </a:p>
          <a:p>
            <a:pPr marL="285750" indent="-285750" algn="l">
              <a:buFontTx/>
              <a:buChar char="-"/>
            </a:pPr>
            <a:r>
              <a:rPr lang="en-GB" sz="2400" dirty="0"/>
              <a:t>2021: accelerators in transition</a:t>
            </a:r>
          </a:p>
          <a:p>
            <a:pPr marL="285750" indent="-285750" algn="l">
              <a:buFontTx/>
              <a:buChar char="-"/>
            </a:pPr>
            <a:r>
              <a:rPr lang="en-GB" sz="2400" dirty="0"/>
              <a:t>Key challenges and R&amp;D strategies </a:t>
            </a:r>
          </a:p>
          <a:p>
            <a:pPr marL="285750" indent="-285750" algn="l">
              <a:buFontTx/>
              <a:buChar char="-"/>
            </a:pPr>
            <a:r>
              <a:rPr lang="en-GB" sz="2400" dirty="0"/>
              <a:t>Innovation in accelerator science: where and how?</a:t>
            </a:r>
          </a:p>
          <a:p>
            <a:pPr marL="285750" indent="-285750" algn="l">
              <a:buFontTx/>
              <a:buChar char="-"/>
            </a:pPr>
            <a:r>
              <a:rPr lang="en-GB" sz="2400" dirty="0"/>
              <a:t>The future… is for you to write!</a:t>
            </a:r>
          </a:p>
        </p:txBody>
      </p:sp>
      <p:pic>
        <p:nvPicPr>
          <p:cNvPr id="8" name="Picture 7">
            <a:extLst>
              <a:ext uri="{FF2B5EF4-FFF2-40B4-BE49-F238E27FC236}">
                <a16:creationId xmlns:a16="http://schemas.microsoft.com/office/drawing/2014/main" id="{61B38D00-71F4-43B9-BE34-90658C7FA7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47212" y="3172759"/>
            <a:ext cx="4244788" cy="3183591"/>
          </a:xfrm>
          <a:prstGeom prst="rect">
            <a:avLst/>
          </a:prstGeom>
        </p:spPr>
      </p:pic>
    </p:spTree>
    <p:extLst>
      <p:ext uri="{BB962C8B-B14F-4D97-AF65-F5344CB8AC3E}">
        <p14:creationId xmlns:p14="http://schemas.microsoft.com/office/powerpoint/2010/main" val="3832955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355"/>
            <a:ext cx="12192000" cy="722764"/>
          </a:xfrm>
        </p:spPr>
        <p:txBody>
          <a:bodyPr/>
          <a:lstStyle/>
          <a:p>
            <a:r>
              <a:rPr lang="fr-CH" dirty="0"/>
              <a:t>HTS magnets – </a:t>
            </a:r>
            <a:r>
              <a:rPr lang="fr-CH" dirty="0" err="1"/>
              <a:t>reducing</a:t>
            </a:r>
            <a:r>
              <a:rPr lang="fr-CH" dirty="0"/>
              <a:t> </a:t>
            </a:r>
            <a:r>
              <a:rPr lang="fr-CH" dirty="0" err="1"/>
              <a:t>cost</a:t>
            </a:r>
            <a:r>
              <a:rPr lang="fr-CH" dirty="0"/>
              <a:t> </a:t>
            </a:r>
            <a:r>
              <a:rPr lang="fr-CH" dirty="0" err="1"/>
              <a:t>is</a:t>
            </a:r>
            <a:r>
              <a:rPr lang="fr-CH" dirty="0"/>
              <a:t> the main challenge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20</a:t>
            </a:fld>
            <a:endParaRPr lang="en-GB"/>
          </a:p>
        </p:txBody>
      </p:sp>
      <p:pic>
        <p:nvPicPr>
          <p:cNvPr id="6"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61487" y="970454"/>
            <a:ext cx="3840093" cy="2498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357700" y="894367"/>
            <a:ext cx="6298591" cy="1477328"/>
          </a:xfrm>
          <a:prstGeom prst="rect">
            <a:avLst/>
          </a:prstGeom>
          <a:noFill/>
        </p:spPr>
        <p:txBody>
          <a:bodyPr wrap="square" rtlCol="0">
            <a:spAutoFit/>
          </a:bodyPr>
          <a:lstStyle/>
          <a:p>
            <a:r>
              <a:rPr lang="en-GB" dirty="0"/>
              <a:t>HTS allows reducing the size of the accelerator but not (yet) the cost.</a:t>
            </a:r>
          </a:p>
          <a:p>
            <a:r>
              <a:rPr lang="en-GB" dirty="0"/>
              <a:t>HTS is presently about 5 times the cost of Nb3Sn, but other communities (e.g. fusion) could contribute to reducing the price in the next years.</a:t>
            </a:r>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7390" y="2371695"/>
            <a:ext cx="3923798" cy="2468543"/>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71392" y="3474284"/>
            <a:ext cx="3672409" cy="2203446"/>
          </a:xfrm>
          <a:prstGeom prst="rect">
            <a:avLst/>
          </a:prstGeom>
        </p:spPr>
      </p:pic>
      <p:sp>
        <p:nvSpPr>
          <p:cNvPr id="11" name="TextBox 10"/>
          <p:cNvSpPr txBox="1"/>
          <p:nvPr/>
        </p:nvSpPr>
        <p:spPr>
          <a:xfrm>
            <a:off x="5504644" y="5092955"/>
            <a:ext cx="6059512"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t>Is superconducting magnet technology approaching saturation ? Large increase in cost for minor performance improvements</a:t>
            </a:r>
          </a:p>
        </p:txBody>
      </p:sp>
      <p:sp>
        <p:nvSpPr>
          <p:cNvPr id="12" name="TextBox 11"/>
          <p:cNvSpPr txBox="1"/>
          <p:nvPr/>
        </p:nvSpPr>
        <p:spPr>
          <a:xfrm>
            <a:off x="3107597" y="2755163"/>
            <a:ext cx="2021002" cy="307777"/>
          </a:xfrm>
          <a:prstGeom prst="rect">
            <a:avLst/>
          </a:prstGeom>
          <a:noFill/>
        </p:spPr>
        <p:txBody>
          <a:bodyPr wrap="none" rtlCol="0">
            <a:spAutoFit/>
          </a:bodyPr>
          <a:lstStyle/>
          <a:p>
            <a:r>
              <a:rPr lang="fr-CH" sz="1400" dirty="0"/>
              <a:t>(</a:t>
            </a:r>
            <a:r>
              <a:rPr lang="fr-CH" sz="1400" dirty="0" err="1"/>
              <a:t>courtesy</a:t>
            </a:r>
            <a:r>
              <a:rPr lang="fr-CH" sz="1400" dirty="0"/>
              <a:t> of P. Lebrun)</a:t>
            </a:r>
            <a:endParaRPr lang="en-GB" sz="1400" dirty="0"/>
          </a:p>
        </p:txBody>
      </p:sp>
      <p:pic>
        <p:nvPicPr>
          <p:cNvPr id="13" name="Picture 12">
            <a:extLst>
              <a:ext uri="{FF2B5EF4-FFF2-40B4-BE49-F238E27FC236}">
                <a16:creationId xmlns:a16="http://schemas.microsoft.com/office/drawing/2014/main" id="{E3941DA6-521F-4103-A3C5-5007F899CC5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747142" y="2508365"/>
            <a:ext cx="1890622" cy="1417967"/>
          </a:xfrm>
          <a:prstGeom prst="rect">
            <a:avLst/>
          </a:prstGeom>
        </p:spPr>
      </p:pic>
      <p:sp>
        <p:nvSpPr>
          <p:cNvPr id="14" name="TextBox 13">
            <a:extLst>
              <a:ext uri="{FF2B5EF4-FFF2-40B4-BE49-F238E27FC236}">
                <a16:creationId xmlns:a16="http://schemas.microsoft.com/office/drawing/2014/main" id="{B41059BF-E22B-4542-A0F8-0CC209A3F2C9}"/>
              </a:ext>
            </a:extLst>
          </p:cNvPr>
          <p:cNvSpPr txBox="1"/>
          <p:nvPr/>
        </p:nvSpPr>
        <p:spPr>
          <a:xfrm>
            <a:off x="9747142" y="3942563"/>
            <a:ext cx="1909149" cy="646331"/>
          </a:xfrm>
          <a:prstGeom prst="rect">
            <a:avLst/>
          </a:prstGeom>
          <a:noFill/>
        </p:spPr>
        <p:txBody>
          <a:bodyPr wrap="square" rtlCol="0">
            <a:spAutoFit/>
          </a:bodyPr>
          <a:lstStyle/>
          <a:p>
            <a:r>
              <a:rPr lang="fr-CH" sz="1200" i="1" dirty="0"/>
              <a:t>100 CHF (=100$) of YBCO HTS tape </a:t>
            </a:r>
            <a:r>
              <a:rPr lang="fr-CH" sz="1200" i="1" dirty="0" err="1"/>
              <a:t>built</a:t>
            </a:r>
            <a:r>
              <a:rPr lang="fr-CH" sz="1200" i="1" dirty="0"/>
              <a:t> by </a:t>
            </a:r>
            <a:r>
              <a:rPr lang="fr-CH" sz="1200" i="1" dirty="0" err="1"/>
              <a:t>Bruker</a:t>
            </a:r>
            <a:r>
              <a:rPr lang="fr-CH" sz="1200" i="1" dirty="0"/>
              <a:t> HTS for CERN</a:t>
            </a:r>
            <a:endParaRPr lang="en-GB" sz="1200" i="1" dirty="0"/>
          </a:p>
        </p:txBody>
      </p:sp>
    </p:spTree>
    <p:extLst>
      <p:ext uri="{BB962C8B-B14F-4D97-AF65-F5344CB8AC3E}">
        <p14:creationId xmlns:p14="http://schemas.microsoft.com/office/powerpoint/2010/main" val="27960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22"/>
            <a:ext cx="12192000" cy="700087"/>
          </a:xfrm>
        </p:spPr>
        <p:txBody>
          <a:bodyPr/>
          <a:lstStyle/>
          <a:p>
            <a:r>
              <a:rPr lang="fr-CH" dirty="0"/>
              <a:t>The </a:t>
            </a:r>
            <a:r>
              <a:rPr lang="fr-CH" dirty="0" err="1"/>
              <a:t>electric</a:t>
            </a:r>
            <a:r>
              <a:rPr lang="fr-CH" dirty="0"/>
              <a:t> </a:t>
            </a:r>
            <a:r>
              <a:rPr lang="fr-CH" dirty="0" err="1"/>
              <a:t>field</a:t>
            </a:r>
            <a:r>
              <a:rPr lang="fr-CH" dirty="0"/>
              <a:t> </a:t>
            </a:r>
            <a:r>
              <a:rPr lang="fr-CH" dirty="0" err="1"/>
              <a:t>frontier</a:t>
            </a:r>
            <a:r>
              <a:rPr lang="fr-CH" dirty="0"/>
              <a:t> – </a:t>
            </a:r>
            <a:r>
              <a:rPr lang="fr-CH" dirty="0" err="1"/>
              <a:t>superconducting</a:t>
            </a:r>
            <a:r>
              <a:rPr lang="fr-CH" dirty="0"/>
              <a:t> </a:t>
            </a:r>
            <a:r>
              <a:rPr lang="fr-CH" dirty="0" err="1"/>
              <a:t>cavities</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21</a:t>
            </a:fld>
            <a:endParaRPr lang="en-GB"/>
          </a:p>
        </p:txBody>
      </p:sp>
      <p:grpSp>
        <p:nvGrpSpPr>
          <p:cNvPr id="8" name="Group 7"/>
          <p:cNvGrpSpPr/>
          <p:nvPr/>
        </p:nvGrpSpPr>
        <p:grpSpPr>
          <a:xfrm>
            <a:off x="1366808" y="3954884"/>
            <a:ext cx="2985454" cy="2120629"/>
            <a:chOff x="4648200" y="4449453"/>
            <a:chExt cx="3123334" cy="2303463"/>
          </a:xfrm>
        </p:grpSpPr>
        <p:pic>
          <p:nvPicPr>
            <p:cNvPr id="9"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8200" y="4449453"/>
              <a:ext cx="3074880" cy="230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3"/>
            <p:cNvSpPr txBox="1"/>
            <p:nvPr/>
          </p:nvSpPr>
          <p:spPr>
            <a:xfrm>
              <a:off x="6553201" y="5911163"/>
              <a:ext cx="755002" cy="300881"/>
            </a:xfrm>
            <a:prstGeom prst="rect">
              <a:avLst/>
            </a:prstGeom>
            <a:solidFill>
              <a:schemeClr val="bg1"/>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rgbClr val="FF0000"/>
                  </a:solidFill>
                </a:rPr>
                <a:t>Bulk </a:t>
              </a:r>
              <a:r>
                <a:rPr lang="en-GB" sz="1200" dirty="0" err="1">
                  <a:solidFill>
                    <a:srgbClr val="FF0000"/>
                  </a:solidFill>
                </a:rPr>
                <a:t>Nb</a:t>
              </a:r>
              <a:endParaRPr lang="en-GB" sz="1200" dirty="0">
                <a:solidFill>
                  <a:srgbClr val="FF0000"/>
                </a:solidFill>
              </a:endParaRPr>
            </a:p>
          </p:txBody>
        </p:sp>
        <p:sp>
          <p:nvSpPr>
            <p:cNvPr id="11" name="TextBox 21"/>
            <p:cNvSpPr txBox="1"/>
            <p:nvPr/>
          </p:nvSpPr>
          <p:spPr>
            <a:xfrm>
              <a:off x="6553201" y="4800600"/>
              <a:ext cx="1218333" cy="50146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rgbClr val="7030A0"/>
                  </a:solidFill>
                </a:rPr>
                <a:t>Multi-layer</a:t>
              </a:r>
            </a:p>
            <a:p>
              <a:r>
                <a:rPr lang="en-GB" sz="1200" dirty="0">
                  <a:solidFill>
                    <a:srgbClr val="7030A0"/>
                  </a:solidFill>
                </a:rPr>
                <a:t>SRF Thin Film</a:t>
              </a:r>
            </a:p>
          </p:txBody>
        </p:sp>
      </p:grpSp>
      <p:pic>
        <p:nvPicPr>
          <p:cNvPr id="12" name="Picture 11" descr="L-band-gradient-eps-converted-to.pd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1610" y="915493"/>
            <a:ext cx="4560094" cy="2956936"/>
          </a:xfrm>
          <a:prstGeom prst="rect">
            <a:avLst/>
          </a:prstGeom>
        </p:spPr>
      </p:pic>
      <p:pic>
        <p:nvPicPr>
          <p:cNvPr id="13" name="図 8" descr="TESLA-like Cavity (KAKO).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27838" y="1065004"/>
            <a:ext cx="3048000" cy="2031999"/>
          </a:xfrm>
          <a:prstGeom prst="rect">
            <a:avLst/>
          </a:prstGeom>
          <a:ln>
            <a:solidFill>
              <a:srgbClr val="3366FF"/>
            </a:solidFill>
          </a:ln>
        </p:spPr>
      </p:pic>
      <mc:AlternateContent xmlns:mc="http://schemas.openxmlformats.org/markup-compatibility/2006" xmlns:a14="http://schemas.microsoft.com/office/drawing/2010/main">
        <mc:Choice Requires="a14">
          <p:sp>
            <p:nvSpPr>
              <p:cNvPr id="14" name="Content Placeholder 4"/>
              <p:cNvSpPr txBox="1">
                <a:spLocks/>
              </p:cNvSpPr>
              <p:nvPr/>
            </p:nvSpPr>
            <p:spPr>
              <a:xfrm>
                <a:off x="6038273" y="3357409"/>
                <a:ext cx="5449454" cy="2031999"/>
              </a:xfrm>
              <a:prstGeom prst="rect">
                <a:avLst/>
              </a:prstGeom>
            </p:spPr>
            <p:txBody>
              <a:bodyPr>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600" dirty="0"/>
                  <a:t>TRENDS:</a:t>
                </a:r>
              </a:p>
              <a:p>
                <a:r>
                  <a:rPr lang="en-GB" sz="1600" dirty="0"/>
                  <a:t>Nitrogen infusion process (FNAL) and other doping techniques: high Q operation, gradients ∼45 MV/m  </a:t>
                </a:r>
              </a:p>
              <a:p>
                <a:r>
                  <a:rPr lang="en-GB" sz="1600" dirty="0"/>
                  <a:t>Coating of Nb with a thin layer of Nb</a:t>
                </a:r>
                <a:r>
                  <a:rPr lang="en-GB" sz="1600" baseline="-25000" dirty="0"/>
                  <a:t>3</a:t>
                </a:r>
                <a:r>
                  <a:rPr lang="en-GB" sz="1600" dirty="0"/>
                  <a:t>Sn (allows operation at larger </a:t>
                </a:r>
                <a14:m>
                  <m:oMath xmlns:m="http://schemas.openxmlformats.org/officeDocument/2006/math">
                    <m:r>
                      <a:rPr lang="en-GB" sz="1600" i="1">
                        <a:latin typeface="Cambria Math"/>
                      </a:rPr>
                      <m:t>𝑇</m:t>
                    </m:r>
                  </m:oMath>
                </a14:m>
                <a:r>
                  <a:rPr lang="en-GB" sz="1600" dirty="0"/>
                  <a:t>, improved cryogenic efficiency)</a:t>
                </a:r>
                <a:endParaRPr lang="en-GB" sz="1200" dirty="0"/>
              </a:p>
              <a:p>
                <a:r>
                  <a:rPr lang="en-GB" sz="1600" dirty="0"/>
                  <a:t>Coating of Cu </a:t>
                </a:r>
                <a:r>
                  <a:rPr lang="en-GB" sz="1600" dirty="0" err="1"/>
                  <a:t>cavites</a:t>
                </a:r>
                <a:r>
                  <a:rPr lang="en-GB" sz="1600" dirty="0"/>
                  <a:t> with </a:t>
                </a:r>
                <a:r>
                  <a:rPr lang="en-GB" sz="1600" dirty="0" err="1"/>
                  <a:t>Nb</a:t>
                </a:r>
                <a:r>
                  <a:rPr lang="en-GB" sz="1600" dirty="0"/>
                  <a:t> by </a:t>
                </a:r>
                <a:r>
                  <a:rPr lang="en-GB" sz="1600" dirty="0" err="1"/>
                  <a:t>HiPIMS</a:t>
                </a:r>
                <a:r>
                  <a:rPr lang="en-GB" sz="1600" dirty="0"/>
                  <a:t> (High Power Impulse Magnetron Sputtering, </a:t>
                </a:r>
              </a:p>
              <a:p>
                <a:endParaRPr lang="en-GB" sz="1200" dirty="0"/>
              </a:p>
            </p:txBody>
          </p:sp>
        </mc:Choice>
        <mc:Fallback xmlns="">
          <p:sp>
            <p:nvSpPr>
              <p:cNvPr id="14" name="Content Placeholder 4"/>
              <p:cNvSpPr txBox="1">
                <a:spLocks noRot="1" noChangeAspect="1" noMove="1" noResize="1" noEditPoints="1" noAdjustHandles="1" noChangeArrowheads="1" noChangeShapeType="1" noTextEdit="1"/>
              </p:cNvSpPr>
              <p:nvPr/>
            </p:nvSpPr>
            <p:spPr>
              <a:xfrm>
                <a:off x="6038273" y="3357409"/>
                <a:ext cx="5449454" cy="2031999"/>
              </a:xfrm>
              <a:prstGeom prst="rect">
                <a:avLst/>
              </a:prstGeom>
              <a:blipFill>
                <a:blip r:embed="rId5"/>
                <a:stretch>
                  <a:fillRect l="-672" t="-901" r="-336"/>
                </a:stretch>
              </a:blipFill>
            </p:spPr>
            <p:txBody>
              <a:bodyPr/>
              <a:lstStyle/>
              <a:p>
                <a:r>
                  <a:rPr lang="en-GB">
                    <a:noFill/>
                  </a:rPr>
                  <a:t> </a:t>
                </a:r>
              </a:p>
            </p:txBody>
          </p:sp>
        </mc:Fallback>
      </mc:AlternateContent>
      <p:sp>
        <p:nvSpPr>
          <p:cNvPr id="15" name="TextBox 14"/>
          <p:cNvSpPr txBox="1"/>
          <p:nvPr/>
        </p:nvSpPr>
        <p:spPr>
          <a:xfrm>
            <a:off x="6038273" y="5575702"/>
            <a:ext cx="3403496"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a:t>Long-term goal: 60 → 90 MV/m</a:t>
            </a:r>
          </a:p>
        </p:txBody>
      </p:sp>
    </p:spTree>
    <p:extLst>
      <p:ext uri="{BB962C8B-B14F-4D97-AF65-F5344CB8AC3E}">
        <p14:creationId xmlns:p14="http://schemas.microsoft.com/office/powerpoint/2010/main" val="4133630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708956"/>
          </a:xfrm>
        </p:spPr>
        <p:txBody>
          <a:bodyPr/>
          <a:lstStyle/>
          <a:p>
            <a:r>
              <a:rPr lang="fr-CH" dirty="0"/>
              <a:t>The </a:t>
            </a:r>
            <a:r>
              <a:rPr lang="fr-CH" dirty="0" err="1"/>
              <a:t>electric</a:t>
            </a:r>
            <a:r>
              <a:rPr lang="fr-CH" dirty="0"/>
              <a:t> </a:t>
            </a:r>
            <a:r>
              <a:rPr lang="fr-CH" dirty="0" err="1"/>
              <a:t>field</a:t>
            </a:r>
            <a:r>
              <a:rPr lang="fr-CH" dirty="0"/>
              <a:t> </a:t>
            </a:r>
            <a:r>
              <a:rPr lang="fr-CH" dirty="0" err="1"/>
              <a:t>frontier</a:t>
            </a:r>
            <a:r>
              <a:rPr lang="fr-CH" dirty="0"/>
              <a:t> – normal </a:t>
            </a:r>
            <a:r>
              <a:rPr lang="fr-CH" dirty="0" err="1"/>
              <a:t>conducting</a:t>
            </a:r>
            <a:r>
              <a:rPr lang="fr-CH" dirty="0"/>
              <a:t> </a:t>
            </a:r>
            <a:r>
              <a:rPr lang="fr-CH" dirty="0" err="1"/>
              <a:t>cavities</a:t>
            </a:r>
            <a:endParaRPr lang="en-GB" dirty="0"/>
          </a:p>
        </p:txBody>
      </p:sp>
      <p:sp>
        <p:nvSpPr>
          <p:cNvPr id="3" name="Content Placeholder 2"/>
          <p:cNvSpPr>
            <a:spLocks noGrp="1"/>
          </p:cNvSpPr>
          <p:nvPr>
            <p:ph idx="1"/>
          </p:nvPr>
        </p:nvSpPr>
        <p:spPr>
          <a:xfrm>
            <a:off x="460190" y="4695865"/>
            <a:ext cx="5873033" cy="461156"/>
          </a:xfrm>
        </p:spPr>
        <p:txBody>
          <a:bodyPr>
            <a:normAutofit fontScale="77500" lnSpcReduction="20000"/>
          </a:bodyPr>
          <a:lstStyle/>
          <a:p>
            <a:r>
              <a:rPr lang="fr-CH" dirty="0" err="1"/>
              <a:t>Pulsed</a:t>
            </a:r>
            <a:r>
              <a:rPr lang="fr-CH" dirty="0"/>
              <a:t> </a:t>
            </a:r>
            <a:r>
              <a:rPr lang="fr-CH" dirty="0" err="1"/>
              <a:t>systems</a:t>
            </a:r>
            <a:r>
              <a:rPr lang="fr-CH" dirty="0"/>
              <a:t>, </a:t>
            </a:r>
            <a:r>
              <a:rPr lang="fr-CH" dirty="0" err="1"/>
              <a:t>characterised</a:t>
            </a:r>
            <a:r>
              <a:rPr lang="fr-CH" dirty="0"/>
              <a:t> by a </a:t>
            </a:r>
            <a:r>
              <a:rPr lang="fr-CH" dirty="0" err="1"/>
              <a:t>BreakDown</a:t>
            </a:r>
            <a:r>
              <a:rPr lang="fr-CH" dirty="0"/>
              <a:t> Rate (BDR), pulses </a:t>
            </a:r>
            <a:r>
              <a:rPr lang="fr-CH" dirty="0" err="1"/>
              <a:t>lost</a:t>
            </a:r>
            <a:r>
              <a:rPr lang="fr-CH" dirty="0"/>
              <a:t> </a:t>
            </a:r>
            <a:r>
              <a:rPr lang="fr-CH" dirty="0" err="1"/>
              <a:t>because</a:t>
            </a:r>
            <a:r>
              <a:rPr lang="fr-CH" dirty="0"/>
              <a:t> of vacuum </a:t>
            </a:r>
            <a:r>
              <a:rPr lang="fr-CH" dirty="0" err="1"/>
              <a:t>arcing</a:t>
            </a:r>
            <a:r>
              <a:rPr lang="fr-CH" dirty="0"/>
              <a:t> in the structure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22</a:t>
            </a:fld>
            <a:endParaRPr lang="en-GB"/>
          </a:p>
        </p:txBody>
      </p:sp>
      <p:sp>
        <p:nvSpPr>
          <p:cNvPr id="7" name="TextBox 6"/>
          <p:cNvSpPr txBox="1"/>
          <p:nvPr/>
        </p:nvSpPr>
        <p:spPr>
          <a:xfrm>
            <a:off x="5903226" y="863299"/>
            <a:ext cx="5937792" cy="1200329"/>
          </a:xfrm>
          <a:prstGeom prst="rect">
            <a:avLst/>
          </a:prstGeom>
          <a:noFill/>
        </p:spPr>
        <p:txBody>
          <a:bodyPr wrap="square" rtlCol="0">
            <a:spAutoFit/>
          </a:bodyPr>
          <a:lstStyle/>
          <a:p>
            <a:r>
              <a:rPr lang="en-GB" dirty="0"/>
              <a:t>Most advanced results by the Compact Linear Collider (CLIC) study based at CERN (X-band, 12 GHz)</a:t>
            </a:r>
          </a:p>
          <a:p>
            <a:r>
              <a:rPr lang="en-GB" dirty="0"/>
              <a:t>Large international collaboration to understand the physics of breakdown phenomena.</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21619" y="3783772"/>
            <a:ext cx="1728192" cy="2285341"/>
          </a:xfrm>
          <a:prstGeom prst="rect">
            <a:avLst/>
          </a:prstGeom>
        </p:spPr>
      </p:pic>
      <p:sp>
        <p:nvSpPr>
          <p:cNvPr id="9" name="TextBox 8"/>
          <p:cNvSpPr txBox="1"/>
          <p:nvPr/>
        </p:nvSpPr>
        <p:spPr>
          <a:xfrm>
            <a:off x="695752" y="5163704"/>
            <a:ext cx="554510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a:t>100 MV/m gradient can be achieved (and exceeded)</a:t>
            </a:r>
          </a:p>
        </p:txBody>
      </p:sp>
      <p:sp>
        <p:nvSpPr>
          <p:cNvPr id="10" name="TextBox 9"/>
          <p:cNvSpPr txBox="1"/>
          <p:nvPr/>
        </p:nvSpPr>
        <p:spPr>
          <a:xfrm>
            <a:off x="695752" y="5587746"/>
            <a:ext cx="6974387" cy="584775"/>
          </a:xfrm>
          <a:prstGeom prst="rect">
            <a:avLst/>
          </a:prstGeom>
          <a:noFill/>
        </p:spPr>
        <p:txBody>
          <a:bodyPr wrap="square" rtlCol="0">
            <a:spAutoFit/>
          </a:bodyPr>
          <a:lstStyle/>
          <a:p>
            <a:r>
              <a:rPr lang="fr-CH" sz="1600" dirty="0"/>
              <a:t>… but the power </a:t>
            </a:r>
            <a:r>
              <a:rPr lang="fr-CH" sz="1600" dirty="0" err="1"/>
              <a:t>scales</a:t>
            </a:r>
            <a:r>
              <a:rPr lang="fr-CH" sz="1600" dirty="0"/>
              <a:t> as the square of the gradient! High gradient </a:t>
            </a:r>
            <a:r>
              <a:rPr lang="fr-CH" sz="1600" dirty="0" err="1"/>
              <a:t>means</a:t>
            </a:r>
            <a:r>
              <a:rPr lang="fr-CH" sz="1600" dirty="0"/>
              <a:t> </a:t>
            </a:r>
            <a:r>
              <a:rPr lang="fr-CH" sz="1600" dirty="0" err="1"/>
              <a:t>smaller</a:t>
            </a:r>
            <a:r>
              <a:rPr lang="fr-CH" sz="1600" dirty="0"/>
              <a:t> dimensions but </a:t>
            </a:r>
            <a:r>
              <a:rPr lang="fr-CH" sz="1600" dirty="0" err="1"/>
              <a:t>higher</a:t>
            </a:r>
            <a:r>
              <a:rPr lang="fr-CH" sz="1600" dirty="0"/>
              <a:t> power </a:t>
            </a:r>
            <a:r>
              <a:rPr lang="fr-CH" sz="1600" dirty="0" err="1"/>
              <a:t>consumption</a:t>
            </a:r>
            <a:r>
              <a:rPr lang="fr-CH" sz="1600" dirty="0"/>
              <a:t>.</a:t>
            </a:r>
            <a:endParaRPr lang="en-GB" sz="1600" dirty="0"/>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76188" y="2280170"/>
            <a:ext cx="3773623" cy="1349259"/>
          </a:xfrm>
          <a:prstGeom prst="rect">
            <a:avLst/>
          </a:prstGeom>
        </p:spPr>
      </p:pic>
      <p:pic>
        <p:nvPicPr>
          <p:cNvPr id="12" name="Content Placeholder 3">
            <a:extLst>
              <a:ext uri="{FF2B5EF4-FFF2-40B4-BE49-F238E27FC236}">
                <a16:creationId xmlns:a16="http://schemas.microsoft.com/office/drawing/2014/main" id="{A2948CE7-1467-46D0-865D-CCD047EC70A1}"/>
              </a:ext>
            </a:extLst>
          </p:cNvPr>
          <p:cNvPicPr>
            <a:picLocks noGrp="1" noChangeAspect="1"/>
          </p:cNvPicPr>
          <p:nvPr/>
        </p:nvPicPr>
        <p:blipFill rotWithShape="1">
          <a:blip r:embed="rId4" cstate="print">
            <a:extLst>
              <a:ext uri="{28A0092B-C50C-407E-A947-70E740481C1C}">
                <a14:useLocalDpi xmlns:a14="http://schemas.microsoft.com/office/drawing/2010/main"/>
              </a:ext>
            </a:extLst>
          </a:blip>
          <a:srcRect b="-384"/>
          <a:stretch/>
        </p:blipFill>
        <p:spPr>
          <a:xfrm>
            <a:off x="242365" y="715639"/>
            <a:ext cx="5585779" cy="3933753"/>
          </a:xfrm>
          <a:prstGeom prst="rect">
            <a:avLst/>
          </a:prstGeom>
        </p:spPr>
      </p:pic>
    </p:spTree>
    <p:extLst>
      <p:ext uri="{BB962C8B-B14F-4D97-AF65-F5344CB8AC3E}">
        <p14:creationId xmlns:p14="http://schemas.microsoft.com/office/powerpoint/2010/main" val="1530591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fr-CH" sz="3200" dirty="0"/>
              <a:t>Efficient </a:t>
            </a:r>
            <a:r>
              <a:rPr lang="fr-CH" sz="3200" dirty="0" err="1"/>
              <a:t>energy</a:t>
            </a:r>
            <a:r>
              <a:rPr lang="fr-CH" sz="3200" dirty="0"/>
              <a:t> management – a must for future </a:t>
            </a:r>
            <a:r>
              <a:rPr lang="fr-CH" sz="3200" dirty="0" err="1"/>
              <a:t>projects</a:t>
            </a:r>
            <a:endParaRPr lang="en-GB" sz="32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23</a:t>
            </a:fld>
            <a:endParaRPr lang="en-GB"/>
          </a:p>
        </p:txBody>
      </p:sp>
      <p:graphicFrame>
        <p:nvGraphicFramePr>
          <p:cNvPr id="7" name="Content Placeholder 6"/>
          <p:cNvGraphicFramePr>
            <a:graphicFrameLocks/>
          </p:cNvGraphicFramePr>
          <p:nvPr>
            <p:extLst>
              <p:ext uri="{D42A27DB-BD31-4B8C-83A1-F6EECF244321}">
                <p14:modId xmlns:p14="http://schemas.microsoft.com/office/powerpoint/2010/main" val="747633837"/>
              </p:ext>
            </p:extLst>
          </p:nvPr>
        </p:nvGraphicFramePr>
        <p:xfrm>
          <a:off x="753908" y="3904513"/>
          <a:ext cx="2929238" cy="2240280"/>
        </p:xfrm>
        <a:graphic>
          <a:graphicData uri="http://schemas.openxmlformats.org/drawingml/2006/table">
            <a:tbl>
              <a:tblPr firstRow="1" bandRow="1">
                <a:tableStyleId>{3C2FFA5D-87B4-456A-9821-1D502468CF0F}</a:tableStyleId>
              </a:tblPr>
              <a:tblGrid>
                <a:gridCol w="1211118">
                  <a:extLst>
                    <a:ext uri="{9D8B030D-6E8A-4147-A177-3AD203B41FA5}">
                      <a16:colId xmlns:a16="http://schemas.microsoft.com/office/drawing/2014/main" val="20000"/>
                    </a:ext>
                  </a:extLst>
                </a:gridCol>
                <a:gridCol w="831273">
                  <a:extLst>
                    <a:ext uri="{9D8B030D-6E8A-4147-A177-3AD203B41FA5}">
                      <a16:colId xmlns:a16="http://schemas.microsoft.com/office/drawing/2014/main" val="20001"/>
                    </a:ext>
                  </a:extLst>
                </a:gridCol>
                <a:gridCol w="886847">
                  <a:extLst>
                    <a:ext uri="{9D8B030D-6E8A-4147-A177-3AD203B41FA5}">
                      <a16:colId xmlns:a16="http://schemas.microsoft.com/office/drawing/2014/main" val="20002"/>
                    </a:ext>
                  </a:extLst>
                </a:gridCol>
              </a:tblGrid>
              <a:tr h="202014">
                <a:tc gridSpan="3">
                  <a:txBody>
                    <a:bodyPr/>
                    <a:lstStyle/>
                    <a:p>
                      <a:pPr algn="ctr"/>
                      <a:r>
                        <a:rPr lang="en-GB" sz="1100" dirty="0"/>
                        <a:t>Electrical power consumption (MW) for LHC and future projects (estimated)</a:t>
                      </a:r>
                    </a:p>
                  </a:txBody>
                  <a:tcPr/>
                </a:tc>
                <a:tc hMerge="1">
                  <a:txBody>
                    <a:bodyPr/>
                    <a:lstStyle/>
                    <a:p>
                      <a:pPr algn="ctr"/>
                      <a:endParaRPr lang="en-GB" sz="1600" dirty="0"/>
                    </a:p>
                  </a:txBody>
                  <a:tcPr/>
                </a:tc>
                <a:tc hMerge="1">
                  <a:txBody>
                    <a:bodyPr/>
                    <a:lstStyle/>
                    <a:p>
                      <a:endParaRPr lang="en-GB" dirty="0"/>
                    </a:p>
                  </a:txBody>
                  <a:tcPr/>
                </a:tc>
                <a:extLst>
                  <a:ext uri="{0D108BD9-81ED-4DB2-BD59-A6C34878D82A}">
                    <a16:rowId xmlns:a16="http://schemas.microsoft.com/office/drawing/2014/main" val="10000"/>
                  </a:ext>
                </a:extLst>
              </a:tr>
              <a:tr h="202014">
                <a:tc>
                  <a:txBody>
                    <a:bodyPr/>
                    <a:lstStyle/>
                    <a:p>
                      <a:endParaRPr lang="en-GB" sz="1100" dirty="0"/>
                    </a:p>
                  </a:txBody>
                  <a:tcPr/>
                </a:tc>
                <a:tc>
                  <a:txBody>
                    <a:bodyPr/>
                    <a:lstStyle/>
                    <a:p>
                      <a:pPr algn="ctr"/>
                      <a:r>
                        <a:rPr lang="en-GB" sz="1100" dirty="0"/>
                        <a:t>normal</a:t>
                      </a:r>
                    </a:p>
                  </a:txBody>
                  <a:tcPr/>
                </a:tc>
                <a:tc>
                  <a:txBody>
                    <a:bodyPr/>
                    <a:lstStyle/>
                    <a:p>
                      <a:pPr algn="ctr"/>
                      <a:r>
                        <a:rPr lang="en-GB" sz="1100" dirty="0"/>
                        <a:t>Stand-by</a:t>
                      </a:r>
                    </a:p>
                  </a:txBody>
                  <a:tcPr/>
                </a:tc>
                <a:extLst>
                  <a:ext uri="{0D108BD9-81ED-4DB2-BD59-A6C34878D82A}">
                    <a16:rowId xmlns:a16="http://schemas.microsoft.com/office/drawing/2014/main" val="10001"/>
                  </a:ext>
                </a:extLst>
              </a:tr>
              <a:tr h="202014">
                <a:tc>
                  <a:txBody>
                    <a:bodyPr/>
                    <a:lstStyle/>
                    <a:p>
                      <a:r>
                        <a:rPr lang="en-GB" sz="1100" dirty="0"/>
                        <a:t>LHC</a:t>
                      </a:r>
                    </a:p>
                  </a:txBody>
                  <a:tcPr/>
                </a:tc>
                <a:tc>
                  <a:txBody>
                    <a:bodyPr/>
                    <a:lstStyle/>
                    <a:p>
                      <a:pPr algn="ctr"/>
                      <a:r>
                        <a:rPr lang="en-GB" sz="1100" dirty="0"/>
                        <a:t>122</a:t>
                      </a:r>
                    </a:p>
                  </a:txBody>
                  <a:tcPr/>
                </a:tc>
                <a:tc>
                  <a:txBody>
                    <a:bodyPr/>
                    <a:lstStyle/>
                    <a:p>
                      <a:pPr algn="ctr"/>
                      <a:r>
                        <a:rPr lang="en-GB" sz="1100" dirty="0"/>
                        <a:t>89</a:t>
                      </a:r>
                    </a:p>
                  </a:txBody>
                  <a:tcPr/>
                </a:tc>
                <a:extLst>
                  <a:ext uri="{0D108BD9-81ED-4DB2-BD59-A6C34878D82A}">
                    <a16:rowId xmlns:a16="http://schemas.microsoft.com/office/drawing/2014/main" val="10002"/>
                  </a:ext>
                </a:extLst>
              </a:tr>
              <a:tr h="202014">
                <a:tc>
                  <a:txBody>
                    <a:bodyPr/>
                    <a:lstStyle/>
                    <a:p>
                      <a:r>
                        <a:rPr lang="en-GB" sz="1100" dirty="0"/>
                        <a:t>HL-LHC</a:t>
                      </a:r>
                    </a:p>
                  </a:txBody>
                  <a:tcPr/>
                </a:tc>
                <a:tc>
                  <a:txBody>
                    <a:bodyPr/>
                    <a:lstStyle/>
                    <a:p>
                      <a:pPr algn="ctr"/>
                      <a:r>
                        <a:rPr lang="en-GB" sz="1100" dirty="0"/>
                        <a:t>141</a:t>
                      </a:r>
                    </a:p>
                  </a:txBody>
                  <a:tcPr/>
                </a:tc>
                <a:tc>
                  <a:txBody>
                    <a:bodyPr/>
                    <a:lstStyle/>
                    <a:p>
                      <a:pPr algn="ctr"/>
                      <a:r>
                        <a:rPr lang="en-GB" sz="1100" dirty="0"/>
                        <a:t>101</a:t>
                      </a:r>
                    </a:p>
                  </a:txBody>
                  <a:tcPr/>
                </a:tc>
                <a:extLst>
                  <a:ext uri="{0D108BD9-81ED-4DB2-BD59-A6C34878D82A}">
                    <a16:rowId xmlns:a16="http://schemas.microsoft.com/office/drawing/2014/main" val="10003"/>
                  </a:ext>
                </a:extLst>
              </a:tr>
              <a:tr h="202014">
                <a:tc>
                  <a:txBody>
                    <a:bodyPr/>
                    <a:lstStyle/>
                    <a:p>
                      <a:r>
                        <a:rPr lang="en-GB" sz="1100" dirty="0"/>
                        <a:t>ILC</a:t>
                      </a:r>
                    </a:p>
                  </a:txBody>
                  <a:tcPr/>
                </a:tc>
                <a:tc>
                  <a:txBody>
                    <a:bodyPr/>
                    <a:lstStyle/>
                    <a:p>
                      <a:pPr algn="ctr"/>
                      <a:r>
                        <a:rPr lang="en-GB" sz="1100" dirty="0"/>
                        <a:t>230</a:t>
                      </a:r>
                    </a:p>
                  </a:txBody>
                  <a:tcPr/>
                </a:tc>
                <a:tc>
                  <a:txBody>
                    <a:bodyPr/>
                    <a:lstStyle/>
                    <a:p>
                      <a:pPr algn="ctr"/>
                      <a:endParaRPr lang="en-GB" sz="1100" dirty="0"/>
                    </a:p>
                  </a:txBody>
                  <a:tcPr/>
                </a:tc>
                <a:extLst>
                  <a:ext uri="{0D108BD9-81ED-4DB2-BD59-A6C34878D82A}">
                    <a16:rowId xmlns:a16="http://schemas.microsoft.com/office/drawing/2014/main" val="10004"/>
                  </a:ext>
                </a:extLst>
              </a:tr>
              <a:tr h="202014">
                <a:tc>
                  <a:txBody>
                    <a:bodyPr/>
                    <a:lstStyle/>
                    <a:p>
                      <a:r>
                        <a:rPr lang="en-GB" sz="1100" dirty="0"/>
                        <a:t>CLIC 500 </a:t>
                      </a:r>
                      <a:r>
                        <a:rPr lang="en-GB" sz="1100" dirty="0" err="1"/>
                        <a:t>GeV</a:t>
                      </a:r>
                      <a:endParaRPr lang="en-GB" sz="1100" dirty="0"/>
                    </a:p>
                  </a:txBody>
                  <a:tcPr/>
                </a:tc>
                <a:tc>
                  <a:txBody>
                    <a:bodyPr/>
                    <a:lstStyle/>
                    <a:p>
                      <a:pPr algn="ctr"/>
                      <a:r>
                        <a:rPr lang="en-GB" sz="1100" dirty="0"/>
                        <a:t>235</a:t>
                      </a:r>
                    </a:p>
                  </a:txBody>
                  <a:tcPr/>
                </a:tc>
                <a:tc>
                  <a:txBody>
                    <a:bodyPr/>
                    <a:lstStyle/>
                    <a:p>
                      <a:pPr algn="ctr"/>
                      <a:r>
                        <a:rPr lang="en-GB" sz="1100" dirty="0"/>
                        <a:t>167</a:t>
                      </a:r>
                    </a:p>
                  </a:txBody>
                  <a:tcPr/>
                </a:tc>
                <a:extLst>
                  <a:ext uri="{0D108BD9-81ED-4DB2-BD59-A6C34878D82A}">
                    <a16:rowId xmlns:a16="http://schemas.microsoft.com/office/drawing/2014/main" val="10005"/>
                  </a:ext>
                </a:extLst>
              </a:tr>
              <a:tr h="202014">
                <a:tc>
                  <a:txBody>
                    <a:bodyPr/>
                    <a:lstStyle/>
                    <a:p>
                      <a:r>
                        <a:rPr lang="en-GB" sz="1100" dirty="0"/>
                        <a:t>CLIC 1.5</a:t>
                      </a:r>
                      <a:r>
                        <a:rPr lang="en-GB" sz="1100" baseline="0" dirty="0"/>
                        <a:t> </a:t>
                      </a:r>
                      <a:r>
                        <a:rPr lang="en-GB" sz="1100" baseline="0" dirty="0" err="1"/>
                        <a:t>TeV</a:t>
                      </a:r>
                      <a:endParaRPr lang="en-GB" sz="1100" dirty="0"/>
                    </a:p>
                  </a:txBody>
                  <a:tcPr/>
                </a:tc>
                <a:tc>
                  <a:txBody>
                    <a:bodyPr/>
                    <a:lstStyle/>
                    <a:p>
                      <a:pPr algn="ctr"/>
                      <a:r>
                        <a:rPr lang="en-GB" sz="1100" dirty="0"/>
                        <a:t>364</a:t>
                      </a:r>
                    </a:p>
                  </a:txBody>
                  <a:tcPr/>
                </a:tc>
                <a:tc>
                  <a:txBody>
                    <a:bodyPr/>
                    <a:lstStyle/>
                    <a:p>
                      <a:pPr algn="ctr"/>
                      <a:r>
                        <a:rPr lang="en-GB" sz="1100" dirty="0"/>
                        <a:t>190</a:t>
                      </a:r>
                    </a:p>
                  </a:txBody>
                  <a:tcPr/>
                </a:tc>
                <a:extLst>
                  <a:ext uri="{0D108BD9-81ED-4DB2-BD59-A6C34878D82A}">
                    <a16:rowId xmlns:a16="http://schemas.microsoft.com/office/drawing/2014/main" val="10006"/>
                  </a:ext>
                </a:extLst>
              </a:tr>
              <a:tr h="202014">
                <a:tc>
                  <a:txBody>
                    <a:bodyPr/>
                    <a:lstStyle/>
                    <a:p>
                      <a:r>
                        <a:rPr lang="en-GB" sz="1100" dirty="0"/>
                        <a:t>FCC pp</a:t>
                      </a:r>
                    </a:p>
                  </a:txBody>
                  <a:tcPr/>
                </a:tc>
                <a:tc>
                  <a:txBody>
                    <a:bodyPr/>
                    <a:lstStyle/>
                    <a:p>
                      <a:pPr algn="ctr"/>
                      <a:r>
                        <a:rPr lang="en-GB" sz="1100" dirty="0"/>
                        <a:t>250?</a:t>
                      </a:r>
                    </a:p>
                  </a:txBody>
                  <a:tcPr/>
                </a:tc>
                <a:tc>
                  <a:txBody>
                    <a:bodyPr/>
                    <a:lstStyle/>
                    <a:p>
                      <a:pPr algn="ctr"/>
                      <a:r>
                        <a:rPr lang="en-GB" sz="1100" dirty="0"/>
                        <a:t>150?</a:t>
                      </a:r>
                    </a:p>
                  </a:txBody>
                  <a:tcPr/>
                </a:tc>
                <a:extLst>
                  <a:ext uri="{0D108BD9-81ED-4DB2-BD59-A6C34878D82A}">
                    <a16:rowId xmlns:a16="http://schemas.microsoft.com/office/drawing/2014/main" val="10007"/>
                  </a:ext>
                </a:extLst>
              </a:tr>
            </a:tbl>
          </a:graphicData>
        </a:graphic>
      </p:graphicFrame>
      <p:sp>
        <p:nvSpPr>
          <p:cNvPr id="8" name="TextBox 7"/>
          <p:cNvSpPr txBox="1"/>
          <p:nvPr/>
        </p:nvSpPr>
        <p:spPr>
          <a:xfrm>
            <a:off x="3029527" y="1006322"/>
            <a:ext cx="7353121" cy="1077218"/>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fr-CH" sz="1600" dirty="0"/>
              <a:t>Future large </a:t>
            </a:r>
            <a:r>
              <a:rPr lang="fr-CH" sz="1600" dirty="0" err="1"/>
              <a:t>projects</a:t>
            </a:r>
            <a:r>
              <a:rPr lang="fr-CH" sz="1600" dirty="0"/>
              <a:t> </a:t>
            </a:r>
            <a:r>
              <a:rPr lang="fr-CH" sz="1600" dirty="0" err="1"/>
              <a:t>require</a:t>
            </a:r>
            <a:r>
              <a:rPr lang="fr-CH" sz="1600" dirty="0"/>
              <a:t> </a:t>
            </a:r>
            <a:r>
              <a:rPr lang="fr-CH" sz="1600" dirty="0" err="1"/>
              <a:t>huge</a:t>
            </a:r>
            <a:r>
              <a:rPr lang="fr-CH" sz="1600" dirty="0"/>
              <a:t> </a:t>
            </a:r>
            <a:r>
              <a:rPr lang="fr-CH" sz="1600" dirty="0" err="1"/>
              <a:t>amounts</a:t>
            </a:r>
            <a:r>
              <a:rPr lang="fr-CH" sz="1600" dirty="0"/>
              <a:t> of </a:t>
            </a:r>
            <a:r>
              <a:rPr lang="fr-CH" sz="1600" dirty="0" err="1"/>
              <a:t>electrical</a:t>
            </a:r>
            <a:r>
              <a:rPr lang="fr-CH" sz="1600" dirty="0"/>
              <a:t> power.</a:t>
            </a:r>
          </a:p>
          <a:p>
            <a:r>
              <a:rPr lang="fr-CH" sz="1600" dirty="0" err="1"/>
              <a:t>Example</a:t>
            </a:r>
            <a:r>
              <a:rPr lang="fr-CH" sz="1600" dirty="0"/>
              <a:t>:  the ILC </a:t>
            </a:r>
            <a:r>
              <a:rPr lang="fr-CH" sz="1600" dirty="0" err="1"/>
              <a:t>needs</a:t>
            </a:r>
            <a:r>
              <a:rPr lang="fr-CH" sz="1600" dirty="0"/>
              <a:t> about 1/3 of a Fukushima-type </a:t>
            </a:r>
            <a:r>
              <a:rPr lang="fr-CH" sz="1600" dirty="0" err="1"/>
              <a:t>nuclear</a:t>
            </a:r>
            <a:r>
              <a:rPr lang="fr-CH" sz="1600" dirty="0"/>
              <a:t> </a:t>
            </a:r>
            <a:r>
              <a:rPr lang="fr-CH" sz="1600" dirty="0" err="1"/>
              <a:t>reactor</a:t>
            </a:r>
            <a:r>
              <a:rPr lang="fr-CH" sz="1600" dirty="0"/>
              <a:t>. </a:t>
            </a:r>
          </a:p>
          <a:p>
            <a:r>
              <a:rPr lang="fr-CH" sz="1600" dirty="0" err="1"/>
              <a:t>Going</a:t>
            </a:r>
            <a:r>
              <a:rPr lang="fr-CH" sz="1600" dirty="0"/>
              <a:t> green? to </a:t>
            </a:r>
            <a:r>
              <a:rPr lang="fr-CH" sz="1600" dirty="0" err="1"/>
              <a:t>supply</a:t>
            </a:r>
            <a:r>
              <a:rPr lang="fr-CH" sz="1600" dirty="0"/>
              <a:t> CLIC500 or ILC </a:t>
            </a:r>
            <a:r>
              <a:rPr lang="fr-CH" sz="1600" dirty="0" err="1"/>
              <a:t>would</a:t>
            </a:r>
            <a:r>
              <a:rPr lang="fr-CH" sz="1600" dirty="0"/>
              <a:t> </a:t>
            </a:r>
            <a:r>
              <a:rPr lang="fr-CH" sz="1600" dirty="0" err="1"/>
              <a:t>be</a:t>
            </a:r>
            <a:r>
              <a:rPr lang="fr-CH" sz="1600" dirty="0"/>
              <a:t> </a:t>
            </a:r>
            <a:r>
              <a:rPr lang="fr-CH" sz="1600" dirty="0" err="1"/>
              <a:t>needed</a:t>
            </a:r>
            <a:r>
              <a:rPr lang="fr-CH" sz="1600" dirty="0"/>
              <a:t> 200 large </a:t>
            </a:r>
            <a:r>
              <a:rPr lang="fr-CH" sz="1600" dirty="0" err="1"/>
              <a:t>windmills</a:t>
            </a:r>
            <a:r>
              <a:rPr lang="fr-CH" sz="1600" dirty="0"/>
              <a:t> (80m </a:t>
            </a:r>
            <a:r>
              <a:rPr lang="fr-CH" sz="1600" dirty="0" err="1"/>
              <a:t>diameter</a:t>
            </a:r>
            <a:r>
              <a:rPr lang="fr-CH" sz="1600" dirty="0"/>
              <a:t>, 2.5 MW, 50% </a:t>
            </a:r>
            <a:r>
              <a:rPr lang="fr-CH" sz="1600" dirty="0" err="1"/>
              <a:t>efficiency</a:t>
            </a:r>
            <a:r>
              <a:rPr lang="fr-CH" sz="1600" dirty="0"/>
              <a:t>) </a:t>
            </a:r>
            <a:r>
              <a:rPr lang="fr-CH" sz="1600" dirty="0" err="1"/>
              <a:t>covering</a:t>
            </a:r>
            <a:r>
              <a:rPr lang="fr-CH" sz="1600" dirty="0"/>
              <a:t> a 100 km distance.</a:t>
            </a:r>
            <a:endParaRPr lang="en-US" sz="1600" dirty="0"/>
          </a:p>
        </p:txBody>
      </p:sp>
      <p:graphicFrame>
        <p:nvGraphicFramePr>
          <p:cNvPr id="9" name="Content Placeholder 6"/>
          <p:cNvGraphicFramePr>
            <a:graphicFrameLocks/>
          </p:cNvGraphicFramePr>
          <p:nvPr>
            <p:extLst>
              <p:ext uri="{D42A27DB-BD31-4B8C-83A1-F6EECF244321}">
                <p14:modId xmlns:p14="http://schemas.microsoft.com/office/powerpoint/2010/main" val="2734284371"/>
              </p:ext>
            </p:extLst>
          </p:nvPr>
        </p:nvGraphicFramePr>
        <p:xfrm>
          <a:off x="753908" y="922480"/>
          <a:ext cx="1828730" cy="2850888"/>
        </p:xfrm>
        <a:graphic>
          <a:graphicData uri="http://schemas.openxmlformats.org/drawingml/2006/table">
            <a:tbl>
              <a:tblPr firstRow="1" bandRow="1">
                <a:tableStyleId>{3C2FFA5D-87B4-456A-9821-1D502468CF0F}</a:tableStyleId>
              </a:tblPr>
              <a:tblGrid>
                <a:gridCol w="1143000">
                  <a:extLst>
                    <a:ext uri="{9D8B030D-6E8A-4147-A177-3AD203B41FA5}">
                      <a16:colId xmlns:a16="http://schemas.microsoft.com/office/drawing/2014/main" val="20000"/>
                    </a:ext>
                  </a:extLst>
                </a:gridCol>
                <a:gridCol w="685730">
                  <a:extLst>
                    <a:ext uri="{9D8B030D-6E8A-4147-A177-3AD203B41FA5}">
                      <a16:colId xmlns:a16="http://schemas.microsoft.com/office/drawing/2014/main" val="20001"/>
                    </a:ext>
                  </a:extLst>
                </a:gridCol>
              </a:tblGrid>
              <a:tr h="202014">
                <a:tc gridSpan="2">
                  <a:txBody>
                    <a:bodyPr/>
                    <a:lstStyle/>
                    <a:p>
                      <a:pPr algn="ctr"/>
                      <a:r>
                        <a:rPr lang="en-GB" sz="1100" dirty="0"/>
                        <a:t>Total electricity</a:t>
                      </a:r>
                      <a:r>
                        <a:rPr lang="en-GB" sz="1100" baseline="0" dirty="0"/>
                        <a:t> </a:t>
                      </a:r>
                      <a:r>
                        <a:rPr lang="en-GB" sz="1100" dirty="0"/>
                        <a:t>consumption </a:t>
                      </a:r>
                      <a:r>
                        <a:rPr lang="fr-CH" sz="1100" dirty="0"/>
                        <a:t>(</a:t>
                      </a:r>
                      <a:r>
                        <a:rPr lang="fr-CH" sz="1100" dirty="0" err="1"/>
                        <a:t>GWh</a:t>
                      </a:r>
                      <a:r>
                        <a:rPr lang="fr-CH" sz="1100" dirty="0"/>
                        <a:t>/y)</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10000"/>
                  </a:ext>
                </a:extLst>
              </a:tr>
              <a:tr h="202014">
                <a:tc>
                  <a:txBody>
                    <a:bodyPr/>
                    <a:lstStyle/>
                    <a:p>
                      <a:pPr algn="just">
                        <a:spcBef>
                          <a:spcPts val="600"/>
                        </a:spcBef>
                        <a:spcAft>
                          <a:spcPts val="600"/>
                        </a:spcAft>
                      </a:pPr>
                      <a:r>
                        <a:rPr lang="en-GB" sz="1200" dirty="0">
                          <a:effectLst/>
                          <a:latin typeface="Times New Roman"/>
                          <a:ea typeface="Times New Roman"/>
                        </a:rPr>
                        <a:t>PSI</a:t>
                      </a:r>
                    </a:p>
                  </a:txBody>
                  <a:tcPr marL="68580" marR="68580" marT="0" marB="0"/>
                </a:tc>
                <a:tc>
                  <a:txBody>
                    <a:bodyPr/>
                    <a:lstStyle/>
                    <a:p>
                      <a:pPr algn="just">
                        <a:spcBef>
                          <a:spcPts val="600"/>
                        </a:spcBef>
                        <a:spcAft>
                          <a:spcPts val="600"/>
                        </a:spcAft>
                      </a:pPr>
                      <a:r>
                        <a:rPr lang="en-GB" sz="1200">
                          <a:effectLst/>
                          <a:latin typeface="Times New Roman"/>
                          <a:ea typeface="Times New Roman"/>
                        </a:rPr>
                        <a:t>125</a:t>
                      </a:r>
                    </a:p>
                  </a:txBody>
                  <a:tcPr marL="68580" marR="68580" marT="0" marB="0"/>
                </a:tc>
                <a:extLst>
                  <a:ext uri="{0D108BD9-81ED-4DB2-BD59-A6C34878D82A}">
                    <a16:rowId xmlns:a16="http://schemas.microsoft.com/office/drawing/2014/main" val="10001"/>
                  </a:ext>
                </a:extLst>
              </a:tr>
              <a:tr h="202014">
                <a:tc>
                  <a:txBody>
                    <a:bodyPr/>
                    <a:lstStyle/>
                    <a:p>
                      <a:pPr algn="just">
                        <a:spcBef>
                          <a:spcPts val="600"/>
                        </a:spcBef>
                        <a:spcAft>
                          <a:spcPts val="600"/>
                        </a:spcAft>
                      </a:pPr>
                      <a:r>
                        <a:rPr lang="en-GB" sz="1200">
                          <a:effectLst/>
                          <a:latin typeface="Times New Roman"/>
                          <a:ea typeface="Times New Roman"/>
                        </a:rPr>
                        <a:t>ESRF</a:t>
                      </a:r>
                    </a:p>
                  </a:txBody>
                  <a:tcPr marL="68580" marR="68580" marT="0" marB="0"/>
                </a:tc>
                <a:tc>
                  <a:txBody>
                    <a:bodyPr/>
                    <a:lstStyle/>
                    <a:p>
                      <a:pPr algn="just">
                        <a:spcBef>
                          <a:spcPts val="600"/>
                        </a:spcBef>
                        <a:spcAft>
                          <a:spcPts val="600"/>
                        </a:spcAft>
                      </a:pPr>
                      <a:r>
                        <a:rPr lang="en-GB" sz="1200">
                          <a:effectLst/>
                          <a:latin typeface="Times New Roman"/>
                          <a:ea typeface="Times New Roman"/>
                        </a:rPr>
                        <a:t>60</a:t>
                      </a:r>
                    </a:p>
                  </a:txBody>
                  <a:tcPr marL="68580" marR="68580" marT="0" marB="0"/>
                </a:tc>
                <a:extLst>
                  <a:ext uri="{0D108BD9-81ED-4DB2-BD59-A6C34878D82A}">
                    <a16:rowId xmlns:a16="http://schemas.microsoft.com/office/drawing/2014/main" val="10002"/>
                  </a:ext>
                </a:extLst>
              </a:tr>
              <a:tr h="202014">
                <a:tc>
                  <a:txBody>
                    <a:bodyPr/>
                    <a:lstStyle/>
                    <a:p>
                      <a:pPr algn="just">
                        <a:spcBef>
                          <a:spcPts val="600"/>
                        </a:spcBef>
                        <a:spcAft>
                          <a:spcPts val="600"/>
                        </a:spcAft>
                      </a:pPr>
                      <a:r>
                        <a:rPr lang="en-GB" sz="1200" dirty="0">
                          <a:effectLst/>
                          <a:latin typeface="Times New Roman"/>
                          <a:ea typeface="Times New Roman"/>
                        </a:rPr>
                        <a:t>ISIS</a:t>
                      </a:r>
                    </a:p>
                  </a:txBody>
                  <a:tcPr marL="68580" marR="68580" marT="0" marB="0"/>
                </a:tc>
                <a:tc>
                  <a:txBody>
                    <a:bodyPr/>
                    <a:lstStyle/>
                    <a:p>
                      <a:pPr algn="just">
                        <a:spcBef>
                          <a:spcPts val="600"/>
                        </a:spcBef>
                        <a:spcAft>
                          <a:spcPts val="600"/>
                        </a:spcAft>
                      </a:pPr>
                      <a:r>
                        <a:rPr lang="en-GB" sz="1200">
                          <a:effectLst/>
                          <a:latin typeface="Times New Roman"/>
                          <a:ea typeface="Times New Roman"/>
                        </a:rPr>
                        <a:t>70</a:t>
                      </a:r>
                    </a:p>
                  </a:txBody>
                  <a:tcPr marL="68580" marR="68580" marT="0" marB="0"/>
                </a:tc>
                <a:extLst>
                  <a:ext uri="{0D108BD9-81ED-4DB2-BD59-A6C34878D82A}">
                    <a16:rowId xmlns:a16="http://schemas.microsoft.com/office/drawing/2014/main" val="10003"/>
                  </a:ext>
                </a:extLst>
              </a:tr>
              <a:tr h="202014">
                <a:tc>
                  <a:txBody>
                    <a:bodyPr/>
                    <a:lstStyle/>
                    <a:p>
                      <a:pPr algn="just">
                        <a:spcBef>
                          <a:spcPts val="600"/>
                        </a:spcBef>
                        <a:spcAft>
                          <a:spcPts val="600"/>
                        </a:spcAft>
                      </a:pPr>
                      <a:r>
                        <a:rPr lang="en-GB" sz="1200">
                          <a:effectLst/>
                          <a:latin typeface="Times New Roman"/>
                          <a:ea typeface="Times New Roman"/>
                        </a:rPr>
                        <a:t>KVI</a:t>
                      </a:r>
                    </a:p>
                  </a:txBody>
                  <a:tcPr marL="68580" marR="68580" marT="0" marB="0"/>
                </a:tc>
                <a:tc>
                  <a:txBody>
                    <a:bodyPr/>
                    <a:lstStyle/>
                    <a:p>
                      <a:pPr algn="just">
                        <a:spcBef>
                          <a:spcPts val="600"/>
                        </a:spcBef>
                        <a:spcAft>
                          <a:spcPts val="600"/>
                        </a:spcAft>
                      </a:pPr>
                      <a:r>
                        <a:rPr lang="en-GB" sz="1200">
                          <a:effectLst/>
                          <a:latin typeface="Times New Roman"/>
                          <a:ea typeface="Times New Roman"/>
                        </a:rPr>
                        <a:t>4</a:t>
                      </a:r>
                    </a:p>
                  </a:txBody>
                  <a:tcPr marL="68580" marR="68580" marT="0" marB="0"/>
                </a:tc>
                <a:extLst>
                  <a:ext uri="{0D108BD9-81ED-4DB2-BD59-A6C34878D82A}">
                    <a16:rowId xmlns:a16="http://schemas.microsoft.com/office/drawing/2014/main" val="10004"/>
                  </a:ext>
                </a:extLst>
              </a:tr>
              <a:tr h="202014">
                <a:tc>
                  <a:txBody>
                    <a:bodyPr/>
                    <a:lstStyle/>
                    <a:p>
                      <a:pPr algn="just">
                        <a:spcBef>
                          <a:spcPts val="600"/>
                        </a:spcBef>
                        <a:spcAft>
                          <a:spcPts val="600"/>
                        </a:spcAft>
                      </a:pPr>
                      <a:r>
                        <a:rPr lang="en-GB" sz="1200">
                          <a:effectLst/>
                          <a:latin typeface="Times New Roman"/>
                          <a:ea typeface="Times New Roman"/>
                        </a:rPr>
                        <a:t>INFN</a:t>
                      </a:r>
                    </a:p>
                  </a:txBody>
                  <a:tcPr marL="68580" marR="68580" marT="0" marB="0"/>
                </a:tc>
                <a:tc>
                  <a:txBody>
                    <a:bodyPr/>
                    <a:lstStyle/>
                    <a:p>
                      <a:pPr algn="just">
                        <a:spcBef>
                          <a:spcPts val="600"/>
                        </a:spcBef>
                        <a:spcAft>
                          <a:spcPts val="600"/>
                        </a:spcAft>
                      </a:pPr>
                      <a:r>
                        <a:rPr lang="en-GB" sz="1200">
                          <a:effectLst/>
                          <a:latin typeface="Times New Roman"/>
                          <a:ea typeface="Times New Roman"/>
                        </a:rPr>
                        <a:t>25</a:t>
                      </a:r>
                    </a:p>
                  </a:txBody>
                  <a:tcPr marL="68580" marR="68580" marT="0" marB="0"/>
                </a:tc>
                <a:extLst>
                  <a:ext uri="{0D108BD9-81ED-4DB2-BD59-A6C34878D82A}">
                    <a16:rowId xmlns:a16="http://schemas.microsoft.com/office/drawing/2014/main" val="10005"/>
                  </a:ext>
                </a:extLst>
              </a:tr>
              <a:tr h="202014">
                <a:tc>
                  <a:txBody>
                    <a:bodyPr/>
                    <a:lstStyle/>
                    <a:p>
                      <a:pPr algn="just">
                        <a:spcBef>
                          <a:spcPts val="600"/>
                        </a:spcBef>
                        <a:spcAft>
                          <a:spcPts val="600"/>
                        </a:spcAft>
                      </a:pPr>
                      <a:r>
                        <a:rPr lang="en-GB" sz="1200">
                          <a:effectLst/>
                          <a:latin typeface="Times New Roman"/>
                          <a:ea typeface="Times New Roman"/>
                        </a:rPr>
                        <a:t>ALBA-CELLS</a:t>
                      </a:r>
                    </a:p>
                  </a:txBody>
                  <a:tcPr marL="68580" marR="68580" marT="0" marB="0"/>
                </a:tc>
                <a:tc>
                  <a:txBody>
                    <a:bodyPr/>
                    <a:lstStyle/>
                    <a:p>
                      <a:pPr algn="just">
                        <a:spcBef>
                          <a:spcPts val="600"/>
                        </a:spcBef>
                        <a:spcAft>
                          <a:spcPts val="600"/>
                        </a:spcAft>
                      </a:pPr>
                      <a:r>
                        <a:rPr lang="en-GB" sz="1200">
                          <a:effectLst/>
                          <a:latin typeface="Times New Roman"/>
                          <a:ea typeface="Times New Roman"/>
                        </a:rPr>
                        <a:t>20</a:t>
                      </a:r>
                    </a:p>
                  </a:txBody>
                  <a:tcPr marL="68580" marR="68580" marT="0" marB="0"/>
                </a:tc>
                <a:extLst>
                  <a:ext uri="{0D108BD9-81ED-4DB2-BD59-A6C34878D82A}">
                    <a16:rowId xmlns:a16="http://schemas.microsoft.com/office/drawing/2014/main" val="10006"/>
                  </a:ext>
                </a:extLst>
              </a:tr>
              <a:tr h="202014">
                <a:tc>
                  <a:txBody>
                    <a:bodyPr/>
                    <a:lstStyle/>
                    <a:p>
                      <a:pPr algn="just">
                        <a:spcBef>
                          <a:spcPts val="600"/>
                        </a:spcBef>
                        <a:spcAft>
                          <a:spcPts val="600"/>
                        </a:spcAft>
                      </a:pPr>
                      <a:r>
                        <a:rPr lang="en-GB" sz="1200">
                          <a:effectLst/>
                          <a:latin typeface="Times New Roman"/>
                          <a:ea typeface="Times New Roman"/>
                        </a:rPr>
                        <a:t>GSI</a:t>
                      </a:r>
                    </a:p>
                  </a:txBody>
                  <a:tcPr marL="68580" marR="68580" marT="0" marB="0"/>
                </a:tc>
                <a:tc>
                  <a:txBody>
                    <a:bodyPr/>
                    <a:lstStyle/>
                    <a:p>
                      <a:pPr algn="just">
                        <a:spcBef>
                          <a:spcPts val="600"/>
                        </a:spcBef>
                        <a:spcAft>
                          <a:spcPts val="600"/>
                        </a:spcAft>
                      </a:pPr>
                      <a:r>
                        <a:rPr lang="en-GB" sz="1200">
                          <a:effectLst/>
                          <a:latin typeface="Times New Roman"/>
                          <a:ea typeface="Times New Roman"/>
                        </a:rPr>
                        <a:t>60</a:t>
                      </a:r>
                    </a:p>
                  </a:txBody>
                  <a:tcPr marL="68580" marR="68580" marT="0" marB="0"/>
                </a:tc>
                <a:extLst>
                  <a:ext uri="{0D108BD9-81ED-4DB2-BD59-A6C34878D82A}">
                    <a16:rowId xmlns:a16="http://schemas.microsoft.com/office/drawing/2014/main" val="10007"/>
                  </a:ext>
                </a:extLst>
              </a:tr>
              <a:tr h="202014">
                <a:tc>
                  <a:txBody>
                    <a:bodyPr/>
                    <a:lstStyle/>
                    <a:p>
                      <a:pPr algn="just">
                        <a:spcBef>
                          <a:spcPts val="600"/>
                        </a:spcBef>
                        <a:spcAft>
                          <a:spcPts val="600"/>
                        </a:spcAft>
                      </a:pPr>
                      <a:r>
                        <a:rPr lang="en-GB" sz="1200">
                          <a:effectLst/>
                          <a:latin typeface="Times New Roman"/>
                          <a:ea typeface="Times New Roman"/>
                        </a:rPr>
                        <a:t>CERN</a:t>
                      </a:r>
                    </a:p>
                  </a:txBody>
                  <a:tcPr marL="68580" marR="68580" marT="0" marB="0"/>
                </a:tc>
                <a:tc>
                  <a:txBody>
                    <a:bodyPr/>
                    <a:lstStyle/>
                    <a:p>
                      <a:pPr algn="just">
                        <a:spcBef>
                          <a:spcPts val="600"/>
                        </a:spcBef>
                        <a:spcAft>
                          <a:spcPts val="600"/>
                        </a:spcAft>
                      </a:pPr>
                      <a:r>
                        <a:rPr lang="en-GB" sz="1200">
                          <a:effectLst/>
                          <a:latin typeface="Times New Roman"/>
                          <a:ea typeface="Times New Roman"/>
                        </a:rPr>
                        <a:t>1200</a:t>
                      </a:r>
                    </a:p>
                  </a:txBody>
                  <a:tcPr marL="68580" marR="68580" marT="0" marB="0"/>
                </a:tc>
                <a:extLst>
                  <a:ext uri="{0D108BD9-81ED-4DB2-BD59-A6C34878D82A}">
                    <a16:rowId xmlns:a16="http://schemas.microsoft.com/office/drawing/2014/main" val="10008"/>
                  </a:ext>
                </a:extLst>
              </a:tr>
              <a:tr h="202014">
                <a:tc>
                  <a:txBody>
                    <a:bodyPr/>
                    <a:lstStyle/>
                    <a:p>
                      <a:pPr algn="just">
                        <a:spcBef>
                          <a:spcPts val="600"/>
                        </a:spcBef>
                        <a:spcAft>
                          <a:spcPts val="600"/>
                        </a:spcAft>
                      </a:pPr>
                      <a:r>
                        <a:rPr lang="en-GB" sz="1200">
                          <a:effectLst/>
                          <a:latin typeface="Times New Roman"/>
                          <a:ea typeface="Times New Roman"/>
                        </a:rPr>
                        <a:t>SOLEIL</a:t>
                      </a:r>
                    </a:p>
                  </a:txBody>
                  <a:tcPr marL="68580" marR="68580" marT="0" marB="0"/>
                </a:tc>
                <a:tc>
                  <a:txBody>
                    <a:bodyPr/>
                    <a:lstStyle/>
                    <a:p>
                      <a:pPr algn="just">
                        <a:spcBef>
                          <a:spcPts val="600"/>
                        </a:spcBef>
                        <a:spcAft>
                          <a:spcPts val="600"/>
                        </a:spcAft>
                      </a:pPr>
                      <a:r>
                        <a:rPr lang="en-GB" sz="1200">
                          <a:effectLst/>
                          <a:latin typeface="Times New Roman"/>
                          <a:ea typeface="Times New Roman"/>
                        </a:rPr>
                        <a:t>37</a:t>
                      </a:r>
                    </a:p>
                  </a:txBody>
                  <a:tcPr marL="68580" marR="68580" marT="0" marB="0"/>
                </a:tc>
                <a:extLst>
                  <a:ext uri="{0D108BD9-81ED-4DB2-BD59-A6C34878D82A}">
                    <a16:rowId xmlns:a16="http://schemas.microsoft.com/office/drawing/2014/main" val="10009"/>
                  </a:ext>
                </a:extLst>
              </a:tr>
              <a:tr h="202014">
                <a:tc>
                  <a:txBody>
                    <a:bodyPr/>
                    <a:lstStyle/>
                    <a:p>
                      <a:pPr algn="just">
                        <a:spcBef>
                          <a:spcPts val="600"/>
                        </a:spcBef>
                        <a:spcAft>
                          <a:spcPts val="600"/>
                        </a:spcAft>
                      </a:pPr>
                      <a:r>
                        <a:rPr lang="en-GB" sz="1200">
                          <a:effectLst/>
                          <a:latin typeface="Times New Roman"/>
                          <a:ea typeface="Times New Roman"/>
                        </a:rPr>
                        <a:t>ESS</a:t>
                      </a:r>
                    </a:p>
                  </a:txBody>
                  <a:tcPr marL="68580" marR="68580" marT="0" marB="0"/>
                </a:tc>
                <a:tc>
                  <a:txBody>
                    <a:bodyPr/>
                    <a:lstStyle/>
                    <a:p>
                      <a:pPr algn="just">
                        <a:spcBef>
                          <a:spcPts val="600"/>
                        </a:spcBef>
                        <a:spcAft>
                          <a:spcPts val="600"/>
                        </a:spcAft>
                      </a:pPr>
                      <a:r>
                        <a:rPr lang="en-GB" sz="1200">
                          <a:effectLst/>
                          <a:latin typeface="Times New Roman"/>
                          <a:ea typeface="Times New Roman"/>
                        </a:rPr>
                        <a:t>317</a:t>
                      </a:r>
                    </a:p>
                  </a:txBody>
                  <a:tcPr marL="68580" marR="68580" marT="0" marB="0"/>
                </a:tc>
                <a:extLst>
                  <a:ext uri="{0D108BD9-81ED-4DB2-BD59-A6C34878D82A}">
                    <a16:rowId xmlns:a16="http://schemas.microsoft.com/office/drawing/2014/main" val="10010"/>
                  </a:ext>
                </a:extLst>
              </a:tr>
              <a:tr h="202014">
                <a:tc>
                  <a:txBody>
                    <a:bodyPr/>
                    <a:lstStyle/>
                    <a:p>
                      <a:pPr algn="just">
                        <a:spcBef>
                          <a:spcPts val="600"/>
                        </a:spcBef>
                        <a:spcAft>
                          <a:spcPts val="600"/>
                        </a:spcAft>
                      </a:pPr>
                      <a:r>
                        <a:rPr lang="en-GB" sz="1200">
                          <a:effectLst/>
                          <a:latin typeface="Times New Roman"/>
                          <a:ea typeface="Times New Roman"/>
                        </a:rPr>
                        <a:t>MAX IV</a:t>
                      </a:r>
                    </a:p>
                  </a:txBody>
                  <a:tcPr marL="68580" marR="68580" marT="0" marB="0"/>
                </a:tc>
                <a:tc>
                  <a:txBody>
                    <a:bodyPr/>
                    <a:lstStyle/>
                    <a:p>
                      <a:pPr algn="just">
                        <a:spcBef>
                          <a:spcPts val="600"/>
                        </a:spcBef>
                        <a:spcAft>
                          <a:spcPts val="600"/>
                        </a:spcAft>
                      </a:pPr>
                      <a:r>
                        <a:rPr lang="en-GB" sz="1200">
                          <a:effectLst/>
                          <a:latin typeface="Times New Roman"/>
                          <a:ea typeface="Times New Roman"/>
                        </a:rPr>
                        <a:t>66</a:t>
                      </a:r>
                    </a:p>
                  </a:txBody>
                  <a:tcPr marL="68580" marR="68580" marT="0" marB="0"/>
                </a:tc>
                <a:extLst>
                  <a:ext uri="{0D108BD9-81ED-4DB2-BD59-A6C34878D82A}">
                    <a16:rowId xmlns:a16="http://schemas.microsoft.com/office/drawing/2014/main" val="10011"/>
                  </a:ext>
                </a:extLst>
              </a:tr>
              <a:tr h="202014">
                <a:tc>
                  <a:txBody>
                    <a:bodyPr/>
                    <a:lstStyle/>
                    <a:p>
                      <a:pPr algn="just">
                        <a:spcBef>
                          <a:spcPts val="600"/>
                        </a:spcBef>
                        <a:spcAft>
                          <a:spcPts val="600"/>
                        </a:spcAft>
                      </a:pPr>
                      <a:r>
                        <a:rPr lang="en-GB" sz="1200" dirty="0">
                          <a:effectLst/>
                          <a:latin typeface="Times New Roman"/>
                          <a:ea typeface="Times New Roman"/>
                        </a:rPr>
                        <a:t>DESY</a:t>
                      </a:r>
                    </a:p>
                  </a:txBody>
                  <a:tcPr marL="68580" marR="68580" marT="0" marB="0"/>
                </a:tc>
                <a:tc>
                  <a:txBody>
                    <a:bodyPr/>
                    <a:lstStyle/>
                    <a:p>
                      <a:pPr algn="just">
                        <a:spcBef>
                          <a:spcPts val="600"/>
                        </a:spcBef>
                        <a:spcAft>
                          <a:spcPts val="600"/>
                        </a:spcAft>
                      </a:pPr>
                      <a:r>
                        <a:rPr lang="en-GB" sz="1200" dirty="0">
                          <a:effectLst/>
                          <a:latin typeface="Times New Roman"/>
                          <a:ea typeface="Times New Roman"/>
                        </a:rPr>
                        <a:t>150</a:t>
                      </a:r>
                    </a:p>
                  </a:txBody>
                  <a:tcPr marL="68580" marR="68580" marT="0" marB="0"/>
                </a:tc>
                <a:extLst>
                  <a:ext uri="{0D108BD9-81ED-4DB2-BD59-A6C34878D82A}">
                    <a16:rowId xmlns:a16="http://schemas.microsoft.com/office/drawing/2014/main" val="10012"/>
                  </a:ext>
                </a:extLst>
              </a:tr>
            </a:tbl>
          </a:graphicData>
        </a:graphic>
      </p:graphicFrame>
      <p:pic>
        <p:nvPicPr>
          <p:cNvPr id="11" name="Pictur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92374" y="2083540"/>
            <a:ext cx="5498916" cy="3121443"/>
          </a:xfrm>
          <a:prstGeom prst="rect">
            <a:avLst/>
          </a:prstGeom>
        </p:spPr>
      </p:pic>
      <p:sp>
        <p:nvSpPr>
          <p:cNvPr id="12" name="TextBox 11"/>
          <p:cNvSpPr txBox="1"/>
          <p:nvPr/>
        </p:nvSpPr>
        <p:spPr>
          <a:xfrm flipH="1">
            <a:off x="4596655" y="5294158"/>
            <a:ext cx="5290353" cy="369332"/>
          </a:xfrm>
          <a:prstGeom prst="rect">
            <a:avLst/>
          </a:prstGeom>
          <a:noFill/>
        </p:spPr>
        <p:txBody>
          <a:bodyPr wrap="square" rtlCol="0">
            <a:spAutoFit/>
          </a:bodyPr>
          <a:lstStyle/>
          <a:p>
            <a:r>
              <a:rPr lang="fr-CH" dirty="0"/>
              <a:t>Example: power flow in the PSI cyclotron </a:t>
            </a:r>
            <a:r>
              <a:rPr lang="fr-CH" dirty="0" err="1"/>
              <a:t>facility</a:t>
            </a:r>
            <a:endParaRPr lang="en-GB" dirty="0"/>
          </a:p>
        </p:txBody>
      </p:sp>
      <p:sp>
        <p:nvSpPr>
          <p:cNvPr id="3" name="TextBox 2">
            <a:extLst>
              <a:ext uri="{FF2B5EF4-FFF2-40B4-BE49-F238E27FC236}">
                <a16:creationId xmlns:a16="http://schemas.microsoft.com/office/drawing/2014/main" id="{5FAAE6CD-EA97-49EF-BE7C-A6D852D0A7A4}"/>
              </a:ext>
            </a:extLst>
          </p:cNvPr>
          <p:cNvSpPr txBox="1"/>
          <p:nvPr/>
        </p:nvSpPr>
        <p:spPr>
          <a:xfrm>
            <a:off x="8658658" y="3627514"/>
            <a:ext cx="2078181" cy="553998"/>
          </a:xfrm>
          <a:prstGeom prst="rect">
            <a:avLst/>
          </a:prstGeom>
          <a:noFill/>
        </p:spPr>
        <p:txBody>
          <a:bodyPr wrap="square" lIns="0" tIns="0" rIns="0" bIns="0" rtlCol="0">
            <a:spAutoFit/>
          </a:bodyPr>
          <a:lstStyle/>
          <a:p>
            <a:pPr algn="l"/>
            <a:r>
              <a:rPr lang="fr-CH" dirty="0" err="1"/>
              <a:t>Overall</a:t>
            </a:r>
            <a:r>
              <a:rPr lang="fr-CH" dirty="0"/>
              <a:t> </a:t>
            </a:r>
            <a:r>
              <a:rPr lang="fr-CH" dirty="0" err="1"/>
              <a:t>efficiency</a:t>
            </a:r>
            <a:r>
              <a:rPr lang="fr-CH" dirty="0"/>
              <a:t> (</a:t>
            </a:r>
            <a:r>
              <a:rPr lang="fr-CH" dirty="0" err="1"/>
              <a:t>grid</a:t>
            </a:r>
            <a:r>
              <a:rPr lang="fr-CH" dirty="0"/>
              <a:t> to </a:t>
            </a:r>
            <a:r>
              <a:rPr lang="fr-CH" dirty="0" err="1"/>
              <a:t>beam</a:t>
            </a:r>
            <a:r>
              <a:rPr lang="fr-CH" dirty="0"/>
              <a:t>): 13%</a:t>
            </a:r>
            <a:endParaRPr lang="en-GB" dirty="0"/>
          </a:p>
        </p:txBody>
      </p:sp>
      <p:sp>
        <p:nvSpPr>
          <p:cNvPr id="4" name="TextBox 3">
            <a:extLst>
              <a:ext uri="{FF2B5EF4-FFF2-40B4-BE49-F238E27FC236}">
                <a16:creationId xmlns:a16="http://schemas.microsoft.com/office/drawing/2014/main" id="{4D8D451A-82AA-454E-9AD6-D84A350CF211}"/>
              </a:ext>
            </a:extLst>
          </p:cNvPr>
          <p:cNvSpPr txBox="1"/>
          <p:nvPr/>
        </p:nvSpPr>
        <p:spPr>
          <a:xfrm>
            <a:off x="6363854" y="5763698"/>
            <a:ext cx="5693786" cy="492443"/>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r>
              <a:rPr lang="en-GB" sz="1600" i="1" dirty="0"/>
              <a:t>«From the energy point of view, particle accelerators are large water heaters, which occasionally produce some particles…»</a:t>
            </a:r>
          </a:p>
        </p:txBody>
      </p:sp>
    </p:spTree>
    <p:extLst>
      <p:ext uri="{BB962C8B-B14F-4D97-AF65-F5344CB8AC3E}">
        <p14:creationId xmlns:p14="http://schemas.microsoft.com/office/powerpoint/2010/main" val="19717941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276"/>
            <a:ext cx="12192000" cy="722764"/>
          </a:xfrm>
        </p:spPr>
        <p:txBody>
          <a:bodyPr/>
          <a:lstStyle/>
          <a:p>
            <a:r>
              <a:rPr lang="fr-CH" dirty="0" err="1"/>
              <a:t>Some</a:t>
            </a:r>
            <a:r>
              <a:rPr lang="fr-CH" dirty="0"/>
              <a:t> initiatives to </a:t>
            </a:r>
            <a:r>
              <a:rPr lang="fr-CH" dirty="0" err="1"/>
              <a:t>improve</a:t>
            </a:r>
            <a:r>
              <a:rPr lang="fr-CH" dirty="0"/>
              <a:t> power </a:t>
            </a:r>
            <a:r>
              <a:rPr lang="fr-CH" dirty="0" err="1"/>
              <a:t>efficiency</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24</a:t>
            </a:fld>
            <a:endParaRPr lang="en-GB"/>
          </a:p>
        </p:txBody>
      </p:sp>
      <p:sp>
        <p:nvSpPr>
          <p:cNvPr id="6" name="TextBox 5"/>
          <p:cNvSpPr txBox="1"/>
          <p:nvPr/>
        </p:nvSpPr>
        <p:spPr>
          <a:xfrm>
            <a:off x="406400" y="908488"/>
            <a:ext cx="11443855" cy="338554"/>
          </a:xfrm>
          <a:prstGeom prst="rect">
            <a:avLst/>
          </a:prstGeom>
          <a:noFill/>
        </p:spPr>
        <p:txBody>
          <a:bodyPr wrap="square" rtlCol="0">
            <a:spAutoFit/>
          </a:bodyPr>
          <a:lstStyle/>
          <a:p>
            <a:r>
              <a:rPr lang="fr-CH" sz="1600" b="1" dirty="0"/>
              <a:t>E</a:t>
            </a:r>
            <a:r>
              <a:rPr lang="en-US" sz="1600" dirty="0" err="1"/>
              <a:t>nergy</a:t>
            </a:r>
            <a:r>
              <a:rPr lang="en-US" sz="1600" dirty="0"/>
              <a:t> recovery from cooling, more efficient RF systems, energy storage, virtual power plant, low-power transport channels.</a:t>
            </a:r>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65235" y="1415374"/>
            <a:ext cx="2212398" cy="2924213"/>
          </a:xfrm>
          <a:prstGeom prst="rect">
            <a:avLst/>
          </a:prstGeom>
        </p:spPr>
      </p:pic>
      <p:sp>
        <p:nvSpPr>
          <p:cNvPr id="9" name="TextBox 8"/>
          <p:cNvSpPr txBox="1"/>
          <p:nvPr/>
        </p:nvSpPr>
        <p:spPr>
          <a:xfrm>
            <a:off x="1173378" y="4587266"/>
            <a:ext cx="2242591" cy="1200329"/>
          </a:xfrm>
          <a:prstGeom prst="rect">
            <a:avLst/>
          </a:prstGeom>
          <a:noFill/>
        </p:spPr>
        <p:txBody>
          <a:bodyPr wrap="square" rtlCol="0">
            <a:spAutoFit/>
          </a:bodyPr>
          <a:lstStyle/>
          <a:p>
            <a:r>
              <a:rPr lang="fr-CH" dirty="0" err="1"/>
              <a:t>Tunable</a:t>
            </a:r>
            <a:r>
              <a:rPr lang="fr-CH" dirty="0"/>
              <a:t> high-gradient permanent </a:t>
            </a:r>
            <a:r>
              <a:rPr lang="fr-CH" dirty="0" err="1"/>
              <a:t>magnet</a:t>
            </a:r>
            <a:r>
              <a:rPr lang="fr-CH" dirty="0"/>
              <a:t> </a:t>
            </a:r>
            <a:r>
              <a:rPr lang="fr-CH" dirty="0" err="1"/>
              <a:t>quadrupoles</a:t>
            </a:r>
            <a:endParaRPr lang="en-GB" dirty="0"/>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68096" y="1279066"/>
            <a:ext cx="4692665" cy="2924213"/>
          </a:xfrm>
          <a:prstGeom prst="rect">
            <a:avLst/>
          </a:prstGeom>
        </p:spPr>
      </p:pic>
      <p:sp>
        <p:nvSpPr>
          <p:cNvPr id="11" name="TextBox 10"/>
          <p:cNvSpPr txBox="1"/>
          <p:nvPr/>
        </p:nvSpPr>
        <p:spPr>
          <a:xfrm>
            <a:off x="9559636" y="1718126"/>
            <a:ext cx="1702649" cy="1200329"/>
          </a:xfrm>
          <a:prstGeom prst="rect">
            <a:avLst/>
          </a:prstGeom>
          <a:noFill/>
        </p:spPr>
        <p:txBody>
          <a:bodyPr wrap="square" rtlCol="0">
            <a:spAutoFit/>
          </a:bodyPr>
          <a:lstStyle/>
          <a:p>
            <a:r>
              <a:rPr lang="fr-CH" dirty="0" err="1"/>
              <a:t>Development</a:t>
            </a:r>
            <a:r>
              <a:rPr lang="fr-CH" dirty="0"/>
              <a:t> of high-</a:t>
            </a:r>
            <a:r>
              <a:rPr lang="fr-CH" dirty="0" err="1"/>
              <a:t>efficiency</a:t>
            </a:r>
            <a:r>
              <a:rPr lang="fr-CH" dirty="0"/>
              <a:t> RF power sources</a:t>
            </a:r>
            <a:endParaRPr lang="en-GB" dirty="0"/>
          </a:p>
        </p:txBody>
      </p:sp>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826761" y="4380815"/>
            <a:ext cx="5435524" cy="1797999"/>
          </a:xfrm>
          <a:prstGeom prst="rect">
            <a:avLst/>
          </a:prstGeom>
        </p:spPr>
      </p:pic>
    </p:spTree>
    <p:extLst>
      <p:ext uri="{BB962C8B-B14F-4D97-AF65-F5344CB8AC3E}">
        <p14:creationId xmlns:p14="http://schemas.microsoft.com/office/powerpoint/2010/main" val="41229617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576"/>
            <a:ext cx="12192000" cy="700087"/>
          </a:xfrm>
        </p:spPr>
        <p:txBody>
          <a:bodyPr/>
          <a:lstStyle/>
          <a:p>
            <a:r>
              <a:rPr lang="en-US" sz="2800" dirty="0"/>
              <a:t>New acceleration techniques using lasers and plasmas</a:t>
            </a:r>
            <a:endParaRPr lang="en-GB" sz="28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25</a:t>
            </a:fld>
            <a:endParaRPr lang="en-GB"/>
          </a:p>
        </p:txBody>
      </p:sp>
      <p:sp>
        <p:nvSpPr>
          <p:cNvPr id="8" name="Rectangle 7"/>
          <p:cNvSpPr/>
          <p:nvPr/>
        </p:nvSpPr>
        <p:spPr>
          <a:xfrm>
            <a:off x="293930" y="816769"/>
            <a:ext cx="5209308" cy="2092881"/>
          </a:xfrm>
          <a:prstGeom prst="rect">
            <a:avLst/>
          </a:prstGeom>
        </p:spPr>
        <p:txBody>
          <a:bodyPr wrap="square">
            <a:spAutoFit/>
          </a:bodyPr>
          <a:lstStyle/>
          <a:p>
            <a:r>
              <a:rPr lang="en-US" dirty="0"/>
              <a:t>Accelerating field of today’s RF cavities or microwave technology is </a:t>
            </a:r>
            <a:r>
              <a:rPr lang="en-US" b="1" dirty="0"/>
              <a:t>limited to &lt;100 MV/m</a:t>
            </a:r>
          </a:p>
          <a:p>
            <a:pPr lvl="1"/>
            <a:r>
              <a:rPr lang="en-US" sz="1600" dirty="0"/>
              <a:t>Several tens of kilometers for future linear colliders</a:t>
            </a:r>
          </a:p>
          <a:p>
            <a:pPr lvl="1"/>
            <a:endParaRPr lang="en-US" sz="1000" dirty="0"/>
          </a:p>
          <a:p>
            <a:r>
              <a:rPr lang="en-US" dirty="0"/>
              <a:t>Plasma can sustain up to </a:t>
            </a:r>
            <a:r>
              <a:rPr lang="en-US" b="1" dirty="0"/>
              <a:t>three orders of magnitude much higher gradient</a:t>
            </a:r>
          </a:p>
          <a:p>
            <a:pPr lvl="1"/>
            <a:r>
              <a:rPr lang="en-US" sz="1600" dirty="0"/>
              <a:t>SLAC (2007): electron energy doubled from 42GeV to 85 </a:t>
            </a:r>
            <a:r>
              <a:rPr lang="en-US" sz="1600" dirty="0" err="1"/>
              <a:t>GeV</a:t>
            </a:r>
            <a:r>
              <a:rPr lang="en-US" sz="1600" dirty="0"/>
              <a:t> over 0.8 m </a:t>
            </a:r>
            <a:r>
              <a:rPr lang="en-US" sz="1600" dirty="0">
                <a:sym typeface="Wingdings"/>
              </a:rPr>
              <a:t> </a:t>
            </a:r>
            <a:r>
              <a:rPr lang="en-US" sz="1600" dirty="0"/>
              <a:t>52GV/m gradient</a:t>
            </a:r>
          </a:p>
        </p:txBody>
      </p:sp>
      <p:pic>
        <p:nvPicPr>
          <p:cNvPr id="1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1674" y="3011757"/>
            <a:ext cx="5353820" cy="3120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586534CB-779A-46B0-B0F0-1CAE89CC8511}"/>
              </a:ext>
            </a:extLst>
          </p:cNvPr>
          <p:cNvSpPr>
            <a:spLocks noGrp="1"/>
          </p:cNvSpPr>
          <p:nvPr>
            <p:ph idx="1"/>
          </p:nvPr>
        </p:nvSpPr>
        <p:spPr>
          <a:xfrm>
            <a:off x="6402630" y="960468"/>
            <a:ext cx="5382970" cy="1450223"/>
          </a:xfrm>
        </p:spPr>
        <p:txBody>
          <a:bodyPr/>
          <a:lstStyle/>
          <a:p>
            <a:r>
              <a:rPr lang="en-US" sz="2000" dirty="0"/>
              <a:t>Lasers can produce huge transverse electric fields (TV/m !)</a:t>
            </a:r>
          </a:p>
          <a:p>
            <a:r>
              <a:rPr lang="en-US" sz="2000" dirty="0"/>
              <a:t>Can we convert the transverse fields into longitudinal and use them for acceleration?</a:t>
            </a:r>
            <a:endParaRPr lang="en-GB" sz="2000" dirty="0"/>
          </a:p>
        </p:txBody>
      </p:sp>
      <p:cxnSp>
        <p:nvCxnSpPr>
          <p:cNvPr id="12" name="Straight Arrow Connector 11">
            <a:extLst>
              <a:ext uri="{FF2B5EF4-FFF2-40B4-BE49-F238E27FC236}">
                <a16:creationId xmlns:a16="http://schemas.microsoft.com/office/drawing/2014/main" id="{CF5C3217-BA5A-4CCA-8AD2-0CEFD68DAC83}"/>
              </a:ext>
            </a:extLst>
          </p:cNvPr>
          <p:cNvCxnSpPr>
            <a:cxnSpLocks/>
          </p:cNvCxnSpPr>
          <p:nvPr/>
        </p:nvCxnSpPr>
        <p:spPr bwMode="auto">
          <a:xfrm flipH="1">
            <a:off x="7824192" y="2481278"/>
            <a:ext cx="648072" cy="36700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 name="Straight Arrow Connector 12">
            <a:extLst>
              <a:ext uri="{FF2B5EF4-FFF2-40B4-BE49-F238E27FC236}">
                <a16:creationId xmlns:a16="http://schemas.microsoft.com/office/drawing/2014/main" id="{37E1A8BF-49A6-498B-894C-CA577DB5CCC0}"/>
              </a:ext>
            </a:extLst>
          </p:cNvPr>
          <p:cNvCxnSpPr>
            <a:cxnSpLocks/>
          </p:cNvCxnSpPr>
          <p:nvPr/>
        </p:nvCxnSpPr>
        <p:spPr bwMode="auto">
          <a:xfrm>
            <a:off x="9768408" y="2481277"/>
            <a:ext cx="648072" cy="42706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4" name="TextBox 13">
            <a:extLst>
              <a:ext uri="{FF2B5EF4-FFF2-40B4-BE49-F238E27FC236}">
                <a16:creationId xmlns:a16="http://schemas.microsoft.com/office/drawing/2014/main" id="{B40B45F7-69FF-47C4-9159-0041E4B1B461}"/>
              </a:ext>
            </a:extLst>
          </p:cNvPr>
          <p:cNvSpPr txBox="1"/>
          <p:nvPr/>
        </p:nvSpPr>
        <p:spPr>
          <a:xfrm>
            <a:off x="6402630" y="3035927"/>
            <a:ext cx="2285658" cy="707886"/>
          </a:xfrm>
          <a:prstGeom prst="rect">
            <a:avLst/>
          </a:prstGeom>
          <a:solidFill>
            <a:srgbClr val="F2F2F2"/>
          </a:solidFill>
          <a:ln>
            <a:solidFill>
              <a:srgbClr val="000000"/>
            </a:solidFill>
          </a:ln>
        </p:spPr>
        <p:txBody>
          <a:bodyPr wrap="square" rtlCol="0">
            <a:spAutoFit/>
          </a:bodyPr>
          <a:lstStyle/>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Micro/Nano-Accelerators</a:t>
            </a:r>
          </a:p>
        </p:txBody>
      </p:sp>
      <p:sp>
        <p:nvSpPr>
          <p:cNvPr id="15" name="TextBox 14">
            <a:extLst>
              <a:ext uri="{FF2B5EF4-FFF2-40B4-BE49-F238E27FC236}">
                <a16:creationId xmlns:a16="http://schemas.microsoft.com/office/drawing/2014/main" id="{8DBA5230-E72B-4FB9-8B00-C7613084FEF3}"/>
              </a:ext>
            </a:extLst>
          </p:cNvPr>
          <p:cNvSpPr txBox="1"/>
          <p:nvPr/>
        </p:nvSpPr>
        <p:spPr>
          <a:xfrm>
            <a:off x="9515424" y="3035927"/>
            <a:ext cx="2285658" cy="707886"/>
          </a:xfrm>
          <a:prstGeom prst="rect">
            <a:avLst/>
          </a:prstGeom>
          <a:solidFill>
            <a:srgbClr val="F2F2F2"/>
          </a:solidFill>
          <a:ln>
            <a:solidFill>
              <a:srgbClr val="000000"/>
            </a:solidFill>
          </a:ln>
        </p:spPr>
        <p:txBody>
          <a:bodyPr wrap="square" rtlCol="0">
            <a:spAutoFit/>
          </a:bodyPr>
          <a:lstStyle/>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 Plasma Accelerators</a:t>
            </a:r>
          </a:p>
        </p:txBody>
      </p:sp>
      <p:sp>
        <p:nvSpPr>
          <p:cNvPr id="16" name="Title 1">
            <a:extLst>
              <a:ext uri="{FF2B5EF4-FFF2-40B4-BE49-F238E27FC236}">
                <a16:creationId xmlns:a16="http://schemas.microsoft.com/office/drawing/2014/main" id="{8F2FBE29-ED8C-4E61-B6A2-7897D54EB463}"/>
              </a:ext>
            </a:extLst>
          </p:cNvPr>
          <p:cNvSpPr txBox="1">
            <a:spLocks/>
          </p:cNvSpPr>
          <p:nvPr/>
        </p:nvSpPr>
        <p:spPr>
          <a:xfrm>
            <a:off x="6393316" y="4018421"/>
            <a:ext cx="2427334" cy="857777"/>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US" sz="1800" dirty="0"/>
              <a:t>Send THz Laser into Dielectric Waveguide (Micro-Accelerator)</a:t>
            </a:r>
          </a:p>
        </p:txBody>
      </p:sp>
      <p:sp>
        <p:nvSpPr>
          <p:cNvPr id="17" name="Title 1">
            <a:extLst>
              <a:ext uri="{FF2B5EF4-FFF2-40B4-BE49-F238E27FC236}">
                <a16:creationId xmlns:a16="http://schemas.microsoft.com/office/drawing/2014/main" id="{47FB9C07-7088-43EE-9EE6-B7FADB819474}"/>
              </a:ext>
            </a:extLst>
          </p:cNvPr>
          <p:cNvSpPr txBox="1">
            <a:spLocks/>
          </p:cNvSpPr>
          <p:nvPr/>
        </p:nvSpPr>
        <p:spPr>
          <a:xfrm>
            <a:off x="9255644" y="3871401"/>
            <a:ext cx="2861443" cy="2553035"/>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GB" sz="1800" dirty="0"/>
              <a:t>Use a plasma to convert the transverse electrical field of the laser (or the space charge force of a beam driver) into a longitudinal electrical field, by creating plasma waves.</a:t>
            </a:r>
          </a:p>
          <a:p>
            <a:endParaRPr lang="en-US" sz="1800" dirty="0"/>
          </a:p>
        </p:txBody>
      </p:sp>
      <p:pic>
        <p:nvPicPr>
          <p:cNvPr id="18" name="Picture 17">
            <a:extLst>
              <a:ext uri="{FF2B5EF4-FFF2-40B4-BE49-F238E27FC236}">
                <a16:creationId xmlns:a16="http://schemas.microsoft.com/office/drawing/2014/main" id="{68FA7988-C61A-463B-B371-91A313CEC87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102641" y="5126313"/>
            <a:ext cx="2718009" cy="757478"/>
          </a:xfrm>
          <a:prstGeom prst="rect">
            <a:avLst/>
          </a:prstGeom>
        </p:spPr>
      </p:pic>
      <p:sp>
        <p:nvSpPr>
          <p:cNvPr id="7" name="TextBox 6">
            <a:extLst>
              <a:ext uri="{FF2B5EF4-FFF2-40B4-BE49-F238E27FC236}">
                <a16:creationId xmlns:a16="http://schemas.microsoft.com/office/drawing/2014/main" id="{38B590AA-94C3-48E6-815B-5FF1E8F959C6}"/>
              </a:ext>
            </a:extLst>
          </p:cNvPr>
          <p:cNvSpPr txBox="1"/>
          <p:nvPr/>
        </p:nvSpPr>
        <p:spPr>
          <a:xfrm>
            <a:off x="6603696" y="5937212"/>
            <a:ext cx="2216954" cy="215444"/>
          </a:xfrm>
          <a:prstGeom prst="rect">
            <a:avLst/>
          </a:prstGeom>
          <a:noFill/>
        </p:spPr>
        <p:txBody>
          <a:bodyPr wrap="none" lIns="0" tIns="0" rIns="0" bIns="0" rtlCol="0">
            <a:spAutoFit/>
          </a:bodyPr>
          <a:lstStyle/>
          <a:p>
            <a:pPr algn="l"/>
            <a:r>
              <a:rPr lang="fr-CH" sz="1400" i="1" dirty="0"/>
              <a:t>The «</a:t>
            </a:r>
            <a:r>
              <a:rPr lang="fr-CH" sz="1400" i="1" dirty="0" err="1"/>
              <a:t>accelerator</a:t>
            </a:r>
            <a:r>
              <a:rPr lang="fr-CH" sz="1400" i="1" dirty="0"/>
              <a:t> on a chip»</a:t>
            </a:r>
            <a:endParaRPr lang="en-GB" sz="1400" i="1" dirty="0"/>
          </a:p>
        </p:txBody>
      </p:sp>
    </p:spTree>
    <p:extLst>
      <p:ext uri="{BB962C8B-B14F-4D97-AF65-F5344CB8AC3E}">
        <p14:creationId xmlns:p14="http://schemas.microsoft.com/office/powerpoint/2010/main" val="3102531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8"/>
            <a:ext cx="12192000" cy="722764"/>
          </a:xfrm>
        </p:spPr>
        <p:txBody>
          <a:bodyPr/>
          <a:lstStyle/>
          <a:p>
            <a:r>
              <a:rPr lang="en-US" dirty="0"/>
              <a:t>Towards a plasma-based linear collider?</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26</a:t>
            </a:fld>
            <a:endParaRPr lang="en-GB"/>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206681" y="963503"/>
            <a:ext cx="4680520" cy="2226036"/>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68535" y="3262724"/>
            <a:ext cx="4447065" cy="3356992"/>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2844" y="1167135"/>
            <a:ext cx="4661655" cy="2856018"/>
          </a:xfrm>
          <a:prstGeom prst="rect">
            <a:avLst/>
          </a:prstGeom>
        </p:spPr>
      </p:pic>
      <p:sp>
        <p:nvSpPr>
          <p:cNvPr id="9" name="TextBox 8"/>
          <p:cNvSpPr txBox="1"/>
          <p:nvPr/>
        </p:nvSpPr>
        <p:spPr>
          <a:xfrm>
            <a:off x="5760925" y="1116435"/>
            <a:ext cx="144575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a:t>Main challenges</a:t>
            </a:r>
            <a:endParaRPr lang="en-GB" sz="2000" dirty="0"/>
          </a:p>
        </p:txBody>
      </p:sp>
      <p:sp>
        <p:nvSpPr>
          <p:cNvPr id="10" name="TextBox 9"/>
          <p:cNvSpPr txBox="1"/>
          <p:nvPr/>
        </p:nvSpPr>
        <p:spPr>
          <a:xfrm>
            <a:off x="2266648" y="4263375"/>
            <a:ext cx="2664296" cy="923330"/>
          </a:xfrm>
          <a:prstGeom prst="rect">
            <a:avLst/>
          </a:prstGeom>
          <a:noFill/>
        </p:spPr>
        <p:txBody>
          <a:bodyPr wrap="square" rtlCol="0">
            <a:spAutoFit/>
          </a:bodyPr>
          <a:lstStyle/>
          <a:p>
            <a:r>
              <a:rPr lang="en-GB" dirty="0"/>
              <a:t>W.P. </a:t>
            </a:r>
            <a:r>
              <a:rPr lang="en-GB" dirty="0" err="1"/>
              <a:t>Leemans</a:t>
            </a:r>
            <a:r>
              <a:rPr lang="en-GB" dirty="0"/>
              <a:t> &amp; E. </a:t>
            </a:r>
            <a:r>
              <a:rPr lang="en-GB" dirty="0" err="1"/>
              <a:t>Esarey</a:t>
            </a:r>
            <a:r>
              <a:rPr lang="en-GB" dirty="0"/>
              <a:t>, Physics Today, March 2009 </a:t>
            </a:r>
          </a:p>
        </p:txBody>
      </p:sp>
    </p:spTree>
    <p:extLst>
      <p:ext uri="{BB962C8B-B14F-4D97-AF65-F5344CB8AC3E}">
        <p14:creationId xmlns:p14="http://schemas.microsoft.com/office/powerpoint/2010/main" val="1830519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12"/>
            <a:ext cx="12192000" cy="722764"/>
          </a:xfrm>
        </p:spPr>
        <p:txBody>
          <a:bodyPr/>
          <a:lstStyle/>
          <a:p>
            <a:r>
              <a:rPr lang="fr-CH" dirty="0" err="1"/>
              <a:t>Other</a:t>
            </a:r>
            <a:r>
              <a:rPr lang="fr-CH" dirty="0"/>
              <a:t> options for high </a:t>
            </a:r>
            <a:r>
              <a:rPr lang="fr-CH" dirty="0" err="1"/>
              <a:t>energy</a:t>
            </a:r>
            <a:r>
              <a:rPr lang="fr-CH" dirty="0"/>
              <a:t>: muon </a:t>
            </a:r>
            <a:r>
              <a:rPr lang="fr-CH" dirty="0" err="1"/>
              <a:t>collider</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27</a:t>
            </a:fld>
            <a:endParaRPr lang="en-GB"/>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01520" y="4131003"/>
            <a:ext cx="3601360" cy="110453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67343" y="1036322"/>
            <a:ext cx="2567191" cy="2873620"/>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21634" y="815261"/>
            <a:ext cx="5046874" cy="3315742"/>
          </a:xfrm>
          <a:prstGeom prst="rect">
            <a:avLst/>
          </a:prstGeom>
        </p:spPr>
      </p:pic>
      <p:sp>
        <p:nvSpPr>
          <p:cNvPr id="9" name="TextBox 8"/>
          <p:cNvSpPr txBox="1"/>
          <p:nvPr/>
        </p:nvSpPr>
        <p:spPr>
          <a:xfrm>
            <a:off x="350280" y="4102591"/>
            <a:ext cx="5274666"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a:t>Colliding muons:</a:t>
            </a:r>
          </a:p>
          <a:p>
            <a:r>
              <a:rPr lang="en-US" sz="1400" dirty="0"/>
              <a:t>Muons are leptons, similar to electrons but heavier (207 times),</a:t>
            </a:r>
          </a:p>
          <a:p>
            <a:r>
              <a:rPr lang="en-US" sz="1400" dirty="0"/>
              <a:t>produced by pion decay or electron/positron annihilation, have a lifetime of only 2.2 </a:t>
            </a:r>
            <a:r>
              <a:rPr lang="en-US" sz="1400" dirty="0" err="1">
                <a:latin typeface="Symbol" panose="05050102010706020507" pitchFamily="18" charset="2"/>
              </a:rPr>
              <a:t>m</a:t>
            </a:r>
            <a:r>
              <a:rPr lang="en-US" sz="1400" dirty="0" err="1"/>
              <a:t>s.</a:t>
            </a:r>
            <a:r>
              <a:rPr lang="en-US" sz="1400" dirty="0"/>
              <a:t>   </a:t>
            </a:r>
            <a:endParaRPr lang="en-GB" sz="1400" dirty="0"/>
          </a:p>
        </p:txBody>
      </p:sp>
      <p:sp>
        <p:nvSpPr>
          <p:cNvPr id="11" name="TextBox 10"/>
          <p:cNvSpPr txBox="1"/>
          <p:nvPr/>
        </p:nvSpPr>
        <p:spPr>
          <a:xfrm>
            <a:off x="518309" y="5201328"/>
            <a:ext cx="6780511" cy="1077218"/>
          </a:xfrm>
          <a:prstGeom prst="rect">
            <a:avLst/>
          </a:prstGeom>
          <a:noFill/>
        </p:spPr>
        <p:txBody>
          <a:bodyPr wrap="none" rtlCol="0">
            <a:spAutoFit/>
          </a:bodyPr>
          <a:lstStyle/>
          <a:p>
            <a:r>
              <a:rPr lang="fr-CH" sz="1600" dirty="0"/>
              <a:t>Critical components: </a:t>
            </a:r>
          </a:p>
          <a:p>
            <a:pPr marL="285750" indent="-285750">
              <a:buFontTx/>
              <a:buChar char="-"/>
            </a:pPr>
            <a:r>
              <a:rPr lang="fr-CH" sz="1600" dirty="0"/>
              <a:t>Muon production </a:t>
            </a:r>
            <a:r>
              <a:rPr lang="fr-CH" sz="1600" dirty="0" err="1"/>
              <a:t>complex</a:t>
            </a:r>
            <a:r>
              <a:rPr lang="fr-CH" sz="1600" dirty="0"/>
              <a:t> (proton or positron </a:t>
            </a:r>
            <a:r>
              <a:rPr lang="fr-CH" sz="1600" dirty="0" err="1"/>
              <a:t>beam</a:t>
            </a:r>
            <a:r>
              <a:rPr lang="fr-CH" sz="1600" dirty="0"/>
              <a:t>, MAP or LEMMA)</a:t>
            </a:r>
          </a:p>
          <a:p>
            <a:pPr marL="285750" indent="-285750">
              <a:buFontTx/>
              <a:buChar char="-"/>
            </a:pPr>
            <a:r>
              <a:rPr lang="fr-CH" sz="1600" dirty="0"/>
              <a:t>Muon </a:t>
            </a:r>
            <a:r>
              <a:rPr lang="fr-CH" sz="1600" dirty="0" err="1"/>
              <a:t>acceleration</a:t>
            </a:r>
            <a:r>
              <a:rPr lang="fr-CH" sz="1600" dirty="0"/>
              <a:t> </a:t>
            </a:r>
            <a:r>
              <a:rPr lang="fr-CH" sz="1600" dirty="0" err="1"/>
              <a:t>complex</a:t>
            </a:r>
            <a:endParaRPr lang="fr-CH" sz="1600" dirty="0"/>
          </a:p>
          <a:p>
            <a:pPr marL="285750" indent="-285750">
              <a:buFontTx/>
              <a:buChar char="-"/>
            </a:pPr>
            <a:r>
              <a:rPr lang="fr-CH" sz="1600" dirty="0"/>
              <a:t>Neutrino radiation </a:t>
            </a:r>
            <a:endParaRPr lang="en-GB" sz="1600" dirty="0"/>
          </a:p>
        </p:txBody>
      </p:sp>
      <p:sp>
        <p:nvSpPr>
          <p:cNvPr id="12" name="TextBox 11"/>
          <p:cNvSpPr txBox="1"/>
          <p:nvPr/>
        </p:nvSpPr>
        <p:spPr>
          <a:xfrm>
            <a:off x="7527636" y="5304075"/>
            <a:ext cx="4146055" cy="738664"/>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400" dirty="0"/>
              <a:t>Excellent in </a:t>
            </a:r>
            <a:r>
              <a:rPr lang="fr-CH" sz="1400" dirty="0" err="1"/>
              <a:t>term</a:t>
            </a:r>
            <a:r>
              <a:rPr lang="fr-CH" sz="1400" dirty="0"/>
              <a:t> of power/</a:t>
            </a:r>
            <a:r>
              <a:rPr lang="fr-CH" sz="1400" dirty="0" err="1"/>
              <a:t>luminosity</a:t>
            </a:r>
            <a:r>
              <a:rPr lang="fr-CH" sz="1400" dirty="0"/>
              <a:t>, </a:t>
            </a:r>
            <a:r>
              <a:rPr lang="fr-CH" sz="1400" dirty="0" err="1"/>
              <a:t>potential</a:t>
            </a:r>
            <a:r>
              <a:rPr lang="fr-CH" sz="1400" dirty="0"/>
              <a:t> for </a:t>
            </a:r>
            <a:r>
              <a:rPr lang="fr-CH" sz="1400" dirty="0" err="1"/>
              <a:t>cost</a:t>
            </a:r>
            <a:r>
              <a:rPr lang="fr-CH" sz="1400" dirty="0"/>
              <a:t> </a:t>
            </a:r>
            <a:r>
              <a:rPr lang="fr-CH" sz="1400" dirty="0" err="1"/>
              <a:t>savings</a:t>
            </a:r>
            <a:endParaRPr lang="fr-CH" sz="1400" dirty="0"/>
          </a:p>
          <a:p>
            <a:r>
              <a:rPr lang="fr-CH" sz="1400" dirty="0" err="1"/>
              <a:t>Many</a:t>
            </a:r>
            <a:r>
              <a:rPr lang="fr-CH" sz="1400" dirty="0"/>
              <a:t> </a:t>
            </a:r>
            <a:r>
              <a:rPr lang="fr-CH" sz="1400" dirty="0" err="1"/>
              <a:t>critical</a:t>
            </a:r>
            <a:r>
              <a:rPr lang="fr-CH" sz="1400" dirty="0"/>
              <a:t> </a:t>
            </a:r>
            <a:r>
              <a:rPr lang="fr-CH" sz="1400" dirty="0" err="1"/>
              <a:t>technical</a:t>
            </a:r>
            <a:r>
              <a:rPr lang="fr-CH" sz="1400" dirty="0"/>
              <a:t> challenges </a:t>
            </a:r>
            <a:r>
              <a:rPr lang="fr-CH" sz="1400" dirty="0" err="1"/>
              <a:t>requiring</a:t>
            </a:r>
            <a:r>
              <a:rPr lang="fr-CH" sz="1400" dirty="0"/>
              <a:t> R&amp;D</a:t>
            </a:r>
            <a:endParaRPr lang="en-GB" sz="1400" dirty="0"/>
          </a:p>
        </p:txBody>
      </p:sp>
      <p:sp>
        <p:nvSpPr>
          <p:cNvPr id="13" name="TextBox 12"/>
          <p:cNvSpPr txBox="1"/>
          <p:nvPr/>
        </p:nvSpPr>
        <p:spPr>
          <a:xfrm>
            <a:off x="8274458" y="3640926"/>
            <a:ext cx="2428422" cy="461665"/>
          </a:xfrm>
          <a:prstGeom prst="rect">
            <a:avLst/>
          </a:prstGeom>
          <a:noFill/>
        </p:spPr>
        <p:txBody>
          <a:bodyPr wrap="none" rtlCol="0">
            <a:spAutoFit/>
          </a:bodyPr>
          <a:lstStyle/>
          <a:p>
            <a:r>
              <a:rPr lang="fr-CH" sz="1200" dirty="0" err="1"/>
              <a:t>Low</a:t>
            </a:r>
            <a:r>
              <a:rPr lang="fr-CH" sz="1200" dirty="0"/>
              <a:t> </a:t>
            </a:r>
            <a:r>
              <a:rPr lang="fr-CH" sz="1200" dirty="0" err="1"/>
              <a:t>EMittance</a:t>
            </a:r>
            <a:r>
              <a:rPr lang="fr-CH" sz="1200" dirty="0"/>
              <a:t> Muon Accelerator</a:t>
            </a:r>
          </a:p>
          <a:p>
            <a:r>
              <a:rPr lang="fr-CH" sz="1200" dirty="0"/>
              <a:t>Positrons on </a:t>
            </a:r>
            <a:r>
              <a:rPr lang="fr-CH" sz="1200" dirty="0" err="1"/>
              <a:t>target</a:t>
            </a:r>
            <a:r>
              <a:rPr lang="fr-CH" sz="1200" dirty="0"/>
              <a:t>, annihilation  </a:t>
            </a:r>
            <a:endParaRPr lang="en-GB" sz="1200" dirty="0"/>
          </a:p>
        </p:txBody>
      </p:sp>
    </p:spTree>
    <p:extLst>
      <p:ext uri="{BB962C8B-B14F-4D97-AF65-F5344CB8AC3E}">
        <p14:creationId xmlns:p14="http://schemas.microsoft.com/office/powerpoint/2010/main" val="42005873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B2223-F126-435F-9476-A1AE0F56A5D4}"/>
              </a:ext>
            </a:extLst>
          </p:cNvPr>
          <p:cNvSpPr>
            <a:spLocks noGrp="1"/>
          </p:cNvSpPr>
          <p:nvPr>
            <p:ph type="title"/>
          </p:nvPr>
        </p:nvSpPr>
        <p:spPr>
          <a:xfrm>
            <a:off x="0" y="0"/>
            <a:ext cx="12192000" cy="722764"/>
          </a:xfrm>
        </p:spPr>
        <p:txBody>
          <a:bodyPr/>
          <a:lstStyle/>
          <a:p>
            <a:r>
              <a:rPr lang="fr-CH" sz="3200" dirty="0"/>
              <a:t>Directions of the new </a:t>
            </a:r>
            <a:r>
              <a:rPr lang="fr-CH" sz="3200" dirty="0" err="1"/>
              <a:t>European</a:t>
            </a:r>
            <a:r>
              <a:rPr lang="fr-CH" sz="3200" dirty="0"/>
              <a:t> </a:t>
            </a:r>
            <a:r>
              <a:rPr lang="fr-CH" sz="3200" dirty="0" err="1"/>
              <a:t>Strategy</a:t>
            </a:r>
            <a:r>
              <a:rPr lang="fr-CH" sz="3200" dirty="0"/>
              <a:t> for </a:t>
            </a:r>
            <a:r>
              <a:rPr lang="fr-CH" sz="3200" dirty="0" err="1"/>
              <a:t>Particle</a:t>
            </a:r>
            <a:r>
              <a:rPr lang="fr-CH" sz="3200" dirty="0"/>
              <a:t> </a:t>
            </a:r>
            <a:r>
              <a:rPr lang="fr-CH" sz="3200" dirty="0" err="1"/>
              <a:t>Physics</a:t>
            </a:r>
            <a:endParaRPr lang="en-GB" sz="3200" dirty="0"/>
          </a:p>
        </p:txBody>
      </p:sp>
      <p:sp>
        <p:nvSpPr>
          <p:cNvPr id="4" name="Slide Number Placeholder 3">
            <a:extLst>
              <a:ext uri="{FF2B5EF4-FFF2-40B4-BE49-F238E27FC236}">
                <a16:creationId xmlns:a16="http://schemas.microsoft.com/office/drawing/2014/main" id="{B2D98EF7-F0E5-49E1-89B1-49D47CB1E43D}"/>
              </a:ext>
            </a:extLst>
          </p:cNvPr>
          <p:cNvSpPr>
            <a:spLocks noGrp="1"/>
          </p:cNvSpPr>
          <p:nvPr>
            <p:ph type="sldNum" sz="quarter" idx="4"/>
          </p:nvPr>
        </p:nvSpPr>
        <p:spPr/>
        <p:txBody>
          <a:bodyPr/>
          <a:lstStyle/>
          <a:p>
            <a:fld id="{17918391-D411-FE40-AAD7-861AE5233E0E}" type="slidenum">
              <a:rPr lang="en-US" smtClean="0"/>
              <a:pPr/>
              <a:t>28</a:t>
            </a:fld>
            <a:endParaRPr lang="en-US" dirty="0"/>
          </a:p>
        </p:txBody>
      </p:sp>
      <p:sp>
        <p:nvSpPr>
          <p:cNvPr id="5" name="TextBox 4">
            <a:extLst>
              <a:ext uri="{FF2B5EF4-FFF2-40B4-BE49-F238E27FC236}">
                <a16:creationId xmlns:a16="http://schemas.microsoft.com/office/drawing/2014/main" id="{ED95D18E-D7B7-4A79-8C97-784D5795F182}"/>
              </a:ext>
            </a:extLst>
          </p:cNvPr>
          <p:cNvSpPr txBox="1"/>
          <p:nvPr/>
        </p:nvSpPr>
        <p:spPr>
          <a:xfrm>
            <a:off x="4446206" y="969226"/>
            <a:ext cx="7271221" cy="276999"/>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r>
              <a:rPr lang="fr-CH" dirty="0"/>
              <a:t>2020 Update of the </a:t>
            </a:r>
            <a:r>
              <a:rPr lang="fr-CH" dirty="0" err="1"/>
              <a:t>European</a:t>
            </a:r>
            <a:r>
              <a:rPr lang="fr-CH" dirty="0"/>
              <a:t> </a:t>
            </a:r>
            <a:r>
              <a:rPr lang="fr-CH" dirty="0" err="1"/>
              <a:t>Strategy</a:t>
            </a:r>
            <a:r>
              <a:rPr lang="fr-CH" dirty="0"/>
              <a:t> for </a:t>
            </a:r>
            <a:r>
              <a:rPr lang="fr-CH" dirty="0" err="1"/>
              <a:t>Particle</a:t>
            </a:r>
            <a:r>
              <a:rPr lang="fr-CH" dirty="0"/>
              <a:t> </a:t>
            </a:r>
            <a:r>
              <a:rPr lang="fr-CH" dirty="0" err="1"/>
              <a:t>Physics</a:t>
            </a:r>
            <a:r>
              <a:rPr lang="fr-CH" dirty="0"/>
              <a:t> (May 2020):</a:t>
            </a:r>
          </a:p>
        </p:txBody>
      </p:sp>
      <p:pic>
        <p:nvPicPr>
          <p:cNvPr id="10" name="Picture 9">
            <a:extLst>
              <a:ext uri="{FF2B5EF4-FFF2-40B4-BE49-F238E27FC236}">
                <a16:creationId xmlns:a16="http://schemas.microsoft.com/office/drawing/2014/main" id="{9EB4BFA1-C22C-432B-B55E-76E711A03DE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502460" y="1423966"/>
            <a:ext cx="4579357" cy="4869626"/>
          </a:xfrm>
          <a:prstGeom prst="rect">
            <a:avLst/>
          </a:prstGeom>
        </p:spPr>
      </p:pic>
      <p:pic>
        <p:nvPicPr>
          <p:cNvPr id="8" name="Picture 7">
            <a:extLst>
              <a:ext uri="{FF2B5EF4-FFF2-40B4-BE49-F238E27FC236}">
                <a16:creationId xmlns:a16="http://schemas.microsoft.com/office/drawing/2014/main" id="{1817188A-4112-4BFE-BF57-2F2652E1DB73}"/>
              </a:ext>
            </a:extLst>
          </p:cNvPr>
          <p:cNvPicPr>
            <a:picLocks noChangeAspect="1"/>
          </p:cNvPicPr>
          <p:nvPr/>
        </p:nvPicPr>
        <p:blipFill>
          <a:blip r:embed="rId3"/>
          <a:stretch>
            <a:fillRect/>
          </a:stretch>
        </p:blipFill>
        <p:spPr>
          <a:xfrm>
            <a:off x="428927" y="1006643"/>
            <a:ext cx="3390738" cy="5003069"/>
          </a:xfrm>
          <a:prstGeom prst="rect">
            <a:avLst/>
          </a:prstGeom>
        </p:spPr>
      </p:pic>
      <p:sp>
        <p:nvSpPr>
          <p:cNvPr id="11" name="TextBox 10">
            <a:extLst>
              <a:ext uri="{FF2B5EF4-FFF2-40B4-BE49-F238E27FC236}">
                <a16:creationId xmlns:a16="http://schemas.microsoft.com/office/drawing/2014/main" id="{A6DEBF8F-2BBE-4695-98E2-C4EDD8E48F33}"/>
              </a:ext>
            </a:extLst>
          </p:cNvPr>
          <p:cNvSpPr txBox="1"/>
          <p:nvPr/>
        </p:nvSpPr>
        <p:spPr>
          <a:xfrm>
            <a:off x="8581303" y="2678180"/>
            <a:ext cx="3374740" cy="3154710"/>
          </a:xfrm>
          <a:prstGeom prst="rect">
            <a:avLst/>
          </a:prstGeom>
          <a:noFill/>
        </p:spPr>
        <p:txBody>
          <a:bodyPr wrap="square" lIns="0" tIns="0" rIns="0" bIns="0" rtlCol="0">
            <a:spAutoFit/>
          </a:bodyPr>
          <a:lstStyle/>
          <a:p>
            <a:pPr algn="l">
              <a:spcBef>
                <a:spcPts val="600"/>
              </a:spcBef>
            </a:pPr>
            <a:r>
              <a:rPr lang="en-GB" dirty="0"/>
              <a:t>Development of </a:t>
            </a:r>
            <a:r>
              <a:rPr lang="en-GB" b="1" dirty="0">
                <a:solidFill>
                  <a:srgbClr val="FF0000"/>
                </a:solidFill>
              </a:rPr>
              <a:t>innovative accelerator technology </a:t>
            </a:r>
            <a:r>
              <a:rPr lang="en-GB" dirty="0"/>
              <a:t>as driver for </a:t>
            </a:r>
            <a:r>
              <a:rPr lang="en-GB" b="1" dirty="0">
                <a:solidFill>
                  <a:srgbClr val="FF0000"/>
                </a:solidFill>
              </a:rPr>
              <a:t>science and industry</a:t>
            </a:r>
            <a:r>
              <a:rPr lang="en-GB" dirty="0"/>
              <a:t>. </a:t>
            </a:r>
          </a:p>
          <a:p>
            <a:pPr algn="l">
              <a:spcBef>
                <a:spcPts val="600"/>
              </a:spcBef>
            </a:pPr>
            <a:r>
              <a:rPr lang="en-GB" dirty="0"/>
              <a:t>In particular:</a:t>
            </a:r>
          </a:p>
          <a:p>
            <a:pPr marL="342900" indent="-342900" algn="l">
              <a:spcBef>
                <a:spcPts val="600"/>
              </a:spcBef>
              <a:buAutoNum type="arabicPeriod"/>
            </a:pPr>
            <a:r>
              <a:rPr lang="en-GB" dirty="0"/>
              <a:t>high-field magnets and high temperature superconductors</a:t>
            </a:r>
          </a:p>
          <a:p>
            <a:pPr marL="342900" indent="-342900" algn="l">
              <a:spcBef>
                <a:spcPts val="600"/>
              </a:spcBef>
              <a:buAutoNum type="arabicPeriod"/>
            </a:pPr>
            <a:r>
              <a:rPr lang="en-GB" dirty="0"/>
              <a:t>Plasma </a:t>
            </a:r>
            <a:r>
              <a:rPr lang="en-GB" dirty="0" err="1"/>
              <a:t>wakefield</a:t>
            </a:r>
            <a:r>
              <a:rPr lang="en-GB" dirty="0"/>
              <a:t> and other high-gradient acceleration</a:t>
            </a:r>
          </a:p>
          <a:p>
            <a:pPr marL="342900" indent="-342900" algn="l">
              <a:spcBef>
                <a:spcPts val="600"/>
              </a:spcBef>
              <a:buAutoNum type="arabicPeriod"/>
            </a:pPr>
            <a:r>
              <a:rPr lang="en-GB" dirty="0"/>
              <a:t>Muon beams</a:t>
            </a:r>
          </a:p>
          <a:p>
            <a:pPr marL="342900" indent="-342900" algn="l">
              <a:spcBef>
                <a:spcPts val="600"/>
              </a:spcBef>
              <a:buAutoNum type="arabicPeriod"/>
            </a:pPr>
            <a:r>
              <a:rPr lang="en-GB" dirty="0"/>
              <a:t>Energy recovery linacs </a:t>
            </a:r>
          </a:p>
        </p:txBody>
      </p:sp>
      <p:sp>
        <p:nvSpPr>
          <p:cNvPr id="12" name="Arrow: Right 11">
            <a:extLst>
              <a:ext uri="{FF2B5EF4-FFF2-40B4-BE49-F238E27FC236}">
                <a16:creationId xmlns:a16="http://schemas.microsoft.com/office/drawing/2014/main" id="{DCB0E006-3B32-41E4-A52C-283473E329CE}"/>
              </a:ext>
            </a:extLst>
          </p:cNvPr>
          <p:cNvSpPr/>
          <p:nvPr/>
        </p:nvSpPr>
        <p:spPr>
          <a:xfrm>
            <a:off x="7790637" y="4710545"/>
            <a:ext cx="526473" cy="5818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3623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96826-8F3D-472E-8CB7-7E3B594BA222}"/>
              </a:ext>
            </a:extLst>
          </p:cNvPr>
          <p:cNvSpPr>
            <a:spLocks noGrp="1"/>
          </p:cNvSpPr>
          <p:nvPr>
            <p:ph type="title"/>
          </p:nvPr>
        </p:nvSpPr>
        <p:spPr>
          <a:xfrm>
            <a:off x="3237346" y="1468839"/>
            <a:ext cx="5717308" cy="722764"/>
          </a:xfrm>
        </p:spPr>
        <p:txBody>
          <a:bodyPr/>
          <a:lstStyle/>
          <a:p>
            <a:r>
              <a:rPr lang="fr-CH" dirty="0"/>
              <a:t>Accelerator for society</a:t>
            </a:r>
            <a:endParaRPr lang="en-GB" dirty="0"/>
          </a:p>
        </p:txBody>
      </p:sp>
      <p:sp>
        <p:nvSpPr>
          <p:cNvPr id="4" name="Slide Number Placeholder 3">
            <a:extLst>
              <a:ext uri="{FF2B5EF4-FFF2-40B4-BE49-F238E27FC236}">
                <a16:creationId xmlns:a16="http://schemas.microsoft.com/office/drawing/2014/main" id="{6313C5DD-164A-4C49-9782-FFA2894AEB08}"/>
              </a:ext>
            </a:extLst>
          </p:cNvPr>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5" name="Picture 4">
            <a:extLst>
              <a:ext uri="{FF2B5EF4-FFF2-40B4-BE49-F238E27FC236}">
                <a16:creationId xmlns:a16="http://schemas.microsoft.com/office/drawing/2014/main" id="{BF099A7C-CAE4-4179-B708-19FDA2D5315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92843" y="3045956"/>
            <a:ext cx="4161811" cy="2343205"/>
          </a:xfrm>
          <a:prstGeom prst="rect">
            <a:avLst/>
          </a:prstGeom>
        </p:spPr>
      </p:pic>
      <p:sp>
        <p:nvSpPr>
          <p:cNvPr id="6" name="TextBox 5">
            <a:extLst>
              <a:ext uri="{FF2B5EF4-FFF2-40B4-BE49-F238E27FC236}">
                <a16:creationId xmlns:a16="http://schemas.microsoft.com/office/drawing/2014/main" id="{8B5046CE-DD8B-4A9E-BB38-43B9519F51EC}"/>
              </a:ext>
            </a:extLst>
          </p:cNvPr>
          <p:cNvSpPr txBox="1"/>
          <p:nvPr/>
        </p:nvSpPr>
        <p:spPr>
          <a:xfrm>
            <a:off x="7319644" y="5390133"/>
            <a:ext cx="1717137" cy="230832"/>
          </a:xfrm>
          <a:prstGeom prst="rect">
            <a:avLst/>
          </a:prstGeom>
          <a:noFill/>
        </p:spPr>
        <p:txBody>
          <a:bodyPr wrap="none" rtlCol="0">
            <a:spAutoFit/>
          </a:bodyPr>
          <a:lstStyle/>
          <a:p>
            <a:r>
              <a:rPr lang="en-US" sz="900" dirty="0"/>
              <a:t>The Economist, October 2013</a:t>
            </a:r>
            <a:endParaRPr lang="en-GB" sz="900" dirty="0"/>
          </a:p>
        </p:txBody>
      </p:sp>
    </p:spTree>
    <p:extLst>
      <p:ext uri="{BB962C8B-B14F-4D97-AF65-F5344CB8AC3E}">
        <p14:creationId xmlns:p14="http://schemas.microsoft.com/office/powerpoint/2010/main" val="3859666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a:extLst>
              <a:ext uri="{FF2B5EF4-FFF2-40B4-BE49-F238E27FC236}">
                <a16:creationId xmlns:a16="http://schemas.microsoft.com/office/drawing/2014/main" id="{543E08E2-CC0E-421F-9F67-7A392B963E18}"/>
              </a:ext>
            </a:extLst>
          </p:cNvPr>
          <p:cNvGraphicFramePr>
            <a:graphicFrameLocks noGrp="1"/>
          </p:cNvGraphicFramePr>
          <p:nvPr>
            <p:extLst>
              <p:ext uri="{D42A27DB-BD31-4B8C-83A1-F6EECF244321}">
                <p14:modId xmlns:p14="http://schemas.microsoft.com/office/powerpoint/2010/main" val="4053066520"/>
              </p:ext>
            </p:extLst>
          </p:nvPr>
        </p:nvGraphicFramePr>
        <p:xfrm>
          <a:off x="3765907" y="2864643"/>
          <a:ext cx="5847715" cy="2482850"/>
        </p:xfrm>
        <a:graphic>
          <a:graphicData uri="http://schemas.openxmlformats.org/drawingml/2006/table">
            <a:tbl>
              <a:tblPr firstRow="1" firstCol="1" bandRow="1"/>
              <a:tblGrid>
                <a:gridCol w="1463833">
                  <a:extLst>
                    <a:ext uri="{9D8B030D-6E8A-4147-A177-3AD203B41FA5}">
                      <a16:colId xmlns:a16="http://schemas.microsoft.com/office/drawing/2014/main" val="2720701194"/>
                    </a:ext>
                  </a:extLst>
                </a:gridCol>
                <a:gridCol w="1514764">
                  <a:extLst>
                    <a:ext uri="{9D8B030D-6E8A-4147-A177-3AD203B41FA5}">
                      <a16:colId xmlns:a16="http://schemas.microsoft.com/office/drawing/2014/main" val="3953917853"/>
                    </a:ext>
                  </a:extLst>
                </a:gridCol>
                <a:gridCol w="1338768">
                  <a:extLst>
                    <a:ext uri="{9D8B030D-6E8A-4147-A177-3AD203B41FA5}">
                      <a16:colId xmlns:a16="http://schemas.microsoft.com/office/drawing/2014/main" val="2898263458"/>
                    </a:ext>
                  </a:extLst>
                </a:gridCol>
                <a:gridCol w="1530350">
                  <a:extLst>
                    <a:ext uri="{9D8B030D-6E8A-4147-A177-3AD203B41FA5}">
                      <a16:colId xmlns:a16="http://schemas.microsoft.com/office/drawing/2014/main" val="3750715885"/>
                    </a:ext>
                  </a:extLst>
                </a:gridCol>
              </a:tblGrid>
              <a:tr h="0">
                <a:tc>
                  <a:txBody>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80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Proton out of LHC</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GB" sz="1400" b="1">
                          <a:effectLst/>
                          <a:latin typeface="Calibri" panose="020F0502020204030204" pitchFamily="34" charset="0"/>
                          <a:ea typeface="Calibri" panose="020F0502020204030204" pitchFamily="34" charset="0"/>
                          <a:cs typeface="Times New Roman" panose="02020603050405020304" pitchFamily="18" charset="0"/>
                        </a:rPr>
                        <a:t>150g Yoghurt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b="1">
                          <a:effectLst/>
                          <a:latin typeface="Calibri" panose="020F0502020204030204" pitchFamily="34" charset="0"/>
                          <a:ea typeface="Calibri" panose="020F0502020204030204" pitchFamily="34" charset="0"/>
                          <a:cs typeface="Times New Roman" panose="02020603050405020304" pitchFamily="18" charset="0"/>
                        </a:rPr>
                        <a:t>TGV train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5562764"/>
                  </a:ext>
                </a:extLst>
              </a:tr>
              <a:tr h="935355">
                <a:tc>
                  <a:txBody>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400">
                          <a:effectLst/>
                          <a:latin typeface="Calibri" panose="020F0502020204030204" pitchFamily="34" charset="0"/>
                          <a:ea typeface="Calibri" panose="020F0502020204030204" pitchFamily="34"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5647696"/>
                  </a:ext>
                </a:extLst>
              </a:tr>
              <a:tr h="0">
                <a:tc>
                  <a:txBody>
                    <a:bodyPr/>
                    <a:lstStyle/>
                    <a:p>
                      <a:pP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Energy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1.1 10</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-6</a:t>
                      </a:r>
                      <a:r>
                        <a:rPr lang="en-GB" sz="1400" dirty="0">
                          <a:effectLst/>
                          <a:latin typeface="Calibri" panose="020F0502020204030204" pitchFamily="34" charset="0"/>
                          <a:ea typeface="Calibri" panose="020F0502020204030204" pitchFamily="34" charset="0"/>
                          <a:cs typeface="Times New Roman" panose="02020603050405020304" pitchFamily="18" charset="0"/>
                        </a:rPr>
                        <a:t> J</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a:effectLst/>
                          <a:latin typeface="Calibri" panose="020F0502020204030204" pitchFamily="34" charset="0"/>
                          <a:ea typeface="Calibri" panose="020F0502020204030204" pitchFamily="34" charset="0"/>
                          <a:cs typeface="Times New Roman" panose="02020603050405020304" pitchFamily="18" charset="0"/>
                        </a:rPr>
                        <a:t>5 10</a:t>
                      </a:r>
                      <a:r>
                        <a:rPr lang="en-GB" sz="1400" baseline="30000">
                          <a:effectLst/>
                          <a:latin typeface="Calibri" panose="020F0502020204030204" pitchFamily="34" charset="0"/>
                          <a:ea typeface="Calibri" panose="020F0502020204030204" pitchFamily="34" charset="0"/>
                          <a:cs typeface="Times New Roman" panose="02020603050405020304" pitchFamily="18" charset="0"/>
                        </a:rPr>
                        <a:t>5</a:t>
                      </a:r>
                      <a:r>
                        <a:rPr lang="en-GB" sz="1400">
                          <a:effectLst/>
                          <a:latin typeface="Calibri" panose="020F0502020204030204" pitchFamily="34" charset="0"/>
                          <a:ea typeface="Calibri" panose="020F0502020204030204" pitchFamily="34" charset="0"/>
                          <a:cs typeface="Times New Roman" panose="02020603050405020304" pitchFamily="18" charset="0"/>
                        </a:rPr>
                        <a:t> J</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3.6 10</a:t>
                      </a:r>
                      <a:r>
                        <a:rPr lang="en-GB" sz="1400" baseline="30000" dirty="0">
                          <a:effectLst/>
                          <a:latin typeface="Calibri" panose="020F0502020204030204" pitchFamily="34" charset="0"/>
                          <a:ea typeface="Calibri" panose="020F0502020204030204" pitchFamily="34" charset="0"/>
                          <a:cs typeface="Times New Roman" panose="02020603050405020304" pitchFamily="18" charset="0"/>
                        </a:rPr>
                        <a:t>8</a:t>
                      </a:r>
                      <a:r>
                        <a:rPr lang="en-GB" sz="1400" dirty="0">
                          <a:effectLst/>
                          <a:latin typeface="Calibri" panose="020F0502020204030204" pitchFamily="34" charset="0"/>
                          <a:ea typeface="Calibri" panose="020F0502020204030204" pitchFamily="34" charset="0"/>
                          <a:cs typeface="Times New Roman" panose="02020603050405020304" pitchFamily="18" charset="0"/>
                        </a:rPr>
                        <a:t> J</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6558867"/>
                  </a:ext>
                </a:extLst>
              </a:tr>
              <a:tr h="0">
                <a:tc>
                  <a:txBody>
                    <a:bodyPr/>
                    <a:lstStyle/>
                    <a:p>
                      <a:pPr>
                        <a:lnSpc>
                          <a:spcPct val="107000"/>
                        </a:lnSpc>
                        <a:spcAft>
                          <a:spcPts val="800"/>
                        </a:spcAft>
                      </a:pPr>
                      <a:r>
                        <a:rPr lang="en-GB" sz="1400">
                          <a:effectLst/>
                          <a:latin typeface="Calibri" panose="020F0502020204030204" pitchFamily="34" charset="0"/>
                          <a:ea typeface="Calibri" panose="020F0502020204030204" pitchFamily="34" charset="0"/>
                          <a:cs typeface="Times New Roman" panose="02020603050405020304" pitchFamily="18" charset="0"/>
                        </a:rPr>
                        <a:t>Energy density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a:effectLst/>
                          <a:latin typeface="Calibri" panose="020F0502020204030204" pitchFamily="34" charset="0"/>
                          <a:ea typeface="Calibri" panose="020F0502020204030204" pitchFamily="34" charset="0"/>
                          <a:cs typeface="Times New Roman" panose="02020603050405020304" pitchFamily="18" charset="0"/>
                        </a:rPr>
                        <a:t>5.3 10</a:t>
                      </a:r>
                      <a:r>
                        <a:rPr lang="en-GB" sz="1400" baseline="30000">
                          <a:effectLst/>
                          <a:latin typeface="Calibri" panose="020F0502020204030204" pitchFamily="34" charset="0"/>
                          <a:ea typeface="Calibri" panose="020F0502020204030204" pitchFamily="34" charset="0"/>
                          <a:cs typeface="Times New Roman" panose="02020603050405020304" pitchFamily="18" charset="0"/>
                        </a:rPr>
                        <a:t>38</a:t>
                      </a:r>
                      <a:r>
                        <a:rPr lang="en-GB" sz="1400">
                          <a:effectLst/>
                          <a:latin typeface="Calibri" panose="020F0502020204030204" pitchFamily="34" charset="0"/>
                          <a:ea typeface="Calibri" panose="020F0502020204030204" pitchFamily="34" charset="0"/>
                          <a:cs typeface="Times New Roman" panose="02020603050405020304" pitchFamily="18" charset="0"/>
                        </a:rPr>
                        <a:t> J/m</a:t>
                      </a:r>
                      <a:r>
                        <a:rPr lang="en-GB" sz="1400" baseline="30000">
                          <a:effectLst/>
                          <a:latin typeface="Calibri" panose="020F0502020204030204" pitchFamily="34" charset="0"/>
                          <a:ea typeface="Calibri" panose="020F0502020204030204" pitchFamily="34" charset="0"/>
                          <a:cs typeface="Times New Roman" panose="02020603050405020304" pitchFamily="18" charset="0"/>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a:effectLst/>
                          <a:latin typeface="Calibri" panose="020F0502020204030204" pitchFamily="34" charset="0"/>
                          <a:ea typeface="Calibri" panose="020F0502020204030204" pitchFamily="34" charset="0"/>
                          <a:cs typeface="Times New Roman" panose="02020603050405020304" pitchFamily="18" charset="0"/>
                        </a:rPr>
                        <a:t>3.3 10</a:t>
                      </a:r>
                      <a:r>
                        <a:rPr lang="en-GB" sz="1400" baseline="30000">
                          <a:effectLst/>
                          <a:latin typeface="Calibri" panose="020F0502020204030204" pitchFamily="34" charset="0"/>
                          <a:ea typeface="Calibri" panose="020F0502020204030204" pitchFamily="34" charset="0"/>
                          <a:cs typeface="Times New Roman" panose="02020603050405020304" pitchFamily="18" charset="0"/>
                        </a:rPr>
                        <a:t>9</a:t>
                      </a:r>
                      <a:r>
                        <a:rPr lang="en-GB" sz="1400">
                          <a:effectLst/>
                          <a:latin typeface="Calibri" panose="020F0502020204030204" pitchFamily="34" charset="0"/>
                          <a:ea typeface="Calibri" panose="020F0502020204030204" pitchFamily="34" charset="0"/>
                          <a:cs typeface="Times New Roman" panose="02020603050405020304" pitchFamily="18" charset="0"/>
                        </a:rPr>
                        <a:t> J/m</a:t>
                      </a:r>
                      <a:r>
                        <a:rPr lang="en-GB" sz="1400" baseline="30000">
                          <a:effectLst/>
                          <a:latin typeface="Calibri" panose="020F0502020204030204" pitchFamily="34" charset="0"/>
                          <a:ea typeface="Calibri" panose="020F0502020204030204" pitchFamily="34" charset="0"/>
                          <a:cs typeface="Times New Roman" panose="02020603050405020304" pitchFamily="18" charset="0"/>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400">
                          <a:effectLst/>
                          <a:latin typeface="Calibri" panose="020F0502020204030204" pitchFamily="34" charset="0"/>
                          <a:ea typeface="Calibri" panose="020F0502020204030204" pitchFamily="34" charset="0"/>
                          <a:cs typeface="Times New Roman" panose="02020603050405020304" pitchFamily="18" charset="0"/>
                        </a:rPr>
                        <a:t>1.5 10</a:t>
                      </a:r>
                      <a:r>
                        <a:rPr lang="en-GB"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GB" sz="1400">
                          <a:effectLst/>
                          <a:latin typeface="Calibri" panose="020F0502020204030204" pitchFamily="34" charset="0"/>
                          <a:ea typeface="Calibri" panose="020F0502020204030204" pitchFamily="34" charset="0"/>
                          <a:cs typeface="Times New Roman" panose="02020603050405020304" pitchFamily="18" charset="0"/>
                        </a:rPr>
                        <a:t> J/m</a:t>
                      </a:r>
                      <a:r>
                        <a:rPr lang="en-GB" sz="1400" baseline="30000">
                          <a:effectLst/>
                          <a:latin typeface="Calibri" panose="020F0502020204030204" pitchFamily="34" charset="0"/>
                          <a:ea typeface="Calibri" panose="020F0502020204030204" pitchFamily="34" charset="0"/>
                          <a:cs typeface="Times New Roman" panose="02020603050405020304" pitchFamily="18" charset="0"/>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0859823"/>
                  </a:ext>
                </a:extLst>
              </a:tr>
              <a:tr h="0">
                <a:tc>
                  <a:txBody>
                    <a:bodyPr/>
                    <a:lstStyle/>
                    <a:p>
                      <a:pPr>
                        <a:lnSpc>
                          <a:spcPct val="107000"/>
                        </a:lnSpc>
                        <a:spcAft>
                          <a:spcPts val="800"/>
                        </a:spcAft>
                      </a:pPr>
                      <a:r>
                        <a:rPr lang="en-GB" sz="1400">
                          <a:effectLst/>
                          <a:latin typeface="Calibri" panose="020F0502020204030204" pitchFamily="34" charset="0"/>
                          <a:ea typeface="Calibri" panose="020F0502020204030204" pitchFamily="34" charset="0"/>
                          <a:cs typeface="Times New Roman" panose="02020603050405020304" pitchFamily="18" charset="0"/>
                        </a:rPr>
                        <a:t>Type of energy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Kinetic</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Subatomic scale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Chemical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Macroscopic scale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Kinetic</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Macroscopic scale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6528679"/>
                  </a:ext>
                </a:extLst>
              </a:tr>
              <a:tr h="0">
                <a:tc>
                  <a:txBody>
                    <a:bodyPr/>
                    <a:lstStyle/>
                    <a:p>
                      <a:pPr>
                        <a:lnSpc>
                          <a:spcPct val="107000"/>
                        </a:lnSpc>
                        <a:spcAft>
                          <a:spcPts val="800"/>
                        </a:spcAft>
                      </a:pPr>
                      <a:r>
                        <a:rPr lang="en-GB" sz="1200" i="1" noProof="0" dirty="0">
                          <a:effectLst/>
                          <a:latin typeface="Calibri" panose="020F0502020204030204" pitchFamily="34" charset="0"/>
                          <a:ea typeface="Calibri" panose="020F0502020204030204" pitchFamily="34" charset="0"/>
                          <a:cs typeface="Times New Roman" panose="02020603050405020304" pitchFamily="18" charset="0"/>
                        </a:rPr>
                        <a:t>Energy full LHC beam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3.6 10</a:t>
                      </a:r>
                      <a:r>
                        <a:rPr kumimoji="0" lang="en-GB" sz="1400" b="0" i="0" u="none" strike="noStrike" kern="1200" cap="none" spc="0" normalizeH="0" baseline="3000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8</a:t>
                      </a: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rPr>
                        <a:t> J</a:t>
                      </a:r>
                      <a:endParaRPr kumimoji="0" lang="en-GB" sz="1100" b="0" i="0" u="none" strike="noStrike" kern="1200" cap="none" spc="0" normalizeH="0" baseline="0" noProof="0" dirty="0">
                        <a:ln>
                          <a:noFill/>
                        </a:ln>
                        <a:solidFill>
                          <a:srgbClr val="0033A0"/>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0154424"/>
                  </a:ext>
                </a:extLst>
              </a:tr>
            </a:tbl>
          </a:graphicData>
        </a:graphic>
      </p:graphicFrame>
      <p:sp>
        <p:nvSpPr>
          <p:cNvPr id="2" name="Title 1">
            <a:extLst>
              <a:ext uri="{FF2B5EF4-FFF2-40B4-BE49-F238E27FC236}">
                <a16:creationId xmlns:a16="http://schemas.microsoft.com/office/drawing/2014/main" id="{0F3281E7-4083-4121-9957-1AF31A2C8BAD}"/>
              </a:ext>
            </a:extLst>
          </p:cNvPr>
          <p:cNvSpPr>
            <a:spLocks noGrp="1"/>
          </p:cNvSpPr>
          <p:nvPr>
            <p:ph type="title"/>
          </p:nvPr>
        </p:nvSpPr>
        <p:spPr>
          <a:xfrm>
            <a:off x="0" y="1"/>
            <a:ext cx="12192000" cy="820270"/>
          </a:xfrm>
        </p:spPr>
        <p:txBody>
          <a:bodyPr/>
          <a:lstStyle/>
          <a:p>
            <a:r>
              <a:rPr lang="fr-CH" dirty="0" err="1"/>
              <a:t>Accelerators</a:t>
            </a:r>
            <a:r>
              <a:rPr lang="fr-CH" dirty="0"/>
              <a:t>: </a:t>
            </a:r>
            <a:r>
              <a:rPr lang="fr-CH" dirty="0" err="1"/>
              <a:t>our</a:t>
            </a:r>
            <a:r>
              <a:rPr lang="fr-CH" dirty="0"/>
              <a:t> key to enter the </a:t>
            </a:r>
            <a:r>
              <a:rPr lang="fr-CH" dirty="0" err="1"/>
              <a:t>subatomic</a:t>
            </a:r>
            <a:r>
              <a:rPr lang="fr-CH" dirty="0"/>
              <a:t> world</a:t>
            </a:r>
            <a:endParaRPr lang="en-GB" dirty="0"/>
          </a:p>
        </p:txBody>
      </p:sp>
      <p:sp>
        <p:nvSpPr>
          <p:cNvPr id="4" name="Slide Number Placeholder 3">
            <a:extLst>
              <a:ext uri="{FF2B5EF4-FFF2-40B4-BE49-F238E27FC236}">
                <a16:creationId xmlns:a16="http://schemas.microsoft.com/office/drawing/2014/main" id="{BCE12F94-05F8-46B4-B888-736AA049A47F}"/>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5" name="Picture 4">
            <a:extLst>
              <a:ext uri="{FF2B5EF4-FFF2-40B4-BE49-F238E27FC236}">
                <a16:creationId xmlns:a16="http://schemas.microsoft.com/office/drawing/2014/main" id="{F9CCAD72-2DBC-4745-9A4B-0CA1355CD1B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857755" y="1832390"/>
            <a:ext cx="2112160" cy="1467851"/>
          </a:xfrm>
          <a:prstGeom prst="rect">
            <a:avLst/>
          </a:prstGeom>
        </p:spPr>
      </p:pic>
      <p:cxnSp>
        <p:nvCxnSpPr>
          <p:cNvPr id="8" name="Straight Arrow Connector 7">
            <a:extLst>
              <a:ext uri="{FF2B5EF4-FFF2-40B4-BE49-F238E27FC236}">
                <a16:creationId xmlns:a16="http://schemas.microsoft.com/office/drawing/2014/main" id="{ABD78839-02F9-4BCB-9532-3815F000394D}"/>
              </a:ext>
            </a:extLst>
          </p:cNvPr>
          <p:cNvCxnSpPr>
            <a:cxnSpLocks/>
          </p:cNvCxnSpPr>
          <p:nvPr/>
        </p:nvCxnSpPr>
        <p:spPr>
          <a:xfrm flipV="1">
            <a:off x="6248194" y="2554036"/>
            <a:ext cx="4166573" cy="30107"/>
          </a:xfrm>
          <a:prstGeom prst="straightConnector1">
            <a:avLst/>
          </a:prstGeom>
          <a:ln>
            <a:solidFill>
              <a:schemeClr val="accent6">
                <a:lumMod val="50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8C581942-14AA-49FE-ABBF-E8EB45D52993}"/>
              </a:ext>
            </a:extLst>
          </p:cNvPr>
          <p:cNvSpPr txBox="1"/>
          <p:nvPr/>
        </p:nvSpPr>
        <p:spPr>
          <a:xfrm>
            <a:off x="3485867" y="1027877"/>
            <a:ext cx="8665485" cy="815608"/>
          </a:xfrm>
          <a:prstGeom prst="rect">
            <a:avLst/>
          </a:prstGeom>
          <a:noFill/>
        </p:spPr>
        <p:txBody>
          <a:bodyPr wrap="square" rtlCol="0">
            <a:spAutoFit/>
          </a:bodyPr>
          <a:lstStyle/>
          <a:p>
            <a:r>
              <a:rPr lang="en-US" dirty="0"/>
              <a:t>When we extract particles from an atom (protons, electrons, charged nuclei) and we accelerate them we concentrate </a:t>
            </a:r>
            <a:r>
              <a:rPr lang="en-US" b="1" dirty="0">
                <a:solidFill>
                  <a:srgbClr val="FF0000"/>
                </a:solidFill>
              </a:rPr>
              <a:t>enormous amounts of energy in tiny volumes</a:t>
            </a:r>
          </a:p>
          <a:p>
            <a:endParaRPr lang="en-US" sz="1100" dirty="0"/>
          </a:p>
        </p:txBody>
      </p:sp>
      <p:sp>
        <p:nvSpPr>
          <p:cNvPr id="14" name="Oval 13">
            <a:extLst>
              <a:ext uri="{FF2B5EF4-FFF2-40B4-BE49-F238E27FC236}">
                <a16:creationId xmlns:a16="http://schemas.microsoft.com/office/drawing/2014/main" id="{5AB314BA-6069-4E92-B138-842C4D97B78A}"/>
              </a:ext>
            </a:extLst>
          </p:cNvPr>
          <p:cNvSpPr/>
          <p:nvPr/>
        </p:nvSpPr>
        <p:spPr>
          <a:xfrm>
            <a:off x="5904915" y="2492506"/>
            <a:ext cx="173736" cy="18327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5" name="TextBox 14">
            <a:extLst>
              <a:ext uri="{FF2B5EF4-FFF2-40B4-BE49-F238E27FC236}">
                <a16:creationId xmlns:a16="http://schemas.microsoft.com/office/drawing/2014/main" id="{202DAE45-F56F-4E9E-8373-3A521D9E5225}"/>
              </a:ext>
            </a:extLst>
          </p:cNvPr>
          <p:cNvSpPr txBox="1"/>
          <p:nvPr/>
        </p:nvSpPr>
        <p:spPr>
          <a:xfrm>
            <a:off x="5654190" y="2158375"/>
            <a:ext cx="675185" cy="300082"/>
          </a:xfrm>
          <a:prstGeom prst="rect">
            <a:avLst/>
          </a:prstGeom>
          <a:noFill/>
        </p:spPr>
        <p:txBody>
          <a:bodyPr wrap="none" rtlCol="0">
            <a:spAutoFit/>
          </a:bodyPr>
          <a:lstStyle/>
          <a:p>
            <a:r>
              <a:rPr lang="fr-CH" sz="1350" i="1" dirty="0"/>
              <a:t>proton</a:t>
            </a:r>
            <a:endParaRPr lang="en-GB" sz="1350" i="1" dirty="0"/>
          </a:p>
        </p:txBody>
      </p:sp>
      <p:pic>
        <p:nvPicPr>
          <p:cNvPr id="17" name="Picture 16" descr="A picture containing building, brick, outdoor, stone&#10;&#10;Description automatically generated">
            <a:extLst>
              <a:ext uri="{FF2B5EF4-FFF2-40B4-BE49-F238E27FC236}">
                <a16:creationId xmlns:a16="http://schemas.microsoft.com/office/drawing/2014/main" id="{39CE0377-DDD0-4B90-80CF-A60B59887EA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820271"/>
            <a:ext cx="3485868" cy="4357335"/>
          </a:xfrm>
          <a:prstGeom prst="rect">
            <a:avLst/>
          </a:prstGeom>
        </p:spPr>
      </p:pic>
      <p:sp>
        <p:nvSpPr>
          <p:cNvPr id="12" name="TextBox 11">
            <a:extLst>
              <a:ext uri="{FF2B5EF4-FFF2-40B4-BE49-F238E27FC236}">
                <a16:creationId xmlns:a16="http://schemas.microsoft.com/office/drawing/2014/main" id="{23AC4234-B7C9-4C4B-90AC-0AAF473EF9A2}"/>
              </a:ext>
            </a:extLst>
          </p:cNvPr>
          <p:cNvSpPr txBox="1"/>
          <p:nvPr/>
        </p:nvSpPr>
        <p:spPr>
          <a:xfrm>
            <a:off x="1" y="836692"/>
            <a:ext cx="3485867" cy="715578"/>
          </a:xfrm>
          <a:prstGeom prst="rect">
            <a:avLst/>
          </a:prstGeom>
          <a:ln/>
        </p:spPr>
        <p:style>
          <a:lnRef idx="1">
            <a:schemeClr val="accent1"/>
          </a:lnRef>
          <a:fillRef idx="3">
            <a:schemeClr val="accent1"/>
          </a:fillRef>
          <a:effectRef idx="2">
            <a:schemeClr val="accent1"/>
          </a:effectRef>
          <a:fontRef idx="minor">
            <a:schemeClr val="lt1"/>
          </a:fontRef>
        </p:style>
        <p:txBody>
          <a:bodyPr rot="0" spcFirstLastPara="1" vertOverflow="overflow" horzOverflow="overflow" vert="horz" wrap="square" lIns="34289" tIns="34289" rIns="34289" bIns="34289" numCol="1" spcCol="38100" rtlCol="0" anchor="t">
            <a:spAutoFit/>
          </a:bodyPr>
          <a:lstStyle/>
          <a:p>
            <a:pPr defTabSz="685800"/>
            <a:r>
              <a:rPr lang="en-US" sz="1400" dirty="0"/>
              <a:t>Particle accelerators are our door to access the subatomic dimension… to study and exploit the atom and its components</a:t>
            </a:r>
            <a:endParaRPr lang="en-GB" sz="1400" dirty="0"/>
          </a:p>
        </p:txBody>
      </p:sp>
      <p:sp>
        <p:nvSpPr>
          <p:cNvPr id="20" name="Oval 19">
            <a:extLst>
              <a:ext uri="{FF2B5EF4-FFF2-40B4-BE49-F238E27FC236}">
                <a16:creationId xmlns:a16="http://schemas.microsoft.com/office/drawing/2014/main" id="{2D0BE29B-94DA-43C7-A03B-15442CE4D0EB}"/>
              </a:ext>
            </a:extLst>
          </p:cNvPr>
          <p:cNvSpPr/>
          <p:nvPr/>
        </p:nvSpPr>
        <p:spPr>
          <a:xfrm flipV="1">
            <a:off x="5965249" y="355983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3A0CEAD4-3AE5-4E09-8229-12145068D2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92461" y="3178634"/>
            <a:ext cx="1136411" cy="797183"/>
          </a:xfrm>
          <a:prstGeom prst="rect">
            <a:avLst/>
          </a:prstGeom>
        </p:spPr>
      </p:pic>
      <p:sp>
        <p:nvSpPr>
          <p:cNvPr id="24" name="TextBox 23">
            <a:extLst>
              <a:ext uri="{FF2B5EF4-FFF2-40B4-BE49-F238E27FC236}">
                <a16:creationId xmlns:a16="http://schemas.microsoft.com/office/drawing/2014/main" id="{47936EDA-5099-4285-8ADE-B87AFC85497E}"/>
              </a:ext>
            </a:extLst>
          </p:cNvPr>
          <p:cNvSpPr txBox="1"/>
          <p:nvPr/>
        </p:nvSpPr>
        <p:spPr>
          <a:xfrm>
            <a:off x="332647" y="5211655"/>
            <a:ext cx="11526706" cy="1092607"/>
          </a:xfrm>
          <a:prstGeom prst="rect">
            <a:avLst/>
          </a:prstGeom>
          <a:noFill/>
        </p:spPr>
        <p:txBody>
          <a:bodyPr wrap="square" rtlCol="0">
            <a:spAutoFit/>
          </a:bodyPr>
          <a:lstStyle/>
          <a:p>
            <a:endParaRPr lang="en-US" sz="1100" dirty="0"/>
          </a:p>
          <a:p>
            <a:r>
              <a:rPr lang="en-US" sz="1600" dirty="0"/>
              <a:t>Where will this energy go? An accelerated subatomic particle sent towards an atom will:</a:t>
            </a:r>
          </a:p>
          <a:p>
            <a:endParaRPr lang="en-US" sz="600" dirty="0"/>
          </a:p>
          <a:p>
            <a:pPr marL="257175" indent="-257175">
              <a:buAutoNum type="arabicPeriod"/>
            </a:pPr>
            <a:r>
              <a:rPr lang="en-US" sz="1600" dirty="0"/>
              <a:t>Deliver some </a:t>
            </a:r>
            <a:r>
              <a:rPr lang="en-US" sz="1600" b="1" dirty="0">
                <a:solidFill>
                  <a:srgbClr val="FF0000"/>
                </a:solidFill>
              </a:rPr>
              <a:t>energy to the electrons</a:t>
            </a:r>
            <a:r>
              <a:rPr lang="en-US" sz="1600" dirty="0"/>
              <a:t>.</a:t>
            </a:r>
          </a:p>
          <a:p>
            <a:pPr marL="257175" indent="-257175">
              <a:buAutoNum type="arabicPeriod"/>
            </a:pPr>
            <a:r>
              <a:rPr lang="en-US" sz="1600" dirty="0">
                <a:solidFill>
                  <a:srgbClr val="0070C0"/>
                </a:solidFill>
              </a:rPr>
              <a:t>Deliver some </a:t>
            </a:r>
            <a:r>
              <a:rPr lang="en-US" sz="1600" b="1" dirty="0">
                <a:solidFill>
                  <a:srgbClr val="FF0000"/>
                </a:solidFill>
              </a:rPr>
              <a:t>energy to the nucleus </a:t>
            </a:r>
            <a:r>
              <a:rPr lang="en-US" sz="1600" dirty="0">
                <a:solidFill>
                  <a:srgbClr val="0070C0"/>
                </a:solidFill>
              </a:rPr>
              <a:t>(if the particle has sufficient energy to penetrate the Coulomb barrier).</a:t>
            </a:r>
          </a:p>
        </p:txBody>
      </p:sp>
      <p:pic>
        <p:nvPicPr>
          <p:cNvPr id="26" name="Picture 25">
            <a:extLst>
              <a:ext uri="{FF2B5EF4-FFF2-40B4-BE49-F238E27FC236}">
                <a16:creationId xmlns:a16="http://schemas.microsoft.com/office/drawing/2014/main" id="{EFC8E606-E86C-4EBA-B545-3B0CBE853A6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210309" y="3119479"/>
            <a:ext cx="1316037" cy="873354"/>
          </a:xfrm>
          <a:prstGeom prst="rect">
            <a:avLst/>
          </a:prstGeom>
        </p:spPr>
      </p:pic>
      <p:pic>
        <p:nvPicPr>
          <p:cNvPr id="27" name="Picture 26">
            <a:extLst>
              <a:ext uri="{FF2B5EF4-FFF2-40B4-BE49-F238E27FC236}">
                <a16:creationId xmlns:a16="http://schemas.microsoft.com/office/drawing/2014/main" id="{607AD3A9-69CC-416B-A6EC-F8F3E46D6EF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665124" y="1699026"/>
            <a:ext cx="1554211" cy="1165659"/>
          </a:xfrm>
          <a:prstGeom prst="rect">
            <a:avLst/>
          </a:prstGeom>
        </p:spPr>
      </p:pic>
      <p:cxnSp>
        <p:nvCxnSpPr>
          <p:cNvPr id="30" name="Straight Arrow Connector 29">
            <a:extLst>
              <a:ext uri="{FF2B5EF4-FFF2-40B4-BE49-F238E27FC236}">
                <a16:creationId xmlns:a16="http://schemas.microsoft.com/office/drawing/2014/main" id="{7F14DF95-2D6C-4AE6-ABDC-11B35CA03029}"/>
              </a:ext>
            </a:extLst>
          </p:cNvPr>
          <p:cNvCxnSpPr>
            <a:cxnSpLocks/>
          </p:cNvCxnSpPr>
          <p:nvPr/>
        </p:nvCxnSpPr>
        <p:spPr>
          <a:xfrm>
            <a:off x="5092650" y="2584143"/>
            <a:ext cx="683697" cy="0"/>
          </a:xfrm>
          <a:prstGeom prst="straightConnector1">
            <a:avLst/>
          </a:prstGeom>
          <a:ln>
            <a:solidFill>
              <a:schemeClr val="accent6">
                <a:lumMod val="50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1209131C-B27A-47EA-8411-FA1D589E1C41}"/>
              </a:ext>
            </a:extLst>
          </p:cNvPr>
          <p:cNvSpPr txBox="1"/>
          <p:nvPr/>
        </p:nvSpPr>
        <p:spPr>
          <a:xfrm>
            <a:off x="9857755" y="3812100"/>
            <a:ext cx="1663917" cy="338554"/>
          </a:xfrm>
          <a:prstGeom prst="rect">
            <a:avLst/>
          </a:prstGeom>
          <a:noFill/>
        </p:spPr>
        <p:txBody>
          <a:bodyPr wrap="none" lIns="0" tIns="0" rIns="0" bIns="0" rtlCol="0">
            <a:spAutoFit/>
          </a:bodyPr>
          <a:lstStyle/>
          <a:p>
            <a:pPr algn="l"/>
            <a:r>
              <a:rPr lang="fr-CH" sz="1100" i="1" dirty="0"/>
              <a:t>TGV train:</a:t>
            </a:r>
          </a:p>
          <a:p>
            <a:pPr algn="l"/>
            <a:r>
              <a:rPr lang="fr-CH" sz="1100" i="1" dirty="0"/>
              <a:t>400 tons, 200 m, 150 km/h</a:t>
            </a:r>
            <a:endParaRPr lang="en-GB" sz="1100" i="1" dirty="0"/>
          </a:p>
        </p:txBody>
      </p:sp>
    </p:spTree>
    <p:extLst>
      <p:ext uri="{BB962C8B-B14F-4D97-AF65-F5344CB8AC3E}">
        <p14:creationId xmlns:p14="http://schemas.microsoft.com/office/powerpoint/2010/main" val="462383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Rhodotron and Dynamitron documents and descriptions">
            <a:extLst>
              <a:ext uri="{FF2B5EF4-FFF2-40B4-BE49-F238E27FC236}">
                <a16:creationId xmlns:a16="http://schemas.microsoft.com/office/drawing/2014/main" id="{72766749-4FAF-4447-B030-8AA4D5400C7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07560" y="3561695"/>
            <a:ext cx="1569264" cy="232831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5288"/>
            <a:ext cx="12192000" cy="722764"/>
          </a:xfrm>
        </p:spPr>
        <p:txBody>
          <a:bodyPr/>
          <a:lstStyle/>
          <a:p>
            <a:r>
              <a:rPr lang="en-US" dirty="0"/>
              <a:t>Accelerators for medicine and industry</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30</a:t>
            </a:fld>
            <a:endParaRPr lang="en-GB"/>
          </a:p>
        </p:txBody>
      </p:sp>
      <p:sp>
        <p:nvSpPr>
          <p:cNvPr id="6" name="Slide Number Placeholder 3"/>
          <p:cNvSpPr txBox="1">
            <a:spLocks/>
          </p:cNvSpPr>
          <p:nvPr/>
        </p:nvSpPr>
        <p:spPr>
          <a:xfrm>
            <a:off x="9958476" y="5718902"/>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en-US"/>
              <a:pPr/>
              <a:t>30</a:t>
            </a:fld>
            <a:endParaRPr lang="en-US"/>
          </a:p>
        </p:txBody>
      </p:sp>
      <p:sp>
        <p:nvSpPr>
          <p:cNvPr id="7" name="TextBox 11"/>
          <p:cNvSpPr txBox="1">
            <a:spLocks noChangeArrowheads="1"/>
          </p:cNvSpPr>
          <p:nvPr/>
        </p:nvSpPr>
        <p:spPr bwMode="auto">
          <a:xfrm>
            <a:off x="500642" y="890740"/>
            <a:ext cx="59436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spcAft>
                <a:spcPts val="1000"/>
              </a:spcAft>
            </a:pPr>
            <a:r>
              <a:rPr lang="en-GB" altLang="en-US" sz="2000" dirty="0">
                <a:latin typeface="Arial Black" pitchFamily="34" charset="0"/>
              </a:rPr>
              <a:t>&gt;35000 accelerators in use world-wide:</a:t>
            </a:r>
          </a:p>
          <a:p>
            <a:pPr lvl="1">
              <a:spcBef>
                <a:spcPct val="0"/>
              </a:spcBef>
              <a:spcAft>
                <a:spcPts val="1000"/>
              </a:spcAft>
            </a:pPr>
            <a:r>
              <a:rPr lang="en-GB" altLang="en-US" sz="2000" dirty="0">
                <a:latin typeface="Arial Black" pitchFamily="34" charset="0"/>
              </a:rPr>
              <a:t>44% for radiotherapy</a:t>
            </a:r>
          </a:p>
          <a:p>
            <a:pPr lvl="1">
              <a:spcBef>
                <a:spcPct val="0"/>
              </a:spcBef>
              <a:spcAft>
                <a:spcPts val="1000"/>
              </a:spcAft>
            </a:pPr>
            <a:r>
              <a:rPr lang="en-GB" altLang="en-US" sz="2000" dirty="0">
                <a:latin typeface="Arial Black" pitchFamily="34" charset="0"/>
              </a:rPr>
              <a:t>41% for ion implantation</a:t>
            </a:r>
          </a:p>
          <a:p>
            <a:pPr lvl="1">
              <a:spcBef>
                <a:spcPct val="0"/>
              </a:spcBef>
              <a:spcAft>
                <a:spcPts val="1000"/>
              </a:spcAft>
            </a:pPr>
            <a:r>
              <a:rPr lang="en-GB" altLang="en-US" sz="2000" dirty="0">
                <a:latin typeface="Arial Black" pitchFamily="34" charset="0"/>
              </a:rPr>
              <a:t>9% for industrial applications</a:t>
            </a:r>
          </a:p>
          <a:p>
            <a:pPr lvl="1">
              <a:spcBef>
                <a:spcPct val="0"/>
              </a:spcBef>
              <a:spcAft>
                <a:spcPts val="1000"/>
              </a:spcAft>
            </a:pPr>
            <a:r>
              <a:rPr lang="en-GB" altLang="en-US" sz="2000" dirty="0">
                <a:latin typeface="Arial Black" pitchFamily="34" charset="0"/>
              </a:rPr>
              <a:t>4% low energy research</a:t>
            </a:r>
          </a:p>
          <a:p>
            <a:pPr lvl="1">
              <a:spcBef>
                <a:spcPct val="0"/>
              </a:spcBef>
              <a:spcAft>
                <a:spcPts val="1000"/>
              </a:spcAft>
            </a:pPr>
            <a:r>
              <a:rPr lang="en-GB" altLang="en-US" sz="2000" dirty="0">
                <a:latin typeface="Arial Black" pitchFamily="34" charset="0"/>
              </a:rPr>
              <a:t>1% medical isotope production</a:t>
            </a:r>
          </a:p>
          <a:p>
            <a:pPr lvl="1">
              <a:spcBef>
                <a:spcPct val="0"/>
              </a:spcBef>
              <a:spcAft>
                <a:spcPts val="1000"/>
              </a:spcAft>
            </a:pPr>
            <a:r>
              <a:rPr lang="en-GB" altLang="en-US" sz="2000" dirty="0">
                <a:latin typeface="Arial Black" pitchFamily="34" charset="0"/>
              </a:rPr>
              <a:t>&lt;1% research</a:t>
            </a:r>
          </a:p>
        </p:txBody>
      </p:sp>
      <p:cxnSp>
        <p:nvCxnSpPr>
          <p:cNvPr id="8" name="Straight Arrow Connector 14"/>
          <p:cNvCxnSpPr>
            <a:cxnSpLocks noChangeShapeType="1"/>
          </p:cNvCxnSpPr>
          <p:nvPr/>
        </p:nvCxnSpPr>
        <p:spPr bwMode="auto">
          <a:xfrm flipH="1">
            <a:off x="4695182" y="1110882"/>
            <a:ext cx="2376339" cy="359995"/>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9" name="TextBox 27"/>
          <p:cNvSpPr txBox="1">
            <a:spLocks noChangeArrowheads="1"/>
          </p:cNvSpPr>
          <p:nvPr/>
        </p:nvSpPr>
        <p:spPr bwMode="auto">
          <a:xfrm>
            <a:off x="6972701" y="892914"/>
            <a:ext cx="2160116"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Treating cancer</a:t>
            </a:r>
          </a:p>
        </p:txBody>
      </p:sp>
      <p:pic>
        <p:nvPicPr>
          <p:cNvPr id="10" name="Picture 18" descr="http://www.myradiotherapy.com/general/treatment/Treatment_Machines/files/Linac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54891" y="1370103"/>
            <a:ext cx="2461635" cy="184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Arrow Connector 17"/>
          <p:cNvCxnSpPr>
            <a:cxnSpLocks noChangeShapeType="1"/>
            <a:stCxn id="12" idx="1"/>
          </p:cNvCxnSpPr>
          <p:nvPr/>
        </p:nvCxnSpPr>
        <p:spPr bwMode="auto">
          <a:xfrm flipH="1">
            <a:off x="4695181" y="1454940"/>
            <a:ext cx="987060" cy="329060"/>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2" name="TextBox 28"/>
          <p:cNvSpPr txBox="1">
            <a:spLocks noChangeArrowheads="1"/>
          </p:cNvSpPr>
          <p:nvPr/>
        </p:nvSpPr>
        <p:spPr bwMode="auto">
          <a:xfrm>
            <a:off x="5682241" y="1270274"/>
            <a:ext cx="35528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Making better semi-conductors</a:t>
            </a:r>
          </a:p>
        </p:txBody>
      </p:sp>
      <p:cxnSp>
        <p:nvCxnSpPr>
          <p:cNvPr id="13" name="Straight Arrow Connector 19"/>
          <p:cNvCxnSpPr>
            <a:cxnSpLocks noChangeShapeType="1"/>
          </p:cNvCxnSpPr>
          <p:nvPr/>
        </p:nvCxnSpPr>
        <p:spPr bwMode="auto">
          <a:xfrm flipH="1">
            <a:off x="5301244" y="2106712"/>
            <a:ext cx="582107" cy="292154"/>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4" name="TextBox 29"/>
          <p:cNvSpPr txBox="1">
            <a:spLocks noChangeArrowheads="1"/>
          </p:cNvSpPr>
          <p:nvPr/>
        </p:nvSpPr>
        <p:spPr bwMode="auto">
          <a:xfrm>
            <a:off x="5472248" y="1645047"/>
            <a:ext cx="3848100" cy="923330"/>
          </a:xfrm>
          <a:prstGeom prst="rect">
            <a:avLst/>
          </a:prstGeom>
          <a:noFill/>
          <a:ln>
            <a:noFill/>
          </a:ln>
        </p:spPr>
        <p:txBody>
          <a:bodyPr wrap="square">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“Curing” materials:</a:t>
            </a:r>
          </a:p>
          <a:p>
            <a:pPr algn="ctr" eaLnBrk="1" hangingPunct="1">
              <a:spcBef>
                <a:spcPct val="0"/>
              </a:spcBef>
              <a:buFontTx/>
              <a:buNone/>
            </a:pPr>
            <a:r>
              <a:rPr lang="en-GB" altLang="en-US" sz="1800" dirty="0">
                <a:solidFill>
                  <a:srgbClr val="006600"/>
                </a:solidFill>
                <a:latin typeface="Comic Sans MS" pitchFamily="66" charset="0"/>
              </a:rPr>
              <a:t>sterilisation; carbon dating; treating flue gases or water; </a:t>
            </a:r>
            <a:r>
              <a:rPr lang="en-GB" altLang="en-US" sz="1800" dirty="0" err="1">
                <a:solidFill>
                  <a:srgbClr val="006600"/>
                </a:solidFill>
                <a:latin typeface="Comic Sans MS" pitchFamily="66" charset="0"/>
              </a:rPr>
              <a:t>etc</a:t>
            </a:r>
            <a:r>
              <a:rPr lang="en-GB" altLang="en-US" sz="1800" dirty="0">
                <a:solidFill>
                  <a:srgbClr val="006600"/>
                </a:solidFill>
                <a:latin typeface="Comic Sans MS" pitchFamily="66" charset="0"/>
              </a:rPr>
              <a:t> </a:t>
            </a:r>
          </a:p>
        </p:txBody>
      </p:sp>
      <p:sp>
        <p:nvSpPr>
          <p:cNvPr id="15" name="TextBox 29"/>
          <p:cNvSpPr txBox="1">
            <a:spLocks noChangeArrowheads="1"/>
          </p:cNvSpPr>
          <p:nvPr/>
        </p:nvSpPr>
        <p:spPr bwMode="auto">
          <a:xfrm>
            <a:off x="5569514" y="2587534"/>
            <a:ext cx="369255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Microanalysis of materials, mass spectroscopy, PIXE, </a:t>
            </a:r>
            <a:r>
              <a:rPr lang="en-GB" altLang="en-US" sz="1800" dirty="0" err="1">
                <a:solidFill>
                  <a:srgbClr val="006600"/>
                </a:solidFill>
                <a:latin typeface="Comic Sans MS" pitchFamily="66" charset="0"/>
              </a:rPr>
              <a:t>etc</a:t>
            </a:r>
            <a:endParaRPr lang="en-GB" altLang="en-US" sz="1800" dirty="0">
              <a:solidFill>
                <a:srgbClr val="006600"/>
              </a:solidFill>
              <a:latin typeface="Comic Sans MS" pitchFamily="66" charset="0"/>
            </a:endParaRPr>
          </a:p>
        </p:txBody>
      </p:sp>
      <p:cxnSp>
        <p:nvCxnSpPr>
          <p:cNvPr id="16" name="Straight Arrow Connector 19"/>
          <p:cNvCxnSpPr>
            <a:cxnSpLocks noChangeShapeType="1"/>
          </p:cNvCxnSpPr>
          <p:nvPr/>
        </p:nvCxnSpPr>
        <p:spPr bwMode="auto">
          <a:xfrm flipH="1" flipV="1">
            <a:off x="4767842" y="2795742"/>
            <a:ext cx="803244" cy="76199"/>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7" name="TextBox 31"/>
          <p:cNvSpPr txBox="1">
            <a:spLocks noChangeArrowheads="1"/>
          </p:cNvSpPr>
          <p:nvPr/>
        </p:nvSpPr>
        <p:spPr bwMode="auto">
          <a:xfrm>
            <a:off x="5573888" y="3161073"/>
            <a:ext cx="36448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PET and SPECT medical imaging</a:t>
            </a:r>
          </a:p>
        </p:txBody>
      </p:sp>
      <p:cxnSp>
        <p:nvCxnSpPr>
          <p:cNvPr id="18" name="Straight Arrow Connector 19"/>
          <p:cNvCxnSpPr>
            <a:cxnSpLocks noChangeShapeType="1"/>
          </p:cNvCxnSpPr>
          <p:nvPr/>
        </p:nvCxnSpPr>
        <p:spPr bwMode="auto">
          <a:xfrm flipH="1" flipV="1">
            <a:off x="5453641" y="3269541"/>
            <a:ext cx="228600" cy="38098"/>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pic>
        <p:nvPicPr>
          <p:cNvPr id="4098" name="Picture 2" descr="Medical-isotope cyclotron designs go full circle – CERN Courier">
            <a:extLst>
              <a:ext uri="{FF2B5EF4-FFF2-40B4-BE49-F238E27FC236}">
                <a16:creationId xmlns:a16="http://schemas.microsoft.com/office/drawing/2014/main" id="{2C93C4D0-1261-4671-81C7-18A2FDC7D3E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05585" y="4080254"/>
            <a:ext cx="2486025" cy="1809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Diagram&#10;&#10;Description automatically generated">
            <a:extLst>
              <a:ext uri="{FF2B5EF4-FFF2-40B4-BE49-F238E27FC236}">
                <a16:creationId xmlns:a16="http://schemas.microsoft.com/office/drawing/2014/main" id="{97546D97-7C96-4E56-ABCC-0982109C662B}"/>
              </a:ext>
            </a:extLst>
          </p:cNvPr>
          <p:cNvPicPr>
            <a:picLocks noChangeAspect="1"/>
          </p:cNvPicPr>
          <p:nvPr/>
        </p:nvPicPr>
        <p:blipFill>
          <a:blip r:embed="rId5"/>
          <a:stretch>
            <a:fillRect/>
          </a:stretch>
        </p:blipFill>
        <p:spPr>
          <a:xfrm>
            <a:off x="4110570" y="4245075"/>
            <a:ext cx="2695575" cy="1695450"/>
          </a:xfrm>
          <a:prstGeom prst="rect">
            <a:avLst/>
          </a:prstGeom>
        </p:spPr>
      </p:pic>
      <p:pic>
        <p:nvPicPr>
          <p:cNvPr id="21" name="Picture 20" descr="A picture containing indoor&#10;&#10;Description automatically generated">
            <a:extLst>
              <a:ext uri="{FF2B5EF4-FFF2-40B4-BE49-F238E27FC236}">
                <a16:creationId xmlns:a16="http://schemas.microsoft.com/office/drawing/2014/main" id="{D814624F-F3A6-4A6A-AC4F-BED9832E01C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00446" y="4245075"/>
            <a:ext cx="2557233" cy="1704822"/>
          </a:xfrm>
          <a:prstGeom prst="rect">
            <a:avLst/>
          </a:prstGeom>
        </p:spPr>
      </p:pic>
      <p:sp>
        <p:nvSpPr>
          <p:cNvPr id="22" name="TextBox 21">
            <a:extLst>
              <a:ext uri="{FF2B5EF4-FFF2-40B4-BE49-F238E27FC236}">
                <a16:creationId xmlns:a16="http://schemas.microsoft.com/office/drawing/2014/main" id="{28EE5FF8-4CA3-48AA-9095-351F411927B8}"/>
              </a:ext>
            </a:extLst>
          </p:cNvPr>
          <p:cNvSpPr txBox="1"/>
          <p:nvPr/>
        </p:nvSpPr>
        <p:spPr>
          <a:xfrm>
            <a:off x="10016967" y="3244334"/>
            <a:ext cx="1899559" cy="184666"/>
          </a:xfrm>
          <a:prstGeom prst="rect">
            <a:avLst/>
          </a:prstGeom>
          <a:solidFill>
            <a:srgbClr val="FFFF00"/>
          </a:solidFill>
        </p:spPr>
        <p:txBody>
          <a:bodyPr wrap="none" lIns="0" tIns="0" rIns="0" bIns="0" rtlCol="0">
            <a:spAutoFit/>
          </a:bodyPr>
          <a:lstStyle/>
          <a:p>
            <a:pPr algn="l"/>
            <a:r>
              <a:rPr lang="en-US" sz="1200" i="1" dirty="0" err="1"/>
              <a:t>Radiotherap</a:t>
            </a:r>
            <a:r>
              <a:rPr lang="fr-CH" sz="1200" i="1" dirty="0"/>
              <a:t>y </a:t>
            </a:r>
            <a:r>
              <a:rPr lang="fr-CH" sz="1200" i="1" dirty="0" err="1"/>
              <a:t>electron</a:t>
            </a:r>
            <a:r>
              <a:rPr lang="fr-CH" sz="1200" i="1" dirty="0"/>
              <a:t> linac </a:t>
            </a:r>
            <a:endParaRPr lang="en-GB" sz="1200" i="1" dirty="0"/>
          </a:p>
        </p:txBody>
      </p:sp>
      <p:sp>
        <p:nvSpPr>
          <p:cNvPr id="25" name="TextBox 24">
            <a:extLst>
              <a:ext uri="{FF2B5EF4-FFF2-40B4-BE49-F238E27FC236}">
                <a16:creationId xmlns:a16="http://schemas.microsoft.com/office/drawing/2014/main" id="{9A61701E-D42D-4E14-9703-2AC86BD73078}"/>
              </a:ext>
            </a:extLst>
          </p:cNvPr>
          <p:cNvSpPr txBox="1"/>
          <p:nvPr/>
        </p:nvSpPr>
        <p:spPr>
          <a:xfrm>
            <a:off x="10233812" y="5945472"/>
            <a:ext cx="1657798" cy="369332"/>
          </a:xfrm>
          <a:prstGeom prst="rect">
            <a:avLst/>
          </a:prstGeom>
          <a:solidFill>
            <a:srgbClr val="FFFF00"/>
          </a:solidFill>
        </p:spPr>
        <p:txBody>
          <a:bodyPr wrap="square" lIns="0" tIns="0" rIns="0" bIns="0" rtlCol="0">
            <a:spAutoFit/>
          </a:bodyPr>
          <a:lstStyle/>
          <a:p>
            <a:pPr algn="l"/>
            <a:r>
              <a:rPr lang="en-US" sz="1200" i="1" dirty="0"/>
              <a:t>Proton cyclotron for radioisotope production</a:t>
            </a:r>
            <a:r>
              <a:rPr lang="fr-CH" sz="1200" i="1" dirty="0"/>
              <a:t> </a:t>
            </a:r>
            <a:endParaRPr lang="en-GB" sz="1200" i="1" dirty="0"/>
          </a:p>
        </p:txBody>
      </p:sp>
      <p:sp>
        <p:nvSpPr>
          <p:cNvPr id="26" name="TextBox 25">
            <a:extLst>
              <a:ext uri="{FF2B5EF4-FFF2-40B4-BE49-F238E27FC236}">
                <a16:creationId xmlns:a16="http://schemas.microsoft.com/office/drawing/2014/main" id="{16B0C6D7-3756-446D-AEA1-0037E82208AF}"/>
              </a:ext>
            </a:extLst>
          </p:cNvPr>
          <p:cNvSpPr txBox="1"/>
          <p:nvPr/>
        </p:nvSpPr>
        <p:spPr>
          <a:xfrm>
            <a:off x="6994514" y="5949897"/>
            <a:ext cx="2286964" cy="369332"/>
          </a:xfrm>
          <a:prstGeom prst="rect">
            <a:avLst/>
          </a:prstGeom>
          <a:solidFill>
            <a:srgbClr val="FFFF00"/>
          </a:solidFill>
        </p:spPr>
        <p:txBody>
          <a:bodyPr wrap="square" lIns="0" tIns="0" rIns="0" bIns="0" rtlCol="0">
            <a:spAutoFit/>
          </a:bodyPr>
          <a:lstStyle/>
          <a:p>
            <a:pPr algn="l"/>
            <a:r>
              <a:rPr lang="en-US" sz="1200" i="1" dirty="0"/>
              <a:t>The IBA </a:t>
            </a:r>
            <a:r>
              <a:rPr lang="en-US" sz="1200" i="1" dirty="0" err="1"/>
              <a:t>Rhodotron</a:t>
            </a:r>
            <a:r>
              <a:rPr lang="en-US" sz="1200" i="1" dirty="0"/>
              <a:t> for production of intense electron beams</a:t>
            </a:r>
            <a:r>
              <a:rPr lang="fr-CH" sz="1200" i="1" dirty="0"/>
              <a:t> </a:t>
            </a:r>
            <a:endParaRPr lang="en-GB" sz="1200" i="1" dirty="0"/>
          </a:p>
        </p:txBody>
      </p:sp>
      <p:sp>
        <p:nvSpPr>
          <p:cNvPr id="27" name="TextBox 26">
            <a:extLst>
              <a:ext uri="{FF2B5EF4-FFF2-40B4-BE49-F238E27FC236}">
                <a16:creationId xmlns:a16="http://schemas.microsoft.com/office/drawing/2014/main" id="{979EA95B-D853-43D3-B28F-E3F4F43B5AA5}"/>
              </a:ext>
            </a:extLst>
          </p:cNvPr>
          <p:cNvSpPr txBox="1"/>
          <p:nvPr/>
        </p:nvSpPr>
        <p:spPr>
          <a:xfrm>
            <a:off x="3940984" y="6037805"/>
            <a:ext cx="2855805" cy="184666"/>
          </a:xfrm>
          <a:prstGeom prst="rect">
            <a:avLst/>
          </a:prstGeom>
          <a:solidFill>
            <a:srgbClr val="FFFF00"/>
          </a:solidFill>
        </p:spPr>
        <p:txBody>
          <a:bodyPr wrap="square" lIns="0" tIns="0" rIns="0" bIns="0" rtlCol="0">
            <a:spAutoFit/>
          </a:bodyPr>
          <a:lstStyle/>
          <a:p>
            <a:pPr algn="l"/>
            <a:r>
              <a:rPr lang="en-US" sz="1200" i="1" dirty="0"/>
              <a:t>A commercial system for ion implantation</a:t>
            </a:r>
            <a:endParaRPr lang="en-GB" sz="1200" i="1" dirty="0"/>
          </a:p>
        </p:txBody>
      </p:sp>
      <p:sp>
        <p:nvSpPr>
          <p:cNvPr id="28" name="TextBox 27">
            <a:extLst>
              <a:ext uri="{FF2B5EF4-FFF2-40B4-BE49-F238E27FC236}">
                <a16:creationId xmlns:a16="http://schemas.microsoft.com/office/drawing/2014/main" id="{561980DD-13AD-489D-9FF6-DEFF29363D2D}"/>
              </a:ext>
            </a:extLst>
          </p:cNvPr>
          <p:cNvSpPr txBox="1"/>
          <p:nvPr/>
        </p:nvSpPr>
        <p:spPr>
          <a:xfrm>
            <a:off x="73892" y="6037805"/>
            <a:ext cx="3690066" cy="184666"/>
          </a:xfrm>
          <a:prstGeom prst="rect">
            <a:avLst/>
          </a:prstGeom>
          <a:solidFill>
            <a:srgbClr val="FFFF00"/>
          </a:solidFill>
        </p:spPr>
        <p:txBody>
          <a:bodyPr wrap="square" lIns="0" tIns="0" rIns="0" bIns="0" rtlCol="0">
            <a:spAutoFit/>
          </a:bodyPr>
          <a:lstStyle/>
          <a:p>
            <a:pPr algn="l"/>
            <a:r>
              <a:rPr lang="en-US" sz="1200" i="1" dirty="0"/>
              <a:t>A tandem accelerator for material and artwork analysis</a:t>
            </a:r>
            <a:endParaRPr lang="en-GB" sz="1200" i="1" dirty="0"/>
          </a:p>
        </p:txBody>
      </p:sp>
    </p:spTree>
    <p:extLst>
      <p:ext uri="{BB962C8B-B14F-4D97-AF65-F5344CB8AC3E}">
        <p14:creationId xmlns:p14="http://schemas.microsoft.com/office/powerpoint/2010/main" val="2849198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91214"/>
          </a:xfrm>
          <a:solidFill>
            <a:srgbClr val="FFC000"/>
          </a:solidFill>
        </p:spPr>
        <p:txBody>
          <a:bodyPr anchor="ctr">
            <a:noAutofit/>
          </a:bodyPr>
          <a:lstStyle/>
          <a:p>
            <a:pPr marL="360000">
              <a:spcBef>
                <a:spcPts val="0"/>
              </a:spcBef>
            </a:pPr>
            <a:r>
              <a:rPr lang="en-US" dirty="0"/>
              <a:t>Particle accelerators: a formidable tool for medicine</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sp>
        <p:nvSpPr>
          <p:cNvPr id="8" name="TextBox 7"/>
          <p:cNvSpPr txBox="1"/>
          <p:nvPr/>
        </p:nvSpPr>
        <p:spPr>
          <a:xfrm>
            <a:off x="119484" y="891214"/>
            <a:ext cx="4154701" cy="4862870"/>
          </a:xfrm>
          <a:prstGeom prst="rect">
            <a:avLst/>
          </a:prstGeom>
          <a:noFill/>
        </p:spPr>
        <p:txBody>
          <a:bodyPr wrap="square" rtlCol="0">
            <a:spAutoFit/>
          </a:bodyPr>
          <a:lstStyle/>
          <a:p>
            <a:pPr marL="285750" indent="-285750" defTabSz="457200">
              <a:spcAft>
                <a:spcPts val="600"/>
              </a:spcAft>
              <a:buFont typeface="Wingdings" panose="05000000000000000000" pitchFamily="2" charset="2"/>
              <a:buChar char="Ø"/>
            </a:pPr>
            <a:r>
              <a:rPr lang="en-GB" sz="2000" dirty="0">
                <a:solidFill>
                  <a:prstClr val="black"/>
                </a:solidFill>
                <a:latin typeface="Calibri"/>
              </a:rPr>
              <a:t>Particles beams can activate the nuclei generating radiation that can destroy cancerous cells or can be detected from outside.</a:t>
            </a:r>
          </a:p>
          <a:p>
            <a:pPr marL="285750" indent="-285750" defTabSz="457200">
              <a:spcAft>
                <a:spcPts val="600"/>
              </a:spcAft>
              <a:buFont typeface="Wingdings" panose="05000000000000000000" pitchFamily="2" charset="2"/>
              <a:buChar char="Ø"/>
            </a:pPr>
            <a:r>
              <a:rPr lang="en-GB" sz="2000" dirty="0">
                <a:solidFill>
                  <a:prstClr val="black"/>
                </a:solidFill>
                <a:latin typeface="Calibri"/>
              </a:rPr>
              <a:t>The energy deposited by a proton or ion beam has a well-defined peak (</a:t>
            </a:r>
            <a:r>
              <a:rPr lang="en-GB" sz="2000" b="1" dirty="0">
                <a:solidFill>
                  <a:srgbClr val="FF0000"/>
                </a:solidFill>
                <a:latin typeface="Calibri"/>
              </a:rPr>
              <a:t>Bragg peak</a:t>
            </a:r>
            <a:r>
              <a:rPr lang="en-GB" sz="2000" dirty="0">
                <a:solidFill>
                  <a:prstClr val="black"/>
                </a:solidFill>
                <a:latin typeface="Calibri"/>
              </a:rPr>
              <a:t>) inside the body: can destroy the cancer cells with minimum damage to other tissues.</a:t>
            </a:r>
          </a:p>
          <a:p>
            <a:pPr marL="285750" indent="-285750" defTabSz="457200">
              <a:spcAft>
                <a:spcPts val="600"/>
              </a:spcAft>
              <a:buFont typeface="Wingdings" panose="05000000000000000000" pitchFamily="2" charset="2"/>
              <a:buChar char="Ø"/>
            </a:pPr>
            <a:r>
              <a:rPr lang="en-GB" sz="2000" dirty="0">
                <a:solidFill>
                  <a:prstClr val="black"/>
                </a:solidFill>
                <a:latin typeface="Calibri"/>
              </a:rPr>
              <a:t>Accelerators are the way to realise the old dream of a </a:t>
            </a:r>
            <a:r>
              <a:rPr lang="en-GB" sz="2000" b="1" dirty="0">
                <a:solidFill>
                  <a:srgbClr val="C00000"/>
                </a:solidFill>
                <a:latin typeface="Calibri"/>
              </a:rPr>
              <a:t>bloodless surgery and imaging</a:t>
            </a:r>
            <a:r>
              <a:rPr lang="en-GB" sz="2000" dirty="0">
                <a:solidFill>
                  <a:prstClr val="black"/>
                </a:solidFill>
                <a:latin typeface="Calibri"/>
              </a:rPr>
              <a:t>: penetrate into the human body to </a:t>
            </a:r>
            <a:r>
              <a:rPr lang="en-GB" sz="2000" dirty="0">
                <a:solidFill>
                  <a:srgbClr val="C00000"/>
                </a:solidFill>
                <a:latin typeface="Calibri"/>
              </a:rPr>
              <a:t>treat diseases </a:t>
            </a:r>
            <a:r>
              <a:rPr lang="en-GB" sz="2000" dirty="0">
                <a:solidFill>
                  <a:prstClr val="black"/>
                </a:solidFill>
                <a:latin typeface="Calibri"/>
              </a:rPr>
              <a:t>and to </a:t>
            </a:r>
            <a:r>
              <a:rPr lang="en-GB" sz="2000" dirty="0">
                <a:solidFill>
                  <a:srgbClr val="C00000"/>
                </a:solidFill>
                <a:latin typeface="Calibri"/>
              </a:rPr>
              <a:t>observe internal organs</a:t>
            </a:r>
            <a:r>
              <a:rPr lang="en-GB" sz="2000" dirty="0">
                <a:solidFill>
                  <a:prstClr val="black"/>
                </a:solidFill>
                <a:latin typeface="Calibri"/>
              </a:rPr>
              <a:t> without using surgical tools.</a:t>
            </a:r>
          </a:p>
        </p:txBody>
      </p:sp>
      <p:sp>
        <p:nvSpPr>
          <p:cNvPr id="17" name="TextBox 16">
            <a:extLst>
              <a:ext uri="{FF2B5EF4-FFF2-40B4-BE49-F238E27FC236}">
                <a16:creationId xmlns:a16="http://schemas.microsoft.com/office/drawing/2014/main" id="{1A722BF8-61BC-46D7-9805-82F398E636E6}"/>
              </a:ext>
            </a:extLst>
          </p:cNvPr>
          <p:cNvSpPr txBox="1"/>
          <p:nvPr/>
        </p:nvSpPr>
        <p:spPr>
          <a:xfrm>
            <a:off x="11248117" y="1145447"/>
            <a:ext cx="903890" cy="3077766"/>
          </a:xfrm>
          <a:prstGeom prst="rect">
            <a:avLst/>
          </a:prstGeom>
          <a:noFill/>
        </p:spPr>
        <p:txBody>
          <a:bodyPr wrap="square" rtlCol="0">
            <a:spAutoFit/>
          </a:bodyPr>
          <a:lstStyle/>
          <a:p>
            <a:r>
              <a:rPr lang="fr-CH" sz="1200" dirty="0"/>
              <a:t>≈ 75</a:t>
            </a:r>
          </a:p>
          <a:p>
            <a:r>
              <a:rPr lang="fr-CH" sz="1200" dirty="0"/>
              <a:t>12</a:t>
            </a:r>
          </a:p>
          <a:p>
            <a:endParaRPr lang="fr-CH" sz="1200" dirty="0"/>
          </a:p>
          <a:p>
            <a:r>
              <a:rPr lang="fr-CH" sz="1200" dirty="0"/>
              <a:t>&gt;300</a:t>
            </a:r>
          </a:p>
          <a:p>
            <a:endParaRPr lang="fr-CH" sz="800" dirty="0"/>
          </a:p>
          <a:p>
            <a:r>
              <a:rPr lang="fr-CH" sz="1200" dirty="0"/>
              <a:t>0</a:t>
            </a:r>
          </a:p>
          <a:p>
            <a:endParaRPr lang="fr-CH" sz="1200" dirty="0"/>
          </a:p>
          <a:p>
            <a:endParaRPr lang="fr-CH" sz="1200" dirty="0"/>
          </a:p>
          <a:p>
            <a:r>
              <a:rPr lang="fr-CH" sz="1200" dirty="0"/>
              <a:t>≈ 14’000</a:t>
            </a:r>
          </a:p>
          <a:p>
            <a:endParaRPr lang="fr-CH" sz="600" dirty="0"/>
          </a:p>
          <a:p>
            <a:r>
              <a:rPr lang="fr-CH" sz="1200" dirty="0"/>
              <a:t>7</a:t>
            </a:r>
          </a:p>
          <a:p>
            <a:endParaRPr lang="fr-CH" sz="1200" dirty="0"/>
          </a:p>
          <a:p>
            <a:endParaRPr lang="fr-CH" sz="700" dirty="0"/>
          </a:p>
          <a:p>
            <a:endParaRPr lang="fr-CH" sz="700" dirty="0"/>
          </a:p>
          <a:p>
            <a:r>
              <a:rPr lang="fr-CH" sz="1200" dirty="0"/>
              <a:t>≈ 1’500</a:t>
            </a:r>
          </a:p>
          <a:p>
            <a:endParaRPr lang="fr-CH" sz="1000" dirty="0"/>
          </a:p>
          <a:p>
            <a:endParaRPr lang="fr-CH" sz="1200" dirty="0"/>
          </a:p>
          <a:p>
            <a:r>
              <a:rPr lang="fr-CH" sz="1200" dirty="0"/>
              <a:t>0</a:t>
            </a:r>
          </a:p>
        </p:txBody>
      </p:sp>
      <p:pic>
        <p:nvPicPr>
          <p:cNvPr id="19" name="Picture 18">
            <a:extLst>
              <a:ext uri="{FF2B5EF4-FFF2-40B4-BE49-F238E27FC236}">
                <a16:creationId xmlns:a16="http://schemas.microsoft.com/office/drawing/2014/main" id="{49C6A30D-8324-43CF-AC63-7C120D9F70F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58646" y="1000162"/>
            <a:ext cx="6277134" cy="3249138"/>
          </a:xfrm>
          <a:prstGeom prst="rect">
            <a:avLst/>
          </a:prstGeom>
        </p:spPr>
      </p:pic>
      <p:sp>
        <p:nvSpPr>
          <p:cNvPr id="21" name="TextBox 20">
            <a:extLst>
              <a:ext uri="{FF2B5EF4-FFF2-40B4-BE49-F238E27FC236}">
                <a16:creationId xmlns:a16="http://schemas.microsoft.com/office/drawing/2014/main" id="{A4F11A24-8D94-43AC-A5A0-054311E9A35E}"/>
              </a:ext>
            </a:extLst>
          </p:cNvPr>
          <p:cNvSpPr txBox="1"/>
          <p:nvPr/>
        </p:nvSpPr>
        <p:spPr>
          <a:xfrm rot="5400000">
            <a:off x="10088004" y="1983533"/>
            <a:ext cx="1879481" cy="30777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400" dirty="0"/>
              <a:t>Cancer </a:t>
            </a:r>
            <a:r>
              <a:rPr lang="fr-CH" sz="1400" dirty="0" err="1"/>
              <a:t>treatment</a:t>
            </a:r>
            <a:endParaRPr lang="en-GB" sz="1400" dirty="0"/>
          </a:p>
        </p:txBody>
      </p:sp>
      <p:sp>
        <p:nvSpPr>
          <p:cNvPr id="23" name="TextBox 22">
            <a:extLst>
              <a:ext uri="{FF2B5EF4-FFF2-40B4-BE49-F238E27FC236}">
                <a16:creationId xmlns:a16="http://schemas.microsoft.com/office/drawing/2014/main" id="{9F50E73D-A859-4100-837C-268F643C9A6E}"/>
              </a:ext>
            </a:extLst>
          </p:cNvPr>
          <p:cNvSpPr txBox="1"/>
          <p:nvPr/>
        </p:nvSpPr>
        <p:spPr>
          <a:xfrm rot="5400000">
            <a:off x="10707928" y="3446912"/>
            <a:ext cx="685800" cy="2616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100" dirty="0"/>
              <a:t>Imaging</a:t>
            </a:r>
            <a:endParaRPr lang="en-GB" sz="1100" dirty="0"/>
          </a:p>
        </p:txBody>
      </p:sp>
      <p:sp>
        <p:nvSpPr>
          <p:cNvPr id="25" name="TextBox 24">
            <a:extLst>
              <a:ext uri="{FF2B5EF4-FFF2-40B4-BE49-F238E27FC236}">
                <a16:creationId xmlns:a16="http://schemas.microsoft.com/office/drawing/2014/main" id="{07EFC904-A8E2-4ECC-BE5F-FFEC3789B9D9}"/>
              </a:ext>
            </a:extLst>
          </p:cNvPr>
          <p:cNvSpPr txBox="1"/>
          <p:nvPr/>
        </p:nvSpPr>
        <p:spPr>
          <a:xfrm rot="5400000">
            <a:off x="10200394" y="3798595"/>
            <a:ext cx="995995" cy="43088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050" dirty="0"/>
              <a:t>New cancer </a:t>
            </a:r>
            <a:r>
              <a:rPr lang="fr-CH" sz="1050" dirty="0" err="1"/>
              <a:t>treatments</a:t>
            </a:r>
            <a:endParaRPr lang="en-GB" sz="1050" dirty="0"/>
          </a:p>
        </p:txBody>
      </p:sp>
      <p:sp>
        <p:nvSpPr>
          <p:cNvPr id="27" name="TextBox 26">
            <a:extLst>
              <a:ext uri="{FF2B5EF4-FFF2-40B4-BE49-F238E27FC236}">
                <a16:creationId xmlns:a16="http://schemas.microsoft.com/office/drawing/2014/main" id="{3B5230D4-0EE6-4B70-894A-377FC51CF783}"/>
              </a:ext>
            </a:extLst>
          </p:cNvPr>
          <p:cNvSpPr txBox="1"/>
          <p:nvPr/>
        </p:nvSpPr>
        <p:spPr>
          <a:xfrm>
            <a:off x="8325744" y="5039043"/>
            <a:ext cx="3625067" cy="92333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dirty="0"/>
              <a:t>≈ 16’000 </a:t>
            </a:r>
            <a:r>
              <a:rPr lang="fr-CH" dirty="0" err="1"/>
              <a:t>particle</a:t>
            </a:r>
            <a:r>
              <a:rPr lang="fr-CH" dirty="0"/>
              <a:t> </a:t>
            </a:r>
            <a:r>
              <a:rPr lang="fr-CH" dirty="0" err="1"/>
              <a:t>accelerators</a:t>
            </a:r>
            <a:r>
              <a:rPr lang="fr-CH" dirty="0"/>
              <a:t> operating for </a:t>
            </a:r>
            <a:r>
              <a:rPr lang="fr-CH" dirty="0" err="1"/>
              <a:t>medicine</a:t>
            </a:r>
            <a:r>
              <a:rPr lang="fr-CH" dirty="0"/>
              <a:t> </a:t>
            </a:r>
            <a:r>
              <a:rPr lang="fr-CH" dirty="0" err="1"/>
              <a:t>worldwide</a:t>
            </a:r>
            <a:r>
              <a:rPr lang="fr-CH" dirty="0"/>
              <a:t>, in cancer </a:t>
            </a:r>
            <a:r>
              <a:rPr lang="fr-CH" dirty="0" err="1"/>
              <a:t>therapy</a:t>
            </a:r>
            <a:r>
              <a:rPr lang="fr-CH" dirty="0"/>
              <a:t> and </a:t>
            </a:r>
            <a:r>
              <a:rPr lang="fr-CH" dirty="0" err="1"/>
              <a:t>imaging</a:t>
            </a:r>
            <a:r>
              <a:rPr lang="fr-CH" dirty="0"/>
              <a:t> </a:t>
            </a:r>
            <a:endParaRPr lang="en-GB" dirty="0"/>
          </a:p>
        </p:txBody>
      </p:sp>
      <p:sp>
        <p:nvSpPr>
          <p:cNvPr id="13" name="Footer Placeholder 4">
            <a:extLst>
              <a:ext uri="{FF2B5EF4-FFF2-40B4-BE49-F238E27FC236}">
                <a16:creationId xmlns:a16="http://schemas.microsoft.com/office/drawing/2014/main" id="{B26BB002-FD9E-400C-9ED2-C786B69F9677}"/>
              </a:ext>
            </a:extLst>
          </p:cNvPr>
          <p:cNvSpPr txBox="1">
            <a:spLocks/>
          </p:cNvSpPr>
          <p:nvPr/>
        </p:nvSpPr>
        <p:spPr>
          <a:xfrm>
            <a:off x="4259262" y="6356350"/>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 Vretenar | NIMMS</a:t>
            </a:r>
            <a:endParaRPr lang="en-US" dirty="0"/>
          </a:p>
        </p:txBody>
      </p:sp>
      <p:sp>
        <p:nvSpPr>
          <p:cNvPr id="3" name="TextBox 2">
            <a:extLst>
              <a:ext uri="{FF2B5EF4-FFF2-40B4-BE49-F238E27FC236}">
                <a16:creationId xmlns:a16="http://schemas.microsoft.com/office/drawing/2014/main" id="{E57809B1-2A2B-4046-BCB5-FA4BBF978DEB}"/>
              </a:ext>
            </a:extLst>
          </p:cNvPr>
          <p:cNvSpPr txBox="1"/>
          <p:nvPr/>
        </p:nvSpPr>
        <p:spPr>
          <a:xfrm>
            <a:off x="10831483" y="907829"/>
            <a:ext cx="1261564" cy="184666"/>
          </a:xfrm>
          <a:prstGeom prst="rect">
            <a:avLst/>
          </a:prstGeom>
          <a:noFill/>
        </p:spPr>
        <p:txBody>
          <a:bodyPr wrap="none" lIns="0" tIns="0" rIns="0" bIns="0" rtlCol="0">
            <a:spAutoFit/>
          </a:bodyPr>
          <a:lstStyle/>
          <a:p>
            <a:pPr algn="l"/>
            <a:r>
              <a:rPr lang="fr-CH" sz="1200" i="1" dirty="0"/>
              <a:t>Operating </a:t>
            </a:r>
            <a:r>
              <a:rPr lang="fr-CH" sz="1200" i="1" dirty="0" err="1"/>
              <a:t>facilities</a:t>
            </a:r>
            <a:endParaRPr lang="en-GB" sz="1200" i="1" dirty="0"/>
          </a:p>
        </p:txBody>
      </p:sp>
      <p:pic>
        <p:nvPicPr>
          <p:cNvPr id="14" name="Picture 13">
            <a:extLst>
              <a:ext uri="{FF2B5EF4-FFF2-40B4-BE49-F238E27FC236}">
                <a16:creationId xmlns:a16="http://schemas.microsoft.com/office/drawing/2014/main" id="{13F03776-0D13-4AB0-85CF-16D66F922D26}"/>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738255" y="4540757"/>
            <a:ext cx="2528252" cy="1998155"/>
          </a:xfrm>
          <a:prstGeom prst="rect">
            <a:avLst/>
          </a:prstGeom>
          <a:noFill/>
          <a:ln>
            <a:noFill/>
          </a:ln>
        </p:spPr>
      </p:pic>
    </p:spTree>
    <p:extLst>
      <p:ext uri="{BB962C8B-B14F-4D97-AF65-F5344CB8AC3E}">
        <p14:creationId xmlns:p14="http://schemas.microsoft.com/office/powerpoint/2010/main" val="1130022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46996"/>
          </a:xfrm>
        </p:spPr>
        <p:txBody>
          <a:bodyPr/>
          <a:lstStyle/>
          <a:p>
            <a:r>
              <a:rPr lang="en-US" dirty="0"/>
              <a:t>Accelerator production of radioisotopes</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32</a:t>
            </a:fld>
            <a:endParaRPr lang="en-GB"/>
          </a:p>
        </p:txBody>
      </p:sp>
      <p:sp>
        <p:nvSpPr>
          <p:cNvPr id="7" name="Text Box 11"/>
          <p:cNvSpPr txBox="1">
            <a:spLocks noChangeArrowheads="1"/>
          </p:cNvSpPr>
          <p:nvPr/>
        </p:nvSpPr>
        <p:spPr bwMode="auto">
          <a:xfrm>
            <a:off x="533400" y="812225"/>
            <a:ext cx="80010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ts val="0"/>
              </a:spcBef>
            </a:pPr>
            <a:r>
              <a:rPr lang="en-GB" altLang="en-US" sz="2000" dirty="0">
                <a:solidFill>
                  <a:srgbClr val="CC0000"/>
                </a:solidFill>
                <a:latin typeface="Arial Black" pitchFamily="34" charset="0"/>
              </a:rPr>
              <a:t> </a:t>
            </a:r>
            <a:r>
              <a:rPr lang="en-GB" altLang="en-US" sz="2000" dirty="0">
                <a:solidFill>
                  <a:srgbClr val="000066"/>
                </a:solidFill>
                <a:latin typeface="Comic Sans MS" panose="030F0702030302020204" pitchFamily="66" charset="0"/>
              </a:rPr>
              <a:t>Used for imaging:							</a:t>
            </a:r>
          </a:p>
          <a:p>
            <a:pPr eaLnBrk="1" hangingPunct="1">
              <a:spcBef>
                <a:spcPts val="0"/>
              </a:spcBef>
              <a:buNone/>
            </a:pPr>
            <a:r>
              <a:rPr lang="en-GB" altLang="en-US" sz="2000" dirty="0">
                <a:solidFill>
                  <a:srgbClr val="006600"/>
                </a:solidFill>
                <a:latin typeface="Comic Sans MS" panose="030F0702030302020204" pitchFamily="66" charset="0"/>
              </a:rPr>
              <a:t>- Positron Emission Tomography (PET)				</a:t>
            </a:r>
          </a:p>
          <a:p>
            <a:pPr eaLnBrk="1" hangingPunct="1">
              <a:spcBef>
                <a:spcPts val="0"/>
              </a:spcBef>
              <a:buNone/>
            </a:pPr>
            <a:r>
              <a:rPr lang="en-GB" altLang="en-US" sz="2000" dirty="0">
                <a:solidFill>
                  <a:srgbClr val="006600"/>
                </a:solidFill>
                <a:latin typeface="Comic Sans MS" panose="030F0702030302020204" pitchFamily="66" charset="0"/>
              </a:rPr>
              <a:t>- Single Particle Emission Computed Tomography (SPECT)</a:t>
            </a:r>
            <a:endParaRPr lang="en-GB" altLang="en-US" sz="2000" dirty="0">
              <a:solidFill>
                <a:srgbClr val="990033"/>
              </a:solidFill>
              <a:latin typeface="Comic Sans MS" panose="030F0702030302020204" pitchFamily="66" charset="0"/>
            </a:endParaRPr>
          </a:p>
          <a:p>
            <a:pPr eaLnBrk="1" hangingPunct="1">
              <a:spcBef>
                <a:spcPts val="0"/>
              </a:spcBef>
            </a:pPr>
            <a:r>
              <a:rPr lang="en-GB" altLang="en-US" sz="2000" dirty="0">
                <a:solidFill>
                  <a:srgbClr val="C00000"/>
                </a:solidFill>
                <a:latin typeface="Arial Black" pitchFamily="34" charset="0"/>
              </a:rPr>
              <a:t> </a:t>
            </a:r>
            <a:r>
              <a:rPr lang="en-GB" altLang="en-US" sz="2000" dirty="0">
                <a:solidFill>
                  <a:srgbClr val="000066"/>
                </a:solidFill>
                <a:latin typeface="Comic Sans MS" panose="030F0702030302020204" pitchFamily="66" charset="0"/>
              </a:rPr>
              <a:t>Therapy:								</a:t>
            </a:r>
          </a:p>
          <a:p>
            <a:pPr eaLnBrk="1" hangingPunct="1">
              <a:spcBef>
                <a:spcPts val="0"/>
              </a:spcBef>
              <a:buNone/>
            </a:pPr>
            <a:r>
              <a:rPr lang="en-GB" altLang="en-US" sz="2000" dirty="0">
                <a:solidFill>
                  <a:srgbClr val="006600"/>
                </a:solidFill>
                <a:latin typeface="Comic Sans MS" panose="030F0702030302020204" pitchFamily="66" charset="0"/>
              </a:rPr>
              <a:t>- brachytherapy</a:t>
            </a:r>
            <a:endParaRPr lang="en-GB" altLang="en-US" sz="2000" dirty="0">
              <a:solidFill>
                <a:srgbClr val="000066"/>
              </a:solidFill>
              <a:latin typeface="Comic Sans MS" panose="030F0702030302020204" pitchFamily="66" charset="0"/>
            </a:endParaRPr>
          </a:p>
        </p:txBody>
      </p:sp>
      <p:pic>
        <p:nvPicPr>
          <p:cNvPr id="8" name="Picture 2" descr="http://www.siemens.com/press/pool/de/pressebilder/2011/imaging_therapy/300dpi/him201111013-02_300dpi.jpg">
            <a:hlinkClick r:id="rId2"/>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470106" y="875152"/>
            <a:ext cx="3188494" cy="2301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http://trimed-cms-prod.s3.amazonaws.com/assets/VGV4YXNDYW5DZW4yMDA5LTA4LTE4IDAxOjA3OjUx.gif">
            <a:hlinkClick r:id="rId4"/>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092351" y="3376278"/>
            <a:ext cx="2606991" cy="2780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21673" y="3174802"/>
            <a:ext cx="8562109" cy="3416320"/>
          </a:xfrm>
          <a:prstGeom prst="rect">
            <a:avLst/>
          </a:prstGeom>
          <a:noFill/>
        </p:spPr>
        <p:txBody>
          <a:bodyPr wrap="square" rtlCol="0">
            <a:spAutoFit/>
          </a:bodyPr>
          <a:lstStyle/>
          <a:p>
            <a:r>
              <a:rPr lang="en-US" dirty="0"/>
              <a:t>Commonly used for PET:</a:t>
            </a:r>
            <a:r>
              <a:rPr lang="en-GB" dirty="0"/>
              <a:t> </a:t>
            </a:r>
          </a:p>
          <a:p>
            <a:r>
              <a:rPr lang="en-GB" b="1" dirty="0">
                <a:solidFill>
                  <a:srgbClr val="FF0000"/>
                </a:solidFill>
              </a:rPr>
              <a:t>18F</a:t>
            </a:r>
            <a:r>
              <a:rPr lang="en-GB" dirty="0"/>
              <a:t> – 2*511 keV photons, 2 hour half-life</a:t>
            </a:r>
          </a:p>
          <a:p>
            <a:r>
              <a:rPr lang="en-GB" dirty="0"/>
              <a:t>Produced in large cyclotron-based production centres and </a:t>
            </a:r>
            <a:r>
              <a:rPr lang="en-US" dirty="0"/>
              <a:t>shipped overnight to hospitals</a:t>
            </a:r>
          </a:p>
          <a:p>
            <a:r>
              <a:rPr lang="en-US" dirty="0"/>
              <a:t>Interest in compact accelerators that can produce the isotopes directly in hospitals:</a:t>
            </a:r>
          </a:p>
          <a:p>
            <a:pPr marL="285750" indent="-285750">
              <a:buFontTx/>
              <a:buChar char="-"/>
            </a:pPr>
            <a:r>
              <a:rPr lang="en-US" dirty="0"/>
              <a:t>Shorter supply chain, easier availability</a:t>
            </a:r>
          </a:p>
          <a:p>
            <a:pPr marL="285750" indent="-285750">
              <a:buFontTx/>
              <a:buChar char="-"/>
            </a:pPr>
            <a:r>
              <a:rPr lang="en-US" dirty="0"/>
              <a:t>Lower dose to patient</a:t>
            </a:r>
          </a:p>
          <a:p>
            <a:pPr marL="285750" indent="-285750">
              <a:buFontTx/>
              <a:buChar char="-"/>
            </a:pPr>
            <a:r>
              <a:rPr lang="en-US" dirty="0"/>
              <a:t>Allows shorter lifetime isotopes with better resolution: </a:t>
            </a:r>
          </a:p>
          <a:p>
            <a:pPr marL="1200150" lvl="2" indent="-285750">
              <a:buFontTx/>
              <a:buChar char="-"/>
            </a:pPr>
            <a:r>
              <a:rPr lang="sv-SE" dirty="0"/>
              <a:t>11C: ~20 min </a:t>
            </a:r>
          </a:p>
          <a:p>
            <a:pPr marL="1200150" lvl="2" indent="-285750">
              <a:buFontTx/>
              <a:buChar char="-"/>
            </a:pPr>
            <a:r>
              <a:rPr lang="sv-SE" dirty="0"/>
              <a:t>13N: ~10 min</a:t>
            </a:r>
          </a:p>
          <a:p>
            <a:pPr marL="1200150" lvl="2" indent="-285750">
              <a:buFontTx/>
              <a:buChar char="-"/>
            </a:pPr>
            <a:r>
              <a:rPr lang="sv-SE" dirty="0"/>
              <a:t>15O: ~2 min</a:t>
            </a:r>
          </a:p>
          <a:p>
            <a:pPr marL="285750" indent="-285750">
              <a:buFontTx/>
              <a:buChar char="-"/>
            </a:pPr>
            <a:endParaRPr lang="en-GB" dirty="0"/>
          </a:p>
        </p:txBody>
      </p:sp>
    </p:spTree>
    <p:extLst>
      <p:ext uri="{BB962C8B-B14F-4D97-AF65-F5344CB8AC3E}">
        <p14:creationId xmlns:p14="http://schemas.microsoft.com/office/powerpoint/2010/main" val="1572625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00087"/>
          </a:xfrm>
        </p:spPr>
        <p:txBody>
          <a:bodyPr/>
          <a:lstStyle/>
          <a:p>
            <a:r>
              <a:rPr lang="en-US" dirty="0"/>
              <a:t>Compact accelerators for medicine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33</a:t>
            </a:fld>
            <a:endParaRPr lang="en-GB"/>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9526" y="2053487"/>
            <a:ext cx="2502775" cy="1701887"/>
          </a:xfrm>
          <a:prstGeom prst="rect">
            <a:avLst/>
          </a:prstGeom>
        </p:spPr>
      </p:pic>
      <p:sp>
        <p:nvSpPr>
          <p:cNvPr id="7" name="TextBox 6"/>
          <p:cNvSpPr txBox="1"/>
          <p:nvPr/>
        </p:nvSpPr>
        <p:spPr>
          <a:xfrm>
            <a:off x="143745" y="3830471"/>
            <a:ext cx="3052037"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AMIT </a:t>
            </a:r>
            <a:r>
              <a:rPr lang="fr-CH" sz="1400" dirty="0" err="1"/>
              <a:t>superconducting</a:t>
            </a:r>
            <a:r>
              <a:rPr lang="fr-CH" sz="1400" dirty="0"/>
              <a:t> cyclotron for isotope production (CIEMAT, Spain)</a:t>
            </a:r>
            <a:endParaRPr lang="en-GB" sz="1400" dirty="0"/>
          </a:p>
        </p:txBody>
      </p:sp>
      <p:pic>
        <p:nvPicPr>
          <p:cNvPr id="8" name="Picture 2" descr="C:\Users\vretenar\AppData\Local\Microsoft\Windows\Temporary Internet Files\Content.Outlook\NNLAZA88\Mock-up 2 (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666381" y="3695055"/>
            <a:ext cx="3267839" cy="22418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8292697" y="2803014"/>
            <a:ext cx="2444869" cy="1070456"/>
          </a:xfrm>
          <a:prstGeom prst="rect">
            <a:avLst/>
          </a:prstGeom>
        </p:spPr>
      </p:pic>
      <p:sp>
        <p:nvSpPr>
          <p:cNvPr id="10" name="TextBox 9"/>
          <p:cNvSpPr txBox="1"/>
          <p:nvPr/>
        </p:nvSpPr>
        <p:spPr>
          <a:xfrm>
            <a:off x="6558681" y="5979812"/>
            <a:ext cx="5252713"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RFQ linac system for isotope production in </a:t>
            </a:r>
            <a:r>
              <a:rPr lang="fr-CH" sz="1400" dirty="0" err="1"/>
              <a:t>hospitals</a:t>
            </a:r>
            <a:r>
              <a:rPr lang="fr-CH" sz="1400" dirty="0"/>
              <a:t> (CERN)</a:t>
            </a:r>
            <a:endParaRPr lang="en-GB" sz="1400" dirty="0"/>
          </a:p>
        </p:txBody>
      </p:sp>
      <p:sp>
        <p:nvSpPr>
          <p:cNvPr id="3" name="TextBox 2">
            <a:extLst>
              <a:ext uri="{FF2B5EF4-FFF2-40B4-BE49-F238E27FC236}">
                <a16:creationId xmlns:a16="http://schemas.microsoft.com/office/drawing/2014/main" id="{F027D0A5-3E81-4C95-8988-A597A83CDD36}"/>
              </a:ext>
            </a:extLst>
          </p:cNvPr>
          <p:cNvSpPr txBox="1"/>
          <p:nvPr/>
        </p:nvSpPr>
        <p:spPr>
          <a:xfrm>
            <a:off x="258617" y="822789"/>
            <a:ext cx="10021455" cy="1107996"/>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l"/>
            <a:r>
              <a:rPr lang="en-GB" dirty="0"/>
              <a:t>The trend is to move the accelerator inside the hospital, but how can we </a:t>
            </a:r>
            <a:r>
              <a:rPr lang="en-GB" b="1" dirty="0">
                <a:solidFill>
                  <a:srgbClr val="FF0000"/>
                </a:solidFill>
              </a:rPr>
              <a:t>miniaturise the accelerator </a:t>
            </a:r>
            <a:r>
              <a:rPr lang="en-GB" dirty="0"/>
              <a:t>? </a:t>
            </a:r>
          </a:p>
          <a:p>
            <a:pPr algn="l"/>
            <a:r>
              <a:rPr lang="en-GB" dirty="0"/>
              <a:t>The challenges are the same as for future particle physics facilities: high field SC magnets, high-gradient and high frequency accelerating structures. </a:t>
            </a:r>
          </a:p>
        </p:txBody>
      </p:sp>
      <p:pic>
        <p:nvPicPr>
          <p:cNvPr id="4" name="Picture 3">
            <a:extLst>
              <a:ext uri="{FF2B5EF4-FFF2-40B4-BE49-F238E27FC236}">
                <a16:creationId xmlns:a16="http://schemas.microsoft.com/office/drawing/2014/main" id="{CBF0D2F7-8248-4DD3-9ED9-34BF2EF51E2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55746" y="4323510"/>
            <a:ext cx="2163207" cy="1544665"/>
          </a:xfrm>
          <a:prstGeom prst="rect">
            <a:avLst/>
          </a:prstGeom>
        </p:spPr>
      </p:pic>
      <p:pic>
        <p:nvPicPr>
          <p:cNvPr id="11" name="Picture 10">
            <a:extLst>
              <a:ext uri="{FF2B5EF4-FFF2-40B4-BE49-F238E27FC236}">
                <a16:creationId xmlns:a16="http://schemas.microsoft.com/office/drawing/2014/main" id="{B9CA3D1D-D661-48D1-B127-EB5DA4D3388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687419" y="1955840"/>
            <a:ext cx="3911671" cy="1813481"/>
          </a:xfrm>
          <a:prstGeom prst="rect">
            <a:avLst/>
          </a:prstGeom>
        </p:spPr>
      </p:pic>
      <p:pic>
        <p:nvPicPr>
          <p:cNvPr id="12" name="Picture 11">
            <a:extLst>
              <a:ext uri="{FF2B5EF4-FFF2-40B4-BE49-F238E27FC236}">
                <a16:creationId xmlns:a16="http://schemas.microsoft.com/office/drawing/2014/main" id="{CD74C768-8822-4B59-AEB5-1DE02950595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933359" y="4382998"/>
            <a:ext cx="2162641" cy="1562203"/>
          </a:xfrm>
          <a:prstGeom prst="rect">
            <a:avLst/>
          </a:prstGeom>
        </p:spPr>
      </p:pic>
      <p:pic>
        <p:nvPicPr>
          <p:cNvPr id="13" name="Picture 12">
            <a:extLst>
              <a:ext uri="{FF2B5EF4-FFF2-40B4-BE49-F238E27FC236}">
                <a16:creationId xmlns:a16="http://schemas.microsoft.com/office/drawing/2014/main" id="{FD52525B-4AE9-4E58-BA20-FC52C9D9516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982998" y="265452"/>
            <a:ext cx="2163207" cy="2272110"/>
          </a:xfrm>
          <a:prstGeom prst="rect">
            <a:avLst/>
          </a:prstGeom>
        </p:spPr>
      </p:pic>
      <p:pic>
        <p:nvPicPr>
          <p:cNvPr id="18" name="Picture 17" descr="Map&#10;&#10;Description automatically generated with low confidence">
            <a:extLst>
              <a:ext uri="{FF2B5EF4-FFF2-40B4-BE49-F238E27FC236}">
                <a16:creationId xmlns:a16="http://schemas.microsoft.com/office/drawing/2014/main" id="{2466E3DC-CCAD-46BD-8DEF-2059B706A43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20064" y="4548346"/>
            <a:ext cx="3665301" cy="1396855"/>
          </a:xfrm>
          <a:prstGeom prst="rect">
            <a:avLst/>
          </a:prstGeom>
        </p:spPr>
      </p:pic>
      <p:sp>
        <p:nvSpPr>
          <p:cNvPr id="19" name="TextBox 18">
            <a:extLst>
              <a:ext uri="{FF2B5EF4-FFF2-40B4-BE49-F238E27FC236}">
                <a16:creationId xmlns:a16="http://schemas.microsoft.com/office/drawing/2014/main" id="{2DB744AC-31E1-45CA-AB92-2F13D99D4245}"/>
              </a:ext>
            </a:extLst>
          </p:cNvPr>
          <p:cNvSpPr txBox="1"/>
          <p:nvPr/>
        </p:nvSpPr>
        <p:spPr>
          <a:xfrm>
            <a:off x="205646" y="5979812"/>
            <a:ext cx="5890354"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CLIC 12 </a:t>
            </a:r>
            <a:r>
              <a:rPr lang="fr-CH" sz="1400" dirty="0" err="1"/>
              <a:t>Ghz</a:t>
            </a:r>
            <a:r>
              <a:rPr lang="fr-CH" sz="1400" dirty="0"/>
              <a:t> </a:t>
            </a:r>
            <a:r>
              <a:rPr lang="fr-CH" sz="1400" dirty="0" err="1"/>
              <a:t>technology</a:t>
            </a:r>
            <a:r>
              <a:rPr lang="fr-CH" sz="1400" dirty="0"/>
              <a:t> for FLASH </a:t>
            </a:r>
            <a:r>
              <a:rPr lang="fr-CH" sz="1400" dirty="0" err="1"/>
              <a:t>therapy</a:t>
            </a:r>
            <a:r>
              <a:rPr lang="fr-CH" sz="1400" dirty="0"/>
              <a:t> in </a:t>
            </a:r>
            <a:r>
              <a:rPr lang="fr-CH" sz="1400" dirty="0" err="1"/>
              <a:t>hospitals</a:t>
            </a:r>
            <a:r>
              <a:rPr lang="fr-CH" sz="1400" dirty="0"/>
              <a:t> (CERN, CHUV)</a:t>
            </a:r>
            <a:endParaRPr lang="en-GB" sz="1400" dirty="0"/>
          </a:p>
        </p:txBody>
      </p:sp>
      <p:sp>
        <p:nvSpPr>
          <p:cNvPr id="20" name="TextBox 19">
            <a:extLst>
              <a:ext uri="{FF2B5EF4-FFF2-40B4-BE49-F238E27FC236}">
                <a16:creationId xmlns:a16="http://schemas.microsoft.com/office/drawing/2014/main" id="{4278ACDB-15E6-4672-9763-6A4482832028}"/>
              </a:ext>
            </a:extLst>
          </p:cNvPr>
          <p:cNvSpPr txBox="1"/>
          <p:nvPr/>
        </p:nvSpPr>
        <p:spPr>
          <a:xfrm>
            <a:off x="3382900" y="3618056"/>
            <a:ext cx="4359563"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Carbon ion cancer </a:t>
            </a:r>
            <a:r>
              <a:rPr lang="fr-CH" sz="1400" dirty="0" err="1"/>
              <a:t>therapy</a:t>
            </a:r>
            <a:r>
              <a:rPr lang="fr-CH" sz="1400" dirty="0"/>
              <a:t> </a:t>
            </a:r>
            <a:r>
              <a:rPr lang="fr-CH" sz="1400" dirty="0" err="1"/>
              <a:t>facility</a:t>
            </a:r>
            <a:r>
              <a:rPr lang="fr-CH" sz="1400" dirty="0"/>
              <a:t> in &lt;1000 m</a:t>
            </a:r>
            <a:r>
              <a:rPr lang="fr-CH" sz="1400" baseline="30000" dirty="0"/>
              <a:t>2 </a:t>
            </a:r>
            <a:r>
              <a:rPr lang="fr-CH" sz="1400" dirty="0" err="1"/>
              <a:t>based</a:t>
            </a:r>
            <a:r>
              <a:rPr lang="fr-CH" sz="1400" dirty="0"/>
              <a:t> on a </a:t>
            </a:r>
            <a:r>
              <a:rPr lang="fr-CH" sz="1400" dirty="0" err="1"/>
              <a:t>superconducting</a:t>
            </a:r>
            <a:r>
              <a:rPr lang="fr-CH" sz="1400" dirty="0"/>
              <a:t> synchrotron (CERN, SEEIIST)</a:t>
            </a:r>
            <a:endParaRPr lang="en-GB" sz="1400" dirty="0"/>
          </a:p>
        </p:txBody>
      </p:sp>
    </p:spTree>
    <p:extLst>
      <p:ext uri="{BB962C8B-B14F-4D97-AF65-F5344CB8AC3E}">
        <p14:creationId xmlns:p14="http://schemas.microsoft.com/office/powerpoint/2010/main" val="8072450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en-US" dirty="0"/>
              <a:t>Environmental applications of accelerators</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34</a:t>
            </a:fld>
            <a:endParaRPr lang="en-GB"/>
          </a:p>
        </p:txBody>
      </p:sp>
      <p:sp>
        <p:nvSpPr>
          <p:cNvPr id="6" name="TextBox 5"/>
          <p:cNvSpPr txBox="1"/>
          <p:nvPr/>
        </p:nvSpPr>
        <p:spPr>
          <a:xfrm>
            <a:off x="340837" y="796038"/>
            <a:ext cx="8304399"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a:t>Low-energy electrons can break molecular bonds and be used for:</a:t>
            </a:r>
          </a:p>
          <a:p>
            <a:pPr marL="342900" indent="-342900">
              <a:buFontTx/>
              <a:buChar char="-"/>
            </a:pPr>
            <a:r>
              <a:rPr lang="en-US" dirty="0"/>
              <a:t>Flue gas treatment (cleaning of </a:t>
            </a:r>
            <a:r>
              <a:rPr lang="en-US" dirty="0" err="1"/>
              <a:t>SOx</a:t>
            </a:r>
            <a:r>
              <a:rPr lang="en-US" dirty="0"/>
              <a:t> from smokes of fossil fuel power plants) </a:t>
            </a:r>
          </a:p>
          <a:p>
            <a:pPr marL="342900" indent="-342900">
              <a:buFontTx/>
              <a:buChar char="-"/>
            </a:pPr>
            <a:r>
              <a:rPr lang="en-US" dirty="0"/>
              <a:t>Wastewater and sewage treatment</a:t>
            </a:r>
          </a:p>
          <a:p>
            <a:pPr marL="342900" indent="-342900">
              <a:buFontTx/>
              <a:buChar char="-"/>
            </a:pPr>
            <a:r>
              <a:rPr lang="en-US" dirty="0"/>
              <a:t>Treatment of marine diesel exhaust gases (removal of </a:t>
            </a:r>
            <a:r>
              <a:rPr lang="en-US" dirty="0" err="1"/>
              <a:t>SOx</a:t>
            </a:r>
            <a:r>
              <a:rPr lang="en-US" dirty="0"/>
              <a:t> and NOx). </a:t>
            </a:r>
          </a:p>
        </p:txBody>
      </p:sp>
      <p:pic>
        <p:nvPicPr>
          <p:cNvPr id="7" name="Picture 7" descr="statek.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767345" y="796038"/>
            <a:ext cx="3230616" cy="222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40837" y="2146868"/>
            <a:ext cx="6226218" cy="229293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285750" indent="-285750">
              <a:spcBef>
                <a:spcPts val="600"/>
              </a:spcBef>
              <a:buFont typeface="Arial" panose="020B0604020202020204" pitchFamily="34" charset="0"/>
              <a:buChar char="•"/>
            </a:pPr>
            <a:r>
              <a:rPr lang="en-GB" sz="1600" b="1" dirty="0">
                <a:solidFill>
                  <a:srgbClr val="FF0000"/>
                </a:solidFill>
              </a:rPr>
              <a:t>Maritime transport </a:t>
            </a:r>
            <a:r>
              <a:rPr lang="en-GB" sz="1600" dirty="0"/>
              <a:t>is the largest contributor to air pollution: a cruise ship emits as much sulphur oxides as 1 million cars!</a:t>
            </a:r>
          </a:p>
          <a:p>
            <a:pPr marL="285750" indent="-285750">
              <a:spcBef>
                <a:spcPts val="600"/>
              </a:spcBef>
              <a:buFont typeface="Arial" panose="020B0604020202020204" pitchFamily="34" charset="0"/>
              <a:buChar char="•"/>
            </a:pPr>
            <a:r>
              <a:rPr lang="en-GB" sz="1600" dirty="0"/>
              <a:t>Ships burn Heavy Fuel Oil, cheap but rich in </a:t>
            </a:r>
            <a:r>
              <a:rPr lang="en-GB" sz="1600" dirty="0">
                <a:solidFill>
                  <a:srgbClr val="FF0000"/>
                </a:solidFill>
              </a:rPr>
              <a:t>Sulphur</a:t>
            </a:r>
            <a:r>
              <a:rPr lang="en-GB" sz="1600" dirty="0"/>
              <a:t>. Diesels (high efficiency) emit </a:t>
            </a:r>
            <a:r>
              <a:rPr lang="en-GB" sz="1600" dirty="0">
                <a:solidFill>
                  <a:srgbClr val="FF0000"/>
                </a:solidFill>
              </a:rPr>
              <a:t>Nitrogen</a:t>
            </a:r>
            <a:r>
              <a:rPr lang="en-GB" sz="1600" dirty="0"/>
              <a:t> oxides and </a:t>
            </a:r>
            <a:r>
              <a:rPr lang="en-GB" sz="1600" dirty="0">
                <a:solidFill>
                  <a:srgbClr val="FF0000"/>
                </a:solidFill>
              </a:rPr>
              <a:t>particulate</a:t>
            </a:r>
            <a:r>
              <a:rPr lang="en-GB" sz="1600" dirty="0"/>
              <a:t> matter.</a:t>
            </a:r>
          </a:p>
          <a:p>
            <a:pPr marL="285750" indent="-285750">
              <a:spcBef>
                <a:spcPts val="600"/>
              </a:spcBef>
              <a:buFont typeface="Arial" panose="020B0604020202020204" pitchFamily="34" charset="0"/>
              <a:buChar char="•"/>
            </a:pPr>
            <a:r>
              <a:rPr lang="en-GB" sz="1600" dirty="0"/>
              <a:t>New legislation is going to drastically limit </a:t>
            </a:r>
            <a:r>
              <a:rPr lang="en-GB" sz="1600" dirty="0" err="1"/>
              <a:t>SOx</a:t>
            </a:r>
            <a:r>
              <a:rPr lang="en-GB" sz="1600" dirty="0"/>
              <a:t> and NOx emissions from shipping, with priority to critical coastal areas.</a:t>
            </a:r>
          </a:p>
          <a:p>
            <a:pPr marL="285750" indent="-285750">
              <a:spcBef>
                <a:spcPts val="600"/>
              </a:spcBef>
              <a:buFont typeface="Arial" panose="020B0604020202020204" pitchFamily="34" charset="0"/>
              <a:buChar char="•"/>
            </a:pPr>
            <a:r>
              <a:rPr lang="en-GB" sz="1600" dirty="0"/>
              <a:t>So far, technical solutions exist to reduce </a:t>
            </a:r>
            <a:r>
              <a:rPr lang="en-GB" sz="1600" dirty="0" err="1"/>
              <a:t>SOx</a:t>
            </a:r>
            <a:r>
              <a:rPr lang="en-GB" sz="1600" dirty="0"/>
              <a:t> or NOx, but there is no economically viable solution for both. </a:t>
            </a:r>
          </a:p>
        </p:txBody>
      </p:sp>
      <p:pic>
        <p:nvPicPr>
          <p:cNvPr id="8" name="Obraz 1">
            <a:extLst>
              <a:ext uri="{FF2B5EF4-FFF2-40B4-BE49-F238E27FC236}">
                <a16:creationId xmlns:a16="http://schemas.microsoft.com/office/drawing/2014/main" id="{4FE85EFC-D170-48F0-B9F6-CE6EF25589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56325" y="3590456"/>
            <a:ext cx="3741636" cy="2687378"/>
          </a:xfrm>
          <a:prstGeom prst="rect">
            <a:avLst/>
          </a:prstGeom>
        </p:spPr>
      </p:pic>
      <p:sp>
        <p:nvSpPr>
          <p:cNvPr id="9" name="TextBox 8">
            <a:extLst>
              <a:ext uri="{FF2B5EF4-FFF2-40B4-BE49-F238E27FC236}">
                <a16:creationId xmlns:a16="http://schemas.microsoft.com/office/drawing/2014/main" id="{9A87D8F3-A754-4BE9-9E95-509605EB2FDB}"/>
              </a:ext>
            </a:extLst>
          </p:cNvPr>
          <p:cNvSpPr txBox="1"/>
          <p:nvPr/>
        </p:nvSpPr>
        <p:spPr>
          <a:xfrm>
            <a:off x="7060708" y="3250474"/>
            <a:ext cx="2632363" cy="9541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150 kV </a:t>
            </a:r>
            <a:r>
              <a:rPr lang="fr-CH" sz="1400" dirty="0" err="1"/>
              <a:t>electron</a:t>
            </a:r>
            <a:r>
              <a:rPr lang="fr-CH" sz="1400" dirty="0"/>
              <a:t> </a:t>
            </a:r>
            <a:r>
              <a:rPr lang="fr-CH" sz="1400" dirty="0" err="1"/>
              <a:t>accelerator</a:t>
            </a:r>
            <a:r>
              <a:rPr lang="fr-CH" sz="1400" dirty="0"/>
              <a:t> to break the high </a:t>
            </a:r>
            <a:r>
              <a:rPr lang="fr-CH" sz="1400" dirty="0" err="1"/>
              <a:t>order</a:t>
            </a:r>
            <a:r>
              <a:rPr lang="fr-CH" sz="1400" dirty="0"/>
              <a:t> </a:t>
            </a:r>
            <a:r>
              <a:rPr lang="fr-CH" sz="1400" dirty="0" err="1"/>
              <a:t>molecules</a:t>
            </a:r>
            <a:r>
              <a:rPr lang="fr-CH" sz="1400" dirty="0"/>
              <a:t> </a:t>
            </a:r>
            <a:r>
              <a:rPr lang="fr-CH" sz="1400" dirty="0" err="1"/>
              <a:t>that</a:t>
            </a:r>
            <a:r>
              <a:rPr lang="fr-CH" sz="1400" dirty="0"/>
              <a:t> are </a:t>
            </a:r>
            <a:r>
              <a:rPr lang="fr-CH" sz="1400" dirty="0" err="1"/>
              <a:t>then</a:t>
            </a:r>
            <a:r>
              <a:rPr lang="fr-CH" sz="1400" dirty="0"/>
              <a:t> </a:t>
            </a:r>
            <a:r>
              <a:rPr lang="fr-CH" sz="1400" dirty="0" err="1"/>
              <a:t>cleaned</a:t>
            </a:r>
            <a:r>
              <a:rPr lang="fr-CH" sz="1400" dirty="0"/>
              <a:t> by a water jet (scrubber)</a:t>
            </a:r>
            <a:endParaRPr lang="en-GB" sz="1400" dirty="0"/>
          </a:p>
        </p:txBody>
      </p:sp>
      <p:sp>
        <p:nvSpPr>
          <p:cNvPr id="10" name="TextBox 9">
            <a:extLst>
              <a:ext uri="{FF2B5EF4-FFF2-40B4-BE49-F238E27FC236}">
                <a16:creationId xmlns:a16="http://schemas.microsoft.com/office/drawing/2014/main" id="{50A1BC56-2C5D-4EAA-8F88-B39C18FD720A}"/>
              </a:ext>
            </a:extLst>
          </p:cNvPr>
          <p:cNvSpPr txBox="1"/>
          <p:nvPr/>
        </p:nvSpPr>
        <p:spPr>
          <a:xfrm>
            <a:off x="340837" y="4574115"/>
            <a:ext cx="6226218" cy="163121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b="1" dirty="0">
                <a:solidFill>
                  <a:srgbClr val="FF0000"/>
                </a:solidFill>
              </a:rPr>
              <a:t>Hybrid Exhaust Gas Cleaning Retrofit Technology for International Shipping (HERTIS)</a:t>
            </a:r>
          </a:p>
          <a:p>
            <a:r>
              <a:rPr lang="en-GB" sz="1600" dirty="0"/>
              <a:t>A project based on a patent from INCT Warsaw promoted by a collaboration of research institutions (including CERN), accelerator industry, shipyards, maritime companies, maritime associations (Germany, UK, Switzerland, Poland, Latvia, Italy).</a:t>
            </a:r>
            <a:endParaRPr lang="en-GB" sz="1400" dirty="0"/>
          </a:p>
        </p:txBody>
      </p:sp>
      <p:sp>
        <p:nvSpPr>
          <p:cNvPr id="4" name="Arrow: Right 3">
            <a:extLst>
              <a:ext uri="{FF2B5EF4-FFF2-40B4-BE49-F238E27FC236}">
                <a16:creationId xmlns:a16="http://schemas.microsoft.com/office/drawing/2014/main" id="{C598042A-7662-41CE-99CC-A77D51C51C59}"/>
              </a:ext>
            </a:extLst>
          </p:cNvPr>
          <p:cNvSpPr/>
          <p:nvPr/>
        </p:nvSpPr>
        <p:spPr>
          <a:xfrm>
            <a:off x="6986817" y="5194143"/>
            <a:ext cx="909216" cy="5232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Up 10">
            <a:extLst>
              <a:ext uri="{FF2B5EF4-FFF2-40B4-BE49-F238E27FC236}">
                <a16:creationId xmlns:a16="http://schemas.microsoft.com/office/drawing/2014/main" id="{A5167661-AEDE-48C3-B3DD-95077DFF43F6}"/>
              </a:ext>
            </a:extLst>
          </p:cNvPr>
          <p:cNvSpPr/>
          <p:nvPr/>
        </p:nvSpPr>
        <p:spPr>
          <a:xfrm>
            <a:off x="10264742" y="6026332"/>
            <a:ext cx="457200" cy="365125"/>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Up 11">
            <a:extLst>
              <a:ext uri="{FF2B5EF4-FFF2-40B4-BE49-F238E27FC236}">
                <a16:creationId xmlns:a16="http://schemas.microsoft.com/office/drawing/2014/main" id="{ED87F2A6-8360-4F6D-BD3D-A5032774F31F}"/>
              </a:ext>
            </a:extLst>
          </p:cNvPr>
          <p:cNvSpPr/>
          <p:nvPr/>
        </p:nvSpPr>
        <p:spPr>
          <a:xfrm>
            <a:off x="10351370" y="3093564"/>
            <a:ext cx="457200" cy="413199"/>
          </a:xfrm>
          <a:prstGeom prst="up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A292FD0-FB42-437F-AF08-1BE29AA043FF}"/>
              </a:ext>
            </a:extLst>
          </p:cNvPr>
          <p:cNvSpPr txBox="1"/>
          <p:nvPr/>
        </p:nvSpPr>
        <p:spPr>
          <a:xfrm>
            <a:off x="10934624" y="6112998"/>
            <a:ext cx="982935" cy="184666"/>
          </a:xfrm>
          <a:prstGeom prst="rect">
            <a:avLst/>
          </a:prstGeom>
          <a:solidFill>
            <a:srgbClr val="FFFF00"/>
          </a:solidFill>
        </p:spPr>
        <p:txBody>
          <a:bodyPr wrap="square" lIns="0" tIns="0" rIns="0" bIns="0" rtlCol="0">
            <a:spAutoFit/>
          </a:bodyPr>
          <a:lstStyle/>
          <a:p>
            <a:pPr algn="l"/>
            <a:r>
              <a:rPr lang="en-US" sz="1200" i="1" dirty="0"/>
              <a:t>From engine</a:t>
            </a:r>
            <a:endParaRPr lang="en-GB" sz="1200" i="1" dirty="0"/>
          </a:p>
        </p:txBody>
      </p:sp>
      <p:sp>
        <p:nvSpPr>
          <p:cNvPr id="14" name="TextBox 13">
            <a:extLst>
              <a:ext uri="{FF2B5EF4-FFF2-40B4-BE49-F238E27FC236}">
                <a16:creationId xmlns:a16="http://schemas.microsoft.com/office/drawing/2014/main" id="{098E3C2D-D272-4819-B02E-3C83C363B514}"/>
              </a:ext>
            </a:extLst>
          </p:cNvPr>
          <p:cNvSpPr txBox="1"/>
          <p:nvPr/>
        </p:nvSpPr>
        <p:spPr>
          <a:xfrm>
            <a:off x="11009668" y="3201002"/>
            <a:ext cx="457201" cy="184666"/>
          </a:xfrm>
          <a:prstGeom prst="rect">
            <a:avLst/>
          </a:prstGeom>
          <a:solidFill>
            <a:srgbClr val="FFFF00"/>
          </a:solidFill>
        </p:spPr>
        <p:txBody>
          <a:bodyPr wrap="square" lIns="0" tIns="0" rIns="0" bIns="0" rtlCol="0">
            <a:spAutoFit/>
          </a:bodyPr>
          <a:lstStyle/>
          <a:p>
            <a:pPr algn="l"/>
            <a:r>
              <a:rPr lang="en-US" sz="1200" i="1" dirty="0"/>
              <a:t>To air</a:t>
            </a:r>
            <a:endParaRPr lang="en-GB" sz="1200" i="1" dirty="0"/>
          </a:p>
        </p:txBody>
      </p:sp>
    </p:spTree>
    <p:extLst>
      <p:ext uri="{BB962C8B-B14F-4D97-AF65-F5344CB8AC3E}">
        <p14:creationId xmlns:p14="http://schemas.microsoft.com/office/powerpoint/2010/main" val="8604566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10"/>
            <a:ext cx="12192000" cy="722764"/>
          </a:xfrm>
        </p:spPr>
        <p:txBody>
          <a:bodyPr/>
          <a:lstStyle/>
          <a:p>
            <a:r>
              <a:rPr lang="fr-CH" dirty="0"/>
              <a:t>Test of HERTIS at Riga </a:t>
            </a:r>
            <a:r>
              <a:rPr lang="fr-CH" dirty="0" err="1"/>
              <a:t>Shipyard</a:t>
            </a:r>
            <a:r>
              <a:rPr lang="fr-CH" dirty="0"/>
              <a:t>, July 2019</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35</a:t>
            </a:fld>
            <a:endParaRPr lang="en-GB"/>
          </a:p>
        </p:txBody>
      </p:sp>
      <p:sp>
        <p:nvSpPr>
          <p:cNvPr id="6" name="TextBox 5"/>
          <p:cNvSpPr txBox="1"/>
          <p:nvPr/>
        </p:nvSpPr>
        <p:spPr>
          <a:xfrm>
            <a:off x="424873" y="827516"/>
            <a:ext cx="11323782" cy="584775"/>
          </a:xfrm>
          <a:prstGeom prst="rect">
            <a:avLst/>
          </a:prstGeom>
          <a:noFill/>
        </p:spPr>
        <p:txBody>
          <a:bodyPr wrap="square" rtlCol="0">
            <a:spAutoFit/>
          </a:bodyPr>
          <a:lstStyle/>
          <a:p>
            <a:r>
              <a:rPr lang="fr-CH" sz="1600" dirty="0"/>
              <a:t>Mobile </a:t>
            </a:r>
            <a:r>
              <a:rPr lang="fr-CH" sz="1600" dirty="0" err="1"/>
              <a:t>electron</a:t>
            </a:r>
            <a:r>
              <a:rPr lang="fr-CH" sz="1600" dirty="0"/>
              <a:t> </a:t>
            </a:r>
            <a:r>
              <a:rPr lang="fr-CH" sz="1600" dirty="0" err="1"/>
              <a:t>accelerator</a:t>
            </a:r>
            <a:r>
              <a:rPr lang="fr-CH" sz="1600" dirty="0"/>
              <a:t> system </a:t>
            </a:r>
            <a:r>
              <a:rPr lang="fr-CH" sz="1600" dirty="0" err="1"/>
              <a:t>from</a:t>
            </a:r>
            <a:r>
              <a:rPr lang="fr-CH" sz="1600" dirty="0"/>
              <a:t> FAP Dresden </a:t>
            </a:r>
            <a:r>
              <a:rPr lang="fr-CH" sz="1600" dirty="0" err="1"/>
              <a:t>commonly</a:t>
            </a:r>
            <a:r>
              <a:rPr lang="fr-CH" sz="1600" dirty="0"/>
              <a:t> </a:t>
            </a:r>
            <a:r>
              <a:rPr lang="fr-CH" sz="1600" dirty="0" err="1"/>
              <a:t>used</a:t>
            </a:r>
            <a:r>
              <a:rPr lang="fr-CH" sz="1600" dirty="0"/>
              <a:t> to </a:t>
            </a:r>
            <a:r>
              <a:rPr lang="fr-CH" sz="1600" dirty="0" err="1"/>
              <a:t>treat</a:t>
            </a:r>
            <a:r>
              <a:rPr lang="fr-CH" sz="1600" dirty="0"/>
              <a:t> </a:t>
            </a:r>
            <a:r>
              <a:rPr lang="fr-CH" sz="1600" dirty="0" err="1"/>
              <a:t>crops</a:t>
            </a:r>
            <a:r>
              <a:rPr lang="fr-CH" sz="1600" dirty="0"/>
              <a:t> </a:t>
            </a:r>
            <a:r>
              <a:rPr lang="fr-CH" sz="1600" dirty="0" err="1"/>
              <a:t>connected</a:t>
            </a:r>
            <a:r>
              <a:rPr lang="fr-CH" sz="1600" dirty="0"/>
              <a:t> to the </a:t>
            </a:r>
            <a:r>
              <a:rPr lang="fr-CH" sz="1600" dirty="0" err="1"/>
              <a:t>exhaust</a:t>
            </a:r>
            <a:r>
              <a:rPr lang="fr-CH" sz="1600" dirty="0"/>
              <a:t> </a:t>
            </a:r>
            <a:r>
              <a:rPr lang="fr-CH" sz="1600" dirty="0" err="1"/>
              <a:t>funnel</a:t>
            </a:r>
            <a:r>
              <a:rPr lang="fr-CH" sz="1600" dirty="0"/>
              <a:t> of the </a:t>
            </a:r>
            <a:r>
              <a:rPr lang="en-US" sz="1600" dirty="0" err="1"/>
              <a:t>Orkāns</a:t>
            </a:r>
            <a:r>
              <a:rPr lang="en-US" sz="1600" dirty="0"/>
              <a:t>, an old Soviet-built tugboat. The fumes then passed through a small water scrubber before being released in the air.</a:t>
            </a:r>
            <a:endParaRPr lang="en-GB" sz="1600" dirty="0"/>
          </a:p>
        </p:txBody>
      </p:sp>
      <p:pic>
        <p:nvPicPr>
          <p:cNvPr id="9" name="Picture 8" descr="\\cern.ch\dfs\Users\v\vretenar\Desktop\foto transito\IMG_20190705_114101.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929689" y="3701637"/>
            <a:ext cx="3735984" cy="2575123"/>
          </a:xfrm>
          <a:prstGeom prst="rect">
            <a:avLst/>
          </a:prstGeom>
          <a:noFill/>
          <a:ln>
            <a:noFill/>
          </a:ln>
        </p:spPr>
      </p:pic>
      <p:pic>
        <p:nvPicPr>
          <p:cNvPr id="10" name="Picture 9" descr="\\cern.ch\dfs\Users\v\vretenar\Desktop\foto transito\IMG_20190705_112737.jpg"/>
          <p:cNvPicPr/>
          <p:nvPr/>
        </p:nvPicPr>
        <p:blipFill rotWithShape="1">
          <a:blip r:embed="rId3" cstate="email">
            <a:extLst>
              <a:ext uri="{28A0092B-C50C-407E-A947-70E740481C1C}">
                <a14:useLocalDpi xmlns:a14="http://schemas.microsoft.com/office/drawing/2010/main"/>
              </a:ext>
            </a:extLst>
          </a:blip>
          <a:srcRect/>
          <a:stretch/>
        </p:blipFill>
        <p:spPr bwMode="auto">
          <a:xfrm>
            <a:off x="7252132" y="1527653"/>
            <a:ext cx="4769359" cy="1677446"/>
          </a:xfrm>
          <a:prstGeom prst="rect">
            <a:avLst/>
          </a:prstGeom>
          <a:noFill/>
          <a:ln>
            <a:noFill/>
          </a:ln>
          <a:extLst>
            <a:ext uri="{53640926-AAD7-44D8-BBD7-CCE9431645EC}">
              <a14:shadowObscured xmlns:a14="http://schemas.microsoft.com/office/drawing/2010/main"/>
            </a:ext>
          </a:extLst>
        </p:spPr>
      </p:pic>
      <p:pic>
        <p:nvPicPr>
          <p:cNvPr id="8" name="Picture 7" descr="\\cern.ch\dfs\Users\v\vretenar\Desktop\foto transito\IMG_20190705_110317.jpg"/>
          <p:cNvPicPr/>
          <p:nvPr/>
        </p:nvPicPr>
        <p:blipFill rotWithShape="1">
          <a:blip r:embed="rId4" cstate="email">
            <a:extLst>
              <a:ext uri="{28A0092B-C50C-407E-A947-70E740481C1C}">
                <a14:useLocalDpi xmlns:a14="http://schemas.microsoft.com/office/drawing/2010/main"/>
              </a:ext>
            </a:extLst>
          </a:blip>
          <a:srcRect/>
          <a:stretch/>
        </p:blipFill>
        <p:spPr bwMode="auto">
          <a:xfrm>
            <a:off x="3577973" y="1527653"/>
            <a:ext cx="3600936" cy="2173984"/>
          </a:xfrm>
          <a:prstGeom prst="rect">
            <a:avLst/>
          </a:prstGeom>
          <a:noFill/>
          <a:ln>
            <a:noFill/>
          </a:ln>
          <a:extLst>
            <a:ext uri="{53640926-AAD7-44D8-BBD7-CCE9431645EC}">
              <a14:shadowObscured xmlns:a14="http://schemas.microsoft.com/office/drawing/2010/main"/>
            </a:ext>
          </a:extLst>
        </p:spPr>
      </p:pic>
      <p:sp>
        <p:nvSpPr>
          <p:cNvPr id="11" name="TextBox 10"/>
          <p:cNvSpPr txBox="1"/>
          <p:nvPr/>
        </p:nvSpPr>
        <p:spPr>
          <a:xfrm>
            <a:off x="238783" y="4383934"/>
            <a:ext cx="4292017" cy="189282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1400" dirty="0"/>
              <a:t>The tests confirmed the laboratory measurements and the overall effectiveness of the system.</a:t>
            </a:r>
          </a:p>
          <a:p>
            <a:r>
              <a:rPr lang="en-GB" sz="500" dirty="0"/>
              <a:t> </a:t>
            </a:r>
          </a:p>
          <a:p>
            <a:r>
              <a:rPr lang="en-GB" sz="1400" dirty="0"/>
              <a:t>Measured </a:t>
            </a:r>
            <a:r>
              <a:rPr lang="en-GB" sz="1400" b="1" dirty="0">
                <a:solidFill>
                  <a:srgbClr val="00B0F0"/>
                </a:solidFill>
              </a:rPr>
              <a:t>NOx removal rate 45% </a:t>
            </a:r>
            <a:r>
              <a:rPr lang="en-GB" sz="1400" dirty="0"/>
              <a:t>at full engine power with the available scrubber and accelerator. Estimated removal with optimised scrubber and homogeneous e-beam 98%.</a:t>
            </a:r>
          </a:p>
          <a:p>
            <a:r>
              <a:rPr lang="en-GB" sz="1400" dirty="0" err="1"/>
              <a:t>SOx</a:t>
            </a:r>
            <a:r>
              <a:rPr lang="en-GB" sz="1400" dirty="0"/>
              <a:t> removal only measured in laboratory (no Sulphur allowed in port) with similar removal rates.</a:t>
            </a:r>
          </a:p>
        </p:txBody>
      </p:sp>
      <p:pic>
        <p:nvPicPr>
          <p:cNvPr id="12" name="Picture 11">
            <a:extLst>
              <a:ext uri="{FF2B5EF4-FFF2-40B4-BE49-F238E27FC236}">
                <a16:creationId xmlns:a16="http://schemas.microsoft.com/office/drawing/2014/main" id="{DC59CAB6-9B50-47B9-8E55-556721504EEC}"/>
              </a:ext>
            </a:extLst>
          </p:cNvPr>
          <p:cNvPicPr/>
          <p:nvPr/>
        </p:nvPicPr>
        <p:blipFill rotWithShape="1">
          <a:blip r:embed="rId5" cstate="print">
            <a:extLst>
              <a:ext uri="{28A0092B-C50C-407E-A947-70E740481C1C}">
                <a14:useLocalDpi xmlns:a14="http://schemas.microsoft.com/office/drawing/2010/main"/>
              </a:ext>
            </a:extLst>
          </a:blip>
          <a:srcRect/>
          <a:stretch/>
        </p:blipFill>
        <p:spPr bwMode="auto">
          <a:xfrm>
            <a:off x="424872" y="1452466"/>
            <a:ext cx="3079877" cy="2860916"/>
          </a:xfrm>
          <a:prstGeom prst="rect">
            <a:avLst/>
          </a:prstGeom>
          <a:ln>
            <a:noFill/>
          </a:ln>
          <a:extLst>
            <a:ext uri="{53640926-AAD7-44D8-BBD7-CCE9431645EC}">
              <a14:shadowObscured xmlns:a14="http://schemas.microsoft.com/office/drawing/2010/main"/>
            </a:ext>
          </a:extLst>
        </p:spPr>
      </p:pic>
      <p:pic>
        <p:nvPicPr>
          <p:cNvPr id="4" name="Picture 3" descr="A person walking on a train&#10;&#10;Description automatically generated with low confidence">
            <a:extLst>
              <a:ext uri="{FF2B5EF4-FFF2-40B4-BE49-F238E27FC236}">
                <a16:creationId xmlns:a16="http://schemas.microsoft.com/office/drawing/2014/main" id="{A97505DB-2C10-4FBC-9459-2DEE6144A20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129217" y="3120397"/>
            <a:ext cx="2367272" cy="3156363"/>
          </a:xfrm>
          <a:prstGeom prst="rect">
            <a:avLst/>
          </a:prstGeom>
        </p:spPr>
      </p:pic>
    </p:spTree>
    <p:extLst>
      <p:ext uri="{BB962C8B-B14F-4D97-AF65-F5344CB8AC3E}">
        <p14:creationId xmlns:p14="http://schemas.microsoft.com/office/powerpoint/2010/main" val="90157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53CD5-C247-406B-9D1E-C2C1E4E1E5FD}"/>
              </a:ext>
            </a:extLst>
          </p:cNvPr>
          <p:cNvSpPr>
            <a:spLocks noGrp="1"/>
          </p:cNvSpPr>
          <p:nvPr>
            <p:ph type="title"/>
          </p:nvPr>
        </p:nvSpPr>
        <p:spPr>
          <a:xfrm>
            <a:off x="0" y="0"/>
            <a:ext cx="12192000" cy="722764"/>
          </a:xfrm>
        </p:spPr>
        <p:txBody>
          <a:bodyPr/>
          <a:lstStyle/>
          <a:p>
            <a:r>
              <a:rPr lang="fr-CH" dirty="0" err="1"/>
              <a:t>Accelerators</a:t>
            </a:r>
            <a:r>
              <a:rPr lang="fr-CH" dirty="0"/>
              <a:t> for art</a:t>
            </a:r>
            <a:endParaRPr lang="en-GB" dirty="0"/>
          </a:p>
        </p:txBody>
      </p:sp>
      <p:sp>
        <p:nvSpPr>
          <p:cNvPr id="4" name="Slide Number Placeholder 3">
            <a:extLst>
              <a:ext uri="{FF2B5EF4-FFF2-40B4-BE49-F238E27FC236}">
                <a16:creationId xmlns:a16="http://schemas.microsoft.com/office/drawing/2014/main" id="{D36116E2-63C9-43A1-B9A1-B52A4DF14598}"/>
              </a:ext>
            </a:extLst>
          </p:cNvPr>
          <p:cNvSpPr>
            <a:spLocks noGrp="1"/>
          </p:cNvSpPr>
          <p:nvPr>
            <p:ph type="sldNum" sz="quarter" idx="4"/>
          </p:nvPr>
        </p:nvSpPr>
        <p:spPr/>
        <p:txBody>
          <a:bodyPr/>
          <a:lstStyle/>
          <a:p>
            <a:fld id="{17918391-D411-FE40-AAD7-861AE5233E0E}" type="slidenum">
              <a:rPr lang="en-US" smtClean="0"/>
              <a:pPr/>
              <a:t>36</a:t>
            </a:fld>
            <a:endParaRPr lang="en-US" dirty="0"/>
          </a:p>
        </p:txBody>
      </p:sp>
      <p:sp>
        <p:nvSpPr>
          <p:cNvPr id="6" name="Rectangle 46" descr="Papyrus">
            <a:extLst>
              <a:ext uri="{FF2B5EF4-FFF2-40B4-BE49-F238E27FC236}">
                <a16:creationId xmlns:a16="http://schemas.microsoft.com/office/drawing/2014/main" id="{163BE95B-0C0A-490F-B71C-2A9B27F1E401}"/>
              </a:ext>
            </a:extLst>
          </p:cNvPr>
          <p:cNvSpPr>
            <a:spLocks noChangeArrowheads="1"/>
          </p:cNvSpPr>
          <p:nvPr/>
        </p:nvSpPr>
        <p:spPr bwMode="auto">
          <a:xfrm>
            <a:off x="6508022" y="3646534"/>
            <a:ext cx="377494" cy="1342224"/>
          </a:xfrm>
          <a:prstGeom prst="rect">
            <a:avLst/>
          </a:prstGeom>
          <a:blipFill dpi="0" rotWithShape="1">
            <a:blip r:embed="rId2">
              <a:extLst>
                <a:ext uri="{28A0092B-C50C-407E-A947-70E740481C1C}">
                  <a14:useLocalDpi xmlns:a14="http://schemas.microsoft.com/office/drawing/2010/main"/>
                </a:ext>
              </a:extLst>
            </a:blip>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7" name="Group 8">
            <a:extLst>
              <a:ext uri="{FF2B5EF4-FFF2-40B4-BE49-F238E27FC236}">
                <a16:creationId xmlns:a16="http://schemas.microsoft.com/office/drawing/2014/main" id="{C785219A-49C9-4945-8EA1-2EDAF380F1BB}"/>
              </a:ext>
            </a:extLst>
          </p:cNvPr>
          <p:cNvGrpSpPr>
            <a:grpSpLocks/>
          </p:cNvGrpSpPr>
          <p:nvPr/>
        </p:nvGrpSpPr>
        <p:grpSpPr bwMode="auto">
          <a:xfrm>
            <a:off x="586197" y="4233115"/>
            <a:ext cx="2884488" cy="1881389"/>
            <a:chOff x="204" y="2931"/>
            <a:chExt cx="2041" cy="1316"/>
          </a:xfrm>
        </p:grpSpPr>
        <p:pic>
          <p:nvPicPr>
            <p:cNvPr id="8" name="Picture 9" descr="DSCF0016">
              <a:extLst>
                <a:ext uri="{FF2B5EF4-FFF2-40B4-BE49-F238E27FC236}">
                  <a16:creationId xmlns:a16="http://schemas.microsoft.com/office/drawing/2014/main" id="{39197C4D-DCA7-4476-9DC7-7342534DA25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4" y="2931"/>
              <a:ext cx="2041" cy="1316"/>
            </a:xfrm>
            <a:prstGeom prst="rect">
              <a:avLst/>
            </a:prstGeom>
            <a:noFill/>
            <a:ln w="28575">
              <a:solidFill>
                <a:schemeClr val="bg2"/>
              </a:solidFill>
              <a:miter lim="800000"/>
              <a:headEnd/>
              <a:tailEnd/>
            </a:ln>
            <a:extLst>
              <a:ext uri="{909E8E84-426E-40dd-AFC4-6F175D3DCCD1}">
                <a14:hiddenFill xmlns:a14="http://schemas.microsoft.com/office/drawing/2010/main" xmlns="">
                  <a:solidFill>
                    <a:srgbClr val="FFFFFF"/>
                  </a:solidFill>
                </a14:hiddenFill>
              </a:ext>
            </a:extLst>
          </p:spPr>
        </p:pic>
        <p:sp>
          <p:nvSpPr>
            <p:cNvPr id="9" name="Line 10">
              <a:extLst>
                <a:ext uri="{FF2B5EF4-FFF2-40B4-BE49-F238E27FC236}">
                  <a16:creationId xmlns:a16="http://schemas.microsoft.com/office/drawing/2014/main" id="{7E0F2778-88F5-406C-8309-43FA9C9A70B5}"/>
                </a:ext>
              </a:extLst>
            </p:cNvPr>
            <p:cNvSpPr>
              <a:spLocks noChangeShapeType="1"/>
            </p:cNvSpPr>
            <p:nvPr/>
          </p:nvSpPr>
          <p:spPr bwMode="auto">
            <a:xfrm flipV="1">
              <a:off x="210" y="2950"/>
              <a:ext cx="1934" cy="662"/>
            </a:xfrm>
            <a:prstGeom prst="line">
              <a:avLst/>
            </a:prstGeom>
            <a:noFill/>
            <a:ln w="38100">
              <a:solidFill>
                <a:srgbClr val="FF0000"/>
              </a:solidFill>
              <a:prstDash val="sysDot"/>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 name="Text Box 11">
              <a:extLst>
                <a:ext uri="{FF2B5EF4-FFF2-40B4-BE49-F238E27FC236}">
                  <a16:creationId xmlns:a16="http://schemas.microsoft.com/office/drawing/2014/main" id="{0C229850-95D0-4A1D-81DD-969EDF73D815}"/>
                </a:ext>
              </a:extLst>
            </p:cNvPr>
            <p:cNvSpPr txBox="1">
              <a:spLocks noChangeArrowheads="1"/>
            </p:cNvSpPr>
            <p:nvPr/>
          </p:nvSpPr>
          <p:spPr bwMode="auto">
            <a:xfrm>
              <a:off x="206" y="3987"/>
              <a:ext cx="1815"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a:solidFill>
                    <a:srgbClr val="000000"/>
                  </a:solidFill>
                  <a:latin typeface="Tahoma" charset="0"/>
                </a:rPr>
                <a:t>particle accelerator</a:t>
              </a:r>
            </a:p>
          </p:txBody>
        </p:sp>
      </p:grpSp>
      <p:grpSp>
        <p:nvGrpSpPr>
          <p:cNvPr id="11" name="Group 12">
            <a:extLst>
              <a:ext uri="{FF2B5EF4-FFF2-40B4-BE49-F238E27FC236}">
                <a16:creationId xmlns:a16="http://schemas.microsoft.com/office/drawing/2014/main" id="{C084A53B-39E0-45F1-9CA8-6B3B938B1025}"/>
              </a:ext>
            </a:extLst>
          </p:cNvPr>
          <p:cNvGrpSpPr>
            <a:grpSpLocks/>
          </p:cNvGrpSpPr>
          <p:nvPr/>
        </p:nvGrpSpPr>
        <p:grpSpPr bwMode="auto">
          <a:xfrm>
            <a:off x="3458120" y="3888225"/>
            <a:ext cx="3053571" cy="960438"/>
            <a:chOff x="2245" y="2913"/>
            <a:chExt cx="2494" cy="605"/>
          </a:xfrm>
        </p:grpSpPr>
        <p:sp>
          <p:nvSpPr>
            <p:cNvPr id="12" name="Text Box 13">
              <a:extLst>
                <a:ext uri="{FF2B5EF4-FFF2-40B4-BE49-F238E27FC236}">
                  <a16:creationId xmlns:a16="http://schemas.microsoft.com/office/drawing/2014/main" id="{061F5E69-FB6E-4D5F-A4F6-111745B0D9A3}"/>
                </a:ext>
              </a:extLst>
            </p:cNvPr>
            <p:cNvSpPr txBox="1">
              <a:spLocks noChangeArrowheads="1"/>
            </p:cNvSpPr>
            <p:nvPr/>
          </p:nvSpPr>
          <p:spPr bwMode="auto">
            <a:xfrm>
              <a:off x="2245" y="2913"/>
              <a:ext cx="1587" cy="231"/>
            </a:xfrm>
            <a:prstGeom prst="rect">
              <a:avLst/>
            </a:prstGeom>
            <a:noFill/>
            <a:ln>
              <a:noFill/>
            </a:ln>
            <a:effectLst/>
            <a:extLst>
              <a:ext uri="{909E8E84-426E-40dd-AFC4-6F175D3DCCD1}">
                <a14:hiddenFill xmlns:a14="http://schemas.microsoft.com/office/drawing/2010/main" xmlns="">
                  <a:solidFill>
                    <a:srgbClr val="BD3F7E"/>
                  </a:solidFill>
                </a14:hiddenFill>
              </a:ext>
              <a:ext uri="{91240B29-F687-4f45-9708-019B960494DF}">
                <a14:hiddenLine xmlns:a14="http://schemas.microsoft.com/office/drawing/2010/main" xmlns="" w="9525">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a:solidFill>
                    <a:srgbClr val="FF0000"/>
                  </a:solidFill>
                  <a:latin typeface="Tahoma" charset="0"/>
                </a:rPr>
                <a:t>particle beam</a:t>
              </a:r>
            </a:p>
          </p:txBody>
        </p:sp>
        <p:grpSp>
          <p:nvGrpSpPr>
            <p:cNvPr id="13" name="Group 14">
              <a:extLst>
                <a:ext uri="{FF2B5EF4-FFF2-40B4-BE49-F238E27FC236}">
                  <a16:creationId xmlns:a16="http://schemas.microsoft.com/office/drawing/2014/main" id="{D723F694-D3C5-4484-88C9-DF7CB503D53F}"/>
                </a:ext>
              </a:extLst>
            </p:cNvPr>
            <p:cNvGrpSpPr>
              <a:grpSpLocks/>
            </p:cNvGrpSpPr>
            <p:nvPr/>
          </p:nvGrpSpPr>
          <p:grpSpPr bwMode="auto">
            <a:xfrm>
              <a:off x="2699" y="3159"/>
              <a:ext cx="2040" cy="359"/>
              <a:chOff x="1134" y="4372"/>
              <a:chExt cx="7043" cy="897"/>
            </a:xfrm>
          </p:grpSpPr>
          <p:sp>
            <p:nvSpPr>
              <p:cNvPr id="14" name="Oval 15">
                <a:extLst>
                  <a:ext uri="{FF2B5EF4-FFF2-40B4-BE49-F238E27FC236}">
                    <a16:creationId xmlns:a16="http://schemas.microsoft.com/office/drawing/2014/main" id="{60885A25-EC2F-4B03-8AAB-56F90FF620C8}"/>
                  </a:ext>
                </a:extLst>
              </p:cNvPr>
              <p:cNvSpPr>
                <a:spLocks noChangeAspect="1" noChangeArrowheads="1"/>
              </p:cNvSpPr>
              <p:nvPr/>
            </p:nvSpPr>
            <p:spPr bwMode="auto">
              <a:xfrm>
                <a:off x="203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15" name="Oval 16">
                <a:extLst>
                  <a:ext uri="{FF2B5EF4-FFF2-40B4-BE49-F238E27FC236}">
                    <a16:creationId xmlns:a16="http://schemas.microsoft.com/office/drawing/2014/main" id="{EF09EB18-D8FE-499D-8F5E-7EE9F6163E52}"/>
                  </a:ext>
                </a:extLst>
              </p:cNvPr>
              <p:cNvSpPr>
                <a:spLocks noChangeAspect="1" noChangeArrowheads="1"/>
              </p:cNvSpPr>
              <p:nvPr/>
            </p:nvSpPr>
            <p:spPr bwMode="auto">
              <a:xfrm>
                <a:off x="2934" y="5107"/>
                <a:ext cx="147" cy="147"/>
              </a:xfrm>
              <a:prstGeom prst="ellipse">
                <a:avLst/>
              </a:prstGeom>
              <a:solidFill>
                <a:srgbClr val="FF0000"/>
              </a:solidFill>
              <a:ln w="9525">
                <a:solidFill>
                  <a:srgbClr val="FF0000"/>
                </a:solidFill>
                <a:round/>
                <a:headEnd/>
                <a:tailEnd/>
              </a:ln>
            </p:spPr>
            <p:txBody>
              <a:bodyPr/>
              <a:lstStyle/>
              <a:p>
                <a:endParaRPr lang="en-GB"/>
              </a:p>
            </p:txBody>
          </p:sp>
          <p:grpSp>
            <p:nvGrpSpPr>
              <p:cNvPr id="16" name="Group 17">
                <a:extLst>
                  <a:ext uri="{FF2B5EF4-FFF2-40B4-BE49-F238E27FC236}">
                    <a16:creationId xmlns:a16="http://schemas.microsoft.com/office/drawing/2014/main" id="{4FB4028E-0D37-4E15-A8AD-1FFA2F08A96B}"/>
                  </a:ext>
                </a:extLst>
              </p:cNvPr>
              <p:cNvGrpSpPr>
                <a:grpSpLocks/>
              </p:cNvGrpSpPr>
              <p:nvPr/>
            </p:nvGrpSpPr>
            <p:grpSpPr bwMode="auto">
              <a:xfrm>
                <a:off x="1134" y="4477"/>
                <a:ext cx="7043" cy="720"/>
                <a:chOff x="1134" y="4477"/>
                <a:chExt cx="7043" cy="720"/>
              </a:xfrm>
            </p:grpSpPr>
            <p:sp>
              <p:nvSpPr>
                <p:cNvPr id="27" name="Line 18">
                  <a:extLst>
                    <a:ext uri="{FF2B5EF4-FFF2-40B4-BE49-F238E27FC236}">
                      <a16:creationId xmlns:a16="http://schemas.microsoft.com/office/drawing/2014/main" id="{9A0E78BE-9E48-4EB9-AAAD-7327DDB2C19F}"/>
                    </a:ext>
                  </a:extLst>
                </p:cNvPr>
                <p:cNvSpPr>
                  <a:spLocks noChangeShapeType="1"/>
                </p:cNvSpPr>
                <p:nvPr/>
              </p:nvSpPr>
              <p:spPr bwMode="auto">
                <a:xfrm>
                  <a:off x="1134" y="447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sp>
              <p:nvSpPr>
                <p:cNvPr id="28" name="Line 19">
                  <a:extLst>
                    <a:ext uri="{FF2B5EF4-FFF2-40B4-BE49-F238E27FC236}">
                      <a16:creationId xmlns:a16="http://schemas.microsoft.com/office/drawing/2014/main" id="{990AF97E-F55E-47B4-8D3A-584616065D49}"/>
                    </a:ext>
                  </a:extLst>
                </p:cNvPr>
                <p:cNvSpPr>
                  <a:spLocks noChangeShapeType="1"/>
                </p:cNvSpPr>
                <p:nvPr/>
              </p:nvSpPr>
              <p:spPr bwMode="auto">
                <a:xfrm>
                  <a:off x="1374" y="465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sp>
              <p:nvSpPr>
                <p:cNvPr id="29" name="Line 20">
                  <a:extLst>
                    <a:ext uri="{FF2B5EF4-FFF2-40B4-BE49-F238E27FC236}">
                      <a16:creationId xmlns:a16="http://schemas.microsoft.com/office/drawing/2014/main" id="{9B2DEE4A-9D87-446F-AE94-4074C49A1B7D}"/>
                    </a:ext>
                  </a:extLst>
                </p:cNvPr>
                <p:cNvSpPr>
                  <a:spLocks noChangeShapeType="1"/>
                </p:cNvSpPr>
                <p:nvPr/>
              </p:nvSpPr>
              <p:spPr bwMode="auto">
                <a:xfrm>
                  <a:off x="1134" y="483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sp>
              <p:nvSpPr>
                <p:cNvPr id="30" name="Line 21">
                  <a:extLst>
                    <a:ext uri="{FF2B5EF4-FFF2-40B4-BE49-F238E27FC236}">
                      <a16:creationId xmlns:a16="http://schemas.microsoft.com/office/drawing/2014/main" id="{6BB6940E-6BDB-4EB5-BF24-B436779D8045}"/>
                    </a:ext>
                  </a:extLst>
                </p:cNvPr>
                <p:cNvSpPr>
                  <a:spLocks noChangeShapeType="1"/>
                </p:cNvSpPr>
                <p:nvPr/>
              </p:nvSpPr>
              <p:spPr bwMode="auto">
                <a:xfrm>
                  <a:off x="1314" y="501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sp>
              <p:nvSpPr>
                <p:cNvPr id="31" name="Line 22">
                  <a:extLst>
                    <a:ext uri="{FF2B5EF4-FFF2-40B4-BE49-F238E27FC236}">
                      <a16:creationId xmlns:a16="http://schemas.microsoft.com/office/drawing/2014/main" id="{A9EC044D-D745-4116-8738-2FC82F6D6302}"/>
                    </a:ext>
                  </a:extLst>
                </p:cNvPr>
                <p:cNvSpPr>
                  <a:spLocks noChangeShapeType="1"/>
                </p:cNvSpPr>
                <p:nvPr/>
              </p:nvSpPr>
              <p:spPr bwMode="auto">
                <a:xfrm>
                  <a:off x="1134" y="5197"/>
                  <a:ext cx="6803" cy="0"/>
                </a:xfrm>
                <a:prstGeom prst="line">
                  <a:avLst/>
                </a:prstGeom>
                <a:noFill/>
                <a:ln w="12700">
                  <a:solidFill>
                    <a:srgbClr val="FF0000"/>
                  </a:solidFill>
                  <a:round/>
                  <a:headEnd/>
                  <a:tailEnd type="arrow" w="med" len="med"/>
                </a:ln>
                <a:extLst>
                  <a:ext uri="{909E8E84-426E-40dd-AFC4-6F175D3DCCD1}">
                    <a14:hiddenFill xmlns:a14="http://schemas.microsoft.com/office/drawing/2010/main" xmlns="">
                      <a:noFill/>
                    </a14:hiddenFill>
                  </a:ext>
                </a:extLst>
              </p:spPr>
              <p:txBody>
                <a:bodyPr/>
                <a:lstStyle/>
                <a:p>
                  <a:endParaRPr lang="en-GB"/>
                </a:p>
              </p:txBody>
            </p:sp>
          </p:grpSp>
          <p:sp>
            <p:nvSpPr>
              <p:cNvPr id="17" name="Oval 23">
                <a:extLst>
                  <a:ext uri="{FF2B5EF4-FFF2-40B4-BE49-F238E27FC236}">
                    <a16:creationId xmlns:a16="http://schemas.microsoft.com/office/drawing/2014/main" id="{C81B7CCB-DF6E-497C-9D52-285E4204FE6C}"/>
                  </a:ext>
                </a:extLst>
              </p:cNvPr>
              <p:cNvSpPr>
                <a:spLocks noChangeAspect="1" noChangeArrowheads="1"/>
              </p:cNvSpPr>
              <p:nvPr/>
            </p:nvSpPr>
            <p:spPr bwMode="auto">
              <a:xfrm>
                <a:off x="4914" y="5122"/>
                <a:ext cx="147" cy="147"/>
              </a:xfrm>
              <a:prstGeom prst="ellipse">
                <a:avLst/>
              </a:prstGeom>
              <a:solidFill>
                <a:srgbClr val="FF0000"/>
              </a:solidFill>
              <a:ln w="9525">
                <a:solidFill>
                  <a:srgbClr val="FF0000"/>
                </a:solidFill>
                <a:round/>
                <a:headEnd/>
                <a:tailEnd/>
              </a:ln>
            </p:spPr>
            <p:txBody>
              <a:bodyPr/>
              <a:lstStyle/>
              <a:p>
                <a:endParaRPr lang="en-GB"/>
              </a:p>
            </p:txBody>
          </p:sp>
          <p:sp>
            <p:nvSpPr>
              <p:cNvPr id="18" name="Oval 24">
                <a:extLst>
                  <a:ext uri="{FF2B5EF4-FFF2-40B4-BE49-F238E27FC236}">
                    <a16:creationId xmlns:a16="http://schemas.microsoft.com/office/drawing/2014/main" id="{AABA60DA-B991-4016-B81F-6EA1B947A3E8}"/>
                  </a:ext>
                </a:extLst>
              </p:cNvPr>
              <p:cNvSpPr>
                <a:spLocks noChangeAspect="1" noChangeArrowheads="1"/>
              </p:cNvSpPr>
              <p:nvPr/>
            </p:nvSpPr>
            <p:spPr bwMode="auto">
              <a:xfrm>
                <a:off x="401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19" name="Oval 25">
                <a:extLst>
                  <a:ext uri="{FF2B5EF4-FFF2-40B4-BE49-F238E27FC236}">
                    <a16:creationId xmlns:a16="http://schemas.microsoft.com/office/drawing/2014/main" id="{F5B3E394-427B-4206-A0F5-BA1FD21771BC}"/>
                  </a:ext>
                </a:extLst>
              </p:cNvPr>
              <p:cNvSpPr>
                <a:spLocks noChangeAspect="1" noChangeArrowheads="1"/>
              </p:cNvSpPr>
              <p:nvPr/>
            </p:nvSpPr>
            <p:spPr bwMode="auto">
              <a:xfrm>
                <a:off x="617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20" name="Oval 26">
                <a:extLst>
                  <a:ext uri="{FF2B5EF4-FFF2-40B4-BE49-F238E27FC236}">
                    <a16:creationId xmlns:a16="http://schemas.microsoft.com/office/drawing/2014/main" id="{AECD6291-E728-4732-A997-6606B8AA11A8}"/>
                  </a:ext>
                </a:extLst>
              </p:cNvPr>
              <p:cNvSpPr>
                <a:spLocks noChangeAspect="1" noChangeArrowheads="1"/>
              </p:cNvSpPr>
              <p:nvPr/>
            </p:nvSpPr>
            <p:spPr bwMode="auto">
              <a:xfrm>
                <a:off x="5127" y="4750"/>
                <a:ext cx="147" cy="147"/>
              </a:xfrm>
              <a:prstGeom prst="ellipse">
                <a:avLst/>
              </a:prstGeom>
              <a:solidFill>
                <a:srgbClr val="FF0000"/>
              </a:solidFill>
              <a:ln w="9525">
                <a:solidFill>
                  <a:srgbClr val="FF0000"/>
                </a:solidFill>
                <a:round/>
                <a:headEnd/>
                <a:tailEnd/>
              </a:ln>
            </p:spPr>
            <p:txBody>
              <a:bodyPr/>
              <a:lstStyle/>
              <a:p>
                <a:endParaRPr lang="en-GB"/>
              </a:p>
            </p:txBody>
          </p:sp>
          <p:sp>
            <p:nvSpPr>
              <p:cNvPr id="21" name="Oval 27">
                <a:extLst>
                  <a:ext uri="{FF2B5EF4-FFF2-40B4-BE49-F238E27FC236}">
                    <a16:creationId xmlns:a16="http://schemas.microsoft.com/office/drawing/2014/main" id="{A2BFA8DC-A894-4E16-92FF-CA18337F8A30}"/>
                  </a:ext>
                </a:extLst>
              </p:cNvPr>
              <p:cNvSpPr>
                <a:spLocks noChangeAspect="1" noChangeArrowheads="1"/>
              </p:cNvSpPr>
              <p:nvPr/>
            </p:nvSpPr>
            <p:spPr bwMode="auto">
              <a:xfrm>
                <a:off x="3507" y="4762"/>
                <a:ext cx="147" cy="147"/>
              </a:xfrm>
              <a:prstGeom prst="ellipse">
                <a:avLst/>
              </a:prstGeom>
              <a:solidFill>
                <a:srgbClr val="FF0000"/>
              </a:solidFill>
              <a:ln w="9525">
                <a:solidFill>
                  <a:srgbClr val="FF0000"/>
                </a:solidFill>
                <a:round/>
                <a:headEnd/>
                <a:tailEnd/>
              </a:ln>
            </p:spPr>
            <p:txBody>
              <a:bodyPr/>
              <a:lstStyle/>
              <a:p>
                <a:endParaRPr lang="en-GB"/>
              </a:p>
            </p:txBody>
          </p:sp>
          <p:sp>
            <p:nvSpPr>
              <p:cNvPr id="22" name="Oval 28">
                <a:extLst>
                  <a:ext uri="{FF2B5EF4-FFF2-40B4-BE49-F238E27FC236}">
                    <a16:creationId xmlns:a16="http://schemas.microsoft.com/office/drawing/2014/main" id="{98BC3463-BB7A-47F7-B3F6-F99A729B01A9}"/>
                  </a:ext>
                </a:extLst>
              </p:cNvPr>
              <p:cNvSpPr>
                <a:spLocks noChangeAspect="1" noChangeArrowheads="1"/>
              </p:cNvSpPr>
              <p:nvPr/>
            </p:nvSpPr>
            <p:spPr bwMode="auto">
              <a:xfrm>
                <a:off x="1887" y="4582"/>
                <a:ext cx="147" cy="147"/>
              </a:xfrm>
              <a:prstGeom prst="ellipse">
                <a:avLst/>
              </a:prstGeom>
              <a:solidFill>
                <a:srgbClr val="FF0000"/>
              </a:solidFill>
              <a:ln w="9525">
                <a:solidFill>
                  <a:srgbClr val="FF0000"/>
                </a:solidFill>
                <a:round/>
                <a:headEnd/>
                <a:tailEnd/>
              </a:ln>
            </p:spPr>
            <p:txBody>
              <a:bodyPr/>
              <a:lstStyle/>
              <a:p>
                <a:endParaRPr lang="en-GB"/>
              </a:p>
            </p:txBody>
          </p:sp>
          <p:sp>
            <p:nvSpPr>
              <p:cNvPr id="23" name="Oval 29">
                <a:extLst>
                  <a:ext uri="{FF2B5EF4-FFF2-40B4-BE49-F238E27FC236}">
                    <a16:creationId xmlns:a16="http://schemas.microsoft.com/office/drawing/2014/main" id="{2A78D115-587B-49D9-8BD4-A65A1335168F}"/>
                  </a:ext>
                </a:extLst>
              </p:cNvPr>
              <p:cNvSpPr>
                <a:spLocks noChangeAspect="1" noChangeArrowheads="1"/>
              </p:cNvSpPr>
              <p:nvPr/>
            </p:nvSpPr>
            <p:spPr bwMode="auto">
              <a:xfrm>
                <a:off x="4407" y="4567"/>
                <a:ext cx="147" cy="147"/>
              </a:xfrm>
              <a:prstGeom prst="ellipse">
                <a:avLst/>
              </a:prstGeom>
              <a:solidFill>
                <a:srgbClr val="FF0000"/>
              </a:solidFill>
              <a:ln w="9525">
                <a:solidFill>
                  <a:srgbClr val="FF0000"/>
                </a:solidFill>
                <a:round/>
                <a:headEnd/>
                <a:tailEnd/>
              </a:ln>
            </p:spPr>
            <p:txBody>
              <a:bodyPr/>
              <a:lstStyle/>
              <a:p>
                <a:endParaRPr lang="en-GB"/>
              </a:p>
            </p:txBody>
          </p:sp>
          <p:sp>
            <p:nvSpPr>
              <p:cNvPr id="24" name="Oval 30">
                <a:extLst>
                  <a:ext uri="{FF2B5EF4-FFF2-40B4-BE49-F238E27FC236}">
                    <a16:creationId xmlns:a16="http://schemas.microsoft.com/office/drawing/2014/main" id="{1C382A51-F80C-42F5-9C58-5569AB55190B}"/>
                  </a:ext>
                </a:extLst>
              </p:cNvPr>
              <p:cNvSpPr>
                <a:spLocks noChangeAspect="1" noChangeArrowheads="1"/>
              </p:cNvSpPr>
              <p:nvPr/>
            </p:nvSpPr>
            <p:spPr bwMode="auto">
              <a:xfrm>
                <a:off x="7044" y="4762"/>
                <a:ext cx="147" cy="147"/>
              </a:xfrm>
              <a:prstGeom prst="ellipse">
                <a:avLst/>
              </a:prstGeom>
              <a:solidFill>
                <a:srgbClr val="FF0000"/>
              </a:solidFill>
              <a:ln w="9525">
                <a:solidFill>
                  <a:srgbClr val="FF0000"/>
                </a:solidFill>
                <a:round/>
                <a:headEnd/>
                <a:tailEnd/>
              </a:ln>
            </p:spPr>
            <p:txBody>
              <a:bodyPr/>
              <a:lstStyle/>
              <a:p>
                <a:endParaRPr lang="en-GB"/>
              </a:p>
            </p:txBody>
          </p:sp>
          <p:sp>
            <p:nvSpPr>
              <p:cNvPr id="25" name="Oval 31">
                <a:extLst>
                  <a:ext uri="{FF2B5EF4-FFF2-40B4-BE49-F238E27FC236}">
                    <a16:creationId xmlns:a16="http://schemas.microsoft.com/office/drawing/2014/main" id="{C210085B-EDD8-4041-94FA-A5FB9F7A5023}"/>
                  </a:ext>
                </a:extLst>
              </p:cNvPr>
              <p:cNvSpPr>
                <a:spLocks noChangeAspect="1" noChangeArrowheads="1"/>
              </p:cNvSpPr>
              <p:nvPr/>
            </p:nvSpPr>
            <p:spPr bwMode="auto">
              <a:xfrm>
                <a:off x="2724" y="4372"/>
                <a:ext cx="147" cy="147"/>
              </a:xfrm>
              <a:prstGeom prst="ellipse">
                <a:avLst/>
              </a:prstGeom>
              <a:solidFill>
                <a:srgbClr val="FF0000"/>
              </a:solidFill>
              <a:ln w="9525">
                <a:solidFill>
                  <a:srgbClr val="FF0000"/>
                </a:solidFill>
                <a:round/>
                <a:headEnd/>
                <a:tailEnd/>
              </a:ln>
            </p:spPr>
            <p:txBody>
              <a:bodyPr/>
              <a:lstStyle/>
              <a:p>
                <a:endParaRPr lang="en-GB"/>
              </a:p>
            </p:txBody>
          </p:sp>
          <p:sp>
            <p:nvSpPr>
              <p:cNvPr id="26" name="Oval 32">
                <a:extLst>
                  <a:ext uri="{FF2B5EF4-FFF2-40B4-BE49-F238E27FC236}">
                    <a16:creationId xmlns:a16="http://schemas.microsoft.com/office/drawing/2014/main" id="{9C32EE21-0C46-4BC3-AD30-C9804C37C6B9}"/>
                  </a:ext>
                </a:extLst>
              </p:cNvPr>
              <p:cNvSpPr>
                <a:spLocks noChangeAspect="1" noChangeArrowheads="1"/>
              </p:cNvSpPr>
              <p:nvPr/>
            </p:nvSpPr>
            <p:spPr bwMode="auto">
              <a:xfrm>
                <a:off x="5814" y="4390"/>
                <a:ext cx="147" cy="147"/>
              </a:xfrm>
              <a:prstGeom prst="ellipse">
                <a:avLst/>
              </a:prstGeom>
              <a:solidFill>
                <a:srgbClr val="FF0000"/>
              </a:solidFill>
              <a:ln w="9525">
                <a:solidFill>
                  <a:srgbClr val="FF0000"/>
                </a:solidFill>
                <a:round/>
                <a:headEnd/>
                <a:tailEnd/>
              </a:ln>
            </p:spPr>
            <p:txBody>
              <a:bodyPr/>
              <a:lstStyle/>
              <a:p>
                <a:endParaRPr lang="en-GB"/>
              </a:p>
            </p:txBody>
          </p:sp>
        </p:grpSp>
      </p:grpSp>
      <p:grpSp>
        <p:nvGrpSpPr>
          <p:cNvPr id="32" name="Group 33">
            <a:extLst>
              <a:ext uri="{FF2B5EF4-FFF2-40B4-BE49-F238E27FC236}">
                <a16:creationId xmlns:a16="http://schemas.microsoft.com/office/drawing/2014/main" id="{000F01CE-A4C7-4B60-9BD3-A7FF173649FE}"/>
              </a:ext>
            </a:extLst>
          </p:cNvPr>
          <p:cNvGrpSpPr>
            <a:grpSpLocks/>
          </p:cNvGrpSpPr>
          <p:nvPr/>
        </p:nvGrpSpPr>
        <p:grpSpPr bwMode="auto">
          <a:xfrm>
            <a:off x="5485672" y="3309983"/>
            <a:ext cx="1238250" cy="1128713"/>
            <a:chOff x="3869" y="2447"/>
            <a:chExt cx="780" cy="711"/>
          </a:xfrm>
        </p:grpSpPr>
        <p:sp>
          <p:nvSpPr>
            <p:cNvPr id="33" name="Line 34">
              <a:extLst>
                <a:ext uri="{FF2B5EF4-FFF2-40B4-BE49-F238E27FC236}">
                  <a16:creationId xmlns:a16="http://schemas.microsoft.com/office/drawing/2014/main" id="{B398E583-75B1-4B2E-96C5-5E0BBF25E505}"/>
                </a:ext>
              </a:extLst>
            </p:cNvPr>
            <p:cNvSpPr>
              <a:spLocks noChangeShapeType="1"/>
            </p:cNvSpPr>
            <p:nvPr/>
          </p:nvSpPr>
          <p:spPr bwMode="auto">
            <a:xfrm flipH="1" flipV="1">
              <a:off x="4241" y="2447"/>
              <a:ext cx="408" cy="612"/>
            </a:xfrm>
            <a:prstGeom prst="line">
              <a:avLst/>
            </a:prstGeom>
            <a:noFill/>
            <a:ln w="28575" cap="rnd">
              <a:solidFill>
                <a:srgbClr val="000066"/>
              </a:solidFill>
              <a:prstDash val="sysDot"/>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4" name="Line 35">
              <a:extLst>
                <a:ext uri="{FF2B5EF4-FFF2-40B4-BE49-F238E27FC236}">
                  <a16:creationId xmlns:a16="http://schemas.microsoft.com/office/drawing/2014/main" id="{B165F249-471E-4757-825F-17A8DC1972B6}"/>
                </a:ext>
              </a:extLst>
            </p:cNvPr>
            <p:cNvSpPr>
              <a:spLocks noChangeShapeType="1"/>
            </p:cNvSpPr>
            <p:nvPr/>
          </p:nvSpPr>
          <p:spPr bwMode="auto">
            <a:xfrm flipH="1" flipV="1">
              <a:off x="3951" y="2728"/>
              <a:ext cx="635" cy="385"/>
            </a:xfrm>
            <a:prstGeom prst="line">
              <a:avLst/>
            </a:prstGeom>
            <a:noFill/>
            <a:ln w="28575" cap="rnd">
              <a:solidFill>
                <a:srgbClr val="000066"/>
              </a:solidFill>
              <a:prstDash val="sysDot"/>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5" name="Line 36">
              <a:extLst>
                <a:ext uri="{FF2B5EF4-FFF2-40B4-BE49-F238E27FC236}">
                  <a16:creationId xmlns:a16="http://schemas.microsoft.com/office/drawing/2014/main" id="{3C9D928F-766A-44B8-9E7F-6A01F239B585}"/>
                </a:ext>
              </a:extLst>
            </p:cNvPr>
            <p:cNvSpPr>
              <a:spLocks noChangeShapeType="1"/>
            </p:cNvSpPr>
            <p:nvPr/>
          </p:nvSpPr>
          <p:spPr bwMode="auto">
            <a:xfrm flipH="1" flipV="1">
              <a:off x="4069" y="2565"/>
              <a:ext cx="544" cy="521"/>
            </a:xfrm>
            <a:prstGeom prst="line">
              <a:avLst/>
            </a:prstGeom>
            <a:noFill/>
            <a:ln w="28575" cap="rnd">
              <a:solidFill>
                <a:srgbClr val="000066"/>
              </a:solidFill>
              <a:prstDash val="sysDot"/>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6" name="Line 37">
              <a:extLst>
                <a:ext uri="{FF2B5EF4-FFF2-40B4-BE49-F238E27FC236}">
                  <a16:creationId xmlns:a16="http://schemas.microsoft.com/office/drawing/2014/main" id="{6A97EF7A-4E8E-4617-8BB5-6DF35B27CE08}"/>
                </a:ext>
              </a:extLst>
            </p:cNvPr>
            <p:cNvSpPr>
              <a:spLocks noChangeShapeType="1"/>
            </p:cNvSpPr>
            <p:nvPr/>
          </p:nvSpPr>
          <p:spPr bwMode="auto">
            <a:xfrm flipH="1" flipV="1">
              <a:off x="3869" y="2864"/>
              <a:ext cx="726" cy="294"/>
            </a:xfrm>
            <a:prstGeom prst="line">
              <a:avLst/>
            </a:prstGeom>
            <a:noFill/>
            <a:ln w="28575" cap="rnd">
              <a:solidFill>
                <a:srgbClr val="000066"/>
              </a:solidFill>
              <a:prstDash val="sysDot"/>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37" name="Text Box 38">
            <a:extLst>
              <a:ext uri="{FF2B5EF4-FFF2-40B4-BE49-F238E27FC236}">
                <a16:creationId xmlns:a16="http://schemas.microsoft.com/office/drawing/2014/main" id="{A73333C8-CEBC-4C39-81E5-1477AA2324E1}"/>
              </a:ext>
            </a:extLst>
          </p:cNvPr>
          <p:cNvSpPr txBox="1">
            <a:spLocks noChangeArrowheads="1"/>
          </p:cNvSpPr>
          <p:nvPr/>
        </p:nvSpPr>
        <p:spPr bwMode="auto">
          <a:xfrm>
            <a:off x="5412951" y="2154586"/>
            <a:ext cx="2112710" cy="1077218"/>
          </a:xfrm>
          <a:prstGeom prst="rect">
            <a:avLst/>
          </a:prstGeom>
          <a:noFill/>
          <a:ln>
            <a:noFill/>
          </a:ln>
          <a:effectLst/>
          <a:extLst>
            <a:ext uri="{909E8E84-426E-40dd-AFC4-6F175D3DCCD1}">
              <a14:hiddenFill xmlns:a14="http://schemas.microsoft.com/office/drawing/2010/main" xmlns="">
                <a:solidFill>
                  <a:srgbClr val="BD3F7E"/>
                </a:solidFill>
              </a14:hiddenFill>
            </a:ext>
            <a:ext uri="{91240B29-F687-4f45-9708-019B960494DF}">
              <a14:hiddenLine xmlns:a14="http://schemas.microsoft.com/office/drawing/2010/main" xmlns="" w="9525">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1600" i="1" dirty="0">
                <a:solidFill>
                  <a:srgbClr val="000066"/>
                </a:solidFill>
                <a:latin typeface="Tahoma" charset="0"/>
              </a:rPr>
              <a:t>Emission of radiation of </a:t>
            </a:r>
            <a:r>
              <a:rPr lang="en-GB" sz="1600" i="1" u="sng" dirty="0">
                <a:solidFill>
                  <a:srgbClr val="000066"/>
                </a:solidFill>
                <a:latin typeface="Tahoma" charset="0"/>
              </a:rPr>
              <a:t>characteristic energies</a:t>
            </a:r>
            <a:r>
              <a:rPr lang="en-GB" sz="1600" i="1" dirty="0">
                <a:solidFill>
                  <a:srgbClr val="000066"/>
                </a:solidFill>
                <a:latin typeface="Tahoma" charset="0"/>
              </a:rPr>
              <a:t> </a:t>
            </a:r>
            <a:r>
              <a:rPr lang="en-GB" sz="1600" dirty="0">
                <a:solidFill>
                  <a:srgbClr val="000066"/>
                </a:solidFill>
                <a:latin typeface="Tahoma" charset="0"/>
              </a:rPr>
              <a:t>(X-rays, </a:t>
            </a:r>
            <a:r>
              <a:rPr lang="en-GB" sz="1600" dirty="0">
                <a:solidFill>
                  <a:srgbClr val="000066"/>
                </a:solidFill>
                <a:latin typeface="Symbol" charset="0"/>
              </a:rPr>
              <a:t>g</a:t>
            </a:r>
            <a:r>
              <a:rPr lang="en-GB" sz="1600" dirty="0">
                <a:solidFill>
                  <a:srgbClr val="000066"/>
                </a:solidFill>
                <a:latin typeface="Tahoma" charset="0"/>
              </a:rPr>
              <a:t>, particles…)</a:t>
            </a:r>
          </a:p>
        </p:txBody>
      </p:sp>
      <p:grpSp>
        <p:nvGrpSpPr>
          <p:cNvPr id="38" name="Group 39">
            <a:extLst>
              <a:ext uri="{FF2B5EF4-FFF2-40B4-BE49-F238E27FC236}">
                <a16:creationId xmlns:a16="http://schemas.microsoft.com/office/drawing/2014/main" id="{D4D59892-9B95-44BA-8B0B-5DE8E818610B}"/>
              </a:ext>
            </a:extLst>
          </p:cNvPr>
          <p:cNvGrpSpPr>
            <a:grpSpLocks/>
          </p:cNvGrpSpPr>
          <p:nvPr/>
        </p:nvGrpSpPr>
        <p:grpSpPr bwMode="auto">
          <a:xfrm>
            <a:off x="303864" y="2216779"/>
            <a:ext cx="4984751" cy="1146175"/>
            <a:chOff x="6" y="1540"/>
            <a:chExt cx="3140" cy="722"/>
          </a:xfrm>
        </p:grpSpPr>
        <p:sp>
          <p:nvSpPr>
            <p:cNvPr id="39" name="Text Box 40">
              <a:extLst>
                <a:ext uri="{FF2B5EF4-FFF2-40B4-BE49-F238E27FC236}">
                  <a16:creationId xmlns:a16="http://schemas.microsoft.com/office/drawing/2014/main" id="{B6D39E3B-70BE-42AA-8D0B-B34C319182BD}"/>
                </a:ext>
              </a:extLst>
            </p:cNvPr>
            <p:cNvSpPr txBox="1">
              <a:spLocks noChangeArrowheads="1"/>
            </p:cNvSpPr>
            <p:nvPr/>
          </p:nvSpPr>
          <p:spPr bwMode="auto">
            <a:xfrm>
              <a:off x="6" y="1567"/>
              <a:ext cx="1679" cy="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dirty="0">
                  <a:solidFill>
                    <a:srgbClr val="336600"/>
                  </a:solidFill>
                  <a:latin typeface="Tahoma" charset="0"/>
                </a:rPr>
                <a:t>Radiation detection and spectral analysis</a:t>
              </a:r>
            </a:p>
          </p:txBody>
        </p:sp>
        <p:pic>
          <p:nvPicPr>
            <p:cNvPr id="40" name="Picture 41" descr="sdd">
              <a:extLst>
                <a:ext uri="{FF2B5EF4-FFF2-40B4-BE49-F238E27FC236}">
                  <a16:creationId xmlns:a16="http://schemas.microsoft.com/office/drawing/2014/main" id="{36A4607C-7530-4A27-B458-A980DB10CE2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67" y="1540"/>
              <a:ext cx="1079" cy="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1" name="Content Placeholder 2">
            <a:extLst>
              <a:ext uri="{FF2B5EF4-FFF2-40B4-BE49-F238E27FC236}">
                <a16:creationId xmlns:a16="http://schemas.microsoft.com/office/drawing/2014/main" id="{F4B3958B-31FD-4E6F-B5BE-FB61BF4986B1}"/>
              </a:ext>
            </a:extLst>
          </p:cNvPr>
          <p:cNvSpPr txBox="1">
            <a:spLocks/>
          </p:cNvSpPr>
          <p:nvPr/>
        </p:nvSpPr>
        <p:spPr>
          <a:xfrm>
            <a:off x="238690" y="788698"/>
            <a:ext cx="7630851" cy="1369451"/>
          </a:xfrm>
          <a:prstGeom prst="rect">
            <a:avLst/>
          </a:prstGeom>
        </p:spPr>
        <p:style>
          <a:lnRef idx="1">
            <a:schemeClr val="accent1"/>
          </a:lnRef>
          <a:fillRef idx="2">
            <a:schemeClr val="accent1"/>
          </a:fillRef>
          <a:effectRef idx="1">
            <a:schemeClr val="accent1"/>
          </a:effectRef>
          <a:fontRef idx="minor">
            <a:schemeClr val="dk1"/>
          </a:fontRef>
        </p:style>
        <p:txBody>
          <a:bodyPr vert="horz">
            <a:normAutofit fontScale="92500"/>
          </a:bodyPr>
          <a:lstStyle>
            <a:lvl1pPr marL="493776" indent="-457200" algn="l" rtl="0" eaLnBrk="1" latinLnBrk="0" hangingPunct="1">
              <a:spcBef>
                <a:spcPct val="20000"/>
              </a:spcBef>
              <a:buClr>
                <a:schemeClr val="tx1"/>
              </a:buClr>
              <a:buSzPct val="80000"/>
              <a:buFont typeface="Arial"/>
              <a:buChar char="•"/>
              <a:defRPr kumimoji="0" sz="3000" kern="1200">
                <a:solidFill>
                  <a:schemeClr val="dk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dk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dk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dk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dk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dk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dk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dk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dk1"/>
                </a:solidFill>
                <a:latin typeface="+mn-lt"/>
                <a:ea typeface="+mn-ea"/>
                <a:cs typeface="+mn-cs"/>
              </a:defRPr>
            </a:lvl9pPr>
          </a:lstStyle>
          <a:p>
            <a:pPr marL="136525" indent="0">
              <a:spcBef>
                <a:spcPts val="0"/>
              </a:spcBef>
              <a:buFont typeface="Arial"/>
              <a:buNone/>
            </a:pPr>
            <a:r>
              <a:rPr lang="en-US" sz="2200" b="1" dirty="0">
                <a:solidFill>
                  <a:srgbClr val="FF0000"/>
                </a:solidFill>
                <a:effectLst>
                  <a:outerShdw blurRad="38100" dist="38100" dir="2700000" algn="tl">
                    <a:srgbClr val="000000">
                      <a:alpha val="43137"/>
                    </a:srgbClr>
                  </a:outerShdw>
                </a:effectLst>
                <a:latin typeface="Calibri" panose="020F0502020204030204" pitchFamily="34" charset="0"/>
              </a:rPr>
              <a:t>Ion Beam Analysis (e.g. PIXE, Proton Induced X-ray Emission)</a:t>
            </a:r>
          </a:p>
          <a:p>
            <a:pPr marL="136525" indent="0">
              <a:spcBef>
                <a:spcPts val="0"/>
              </a:spcBef>
              <a:buFont typeface="Arial"/>
              <a:buNone/>
            </a:pPr>
            <a:r>
              <a:rPr lang="en-US" sz="1600" b="1" dirty="0">
                <a:effectLst>
                  <a:outerShdw blurRad="38100" dist="38100" dir="2700000" algn="tl">
                    <a:srgbClr val="000000">
                      <a:alpha val="43137"/>
                    </a:srgbClr>
                  </a:outerShdw>
                </a:effectLst>
                <a:latin typeface="Calibri" panose="020F0502020204030204" pitchFamily="34" charset="0"/>
              </a:rPr>
              <a:t>A beam of particles (protons) from an accelerator is sent on a sample </a:t>
            </a:r>
            <a:r>
              <a:rPr lang="en-US" sz="1600" dirty="0">
                <a:effectLst>
                  <a:outerShdw blurRad="38100" dist="38100" dir="2700000" algn="tl">
                    <a:srgbClr val="000000">
                      <a:alpha val="43137"/>
                    </a:srgbClr>
                  </a:outerShdw>
                </a:effectLst>
                <a:latin typeface="Calibri" panose="020F0502020204030204" pitchFamily="34" charset="0"/>
              </a:rPr>
              <a:t>(e.g. a painting)</a:t>
            </a:r>
            <a:endParaRPr lang="en-US" sz="1600" b="1" dirty="0">
              <a:effectLst>
                <a:outerShdw blurRad="38100" dist="38100" dir="2700000" algn="tl">
                  <a:srgbClr val="000000">
                    <a:alpha val="43137"/>
                  </a:srgbClr>
                </a:outerShdw>
              </a:effectLst>
              <a:latin typeface="Calibri" panose="020F0502020204030204" pitchFamily="34" charset="0"/>
            </a:endParaRPr>
          </a:p>
          <a:p>
            <a:pPr marL="136525" indent="0">
              <a:spcBef>
                <a:spcPts val="0"/>
              </a:spcBef>
              <a:buFont typeface="Arial"/>
              <a:buNone/>
            </a:pPr>
            <a:r>
              <a:rPr lang="en-US" sz="1600" dirty="0">
                <a:latin typeface="Calibri" panose="020F0502020204030204" pitchFamily="34" charset="0"/>
              </a:rPr>
              <a:t>The atoms are excited and emit different types of radiation (X-rays, gammas, etc.)</a:t>
            </a:r>
          </a:p>
          <a:p>
            <a:pPr marL="136525" indent="0">
              <a:spcBef>
                <a:spcPts val="0"/>
              </a:spcBef>
              <a:buFont typeface="Arial"/>
              <a:buNone/>
            </a:pPr>
            <a:r>
              <a:rPr lang="en-US" sz="1600" dirty="0">
                <a:latin typeface="Calibri" panose="020F0502020204030204" pitchFamily="34" charset="0"/>
              </a:rPr>
              <a:t>Different atomic elements emit X-rays at different energies – Spectral analysis from one or more detectors allows determination of the chemical composition (e.g. of the pigments).  </a:t>
            </a:r>
          </a:p>
        </p:txBody>
      </p:sp>
      <p:pic>
        <p:nvPicPr>
          <p:cNvPr id="42" name="Picture 43">
            <a:extLst>
              <a:ext uri="{FF2B5EF4-FFF2-40B4-BE49-F238E27FC236}">
                <a16:creationId xmlns:a16="http://schemas.microsoft.com/office/drawing/2014/main" id="{E8BA0743-256E-426F-91C1-4F98E4DCBA2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6844" y="2990487"/>
            <a:ext cx="2884844" cy="1076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707"/>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42">
            <a:extLst>
              <a:ext uri="{FF2B5EF4-FFF2-40B4-BE49-F238E27FC236}">
                <a16:creationId xmlns:a16="http://schemas.microsoft.com/office/drawing/2014/main" id="{4D794610-2A5B-428E-8CBC-572571001A7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20014" y="791591"/>
            <a:ext cx="3272104" cy="2454078"/>
          </a:xfrm>
          <a:prstGeom prst="rect">
            <a:avLst/>
          </a:prstGeom>
        </p:spPr>
      </p:pic>
      <p:sp>
        <p:nvSpPr>
          <p:cNvPr id="44" name="TextBox 43">
            <a:extLst>
              <a:ext uri="{FF2B5EF4-FFF2-40B4-BE49-F238E27FC236}">
                <a16:creationId xmlns:a16="http://schemas.microsoft.com/office/drawing/2014/main" id="{399F4EBA-8E0A-4692-9F22-E23281713D67}"/>
              </a:ext>
            </a:extLst>
          </p:cNvPr>
          <p:cNvSpPr txBox="1"/>
          <p:nvPr/>
        </p:nvSpPr>
        <p:spPr>
          <a:xfrm>
            <a:off x="8291211" y="3299490"/>
            <a:ext cx="3914126" cy="461665"/>
          </a:xfrm>
          <a:prstGeom prst="rect">
            <a:avLst/>
          </a:prstGeom>
          <a:noFill/>
        </p:spPr>
        <p:txBody>
          <a:bodyPr wrap="square" rtlCol="0">
            <a:spAutoFit/>
          </a:bodyPr>
          <a:lstStyle/>
          <a:p>
            <a:r>
              <a:rPr lang="fr-CH" sz="1200" dirty="0" err="1"/>
              <a:t>Ritratto</a:t>
            </a:r>
            <a:r>
              <a:rPr lang="fr-CH" sz="1200" dirty="0"/>
              <a:t> Trivulzio by Antonello da Messina, 1476 – </a:t>
            </a:r>
            <a:r>
              <a:rPr lang="fr-CH" sz="1200" dirty="0" err="1"/>
              <a:t>analysis</a:t>
            </a:r>
            <a:r>
              <a:rPr lang="fr-CH" sz="1200" dirty="0"/>
              <a:t> at INFN-LABEC (Florence)</a:t>
            </a:r>
            <a:endParaRPr lang="en-GB" sz="1200" dirty="0"/>
          </a:p>
        </p:txBody>
      </p:sp>
      <p:pic>
        <p:nvPicPr>
          <p:cNvPr id="45" name="Picture 2">
            <a:extLst>
              <a:ext uri="{FF2B5EF4-FFF2-40B4-BE49-F238E27FC236}">
                <a16:creationId xmlns:a16="http://schemas.microsoft.com/office/drawing/2014/main" id="{4F8686E1-BDBC-4678-B561-C81F2D0A8AAF}"/>
              </a:ext>
            </a:extLst>
          </p:cNvPr>
          <p:cNvPicPr/>
          <p:nvPr/>
        </p:nvPicPr>
        <p:blipFill>
          <a:blip r:embed="rId7" cstate="email">
            <a:extLst>
              <a:ext uri="{28A0092B-C50C-407E-A947-70E740481C1C}">
                <a14:useLocalDpi xmlns:a14="http://schemas.microsoft.com/office/drawing/2010/main"/>
              </a:ext>
            </a:extLst>
          </a:blip>
          <a:stretch/>
        </p:blipFill>
        <p:spPr>
          <a:xfrm>
            <a:off x="5764834" y="5158353"/>
            <a:ext cx="3209522" cy="820349"/>
          </a:xfrm>
          <a:prstGeom prst="rect">
            <a:avLst/>
          </a:prstGeom>
          <a:ln>
            <a:noFill/>
          </a:ln>
        </p:spPr>
      </p:pic>
      <p:cxnSp>
        <p:nvCxnSpPr>
          <p:cNvPr id="46" name="Straight Connector 45">
            <a:extLst>
              <a:ext uri="{FF2B5EF4-FFF2-40B4-BE49-F238E27FC236}">
                <a16:creationId xmlns:a16="http://schemas.microsoft.com/office/drawing/2014/main" id="{A6574D36-8404-4DB3-915D-0D9EBE5514EE}"/>
              </a:ext>
            </a:extLst>
          </p:cNvPr>
          <p:cNvCxnSpPr>
            <a:cxnSpLocks/>
          </p:cNvCxnSpPr>
          <p:nvPr/>
        </p:nvCxnSpPr>
        <p:spPr>
          <a:xfrm>
            <a:off x="8919856" y="5249959"/>
            <a:ext cx="0" cy="880135"/>
          </a:xfrm>
          <a:prstGeom prst="line">
            <a:avLst/>
          </a:prstGeom>
          <a:ln>
            <a:solidFill>
              <a:schemeClr val="tx2">
                <a:lumMod val="60000"/>
                <a:lumOff val="4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7BD808AB-9491-4BD6-98C8-32E91BC2C608}"/>
              </a:ext>
            </a:extLst>
          </p:cNvPr>
          <p:cNvCxnSpPr>
            <a:cxnSpLocks/>
          </p:cNvCxnSpPr>
          <p:nvPr/>
        </p:nvCxnSpPr>
        <p:spPr>
          <a:xfrm>
            <a:off x="5783748" y="5978702"/>
            <a:ext cx="3079842" cy="0"/>
          </a:xfrm>
          <a:prstGeom prst="straightConnector1">
            <a:avLst/>
          </a:prstGeom>
          <a:ln w="508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A8AAB245-E14F-4CD2-A08D-345C50B4A5C0}"/>
              </a:ext>
            </a:extLst>
          </p:cNvPr>
          <p:cNvSpPr txBox="1"/>
          <p:nvPr/>
        </p:nvSpPr>
        <p:spPr>
          <a:xfrm>
            <a:off x="7478108" y="5960785"/>
            <a:ext cx="598409" cy="307777"/>
          </a:xfrm>
          <a:prstGeom prst="rect">
            <a:avLst/>
          </a:prstGeom>
          <a:noFill/>
        </p:spPr>
        <p:txBody>
          <a:bodyPr wrap="square" rtlCol="0">
            <a:spAutoFit/>
          </a:bodyPr>
          <a:lstStyle/>
          <a:p>
            <a:r>
              <a:rPr lang="fr-CH" sz="1400" dirty="0"/>
              <a:t>2 m</a:t>
            </a:r>
            <a:endParaRPr lang="en-GB" sz="1400" dirty="0"/>
          </a:p>
        </p:txBody>
      </p:sp>
      <p:sp>
        <p:nvSpPr>
          <p:cNvPr id="51" name="TextBox 50">
            <a:extLst>
              <a:ext uri="{FF2B5EF4-FFF2-40B4-BE49-F238E27FC236}">
                <a16:creationId xmlns:a16="http://schemas.microsoft.com/office/drawing/2014/main" id="{08E3C2DA-B9C4-4478-942F-D3728D65A276}"/>
              </a:ext>
            </a:extLst>
          </p:cNvPr>
          <p:cNvSpPr txBox="1"/>
          <p:nvPr/>
        </p:nvSpPr>
        <p:spPr>
          <a:xfrm>
            <a:off x="9129181" y="5823061"/>
            <a:ext cx="2932080" cy="461665"/>
          </a:xfrm>
          <a:prstGeom prst="rect">
            <a:avLst/>
          </a:prstGeom>
          <a:noFill/>
        </p:spPr>
        <p:txBody>
          <a:bodyPr wrap="square" rtlCol="0">
            <a:spAutoFit/>
          </a:bodyPr>
          <a:lstStyle/>
          <a:p>
            <a:r>
              <a:rPr lang="fr-CH" sz="1200" dirty="0"/>
              <a:t>Portable PIXE system </a:t>
            </a:r>
            <a:r>
              <a:rPr lang="fr-CH" sz="1200" dirty="0" err="1"/>
              <a:t>based</a:t>
            </a:r>
            <a:r>
              <a:rPr lang="fr-CH" sz="1200" dirty="0"/>
              <a:t> on an RFQ linac </a:t>
            </a:r>
            <a:r>
              <a:rPr lang="fr-CH" sz="1200" dirty="0" err="1"/>
              <a:t>being</a:t>
            </a:r>
            <a:r>
              <a:rPr lang="fr-CH" sz="1200" dirty="0"/>
              <a:t> </a:t>
            </a:r>
            <a:r>
              <a:rPr lang="fr-CH" sz="1200" dirty="0" err="1"/>
              <a:t>built</a:t>
            </a:r>
            <a:r>
              <a:rPr lang="fr-CH" sz="1200" dirty="0"/>
              <a:t> by CERN and LABEC</a:t>
            </a:r>
            <a:endParaRPr lang="en-GB" sz="1200" dirty="0"/>
          </a:p>
        </p:txBody>
      </p:sp>
      <p:pic>
        <p:nvPicPr>
          <p:cNvPr id="53" name="Picture 52" descr="A picture containing engine&#10;&#10;Description automatically generated">
            <a:extLst>
              <a:ext uri="{FF2B5EF4-FFF2-40B4-BE49-F238E27FC236}">
                <a16:creationId xmlns:a16="http://schemas.microsoft.com/office/drawing/2014/main" id="{C635BE77-40BF-474E-AD1F-8D39A49858A6}"/>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172567" y="3798151"/>
            <a:ext cx="2690491" cy="2017868"/>
          </a:xfrm>
          <a:prstGeom prst="rect">
            <a:avLst/>
          </a:prstGeom>
        </p:spPr>
      </p:pic>
    </p:spTree>
    <p:extLst>
      <p:ext uri="{BB962C8B-B14F-4D97-AF65-F5344CB8AC3E}">
        <p14:creationId xmlns:p14="http://schemas.microsoft.com/office/powerpoint/2010/main" val="20004269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en-US" dirty="0"/>
              <a:t>Some conclusions - at the roots of innovation</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37</a:t>
            </a:fld>
            <a:endParaRPr lang="en-GB"/>
          </a:p>
        </p:txBody>
      </p:sp>
      <p:sp>
        <p:nvSpPr>
          <p:cNvPr id="6" name="TextBox 5"/>
          <p:cNvSpPr txBox="1"/>
          <p:nvPr/>
        </p:nvSpPr>
        <p:spPr>
          <a:xfrm>
            <a:off x="92364" y="831123"/>
            <a:ext cx="11859492" cy="3231654"/>
          </a:xfrm>
          <a:prstGeom prst="rect">
            <a:avLst/>
          </a:prstGeom>
          <a:noFill/>
        </p:spPr>
        <p:txBody>
          <a:bodyPr wrap="square" rtlCol="0">
            <a:spAutoFit/>
          </a:bodyPr>
          <a:lstStyle/>
          <a:p>
            <a:r>
              <a:rPr lang="en-GB" sz="2400" b="1" dirty="0">
                <a:solidFill>
                  <a:srgbClr val="FF0000"/>
                </a:solidFill>
              </a:rPr>
              <a:t>Particle accelerators are facing a critical moment in their evolution.</a:t>
            </a:r>
          </a:p>
          <a:p>
            <a:endParaRPr lang="en-GB" sz="700" dirty="0"/>
          </a:p>
          <a:p>
            <a:r>
              <a:rPr lang="en-GB" sz="2000" dirty="0"/>
              <a:t>The expectations on accelerators from basic science, applied science, medicine and industry are increasing but some of our technologies are still the same as </a:t>
            </a:r>
            <a:r>
              <a:rPr lang="en-GB" sz="2000" dirty="0" err="1"/>
              <a:t>Wideröe’s</a:t>
            </a:r>
            <a:r>
              <a:rPr lang="en-GB" sz="2000" dirty="0"/>
              <a:t> invention almost 100 years ago.</a:t>
            </a:r>
          </a:p>
          <a:p>
            <a:endParaRPr lang="en-GB" sz="1400" dirty="0"/>
          </a:p>
          <a:p>
            <a:r>
              <a:rPr lang="en-GB" sz="2400" dirty="0"/>
              <a:t>There is today a lot of space and encouragement for </a:t>
            </a:r>
            <a:r>
              <a:rPr lang="en-GB" sz="2400" b="1" dirty="0">
                <a:solidFill>
                  <a:srgbClr val="FF0000"/>
                </a:solidFill>
              </a:rPr>
              <a:t>innovative ideas</a:t>
            </a:r>
            <a:r>
              <a:rPr lang="en-GB" sz="2400" dirty="0"/>
              <a:t>! </a:t>
            </a:r>
          </a:p>
          <a:p>
            <a:r>
              <a:rPr lang="en-GB" sz="2000" dirty="0"/>
              <a:t>But, what are the ingredients of innovation? Remember the first slide on </a:t>
            </a:r>
            <a:r>
              <a:rPr lang="en-GB" sz="2000" dirty="0" err="1"/>
              <a:t>Wideröe’s</a:t>
            </a:r>
            <a:r>
              <a:rPr lang="en-GB" sz="2000" dirty="0"/>
              <a:t> invention!</a:t>
            </a:r>
          </a:p>
          <a:p>
            <a:pPr marL="800100" lvl="1" indent="-342900">
              <a:spcBef>
                <a:spcPts val="600"/>
              </a:spcBef>
              <a:buAutoNum type="arabicPeriod"/>
            </a:pPr>
            <a:r>
              <a:rPr lang="en-GB" sz="2000" dirty="0">
                <a:solidFill>
                  <a:srgbClr val="FF0000"/>
                </a:solidFill>
              </a:rPr>
              <a:t>Merge</a:t>
            </a:r>
            <a:r>
              <a:rPr lang="en-GB" sz="2000" dirty="0"/>
              <a:t> inputs from different science and technology fields (look around you!)</a:t>
            </a:r>
          </a:p>
          <a:p>
            <a:pPr marL="800100" lvl="1" indent="-342900">
              <a:spcBef>
                <a:spcPts val="600"/>
              </a:spcBef>
              <a:buAutoNum type="arabicPeriod"/>
            </a:pPr>
            <a:r>
              <a:rPr lang="en-GB" sz="2000" dirty="0">
                <a:solidFill>
                  <a:srgbClr val="FF0000"/>
                </a:solidFill>
              </a:rPr>
              <a:t>Challenge</a:t>
            </a:r>
            <a:r>
              <a:rPr lang="en-GB" sz="2000" dirty="0"/>
              <a:t> the established traditions (but respect experience!)</a:t>
            </a:r>
          </a:p>
          <a:p>
            <a:pPr marL="800100" lvl="1" indent="-342900">
              <a:spcBef>
                <a:spcPts val="600"/>
              </a:spcBef>
              <a:buAutoNum type="arabicPeriod"/>
            </a:pPr>
            <a:r>
              <a:rPr lang="en-GB" sz="2000" dirty="0"/>
              <a:t>Take </a:t>
            </a:r>
            <a:r>
              <a:rPr lang="en-GB" sz="2000" dirty="0">
                <a:solidFill>
                  <a:srgbClr val="FF0000"/>
                </a:solidFill>
              </a:rPr>
              <a:t>risks</a:t>
            </a:r>
            <a:r>
              <a:rPr lang="en-GB" sz="2000" dirty="0"/>
              <a:t> (but foresee mitigations!)</a:t>
            </a:r>
          </a:p>
        </p:txBody>
      </p:sp>
      <p:pic>
        <p:nvPicPr>
          <p:cNvPr id="7" name="Picture 6">
            <a:extLst>
              <a:ext uri="{FF2B5EF4-FFF2-40B4-BE49-F238E27FC236}">
                <a16:creationId xmlns:a16="http://schemas.microsoft.com/office/drawing/2014/main" id="{5F175C63-E3FE-4811-8F3F-896BA7ABDC1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29670" y="4281669"/>
            <a:ext cx="5986311" cy="1831107"/>
          </a:xfrm>
          <a:prstGeom prst="rect">
            <a:avLst/>
          </a:prstGeom>
        </p:spPr>
      </p:pic>
      <p:sp>
        <p:nvSpPr>
          <p:cNvPr id="8" name="TextBox 7">
            <a:extLst>
              <a:ext uri="{FF2B5EF4-FFF2-40B4-BE49-F238E27FC236}">
                <a16:creationId xmlns:a16="http://schemas.microsoft.com/office/drawing/2014/main" id="{D9DA5DCD-F802-4209-BA05-6629862E6B91}"/>
              </a:ext>
            </a:extLst>
          </p:cNvPr>
          <p:cNvSpPr txBox="1"/>
          <p:nvPr/>
        </p:nvSpPr>
        <p:spPr>
          <a:xfrm>
            <a:off x="529460" y="4566281"/>
            <a:ext cx="1911468"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i="1" dirty="0"/>
              <a:t>The 4 industrial revolutions (4th still ongoing!)</a:t>
            </a:r>
          </a:p>
        </p:txBody>
      </p:sp>
      <p:sp>
        <p:nvSpPr>
          <p:cNvPr id="9" name="TextBox 8">
            <a:extLst>
              <a:ext uri="{FF2B5EF4-FFF2-40B4-BE49-F238E27FC236}">
                <a16:creationId xmlns:a16="http://schemas.microsoft.com/office/drawing/2014/main" id="{9B7CDE00-D723-4058-978D-E27EBB8BDE7C}"/>
              </a:ext>
            </a:extLst>
          </p:cNvPr>
          <p:cNvSpPr txBox="1"/>
          <p:nvPr/>
        </p:nvSpPr>
        <p:spPr>
          <a:xfrm>
            <a:off x="1485194" y="5774222"/>
            <a:ext cx="1344476" cy="338554"/>
          </a:xfrm>
          <a:prstGeom prst="rect">
            <a:avLst/>
          </a:prstGeom>
          <a:noFill/>
        </p:spPr>
        <p:txBody>
          <a:bodyPr wrap="square" rtlCol="0">
            <a:spAutoFit/>
          </a:bodyPr>
          <a:lstStyle/>
          <a:p>
            <a:r>
              <a:rPr lang="fr-CH" sz="800" i="1" dirty="0"/>
              <a:t>Image </a:t>
            </a:r>
            <a:r>
              <a:rPr lang="fr-CH" sz="800" i="1" dirty="0" err="1"/>
              <a:t>credit</a:t>
            </a:r>
            <a:r>
              <a:rPr lang="fr-CH" sz="800" i="1" dirty="0"/>
              <a:t>: B. Horvath, S. </a:t>
            </a:r>
            <a:r>
              <a:rPr lang="fr-CH" sz="800" i="1" dirty="0" err="1"/>
              <a:t>Mundi</a:t>
            </a:r>
            <a:r>
              <a:rPr lang="fr-CH" sz="800" i="1" dirty="0"/>
              <a:t>, 2018 </a:t>
            </a:r>
            <a:endParaRPr lang="en-GB" sz="800" i="1" dirty="0"/>
          </a:p>
        </p:txBody>
      </p:sp>
      <p:sp>
        <p:nvSpPr>
          <p:cNvPr id="16" name="TextBox 15">
            <a:extLst>
              <a:ext uri="{FF2B5EF4-FFF2-40B4-BE49-F238E27FC236}">
                <a16:creationId xmlns:a16="http://schemas.microsoft.com/office/drawing/2014/main" id="{19BD15EB-9FD7-46B2-B28E-8E9E208E6804}"/>
              </a:ext>
            </a:extLst>
          </p:cNvPr>
          <p:cNvSpPr txBox="1"/>
          <p:nvPr/>
        </p:nvSpPr>
        <p:spPr>
          <a:xfrm>
            <a:off x="9112361" y="4853666"/>
            <a:ext cx="2550180" cy="1200329"/>
          </a:xfrm>
          <a:prstGeom prst="rect">
            <a:avLst/>
          </a:prstGeom>
          <a:solidFill>
            <a:schemeClr val="tx1">
              <a:lumMod val="20000"/>
              <a:lumOff val="80000"/>
            </a:schemeClr>
          </a:solidFill>
        </p:spPr>
        <p:txBody>
          <a:bodyPr wrap="square" rtlCol="0">
            <a:spAutoFit/>
          </a:bodyPr>
          <a:lstStyle/>
          <a:p>
            <a:r>
              <a:rPr lang="en-GB" sz="1200" b="1" dirty="0">
                <a:solidFill>
                  <a:srgbClr val="FF0000"/>
                </a:solidFill>
              </a:rPr>
              <a:t>Particle accelerators can become crucial actors of the future industrial revolution</a:t>
            </a:r>
            <a:endParaRPr lang="en-GB" sz="1200" dirty="0"/>
          </a:p>
          <a:p>
            <a:r>
              <a:rPr lang="en-GB" sz="1200" dirty="0"/>
              <a:t>allowing industry and medicine to exploit technologies based on the usage of subatomic particles</a:t>
            </a:r>
          </a:p>
        </p:txBody>
      </p:sp>
    </p:spTree>
    <p:extLst>
      <p:ext uri="{BB962C8B-B14F-4D97-AF65-F5344CB8AC3E}">
        <p14:creationId xmlns:p14="http://schemas.microsoft.com/office/powerpoint/2010/main" val="15841908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ttp://screenbeanz.youthroutes.org.uk/wp-content/uploads/sites/12/2014/10/we-need-you.jpg">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41036" y="913791"/>
            <a:ext cx="4333727" cy="43337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575" y="13438"/>
            <a:ext cx="12192000" cy="722764"/>
          </a:xfrm>
        </p:spPr>
        <p:txBody>
          <a:bodyPr/>
          <a:lstStyle/>
          <a:p>
            <a:r>
              <a:rPr lang="en-US" dirty="0"/>
              <a:t>The final words…</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38</a:t>
            </a:fld>
            <a:endParaRPr lang="en-GB"/>
          </a:p>
        </p:txBody>
      </p:sp>
      <p:sp>
        <p:nvSpPr>
          <p:cNvPr id="6" name="Text Box 15"/>
          <p:cNvSpPr txBox="1">
            <a:spLocks noChangeArrowheads="1"/>
          </p:cNvSpPr>
          <p:nvPr/>
        </p:nvSpPr>
        <p:spPr bwMode="auto">
          <a:xfrm>
            <a:off x="517237" y="928338"/>
            <a:ext cx="6635412" cy="4339650"/>
          </a:xfrm>
          <a:prstGeom prst="rect">
            <a:avLst/>
          </a:prstGeom>
          <a:solidFill>
            <a:srgbClr val="66FF66">
              <a:alpha val="81000"/>
            </a:srgbClr>
          </a:solidFill>
          <a:ln w="38100">
            <a:solidFill>
              <a:schemeClr val="hlink"/>
            </a:solidFill>
            <a:miter lim="800000"/>
            <a:headEnd/>
            <a:tailEnd/>
          </a:ln>
          <a:effectLst/>
        </p:spPr>
        <p:txBody>
          <a:bodyPr wrap="square">
            <a:spAutoFit/>
          </a:bodyPr>
          <a:lstStyle/>
          <a:p>
            <a:r>
              <a:rPr lang="en-GB" sz="2000" dirty="0"/>
              <a:t>Particle accelerators are a vibrant and growing field, in full transition from basic science to applied science and to wider societal applications. </a:t>
            </a:r>
          </a:p>
          <a:p>
            <a:endParaRPr lang="en-GB" sz="1200" dirty="0"/>
          </a:p>
          <a:p>
            <a:r>
              <a:rPr lang="en-GB" sz="2000" dirty="0"/>
              <a:t>But to drive this transition and to push further the frontiers of accelerators we need fresh ideas, technology jumps, and (why not!), some change in paradigm…</a:t>
            </a:r>
          </a:p>
          <a:p>
            <a:endParaRPr lang="en-GB" sz="1200" dirty="0"/>
          </a:p>
          <a:p>
            <a:r>
              <a:rPr lang="en-GB" sz="2000" dirty="0"/>
              <a:t>The secret for the success are novel ideas by young people developed in a collaborative environment, jumping across borders between different scientific fields.</a:t>
            </a:r>
          </a:p>
          <a:p>
            <a:endParaRPr lang="en-GB" sz="1200" dirty="0"/>
          </a:p>
          <a:p>
            <a:r>
              <a:rPr lang="en-GB" sz="2000" dirty="0"/>
              <a:t>To achieve this we need multinational research programmes with wide support from governments and scientific communities, but above all…</a:t>
            </a:r>
          </a:p>
        </p:txBody>
      </p:sp>
      <p:sp>
        <p:nvSpPr>
          <p:cNvPr id="3" name="TextBox 2">
            <a:extLst>
              <a:ext uri="{FF2B5EF4-FFF2-40B4-BE49-F238E27FC236}">
                <a16:creationId xmlns:a16="http://schemas.microsoft.com/office/drawing/2014/main" id="{6171AFF2-CE71-4188-96EC-6059B58A7188}"/>
              </a:ext>
            </a:extLst>
          </p:cNvPr>
          <p:cNvSpPr txBox="1"/>
          <p:nvPr/>
        </p:nvSpPr>
        <p:spPr>
          <a:xfrm>
            <a:off x="517237" y="5624763"/>
            <a:ext cx="11240654" cy="55399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lIns="0" tIns="0" rIns="0" bIns="0" rtlCol="0">
            <a:spAutoFit/>
          </a:bodyPr>
          <a:lstStyle/>
          <a:p>
            <a:pPr algn="l"/>
            <a:r>
              <a:rPr lang="en-GB" sz="3600" dirty="0">
                <a:latin typeface="Broadway" panose="04040905080B02020502" pitchFamily="82" charset="0"/>
              </a:rPr>
              <a:t>Thank you for your attention!        </a:t>
            </a:r>
            <a:r>
              <a:rPr lang="en-GB" dirty="0"/>
              <a:t>maurizio.vretenar@cern.ch</a:t>
            </a:r>
          </a:p>
        </p:txBody>
      </p:sp>
    </p:spTree>
    <p:extLst>
      <p:ext uri="{BB962C8B-B14F-4D97-AF65-F5344CB8AC3E}">
        <p14:creationId xmlns:p14="http://schemas.microsoft.com/office/powerpoint/2010/main" val="194644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25043" y="1189773"/>
            <a:ext cx="2032017" cy="2883572"/>
          </a:xfrm>
          <a:prstGeom prst="rect">
            <a:avLst/>
          </a:prstGeom>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89009" y="1599176"/>
            <a:ext cx="5274386" cy="2066429"/>
          </a:xfrm>
          <a:prstGeom prst="rect">
            <a:avLst/>
          </a:prstGeom>
        </p:spPr>
      </p:pic>
      <p:sp>
        <p:nvSpPr>
          <p:cNvPr id="2" name="Title 1">
            <a:extLst>
              <a:ext uri="{FF2B5EF4-FFF2-40B4-BE49-F238E27FC236}">
                <a16:creationId xmlns:a16="http://schemas.microsoft.com/office/drawing/2014/main" id="{02DC9E3D-70FD-42EB-B12E-9AE752782DD4}"/>
              </a:ext>
            </a:extLst>
          </p:cNvPr>
          <p:cNvSpPr>
            <a:spLocks noGrp="1"/>
          </p:cNvSpPr>
          <p:nvPr>
            <p:ph type="title"/>
          </p:nvPr>
        </p:nvSpPr>
        <p:spPr>
          <a:xfrm>
            <a:off x="0" y="0"/>
            <a:ext cx="12192000" cy="707887"/>
          </a:xfrm>
        </p:spPr>
        <p:txBody>
          <a:bodyPr/>
          <a:lstStyle/>
          <a:p>
            <a:r>
              <a:rPr lang="fr-CH" sz="3200" dirty="0" err="1"/>
              <a:t>Accelerators</a:t>
            </a:r>
            <a:r>
              <a:rPr lang="fr-CH" sz="3200" dirty="0"/>
              <a:t> can </a:t>
            </a:r>
            <a:r>
              <a:rPr lang="fr-CH" sz="3200" dirty="0" err="1"/>
              <a:t>modify</a:t>
            </a:r>
            <a:r>
              <a:rPr lang="fr-CH" sz="3200" dirty="0"/>
              <a:t> the </a:t>
            </a:r>
            <a:r>
              <a:rPr lang="fr-CH" sz="3200" dirty="0" err="1"/>
              <a:t>nuclei</a:t>
            </a:r>
            <a:r>
              <a:rPr lang="fr-CH" sz="3200" dirty="0"/>
              <a:t> and </a:t>
            </a:r>
            <a:r>
              <a:rPr lang="fr-CH" sz="3200" dirty="0" err="1"/>
              <a:t>create</a:t>
            </a:r>
            <a:r>
              <a:rPr lang="fr-CH" sz="3200" dirty="0"/>
              <a:t> new </a:t>
            </a:r>
            <a:r>
              <a:rPr lang="fr-CH" sz="3200" dirty="0" err="1"/>
              <a:t>particles</a:t>
            </a:r>
            <a:endParaRPr lang="en-GB" sz="3200" dirty="0"/>
          </a:p>
        </p:txBody>
      </p:sp>
      <p:sp>
        <p:nvSpPr>
          <p:cNvPr id="4" name="Slide Number Placeholder 3"/>
          <p:cNvSpPr>
            <a:spLocks noGrp="1"/>
          </p:cNvSpPr>
          <p:nvPr>
            <p:ph type="sldNum" sz="quarter" idx="12"/>
          </p:nvPr>
        </p:nvSpPr>
        <p:spPr>
          <a:prstGeom prst="rect">
            <a:avLst/>
          </a:prstGeom>
        </p:spPr>
        <p:txBody>
          <a:bodyPr/>
          <a:lstStyle/>
          <a:p>
            <a:fld id="{17918391-D411-FE40-AAD7-861AE5233E0E}" type="slidenum">
              <a:rPr lang="en-US" smtClean="0">
                <a:solidFill>
                  <a:srgbClr val="0055A0">
                    <a:tint val="75000"/>
                  </a:srgbClr>
                </a:solidFill>
              </a:rPr>
              <a:pPr/>
              <a:t>4</a:t>
            </a:fld>
            <a:endParaRPr lang="en-US" dirty="0">
              <a:solidFill>
                <a:srgbClr val="0055A0">
                  <a:tint val="75000"/>
                </a:srgbClr>
              </a:solidFill>
            </a:endParaRPr>
          </a:p>
        </p:txBody>
      </p:sp>
      <p:sp>
        <p:nvSpPr>
          <p:cNvPr id="5" name="TextBox 4"/>
          <p:cNvSpPr txBox="1"/>
          <p:nvPr/>
        </p:nvSpPr>
        <p:spPr>
          <a:xfrm>
            <a:off x="166016" y="835830"/>
            <a:ext cx="9033164" cy="70788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If the energy is sufficiently high, the particles in the beam transfer energy to the nucleus and its components (and are then scattered, reflected or absorbed).</a:t>
            </a:r>
          </a:p>
        </p:txBody>
      </p:sp>
      <p:sp>
        <p:nvSpPr>
          <p:cNvPr id="13" name="TextBox 12"/>
          <p:cNvSpPr txBox="1"/>
          <p:nvPr/>
        </p:nvSpPr>
        <p:spPr>
          <a:xfrm>
            <a:off x="6098802" y="1801631"/>
            <a:ext cx="2670159" cy="193899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Particles in the beam can break and modify the nucleus (and then generate new elements and transform the matter!)  </a:t>
            </a:r>
          </a:p>
        </p:txBody>
      </p:sp>
      <p:sp>
        <p:nvSpPr>
          <p:cNvPr id="15" name="TextBox 14"/>
          <p:cNvSpPr txBox="1"/>
          <p:nvPr/>
        </p:nvSpPr>
        <p:spPr>
          <a:xfrm>
            <a:off x="9997342" y="835830"/>
            <a:ext cx="2028642" cy="830997"/>
          </a:xfrm>
          <a:prstGeom prst="rect">
            <a:avLst/>
          </a:prstGeom>
          <a:solidFill>
            <a:srgbClr val="FFFF00"/>
          </a:solidFill>
        </p:spPr>
        <p:txBody>
          <a:bodyPr wrap="square" rtlCol="0">
            <a:spAutoFit/>
          </a:bodyPr>
          <a:lstStyle/>
          <a:p>
            <a:r>
              <a:rPr lang="fr-CH" sz="1600" dirty="0" err="1"/>
              <a:t>It’s</a:t>
            </a:r>
            <a:r>
              <a:rPr lang="fr-CH" sz="1600" dirty="0"/>
              <a:t> the </a:t>
            </a:r>
            <a:r>
              <a:rPr lang="fr-CH" sz="1600" dirty="0" err="1"/>
              <a:t>dream</a:t>
            </a:r>
            <a:r>
              <a:rPr lang="fr-CH" sz="1600" dirty="0"/>
              <a:t> of the </a:t>
            </a:r>
            <a:r>
              <a:rPr lang="fr-CH" sz="1600" dirty="0" err="1"/>
              <a:t>ancient</a:t>
            </a:r>
            <a:r>
              <a:rPr lang="fr-CH" sz="1600" dirty="0"/>
              <a:t> </a:t>
            </a:r>
            <a:r>
              <a:rPr lang="fr-CH" sz="1600" dirty="0" err="1"/>
              <a:t>alchemists</a:t>
            </a:r>
            <a:r>
              <a:rPr lang="fr-CH" sz="1600" dirty="0"/>
              <a:t> </a:t>
            </a:r>
            <a:r>
              <a:rPr lang="fr-CH" sz="1600" dirty="0" err="1"/>
              <a:t>coming</a:t>
            </a:r>
            <a:r>
              <a:rPr lang="fr-CH" sz="1600" dirty="0"/>
              <a:t> </a:t>
            </a:r>
            <a:r>
              <a:rPr lang="fr-CH" sz="1600" dirty="0" err="1"/>
              <a:t>true</a:t>
            </a:r>
            <a:r>
              <a:rPr lang="fr-CH" sz="1600" dirty="0"/>
              <a:t>!</a:t>
            </a:r>
            <a:endParaRPr lang="en-GB" sz="1600" dirty="0"/>
          </a:p>
        </p:txBody>
      </p:sp>
      <p:sp>
        <p:nvSpPr>
          <p:cNvPr id="10" name="TextBox 9">
            <a:extLst>
              <a:ext uri="{FF2B5EF4-FFF2-40B4-BE49-F238E27FC236}">
                <a16:creationId xmlns:a16="http://schemas.microsoft.com/office/drawing/2014/main" id="{A19CFFC5-32CB-41AB-BA79-93F64614936A}"/>
              </a:ext>
            </a:extLst>
          </p:cNvPr>
          <p:cNvSpPr txBox="1"/>
          <p:nvPr/>
        </p:nvSpPr>
        <p:spPr>
          <a:xfrm>
            <a:off x="6049015" y="4655567"/>
            <a:ext cx="2670159"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In the collisions can be generated new particles.</a:t>
            </a:r>
          </a:p>
        </p:txBody>
      </p:sp>
      <p:sp>
        <p:nvSpPr>
          <p:cNvPr id="11" name="TextBox 10">
            <a:extLst>
              <a:ext uri="{FF2B5EF4-FFF2-40B4-BE49-F238E27FC236}">
                <a16:creationId xmlns:a16="http://schemas.microsoft.com/office/drawing/2014/main" id="{F580DC1F-F23D-4B61-AE0C-578383228B1B}"/>
              </a:ext>
            </a:extLst>
          </p:cNvPr>
          <p:cNvSpPr txBox="1"/>
          <p:nvPr/>
        </p:nvSpPr>
        <p:spPr>
          <a:xfrm>
            <a:off x="235017" y="5730925"/>
            <a:ext cx="1653775" cy="523220"/>
          </a:xfrm>
          <a:prstGeom prst="rect">
            <a:avLst/>
          </a:prstGeom>
          <a:solidFill>
            <a:schemeClr val="tx2">
              <a:lumMod val="20000"/>
              <a:lumOff val="80000"/>
            </a:schemeClr>
          </a:solidFill>
          <a:ln>
            <a:solidFill>
              <a:schemeClr val="tx1">
                <a:lumMod val="20000"/>
                <a:lumOff val="80000"/>
              </a:schemeClr>
            </a:solidFill>
          </a:ln>
        </p:spPr>
        <p:txBody>
          <a:bodyPr wrap="square" rtlCol="0">
            <a:spAutoFit/>
          </a:bodyPr>
          <a:lstStyle/>
          <a:p>
            <a:pPr algn="ctr"/>
            <a:r>
              <a:rPr lang="en-GB" sz="2800" dirty="0">
                <a:solidFill>
                  <a:schemeClr val="tx2"/>
                </a:solidFill>
              </a:rPr>
              <a:t>E = m c</a:t>
            </a:r>
            <a:r>
              <a:rPr lang="en-GB" sz="2800" baseline="30000" dirty="0">
                <a:solidFill>
                  <a:schemeClr val="tx2"/>
                </a:solidFill>
              </a:rPr>
              <a:t>2</a:t>
            </a:r>
          </a:p>
        </p:txBody>
      </p:sp>
      <p:pic>
        <p:nvPicPr>
          <p:cNvPr id="16" name="Picture 15">
            <a:extLst>
              <a:ext uri="{FF2B5EF4-FFF2-40B4-BE49-F238E27FC236}">
                <a16:creationId xmlns:a16="http://schemas.microsoft.com/office/drawing/2014/main" id="{1C465DE0-413B-4093-BEC1-40957C419A6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73097" y="3760226"/>
            <a:ext cx="1594000" cy="1854557"/>
          </a:xfrm>
          <a:prstGeom prst="rect">
            <a:avLst/>
          </a:prstGeom>
        </p:spPr>
      </p:pic>
      <p:pic>
        <p:nvPicPr>
          <p:cNvPr id="17" name="Picture 16">
            <a:extLst>
              <a:ext uri="{FF2B5EF4-FFF2-40B4-BE49-F238E27FC236}">
                <a16:creationId xmlns:a16="http://schemas.microsoft.com/office/drawing/2014/main" id="{22A6CE71-1742-4544-96E0-A525EE14565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8684" y="4047868"/>
            <a:ext cx="3461205" cy="2019036"/>
          </a:xfrm>
          <a:prstGeom prst="rect">
            <a:avLst/>
          </a:prstGeom>
        </p:spPr>
      </p:pic>
      <p:sp>
        <p:nvSpPr>
          <p:cNvPr id="3" name="Arrow: Right 2">
            <a:extLst>
              <a:ext uri="{FF2B5EF4-FFF2-40B4-BE49-F238E27FC236}">
                <a16:creationId xmlns:a16="http://schemas.microsoft.com/office/drawing/2014/main" id="{64CCEA0E-EADD-4CAA-9AAD-F5A54FB0C297}"/>
              </a:ext>
            </a:extLst>
          </p:cNvPr>
          <p:cNvSpPr/>
          <p:nvPr/>
        </p:nvSpPr>
        <p:spPr>
          <a:xfrm>
            <a:off x="8931039" y="2456873"/>
            <a:ext cx="269522" cy="658062"/>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D1F56287-74A7-4CCB-8AED-4B7313AAB818}"/>
              </a:ext>
            </a:extLst>
          </p:cNvPr>
          <p:cNvSpPr/>
          <p:nvPr/>
        </p:nvSpPr>
        <p:spPr>
          <a:xfrm>
            <a:off x="8971766" y="4834367"/>
            <a:ext cx="258618" cy="658062"/>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A picture containing diagram&#10;&#10;Description automatically generated">
            <a:extLst>
              <a:ext uri="{FF2B5EF4-FFF2-40B4-BE49-F238E27FC236}">
                <a16:creationId xmlns:a16="http://schemas.microsoft.com/office/drawing/2014/main" id="{BFC219CA-6FCE-4908-AB5B-669C120FE12A}"/>
              </a:ext>
            </a:extLst>
          </p:cNvPr>
          <p:cNvPicPr>
            <a:picLocks noChangeAspect="1"/>
          </p:cNvPicPr>
          <p:nvPr/>
        </p:nvPicPr>
        <p:blipFill>
          <a:blip r:embed="rId6"/>
          <a:stretch>
            <a:fillRect/>
          </a:stretch>
        </p:blipFill>
        <p:spPr>
          <a:xfrm>
            <a:off x="9425044" y="4233492"/>
            <a:ext cx="2433647" cy="2327836"/>
          </a:xfrm>
          <a:prstGeom prst="rect">
            <a:avLst/>
          </a:prstGeom>
        </p:spPr>
      </p:pic>
      <p:sp>
        <p:nvSpPr>
          <p:cNvPr id="23" name="TextBox 22">
            <a:extLst>
              <a:ext uri="{FF2B5EF4-FFF2-40B4-BE49-F238E27FC236}">
                <a16:creationId xmlns:a16="http://schemas.microsoft.com/office/drawing/2014/main" id="{C5EF9BD1-AB17-4519-AEE5-CB84F7D1847B}"/>
              </a:ext>
            </a:extLst>
          </p:cNvPr>
          <p:cNvSpPr txBox="1"/>
          <p:nvPr/>
        </p:nvSpPr>
        <p:spPr>
          <a:xfrm>
            <a:off x="289009" y="1636662"/>
            <a:ext cx="2180084" cy="276999"/>
          </a:xfrm>
          <a:prstGeom prst="rect">
            <a:avLst/>
          </a:prstGeom>
          <a:noFill/>
        </p:spPr>
        <p:txBody>
          <a:bodyPr wrap="none" lIns="0" tIns="0" rIns="0" bIns="0" rtlCol="0">
            <a:spAutoFit/>
          </a:bodyPr>
          <a:lstStyle/>
          <a:p>
            <a:pPr algn="l"/>
            <a:r>
              <a:rPr lang="fr-CH" dirty="0"/>
              <a:t>NUCLEAR PHYSICS</a:t>
            </a:r>
            <a:endParaRPr lang="en-GB" dirty="0"/>
          </a:p>
        </p:txBody>
      </p:sp>
      <p:sp>
        <p:nvSpPr>
          <p:cNvPr id="24" name="TextBox 23">
            <a:extLst>
              <a:ext uri="{FF2B5EF4-FFF2-40B4-BE49-F238E27FC236}">
                <a16:creationId xmlns:a16="http://schemas.microsoft.com/office/drawing/2014/main" id="{D192F6A1-B4DE-49AD-97E7-4CF033D17091}"/>
              </a:ext>
            </a:extLst>
          </p:cNvPr>
          <p:cNvSpPr txBox="1"/>
          <p:nvPr/>
        </p:nvSpPr>
        <p:spPr>
          <a:xfrm>
            <a:off x="1987894" y="3733825"/>
            <a:ext cx="2184444" cy="276999"/>
          </a:xfrm>
          <a:prstGeom prst="rect">
            <a:avLst/>
          </a:prstGeom>
          <a:noFill/>
        </p:spPr>
        <p:txBody>
          <a:bodyPr wrap="none" lIns="0" tIns="0" rIns="0" bIns="0" rtlCol="0">
            <a:spAutoFit/>
          </a:bodyPr>
          <a:lstStyle/>
          <a:p>
            <a:pPr algn="l"/>
            <a:r>
              <a:rPr lang="fr-CH" dirty="0"/>
              <a:t>PARTICLE PHYSICS</a:t>
            </a:r>
            <a:endParaRPr lang="en-GB" dirty="0"/>
          </a:p>
        </p:txBody>
      </p:sp>
    </p:spTree>
    <p:extLst>
      <p:ext uri="{BB962C8B-B14F-4D97-AF65-F5344CB8AC3E}">
        <p14:creationId xmlns:p14="http://schemas.microsoft.com/office/powerpoint/2010/main" val="4262660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95E2972-9925-46AE-8A34-6AF9F3244B8A}"/>
              </a:ext>
            </a:extLst>
          </p:cNvPr>
          <p:cNvSpPr>
            <a:spLocks noGrp="1"/>
          </p:cNvSpPr>
          <p:nvPr>
            <p:ph type="title"/>
          </p:nvPr>
        </p:nvSpPr>
        <p:spPr>
          <a:xfrm>
            <a:off x="0" y="0"/>
            <a:ext cx="12192000" cy="906147"/>
          </a:xfrm>
        </p:spPr>
        <p:txBody>
          <a:bodyPr/>
          <a:lstStyle/>
          <a:p>
            <a:r>
              <a:rPr lang="en-GB" dirty="0"/>
              <a:t>Accelerators can produce intense secondary beams</a:t>
            </a:r>
          </a:p>
        </p:txBody>
      </p:sp>
      <p:sp>
        <p:nvSpPr>
          <p:cNvPr id="4" name="Slide Number Placeholder 3"/>
          <p:cNvSpPr>
            <a:spLocks noGrp="1"/>
          </p:cNvSpPr>
          <p:nvPr>
            <p:ph type="sldNum" sz="quarter" idx="12"/>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rgbClr val="0055A0">
                    <a:tint val="75000"/>
                  </a:srgbClr>
                </a:solidFill>
              </a:rPr>
              <a:pPr/>
              <a:t>5</a:t>
            </a:fld>
            <a:endParaRPr lang="en-US" dirty="0">
              <a:solidFill>
                <a:srgbClr val="0055A0">
                  <a:tint val="75000"/>
                </a:srgb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7926" y="2246014"/>
            <a:ext cx="2914569" cy="2187441"/>
          </a:xfrm>
          <a:prstGeom prst="rect">
            <a:avLst/>
          </a:prstGeom>
        </p:spPr>
      </p:pic>
      <p:pic>
        <p:nvPicPr>
          <p:cNvPr id="12" name="Picture 11"/>
          <p:cNvPicPr>
            <a:picLocks noChangeAspect="1"/>
          </p:cNvPicPr>
          <p:nvPr/>
        </p:nvPicPr>
        <p:blipFill>
          <a:blip r:embed="rId3"/>
          <a:stretch>
            <a:fillRect/>
          </a:stretch>
        </p:blipFill>
        <p:spPr>
          <a:xfrm>
            <a:off x="3431885" y="2246014"/>
            <a:ext cx="2784188" cy="1655859"/>
          </a:xfrm>
          <a:prstGeom prst="rect">
            <a:avLst/>
          </a:prstGeom>
        </p:spPr>
      </p:pic>
      <p:sp>
        <p:nvSpPr>
          <p:cNvPr id="13" name="TextBox 12"/>
          <p:cNvSpPr txBox="1"/>
          <p:nvPr/>
        </p:nvSpPr>
        <p:spPr>
          <a:xfrm>
            <a:off x="387926" y="1068249"/>
            <a:ext cx="5828147"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2000" dirty="0">
                <a:solidFill>
                  <a:srgbClr val="FFFF00"/>
                </a:solidFill>
              </a:rPr>
              <a:t>Accelerated </a:t>
            </a:r>
            <a:r>
              <a:rPr lang="en-GB" sz="2000" dirty="0">
                <a:solidFill>
                  <a:srgbClr val="FF0000"/>
                </a:solidFill>
              </a:rPr>
              <a:t>electrons</a:t>
            </a:r>
            <a:r>
              <a:rPr lang="en-GB" sz="2000" dirty="0">
                <a:solidFill>
                  <a:srgbClr val="FFFF00"/>
                </a:solidFill>
              </a:rPr>
              <a:t> produce </a:t>
            </a:r>
            <a:r>
              <a:rPr lang="en-GB" sz="2000" dirty="0">
                <a:solidFill>
                  <a:srgbClr val="FF0000"/>
                </a:solidFill>
              </a:rPr>
              <a:t>X-ray </a:t>
            </a:r>
            <a:r>
              <a:rPr lang="en-GB" sz="2000" dirty="0">
                <a:solidFill>
                  <a:srgbClr val="FFFF00"/>
                </a:solidFill>
              </a:rPr>
              <a:t>beams by interaction with a metal target (bremsstrahlung) or by synchrotron radiation in accelerator magnets)</a:t>
            </a:r>
          </a:p>
        </p:txBody>
      </p:sp>
      <p:sp>
        <p:nvSpPr>
          <p:cNvPr id="14" name="TextBox 13">
            <a:extLst>
              <a:ext uri="{FF2B5EF4-FFF2-40B4-BE49-F238E27FC236}">
                <a16:creationId xmlns:a16="http://schemas.microsoft.com/office/drawing/2014/main" id="{2F8B22FD-0B9B-46D8-802C-1D6ED7479D09}"/>
              </a:ext>
            </a:extLst>
          </p:cNvPr>
          <p:cNvSpPr txBox="1"/>
          <p:nvPr/>
        </p:nvSpPr>
        <p:spPr>
          <a:xfrm>
            <a:off x="6464046" y="1068249"/>
            <a:ext cx="5403273"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2000" dirty="0">
                <a:solidFill>
                  <a:srgbClr val="FFFF00"/>
                </a:solidFill>
              </a:rPr>
              <a:t>Accelerated </a:t>
            </a:r>
            <a:r>
              <a:rPr lang="en-GB" sz="2000" dirty="0">
                <a:solidFill>
                  <a:srgbClr val="FF0000"/>
                </a:solidFill>
              </a:rPr>
              <a:t>protons</a:t>
            </a:r>
            <a:r>
              <a:rPr lang="en-GB" sz="2000" dirty="0">
                <a:solidFill>
                  <a:srgbClr val="FFFF00"/>
                </a:solidFill>
              </a:rPr>
              <a:t> produce </a:t>
            </a:r>
            <a:r>
              <a:rPr lang="en-GB" sz="2000" dirty="0">
                <a:solidFill>
                  <a:srgbClr val="FF0000"/>
                </a:solidFill>
              </a:rPr>
              <a:t>neutron</a:t>
            </a:r>
            <a:r>
              <a:rPr lang="en-GB" sz="2000" dirty="0">
                <a:solidFill>
                  <a:srgbClr val="FFFF00"/>
                </a:solidFill>
              </a:rPr>
              <a:t> beams by spallation reactions in a heavy metal target</a:t>
            </a:r>
          </a:p>
        </p:txBody>
      </p:sp>
      <p:pic>
        <p:nvPicPr>
          <p:cNvPr id="10" name="Picture 9">
            <a:extLst>
              <a:ext uri="{FF2B5EF4-FFF2-40B4-BE49-F238E27FC236}">
                <a16:creationId xmlns:a16="http://schemas.microsoft.com/office/drawing/2014/main" id="{55F20091-4363-4165-A596-9D7760811284}"/>
              </a:ext>
            </a:extLst>
          </p:cNvPr>
          <p:cNvPicPr>
            <a:picLocks noChangeAspect="1"/>
          </p:cNvPicPr>
          <p:nvPr/>
        </p:nvPicPr>
        <p:blipFill>
          <a:blip r:embed="rId4"/>
          <a:stretch>
            <a:fillRect/>
          </a:stretch>
        </p:blipFill>
        <p:spPr>
          <a:xfrm>
            <a:off x="7545373" y="2021296"/>
            <a:ext cx="2761006" cy="2083778"/>
          </a:xfrm>
          <a:prstGeom prst="rect">
            <a:avLst/>
          </a:prstGeom>
        </p:spPr>
      </p:pic>
      <p:sp>
        <p:nvSpPr>
          <p:cNvPr id="11" name="TextBox 10">
            <a:extLst>
              <a:ext uri="{FF2B5EF4-FFF2-40B4-BE49-F238E27FC236}">
                <a16:creationId xmlns:a16="http://schemas.microsoft.com/office/drawing/2014/main" id="{4502CCCF-5622-4AA0-80C2-3678E3BF5B2C}"/>
              </a:ext>
            </a:extLst>
          </p:cNvPr>
          <p:cNvSpPr txBox="1"/>
          <p:nvPr/>
        </p:nvSpPr>
        <p:spPr>
          <a:xfrm>
            <a:off x="356303" y="4683732"/>
            <a:ext cx="11479393" cy="1261884"/>
          </a:xfrm>
          <a:prstGeom prst="rect">
            <a:avLst/>
          </a:prstGeom>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pPr marL="285750" indent="-285750" algn="l">
              <a:spcBef>
                <a:spcPts val="600"/>
              </a:spcBef>
              <a:buFont typeface="Wingdings" panose="05000000000000000000" pitchFamily="2" charset="2"/>
              <a:buChar char="Ø"/>
            </a:pPr>
            <a:r>
              <a:rPr lang="en-GB" dirty="0"/>
              <a:t>X-rays generated by accelerators are commonly used in </a:t>
            </a:r>
            <a:r>
              <a:rPr lang="en-GB" b="1" dirty="0">
                <a:solidFill>
                  <a:srgbClr val="FF0000"/>
                </a:solidFill>
              </a:rPr>
              <a:t>medicine</a:t>
            </a:r>
          </a:p>
          <a:p>
            <a:pPr marL="285750" indent="-285750" algn="l">
              <a:spcBef>
                <a:spcPts val="600"/>
              </a:spcBef>
              <a:buFont typeface="Wingdings" panose="05000000000000000000" pitchFamily="2" charset="2"/>
              <a:buChar char="Ø"/>
            </a:pPr>
            <a:r>
              <a:rPr lang="en-GB" dirty="0"/>
              <a:t>Both X-rays and neutrons generated from accelerators are used for </a:t>
            </a:r>
            <a:r>
              <a:rPr lang="en-GB" b="1" dirty="0">
                <a:solidFill>
                  <a:srgbClr val="FF0000"/>
                </a:solidFill>
              </a:rPr>
              <a:t>advanced imaging </a:t>
            </a:r>
            <a:r>
              <a:rPr lang="en-GB" dirty="0"/>
              <a:t>in many fields: life sciences, condensed matter, energy, material science, cultural heritage, life sciences, pharmaceuticals,…</a:t>
            </a:r>
          </a:p>
          <a:p>
            <a:pPr marL="285750" indent="-285750" algn="l">
              <a:spcBef>
                <a:spcPts val="600"/>
              </a:spcBef>
              <a:buFont typeface="Wingdings" panose="05000000000000000000" pitchFamily="2" charset="2"/>
              <a:buChar char="Ø"/>
            </a:pPr>
            <a:r>
              <a:rPr lang="en-GB" dirty="0"/>
              <a:t>Additional  applications are appearing for other types of secondary beams.   </a:t>
            </a:r>
          </a:p>
        </p:txBody>
      </p:sp>
    </p:spTree>
    <p:extLst>
      <p:ext uri="{BB962C8B-B14F-4D97-AF65-F5344CB8AC3E}">
        <p14:creationId xmlns:p14="http://schemas.microsoft.com/office/powerpoint/2010/main" val="2418716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E8037E70-A8BD-4D0C-8A4C-E6D23B321E2C}"/>
              </a:ext>
            </a:extLst>
          </p:cNvPr>
          <p:cNvSpPr>
            <a:spLocks noGrp="1"/>
          </p:cNvSpPr>
          <p:nvPr>
            <p:ph type="title"/>
          </p:nvPr>
        </p:nvSpPr>
        <p:spPr>
          <a:xfrm>
            <a:off x="0" y="0"/>
            <a:ext cx="12192000" cy="884583"/>
          </a:xfrm>
        </p:spPr>
        <p:txBody>
          <a:bodyPr/>
          <a:lstStyle/>
          <a:p>
            <a:r>
              <a:rPr lang="en-GB" dirty="0"/>
              <a:t>Accelerators can precisely deliver energy</a:t>
            </a:r>
          </a:p>
        </p:txBody>
      </p:sp>
      <p:sp>
        <p:nvSpPr>
          <p:cNvPr id="4" name="Slide Number Placeholder 3"/>
          <p:cNvSpPr>
            <a:spLocks noGrp="1"/>
          </p:cNvSpPr>
          <p:nvPr>
            <p:ph type="sldNum" sz="quarter" idx="12"/>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rgbClr val="0055A0">
                    <a:tint val="75000"/>
                  </a:srgbClr>
                </a:solidFill>
              </a:rPr>
              <a:pPr/>
              <a:t>6</a:t>
            </a:fld>
            <a:endParaRPr lang="en-US" dirty="0">
              <a:solidFill>
                <a:srgbClr val="0055A0">
                  <a:tint val="75000"/>
                </a:srgbClr>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074810"/>
            <a:ext cx="12192000" cy="5104638"/>
          </a:xfrm>
          <a:prstGeom prst="rect">
            <a:avLst/>
          </a:prstGeom>
        </p:spPr>
      </p:pic>
      <p:sp>
        <p:nvSpPr>
          <p:cNvPr id="5" name="TextBox 4"/>
          <p:cNvSpPr txBox="1"/>
          <p:nvPr/>
        </p:nvSpPr>
        <p:spPr>
          <a:xfrm>
            <a:off x="344332" y="1174054"/>
            <a:ext cx="11444468" cy="400110"/>
          </a:xfrm>
          <a:prstGeom prst="rect">
            <a:avLst/>
          </a:prstGeom>
          <a:noFill/>
        </p:spPr>
        <p:txBody>
          <a:bodyPr wrap="square" rtlCol="0">
            <a:spAutoFit/>
          </a:bodyPr>
          <a:lstStyle/>
          <a:p>
            <a:r>
              <a:rPr lang="en-GB" sz="2000" dirty="0">
                <a:solidFill>
                  <a:srgbClr val="FFFF00"/>
                </a:solidFill>
              </a:rPr>
              <a:t>A «beam» of accelerated particles is like a small “knife” penetrating into the matter</a:t>
            </a:r>
          </a:p>
        </p:txBody>
      </p:sp>
      <p:sp>
        <p:nvSpPr>
          <p:cNvPr id="8" name="TextBox 7"/>
          <p:cNvSpPr txBox="1"/>
          <p:nvPr/>
        </p:nvSpPr>
        <p:spPr>
          <a:xfrm>
            <a:off x="344332" y="4495334"/>
            <a:ext cx="3784323" cy="707886"/>
          </a:xfrm>
          <a:prstGeom prst="rect">
            <a:avLst/>
          </a:prstGeom>
          <a:noFill/>
        </p:spPr>
        <p:txBody>
          <a:bodyPr wrap="square" rtlCol="0">
            <a:spAutoFit/>
          </a:bodyPr>
          <a:lstStyle/>
          <a:p>
            <a:r>
              <a:rPr lang="fr-CH" sz="2000" dirty="0" err="1">
                <a:solidFill>
                  <a:srgbClr val="FFFF00"/>
                </a:solidFill>
              </a:rPr>
              <a:t>Particles</a:t>
            </a:r>
            <a:r>
              <a:rPr lang="fr-CH" sz="2000" dirty="0">
                <a:solidFill>
                  <a:srgbClr val="FFFF00"/>
                </a:solidFill>
              </a:rPr>
              <a:t> can </a:t>
            </a:r>
            <a:r>
              <a:rPr lang="fr-CH" sz="2000" dirty="0" err="1">
                <a:solidFill>
                  <a:srgbClr val="FFFF00"/>
                </a:solidFill>
              </a:rPr>
              <a:t>penetrate</a:t>
            </a:r>
            <a:r>
              <a:rPr lang="fr-CH" sz="2000" dirty="0">
                <a:solidFill>
                  <a:srgbClr val="FFFF00"/>
                </a:solidFill>
              </a:rPr>
              <a:t> in </a:t>
            </a:r>
            <a:r>
              <a:rPr lang="fr-CH" sz="2000" dirty="0" err="1">
                <a:solidFill>
                  <a:srgbClr val="FFFF00"/>
                </a:solidFill>
              </a:rPr>
              <a:t>depth</a:t>
            </a:r>
            <a:r>
              <a:rPr lang="fr-CH" sz="2000" dirty="0">
                <a:solidFill>
                  <a:srgbClr val="FFFF00"/>
                </a:solidFill>
              </a:rPr>
              <a:t> </a:t>
            </a:r>
          </a:p>
          <a:p>
            <a:r>
              <a:rPr lang="fr-CH" sz="2000" dirty="0">
                <a:solidFill>
                  <a:srgbClr val="FFFF00"/>
                </a:solidFill>
              </a:rPr>
              <a:t>(</a:t>
            </a:r>
            <a:r>
              <a:rPr lang="fr-CH" sz="2000" dirty="0" err="1">
                <a:solidFill>
                  <a:srgbClr val="FFFF00"/>
                </a:solidFill>
              </a:rPr>
              <a:t>different</a:t>
            </a:r>
            <a:r>
              <a:rPr lang="fr-CH" sz="2000" dirty="0">
                <a:solidFill>
                  <a:srgbClr val="FFFF00"/>
                </a:solidFill>
              </a:rPr>
              <a:t> </a:t>
            </a:r>
            <a:r>
              <a:rPr lang="fr-CH" sz="2000" dirty="0" err="1">
                <a:solidFill>
                  <a:srgbClr val="FFFF00"/>
                </a:solidFill>
              </a:rPr>
              <a:t>from</a:t>
            </a:r>
            <a:r>
              <a:rPr lang="fr-CH" sz="2000" dirty="0">
                <a:solidFill>
                  <a:srgbClr val="FFFF00"/>
                </a:solidFill>
              </a:rPr>
              <a:t> lasers!).</a:t>
            </a:r>
          </a:p>
        </p:txBody>
      </p:sp>
      <p:sp>
        <p:nvSpPr>
          <p:cNvPr id="9" name="TextBox 8"/>
          <p:cNvSpPr txBox="1"/>
          <p:nvPr/>
        </p:nvSpPr>
        <p:spPr>
          <a:xfrm>
            <a:off x="9415326" y="1603746"/>
            <a:ext cx="2693158" cy="1938992"/>
          </a:xfrm>
          <a:prstGeom prst="rect">
            <a:avLst/>
          </a:prstGeom>
          <a:noFill/>
        </p:spPr>
        <p:txBody>
          <a:bodyPr wrap="square" rtlCol="0">
            <a:spAutoFit/>
          </a:bodyPr>
          <a:lstStyle/>
          <a:p>
            <a:r>
              <a:rPr lang="fr-CH" sz="2000" dirty="0">
                <a:solidFill>
                  <a:srgbClr val="FFFF00"/>
                </a:solidFill>
              </a:rPr>
              <a:t>A </a:t>
            </a:r>
            <a:r>
              <a:rPr lang="fr-CH" sz="2000" dirty="0" err="1">
                <a:solidFill>
                  <a:srgbClr val="FFFF00"/>
                </a:solidFill>
              </a:rPr>
              <a:t>particle</a:t>
            </a:r>
            <a:r>
              <a:rPr lang="fr-CH" sz="2000" dirty="0">
                <a:solidFill>
                  <a:srgbClr val="FFFF00"/>
                </a:solidFill>
              </a:rPr>
              <a:t> </a:t>
            </a:r>
            <a:r>
              <a:rPr lang="fr-CH" sz="2000" dirty="0" err="1">
                <a:solidFill>
                  <a:srgbClr val="FFFF00"/>
                </a:solidFill>
              </a:rPr>
              <a:t>beam</a:t>
            </a:r>
            <a:r>
              <a:rPr lang="fr-CH" sz="2000" dirty="0">
                <a:solidFill>
                  <a:srgbClr val="FFFF00"/>
                </a:solidFill>
              </a:rPr>
              <a:t> </a:t>
            </a:r>
            <a:r>
              <a:rPr lang="fr-CH" sz="2000" dirty="0" err="1">
                <a:solidFill>
                  <a:srgbClr val="FFFF00"/>
                </a:solidFill>
              </a:rPr>
              <a:t>can</a:t>
            </a:r>
            <a:r>
              <a:rPr lang="fr-CH" sz="2000" dirty="0">
                <a:solidFill>
                  <a:srgbClr val="FFFF00"/>
                </a:solidFill>
              </a:rPr>
              <a:t> </a:t>
            </a:r>
            <a:r>
              <a:rPr lang="fr-CH" sz="2000" dirty="0" err="1">
                <a:solidFill>
                  <a:srgbClr val="FFFF00"/>
                </a:solidFill>
              </a:rPr>
              <a:t>deliver</a:t>
            </a:r>
            <a:r>
              <a:rPr lang="fr-CH" sz="2000" dirty="0">
                <a:solidFill>
                  <a:srgbClr val="FFFF00"/>
                </a:solidFill>
              </a:rPr>
              <a:t> </a:t>
            </a:r>
            <a:r>
              <a:rPr lang="fr-CH" sz="2000" dirty="0" err="1">
                <a:solidFill>
                  <a:srgbClr val="FFFF00"/>
                </a:solidFill>
              </a:rPr>
              <a:t>energy</a:t>
            </a:r>
            <a:r>
              <a:rPr lang="fr-CH" sz="2000" dirty="0">
                <a:solidFill>
                  <a:srgbClr val="FFFF00"/>
                </a:solidFill>
              </a:rPr>
              <a:t> to a </a:t>
            </a:r>
            <a:r>
              <a:rPr lang="fr-CH" sz="2000" dirty="0" err="1">
                <a:solidFill>
                  <a:srgbClr val="FFFF00"/>
                </a:solidFill>
              </a:rPr>
              <a:t>very</a:t>
            </a:r>
            <a:r>
              <a:rPr lang="fr-CH" sz="2000" dirty="0">
                <a:solidFill>
                  <a:srgbClr val="FFFF00"/>
                </a:solidFill>
              </a:rPr>
              <a:t> </a:t>
            </a:r>
            <a:r>
              <a:rPr lang="fr-CH" sz="2000" dirty="0" err="1">
                <a:solidFill>
                  <a:srgbClr val="FFFF00"/>
                </a:solidFill>
              </a:rPr>
              <a:t>precisely</a:t>
            </a:r>
            <a:r>
              <a:rPr lang="fr-CH" sz="2000" dirty="0">
                <a:solidFill>
                  <a:srgbClr val="FFFF00"/>
                </a:solidFill>
              </a:rPr>
              <a:t> </a:t>
            </a:r>
            <a:r>
              <a:rPr lang="fr-CH" sz="2000" dirty="0" err="1">
                <a:solidFill>
                  <a:srgbClr val="FFFF00"/>
                </a:solidFill>
              </a:rPr>
              <a:t>defined</a:t>
            </a:r>
            <a:r>
              <a:rPr lang="fr-CH" sz="2000" dirty="0">
                <a:solidFill>
                  <a:srgbClr val="FFFF00"/>
                </a:solidFill>
              </a:rPr>
              <a:t> area,  </a:t>
            </a:r>
            <a:r>
              <a:rPr lang="fr-CH" sz="2000" dirty="0" err="1">
                <a:solidFill>
                  <a:srgbClr val="FFFF00"/>
                </a:solidFill>
              </a:rPr>
              <a:t>interacting</a:t>
            </a:r>
            <a:r>
              <a:rPr lang="fr-CH" sz="2000" dirty="0">
                <a:solidFill>
                  <a:srgbClr val="FFFF00"/>
                </a:solidFill>
              </a:rPr>
              <a:t> </a:t>
            </a:r>
            <a:r>
              <a:rPr lang="fr-CH" sz="2000" dirty="0" err="1">
                <a:solidFill>
                  <a:srgbClr val="FFFF00"/>
                </a:solidFill>
              </a:rPr>
              <a:t>with</a:t>
            </a:r>
            <a:r>
              <a:rPr lang="fr-CH" sz="2000" dirty="0">
                <a:solidFill>
                  <a:srgbClr val="FFFF00"/>
                </a:solidFill>
              </a:rPr>
              <a:t> the </a:t>
            </a:r>
            <a:r>
              <a:rPr lang="fr-CH" sz="2000" dirty="0" err="1">
                <a:solidFill>
                  <a:srgbClr val="FFFF00"/>
                </a:solidFill>
              </a:rPr>
              <a:t>electrons</a:t>
            </a:r>
            <a:r>
              <a:rPr lang="fr-CH" sz="2000" dirty="0">
                <a:solidFill>
                  <a:srgbClr val="FFFF00"/>
                </a:solidFill>
              </a:rPr>
              <a:t> and </a:t>
            </a:r>
            <a:r>
              <a:rPr lang="fr-CH" sz="2000" dirty="0" err="1">
                <a:solidFill>
                  <a:srgbClr val="FFFF00"/>
                </a:solidFill>
              </a:rPr>
              <a:t>with</a:t>
            </a:r>
            <a:r>
              <a:rPr lang="fr-CH" sz="2000" dirty="0">
                <a:solidFill>
                  <a:srgbClr val="FFFF00"/>
                </a:solidFill>
              </a:rPr>
              <a:t> the nucleus.</a:t>
            </a:r>
          </a:p>
        </p:txBody>
      </p:sp>
      <p:sp>
        <p:nvSpPr>
          <p:cNvPr id="10" name="TextBox 9"/>
          <p:cNvSpPr txBox="1"/>
          <p:nvPr/>
        </p:nvSpPr>
        <p:spPr>
          <a:xfrm>
            <a:off x="344332" y="5471562"/>
            <a:ext cx="10979450" cy="707886"/>
          </a:xfrm>
          <a:prstGeom prst="rect">
            <a:avLst/>
          </a:prstGeom>
          <a:noFill/>
        </p:spPr>
        <p:txBody>
          <a:bodyPr wrap="square" rtlCol="0">
            <a:spAutoFit/>
          </a:bodyPr>
          <a:lstStyle/>
          <a:p>
            <a:r>
              <a:rPr lang="fr-CH" sz="2000" dirty="0" err="1">
                <a:solidFill>
                  <a:srgbClr val="FFFF00"/>
                </a:solidFill>
              </a:rPr>
              <a:t>Particle</a:t>
            </a:r>
            <a:r>
              <a:rPr lang="fr-CH" sz="2000" dirty="0">
                <a:solidFill>
                  <a:srgbClr val="FFFF00"/>
                </a:solidFill>
              </a:rPr>
              <a:t> </a:t>
            </a:r>
            <a:r>
              <a:rPr lang="fr-CH" sz="2000" dirty="0" err="1">
                <a:solidFill>
                  <a:srgbClr val="FFFF00"/>
                </a:solidFill>
              </a:rPr>
              <a:t>beams</a:t>
            </a:r>
            <a:r>
              <a:rPr lang="fr-CH" sz="2000" dirty="0">
                <a:solidFill>
                  <a:srgbClr val="FFFF00"/>
                </a:solidFill>
              </a:rPr>
              <a:t> are </a:t>
            </a:r>
            <a:r>
              <a:rPr lang="fr-CH" sz="2000" dirty="0" err="1">
                <a:solidFill>
                  <a:srgbClr val="FFFF00"/>
                </a:solidFill>
              </a:rPr>
              <a:t>used</a:t>
            </a:r>
            <a:r>
              <a:rPr lang="fr-CH" sz="2000" dirty="0">
                <a:solidFill>
                  <a:srgbClr val="FFFF00"/>
                </a:solidFill>
              </a:rPr>
              <a:t> in </a:t>
            </a:r>
            <a:r>
              <a:rPr lang="fr-CH" sz="2000" dirty="0" err="1">
                <a:solidFill>
                  <a:srgbClr val="FFFF00"/>
                </a:solidFill>
              </a:rPr>
              <a:t>medical</a:t>
            </a:r>
            <a:r>
              <a:rPr lang="fr-CH" sz="2000" dirty="0">
                <a:solidFill>
                  <a:srgbClr val="FFFF00"/>
                </a:solidFill>
              </a:rPr>
              <a:t> and </a:t>
            </a:r>
            <a:r>
              <a:rPr lang="fr-CH" sz="2000" dirty="0" err="1">
                <a:solidFill>
                  <a:srgbClr val="FFFF00"/>
                </a:solidFill>
              </a:rPr>
              <a:t>industrial</a:t>
            </a:r>
            <a:r>
              <a:rPr lang="fr-CH" sz="2000" dirty="0">
                <a:solidFill>
                  <a:srgbClr val="FFFF00"/>
                </a:solidFill>
              </a:rPr>
              <a:t> applications,</a:t>
            </a:r>
          </a:p>
          <a:p>
            <a:r>
              <a:rPr lang="fr-CH" sz="2000" dirty="0">
                <a:solidFill>
                  <a:srgbClr val="FFFF00"/>
                </a:solidFill>
              </a:rPr>
              <a:t>e.g. to cure cancer, </a:t>
            </a:r>
            <a:r>
              <a:rPr lang="fr-CH" sz="2000" dirty="0" err="1">
                <a:solidFill>
                  <a:srgbClr val="FFFF00"/>
                </a:solidFill>
              </a:rPr>
              <a:t>delivering</a:t>
            </a:r>
            <a:r>
              <a:rPr lang="fr-CH" sz="2000" dirty="0">
                <a:solidFill>
                  <a:srgbClr val="FFFF00"/>
                </a:solidFill>
              </a:rPr>
              <a:t> </a:t>
            </a:r>
            <a:r>
              <a:rPr lang="fr-CH" sz="2000" dirty="0" err="1">
                <a:solidFill>
                  <a:srgbClr val="FFFF00"/>
                </a:solidFill>
              </a:rPr>
              <a:t>their</a:t>
            </a:r>
            <a:r>
              <a:rPr lang="fr-CH" sz="2000" dirty="0">
                <a:solidFill>
                  <a:srgbClr val="FFFF00"/>
                </a:solidFill>
              </a:rPr>
              <a:t> </a:t>
            </a:r>
            <a:r>
              <a:rPr lang="fr-CH" sz="2000" dirty="0" err="1">
                <a:solidFill>
                  <a:srgbClr val="FFFF00"/>
                </a:solidFill>
              </a:rPr>
              <a:t>energy</a:t>
            </a:r>
            <a:r>
              <a:rPr lang="fr-CH" sz="2000" dirty="0">
                <a:solidFill>
                  <a:srgbClr val="FFFF00"/>
                </a:solidFill>
              </a:rPr>
              <a:t> at a </a:t>
            </a:r>
            <a:r>
              <a:rPr lang="fr-CH" sz="2000" dirty="0" err="1">
                <a:solidFill>
                  <a:srgbClr val="FFFF00"/>
                </a:solidFill>
              </a:rPr>
              <a:t>well-defined</a:t>
            </a:r>
            <a:r>
              <a:rPr lang="fr-CH" sz="2000" dirty="0">
                <a:solidFill>
                  <a:srgbClr val="FFFF00"/>
                </a:solidFill>
              </a:rPr>
              <a:t> </a:t>
            </a:r>
            <a:r>
              <a:rPr lang="fr-CH" sz="2000" dirty="0" err="1">
                <a:solidFill>
                  <a:srgbClr val="FFFF00"/>
                </a:solidFill>
              </a:rPr>
              <a:t>depth</a:t>
            </a:r>
            <a:r>
              <a:rPr lang="fr-CH" sz="2000" dirty="0">
                <a:solidFill>
                  <a:srgbClr val="FFFF00"/>
                </a:solidFill>
              </a:rPr>
              <a:t> </a:t>
            </a:r>
            <a:r>
              <a:rPr lang="fr-CH" sz="2000" dirty="0" err="1">
                <a:solidFill>
                  <a:srgbClr val="FFFF00"/>
                </a:solidFill>
              </a:rPr>
              <a:t>inside</a:t>
            </a:r>
            <a:r>
              <a:rPr lang="fr-CH" sz="2000" dirty="0">
                <a:solidFill>
                  <a:srgbClr val="FFFF00"/>
                </a:solidFill>
              </a:rPr>
              <a:t> the body (Bragg </a:t>
            </a:r>
            <a:r>
              <a:rPr lang="fr-CH" sz="2000" dirty="0" err="1">
                <a:solidFill>
                  <a:srgbClr val="FFFF00"/>
                </a:solidFill>
              </a:rPr>
              <a:t>peak</a:t>
            </a:r>
            <a:r>
              <a:rPr lang="fr-CH" sz="2000" dirty="0">
                <a:solidFill>
                  <a:srgbClr val="FFFF00"/>
                </a:solidFill>
              </a:rPr>
              <a:t>) </a:t>
            </a:r>
            <a:endParaRPr lang="en-GB" sz="2000" dirty="0">
              <a:solidFill>
                <a:srgbClr val="FFFF00"/>
              </a:solidFill>
            </a:endParaRPr>
          </a:p>
        </p:txBody>
      </p:sp>
      <p:pic>
        <p:nvPicPr>
          <p:cNvPr id="13" name="Picture 12">
            <a:extLst>
              <a:ext uri="{FF2B5EF4-FFF2-40B4-BE49-F238E27FC236}">
                <a16:creationId xmlns:a16="http://schemas.microsoft.com/office/drawing/2014/main" id="{5581872E-721E-43CE-8C20-E953292E5DA9}"/>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9497779" y="3719640"/>
            <a:ext cx="2528252" cy="1998155"/>
          </a:xfrm>
          <a:prstGeom prst="rect">
            <a:avLst/>
          </a:prstGeom>
          <a:noFill/>
          <a:ln>
            <a:noFill/>
          </a:ln>
        </p:spPr>
      </p:pic>
    </p:spTree>
    <p:extLst>
      <p:ext uri="{BB962C8B-B14F-4D97-AF65-F5344CB8AC3E}">
        <p14:creationId xmlns:p14="http://schemas.microsoft.com/office/powerpoint/2010/main" val="4030320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034" y="1055325"/>
            <a:ext cx="5167475" cy="1064524"/>
          </a:xfrm>
        </p:spPr>
        <p:txBody>
          <a:bodyPr/>
          <a:lstStyle/>
          <a:p>
            <a:r>
              <a:rPr lang="en-GB" dirty="0"/>
              <a:t>Accelerators have a long history…</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7</a:t>
            </a:fld>
            <a:endParaRPr lang="en-GB"/>
          </a:p>
        </p:txBody>
      </p:sp>
      <p:pic>
        <p:nvPicPr>
          <p:cNvPr id="8" name="Picture 7">
            <a:extLst>
              <a:ext uri="{FF2B5EF4-FFF2-40B4-BE49-F238E27FC236}">
                <a16:creationId xmlns:a16="http://schemas.microsoft.com/office/drawing/2014/main" id="{12CD3C79-3EE4-4970-A422-14B5A2792DB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61747" y="2350758"/>
            <a:ext cx="6145306" cy="3682826"/>
          </a:xfrm>
          <a:prstGeom prst="rect">
            <a:avLst/>
          </a:prstGeom>
        </p:spPr>
      </p:pic>
    </p:spTree>
    <p:extLst>
      <p:ext uri="{BB962C8B-B14F-4D97-AF65-F5344CB8AC3E}">
        <p14:creationId xmlns:p14="http://schemas.microsoft.com/office/powerpoint/2010/main" val="1954396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06476"/>
          </a:xfrm>
        </p:spPr>
        <p:txBody>
          <a:bodyPr/>
          <a:lstStyle/>
          <a:p>
            <a:r>
              <a:rPr lang="en-GB" sz="4000" dirty="0"/>
              <a:t>Modern particle accelerators are 93 years old </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8</a:t>
            </a:fld>
            <a:endParaRPr lang="en-GB"/>
          </a:p>
        </p:txBody>
      </p:sp>
      <p:sp>
        <p:nvSpPr>
          <p:cNvPr id="6" name="Content Placeholder 2"/>
          <p:cNvSpPr>
            <a:spLocks noGrp="1"/>
          </p:cNvSpPr>
          <p:nvPr>
            <p:ph idx="1"/>
          </p:nvPr>
        </p:nvSpPr>
        <p:spPr>
          <a:xfrm>
            <a:off x="182840" y="1025777"/>
            <a:ext cx="9845767" cy="917392"/>
          </a:xfrm>
        </p:spPr>
        <p:style>
          <a:lnRef idx="1">
            <a:schemeClr val="accent2"/>
          </a:lnRef>
          <a:fillRef idx="2">
            <a:schemeClr val="accent2"/>
          </a:fillRef>
          <a:effectRef idx="1">
            <a:schemeClr val="accent2"/>
          </a:effectRef>
          <a:fontRef idx="minor">
            <a:schemeClr val="dk1"/>
          </a:fontRef>
        </p:style>
        <p:txBody>
          <a:bodyPr>
            <a:normAutofit fontScale="92500"/>
          </a:bodyPr>
          <a:lstStyle/>
          <a:p>
            <a:pPr marL="72000">
              <a:spcBef>
                <a:spcPts val="600"/>
              </a:spcBef>
            </a:pPr>
            <a:r>
              <a:rPr lang="en-US" sz="2000" dirty="0"/>
              <a:t>In 1928 a PhD Thesis introduced the basic concept of modern particle accelerators, </a:t>
            </a:r>
            <a:r>
              <a:rPr lang="en-US" sz="1800" dirty="0"/>
              <a:t>using periodic acceleration provided by electric field at Radio-Frequency (RF).</a:t>
            </a:r>
          </a:p>
          <a:p>
            <a:pPr marL="72000">
              <a:spcBef>
                <a:spcPts val="600"/>
              </a:spcBef>
            </a:pPr>
            <a:r>
              <a:rPr lang="en-US" sz="1800" dirty="0"/>
              <a:t>This was a major step from the previous DC (constant voltage) acceleration, limited to few MeV</a:t>
            </a:r>
            <a:endParaRPr lang="en-US" sz="2000" dirty="0"/>
          </a:p>
        </p:txBody>
      </p:sp>
      <p:pic>
        <p:nvPicPr>
          <p:cNvPr id="7" name="Picture 10" descr="wideroe"/>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552296" y="3000073"/>
            <a:ext cx="4677915" cy="3096344"/>
          </a:xfrm>
          <a:prstGeom prst="rect">
            <a:avLst/>
          </a:prstGeom>
          <a:noFill/>
        </p:spPr>
      </p:pic>
      <p:sp>
        <p:nvSpPr>
          <p:cNvPr id="8" name="Text Box 8"/>
          <p:cNvSpPr txBox="1">
            <a:spLocks noChangeArrowheads="1"/>
          </p:cNvSpPr>
          <p:nvPr/>
        </p:nvSpPr>
        <p:spPr bwMode="auto">
          <a:xfrm>
            <a:off x="182840" y="2104673"/>
            <a:ext cx="9845767" cy="830997"/>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000" b="1" dirty="0">
                <a:solidFill>
                  <a:srgbClr val="FF0000"/>
                </a:solidFill>
              </a:rPr>
              <a:t>Rolf </a:t>
            </a:r>
            <a:r>
              <a:rPr lang="en-GB" sz="2000" b="1" dirty="0" err="1">
                <a:solidFill>
                  <a:srgbClr val="FF0000"/>
                </a:solidFill>
              </a:rPr>
              <a:t>Wideröe’s</a:t>
            </a:r>
            <a:r>
              <a:rPr lang="en-GB" sz="2000" b="1" dirty="0">
                <a:solidFill>
                  <a:srgbClr val="FF0000"/>
                </a:solidFill>
              </a:rPr>
              <a:t> PhD thesis</a:t>
            </a:r>
            <a:r>
              <a:rPr lang="en-GB" sz="2000" dirty="0"/>
              <a:t>, 1928, University of Aachen  </a:t>
            </a:r>
            <a:endParaRPr lang="en-US" sz="2000" dirty="0"/>
          </a:p>
          <a:p>
            <a:r>
              <a:rPr lang="en-US" sz="1400" i="1" dirty="0"/>
              <a:t>Acceleration of potassium ions 1+ with 25kV of RF at 1 MHz </a:t>
            </a:r>
            <a:r>
              <a:rPr lang="en-US" sz="1400" i="1" dirty="0">
                <a:sym typeface="Symbol" pitchFamily="18" charset="2"/>
              </a:rPr>
              <a:t> 50 keV acceleration </a:t>
            </a:r>
            <a:r>
              <a:rPr lang="en-US" sz="1400" i="1" dirty="0"/>
              <a:t>in a 88 cm long glass tube) “at a cost of four to five hundred marks”, less than 2’000 € today!</a:t>
            </a:r>
            <a:endParaRPr lang="en-US" sz="1400" i="1" dirty="0">
              <a:sym typeface="Symbol" pitchFamily="18" charset="2"/>
            </a:endParaRPr>
          </a:p>
        </p:txBody>
      </p:sp>
      <p:sp>
        <p:nvSpPr>
          <p:cNvPr id="9" name="TextBox 8"/>
          <p:cNvSpPr txBox="1"/>
          <p:nvPr/>
        </p:nvSpPr>
        <p:spPr>
          <a:xfrm>
            <a:off x="5247018" y="3241878"/>
            <a:ext cx="4471168" cy="2462213"/>
          </a:xfrm>
          <a:prstGeom prst="rect">
            <a:avLst/>
          </a:prstGeom>
          <a:noFill/>
        </p:spPr>
        <p:txBody>
          <a:bodyPr wrap="square" rtlCol="0">
            <a:spAutoFit/>
          </a:bodyPr>
          <a:lstStyle/>
          <a:p>
            <a:pPr marL="342900" indent="-342900">
              <a:spcBef>
                <a:spcPts val="600"/>
              </a:spcBef>
              <a:buAutoNum type="arabicPeriod"/>
            </a:pPr>
            <a:r>
              <a:rPr lang="en-US" dirty="0"/>
              <a:t>use of Radio-Frequency </a:t>
            </a:r>
            <a:r>
              <a:rPr lang="en-US" u="sng" dirty="0">
                <a:solidFill>
                  <a:srgbClr val="FF0000"/>
                </a:solidFill>
              </a:rPr>
              <a:t>technology </a:t>
            </a:r>
            <a:r>
              <a:rPr lang="en-US" sz="1600" dirty="0"/>
              <a:t>(at the time limited to 1-2 MHz) </a:t>
            </a:r>
            <a:r>
              <a:rPr lang="en-GB" dirty="0">
                <a:latin typeface="Arial"/>
                <a:cs typeface="Arial"/>
                <a:sym typeface="Symbol" pitchFamily="18" charset="2"/>
              </a:rPr>
              <a:t>→ </a:t>
            </a:r>
            <a:r>
              <a:rPr lang="en-GB" dirty="0">
                <a:cs typeface="Arial"/>
                <a:sym typeface="Symbol" pitchFamily="18" charset="2"/>
              </a:rPr>
              <a:t>marrying </a:t>
            </a:r>
            <a:r>
              <a:rPr lang="en-GB" dirty="0">
                <a:solidFill>
                  <a:srgbClr val="00B0F0"/>
                </a:solidFill>
                <a:cs typeface="Arial"/>
                <a:sym typeface="Symbol" pitchFamily="18" charset="2"/>
              </a:rPr>
              <a:t>radio</a:t>
            </a:r>
            <a:r>
              <a:rPr lang="en-GB" dirty="0">
                <a:cs typeface="Arial"/>
                <a:sym typeface="Symbol" pitchFamily="18" charset="2"/>
              </a:rPr>
              <a:t> technology and </a:t>
            </a:r>
            <a:r>
              <a:rPr lang="en-GB" dirty="0">
                <a:solidFill>
                  <a:srgbClr val="00B0F0"/>
                </a:solidFill>
                <a:cs typeface="Arial"/>
                <a:sym typeface="Symbol" pitchFamily="18" charset="2"/>
              </a:rPr>
              <a:t>accelerators</a:t>
            </a:r>
            <a:r>
              <a:rPr lang="en-GB" dirty="0">
                <a:sym typeface="Symbol" pitchFamily="18" charset="2"/>
              </a:rPr>
              <a:t>.</a:t>
            </a:r>
          </a:p>
          <a:p>
            <a:pPr marL="342900" indent="-342900">
              <a:spcBef>
                <a:spcPts val="600"/>
              </a:spcBef>
              <a:buAutoNum type="arabicPeriod"/>
            </a:pPr>
            <a:r>
              <a:rPr lang="en-GB" dirty="0">
                <a:sym typeface="Symbol" pitchFamily="18" charset="2"/>
              </a:rPr>
              <a:t>Use of a drift tube separating 2 accelerating gaps </a:t>
            </a:r>
            <a:r>
              <a:rPr lang="en-GB" dirty="0">
                <a:cs typeface="Arial"/>
                <a:sym typeface="Symbol" pitchFamily="18" charset="2"/>
              </a:rPr>
              <a:t>→ invention of periodic acceleration</a:t>
            </a:r>
            <a:r>
              <a:rPr lang="en-GB" dirty="0">
                <a:latin typeface="Comic Sans MS" pitchFamily="66" charset="0"/>
                <a:sym typeface="Symbol" pitchFamily="18" charset="2"/>
              </a:rPr>
              <a:t>.</a:t>
            </a:r>
          </a:p>
          <a:p>
            <a:pPr marL="342900" indent="-342900">
              <a:spcBef>
                <a:spcPts val="600"/>
              </a:spcBef>
              <a:buAutoNum type="arabicPeriod"/>
            </a:pPr>
            <a:r>
              <a:rPr lang="en-GB" u="sng" dirty="0">
                <a:solidFill>
                  <a:srgbClr val="FF0000"/>
                </a:solidFill>
                <a:sym typeface="Symbol" pitchFamily="18" charset="2"/>
              </a:rPr>
              <a:t>complete</a:t>
            </a:r>
            <a:r>
              <a:rPr lang="en-GB" dirty="0">
                <a:sym typeface="Symbol" pitchFamily="18" charset="2"/>
              </a:rPr>
              <a:t> accelerator: ion source, RF accelerator, detector, all in vacuum. </a:t>
            </a:r>
            <a:endParaRPr lang="en-US" dirty="0"/>
          </a:p>
        </p:txBody>
      </p:sp>
      <p:pic>
        <p:nvPicPr>
          <p:cNvPr id="10" name="Pictur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169881" y="1007940"/>
            <a:ext cx="1839279" cy="2712801"/>
          </a:xfrm>
          <a:prstGeom prst="rect">
            <a:avLst/>
          </a:prstGeom>
        </p:spPr>
      </p:pic>
      <p:sp>
        <p:nvSpPr>
          <p:cNvPr id="12" name="Line Callout 1 11"/>
          <p:cNvSpPr/>
          <p:nvPr/>
        </p:nvSpPr>
        <p:spPr>
          <a:xfrm>
            <a:off x="1558510" y="6268971"/>
            <a:ext cx="720080" cy="359747"/>
          </a:xfrm>
          <a:prstGeom prst="borderCallout1">
            <a:avLst>
              <a:gd name="adj1" fmla="val -2990"/>
              <a:gd name="adj2" fmla="val 47053"/>
              <a:gd name="adj3" fmla="val -585146"/>
              <a:gd name="adj4" fmla="val 73419"/>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303030"/>
                </a:solidFill>
              </a:rPr>
              <a:t>Ion source</a:t>
            </a:r>
            <a:endParaRPr lang="en-GB" sz="1200" dirty="0">
              <a:solidFill>
                <a:srgbClr val="303030"/>
              </a:solidFill>
            </a:endParaRPr>
          </a:p>
        </p:txBody>
      </p:sp>
      <p:sp>
        <p:nvSpPr>
          <p:cNvPr id="13" name="Line Callout 1 12"/>
          <p:cNvSpPr/>
          <p:nvPr/>
        </p:nvSpPr>
        <p:spPr>
          <a:xfrm>
            <a:off x="2449002" y="6191420"/>
            <a:ext cx="1080854" cy="530055"/>
          </a:xfrm>
          <a:prstGeom prst="borderCallout1">
            <a:avLst>
              <a:gd name="adj1" fmla="val -2990"/>
              <a:gd name="adj2" fmla="val 11718"/>
              <a:gd name="adj3" fmla="val -413470"/>
              <a:gd name="adj4" fmla="val 3154"/>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303030"/>
                </a:solidFill>
              </a:rPr>
              <a:t>Accelerating tube at</a:t>
            </a:r>
          </a:p>
          <a:p>
            <a:pPr algn="ctr"/>
            <a:r>
              <a:rPr lang="en-US" sz="1200" dirty="0">
                <a:solidFill>
                  <a:srgbClr val="303030"/>
                </a:solidFill>
              </a:rPr>
              <a:t>V=V</a:t>
            </a:r>
            <a:r>
              <a:rPr lang="en-US" sz="1200" baseline="-25000" dirty="0">
                <a:solidFill>
                  <a:srgbClr val="303030"/>
                </a:solidFill>
              </a:rPr>
              <a:t>0</a:t>
            </a:r>
            <a:r>
              <a:rPr lang="en-US" sz="1200" dirty="0">
                <a:solidFill>
                  <a:srgbClr val="303030"/>
                </a:solidFill>
              </a:rPr>
              <a:t>sin</a:t>
            </a:r>
            <a:r>
              <a:rPr lang="en-US" sz="1200" dirty="0">
                <a:solidFill>
                  <a:srgbClr val="303030"/>
                </a:solidFill>
                <a:latin typeface="Symbol" panose="05050102010706020507" pitchFamily="18" charset="2"/>
              </a:rPr>
              <a:t>w</a:t>
            </a:r>
            <a:r>
              <a:rPr lang="en-US" sz="1200" dirty="0">
                <a:solidFill>
                  <a:srgbClr val="303030"/>
                </a:solidFill>
              </a:rPr>
              <a:t>t</a:t>
            </a:r>
            <a:endParaRPr lang="en-GB" sz="1200" dirty="0">
              <a:solidFill>
                <a:srgbClr val="303030"/>
              </a:solidFill>
            </a:endParaRPr>
          </a:p>
        </p:txBody>
      </p:sp>
      <p:sp>
        <p:nvSpPr>
          <p:cNvPr id="14" name="Line Callout 1 13"/>
          <p:cNvSpPr/>
          <p:nvPr/>
        </p:nvSpPr>
        <p:spPr>
          <a:xfrm>
            <a:off x="4563020" y="6182201"/>
            <a:ext cx="769132" cy="359747"/>
          </a:xfrm>
          <a:prstGeom prst="borderCallout1">
            <a:avLst>
              <a:gd name="adj1" fmla="val -2990"/>
              <a:gd name="adj2" fmla="val 11718"/>
              <a:gd name="adj3" fmla="val -597179"/>
              <a:gd name="adj4" fmla="val -75440"/>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303030"/>
                </a:solidFill>
              </a:rPr>
              <a:t>Detector</a:t>
            </a:r>
            <a:endParaRPr lang="en-GB" sz="1200" dirty="0">
              <a:solidFill>
                <a:srgbClr val="303030"/>
              </a:solidFill>
            </a:endParaRPr>
          </a:p>
        </p:txBody>
      </p:sp>
      <p:sp>
        <p:nvSpPr>
          <p:cNvPr id="15" name="Line Callout 1 14"/>
          <p:cNvSpPr/>
          <p:nvPr/>
        </p:nvSpPr>
        <p:spPr>
          <a:xfrm>
            <a:off x="3600884" y="6191419"/>
            <a:ext cx="855712" cy="359747"/>
          </a:xfrm>
          <a:prstGeom prst="borderCallout1">
            <a:avLst>
              <a:gd name="adj1" fmla="val -2990"/>
              <a:gd name="adj2" fmla="val 11718"/>
              <a:gd name="adj3" fmla="val -253949"/>
              <a:gd name="adj4" fmla="val 1238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303030"/>
                </a:solidFill>
              </a:rPr>
              <a:t>RF generator</a:t>
            </a:r>
            <a:endParaRPr lang="en-GB" sz="1200" dirty="0">
              <a:solidFill>
                <a:srgbClr val="303030"/>
              </a:solidFill>
            </a:endParaRPr>
          </a:p>
        </p:txBody>
      </p:sp>
      <p:pic>
        <p:nvPicPr>
          <p:cNvPr id="3" name="Picture 2">
            <a:extLst>
              <a:ext uri="{FF2B5EF4-FFF2-40B4-BE49-F238E27FC236}">
                <a16:creationId xmlns:a16="http://schemas.microsoft.com/office/drawing/2014/main" id="{D5DC9E39-1030-4F75-B456-1B243DC0891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9868751" y="3882245"/>
            <a:ext cx="2323249" cy="1333002"/>
          </a:xfrm>
          <a:prstGeom prst="rect">
            <a:avLst/>
          </a:prstGeom>
        </p:spPr>
      </p:pic>
      <p:sp>
        <p:nvSpPr>
          <p:cNvPr id="16" name="Oval 15">
            <a:extLst>
              <a:ext uri="{FF2B5EF4-FFF2-40B4-BE49-F238E27FC236}">
                <a16:creationId xmlns:a16="http://schemas.microsoft.com/office/drawing/2014/main" id="{88957DE3-C13E-4D25-B585-5CF4F07AD8B6}"/>
              </a:ext>
            </a:extLst>
          </p:cNvPr>
          <p:cNvSpPr/>
          <p:nvPr/>
        </p:nvSpPr>
        <p:spPr>
          <a:xfrm>
            <a:off x="10169881" y="4472985"/>
            <a:ext cx="100955" cy="10542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7" name="Oval 16">
            <a:extLst>
              <a:ext uri="{FF2B5EF4-FFF2-40B4-BE49-F238E27FC236}">
                <a16:creationId xmlns:a16="http://schemas.microsoft.com/office/drawing/2014/main" id="{7F88B011-1771-4F45-98B6-503A19BC6C63}"/>
              </a:ext>
            </a:extLst>
          </p:cNvPr>
          <p:cNvSpPr/>
          <p:nvPr/>
        </p:nvSpPr>
        <p:spPr>
          <a:xfrm>
            <a:off x="11134200" y="4472985"/>
            <a:ext cx="100955" cy="10542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19" name="Picture 18">
            <a:extLst>
              <a:ext uri="{FF2B5EF4-FFF2-40B4-BE49-F238E27FC236}">
                <a16:creationId xmlns:a16="http://schemas.microsoft.com/office/drawing/2014/main" id="{017D60E6-D82A-4738-9450-5928839C12F8}"/>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309944" y="5305387"/>
            <a:ext cx="1143458" cy="1143458"/>
          </a:xfrm>
          <a:prstGeom prst="rect">
            <a:avLst/>
          </a:prstGeom>
        </p:spPr>
      </p:pic>
    </p:spTree>
    <p:extLst>
      <p:ext uri="{BB962C8B-B14F-4D97-AF65-F5344CB8AC3E}">
        <p14:creationId xmlns:p14="http://schemas.microsoft.com/office/powerpoint/2010/main" val="981904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148"/>
            <a:ext cx="12192000" cy="722764"/>
          </a:xfrm>
        </p:spPr>
        <p:txBody>
          <a:bodyPr/>
          <a:lstStyle/>
          <a:p>
            <a:r>
              <a:rPr lang="fr-CH" dirty="0"/>
              <a:t>At the </a:t>
            </a:r>
            <a:r>
              <a:rPr lang="fr-CH" dirty="0" err="1"/>
              <a:t>roots</a:t>
            </a:r>
            <a:r>
              <a:rPr lang="fr-CH" dirty="0"/>
              <a:t> of innovation</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a:t>
            </a:fld>
            <a:endParaRPr lang="en-GB"/>
          </a:p>
        </p:txBody>
      </p:sp>
      <p:sp>
        <p:nvSpPr>
          <p:cNvPr id="6" name="Content Placeholder 2"/>
          <p:cNvSpPr>
            <a:spLocks noGrp="1"/>
          </p:cNvSpPr>
          <p:nvPr>
            <p:ph idx="1"/>
          </p:nvPr>
        </p:nvSpPr>
        <p:spPr>
          <a:xfrm>
            <a:off x="397164" y="1055049"/>
            <a:ext cx="10280072" cy="2260245"/>
          </a:xfrm>
        </p:spPr>
        <p:txBody>
          <a:bodyPr>
            <a:normAutofit fontScale="92500"/>
          </a:bodyPr>
          <a:lstStyle/>
          <a:p>
            <a:r>
              <a:rPr lang="en-GB" dirty="0"/>
              <a:t>What were the ingredients of Rolf </a:t>
            </a:r>
            <a:r>
              <a:rPr lang="en-GB" dirty="0" err="1"/>
              <a:t>Wideröe’s</a:t>
            </a:r>
            <a:r>
              <a:rPr lang="en-GB" dirty="0"/>
              <a:t> innovation?</a:t>
            </a:r>
          </a:p>
          <a:p>
            <a:pPr marL="342900" indent="-342900">
              <a:spcBef>
                <a:spcPts val="600"/>
              </a:spcBef>
              <a:buFont typeface="Wingdings" panose="05000000000000000000" pitchFamily="2" charset="2"/>
              <a:buChar char="Ø"/>
            </a:pPr>
            <a:r>
              <a:rPr lang="en-GB" dirty="0"/>
              <a:t>He was </a:t>
            </a:r>
            <a:r>
              <a:rPr lang="en-GB" dirty="0">
                <a:solidFill>
                  <a:srgbClr val="00B0F0"/>
                </a:solidFill>
              </a:rPr>
              <a:t>young</a:t>
            </a:r>
            <a:r>
              <a:rPr lang="en-GB" dirty="0"/>
              <a:t> (</a:t>
            </a:r>
            <a:r>
              <a:rPr lang="en-GB" i="1" dirty="0"/>
              <a:t>PhD student, fresh ideas and time available</a:t>
            </a:r>
            <a:r>
              <a:rPr lang="en-GB" sz="2000" dirty="0"/>
              <a:t>)</a:t>
            </a:r>
          </a:p>
          <a:p>
            <a:pPr marL="342900" indent="-342900">
              <a:spcBef>
                <a:spcPts val="600"/>
              </a:spcBef>
              <a:buFont typeface="Wingdings" panose="05000000000000000000" pitchFamily="2" charset="2"/>
              <a:buChar char="Ø"/>
            </a:pPr>
            <a:r>
              <a:rPr lang="en-GB" dirty="0"/>
              <a:t>He was </a:t>
            </a:r>
            <a:r>
              <a:rPr lang="en-GB" dirty="0">
                <a:solidFill>
                  <a:srgbClr val="00B0F0"/>
                </a:solidFill>
              </a:rPr>
              <a:t>under pressure </a:t>
            </a:r>
            <a:r>
              <a:rPr lang="en-GB" dirty="0"/>
              <a:t>to complete his thesis </a:t>
            </a:r>
            <a:r>
              <a:rPr lang="en-GB" i="1" dirty="0"/>
              <a:t>(«necessity is the mother of invention»)</a:t>
            </a:r>
            <a:endParaRPr lang="en-GB" sz="2800" i="1" dirty="0"/>
          </a:p>
          <a:p>
            <a:pPr marL="342900" indent="-342900">
              <a:spcBef>
                <a:spcPts val="600"/>
              </a:spcBef>
              <a:buFont typeface="Wingdings" panose="05000000000000000000" pitchFamily="2" charset="2"/>
              <a:buChar char="Ø"/>
            </a:pPr>
            <a:r>
              <a:rPr lang="en-GB" dirty="0">
                <a:solidFill>
                  <a:srgbClr val="00B0F0"/>
                </a:solidFill>
              </a:rPr>
              <a:t>He was merging information and experience from different fields </a:t>
            </a:r>
            <a:r>
              <a:rPr lang="en-GB" i="1" dirty="0"/>
              <a:t>(cross-fertilisation)</a:t>
            </a:r>
          </a:p>
          <a:p>
            <a:pPr marL="342900" indent="-342900">
              <a:spcBef>
                <a:spcPts val="0"/>
              </a:spcBef>
              <a:buFont typeface="Wingdings" panose="05000000000000000000" pitchFamily="2" charset="2"/>
              <a:buChar char="Ø"/>
            </a:pPr>
            <a:r>
              <a:rPr lang="en-GB" dirty="0">
                <a:solidFill>
                  <a:srgbClr val="00B0F0"/>
                </a:solidFill>
              </a:rPr>
              <a:t>He was going all the way down to practical realisation </a:t>
            </a:r>
            <a:r>
              <a:rPr lang="en-GB" dirty="0"/>
              <a:t>(</a:t>
            </a:r>
            <a:r>
              <a:rPr lang="en-GB" i="1" dirty="0"/>
              <a:t>to «innovate»</a:t>
            </a:r>
            <a:r>
              <a:rPr lang="en-GB" dirty="0"/>
              <a:t>)</a:t>
            </a:r>
            <a:r>
              <a:rPr lang="en-GB" sz="2800" dirty="0"/>
              <a:t>. </a:t>
            </a: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22245" y="3241403"/>
            <a:ext cx="5454991" cy="2639512"/>
          </a:xfrm>
          <a:prstGeom prst="rect">
            <a:avLst/>
          </a:prstGeom>
        </p:spPr>
      </p:pic>
      <p:sp>
        <p:nvSpPr>
          <p:cNvPr id="8" name="TextBox 7"/>
          <p:cNvSpPr txBox="1"/>
          <p:nvPr/>
        </p:nvSpPr>
        <p:spPr>
          <a:xfrm>
            <a:off x="2296616" y="3934920"/>
            <a:ext cx="2757491" cy="2031325"/>
          </a:xfrm>
          <a:prstGeom prst="rect">
            <a:avLst/>
          </a:prstGeom>
          <a:noFill/>
        </p:spPr>
        <p:txBody>
          <a:bodyPr wrap="square" rtlCol="0">
            <a:spAutoFit/>
          </a:bodyPr>
          <a:lstStyle/>
          <a:p>
            <a:r>
              <a:rPr lang="en-GB" dirty="0"/>
              <a:t>The Oslo Manual (OECD/Eurostat, 2005), defines innovation as  “the </a:t>
            </a:r>
            <a:r>
              <a:rPr lang="en-GB" u="sng" dirty="0"/>
              <a:t>implementation</a:t>
            </a:r>
            <a:r>
              <a:rPr lang="en-GB" dirty="0"/>
              <a:t> of a new or significantly improved product or process …” </a:t>
            </a:r>
          </a:p>
        </p:txBody>
      </p:sp>
    </p:spTree>
    <p:extLst>
      <p:ext uri="{BB962C8B-B14F-4D97-AF65-F5344CB8AC3E}">
        <p14:creationId xmlns:p14="http://schemas.microsoft.com/office/powerpoint/2010/main" val="271255434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28558</TotalTime>
  <Words>4133</Words>
  <Application>Microsoft Office PowerPoint</Application>
  <PresentationFormat>Widescreen</PresentationFormat>
  <Paragraphs>501</Paragraphs>
  <Slides>39</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Arial</vt:lpstr>
      <vt:lpstr>Arial Black</vt:lpstr>
      <vt:lpstr>Broadway</vt:lpstr>
      <vt:lpstr>Calibri</vt:lpstr>
      <vt:lpstr>Cambria Math</vt:lpstr>
      <vt:lpstr>Comic Sans MS</vt:lpstr>
      <vt:lpstr>Script MT Bold</vt:lpstr>
      <vt:lpstr>Symbol</vt:lpstr>
      <vt:lpstr>Tahoma</vt:lpstr>
      <vt:lpstr>Times New Roman</vt:lpstr>
      <vt:lpstr>Wingdings</vt:lpstr>
      <vt:lpstr>Office Theme</vt:lpstr>
      <vt:lpstr>Particle Accelerators in the XXI Century</vt:lpstr>
      <vt:lpstr>Outline and motivations for this Seminar</vt:lpstr>
      <vt:lpstr>Accelerators: our key to enter the subatomic world</vt:lpstr>
      <vt:lpstr>Accelerators can modify the nuclei and create new particles</vt:lpstr>
      <vt:lpstr>Accelerators can produce intense secondary beams</vt:lpstr>
      <vt:lpstr>Accelerators can precisely deliver energy</vt:lpstr>
      <vt:lpstr>Accelerators have a long history…</vt:lpstr>
      <vt:lpstr>Modern particle accelerators are 93 years old </vt:lpstr>
      <vt:lpstr>At the roots of innovation</vt:lpstr>
      <vt:lpstr>Innovation in the particle accelerator field</vt:lpstr>
      <vt:lpstr>Particle Accelerators in 2020</vt:lpstr>
      <vt:lpstr>Multiple challenges for accelerator science</vt:lpstr>
      <vt:lpstr>Accelerators in transition – not only particle physics!</vt:lpstr>
      <vt:lpstr>Reaching the limits of sustainability ?</vt:lpstr>
      <vt:lpstr>The big challenges for accelerator science</vt:lpstr>
      <vt:lpstr>Multiple dimensions of accelerator R&amp;D</vt:lpstr>
      <vt:lpstr>Frontier accelerators – economic sustainability</vt:lpstr>
      <vt:lpstr>Step 1: smaller accelerators</vt:lpstr>
      <vt:lpstr>The magnetic field frontier in superconducting magnets</vt:lpstr>
      <vt:lpstr>HTS magnets – reducing cost is the main challenge</vt:lpstr>
      <vt:lpstr>The electric field frontier – superconducting cavities</vt:lpstr>
      <vt:lpstr>The electric field frontier – normal conducting cavities</vt:lpstr>
      <vt:lpstr>Efficient energy management – a must for future projects</vt:lpstr>
      <vt:lpstr>Some initiatives to improve power efficiency</vt:lpstr>
      <vt:lpstr>New acceleration techniques using lasers and plasmas</vt:lpstr>
      <vt:lpstr>Towards a plasma-based linear collider?</vt:lpstr>
      <vt:lpstr>Other options for high energy: muon collider</vt:lpstr>
      <vt:lpstr>Directions of the new European Strategy for Particle Physics</vt:lpstr>
      <vt:lpstr>Accelerator for society</vt:lpstr>
      <vt:lpstr>Accelerators for medicine and industry</vt:lpstr>
      <vt:lpstr>Particle accelerators: a formidable tool for medicine</vt:lpstr>
      <vt:lpstr>Accelerator production of radioisotopes</vt:lpstr>
      <vt:lpstr>Compact accelerators for medicine</vt:lpstr>
      <vt:lpstr>Environmental applications of accelerators</vt:lpstr>
      <vt:lpstr>Test of HERTIS at Riga Shipyard, July 2019</vt:lpstr>
      <vt:lpstr>Accelerators for art</vt:lpstr>
      <vt:lpstr>Some conclusions - at the roots of innovation</vt:lpstr>
      <vt:lpstr>The final words…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CERN Next Ion Medical Machine Study: towards a new generation of accelerators for cancer therapy</dc:title>
  <dc:creator>Maurizio Vretenar</dc:creator>
  <cp:lastModifiedBy>Maurizio Vretenar</cp:lastModifiedBy>
  <cp:revision>1289</cp:revision>
  <dcterms:created xsi:type="dcterms:W3CDTF">2020-10-05T08:58:48Z</dcterms:created>
  <dcterms:modified xsi:type="dcterms:W3CDTF">2021-01-11T11:31:01Z</dcterms:modified>
</cp:coreProperties>
</file>