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9"/>
  </p:handoutMasterIdLst>
  <p:sldIdLst>
    <p:sldId id="256" r:id="rId2"/>
    <p:sldId id="321" r:id="rId3"/>
    <p:sldId id="316" r:id="rId4"/>
    <p:sldId id="317" r:id="rId5"/>
    <p:sldId id="322" r:id="rId6"/>
    <p:sldId id="258" r:id="rId7"/>
    <p:sldId id="261" r:id="rId8"/>
    <p:sldId id="263" r:id="rId9"/>
    <p:sldId id="264" r:id="rId10"/>
    <p:sldId id="265" r:id="rId11"/>
    <p:sldId id="268" r:id="rId12"/>
    <p:sldId id="270" r:id="rId13"/>
    <p:sldId id="271" r:id="rId14"/>
    <p:sldId id="272" r:id="rId15"/>
    <p:sldId id="273" r:id="rId16"/>
    <p:sldId id="274" r:id="rId17"/>
    <p:sldId id="266" r:id="rId18"/>
    <p:sldId id="320" r:id="rId19"/>
    <p:sldId id="281" r:id="rId20"/>
    <p:sldId id="294" r:id="rId21"/>
    <p:sldId id="323" r:id="rId22"/>
    <p:sldId id="275" r:id="rId23"/>
    <p:sldId id="277" r:id="rId24"/>
    <p:sldId id="278" r:id="rId25"/>
    <p:sldId id="280" r:id="rId26"/>
    <p:sldId id="338" r:id="rId27"/>
    <p:sldId id="331" r:id="rId28"/>
    <p:sldId id="298" r:id="rId29"/>
    <p:sldId id="279" r:id="rId30"/>
    <p:sldId id="284" r:id="rId31"/>
    <p:sldId id="295" r:id="rId32"/>
    <p:sldId id="283" r:id="rId33"/>
    <p:sldId id="330" r:id="rId34"/>
    <p:sldId id="282" r:id="rId35"/>
    <p:sldId id="299" r:id="rId36"/>
    <p:sldId id="288" r:id="rId37"/>
    <p:sldId id="290" r:id="rId38"/>
    <p:sldId id="285" r:id="rId39"/>
    <p:sldId id="332" r:id="rId40"/>
    <p:sldId id="291" r:id="rId41"/>
    <p:sldId id="292" r:id="rId42"/>
    <p:sldId id="333" r:id="rId43"/>
    <p:sldId id="257" r:id="rId44"/>
    <p:sldId id="259" r:id="rId45"/>
    <p:sldId id="260" r:id="rId46"/>
    <p:sldId id="300" r:id="rId47"/>
    <p:sldId id="301" r:id="rId48"/>
    <p:sldId id="303" r:id="rId49"/>
    <p:sldId id="304" r:id="rId50"/>
    <p:sldId id="341" r:id="rId51"/>
    <p:sldId id="306" r:id="rId52"/>
    <p:sldId id="334" r:id="rId53"/>
    <p:sldId id="328" r:id="rId54"/>
    <p:sldId id="305" r:id="rId55"/>
    <p:sldId id="307" r:id="rId56"/>
    <p:sldId id="342" r:id="rId57"/>
    <p:sldId id="308" r:id="rId58"/>
    <p:sldId id="309" r:id="rId59"/>
    <p:sldId id="310" r:id="rId60"/>
    <p:sldId id="335" r:id="rId61"/>
    <p:sldId id="313" r:id="rId62"/>
    <p:sldId id="314" r:id="rId63"/>
    <p:sldId id="336" r:id="rId64"/>
    <p:sldId id="311" r:id="rId65"/>
    <p:sldId id="340" r:id="rId66"/>
    <p:sldId id="326" r:id="rId67"/>
    <p:sldId id="339" r:id="rId6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7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9F15F-F3A1-4ECE-B8FB-09D4867672C9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FB471-AB3F-48AB-9E99-816E18D02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469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59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296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95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082" y="206631"/>
            <a:ext cx="7886700" cy="75653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591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09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53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50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89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65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728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64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D4E2A-64CF-4CE5-8949-715A58FB961D}" type="datetimeFigureOut">
              <a:rPr lang="en-GB" smtClean="0"/>
              <a:t>08/01/2021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20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rtualbox.org/wiki/Downloads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s://www.virtualbox.org/manual/ch10.html#hwvirt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s://www.ubuntu.com/download/desktop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li.web.cern.ch/kli/USPAS_Lectures_Collective_Effects/Lectures/USPAS_01d_pyheadtail.pdf" TargetMode="External"/><Relationship Id="rId2" Type="http://schemas.openxmlformats.org/officeDocument/2006/relationships/hyperlink" Target="https://github.com/PyCOMPLETE/PyHEADTAI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ps.anl.gov/Accelerator_Systems_Division/Accelerator_Operations_Physics/software.shtml#elegant" TargetMode="External"/><Relationship Id="rId5" Type="http://schemas.openxmlformats.org/officeDocument/2006/relationships/hyperlink" Target="https://blond.web.cern.ch/" TargetMode="External"/><Relationship Id="rId4" Type="http://schemas.openxmlformats.org/officeDocument/2006/relationships/hyperlink" Target="http://kli.web.cern.ch/kli/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repo.anaconda.com/archive/Anaconda3-2020.11-Linux-x86_64.sh" TargetMode="External"/><Relationship Id="rId2" Type="http://schemas.openxmlformats.org/officeDocument/2006/relationships/hyperlink" Target="https://www.anaconda.com/distribution/#download-section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https://github.com/PyCOMPLETE/PyHEADTAI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hyperlink" Target="https://indico.cern.ch/event/976482/timetable/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457208"/>
          </a:xfrm>
        </p:spPr>
        <p:txBody>
          <a:bodyPr/>
          <a:lstStyle/>
          <a:p>
            <a:r>
              <a:rPr lang="en-GB" dirty="0" err="1"/>
              <a:t>PyHEADTAIL</a:t>
            </a:r>
            <a:r>
              <a:rPr lang="en-GB" dirty="0"/>
              <a:t> examples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059" y="3602038"/>
            <a:ext cx="7965141" cy="185548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All our thanks to </a:t>
            </a:r>
            <a:br>
              <a:rPr lang="en-GB" dirty="0"/>
            </a:br>
            <a:r>
              <a:rPr lang="en-US" dirty="0"/>
              <a:t>D. Amorim, </a:t>
            </a:r>
            <a:r>
              <a:rPr lang="en-GB" dirty="0"/>
              <a:t>Kevin Li, Lotta Mether and Michael Schenk </a:t>
            </a:r>
            <a:br>
              <a:rPr lang="en-GB" dirty="0"/>
            </a:br>
            <a:r>
              <a:rPr lang="en-GB" dirty="0"/>
              <a:t>CERN BE/ABP-HSC </a:t>
            </a:r>
          </a:p>
          <a:p>
            <a:r>
              <a:rPr lang="en-GB" dirty="0"/>
              <a:t>a</a:t>
            </a:r>
            <a:r>
              <a:rPr lang="en-US" dirty="0" err="1"/>
              <a:t>nd</a:t>
            </a: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Martial Fol and Saïd </a:t>
            </a:r>
            <a:r>
              <a:rPr lang="fr-FR" dirty="0" err="1"/>
              <a:t>Errghioui</a:t>
            </a:r>
            <a:r>
              <a:rPr lang="en-US" dirty="0"/>
              <a:t> (AZIMUTEC), </a:t>
            </a:r>
            <a:br>
              <a:rPr lang="en-US" dirty="0"/>
            </a:br>
            <a:r>
              <a:rPr lang="en-US" dirty="0"/>
              <a:t>Marie Gauthier, </a:t>
            </a:r>
            <a:r>
              <a:rPr lang="en-US" dirty="0" err="1"/>
              <a:t>Coline</a:t>
            </a:r>
            <a:r>
              <a:rPr lang="en-US" dirty="0"/>
              <a:t> Morin, Stephanie Vandergooten et </a:t>
            </a:r>
            <a:r>
              <a:rPr lang="en-US" dirty="0" err="1"/>
              <a:t>Lise</a:t>
            </a:r>
            <a:r>
              <a:rPr lang="en-US" dirty="0"/>
              <a:t> </a:t>
            </a:r>
            <a:r>
              <a:rPr lang="en-US" dirty="0" err="1"/>
              <a:t>Ribet</a:t>
            </a:r>
            <a:r>
              <a:rPr lang="en-US" dirty="0"/>
              <a:t> (ESI)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212783" y="6140918"/>
            <a:ext cx="367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Reference: http://kli.web.cern.ch/kli/</a:t>
            </a:r>
          </a:p>
        </p:txBody>
      </p:sp>
    </p:spTree>
    <p:extLst>
      <p:ext uri="{BB962C8B-B14F-4D97-AF65-F5344CB8AC3E}">
        <p14:creationId xmlns:p14="http://schemas.microsoft.com/office/powerpoint/2010/main" val="920441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2456" y="1141666"/>
            <a:ext cx="7781544" cy="57163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4131455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93" y="1000696"/>
            <a:ext cx="7781544" cy="5857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119361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945" y="1843384"/>
            <a:ext cx="6422394" cy="4834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971" y="1064133"/>
            <a:ext cx="7852029" cy="57938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48566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945" y="1843384"/>
            <a:ext cx="6422394" cy="4834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817" y="1887415"/>
            <a:ext cx="6551522" cy="48342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971" y="986599"/>
            <a:ext cx="7852029" cy="58714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3149678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407" y="1014793"/>
            <a:ext cx="7788593" cy="58432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2849520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7159" y="929703"/>
            <a:ext cx="7767447" cy="58502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2730519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93" y="1050036"/>
            <a:ext cx="7816787" cy="58079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1324187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0069"/>
            <a:ext cx="5107687" cy="3561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648" y="141318"/>
            <a:ext cx="7886700" cy="1325563"/>
          </a:xfrm>
        </p:spPr>
        <p:txBody>
          <a:bodyPr/>
          <a:lstStyle/>
          <a:p>
            <a:r>
              <a:rPr lang="en-GB" dirty="0"/>
              <a:t>In our case: only RF systems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5578" y="3095672"/>
            <a:ext cx="4638752" cy="349166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591250" y="3503594"/>
            <a:ext cx="516437" cy="9914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46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Structure of </a:t>
            </a:r>
            <a:r>
              <a:rPr lang="en-US" dirty="0" err="1">
                <a:solidFill>
                  <a:srgbClr val="FF0000"/>
                </a:solidFill>
              </a:rPr>
              <a:t>ipython</a:t>
            </a:r>
            <a:r>
              <a:rPr lang="en-US" dirty="0">
                <a:solidFill>
                  <a:srgbClr val="FF0000"/>
                </a:solidFill>
              </a:rPr>
              <a:t> files</a:t>
            </a:r>
          </a:p>
          <a:p>
            <a:r>
              <a:rPr lang="en-US" dirty="0"/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6856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38" y="250031"/>
            <a:ext cx="3539089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Structure </a:t>
            </a:r>
            <a:br>
              <a:rPr lang="en-GB" dirty="0"/>
            </a:br>
            <a:r>
              <a:rPr lang="en-GB" dirty="0"/>
              <a:t>of the </a:t>
            </a:r>
            <a:r>
              <a:rPr lang="en-GB" dirty="0" err="1"/>
              <a:t>ipython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file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016" y="0"/>
            <a:ext cx="4260984" cy="6753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8350" y="105877"/>
            <a:ext cx="1754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Import </a:t>
            </a:r>
            <a:br>
              <a:rPr lang="en-GB" dirty="0"/>
            </a:br>
            <a:r>
              <a:rPr lang="en-GB" dirty="0"/>
              <a:t>needed libraries</a:t>
            </a:r>
          </a:p>
        </p:txBody>
      </p:sp>
      <p:sp>
        <p:nvSpPr>
          <p:cNvPr id="7" name="Left Brace 6"/>
          <p:cNvSpPr/>
          <p:nvPr/>
        </p:nvSpPr>
        <p:spPr>
          <a:xfrm>
            <a:off x="5197642" y="0"/>
            <a:ext cx="115503" cy="7522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Brace 7"/>
          <p:cNvSpPr/>
          <p:nvPr/>
        </p:nvSpPr>
        <p:spPr>
          <a:xfrm>
            <a:off x="5207267" y="752207"/>
            <a:ext cx="185153" cy="34444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334180" y="1739978"/>
            <a:ext cx="2384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Set beam and machine </a:t>
            </a:r>
            <a:br>
              <a:rPr lang="en-GB" dirty="0"/>
            </a:br>
            <a:r>
              <a:rPr lang="en-GB" dirty="0"/>
              <a:t>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76519" y="4360999"/>
            <a:ext cx="27307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Generate a matched </a:t>
            </a:r>
            <a:br>
              <a:rPr lang="en-GB" dirty="0"/>
            </a:br>
            <a:r>
              <a:rPr lang="en-GB" dirty="0"/>
              <a:t>distribution corresponding </a:t>
            </a:r>
            <a:br>
              <a:rPr lang="en-GB" dirty="0"/>
            </a:br>
            <a:r>
              <a:rPr lang="en-GB" dirty="0"/>
              <a:t>to these parameters</a:t>
            </a:r>
          </a:p>
        </p:txBody>
      </p:sp>
      <p:sp>
        <p:nvSpPr>
          <p:cNvPr id="11" name="Left Brace 10"/>
          <p:cNvSpPr/>
          <p:nvPr/>
        </p:nvSpPr>
        <p:spPr>
          <a:xfrm>
            <a:off x="5186764" y="4446872"/>
            <a:ext cx="205656" cy="58484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765657" y="3941621"/>
            <a:ext cx="178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Define RF system</a:t>
            </a:r>
          </a:p>
        </p:txBody>
      </p:sp>
      <p:cxnSp>
        <p:nvCxnSpPr>
          <p:cNvPr id="14" name="Straight Arrow Connector 13"/>
          <p:cNvCxnSpPr>
            <a:stCxn id="12" idx="3"/>
          </p:cNvCxnSpPr>
          <p:nvPr/>
        </p:nvCxnSpPr>
        <p:spPr>
          <a:xfrm>
            <a:off x="4552749" y="4126287"/>
            <a:ext cx="984785" cy="193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Brace 16"/>
          <p:cNvSpPr/>
          <p:nvPr/>
        </p:nvSpPr>
        <p:spPr>
          <a:xfrm>
            <a:off x="5152564" y="5117593"/>
            <a:ext cx="239856" cy="167742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637932" y="5330610"/>
            <a:ext cx="64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track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637087" y="5515276"/>
            <a:ext cx="100084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962732" y="5535825"/>
            <a:ext cx="942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monitor</a:t>
            </a:r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 flipH="1">
            <a:off x="7637932" y="5720491"/>
            <a:ext cx="32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875689" y="6144875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plot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7238198" y="6329541"/>
            <a:ext cx="6374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41893" y="5515276"/>
            <a:ext cx="11720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Loop over </a:t>
            </a:r>
            <a:br>
              <a:rPr lang="en-GB" dirty="0"/>
            </a:br>
            <a:r>
              <a:rPr lang="en-GB" dirty="0"/>
              <a:t>number </a:t>
            </a:r>
            <a:br>
              <a:rPr lang="en-GB" dirty="0"/>
            </a:br>
            <a:r>
              <a:rPr lang="en-GB" dirty="0"/>
              <a:t>of turns</a:t>
            </a:r>
          </a:p>
        </p:txBody>
      </p:sp>
    </p:spTree>
    <p:extLst>
      <p:ext uri="{BB962C8B-B14F-4D97-AF65-F5344CB8AC3E}">
        <p14:creationId xmlns:p14="http://schemas.microsoft.com/office/powerpoint/2010/main" val="1247444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Goals</a:t>
            </a:r>
          </a:p>
          <a:p>
            <a:r>
              <a:rPr lang="en-US" dirty="0">
                <a:solidFill>
                  <a:srgbClr val="FF0000"/>
                </a:solidFill>
              </a:rPr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708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ipython</a:t>
            </a:r>
            <a:r>
              <a:rPr lang="en-US" dirty="0"/>
              <a:t> cheat sheet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85" y="1166718"/>
            <a:ext cx="8496020" cy="5355105"/>
          </a:xfrm>
        </p:spPr>
        <p:txBody>
          <a:bodyPr>
            <a:normAutofit/>
          </a:bodyPr>
          <a:lstStyle/>
          <a:p>
            <a:r>
              <a:rPr lang="en-US" dirty="0"/>
              <a:t>To restart the kernel at any point</a:t>
            </a:r>
            <a:r>
              <a:rPr lang="en-US" dirty="0">
                <a:sym typeface="Wingdings" panose="05000000000000000000" pitchFamily="2" charset="2"/>
              </a:rPr>
              <a:t>: “Kernel”  “Restart”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To only interrupt the kernel: </a:t>
            </a:r>
            <a:r>
              <a:rPr lang="en-US" dirty="0">
                <a:sym typeface="Wingdings" panose="05000000000000000000" pitchFamily="2" charset="2"/>
              </a:rPr>
              <a:t>“Kernel”  “Interrupt”</a:t>
            </a:r>
          </a:p>
          <a:p>
            <a:r>
              <a:rPr lang="en-US" dirty="0">
                <a:sym typeface="Wingdings" panose="05000000000000000000" pitchFamily="2" charset="2"/>
              </a:rPr>
              <a:t>Shift-enter: execute current cell and move to next cell</a:t>
            </a:r>
          </a:p>
          <a:p>
            <a:r>
              <a:rPr lang="en-US" dirty="0">
                <a:sym typeface="Wingdings" panose="05000000000000000000" pitchFamily="2" charset="2"/>
              </a:rPr>
              <a:t>Ctrl-enter: execute current cell and stay on current cell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076" y="1613366"/>
            <a:ext cx="5362575" cy="19907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65376" y="2232212"/>
            <a:ext cx="551330" cy="3496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56898"/>
          <a:stretch/>
        </p:blipFill>
        <p:spPr>
          <a:xfrm>
            <a:off x="1390930" y="1621794"/>
            <a:ext cx="7572375" cy="259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86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0454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150" y="153370"/>
            <a:ext cx="78867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Tracking example: injection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144" y="1160443"/>
            <a:ext cx="7760970" cy="55243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93893" y="3175796"/>
            <a:ext cx="4331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434164" y="4709649"/>
            <a:ext cx="4076298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434164" y="4709649"/>
            <a:ext cx="3859729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11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274" y="153370"/>
            <a:ext cx="78867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Tracking example: injection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144" y="1160443"/>
            <a:ext cx="7760970" cy="5524302"/>
          </a:xfrm>
          <a:prstGeom prst="rect">
            <a:avLst/>
          </a:prstGeom>
        </p:spPr>
      </p:pic>
      <p:cxnSp>
        <p:nvCxnSpPr>
          <p:cNvPr id="7" name="Straight Arrow Connector 6"/>
          <p:cNvCxnSpPr>
            <a:endCxn id="10" idx="1"/>
          </p:cNvCxnSpPr>
          <p:nvPr/>
        </p:nvCxnSpPr>
        <p:spPr>
          <a:xfrm flipV="1">
            <a:off x="5909912" y="2514882"/>
            <a:ext cx="930592" cy="247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504" y="2419632"/>
            <a:ext cx="2162175" cy="1905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5909912" y="2981487"/>
            <a:ext cx="930592" cy="123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466" y="2862424"/>
            <a:ext cx="2000250" cy="2381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93893" y="3175796"/>
            <a:ext cx="4331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cxnSp>
        <p:nvCxnSpPr>
          <p:cNvPr id="19" name="Straight Arrow Connector 18"/>
          <p:cNvCxnSpPr>
            <a:endCxn id="28" idx="1"/>
          </p:cNvCxnSpPr>
          <p:nvPr/>
        </p:nvCxnSpPr>
        <p:spPr>
          <a:xfrm>
            <a:off x="5913196" y="3316529"/>
            <a:ext cx="1383078" cy="43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3563" y="4218465"/>
            <a:ext cx="1704975" cy="219075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7187488" y="3947250"/>
            <a:ext cx="270711" cy="257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8199" y="4668126"/>
            <a:ext cx="1276350" cy="190500"/>
          </a:xfrm>
          <a:prstGeom prst="rect">
            <a:avLst/>
          </a:prstGeom>
        </p:spPr>
      </p:pic>
      <p:cxnSp>
        <p:nvCxnSpPr>
          <p:cNvPr id="26" name="Straight Arrow Connector 25"/>
          <p:cNvCxnSpPr>
            <a:endCxn id="25" idx="1"/>
          </p:cNvCxnSpPr>
          <p:nvPr/>
        </p:nvCxnSpPr>
        <p:spPr>
          <a:xfrm>
            <a:off x="5955532" y="3959279"/>
            <a:ext cx="1502667" cy="804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6274" y="3274010"/>
            <a:ext cx="1438275" cy="17145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3095" y="5508935"/>
            <a:ext cx="1190625" cy="219075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6564429" y="4783185"/>
            <a:ext cx="731845" cy="725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34164" y="4709649"/>
            <a:ext cx="4076298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434164" y="4709649"/>
            <a:ext cx="3859729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063916" y="1070361"/>
            <a:ext cx="839479" cy="886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3395" y="1889484"/>
            <a:ext cx="1819275" cy="22860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5573915" y="4552201"/>
            <a:ext cx="1667715" cy="1921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02404" y="6520192"/>
            <a:ext cx="2200275" cy="17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8186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Let’s run that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755" y="1489448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Use a small number of particles (</a:t>
            </a:r>
            <a:r>
              <a:rPr lang="en-GB" sz="2400" dirty="0" err="1"/>
              <a:t>n_particles</a:t>
            </a:r>
            <a:r>
              <a:rPr lang="en-GB" sz="2400" dirty="0"/>
              <a:t>~ 10) to observe the synchrotron motion at large and small amplitudes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678" y="2544433"/>
            <a:ext cx="4795336" cy="3522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5032" y="6280437"/>
            <a:ext cx="760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Can you estimate the synchrotron tune Qs? Is it consistent with the course?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3867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Synchrotron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021" y="1040189"/>
            <a:ext cx="78867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Use a larger number of particles (~500) and reset the graph every time (“</a:t>
            </a:r>
            <a:r>
              <a:rPr lang="en-GB" sz="2000" dirty="0" err="1"/>
              <a:t>plt.cla</a:t>
            </a:r>
            <a:r>
              <a:rPr lang="en-GB" sz="2000" dirty="0"/>
              <a:t>()” uncommented)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008" y="1765184"/>
            <a:ext cx="4836398" cy="38588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7280" y="5914410"/>
            <a:ext cx="63809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Are the particles rotating in the correct direction?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Plot the phase space as in the course (in </a:t>
            </a:r>
            <a:r>
              <a:rPr lang="el-GR" dirty="0"/>
              <a:t>φ</a:t>
            </a:r>
            <a:r>
              <a:rPr lang="en-GB" dirty="0"/>
              <a:t>[degrees], </a:t>
            </a:r>
            <a:r>
              <a:rPr lang="el-GR" dirty="0"/>
              <a:t>Δ</a:t>
            </a:r>
            <a:r>
              <a:rPr lang="en-GB" dirty="0"/>
              <a:t>E [MeV])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/>
              <a:t>Is the maximum energy consistent with the course?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925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parameters should be changed for top energy (still no acceleration and h=8)? </a:t>
            </a:r>
          </a:p>
          <a:p>
            <a:endParaRPr lang="en-US" dirty="0"/>
          </a:p>
          <a:p>
            <a:r>
              <a:rPr lang="en-US" dirty="0"/>
              <a:t>What changes in the plot compared to injection energy?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843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953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31" y="3578667"/>
            <a:ext cx="3463963" cy="2763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676" y="3550307"/>
            <a:ext cx="3334962" cy="2673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31" y="1043268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Remove the division by 10 in sigma_z_0</a:t>
            </a:r>
          </a:p>
          <a:p>
            <a:r>
              <a:rPr lang="en-GB" sz="2400" dirty="0"/>
              <a:t>Generate ~1000 particles</a:t>
            </a:r>
          </a:p>
          <a:p>
            <a:r>
              <a:rPr lang="en-GB" sz="2400" dirty="0"/>
              <a:t>Add e.g. 5 or 20 m to all particles: </a:t>
            </a:r>
          </a:p>
          <a:p>
            <a:r>
              <a:rPr lang="en-GB" sz="2400" dirty="0"/>
              <a:t>Track particles for ~5000 turns</a:t>
            </a:r>
          </a:p>
          <a:p>
            <a:r>
              <a:rPr lang="en-US" sz="2400" dirty="0"/>
              <a:t>Plot the distribution every 10 or 100 turns: </a:t>
            </a:r>
            <a:endParaRPr lang="en-GB" sz="2400" dirty="0"/>
          </a:p>
          <a:p>
            <a:endParaRPr lang="en-GB" sz="2400" dirty="0"/>
          </a:p>
          <a:p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39453" y="6488668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What will happen?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362597" y="3723088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857855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12915"/>
          <a:stretch/>
        </p:blipFill>
        <p:spPr>
          <a:xfrm>
            <a:off x="6164604" y="2909994"/>
            <a:ext cx="2115683" cy="3097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8625" y="2044312"/>
            <a:ext cx="3154759" cy="32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8169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31" y="1043268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Use a smaller bunch length (e.g. divide by 10)</a:t>
            </a:r>
          </a:p>
          <a:p>
            <a:r>
              <a:rPr lang="en-GB" sz="2400" dirty="0"/>
              <a:t>Generate ~1000 particles</a:t>
            </a:r>
          </a:p>
          <a:p>
            <a:r>
              <a:rPr lang="en-GB" sz="2400" dirty="0"/>
              <a:t>Add e.g. 5m to all particles: </a:t>
            </a:r>
          </a:p>
          <a:p>
            <a:r>
              <a:rPr lang="en-GB" sz="2400" dirty="0"/>
              <a:t>Track particles for ~5000 turns</a:t>
            </a:r>
          </a:p>
          <a:p>
            <a:r>
              <a:rPr lang="en-US" sz="2400" dirty="0"/>
              <a:t>Plot the distribution every 100 turns: </a:t>
            </a:r>
            <a:endParaRPr lang="en-GB" sz="2400" dirty="0"/>
          </a:p>
          <a:p>
            <a:endParaRPr lang="en-GB" sz="2400" dirty="0"/>
          </a:p>
          <a:p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012" y="3602065"/>
            <a:ext cx="3570170" cy="274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9453" y="6488668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What will happen?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379" y="3540056"/>
            <a:ext cx="3742609" cy="286851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362597" y="3723088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857855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12915"/>
          <a:stretch/>
        </p:blipFill>
        <p:spPr>
          <a:xfrm>
            <a:off x="5619070" y="2964188"/>
            <a:ext cx="2115683" cy="3097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781" y="2016226"/>
            <a:ext cx="3154759" cy="32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65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09036"/>
            <a:ext cx="7886700" cy="4867927"/>
          </a:xfrm>
        </p:spPr>
        <p:txBody>
          <a:bodyPr/>
          <a:lstStyle/>
          <a:p>
            <a:r>
              <a:rPr lang="en-US" dirty="0"/>
              <a:t>Run macroparticle simulations with a state-of-the-art open source tracking code (</a:t>
            </a:r>
            <a:r>
              <a:rPr lang="en-US" dirty="0" err="1"/>
              <a:t>PyHEADTAIL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Simulate several case-studies related to the course</a:t>
            </a:r>
          </a:p>
          <a:p>
            <a:endParaRPr lang="en-US" dirty="0"/>
          </a:p>
          <a:p>
            <a:r>
              <a:rPr lang="en-US" dirty="0"/>
              <a:t>Play with beam parameters and observe the impact on the longitudinal beam dynamics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273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466" y="3443694"/>
            <a:ext cx="3572392" cy="278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12" y="3467595"/>
            <a:ext cx="3570170" cy="274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597" y="6331526"/>
            <a:ext cx="330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err="1">
                <a:solidFill>
                  <a:srgbClr val="FF0000"/>
                </a:solidFill>
                <a:sym typeface="Wingdings" panose="05000000000000000000" pitchFamily="2" charset="2"/>
              </a:rPr>
              <a:t>Filamentation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and eventually?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62597" y="3467595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602362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542431" y="1043268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/>
              <a:t>Use a smaller bunch length (e.g. divide by 10)</a:t>
            </a:r>
          </a:p>
          <a:p>
            <a:r>
              <a:rPr lang="en-GB" sz="2400"/>
              <a:t>Use ~1000 particles</a:t>
            </a:r>
          </a:p>
          <a:p>
            <a:r>
              <a:rPr lang="en-GB" sz="2400"/>
              <a:t>Add e.g. 5m to all particles: </a:t>
            </a:r>
          </a:p>
          <a:p>
            <a:r>
              <a:rPr lang="en-GB" sz="2400"/>
              <a:t>Track particles for ~5000 turns</a:t>
            </a:r>
          </a:p>
          <a:p>
            <a:r>
              <a:rPr lang="en-US" sz="2400"/>
              <a:t>Plot the distribution every 100 turns: </a:t>
            </a:r>
            <a:endParaRPr lang="en-GB" sz="2400"/>
          </a:p>
          <a:p>
            <a:endParaRPr lang="en-GB" sz="2400"/>
          </a:p>
          <a:p>
            <a:endParaRPr lang="en-GB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12915"/>
          <a:stretch/>
        </p:blipFill>
        <p:spPr>
          <a:xfrm>
            <a:off x="5619070" y="2964188"/>
            <a:ext cx="2115683" cy="30979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781" y="2016226"/>
            <a:ext cx="3154759" cy="32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1287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466" y="3443694"/>
            <a:ext cx="3572392" cy="278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12" y="3467595"/>
            <a:ext cx="3570170" cy="274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597" y="6331526"/>
            <a:ext cx="330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err="1">
                <a:solidFill>
                  <a:srgbClr val="FF0000"/>
                </a:solidFill>
                <a:sym typeface="Wingdings" panose="05000000000000000000" pitchFamily="2" charset="2"/>
              </a:rPr>
              <a:t>Filamentation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and eventually?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62597" y="3467595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602362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542431" y="1043268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Use a smaller bunch length (e.g. divide by 10)</a:t>
            </a:r>
          </a:p>
          <a:p>
            <a:r>
              <a:rPr lang="en-GB" sz="2400" dirty="0"/>
              <a:t>Use ~1000 particles</a:t>
            </a:r>
          </a:p>
          <a:p>
            <a:r>
              <a:rPr lang="en-GB" sz="2400" dirty="0"/>
              <a:t>Add e.g. 5m to all particles: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Track particles for ~500000 turns</a:t>
            </a:r>
          </a:p>
          <a:p>
            <a:r>
              <a:rPr lang="en-US" sz="2400" dirty="0"/>
              <a:t>Plot the distribution every 1000 turns </a:t>
            </a:r>
            <a:endParaRPr lang="en-GB" sz="2400" dirty="0"/>
          </a:p>
          <a:p>
            <a:endParaRPr lang="en-GB" sz="2400" dirty="0"/>
          </a:p>
          <a:p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464942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446" y="3316977"/>
            <a:ext cx="3659542" cy="28036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12" y="3346572"/>
            <a:ext cx="3570170" cy="274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9453" y="6211669"/>
            <a:ext cx="3850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Eventually emittance growth</a:t>
            </a:r>
          </a:p>
          <a:p>
            <a:r>
              <a:rPr lang="en-GB" dirty="0">
                <a:sym typeface="Wingdings" panose="05000000000000000000" pitchFamily="2" charset="2"/>
              </a:rPr>
              <a:t> Try also with larger mismatch (20 m)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62597" y="3346572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481339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542431" y="1043268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Use a smaller bunch length (e.g. divide by 10)</a:t>
            </a:r>
          </a:p>
          <a:p>
            <a:r>
              <a:rPr lang="en-GB" sz="2400" dirty="0"/>
              <a:t>Use ~1000 particles</a:t>
            </a:r>
          </a:p>
          <a:p>
            <a:r>
              <a:rPr lang="en-GB" sz="2400" dirty="0"/>
              <a:t>Add e.g. 5m to all particles: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Track particles for ~500000 turns</a:t>
            </a:r>
          </a:p>
          <a:p>
            <a:r>
              <a:rPr lang="en-US" sz="2400" dirty="0"/>
              <a:t>Plot the distribution every 100 turns: </a:t>
            </a:r>
            <a:endParaRPr lang="en-GB" sz="2400" dirty="0"/>
          </a:p>
          <a:p>
            <a:endParaRPr lang="en-GB" sz="2400" dirty="0"/>
          </a:p>
          <a:p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744165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5328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high)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Use the </a:t>
            </a:r>
            <a:r>
              <a:rPr lang="en-GB" sz="2400" dirty="0">
                <a:solidFill>
                  <a:srgbClr val="FF0000"/>
                </a:solidFill>
              </a:rPr>
              <a:t>nominal</a:t>
            </a:r>
            <a:r>
              <a:rPr lang="en-GB" sz="2400" dirty="0"/>
              <a:t> bunch length</a:t>
            </a:r>
          </a:p>
          <a:p>
            <a:r>
              <a:rPr lang="en-GB" sz="2400" dirty="0"/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 turns (plot every 10 turns)</a:t>
            </a:r>
          </a:p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V_RF*10</a:t>
            </a:r>
            <a:r>
              <a:rPr lang="en-GB" sz="2400" dirty="0"/>
              <a:t> after the bunch is matched to V_RF</a:t>
            </a:r>
          </a:p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734" y="2702456"/>
            <a:ext cx="5297101" cy="55274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101000" y="4898400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76" y="3374330"/>
            <a:ext cx="3966900" cy="30673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396" y="3318479"/>
            <a:ext cx="4167100" cy="31790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77953" y="6518360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What will happen?</a:t>
            </a:r>
          </a:p>
        </p:txBody>
      </p:sp>
    </p:spTree>
    <p:extLst>
      <p:ext uri="{BB962C8B-B14F-4D97-AF65-F5344CB8AC3E}">
        <p14:creationId xmlns:p14="http://schemas.microsoft.com/office/powerpoint/2010/main" val="23198774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high)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Use the </a:t>
            </a:r>
            <a:r>
              <a:rPr lang="en-GB" sz="2400" dirty="0">
                <a:solidFill>
                  <a:srgbClr val="FF0000"/>
                </a:solidFill>
              </a:rPr>
              <a:t>nominal</a:t>
            </a:r>
            <a:r>
              <a:rPr lang="en-GB" sz="2400" dirty="0"/>
              <a:t> bunch length</a:t>
            </a:r>
          </a:p>
          <a:p>
            <a:r>
              <a:rPr lang="en-GB" sz="2400" dirty="0"/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 turns (plot every 10 turns)</a:t>
            </a:r>
          </a:p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V_RF*10</a:t>
            </a:r>
            <a:r>
              <a:rPr lang="en-GB" sz="2400" dirty="0"/>
              <a:t> after the bunch is matched to V_RF</a:t>
            </a:r>
          </a:p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734" y="2702456"/>
            <a:ext cx="5297101" cy="55274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101000" y="4863894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76" y="3339824"/>
            <a:ext cx="3966900" cy="30673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39299" y="6314327"/>
            <a:ext cx="4557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Bunch r</a:t>
            </a:r>
            <a:r>
              <a:rPr lang="en-GB" dirty="0"/>
              <a:t>otation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/>
              <a:t>Bunch shortening, if phased correctly, but…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1940" y="3316722"/>
            <a:ext cx="3972112" cy="316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127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high)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/>
          <a:lstStyle/>
          <a:p>
            <a:r>
              <a:rPr lang="en-GB" sz="2400" dirty="0"/>
              <a:t>Use the nominal bunch length</a:t>
            </a:r>
          </a:p>
          <a:p>
            <a:r>
              <a:rPr lang="en-GB" sz="2400" dirty="0"/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5000 turns (plot every 100 turns)</a:t>
            </a:r>
          </a:p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V_RF*10</a:t>
            </a:r>
            <a:r>
              <a:rPr lang="en-GB" sz="2400" dirty="0"/>
              <a:t> after the bunch is matched to V_RF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032" y="2787224"/>
            <a:ext cx="5297101" cy="55274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101000" y="4984665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74027" y="6315694"/>
            <a:ext cx="3214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FF0000"/>
                </a:solidFill>
              </a:rPr>
              <a:t>But should not wait too long!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FF0000"/>
                </a:solidFill>
              </a:rPr>
              <a:t>Emittance growth!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3663261"/>
            <a:ext cx="3489377" cy="26620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462" y="3689892"/>
            <a:ext cx="3385284" cy="265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0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3747"/>
            <a:ext cx="7886700" cy="1325563"/>
          </a:xfrm>
        </p:spPr>
        <p:txBody>
          <a:bodyPr/>
          <a:lstStyle/>
          <a:p>
            <a:r>
              <a:rPr lang="en-GB" dirty="0"/>
              <a:t>Impact of voltage mismatch (too low)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/>
          <a:lstStyle/>
          <a:p>
            <a:r>
              <a:rPr lang="en-GB" sz="2400" dirty="0"/>
              <a:t>Use the nominal bunch length</a:t>
            </a:r>
          </a:p>
          <a:p>
            <a:r>
              <a:rPr lang="en-GB" sz="2400" dirty="0"/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 turns (plot every 10 turns)</a:t>
            </a:r>
          </a:p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V_RF/10</a:t>
            </a:r>
            <a:r>
              <a:rPr lang="en-GB" sz="2400" dirty="0"/>
              <a:t> after the bunch is matched to V_RF</a:t>
            </a:r>
          </a:p>
          <a:p>
            <a:r>
              <a:rPr lang="en-US" sz="2400" dirty="0"/>
              <a:t>Adapt the </a:t>
            </a:r>
            <a:r>
              <a:rPr lang="en-US" sz="2400" dirty="0" err="1"/>
              <a:t>deltap</a:t>
            </a:r>
            <a:r>
              <a:rPr lang="en-US" sz="2400" dirty="0"/>
              <a:t> plotting limits</a:t>
            </a:r>
            <a:endParaRPr lang="en-GB" sz="2400" dirty="0"/>
          </a:p>
          <a:p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28636" y="5023166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09" y="3774643"/>
            <a:ext cx="3468152" cy="26961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507" y="3774643"/>
            <a:ext cx="3561346" cy="275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457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low)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263" y="1386713"/>
            <a:ext cx="7886700" cy="4351338"/>
          </a:xfrm>
        </p:spPr>
        <p:txBody>
          <a:bodyPr/>
          <a:lstStyle/>
          <a:p>
            <a:pPr lvl="0"/>
            <a:r>
              <a:rPr lang="en-GB" sz="2400" dirty="0">
                <a:solidFill>
                  <a:prstClr val="black"/>
                </a:solidFill>
              </a:rPr>
              <a:t>Use the nominal bunch length</a:t>
            </a:r>
          </a:p>
          <a:p>
            <a:pPr lvl="0"/>
            <a:r>
              <a:rPr lang="en-GB" sz="2400" dirty="0">
                <a:solidFill>
                  <a:prstClr val="black"/>
                </a:solidFill>
              </a:rPr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 turns (plot every 10 turns)</a:t>
            </a:r>
          </a:p>
          <a:p>
            <a:pPr lvl="0"/>
            <a:r>
              <a:rPr lang="en-GB" sz="2400" dirty="0">
                <a:solidFill>
                  <a:prstClr val="black"/>
                </a:solidFill>
              </a:rPr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V_RF/10</a:t>
            </a:r>
            <a:r>
              <a:rPr lang="en-GB" sz="2400" dirty="0">
                <a:solidFill>
                  <a:prstClr val="black"/>
                </a:solidFill>
              </a:rPr>
              <a:t> after the bunch is matched to V_RF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Adapt the </a:t>
            </a:r>
            <a:r>
              <a:rPr lang="en-US" sz="2400" dirty="0" err="1">
                <a:solidFill>
                  <a:prstClr val="black"/>
                </a:solidFill>
              </a:rPr>
              <a:t>deltap</a:t>
            </a:r>
            <a:r>
              <a:rPr lang="en-US" sz="2400" dirty="0">
                <a:solidFill>
                  <a:prstClr val="black"/>
                </a:solidFill>
              </a:rPr>
              <a:t> plotting limits</a:t>
            </a:r>
            <a:endParaRPr lang="en-GB" sz="2400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782728" y="5153507"/>
            <a:ext cx="105877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065" y="3660653"/>
            <a:ext cx="4021179" cy="29857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09" y="3774643"/>
            <a:ext cx="3468152" cy="26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6255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Impact of acceleration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65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6412"/>
            <a:ext cx="7886700" cy="4819801"/>
          </a:xfrm>
        </p:spPr>
        <p:txBody>
          <a:bodyPr>
            <a:normAutofit/>
          </a:bodyPr>
          <a:lstStyle/>
          <a:p>
            <a:r>
              <a:rPr lang="en-US" sz="2400" dirty="0"/>
              <a:t>1h00 towards the end of the course in the computer room</a:t>
            </a:r>
          </a:p>
          <a:p>
            <a:endParaRPr lang="en-US" sz="2400" dirty="0"/>
          </a:p>
          <a:p>
            <a:r>
              <a:rPr lang="en-US" sz="2400" dirty="0"/>
              <a:t>A virtual box with examples is prepared in the computer room</a:t>
            </a:r>
          </a:p>
          <a:p>
            <a:endParaRPr lang="en-US" sz="2400" dirty="0"/>
          </a:p>
          <a:p>
            <a:r>
              <a:rPr lang="en-US" sz="2400" dirty="0"/>
              <a:t>Following popular demand, it is also possible to set up your own simulation environment on your own PC.</a:t>
            </a:r>
          </a:p>
          <a:p>
            <a:endParaRPr lang="en-US" sz="2400" dirty="0"/>
          </a:p>
          <a:p>
            <a:r>
              <a:rPr lang="en-US" sz="2400" dirty="0"/>
              <a:t>The detailed procedure and examples are on the Indico site.</a:t>
            </a:r>
          </a:p>
          <a:p>
            <a:endParaRPr lang="en-US" sz="2400" dirty="0"/>
          </a:p>
          <a:p>
            <a:r>
              <a:rPr lang="en-US" sz="2000" dirty="0"/>
              <a:t>Note: we should expect incompatibilities linked to open source codes!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580036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082" y="1072896"/>
            <a:ext cx="8240268" cy="5571744"/>
          </a:xfrm>
        </p:spPr>
        <p:txBody>
          <a:bodyPr/>
          <a:lstStyle/>
          <a:p>
            <a:r>
              <a:rPr lang="en-GB" dirty="0"/>
              <a:t>Use the nominal bunch length</a:t>
            </a:r>
          </a:p>
          <a:p>
            <a:r>
              <a:rPr lang="en-GB" dirty="0"/>
              <a:t>Use 200 particles</a:t>
            </a:r>
          </a:p>
          <a:p>
            <a:r>
              <a:rPr lang="en-US" dirty="0"/>
              <a:t>Use V_RF=20 kV</a:t>
            </a:r>
            <a:endParaRPr lang="en-GB" dirty="0"/>
          </a:p>
          <a:p>
            <a:r>
              <a:rPr lang="en-GB" dirty="0"/>
              <a:t>Use </a:t>
            </a:r>
            <a:r>
              <a:rPr lang="en-GB" dirty="0" err="1"/>
              <a:t>Bdot</a:t>
            </a:r>
            <a:r>
              <a:rPr lang="en-GB" dirty="0"/>
              <a:t>=2.2 T/s</a:t>
            </a:r>
          </a:p>
          <a:p>
            <a:r>
              <a:rPr lang="en-GB" dirty="0"/>
              <a:t>Does it work? Why?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2380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082" y="963169"/>
            <a:ext cx="8240268" cy="5571744"/>
          </a:xfrm>
        </p:spPr>
        <p:txBody>
          <a:bodyPr>
            <a:normAutofit/>
          </a:bodyPr>
          <a:lstStyle/>
          <a:p>
            <a:r>
              <a:rPr lang="en-GB" sz="2400" dirty="0"/>
              <a:t>Use the nominal bunch length</a:t>
            </a:r>
          </a:p>
          <a:p>
            <a:r>
              <a:rPr lang="en-GB" sz="2400" dirty="0"/>
              <a:t>Use 1000 particles</a:t>
            </a:r>
          </a:p>
          <a:p>
            <a:r>
              <a:rPr lang="en-GB" sz="2400" dirty="0"/>
              <a:t>Use </a:t>
            </a:r>
            <a:r>
              <a:rPr lang="en-GB" sz="2400" dirty="0" err="1"/>
              <a:t>Bdot</a:t>
            </a:r>
            <a:r>
              <a:rPr lang="en-GB" sz="2400" dirty="0"/>
              <a:t>=2.2 T/s</a:t>
            </a:r>
          </a:p>
          <a:p>
            <a:r>
              <a:rPr lang="en-GB" sz="2400" dirty="0"/>
              <a:t>Change VRF to 200 kV</a:t>
            </a:r>
          </a:p>
          <a:p>
            <a:r>
              <a:rPr lang="en-GB" sz="2400" dirty="0"/>
              <a:t>Compute the synchronous phase</a:t>
            </a:r>
          </a:p>
          <a:p>
            <a:r>
              <a:rPr lang="en-GB" sz="2400" dirty="0"/>
              <a:t>Plot the phase space in in </a:t>
            </a:r>
            <a:r>
              <a:rPr lang="el-GR" sz="2400" dirty="0"/>
              <a:t>φ</a:t>
            </a:r>
            <a:r>
              <a:rPr lang="en-GB" sz="2400" dirty="0"/>
              <a:t>[degrees], </a:t>
            </a:r>
            <a:r>
              <a:rPr lang="el-GR" sz="2400" dirty="0"/>
              <a:t>Δ</a:t>
            </a:r>
            <a:r>
              <a:rPr lang="en-GB" sz="2400" dirty="0"/>
              <a:t>E [MeV]  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3656181"/>
            <a:ext cx="3959889" cy="3098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5398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Virtual box (if you do not have Linux already!)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9574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99C42E3-2B52-4C5C-8EB4-B47AC1F9D0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293"/>
          <a:stretch/>
        </p:blipFill>
        <p:spPr>
          <a:xfrm>
            <a:off x="1257854" y="1675613"/>
            <a:ext cx="7886700" cy="30491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398" y="131127"/>
            <a:ext cx="7886700" cy="962978"/>
          </a:xfrm>
        </p:spPr>
        <p:txBody>
          <a:bodyPr>
            <a:normAutofit/>
          </a:bodyPr>
          <a:lstStyle/>
          <a:p>
            <a:r>
              <a:rPr lang="en-GB" sz="3600" dirty="0"/>
              <a:t>Setting up the operating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496" y="1055535"/>
            <a:ext cx="6796832" cy="5238282"/>
          </a:xfrm>
        </p:spPr>
        <p:txBody>
          <a:bodyPr>
            <a:normAutofit/>
          </a:bodyPr>
          <a:lstStyle/>
          <a:p>
            <a:r>
              <a:rPr lang="en-GB" sz="2400" dirty="0"/>
              <a:t>Install a virtual box to get an Ubuntu environment</a:t>
            </a:r>
          </a:p>
          <a:p>
            <a:pPr marL="0" indent="0">
              <a:buNone/>
            </a:pPr>
            <a:r>
              <a:rPr lang="en-GB" sz="2400" dirty="0"/>
              <a:t>	Ex: </a:t>
            </a:r>
            <a:r>
              <a:rPr lang="en-GB" sz="1800" dirty="0">
                <a:hlinkClick r:id="rId3"/>
              </a:rPr>
              <a:t>https://www.virtualbox.org/wiki/Downloads</a:t>
            </a:r>
            <a:endParaRPr lang="en-GB" sz="18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Create a new virtual machine </a:t>
            </a:r>
            <a:br>
              <a:rPr lang="en-GB" sz="2400" dirty="0"/>
            </a:br>
            <a:r>
              <a:rPr lang="en-GB" sz="2400" dirty="0"/>
              <a:t>with Ubuntu 64-bit</a:t>
            </a:r>
          </a:p>
        </p:txBody>
      </p:sp>
      <p:sp>
        <p:nvSpPr>
          <p:cNvPr id="5" name="Oval 4"/>
          <p:cNvSpPr/>
          <p:nvPr/>
        </p:nvSpPr>
        <p:spPr>
          <a:xfrm>
            <a:off x="2021305" y="3759212"/>
            <a:ext cx="2550695" cy="178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256"/>
          <a:stretch/>
        </p:blipFill>
        <p:spPr>
          <a:xfrm>
            <a:off x="4554244" y="4783795"/>
            <a:ext cx="4190260" cy="17266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702641" y="4982896"/>
            <a:ext cx="319596" cy="3462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B5BD68-5410-4350-B854-B2638F3EC6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843" y="4982896"/>
            <a:ext cx="1984926" cy="187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033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642" y="911225"/>
            <a:ext cx="843834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In case of a “</a:t>
            </a:r>
            <a:r>
              <a:rPr lang="en-GB" sz="2400" dirty="0" err="1"/>
              <a:t>VTx</a:t>
            </a:r>
            <a:r>
              <a:rPr lang="en-GB" sz="2400" dirty="0"/>
              <a:t>” error or an impossibility to select 64 bit operating system when launching the virtual machine, one needs to turn Virtualization Technology (</a:t>
            </a:r>
            <a:r>
              <a:rPr lang="en-GB" sz="2400" dirty="0" err="1"/>
              <a:t>VTx</a:t>
            </a:r>
            <a:r>
              <a:rPr lang="en-GB" sz="2400" dirty="0"/>
              <a:t>) on in the BIOS (see chapter 10.3 in </a:t>
            </a:r>
            <a:r>
              <a:rPr lang="en-GB" sz="2400" dirty="0">
                <a:hlinkClick r:id="rId2"/>
              </a:rPr>
              <a:t>https://www.virtualbox.org/manual/ch10.html#hwvirt</a:t>
            </a:r>
            <a:r>
              <a:rPr lang="en-GB" sz="2400" dirty="0"/>
              <a:t> 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271" y="2300438"/>
            <a:ext cx="6358079" cy="419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488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virtual machine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F5D901-CF0E-4947-BACE-FCE4655A8D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4"/>
          <a:stretch/>
        </p:blipFill>
        <p:spPr>
          <a:xfrm>
            <a:off x="2712559" y="1740022"/>
            <a:ext cx="3718882" cy="344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206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39528" y="6400800"/>
            <a:ext cx="680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2 GB is recommended by Ubuntu. This setting can be modified later.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B5A042-C236-4EBD-B84D-2A900EB00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128" y="1691489"/>
            <a:ext cx="3741744" cy="347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577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47C3EF-9B45-46B7-9018-DBF13314F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87" y="1432387"/>
            <a:ext cx="3993226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321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3FA151-CA68-4FFE-ACB3-8C2A5602E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725717-601D-4908-B5BF-EE6F6F9D3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87" y="1432387"/>
            <a:ext cx="3993226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35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578543" y="6140918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Assign 20 GB if possible.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08CB77-4C91-4285-920A-FF52C239E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87" y="1432387"/>
            <a:ext cx="3993226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52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>
                <a:solidFill>
                  <a:srgbClr val="FF0000"/>
                </a:solidFill>
              </a:rPr>
              <a:t>Introduction to </a:t>
            </a:r>
            <a:r>
              <a:rPr lang="en-US" dirty="0" err="1">
                <a:solidFill>
                  <a:srgbClr val="FF0000"/>
                </a:solidFill>
              </a:rPr>
              <a:t>PyHEADTAIL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7560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08564-900E-4514-A9B3-95631D604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Tip: allow shared clipboard if you wish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3FD223-820E-474F-A21C-1DF3C5971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36" y="1030181"/>
            <a:ext cx="7338696" cy="4229467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16952A-6004-4DCD-8C6A-0B8EA8DF75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56728" y="2193499"/>
            <a:ext cx="5187272" cy="4351338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D1B80C-F668-4992-A307-92FB6B03C9B6}"/>
              </a:ext>
            </a:extLst>
          </p:cNvPr>
          <p:cNvSpPr/>
          <p:nvPr/>
        </p:nvSpPr>
        <p:spPr>
          <a:xfrm>
            <a:off x="3675355" y="1429305"/>
            <a:ext cx="461639" cy="6971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9BA9F0-6EC0-41D5-9479-F6181CAFE55E}"/>
              </a:ext>
            </a:extLst>
          </p:cNvPr>
          <p:cNvSpPr/>
          <p:nvPr/>
        </p:nvSpPr>
        <p:spPr>
          <a:xfrm>
            <a:off x="5594411" y="2876364"/>
            <a:ext cx="735368" cy="2685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C91FC-7AAE-404B-8DAD-E6C2CE28CCDF}"/>
              </a:ext>
            </a:extLst>
          </p:cNvPr>
          <p:cNvSpPr txBox="1"/>
          <p:nvPr/>
        </p:nvSpPr>
        <p:spPr>
          <a:xfrm>
            <a:off x="392520" y="5827819"/>
            <a:ext cx="2804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“settings” </a:t>
            </a:r>
            <a:r>
              <a:rPr lang="en-US" dirty="0">
                <a:sym typeface="Wingdings" panose="05000000000000000000" pitchFamily="2" charset="2"/>
              </a:rPr>
              <a:t> “advanced”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of the newly created VM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3137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F8C3FA-3C6C-4A35-8E99-D3C6F4FEC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82" y="1414212"/>
            <a:ext cx="7338696" cy="42294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the VM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553366" y="1754227"/>
            <a:ext cx="622316" cy="7581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1549667" y="963169"/>
            <a:ext cx="3094835" cy="902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3687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810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dirty="0" err="1"/>
              <a:t>ubuntu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8475"/>
            <a:ext cx="7886700" cy="4351338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https://www.ubuntu.com/download/desktop</a:t>
            </a:r>
            <a:r>
              <a:rPr lang="en-GB" dirty="0"/>
              <a:t> (beware quite large iso file – 2.6 Go)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BFCFA1-BD68-439B-A5B5-DCC06F044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667" y="2374734"/>
            <a:ext cx="7483876" cy="410623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DA42F6D-B874-4569-8A3E-80FEACC8D860}"/>
              </a:ext>
            </a:extLst>
          </p:cNvPr>
          <p:cNvSpPr/>
          <p:nvPr/>
        </p:nvSpPr>
        <p:spPr>
          <a:xfrm>
            <a:off x="6507332" y="4847208"/>
            <a:ext cx="1251751" cy="6036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FAFED9-D461-4001-A06B-68B72C3B9C4C}"/>
              </a:ext>
            </a:extLst>
          </p:cNvPr>
          <p:cNvCxnSpPr>
            <a:cxnSpLocks/>
          </p:cNvCxnSpPr>
          <p:nvPr/>
        </p:nvCxnSpPr>
        <p:spPr>
          <a:xfrm>
            <a:off x="3609287" y="2179409"/>
            <a:ext cx="3031210" cy="2667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1329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Ubuntu start up disk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08523" y="5826635"/>
            <a:ext cx="5625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may have to click on the small green arrow to browse </a:t>
            </a:r>
            <a:br>
              <a:rPr lang="en-US" dirty="0"/>
            </a:br>
            <a:r>
              <a:rPr lang="en-US" dirty="0"/>
              <a:t>for your Ubuntu installation  image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832D7B-65A7-491F-8A5C-69B7349B2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FFF0F9-7596-4430-8A9E-79F6654B36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01" t="20754" r="33786" b="24449"/>
          <a:stretch/>
        </p:blipFill>
        <p:spPr>
          <a:xfrm>
            <a:off x="1970843" y="1025306"/>
            <a:ext cx="4616387" cy="413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0751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</a:t>
            </a:r>
            <a:r>
              <a:rPr lang="en-US" dirty="0" err="1"/>
              <a:t>ubuntu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9C8824-95D3-4800-815F-BE5AD66310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2"/>
          <a:stretch/>
        </p:blipFill>
        <p:spPr>
          <a:xfrm>
            <a:off x="1531356" y="1100831"/>
            <a:ext cx="6081287" cy="520430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98EA2FE-8AB7-47FA-A210-5E61721B5A0F}"/>
              </a:ext>
            </a:extLst>
          </p:cNvPr>
          <p:cNvSpPr/>
          <p:nvPr/>
        </p:nvSpPr>
        <p:spPr>
          <a:xfrm>
            <a:off x="5601809" y="4083729"/>
            <a:ext cx="1251751" cy="6036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21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9118A-F872-4C0F-A1D0-755931D4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81" y="206631"/>
            <a:ext cx="8185337" cy="756538"/>
          </a:xfrm>
        </p:spPr>
        <p:txBody>
          <a:bodyPr>
            <a:noAutofit/>
          </a:bodyPr>
          <a:lstStyle/>
          <a:p>
            <a:r>
              <a:rPr lang="en-US" sz="2800" dirty="0"/>
              <a:t>Choose the appropriate keyboard for your personal use (your physical keyboard configuration). </a:t>
            </a:r>
            <a:endParaRPr lang="en-GB" sz="28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16222D-3614-4561-B38F-1488D9FC9F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85"/>
          <a:stretch/>
        </p:blipFill>
        <p:spPr>
          <a:xfrm>
            <a:off x="2058945" y="1669002"/>
            <a:ext cx="5026110" cy="43215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F50F24-B11A-4834-A19D-F968AF92A165}"/>
              </a:ext>
            </a:extLst>
          </p:cNvPr>
          <p:cNvSpPr txBox="1"/>
          <p:nvPr/>
        </p:nvSpPr>
        <p:spPr>
          <a:xfrm>
            <a:off x="878889" y="6327033"/>
            <a:ext cx="276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My keyboard is English (US)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333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 normal installation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35940E-D7C1-435F-8EBD-EB8C6E76E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311" y="926328"/>
            <a:ext cx="6096528" cy="525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0310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Keep default installation and “install now” and confirm with “continue” on the pop up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726852" y="6298752"/>
            <a:ext cx="3945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choose time zone and login details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2B683-2FBB-4693-91F6-3B119F590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28" y="963169"/>
            <a:ext cx="4927016" cy="42638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B6C08C-3831-4D69-86AC-343665228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588" y="3009530"/>
            <a:ext cx="3817418" cy="328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654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337" y="399137"/>
            <a:ext cx="7886700" cy="756538"/>
          </a:xfrm>
        </p:spPr>
        <p:txBody>
          <a:bodyPr>
            <a:noAutofit/>
          </a:bodyPr>
          <a:lstStyle/>
          <a:p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65" y="1253331"/>
            <a:ext cx="5269356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Then wait for file copy and Ubuntu installation restart the machine after it is complete</a:t>
            </a:r>
          </a:p>
          <a:p>
            <a:endParaRPr lang="en-US" dirty="0"/>
          </a:p>
          <a:p>
            <a:r>
              <a:rPr lang="en-US" dirty="0"/>
              <a:t>If the screen is too small, </a:t>
            </a:r>
          </a:p>
          <a:p>
            <a:pPr lvl="1"/>
            <a:r>
              <a:rPr lang="en-US" dirty="0"/>
              <a:t>Change the scaling/</a:t>
            </a:r>
            <a:r>
              <a:rPr lang="en-US" dirty="0" err="1"/>
              <a:t>seettings</a:t>
            </a:r>
            <a:r>
              <a:rPr lang="en-US" dirty="0"/>
              <a:t> in the VM</a:t>
            </a:r>
          </a:p>
          <a:p>
            <a:pPr marL="457200" lvl="1" indent="0">
              <a:buNone/>
            </a:pPr>
            <a:r>
              <a:rPr lang="en-US" dirty="0"/>
              <a:t>    or</a:t>
            </a:r>
          </a:p>
          <a:p>
            <a:pPr lvl="1"/>
            <a:r>
              <a:rPr lang="en-US" dirty="0"/>
              <a:t>change the display settings inside Ubuntu</a:t>
            </a:r>
            <a:r>
              <a:rPr lang="en-GB" dirty="0"/>
              <a:t> or </a:t>
            </a:r>
          </a:p>
          <a:p>
            <a:pPr lvl="1"/>
            <a:r>
              <a:rPr lang="en-GB" sz="2000" dirty="0"/>
              <a:t>shut down the VM</a:t>
            </a:r>
          </a:p>
          <a:p>
            <a:pPr lvl="1"/>
            <a:r>
              <a:rPr lang="en-GB" sz="2000" dirty="0"/>
              <a:t>go to the VM Settings </a:t>
            </a:r>
          </a:p>
          <a:p>
            <a:pPr lvl="1"/>
            <a:r>
              <a:rPr lang="en-GB" sz="2000" dirty="0"/>
              <a:t>» Display </a:t>
            </a:r>
          </a:p>
          <a:p>
            <a:pPr lvl="1"/>
            <a:r>
              <a:rPr lang="en-GB" sz="2000" dirty="0"/>
              <a:t>» </a:t>
            </a:r>
            <a:r>
              <a:rPr lang="en-GB" sz="2000" b="1" dirty="0"/>
              <a:t>Screen</a:t>
            </a:r>
            <a:r>
              <a:rPr lang="en-GB" sz="2000" dirty="0"/>
              <a:t> </a:t>
            </a:r>
          </a:p>
          <a:p>
            <a:pPr lvl="1"/>
            <a:r>
              <a:rPr lang="en-GB" sz="2000" dirty="0"/>
              <a:t>» Graphics Controller = </a:t>
            </a:r>
            <a:r>
              <a:rPr lang="en-GB" sz="2000" dirty="0" err="1"/>
              <a:t>VBoxVGA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C3313B-6716-4A82-85A7-E7BDB6661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243" y="4274820"/>
            <a:ext cx="3509561" cy="25831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60DB2C-D770-4B23-986C-EB37F54FC4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263"/>
          <a:stretch/>
        </p:blipFill>
        <p:spPr>
          <a:xfrm>
            <a:off x="6019060" y="86348"/>
            <a:ext cx="3213358" cy="427877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05CB59-943A-4CB7-840E-97DD176859DE}"/>
              </a:ext>
            </a:extLst>
          </p:cNvPr>
          <p:cNvCxnSpPr>
            <a:cxnSpLocks/>
          </p:cNvCxnSpPr>
          <p:nvPr/>
        </p:nvCxnSpPr>
        <p:spPr>
          <a:xfrm>
            <a:off x="5449243" y="3836511"/>
            <a:ext cx="296203" cy="438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5A98C51-E9E1-45DA-A162-FF55EFFFF101}"/>
              </a:ext>
            </a:extLst>
          </p:cNvPr>
          <p:cNvCxnSpPr>
            <a:cxnSpLocks/>
          </p:cNvCxnSpPr>
          <p:nvPr/>
        </p:nvCxnSpPr>
        <p:spPr>
          <a:xfrm flipV="1">
            <a:off x="5360466" y="3021489"/>
            <a:ext cx="578695" cy="188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53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97" y="185604"/>
            <a:ext cx="7886700" cy="1113808"/>
          </a:xfrm>
        </p:spPr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253" y="1145407"/>
            <a:ext cx="9028497" cy="5476773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Open source macroparticle tracking code developed at CERN: </a:t>
            </a:r>
          </a:p>
          <a:p>
            <a:r>
              <a:rPr lang="en-GB" sz="2400" dirty="0"/>
              <a:t>Download link: </a:t>
            </a:r>
            <a:r>
              <a:rPr lang="en-GB" sz="1600" dirty="0">
                <a:hlinkClick r:id="rId2"/>
              </a:rPr>
              <a:t>https://github.com/PyCOMPLETE/PyHEADTAIL</a:t>
            </a:r>
            <a:endParaRPr lang="en-GB" sz="1600" dirty="0"/>
          </a:p>
          <a:p>
            <a:r>
              <a:rPr lang="en-GB" sz="2400" dirty="0"/>
              <a:t>Primary use: tracking simulation of collective effects in synchrotron accelerators</a:t>
            </a:r>
          </a:p>
          <a:p>
            <a:pPr lvl="1"/>
            <a:r>
              <a:rPr lang="en-GB" sz="2000" dirty="0"/>
              <a:t>Transverse and longitudinal beam dynamics (with feedback)</a:t>
            </a:r>
          </a:p>
          <a:p>
            <a:pPr lvl="1"/>
            <a:r>
              <a:rPr lang="en-GB" sz="2000" dirty="0"/>
              <a:t>Electron/ion cloud</a:t>
            </a:r>
          </a:p>
          <a:p>
            <a:pPr lvl="1"/>
            <a:r>
              <a:rPr lang="en-GB" sz="2000" dirty="0"/>
              <a:t>Impedances</a:t>
            </a:r>
          </a:p>
          <a:p>
            <a:pPr lvl="1"/>
            <a:r>
              <a:rPr lang="en-GB" sz="2000" dirty="0"/>
              <a:t>Space charge</a:t>
            </a:r>
          </a:p>
          <a:p>
            <a:r>
              <a:rPr lang="en-GB" sz="2400" dirty="0"/>
              <a:t>Reference: </a:t>
            </a:r>
            <a:br>
              <a:rPr lang="en-GB" sz="2400" dirty="0"/>
            </a:br>
            <a:r>
              <a:rPr lang="en-GB" sz="2000" dirty="0">
                <a:hlinkClick r:id="rId3"/>
              </a:rPr>
              <a:t>Introduction to </a:t>
            </a:r>
            <a:r>
              <a:rPr lang="en-GB" sz="2000" dirty="0" err="1">
                <a:hlinkClick r:id="rId3"/>
              </a:rPr>
              <a:t>PyHEADTAIL</a:t>
            </a:r>
            <a:r>
              <a:rPr lang="en-GB" sz="2000" dirty="0"/>
              <a:t>: </a:t>
            </a:r>
            <a:r>
              <a:rPr lang="en-GB" sz="2000" dirty="0">
                <a:hlinkClick r:id="rId4"/>
              </a:rPr>
              <a:t>USPAS course </a:t>
            </a:r>
            <a:r>
              <a:rPr lang="en-GB" sz="2000" dirty="0"/>
              <a:t>by Kevin Li et al (2015)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Not the only code of his kind!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BLOND</a:t>
            </a:r>
            <a:r>
              <a:rPr lang="en-GB" sz="2000" dirty="0"/>
              <a:t>: longitudinal dynamics simulation code </a:t>
            </a:r>
            <a:r>
              <a:rPr lang="en-GB" sz="2000" dirty="0">
                <a:hlinkClick r:id="rId5"/>
              </a:rPr>
              <a:t>https://blond.web.cern.ch/</a:t>
            </a:r>
            <a:r>
              <a:rPr lang="en-GB" sz="2000" dirty="0"/>
              <a:t> 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HEADTAIL</a:t>
            </a:r>
            <a:r>
              <a:rPr lang="en-GB" sz="2000" dirty="0"/>
              <a:t>: the father of </a:t>
            </a:r>
            <a:r>
              <a:rPr lang="en-GB" sz="2000" dirty="0" err="1"/>
              <a:t>PyHEADTAIL</a:t>
            </a:r>
            <a:r>
              <a:rPr lang="en-GB" sz="2000" dirty="0"/>
              <a:t>! G. Rumolo et al (reference)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elegant: </a:t>
            </a:r>
            <a:r>
              <a:rPr lang="en-US" sz="2000" dirty="0"/>
              <a:t>6D tracking code developed at Argonne National Lab (</a:t>
            </a:r>
            <a:r>
              <a:rPr lang="en-US" sz="2000" dirty="0">
                <a:hlinkClick r:id="rId6"/>
              </a:rPr>
              <a:t>link</a:t>
            </a:r>
            <a:r>
              <a:rPr lang="en-US" sz="2000" dirty="0"/>
              <a:t>)</a:t>
            </a:r>
            <a:endParaRPr lang="en-GB" sz="2000" dirty="0"/>
          </a:p>
          <a:p>
            <a:pPr lvl="1"/>
            <a:r>
              <a:rPr lang="en-GB" sz="2000" dirty="0" err="1">
                <a:solidFill>
                  <a:srgbClr val="FF0000"/>
                </a:solidFill>
              </a:rPr>
              <a:t>mbtrack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and </a:t>
            </a:r>
            <a:r>
              <a:rPr lang="en-GB" sz="2000" dirty="0" err="1">
                <a:solidFill>
                  <a:srgbClr val="FF0000"/>
                </a:solidFill>
              </a:rPr>
              <a:t>sbtrack</a:t>
            </a:r>
            <a:r>
              <a:rPr lang="en-GB" sz="2000" dirty="0"/>
              <a:t>: </a:t>
            </a:r>
            <a:r>
              <a:rPr lang="en-GB" sz="1700" dirty="0"/>
              <a:t>R. Nagaoka et al “Studies of Collective Effects in SOLEIL and DIAMOND Using the </a:t>
            </a:r>
            <a:r>
              <a:rPr lang="en-GB" sz="1700" dirty="0" err="1"/>
              <a:t>Multiparticle</a:t>
            </a:r>
            <a:r>
              <a:rPr lang="en-GB" sz="1700" dirty="0"/>
              <a:t> Tracking Codes </a:t>
            </a:r>
            <a:r>
              <a:rPr lang="en-GB" sz="1700" dirty="0" err="1"/>
              <a:t>sbtrack</a:t>
            </a:r>
            <a:r>
              <a:rPr lang="en-GB" sz="1700" dirty="0"/>
              <a:t> and </a:t>
            </a:r>
            <a:r>
              <a:rPr lang="en-GB" sz="1700" dirty="0" err="1"/>
              <a:t>mbtrack</a:t>
            </a:r>
            <a:r>
              <a:rPr lang="en-GB" sz="1700" dirty="0"/>
              <a:t>”, PAC09, Vancouver, May 2009. </a:t>
            </a:r>
          </a:p>
          <a:p>
            <a:pPr lvl="1"/>
            <a:r>
              <a:rPr lang="en-GB" sz="1700" dirty="0"/>
              <a:t>ORBIT (</a:t>
            </a:r>
            <a:r>
              <a:rPr lang="en-GB" sz="1500" dirty="0"/>
              <a:t>http://web.ornl.gov/~jzh/JHolmes/ORBIT.html</a:t>
            </a:r>
            <a:r>
              <a:rPr lang="en-GB" sz="1700" dirty="0"/>
              <a:t>), </a:t>
            </a:r>
            <a:r>
              <a:rPr lang="en-GB" sz="1700" dirty="0" err="1"/>
              <a:t>pyORBIT</a:t>
            </a:r>
            <a:r>
              <a:rPr lang="en-GB" sz="1700" dirty="0"/>
              <a:t> (</a:t>
            </a:r>
            <a:r>
              <a:rPr lang="en-GB" sz="1500" dirty="0"/>
              <a:t>http://sourceforge.net/projects/py-orbit/</a:t>
            </a:r>
            <a:r>
              <a:rPr lang="en-GB" sz="1700" dirty="0"/>
              <a:t>)</a:t>
            </a:r>
          </a:p>
          <a:p>
            <a:pPr lvl="1"/>
            <a:r>
              <a:rPr lang="en-GB" sz="1700" dirty="0"/>
              <a:t>And so many others!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9988434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3073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anaconda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24" y="1107511"/>
            <a:ext cx="7886700" cy="50120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Download anaconda for Linux at </a:t>
            </a:r>
            <a:r>
              <a:rPr lang="en-GB" sz="2400" dirty="0">
                <a:hlinkClick r:id="rId2"/>
              </a:rPr>
              <a:t>https://www.anaconda.com/distribution/#download-section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1800" dirty="0"/>
              <a:t>or type </a:t>
            </a:r>
          </a:p>
          <a:p>
            <a:pPr marL="0" indent="0">
              <a:buNone/>
            </a:pPr>
            <a:r>
              <a:rPr lang="en-GB" sz="1600" dirty="0"/>
              <a:t>&gt; </a:t>
            </a:r>
            <a:r>
              <a:rPr lang="en-GB" sz="1800" dirty="0" err="1"/>
              <a:t>wget</a:t>
            </a:r>
            <a:r>
              <a:rPr lang="en-GB" sz="1800" dirty="0"/>
              <a:t> </a:t>
            </a:r>
            <a:r>
              <a:rPr lang="en-GB" sz="1800" u="sng" dirty="0">
                <a:hlinkClick r:id="rId3"/>
              </a:rPr>
              <a:t>https://repo.anaconda.com/archive/Anaconda3-2020.11-Linux-x86_64.sh</a:t>
            </a:r>
            <a:r>
              <a:rPr lang="en-GB" sz="1800" u="sng" dirty="0"/>
              <a:t> </a:t>
            </a:r>
            <a:r>
              <a:rPr lang="en-GB" sz="1800" dirty="0"/>
              <a:t> 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80779" y="3756967"/>
            <a:ext cx="79824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Then install it by typing 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&gt; </a:t>
            </a:r>
            <a:r>
              <a:rPr lang="en-GB" dirty="0" err="1"/>
              <a:t>sh</a:t>
            </a:r>
            <a:r>
              <a:rPr lang="en-GB" dirty="0"/>
              <a:t> Anaconda3-2020.11-Linux86_64.sh</a:t>
            </a:r>
          </a:p>
          <a:p>
            <a:endParaRPr lang="en-GB" dirty="0"/>
          </a:p>
          <a:p>
            <a:r>
              <a:rPr lang="en-GB" dirty="0"/>
              <a:t>In the download directory </a:t>
            </a:r>
          </a:p>
        </p:txBody>
      </p:sp>
    </p:spTree>
    <p:extLst>
      <p:ext uri="{BB962C8B-B14F-4D97-AF65-F5344CB8AC3E}">
        <p14:creationId xmlns:p14="http://schemas.microsoft.com/office/powerpoint/2010/main" val="385768927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340" y="351465"/>
            <a:ext cx="7886700" cy="756538"/>
          </a:xfrm>
        </p:spPr>
        <p:txBody>
          <a:bodyPr>
            <a:normAutofit fontScale="90000"/>
          </a:bodyPr>
          <a:lstStyle/>
          <a:p>
            <a:r>
              <a:rPr lang="en-US" dirty="0"/>
              <a:t>Do not forget to add Anaconda to path (answer yes or add the path yourself in the “.</a:t>
            </a:r>
            <a:r>
              <a:rPr lang="en-US" dirty="0" err="1"/>
              <a:t>bashrc</a:t>
            </a:r>
            <a:r>
              <a:rPr lang="en-US" dirty="0"/>
              <a:t>” configuration file)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045907" y="2492679"/>
            <a:ext cx="513567" cy="3638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36956" y="5962535"/>
            <a:ext cx="653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Anaconda contains all the necessary libraries to run </a:t>
            </a:r>
            <a:r>
              <a:rPr lang="en-US" dirty="0" err="1">
                <a:sym typeface="Wingdings" panose="05000000000000000000" pitchFamily="2" charset="2"/>
              </a:rPr>
              <a:t>PyHEADTAIL</a:t>
            </a:r>
            <a:r>
              <a:rPr lang="en-US" dirty="0">
                <a:sym typeface="Wingdings" panose="05000000000000000000" pitchFamily="2" charset="2"/>
              </a:rPr>
              <a:t>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1027" y="4583296"/>
            <a:ext cx="6369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Restart the shell (“&gt;&gt;source .</a:t>
            </a:r>
            <a:r>
              <a:rPr lang="en-US" dirty="0" err="1">
                <a:sym typeface="Wingdings" panose="05000000000000000000" pitchFamily="2" charset="2"/>
              </a:rPr>
              <a:t>bashrc</a:t>
            </a:r>
            <a:r>
              <a:rPr lang="en-US" dirty="0">
                <a:sym typeface="Wingdings" panose="05000000000000000000" pitchFamily="2" charset="2"/>
              </a:rPr>
              <a:t>” from the home directory)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Check that “&gt;&gt;</a:t>
            </a:r>
            <a:r>
              <a:rPr lang="en-US" dirty="0" err="1">
                <a:sym typeface="Wingdings" panose="05000000000000000000" pitchFamily="2" charset="2"/>
              </a:rPr>
              <a:t>ipython</a:t>
            </a:r>
            <a:r>
              <a:rPr lang="en-US" dirty="0">
                <a:sym typeface="Wingdings" panose="05000000000000000000" pitchFamily="2" charset="2"/>
              </a:rPr>
              <a:t> notebook” works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6DFAE3-4A58-4026-ABD8-8B062E448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06" y="1392290"/>
            <a:ext cx="5076980" cy="273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88792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PyHEADTAIL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93221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</a:t>
            </a:r>
            <a:r>
              <a:rPr lang="en-US" dirty="0" err="1"/>
              <a:t>PyHEADTAIL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85" y="1064712"/>
            <a:ext cx="8089465" cy="5112251"/>
          </a:xfrm>
        </p:spPr>
        <p:txBody>
          <a:bodyPr/>
          <a:lstStyle/>
          <a:p>
            <a:r>
              <a:rPr lang="en-GB" dirty="0"/>
              <a:t>website for installation and information: </a:t>
            </a:r>
            <a:r>
              <a:rPr lang="en-GB" dirty="0">
                <a:hlinkClick r:id="rId2"/>
              </a:rPr>
              <a:t>https://github.com/PyCOMPLETE/PyHEADTAIL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8699" y="4179743"/>
            <a:ext cx="8088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 path to the end of the .</a:t>
            </a:r>
            <a:r>
              <a:rPr lang="en-US" dirty="0" err="1"/>
              <a:t>bashrc</a:t>
            </a:r>
            <a:r>
              <a:rPr lang="en-US" dirty="0"/>
              <a:t> to be able to import </a:t>
            </a:r>
            <a:r>
              <a:rPr lang="en-US" dirty="0" err="1"/>
              <a:t>PyHeadtail</a:t>
            </a:r>
            <a:r>
              <a:rPr lang="en-US" dirty="0"/>
              <a:t> from everywhere: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99" y="4689457"/>
            <a:ext cx="5352759" cy="2698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64504" y="6338560"/>
            <a:ext cx="706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only updates once a new terminal is opened (or do source ~/.</a:t>
            </a:r>
            <a:r>
              <a:rPr lang="en-US" dirty="0" err="1"/>
              <a:t>bashrc</a:t>
            </a:r>
            <a:r>
              <a:rPr lang="en-US" dirty="0"/>
              <a:t>)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114798" y="5582903"/>
            <a:ext cx="717093" cy="27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47490"/>
          <a:stretch/>
        </p:blipFill>
        <p:spPr>
          <a:xfrm>
            <a:off x="3044905" y="5319927"/>
            <a:ext cx="3600450" cy="4851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57E847-3120-40B0-B7D1-DED79453B2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862"/>
          <a:stretch/>
        </p:blipFill>
        <p:spPr>
          <a:xfrm>
            <a:off x="212871" y="2385401"/>
            <a:ext cx="8931129" cy="3329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FB3CA4-5D49-41B3-B735-D397FD963E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586" y="2796982"/>
            <a:ext cx="8796828" cy="36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3965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case of issues with </a:t>
            </a:r>
            <a:r>
              <a:rPr lang="en-GB" dirty="0" err="1"/>
              <a:t>PyHEADTAIL</a:t>
            </a:r>
            <a:r>
              <a:rPr lang="en-GB" dirty="0"/>
              <a:t> installation, most likely it is that </a:t>
            </a:r>
            <a:r>
              <a:rPr lang="en-GB" dirty="0" err="1"/>
              <a:t>fortran</a:t>
            </a:r>
            <a:r>
              <a:rPr lang="en-GB" dirty="0"/>
              <a:t> and C need to be installed:</a:t>
            </a:r>
          </a:p>
          <a:p>
            <a:r>
              <a:rPr lang="en-GB" dirty="0" err="1"/>
              <a:t>sudo</a:t>
            </a:r>
            <a:r>
              <a:rPr lang="en-GB" dirty="0"/>
              <a:t> apt-get install </a:t>
            </a:r>
            <a:r>
              <a:rPr lang="en-GB" dirty="0" err="1"/>
              <a:t>gfortran</a:t>
            </a:r>
            <a:endParaRPr lang="en-GB" dirty="0"/>
          </a:p>
          <a:p>
            <a:r>
              <a:rPr lang="en-GB" dirty="0" err="1"/>
              <a:t>Sudo</a:t>
            </a:r>
            <a:r>
              <a:rPr lang="en-GB" dirty="0"/>
              <a:t> apt-get install </a:t>
            </a:r>
            <a:r>
              <a:rPr lang="en-GB" dirty="0" err="1"/>
              <a:t>gcc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28594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276" y="1151857"/>
            <a:ext cx="7886700" cy="539332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From JUAS 2021 Indico site in the last tutorial of the course: </a:t>
            </a:r>
            <a:r>
              <a:rPr lang="en-US" sz="2400" dirty="0">
                <a:hlinkClick r:id="rId2"/>
              </a:rPr>
              <a:t>https://indico.cern.ch/event/976482/timetable/</a:t>
            </a:r>
            <a:r>
              <a:rPr lang="en-US" sz="2400" dirty="0"/>
              <a:t> 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Download the *.</a:t>
            </a:r>
            <a:r>
              <a:rPr lang="en-US" sz="2400" dirty="0" err="1">
                <a:sym typeface="Wingdings" panose="05000000000000000000" pitchFamily="2" charset="2"/>
              </a:rPr>
              <a:t>ipynb</a:t>
            </a:r>
            <a:r>
              <a:rPr lang="en-US" sz="2400" dirty="0">
                <a:sym typeface="Wingdings" panose="05000000000000000000" pitchFamily="2" charset="2"/>
              </a:rPr>
              <a:t> files and open them browsing with “</a:t>
            </a:r>
            <a:r>
              <a:rPr lang="en-US" sz="2400" dirty="0" err="1">
                <a:sym typeface="Wingdings" panose="05000000000000000000" pitchFamily="2" charset="2"/>
              </a:rPr>
              <a:t>ipython</a:t>
            </a:r>
            <a:r>
              <a:rPr lang="en-US" sz="2400" dirty="0">
                <a:sym typeface="Wingdings" panose="05000000000000000000" pitchFamily="2" charset="2"/>
              </a:rPr>
              <a:t> notebook”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731C90-C08D-4082-BA11-313B9EDF3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744" y="1979720"/>
            <a:ext cx="5353685" cy="36281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examples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2859700" y="3358310"/>
            <a:ext cx="4725656" cy="4354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71026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86" y="1823890"/>
            <a:ext cx="7886700" cy="435133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50" y="1652912"/>
            <a:ext cx="6432765" cy="47108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082" y="819550"/>
            <a:ext cx="7267575" cy="23864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46922" y="3147897"/>
            <a:ext cx="2348623" cy="9298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74576" y="4810644"/>
                <a:ext cx="2122056" cy="5241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4576" y="4810644"/>
                <a:ext cx="2122056" cy="5241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981881" y="5492422"/>
                <a:ext cx="1907445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881" y="5492422"/>
                <a:ext cx="1907445" cy="5670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579750" y="6191032"/>
                <a:ext cx="2499595" cy="56707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ΔΕ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0.938 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9750" y="6191032"/>
                <a:ext cx="2499595" cy="5670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237271" y="6289905"/>
            <a:ext cx="1270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protons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202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442" y="1690689"/>
            <a:ext cx="6377354" cy="47330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777" y="2034064"/>
            <a:ext cx="1777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  <p:sp>
        <p:nvSpPr>
          <p:cNvPr id="7" name="Rectangle 6"/>
          <p:cNvSpPr/>
          <p:nvPr/>
        </p:nvSpPr>
        <p:spPr>
          <a:xfrm>
            <a:off x="2444816" y="3023770"/>
            <a:ext cx="2127184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330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444816" y="3023770"/>
            <a:ext cx="2127184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9894" y="963169"/>
            <a:ext cx="7838568" cy="58948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3363187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3883" y="1057084"/>
            <a:ext cx="7809738" cy="58009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2304479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34457</TotalTime>
  <Words>2137</Words>
  <Application>Microsoft Office PowerPoint</Application>
  <PresentationFormat>On-screen Show (4:3)</PresentationFormat>
  <Paragraphs>399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3" baseType="lpstr">
      <vt:lpstr>Arial</vt:lpstr>
      <vt:lpstr>Calibri</vt:lpstr>
      <vt:lpstr>Calibri Light</vt:lpstr>
      <vt:lpstr>Cambria Math</vt:lpstr>
      <vt:lpstr>Wingdings</vt:lpstr>
      <vt:lpstr>Office Theme</vt:lpstr>
      <vt:lpstr>PyHEADTAIL examples</vt:lpstr>
      <vt:lpstr>Agenda</vt:lpstr>
      <vt:lpstr>Goals</vt:lpstr>
      <vt:lpstr>Plan</vt:lpstr>
      <vt:lpstr>Agenda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 our case: only RF systems</vt:lpstr>
      <vt:lpstr>Agenda</vt:lpstr>
      <vt:lpstr>Structure  of the ipython  file</vt:lpstr>
      <vt:lpstr>ipython cheat sheet</vt:lpstr>
      <vt:lpstr>Agenda</vt:lpstr>
      <vt:lpstr>Tracking example: injection energy</vt:lpstr>
      <vt:lpstr>Tracking example: injection energy</vt:lpstr>
      <vt:lpstr>Let’s run that example</vt:lpstr>
      <vt:lpstr>Synchrotron motion</vt:lpstr>
      <vt:lpstr>Top energy</vt:lpstr>
      <vt:lpstr>Agenda</vt:lpstr>
      <vt:lpstr>Impact of phase mismatch</vt:lpstr>
      <vt:lpstr>Impact of phase mismatch</vt:lpstr>
      <vt:lpstr>Impact of phase mismatch</vt:lpstr>
      <vt:lpstr>Impact of phase mismatch</vt:lpstr>
      <vt:lpstr>Impact of phase mismatch</vt:lpstr>
      <vt:lpstr>Agenda</vt:lpstr>
      <vt:lpstr>Impact of voltage mismatch (too high)</vt:lpstr>
      <vt:lpstr>Impact of voltage mismatch (too high)</vt:lpstr>
      <vt:lpstr>Impact of voltage mismatch (too high)</vt:lpstr>
      <vt:lpstr>Impact of voltage mismatch (too low)</vt:lpstr>
      <vt:lpstr>Impact of voltage mismatch (too low)</vt:lpstr>
      <vt:lpstr>Agenda</vt:lpstr>
      <vt:lpstr>Impact of acceleration</vt:lpstr>
      <vt:lpstr>Impact of acceleration</vt:lpstr>
      <vt:lpstr>Agenda</vt:lpstr>
      <vt:lpstr>Setting up the operating system</vt:lpstr>
      <vt:lpstr>PowerPoint Presentation</vt:lpstr>
      <vt:lpstr>Create virtual machine</vt:lpstr>
      <vt:lpstr>PowerPoint Presentation</vt:lpstr>
      <vt:lpstr>PowerPoint Presentation</vt:lpstr>
      <vt:lpstr>PowerPoint Presentation</vt:lpstr>
      <vt:lpstr>PowerPoint Presentation</vt:lpstr>
      <vt:lpstr>Tip: allow shared clipboard if you wish</vt:lpstr>
      <vt:lpstr>Start the VM</vt:lpstr>
      <vt:lpstr>Agenda</vt:lpstr>
      <vt:lpstr>Download ubuntu</vt:lpstr>
      <vt:lpstr>Select Ubuntu start up disk</vt:lpstr>
      <vt:lpstr>Install ubuntu</vt:lpstr>
      <vt:lpstr>Choose the appropriate keyboard for your personal use (your physical keyboard configuration). </vt:lpstr>
      <vt:lpstr>Choose normal installation</vt:lpstr>
      <vt:lpstr>Keep default installation and “install now” and confirm with “continue” on the pop up</vt:lpstr>
      <vt:lpstr>PowerPoint Presentation</vt:lpstr>
      <vt:lpstr>Agenda</vt:lpstr>
      <vt:lpstr>Install anaconda</vt:lpstr>
      <vt:lpstr>Do not forget to add Anaconda to path (answer yes or add the path yourself in the “.bashrc” configuration file)</vt:lpstr>
      <vt:lpstr>Agenda</vt:lpstr>
      <vt:lpstr>Installing PyHEADTAIL</vt:lpstr>
      <vt:lpstr>PowerPoint Presentation</vt:lpstr>
      <vt:lpstr>Finding the examples</vt:lpstr>
      <vt:lpstr>Changing variables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217</cp:revision>
  <cp:lastPrinted>2016-01-22T12:10:17Z</cp:lastPrinted>
  <dcterms:created xsi:type="dcterms:W3CDTF">2016-01-18T15:07:06Z</dcterms:created>
  <dcterms:modified xsi:type="dcterms:W3CDTF">2021-01-09T18:44:42Z</dcterms:modified>
</cp:coreProperties>
</file>