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9"/>
  </p:handoutMasterIdLst>
  <p:sldIdLst>
    <p:sldId id="256" r:id="rId2"/>
    <p:sldId id="321" r:id="rId3"/>
    <p:sldId id="316" r:id="rId4"/>
    <p:sldId id="317" r:id="rId5"/>
    <p:sldId id="322" r:id="rId6"/>
    <p:sldId id="343" r:id="rId7"/>
    <p:sldId id="258" r:id="rId8"/>
    <p:sldId id="261" r:id="rId9"/>
    <p:sldId id="263" r:id="rId10"/>
    <p:sldId id="264" r:id="rId11"/>
    <p:sldId id="265" r:id="rId12"/>
    <p:sldId id="268" r:id="rId13"/>
    <p:sldId id="270" r:id="rId14"/>
    <p:sldId id="271" r:id="rId15"/>
    <p:sldId id="272" r:id="rId16"/>
    <p:sldId id="273" r:id="rId17"/>
    <p:sldId id="274" r:id="rId18"/>
    <p:sldId id="266" r:id="rId19"/>
    <p:sldId id="320" r:id="rId20"/>
    <p:sldId id="281" r:id="rId21"/>
    <p:sldId id="294" r:id="rId22"/>
    <p:sldId id="323" r:id="rId23"/>
    <p:sldId id="275" r:id="rId24"/>
    <p:sldId id="277" r:id="rId25"/>
    <p:sldId id="280" r:id="rId26"/>
    <p:sldId id="338" r:id="rId27"/>
    <p:sldId id="331" r:id="rId28"/>
    <p:sldId id="298" r:id="rId29"/>
    <p:sldId id="279" r:id="rId30"/>
    <p:sldId id="284" r:id="rId31"/>
    <p:sldId id="295" r:id="rId32"/>
    <p:sldId id="283" r:id="rId33"/>
    <p:sldId id="330" r:id="rId34"/>
    <p:sldId id="282" r:id="rId35"/>
    <p:sldId id="299" r:id="rId36"/>
    <p:sldId id="288" r:id="rId37"/>
    <p:sldId id="290" r:id="rId38"/>
    <p:sldId id="285" r:id="rId39"/>
    <p:sldId id="332" r:id="rId40"/>
    <p:sldId id="291" r:id="rId41"/>
    <p:sldId id="292" r:id="rId42"/>
    <p:sldId id="333" r:id="rId43"/>
    <p:sldId id="257" r:id="rId44"/>
    <p:sldId id="259" r:id="rId45"/>
    <p:sldId id="260" r:id="rId46"/>
    <p:sldId id="300" r:id="rId47"/>
    <p:sldId id="301" r:id="rId48"/>
    <p:sldId id="303" r:id="rId49"/>
    <p:sldId id="304" r:id="rId50"/>
    <p:sldId id="341" r:id="rId51"/>
    <p:sldId id="306" r:id="rId52"/>
    <p:sldId id="334" r:id="rId53"/>
    <p:sldId id="328" r:id="rId54"/>
    <p:sldId id="305" r:id="rId55"/>
    <p:sldId id="307" r:id="rId56"/>
    <p:sldId id="342" r:id="rId57"/>
    <p:sldId id="308" r:id="rId58"/>
    <p:sldId id="309" r:id="rId59"/>
    <p:sldId id="310" r:id="rId60"/>
    <p:sldId id="335" r:id="rId61"/>
    <p:sldId id="313" r:id="rId62"/>
    <p:sldId id="314" r:id="rId63"/>
    <p:sldId id="336" r:id="rId64"/>
    <p:sldId id="311" r:id="rId65"/>
    <p:sldId id="340" r:id="rId66"/>
    <p:sldId id="326" r:id="rId67"/>
    <p:sldId id="339" r:id="rId6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6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53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9F15F-F3A1-4ECE-B8FB-09D4867672C9}" type="datetimeFigureOut">
              <a:rPr lang="en-GB" smtClean="0"/>
              <a:t>20/01/2021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FB471-AB3F-48AB-9E99-816E18D02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469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20/01/2021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593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20/01/2021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296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20/01/2021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957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082" y="206631"/>
            <a:ext cx="7886700" cy="756538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20/01/2021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591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20/01/2021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091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20/01/2021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533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20/01/2021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50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20/01/2021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892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20/01/2021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654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20/01/2021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728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4E2A-64CF-4CE5-8949-715A58FB961D}" type="datetimeFigureOut">
              <a:rPr lang="en-GB" smtClean="0"/>
              <a:t>20/01/2021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64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D4E2A-64CF-4CE5-8949-715A58FB961D}" type="datetimeFigureOut">
              <a:rPr lang="en-GB" smtClean="0"/>
              <a:t>20/01/2021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AE03F-9704-4773-8CF8-49EA3CD8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120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irtualbox.org/wiki/Downloads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hyperlink" Target="https://www.virtualbox.org/manual/ch10.html#hwvirt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hyperlink" Target="https://www.ubuntu.com/download/desktop" TargetMode="Externa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https://repo.anaconda.com/archive/Anaconda3-2020.11-Linux-x86_64.sh" TargetMode="External"/><Relationship Id="rId2" Type="http://schemas.openxmlformats.org/officeDocument/2006/relationships/hyperlink" Target="https://www.anaconda.com/distribution/#download-section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hyperlink" Target="https://github.com/PyCOMPLETE/PyHEADTAI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hyperlink" Target="https://indico.cern.ch/event/976482/timetable/" TargetMode="Externa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kli.web.cern.ch/kli/USPAS_Lectures_Collective_Effects/Lectures/USPAS_01d_pyheadtail.pdf" TargetMode="External"/><Relationship Id="rId2" Type="http://schemas.openxmlformats.org/officeDocument/2006/relationships/hyperlink" Target="https://github.com/PyCOMPLETE/PyHEADTAI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ps.anl.gov/Accelerator_Systems_Division/Accelerator_Operations_Physics/software.shtml#elegant" TargetMode="External"/><Relationship Id="rId5" Type="http://schemas.openxmlformats.org/officeDocument/2006/relationships/hyperlink" Target="https://blond.web.cern.ch/" TargetMode="External"/><Relationship Id="rId4" Type="http://schemas.openxmlformats.org/officeDocument/2006/relationships/hyperlink" Target="http://kli.web.cern.ch/kli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1457208"/>
          </a:xfrm>
        </p:spPr>
        <p:txBody>
          <a:bodyPr/>
          <a:lstStyle/>
          <a:p>
            <a:r>
              <a:rPr lang="en-GB" dirty="0" err="1"/>
              <a:t>PyHEADTAIL</a:t>
            </a:r>
            <a:r>
              <a:rPr lang="en-GB" dirty="0"/>
              <a:t> examples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059" y="3602038"/>
            <a:ext cx="7965141" cy="185548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All our thanks to </a:t>
            </a:r>
            <a:br>
              <a:rPr lang="en-GB" dirty="0"/>
            </a:br>
            <a:r>
              <a:rPr lang="en-US" dirty="0"/>
              <a:t>D. Amorim, </a:t>
            </a:r>
            <a:r>
              <a:rPr lang="en-GB" dirty="0"/>
              <a:t>Kevin Li, Lotta Mether and Michael Schenk </a:t>
            </a:r>
            <a:br>
              <a:rPr lang="en-GB" dirty="0"/>
            </a:br>
            <a:r>
              <a:rPr lang="en-GB" dirty="0"/>
              <a:t>CERN BE/ABP-HSC </a:t>
            </a:r>
          </a:p>
          <a:p>
            <a:r>
              <a:rPr lang="en-GB" dirty="0"/>
              <a:t>a</a:t>
            </a:r>
            <a:r>
              <a:rPr lang="en-US" dirty="0" err="1"/>
              <a:t>nd</a:t>
            </a:r>
            <a:r>
              <a:rPr lang="en-US" dirty="0"/>
              <a:t>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Martial Fol and Saïd </a:t>
            </a:r>
            <a:r>
              <a:rPr lang="fr-FR" dirty="0" err="1"/>
              <a:t>Errghioui</a:t>
            </a:r>
            <a:r>
              <a:rPr lang="en-US" dirty="0"/>
              <a:t> (AZIMUTEC), </a:t>
            </a:r>
            <a:br>
              <a:rPr lang="en-US" dirty="0"/>
            </a:br>
            <a:r>
              <a:rPr lang="en-US" dirty="0"/>
              <a:t>Marie Gauthier, </a:t>
            </a:r>
            <a:r>
              <a:rPr lang="en-US" dirty="0" err="1"/>
              <a:t>Coline</a:t>
            </a:r>
            <a:r>
              <a:rPr lang="en-US" dirty="0"/>
              <a:t> Morin, Stephanie Vandergooten et </a:t>
            </a:r>
            <a:r>
              <a:rPr lang="en-US" dirty="0" err="1"/>
              <a:t>Lise</a:t>
            </a:r>
            <a:r>
              <a:rPr lang="en-US" dirty="0"/>
              <a:t> </a:t>
            </a:r>
            <a:r>
              <a:rPr lang="en-US" dirty="0" err="1"/>
              <a:t>Ribet</a:t>
            </a:r>
            <a:r>
              <a:rPr lang="en-US" dirty="0"/>
              <a:t> (ESI)</a:t>
            </a:r>
            <a:endParaRPr lang="en-GB" dirty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212783" y="6140918"/>
            <a:ext cx="3676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Reference: http://kli.web.cern.ch/kli/</a:t>
            </a:r>
          </a:p>
        </p:txBody>
      </p:sp>
    </p:spTree>
    <p:extLst>
      <p:ext uri="{BB962C8B-B14F-4D97-AF65-F5344CB8AC3E}">
        <p14:creationId xmlns:p14="http://schemas.microsoft.com/office/powerpoint/2010/main" val="920441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3883" y="1057084"/>
            <a:ext cx="7809738" cy="58009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5082" y="2100440"/>
            <a:ext cx="133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</p:spTree>
    <p:extLst>
      <p:ext uri="{BB962C8B-B14F-4D97-AF65-F5344CB8AC3E}">
        <p14:creationId xmlns:p14="http://schemas.microsoft.com/office/powerpoint/2010/main" val="2304479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2456" y="1141666"/>
            <a:ext cx="7781544" cy="57163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5082" y="2100440"/>
            <a:ext cx="133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</p:spTree>
    <p:extLst>
      <p:ext uri="{BB962C8B-B14F-4D97-AF65-F5344CB8AC3E}">
        <p14:creationId xmlns:p14="http://schemas.microsoft.com/office/powerpoint/2010/main" val="41314556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93" y="1000696"/>
            <a:ext cx="7781544" cy="58573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5082" y="2100440"/>
            <a:ext cx="133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</p:spTree>
    <p:extLst>
      <p:ext uri="{BB962C8B-B14F-4D97-AF65-F5344CB8AC3E}">
        <p14:creationId xmlns:p14="http://schemas.microsoft.com/office/powerpoint/2010/main" val="1193617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9945" y="1843384"/>
            <a:ext cx="6422394" cy="48342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1971" y="1064133"/>
            <a:ext cx="7852029" cy="57938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5082" y="2100440"/>
            <a:ext cx="133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</p:spTree>
    <p:extLst>
      <p:ext uri="{BB962C8B-B14F-4D97-AF65-F5344CB8AC3E}">
        <p14:creationId xmlns:p14="http://schemas.microsoft.com/office/powerpoint/2010/main" val="48566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9945" y="1843384"/>
            <a:ext cx="6422394" cy="48342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0817" y="1887415"/>
            <a:ext cx="6551522" cy="48342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1971" y="986599"/>
            <a:ext cx="7852029" cy="58714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5082" y="2100440"/>
            <a:ext cx="133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</p:spTree>
    <p:extLst>
      <p:ext uri="{BB962C8B-B14F-4D97-AF65-F5344CB8AC3E}">
        <p14:creationId xmlns:p14="http://schemas.microsoft.com/office/powerpoint/2010/main" val="31496785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5407" y="1014793"/>
            <a:ext cx="7788593" cy="58432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5082" y="2100440"/>
            <a:ext cx="133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</p:spTree>
    <p:extLst>
      <p:ext uri="{BB962C8B-B14F-4D97-AF65-F5344CB8AC3E}">
        <p14:creationId xmlns:p14="http://schemas.microsoft.com/office/powerpoint/2010/main" val="28495208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7159" y="929703"/>
            <a:ext cx="7767447" cy="58502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5082" y="2100440"/>
            <a:ext cx="133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</p:spTree>
    <p:extLst>
      <p:ext uri="{BB962C8B-B14F-4D97-AF65-F5344CB8AC3E}">
        <p14:creationId xmlns:p14="http://schemas.microsoft.com/office/powerpoint/2010/main" val="2730519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93" y="1050036"/>
            <a:ext cx="7816787" cy="58079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5082" y="2100440"/>
            <a:ext cx="133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</p:spTree>
    <p:extLst>
      <p:ext uri="{BB962C8B-B14F-4D97-AF65-F5344CB8AC3E}">
        <p14:creationId xmlns:p14="http://schemas.microsoft.com/office/powerpoint/2010/main" val="13241877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50069"/>
            <a:ext cx="5107687" cy="35616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648" y="141318"/>
            <a:ext cx="7886700" cy="1325563"/>
          </a:xfrm>
        </p:spPr>
        <p:txBody>
          <a:bodyPr/>
          <a:lstStyle/>
          <a:p>
            <a:r>
              <a:rPr lang="en-GB" dirty="0"/>
              <a:t>In our case: only RF systems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5578" y="3095672"/>
            <a:ext cx="4638752" cy="3491669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4591250" y="3503594"/>
            <a:ext cx="516437" cy="99140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465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Structure of </a:t>
            </a:r>
            <a:r>
              <a:rPr lang="en-US" dirty="0" err="1">
                <a:solidFill>
                  <a:srgbClr val="FF0000"/>
                </a:solidFill>
              </a:rPr>
              <a:t>ipython</a:t>
            </a:r>
            <a:r>
              <a:rPr lang="en-US" dirty="0">
                <a:solidFill>
                  <a:srgbClr val="FF0000"/>
                </a:solidFill>
              </a:rPr>
              <a:t> files</a:t>
            </a:r>
          </a:p>
          <a:p>
            <a:r>
              <a:rPr lang="en-US" dirty="0"/>
              <a:t>Tracking examples</a:t>
            </a:r>
          </a:p>
          <a:p>
            <a:r>
              <a:rPr lang="en-US" dirty="0"/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6856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Goals</a:t>
            </a:r>
          </a:p>
          <a:p>
            <a:r>
              <a:rPr lang="en-US" dirty="0">
                <a:solidFill>
                  <a:srgbClr val="FF0000"/>
                </a:solidFill>
              </a:rPr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/>
              <a:t>Tracking examples</a:t>
            </a:r>
          </a:p>
          <a:p>
            <a:r>
              <a:rPr lang="en-US" dirty="0"/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97081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38" y="250031"/>
            <a:ext cx="3539089" cy="1325563"/>
          </a:xfrm>
        </p:spPr>
        <p:txBody>
          <a:bodyPr>
            <a:normAutofit fontScale="90000"/>
          </a:bodyPr>
          <a:lstStyle/>
          <a:p>
            <a:r>
              <a:rPr lang="en-GB" dirty="0"/>
              <a:t>Structure </a:t>
            </a:r>
            <a:br>
              <a:rPr lang="en-GB" dirty="0"/>
            </a:br>
            <a:r>
              <a:rPr lang="en-GB" dirty="0"/>
              <a:t>of the </a:t>
            </a:r>
            <a:r>
              <a:rPr lang="en-GB" dirty="0" err="1"/>
              <a:t>ipython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file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3016" y="0"/>
            <a:ext cx="4260984" cy="67539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38350" y="105877"/>
            <a:ext cx="17540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Import </a:t>
            </a:r>
            <a:br>
              <a:rPr lang="en-GB" dirty="0"/>
            </a:br>
            <a:r>
              <a:rPr lang="en-GB" dirty="0"/>
              <a:t>needed libraries</a:t>
            </a:r>
          </a:p>
        </p:txBody>
      </p:sp>
      <p:sp>
        <p:nvSpPr>
          <p:cNvPr id="7" name="Left Brace 6"/>
          <p:cNvSpPr/>
          <p:nvPr/>
        </p:nvSpPr>
        <p:spPr>
          <a:xfrm>
            <a:off x="5197642" y="0"/>
            <a:ext cx="115503" cy="75220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Left Brace 7"/>
          <p:cNvSpPr/>
          <p:nvPr/>
        </p:nvSpPr>
        <p:spPr>
          <a:xfrm>
            <a:off x="5207267" y="752207"/>
            <a:ext cx="185153" cy="344440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334180" y="1739978"/>
            <a:ext cx="23843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Set beam and machine </a:t>
            </a:r>
            <a:br>
              <a:rPr lang="en-GB" dirty="0"/>
            </a:br>
            <a:r>
              <a:rPr lang="en-GB" dirty="0"/>
              <a:t>parameters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76519" y="4360999"/>
            <a:ext cx="27307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Generate a matched </a:t>
            </a:r>
            <a:br>
              <a:rPr lang="en-GB" dirty="0"/>
            </a:br>
            <a:r>
              <a:rPr lang="en-GB" dirty="0"/>
              <a:t>distribution corresponding </a:t>
            </a:r>
            <a:br>
              <a:rPr lang="en-GB" dirty="0"/>
            </a:br>
            <a:r>
              <a:rPr lang="en-GB" dirty="0"/>
              <a:t>to these parameters</a:t>
            </a:r>
          </a:p>
        </p:txBody>
      </p:sp>
      <p:sp>
        <p:nvSpPr>
          <p:cNvPr id="11" name="Left Brace 10"/>
          <p:cNvSpPr/>
          <p:nvPr/>
        </p:nvSpPr>
        <p:spPr>
          <a:xfrm>
            <a:off x="5186764" y="4446872"/>
            <a:ext cx="205656" cy="58484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765657" y="3941621"/>
            <a:ext cx="1787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Define RF system</a:t>
            </a:r>
          </a:p>
        </p:txBody>
      </p:sp>
      <p:cxnSp>
        <p:nvCxnSpPr>
          <p:cNvPr id="14" name="Straight Arrow Connector 13"/>
          <p:cNvCxnSpPr>
            <a:stCxn id="12" idx="3"/>
          </p:cNvCxnSpPr>
          <p:nvPr/>
        </p:nvCxnSpPr>
        <p:spPr>
          <a:xfrm>
            <a:off x="4552749" y="4126287"/>
            <a:ext cx="984785" cy="1936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Left Brace 16"/>
          <p:cNvSpPr/>
          <p:nvPr/>
        </p:nvSpPr>
        <p:spPr>
          <a:xfrm>
            <a:off x="5152564" y="5117593"/>
            <a:ext cx="239856" cy="167742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7637932" y="5330610"/>
            <a:ext cx="649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track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6637087" y="5515276"/>
            <a:ext cx="100084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962732" y="5535825"/>
            <a:ext cx="942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monitor</a:t>
            </a:r>
          </a:p>
        </p:txBody>
      </p:sp>
      <p:cxnSp>
        <p:nvCxnSpPr>
          <p:cNvPr id="25" name="Straight Arrow Connector 24"/>
          <p:cNvCxnSpPr>
            <a:stCxn id="23" idx="1"/>
          </p:cNvCxnSpPr>
          <p:nvPr/>
        </p:nvCxnSpPr>
        <p:spPr>
          <a:xfrm flipH="1">
            <a:off x="7637932" y="5720491"/>
            <a:ext cx="324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875689" y="6144875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plot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7238198" y="6329541"/>
            <a:ext cx="63749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841893" y="5515276"/>
            <a:ext cx="11720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Loop over </a:t>
            </a:r>
            <a:br>
              <a:rPr lang="en-GB" dirty="0"/>
            </a:br>
            <a:r>
              <a:rPr lang="en-GB" dirty="0"/>
              <a:t>number </a:t>
            </a:r>
            <a:br>
              <a:rPr lang="en-GB" dirty="0"/>
            </a:br>
            <a:r>
              <a:rPr lang="en-GB" dirty="0"/>
              <a:t>of turns</a:t>
            </a:r>
          </a:p>
        </p:txBody>
      </p:sp>
    </p:spTree>
    <p:extLst>
      <p:ext uri="{BB962C8B-B14F-4D97-AF65-F5344CB8AC3E}">
        <p14:creationId xmlns:p14="http://schemas.microsoft.com/office/powerpoint/2010/main" val="12474447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ipython</a:t>
            </a:r>
            <a:r>
              <a:rPr lang="en-US" dirty="0"/>
              <a:t> cheat sheet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285" y="1166718"/>
            <a:ext cx="8496020" cy="5355105"/>
          </a:xfrm>
        </p:spPr>
        <p:txBody>
          <a:bodyPr>
            <a:normAutofit/>
          </a:bodyPr>
          <a:lstStyle/>
          <a:p>
            <a:r>
              <a:rPr lang="en-US" dirty="0"/>
              <a:t>To restart the kernel at any point</a:t>
            </a:r>
            <a:r>
              <a:rPr lang="en-US" dirty="0">
                <a:sym typeface="Wingdings" panose="05000000000000000000" pitchFamily="2" charset="2"/>
              </a:rPr>
              <a:t>: “Kernel”  “Restart”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/>
              <a:t>To only interrupt the kernel: </a:t>
            </a:r>
            <a:r>
              <a:rPr lang="en-US" dirty="0">
                <a:sym typeface="Wingdings" panose="05000000000000000000" pitchFamily="2" charset="2"/>
              </a:rPr>
              <a:t>“Kernel”  “Interrupt”</a:t>
            </a:r>
          </a:p>
          <a:p>
            <a:r>
              <a:rPr lang="en-US" dirty="0">
                <a:sym typeface="Wingdings" panose="05000000000000000000" pitchFamily="2" charset="2"/>
              </a:rPr>
              <a:t>Shift-enter: execute current cell and move to next cell</a:t>
            </a:r>
          </a:p>
          <a:p>
            <a:r>
              <a:rPr lang="en-US" dirty="0">
                <a:sym typeface="Wingdings" panose="05000000000000000000" pitchFamily="2" charset="2"/>
              </a:rPr>
              <a:t>Ctrl-enter: execute current cell and stay on current cell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5076" y="1613366"/>
            <a:ext cx="5362575" cy="199072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65376" y="2232212"/>
            <a:ext cx="551330" cy="34962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56898"/>
          <a:stretch/>
        </p:blipFill>
        <p:spPr>
          <a:xfrm>
            <a:off x="1390930" y="1621794"/>
            <a:ext cx="7572375" cy="259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5867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>
                <a:solidFill>
                  <a:srgbClr val="FF0000"/>
                </a:solidFill>
              </a:rPr>
              <a:t>Tracking examples</a:t>
            </a:r>
          </a:p>
          <a:p>
            <a:r>
              <a:rPr lang="en-US" dirty="0"/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80454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150" y="153370"/>
            <a:ext cx="7886700" cy="1325563"/>
          </a:xfrm>
        </p:spPr>
        <p:txBody>
          <a:bodyPr>
            <a:normAutofit/>
          </a:bodyPr>
          <a:lstStyle/>
          <a:p>
            <a:r>
              <a:rPr lang="en-GB" sz="4000" dirty="0"/>
              <a:t>Tracking example: injection energy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1144" y="1160443"/>
            <a:ext cx="7760970" cy="552430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293893" y="3175796"/>
            <a:ext cx="43313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0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1434164" y="4709649"/>
            <a:ext cx="4076298" cy="13831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1434164" y="4709649"/>
            <a:ext cx="3859729" cy="13831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5117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274" y="153370"/>
            <a:ext cx="7886700" cy="1325563"/>
          </a:xfrm>
        </p:spPr>
        <p:txBody>
          <a:bodyPr>
            <a:normAutofit/>
          </a:bodyPr>
          <a:lstStyle/>
          <a:p>
            <a:r>
              <a:rPr lang="en-GB" sz="4000" dirty="0"/>
              <a:t>Tracking example: injection energy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1144" y="1160443"/>
            <a:ext cx="7760970" cy="5524302"/>
          </a:xfrm>
          <a:prstGeom prst="rect">
            <a:avLst/>
          </a:prstGeom>
        </p:spPr>
      </p:pic>
      <p:cxnSp>
        <p:nvCxnSpPr>
          <p:cNvPr id="7" name="Straight Arrow Connector 6"/>
          <p:cNvCxnSpPr>
            <a:endCxn id="10" idx="1"/>
          </p:cNvCxnSpPr>
          <p:nvPr/>
        </p:nvCxnSpPr>
        <p:spPr>
          <a:xfrm flipV="1">
            <a:off x="5909912" y="2514882"/>
            <a:ext cx="930592" cy="2475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0504" y="2419632"/>
            <a:ext cx="2162175" cy="190500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V="1">
            <a:off x="5909912" y="2981487"/>
            <a:ext cx="930592" cy="1237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1466" y="2862424"/>
            <a:ext cx="2000250" cy="23812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293893" y="3175796"/>
            <a:ext cx="43313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0</a:t>
            </a:r>
          </a:p>
        </p:txBody>
      </p:sp>
      <p:cxnSp>
        <p:nvCxnSpPr>
          <p:cNvPr id="19" name="Straight Arrow Connector 18"/>
          <p:cNvCxnSpPr>
            <a:endCxn id="28" idx="1"/>
          </p:cNvCxnSpPr>
          <p:nvPr/>
        </p:nvCxnSpPr>
        <p:spPr>
          <a:xfrm>
            <a:off x="5913196" y="3316529"/>
            <a:ext cx="1383078" cy="432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3563" y="4218465"/>
            <a:ext cx="1704975" cy="219075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>
          <a:xfrm>
            <a:off x="7187488" y="3947250"/>
            <a:ext cx="270711" cy="2574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58199" y="4668126"/>
            <a:ext cx="1276350" cy="190500"/>
          </a:xfrm>
          <a:prstGeom prst="rect">
            <a:avLst/>
          </a:prstGeom>
        </p:spPr>
      </p:pic>
      <p:cxnSp>
        <p:nvCxnSpPr>
          <p:cNvPr id="26" name="Straight Arrow Connector 25"/>
          <p:cNvCxnSpPr>
            <a:endCxn id="25" idx="1"/>
          </p:cNvCxnSpPr>
          <p:nvPr/>
        </p:nvCxnSpPr>
        <p:spPr>
          <a:xfrm>
            <a:off x="5955532" y="3959279"/>
            <a:ext cx="1502667" cy="8040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96274" y="3274010"/>
            <a:ext cx="1438275" cy="17145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43095" y="5508935"/>
            <a:ext cx="1190625" cy="219075"/>
          </a:xfrm>
          <a:prstGeom prst="rect">
            <a:avLst/>
          </a:prstGeom>
        </p:spPr>
      </p:pic>
      <p:cxnSp>
        <p:nvCxnSpPr>
          <p:cNvPr id="30" name="Straight Arrow Connector 29"/>
          <p:cNvCxnSpPr/>
          <p:nvPr/>
        </p:nvCxnSpPr>
        <p:spPr>
          <a:xfrm>
            <a:off x="6564429" y="4783185"/>
            <a:ext cx="731845" cy="7257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434164" y="4709649"/>
            <a:ext cx="4076298" cy="13831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1434164" y="4709649"/>
            <a:ext cx="3859729" cy="13831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6063916" y="1070361"/>
            <a:ext cx="839479" cy="886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03395" y="1889484"/>
            <a:ext cx="1819275" cy="228600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>
            <a:off x="5573915" y="4552201"/>
            <a:ext cx="1667715" cy="1921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02404" y="6520192"/>
            <a:ext cx="2200275" cy="17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8186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Synchrotron motion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021" y="1040189"/>
            <a:ext cx="7886700" cy="4351338"/>
          </a:xfrm>
        </p:spPr>
        <p:txBody>
          <a:bodyPr>
            <a:normAutofit/>
          </a:bodyPr>
          <a:lstStyle/>
          <a:p>
            <a:r>
              <a:rPr lang="en-GB" sz="2000" dirty="0"/>
              <a:t>Use a large number of particles (~500) and reset the graph every time (“</a:t>
            </a:r>
            <a:r>
              <a:rPr lang="en-GB" sz="2000" dirty="0" err="1"/>
              <a:t>plt.cla</a:t>
            </a:r>
            <a:r>
              <a:rPr lang="en-GB" sz="2000" dirty="0"/>
              <a:t>()” uncommented)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008" y="1765184"/>
            <a:ext cx="4836398" cy="38588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97280" y="5914410"/>
            <a:ext cx="51231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/>
              <a:t>Are the particles rotating in the correct direction?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/>
              <a:t>Why?</a:t>
            </a:r>
          </a:p>
        </p:txBody>
      </p:sp>
    </p:spTree>
    <p:extLst>
      <p:ext uri="{BB962C8B-B14F-4D97-AF65-F5344CB8AC3E}">
        <p14:creationId xmlns:p14="http://schemas.microsoft.com/office/powerpoint/2010/main" val="21349251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parameters should be changed for top energy (still no acceleration and h=8)? </a:t>
            </a:r>
          </a:p>
          <a:p>
            <a:endParaRPr lang="en-US" dirty="0"/>
          </a:p>
          <a:p>
            <a:r>
              <a:rPr lang="en-US" dirty="0"/>
              <a:t>What changes in the plot compared to injection energy?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6843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>
                <a:solidFill>
                  <a:srgbClr val="FF0000"/>
                </a:solidFill>
              </a:rPr>
              <a:t>Tracking examples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Impact of phase mismatch</a:t>
            </a:r>
          </a:p>
          <a:p>
            <a:pPr lvl="1"/>
            <a:r>
              <a:rPr lang="en-US" dirty="0"/>
              <a:t>Impact of voltage mismatch</a:t>
            </a:r>
          </a:p>
          <a:p>
            <a:pPr lvl="1"/>
            <a:r>
              <a:rPr lang="en-US" dirty="0"/>
              <a:t>Impact of acceleration</a:t>
            </a:r>
          </a:p>
          <a:p>
            <a:r>
              <a:rPr lang="en-US" dirty="0"/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5953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431" y="3578667"/>
            <a:ext cx="3463963" cy="2763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2676" y="3550307"/>
            <a:ext cx="3334962" cy="26736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phase mismatch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431" y="1043268"/>
            <a:ext cx="7886700" cy="4351338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Remove the division by 10 in sigma_z_0</a:t>
            </a:r>
          </a:p>
          <a:p>
            <a:r>
              <a:rPr lang="en-GB" sz="2400" dirty="0"/>
              <a:t>Generate ~1000 particles</a:t>
            </a:r>
          </a:p>
          <a:p>
            <a:r>
              <a:rPr lang="en-GB" sz="2400" dirty="0"/>
              <a:t>Add e.g. 5 or 20 m to all particles: </a:t>
            </a:r>
          </a:p>
          <a:p>
            <a:r>
              <a:rPr lang="en-GB" sz="2400" dirty="0"/>
              <a:t>Track particles for ~5000 turns</a:t>
            </a:r>
          </a:p>
          <a:p>
            <a:r>
              <a:rPr lang="en-US" sz="2400" dirty="0"/>
              <a:t>Plot the distribution every 10 or 100 turns: </a:t>
            </a:r>
            <a:endParaRPr lang="en-GB" sz="2400" dirty="0"/>
          </a:p>
          <a:p>
            <a:endParaRPr lang="en-GB" sz="2400" dirty="0"/>
          </a:p>
          <a:p>
            <a:endParaRPr lang="en-GB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839453" y="6488668"/>
            <a:ext cx="2226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 What will happen?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362597" y="3723088"/>
            <a:ext cx="0" cy="2474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961868" y="3857855"/>
            <a:ext cx="0" cy="2474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t="12915"/>
          <a:stretch/>
        </p:blipFill>
        <p:spPr>
          <a:xfrm>
            <a:off x="6164604" y="2909994"/>
            <a:ext cx="2115683" cy="3097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8625" y="2044312"/>
            <a:ext cx="3154759" cy="32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8169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phase mismatch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431" y="1043268"/>
            <a:ext cx="7886700" cy="4351338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Use a smaller bunch length (e.g. divide by 10)</a:t>
            </a:r>
          </a:p>
          <a:p>
            <a:r>
              <a:rPr lang="en-GB" sz="2400" dirty="0"/>
              <a:t>Generate ~1000 particles</a:t>
            </a:r>
          </a:p>
          <a:p>
            <a:r>
              <a:rPr lang="en-GB" sz="2400" dirty="0"/>
              <a:t>Add e.g. 5m to all particles: </a:t>
            </a:r>
          </a:p>
          <a:p>
            <a:r>
              <a:rPr lang="en-GB" sz="2400" dirty="0"/>
              <a:t>Track particles for ~5000 turns</a:t>
            </a:r>
          </a:p>
          <a:p>
            <a:r>
              <a:rPr lang="en-US" sz="2400" dirty="0"/>
              <a:t>Plot the distribution every 100 turns: </a:t>
            </a:r>
            <a:endParaRPr lang="en-GB" sz="2400" dirty="0"/>
          </a:p>
          <a:p>
            <a:endParaRPr lang="en-GB" sz="2400" dirty="0"/>
          </a:p>
          <a:p>
            <a:endParaRPr lang="en-GB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012" y="3602065"/>
            <a:ext cx="3570170" cy="27444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39453" y="6488668"/>
            <a:ext cx="2226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 What will happen?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9379" y="3540056"/>
            <a:ext cx="3742609" cy="2868513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2362597" y="3723088"/>
            <a:ext cx="0" cy="2474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961868" y="3857855"/>
            <a:ext cx="0" cy="2474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t="12915"/>
          <a:stretch/>
        </p:blipFill>
        <p:spPr>
          <a:xfrm>
            <a:off x="5619070" y="2964188"/>
            <a:ext cx="2115683" cy="3097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5781" y="2016226"/>
            <a:ext cx="3154759" cy="32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365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09036"/>
            <a:ext cx="7886700" cy="4867927"/>
          </a:xfrm>
        </p:spPr>
        <p:txBody>
          <a:bodyPr/>
          <a:lstStyle/>
          <a:p>
            <a:r>
              <a:rPr lang="en-US" dirty="0"/>
              <a:t>Run macroparticle simulations with a state-of-the-art open source tracking code (</a:t>
            </a:r>
            <a:r>
              <a:rPr lang="en-US" dirty="0" err="1"/>
              <a:t>PyHEADTAIL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Simulate several case-studies related to the course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Play with beam parameters and observe the impact on the longitudinal beam dynamics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2738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9466" y="3443694"/>
            <a:ext cx="3572392" cy="27894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phase mismatch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012" y="3467595"/>
            <a:ext cx="3570170" cy="27444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62597" y="6331526"/>
            <a:ext cx="3309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err="1">
                <a:solidFill>
                  <a:srgbClr val="FF0000"/>
                </a:solidFill>
                <a:sym typeface="Wingdings" panose="05000000000000000000" pitchFamily="2" charset="2"/>
              </a:rPr>
              <a:t>Filamentation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 and eventually?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362597" y="3467595"/>
            <a:ext cx="0" cy="2474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961868" y="3602362"/>
            <a:ext cx="0" cy="2474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 txBox="1">
            <a:spLocks/>
          </p:cNvSpPr>
          <p:nvPr/>
        </p:nvSpPr>
        <p:spPr>
          <a:xfrm>
            <a:off x="542431" y="1043268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/>
              <a:t>Use a smaller bunch length (e.g. divide by 10)</a:t>
            </a:r>
          </a:p>
          <a:p>
            <a:r>
              <a:rPr lang="en-GB" sz="2400"/>
              <a:t>Use ~1000 particles</a:t>
            </a:r>
          </a:p>
          <a:p>
            <a:r>
              <a:rPr lang="en-GB" sz="2400"/>
              <a:t>Add e.g. 5m to all particles: </a:t>
            </a:r>
          </a:p>
          <a:p>
            <a:r>
              <a:rPr lang="en-GB" sz="2400"/>
              <a:t>Track particles for ~5000 turns</a:t>
            </a:r>
          </a:p>
          <a:p>
            <a:r>
              <a:rPr lang="en-US" sz="2400"/>
              <a:t>Plot the distribution every 100 turns: </a:t>
            </a:r>
            <a:endParaRPr lang="en-GB" sz="2400"/>
          </a:p>
          <a:p>
            <a:endParaRPr lang="en-GB" sz="2400"/>
          </a:p>
          <a:p>
            <a:endParaRPr lang="en-GB" sz="2400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t="12915"/>
          <a:stretch/>
        </p:blipFill>
        <p:spPr>
          <a:xfrm>
            <a:off x="5619070" y="2964188"/>
            <a:ext cx="2115683" cy="30979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5781" y="2016226"/>
            <a:ext cx="3154759" cy="32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1287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9466" y="3443694"/>
            <a:ext cx="3572392" cy="27894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phase mismatch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012" y="3467595"/>
            <a:ext cx="3570170" cy="27444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62597" y="6331526"/>
            <a:ext cx="3309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err="1">
                <a:solidFill>
                  <a:srgbClr val="FF0000"/>
                </a:solidFill>
                <a:sym typeface="Wingdings" panose="05000000000000000000" pitchFamily="2" charset="2"/>
              </a:rPr>
              <a:t>Filamentation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 and eventually?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362597" y="3467595"/>
            <a:ext cx="0" cy="2474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961868" y="3602362"/>
            <a:ext cx="0" cy="2474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 txBox="1">
            <a:spLocks/>
          </p:cNvSpPr>
          <p:nvPr/>
        </p:nvSpPr>
        <p:spPr>
          <a:xfrm>
            <a:off x="542431" y="1043268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Use a smaller bunch length (e.g. divide by 10)</a:t>
            </a:r>
          </a:p>
          <a:p>
            <a:r>
              <a:rPr lang="en-GB" sz="2400" dirty="0"/>
              <a:t>Use ~1000 particles</a:t>
            </a:r>
          </a:p>
          <a:p>
            <a:r>
              <a:rPr lang="en-GB" sz="2400" dirty="0"/>
              <a:t>Add e.g. 5m to all particles: </a:t>
            </a:r>
          </a:p>
          <a:p>
            <a:r>
              <a:rPr lang="en-GB" sz="2400" dirty="0">
                <a:solidFill>
                  <a:srgbClr val="FF0000"/>
                </a:solidFill>
              </a:rPr>
              <a:t>Track particles for ~500000 turns</a:t>
            </a:r>
          </a:p>
          <a:p>
            <a:r>
              <a:rPr lang="en-US" sz="2400" dirty="0"/>
              <a:t>Plot the distribution every 1000 turns </a:t>
            </a:r>
            <a:endParaRPr lang="en-GB" sz="2400" dirty="0"/>
          </a:p>
          <a:p>
            <a:endParaRPr lang="en-GB" sz="2400" dirty="0"/>
          </a:p>
          <a:p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4649428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2446" y="3316977"/>
            <a:ext cx="3659542" cy="28036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phase mismatch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012" y="3346572"/>
            <a:ext cx="3570170" cy="27444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39453" y="6211669"/>
            <a:ext cx="3850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 Eventually emittance growth</a:t>
            </a:r>
          </a:p>
          <a:p>
            <a:r>
              <a:rPr lang="en-GB" dirty="0">
                <a:sym typeface="Wingdings" panose="05000000000000000000" pitchFamily="2" charset="2"/>
              </a:rPr>
              <a:t> Try also with larger mismatch (20 m)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362597" y="3346572"/>
            <a:ext cx="0" cy="2474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961868" y="3481339"/>
            <a:ext cx="0" cy="2474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 txBox="1">
            <a:spLocks/>
          </p:cNvSpPr>
          <p:nvPr/>
        </p:nvSpPr>
        <p:spPr>
          <a:xfrm>
            <a:off x="542431" y="1043268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Use a smaller bunch length (e.g. divide by 10)</a:t>
            </a:r>
          </a:p>
          <a:p>
            <a:r>
              <a:rPr lang="en-GB" sz="2400" dirty="0"/>
              <a:t>Use ~1000 particles</a:t>
            </a:r>
          </a:p>
          <a:p>
            <a:r>
              <a:rPr lang="en-GB" sz="2400" dirty="0"/>
              <a:t>Add e.g. 5m to all particles: </a:t>
            </a:r>
          </a:p>
          <a:p>
            <a:r>
              <a:rPr lang="en-GB" sz="2400" dirty="0">
                <a:solidFill>
                  <a:srgbClr val="FF0000"/>
                </a:solidFill>
              </a:rPr>
              <a:t>Track particles for ~500000 turns</a:t>
            </a:r>
          </a:p>
          <a:p>
            <a:r>
              <a:rPr lang="en-US" sz="2400" dirty="0"/>
              <a:t>Plot the distribution every 1000 turns: </a:t>
            </a:r>
            <a:endParaRPr lang="en-GB" sz="2400" dirty="0"/>
          </a:p>
          <a:p>
            <a:endParaRPr lang="en-GB" sz="2400" dirty="0"/>
          </a:p>
          <a:p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744165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>
                <a:solidFill>
                  <a:srgbClr val="FF0000"/>
                </a:solidFill>
              </a:rPr>
              <a:t>Tracking examples</a:t>
            </a:r>
          </a:p>
          <a:p>
            <a:pPr lvl="1"/>
            <a:r>
              <a:rPr lang="en-US" dirty="0"/>
              <a:t>Impact of phase mismatch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Impact of voltage mismatch</a:t>
            </a:r>
          </a:p>
          <a:p>
            <a:pPr lvl="1"/>
            <a:r>
              <a:rPr lang="en-US" dirty="0"/>
              <a:t>Impact of acceleration</a:t>
            </a:r>
          </a:p>
          <a:p>
            <a:r>
              <a:rPr lang="en-US" dirty="0"/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65328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voltage mismatch (too high)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023" y="1315186"/>
            <a:ext cx="7886700" cy="4351338"/>
          </a:xfrm>
        </p:spPr>
        <p:txBody>
          <a:bodyPr>
            <a:normAutofit/>
          </a:bodyPr>
          <a:lstStyle/>
          <a:p>
            <a:r>
              <a:rPr lang="en-GB" sz="2400" dirty="0"/>
              <a:t>Use the </a:t>
            </a:r>
            <a:r>
              <a:rPr lang="en-GB" sz="2400" dirty="0">
                <a:solidFill>
                  <a:srgbClr val="FF0000"/>
                </a:solidFill>
              </a:rPr>
              <a:t>nominal</a:t>
            </a:r>
            <a:r>
              <a:rPr lang="en-GB" sz="2400" dirty="0"/>
              <a:t> bunch length</a:t>
            </a:r>
          </a:p>
          <a:p>
            <a:r>
              <a:rPr lang="en-GB" sz="2400" dirty="0"/>
              <a:t>track 1000 particles for </a:t>
            </a:r>
            <a:r>
              <a:rPr lang="en-GB" sz="2400" dirty="0">
                <a:solidFill>
                  <a:srgbClr val="FF0000"/>
                </a:solidFill>
              </a:rPr>
              <a:t>500 turns (plot every 10 turns)</a:t>
            </a:r>
          </a:p>
          <a:p>
            <a:r>
              <a:rPr lang="en-GB" sz="2400" dirty="0"/>
              <a:t>Change V_RF to </a:t>
            </a:r>
            <a:r>
              <a:rPr lang="en-GB" sz="2400" dirty="0">
                <a:solidFill>
                  <a:srgbClr val="FF0000"/>
                </a:solidFill>
              </a:rPr>
              <a:t>V_RF*10</a:t>
            </a:r>
            <a:r>
              <a:rPr lang="en-GB" sz="2400" dirty="0"/>
              <a:t> after the bunch is matched to V_RF</a:t>
            </a:r>
          </a:p>
          <a:p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0734" y="2702456"/>
            <a:ext cx="5297101" cy="552741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4101000" y="4898400"/>
            <a:ext cx="760396" cy="9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776" y="3374330"/>
            <a:ext cx="3966900" cy="306739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1396" y="3318479"/>
            <a:ext cx="4167100" cy="317909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77953" y="6518360"/>
            <a:ext cx="2226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What will happen?</a:t>
            </a:r>
          </a:p>
        </p:txBody>
      </p:sp>
    </p:spTree>
    <p:extLst>
      <p:ext uri="{BB962C8B-B14F-4D97-AF65-F5344CB8AC3E}">
        <p14:creationId xmlns:p14="http://schemas.microsoft.com/office/powerpoint/2010/main" val="23198774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voltage mismatch (too high)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023" y="1315186"/>
            <a:ext cx="7886700" cy="4351338"/>
          </a:xfrm>
        </p:spPr>
        <p:txBody>
          <a:bodyPr>
            <a:normAutofit/>
          </a:bodyPr>
          <a:lstStyle/>
          <a:p>
            <a:r>
              <a:rPr lang="en-GB" sz="2400" dirty="0"/>
              <a:t>Use the </a:t>
            </a:r>
            <a:r>
              <a:rPr lang="en-GB" sz="2400" dirty="0">
                <a:solidFill>
                  <a:srgbClr val="FF0000"/>
                </a:solidFill>
              </a:rPr>
              <a:t>nominal</a:t>
            </a:r>
            <a:r>
              <a:rPr lang="en-GB" sz="2400" dirty="0"/>
              <a:t> bunch length</a:t>
            </a:r>
          </a:p>
          <a:p>
            <a:r>
              <a:rPr lang="en-GB" sz="2400" dirty="0"/>
              <a:t>track 1000 particles for </a:t>
            </a:r>
            <a:r>
              <a:rPr lang="en-GB" sz="2400" dirty="0">
                <a:solidFill>
                  <a:srgbClr val="FF0000"/>
                </a:solidFill>
              </a:rPr>
              <a:t>500 turns (plot every 10 turns)</a:t>
            </a:r>
          </a:p>
          <a:p>
            <a:r>
              <a:rPr lang="en-GB" sz="2400" dirty="0"/>
              <a:t>Change V_RF to </a:t>
            </a:r>
            <a:r>
              <a:rPr lang="en-GB" sz="2400" dirty="0">
                <a:solidFill>
                  <a:srgbClr val="FF0000"/>
                </a:solidFill>
              </a:rPr>
              <a:t>V_RF*10</a:t>
            </a:r>
            <a:r>
              <a:rPr lang="en-GB" sz="2400" dirty="0"/>
              <a:t> after the bunch is matched to V_RF</a:t>
            </a:r>
          </a:p>
          <a:p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0734" y="2702456"/>
            <a:ext cx="5297101" cy="552741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4101000" y="4863894"/>
            <a:ext cx="760396" cy="9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776" y="3339824"/>
            <a:ext cx="3966900" cy="306739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39299" y="6314327"/>
            <a:ext cx="45571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Bunch r</a:t>
            </a:r>
            <a:r>
              <a:rPr lang="en-GB" dirty="0"/>
              <a:t>otation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/>
              <a:t>Bunch shortening, if phased correctly, but…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1940" y="3316722"/>
            <a:ext cx="3972112" cy="316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0127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voltage mismatch (too high)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023" y="1315186"/>
            <a:ext cx="7886700" cy="4351338"/>
          </a:xfrm>
        </p:spPr>
        <p:txBody>
          <a:bodyPr/>
          <a:lstStyle/>
          <a:p>
            <a:r>
              <a:rPr lang="en-GB" sz="2400" dirty="0"/>
              <a:t>Use the nominal bunch length</a:t>
            </a:r>
          </a:p>
          <a:p>
            <a:r>
              <a:rPr lang="en-GB" sz="2400" dirty="0"/>
              <a:t>track 1000 particles for </a:t>
            </a:r>
            <a:r>
              <a:rPr lang="en-GB" sz="2400" dirty="0">
                <a:solidFill>
                  <a:srgbClr val="FF0000"/>
                </a:solidFill>
              </a:rPr>
              <a:t>5000 turns (plot every 100 turns)</a:t>
            </a:r>
          </a:p>
          <a:p>
            <a:r>
              <a:rPr lang="en-GB" sz="2400" dirty="0"/>
              <a:t>Change V_RF to </a:t>
            </a:r>
            <a:r>
              <a:rPr lang="en-GB" sz="2400" dirty="0">
                <a:solidFill>
                  <a:srgbClr val="FF0000"/>
                </a:solidFill>
              </a:rPr>
              <a:t>V_RF*10</a:t>
            </a:r>
            <a:r>
              <a:rPr lang="en-GB" sz="2400" dirty="0"/>
              <a:t> after the bunch is matched to V_RF</a:t>
            </a: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4032" y="2787224"/>
            <a:ext cx="5297101" cy="552741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4101000" y="4984665"/>
            <a:ext cx="760396" cy="9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874027" y="6315694"/>
            <a:ext cx="3214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olidFill>
                  <a:srgbClr val="FF0000"/>
                </a:solidFill>
              </a:rPr>
              <a:t>But should not wait too long!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rgbClr val="FF0000"/>
                </a:solidFill>
              </a:rPr>
              <a:t>Emittance growth!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3663261"/>
            <a:ext cx="3489377" cy="26620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8462" y="3689892"/>
            <a:ext cx="3385284" cy="2653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400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3747"/>
            <a:ext cx="7886700" cy="1325563"/>
          </a:xfrm>
        </p:spPr>
        <p:txBody>
          <a:bodyPr/>
          <a:lstStyle/>
          <a:p>
            <a:r>
              <a:rPr lang="en-GB" dirty="0"/>
              <a:t>Impact of voltage mismatch (too low)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023" y="1315186"/>
            <a:ext cx="7886700" cy="4351338"/>
          </a:xfrm>
        </p:spPr>
        <p:txBody>
          <a:bodyPr/>
          <a:lstStyle/>
          <a:p>
            <a:r>
              <a:rPr lang="en-GB" sz="2400" dirty="0"/>
              <a:t>Use the nominal bunch length</a:t>
            </a:r>
          </a:p>
          <a:p>
            <a:r>
              <a:rPr lang="en-GB" sz="2400" dirty="0"/>
              <a:t>track 1000 particles for </a:t>
            </a:r>
            <a:r>
              <a:rPr lang="en-GB" sz="2400" dirty="0">
                <a:solidFill>
                  <a:srgbClr val="FF0000"/>
                </a:solidFill>
              </a:rPr>
              <a:t>500 turns (plot every 10 turns)</a:t>
            </a:r>
          </a:p>
          <a:p>
            <a:r>
              <a:rPr lang="en-GB" sz="2400" dirty="0"/>
              <a:t>Change V_RF to </a:t>
            </a:r>
            <a:r>
              <a:rPr lang="en-GB" sz="2400" dirty="0">
                <a:solidFill>
                  <a:srgbClr val="FF0000"/>
                </a:solidFill>
              </a:rPr>
              <a:t>V_RF/10</a:t>
            </a:r>
            <a:r>
              <a:rPr lang="en-GB" sz="2400" dirty="0"/>
              <a:t> after the bunch is matched to V_RF</a:t>
            </a:r>
          </a:p>
          <a:p>
            <a:r>
              <a:rPr lang="en-US" sz="2400" dirty="0"/>
              <a:t>Adapt the </a:t>
            </a:r>
            <a:r>
              <a:rPr lang="en-US" sz="2400" dirty="0" err="1"/>
              <a:t>deltap</a:t>
            </a:r>
            <a:r>
              <a:rPr lang="en-US" sz="2400" dirty="0"/>
              <a:t> plotting limits</a:t>
            </a:r>
            <a:endParaRPr lang="en-GB" sz="2400" dirty="0"/>
          </a:p>
          <a:p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928636" y="5023166"/>
            <a:ext cx="760396" cy="9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009" y="3774643"/>
            <a:ext cx="3468152" cy="269619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1507" y="3774643"/>
            <a:ext cx="3561346" cy="2757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7457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voltage mismatch (too low)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263" y="1386713"/>
            <a:ext cx="7886700" cy="4351338"/>
          </a:xfrm>
        </p:spPr>
        <p:txBody>
          <a:bodyPr/>
          <a:lstStyle/>
          <a:p>
            <a:pPr lvl="0"/>
            <a:r>
              <a:rPr lang="en-GB" sz="2400" dirty="0">
                <a:solidFill>
                  <a:prstClr val="black"/>
                </a:solidFill>
              </a:rPr>
              <a:t>Use the nominal bunch length</a:t>
            </a:r>
          </a:p>
          <a:p>
            <a:pPr lvl="0"/>
            <a:r>
              <a:rPr lang="en-GB" sz="2400" dirty="0">
                <a:solidFill>
                  <a:prstClr val="black"/>
                </a:solidFill>
              </a:rPr>
              <a:t>track 1000 particles for </a:t>
            </a:r>
            <a:r>
              <a:rPr lang="en-GB" sz="2400" dirty="0">
                <a:solidFill>
                  <a:srgbClr val="FF0000"/>
                </a:solidFill>
              </a:rPr>
              <a:t>500 turns (plot every 10 turns)</a:t>
            </a:r>
          </a:p>
          <a:p>
            <a:pPr lvl="0"/>
            <a:r>
              <a:rPr lang="en-GB" sz="2400" dirty="0">
                <a:solidFill>
                  <a:prstClr val="black"/>
                </a:solidFill>
              </a:rPr>
              <a:t>Change V_RF to </a:t>
            </a:r>
            <a:r>
              <a:rPr lang="en-GB" sz="2400" dirty="0">
                <a:solidFill>
                  <a:srgbClr val="FF0000"/>
                </a:solidFill>
              </a:rPr>
              <a:t>V_RF/10</a:t>
            </a:r>
            <a:r>
              <a:rPr lang="en-GB" sz="2400" dirty="0">
                <a:solidFill>
                  <a:prstClr val="black"/>
                </a:solidFill>
              </a:rPr>
              <a:t> after the bunch is matched to V_RF</a:t>
            </a:r>
          </a:p>
          <a:p>
            <a:pPr lvl="0"/>
            <a:r>
              <a:rPr lang="en-US" sz="2400" dirty="0">
                <a:solidFill>
                  <a:prstClr val="black"/>
                </a:solidFill>
              </a:rPr>
              <a:t>Adapt the </a:t>
            </a:r>
            <a:r>
              <a:rPr lang="en-US" sz="2400" dirty="0" err="1">
                <a:solidFill>
                  <a:prstClr val="black"/>
                </a:solidFill>
              </a:rPr>
              <a:t>deltap</a:t>
            </a:r>
            <a:r>
              <a:rPr lang="en-US" sz="2400" dirty="0">
                <a:solidFill>
                  <a:prstClr val="black"/>
                </a:solidFill>
              </a:rPr>
              <a:t> plotting limits</a:t>
            </a:r>
            <a:endParaRPr lang="en-GB" sz="2400" dirty="0">
              <a:solidFill>
                <a:prstClr val="black"/>
              </a:solidFill>
            </a:endParaRPr>
          </a:p>
          <a:p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782728" y="5153507"/>
            <a:ext cx="1058779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1065" y="3660653"/>
            <a:ext cx="4021179" cy="298570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009" y="3774643"/>
            <a:ext cx="3468152" cy="269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6255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>
                <a:solidFill>
                  <a:srgbClr val="FF0000"/>
                </a:solidFill>
              </a:rPr>
              <a:t>Tracking examples</a:t>
            </a:r>
          </a:p>
          <a:p>
            <a:pPr lvl="1"/>
            <a:r>
              <a:rPr lang="en-US" dirty="0"/>
              <a:t>Impact of phase mismatch</a:t>
            </a:r>
          </a:p>
          <a:p>
            <a:pPr lvl="1"/>
            <a:r>
              <a:rPr lang="en-US" dirty="0"/>
              <a:t>Impact of voltage mismatch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Impact of acceleration</a:t>
            </a:r>
          </a:p>
          <a:p>
            <a:r>
              <a:rPr lang="en-US" dirty="0"/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5658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76412"/>
            <a:ext cx="7886700" cy="4819801"/>
          </a:xfrm>
        </p:spPr>
        <p:txBody>
          <a:bodyPr>
            <a:normAutofit/>
          </a:bodyPr>
          <a:lstStyle/>
          <a:p>
            <a:r>
              <a:rPr lang="en-US" sz="2400" dirty="0"/>
              <a:t>1h20 towards the end of the course in the computer room</a:t>
            </a:r>
          </a:p>
          <a:p>
            <a:endParaRPr lang="en-US" sz="2400" dirty="0"/>
          </a:p>
          <a:p>
            <a:r>
              <a:rPr lang="en-US" sz="2400" dirty="0"/>
              <a:t>A virtual box with examples can be set up on your own simulation environment on your own PC. </a:t>
            </a:r>
          </a:p>
          <a:p>
            <a:endParaRPr lang="en-US" sz="2400" dirty="0"/>
          </a:p>
          <a:p>
            <a:r>
              <a:rPr lang="en-US" sz="2400" dirty="0"/>
              <a:t>It is not mandatory to have this set-up</a:t>
            </a:r>
          </a:p>
          <a:p>
            <a:endParaRPr lang="en-US" sz="2400" dirty="0"/>
          </a:p>
          <a:p>
            <a:r>
              <a:rPr lang="en-US" sz="2400" dirty="0"/>
              <a:t>The detailed procedure and examples are on the Indico site.</a:t>
            </a:r>
          </a:p>
          <a:p>
            <a:endParaRPr lang="en-US" sz="2400" dirty="0"/>
          </a:p>
          <a:p>
            <a:r>
              <a:rPr lang="en-US" sz="2000" dirty="0">
                <a:solidFill>
                  <a:srgbClr val="FF0000"/>
                </a:solidFill>
              </a:rPr>
              <a:t>Note: we should expect incompatibilities linked to open-source codes!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0036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acceleration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082" y="1072896"/>
            <a:ext cx="8240268" cy="5571744"/>
          </a:xfrm>
        </p:spPr>
        <p:txBody>
          <a:bodyPr/>
          <a:lstStyle/>
          <a:p>
            <a:r>
              <a:rPr lang="en-GB" dirty="0"/>
              <a:t>Use the nominal bunch length</a:t>
            </a:r>
          </a:p>
          <a:p>
            <a:r>
              <a:rPr lang="en-GB" dirty="0"/>
              <a:t>Use 200 particles</a:t>
            </a:r>
          </a:p>
          <a:p>
            <a:r>
              <a:rPr lang="en-US" dirty="0"/>
              <a:t>Use V_RF=20 kV</a:t>
            </a:r>
            <a:endParaRPr lang="en-GB" dirty="0"/>
          </a:p>
          <a:p>
            <a:r>
              <a:rPr lang="en-GB" dirty="0"/>
              <a:t>Use </a:t>
            </a:r>
            <a:r>
              <a:rPr lang="en-GB" dirty="0" err="1"/>
              <a:t>Bdot</a:t>
            </a:r>
            <a:r>
              <a:rPr lang="en-GB" dirty="0"/>
              <a:t>=2.2 T/s</a:t>
            </a:r>
          </a:p>
          <a:p>
            <a:r>
              <a:rPr lang="en-GB" dirty="0"/>
              <a:t>Does it work? Why?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223806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acceleration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082" y="963169"/>
            <a:ext cx="8240268" cy="5571744"/>
          </a:xfrm>
        </p:spPr>
        <p:txBody>
          <a:bodyPr>
            <a:normAutofit/>
          </a:bodyPr>
          <a:lstStyle/>
          <a:p>
            <a:r>
              <a:rPr lang="en-GB" sz="2400" dirty="0"/>
              <a:t>Use the nominal bunch length</a:t>
            </a:r>
          </a:p>
          <a:p>
            <a:r>
              <a:rPr lang="en-GB" sz="2400" dirty="0"/>
              <a:t>Use 1000 particles</a:t>
            </a:r>
          </a:p>
          <a:p>
            <a:r>
              <a:rPr lang="en-GB" sz="2400" dirty="0"/>
              <a:t>Use </a:t>
            </a:r>
            <a:r>
              <a:rPr lang="en-GB" sz="2400" dirty="0" err="1"/>
              <a:t>Bdot</a:t>
            </a:r>
            <a:r>
              <a:rPr lang="en-GB" sz="2400" dirty="0"/>
              <a:t>=2.2 T/s</a:t>
            </a:r>
          </a:p>
          <a:p>
            <a:r>
              <a:rPr lang="en-GB" sz="2400" dirty="0"/>
              <a:t>Change VRF to 200 kV</a:t>
            </a:r>
          </a:p>
          <a:p>
            <a:r>
              <a:rPr lang="en-GB" sz="2400" dirty="0"/>
              <a:t>Compute the synchronous phase</a:t>
            </a:r>
          </a:p>
          <a:p>
            <a:r>
              <a:rPr lang="en-GB" sz="2400" dirty="0"/>
              <a:t>Plot the phase space in in </a:t>
            </a:r>
            <a:r>
              <a:rPr lang="el-GR" sz="2400" dirty="0"/>
              <a:t>φ</a:t>
            </a:r>
            <a:r>
              <a:rPr lang="en-GB" sz="2400" dirty="0"/>
              <a:t>[degrees], </a:t>
            </a:r>
            <a:r>
              <a:rPr lang="el-GR" sz="2400" dirty="0"/>
              <a:t>Δ</a:t>
            </a:r>
            <a:r>
              <a:rPr lang="en-GB" sz="2400" dirty="0"/>
              <a:t>E [MeV]  </a:t>
            </a:r>
          </a:p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3656181"/>
            <a:ext cx="3959889" cy="3098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53989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/>
              <a:t>Tracking examples</a:t>
            </a:r>
          </a:p>
          <a:p>
            <a:pPr lvl="1"/>
            <a:r>
              <a:rPr lang="en-US" dirty="0"/>
              <a:t>Impact of phase mismatch</a:t>
            </a:r>
          </a:p>
          <a:p>
            <a:pPr lvl="1"/>
            <a:r>
              <a:rPr lang="en-US" dirty="0"/>
              <a:t>Impact of voltage mismatch</a:t>
            </a:r>
          </a:p>
          <a:p>
            <a:pPr lvl="1"/>
            <a:r>
              <a:rPr lang="en-US" dirty="0"/>
              <a:t>Impact of acceleration</a:t>
            </a:r>
          </a:p>
          <a:p>
            <a:r>
              <a:rPr lang="en-US" dirty="0">
                <a:solidFill>
                  <a:srgbClr val="FF0000"/>
                </a:solidFill>
              </a:rPr>
              <a:t>Setting up the environment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Virtual box (if you do not have Linux already!)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495745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99C42E3-2B52-4C5C-8EB4-B47AC1F9D0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4293"/>
          <a:stretch/>
        </p:blipFill>
        <p:spPr>
          <a:xfrm>
            <a:off x="1257854" y="1675613"/>
            <a:ext cx="7886700" cy="30491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398" y="131127"/>
            <a:ext cx="7886700" cy="962978"/>
          </a:xfrm>
        </p:spPr>
        <p:txBody>
          <a:bodyPr>
            <a:normAutofit/>
          </a:bodyPr>
          <a:lstStyle/>
          <a:p>
            <a:r>
              <a:rPr lang="en-GB" sz="3600" dirty="0"/>
              <a:t>Setting up the operating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496" y="1055535"/>
            <a:ext cx="6796832" cy="5238282"/>
          </a:xfrm>
        </p:spPr>
        <p:txBody>
          <a:bodyPr>
            <a:normAutofit/>
          </a:bodyPr>
          <a:lstStyle/>
          <a:p>
            <a:r>
              <a:rPr lang="en-GB" sz="2400" dirty="0"/>
              <a:t>Install a virtual box to get an Ubuntu environment</a:t>
            </a:r>
          </a:p>
          <a:p>
            <a:pPr marL="0" indent="0">
              <a:buNone/>
            </a:pPr>
            <a:r>
              <a:rPr lang="en-GB" sz="2400" dirty="0"/>
              <a:t>	Ex: </a:t>
            </a:r>
            <a:r>
              <a:rPr lang="en-GB" sz="1800" dirty="0">
                <a:hlinkClick r:id="rId3"/>
              </a:rPr>
              <a:t>https://www.virtualbox.org/wiki/Downloads</a:t>
            </a:r>
            <a:endParaRPr lang="en-GB" sz="18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Create a new virtual machine </a:t>
            </a:r>
            <a:br>
              <a:rPr lang="en-GB" sz="2400" dirty="0"/>
            </a:br>
            <a:r>
              <a:rPr lang="en-GB" sz="2400" dirty="0"/>
              <a:t>with Ubuntu 64-bit</a:t>
            </a:r>
          </a:p>
        </p:txBody>
      </p:sp>
      <p:sp>
        <p:nvSpPr>
          <p:cNvPr id="5" name="Oval 4"/>
          <p:cNvSpPr/>
          <p:nvPr/>
        </p:nvSpPr>
        <p:spPr>
          <a:xfrm>
            <a:off x="2021305" y="3759212"/>
            <a:ext cx="2550695" cy="178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1256"/>
          <a:stretch/>
        </p:blipFill>
        <p:spPr>
          <a:xfrm>
            <a:off x="4554244" y="4783795"/>
            <a:ext cx="4190260" cy="172660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702641" y="4982896"/>
            <a:ext cx="319596" cy="3462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FB5BD68-5410-4350-B854-B2638F3EC6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0843" y="4982896"/>
            <a:ext cx="1984926" cy="187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90335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642" y="911225"/>
            <a:ext cx="843834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In case of a “</a:t>
            </a:r>
            <a:r>
              <a:rPr lang="en-GB" sz="2400" dirty="0" err="1"/>
              <a:t>VTx</a:t>
            </a:r>
            <a:r>
              <a:rPr lang="en-GB" sz="2400" dirty="0"/>
              <a:t>” error or an impossibility to select 64 bit operating system when launching the virtual machine, one needs to turn Virtualization Technology (</a:t>
            </a:r>
            <a:r>
              <a:rPr lang="en-GB" sz="2400" dirty="0" err="1"/>
              <a:t>VTx</a:t>
            </a:r>
            <a:r>
              <a:rPr lang="en-GB" sz="2400" dirty="0"/>
              <a:t>) on in the BIOS (see chapter 10.3 in </a:t>
            </a:r>
            <a:r>
              <a:rPr lang="en-GB" sz="2400" dirty="0">
                <a:hlinkClick r:id="rId2"/>
              </a:rPr>
              <a:t>https://www.virtualbox.org/manual/ch10.html#hwvirt</a:t>
            </a:r>
            <a:r>
              <a:rPr lang="en-GB" sz="2400" dirty="0"/>
              <a:t> 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7271" y="2300438"/>
            <a:ext cx="6358079" cy="4190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48813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virtual machine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F5D901-CF0E-4947-BACE-FCE4655A8D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24"/>
          <a:stretch/>
        </p:blipFill>
        <p:spPr>
          <a:xfrm>
            <a:off x="2712559" y="1740022"/>
            <a:ext cx="3718882" cy="3445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72067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039528" y="6400800"/>
            <a:ext cx="6809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2 GB is recommended by Ubuntu. This setting can be modified later.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FB5A042-C236-4EBD-B84D-2A900EB000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1128" y="1691489"/>
            <a:ext cx="3741744" cy="3475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25775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47C3EF-9B45-46B7-9018-DBF13314F1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387" y="1432387"/>
            <a:ext cx="3993226" cy="3993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33216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3FA151-CA68-4FFE-ACB3-8C2A5602EB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725717-601D-4908-B5BF-EE6F6F9D3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387" y="1432387"/>
            <a:ext cx="3993226" cy="3993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4359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578543" y="6140918"/>
            <a:ext cx="2739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Assign 20 GB if possible.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808CB77-4C91-4285-920A-FF52C239E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387" y="1432387"/>
            <a:ext cx="3993226" cy="3993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552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>
                <a:solidFill>
                  <a:srgbClr val="FF0000"/>
                </a:solidFill>
              </a:rPr>
              <a:t>Introduction to </a:t>
            </a:r>
            <a:r>
              <a:rPr lang="en-US" dirty="0" err="1">
                <a:solidFill>
                  <a:srgbClr val="FF0000"/>
                </a:solidFill>
              </a:rPr>
              <a:t>PyHEADTAIL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/>
              <a:t>Tracking examples</a:t>
            </a:r>
          </a:p>
          <a:p>
            <a:r>
              <a:rPr lang="en-US" dirty="0"/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075603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08564-900E-4514-A9B3-95631D604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Tip: allow shared clipboard if you wish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3FD223-820E-474F-A21C-1DF3C59712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736" y="1030181"/>
            <a:ext cx="7338696" cy="4229467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E16952A-6004-4DCD-8C6A-0B8EA8DF75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956728" y="2193499"/>
            <a:ext cx="5187272" cy="4351338"/>
          </a:xfr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D1B80C-F668-4992-A307-92FB6B03C9B6}"/>
              </a:ext>
            </a:extLst>
          </p:cNvPr>
          <p:cNvSpPr/>
          <p:nvPr/>
        </p:nvSpPr>
        <p:spPr>
          <a:xfrm>
            <a:off x="3675355" y="1429305"/>
            <a:ext cx="461639" cy="69718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9BA9F0-6EC0-41D5-9479-F6181CAFE55E}"/>
              </a:ext>
            </a:extLst>
          </p:cNvPr>
          <p:cNvSpPr/>
          <p:nvPr/>
        </p:nvSpPr>
        <p:spPr>
          <a:xfrm>
            <a:off x="5594411" y="2876364"/>
            <a:ext cx="735368" cy="26854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EC91FC-7AAE-404B-8DAD-E6C2CE28CCDF}"/>
              </a:ext>
            </a:extLst>
          </p:cNvPr>
          <p:cNvSpPr txBox="1"/>
          <p:nvPr/>
        </p:nvSpPr>
        <p:spPr>
          <a:xfrm>
            <a:off x="392520" y="5827819"/>
            <a:ext cx="28043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“settings” </a:t>
            </a:r>
            <a:r>
              <a:rPr lang="en-US" dirty="0">
                <a:sym typeface="Wingdings" panose="05000000000000000000" pitchFamily="2" charset="2"/>
              </a:rPr>
              <a:t> “advanced”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of the newly created VM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31379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3F8C3FA-3C6C-4A35-8E99-D3C6F4FEC9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882" y="1414212"/>
            <a:ext cx="7338696" cy="42294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 the VM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4553366" y="1754227"/>
            <a:ext cx="622316" cy="75815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>
            <a:endCxn id="5" idx="1"/>
          </p:cNvCxnSpPr>
          <p:nvPr/>
        </p:nvCxnSpPr>
        <p:spPr>
          <a:xfrm>
            <a:off x="1549667" y="963169"/>
            <a:ext cx="3094835" cy="9020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836872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/>
              <a:t>Tracking examples</a:t>
            </a:r>
          </a:p>
          <a:p>
            <a:pPr lvl="1"/>
            <a:r>
              <a:rPr lang="en-US" dirty="0"/>
              <a:t>Impact of phase mismatch</a:t>
            </a:r>
          </a:p>
          <a:p>
            <a:pPr lvl="1"/>
            <a:r>
              <a:rPr lang="en-US" dirty="0"/>
              <a:t>Impact of voltage mismatch</a:t>
            </a:r>
          </a:p>
          <a:p>
            <a:pPr lvl="1"/>
            <a:r>
              <a:rPr lang="en-US" dirty="0"/>
              <a:t>Impact of acceleration</a:t>
            </a:r>
          </a:p>
          <a:p>
            <a:r>
              <a:rPr lang="en-US" dirty="0">
                <a:solidFill>
                  <a:srgbClr val="FF0000"/>
                </a:solidFill>
              </a:rPr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58100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Download </a:t>
            </a:r>
            <a:r>
              <a:rPr lang="en-US" dirty="0" err="1"/>
              <a:t>ubuntu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8475"/>
            <a:ext cx="7886700" cy="4351338"/>
          </a:xfrm>
        </p:spPr>
        <p:txBody>
          <a:bodyPr/>
          <a:lstStyle/>
          <a:p>
            <a:r>
              <a:rPr lang="en-GB" dirty="0">
                <a:hlinkClick r:id="rId2"/>
              </a:rPr>
              <a:t>https://www.ubuntu.com/download/desktop</a:t>
            </a:r>
            <a:r>
              <a:rPr lang="en-GB" dirty="0"/>
              <a:t> (beware quite large iso file – 2.6 Go)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BFCFA1-BD68-439B-A5B5-DCC06F0448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667" y="2374734"/>
            <a:ext cx="7483876" cy="4106234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8DA42F6D-B874-4569-8A3E-80FEACC8D860}"/>
              </a:ext>
            </a:extLst>
          </p:cNvPr>
          <p:cNvSpPr/>
          <p:nvPr/>
        </p:nvSpPr>
        <p:spPr>
          <a:xfrm>
            <a:off x="6507332" y="4847208"/>
            <a:ext cx="1251751" cy="60368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2FAFED9-D461-4001-A06B-68B72C3B9C4C}"/>
              </a:ext>
            </a:extLst>
          </p:cNvPr>
          <p:cNvCxnSpPr>
            <a:cxnSpLocks/>
          </p:cNvCxnSpPr>
          <p:nvPr/>
        </p:nvCxnSpPr>
        <p:spPr>
          <a:xfrm>
            <a:off x="3609287" y="2179409"/>
            <a:ext cx="3031210" cy="26677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21329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 Ubuntu start up disk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08523" y="5826635"/>
            <a:ext cx="56253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You may have to click on the small green arrow to browse </a:t>
            </a:r>
            <a:br>
              <a:rPr lang="en-US" dirty="0"/>
            </a:br>
            <a:r>
              <a:rPr lang="en-US" dirty="0"/>
              <a:t>for your Ubuntu installation  image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832D7B-65A7-491F-8A5C-69B7349B2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BFFF0F9-7596-4430-8A9E-79F6654B36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301" t="20754" r="33786" b="24449"/>
          <a:stretch/>
        </p:blipFill>
        <p:spPr>
          <a:xfrm>
            <a:off x="1970843" y="1025306"/>
            <a:ext cx="4616387" cy="413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0751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 </a:t>
            </a:r>
            <a:r>
              <a:rPr lang="en-US" dirty="0" err="1"/>
              <a:t>ubuntu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9C8824-95D3-4800-815F-BE5AD66310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82"/>
          <a:stretch/>
        </p:blipFill>
        <p:spPr>
          <a:xfrm>
            <a:off x="1531356" y="1100831"/>
            <a:ext cx="6081287" cy="5204309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998EA2FE-8AB7-47FA-A210-5E61721B5A0F}"/>
              </a:ext>
            </a:extLst>
          </p:cNvPr>
          <p:cNvSpPr/>
          <p:nvPr/>
        </p:nvSpPr>
        <p:spPr>
          <a:xfrm>
            <a:off x="5601809" y="4083729"/>
            <a:ext cx="1251751" cy="60368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7214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9118A-F872-4C0F-A1D0-755931D4A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81" y="206631"/>
            <a:ext cx="8185337" cy="756538"/>
          </a:xfrm>
        </p:spPr>
        <p:txBody>
          <a:bodyPr>
            <a:noAutofit/>
          </a:bodyPr>
          <a:lstStyle/>
          <a:p>
            <a:r>
              <a:rPr lang="en-US" sz="2800" dirty="0"/>
              <a:t>Choose the appropriate keyboard for your personal use (your physical keyboard configuration). </a:t>
            </a:r>
            <a:endParaRPr lang="en-GB" sz="28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416222D-3614-4561-B38F-1488D9FC9F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685"/>
          <a:stretch/>
        </p:blipFill>
        <p:spPr>
          <a:xfrm>
            <a:off x="2058945" y="1669002"/>
            <a:ext cx="5026110" cy="432153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FF50F24-B11A-4834-A19D-F968AF92A165}"/>
              </a:ext>
            </a:extLst>
          </p:cNvPr>
          <p:cNvSpPr txBox="1"/>
          <p:nvPr/>
        </p:nvSpPr>
        <p:spPr>
          <a:xfrm>
            <a:off x="878889" y="6327033"/>
            <a:ext cx="2763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My keyboard is English (US)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63335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Choose normal installation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35940E-D7C1-435F-8EBD-EB8C6E76EF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2311" y="926328"/>
            <a:ext cx="6096528" cy="525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0310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Keep default installation and “install now” and confirm with “continue” on the pop up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726852" y="6298752"/>
            <a:ext cx="3945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Then choose time zone and login details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F2B683-2FBB-4693-91F6-3B119F590B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728" y="963169"/>
            <a:ext cx="4927016" cy="42638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BB6C08C-3831-4D69-86AC-3436652282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7588" y="3009530"/>
            <a:ext cx="3817418" cy="3289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16547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337" y="399137"/>
            <a:ext cx="7886700" cy="756538"/>
          </a:xfrm>
        </p:spPr>
        <p:txBody>
          <a:bodyPr>
            <a:noAutofit/>
          </a:bodyPr>
          <a:lstStyle/>
          <a:p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065" y="1253331"/>
            <a:ext cx="5269356" cy="435133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Then wait for file copy and Ubuntu installation restart the machine after it is complete</a:t>
            </a:r>
          </a:p>
          <a:p>
            <a:endParaRPr lang="en-US" dirty="0"/>
          </a:p>
          <a:p>
            <a:r>
              <a:rPr lang="en-US" dirty="0"/>
              <a:t>If the screen is too small, </a:t>
            </a:r>
          </a:p>
          <a:p>
            <a:pPr lvl="1"/>
            <a:r>
              <a:rPr lang="en-US" dirty="0"/>
              <a:t>Change the scaling/</a:t>
            </a:r>
            <a:r>
              <a:rPr lang="en-US" dirty="0" err="1"/>
              <a:t>seettings</a:t>
            </a:r>
            <a:r>
              <a:rPr lang="en-US" dirty="0"/>
              <a:t> in the VM</a:t>
            </a:r>
          </a:p>
          <a:p>
            <a:pPr marL="457200" lvl="1" indent="0">
              <a:buNone/>
            </a:pPr>
            <a:r>
              <a:rPr lang="en-US" dirty="0"/>
              <a:t>    or</a:t>
            </a:r>
          </a:p>
          <a:p>
            <a:pPr lvl="1"/>
            <a:r>
              <a:rPr lang="en-US" dirty="0"/>
              <a:t>change the display settings inside Ubuntu</a:t>
            </a:r>
            <a:r>
              <a:rPr lang="en-GB" dirty="0"/>
              <a:t> or </a:t>
            </a:r>
          </a:p>
          <a:p>
            <a:pPr lvl="1"/>
            <a:r>
              <a:rPr lang="en-GB" sz="2000" dirty="0"/>
              <a:t>shut down the VM</a:t>
            </a:r>
          </a:p>
          <a:p>
            <a:pPr lvl="1"/>
            <a:r>
              <a:rPr lang="en-GB" sz="2000" dirty="0"/>
              <a:t>go to the VM Settings </a:t>
            </a:r>
          </a:p>
          <a:p>
            <a:pPr lvl="1"/>
            <a:r>
              <a:rPr lang="en-GB" sz="2000" dirty="0"/>
              <a:t>» Display </a:t>
            </a:r>
          </a:p>
          <a:p>
            <a:pPr lvl="1"/>
            <a:r>
              <a:rPr lang="en-GB" sz="2000" dirty="0"/>
              <a:t>» </a:t>
            </a:r>
            <a:r>
              <a:rPr lang="en-GB" sz="2000" b="1" dirty="0"/>
              <a:t>Screen</a:t>
            </a:r>
            <a:r>
              <a:rPr lang="en-GB" sz="2000" dirty="0"/>
              <a:t> </a:t>
            </a:r>
          </a:p>
          <a:p>
            <a:pPr lvl="1"/>
            <a:r>
              <a:rPr lang="en-GB" sz="2000" dirty="0"/>
              <a:t>» Graphics Controller = </a:t>
            </a:r>
            <a:r>
              <a:rPr lang="en-GB" sz="2000" dirty="0" err="1"/>
              <a:t>VBoxVGA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C3313B-6716-4A82-85A7-E7BDB66611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9243" y="4274820"/>
            <a:ext cx="3509561" cy="25831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A60DB2C-D770-4B23-986C-EB37F54FC4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263"/>
          <a:stretch/>
        </p:blipFill>
        <p:spPr>
          <a:xfrm>
            <a:off x="6019060" y="86348"/>
            <a:ext cx="3213358" cy="427877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805CB59-943A-4CB7-840E-97DD176859DE}"/>
              </a:ext>
            </a:extLst>
          </p:cNvPr>
          <p:cNvCxnSpPr>
            <a:cxnSpLocks/>
          </p:cNvCxnSpPr>
          <p:nvPr/>
        </p:nvCxnSpPr>
        <p:spPr>
          <a:xfrm>
            <a:off x="5449243" y="3836511"/>
            <a:ext cx="296203" cy="4383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5A98C51-E9E1-45DA-A162-FF55EFFFF101}"/>
              </a:ext>
            </a:extLst>
          </p:cNvPr>
          <p:cNvCxnSpPr>
            <a:cxnSpLocks/>
          </p:cNvCxnSpPr>
          <p:nvPr/>
        </p:nvCxnSpPr>
        <p:spPr>
          <a:xfrm flipV="1">
            <a:off x="5360466" y="3021489"/>
            <a:ext cx="578695" cy="1883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3538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8DF5B-52DD-4390-B579-E1546C183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2E00F5-7077-4CF5-AB6C-5F60780921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Please download the </a:t>
            </a:r>
            <a:r>
              <a:rPr lang="en-US" dirty="0" err="1"/>
              <a:t>Jupyter</a:t>
            </a:r>
            <a:r>
              <a:rPr lang="en-US" dirty="0"/>
              <a:t> notebooks and make a copy in another folder to keep the original files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065831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/>
              <a:t>Tracking examples</a:t>
            </a:r>
          </a:p>
          <a:p>
            <a:pPr lvl="1"/>
            <a:r>
              <a:rPr lang="en-US" dirty="0"/>
              <a:t>Impact of phase mismatch</a:t>
            </a:r>
          </a:p>
          <a:p>
            <a:pPr lvl="1"/>
            <a:r>
              <a:rPr lang="en-US" dirty="0"/>
              <a:t>Impact of voltage mismatch</a:t>
            </a:r>
          </a:p>
          <a:p>
            <a:pPr lvl="1"/>
            <a:r>
              <a:rPr lang="en-US" dirty="0"/>
              <a:t>Impact of acceleration</a:t>
            </a:r>
          </a:p>
          <a:p>
            <a:r>
              <a:rPr lang="en-US" dirty="0">
                <a:solidFill>
                  <a:srgbClr val="FF0000"/>
                </a:solidFill>
              </a:rPr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Anaconda</a:t>
            </a:r>
          </a:p>
          <a:p>
            <a:pPr lvl="1"/>
            <a:r>
              <a:rPr lang="en-US" dirty="0" err="1"/>
              <a:t>PyHEADTAIL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230731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 anaconda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24" y="1107511"/>
            <a:ext cx="7886700" cy="50120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Download anaconda for Linux at </a:t>
            </a:r>
            <a:r>
              <a:rPr lang="en-GB" sz="2400" dirty="0">
                <a:hlinkClick r:id="rId2"/>
              </a:rPr>
              <a:t>https://www.anaconda.com/distribution/#download-section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1800" dirty="0"/>
              <a:t>or type </a:t>
            </a:r>
          </a:p>
          <a:p>
            <a:pPr marL="0" indent="0">
              <a:buNone/>
            </a:pPr>
            <a:r>
              <a:rPr lang="en-GB" sz="1600" dirty="0"/>
              <a:t>&gt; </a:t>
            </a:r>
            <a:r>
              <a:rPr lang="en-GB" sz="1800" dirty="0" err="1"/>
              <a:t>wget</a:t>
            </a:r>
            <a:r>
              <a:rPr lang="en-GB" sz="1800" dirty="0"/>
              <a:t> </a:t>
            </a:r>
            <a:r>
              <a:rPr lang="en-GB" sz="1800" u="sng" dirty="0">
                <a:hlinkClick r:id="rId3"/>
              </a:rPr>
              <a:t>https://repo.anaconda.com/archive/Anaconda3-2020.11-Linux-x86_64.sh</a:t>
            </a:r>
            <a:r>
              <a:rPr lang="en-GB" sz="1800" u="sng" dirty="0"/>
              <a:t> </a:t>
            </a:r>
            <a:r>
              <a:rPr lang="en-GB" sz="1800" dirty="0"/>
              <a:t> 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80779" y="3756967"/>
            <a:ext cx="79824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Then install it by typing 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/>
              <a:t>&gt; </a:t>
            </a:r>
            <a:r>
              <a:rPr lang="en-GB" dirty="0" err="1"/>
              <a:t>sh</a:t>
            </a:r>
            <a:r>
              <a:rPr lang="en-GB" dirty="0"/>
              <a:t> Anaconda3-2020.11-Linux86_64.sh</a:t>
            </a:r>
          </a:p>
          <a:p>
            <a:endParaRPr lang="en-GB" dirty="0"/>
          </a:p>
          <a:p>
            <a:r>
              <a:rPr lang="en-GB" dirty="0"/>
              <a:t>In the download directory </a:t>
            </a:r>
          </a:p>
        </p:txBody>
      </p:sp>
    </p:spTree>
    <p:extLst>
      <p:ext uri="{BB962C8B-B14F-4D97-AF65-F5344CB8AC3E}">
        <p14:creationId xmlns:p14="http://schemas.microsoft.com/office/powerpoint/2010/main" val="385768927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340" y="351465"/>
            <a:ext cx="7886700" cy="756538"/>
          </a:xfrm>
        </p:spPr>
        <p:txBody>
          <a:bodyPr>
            <a:normAutofit fontScale="90000"/>
          </a:bodyPr>
          <a:lstStyle/>
          <a:p>
            <a:r>
              <a:rPr lang="en-US" dirty="0"/>
              <a:t>Do not forget to add Anaconda to path (answer yes or add the path yourself in the “.</a:t>
            </a:r>
            <a:r>
              <a:rPr lang="en-US" dirty="0" err="1"/>
              <a:t>bashrc</a:t>
            </a:r>
            <a:r>
              <a:rPr lang="en-US" dirty="0"/>
              <a:t>” configuration file)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4045907" y="2492679"/>
            <a:ext cx="513567" cy="36389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036956" y="5962535"/>
            <a:ext cx="6531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Anaconda contains all the necessary libraries to run </a:t>
            </a:r>
            <a:r>
              <a:rPr lang="en-US" dirty="0" err="1">
                <a:sym typeface="Wingdings" panose="05000000000000000000" pitchFamily="2" charset="2"/>
              </a:rPr>
              <a:t>PyHEADTAIL</a:t>
            </a:r>
            <a:r>
              <a:rPr lang="en-US" dirty="0">
                <a:sym typeface="Wingdings" panose="05000000000000000000" pitchFamily="2" charset="2"/>
              </a:rPr>
              <a:t>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001027" y="4583296"/>
            <a:ext cx="6369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Restart the shell (“&gt;&gt;source .</a:t>
            </a:r>
            <a:r>
              <a:rPr lang="en-US" dirty="0" err="1">
                <a:sym typeface="Wingdings" panose="05000000000000000000" pitchFamily="2" charset="2"/>
              </a:rPr>
              <a:t>bashrc</a:t>
            </a:r>
            <a:r>
              <a:rPr lang="en-US" dirty="0">
                <a:sym typeface="Wingdings" panose="05000000000000000000" pitchFamily="2" charset="2"/>
              </a:rPr>
              <a:t>” from the home directory)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Check that “&gt;&gt;</a:t>
            </a:r>
            <a:r>
              <a:rPr lang="en-US" dirty="0" err="1">
                <a:sym typeface="Wingdings" panose="05000000000000000000" pitchFamily="2" charset="2"/>
              </a:rPr>
              <a:t>ipython</a:t>
            </a:r>
            <a:r>
              <a:rPr lang="en-US" dirty="0">
                <a:sym typeface="Wingdings" panose="05000000000000000000" pitchFamily="2" charset="2"/>
              </a:rPr>
              <a:t> notebook” works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6DFAE3-4A58-4026-ABD8-8B062E448C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806" y="1392290"/>
            <a:ext cx="5076980" cy="2736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88792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Goals</a:t>
            </a:r>
          </a:p>
          <a:p>
            <a:r>
              <a:rPr lang="en-US" dirty="0"/>
              <a:t>Plan</a:t>
            </a:r>
          </a:p>
          <a:p>
            <a:r>
              <a:rPr lang="en-US" dirty="0"/>
              <a:t>Introduction to </a:t>
            </a:r>
            <a:r>
              <a:rPr lang="en-US" dirty="0" err="1"/>
              <a:t>PyHEADTAIL</a:t>
            </a:r>
            <a:endParaRPr lang="en-US" dirty="0"/>
          </a:p>
          <a:p>
            <a:r>
              <a:rPr lang="en-US" dirty="0"/>
              <a:t>Structure of </a:t>
            </a:r>
            <a:r>
              <a:rPr lang="en-US" dirty="0" err="1"/>
              <a:t>ipython</a:t>
            </a:r>
            <a:r>
              <a:rPr lang="en-US" dirty="0"/>
              <a:t> files</a:t>
            </a:r>
          </a:p>
          <a:p>
            <a:r>
              <a:rPr lang="en-US" dirty="0"/>
              <a:t>Tracking examples</a:t>
            </a:r>
          </a:p>
          <a:p>
            <a:pPr lvl="1"/>
            <a:r>
              <a:rPr lang="en-US" dirty="0"/>
              <a:t>Impact of phase mismatch</a:t>
            </a:r>
          </a:p>
          <a:p>
            <a:pPr lvl="1"/>
            <a:r>
              <a:rPr lang="en-US" dirty="0"/>
              <a:t>Impact of voltage mismatch</a:t>
            </a:r>
          </a:p>
          <a:p>
            <a:pPr lvl="1"/>
            <a:r>
              <a:rPr lang="en-US" dirty="0"/>
              <a:t>Impact of acceleration</a:t>
            </a:r>
          </a:p>
          <a:p>
            <a:r>
              <a:rPr lang="en-US" dirty="0">
                <a:solidFill>
                  <a:srgbClr val="FF0000"/>
                </a:solidFill>
              </a:rPr>
              <a:t>Setting up the environment</a:t>
            </a:r>
          </a:p>
          <a:p>
            <a:pPr lvl="1"/>
            <a:r>
              <a:rPr lang="en-US" dirty="0"/>
              <a:t>Virtual box</a:t>
            </a:r>
          </a:p>
          <a:p>
            <a:pPr lvl="1"/>
            <a:r>
              <a:rPr lang="en-US" dirty="0"/>
              <a:t>Ubuntu</a:t>
            </a:r>
          </a:p>
          <a:p>
            <a:pPr lvl="1"/>
            <a:r>
              <a:rPr lang="en-US" dirty="0"/>
              <a:t>Anaconda</a:t>
            </a: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PyHEADTAIL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93221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Installing </a:t>
            </a:r>
            <a:r>
              <a:rPr lang="en-US" dirty="0" err="1"/>
              <a:t>PyHEADTAIL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885" y="1064712"/>
            <a:ext cx="8089465" cy="5112251"/>
          </a:xfrm>
        </p:spPr>
        <p:txBody>
          <a:bodyPr/>
          <a:lstStyle/>
          <a:p>
            <a:r>
              <a:rPr lang="en-GB" dirty="0"/>
              <a:t>website for installation and information: </a:t>
            </a:r>
            <a:r>
              <a:rPr lang="en-GB" dirty="0">
                <a:hlinkClick r:id="rId2"/>
              </a:rPr>
              <a:t>https://github.com/PyCOMPLETE/PyHEADTAIL</a:t>
            </a:r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78699" y="4179743"/>
            <a:ext cx="8088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Add path to the end of the .</a:t>
            </a:r>
            <a:r>
              <a:rPr lang="en-US" dirty="0" err="1"/>
              <a:t>bashrc</a:t>
            </a:r>
            <a:r>
              <a:rPr lang="en-US" dirty="0"/>
              <a:t> to be able to import </a:t>
            </a:r>
            <a:r>
              <a:rPr lang="en-US" dirty="0" err="1"/>
              <a:t>PyHeadtail</a:t>
            </a:r>
            <a:r>
              <a:rPr lang="en-US" dirty="0"/>
              <a:t> from everywhere: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99" y="4689457"/>
            <a:ext cx="5352759" cy="26988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64504" y="6338560"/>
            <a:ext cx="7064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only updates once a new terminal is opened (or do source ~/.</a:t>
            </a:r>
            <a:r>
              <a:rPr lang="en-US" dirty="0" err="1"/>
              <a:t>bashrc</a:t>
            </a:r>
            <a:r>
              <a:rPr lang="en-US" dirty="0"/>
              <a:t>)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114798" y="5582903"/>
            <a:ext cx="717093" cy="270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t="47490"/>
          <a:stretch/>
        </p:blipFill>
        <p:spPr>
          <a:xfrm>
            <a:off x="3044905" y="5319927"/>
            <a:ext cx="3600450" cy="48515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C57E847-3120-40B0-B7D1-DED79453B21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862"/>
          <a:stretch/>
        </p:blipFill>
        <p:spPr>
          <a:xfrm>
            <a:off x="212871" y="2385401"/>
            <a:ext cx="8931129" cy="33290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7FB3CA4-5D49-41B3-B735-D397FD963E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3586" y="2796982"/>
            <a:ext cx="8796828" cy="369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39654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In case of issues with </a:t>
            </a:r>
            <a:r>
              <a:rPr lang="en-GB" dirty="0" err="1"/>
              <a:t>PyHEADTAIL</a:t>
            </a:r>
            <a:r>
              <a:rPr lang="en-GB" dirty="0"/>
              <a:t> installation, most likely it is that </a:t>
            </a:r>
            <a:r>
              <a:rPr lang="en-GB" dirty="0" err="1"/>
              <a:t>fortran</a:t>
            </a:r>
            <a:r>
              <a:rPr lang="en-GB" dirty="0"/>
              <a:t> and C need to be installed:</a:t>
            </a:r>
          </a:p>
          <a:p>
            <a:r>
              <a:rPr lang="en-GB" dirty="0" err="1"/>
              <a:t>sudo</a:t>
            </a:r>
            <a:r>
              <a:rPr lang="en-GB" dirty="0"/>
              <a:t> apt-get install </a:t>
            </a:r>
            <a:r>
              <a:rPr lang="en-GB" dirty="0" err="1"/>
              <a:t>gfortran</a:t>
            </a:r>
            <a:endParaRPr lang="en-GB" dirty="0"/>
          </a:p>
          <a:p>
            <a:r>
              <a:rPr lang="en-GB" dirty="0" err="1"/>
              <a:t>Sudo</a:t>
            </a:r>
            <a:r>
              <a:rPr lang="en-GB" dirty="0"/>
              <a:t> apt-get install </a:t>
            </a:r>
            <a:r>
              <a:rPr lang="en-GB" dirty="0" err="1"/>
              <a:t>gcc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728594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276" y="1151857"/>
            <a:ext cx="7886700" cy="5393322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From JUAS 2021 Indico site in the last tutorial of the course: </a:t>
            </a:r>
            <a:r>
              <a:rPr lang="en-US" sz="2400" dirty="0">
                <a:hlinkClick r:id="rId2"/>
              </a:rPr>
              <a:t>https://indico.cern.ch/event/976482/timetable/</a:t>
            </a:r>
            <a:r>
              <a:rPr lang="en-US" sz="2400" dirty="0"/>
              <a:t>  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Download the *.</a:t>
            </a:r>
            <a:r>
              <a:rPr lang="en-US" sz="2400" dirty="0" err="1">
                <a:sym typeface="Wingdings" panose="05000000000000000000" pitchFamily="2" charset="2"/>
              </a:rPr>
              <a:t>ipynb</a:t>
            </a:r>
            <a:r>
              <a:rPr lang="en-US" sz="2400" dirty="0">
                <a:sym typeface="Wingdings" panose="05000000000000000000" pitchFamily="2" charset="2"/>
              </a:rPr>
              <a:t> files and open them browsing with “</a:t>
            </a:r>
            <a:r>
              <a:rPr lang="en-US" sz="2400" dirty="0" err="1">
                <a:sym typeface="Wingdings" panose="05000000000000000000" pitchFamily="2" charset="2"/>
              </a:rPr>
              <a:t>ipython</a:t>
            </a:r>
            <a:r>
              <a:rPr lang="en-US" sz="2400" dirty="0">
                <a:sym typeface="Wingdings" panose="05000000000000000000" pitchFamily="2" charset="2"/>
              </a:rPr>
              <a:t> notebook”</a:t>
            </a:r>
            <a:endParaRPr lang="en-GB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731C90-C08D-4082-BA11-313B9EDF3D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7744" y="1979720"/>
            <a:ext cx="5353685" cy="36281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examples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2859700" y="3358310"/>
            <a:ext cx="4725656" cy="43546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71026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variables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286" y="1823890"/>
            <a:ext cx="7886700" cy="4351338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450" y="1652912"/>
            <a:ext cx="6432765" cy="47108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082" y="819550"/>
            <a:ext cx="7267575" cy="238646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346922" y="3147897"/>
            <a:ext cx="2348623" cy="9298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874576" y="4810644"/>
                <a:ext cx="2122056" cy="52411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𝑟𝑎𝑑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]=−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4576" y="4810644"/>
                <a:ext cx="2122056" cy="5241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981881" y="5492422"/>
                <a:ext cx="1907445" cy="5670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ΔΕ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1881" y="5492422"/>
                <a:ext cx="1907445" cy="56707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579750" y="6191032"/>
                <a:ext cx="2499595" cy="56707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ΔΕ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𝐺𝑒𝑉</m:t>
                          </m:r>
                        </m:e>
                      </m:d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0.938 </m:t>
                      </m:r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9750" y="6191032"/>
                <a:ext cx="2499595" cy="56707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5237271" y="6289905"/>
            <a:ext cx="1270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protons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0202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897" y="185604"/>
            <a:ext cx="7886700" cy="1113808"/>
          </a:xfrm>
        </p:spPr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253" y="1145407"/>
            <a:ext cx="9028497" cy="5476773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Open source macroparticle tracking code </a:t>
            </a:r>
            <a:r>
              <a:rPr lang="en-GB" sz="2400" dirty="0"/>
              <a:t>developed at CERN: </a:t>
            </a:r>
          </a:p>
          <a:p>
            <a:r>
              <a:rPr lang="en-GB" sz="2400" dirty="0"/>
              <a:t>Download link: </a:t>
            </a:r>
            <a:r>
              <a:rPr lang="en-GB" sz="1600" dirty="0">
                <a:hlinkClick r:id="rId2"/>
              </a:rPr>
              <a:t>https://github.com/PyCOMPLETE/PyHEADTAIL</a:t>
            </a:r>
            <a:endParaRPr lang="en-GB" sz="1600" dirty="0"/>
          </a:p>
          <a:p>
            <a:r>
              <a:rPr lang="en-GB" sz="2400" dirty="0">
                <a:solidFill>
                  <a:srgbClr val="FF0000"/>
                </a:solidFill>
              </a:rPr>
              <a:t>Primary use: tracking simulation of collective effects in synchrotron accelerators</a:t>
            </a:r>
          </a:p>
          <a:p>
            <a:pPr lvl="1"/>
            <a:r>
              <a:rPr lang="en-GB" sz="2000" dirty="0"/>
              <a:t>Transverse and longitudinal beam dynamics (with feedback)</a:t>
            </a:r>
          </a:p>
          <a:p>
            <a:pPr lvl="1"/>
            <a:r>
              <a:rPr lang="en-GB" sz="2000" dirty="0"/>
              <a:t>Electron/ion cloud</a:t>
            </a:r>
          </a:p>
          <a:p>
            <a:pPr lvl="1"/>
            <a:r>
              <a:rPr lang="en-GB" sz="2000" dirty="0"/>
              <a:t>Impedances</a:t>
            </a:r>
          </a:p>
          <a:p>
            <a:pPr lvl="1"/>
            <a:r>
              <a:rPr lang="en-GB" sz="2000" dirty="0"/>
              <a:t>Space charge</a:t>
            </a:r>
          </a:p>
          <a:p>
            <a:r>
              <a:rPr lang="en-GB" sz="2400" dirty="0"/>
              <a:t>Reference: </a:t>
            </a:r>
            <a:br>
              <a:rPr lang="en-GB" sz="2400" dirty="0"/>
            </a:br>
            <a:r>
              <a:rPr lang="en-GB" sz="2000" dirty="0">
                <a:hlinkClick r:id="rId3"/>
              </a:rPr>
              <a:t>Introduction to </a:t>
            </a:r>
            <a:r>
              <a:rPr lang="en-GB" sz="2000" dirty="0" err="1">
                <a:hlinkClick r:id="rId3"/>
              </a:rPr>
              <a:t>PyHEADTAIL</a:t>
            </a:r>
            <a:r>
              <a:rPr lang="en-GB" sz="2000" dirty="0"/>
              <a:t>: </a:t>
            </a:r>
            <a:r>
              <a:rPr lang="en-GB" sz="2000" dirty="0">
                <a:hlinkClick r:id="rId4"/>
              </a:rPr>
              <a:t>USPAS course </a:t>
            </a:r>
            <a:r>
              <a:rPr lang="en-GB" sz="2000" dirty="0"/>
              <a:t>by Kevin Li et al (2015)</a:t>
            </a:r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>
                <a:solidFill>
                  <a:srgbClr val="FF0000"/>
                </a:solidFill>
              </a:rPr>
              <a:t>Not the only code of his kind!</a:t>
            </a:r>
          </a:p>
          <a:p>
            <a:pPr lvl="1"/>
            <a:r>
              <a:rPr lang="en-GB" sz="2000" dirty="0"/>
              <a:t>BLOND: longitudinal dynamics simulation code </a:t>
            </a:r>
            <a:r>
              <a:rPr lang="en-GB" sz="2000" dirty="0">
                <a:hlinkClick r:id="rId5"/>
              </a:rPr>
              <a:t>https://blond.web.cern.ch/</a:t>
            </a:r>
            <a:r>
              <a:rPr lang="en-GB" sz="2000" dirty="0"/>
              <a:t> </a:t>
            </a:r>
          </a:p>
          <a:p>
            <a:pPr lvl="1"/>
            <a:r>
              <a:rPr lang="en-GB" sz="2000" dirty="0"/>
              <a:t>HEADTAIL: the father of </a:t>
            </a:r>
            <a:r>
              <a:rPr lang="en-GB" sz="2000" dirty="0" err="1"/>
              <a:t>PyHEADTAIL</a:t>
            </a:r>
            <a:r>
              <a:rPr lang="en-GB" sz="2000" dirty="0"/>
              <a:t>! G. Rumolo et al (reference)</a:t>
            </a:r>
          </a:p>
          <a:p>
            <a:pPr lvl="1"/>
            <a:r>
              <a:rPr lang="en-US" sz="2000" dirty="0"/>
              <a:t>elegant: 6D tracking code developed at Argonne National Lab (</a:t>
            </a:r>
            <a:r>
              <a:rPr lang="en-US" sz="2000" dirty="0">
                <a:hlinkClick r:id="rId6"/>
              </a:rPr>
              <a:t>link</a:t>
            </a:r>
            <a:r>
              <a:rPr lang="en-US" sz="2000" dirty="0"/>
              <a:t>)</a:t>
            </a:r>
            <a:endParaRPr lang="en-GB" sz="2000" dirty="0"/>
          </a:p>
          <a:p>
            <a:pPr lvl="1"/>
            <a:r>
              <a:rPr lang="en-GB" sz="2000" dirty="0" err="1"/>
              <a:t>mbtrack</a:t>
            </a:r>
            <a:r>
              <a:rPr lang="en-GB" sz="2000" dirty="0"/>
              <a:t> and </a:t>
            </a:r>
            <a:r>
              <a:rPr lang="en-GB" sz="2000" dirty="0" err="1"/>
              <a:t>sbtrack</a:t>
            </a:r>
            <a:r>
              <a:rPr lang="en-GB" sz="2000" dirty="0"/>
              <a:t>: </a:t>
            </a:r>
            <a:r>
              <a:rPr lang="en-GB" sz="1700" dirty="0"/>
              <a:t>R. Nagaoka et al “Studies of Collective Effects in SOLEIL and DIAMOND Using the </a:t>
            </a:r>
            <a:r>
              <a:rPr lang="en-GB" sz="1700" dirty="0" err="1"/>
              <a:t>Multiparticle</a:t>
            </a:r>
            <a:r>
              <a:rPr lang="en-GB" sz="1700" dirty="0"/>
              <a:t> Tracking Codes </a:t>
            </a:r>
            <a:r>
              <a:rPr lang="en-GB" sz="1700" dirty="0" err="1"/>
              <a:t>sbtrack</a:t>
            </a:r>
            <a:r>
              <a:rPr lang="en-GB" sz="1700" dirty="0"/>
              <a:t> and </a:t>
            </a:r>
            <a:r>
              <a:rPr lang="en-GB" sz="1700" dirty="0" err="1"/>
              <a:t>mbtrack</a:t>
            </a:r>
            <a:r>
              <a:rPr lang="en-GB" sz="1700" dirty="0"/>
              <a:t>”, PAC09, Vancouver, May 2009. </a:t>
            </a:r>
          </a:p>
          <a:p>
            <a:pPr lvl="1"/>
            <a:r>
              <a:rPr lang="en-GB" sz="1700" dirty="0"/>
              <a:t>ORBIT (</a:t>
            </a:r>
            <a:r>
              <a:rPr lang="en-GB" sz="1500" dirty="0"/>
              <a:t>http://web.ornl.gov/~jzh/JHolmes/ORBIT.html</a:t>
            </a:r>
            <a:r>
              <a:rPr lang="en-GB" sz="1700" dirty="0"/>
              <a:t>), </a:t>
            </a:r>
            <a:r>
              <a:rPr lang="en-GB" sz="1700" dirty="0" err="1"/>
              <a:t>pyORBIT</a:t>
            </a:r>
            <a:r>
              <a:rPr lang="en-GB" sz="1700" dirty="0"/>
              <a:t> (</a:t>
            </a:r>
            <a:r>
              <a:rPr lang="en-GB" sz="1500" dirty="0"/>
              <a:t>http://sourceforge.net/projects/py-orbit/</a:t>
            </a:r>
            <a:r>
              <a:rPr lang="en-GB" sz="1700" dirty="0"/>
              <a:t>)</a:t>
            </a:r>
          </a:p>
          <a:p>
            <a:pPr lvl="1"/>
            <a:r>
              <a:rPr lang="en-GB" sz="1700" dirty="0"/>
              <a:t>And so many others!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99884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7442" y="1690689"/>
            <a:ext cx="6377354" cy="47330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1777" y="2034064"/>
            <a:ext cx="1777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  <p:sp>
        <p:nvSpPr>
          <p:cNvPr id="7" name="Rectangle 6"/>
          <p:cNvSpPr/>
          <p:nvPr/>
        </p:nvSpPr>
        <p:spPr>
          <a:xfrm>
            <a:off x="2444816" y="3023770"/>
            <a:ext cx="2127184" cy="548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3307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err="1"/>
              <a:t>PyHEADTAIL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444816" y="3023770"/>
            <a:ext cx="2127184" cy="548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9894" y="963169"/>
            <a:ext cx="7838568" cy="58948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5082" y="2100440"/>
            <a:ext cx="1331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Kevin Li</a:t>
            </a:r>
          </a:p>
          <a:p>
            <a:r>
              <a:rPr lang="en-GB" dirty="0"/>
              <a:t>USPAS 2015</a:t>
            </a:r>
          </a:p>
        </p:txBody>
      </p:sp>
    </p:spTree>
    <p:extLst>
      <p:ext uri="{BB962C8B-B14F-4D97-AF65-F5344CB8AC3E}">
        <p14:creationId xmlns:p14="http://schemas.microsoft.com/office/powerpoint/2010/main" val="3363187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34796</TotalTime>
  <Words>2080</Words>
  <Application>Microsoft Office PowerPoint</Application>
  <PresentationFormat>On-screen Show (4:3)</PresentationFormat>
  <Paragraphs>397</Paragraphs>
  <Slides>67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73" baseType="lpstr">
      <vt:lpstr>Arial</vt:lpstr>
      <vt:lpstr>Calibri</vt:lpstr>
      <vt:lpstr>Calibri Light</vt:lpstr>
      <vt:lpstr>Cambria Math</vt:lpstr>
      <vt:lpstr>Wingdings</vt:lpstr>
      <vt:lpstr>Office Theme</vt:lpstr>
      <vt:lpstr>PyHEADTAIL examples</vt:lpstr>
      <vt:lpstr>Agenda</vt:lpstr>
      <vt:lpstr>Goals</vt:lpstr>
      <vt:lpstr>Plan</vt:lpstr>
      <vt:lpstr>Agenda</vt:lpstr>
      <vt:lpstr>PowerPoint Presentation</vt:lpstr>
      <vt:lpstr>Introduction to PyHEADTAIL</vt:lpstr>
      <vt:lpstr>introduction to PyHEADTAIL</vt:lpstr>
      <vt:lpstr>introduction to PyHEADTAIL</vt:lpstr>
      <vt:lpstr>introduction to PyHEADTAIL</vt:lpstr>
      <vt:lpstr>introduction to PyHEADTAIL</vt:lpstr>
      <vt:lpstr>introduction to PyHEADTAIL</vt:lpstr>
      <vt:lpstr>introduction to PyHEADTAIL</vt:lpstr>
      <vt:lpstr>introduction to PyHEADTAIL</vt:lpstr>
      <vt:lpstr>introduction to PyHEADTAIL</vt:lpstr>
      <vt:lpstr>introduction to PyHEADTAIL</vt:lpstr>
      <vt:lpstr>introduction to PyHEADTAIL</vt:lpstr>
      <vt:lpstr>In our case: only RF systems</vt:lpstr>
      <vt:lpstr>Agenda</vt:lpstr>
      <vt:lpstr>Structure  of the ipython  file</vt:lpstr>
      <vt:lpstr>ipython cheat sheet</vt:lpstr>
      <vt:lpstr>Agenda</vt:lpstr>
      <vt:lpstr>Tracking example: injection energy</vt:lpstr>
      <vt:lpstr>Tracking example: injection energy</vt:lpstr>
      <vt:lpstr>Synchrotron motion</vt:lpstr>
      <vt:lpstr>Top energy</vt:lpstr>
      <vt:lpstr>Agenda</vt:lpstr>
      <vt:lpstr>Impact of phase mismatch</vt:lpstr>
      <vt:lpstr>Impact of phase mismatch</vt:lpstr>
      <vt:lpstr>Impact of phase mismatch</vt:lpstr>
      <vt:lpstr>Impact of phase mismatch</vt:lpstr>
      <vt:lpstr>Impact of phase mismatch</vt:lpstr>
      <vt:lpstr>Agenda</vt:lpstr>
      <vt:lpstr>Impact of voltage mismatch (too high)</vt:lpstr>
      <vt:lpstr>Impact of voltage mismatch (too high)</vt:lpstr>
      <vt:lpstr>Impact of voltage mismatch (too high)</vt:lpstr>
      <vt:lpstr>Impact of voltage mismatch (too low)</vt:lpstr>
      <vt:lpstr>Impact of voltage mismatch (too low)</vt:lpstr>
      <vt:lpstr>Agenda</vt:lpstr>
      <vt:lpstr>Impact of acceleration</vt:lpstr>
      <vt:lpstr>Impact of acceleration</vt:lpstr>
      <vt:lpstr>Agenda</vt:lpstr>
      <vt:lpstr>Setting up the operating system</vt:lpstr>
      <vt:lpstr>PowerPoint Presentation</vt:lpstr>
      <vt:lpstr>Create virtual machine</vt:lpstr>
      <vt:lpstr>PowerPoint Presentation</vt:lpstr>
      <vt:lpstr>PowerPoint Presentation</vt:lpstr>
      <vt:lpstr>PowerPoint Presentation</vt:lpstr>
      <vt:lpstr>PowerPoint Presentation</vt:lpstr>
      <vt:lpstr>Tip: allow shared clipboard if you wish</vt:lpstr>
      <vt:lpstr>Start the VM</vt:lpstr>
      <vt:lpstr>Agenda</vt:lpstr>
      <vt:lpstr>Download ubuntu</vt:lpstr>
      <vt:lpstr>Select Ubuntu start up disk</vt:lpstr>
      <vt:lpstr>Install ubuntu</vt:lpstr>
      <vt:lpstr>Choose the appropriate keyboard for your personal use (your physical keyboard configuration). </vt:lpstr>
      <vt:lpstr>Choose normal installation</vt:lpstr>
      <vt:lpstr>Keep default installation and “install now” and confirm with “continue” on the pop up</vt:lpstr>
      <vt:lpstr>PowerPoint Presentation</vt:lpstr>
      <vt:lpstr>Agenda</vt:lpstr>
      <vt:lpstr>Install anaconda</vt:lpstr>
      <vt:lpstr>Do not forget to add Anaconda to path (answer yes or add the path yourself in the “.bashrc” configuration file)</vt:lpstr>
      <vt:lpstr>Agenda</vt:lpstr>
      <vt:lpstr>Installing PyHEADTAIL</vt:lpstr>
      <vt:lpstr>PowerPoint Presentation</vt:lpstr>
      <vt:lpstr>Finding the examples</vt:lpstr>
      <vt:lpstr>Changing variables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Benoit Salvant</dc:creator>
  <cp:lastModifiedBy>Benoit Salvant</cp:lastModifiedBy>
  <cp:revision>231</cp:revision>
  <cp:lastPrinted>2016-01-22T12:10:17Z</cp:lastPrinted>
  <dcterms:created xsi:type="dcterms:W3CDTF">2016-01-18T15:07:06Z</dcterms:created>
  <dcterms:modified xsi:type="dcterms:W3CDTF">2021-01-20T23:03:54Z</dcterms:modified>
</cp:coreProperties>
</file>