
<file path=[Content_Types].xml><?xml version="1.0" encoding="utf-8"?>
<Types xmlns="http://schemas.openxmlformats.org/package/2006/content-types">
  <Default Extension="jpg" ContentType="image/jpeg"/>
  <Default Extension="emf" ContentType="image/x-emf"/>
  <Default Extension="jpeg" ContentType="image/jpeg"/>
  <Default Extension="xml" ContentType="application/xml"/>
  <Default Extension="bin" ContentType="application/vnd.openxmlformats-officedocument.oleObject"/>
  <Default Extension="vml" ContentType="application/vnd.openxmlformats-officedocument.vmlDrawing"/>
  <Default Extension="wdp" ContentType="image/vnd.ms-photo"/>
  <Default Extension="png" ContentType="image/png"/>
  <Default Extension="wmf" ContentType="image/x-wmf"/>
  <Default Extension="rels" ContentType="application/vnd.openxmlformats-package.relationships+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95"/>
  </p:notesMasterIdLst>
  <p:handoutMasterIdLst>
    <p:handoutMasterId r:id="rId96"/>
  </p:handoutMasterIdLst>
  <p:sldIdLst>
    <p:sldId id="256" r:id="rId2"/>
    <p:sldId id="355" r:id="rId3"/>
    <p:sldId id="396" r:id="rId4"/>
    <p:sldId id="397" r:id="rId5"/>
    <p:sldId id="398" r:id="rId6"/>
    <p:sldId id="402" r:id="rId7"/>
    <p:sldId id="404" r:id="rId8"/>
    <p:sldId id="413" r:id="rId9"/>
    <p:sldId id="403" r:id="rId10"/>
    <p:sldId id="405" r:id="rId11"/>
    <p:sldId id="406" r:id="rId12"/>
    <p:sldId id="414" r:id="rId13"/>
    <p:sldId id="407" r:id="rId14"/>
    <p:sldId id="411" r:id="rId15"/>
    <p:sldId id="418" r:id="rId16"/>
    <p:sldId id="415" r:id="rId17"/>
    <p:sldId id="408" r:id="rId18"/>
    <p:sldId id="409" r:id="rId19"/>
    <p:sldId id="410" r:id="rId20"/>
    <p:sldId id="417" r:id="rId21"/>
    <p:sldId id="279" r:id="rId22"/>
    <p:sldId id="419" r:id="rId23"/>
    <p:sldId id="420" r:id="rId24"/>
    <p:sldId id="421" r:id="rId25"/>
    <p:sldId id="422" r:id="rId26"/>
    <p:sldId id="271" r:id="rId27"/>
    <p:sldId id="282" r:id="rId28"/>
    <p:sldId id="387" r:id="rId29"/>
    <p:sldId id="294" r:id="rId30"/>
    <p:sldId id="307" r:id="rId31"/>
    <p:sldId id="295" r:id="rId32"/>
    <p:sldId id="399" r:id="rId33"/>
    <p:sldId id="270" r:id="rId34"/>
    <p:sldId id="385" r:id="rId35"/>
    <p:sldId id="400" r:id="rId36"/>
    <p:sldId id="314" r:id="rId37"/>
    <p:sldId id="313" r:id="rId38"/>
    <p:sldId id="401" r:id="rId39"/>
    <p:sldId id="308" r:id="rId40"/>
    <p:sldId id="316" r:id="rId41"/>
    <p:sldId id="392" r:id="rId42"/>
    <p:sldId id="317" r:id="rId43"/>
    <p:sldId id="318" r:id="rId44"/>
    <p:sldId id="431" r:id="rId45"/>
    <p:sldId id="432" r:id="rId46"/>
    <p:sldId id="433" r:id="rId47"/>
    <p:sldId id="370" r:id="rId48"/>
    <p:sldId id="371" r:id="rId49"/>
    <p:sldId id="372" r:id="rId50"/>
    <p:sldId id="373" r:id="rId51"/>
    <p:sldId id="428" r:id="rId52"/>
    <p:sldId id="429" r:id="rId53"/>
    <p:sldId id="430" r:id="rId54"/>
    <p:sldId id="427" r:id="rId55"/>
    <p:sldId id="425" r:id="rId56"/>
    <p:sldId id="426" r:id="rId57"/>
    <p:sldId id="424" r:id="rId58"/>
    <p:sldId id="360" r:id="rId59"/>
    <p:sldId id="353" r:id="rId60"/>
    <p:sldId id="351" r:id="rId61"/>
    <p:sldId id="346" r:id="rId62"/>
    <p:sldId id="347" r:id="rId63"/>
    <p:sldId id="348" r:id="rId64"/>
    <p:sldId id="352" r:id="rId65"/>
    <p:sldId id="338" r:id="rId66"/>
    <p:sldId id="288" r:id="rId67"/>
    <p:sldId id="289" r:id="rId68"/>
    <p:sldId id="290" r:id="rId69"/>
    <p:sldId id="319" r:id="rId70"/>
    <p:sldId id="320" r:id="rId71"/>
    <p:sldId id="321" r:id="rId72"/>
    <p:sldId id="343" r:id="rId73"/>
    <p:sldId id="365" r:id="rId74"/>
    <p:sldId id="269" r:id="rId75"/>
    <p:sldId id="374" r:id="rId76"/>
    <p:sldId id="375" r:id="rId77"/>
    <p:sldId id="376" r:id="rId78"/>
    <p:sldId id="377" r:id="rId79"/>
    <p:sldId id="378" r:id="rId80"/>
    <p:sldId id="379" r:id="rId81"/>
    <p:sldId id="380" r:id="rId82"/>
    <p:sldId id="381" r:id="rId83"/>
    <p:sldId id="382" r:id="rId84"/>
    <p:sldId id="383" r:id="rId85"/>
    <p:sldId id="261" r:id="rId86"/>
    <p:sldId id="390" r:id="rId87"/>
    <p:sldId id="298" r:id="rId88"/>
    <p:sldId id="391" r:id="rId89"/>
    <p:sldId id="272" r:id="rId90"/>
    <p:sldId id="350" r:id="rId91"/>
    <p:sldId id="394" r:id="rId92"/>
    <p:sldId id="274" r:id="rId93"/>
    <p:sldId id="275" r:id="rId9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00FF"/>
    <a:srgbClr val="DDE9EC"/>
    <a:srgbClr val="385D8A"/>
    <a:srgbClr val="FFFFCC"/>
    <a:srgbClr val="FF9900"/>
    <a:srgbClr val="7F7F7F"/>
    <a:srgbClr val="F2F2F2"/>
    <a:srgbClr val="B9CD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56" autoAdjust="0"/>
    <p:restoredTop sz="96062" autoAdjust="0"/>
  </p:normalViewPr>
  <p:slideViewPr>
    <p:cSldViewPr showGuides="1">
      <p:cViewPr varScale="1">
        <p:scale>
          <a:sx n="141" d="100"/>
          <a:sy n="141" d="100"/>
        </p:scale>
        <p:origin x="664" y="192"/>
      </p:cViewPr>
      <p:guideLst>
        <p:guide orient="horz" pos="2160"/>
        <p:guide pos="3742"/>
      </p:guideLst>
    </p:cSldViewPr>
  </p:slideViewPr>
  <p:outlineViewPr>
    <p:cViewPr>
      <p:scale>
        <a:sx n="33" d="100"/>
        <a:sy n="33" d="100"/>
      </p:scale>
      <p:origin x="0" y="-6032"/>
    </p:cViewPr>
  </p:outlin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notesMaster" Target="notesMasters/notesMaster1.xml"/><Relationship Id="rId96" Type="http://schemas.openxmlformats.org/officeDocument/2006/relationships/handoutMaster" Target="handoutMasters/handoutMaster1.xml"/><Relationship Id="rId97" Type="http://schemas.openxmlformats.org/officeDocument/2006/relationships/presProps" Target="presProps.xml"/><Relationship Id="rId98" Type="http://schemas.openxmlformats.org/officeDocument/2006/relationships/viewProps" Target="viewProps.xml"/><Relationship Id="rId9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tableStyles" Target="tableStyle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1CBD54-B76F-4DBA-8CED-A0786D595CD3}" type="doc">
      <dgm:prSet loTypeId="urn:microsoft.com/office/officeart/2005/8/layout/venn1" loCatId="relationship" qsTypeId="urn:microsoft.com/office/officeart/2005/8/quickstyle/3d2" qsCatId="3D" csTypeId="urn:microsoft.com/office/officeart/2005/8/colors/colorful1" csCatId="colorful" phldr="1"/>
      <dgm:spPr/>
    </dgm:pt>
    <dgm:pt modelId="{0613BAA0-905A-4F18-8984-FDB1904AB8F4}">
      <dgm:prSet phldrT="[Text]" custT="1"/>
      <dgm:spPr/>
      <dgm:t>
        <a:bodyPr/>
        <a:lstStyle/>
        <a:p>
          <a:r>
            <a:rPr lang="en-GB" sz="1400" b="1" dirty="0" smtClean="0"/>
            <a:t>Nuclear &amp; Atomic Physics &amp; Astrophysics</a:t>
          </a:r>
          <a:endParaRPr lang="en-GB" sz="1400" dirty="0"/>
        </a:p>
      </dgm:t>
    </dgm:pt>
    <dgm:pt modelId="{0DA16115-A0BA-41F4-88AA-EEC1A6BB0ED7}" type="parTrans" cxnId="{F8B4D517-4DCB-4022-A6DC-67B225ECD3E8}">
      <dgm:prSet/>
      <dgm:spPr/>
      <dgm:t>
        <a:bodyPr/>
        <a:lstStyle/>
        <a:p>
          <a:endParaRPr lang="en-GB"/>
        </a:p>
      </dgm:t>
    </dgm:pt>
    <dgm:pt modelId="{2F9A33E0-4AB0-4852-8C5D-D2F3B7B54F63}" type="sibTrans" cxnId="{F8B4D517-4DCB-4022-A6DC-67B225ECD3E8}">
      <dgm:prSet/>
      <dgm:spPr/>
      <dgm:t>
        <a:bodyPr/>
        <a:lstStyle/>
        <a:p>
          <a:endParaRPr lang="en-GB"/>
        </a:p>
      </dgm:t>
    </dgm:pt>
    <dgm:pt modelId="{C69CAA49-2364-41BF-B5EC-F6C2C249EE12}">
      <dgm:prSet phldrT="[Text]" custT="1"/>
      <dgm:spPr/>
      <dgm:t>
        <a:bodyPr/>
        <a:lstStyle/>
        <a:p>
          <a:r>
            <a:rPr lang="en-GB" sz="1400" b="1" dirty="0" smtClean="0"/>
            <a:t>Solid State </a:t>
          </a:r>
          <a:endParaRPr lang="en-GB" sz="1400" dirty="0"/>
        </a:p>
      </dgm:t>
    </dgm:pt>
    <dgm:pt modelId="{B88AEDC9-A697-4EFE-A832-8E98EB3A10C1}" type="parTrans" cxnId="{D42ACB58-7F54-4523-88B2-99F3E62DF18C}">
      <dgm:prSet/>
      <dgm:spPr/>
      <dgm:t>
        <a:bodyPr/>
        <a:lstStyle/>
        <a:p>
          <a:endParaRPr lang="en-GB"/>
        </a:p>
      </dgm:t>
    </dgm:pt>
    <dgm:pt modelId="{F74D80DE-31CC-4905-833B-8614BBFF7677}" type="sibTrans" cxnId="{D42ACB58-7F54-4523-88B2-99F3E62DF18C}">
      <dgm:prSet/>
      <dgm:spPr/>
      <dgm:t>
        <a:bodyPr/>
        <a:lstStyle/>
        <a:p>
          <a:endParaRPr lang="en-GB"/>
        </a:p>
      </dgm:t>
    </dgm:pt>
    <dgm:pt modelId="{9D60F2E8-A2B8-453A-8195-85BC8D7023E4}">
      <dgm:prSet phldrT="[Text]" custT="1"/>
      <dgm:spPr/>
      <dgm:t>
        <a:bodyPr/>
        <a:lstStyle/>
        <a:p>
          <a:r>
            <a:rPr lang="en-GB" sz="1400" b="1" dirty="0" smtClean="0"/>
            <a:t>Life Sciences </a:t>
          </a:r>
          <a:endParaRPr lang="en-GB" sz="1400" dirty="0"/>
        </a:p>
      </dgm:t>
    </dgm:pt>
    <dgm:pt modelId="{53E10E63-1CC9-4CC1-B211-6FB6263AC005}" type="parTrans" cxnId="{745E4E6B-3ED3-4961-BDDD-6878FF6F6A79}">
      <dgm:prSet/>
      <dgm:spPr/>
      <dgm:t>
        <a:bodyPr/>
        <a:lstStyle/>
        <a:p>
          <a:endParaRPr lang="en-GB"/>
        </a:p>
      </dgm:t>
    </dgm:pt>
    <dgm:pt modelId="{15DBAD5F-F7DF-4EA4-A53A-63BF8C8F5A7B}" type="sibTrans" cxnId="{745E4E6B-3ED3-4961-BDDD-6878FF6F6A79}">
      <dgm:prSet/>
      <dgm:spPr/>
      <dgm:t>
        <a:bodyPr/>
        <a:lstStyle/>
        <a:p>
          <a:endParaRPr lang="en-GB"/>
        </a:p>
      </dgm:t>
    </dgm:pt>
    <dgm:pt modelId="{EE3073B4-1602-4785-B28F-D87D69BC6167}">
      <dgm:prSet phldrT="[Text]" custT="1"/>
      <dgm:spPr/>
      <dgm:t>
        <a:bodyPr anchor="ctr" anchorCtr="0"/>
        <a:lstStyle/>
        <a:p>
          <a:r>
            <a:rPr lang="en-GB" sz="1400" b="1" dirty="0" smtClean="0"/>
            <a:t>Fundamental interactions</a:t>
          </a:r>
          <a:endParaRPr lang="en-GB" sz="1400" b="1" dirty="0"/>
        </a:p>
      </dgm:t>
    </dgm:pt>
    <dgm:pt modelId="{39E9592E-F94D-4E9A-BE9A-4CCAC9288A86}" type="parTrans" cxnId="{5CCF1764-075C-4126-998A-F058F2D7D031}">
      <dgm:prSet/>
      <dgm:spPr/>
      <dgm:t>
        <a:bodyPr/>
        <a:lstStyle/>
        <a:p>
          <a:endParaRPr lang="en-GB"/>
        </a:p>
      </dgm:t>
    </dgm:pt>
    <dgm:pt modelId="{684A7C48-4D7D-489C-A020-04228C7DEB32}" type="sibTrans" cxnId="{5CCF1764-075C-4126-998A-F058F2D7D031}">
      <dgm:prSet/>
      <dgm:spPr/>
      <dgm:t>
        <a:bodyPr/>
        <a:lstStyle/>
        <a:p>
          <a:endParaRPr lang="en-GB"/>
        </a:p>
      </dgm:t>
    </dgm:pt>
    <dgm:pt modelId="{7F27E1B4-45CB-4A8E-9500-E8A1C98F26D2}" type="pres">
      <dgm:prSet presAssocID="{361CBD54-B76F-4DBA-8CED-A0786D595CD3}" presName="compositeShape" presStyleCnt="0">
        <dgm:presLayoutVars>
          <dgm:chMax val="7"/>
          <dgm:dir/>
          <dgm:resizeHandles val="exact"/>
        </dgm:presLayoutVars>
      </dgm:prSet>
      <dgm:spPr/>
    </dgm:pt>
    <dgm:pt modelId="{4FC4C90C-9749-42AA-AE66-2C3A329BEC2B}" type="pres">
      <dgm:prSet presAssocID="{0613BAA0-905A-4F18-8984-FDB1904AB8F4}" presName="circ1" presStyleLbl="vennNode1" presStyleIdx="0" presStyleCnt="4" custScaleX="147040"/>
      <dgm:spPr/>
      <dgm:t>
        <a:bodyPr/>
        <a:lstStyle/>
        <a:p>
          <a:endParaRPr lang="en-GB"/>
        </a:p>
      </dgm:t>
    </dgm:pt>
    <dgm:pt modelId="{3171B278-D44B-41A7-AEC1-68880F8B66CC}" type="pres">
      <dgm:prSet presAssocID="{0613BAA0-905A-4F18-8984-FDB1904AB8F4}" presName="circ1Tx" presStyleLbl="revTx" presStyleIdx="0" presStyleCnt="0">
        <dgm:presLayoutVars>
          <dgm:chMax val="0"/>
          <dgm:chPref val="0"/>
          <dgm:bulletEnabled val="1"/>
        </dgm:presLayoutVars>
      </dgm:prSet>
      <dgm:spPr/>
      <dgm:t>
        <a:bodyPr/>
        <a:lstStyle/>
        <a:p>
          <a:endParaRPr lang="en-GB"/>
        </a:p>
      </dgm:t>
    </dgm:pt>
    <dgm:pt modelId="{0049EF7A-F0A5-47B4-96F1-439BF0EACCAB}" type="pres">
      <dgm:prSet presAssocID="{C69CAA49-2364-41BF-B5EC-F6C2C249EE12}" presName="circ2" presStyleLbl="vennNode1" presStyleIdx="1" presStyleCnt="4" custScaleX="156456" custScaleY="63785"/>
      <dgm:spPr/>
      <dgm:t>
        <a:bodyPr/>
        <a:lstStyle/>
        <a:p>
          <a:endParaRPr lang="en-GB"/>
        </a:p>
      </dgm:t>
    </dgm:pt>
    <dgm:pt modelId="{942F4620-6FE2-4657-AA1B-FEC3AF422E92}" type="pres">
      <dgm:prSet presAssocID="{C69CAA49-2364-41BF-B5EC-F6C2C249EE12}" presName="circ2Tx" presStyleLbl="revTx" presStyleIdx="0" presStyleCnt="0">
        <dgm:presLayoutVars>
          <dgm:chMax val="0"/>
          <dgm:chPref val="0"/>
          <dgm:bulletEnabled val="1"/>
        </dgm:presLayoutVars>
      </dgm:prSet>
      <dgm:spPr/>
      <dgm:t>
        <a:bodyPr/>
        <a:lstStyle/>
        <a:p>
          <a:endParaRPr lang="en-GB"/>
        </a:p>
      </dgm:t>
    </dgm:pt>
    <dgm:pt modelId="{FA9E23AC-8E79-420E-AFDB-1F7B123B572D}" type="pres">
      <dgm:prSet presAssocID="{9D60F2E8-A2B8-453A-8195-85BC8D7023E4}" presName="circ3" presStyleLbl="vennNode1" presStyleIdx="2" presStyleCnt="4" custScaleX="118236" custScaleY="34384" custLinFactNeighborY="-7579"/>
      <dgm:spPr/>
      <dgm:t>
        <a:bodyPr/>
        <a:lstStyle/>
        <a:p>
          <a:endParaRPr lang="en-GB"/>
        </a:p>
      </dgm:t>
    </dgm:pt>
    <dgm:pt modelId="{E46E44C5-2EDC-44B3-ACA2-0795510E32FF}" type="pres">
      <dgm:prSet presAssocID="{9D60F2E8-A2B8-453A-8195-85BC8D7023E4}" presName="circ3Tx" presStyleLbl="revTx" presStyleIdx="0" presStyleCnt="0">
        <dgm:presLayoutVars>
          <dgm:chMax val="0"/>
          <dgm:chPref val="0"/>
          <dgm:bulletEnabled val="1"/>
        </dgm:presLayoutVars>
      </dgm:prSet>
      <dgm:spPr/>
      <dgm:t>
        <a:bodyPr/>
        <a:lstStyle/>
        <a:p>
          <a:endParaRPr lang="en-GB"/>
        </a:p>
      </dgm:t>
    </dgm:pt>
    <dgm:pt modelId="{0850C32A-5143-49D9-93DA-E216DFE0DC52}" type="pres">
      <dgm:prSet presAssocID="{EE3073B4-1602-4785-B28F-D87D69BC6167}" presName="circ4" presStyleLbl="vennNode1" presStyleIdx="3" presStyleCnt="4" custScaleX="165288" custScaleY="53445"/>
      <dgm:spPr/>
      <dgm:t>
        <a:bodyPr/>
        <a:lstStyle/>
        <a:p>
          <a:endParaRPr lang="en-GB"/>
        </a:p>
      </dgm:t>
    </dgm:pt>
    <dgm:pt modelId="{D8470B12-EC04-404F-96A6-543D425EB9E4}" type="pres">
      <dgm:prSet presAssocID="{EE3073B4-1602-4785-B28F-D87D69BC6167}" presName="circ4Tx" presStyleLbl="revTx" presStyleIdx="0" presStyleCnt="0">
        <dgm:presLayoutVars>
          <dgm:chMax val="0"/>
          <dgm:chPref val="0"/>
          <dgm:bulletEnabled val="1"/>
        </dgm:presLayoutVars>
      </dgm:prSet>
      <dgm:spPr/>
      <dgm:t>
        <a:bodyPr/>
        <a:lstStyle/>
        <a:p>
          <a:endParaRPr lang="en-GB"/>
        </a:p>
      </dgm:t>
    </dgm:pt>
  </dgm:ptLst>
  <dgm:cxnLst>
    <dgm:cxn modelId="{F8B4D517-4DCB-4022-A6DC-67B225ECD3E8}" srcId="{361CBD54-B76F-4DBA-8CED-A0786D595CD3}" destId="{0613BAA0-905A-4F18-8984-FDB1904AB8F4}" srcOrd="0" destOrd="0" parTransId="{0DA16115-A0BA-41F4-88AA-EEC1A6BB0ED7}" sibTransId="{2F9A33E0-4AB0-4852-8C5D-D2F3B7B54F63}"/>
    <dgm:cxn modelId="{A6830183-22B8-914D-B143-225EA23E40C5}" type="presOf" srcId="{9D60F2E8-A2B8-453A-8195-85BC8D7023E4}" destId="{FA9E23AC-8E79-420E-AFDB-1F7B123B572D}" srcOrd="0" destOrd="0" presId="urn:microsoft.com/office/officeart/2005/8/layout/venn1"/>
    <dgm:cxn modelId="{E99D4741-8063-C248-87F3-9CC78B3B7A35}" type="presOf" srcId="{EE3073B4-1602-4785-B28F-D87D69BC6167}" destId="{0850C32A-5143-49D9-93DA-E216DFE0DC52}" srcOrd="0" destOrd="0" presId="urn:microsoft.com/office/officeart/2005/8/layout/venn1"/>
    <dgm:cxn modelId="{D42ACB58-7F54-4523-88B2-99F3E62DF18C}" srcId="{361CBD54-B76F-4DBA-8CED-A0786D595CD3}" destId="{C69CAA49-2364-41BF-B5EC-F6C2C249EE12}" srcOrd="1" destOrd="0" parTransId="{B88AEDC9-A697-4EFE-A832-8E98EB3A10C1}" sibTransId="{F74D80DE-31CC-4905-833B-8614BBFF7677}"/>
    <dgm:cxn modelId="{FFEBEC5E-B387-4E43-8E9D-DE666B0D3707}" type="presOf" srcId="{C69CAA49-2364-41BF-B5EC-F6C2C249EE12}" destId="{0049EF7A-F0A5-47B4-96F1-439BF0EACCAB}" srcOrd="0" destOrd="0" presId="urn:microsoft.com/office/officeart/2005/8/layout/venn1"/>
    <dgm:cxn modelId="{C77795DB-6A3C-534E-A90A-B1B5D01CAC42}" type="presOf" srcId="{9D60F2E8-A2B8-453A-8195-85BC8D7023E4}" destId="{E46E44C5-2EDC-44B3-ACA2-0795510E32FF}" srcOrd="1" destOrd="0" presId="urn:microsoft.com/office/officeart/2005/8/layout/venn1"/>
    <dgm:cxn modelId="{3998D580-7C22-2249-BABF-053F3398FC60}" type="presOf" srcId="{361CBD54-B76F-4DBA-8CED-A0786D595CD3}" destId="{7F27E1B4-45CB-4A8E-9500-E8A1C98F26D2}" srcOrd="0" destOrd="0" presId="urn:microsoft.com/office/officeart/2005/8/layout/venn1"/>
    <dgm:cxn modelId="{C2A6C7D7-B5BD-1749-92BC-D397286100B3}" type="presOf" srcId="{0613BAA0-905A-4F18-8984-FDB1904AB8F4}" destId="{3171B278-D44B-41A7-AEC1-68880F8B66CC}" srcOrd="1" destOrd="0" presId="urn:microsoft.com/office/officeart/2005/8/layout/venn1"/>
    <dgm:cxn modelId="{DBE7BCFA-1D71-5E4D-B2AB-FDEB2FA318DE}" type="presOf" srcId="{C69CAA49-2364-41BF-B5EC-F6C2C249EE12}" destId="{942F4620-6FE2-4657-AA1B-FEC3AF422E92}" srcOrd="1" destOrd="0" presId="urn:microsoft.com/office/officeart/2005/8/layout/venn1"/>
    <dgm:cxn modelId="{DD842CE2-4016-E94F-A779-3C3829FC117A}" type="presOf" srcId="{0613BAA0-905A-4F18-8984-FDB1904AB8F4}" destId="{4FC4C90C-9749-42AA-AE66-2C3A329BEC2B}" srcOrd="0" destOrd="0" presId="urn:microsoft.com/office/officeart/2005/8/layout/venn1"/>
    <dgm:cxn modelId="{745E4E6B-3ED3-4961-BDDD-6878FF6F6A79}" srcId="{361CBD54-B76F-4DBA-8CED-A0786D595CD3}" destId="{9D60F2E8-A2B8-453A-8195-85BC8D7023E4}" srcOrd="2" destOrd="0" parTransId="{53E10E63-1CC9-4CC1-B211-6FB6263AC005}" sibTransId="{15DBAD5F-F7DF-4EA4-A53A-63BF8C8F5A7B}"/>
    <dgm:cxn modelId="{5CCF1764-075C-4126-998A-F058F2D7D031}" srcId="{361CBD54-B76F-4DBA-8CED-A0786D595CD3}" destId="{EE3073B4-1602-4785-B28F-D87D69BC6167}" srcOrd="3" destOrd="0" parTransId="{39E9592E-F94D-4E9A-BE9A-4CCAC9288A86}" sibTransId="{684A7C48-4D7D-489C-A020-04228C7DEB32}"/>
    <dgm:cxn modelId="{B2813431-3768-CD41-BEBD-2B65040DA35A}" type="presOf" srcId="{EE3073B4-1602-4785-B28F-D87D69BC6167}" destId="{D8470B12-EC04-404F-96A6-543D425EB9E4}" srcOrd="1" destOrd="0" presId="urn:microsoft.com/office/officeart/2005/8/layout/venn1"/>
    <dgm:cxn modelId="{22A5E381-84A0-484A-BF94-2DB3F4B820A1}" type="presParOf" srcId="{7F27E1B4-45CB-4A8E-9500-E8A1C98F26D2}" destId="{4FC4C90C-9749-42AA-AE66-2C3A329BEC2B}" srcOrd="0" destOrd="0" presId="urn:microsoft.com/office/officeart/2005/8/layout/venn1"/>
    <dgm:cxn modelId="{1641B593-BC60-874F-91ED-4E549A94D1B9}" type="presParOf" srcId="{7F27E1B4-45CB-4A8E-9500-E8A1C98F26D2}" destId="{3171B278-D44B-41A7-AEC1-68880F8B66CC}" srcOrd="1" destOrd="0" presId="urn:microsoft.com/office/officeart/2005/8/layout/venn1"/>
    <dgm:cxn modelId="{CC2F7C63-B17E-8549-B236-72A2894F7B13}" type="presParOf" srcId="{7F27E1B4-45CB-4A8E-9500-E8A1C98F26D2}" destId="{0049EF7A-F0A5-47B4-96F1-439BF0EACCAB}" srcOrd="2" destOrd="0" presId="urn:microsoft.com/office/officeart/2005/8/layout/venn1"/>
    <dgm:cxn modelId="{8B32FD56-8BDC-0D47-89E0-94FCDBCDEC37}" type="presParOf" srcId="{7F27E1B4-45CB-4A8E-9500-E8A1C98F26D2}" destId="{942F4620-6FE2-4657-AA1B-FEC3AF422E92}" srcOrd="3" destOrd="0" presId="urn:microsoft.com/office/officeart/2005/8/layout/venn1"/>
    <dgm:cxn modelId="{1DF6A7BE-DBC4-C54A-9EA6-FEEEF89B9B4A}" type="presParOf" srcId="{7F27E1B4-45CB-4A8E-9500-E8A1C98F26D2}" destId="{FA9E23AC-8E79-420E-AFDB-1F7B123B572D}" srcOrd="4" destOrd="0" presId="urn:microsoft.com/office/officeart/2005/8/layout/venn1"/>
    <dgm:cxn modelId="{4FF207EB-DBE0-7F4E-9D26-8673775B447D}" type="presParOf" srcId="{7F27E1B4-45CB-4A8E-9500-E8A1C98F26D2}" destId="{E46E44C5-2EDC-44B3-ACA2-0795510E32FF}" srcOrd="5" destOrd="0" presId="urn:microsoft.com/office/officeart/2005/8/layout/venn1"/>
    <dgm:cxn modelId="{E20C96E9-7888-5847-9931-E2180457248A}" type="presParOf" srcId="{7F27E1B4-45CB-4A8E-9500-E8A1C98F26D2}" destId="{0850C32A-5143-49D9-93DA-E216DFE0DC52}" srcOrd="6" destOrd="0" presId="urn:microsoft.com/office/officeart/2005/8/layout/venn1"/>
    <dgm:cxn modelId="{63887EA0-CFCA-8641-9A4E-3F96180767B9}" type="presParOf" srcId="{7F27E1B4-45CB-4A8E-9500-E8A1C98F26D2}" destId="{D8470B12-EC04-404F-96A6-543D425EB9E4}"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7C3EC7-5A4A-4728-9553-5E0CB068A3AC}" type="doc">
      <dgm:prSet loTypeId="urn:microsoft.com/office/officeart/2005/8/layout/venn1" loCatId="relationship" qsTypeId="urn:microsoft.com/office/officeart/2005/8/quickstyle/3d1" qsCatId="3D" csTypeId="urn:microsoft.com/office/officeart/2005/8/colors/colorful1" csCatId="colorful" phldr="1"/>
      <dgm:spPr/>
    </dgm:pt>
    <dgm:pt modelId="{315C72AA-CCD2-4209-AAA9-C85E217882EE}">
      <dgm:prSet phldrT="[Text]"/>
      <dgm:spPr/>
      <dgm:t>
        <a:bodyPr/>
        <a:lstStyle/>
        <a:p>
          <a:r>
            <a:rPr lang="en-GB" dirty="0" smtClean="0"/>
            <a:t>Detector</a:t>
          </a:r>
        </a:p>
        <a:p>
          <a:r>
            <a:rPr lang="en-GB" dirty="0" smtClean="0"/>
            <a:t>Calibration</a:t>
          </a:r>
          <a:endParaRPr lang="en-GB" dirty="0"/>
        </a:p>
      </dgm:t>
    </dgm:pt>
    <dgm:pt modelId="{1996CB38-0D37-4771-900D-00ED27282713}" type="parTrans" cxnId="{70B75A75-24AC-4ED9-AA84-4A76CC452402}">
      <dgm:prSet/>
      <dgm:spPr/>
      <dgm:t>
        <a:bodyPr/>
        <a:lstStyle/>
        <a:p>
          <a:endParaRPr lang="en-GB"/>
        </a:p>
      </dgm:t>
    </dgm:pt>
    <dgm:pt modelId="{1EC15C72-3A5D-4E6C-8534-0EEBD80B95AC}" type="sibTrans" cxnId="{70B75A75-24AC-4ED9-AA84-4A76CC452402}">
      <dgm:prSet/>
      <dgm:spPr/>
      <dgm:t>
        <a:bodyPr/>
        <a:lstStyle/>
        <a:p>
          <a:endParaRPr lang="en-GB"/>
        </a:p>
      </dgm:t>
    </dgm:pt>
    <dgm:pt modelId="{BAB57DC3-A996-4E62-BADA-BA035D53AE2D}">
      <dgm:prSet phldrT="[Text]"/>
      <dgm:spPr/>
      <dgm:t>
        <a:bodyPr anchor="t"/>
        <a:lstStyle/>
        <a:p>
          <a:r>
            <a:rPr lang="en-GB" dirty="0" smtClean="0"/>
            <a:t>Proton</a:t>
          </a:r>
          <a:endParaRPr lang="en-GB" dirty="0"/>
        </a:p>
      </dgm:t>
    </dgm:pt>
    <dgm:pt modelId="{6141A6BA-D492-4E18-BAA2-86C44246224F}" type="parTrans" cxnId="{013DEAF9-E885-4396-AFDB-500EB7B6E38F}">
      <dgm:prSet/>
      <dgm:spPr/>
      <dgm:t>
        <a:bodyPr/>
        <a:lstStyle/>
        <a:p>
          <a:endParaRPr lang="en-GB"/>
        </a:p>
      </dgm:t>
    </dgm:pt>
    <dgm:pt modelId="{B8D9FAF7-43AD-4FF3-86A9-9BFA78A10A91}" type="sibTrans" cxnId="{013DEAF9-E885-4396-AFDB-500EB7B6E38F}">
      <dgm:prSet/>
      <dgm:spPr/>
      <dgm:t>
        <a:bodyPr/>
        <a:lstStyle/>
        <a:p>
          <a:endParaRPr lang="en-GB"/>
        </a:p>
      </dgm:t>
    </dgm:pt>
    <dgm:pt modelId="{BBF50571-FDF2-4F57-B25B-DBB1DF18B05A}">
      <dgm:prSet phldrT="[Text]"/>
      <dgm:spPr/>
      <dgm:t>
        <a:bodyPr/>
        <a:lstStyle/>
        <a:p>
          <a:r>
            <a:rPr lang="en-GB" dirty="0" smtClean="0"/>
            <a:t>CLIMATE</a:t>
          </a:r>
          <a:endParaRPr lang="en-GB" dirty="0"/>
        </a:p>
      </dgm:t>
    </dgm:pt>
    <dgm:pt modelId="{0394901F-36ED-4094-96EF-1844D9AB7CA4}" type="parTrans" cxnId="{FB80341E-CBAB-47E6-A3FC-CB8B4302D3B1}">
      <dgm:prSet/>
      <dgm:spPr/>
      <dgm:t>
        <a:bodyPr/>
        <a:lstStyle/>
        <a:p>
          <a:endParaRPr lang="en-GB"/>
        </a:p>
      </dgm:t>
    </dgm:pt>
    <dgm:pt modelId="{740AFAB1-B7B3-4AC3-9E47-28084157E352}" type="sibTrans" cxnId="{FB80341E-CBAB-47E6-A3FC-CB8B4302D3B1}">
      <dgm:prSet/>
      <dgm:spPr/>
      <dgm:t>
        <a:bodyPr/>
        <a:lstStyle/>
        <a:p>
          <a:endParaRPr lang="en-GB"/>
        </a:p>
      </dgm:t>
    </dgm:pt>
    <dgm:pt modelId="{CD762324-26FF-45A0-A9CA-AEB97EF46AA3}" type="pres">
      <dgm:prSet presAssocID="{097C3EC7-5A4A-4728-9553-5E0CB068A3AC}" presName="compositeShape" presStyleCnt="0">
        <dgm:presLayoutVars>
          <dgm:chMax val="7"/>
          <dgm:dir/>
          <dgm:resizeHandles val="exact"/>
        </dgm:presLayoutVars>
      </dgm:prSet>
      <dgm:spPr/>
    </dgm:pt>
    <dgm:pt modelId="{A0DD3544-2BD1-44E7-B991-5A1BAB557DD2}" type="pres">
      <dgm:prSet presAssocID="{315C72AA-CCD2-4209-AAA9-C85E217882EE}" presName="circ1" presStyleLbl="vennNode1" presStyleIdx="0" presStyleCnt="3"/>
      <dgm:spPr/>
      <dgm:t>
        <a:bodyPr/>
        <a:lstStyle/>
        <a:p>
          <a:endParaRPr lang="en-GB"/>
        </a:p>
      </dgm:t>
    </dgm:pt>
    <dgm:pt modelId="{B764DB27-C773-4435-B174-53A0959A4448}" type="pres">
      <dgm:prSet presAssocID="{315C72AA-CCD2-4209-AAA9-C85E217882EE}" presName="circ1Tx" presStyleLbl="revTx" presStyleIdx="0" presStyleCnt="0">
        <dgm:presLayoutVars>
          <dgm:chMax val="0"/>
          <dgm:chPref val="0"/>
          <dgm:bulletEnabled val="1"/>
        </dgm:presLayoutVars>
      </dgm:prSet>
      <dgm:spPr/>
      <dgm:t>
        <a:bodyPr/>
        <a:lstStyle/>
        <a:p>
          <a:endParaRPr lang="en-GB"/>
        </a:p>
      </dgm:t>
    </dgm:pt>
    <dgm:pt modelId="{E7498F06-3C8A-4C15-94A6-A215EBCCCBF8}" type="pres">
      <dgm:prSet presAssocID="{BAB57DC3-A996-4E62-BADA-BA035D53AE2D}" presName="circ2" presStyleLbl="vennNode1" presStyleIdx="1" presStyleCnt="3"/>
      <dgm:spPr/>
      <dgm:t>
        <a:bodyPr/>
        <a:lstStyle/>
        <a:p>
          <a:endParaRPr lang="en-GB"/>
        </a:p>
      </dgm:t>
    </dgm:pt>
    <dgm:pt modelId="{24EAE325-5DF6-4200-9F0B-270A6A7ECD62}" type="pres">
      <dgm:prSet presAssocID="{BAB57DC3-A996-4E62-BADA-BA035D53AE2D}" presName="circ2Tx" presStyleLbl="revTx" presStyleIdx="0" presStyleCnt="0">
        <dgm:presLayoutVars>
          <dgm:chMax val="0"/>
          <dgm:chPref val="0"/>
          <dgm:bulletEnabled val="1"/>
        </dgm:presLayoutVars>
      </dgm:prSet>
      <dgm:spPr/>
      <dgm:t>
        <a:bodyPr/>
        <a:lstStyle/>
        <a:p>
          <a:endParaRPr lang="en-GB"/>
        </a:p>
      </dgm:t>
    </dgm:pt>
    <dgm:pt modelId="{490265CC-06C7-44DB-B046-EFB020FBB406}" type="pres">
      <dgm:prSet presAssocID="{BBF50571-FDF2-4F57-B25B-DBB1DF18B05A}" presName="circ3" presStyleLbl="vennNode1" presStyleIdx="2" presStyleCnt="3"/>
      <dgm:spPr/>
      <dgm:t>
        <a:bodyPr/>
        <a:lstStyle/>
        <a:p>
          <a:endParaRPr lang="en-GB"/>
        </a:p>
      </dgm:t>
    </dgm:pt>
    <dgm:pt modelId="{63C96C8D-18F7-40E2-A58F-D051CC1AC6AA}" type="pres">
      <dgm:prSet presAssocID="{BBF50571-FDF2-4F57-B25B-DBB1DF18B05A}" presName="circ3Tx" presStyleLbl="revTx" presStyleIdx="0" presStyleCnt="0">
        <dgm:presLayoutVars>
          <dgm:chMax val="0"/>
          <dgm:chPref val="0"/>
          <dgm:bulletEnabled val="1"/>
        </dgm:presLayoutVars>
      </dgm:prSet>
      <dgm:spPr/>
      <dgm:t>
        <a:bodyPr/>
        <a:lstStyle/>
        <a:p>
          <a:endParaRPr lang="en-GB"/>
        </a:p>
      </dgm:t>
    </dgm:pt>
  </dgm:ptLst>
  <dgm:cxnLst>
    <dgm:cxn modelId="{2F8F709D-17F0-49F3-904A-99AB28F4A722}" type="presOf" srcId="{097C3EC7-5A4A-4728-9553-5E0CB068A3AC}" destId="{CD762324-26FF-45A0-A9CA-AEB97EF46AA3}" srcOrd="0" destOrd="0" presId="urn:microsoft.com/office/officeart/2005/8/layout/venn1"/>
    <dgm:cxn modelId="{C26F95D2-9262-4EA9-A93D-312340CDE722}" type="presOf" srcId="{BAB57DC3-A996-4E62-BADA-BA035D53AE2D}" destId="{E7498F06-3C8A-4C15-94A6-A215EBCCCBF8}" srcOrd="0" destOrd="0" presId="urn:microsoft.com/office/officeart/2005/8/layout/venn1"/>
    <dgm:cxn modelId="{013DEAF9-E885-4396-AFDB-500EB7B6E38F}" srcId="{097C3EC7-5A4A-4728-9553-5E0CB068A3AC}" destId="{BAB57DC3-A996-4E62-BADA-BA035D53AE2D}" srcOrd="1" destOrd="0" parTransId="{6141A6BA-D492-4E18-BAA2-86C44246224F}" sibTransId="{B8D9FAF7-43AD-4FF3-86A9-9BFA78A10A91}"/>
    <dgm:cxn modelId="{FB80341E-CBAB-47E6-A3FC-CB8B4302D3B1}" srcId="{097C3EC7-5A4A-4728-9553-5E0CB068A3AC}" destId="{BBF50571-FDF2-4F57-B25B-DBB1DF18B05A}" srcOrd="2" destOrd="0" parTransId="{0394901F-36ED-4094-96EF-1844D9AB7CA4}" sibTransId="{740AFAB1-B7B3-4AC3-9E47-28084157E352}"/>
    <dgm:cxn modelId="{F2888DE9-71F6-41EB-B952-F3C00354AFD5}" type="presOf" srcId="{315C72AA-CCD2-4209-AAA9-C85E217882EE}" destId="{B764DB27-C773-4435-B174-53A0959A4448}" srcOrd="1" destOrd="0" presId="urn:microsoft.com/office/officeart/2005/8/layout/venn1"/>
    <dgm:cxn modelId="{8198F6CE-F0E5-46A2-B45E-BA07386EF4A5}" type="presOf" srcId="{BBF50571-FDF2-4F57-B25B-DBB1DF18B05A}" destId="{63C96C8D-18F7-40E2-A58F-D051CC1AC6AA}" srcOrd="1" destOrd="0" presId="urn:microsoft.com/office/officeart/2005/8/layout/venn1"/>
    <dgm:cxn modelId="{70B75A75-24AC-4ED9-AA84-4A76CC452402}" srcId="{097C3EC7-5A4A-4728-9553-5E0CB068A3AC}" destId="{315C72AA-CCD2-4209-AAA9-C85E217882EE}" srcOrd="0" destOrd="0" parTransId="{1996CB38-0D37-4771-900D-00ED27282713}" sibTransId="{1EC15C72-3A5D-4E6C-8534-0EEBD80B95AC}"/>
    <dgm:cxn modelId="{44CAFE3D-8950-4D55-9F08-F662F2AD9813}" type="presOf" srcId="{BAB57DC3-A996-4E62-BADA-BA035D53AE2D}" destId="{24EAE325-5DF6-4200-9F0B-270A6A7ECD62}" srcOrd="1" destOrd="0" presId="urn:microsoft.com/office/officeart/2005/8/layout/venn1"/>
    <dgm:cxn modelId="{F2E35F5E-20BA-479F-8E30-FCC58A254BD1}" type="presOf" srcId="{315C72AA-CCD2-4209-AAA9-C85E217882EE}" destId="{A0DD3544-2BD1-44E7-B991-5A1BAB557DD2}" srcOrd="0" destOrd="0" presId="urn:microsoft.com/office/officeart/2005/8/layout/venn1"/>
    <dgm:cxn modelId="{885A81A3-649A-4B36-95A7-EE824771FF61}" type="presOf" srcId="{BBF50571-FDF2-4F57-B25B-DBB1DF18B05A}" destId="{490265CC-06C7-44DB-B046-EFB020FBB406}" srcOrd="0" destOrd="0" presId="urn:microsoft.com/office/officeart/2005/8/layout/venn1"/>
    <dgm:cxn modelId="{764EB297-CD47-4309-9F2C-27352A43997B}" type="presParOf" srcId="{CD762324-26FF-45A0-A9CA-AEB97EF46AA3}" destId="{A0DD3544-2BD1-44E7-B991-5A1BAB557DD2}" srcOrd="0" destOrd="0" presId="urn:microsoft.com/office/officeart/2005/8/layout/venn1"/>
    <dgm:cxn modelId="{E79C9B99-9370-4544-A421-539A78CA02D2}" type="presParOf" srcId="{CD762324-26FF-45A0-A9CA-AEB97EF46AA3}" destId="{B764DB27-C773-4435-B174-53A0959A4448}" srcOrd="1" destOrd="0" presId="urn:microsoft.com/office/officeart/2005/8/layout/venn1"/>
    <dgm:cxn modelId="{426C089C-169C-4253-A706-97F4723BEC43}" type="presParOf" srcId="{CD762324-26FF-45A0-A9CA-AEB97EF46AA3}" destId="{E7498F06-3C8A-4C15-94A6-A215EBCCCBF8}" srcOrd="2" destOrd="0" presId="urn:microsoft.com/office/officeart/2005/8/layout/venn1"/>
    <dgm:cxn modelId="{01764226-4489-44FA-A7BD-772AB11D47EF}" type="presParOf" srcId="{CD762324-26FF-45A0-A9CA-AEB97EF46AA3}" destId="{24EAE325-5DF6-4200-9F0B-270A6A7ECD62}" srcOrd="3" destOrd="0" presId="urn:microsoft.com/office/officeart/2005/8/layout/venn1"/>
    <dgm:cxn modelId="{2F9FB642-5564-4D43-825D-5A10E27B3492}" type="presParOf" srcId="{CD762324-26FF-45A0-A9CA-AEB97EF46AA3}" destId="{490265CC-06C7-44DB-B046-EFB020FBB406}" srcOrd="4" destOrd="0" presId="urn:microsoft.com/office/officeart/2005/8/layout/venn1"/>
    <dgm:cxn modelId="{719CD21B-2F84-4BC8-B237-59D6AD73FC85}" type="presParOf" srcId="{CD762324-26FF-45A0-A9CA-AEB97EF46AA3}" destId="{63C96C8D-18F7-40E2-A58F-D051CC1AC6AA}" srcOrd="5"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1CBD54-B76F-4DBA-8CED-A0786D595CD3}" type="doc">
      <dgm:prSet loTypeId="urn:microsoft.com/office/officeart/2005/8/layout/venn1" loCatId="relationship" qsTypeId="urn:microsoft.com/office/officeart/2005/8/quickstyle/3d2" qsCatId="3D" csTypeId="urn:microsoft.com/office/officeart/2005/8/colors/colorful1" csCatId="colorful" phldr="1"/>
      <dgm:spPr/>
    </dgm:pt>
    <dgm:pt modelId="{0613BAA0-905A-4F18-8984-FDB1904AB8F4}">
      <dgm:prSet phldrT="[Text]" custT="1"/>
      <dgm:spPr/>
      <dgm:t>
        <a:bodyPr/>
        <a:lstStyle/>
        <a:p>
          <a:r>
            <a:rPr lang="en-GB" sz="1400" b="0" dirty="0" smtClean="0"/>
            <a:t>Transmutation of nuclear waster</a:t>
          </a:r>
          <a:endParaRPr lang="en-GB" sz="1400" b="0" dirty="0"/>
        </a:p>
      </dgm:t>
    </dgm:pt>
    <dgm:pt modelId="{0DA16115-A0BA-41F4-88AA-EEC1A6BB0ED7}" type="parTrans" cxnId="{F8B4D517-4DCB-4022-A6DC-67B225ECD3E8}">
      <dgm:prSet/>
      <dgm:spPr/>
      <dgm:t>
        <a:bodyPr/>
        <a:lstStyle/>
        <a:p>
          <a:endParaRPr lang="en-GB"/>
        </a:p>
      </dgm:t>
    </dgm:pt>
    <dgm:pt modelId="{2F9A33E0-4AB0-4852-8C5D-D2F3B7B54F63}" type="sibTrans" cxnId="{F8B4D517-4DCB-4022-A6DC-67B225ECD3E8}">
      <dgm:prSet/>
      <dgm:spPr/>
      <dgm:t>
        <a:bodyPr/>
        <a:lstStyle/>
        <a:p>
          <a:endParaRPr lang="en-GB"/>
        </a:p>
      </dgm:t>
    </dgm:pt>
    <dgm:pt modelId="{C69CAA49-2364-41BF-B5EC-F6C2C249EE12}">
      <dgm:prSet phldrT="[Text]" custT="1"/>
      <dgm:spPr/>
      <dgm:t>
        <a:bodyPr/>
        <a:lstStyle/>
        <a:p>
          <a:r>
            <a:rPr lang="en-GB" sz="1400" b="0" dirty="0" smtClean="0"/>
            <a:t>Symmetry Breaking in compound nuclei</a:t>
          </a:r>
          <a:endParaRPr lang="en-GB" sz="1400" b="0" dirty="0"/>
        </a:p>
      </dgm:t>
    </dgm:pt>
    <dgm:pt modelId="{B88AEDC9-A697-4EFE-A832-8E98EB3A10C1}" type="parTrans" cxnId="{D42ACB58-7F54-4523-88B2-99F3E62DF18C}">
      <dgm:prSet/>
      <dgm:spPr/>
      <dgm:t>
        <a:bodyPr/>
        <a:lstStyle/>
        <a:p>
          <a:endParaRPr lang="en-GB"/>
        </a:p>
      </dgm:t>
    </dgm:pt>
    <dgm:pt modelId="{F74D80DE-31CC-4905-833B-8614BBFF7677}" type="sibTrans" cxnId="{D42ACB58-7F54-4523-88B2-99F3E62DF18C}">
      <dgm:prSet/>
      <dgm:spPr/>
      <dgm:t>
        <a:bodyPr/>
        <a:lstStyle/>
        <a:p>
          <a:endParaRPr lang="en-GB"/>
        </a:p>
      </dgm:t>
    </dgm:pt>
    <dgm:pt modelId="{C4BEEF3D-9002-4C9B-B7AD-93628A8BBE69}">
      <dgm:prSet phldrT="[Text]" custT="1"/>
      <dgm:spPr/>
      <dgm:t>
        <a:bodyPr/>
        <a:lstStyle/>
        <a:p>
          <a:r>
            <a:rPr lang="en-GB" sz="1400" b="0" dirty="0" smtClean="0"/>
            <a:t>Stellar Nucleosynthesis</a:t>
          </a:r>
          <a:endParaRPr lang="en-GB" sz="1400" b="0" dirty="0"/>
        </a:p>
      </dgm:t>
    </dgm:pt>
    <dgm:pt modelId="{28986564-F593-43F1-8E46-4DD4442D046C}" type="sibTrans" cxnId="{B11F7E3F-715A-4478-990D-14CB459BD6CD}">
      <dgm:prSet/>
      <dgm:spPr/>
      <dgm:t>
        <a:bodyPr/>
        <a:lstStyle/>
        <a:p>
          <a:endParaRPr lang="en-GB"/>
        </a:p>
      </dgm:t>
    </dgm:pt>
    <dgm:pt modelId="{35481F8D-CE48-4FDA-ADA6-7F8C8CBC0B26}" type="parTrans" cxnId="{B11F7E3F-715A-4478-990D-14CB459BD6CD}">
      <dgm:prSet/>
      <dgm:spPr/>
      <dgm:t>
        <a:bodyPr/>
        <a:lstStyle/>
        <a:p>
          <a:endParaRPr lang="en-GB"/>
        </a:p>
      </dgm:t>
    </dgm:pt>
    <dgm:pt modelId="{7F27E1B4-45CB-4A8E-9500-E8A1C98F26D2}" type="pres">
      <dgm:prSet presAssocID="{361CBD54-B76F-4DBA-8CED-A0786D595CD3}" presName="compositeShape" presStyleCnt="0">
        <dgm:presLayoutVars>
          <dgm:chMax val="7"/>
          <dgm:dir/>
          <dgm:resizeHandles val="exact"/>
        </dgm:presLayoutVars>
      </dgm:prSet>
      <dgm:spPr/>
    </dgm:pt>
    <dgm:pt modelId="{4FC4C90C-9749-42AA-AE66-2C3A329BEC2B}" type="pres">
      <dgm:prSet presAssocID="{0613BAA0-905A-4F18-8984-FDB1904AB8F4}" presName="circ1" presStyleLbl="vennNode1" presStyleIdx="0" presStyleCnt="3" custScaleX="147040" custScaleY="122276" custLinFactNeighborY="20384"/>
      <dgm:spPr/>
      <dgm:t>
        <a:bodyPr/>
        <a:lstStyle/>
        <a:p>
          <a:endParaRPr lang="en-GB"/>
        </a:p>
      </dgm:t>
    </dgm:pt>
    <dgm:pt modelId="{3171B278-D44B-41A7-AEC1-68880F8B66CC}" type="pres">
      <dgm:prSet presAssocID="{0613BAA0-905A-4F18-8984-FDB1904AB8F4}" presName="circ1Tx" presStyleLbl="revTx" presStyleIdx="0" presStyleCnt="0">
        <dgm:presLayoutVars>
          <dgm:chMax val="0"/>
          <dgm:chPref val="0"/>
          <dgm:bulletEnabled val="1"/>
        </dgm:presLayoutVars>
      </dgm:prSet>
      <dgm:spPr/>
      <dgm:t>
        <a:bodyPr/>
        <a:lstStyle/>
        <a:p>
          <a:endParaRPr lang="en-GB"/>
        </a:p>
      </dgm:t>
    </dgm:pt>
    <dgm:pt modelId="{0049EF7A-F0A5-47B4-96F1-439BF0EACCAB}" type="pres">
      <dgm:prSet presAssocID="{C69CAA49-2364-41BF-B5EC-F6C2C249EE12}" presName="circ2" presStyleLbl="vennNode1" presStyleIdx="1" presStyleCnt="3" custScaleX="106171" custScaleY="92902" custLinFactNeighborX="11028" custLinFactNeighborY="232"/>
      <dgm:spPr/>
      <dgm:t>
        <a:bodyPr/>
        <a:lstStyle/>
        <a:p>
          <a:endParaRPr lang="en-GB"/>
        </a:p>
      </dgm:t>
    </dgm:pt>
    <dgm:pt modelId="{942F4620-6FE2-4657-AA1B-FEC3AF422E92}" type="pres">
      <dgm:prSet presAssocID="{C69CAA49-2364-41BF-B5EC-F6C2C249EE12}" presName="circ2Tx" presStyleLbl="revTx" presStyleIdx="0" presStyleCnt="0">
        <dgm:presLayoutVars>
          <dgm:chMax val="0"/>
          <dgm:chPref val="0"/>
          <dgm:bulletEnabled val="1"/>
        </dgm:presLayoutVars>
      </dgm:prSet>
      <dgm:spPr/>
      <dgm:t>
        <a:bodyPr/>
        <a:lstStyle/>
        <a:p>
          <a:endParaRPr lang="en-GB"/>
        </a:p>
      </dgm:t>
    </dgm:pt>
    <dgm:pt modelId="{7A51F63E-ACB1-4A09-AA24-31E56EF31645}" type="pres">
      <dgm:prSet presAssocID="{C4BEEF3D-9002-4C9B-B7AD-93628A8BBE69}" presName="circ3" presStyleLbl="vennNode1" presStyleIdx="2" presStyleCnt="3" custScaleX="131906" custScaleY="85400" custLinFactNeighborY="4790"/>
      <dgm:spPr/>
      <dgm:t>
        <a:bodyPr/>
        <a:lstStyle/>
        <a:p>
          <a:endParaRPr lang="en-GB"/>
        </a:p>
      </dgm:t>
    </dgm:pt>
    <dgm:pt modelId="{482BAD10-CB9B-4C1F-8A40-0EC58A18DEF1}" type="pres">
      <dgm:prSet presAssocID="{C4BEEF3D-9002-4C9B-B7AD-93628A8BBE69}" presName="circ3Tx" presStyleLbl="revTx" presStyleIdx="0" presStyleCnt="0">
        <dgm:presLayoutVars>
          <dgm:chMax val="0"/>
          <dgm:chPref val="0"/>
          <dgm:bulletEnabled val="1"/>
        </dgm:presLayoutVars>
      </dgm:prSet>
      <dgm:spPr/>
      <dgm:t>
        <a:bodyPr/>
        <a:lstStyle/>
        <a:p>
          <a:endParaRPr lang="en-GB"/>
        </a:p>
      </dgm:t>
    </dgm:pt>
  </dgm:ptLst>
  <dgm:cxnLst>
    <dgm:cxn modelId="{B02496DA-97B5-4E75-8EFE-B34BDB1B8D17}" type="presOf" srcId="{C69CAA49-2364-41BF-B5EC-F6C2C249EE12}" destId="{0049EF7A-F0A5-47B4-96F1-439BF0EACCAB}" srcOrd="0" destOrd="0" presId="urn:microsoft.com/office/officeart/2005/8/layout/venn1"/>
    <dgm:cxn modelId="{96DAB77D-D6C5-439B-AC05-04421F332F44}" type="presOf" srcId="{C69CAA49-2364-41BF-B5EC-F6C2C249EE12}" destId="{942F4620-6FE2-4657-AA1B-FEC3AF422E92}" srcOrd="1" destOrd="0" presId="urn:microsoft.com/office/officeart/2005/8/layout/venn1"/>
    <dgm:cxn modelId="{7CC63BCF-BAE5-47E2-B3E6-51DF7CE2F065}" type="presOf" srcId="{361CBD54-B76F-4DBA-8CED-A0786D595CD3}" destId="{7F27E1B4-45CB-4A8E-9500-E8A1C98F26D2}" srcOrd="0" destOrd="0" presId="urn:microsoft.com/office/officeart/2005/8/layout/venn1"/>
    <dgm:cxn modelId="{6361376D-5E6D-4245-8136-B512D34A7161}" type="presOf" srcId="{C4BEEF3D-9002-4C9B-B7AD-93628A8BBE69}" destId="{7A51F63E-ACB1-4A09-AA24-31E56EF31645}" srcOrd="0" destOrd="0" presId="urn:microsoft.com/office/officeart/2005/8/layout/venn1"/>
    <dgm:cxn modelId="{CB6998C8-A26B-478F-B8F5-062E40E9B4AD}" type="presOf" srcId="{0613BAA0-905A-4F18-8984-FDB1904AB8F4}" destId="{3171B278-D44B-41A7-AEC1-68880F8B66CC}" srcOrd="1" destOrd="0" presId="urn:microsoft.com/office/officeart/2005/8/layout/venn1"/>
    <dgm:cxn modelId="{B11F7E3F-715A-4478-990D-14CB459BD6CD}" srcId="{361CBD54-B76F-4DBA-8CED-A0786D595CD3}" destId="{C4BEEF3D-9002-4C9B-B7AD-93628A8BBE69}" srcOrd="2" destOrd="0" parTransId="{35481F8D-CE48-4FDA-ADA6-7F8C8CBC0B26}" sibTransId="{28986564-F593-43F1-8E46-4DD4442D046C}"/>
    <dgm:cxn modelId="{F8B4D517-4DCB-4022-A6DC-67B225ECD3E8}" srcId="{361CBD54-B76F-4DBA-8CED-A0786D595CD3}" destId="{0613BAA0-905A-4F18-8984-FDB1904AB8F4}" srcOrd="0" destOrd="0" parTransId="{0DA16115-A0BA-41F4-88AA-EEC1A6BB0ED7}" sibTransId="{2F9A33E0-4AB0-4852-8C5D-D2F3B7B54F63}"/>
    <dgm:cxn modelId="{D42ACB58-7F54-4523-88B2-99F3E62DF18C}" srcId="{361CBD54-B76F-4DBA-8CED-A0786D595CD3}" destId="{C69CAA49-2364-41BF-B5EC-F6C2C249EE12}" srcOrd="1" destOrd="0" parTransId="{B88AEDC9-A697-4EFE-A832-8E98EB3A10C1}" sibTransId="{F74D80DE-31CC-4905-833B-8614BBFF7677}"/>
    <dgm:cxn modelId="{84243D7C-428B-4D4E-A913-A4FB43F63176}" type="presOf" srcId="{C4BEEF3D-9002-4C9B-B7AD-93628A8BBE69}" destId="{482BAD10-CB9B-4C1F-8A40-0EC58A18DEF1}" srcOrd="1" destOrd="0" presId="urn:microsoft.com/office/officeart/2005/8/layout/venn1"/>
    <dgm:cxn modelId="{4A763391-D95D-4697-8849-5DF1C7571902}" type="presOf" srcId="{0613BAA0-905A-4F18-8984-FDB1904AB8F4}" destId="{4FC4C90C-9749-42AA-AE66-2C3A329BEC2B}" srcOrd="0" destOrd="0" presId="urn:microsoft.com/office/officeart/2005/8/layout/venn1"/>
    <dgm:cxn modelId="{D5B2718C-06B5-4F5C-9558-66AB3D277237}" type="presParOf" srcId="{7F27E1B4-45CB-4A8E-9500-E8A1C98F26D2}" destId="{4FC4C90C-9749-42AA-AE66-2C3A329BEC2B}" srcOrd="0" destOrd="0" presId="urn:microsoft.com/office/officeart/2005/8/layout/venn1"/>
    <dgm:cxn modelId="{421001E2-EC9D-4D2F-98F7-1C0A6C3EFA1A}" type="presParOf" srcId="{7F27E1B4-45CB-4A8E-9500-E8A1C98F26D2}" destId="{3171B278-D44B-41A7-AEC1-68880F8B66CC}" srcOrd="1" destOrd="0" presId="urn:microsoft.com/office/officeart/2005/8/layout/venn1"/>
    <dgm:cxn modelId="{C09FEA31-1114-4CDB-9E03-8D9DD9DE0C56}" type="presParOf" srcId="{7F27E1B4-45CB-4A8E-9500-E8A1C98F26D2}" destId="{0049EF7A-F0A5-47B4-96F1-439BF0EACCAB}" srcOrd="2" destOrd="0" presId="urn:microsoft.com/office/officeart/2005/8/layout/venn1"/>
    <dgm:cxn modelId="{A145722F-B4FC-47E9-B194-7E6F335B7A63}" type="presParOf" srcId="{7F27E1B4-45CB-4A8E-9500-E8A1C98F26D2}" destId="{942F4620-6FE2-4657-AA1B-FEC3AF422E92}" srcOrd="3" destOrd="0" presId="urn:microsoft.com/office/officeart/2005/8/layout/venn1"/>
    <dgm:cxn modelId="{4F2D00AA-160E-46D4-990B-E673D6977C43}" type="presParOf" srcId="{7F27E1B4-45CB-4A8E-9500-E8A1C98F26D2}" destId="{7A51F63E-ACB1-4A09-AA24-31E56EF31645}" srcOrd="4" destOrd="0" presId="urn:microsoft.com/office/officeart/2005/8/layout/venn1"/>
    <dgm:cxn modelId="{17E79268-2DDE-4197-BF55-AE9A5B7DC918}" type="presParOf" srcId="{7F27E1B4-45CB-4A8E-9500-E8A1C98F26D2}" destId="{482BAD10-CB9B-4C1F-8A40-0EC58A18DEF1}"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7989A9-751E-4D9E-A88E-90C693F534B2}" type="doc">
      <dgm:prSet loTypeId="urn:microsoft.com/office/officeart/2005/8/layout/venn1" loCatId="relationship" qsTypeId="urn:microsoft.com/office/officeart/2005/8/quickstyle/3d1" qsCatId="3D" csTypeId="urn:microsoft.com/office/officeart/2005/8/colors/colorful1" csCatId="colorful" phldr="1"/>
      <dgm:spPr/>
    </dgm:pt>
    <dgm:pt modelId="{C2A130BA-69BB-449A-B19A-7CD7860D92B7}">
      <dgm:prSet phldrT="[Text]"/>
      <dgm:spPr/>
      <dgm:t>
        <a:bodyPr/>
        <a:lstStyle/>
        <a:p>
          <a:r>
            <a:rPr lang="en-GB" dirty="0" smtClean="0"/>
            <a:t>ASACUSA</a:t>
          </a:r>
          <a:endParaRPr lang="en-GB" dirty="0"/>
        </a:p>
      </dgm:t>
    </dgm:pt>
    <dgm:pt modelId="{54A09049-73F7-40DC-9B8F-32E54FE03AAA}" type="parTrans" cxnId="{F09C5C47-01E0-46F7-A07D-BCBA019C4A95}">
      <dgm:prSet/>
      <dgm:spPr/>
      <dgm:t>
        <a:bodyPr/>
        <a:lstStyle/>
        <a:p>
          <a:endParaRPr lang="en-GB"/>
        </a:p>
      </dgm:t>
    </dgm:pt>
    <dgm:pt modelId="{FDF9E703-BF43-4353-86E1-8FD5A88DD763}" type="sibTrans" cxnId="{F09C5C47-01E0-46F7-A07D-BCBA019C4A95}">
      <dgm:prSet/>
      <dgm:spPr/>
      <dgm:t>
        <a:bodyPr/>
        <a:lstStyle/>
        <a:p>
          <a:endParaRPr lang="en-GB"/>
        </a:p>
      </dgm:t>
    </dgm:pt>
    <dgm:pt modelId="{9C45F529-F784-47DF-8481-CBB06C3AFCB8}">
      <dgm:prSet phldrT="[Text]"/>
      <dgm:spPr/>
      <dgm:t>
        <a:bodyPr/>
        <a:lstStyle/>
        <a:p>
          <a:r>
            <a:rPr lang="en-GB" dirty="0" smtClean="0"/>
            <a:t>ATRAP</a:t>
          </a:r>
          <a:endParaRPr lang="en-GB" dirty="0"/>
        </a:p>
      </dgm:t>
    </dgm:pt>
    <dgm:pt modelId="{D4474DB2-146F-4657-846A-577BF9A3E501}" type="parTrans" cxnId="{33B29E0A-7914-4CC8-872C-CFAFB1E7DF1D}">
      <dgm:prSet/>
      <dgm:spPr/>
      <dgm:t>
        <a:bodyPr/>
        <a:lstStyle/>
        <a:p>
          <a:endParaRPr lang="en-GB"/>
        </a:p>
      </dgm:t>
    </dgm:pt>
    <dgm:pt modelId="{866CA1C0-C8E7-459F-ABC2-B8512346E43D}" type="sibTrans" cxnId="{33B29E0A-7914-4CC8-872C-CFAFB1E7DF1D}">
      <dgm:prSet/>
      <dgm:spPr/>
      <dgm:t>
        <a:bodyPr/>
        <a:lstStyle/>
        <a:p>
          <a:endParaRPr lang="en-GB"/>
        </a:p>
      </dgm:t>
    </dgm:pt>
    <dgm:pt modelId="{93B1C30F-EDC9-41DE-B80E-DD18109BF555}">
      <dgm:prSet phldrT="[Text]"/>
      <dgm:spPr/>
      <dgm:t>
        <a:bodyPr/>
        <a:lstStyle/>
        <a:p>
          <a:r>
            <a:rPr lang="en-GB" dirty="0" smtClean="0"/>
            <a:t>ALPHA</a:t>
          </a:r>
          <a:endParaRPr lang="en-GB" dirty="0"/>
        </a:p>
      </dgm:t>
    </dgm:pt>
    <dgm:pt modelId="{D183B99A-7466-464B-8EAF-C8637044341D}" type="parTrans" cxnId="{FFA9C078-26BE-4CA2-AE66-A1486FCF02E0}">
      <dgm:prSet/>
      <dgm:spPr/>
      <dgm:t>
        <a:bodyPr/>
        <a:lstStyle/>
        <a:p>
          <a:endParaRPr lang="en-GB"/>
        </a:p>
      </dgm:t>
    </dgm:pt>
    <dgm:pt modelId="{DD1C091D-A09E-4780-93D7-034D5B21342E}" type="sibTrans" cxnId="{FFA9C078-26BE-4CA2-AE66-A1486FCF02E0}">
      <dgm:prSet/>
      <dgm:spPr/>
      <dgm:t>
        <a:bodyPr/>
        <a:lstStyle/>
        <a:p>
          <a:endParaRPr lang="en-GB"/>
        </a:p>
      </dgm:t>
    </dgm:pt>
    <dgm:pt modelId="{DBE3CFAA-EBA5-4F9F-B5BD-0B9822A0925E}">
      <dgm:prSet phldrT="[Text]"/>
      <dgm:spPr/>
      <dgm:t>
        <a:bodyPr/>
        <a:lstStyle/>
        <a:p>
          <a:r>
            <a:rPr lang="en-GB" dirty="0" smtClean="0"/>
            <a:t>AEGIS</a:t>
          </a:r>
          <a:endParaRPr lang="en-GB" dirty="0"/>
        </a:p>
      </dgm:t>
    </dgm:pt>
    <dgm:pt modelId="{2D6B35D8-00AB-4B0F-A2AF-D4CE7CD7490C}" type="parTrans" cxnId="{613A5F74-DD60-4CEC-8CB2-C78E57C19604}">
      <dgm:prSet/>
      <dgm:spPr/>
      <dgm:t>
        <a:bodyPr/>
        <a:lstStyle/>
        <a:p>
          <a:endParaRPr lang="en-GB"/>
        </a:p>
      </dgm:t>
    </dgm:pt>
    <dgm:pt modelId="{3DB4155D-C8D7-4388-B783-6FDCAFF6BB73}" type="sibTrans" cxnId="{613A5F74-DD60-4CEC-8CB2-C78E57C19604}">
      <dgm:prSet/>
      <dgm:spPr/>
      <dgm:t>
        <a:bodyPr/>
        <a:lstStyle/>
        <a:p>
          <a:endParaRPr lang="en-GB"/>
        </a:p>
      </dgm:t>
    </dgm:pt>
    <dgm:pt modelId="{A9D2AC82-E01F-4B7C-8EAE-A474B08DEBDE}">
      <dgm:prSet phldrT="[Text]"/>
      <dgm:spPr/>
      <dgm:t>
        <a:bodyPr/>
        <a:lstStyle/>
        <a:p>
          <a:r>
            <a:rPr lang="en-GB" dirty="0" smtClean="0"/>
            <a:t>GBAR</a:t>
          </a:r>
          <a:r>
            <a:rPr lang="en-GB" baseline="30000" dirty="0" smtClean="0"/>
            <a:t>(1)</a:t>
          </a:r>
          <a:endParaRPr lang="en-GB" baseline="30000" dirty="0"/>
        </a:p>
      </dgm:t>
    </dgm:pt>
    <dgm:pt modelId="{8B615AFD-ADDB-4B10-A10C-3B77C2A170DD}" type="parTrans" cxnId="{8191CB26-CD39-43F0-9BC9-DAC7F158F43D}">
      <dgm:prSet/>
      <dgm:spPr/>
      <dgm:t>
        <a:bodyPr/>
        <a:lstStyle/>
        <a:p>
          <a:endParaRPr lang="en-GB"/>
        </a:p>
      </dgm:t>
    </dgm:pt>
    <dgm:pt modelId="{65822678-492E-465E-8E67-0AA0C94D7200}" type="sibTrans" cxnId="{8191CB26-CD39-43F0-9BC9-DAC7F158F43D}">
      <dgm:prSet/>
      <dgm:spPr/>
      <dgm:t>
        <a:bodyPr/>
        <a:lstStyle/>
        <a:p>
          <a:endParaRPr lang="en-GB"/>
        </a:p>
      </dgm:t>
    </dgm:pt>
    <dgm:pt modelId="{C492D059-BFBD-4C4E-BB89-13004568BBB1}">
      <dgm:prSet phldrT="[Text]"/>
      <dgm:spPr/>
      <dgm:t>
        <a:bodyPr/>
        <a:lstStyle/>
        <a:p>
          <a:r>
            <a:rPr lang="en-GB" dirty="0" smtClean="0"/>
            <a:t>BASE</a:t>
          </a:r>
          <a:endParaRPr lang="en-GB" baseline="30000" dirty="0"/>
        </a:p>
      </dgm:t>
    </dgm:pt>
    <dgm:pt modelId="{1ABB93EE-4E41-40D9-A806-68853CEFC953}" type="parTrans" cxnId="{960B1333-CD42-4222-B33F-F6D3DBFFF131}">
      <dgm:prSet/>
      <dgm:spPr/>
      <dgm:t>
        <a:bodyPr/>
        <a:lstStyle/>
        <a:p>
          <a:endParaRPr lang="en-GB"/>
        </a:p>
      </dgm:t>
    </dgm:pt>
    <dgm:pt modelId="{A15D1EF0-8381-4A42-A929-6CD0601238E4}" type="sibTrans" cxnId="{960B1333-CD42-4222-B33F-F6D3DBFFF131}">
      <dgm:prSet/>
      <dgm:spPr/>
      <dgm:t>
        <a:bodyPr/>
        <a:lstStyle/>
        <a:p>
          <a:endParaRPr lang="en-GB"/>
        </a:p>
      </dgm:t>
    </dgm:pt>
    <dgm:pt modelId="{F15956E8-14EA-455C-B475-26C63C463244}" type="pres">
      <dgm:prSet presAssocID="{197989A9-751E-4D9E-A88E-90C693F534B2}" presName="compositeShape" presStyleCnt="0">
        <dgm:presLayoutVars>
          <dgm:chMax val="7"/>
          <dgm:dir/>
          <dgm:resizeHandles val="exact"/>
        </dgm:presLayoutVars>
      </dgm:prSet>
      <dgm:spPr/>
    </dgm:pt>
    <dgm:pt modelId="{A992D649-142A-42E9-B852-0697CC97F55D}" type="pres">
      <dgm:prSet presAssocID="{C2A130BA-69BB-449A-B19A-7CD7860D92B7}" presName="circ1" presStyleLbl="vennNode1" presStyleIdx="0" presStyleCnt="6" custScaleX="217790" custScaleY="91224" custLinFactNeighborX="-42906" custLinFactNeighborY="-82438"/>
      <dgm:spPr/>
    </dgm:pt>
    <dgm:pt modelId="{A30C83A7-A584-4FEF-9D5C-A52008526030}" type="pres">
      <dgm:prSet presAssocID="{C2A130BA-69BB-449A-B19A-7CD7860D92B7}" presName="circ1Tx" presStyleLbl="revTx" presStyleIdx="0" presStyleCnt="0" custScaleY="82645" custLinFactNeighborX="-38271" custLinFactNeighborY="-1815">
        <dgm:presLayoutVars>
          <dgm:chMax val="0"/>
          <dgm:chPref val="0"/>
          <dgm:bulletEnabled val="1"/>
        </dgm:presLayoutVars>
      </dgm:prSet>
      <dgm:spPr/>
      <dgm:t>
        <a:bodyPr/>
        <a:lstStyle/>
        <a:p>
          <a:endParaRPr lang="en-GB"/>
        </a:p>
      </dgm:t>
    </dgm:pt>
    <dgm:pt modelId="{9F33B6CD-5D67-4390-B5E1-6B51DB9B86F2}" type="pres">
      <dgm:prSet presAssocID="{9C45F529-F784-47DF-8481-CBB06C3AFCB8}" presName="circ2" presStyleLbl="vennNode1" presStyleIdx="1" presStyleCnt="6" custScaleX="196555" custScaleY="71472" custLinFactNeighborX="43088" custLinFactNeighborY="-46539"/>
      <dgm:spPr/>
    </dgm:pt>
    <dgm:pt modelId="{24744A78-51AA-4CF7-836A-4522F601CBC5}" type="pres">
      <dgm:prSet presAssocID="{9C45F529-F784-47DF-8481-CBB06C3AFCB8}" presName="circ2Tx" presStyleLbl="revTx" presStyleIdx="0" presStyleCnt="0" custLinFactNeighborX="-63919" custLinFactNeighborY="-20071">
        <dgm:presLayoutVars>
          <dgm:chMax val="0"/>
          <dgm:chPref val="0"/>
          <dgm:bulletEnabled val="1"/>
        </dgm:presLayoutVars>
      </dgm:prSet>
      <dgm:spPr/>
      <dgm:t>
        <a:bodyPr/>
        <a:lstStyle/>
        <a:p>
          <a:endParaRPr lang="en-GB"/>
        </a:p>
      </dgm:t>
    </dgm:pt>
    <dgm:pt modelId="{98FF29E4-413F-4D8D-9EF1-1C7297E86417}" type="pres">
      <dgm:prSet presAssocID="{93B1C30F-EDC9-41DE-B80E-DD18109BF555}" presName="circ3" presStyleLbl="vennNode1" presStyleIdx="2" presStyleCnt="6" custScaleX="192994" custScaleY="80479" custLinFactX="-78873" custLinFactNeighborX="-100000" custLinFactNeighborY="-78268"/>
      <dgm:spPr/>
    </dgm:pt>
    <dgm:pt modelId="{7A6A8A9C-7C35-405A-BAF4-4133F4826FB3}" type="pres">
      <dgm:prSet presAssocID="{93B1C30F-EDC9-41DE-B80E-DD18109BF555}" presName="circ3Tx" presStyleLbl="revTx" presStyleIdx="0" presStyleCnt="0" custLinFactX="-100000" custLinFactY="-51477" custLinFactNeighborX="-158816" custLinFactNeighborY="-100000">
        <dgm:presLayoutVars>
          <dgm:chMax val="0"/>
          <dgm:chPref val="0"/>
          <dgm:bulletEnabled val="1"/>
        </dgm:presLayoutVars>
      </dgm:prSet>
      <dgm:spPr/>
      <dgm:t>
        <a:bodyPr/>
        <a:lstStyle/>
        <a:p>
          <a:endParaRPr lang="en-GB"/>
        </a:p>
      </dgm:t>
    </dgm:pt>
    <dgm:pt modelId="{811861A8-C91E-4F31-B261-9040D92009E5}" type="pres">
      <dgm:prSet presAssocID="{DBE3CFAA-EBA5-4F9F-B5BD-0B9822A0925E}" presName="circ4" presStyleLbl="vennNode1" presStyleIdx="3" presStyleCnt="6" custScaleX="192791" custScaleY="70313" custLinFactX="-40240" custLinFactNeighborX="-100000" custLinFactNeighborY="-35708"/>
      <dgm:spPr/>
    </dgm:pt>
    <dgm:pt modelId="{6CFE6841-8683-41F9-A0DE-833C554E50A8}" type="pres">
      <dgm:prSet presAssocID="{DBE3CFAA-EBA5-4F9F-B5BD-0B9822A0925E}" presName="circ4Tx" presStyleLbl="revTx" presStyleIdx="0" presStyleCnt="0" custLinFactX="-19210" custLinFactY="-100000" custLinFactNeighborX="-100000" custLinFactNeighborY="-103852">
        <dgm:presLayoutVars>
          <dgm:chMax val="0"/>
          <dgm:chPref val="0"/>
          <dgm:bulletEnabled val="1"/>
        </dgm:presLayoutVars>
      </dgm:prSet>
      <dgm:spPr/>
      <dgm:t>
        <a:bodyPr/>
        <a:lstStyle/>
        <a:p>
          <a:endParaRPr lang="en-GB"/>
        </a:p>
      </dgm:t>
    </dgm:pt>
    <dgm:pt modelId="{B1A9C18C-22FA-433C-B2EA-7DDBCE0C4D1F}" type="pres">
      <dgm:prSet presAssocID="{A9D2AC82-E01F-4B7C-8EAE-A474B08DEBDE}" presName="circ5" presStyleLbl="vennNode1" presStyleIdx="4" presStyleCnt="6" custScaleX="164754" custScaleY="70508" custLinFactNeighborX="-82031" custLinFactNeighborY="56442"/>
      <dgm:spPr/>
    </dgm:pt>
    <dgm:pt modelId="{5963B7EA-A4C2-4858-B397-FF9F7E90FE9E}" type="pres">
      <dgm:prSet presAssocID="{A9D2AC82-E01F-4B7C-8EAE-A474B08DEBDE}" presName="circ5Tx" presStyleLbl="revTx" presStyleIdx="0" presStyleCnt="0" custLinFactNeighborX="28136" custLinFactNeighborY="15794">
        <dgm:presLayoutVars>
          <dgm:chMax val="0"/>
          <dgm:chPref val="0"/>
          <dgm:bulletEnabled val="1"/>
        </dgm:presLayoutVars>
      </dgm:prSet>
      <dgm:spPr/>
      <dgm:t>
        <a:bodyPr/>
        <a:lstStyle/>
        <a:p>
          <a:endParaRPr lang="en-GB"/>
        </a:p>
      </dgm:t>
    </dgm:pt>
    <dgm:pt modelId="{215BDFC5-0865-452D-B8EE-8FB86805288A}" type="pres">
      <dgm:prSet presAssocID="{C492D059-BFBD-4C4E-BB89-13004568BBB1}" presName="circ6" presStyleLbl="vennNode1" presStyleIdx="5" presStyleCnt="6" custScaleX="160561" custScaleY="80694" custLinFactNeighborX="94995" custLinFactNeighborY="53401"/>
      <dgm:spPr>
        <a:solidFill>
          <a:srgbClr val="FFFF00">
            <a:alpha val="50000"/>
          </a:srgbClr>
        </a:solidFill>
      </dgm:spPr>
    </dgm:pt>
    <dgm:pt modelId="{8E62EEEC-029E-4574-9C1E-1455E0F266DF}" type="pres">
      <dgm:prSet presAssocID="{C492D059-BFBD-4C4E-BB89-13004568BBB1}" presName="circ6Tx" presStyleLbl="revTx" presStyleIdx="0" presStyleCnt="0" custLinFactX="79313" custLinFactNeighborX="100000" custLinFactNeighborY="88876">
        <dgm:presLayoutVars>
          <dgm:chMax val="0"/>
          <dgm:chPref val="0"/>
          <dgm:bulletEnabled val="1"/>
        </dgm:presLayoutVars>
      </dgm:prSet>
      <dgm:spPr/>
      <dgm:t>
        <a:bodyPr/>
        <a:lstStyle/>
        <a:p>
          <a:endParaRPr lang="en-GB"/>
        </a:p>
      </dgm:t>
    </dgm:pt>
  </dgm:ptLst>
  <dgm:cxnLst>
    <dgm:cxn modelId="{FFA9C078-26BE-4CA2-AE66-A1486FCF02E0}" srcId="{197989A9-751E-4D9E-A88E-90C693F534B2}" destId="{93B1C30F-EDC9-41DE-B80E-DD18109BF555}" srcOrd="2" destOrd="0" parTransId="{D183B99A-7466-464B-8EAF-C8637044341D}" sibTransId="{DD1C091D-A09E-4780-93D7-034D5B21342E}"/>
    <dgm:cxn modelId="{95B7E91D-5658-124D-BB09-0FC57EF07BC3}" type="presOf" srcId="{197989A9-751E-4D9E-A88E-90C693F534B2}" destId="{F15956E8-14EA-455C-B475-26C63C463244}" srcOrd="0" destOrd="0" presId="urn:microsoft.com/office/officeart/2005/8/layout/venn1"/>
    <dgm:cxn modelId="{F09C5C47-01E0-46F7-A07D-BCBA019C4A95}" srcId="{197989A9-751E-4D9E-A88E-90C693F534B2}" destId="{C2A130BA-69BB-449A-B19A-7CD7860D92B7}" srcOrd="0" destOrd="0" parTransId="{54A09049-73F7-40DC-9B8F-32E54FE03AAA}" sibTransId="{FDF9E703-BF43-4353-86E1-8FD5A88DD763}"/>
    <dgm:cxn modelId="{960B1333-CD42-4222-B33F-F6D3DBFFF131}" srcId="{197989A9-751E-4D9E-A88E-90C693F534B2}" destId="{C492D059-BFBD-4C4E-BB89-13004568BBB1}" srcOrd="5" destOrd="0" parTransId="{1ABB93EE-4E41-40D9-A806-68853CEFC953}" sibTransId="{A15D1EF0-8381-4A42-A929-6CD0601238E4}"/>
    <dgm:cxn modelId="{A35E3440-5BA3-F74A-9970-FAE1EDF95886}" type="presOf" srcId="{DBE3CFAA-EBA5-4F9F-B5BD-0B9822A0925E}" destId="{6CFE6841-8683-41F9-A0DE-833C554E50A8}" srcOrd="0" destOrd="0" presId="urn:microsoft.com/office/officeart/2005/8/layout/venn1"/>
    <dgm:cxn modelId="{82380EDD-28CB-DB46-A931-3ECB2179A661}" type="presOf" srcId="{9C45F529-F784-47DF-8481-CBB06C3AFCB8}" destId="{24744A78-51AA-4CF7-836A-4522F601CBC5}" srcOrd="0" destOrd="0" presId="urn:microsoft.com/office/officeart/2005/8/layout/venn1"/>
    <dgm:cxn modelId="{BED69C8C-2572-DA49-9A5E-01CCC6F02A98}" type="presOf" srcId="{C492D059-BFBD-4C4E-BB89-13004568BBB1}" destId="{8E62EEEC-029E-4574-9C1E-1455E0F266DF}" srcOrd="0" destOrd="0" presId="urn:microsoft.com/office/officeart/2005/8/layout/venn1"/>
    <dgm:cxn modelId="{CD3EC8E2-7787-FC4B-823B-37F35206102A}" type="presOf" srcId="{C2A130BA-69BB-449A-B19A-7CD7860D92B7}" destId="{A30C83A7-A584-4FEF-9D5C-A52008526030}" srcOrd="0" destOrd="0" presId="urn:microsoft.com/office/officeart/2005/8/layout/venn1"/>
    <dgm:cxn modelId="{613A5F74-DD60-4CEC-8CB2-C78E57C19604}" srcId="{197989A9-751E-4D9E-A88E-90C693F534B2}" destId="{DBE3CFAA-EBA5-4F9F-B5BD-0B9822A0925E}" srcOrd="3" destOrd="0" parTransId="{2D6B35D8-00AB-4B0F-A2AF-D4CE7CD7490C}" sibTransId="{3DB4155D-C8D7-4388-B783-6FDCAFF6BB73}"/>
    <dgm:cxn modelId="{27AD4BEC-9C4B-8D44-9A93-13D5881B1A52}" type="presOf" srcId="{93B1C30F-EDC9-41DE-B80E-DD18109BF555}" destId="{7A6A8A9C-7C35-405A-BAF4-4133F4826FB3}" srcOrd="0" destOrd="0" presId="urn:microsoft.com/office/officeart/2005/8/layout/venn1"/>
    <dgm:cxn modelId="{8191CB26-CD39-43F0-9BC9-DAC7F158F43D}" srcId="{197989A9-751E-4D9E-A88E-90C693F534B2}" destId="{A9D2AC82-E01F-4B7C-8EAE-A474B08DEBDE}" srcOrd="4" destOrd="0" parTransId="{8B615AFD-ADDB-4B10-A10C-3B77C2A170DD}" sibTransId="{65822678-492E-465E-8E67-0AA0C94D7200}"/>
    <dgm:cxn modelId="{33B29E0A-7914-4CC8-872C-CFAFB1E7DF1D}" srcId="{197989A9-751E-4D9E-A88E-90C693F534B2}" destId="{9C45F529-F784-47DF-8481-CBB06C3AFCB8}" srcOrd="1" destOrd="0" parTransId="{D4474DB2-146F-4657-846A-577BF9A3E501}" sibTransId="{866CA1C0-C8E7-459F-ABC2-B8512346E43D}"/>
    <dgm:cxn modelId="{6FC2BBB8-D0FE-D240-B02A-7043E6B8C29C}" type="presOf" srcId="{A9D2AC82-E01F-4B7C-8EAE-A474B08DEBDE}" destId="{5963B7EA-A4C2-4858-B397-FF9F7E90FE9E}" srcOrd="0" destOrd="0" presId="urn:microsoft.com/office/officeart/2005/8/layout/venn1"/>
    <dgm:cxn modelId="{C844EC3A-BFF2-9F41-BAC0-AC12A772A3D4}" type="presParOf" srcId="{F15956E8-14EA-455C-B475-26C63C463244}" destId="{A992D649-142A-42E9-B852-0697CC97F55D}" srcOrd="0" destOrd="0" presId="urn:microsoft.com/office/officeart/2005/8/layout/venn1"/>
    <dgm:cxn modelId="{4D6B81B9-BBB1-1C4E-BF7B-8C6878C53A6B}" type="presParOf" srcId="{F15956E8-14EA-455C-B475-26C63C463244}" destId="{A30C83A7-A584-4FEF-9D5C-A52008526030}" srcOrd="1" destOrd="0" presId="urn:microsoft.com/office/officeart/2005/8/layout/venn1"/>
    <dgm:cxn modelId="{A9BD3863-5579-0641-9CFB-5C87CF3561D2}" type="presParOf" srcId="{F15956E8-14EA-455C-B475-26C63C463244}" destId="{9F33B6CD-5D67-4390-B5E1-6B51DB9B86F2}" srcOrd="2" destOrd="0" presId="urn:microsoft.com/office/officeart/2005/8/layout/venn1"/>
    <dgm:cxn modelId="{ECAB98AE-FBA7-7448-98BD-1A92F6CDDE07}" type="presParOf" srcId="{F15956E8-14EA-455C-B475-26C63C463244}" destId="{24744A78-51AA-4CF7-836A-4522F601CBC5}" srcOrd="3" destOrd="0" presId="urn:microsoft.com/office/officeart/2005/8/layout/venn1"/>
    <dgm:cxn modelId="{55D0D768-FBD1-4046-8299-84CD472131DE}" type="presParOf" srcId="{F15956E8-14EA-455C-B475-26C63C463244}" destId="{98FF29E4-413F-4D8D-9EF1-1C7297E86417}" srcOrd="4" destOrd="0" presId="urn:microsoft.com/office/officeart/2005/8/layout/venn1"/>
    <dgm:cxn modelId="{F11CE969-21A0-C04A-BC82-4F2EFF889D70}" type="presParOf" srcId="{F15956E8-14EA-455C-B475-26C63C463244}" destId="{7A6A8A9C-7C35-405A-BAF4-4133F4826FB3}" srcOrd="5" destOrd="0" presId="urn:microsoft.com/office/officeart/2005/8/layout/venn1"/>
    <dgm:cxn modelId="{DD645F55-F7B1-F541-B16D-F3535C54C33E}" type="presParOf" srcId="{F15956E8-14EA-455C-B475-26C63C463244}" destId="{811861A8-C91E-4F31-B261-9040D92009E5}" srcOrd="6" destOrd="0" presId="urn:microsoft.com/office/officeart/2005/8/layout/venn1"/>
    <dgm:cxn modelId="{0F0B4AF2-BC89-044B-BDC6-224AB019A670}" type="presParOf" srcId="{F15956E8-14EA-455C-B475-26C63C463244}" destId="{6CFE6841-8683-41F9-A0DE-833C554E50A8}" srcOrd="7" destOrd="0" presId="urn:microsoft.com/office/officeart/2005/8/layout/venn1"/>
    <dgm:cxn modelId="{8ED033C1-20AC-A04B-AE1A-1B3F754DDE91}" type="presParOf" srcId="{F15956E8-14EA-455C-B475-26C63C463244}" destId="{B1A9C18C-22FA-433C-B2EA-7DDBCE0C4D1F}" srcOrd="8" destOrd="0" presId="urn:microsoft.com/office/officeart/2005/8/layout/venn1"/>
    <dgm:cxn modelId="{AFBC08BC-5EB2-0545-9E34-279177F305A5}" type="presParOf" srcId="{F15956E8-14EA-455C-B475-26C63C463244}" destId="{5963B7EA-A4C2-4858-B397-FF9F7E90FE9E}" srcOrd="9" destOrd="0" presId="urn:microsoft.com/office/officeart/2005/8/layout/venn1"/>
    <dgm:cxn modelId="{CE6B106C-E565-8242-B132-1A4AC4A79C8B}" type="presParOf" srcId="{F15956E8-14EA-455C-B475-26C63C463244}" destId="{215BDFC5-0865-452D-B8EE-8FB86805288A}" srcOrd="10" destOrd="0" presId="urn:microsoft.com/office/officeart/2005/8/layout/venn1"/>
    <dgm:cxn modelId="{4BAA478B-56A8-4946-81E0-E6AEDC8218BA}" type="presParOf" srcId="{F15956E8-14EA-455C-B475-26C63C463244}" destId="{8E62EEEC-029E-4574-9C1E-1455E0F266DF}" srcOrd="11"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4C90C-9749-42AA-AE66-2C3A329BEC2B}">
      <dsp:nvSpPr>
        <dsp:cNvPr id="0" name=""/>
        <dsp:cNvSpPr/>
      </dsp:nvSpPr>
      <dsp:spPr>
        <a:xfrm>
          <a:off x="667992" y="193651"/>
          <a:ext cx="1553683" cy="1056640"/>
        </a:xfrm>
        <a:prstGeom prst="ellipse">
          <a:avLst/>
        </a:prstGeom>
        <a:gradFill rotWithShape="0">
          <a:gsLst>
            <a:gs pos="0">
              <a:schemeClr val="accent2">
                <a:alpha val="50000"/>
                <a:hueOff val="0"/>
                <a:satOff val="0"/>
                <a:lumOff val="0"/>
                <a:alphaOff val="0"/>
                <a:shade val="63000"/>
              </a:schemeClr>
            </a:gs>
            <a:gs pos="30000">
              <a:schemeClr val="accent2">
                <a:alpha val="50000"/>
                <a:hueOff val="0"/>
                <a:satOff val="0"/>
                <a:lumOff val="0"/>
                <a:alphaOff val="0"/>
                <a:shade val="90000"/>
                <a:satMod val="110000"/>
              </a:schemeClr>
            </a:gs>
            <a:gs pos="45000">
              <a:schemeClr val="accent2">
                <a:alpha val="50000"/>
                <a:hueOff val="0"/>
                <a:satOff val="0"/>
                <a:lumOff val="0"/>
                <a:alphaOff val="0"/>
                <a:shade val="100000"/>
                <a:satMod val="118000"/>
              </a:schemeClr>
            </a:gs>
            <a:gs pos="55000">
              <a:schemeClr val="accent2">
                <a:alpha val="50000"/>
                <a:hueOff val="0"/>
                <a:satOff val="0"/>
                <a:lumOff val="0"/>
                <a:alphaOff val="0"/>
                <a:shade val="100000"/>
                <a:satMod val="118000"/>
              </a:schemeClr>
            </a:gs>
            <a:gs pos="73000">
              <a:schemeClr val="accent2">
                <a:alpha val="50000"/>
                <a:hueOff val="0"/>
                <a:satOff val="0"/>
                <a:lumOff val="0"/>
                <a:alphaOff val="0"/>
                <a:shade val="90000"/>
                <a:satMod val="110000"/>
              </a:schemeClr>
            </a:gs>
            <a:gs pos="100000">
              <a:schemeClr val="accent2">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1" kern="1200" dirty="0" smtClean="0"/>
            <a:t>Nuclear &amp; Atomic Physics &amp; Astrophysics</a:t>
          </a:r>
          <a:endParaRPr lang="en-GB" sz="1400" kern="1200" dirty="0"/>
        </a:p>
      </dsp:txBody>
      <dsp:txXfrm>
        <a:off x="847264" y="335891"/>
        <a:ext cx="1195141" cy="335280"/>
      </dsp:txXfrm>
    </dsp:sp>
    <dsp:sp modelId="{0049EF7A-F0A5-47B4-96F1-439BF0EACCAB}">
      <dsp:nvSpPr>
        <dsp:cNvPr id="0" name=""/>
        <dsp:cNvSpPr/>
      </dsp:nvSpPr>
      <dsp:spPr>
        <a:xfrm>
          <a:off x="1085606" y="852342"/>
          <a:ext cx="1653176" cy="673977"/>
        </a:xfrm>
        <a:prstGeom prst="ellipse">
          <a:avLst/>
        </a:prstGeom>
        <a:gradFill rotWithShape="0">
          <a:gsLst>
            <a:gs pos="0">
              <a:schemeClr val="accent3">
                <a:alpha val="50000"/>
                <a:hueOff val="0"/>
                <a:satOff val="0"/>
                <a:lumOff val="0"/>
                <a:alphaOff val="0"/>
                <a:shade val="63000"/>
              </a:schemeClr>
            </a:gs>
            <a:gs pos="30000">
              <a:schemeClr val="accent3">
                <a:alpha val="50000"/>
                <a:hueOff val="0"/>
                <a:satOff val="0"/>
                <a:lumOff val="0"/>
                <a:alphaOff val="0"/>
                <a:shade val="90000"/>
                <a:satMod val="110000"/>
              </a:schemeClr>
            </a:gs>
            <a:gs pos="45000">
              <a:schemeClr val="accent3">
                <a:alpha val="50000"/>
                <a:hueOff val="0"/>
                <a:satOff val="0"/>
                <a:lumOff val="0"/>
                <a:alphaOff val="0"/>
                <a:shade val="100000"/>
                <a:satMod val="118000"/>
              </a:schemeClr>
            </a:gs>
            <a:gs pos="55000">
              <a:schemeClr val="accent3">
                <a:alpha val="50000"/>
                <a:hueOff val="0"/>
                <a:satOff val="0"/>
                <a:lumOff val="0"/>
                <a:alphaOff val="0"/>
                <a:shade val="100000"/>
                <a:satMod val="118000"/>
              </a:schemeClr>
            </a:gs>
            <a:gs pos="73000">
              <a:schemeClr val="accent3">
                <a:alpha val="50000"/>
                <a:hueOff val="0"/>
                <a:satOff val="0"/>
                <a:lumOff val="0"/>
                <a:alphaOff val="0"/>
                <a:shade val="90000"/>
                <a:satMod val="110000"/>
              </a:schemeClr>
            </a:gs>
            <a:gs pos="100000">
              <a:schemeClr val="accent3">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1" kern="1200" dirty="0" smtClean="0"/>
            <a:t>Solid State </a:t>
          </a:r>
          <a:endParaRPr lang="en-GB" sz="1400" kern="1200" dirty="0"/>
        </a:p>
      </dsp:txBody>
      <dsp:txXfrm>
        <a:off x="1975778" y="930108"/>
        <a:ext cx="635837" cy="518444"/>
      </dsp:txXfrm>
    </dsp:sp>
    <dsp:sp modelId="{FA9E23AC-8E79-420E-AFDB-1F7B123B572D}">
      <dsp:nvSpPr>
        <dsp:cNvPr id="0" name=""/>
        <dsp:cNvSpPr/>
      </dsp:nvSpPr>
      <dsp:spPr>
        <a:xfrm>
          <a:off x="820170" y="1394950"/>
          <a:ext cx="1249328" cy="363315"/>
        </a:xfrm>
        <a:prstGeom prst="ellipse">
          <a:avLst/>
        </a:prstGeom>
        <a:gradFill rotWithShape="0">
          <a:gsLst>
            <a:gs pos="0">
              <a:schemeClr val="accent4">
                <a:alpha val="50000"/>
                <a:hueOff val="0"/>
                <a:satOff val="0"/>
                <a:lumOff val="0"/>
                <a:alphaOff val="0"/>
                <a:shade val="63000"/>
              </a:schemeClr>
            </a:gs>
            <a:gs pos="30000">
              <a:schemeClr val="accent4">
                <a:alpha val="50000"/>
                <a:hueOff val="0"/>
                <a:satOff val="0"/>
                <a:lumOff val="0"/>
                <a:alphaOff val="0"/>
                <a:shade val="90000"/>
                <a:satMod val="110000"/>
              </a:schemeClr>
            </a:gs>
            <a:gs pos="45000">
              <a:schemeClr val="accent4">
                <a:alpha val="50000"/>
                <a:hueOff val="0"/>
                <a:satOff val="0"/>
                <a:lumOff val="0"/>
                <a:alphaOff val="0"/>
                <a:shade val="100000"/>
                <a:satMod val="118000"/>
              </a:schemeClr>
            </a:gs>
            <a:gs pos="55000">
              <a:schemeClr val="accent4">
                <a:alpha val="50000"/>
                <a:hueOff val="0"/>
                <a:satOff val="0"/>
                <a:lumOff val="0"/>
                <a:alphaOff val="0"/>
                <a:shade val="100000"/>
                <a:satMod val="118000"/>
              </a:schemeClr>
            </a:gs>
            <a:gs pos="73000">
              <a:schemeClr val="accent4">
                <a:alpha val="50000"/>
                <a:hueOff val="0"/>
                <a:satOff val="0"/>
                <a:lumOff val="0"/>
                <a:alphaOff val="0"/>
                <a:shade val="90000"/>
                <a:satMod val="110000"/>
              </a:schemeClr>
            </a:gs>
            <a:gs pos="100000">
              <a:schemeClr val="accent4">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1" kern="1200" dirty="0" smtClean="0"/>
            <a:t>Life Sciences </a:t>
          </a:r>
          <a:endParaRPr lang="en-GB" sz="1400" kern="1200" dirty="0"/>
        </a:p>
      </dsp:txBody>
      <dsp:txXfrm>
        <a:off x="964323" y="1594075"/>
        <a:ext cx="961022" cy="115282"/>
      </dsp:txXfrm>
    </dsp:sp>
    <dsp:sp modelId="{0850C32A-5143-49D9-93DA-E216DFE0DC52}">
      <dsp:nvSpPr>
        <dsp:cNvPr id="0" name=""/>
        <dsp:cNvSpPr/>
      </dsp:nvSpPr>
      <dsp:spPr>
        <a:xfrm>
          <a:off x="104225" y="906970"/>
          <a:ext cx="1746499" cy="564721"/>
        </a:xfrm>
        <a:prstGeom prst="ellipse">
          <a:avLst/>
        </a:prstGeom>
        <a:gradFill rotWithShape="0">
          <a:gsLst>
            <a:gs pos="0">
              <a:schemeClr val="accent5">
                <a:alpha val="50000"/>
                <a:hueOff val="0"/>
                <a:satOff val="0"/>
                <a:lumOff val="0"/>
                <a:alphaOff val="0"/>
                <a:shade val="63000"/>
              </a:schemeClr>
            </a:gs>
            <a:gs pos="30000">
              <a:schemeClr val="accent5">
                <a:alpha val="50000"/>
                <a:hueOff val="0"/>
                <a:satOff val="0"/>
                <a:lumOff val="0"/>
                <a:alphaOff val="0"/>
                <a:shade val="90000"/>
                <a:satMod val="110000"/>
              </a:schemeClr>
            </a:gs>
            <a:gs pos="45000">
              <a:schemeClr val="accent5">
                <a:alpha val="50000"/>
                <a:hueOff val="0"/>
                <a:satOff val="0"/>
                <a:lumOff val="0"/>
                <a:alphaOff val="0"/>
                <a:shade val="100000"/>
                <a:satMod val="118000"/>
              </a:schemeClr>
            </a:gs>
            <a:gs pos="55000">
              <a:schemeClr val="accent5">
                <a:alpha val="50000"/>
                <a:hueOff val="0"/>
                <a:satOff val="0"/>
                <a:lumOff val="0"/>
                <a:alphaOff val="0"/>
                <a:shade val="100000"/>
                <a:satMod val="118000"/>
              </a:schemeClr>
            </a:gs>
            <a:gs pos="73000">
              <a:schemeClr val="accent5">
                <a:alpha val="50000"/>
                <a:hueOff val="0"/>
                <a:satOff val="0"/>
                <a:lumOff val="0"/>
                <a:alphaOff val="0"/>
                <a:shade val="90000"/>
                <a:satMod val="110000"/>
              </a:schemeClr>
            </a:gs>
            <a:gs pos="100000">
              <a:schemeClr val="accent5">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1" kern="1200" dirty="0" smtClean="0"/>
            <a:t>Fundamental interactions</a:t>
          </a:r>
          <a:endParaRPr lang="en-GB" sz="1400" b="1" kern="1200" dirty="0"/>
        </a:p>
      </dsp:txBody>
      <dsp:txXfrm>
        <a:off x="238571" y="972130"/>
        <a:ext cx="671730" cy="434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D3544-2BD1-44E7-B991-5A1BAB557DD2}">
      <dsp:nvSpPr>
        <dsp:cNvPr id="0" name=""/>
        <dsp:cNvSpPr/>
      </dsp:nvSpPr>
      <dsp:spPr>
        <a:xfrm>
          <a:off x="1197504" y="28696"/>
          <a:ext cx="1377408" cy="1377408"/>
        </a:xfrm>
        <a:prstGeom prst="ellipse">
          <a:avLst/>
        </a:prstGeom>
        <a:solidFill>
          <a:schemeClr val="accent2">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GB" sz="1600" kern="1200" dirty="0" smtClean="0"/>
            <a:t>Detector</a:t>
          </a:r>
        </a:p>
        <a:p>
          <a:pPr lvl="0" algn="ctr" defTabSz="711200">
            <a:lnSpc>
              <a:spcPct val="90000"/>
            </a:lnSpc>
            <a:spcBef>
              <a:spcPct val="0"/>
            </a:spcBef>
            <a:spcAft>
              <a:spcPct val="35000"/>
            </a:spcAft>
          </a:pPr>
          <a:r>
            <a:rPr lang="en-GB" sz="1600" kern="1200" dirty="0" smtClean="0"/>
            <a:t>Calibration</a:t>
          </a:r>
          <a:endParaRPr lang="en-GB" sz="1600" kern="1200" dirty="0"/>
        </a:p>
      </dsp:txBody>
      <dsp:txXfrm>
        <a:off x="1381158" y="269742"/>
        <a:ext cx="1010099" cy="619833"/>
      </dsp:txXfrm>
    </dsp:sp>
    <dsp:sp modelId="{E7498F06-3C8A-4C15-94A6-A215EBCCCBF8}">
      <dsp:nvSpPr>
        <dsp:cNvPr id="0" name=""/>
        <dsp:cNvSpPr/>
      </dsp:nvSpPr>
      <dsp:spPr>
        <a:xfrm>
          <a:off x="1694519" y="889576"/>
          <a:ext cx="1377408" cy="1377408"/>
        </a:xfrm>
        <a:prstGeom prst="ellipse">
          <a:avLst/>
        </a:prstGeom>
        <a:solidFill>
          <a:schemeClr val="accent3">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t" anchorCtr="0">
          <a:noAutofit/>
        </a:bodyPr>
        <a:lstStyle/>
        <a:p>
          <a:pPr lvl="0" algn="ctr" defTabSz="711200">
            <a:lnSpc>
              <a:spcPct val="90000"/>
            </a:lnSpc>
            <a:spcBef>
              <a:spcPct val="0"/>
            </a:spcBef>
            <a:spcAft>
              <a:spcPct val="35000"/>
            </a:spcAft>
          </a:pPr>
          <a:r>
            <a:rPr lang="en-GB" sz="1600" kern="1200" dirty="0" smtClean="0"/>
            <a:t>Proton</a:t>
          </a:r>
          <a:endParaRPr lang="en-GB" sz="1600" kern="1200" dirty="0"/>
        </a:p>
      </dsp:txBody>
      <dsp:txXfrm>
        <a:off x="2115776" y="1245406"/>
        <a:ext cx="826445" cy="757574"/>
      </dsp:txXfrm>
    </dsp:sp>
    <dsp:sp modelId="{490265CC-06C7-44DB-B046-EFB020FBB406}">
      <dsp:nvSpPr>
        <dsp:cNvPr id="0" name=""/>
        <dsp:cNvSpPr/>
      </dsp:nvSpPr>
      <dsp:spPr>
        <a:xfrm>
          <a:off x="700489" y="889576"/>
          <a:ext cx="1377408" cy="1377408"/>
        </a:xfrm>
        <a:prstGeom prst="ellipse">
          <a:avLst/>
        </a:prstGeom>
        <a:solidFill>
          <a:schemeClr val="accent4">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GB" sz="1600" kern="1200" dirty="0" smtClean="0"/>
            <a:t>CLIMATE</a:t>
          </a:r>
          <a:endParaRPr lang="en-GB" sz="1600" kern="1200" dirty="0"/>
        </a:p>
      </dsp:txBody>
      <dsp:txXfrm>
        <a:off x="830195" y="1245406"/>
        <a:ext cx="826445" cy="7575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4C90C-9749-42AA-AE66-2C3A329BEC2B}">
      <dsp:nvSpPr>
        <dsp:cNvPr id="0" name=""/>
        <dsp:cNvSpPr/>
      </dsp:nvSpPr>
      <dsp:spPr>
        <a:xfrm>
          <a:off x="845741" y="252843"/>
          <a:ext cx="1735442" cy="1443164"/>
        </a:xfrm>
        <a:prstGeom prst="ellipse">
          <a:avLst/>
        </a:prstGeom>
        <a:gradFill rotWithShape="0">
          <a:gsLst>
            <a:gs pos="0">
              <a:schemeClr val="accent2">
                <a:alpha val="50000"/>
                <a:hueOff val="0"/>
                <a:satOff val="0"/>
                <a:lumOff val="0"/>
                <a:alphaOff val="0"/>
                <a:shade val="63000"/>
              </a:schemeClr>
            </a:gs>
            <a:gs pos="30000">
              <a:schemeClr val="accent2">
                <a:alpha val="50000"/>
                <a:hueOff val="0"/>
                <a:satOff val="0"/>
                <a:lumOff val="0"/>
                <a:alphaOff val="0"/>
                <a:shade val="90000"/>
                <a:satMod val="110000"/>
              </a:schemeClr>
            </a:gs>
            <a:gs pos="45000">
              <a:schemeClr val="accent2">
                <a:alpha val="50000"/>
                <a:hueOff val="0"/>
                <a:satOff val="0"/>
                <a:lumOff val="0"/>
                <a:alphaOff val="0"/>
                <a:shade val="100000"/>
                <a:satMod val="118000"/>
              </a:schemeClr>
            </a:gs>
            <a:gs pos="55000">
              <a:schemeClr val="accent2">
                <a:alpha val="50000"/>
                <a:hueOff val="0"/>
                <a:satOff val="0"/>
                <a:lumOff val="0"/>
                <a:alphaOff val="0"/>
                <a:shade val="100000"/>
                <a:satMod val="118000"/>
              </a:schemeClr>
            </a:gs>
            <a:gs pos="73000">
              <a:schemeClr val="accent2">
                <a:alpha val="50000"/>
                <a:hueOff val="0"/>
                <a:satOff val="0"/>
                <a:lumOff val="0"/>
                <a:alphaOff val="0"/>
                <a:shade val="90000"/>
                <a:satMod val="110000"/>
              </a:schemeClr>
            </a:gs>
            <a:gs pos="100000">
              <a:schemeClr val="accent2">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0" kern="1200" dirty="0" smtClean="0"/>
            <a:t>Transmutation of nuclear waster</a:t>
          </a:r>
          <a:endParaRPr lang="en-GB" sz="1400" b="0" kern="1200" dirty="0"/>
        </a:p>
      </dsp:txBody>
      <dsp:txXfrm>
        <a:off x="1077133" y="505397"/>
        <a:ext cx="1272657" cy="649424"/>
      </dsp:txXfrm>
    </dsp:sp>
    <dsp:sp modelId="{0049EF7A-F0A5-47B4-96F1-439BF0EACCAB}">
      <dsp:nvSpPr>
        <dsp:cNvPr id="0" name=""/>
        <dsp:cNvSpPr/>
      </dsp:nvSpPr>
      <dsp:spPr>
        <a:xfrm>
          <a:off x="1642952" y="925999"/>
          <a:ext cx="1253085" cy="1096477"/>
        </a:xfrm>
        <a:prstGeom prst="ellipse">
          <a:avLst/>
        </a:prstGeom>
        <a:gradFill rotWithShape="0">
          <a:gsLst>
            <a:gs pos="0">
              <a:schemeClr val="accent3">
                <a:alpha val="50000"/>
                <a:hueOff val="0"/>
                <a:satOff val="0"/>
                <a:lumOff val="0"/>
                <a:alphaOff val="0"/>
                <a:shade val="63000"/>
              </a:schemeClr>
            </a:gs>
            <a:gs pos="30000">
              <a:schemeClr val="accent3">
                <a:alpha val="50000"/>
                <a:hueOff val="0"/>
                <a:satOff val="0"/>
                <a:lumOff val="0"/>
                <a:alphaOff val="0"/>
                <a:shade val="90000"/>
                <a:satMod val="110000"/>
              </a:schemeClr>
            </a:gs>
            <a:gs pos="45000">
              <a:schemeClr val="accent3">
                <a:alpha val="50000"/>
                <a:hueOff val="0"/>
                <a:satOff val="0"/>
                <a:lumOff val="0"/>
                <a:alphaOff val="0"/>
                <a:shade val="100000"/>
                <a:satMod val="118000"/>
              </a:schemeClr>
            </a:gs>
            <a:gs pos="55000">
              <a:schemeClr val="accent3">
                <a:alpha val="50000"/>
                <a:hueOff val="0"/>
                <a:satOff val="0"/>
                <a:lumOff val="0"/>
                <a:alphaOff val="0"/>
                <a:shade val="100000"/>
                <a:satMod val="118000"/>
              </a:schemeClr>
            </a:gs>
            <a:gs pos="73000">
              <a:schemeClr val="accent3">
                <a:alpha val="50000"/>
                <a:hueOff val="0"/>
                <a:satOff val="0"/>
                <a:lumOff val="0"/>
                <a:alphaOff val="0"/>
                <a:shade val="90000"/>
                <a:satMod val="110000"/>
              </a:schemeClr>
            </a:gs>
            <a:gs pos="100000">
              <a:schemeClr val="accent3">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0" kern="1200" dirty="0" smtClean="0"/>
            <a:t>Symmetry Breaking in compound nuclei</a:t>
          </a:r>
          <a:endParaRPr lang="en-GB" sz="1400" b="0" kern="1200" dirty="0"/>
        </a:p>
      </dsp:txBody>
      <dsp:txXfrm>
        <a:off x="2026187" y="1209256"/>
        <a:ext cx="751851" cy="603062"/>
      </dsp:txXfrm>
    </dsp:sp>
    <dsp:sp modelId="{7A51F63E-ACB1-4A09-AA24-31E56EF31645}">
      <dsp:nvSpPr>
        <dsp:cNvPr id="0" name=""/>
        <dsp:cNvSpPr/>
      </dsp:nvSpPr>
      <dsp:spPr>
        <a:xfrm>
          <a:off x="509176" y="1024065"/>
          <a:ext cx="1556822" cy="1007934"/>
        </a:xfrm>
        <a:prstGeom prst="ellipse">
          <a:avLst/>
        </a:prstGeom>
        <a:gradFill rotWithShape="0">
          <a:gsLst>
            <a:gs pos="0">
              <a:schemeClr val="accent4">
                <a:alpha val="50000"/>
                <a:hueOff val="0"/>
                <a:satOff val="0"/>
                <a:lumOff val="0"/>
                <a:alphaOff val="0"/>
                <a:shade val="63000"/>
              </a:schemeClr>
            </a:gs>
            <a:gs pos="30000">
              <a:schemeClr val="accent4">
                <a:alpha val="50000"/>
                <a:hueOff val="0"/>
                <a:satOff val="0"/>
                <a:lumOff val="0"/>
                <a:alphaOff val="0"/>
                <a:shade val="90000"/>
                <a:satMod val="110000"/>
              </a:schemeClr>
            </a:gs>
            <a:gs pos="45000">
              <a:schemeClr val="accent4">
                <a:alpha val="50000"/>
                <a:hueOff val="0"/>
                <a:satOff val="0"/>
                <a:lumOff val="0"/>
                <a:alphaOff val="0"/>
                <a:shade val="100000"/>
                <a:satMod val="118000"/>
              </a:schemeClr>
            </a:gs>
            <a:gs pos="55000">
              <a:schemeClr val="accent4">
                <a:alpha val="50000"/>
                <a:hueOff val="0"/>
                <a:satOff val="0"/>
                <a:lumOff val="0"/>
                <a:alphaOff val="0"/>
                <a:shade val="100000"/>
                <a:satMod val="118000"/>
              </a:schemeClr>
            </a:gs>
            <a:gs pos="73000">
              <a:schemeClr val="accent4">
                <a:alpha val="50000"/>
                <a:hueOff val="0"/>
                <a:satOff val="0"/>
                <a:lumOff val="0"/>
                <a:alphaOff val="0"/>
                <a:shade val="90000"/>
                <a:satMod val="110000"/>
              </a:schemeClr>
            </a:gs>
            <a:gs pos="100000">
              <a:schemeClr val="accent4">
                <a:alpha val="50000"/>
                <a:hueOff val="0"/>
                <a:satOff val="0"/>
                <a:lumOff val="0"/>
                <a:alphaOff val="0"/>
                <a:shade val="63000"/>
              </a:schemeClr>
            </a:gs>
          </a:gsLst>
          <a:lin ang="950000" scaled="1"/>
        </a:gradFill>
        <a:ln>
          <a:noFill/>
        </a:ln>
        <a:effectLst>
          <a:outerShdw blurRad="50800" dist="430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0" kern="1200" dirty="0" smtClean="0"/>
            <a:t>Stellar Nucleosynthesis</a:t>
          </a:r>
          <a:endParaRPr lang="en-GB" sz="1400" b="0" kern="1200" dirty="0"/>
        </a:p>
      </dsp:txBody>
      <dsp:txXfrm>
        <a:off x="655777" y="1284448"/>
        <a:ext cx="934093" cy="5543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92D649-142A-42E9-B852-0697CC97F55D}">
      <dsp:nvSpPr>
        <dsp:cNvPr id="0" name=""/>
        <dsp:cNvSpPr/>
      </dsp:nvSpPr>
      <dsp:spPr>
        <a:xfrm>
          <a:off x="743211" y="0"/>
          <a:ext cx="1800108" cy="753997"/>
        </a:xfrm>
        <a:prstGeom prst="ellipse">
          <a:avLst/>
        </a:prstGeom>
        <a:solidFill>
          <a:schemeClr val="accent2">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30C83A7-A584-4FEF-9D5C-A52008526030}">
      <dsp:nvSpPr>
        <dsp:cNvPr id="0" name=""/>
        <dsp:cNvSpPr/>
      </dsp:nvSpPr>
      <dsp:spPr>
        <a:xfrm>
          <a:off x="1085911" y="14204"/>
          <a:ext cx="1033167" cy="46513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kern="1200" dirty="0" smtClean="0"/>
            <a:t>ASACUSA</a:t>
          </a:r>
          <a:endParaRPr lang="en-GB" sz="1800" kern="1200" dirty="0"/>
        </a:p>
      </dsp:txBody>
      <dsp:txXfrm>
        <a:off x="1085911" y="14204"/>
        <a:ext cx="1033167" cy="465138"/>
      </dsp:txXfrm>
    </dsp:sp>
    <dsp:sp modelId="{9F33B6CD-5D67-4390-B5E1-6B51DB9B86F2}">
      <dsp:nvSpPr>
        <dsp:cNvPr id="0" name=""/>
        <dsp:cNvSpPr/>
      </dsp:nvSpPr>
      <dsp:spPr>
        <a:xfrm>
          <a:off x="1810018" y="480677"/>
          <a:ext cx="1624594" cy="590740"/>
        </a:xfrm>
        <a:prstGeom prst="ellipse">
          <a:avLst/>
        </a:prstGeom>
        <a:solidFill>
          <a:schemeClr val="accent3">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4744A78-51AA-4CF7-836A-4522F601CBC5}">
      <dsp:nvSpPr>
        <dsp:cNvPr id="0" name=""/>
        <dsp:cNvSpPr/>
      </dsp:nvSpPr>
      <dsp:spPr>
        <a:xfrm>
          <a:off x="2114916" y="387874"/>
          <a:ext cx="979098" cy="61641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kern="1200" dirty="0" smtClean="0"/>
            <a:t>ATRAP</a:t>
          </a:r>
          <a:endParaRPr lang="en-GB" sz="1800" kern="1200" dirty="0"/>
        </a:p>
      </dsp:txBody>
      <dsp:txXfrm>
        <a:off x="2114916" y="387874"/>
        <a:ext cx="979098" cy="616416"/>
      </dsp:txXfrm>
    </dsp:sp>
    <dsp:sp modelId="{98FF29E4-413F-4D8D-9EF1-1C7297E86417}">
      <dsp:nvSpPr>
        <dsp:cNvPr id="0" name=""/>
        <dsp:cNvSpPr/>
      </dsp:nvSpPr>
      <dsp:spPr>
        <a:xfrm>
          <a:off x="0" y="491019"/>
          <a:ext cx="1595161" cy="665186"/>
        </a:xfrm>
        <a:prstGeom prst="ellipse">
          <a:avLst/>
        </a:prstGeom>
        <a:solidFill>
          <a:schemeClr val="accent4">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7A6A8A9C-7C35-405A-BAF4-4133F4826FB3}">
      <dsp:nvSpPr>
        <dsp:cNvPr id="0" name=""/>
        <dsp:cNvSpPr/>
      </dsp:nvSpPr>
      <dsp:spPr>
        <a:xfrm>
          <a:off x="206682" y="387518"/>
          <a:ext cx="979098" cy="6887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kern="1200" dirty="0" smtClean="0"/>
            <a:t>ALPHA</a:t>
          </a:r>
          <a:endParaRPr lang="en-GB" sz="1800" kern="1200" dirty="0"/>
        </a:p>
      </dsp:txBody>
      <dsp:txXfrm>
        <a:off x="206682" y="387518"/>
        <a:ext cx="979098" cy="688778"/>
      </dsp:txXfrm>
    </dsp:sp>
    <dsp:sp modelId="{811861A8-C91E-4F31-B261-9040D92009E5}">
      <dsp:nvSpPr>
        <dsp:cNvPr id="0" name=""/>
        <dsp:cNvSpPr/>
      </dsp:nvSpPr>
      <dsp:spPr>
        <a:xfrm>
          <a:off x="42025" y="1039981"/>
          <a:ext cx="1593483" cy="581160"/>
        </a:xfrm>
        <a:prstGeom prst="ellipse">
          <a:avLst/>
        </a:prstGeom>
        <a:solidFill>
          <a:schemeClr val="accent5">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6CFE6841-8683-41F9-A0DE-833C554E50A8}">
      <dsp:nvSpPr>
        <dsp:cNvPr id="0" name=""/>
        <dsp:cNvSpPr/>
      </dsp:nvSpPr>
      <dsp:spPr>
        <a:xfrm>
          <a:off x="249675" y="945527"/>
          <a:ext cx="1033167" cy="56281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kern="1200" dirty="0" smtClean="0"/>
            <a:t>AEGIS</a:t>
          </a:r>
          <a:endParaRPr lang="en-GB" sz="1800" kern="1200" dirty="0"/>
        </a:p>
      </dsp:txBody>
      <dsp:txXfrm>
        <a:off x="249675" y="945527"/>
        <a:ext cx="1033167" cy="562815"/>
      </dsp:txXfrm>
    </dsp:sp>
    <dsp:sp modelId="{B1A9C18C-22FA-433C-B2EA-7DDBCE0C4D1F}">
      <dsp:nvSpPr>
        <dsp:cNvPr id="0" name=""/>
        <dsp:cNvSpPr/>
      </dsp:nvSpPr>
      <dsp:spPr>
        <a:xfrm>
          <a:off x="370731" y="1645651"/>
          <a:ext cx="1361748" cy="582772"/>
        </a:xfrm>
        <a:prstGeom prst="ellipse">
          <a:avLst/>
        </a:prstGeom>
        <a:solidFill>
          <a:schemeClr val="accent6">
            <a:alpha val="50000"/>
            <a:hueOff val="0"/>
            <a:satOff val="0"/>
            <a:lumOff val="0"/>
            <a:alphaOff val="0"/>
          </a:scheme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5963B7EA-A4C2-4858-B397-FF9F7E90FE9E}">
      <dsp:nvSpPr>
        <dsp:cNvPr id="0" name=""/>
        <dsp:cNvSpPr/>
      </dsp:nvSpPr>
      <dsp:spPr>
        <a:xfrm>
          <a:off x="551431" y="1539645"/>
          <a:ext cx="979098" cy="6887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kern="1200" dirty="0" smtClean="0"/>
            <a:t>GBAR</a:t>
          </a:r>
          <a:r>
            <a:rPr lang="en-GB" sz="1800" kern="1200" baseline="30000" dirty="0" smtClean="0"/>
            <a:t>(1)</a:t>
          </a:r>
          <a:endParaRPr lang="en-GB" sz="1800" kern="1200" baseline="30000" dirty="0"/>
        </a:p>
      </dsp:txBody>
      <dsp:txXfrm>
        <a:off x="551431" y="1539645"/>
        <a:ext cx="979098" cy="688778"/>
      </dsp:txXfrm>
    </dsp:sp>
    <dsp:sp modelId="{215BDFC5-0865-452D-B8EE-8FB86805288A}">
      <dsp:nvSpPr>
        <dsp:cNvPr id="0" name=""/>
        <dsp:cNvSpPr/>
      </dsp:nvSpPr>
      <dsp:spPr>
        <a:xfrm>
          <a:off x="1851240" y="1268604"/>
          <a:ext cx="1327091" cy="666963"/>
        </a:xfrm>
        <a:prstGeom prst="ellipse">
          <a:avLst/>
        </a:prstGeom>
        <a:solidFill>
          <a:srgbClr val="FFFF00">
            <a:alpha val="50000"/>
          </a:srgbClr>
        </a:solidFill>
        <a:ln>
          <a:noFill/>
        </a:ln>
        <a:effectLst>
          <a:outerShdw blurRad="38100" dist="254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E62EEEC-029E-4574-9C1E-1455E0F266DF}">
      <dsp:nvSpPr>
        <dsp:cNvPr id="0" name=""/>
        <dsp:cNvSpPr/>
      </dsp:nvSpPr>
      <dsp:spPr>
        <a:xfrm>
          <a:off x="2031603" y="1123754"/>
          <a:ext cx="979098" cy="6887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GB" sz="1800" kern="1200" dirty="0" smtClean="0"/>
            <a:t>BASE</a:t>
          </a:r>
          <a:endParaRPr lang="en-GB" sz="1800" kern="1200" baseline="30000" dirty="0"/>
        </a:p>
      </dsp:txBody>
      <dsp:txXfrm>
        <a:off x="2031603" y="1123754"/>
        <a:ext cx="979098" cy="68877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1.wmf"/><Relationship Id="rId2" Type="http://schemas.openxmlformats.org/officeDocument/2006/relationships/image" Target="../media/image122.wmf"/><Relationship Id="rId3" Type="http://schemas.openxmlformats.org/officeDocument/2006/relationships/image" Target="../media/image1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C508C66-1653-4EB9-A483-8FDFFB68104B}" type="datetimeFigureOut">
              <a:rPr lang="en-GB" smtClean="0"/>
              <a:t>15/01/2021</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C3B31B6-37AF-417C-8AF2-ADD645F5CEBE}" type="slidenum">
              <a:rPr lang="en-GB" smtClean="0"/>
              <a:t>‹#›</a:t>
            </a:fld>
            <a:endParaRPr lang="en-GB"/>
          </a:p>
        </p:txBody>
      </p:sp>
    </p:spTree>
    <p:extLst>
      <p:ext uri="{BB962C8B-B14F-4D97-AF65-F5344CB8AC3E}">
        <p14:creationId xmlns:p14="http://schemas.microsoft.com/office/powerpoint/2010/main" val="31697239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403A8A8-A982-4706-BAD1-4186B46EA64F}" type="datetimeFigureOut">
              <a:rPr lang="en-GB" smtClean="0"/>
              <a:t>15/01/2021</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2155C0C1-7F3C-45AE-9A41-8C63BBECB846}" type="slidenum">
              <a:rPr lang="en-GB" smtClean="0"/>
              <a:t>‹#›</a:t>
            </a:fld>
            <a:endParaRPr lang="en-GB"/>
          </a:p>
        </p:txBody>
      </p:sp>
    </p:spTree>
    <p:extLst>
      <p:ext uri="{BB962C8B-B14F-4D97-AF65-F5344CB8AC3E}">
        <p14:creationId xmlns:p14="http://schemas.microsoft.com/office/powerpoint/2010/main" val="6218306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 Id="rId3" Type="http://schemas.openxmlformats.org/officeDocument/2006/relationships/hyperlink" Target="#Jo00"/></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 Id="rId3" Type="http://schemas.openxmlformats.org/officeDocument/2006/relationships/hyperlink" Target="#Jo00"/></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 Id="rId3" Type="http://schemas.openxmlformats.org/officeDocument/2006/relationships/hyperlink" Target="#Jo00"/></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1</a:t>
            </a:fld>
            <a:endParaRPr lang="en-GB"/>
          </a:p>
        </p:txBody>
      </p:sp>
    </p:spTree>
    <p:extLst>
      <p:ext uri="{BB962C8B-B14F-4D97-AF65-F5344CB8AC3E}">
        <p14:creationId xmlns:p14="http://schemas.microsoft.com/office/powerpoint/2010/main" val="14609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The feasibility of on-line production of short-lived radioactive isotopes was demonstrated already in 1951 by O. </a:t>
            </a:r>
            <a:r>
              <a:rPr lang="en-GB" dirty="0" err="1" smtClean="0">
                <a:effectLst/>
              </a:rPr>
              <a:t>Kofoed</a:t>
            </a:r>
            <a:r>
              <a:rPr lang="en-GB" dirty="0" smtClean="0">
                <a:effectLst/>
              </a:rPr>
              <a:t>-Hansen and K-O. Nielsen. They performed experiments on short-lived isotopes of noble-gas elements that were produced by connecting a target, irradiated by protons, directly to an isotope separator. Inspired by this, the European nuclear physics community proposed to build a general-purpose experiment for production of short-lived nuclei connected to the </a:t>
            </a:r>
            <a:r>
              <a:rPr lang="en-GB" dirty="0" err="1" smtClean="0">
                <a:effectLst/>
              </a:rPr>
              <a:t>synchro</a:t>
            </a:r>
            <a:r>
              <a:rPr lang="en-GB" dirty="0" smtClean="0">
                <a:effectLst/>
              </a:rPr>
              <a:t>-cyclotron (SC) at CERN. The project was approved in 1964 and the first experiment with the on-line isotope separator, named ISOLDE, was performed in 1967. The first four letters in the acronym has since then been the standard name for this type of radioactive isotope production, the ISOL technique. A technical development programme started to build target-ion-source systems that gave access to more and more elements. In 1972-74, a major upgrade of the SC beam intensity was performed. At the same time an improvement programme at ISOLDE resulted in a new layout called ISOLDE 2. The high intensity of produced isotopes and large scope of produced isotopes meant that ISOLDE had become a major international Facility to perform experiments on radioactive isotopes. The SC was shut down at the end of 1990 and CERN decided to move the ISOLDE activities to a beam from the PS Booster. A new experimental hall was built and the first experiments at the ISOLDE PSB Facility started in the middle of 1992 (</a:t>
            </a:r>
            <a:r>
              <a:rPr lang="en-GB" dirty="0" smtClean="0">
                <a:effectLst/>
                <a:hlinkClick r:id="rId3" action="ppaction://hlinkfile"/>
              </a:rPr>
              <a:t>Jonson &amp; Richter, 2000</a:t>
            </a:r>
            <a:r>
              <a:rPr lang="en-GB" dirty="0" smtClean="0">
                <a:effectLst/>
              </a:rPr>
              <a:t>). At the end of the nineties it was proposed to post accelerate the beams from ISOLDE. The REX ISOLDE accelerator was built and started its operation in 2001. A major upgrade program, HIE-ISOLDE, was approved in 2009.</a:t>
            </a:r>
          </a:p>
          <a:p>
            <a:r>
              <a:rPr lang="en-GB" dirty="0" smtClean="0">
                <a:effectLst/>
              </a:rPr>
              <a:t>REX ISOLDE: </a:t>
            </a:r>
            <a:r>
              <a:rPr lang="en-GB" sz="1200" b="0" i="0" u="none" strike="noStrike" kern="1200" baseline="0" dirty="0" smtClean="0">
                <a:solidFill>
                  <a:schemeClr val="tx1"/>
                </a:solidFill>
                <a:latin typeface="+mn-lt"/>
                <a:ea typeface="+mn-ea"/>
                <a:cs typeface="+mn-cs"/>
              </a:rPr>
              <a:t>Various solid and liquid target materials are used to produce a wide spectrum of radioactive isotopes covering essentially the whole nuclear chart below uranium (</a:t>
            </a:r>
            <a:r>
              <a:rPr lang="en-GB" sz="1200" b="0" i="1" u="none" strike="noStrike" kern="1200" baseline="0" dirty="0" smtClean="0">
                <a:solidFill>
                  <a:schemeClr val="tx1"/>
                </a:solidFill>
                <a:latin typeface="+mn-lt"/>
                <a:ea typeface="+mn-ea"/>
                <a:cs typeface="+mn-cs"/>
              </a:rPr>
              <a:t>Z </a:t>
            </a:r>
            <a:r>
              <a:rPr lang="en-GB" sz="1200" b="0" i="0" u="none" strike="noStrike" kern="1200" baseline="0" dirty="0" smtClean="0">
                <a:solidFill>
                  <a:schemeClr val="tx1"/>
                </a:solidFill>
                <a:latin typeface="+mn-lt"/>
                <a:ea typeface="+mn-ea"/>
                <a:cs typeface="+mn-cs"/>
              </a:rPr>
              <a:t>= 92). Radioactive isotopes are produced via proton-induced target fragmentation, spallation and fission reactions</a:t>
            </a:r>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36</a:t>
            </a:fld>
            <a:endParaRPr lang="en-GB"/>
          </a:p>
        </p:txBody>
      </p:sp>
    </p:spTree>
    <p:extLst>
      <p:ext uri="{BB962C8B-B14F-4D97-AF65-F5344CB8AC3E}">
        <p14:creationId xmlns:p14="http://schemas.microsoft.com/office/powerpoint/2010/main" val="900441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The feasibility of on-line production of short-lived radioactive isotopes was demonstrated already in 1951 by O. </a:t>
            </a:r>
            <a:r>
              <a:rPr lang="en-GB" dirty="0" err="1" smtClean="0">
                <a:effectLst/>
              </a:rPr>
              <a:t>Kofoed</a:t>
            </a:r>
            <a:r>
              <a:rPr lang="en-GB" dirty="0" smtClean="0">
                <a:effectLst/>
              </a:rPr>
              <a:t>-Hansen and K-O. Nielsen. They performed experiments on short-lived isotopes of noble-gas elements that were produced by connecting a target, irradiated by protons, directly to an isotope separator. Inspired by this, the European nuclear physics community proposed to build a general-purpose experiment for production of short-lived nuclei connected to the </a:t>
            </a:r>
            <a:r>
              <a:rPr lang="en-GB" dirty="0" err="1" smtClean="0">
                <a:effectLst/>
              </a:rPr>
              <a:t>synchro</a:t>
            </a:r>
            <a:r>
              <a:rPr lang="en-GB" dirty="0" smtClean="0">
                <a:effectLst/>
              </a:rPr>
              <a:t>-cyclotron (SC) at CERN. The project was approved in 1964 and the first experiment with the on-line isotope separator, named ISOLDE, was performed in 1967. The first four letters in the acronym has since then been the standard name for this type of radioactive isotope production, the ISOL technique. A technical development programme started to build target-ion-source systems that gave access to more and more elements. In 1972-74, a major upgrade of the SC beam intensity was performed. At the same time an improvement programme at ISOLDE resulted in a new layout called ISOLDE 2. The high intensity of produced isotopes and large scope of produced isotopes meant that ISOLDE had become a major international Facility to perform experiments on radioactive isotopes. The SC was shut down at the end of 1990 and CERN decided to move the ISOLDE activities to a beam from the PS Booster. A new experimental hall was built and the first experiments at the ISOLDE PSB Facility started in the middle of 1992 (</a:t>
            </a:r>
            <a:r>
              <a:rPr lang="en-GB" dirty="0" smtClean="0">
                <a:effectLst/>
                <a:hlinkClick r:id="rId3" action="ppaction://hlinkfile"/>
              </a:rPr>
              <a:t>Jonson &amp; Richter, 2000</a:t>
            </a:r>
            <a:r>
              <a:rPr lang="en-GB" dirty="0" smtClean="0">
                <a:effectLst/>
              </a:rPr>
              <a:t>). At the end of the nineties it was proposed to post accelerate the beams from ISOLDE. The REX ISOLDE accelerator was built and started its operation in 2001. A major upgrade program, HIE-ISOLDE, was approved in 2009.</a:t>
            </a:r>
          </a:p>
          <a:p>
            <a:r>
              <a:rPr lang="en-GB" dirty="0" smtClean="0">
                <a:effectLst/>
              </a:rPr>
              <a:t>REX ISOLDE: </a:t>
            </a:r>
            <a:r>
              <a:rPr lang="en-GB" sz="1200" b="0" i="0" u="none" strike="noStrike" kern="1200" baseline="0" dirty="0" smtClean="0">
                <a:solidFill>
                  <a:schemeClr val="tx1"/>
                </a:solidFill>
                <a:latin typeface="+mn-lt"/>
                <a:ea typeface="+mn-ea"/>
                <a:cs typeface="+mn-cs"/>
              </a:rPr>
              <a:t>Various solid and liquid target materials are used to produce a wide spectrum of radioactive isotopes covering essentially the whole nuclear chart below uranium (</a:t>
            </a:r>
            <a:r>
              <a:rPr lang="en-GB" sz="1200" b="0" i="1" u="none" strike="noStrike" kern="1200" baseline="0" dirty="0" smtClean="0">
                <a:solidFill>
                  <a:schemeClr val="tx1"/>
                </a:solidFill>
                <a:latin typeface="+mn-lt"/>
                <a:ea typeface="+mn-ea"/>
                <a:cs typeface="+mn-cs"/>
              </a:rPr>
              <a:t>Z </a:t>
            </a:r>
            <a:r>
              <a:rPr lang="en-GB" sz="1200" b="0" i="0" u="none" strike="noStrike" kern="1200" baseline="0" dirty="0" smtClean="0">
                <a:solidFill>
                  <a:schemeClr val="tx1"/>
                </a:solidFill>
                <a:latin typeface="+mn-lt"/>
                <a:ea typeface="+mn-ea"/>
                <a:cs typeface="+mn-cs"/>
              </a:rPr>
              <a:t>= 92). Radioactive isotopes are produced via proton-induced target fragmentation, spallation and fission reactions</a:t>
            </a:r>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37</a:t>
            </a:fld>
            <a:endParaRPr lang="en-GB"/>
          </a:p>
        </p:txBody>
      </p:sp>
    </p:spTree>
    <p:extLst>
      <p:ext uri="{BB962C8B-B14F-4D97-AF65-F5344CB8AC3E}">
        <p14:creationId xmlns:p14="http://schemas.microsoft.com/office/powerpoint/2010/main" val="900441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38</a:t>
            </a:fld>
            <a:endParaRPr lang="en-GB"/>
          </a:p>
        </p:txBody>
      </p:sp>
    </p:spTree>
    <p:extLst>
      <p:ext uri="{BB962C8B-B14F-4D97-AF65-F5344CB8AC3E}">
        <p14:creationId xmlns:p14="http://schemas.microsoft.com/office/powerpoint/2010/main" val="2019000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44</a:t>
            </a:fld>
            <a:endParaRPr lang="en-GB"/>
          </a:p>
        </p:txBody>
      </p:sp>
    </p:spTree>
    <p:extLst>
      <p:ext uri="{BB962C8B-B14F-4D97-AF65-F5344CB8AC3E}">
        <p14:creationId xmlns:p14="http://schemas.microsoft.com/office/powerpoint/2010/main" val="273587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9E0B1999-C39D-964B-8ACD-F958CDEA2DF7}" type="slidenum">
              <a:rPr lang="en-US">
                <a:latin typeface="Arial" pitchFamily="-107" charset="0"/>
              </a:rPr>
              <a:pPr/>
              <a:t>48</a:t>
            </a:fld>
            <a:endParaRPr lang="en-US">
              <a:latin typeface="Arial" pitchFamily="-107"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pPr eaLnBrk="1" hangingPunct="1"/>
            <a:endParaRPr lang="en-US" smtClean="0">
              <a:latin typeface="Arial" pitchFamily="-107" charset="0"/>
              <a:ea typeface="Arial" pitchFamily="-107" charset="0"/>
              <a:cs typeface="Arial" pitchFamily="-107" charset="0"/>
            </a:endParaRPr>
          </a:p>
        </p:txBody>
      </p:sp>
    </p:spTree>
    <p:extLst>
      <p:ext uri="{BB962C8B-B14F-4D97-AF65-F5344CB8AC3E}">
        <p14:creationId xmlns:p14="http://schemas.microsoft.com/office/powerpoint/2010/main" val="3809527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55C0C1-7F3C-45AE-9A41-8C63BBECB846}" type="slidenum">
              <a:rPr lang="en-GB" smtClean="0"/>
              <a:t>57</a:t>
            </a:fld>
            <a:endParaRPr lang="en-GB"/>
          </a:p>
        </p:txBody>
      </p:sp>
    </p:spTree>
    <p:extLst>
      <p:ext uri="{BB962C8B-B14F-4D97-AF65-F5344CB8AC3E}">
        <p14:creationId xmlns:p14="http://schemas.microsoft.com/office/powerpoint/2010/main" val="483348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70</a:t>
            </a:fld>
            <a:endParaRPr lang="en-GB"/>
          </a:p>
        </p:txBody>
      </p:sp>
    </p:spTree>
    <p:extLst>
      <p:ext uri="{BB962C8B-B14F-4D97-AF65-F5344CB8AC3E}">
        <p14:creationId xmlns:p14="http://schemas.microsoft.com/office/powerpoint/2010/main" val="3531644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71</a:t>
            </a:fld>
            <a:endParaRPr lang="en-GB"/>
          </a:p>
        </p:txBody>
      </p:sp>
    </p:spTree>
    <p:extLst>
      <p:ext uri="{BB962C8B-B14F-4D97-AF65-F5344CB8AC3E}">
        <p14:creationId xmlns:p14="http://schemas.microsoft.com/office/powerpoint/2010/main" val="3531644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85</a:t>
            </a:fld>
            <a:endParaRPr lang="en-GB"/>
          </a:p>
        </p:txBody>
      </p:sp>
    </p:spTree>
    <p:extLst>
      <p:ext uri="{BB962C8B-B14F-4D97-AF65-F5344CB8AC3E}">
        <p14:creationId xmlns:p14="http://schemas.microsoft.com/office/powerpoint/2010/main" val="3325180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2</a:t>
            </a:fld>
            <a:endParaRPr lang="en-GB"/>
          </a:p>
        </p:txBody>
      </p:sp>
    </p:spTree>
    <p:extLst>
      <p:ext uri="{BB962C8B-B14F-4D97-AF65-F5344CB8AC3E}">
        <p14:creationId xmlns:p14="http://schemas.microsoft.com/office/powerpoint/2010/main" val="2338732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3</a:t>
            </a:fld>
            <a:endParaRPr lang="en-GB"/>
          </a:p>
        </p:txBody>
      </p:sp>
    </p:spTree>
    <p:extLst>
      <p:ext uri="{BB962C8B-B14F-4D97-AF65-F5344CB8AC3E}">
        <p14:creationId xmlns:p14="http://schemas.microsoft.com/office/powerpoint/2010/main" val="1804904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4</a:t>
            </a:fld>
            <a:endParaRPr lang="en-GB"/>
          </a:p>
        </p:txBody>
      </p:sp>
    </p:spTree>
    <p:extLst>
      <p:ext uri="{BB962C8B-B14F-4D97-AF65-F5344CB8AC3E}">
        <p14:creationId xmlns:p14="http://schemas.microsoft.com/office/powerpoint/2010/main" val="1437808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5</a:t>
            </a:fld>
            <a:endParaRPr lang="en-GB"/>
          </a:p>
        </p:txBody>
      </p:sp>
    </p:spTree>
    <p:extLst>
      <p:ext uri="{BB962C8B-B14F-4D97-AF65-F5344CB8AC3E}">
        <p14:creationId xmlns:p14="http://schemas.microsoft.com/office/powerpoint/2010/main" val="1687545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55C0C1-7F3C-45AE-9A41-8C63BBECB846}" type="slidenum">
              <a:rPr lang="en-GB" smtClean="0"/>
              <a:t>9</a:t>
            </a:fld>
            <a:endParaRPr lang="en-GB"/>
          </a:p>
        </p:txBody>
      </p:sp>
    </p:spTree>
    <p:extLst>
      <p:ext uri="{BB962C8B-B14F-4D97-AF65-F5344CB8AC3E}">
        <p14:creationId xmlns:p14="http://schemas.microsoft.com/office/powerpoint/2010/main" val="1407800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32</a:t>
            </a:fld>
            <a:endParaRPr lang="en-GB"/>
          </a:p>
        </p:txBody>
      </p:sp>
    </p:spTree>
    <p:extLst>
      <p:ext uri="{BB962C8B-B14F-4D97-AF65-F5344CB8AC3E}">
        <p14:creationId xmlns:p14="http://schemas.microsoft.com/office/powerpoint/2010/main" val="1258952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effectLst/>
              </a:rPr>
              <a:t>The feasibility of on-line production of short-lived radioactive isotopes was demonstrated already in 1951 by O. </a:t>
            </a:r>
            <a:r>
              <a:rPr lang="en-GB" dirty="0" err="1" smtClean="0">
                <a:effectLst/>
              </a:rPr>
              <a:t>Kofoed</a:t>
            </a:r>
            <a:r>
              <a:rPr lang="en-GB" dirty="0" smtClean="0">
                <a:effectLst/>
              </a:rPr>
              <a:t>-Hansen and K-O. Nielsen. They performed experiments on short-lived isotopes of noble-gas elements that were produced by connecting a target, irradiated by protons, directly to an isotope separator. Inspired by this, the European nuclear physics community proposed to build a general-purpose experiment for production of short-lived nuclei connected to the </a:t>
            </a:r>
            <a:r>
              <a:rPr lang="en-GB" dirty="0" err="1" smtClean="0">
                <a:effectLst/>
              </a:rPr>
              <a:t>synchro</a:t>
            </a:r>
            <a:r>
              <a:rPr lang="en-GB" dirty="0" smtClean="0">
                <a:effectLst/>
              </a:rPr>
              <a:t>-cyclotron (SC) at CERN. The project was approved in 1964 and the first experiment with the on-line isotope separator, named ISOLDE, was performed in 1967. The first four letters in the acronym has since then been the standard name for this type of radioactive isotope production, the ISOL technique. A technical development programme started to build target-ion-source systems that gave access to more and more elements. In 1972-74, a major upgrade of the SC beam intensity was performed. At the same time an improvement programme at ISOLDE resulted in a new layout called ISOLDE 2. The high intensity of produced isotopes and large scope of produced isotopes meant that ISOLDE had become a major international Facility to perform experiments on radioactive isotopes. The SC was shut down at the end of 1990 and CERN decided to move the ISOLDE activities to a beam from the PS Booster. A new experimental hall was built and the first experiments at the ISOLDE PSB Facility started in the middle of 1992 (</a:t>
            </a:r>
            <a:r>
              <a:rPr lang="en-GB" dirty="0" smtClean="0">
                <a:effectLst/>
                <a:hlinkClick r:id="rId3" action="ppaction://hlinkfile"/>
              </a:rPr>
              <a:t>Jonson &amp; Richter, 2000</a:t>
            </a:r>
            <a:r>
              <a:rPr lang="en-GB" dirty="0" smtClean="0">
                <a:effectLst/>
              </a:rPr>
              <a:t>). At the end of the nineties it was proposed to post accelerate the beams from ISOLDE. The REX ISOLDE accelerator was built and started its operation in 2001. A major upgrade program, HIE-ISOLDE, was approved in 2009.</a:t>
            </a:r>
          </a:p>
          <a:p>
            <a:r>
              <a:rPr lang="en-GB" dirty="0" smtClean="0">
                <a:effectLst/>
              </a:rPr>
              <a:t>REX ISOLDE: </a:t>
            </a:r>
            <a:r>
              <a:rPr lang="en-GB" sz="1200" b="0" i="0" u="none" strike="noStrike" kern="1200" baseline="0" dirty="0" smtClean="0">
                <a:solidFill>
                  <a:schemeClr val="tx1"/>
                </a:solidFill>
                <a:latin typeface="+mn-lt"/>
                <a:ea typeface="+mn-ea"/>
                <a:cs typeface="+mn-cs"/>
              </a:rPr>
              <a:t>Various solid and liquid target materials are used to produce a wide spectrum of radioactive isotopes covering essentially the whole nuclear chart below uranium (</a:t>
            </a:r>
            <a:r>
              <a:rPr lang="en-GB" sz="1200" b="0" i="1" u="none" strike="noStrike" kern="1200" baseline="0" dirty="0" smtClean="0">
                <a:solidFill>
                  <a:schemeClr val="tx1"/>
                </a:solidFill>
                <a:latin typeface="+mn-lt"/>
                <a:ea typeface="+mn-ea"/>
                <a:cs typeface="+mn-cs"/>
              </a:rPr>
              <a:t>Z </a:t>
            </a:r>
            <a:r>
              <a:rPr lang="en-GB" sz="1200" b="0" i="0" u="none" strike="noStrike" kern="1200" baseline="0" dirty="0" smtClean="0">
                <a:solidFill>
                  <a:schemeClr val="tx1"/>
                </a:solidFill>
                <a:latin typeface="+mn-lt"/>
                <a:ea typeface="+mn-ea"/>
                <a:cs typeface="+mn-cs"/>
              </a:rPr>
              <a:t>= 92). Radioactive isotopes are produced via proton-induced target fragmentation, spallation and fission reactions</a:t>
            </a:r>
            <a:endParaRPr lang="en-GB" dirty="0"/>
          </a:p>
        </p:txBody>
      </p:sp>
      <p:sp>
        <p:nvSpPr>
          <p:cNvPr id="4" name="Slide Number Placeholder 3"/>
          <p:cNvSpPr>
            <a:spLocks noGrp="1"/>
          </p:cNvSpPr>
          <p:nvPr>
            <p:ph type="sldNum" sz="quarter" idx="10"/>
          </p:nvPr>
        </p:nvSpPr>
        <p:spPr/>
        <p:txBody>
          <a:bodyPr/>
          <a:lstStyle/>
          <a:p>
            <a:fld id="{2155C0C1-7F3C-45AE-9A41-8C63BBECB846}" type="slidenum">
              <a:rPr lang="en-GB" smtClean="0"/>
              <a:t>33</a:t>
            </a:fld>
            <a:endParaRPr lang="en-GB"/>
          </a:p>
        </p:txBody>
      </p:sp>
    </p:spTree>
    <p:extLst>
      <p:ext uri="{BB962C8B-B14F-4D97-AF65-F5344CB8AC3E}">
        <p14:creationId xmlns:p14="http://schemas.microsoft.com/office/powerpoint/2010/main" val="900441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55C0C1-7F3C-45AE-9A41-8C63BBECB846}" type="slidenum">
              <a:rPr lang="en-GB" smtClean="0"/>
              <a:t>35</a:t>
            </a:fld>
            <a:endParaRPr lang="en-GB"/>
          </a:p>
        </p:txBody>
      </p:sp>
    </p:spTree>
    <p:extLst>
      <p:ext uri="{BB962C8B-B14F-4D97-AF65-F5344CB8AC3E}">
        <p14:creationId xmlns:p14="http://schemas.microsoft.com/office/powerpoint/2010/main" val="1869023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gi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 Id="rId3" Type="http://schemas.openxmlformats.org/officeDocument/2006/relationships/image" Target="../media/image4.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r>
              <a:rPr lang="en-US" smtClean="0"/>
              <a:t>15 January 2021</a:t>
            </a:r>
            <a:endParaRPr lang="en-GB"/>
          </a:p>
        </p:txBody>
      </p:sp>
      <p:sp>
        <p:nvSpPr>
          <p:cNvPr id="17" name="Footer Placeholder 16"/>
          <p:cNvSpPr>
            <a:spLocks noGrp="1"/>
          </p:cNvSpPr>
          <p:nvPr>
            <p:ph type="ftr" sz="quarter" idx="11"/>
          </p:nvPr>
        </p:nvSpPr>
        <p:spPr>
          <a:xfrm>
            <a:off x="2898648" y="6355080"/>
            <a:ext cx="3474720" cy="365760"/>
          </a:xfrm>
        </p:spPr>
        <p:txBody>
          <a:bodyPr/>
          <a:lstStyle/>
          <a:p>
            <a:r>
              <a:rPr lang="en-US" smtClean="0"/>
              <a:t>JUAS 2021</a:t>
            </a:r>
            <a:endParaRPr lang="en-GB"/>
          </a:p>
        </p:txBody>
      </p:sp>
      <p:sp>
        <p:nvSpPr>
          <p:cNvPr id="29" name="Slide Number Placeholder 28"/>
          <p:cNvSpPr>
            <a:spLocks noGrp="1"/>
          </p:cNvSpPr>
          <p:nvPr>
            <p:ph type="sldNum" sz="quarter" idx="12"/>
          </p:nvPr>
        </p:nvSpPr>
        <p:spPr>
          <a:xfrm>
            <a:off x="1216152" y="6355080"/>
            <a:ext cx="1219200" cy="365760"/>
          </a:xfrm>
        </p:spPr>
        <p:txBody>
          <a:bodyPr/>
          <a:lstStyle/>
          <a:p>
            <a:fld id="{83B6C149-C4AE-46F7-9107-89353D12E7BA}" type="slidenum">
              <a:rPr lang="en-GB" smtClean="0"/>
              <a:t>‹#›</a:t>
            </a:fld>
            <a:endParaRPr lang="en-GB"/>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15 January 2021</a:t>
            </a:r>
            <a:endParaRPr lang="en-GB"/>
          </a:p>
        </p:txBody>
      </p:sp>
      <p:sp>
        <p:nvSpPr>
          <p:cNvPr id="5" name="Footer Placeholder 4"/>
          <p:cNvSpPr>
            <a:spLocks noGrp="1"/>
          </p:cNvSpPr>
          <p:nvPr>
            <p:ph type="ftr" sz="quarter" idx="11"/>
          </p:nvPr>
        </p:nvSpPr>
        <p:spPr/>
        <p:txBody>
          <a:bodyPr/>
          <a:lstStyle/>
          <a:p>
            <a:r>
              <a:rPr lang="en-US" smtClean="0"/>
              <a:t>JUAS 2021</a:t>
            </a:r>
            <a:endParaRPr lang="en-GB"/>
          </a:p>
        </p:txBody>
      </p:sp>
      <p:sp>
        <p:nvSpPr>
          <p:cNvPr id="6" name="Slide Number Placeholder 5"/>
          <p:cNvSpPr>
            <a:spLocks noGrp="1"/>
          </p:cNvSpPr>
          <p:nvPr>
            <p:ph type="sldNum" sz="quarter" idx="12"/>
          </p:nvPr>
        </p:nvSpPr>
        <p:spPr/>
        <p:txBody>
          <a:bodyPr/>
          <a:lstStyle/>
          <a:p>
            <a:fld id="{83B6C149-C4AE-46F7-9107-89353D12E7BA}"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15 January 2021</a:t>
            </a:r>
            <a:endParaRPr lang="en-GB"/>
          </a:p>
        </p:txBody>
      </p:sp>
      <p:sp>
        <p:nvSpPr>
          <p:cNvPr id="5" name="Footer Placeholder 4"/>
          <p:cNvSpPr>
            <a:spLocks noGrp="1"/>
          </p:cNvSpPr>
          <p:nvPr>
            <p:ph type="ftr" sz="quarter" idx="11"/>
          </p:nvPr>
        </p:nvSpPr>
        <p:spPr/>
        <p:txBody>
          <a:bodyPr/>
          <a:lstStyle/>
          <a:p>
            <a:r>
              <a:rPr lang="en-US" smtClean="0"/>
              <a:t>JUAS 2021</a:t>
            </a:r>
            <a:endParaRPr lang="en-GB"/>
          </a:p>
        </p:txBody>
      </p:sp>
      <p:sp>
        <p:nvSpPr>
          <p:cNvPr id="6" name="Slide Number Placeholder 5"/>
          <p:cNvSpPr>
            <a:spLocks noGrp="1"/>
          </p:cNvSpPr>
          <p:nvPr>
            <p:ph type="sldNum" sz="quarter" idx="12"/>
          </p:nvPr>
        </p:nvSpPr>
        <p:spPr/>
        <p:txBody>
          <a:bodyPr/>
          <a:lstStyle/>
          <a:p>
            <a:fld id="{83B6C149-C4AE-46F7-9107-89353D12E7BA}" type="slidenum">
              <a:rPr lang="en-GB" smtClean="0"/>
              <a:t>‹#›</a:t>
            </a:fld>
            <a:endParaRPr lang="en-GB"/>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99336735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3854493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35188050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94713752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0179875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64603724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58456056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11946082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15 January 2021</a:t>
            </a:r>
            <a:endParaRPr lang="en-GB"/>
          </a:p>
        </p:txBody>
      </p:sp>
      <p:sp>
        <p:nvSpPr>
          <p:cNvPr id="5" name="Footer Placeholder 4"/>
          <p:cNvSpPr>
            <a:spLocks noGrp="1"/>
          </p:cNvSpPr>
          <p:nvPr>
            <p:ph type="ftr" sz="quarter" idx="11"/>
          </p:nvPr>
        </p:nvSpPr>
        <p:spPr/>
        <p:txBody>
          <a:bodyPr/>
          <a:lstStyle/>
          <a:p>
            <a:r>
              <a:rPr lang="en-US" smtClean="0"/>
              <a:t>JUAS 2021</a:t>
            </a:r>
            <a:endParaRPr lang="en-GB"/>
          </a:p>
        </p:txBody>
      </p:sp>
      <p:sp>
        <p:nvSpPr>
          <p:cNvPr id="6" name="Slide Number Placeholder 5"/>
          <p:cNvSpPr>
            <a:spLocks noGrp="1"/>
          </p:cNvSpPr>
          <p:nvPr>
            <p:ph type="sldNum" sz="quarter" idx="12"/>
          </p:nvPr>
        </p:nvSpPr>
        <p:spPr/>
        <p:txBody>
          <a:bodyPr/>
          <a:lstStyle/>
          <a:p>
            <a:fld id="{83B6C149-C4AE-46F7-9107-89353D12E7BA}" type="slidenum">
              <a:rPr lang="en-GB" smtClean="0"/>
              <a:t>‹#›</a:t>
            </a:fld>
            <a:endParaRPr lang="en-GB"/>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333487736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32304654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19565207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115115217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169327460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34434195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63101493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63101493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406555814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1656750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t>15 January 2021</a:t>
            </a:r>
            <a:endParaRPr lang="en-GB"/>
          </a:p>
        </p:txBody>
      </p:sp>
      <p:sp>
        <p:nvSpPr>
          <p:cNvPr id="5" name="Footer Placeholder 4"/>
          <p:cNvSpPr>
            <a:spLocks noGrp="1"/>
          </p:cNvSpPr>
          <p:nvPr>
            <p:ph type="ftr" sz="quarter" idx="11"/>
          </p:nvPr>
        </p:nvSpPr>
        <p:spPr>
          <a:xfrm>
            <a:off x="2898648" y="6355080"/>
            <a:ext cx="3474720" cy="365760"/>
          </a:xfrm>
        </p:spPr>
        <p:txBody>
          <a:bodyPr/>
          <a:lstStyle/>
          <a:p>
            <a:r>
              <a:rPr lang="en-US" smtClean="0"/>
              <a:t>JUAS 2021</a:t>
            </a:r>
            <a:endParaRPr lang="en-GB"/>
          </a:p>
        </p:txBody>
      </p:sp>
      <p:sp>
        <p:nvSpPr>
          <p:cNvPr id="6" name="Slide Number Placeholder 5"/>
          <p:cNvSpPr>
            <a:spLocks noGrp="1"/>
          </p:cNvSpPr>
          <p:nvPr>
            <p:ph type="sldNum" sz="quarter" idx="12"/>
          </p:nvPr>
        </p:nvSpPr>
        <p:spPr>
          <a:xfrm>
            <a:off x="1069848" y="6355080"/>
            <a:ext cx="1520952" cy="365760"/>
          </a:xfrm>
        </p:spPr>
        <p:txBody>
          <a:bodyPr/>
          <a:lstStyle/>
          <a:p>
            <a:fld id="{83B6C149-C4AE-46F7-9107-89353D12E7BA}" type="slidenum">
              <a:rPr lang="en-GB" smtClean="0"/>
              <a:t>‹#›</a:t>
            </a:fld>
            <a:endParaRPr lang="en-GB"/>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47035943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6839223"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9872" y="6597352"/>
            <a:ext cx="2133600" cy="260102"/>
          </a:xfrm>
        </p:spPr>
        <p:txBody>
          <a:bodyPr/>
          <a:lstStyle>
            <a:lvl1pPr>
              <a:defRPr sz="1000"/>
            </a:lvl1pPr>
          </a:lstStyle>
          <a:p>
            <a:r>
              <a:rPr lang="en-US" smtClean="0"/>
              <a:t>15 January 2021</a:t>
            </a:r>
            <a:endParaRPr lang="en-US" dirty="0" smtClean="0"/>
          </a:p>
        </p:txBody>
      </p:sp>
      <p:sp>
        <p:nvSpPr>
          <p:cNvPr id="5" name="Footer Placeholder 4"/>
          <p:cNvSpPr>
            <a:spLocks noGrp="1"/>
          </p:cNvSpPr>
          <p:nvPr>
            <p:ph type="ftr" sz="quarter" idx="11"/>
          </p:nvPr>
        </p:nvSpPr>
        <p:spPr>
          <a:xfrm>
            <a:off x="2571736" y="6597352"/>
            <a:ext cx="4000528" cy="260648"/>
          </a:xfrm>
        </p:spPr>
        <p:txBody>
          <a:bodyPr/>
          <a:lstStyle>
            <a:lvl1pPr>
              <a:defRPr sz="1000" baseline="0"/>
            </a:lvl1pPr>
          </a:lstStyle>
          <a:p>
            <a:r>
              <a:rPr lang="en-US" smtClean="0"/>
              <a:t>JUAS 2021</a:t>
            </a:r>
            <a:endParaRPr lang="en-US" dirty="0"/>
          </a:p>
        </p:txBody>
      </p:sp>
      <p:sp>
        <p:nvSpPr>
          <p:cNvPr id="6" name="Slide Number Placeholder 5"/>
          <p:cNvSpPr>
            <a:spLocks noGrp="1"/>
          </p:cNvSpPr>
          <p:nvPr>
            <p:ph type="sldNum" sz="quarter" idx="12"/>
          </p:nvPr>
        </p:nvSpPr>
        <p:spPr>
          <a:xfrm>
            <a:off x="6974904" y="6597352"/>
            <a:ext cx="2133600" cy="260648"/>
          </a:xfrm>
        </p:spPr>
        <p:txBody>
          <a:bodyPr/>
          <a:lstStyle>
            <a:lvl1pPr>
              <a:defRPr sz="1000"/>
            </a:lvl1pPr>
          </a:lstStyle>
          <a:p>
            <a:fld id="{8A37C28D-FCB0-477D-82D3-62143F2DA843}" type="slidenum">
              <a:rPr lang="en-US" smtClean="0"/>
              <a:pPr/>
              <a:t>‹#›</a:t>
            </a:fld>
            <a:endParaRPr lang="en-US" dirty="0"/>
          </a:p>
        </p:txBody>
      </p:sp>
      <p:pic>
        <p:nvPicPr>
          <p:cNvPr id="7" name="Picture 6"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44624"/>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173730986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Normal">
    <p:bg>
      <p:bgRef idx="1001">
        <a:schemeClr val="bg1"/>
      </p:bgRef>
    </p:bg>
    <p:spTree>
      <p:nvGrpSpPr>
        <p:cNvPr id="1" name=""/>
        <p:cNvGrpSpPr/>
        <p:nvPr/>
      </p:nvGrpSpPr>
      <p:grpSpPr>
        <a:xfrm>
          <a:off x="0" y="0"/>
          <a:ext cx="0" cy="0"/>
          <a:chOff x="0" y="0"/>
          <a:chExt cx="0" cy="0"/>
        </a:xfrm>
      </p:grpSpPr>
      <p:pic>
        <p:nvPicPr>
          <p:cNvPr id="8" name="Image 4" descr="bande-01.eps"/>
          <p:cNvPicPr>
            <a:picLocks noChangeAspect="1"/>
          </p:cNvPicPr>
          <p:nvPr userDrawn="1"/>
        </p:nvPicPr>
        <p:blipFill rotWithShape="1">
          <a:blip r:embed="rId2" cstate="print">
            <a:extLst>
              <a:ext uri="{28A0092B-C50C-407E-A947-70E740481C1C}">
                <a14:useLocalDpi xmlns:a14="http://schemas.microsoft.com/office/drawing/2010/main"/>
              </a:ext>
            </a:extLst>
          </a:blip>
          <a:srcRect r="15479"/>
          <a:stretch/>
        </p:blipFill>
        <p:spPr>
          <a:xfrm>
            <a:off x="0" y="0"/>
            <a:ext cx="9144000" cy="1028733"/>
          </a:xfrm>
          <a:prstGeom prst="rect">
            <a:avLst/>
          </a:prstGeom>
        </p:spPr>
      </p:pic>
      <p:sp>
        <p:nvSpPr>
          <p:cNvPr id="2" name="Title 1"/>
          <p:cNvSpPr>
            <a:spLocks noGrp="1"/>
          </p:cNvSpPr>
          <p:nvPr>
            <p:ph type="title"/>
          </p:nvPr>
        </p:nvSpPr>
        <p:spPr>
          <a:xfrm>
            <a:off x="1043610" y="167433"/>
            <a:ext cx="6938341" cy="649288"/>
          </a:xfrm>
          <a:solidFill>
            <a:schemeClr val="tx2">
              <a:lumMod val="40000"/>
              <a:lumOff val="60000"/>
              <a:alpha val="28000"/>
            </a:schemeClr>
          </a:solidFill>
        </p:spPr>
        <p:txBody>
          <a:bodyPr anchor="ctr">
            <a:noAutofit/>
          </a:bodyPr>
          <a:lstStyle>
            <a:lvl1pPr algn="ctr">
              <a:defRPr sz="2400" b="1" i="1" baseline="0">
                <a:solidFill>
                  <a:schemeClr val="bg1"/>
                </a:solidFill>
                <a:effectLst>
                  <a:outerShdw blurRad="114300" dist="114300" dir="18900000" algn="tl" rotWithShape="0">
                    <a:prstClr val="black">
                      <a:alpha val="40000"/>
                    </a:prstClr>
                  </a:outerShdw>
                </a:effectLst>
              </a:defRPr>
            </a:lvl1pPr>
          </a:lstStyle>
          <a:p>
            <a:r>
              <a:rPr lang="en-US" dirty="0"/>
              <a:t>Click to edit Master title style</a:t>
            </a:r>
          </a:p>
        </p:txBody>
      </p:sp>
      <p:sp>
        <p:nvSpPr>
          <p:cNvPr id="10" name="Date Placeholder 9"/>
          <p:cNvSpPr>
            <a:spLocks noGrp="1"/>
          </p:cNvSpPr>
          <p:nvPr>
            <p:ph type="dt" sz="half" idx="10"/>
          </p:nvPr>
        </p:nvSpPr>
        <p:spPr>
          <a:xfrm>
            <a:off x="35496" y="6520263"/>
            <a:ext cx="2133600" cy="365125"/>
          </a:xfrm>
        </p:spPr>
        <p:txBody>
          <a:bodyPr anchor="b" anchorCtr="0"/>
          <a:lstStyle>
            <a:lvl1pPr>
              <a:defRPr sz="800" b="1">
                <a:solidFill>
                  <a:schemeClr val="tx1"/>
                </a:solidFill>
                <a:effectLst/>
                <a:latin typeface="+mn-lt"/>
              </a:defRPr>
            </a:lvl1pPr>
          </a:lstStyle>
          <a:p>
            <a:r>
              <a:rPr lang="en-US" smtClean="0"/>
              <a:t>15 January 2021</a:t>
            </a:r>
            <a:endParaRPr lang="en-US" dirty="0"/>
          </a:p>
        </p:txBody>
      </p:sp>
      <p:sp>
        <p:nvSpPr>
          <p:cNvPr id="11" name="Footer Placeholder 10"/>
          <p:cNvSpPr>
            <a:spLocks noGrp="1"/>
          </p:cNvSpPr>
          <p:nvPr>
            <p:ph type="ftr" sz="quarter" idx="11"/>
          </p:nvPr>
        </p:nvSpPr>
        <p:spPr>
          <a:xfrm>
            <a:off x="3124200" y="6520263"/>
            <a:ext cx="2895600" cy="365125"/>
          </a:xfrm>
        </p:spPr>
        <p:txBody>
          <a:bodyPr anchor="b" anchorCtr="1"/>
          <a:lstStyle>
            <a:lvl1pPr>
              <a:defRPr sz="800" b="1">
                <a:solidFill>
                  <a:schemeClr val="tx1"/>
                </a:solidFill>
                <a:effectLst/>
                <a:latin typeface="+mn-lt"/>
              </a:defRPr>
            </a:lvl1pPr>
          </a:lstStyle>
          <a:p>
            <a:r>
              <a:rPr lang="en-US" smtClean="0"/>
              <a:t>JUAS 2021</a:t>
            </a:r>
            <a:endParaRPr lang="en-US" dirty="0"/>
          </a:p>
        </p:txBody>
      </p:sp>
      <p:sp>
        <p:nvSpPr>
          <p:cNvPr id="12" name="Slide Number Placeholder 11"/>
          <p:cNvSpPr>
            <a:spLocks noGrp="1"/>
          </p:cNvSpPr>
          <p:nvPr>
            <p:ph type="sldNum" sz="quarter" idx="12"/>
          </p:nvPr>
        </p:nvSpPr>
        <p:spPr>
          <a:xfrm>
            <a:off x="6974904" y="6520263"/>
            <a:ext cx="2133600" cy="365125"/>
          </a:xfrm>
        </p:spPr>
        <p:txBody>
          <a:bodyPr anchor="b" anchorCtr="0"/>
          <a:lstStyle>
            <a:lvl1pPr>
              <a:defRPr sz="800" b="1">
                <a:solidFill>
                  <a:schemeClr val="tx1"/>
                </a:solidFill>
                <a:effectLst/>
                <a:latin typeface="+mn-lt"/>
              </a:defRPr>
            </a:lvl1pPr>
          </a:lstStyle>
          <a:p>
            <a:fld id="{6C48DD96-721A-47B5-A0FB-97F653927308}" type="slidenum">
              <a:rPr lang="en-US" smtClean="0"/>
              <a:pPr/>
              <a:t>‹#›</a:t>
            </a:fld>
            <a:endParaRPr lang="en-US"/>
          </a:p>
        </p:txBody>
      </p:sp>
      <p:pic>
        <p:nvPicPr>
          <p:cNvPr id="9" name="Picture 8"/>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352000" y="3"/>
            <a:ext cx="792088" cy="1056117"/>
          </a:xfrm>
          <a:prstGeom prst="rect">
            <a:avLst/>
          </a:prstGeom>
        </p:spPr>
      </p:pic>
    </p:spTree>
    <p:extLst>
      <p:ext uri="{BB962C8B-B14F-4D97-AF65-F5344CB8AC3E}">
        <p14:creationId xmlns:p14="http://schemas.microsoft.com/office/powerpoint/2010/main" val="251908047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15 January 2021</a:t>
            </a:r>
            <a:endParaRPr lang="en-GB"/>
          </a:p>
        </p:txBody>
      </p:sp>
      <p:sp>
        <p:nvSpPr>
          <p:cNvPr id="6" name="Footer Placeholder 5"/>
          <p:cNvSpPr>
            <a:spLocks noGrp="1"/>
          </p:cNvSpPr>
          <p:nvPr>
            <p:ph type="ftr" sz="quarter" idx="11"/>
          </p:nvPr>
        </p:nvSpPr>
        <p:spPr/>
        <p:txBody>
          <a:bodyPr/>
          <a:lstStyle/>
          <a:p>
            <a:r>
              <a:rPr lang="en-US" smtClean="0"/>
              <a:t>JUAS 2021</a:t>
            </a:r>
            <a:endParaRPr lang="en-GB"/>
          </a:p>
        </p:txBody>
      </p:sp>
      <p:sp>
        <p:nvSpPr>
          <p:cNvPr id="7" name="Slide Number Placeholder 6"/>
          <p:cNvSpPr>
            <a:spLocks noGrp="1"/>
          </p:cNvSpPr>
          <p:nvPr>
            <p:ph type="sldNum" sz="quarter" idx="12"/>
          </p:nvPr>
        </p:nvSpPr>
        <p:spPr/>
        <p:txBody>
          <a:bodyPr/>
          <a:lstStyle/>
          <a:p>
            <a:fld id="{83B6C149-C4AE-46F7-9107-89353D12E7BA}" type="slidenum">
              <a:rPr lang="en-GB" smtClean="0"/>
              <a:t>‹#›</a:t>
            </a:fld>
            <a:endParaRPr lang="en-GB"/>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15 January 2021</a:t>
            </a:r>
            <a:endParaRPr lang="en-GB"/>
          </a:p>
        </p:txBody>
      </p:sp>
      <p:sp>
        <p:nvSpPr>
          <p:cNvPr id="8" name="Footer Placeholder 7"/>
          <p:cNvSpPr>
            <a:spLocks noGrp="1"/>
          </p:cNvSpPr>
          <p:nvPr>
            <p:ph type="ftr" sz="quarter" idx="11"/>
          </p:nvPr>
        </p:nvSpPr>
        <p:spPr/>
        <p:txBody>
          <a:bodyPr/>
          <a:lstStyle/>
          <a:p>
            <a:r>
              <a:rPr lang="en-US" smtClean="0"/>
              <a:t>JUAS 2021</a:t>
            </a:r>
            <a:endParaRPr lang="en-GB"/>
          </a:p>
        </p:txBody>
      </p:sp>
      <p:sp>
        <p:nvSpPr>
          <p:cNvPr id="9" name="Slide Number Placeholder 8"/>
          <p:cNvSpPr>
            <a:spLocks noGrp="1"/>
          </p:cNvSpPr>
          <p:nvPr>
            <p:ph type="sldNum" sz="quarter" idx="12"/>
          </p:nvPr>
        </p:nvSpPr>
        <p:spPr/>
        <p:txBody>
          <a:bodyPr/>
          <a:lstStyle/>
          <a:p>
            <a:fld id="{83B6C149-C4AE-46F7-9107-89353D12E7BA}" type="slidenum">
              <a:rPr lang="en-GB" smtClean="0"/>
              <a:t>‹#›</a:t>
            </a:fld>
            <a:endParaRPr lang="en-GB"/>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a:t>
            </a:fld>
            <a:endParaRPr lang="en-GB"/>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a:t>
            </a:fld>
            <a:endParaRPr lang="en-GB"/>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15 January 2021</a:t>
            </a:r>
            <a:endParaRPr lang="en-GB"/>
          </a:p>
        </p:txBody>
      </p:sp>
      <p:sp>
        <p:nvSpPr>
          <p:cNvPr id="6" name="Footer Placeholder 5"/>
          <p:cNvSpPr>
            <a:spLocks noGrp="1"/>
          </p:cNvSpPr>
          <p:nvPr>
            <p:ph type="ftr" sz="quarter" idx="11"/>
          </p:nvPr>
        </p:nvSpPr>
        <p:spPr/>
        <p:txBody>
          <a:bodyPr/>
          <a:lstStyle/>
          <a:p>
            <a:r>
              <a:rPr lang="en-US" smtClean="0"/>
              <a:t>JUAS 2021</a:t>
            </a:r>
            <a:endParaRPr lang="en-GB"/>
          </a:p>
        </p:txBody>
      </p:sp>
      <p:sp>
        <p:nvSpPr>
          <p:cNvPr id="7" name="Slide Number Placeholder 6"/>
          <p:cNvSpPr>
            <a:spLocks noGrp="1"/>
          </p:cNvSpPr>
          <p:nvPr>
            <p:ph type="sldNum" sz="quarter" idx="12"/>
          </p:nvPr>
        </p:nvSpPr>
        <p:spPr/>
        <p:txBody>
          <a:bodyPr/>
          <a:lstStyle/>
          <a:p>
            <a:fld id="{83B6C149-C4AE-46F7-9107-89353D12E7BA}" type="slidenum">
              <a:rPr lang="en-GB" smtClean="0"/>
              <a:t>‹#›</a:t>
            </a:fld>
            <a:endParaRPr lang="en-GB"/>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15 January 2021</a:t>
            </a:r>
            <a:endParaRPr lang="en-GB"/>
          </a:p>
        </p:txBody>
      </p:sp>
      <p:sp>
        <p:nvSpPr>
          <p:cNvPr id="6" name="Footer Placeholder 5"/>
          <p:cNvSpPr>
            <a:spLocks noGrp="1"/>
          </p:cNvSpPr>
          <p:nvPr>
            <p:ph type="ftr" sz="quarter" idx="11"/>
          </p:nvPr>
        </p:nvSpPr>
        <p:spPr/>
        <p:txBody>
          <a:bodyPr/>
          <a:lstStyle/>
          <a:p>
            <a:r>
              <a:rPr lang="en-US" smtClean="0"/>
              <a:t>JUAS 2021</a:t>
            </a:r>
            <a:endParaRPr lang="en-GB"/>
          </a:p>
        </p:txBody>
      </p:sp>
      <p:sp>
        <p:nvSpPr>
          <p:cNvPr id="7" name="Slide Number Placeholder 6"/>
          <p:cNvSpPr>
            <a:spLocks noGrp="1"/>
          </p:cNvSpPr>
          <p:nvPr>
            <p:ph type="sldNum" sz="quarter" idx="12"/>
          </p:nvPr>
        </p:nvSpPr>
        <p:spPr/>
        <p:txBody>
          <a:bodyPr/>
          <a:lstStyle/>
          <a:p>
            <a:fld id="{83B6C149-C4AE-46F7-9107-89353D12E7BA}" type="slidenum">
              <a:rPr lang="en-GB" smtClean="0"/>
              <a:t>‹#›</a:t>
            </a:fld>
            <a:endParaRPr lang="en-GB"/>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smtClean="0"/>
              <a:t>15 January 2021</a:t>
            </a:r>
            <a:endParaRPr lang="en-GB"/>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lang="en-US" smtClean="0"/>
              <a:t>JUAS 2021</a:t>
            </a:r>
            <a:endParaRPr lang="en-GB"/>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83B6C149-C4AE-46F7-9107-89353D12E7BA}" type="slidenum">
              <a:rPr lang="en-GB" smtClean="0"/>
              <a:t>‹#›</a:t>
            </a:fld>
            <a:endParaRPr lang="en-GB"/>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 id="2147483794" r:id="rId25"/>
    <p:sldLayoutId id="2147483795" r:id="rId26"/>
    <p:sldLayoutId id="2147483796" r:id="rId27"/>
    <p:sldLayoutId id="2147483797" r:id="rId28"/>
    <p:sldLayoutId id="2147483798" r:id="rId29"/>
    <p:sldLayoutId id="2147483799" r:id="rId30"/>
    <p:sldLayoutId id="2147483800" r:id="rId31"/>
    <p:sldLayoutId id="2147483801" r:id="rId32"/>
  </p:sldLayoutIdLst>
  <p:timing>
    <p:tnLst>
      <p:par>
        <p:cTn id="1" dur="indefinite" restart="never" nodeType="tmRoot"/>
      </p:par>
    </p:tnLst>
  </p:timing>
  <p:hf hdr="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jpeg"/><Relationship Id="rId6" Type="http://schemas.openxmlformats.org/officeDocument/2006/relationships/image" Target="../media/image20.png"/><Relationship Id="rId7"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image" Target="../media/image1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emf"/><Relationship Id="rId3"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5" Type="http://schemas.openxmlformats.org/officeDocument/2006/relationships/image" Target="../media/image920.png"/><Relationship Id="rId6" Type="http://schemas.openxmlformats.org/officeDocument/2006/relationships/image" Target="../media/image25.emf"/><Relationship Id="rId7" Type="http://schemas.openxmlformats.org/officeDocument/2006/relationships/image" Target="../media/image26.emf"/><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emf"/><Relationship Id="rId3" Type="http://schemas.openxmlformats.org/officeDocument/2006/relationships/image" Target="../media/image28.emf"/></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1" Type="http://schemas.openxmlformats.org/officeDocument/2006/relationships/slideLayout" Target="../slideLayouts/slideLayout6.xml"/><Relationship Id="rId2" Type="http://schemas.openxmlformats.org/officeDocument/2006/relationships/image" Target="../media/image2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jpg"/><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7.png"/><Relationship Id="rId1" Type="http://schemas.openxmlformats.org/officeDocument/2006/relationships/slideLayout" Target="../slideLayouts/slideLayout6.xml"/><Relationship Id="rId2"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png"/><Relationship Id="rId3" Type="http://schemas.openxmlformats.org/officeDocument/2006/relationships/image" Target="../media/image3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png"/><Relationship Id="rId3"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41.emf"/><Relationship Id="rId4" Type="http://schemas.openxmlformats.org/officeDocument/2006/relationships/image" Target="../media/image42.jpg"/><Relationship Id="rId5" Type="http://schemas.openxmlformats.org/officeDocument/2006/relationships/image" Target="../media/image43.jpeg"/><Relationship Id="rId1" Type="http://schemas.openxmlformats.org/officeDocument/2006/relationships/slideLayout" Target="../slideLayouts/slideLayout6.xml"/><Relationship Id="rId2"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hyperlink" Target="http://en.wikipedia.org/wiki/File:Nobel_Prize.png" TargetMode="External"/><Relationship Id="rId7" Type="http://schemas.openxmlformats.org/officeDocument/2006/relationships/image" Target="../media/image48.png"/><Relationship Id="rId1" Type="http://schemas.openxmlformats.org/officeDocument/2006/relationships/slideLayout" Target="../slideLayouts/slideLayout6.xml"/><Relationship Id="rId2" Type="http://schemas.openxmlformats.org/officeDocument/2006/relationships/image" Target="../media/image4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 Id="rId3"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jpg"/><Relationship Id="rId1" Type="http://schemas.openxmlformats.org/officeDocument/2006/relationships/slideLayout" Target="../slideLayouts/slideLayout6.xml"/><Relationship Id="rId2" Type="http://schemas.openxmlformats.org/officeDocument/2006/relationships/image" Target="../media/image5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1" Type="http://schemas.openxmlformats.org/officeDocument/2006/relationships/slideLayout" Target="../slideLayouts/slideLayout6.xml"/><Relationship Id="rId2" Type="http://schemas.openxmlformats.org/officeDocument/2006/relationships/image" Target="../media/image5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8.jpeg"/></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emf"/><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62.png"/><Relationship Id="rId9" Type="http://schemas.openxmlformats.org/officeDocument/2006/relationships/image" Target="../media/image63.png"/><Relationship Id="rId1" Type="http://schemas.openxmlformats.org/officeDocument/2006/relationships/slideLayout" Target="../slideLayouts/slideLayout7.xml"/><Relationship Id="rId2" Type="http://schemas.openxmlformats.org/officeDocument/2006/relationships/image" Target="../media/image61.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8.jpeg"/></Relationships>
</file>

<file path=ppt/slides/_rels/slide36.xml.rels><?xml version="1.0" encoding="UTF-8" standalone="yes"?>
<Relationships xmlns="http://schemas.openxmlformats.org/package/2006/relationships"><Relationship Id="rId3" Type="http://schemas.openxmlformats.org/officeDocument/2006/relationships/image" Target="../media/image41.emf"/><Relationship Id="rId4" Type="http://schemas.openxmlformats.org/officeDocument/2006/relationships/image" Target="../media/image64.png"/><Relationship Id="rId5" Type="http://schemas.openxmlformats.org/officeDocument/2006/relationships/image" Target="../media/image65.jpeg"/><Relationship Id="rId6" Type="http://schemas.openxmlformats.org/officeDocument/2006/relationships/image" Target="../media/image59.png"/><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9" Type="http://schemas.openxmlformats.org/officeDocument/2006/relationships/image" Target="../media/image67.png"/><Relationship Id="rId10" Type="http://schemas.openxmlformats.org/officeDocument/2006/relationships/image" Target="../media/image59.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8.jpeg"/></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microsoft.com/office/2007/relationships/hdphoto" Target="../media/hdphoto1.wdp"/><Relationship Id="rId6" Type="http://schemas.openxmlformats.org/officeDocument/2006/relationships/image" Target="../media/image71.png"/><Relationship Id="rId7" Type="http://schemas.openxmlformats.org/officeDocument/2006/relationships/image" Target="../media/image72.gif"/><Relationship Id="rId8" Type="http://schemas.openxmlformats.org/officeDocument/2006/relationships/image" Target="../media/image73.png"/><Relationship Id="rId9" Type="http://schemas.openxmlformats.org/officeDocument/2006/relationships/image" Target="../media/image74.png"/><Relationship Id="rId10" Type="http://schemas.openxmlformats.org/officeDocument/2006/relationships/image" Target="../media/image75.png"/><Relationship Id="rId1" Type="http://schemas.openxmlformats.org/officeDocument/2006/relationships/slideLayout" Target="../slideLayouts/slideLayout6.xml"/><Relationship Id="rId2" Type="http://schemas.openxmlformats.org/officeDocument/2006/relationships/image" Target="../media/image6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8.jpeg"/></Relationships>
</file>

<file path=ppt/slides/_rels/slide40.xml.rels><?xml version="1.0" encoding="UTF-8" standalone="yes"?>
<Relationships xmlns="http://schemas.openxmlformats.org/package/2006/relationships"><Relationship Id="rId3" Type="http://schemas.openxmlformats.org/officeDocument/2006/relationships/image" Target="../media/image77.jpeg"/><Relationship Id="rId4" Type="http://schemas.openxmlformats.org/officeDocument/2006/relationships/image" Target="../media/image78.wmf"/><Relationship Id="rId5" Type="http://schemas.openxmlformats.org/officeDocument/2006/relationships/image" Target="../media/image79.png"/><Relationship Id="rId1" Type="http://schemas.openxmlformats.org/officeDocument/2006/relationships/slideLayout" Target="../slideLayouts/slideLayout6.xml"/><Relationship Id="rId2" Type="http://schemas.openxmlformats.org/officeDocument/2006/relationships/image" Target="../media/image7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80.tiff"/><Relationship Id="rId3" Type="http://schemas.openxmlformats.org/officeDocument/2006/relationships/image" Target="../media/image76.png"/></Relationships>
</file>

<file path=ppt/slides/_rels/slide42.xml.rels><?xml version="1.0" encoding="UTF-8" standalone="yes"?>
<Relationships xmlns="http://schemas.openxmlformats.org/package/2006/relationships"><Relationship Id="rId3" Type="http://schemas.openxmlformats.org/officeDocument/2006/relationships/image" Target="../media/image82.emf"/><Relationship Id="rId4" Type="http://schemas.openxmlformats.org/officeDocument/2006/relationships/image" Target="../media/image83.png"/><Relationship Id="rId1" Type="http://schemas.openxmlformats.org/officeDocument/2006/relationships/slideLayout" Target="../slideLayouts/slideLayout6.xml"/><Relationship Id="rId2" Type="http://schemas.openxmlformats.org/officeDocument/2006/relationships/image" Target="../media/image81.png"/></Relationships>
</file>

<file path=ppt/slides/_rels/slide43.xml.rels><?xml version="1.0" encoding="UTF-8" standalone="yes"?>
<Relationships xmlns="http://schemas.openxmlformats.org/package/2006/relationships"><Relationship Id="rId3" Type="http://schemas.openxmlformats.org/officeDocument/2006/relationships/image" Target="../media/image82.emf"/><Relationship Id="rId4" Type="http://schemas.openxmlformats.org/officeDocument/2006/relationships/image" Target="../media/image83.png"/><Relationship Id="rId5" Type="http://schemas.openxmlformats.org/officeDocument/2006/relationships/image" Target="../media/image84.gif"/><Relationship Id="rId6" Type="http://schemas.openxmlformats.org/officeDocument/2006/relationships/image" Target="../media/image85.jpeg"/><Relationship Id="rId1" Type="http://schemas.openxmlformats.org/officeDocument/2006/relationships/slideLayout" Target="../slideLayouts/slideLayout6.xml"/><Relationship Id="rId2" Type="http://schemas.openxmlformats.org/officeDocument/2006/relationships/image" Target="../media/image8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8.jpeg"/></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5" Type="http://schemas.openxmlformats.org/officeDocument/2006/relationships/image" Target="../media/image89.png"/><Relationship Id="rId1" Type="http://schemas.openxmlformats.org/officeDocument/2006/relationships/slideLayout" Target="../slideLayouts/slideLayout6.xml"/><Relationship Id="rId2" Type="http://schemas.openxmlformats.org/officeDocument/2006/relationships/image" Target="../media/image86.png"/></Relationships>
</file>

<file path=ppt/slides/_rels/slide46.xml.rels><?xml version="1.0" encoding="UTF-8" standalone="yes"?>
<Relationships xmlns="http://schemas.openxmlformats.org/package/2006/relationships"><Relationship Id="rId3" Type="http://schemas.openxmlformats.org/officeDocument/2006/relationships/image" Target="../media/image91.jpeg"/><Relationship Id="rId4" Type="http://schemas.openxmlformats.org/officeDocument/2006/relationships/diagramData" Target="../diagrams/data4.xml"/><Relationship Id="rId5" Type="http://schemas.openxmlformats.org/officeDocument/2006/relationships/diagramLayout" Target="../diagrams/layout4.xml"/><Relationship Id="rId6" Type="http://schemas.openxmlformats.org/officeDocument/2006/relationships/diagramQuickStyle" Target="../diagrams/quickStyle4.xml"/><Relationship Id="rId7" Type="http://schemas.openxmlformats.org/officeDocument/2006/relationships/diagramColors" Target="../diagrams/colors4.xml"/><Relationship Id="rId8" Type="http://schemas.microsoft.com/office/2007/relationships/diagramDrawing" Target="../diagrams/drawing4.xml"/><Relationship Id="rId1" Type="http://schemas.openxmlformats.org/officeDocument/2006/relationships/slideLayout" Target="../slideLayouts/slideLayout6.xml"/><Relationship Id="rId2" Type="http://schemas.openxmlformats.org/officeDocument/2006/relationships/image" Target="../media/image90.jpeg"/></Relationships>
</file>

<file path=ppt/slides/_rels/slide47.xml.rels><?xml version="1.0" encoding="UTF-8" standalone="yes"?>
<Relationships xmlns="http://schemas.openxmlformats.org/package/2006/relationships"><Relationship Id="rId3" Type="http://schemas.openxmlformats.org/officeDocument/2006/relationships/image" Target="../media/image93.jpeg"/><Relationship Id="rId4" Type="http://schemas.openxmlformats.org/officeDocument/2006/relationships/oleObject" Target="../embeddings/oleObject1.bin"/><Relationship Id="rId5" Type="http://schemas.openxmlformats.org/officeDocument/2006/relationships/image" Target="../media/image9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9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9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97.jpeg"/><Relationship Id="rId4" Type="http://schemas.openxmlformats.org/officeDocument/2006/relationships/image" Target="../media/image98.gif"/><Relationship Id="rId5" Type="http://schemas.openxmlformats.org/officeDocument/2006/relationships/image" Target="../media/image99.gif"/><Relationship Id="rId6" Type="http://schemas.openxmlformats.org/officeDocument/2006/relationships/image" Target="../media/image100.png"/><Relationship Id="rId7" Type="http://schemas.openxmlformats.org/officeDocument/2006/relationships/image" Target="../media/image101.jpeg"/><Relationship Id="rId8" Type="http://schemas.openxmlformats.org/officeDocument/2006/relationships/image" Target="../media/image102.jpeg"/><Relationship Id="rId9" Type="http://schemas.openxmlformats.org/officeDocument/2006/relationships/image" Target="../media/image103.jpeg"/><Relationship Id="rId1" Type="http://schemas.openxmlformats.org/officeDocument/2006/relationships/slideLayout" Target="../slideLayouts/slideLayout6.xml"/><Relationship Id="rId2" Type="http://schemas.openxmlformats.org/officeDocument/2006/relationships/image" Target="../media/image96.gif"/></Relationships>
</file>

<file path=ppt/slides/_rels/slide52.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jpeg"/><Relationship Id="rId5" Type="http://schemas.openxmlformats.org/officeDocument/2006/relationships/image" Target="../media/image107.png"/><Relationship Id="rId6" Type="http://schemas.microsoft.com/office/2007/relationships/hdphoto" Target="../media/hdphoto2.wdp"/><Relationship Id="rId7" Type="http://schemas.openxmlformats.org/officeDocument/2006/relationships/image" Target="../media/image108.png"/><Relationship Id="rId8" Type="http://schemas.openxmlformats.org/officeDocument/2006/relationships/image" Target="../media/image109.png"/><Relationship Id="rId9" Type="http://schemas.microsoft.com/office/2007/relationships/hdphoto" Target="../media/hdphoto3.wdp"/><Relationship Id="rId1" Type="http://schemas.openxmlformats.org/officeDocument/2006/relationships/slideLayout" Target="../slideLayouts/slideLayout6.xml"/><Relationship Id="rId2" Type="http://schemas.openxmlformats.org/officeDocument/2006/relationships/image" Target="../media/image104.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0.png"/><Relationship Id="rId3" Type="http://schemas.openxmlformats.org/officeDocument/2006/relationships/image" Target="../media/image111.wmf"/></Relationships>
</file>

<file path=ppt/slides/_rels/slide54.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1" Type="http://schemas.openxmlformats.org/officeDocument/2006/relationships/slideLayout" Target="../slideLayouts/slideLayout7.xml"/><Relationship Id="rId2" Type="http://schemas.openxmlformats.org/officeDocument/2006/relationships/image" Target="../media/image11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15.png"/><Relationship Id="rId4" Type="http://schemas.openxmlformats.org/officeDocument/2006/relationships/image" Target="../media/image116.png"/><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59.xml.rels><?xml version="1.0" encoding="UTF-8" standalone="yes"?>
<Relationships xmlns="http://schemas.openxmlformats.org/package/2006/relationships"><Relationship Id="rId3" Type="http://schemas.openxmlformats.org/officeDocument/2006/relationships/hyperlink" Target="http://cds.cern.ch/record/782076/files/CERN-2004-003-V2.pdf" TargetMode="External"/><Relationship Id="rId4" Type="http://schemas.openxmlformats.org/officeDocument/2006/relationships/hyperlink" Target="http://cds.cern.ch/record/823808/files/CERN-2004-003-V3.pdf" TargetMode="External"/><Relationship Id="rId5" Type="http://schemas.openxmlformats.org/officeDocument/2006/relationships/hyperlink" Target="http://cds.cern.ch/record/1359959/files/cern-2011-004.pdf" TargetMode="External"/><Relationship Id="rId6" Type="http://schemas.openxmlformats.org/officeDocument/2006/relationships/hyperlink" Target="http://cds.cern.ch/record/1597087/files/CERN-2013-005.pdf" TargetMode="External"/><Relationship Id="rId7" Type="http://schemas.openxmlformats.org/officeDocument/2006/relationships/hyperlink" Target="http://cds.cern.ch/record/1004186/files/ab-2006-084.pdf" TargetMode="External"/><Relationship Id="rId8" Type="http://schemas.openxmlformats.org/officeDocument/2006/relationships/hyperlink" Target="http://cds.cern.ch/record/1309538/files/CERN-BE-2010-029.pdf" TargetMode="External"/><Relationship Id="rId9" Type="http://schemas.openxmlformats.org/officeDocument/2006/relationships/hyperlink" Target="http://cds.cern.ch/record/1537318/files/SPSC-TDR-003.pdf" TargetMode="External"/><Relationship Id="rId10" Type="http://schemas.openxmlformats.org/officeDocument/2006/relationships/hyperlink" Target="http://cds.cern.ch/record/1403043/files/CERN-ATS-2011-232.pdf" TargetMode="External"/><Relationship Id="rId1" Type="http://schemas.openxmlformats.org/officeDocument/2006/relationships/slideLayout" Target="../slideLayouts/slideLayout30.xml"/><Relationship Id="rId2" Type="http://schemas.openxmlformats.org/officeDocument/2006/relationships/hyperlink" Target="http://cds.cern.ch/record/782076/files/CERN-2004-003-V1.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17.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8.png"/><Relationship Id="rId3" Type="http://schemas.openxmlformats.org/officeDocument/2006/relationships/image" Target="../media/image119.png"/></Relationships>
</file>

<file path=ppt/slides/_rels/slide62.xml.rels><?xml version="1.0" encoding="UTF-8" standalone="yes"?>
<Relationships xmlns="http://schemas.openxmlformats.org/package/2006/relationships"><Relationship Id="rId3" Type="http://schemas.openxmlformats.org/officeDocument/2006/relationships/image" Target="../media/image270.png"/><Relationship Id="rId4" Type="http://schemas.openxmlformats.org/officeDocument/2006/relationships/image" Target="../media/image430.png"/><Relationship Id="rId5" Type="http://schemas.openxmlformats.org/officeDocument/2006/relationships/image" Target="../media/image120.png"/><Relationship Id="rId1" Type="http://schemas.openxmlformats.org/officeDocument/2006/relationships/slideLayout" Target="../slideLayouts/slideLayout12.xml"/><Relationship Id="rId2" Type="http://schemas.openxmlformats.org/officeDocument/2006/relationships/image" Target="../media/image420.png"/></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21.wmf"/><Relationship Id="rId5" Type="http://schemas.openxmlformats.org/officeDocument/2006/relationships/image" Target="../media/image124.png"/><Relationship Id="rId6" Type="http://schemas.openxmlformats.org/officeDocument/2006/relationships/oleObject" Target="../embeddings/oleObject3.bin"/><Relationship Id="rId7" Type="http://schemas.openxmlformats.org/officeDocument/2006/relationships/image" Target="../media/image122.wmf"/><Relationship Id="rId8" Type="http://schemas.openxmlformats.org/officeDocument/2006/relationships/image" Target="../media/image125.png"/><Relationship Id="rId9" Type="http://schemas.openxmlformats.org/officeDocument/2006/relationships/oleObject" Target="../embeddings/oleObject4.bin"/><Relationship Id="rId10" Type="http://schemas.openxmlformats.org/officeDocument/2006/relationships/image" Target="../media/image123.wmf"/><Relationship Id="rId1" Type="http://schemas.openxmlformats.org/officeDocument/2006/relationships/vmlDrawing" Target="../drawings/vmlDrawing2.vml"/><Relationship Id="rId2"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26.wmf"/><Relationship Id="rId3" Type="http://schemas.openxmlformats.org/officeDocument/2006/relationships/image" Target="../media/image127.jpeg"/></Relationships>
</file>

<file path=ppt/slides/_rels/slide66.xml.rels><?xml version="1.0" encoding="UTF-8" standalone="yes"?>
<Relationships xmlns="http://schemas.openxmlformats.org/package/2006/relationships"><Relationship Id="rId11" Type="http://schemas.openxmlformats.org/officeDocument/2006/relationships/image" Target="../media/image137.png"/><Relationship Id="rId12" Type="http://schemas.openxmlformats.org/officeDocument/2006/relationships/hyperlink" Target="http://elogbook.cern.ch/eLogbook/attach_viewer.jsp?attach_id=1025394" TargetMode="External"/><Relationship Id="rId13" Type="http://schemas.openxmlformats.org/officeDocument/2006/relationships/image" Target="../media/image138.png"/><Relationship Id="rId1" Type="http://schemas.openxmlformats.org/officeDocument/2006/relationships/slideLayout" Target="../slideLayouts/slideLayout18.xml"/><Relationship Id="rId2" Type="http://schemas.openxmlformats.org/officeDocument/2006/relationships/image" Target="../media/image128.png"/><Relationship Id="rId3" Type="http://schemas.openxmlformats.org/officeDocument/2006/relationships/image" Target="../media/image129.png"/><Relationship Id="rId4" Type="http://schemas.openxmlformats.org/officeDocument/2006/relationships/image" Target="../media/image130.png"/><Relationship Id="rId5" Type="http://schemas.openxmlformats.org/officeDocument/2006/relationships/image" Target="../media/image131.png"/><Relationship Id="rId6" Type="http://schemas.openxmlformats.org/officeDocument/2006/relationships/image" Target="../media/image132.png"/><Relationship Id="rId7" Type="http://schemas.openxmlformats.org/officeDocument/2006/relationships/image" Target="../media/image133.png"/><Relationship Id="rId8" Type="http://schemas.openxmlformats.org/officeDocument/2006/relationships/image" Target="../media/image134.png"/><Relationship Id="rId9" Type="http://schemas.openxmlformats.org/officeDocument/2006/relationships/image" Target="../media/image135.png"/><Relationship Id="rId10" Type="http://schemas.openxmlformats.org/officeDocument/2006/relationships/image" Target="../media/image136.png"/></Relationships>
</file>

<file path=ppt/slides/_rels/slide67.xml.rels><?xml version="1.0" encoding="UTF-8" standalone="yes"?>
<Relationships xmlns="http://schemas.openxmlformats.org/package/2006/relationships"><Relationship Id="rId11" Type="http://schemas.openxmlformats.org/officeDocument/2006/relationships/image" Target="../media/image146.png"/><Relationship Id="rId12" Type="http://schemas.openxmlformats.org/officeDocument/2006/relationships/image" Target="../media/image147.png"/><Relationship Id="rId13" Type="http://schemas.openxmlformats.org/officeDocument/2006/relationships/image" Target="../media/image148.png"/><Relationship Id="rId14" Type="http://schemas.openxmlformats.org/officeDocument/2006/relationships/image" Target="../media/image149.png"/><Relationship Id="rId1" Type="http://schemas.openxmlformats.org/officeDocument/2006/relationships/slideLayout" Target="../slideLayouts/slideLayout19.xml"/><Relationship Id="rId2" Type="http://schemas.openxmlformats.org/officeDocument/2006/relationships/hyperlink" Target="http://elogbook.cern.ch/eLogbook/attach_viewer.jsp?attach_id=1025394" TargetMode="External"/><Relationship Id="rId3" Type="http://schemas.openxmlformats.org/officeDocument/2006/relationships/image" Target="../media/image138.png"/><Relationship Id="rId4" Type="http://schemas.openxmlformats.org/officeDocument/2006/relationships/image" Target="../media/image139.jpeg"/><Relationship Id="rId5" Type="http://schemas.openxmlformats.org/officeDocument/2006/relationships/image" Target="../media/image140.png"/><Relationship Id="rId6" Type="http://schemas.openxmlformats.org/officeDocument/2006/relationships/image" Target="../media/image141.png"/><Relationship Id="rId7" Type="http://schemas.openxmlformats.org/officeDocument/2006/relationships/image" Target="../media/image142.png"/><Relationship Id="rId8" Type="http://schemas.openxmlformats.org/officeDocument/2006/relationships/image" Target="../media/image143.jpeg"/><Relationship Id="rId9" Type="http://schemas.openxmlformats.org/officeDocument/2006/relationships/image" Target="../media/image144.png"/><Relationship Id="rId10" Type="http://schemas.openxmlformats.org/officeDocument/2006/relationships/image" Target="../media/image14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50.png"/><Relationship Id="rId3" Type="http://schemas.openxmlformats.org/officeDocument/2006/relationships/image" Target="../media/image151.png"/></Relationships>
</file>

<file path=ppt/slides/_rels/slide69.xml.rels><?xml version="1.0" encoding="UTF-8" standalone="yes"?>
<Relationships xmlns="http://schemas.openxmlformats.org/package/2006/relationships"><Relationship Id="rId3" Type="http://schemas.openxmlformats.org/officeDocument/2006/relationships/image" Target="../media/image153.png"/><Relationship Id="rId4" Type="http://schemas.openxmlformats.org/officeDocument/2006/relationships/image" Target="../media/image154.png"/><Relationship Id="rId5" Type="http://schemas.openxmlformats.org/officeDocument/2006/relationships/image" Target="../media/image155.png"/><Relationship Id="rId1" Type="http://schemas.openxmlformats.org/officeDocument/2006/relationships/slideLayout" Target="../slideLayouts/slideLayout22.xml"/><Relationship Id="rId2" Type="http://schemas.openxmlformats.org/officeDocument/2006/relationships/image" Target="../media/image15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52.png"/><Relationship Id="rId4" Type="http://schemas.openxmlformats.org/officeDocument/2006/relationships/image" Target="../media/image155.png"/><Relationship Id="rId5" Type="http://schemas.openxmlformats.org/officeDocument/2006/relationships/image" Target="../media/image156.png"/><Relationship Id="rId6" Type="http://schemas.microsoft.com/office/2007/relationships/hdphoto" Target="../media/hdphoto4.wdp"/><Relationship Id="rId1" Type="http://schemas.openxmlformats.org/officeDocument/2006/relationships/slideLayout" Target="../slideLayouts/slideLayout22.xml"/><Relationship Id="rId2" Type="http://schemas.openxmlformats.org/officeDocument/2006/relationships/notesSlide" Target="../notesSlides/notesSlide16.xml"/></Relationships>
</file>

<file path=ppt/slides/_rels/slide71.xml.rels><?xml version="1.0" encoding="UTF-8" standalone="yes"?>
<Relationships xmlns="http://schemas.openxmlformats.org/package/2006/relationships"><Relationship Id="rId3" Type="http://schemas.openxmlformats.org/officeDocument/2006/relationships/image" Target="../media/image152.png"/><Relationship Id="rId4" Type="http://schemas.openxmlformats.org/officeDocument/2006/relationships/image" Target="../media/image155.png"/><Relationship Id="rId5" Type="http://schemas.openxmlformats.org/officeDocument/2006/relationships/image" Target="../media/image156.png"/><Relationship Id="rId6" Type="http://schemas.microsoft.com/office/2007/relationships/hdphoto" Target="../media/hdphoto4.wdp"/><Relationship Id="rId1" Type="http://schemas.openxmlformats.org/officeDocument/2006/relationships/slideLayout" Target="../slideLayouts/slideLayout22.xml"/><Relationship Id="rId2" Type="http://schemas.openxmlformats.org/officeDocument/2006/relationships/notesSlide" Target="../notesSlides/notesSlide1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57.png"/></Relationships>
</file>

<file path=ppt/slides/_rels/slide73.xml.rels><?xml version="1.0" encoding="UTF-8" standalone="yes"?>
<Relationships xmlns="http://schemas.openxmlformats.org/package/2006/relationships"><Relationship Id="rId3" Type="http://schemas.openxmlformats.org/officeDocument/2006/relationships/image" Target="../media/image159.jpeg"/><Relationship Id="rId4" Type="http://schemas.openxmlformats.org/officeDocument/2006/relationships/image" Target="../media/image160.png"/><Relationship Id="rId5" Type="http://schemas.openxmlformats.org/officeDocument/2006/relationships/oleObject" Target="../embeddings/oleObject5.bin"/><Relationship Id="rId6" Type="http://schemas.openxmlformats.org/officeDocument/2006/relationships/image" Target="../media/image158.w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png"/><Relationship Id="rId4" Type="http://schemas.openxmlformats.org/officeDocument/2006/relationships/image" Target="../media/image1300.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1.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2.png"/><Relationship Id="rId3" Type="http://schemas.openxmlformats.org/officeDocument/2006/relationships/image" Target="../media/image163.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3.png"/></Relationships>
</file>

<file path=ppt/slides/_rels/slide78.xml.rels><?xml version="1.0" encoding="UTF-8" standalone="yes"?>
<Relationships xmlns="http://schemas.openxmlformats.org/package/2006/relationships"><Relationship Id="rId3" Type="http://schemas.openxmlformats.org/officeDocument/2006/relationships/image" Target="../media/image165.png"/><Relationship Id="rId4" Type="http://schemas.openxmlformats.org/officeDocument/2006/relationships/image" Target="../media/image166.png"/><Relationship Id="rId1" Type="http://schemas.openxmlformats.org/officeDocument/2006/relationships/slideLayout" Target="../slideLayouts/slideLayout6.xml"/><Relationship Id="rId2" Type="http://schemas.openxmlformats.org/officeDocument/2006/relationships/image" Target="../media/image16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0.png"/><Relationship Id="rId3" Type="http://schemas.openxmlformats.org/officeDocument/2006/relationships/image" Target="../media/image200.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0.png"/><Relationship Id="rId3" Type="http://schemas.openxmlformats.org/officeDocument/2006/relationships/image" Target="../media/image200.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0.png"/><Relationship Id="rId3" Type="http://schemas.openxmlformats.org/officeDocument/2006/relationships/image" Target="../media/image200.png"/></Relationships>
</file>

<file path=ppt/slides/_rels/slide83.xml.rels><?xml version="1.0" encoding="UTF-8" standalone="yes"?>
<Relationships xmlns="http://schemas.openxmlformats.org/package/2006/relationships"><Relationship Id="rId3" Type="http://schemas.openxmlformats.org/officeDocument/2006/relationships/image" Target="../media/image190.png"/><Relationship Id="rId4" Type="http://schemas.openxmlformats.org/officeDocument/2006/relationships/image" Target="../media/image200.png"/><Relationship Id="rId5" Type="http://schemas.openxmlformats.org/officeDocument/2006/relationships/image" Target="../media/image220.png"/><Relationship Id="rId6" Type="http://schemas.openxmlformats.org/officeDocument/2006/relationships/image" Target="../media/image230.png"/><Relationship Id="rId1" Type="http://schemas.openxmlformats.org/officeDocument/2006/relationships/slideLayout" Target="../slideLayouts/slideLayout6.xml"/><Relationship Id="rId2" Type="http://schemas.openxmlformats.org/officeDocument/2006/relationships/image" Target="../media/image167.jpeg"/></Relationships>
</file>

<file path=ppt/slides/_rels/slide84.xml.rels><?xml version="1.0" encoding="UTF-8" standalone="yes"?>
<Relationships xmlns="http://schemas.openxmlformats.org/package/2006/relationships"><Relationship Id="rId3" Type="http://schemas.openxmlformats.org/officeDocument/2006/relationships/image" Target="../media/image24.png"/><Relationship Id="rId5" Type="http://schemas.openxmlformats.org/officeDocument/2006/relationships/image" Target="../media/image920.png"/><Relationship Id="rId6" Type="http://schemas.openxmlformats.org/officeDocument/2006/relationships/image" Target="../media/image169.png"/><Relationship Id="rId1" Type="http://schemas.openxmlformats.org/officeDocument/2006/relationships/slideLayout" Target="../slideLayouts/slideLayout6.xml"/><Relationship Id="rId2" Type="http://schemas.openxmlformats.org/officeDocument/2006/relationships/image" Target="../media/image168.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70.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1.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2.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3.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4.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5.png"/></Relationships>
</file>

<file path=ppt/slides/_rels/slide92.xml.rels><?xml version="1.0" encoding="UTF-8" standalone="yes"?>
<Relationships xmlns="http://schemas.openxmlformats.org/package/2006/relationships"><Relationship Id="rId3" Type="http://schemas.openxmlformats.org/officeDocument/2006/relationships/image" Target="../media/image177.png"/><Relationship Id="rId4" Type="http://schemas.openxmlformats.org/officeDocument/2006/relationships/image" Target="../media/image178.png"/><Relationship Id="rId5" Type="http://schemas.openxmlformats.org/officeDocument/2006/relationships/image" Target="../media/image179.png"/><Relationship Id="rId6" Type="http://schemas.openxmlformats.org/officeDocument/2006/relationships/image" Target="../media/image180.png"/><Relationship Id="rId1" Type="http://schemas.openxmlformats.org/officeDocument/2006/relationships/slideLayout" Target="../slideLayouts/slideLayout6.xml"/><Relationship Id="rId2" Type="http://schemas.openxmlformats.org/officeDocument/2006/relationships/image" Target="../media/image176.jpeg"/></Relationships>
</file>

<file path=ppt/slides/_rels/slide93.xml.rels><?xml version="1.0" encoding="UTF-8" standalone="yes"?>
<Relationships xmlns="http://schemas.openxmlformats.org/package/2006/relationships"><Relationship Id="rId3" Type="http://schemas.openxmlformats.org/officeDocument/2006/relationships/image" Target="../media/image182.png"/><Relationship Id="rId4" Type="http://schemas.openxmlformats.org/officeDocument/2006/relationships/image" Target="../media/image183.png"/><Relationship Id="rId1" Type="http://schemas.openxmlformats.org/officeDocument/2006/relationships/slideLayout" Target="../slideLayouts/slideLayout6.xml"/><Relationship Id="rId2" Type="http://schemas.openxmlformats.org/officeDocument/2006/relationships/image" Target="../media/image18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schemeClr>
        </a:solidFill>
        <a:effectLst/>
      </p:bgPr>
    </p:bg>
    <p:spTree>
      <p:nvGrpSpPr>
        <p:cNvPr id="1" name=""/>
        <p:cNvGrpSpPr/>
        <p:nvPr/>
      </p:nvGrpSpPr>
      <p:grpSpPr>
        <a:xfrm>
          <a:off x="0" y="0"/>
          <a:ext cx="0" cy="0"/>
          <a:chOff x="0" y="0"/>
          <a:chExt cx="0" cy="0"/>
        </a:xfrm>
      </p:grpSpPr>
      <p:sp>
        <p:nvSpPr>
          <p:cNvPr id="5" name="Title 1"/>
          <p:cNvSpPr txBox="1">
            <a:spLocks/>
          </p:cNvSpPr>
          <p:nvPr/>
        </p:nvSpPr>
        <p:spPr>
          <a:xfrm>
            <a:off x="-238125" y="-531440"/>
            <a:ext cx="9577064" cy="3240360"/>
          </a:xfrm>
          <a:prstGeom prst="rect">
            <a:avLst/>
          </a:prstGeom>
          <a:noFill/>
          <a:effectLst>
            <a:innerShdw blurRad="63500" dist="50800" dir="2700000">
              <a:prstClr val="black">
                <a:alpha val="50000"/>
              </a:prstClr>
            </a:innerShdw>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Aft>
                <a:spcPts val="3000"/>
              </a:spcAft>
            </a:pPr>
            <a:r>
              <a:rPr lang="en-GB" sz="4000" dirty="0" smtClean="0">
                <a:solidFill>
                  <a:srgbClr val="FF3300"/>
                </a:solidFill>
              </a:rPr>
              <a:t/>
            </a:r>
            <a:br>
              <a:rPr lang="en-GB" sz="4000" dirty="0" smtClean="0">
                <a:solidFill>
                  <a:srgbClr val="FF3300"/>
                </a:solidFill>
              </a:rPr>
            </a:br>
            <a:r>
              <a:rPr lang="en-GB" sz="4000" dirty="0" smtClean="0">
                <a:solidFill>
                  <a:srgbClr val="FF3300"/>
                </a:solidFill>
              </a:rPr>
              <a:t/>
            </a:r>
            <a:br>
              <a:rPr lang="en-GB" sz="4000" dirty="0" smtClean="0">
                <a:solidFill>
                  <a:srgbClr val="FF3300"/>
                </a:solidFill>
              </a:rPr>
            </a:br>
            <a:endParaRPr lang="en-GB" sz="2800" dirty="0">
              <a:solidFill>
                <a:srgbClr val="FFFF00"/>
              </a:solidFill>
            </a:endParaRPr>
          </a:p>
        </p:txBody>
      </p:sp>
      <p:sp>
        <p:nvSpPr>
          <p:cNvPr id="6" name="Title 1"/>
          <p:cNvSpPr txBox="1">
            <a:spLocks/>
          </p:cNvSpPr>
          <p:nvPr/>
        </p:nvSpPr>
        <p:spPr bwMode="auto">
          <a:xfrm>
            <a:off x="3707904" y="6381328"/>
            <a:ext cx="5544616" cy="720080"/>
          </a:xfrm>
          <a:prstGeom prst="rect">
            <a:avLst/>
          </a:prstGeom>
          <a:noFill/>
          <a:ln w="9525">
            <a:noFill/>
            <a:miter lim="800000"/>
            <a:headEnd/>
            <a:tailEnd/>
          </a:ln>
          <a:effectLst>
            <a:innerShdw blurRad="63500" dist="50800" dir="2700000">
              <a:prstClr val="black">
                <a:alpha val="50000"/>
              </a:prstClr>
            </a:innerShdw>
          </a:effec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i="1" baseline="0">
                <a:solidFill>
                  <a:schemeClr val="bg1"/>
                </a:solidFill>
                <a:effectLst>
                  <a:outerShdw blurRad="114300" dist="38100" dir="18900000" sx="102000" sy="102000" algn="bl" rotWithShape="0">
                    <a:prstClr val="black"/>
                  </a:outerShdw>
                </a:effectLst>
                <a:latin typeface="+mj-lt"/>
                <a:ea typeface="+mj-ea"/>
                <a:cs typeface="+mj-cs"/>
              </a:defRPr>
            </a:lvl1pPr>
            <a:lvl2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2pPr>
            <a:lvl3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3pPr>
            <a:lvl4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4pPr>
            <a:lvl5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5pPr>
            <a:lvl6pPr marL="4572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6pPr>
            <a:lvl7pPr marL="9144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7pPr>
            <a:lvl8pPr marL="13716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8pPr>
            <a:lvl9pPr marL="18288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9pPr>
          </a:lstStyle>
          <a:p>
            <a:r>
              <a:rPr lang="en-GB" sz="1600" dirty="0" smtClean="0">
                <a:solidFill>
                  <a:schemeClr val="tx1"/>
                </a:solidFill>
                <a:effectLst/>
              </a:rPr>
              <a:t>Reyes </a:t>
            </a:r>
            <a:r>
              <a:rPr lang="en-GB" sz="1600" dirty="0" err="1" smtClean="0">
                <a:solidFill>
                  <a:schemeClr val="tx1"/>
                </a:solidFill>
                <a:effectLst/>
              </a:rPr>
              <a:t>Alemany</a:t>
            </a:r>
            <a:r>
              <a:rPr lang="en-GB" sz="1600" dirty="0" smtClean="0">
                <a:solidFill>
                  <a:schemeClr val="tx1"/>
                </a:solidFill>
                <a:effectLst/>
              </a:rPr>
              <a:t>, Beams Department, CERN</a:t>
            </a:r>
            <a:endParaRPr lang="en-GB" sz="1600" dirty="0">
              <a:solidFill>
                <a:schemeClr val="tx1"/>
              </a:solidFill>
              <a:effectLst/>
            </a:endParaRPr>
          </a:p>
        </p:txBody>
      </p:sp>
      <p:grpSp>
        <p:nvGrpSpPr>
          <p:cNvPr id="12" name="Group 11"/>
          <p:cNvGrpSpPr/>
          <p:nvPr/>
        </p:nvGrpSpPr>
        <p:grpSpPr>
          <a:xfrm>
            <a:off x="0" y="208392"/>
            <a:ext cx="9144000" cy="6441215"/>
            <a:chOff x="0" y="208392"/>
            <a:chExt cx="9144000" cy="6441215"/>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8392"/>
              <a:ext cx="9144000" cy="6441215"/>
            </a:xfrm>
            <a:prstGeom prst="rect">
              <a:avLst/>
            </a:prstGeom>
          </p:spPr>
        </p:pic>
        <p:sp>
          <p:nvSpPr>
            <p:cNvPr id="8" name="TextBox 7"/>
            <p:cNvSpPr txBox="1"/>
            <p:nvPr/>
          </p:nvSpPr>
          <p:spPr>
            <a:xfrm>
              <a:off x="9500" y="5670540"/>
              <a:ext cx="6466899" cy="923330"/>
            </a:xfrm>
            <a:prstGeom prst="rect">
              <a:avLst/>
            </a:prstGeom>
            <a:noFill/>
          </p:spPr>
          <p:txBody>
            <a:bodyPr wrap="none" rtlCol="0">
              <a:spAutoFit/>
            </a:bodyPr>
            <a:lstStyle/>
            <a:p>
              <a:r>
                <a:rPr lang="en-GB" dirty="0" smtClean="0">
                  <a:solidFill>
                    <a:schemeClr val="bg1"/>
                  </a:solidFill>
                </a:rPr>
                <a:t>1952: Geneva selected by the provisional Council as site for CERN</a:t>
              </a:r>
            </a:p>
            <a:p>
              <a:r>
                <a:rPr lang="en-GB" dirty="0" smtClean="0">
                  <a:solidFill>
                    <a:schemeClr val="bg1"/>
                  </a:solidFill>
                </a:rPr>
                <a:t>1953: approved by referendum in Canton Genève</a:t>
              </a:r>
            </a:p>
            <a:p>
              <a:r>
                <a:rPr lang="en-GB" dirty="0" smtClean="0">
                  <a:solidFill>
                    <a:schemeClr val="bg1"/>
                  </a:solidFill>
                </a:rPr>
                <a:t>1954: the first shovel of earth was dug on the </a:t>
              </a:r>
              <a:r>
                <a:rPr lang="en-GB" dirty="0" err="1" smtClean="0">
                  <a:solidFill>
                    <a:schemeClr val="bg1"/>
                  </a:solidFill>
                </a:rPr>
                <a:t>Meyrin</a:t>
              </a:r>
              <a:r>
                <a:rPr lang="en-GB" dirty="0" smtClean="0">
                  <a:solidFill>
                    <a:schemeClr val="bg1"/>
                  </a:solidFill>
                </a:rPr>
                <a:t> site </a:t>
              </a:r>
              <a:endParaRPr lang="en-GB" dirty="0">
                <a:solidFill>
                  <a:schemeClr val="bg1"/>
                </a:solidFill>
              </a:endParaRPr>
            </a:p>
          </p:txBody>
        </p:sp>
        <p:sp>
          <p:nvSpPr>
            <p:cNvPr id="10" name="Rectangle 9"/>
            <p:cNvSpPr/>
            <p:nvPr/>
          </p:nvSpPr>
          <p:spPr>
            <a:xfrm rot="20154500">
              <a:off x="542875" y="2657194"/>
              <a:ext cx="4711546"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cap="none" spc="150" dirty="0" smtClean="0">
                  <a:ln w="11430"/>
                  <a:solidFill>
                    <a:srgbClr val="F8F8F8"/>
                  </a:solidFill>
                  <a:effectLst>
                    <a:outerShdw blurRad="25400" algn="tl" rotWithShape="0">
                      <a:srgbClr val="000000">
                        <a:alpha val="43000"/>
                      </a:srgbClr>
                    </a:outerShdw>
                  </a:effectLst>
                </a:rPr>
                <a:t>CERN Lab 1954</a:t>
              </a:r>
              <a:endParaRPr lang="en-US" sz="5400" b="1" cap="none" spc="150" dirty="0">
                <a:ln w="11430"/>
                <a:solidFill>
                  <a:srgbClr val="F8F8F8"/>
                </a:solidFill>
                <a:effectLst>
                  <a:outerShdw blurRad="25400" algn="tl" rotWithShape="0">
                    <a:srgbClr val="000000">
                      <a:alpha val="43000"/>
                    </a:srgbClr>
                  </a:outerShdw>
                </a:effectLst>
              </a:endParaRPr>
            </a:p>
          </p:txBody>
        </p:sp>
      </p:grpSp>
      <p:sp>
        <p:nvSpPr>
          <p:cNvPr id="3" name="Date Placeholder 2"/>
          <p:cNvSpPr>
            <a:spLocks noGrp="1"/>
          </p:cNvSpPr>
          <p:nvPr>
            <p:ph type="dt" sz="half" idx="10"/>
          </p:nvPr>
        </p:nvSpPr>
        <p:spPr/>
        <p:txBody>
          <a:bodyPr/>
          <a:lstStyle/>
          <a:p>
            <a:r>
              <a:rPr lang="en-US" smtClean="0"/>
              <a:t>15 January 2021</a:t>
            </a:r>
            <a:endParaRPr lang="en-GB"/>
          </a:p>
        </p:txBody>
      </p:sp>
      <p:sp>
        <p:nvSpPr>
          <p:cNvPr id="9" name="Footer Placeholder 8"/>
          <p:cNvSpPr>
            <a:spLocks noGrp="1"/>
          </p:cNvSpPr>
          <p:nvPr>
            <p:ph type="ftr" sz="quarter" idx="11"/>
          </p:nvPr>
        </p:nvSpPr>
        <p:spPr/>
        <p:txBody>
          <a:bodyPr/>
          <a:lstStyle/>
          <a:p>
            <a:r>
              <a:rPr lang="en-US" smtClean="0"/>
              <a:t>JUAS 2021</a:t>
            </a:r>
            <a:endParaRPr lang="en-GB"/>
          </a:p>
        </p:txBody>
      </p:sp>
      <p:sp>
        <p:nvSpPr>
          <p:cNvPr id="11" name="Slide Number Placeholder 10"/>
          <p:cNvSpPr>
            <a:spLocks noGrp="1"/>
          </p:cNvSpPr>
          <p:nvPr>
            <p:ph type="sldNum" sz="quarter" idx="12"/>
          </p:nvPr>
        </p:nvSpPr>
        <p:spPr/>
        <p:txBody>
          <a:bodyPr/>
          <a:lstStyle/>
          <a:p>
            <a:fld id="{83B6C149-C4AE-46F7-9107-89353D12E7BA}" type="slidenum">
              <a:rPr lang="en-GB" smtClean="0"/>
              <a:t>1</a:t>
            </a:fld>
            <a:endParaRPr lang="en-GB"/>
          </a:p>
        </p:txBody>
      </p:sp>
      <p:sp>
        <p:nvSpPr>
          <p:cNvPr id="7" name="Rectangle 6"/>
          <p:cNvSpPr/>
          <p:nvPr/>
        </p:nvSpPr>
        <p:spPr>
          <a:xfrm>
            <a:off x="-195089" y="-214015"/>
            <a:ext cx="9382666" cy="1754326"/>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rgbClr val="0000FF"/>
                </a:solidFill>
                <a:effectLst/>
              </a:rPr>
              <a:t>Overview of the CERN Accelerator Complex</a:t>
            </a:r>
            <a:endParaRPr lang="en-US" sz="5400" b="1" cap="none" spc="0" dirty="0">
              <a:ln w="10541" cmpd="sng">
                <a:solidFill>
                  <a:srgbClr val="7D7D7D">
                    <a:tint val="100000"/>
                    <a:shade val="100000"/>
                    <a:satMod val="110000"/>
                  </a:srgbClr>
                </a:solidFill>
                <a:prstDash val="solid"/>
              </a:ln>
              <a:solidFill>
                <a:srgbClr val="0000FF"/>
              </a:solidFill>
              <a:effectLst/>
            </a:endParaRPr>
          </a:p>
        </p:txBody>
      </p:sp>
      <p:sp>
        <p:nvSpPr>
          <p:cNvPr id="2" name="TextBox 1"/>
          <p:cNvSpPr txBox="1"/>
          <p:nvPr/>
        </p:nvSpPr>
        <p:spPr>
          <a:xfrm>
            <a:off x="2578075" y="3650919"/>
            <a:ext cx="6609502" cy="369332"/>
          </a:xfrm>
          <a:prstGeom prst="rect">
            <a:avLst/>
          </a:prstGeom>
          <a:solidFill>
            <a:schemeClr val="bg1"/>
          </a:solidFill>
        </p:spPr>
        <p:txBody>
          <a:bodyPr wrap="none" rtlCol="0">
            <a:spAutoFit/>
          </a:bodyPr>
          <a:lstStyle/>
          <a:p>
            <a:r>
              <a:rPr lang="en-GB" dirty="0" smtClean="0"/>
              <a:t>1957: Synchrocyclotron </a:t>
            </a:r>
            <a:r>
              <a:rPr lang="en-GB" dirty="0" smtClean="0">
                <a:sym typeface="Wingdings" panose="05000000000000000000" pitchFamily="2" charset="2"/>
              </a:rPr>
              <a:t></a:t>
            </a:r>
            <a:r>
              <a:rPr lang="en-GB" dirty="0" smtClean="0"/>
              <a:t> 600 MeV, 15.7 m, 33 years of operation </a:t>
            </a:r>
            <a:endParaRPr lang="en-GB" dirty="0"/>
          </a:p>
        </p:txBody>
      </p:sp>
      <p:pic>
        <p:nvPicPr>
          <p:cNvPr id="13" name="Picture 12"/>
          <p:cNvPicPr>
            <a:picLocks noChangeAspect="1"/>
          </p:cNvPicPr>
          <p:nvPr/>
        </p:nvPicPr>
        <p:blipFill>
          <a:blip r:embed="rId4"/>
          <a:stretch>
            <a:fillRect/>
          </a:stretch>
        </p:blipFill>
        <p:spPr>
          <a:xfrm>
            <a:off x="2578075" y="4014182"/>
            <a:ext cx="6587713" cy="2655178"/>
          </a:xfrm>
          <a:prstGeom prst="rect">
            <a:avLst/>
          </a:prstGeom>
        </p:spPr>
      </p:pic>
    </p:spTree>
    <p:extLst>
      <p:ext uri="{BB962C8B-B14F-4D97-AF65-F5344CB8AC3E}">
        <p14:creationId xmlns:p14="http://schemas.microsoft.com/office/powerpoint/2010/main" val="1572514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Injectors Post-LS2 era </a:t>
            </a:r>
            <a:r>
              <a:rPr lang="en-US" dirty="0" smtClean="0">
                <a:sym typeface="Wingdings"/>
              </a:rPr>
              <a:t> meet HL-LHC performance</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10</a:t>
            </a:fld>
            <a:endParaRPr lang="en-GB"/>
          </a:p>
        </p:txBody>
      </p:sp>
      <p:grpSp>
        <p:nvGrpSpPr>
          <p:cNvPr id="16" name="Group 15"/>
          <p:cNvGrpSpPr/>
          <p:nvPr/>
        </p:nvGrpSpPr>
        <p:grpSpPr>
          <a:xfrm>
            <a:off x="1907704" y="2852936"/>
            <a:ext cx="4837727" cy="1384300"/>
            <a:chOff x="2168072" y="4767059"/>
            <a:chExt cx="4837727" cy="1384300"/>
          </a:xfrm>
        </p:grpSpPr>
        <p:pic>
          <p:nvPicPr>
            <p:cNvPr id="6" name="Picture 5"/>
            <p:cNvPicPr>
              <a:picLocks noChangeAspect="1"/>
            </p:cNvPicPr>
            <p:nvPr/>
          </p:nvPicPr>
          <p:blipFill>
            <a:blip r:embed="rId2"/>
            <a:stretch>
              <a:fillRect/>
            </a:stretch>
          </p:blipFill>
          <p:spPr>
            <a:xfrm>
              <a:off x="2168072" y="4767059"/>
              <a:ext cx="4584700" cy="1384300"/>
            </a:xfrm>
            <a:prstGeom prst="rect">
              <a:avLst/>
            </a:prstGeom>
          </p:spPr>
        </p:pic>
        <p:sp>
          <p:nvSpPr>
            <p:cNvPr id="15" name="TextBox 14"/>
            <p:cNvSpPr txBox="1"/>
            <p:nvPr/>
          </p:nvSpPr>
          <p:spPr>
            <a:xfrm>
              <a:off x="6652817" y="5095346"/>
              <a:ext cx="352982" cy="523220"/>
            </a:xfrm>
            <a:prstGeom prst="rect">
              <a:avLst/>
            </a:prstGeom>
            <a:noFill/>
          </p:spPr>
          <p:txBody>
            <a:bodyPr wrap="none" rtlCol="0">
              <a:spAutoFit/>
            </a:bodyPr>
            <a:lstStyle/>
            <a:p>
              <a:r>
                <a:rPr lang="en-US" sz="2800" dirty="0" smtClean="0"/>
                <a:t>F</a:t>
              </a:r>
              <a:endParaRPr lang="en-US" sz="2800" dirty="0"/>
            </a:p>
          </p:txBody>
        </p:sp>
      </p:grpSp>
      <p:sp>
        <p:nvSpPr>
          <p:cNvPr id="17" name="TextBox 16"/>
          <p:cNvSpPr txBox="1"/>
          <p:nvPr/>
        </p:nvSpPr>
        <p:spPr>
          <a:xfrm>
            <a:off x="360076" y="1305783"/>
            <a:ext cx="8423848" cy="1200329"/>
          </a:xfrm>
          <a:prstGeom prst="rect">
            <a:avLst/>
          </a:prstGeom>
          <a:solidFill>
            <a:schemeClr val="bg2">
              <a:lumMod val="90000"/>
            </a:schemeClr>
          </a:solidFill>
        </p:spPr>
        <p:txBody>
          <a:bodyPr wrap="square" rtlCol="0">
            <a:spAutoFit/>
          </a:bodyPr>
          <a:lstStyle/>
          <a:p>
            <a:r>
              <a:rPr lang="en-US" dirty="0" smtClean="0">
                <a:latin typeface="+mj-lt"/>
              </a:rPr>
              <a:t>How can we increase luminosity? </a:t>
            </a:r>
          </a:p>
          <a:p>
            <a:r>
              <a:rPr lang="en-US" dirty="0">
                <a:latin typeface="+mj-lt"/>
                <a:sym typeface="Wingdings"/>
              </a:rPr>
              <a:t>	</a:t>
            </a:r>
            <a:r>
              <a:rPr lang="en-US" dirty="0" smtClean="0">
                <a:latin typeface="+mj-lt"/>
                <a:sym typeface="Wingdings"/>
              </a:rPr>
              <a:t> Increasing the number of particles per colliding package 	(</a:t>
            </a:r>
            <a:r>
              <a:rPr lang="en-US" dirty="0">
                <a:latin typeface="+mj-lt"/>
                <a:sym typeface="Wingdings"/>
              </a:rPr>
              <a:t>bunches</a:t>
            </a:r>
            <a:r>
              <a:rPr lang="en-US" dirty="0" smtClean="0">
                <a:latin typeface="+mj-lt"/>
                <a:sym typeface="Wingdings"/>
              </a:rPr>
              <a:t>) at the interaction point : N</a:t>
            </a:r>
            <a:r>
              <a:rPr lang="en-US" baseline="-25000" dirty="0" smtClean="0">
                <a:latin typeface="+mj-lt"/>
                <a:sym typeface="Wingdings"/>
              </a:rPr>
              <a:t>1</a:t>
            </a:r>
            <a:r>
              <a:rPr lang="en-US" dirty="0" smtClean="0">
                <a:latin typeface="+mj-lt"/>
                <a:sym typeface="Wingdings"/>
              </a:rPr>
              <a:t> and N</a:t>
            </a:r>
            <a:r>
              <a:rPr lang="en-US" baseline="-25000" dirty="0" smtClean="0">
                <a:latin typeface="+mj-lt"/>
                <a:sym typeface="Wingdings"/>
              </a:rPr>
              <a:t>2</a:t>
            </a:r>
          </a:p>
          <a:p>
            <a:r>
              <a:rPr lang="en-US" dirty="0">
                <a:latin typeface="+mj-lt"/>
                <a:sym typeface="Wingdings"/>
              </a:rPr>
              <a:t>	</a:t>
            </a:r>
            <a:r>
              <a:rPr lang="en-US" dirty="0" smtClean="0">
                <a:latin typeface="+mj-lt"/>
                <a:sym typeface="Wingdings"/>
              </a:rPr>
              <a:t> Decreasing the size of the beams at the interaction point: </a:t>
            </a:r>
            <a:r>
              <a:rPr lang="en-US" dirty="0" err="1" smtClean="0">
                <a:latin typeface="+mj-lt"/>
                <a:sym typeface="Wingdings"/>
              </a:rPr>
              <a:t>σ’s</a:t>
            </a:r>
            <a:endParaRPr lang="en-US" dirty="0">
              <a:latin typeface="+mj-lt"/>
            </a:endParaRPr>
          </a:p>
        </p:txBody>
      </p:sp>
      <p:sp>
        <p:nvSpPr>
          <p:cNvPr id="18" name="Rectangle 17"/>
          <p:cNvSpPr/>
          <p:nvPr/>
        </p:nvSpPr>
        <p:spPr>
          <a:xfrm>
            <a:off x="3772672" y="2996952"/>
            <a:ext cx="943344" cy="4159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059832" y="3556903"/>
            <a:ext cx="3340968" cy="6436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176772" y="4955651"/>
            <a:ext cx="6790456" cy="369332"/>
          </a:xfrm>
          <a:prstGeom prst="rect">
            <a:avLst/>
          </a:prstGeom>
          <a:noFill/>
        </p:spPr>
        <p:txBody>
          <a:bodyPr wrap="square" rtlCol="0">
            <a:spAutoFit/>
          </a:bodyPr>
          <a:lstStyle/>
          <a:p>
            <a:r>
              <a:rPr lang="en-US" dirty="0" smtClean="0"/>
              <a:t>F: geometrical factors; can also be optimized to increase </a:t>
            </a:r>
            <a:r>
              <a:rPr lang="en-US" smtClean="0"/>
              <a:t>the luminosity</a:t>
            </a:r>
            <a:endParaRPr lang="en-US"/>
          </a:p>
        </p:txBody>
      </p:sp>
      <mc:AlternateContent xmlns:mc="http://schemas.openxmlformats.org/markup-compatibility/2006" xmlns:a14="http://schemas.microsoft.com/office/drawing/2010/main">
        <mc:Choice Requires="a14">
          <p:sp>
            <p:nvSpPr>
              <p:cNvPr id="21" name="TextBox 20"/>
              <p:cNvSpPr txBox="1"/>
              <p:nvPr/>
            </p:nvSpPr>
            <p:spPr>
              <a:xfrm>
                <a:off x="3347864" y="4446160"/>
                <a:ext cx="195566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𝐵𝑟𝑖𝑔h𝑡𝑛𝑒𝑠𝑠</m:t>
                      </m:r>
                      <m:r>
                        <a:rPr lang="en-US" b="0" i="1" smtClean="0">
                          <a:latin typeface="Cambria Math" charset="0"/>
                        </a:rPr>
                        <m:t>=</m:t>
                      </m:r>
                      <m:r>
                        <a:rPr lang="en-US" b="0" i="1" smtClean="0">
                          <a:latin typeface="Cambria Math" charset="0"/>
                        </a:rPr>
                        <m:t>𝑁</m:t>
                      </m:r>
                      <m:r>
                        <a:rPr lang="en-US" b="0" i="1" smtClean="0">
                          <a:latin typeface="Cambria Math" charset="0"/>
                        </a:rPr>
                        <m:t>/</m:t>
                      </m:r>
                      <m:r>
                        <a:rPr lang="en-US" b="0" i="1" smtClean="0">
                          <a:latin typeface="Cambria Math" charset="0"/>
                          <a:ea typeface="Cambria Math" charset="0"/>
                          <a:cs typeface="Cambria Math" charset="0"/>
                        </a:rPr>
                        <m:t>𝜎</m:t>
                      </m:r>
                    </m:oMath>
                  </m:oMathPara>
                </a14:m>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3347864" y="4446160"/>
                <a:ext cx="1955664" cy="276999"/>
              </a:xfrm>
              <a:prstGeom prst="rect">
                <a:avLst/>
              </a:prstGeom>
              <a:blipFill rotWithShape="0">
                <a:blip r:embed="rId3"/>
                <a:stretch>
                  <a:fillRect l="-3427" r="-935" b="-34783"/>
                </a:stretch>
              </a:blipFill>
            </p:spPr>
            <p:txBody>
              <a:bodyPr/>
              <a:lstStyle/>
              <a:p>
                <a:r>
                  <a:rPr lang="en-US">
                    <a:noFill/>
                  </a:rPr>
                  <a:t> </a:t>
                </a:r>
              </a:p>
            </p:txBody>
          </p:sp>
        </mc:Fallback>
      </mc:AlternateContent>
    </p:spTree>
    <p:extLst>
      <p:ext uri="{BB962C8B-B14F-4D97-AF65-F5344CB8AC3E}">
        <p14:creationId xmlns:p14="http://schemas.microsoft.com/office/powerpoint/2010/main" val="74985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Injectors Post-LS2 era </a:t>
            </a:r>
            <a:r>
              <a:rPr lang="en-US" dirty="0" smtClean="0">
                <a:sym typeface="Wingdings"/>
              </a:rPr>
              <a:t> meet HL-LHC performance</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11</a:t>
            </a:fld>
            <a:endParaRPr lang="en-GB"/>
          </a:p>
        </p:txBody>
      </p:sp>
      <p:grpSp>
        <p:nvGrpSpPr>
          <p:cNvPr id="16" name="Group 15"/>
          <p:cNvGrpSpPr/>
          <p:nvPr/>
        </p:nvGrpSpPr>
        <p:grpSpPr>
          <a:xfrm>
            <a:off x="1907704" y="2852936"/>
            <a:ext cx="4837727" cy="1384300"/>
            <a:chOff x="2168072" y="4767059"/>
            <a:chExt cx="4837727" cy="1384300"/>
          </a:xfrm>
        </p:grpSpPr>
        <p:pic>
          <p:nvPicPr>
            <p:cNvPr id="6" name="Picture 5"/>
            <p:cNvPicPr>
              <a:picLocks noChangeAspect="1"/>
            </p:cNvPicPr>
            <p:nvPr/>
          </p:nvPicPr>
          <p:blipFill>
            <a:blip r:embed="rId2"/>
            <a:stretch>
              <a:fillRect/>
            </a:stretch>
          </p:blipFill>
          <p:spPr>
            <a:xfrm>
              <a:off x="2168072" y="4767059"/>
              <a:ext cx="4584700" cy="1384300"/>
            </a:xfrm>
            <a:prstGeom prst="rect">
              <a:avLst/>
            </a:prstGeom>
          </p:spPr>
        </p:pic>
        <p:sp>
          <p:nvSpPr>
            <p:cNvPr id="15" name="TextBox 14"/>
            <p:cNvSpPr txBox="1"/>
            <p:nvPr/>
          </p:nvSpPr>
          <p:spPr>
            <a:xfrm>
              <a:off x="6652817" y="5095346"/>
              <a:ext cx="352982" cy="523220"/>
            </a:xfrm>
            <a:prstGeom prst="rect">
              <a:avLst/>
            </a:prstGeom>
            <a:noFill/>
          </p:spPr>
          <p:txBody>
            <a:bodyPr wrap="none" rtlCol="0">
              <a:spAutoFit/>
            </a:bodyPr>
            <a:lstStyle/>
            <a:p>
              <a:r>
                <a:rPr lang="en-US" sz="2800" dirty="0" smtClean="0"/>
                <a:t>F</a:t>
              </a:r>
              <a:endParaRPr lang="en-US" sz="2800" dirty="0"/>
            </a:p>
          </p:txBody>
        </p:sp>
      </p:grpSp>
      <p:sp>
        <p:nvSpPr>
          <p:cNvPr id="18" name="Rectangle 17"/>
          <p:cNvSpPr/>
          <p:nvPr/>
        </p:nvSpPr>
        <p:spPr>
          <a:xfrm>
            <a:off x="3772672" y="2996952"/>
            <a:ext cx="943344" cy="4159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059832" y="3556903"/>
            <a:ext cx="3340968" cy="64364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srcRect t="42494" b="14701"/>
          <a:stretch/>
        </p:blipFill>
        <p:spPr>
          <a:xfrm>
            <a:off x="0" y="4311388"/>
            <a:ext cx="9144000" cy="1512169"/>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7140476" y="3481127"/>
                <a:ext cx="1582100"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charset="0"/>
                          <a:ea typeface="Cambria Math" charset="0"/>
                          <a:cs typeface="Cambria Math" charset="0"/>
                        </a:rPr>
                        <m:t>𝜎</m:t>
                      </m:r>
                      <m:r>
                        <a:rPr lang="en-US" b="0" i="1" smtClean="0">
                          <a:latin typeface="Cambria Math" charset="0"/>
                          <a:ea typeface="Cambria Math" charset="0"/>
                          <a:cs typeface="Cambria Math" charset="0"/>
                        </a:rPr>
                        <m:t>=</m:t>
                      </m:r>
                      <m:rad>
                        <m:radPr>
                          <m:degHide m:val="on"/>
                          <m:ctrlPr>
                            <a:rPr lang="en-US" b="0" i="1" smtClean="0">
                              <a:latin typeface="Cambria Math" charset="0"/>
                              <a:ea typeface="Cambria Math" charset="0"/>
                              <a:cs typeface="Cambria Math" charset="0"/>
                            </a:rPr>
                          </m:ctrlPr>
                        </m:radPr>
                        <m:deg/>
                        <m:e>
                          <m:r>
                            <a:rPr lang="en-US" b="0" i="1" smtClean="0">
                              <a:latin typeface="Cambria Math" charset="0"/>
                              <a:ea typeface="Cambria Math" charset="0"/>
                              <a:cs typeface="Cambria Math" charset="0"/>
                            </a:rPr>
                            <m:t>𝛽</m:t>
                          </m:r>
                          <m:f>
                            <m:fPr>
                              <m:ctrlPr>
                                <a:rPr lang="mr-IN" b="0" i="1" smtClean="0">
                                  <a:latin typeface="Cambria Math" charset="0"/>
                                  <a:ea typeface="Cambria Math" charset="0"/>
                                  <a:cs typeface="Cambria Math" charset="0"/>
                                </a:rPr>
                              </m:ctrlPr>
                            </m:fPr>
                            <m:num>
                              <m:sSub>
                                <m:sSubPr>
                                  <m:ctrlPr>
                                    <a:rPr lang="en-US" b="0" i="1" smtClean="0">
                                      <a:latin typeface="Cambria Math" charset="0"/>
                                      <a:ea typeface="Cambria Math" charset="0"/>
                                      <a:cs typeface="Cambria Math" charset="0"/>
                                    </a:rPr>
                                  </m:ctrlPr>
                                </m:sSubPr>
                                <m:e>
                                  <m:r>
                                    <a:rPr lang="en-US" b="0" i="1" smtClean="0">
                                      <a:latin typeface="Cambria Math" charset="0"/>
                                      <a:ea typeface="Cambria Math" charset="0"/>
                                      <a:cs typeface="Cambria Math" charset="0"/>
                                    </a:rPr>
                                    <m:t>𝜖</m:t>
                                  </m:r>
                                </m:e>
                                <m:sub>
                                  <m:r>
                                    <a:rPr lang="en-US" b="0" i="1" smtClean="0">
                                      <a:latin typeface="Cambria Math" charset="0"/>
                                      <a:ea typeface="Cambria Math" charset="0"/>
                                      <a:cs typeface="Cambria Math" charset="0"/>
                                    </a:rPr>
                                    <m:t>𝑛</m:t>
                                  </m:r>
                                </m:sub>
                              </m:sSub>
                            </m:num>
                            <m:den>
                              <m:sSub>
                                <m:sSubPr>
                                  <m:ctrlPr>
                                    <a:rPr lang="en-US" b="0" i="1" smtClean="0">
                                      <a:latin typeface="Cambria Math" charset="0"/>
                                      <a:ea typeface="Cambria Math" charset="0"/>
                                      <a:cs typeface="Cambria Math" charset="0"/>
                                    </a:rPr>
                                  </m:ctrlPr>
                                </m:sSubPr>
                                <m:e>
                                  <m:d>
                                    <m:dPr>
                                      <m:ctrlPr>
                                        <a:rPr lang="mr-IN" b="0" i="1" smtClean="0">
                                          <a:latin typeface="Cambria Math" charset="0"/>
                                          <a:ea typeface="Cambria Math" charset="0"/>
                                          <a:cs typeface="Cambria Math" charset="0"/>
                                        </a:rPr>
                                      </m:ctrlPr>
                                    </m:dPr>
                                    <m:e>
                                      <m:r>
                                        <a:rPr lang="mr-IN" b="0" i="1" smtClean="0">
                                          <a:latin typeface="Cambria Math" charset="0"/>
                                          <a:ea typeface="Cambria Math" charset="0"/>
                                          <a:cs typeface="Cambria Math" charset="0"/>
                                        </a:rPr>
                                        <m:t>𝛽𝛾</m:t>
                                      </m:r>
                                    </m:e>
                                  </m:d>
                                </m:e>
                                <m:sub>
                                  <m:r>
                                    <a:rPr lang="en-US" b="0" i="1" smtClean="0">
                                      <a:latin typeface="Cambria Math" charset="0"/>
                                      <a:ea typeface="Cambria Math" charset="0"/>
                                      <a:cs typeface="Cambria Math" charset="0"/>
                                    </a:rPr>
                                    <m:t>𝑟𝑒𝑙</m:t>
                                  </m:r>
                                </m:sub>
                              </m:sSub>
                            </m:den>
                          </m:f>
                        </m:e>
                      </m:rad>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7140476" y="3481127"/>
                <a:ext cx="1582100" cy="818366"/>
              </a:xfrm>
              <a:prstGeom prst="rect">
                <a:avLst/>
              </a:prstGeom>
              <a:blipFill rotWithShape="0">
                <a:blip r:embed="rId4"/>
                <a:stretch>
                  <a:fillRect/>
                </a:stretch>
              </a:blipFill>
            </p:spPr>
            <p:txBody>
              <a:bodyPr/>
              <a:lstStyle/>
              <a:p>
                <a:r>
                  <a:rPr lang="en-US">
                    <a:noFill/>
                  </a:rPr>
                  <a:t> </a:t>
                </a:r>
              </a:p>
            </p:txBody>
          </p:sp>
        </mc:Fallback>
      </mc:AlternateContent>
      <p:cxnSp>
        <p:nvCxnSpPr>
          <p:cNvPr id="10" name="Straight Arrow Connector 9"/>
          <p:cNvCxnSpPr/>
          <p:nvPr/>
        </p:nvCxnSpPr>
        <p:spPr>
          <a:xfrm flipH="1">
            <a:off x="2411760" y="3217906"/>
            <a:ext cx="1360912" cy="1219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045685" y="3778595"/>
            <a:ext cx="4123152" cy="730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1331640" y="4904519"/>
            <a:ext cx="4628190" cy="1284664"/>
            <a:chOff x="1331640" y="4904519"/>
            <a:chExt cx="4628190" cy="1284664"/>
          </a:xfrm>
        </p:grpSpPr>
        <p:sp>
          <p:nvSpPr>
            <p:cNvPr id="13" name="Oval 12"/>
            <p:cNvSpPr/>
            <p:nvPr/>
          </p:nvSpPr>
          <p:spPr>
            <a:xfrm>
              <a:off x="1679448" y="4904519"/>
              <a:ext cx="2748536" cy="4229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331640" y="5819851"/>
              <a:ext cx="4628190" cy="369332"/>
            </a:xfrm>
            <a:prstGeom prst="rect">
              <a:avLst/>
            </a:prstGeom>
            <a:solidFill>
              <a:schemeClr val="accent4"/>
            </a:solidFill>
          </p:spPr>
          <p:txBody>
            <a:bodyPr wrap="none" rtlCol="0">
              <a:spAutoFit/>
            </a:bodyPr>
            <a:lstStyle/>
            <a:p>
              <a:r>
                <a:rPr lang="en-US" dirty="0" smtClean="0">
                  <a:latin typeface="+mj-lt"/>
                </a:rPr>
                <a:t>How can we get there? </a:t>
              </a:r>
              <a:r>
                <a:rPr lang="en-US" dirty="0" smtClean="0">
                  <a:latin typeface="+mj-lt"/>
                  <a:sym typeface="Wingdings"/>
                </a:rPr>
                <a:t> LIU upgrades</a:t>
              </a:r>
              <a:endParaRPr lang="en-US" dirty="0">
                <a:latin typeface="+mj-lt"/>
              </a:endParaRPr>
            </a:p>
          </p:txBody>
        </p:sp>
        <p:cxnSp>
          <p:nvCxnSpPr>
            <p:cNvPr id="23" name="Straight Arrow Connector 22"/>
            <p:cNvCxnSpPr/>
            <p:nvPr/>
          </p:nvCxnSpPr>
          <p:spPr>
            <a:xfrm flipV="1">
              <a:off x="3053716" y="5141079"/>
              <a:ext cx="0" cy="7124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360076" y="1305783"/>
            <a:ext cx="8423848" cy="1200329"/>
          </a:xfrm>
          <a:prstGeom prst="rect">
            <a:avLst/>
          </a:prstGeom>
          <a:solidFill>
            <a:schemeClr val="bg2">
              <a:lumMod val="90000"/>
            </a:schemeClr>
          </a:solidFill>
        </p:spPr>
        <p:txBody>
          <a:bodyPr wrap="square" rtlCol="0">
            <a:spAutoFit/>
          </a:bodyPr>
          <a:lstStyle/>
          <a:p>
            <a:r>
              <a:rPr lang="en-US" dirty="0" smtClean="0">
                <a:latin typeface="+mj-lt"/>
              </a:rPr>
              <a:t>How can we increase luminosity? </a:t>
            </a:r>
          </a:p>
          <a:p>
            <a:r>
              <a:rPr lang="en-US" dirty="0">
                <a:latin typeface="+mj-lt"/>
                <a:sym typeface="Wingdings"/>
              </a:rPr>
              <a:t>	</a:t>
            </a:r>
            <a:r>
              <a:rPr lang="en-US" dirty="0" smtClean="0">
                <a:latin typeface="+mj-lt"/>
                <a:sym typeface="Wingdings"/>
              </a:rPr>
              <a:t> Increasing the number of particles per colliding package 	(</a:t>
            </a:r>
            <a:r>
              <a:rPr lang="en-US" dirty="0">
                <a:latin typeface="+mj-lt"/>
                <a:sym typeface="Wingdings"/>
              </a:rPr>
              <a:t>bunches</a:t>
            </a:r>
            <a:r>
              <a:rPr lang="en-US" dirty="0" smtClean="0">
                <a:latin typeface="+mj-lt"/>
                <a:sym typeface="Wingdings"/>
              </a:rPr>
              <a:t>) at the interaction point : N</a:t>
            </a:r>
            <a:r>
              <a:rPr lang="en-US" baseline="-25000" dirty="0" smtClean="0">
                <a:latin typeface="+mj-lt"/>
                <a:sym typeface="Wingdings"/>
              </a:rPr>
              <a:t>1</a:t>
            </a:r>
            <a:r>
              <a:rPr lang="en-US" dirty="0" smtClean="0">
                <a:latin typeface="+mj-lt"/>
                <a:sym typeface="Wingdings"/>
              </a:rPr>
              <a:t> and N</a:t>
            </a:r>
            <a:r>
              <a:rPr lang="en-US" baseline="-25000" dirty="0" smtClean="0">
                <a:latin typeface="+mj-lt"/>
                <a:sym typeface="Wingdings"/>
              </a:rPr>
              <a:t>2</a:t>
            </a:r>
          </a:p>
          <a:p>
            <a:r>
              <a:rPr lang="en-US" dirty="0">
                <a:latin typeface="+mj-lt"/>
                <a:sym typeface="Wingdings"/>
              </a:rPr>
              <a:t>	</a:t>
            </a:r>
            <a:r>
              <a:rPr lang="en-US" dirty="0" smtClean="0">
                <a:latin typeface="+mj-lt"/>
                <a:sym typeface="Wingdings"/>
              </a:rPr>
              <a:t> Decreasing the size of the beams at the interaction point: </a:t>
            </a:r>
            <a:r>
              <a:rPr lang="en-US" dirty="0" err="1" smtClean="0">
                <a:latin typeface="+mj-lt"/>
                <a:sym typeface="Wingdings"/>
              </a:rPr>
              <a:t>σ’s</a:t>
            </a:r>
            <a:endParaRPr lang="en-US" dirty="0">
              <a:latin typeface="+mj-lt"/>
            </a:endParaRPr>
          </a:p>
        </p:txBody>
      </p:sp>
    </p:spTree>
    <p:extLst>
      <p:ext uri="{BB962C8B-B14F-4D97-AF65-F5344CB8AC3E}">
        <p14:creationId xmlns:p14="http://schemas.microsoft.com/office/powerpoint/2010/main" val="95598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12</a:t>
            </a:fld>
            <a:endParaRPr lang="en-GB"/>
          </a:p>
        </p:txBody>
      </p:sp>
      <p:sp>
        <p:nvSpPr>
          <p:cNvPr id="5" name="TextBox 4"/>
          <p:cNvSpPr txBox="1"/>
          <p:nvPr/>
        </p:nvSpPr>
        <p:spPr>
          <a:xfrm>
            <a:off x="3491880" y="908720"/>
            <a:ext cx="1013419" cy="3170099"/>
          </a:xfrm>
          <a:prstGeom prst="rect">
            <a:avLst/>
          </a:prstGeom>
          <a:noFill/>
        </p:spPr>
        <p:txBody>
          <a:bodyPr wrap="none" rtlCol="0">
            <a:spAutoFit/>
          </a:bodyPr>
          <a:lstStyle/>
          <a:p>
            <a:r>
              <a:rPr lang="en-US" sz="20000" dirty="0"/>
              <a:t>)</a:t>
            </a:r>
          </a:p>
        </p:txBody>
      </p:sp>
    </p:spTree>
    <p:extLst>
      <p:ext uri="{BB962C8B-B14F-4D97-AF65-F5344CB8AC3E}">
        <p14:creationId xmlns:p14="http://schemas.microsoft.com/office/powerpoint/2010/main" val="283023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4</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13</a:t>
            </a:fld>
            <a:endParaRPr lang="en-GB"/>
          </a:p>
        </p:txBody>
      </p:sp>
      <p:pic>
        <p:nvPicPr>
          <p:cNvPr id="51202" name="Picture 2" descr="https://www.lhc-closer.es/webapp/files/1435153565_71532af0de93da03a713d689eec6f8b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328254"/>
            <a:ext cx="5565593" cy="482047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259632" y="4653136"/>
            <a:ext cx="115212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206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0485" y="277883"/>
            <a:ext cx="4114800" cy="914400"/>
          </a:xfrm>
        </p:spPr>
        <p:txBody>
          <a:bodyPr/>
          <a:lstStyle/>
          <a:p>
            <a:r>
              <a:rPr lang="en-US" dirty="0" smtClean="0"/>
              <a:t>Source and </a:t>
            </a:r>
            <a:r>
              <a:rPr lang="en-US" dirty="0" err="1" smtClean="0"/>
              <a:t>Linac</a:t>
            </a:r>
            <a:r>
              <a:rPr lang="en-US" dirty="0" smtClean="0"/>
              <a:t> 4</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14</a:t>
            </a:fld>
            <a:endParaRPr lang="en-GB"/>
          </a:p>
        </p:txBody>
      </p:sp>
      <p:pic>
        <p:nvPicPr>
          <p:cNvPr id="6"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1520" y="2420888"/>
            <a:ext cx="8557605" cy="1995713"/>
          </a:xfrm>
          <a:prstGeom prst="rect">
            <a:avLst/>
          </a:prstGeom>
          <a:noFill/>
          <a:ln w="9525">
            <a:noFill/>
            <a:miter lim="800000"/>
            <a:headEnd/>
            <a:tailEnd/>
          </a:ln>
          <a:effectLst/>
        </p:spPr>
      </p:pic>
      <p:sp>
        <p:nvSpPr>
          <p:cNvPr id="7" name="Rectangle 6"/>
          <p:cNvSpPr/>
          <p:nvPr/>
        </p:nvSpPr>
        <p:spPr>
          <a:xfrm>
            <a:off x="5132488" y="1497682"/>
            <a:ext cx="3590406" cy="923330"/>
          </a:xfrm>
          <a:prstGeom prst="rect">
            <a:avLst/>
          </a:prstGeom>
        </p:spPr>
        <p:txBody>
          <a:bodyPr wrap="none">
            <a:spAutoFit/>
          </a:bodyPr>
          <a:lstStyle/>
          <a:p>
            <a:r>
              <a:rPr lang="es-ES" dirty="0" smtClean="0"/>
              <a:t>DTL: </a:t>
            </a:r>
            <a:r>
              <a:rPr lang="es-ES" dirty="0" err="1" smtClean="0"/>
              <a:t>drift</a:t>
            </a:r>
            <a:r>
              <a:rPr lang="es-ES" dirty="0" smtClean="0"/>
              <a:t> </a:t>
            </a:r>
            <a:r>
              <a:rPr lang="es-ES" dirty="0" err="1" smtClean="0"/>
              <a:t>tube</a:t>
            </a:r>
            <a:r>
              <a:rPr lang="es-ES" dirty="0" smtClean="0"/>
              <a:t> </a:t>
            </a:r>
            <a:r>
              <a:rPr lang="es-ES" dirty="0" err="1" smtClean="0"/>
              <a:t>linac</a:t>
            </a:r>
            <a:endParaRPr lang="es-ES" dirty="0" smtClean="0"/>
          </a:p>
          <a:p>
            <a:r>
              <a:rPr lang="es-ES" dirty="0" smtClean="0"/>
              <a:t>CCDTL: </a:t>
            </a:r>
            <a:r>
              <a:rPr lang="es-ES" dirty="0" err="1" smtClean="0"/>
              <a:t>cell-coupled</a:t>
            </a:r>
            <a:r>
              <a:rPr lang="es-ES" dirty="0" smtClean="0"/>
              <a:t> </a:t>
            </a:r>
            <a:r>
              <a:rPr lang="es-ES" dirty="0" err="1"/>
              <a:t>drift-tube</a:t>
            </a:r>
            <a:r>
              <a:rPr lang="es-ES" dirty="0"/>
              <a:t> </a:t>
            </a:r>
            <a:r>
              <a:rPr lang="es-ES" dirty="0" err="1" smtClean="0"/>
              <a:t>linac</a:t>
            </a:r>
            <a:endParaRPr lang="es-ES" dirty="0" smtClean="0"/>
          </a:p>
          <a:p>
            <a:r>
              <a:rPr lang="es-ES" dirty="0" smtClean="0"/>
              <a:t>PIMS: pi-</a:t>
            </a:r>
            <a:r>
              <a:rPr lang="es-ES" dirty="0" err="1" smtClean="0"/>
              <a:t>mode</a:t>
            </a:r>
            <a:r>
              <a:rPr lang="es-ES" dirty="0" smtClean="0"/>
              <a:t> </a:t>
            </a:r>
            <a:r>
              <a:rPr lang="es-ES" dirty="0" err="1" smtClean="0"/>
              <a:t>structure</a:t>
            </a:r>
            <a:endParaRPr lang="en-GB" dirty="0"/>
          </a:p>
        </p:txBody>
      </p:sp>
      <p:sp>
        <p:nvSpPr>
          <p:cNvPr id="8" name="TextBox 7"/>
          <p:cNvSpPr txBox="1"/>
          <p:nvPr/>
        </p:nvSpPr>
        <p:spPr>
          <a:xfrm rot="16200000">
            <a:off x="8501051" y="2520299"/>
            <a:ext cx="829971" cy="369332"/>
          </a:xfrm>
          <a:prstGeom prst="rect">
            <a:avLst/>
          </a:prstGeom>
          <a:noFill/>
        </p:spPr>
        <p:txBody>
          <a:bodyPr wrap="none" rtlCol="0">
            <a:spAutoFit/>
          </a:bodyPr>
          <a:lstStyle/>
          <a:p>
            <a:r>
              <a:rPr lang="en-US" smtClean="0"/>
              <a:t>Source</a:t>
            </a:r>
            <a:endParaRPr lang="en-US"/>
          </a:p>
        </p:txBody>
      </p:sp>
      <p:sp>
        <p:nvSpPr>
          <p:cNvPr id="9" name="Oval 8"/>
          <p:cNvSpPr/>
          <p:nvPr/>
        </p:nvSpPr>
        <p:spPr>
          <a:xfrm>
            <a:off x="8388424" y="2996952"/>
            <a:ext cx="57606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4572000" y="4547510"/>
            <a:ext cx="4466229" cy="1667137"/>
            <a:chOff x="4517029" y="4547510"/>
            <a:chExt cx="4466229" cy="1667137"/>
          </a:xfrm>
        </p:grpSpPr>
        <p:pic>
          <p:nvPicPr>
            <p:cNvPr id="12" name="Picture 11"/>
            <p:cNvPicPr>
              <a:picLocks noChangeAspect="1"/>
            </p:cNvPicPr>
            <p:nvPr/>
          </p:nvPicPr>
          <p:blipFill>
            <a:blip r:embed="rId3"/>
            <a:stretch>
              <a:fillRect/>
            </a:stretch>
          </p:blipFill>
          <p:spPr>
            <a:xfrm>
              <a:off x="4517029" y="4547510"/>
              <a:ext cx="1335065" cy="1667137"/>
            </a:xfrm>
            <a:prstGeom prst="rect">
              <a:avLst/>
            </a:prstGeom>
          </p:spPr>
        </p:pic>
        <p:pic>
          <p:nvPicPr>
            <p:cNvPr id="13" name="Picture 12"/>
            <p:cNvPicPr>
              <a:picLocks noChangeAspect="1"/>
            </p:cNvPicPr>
            <p:nvPr/>
          </p:nvPicPr>
          <p:blipFill>
            <a:blip r:embed="rId4"/>
            <a:stretch>
              <a:fillRect/>
            </a:stretch>
          </p:blipFill>
          <p:spPr>
            <a:xfrm>
              <a:off x="5994367" y="4547510"/>
              <a:ext cx="2988891" cy="1667137"/>
            </a:xfrm>
            <a:prstGeom prst="rect">
              <a:avLst/>
            </a:prstGeom>
          </p:spPr>
        </p:pic>
      </p:grpSp>
      <p:grpSp>
        <p:nvGrpSpPr>
          <p:cNvPr id="16" name="Group 15"/>
          <p:cNvGrpSpPr/>
          <p:nvPr/>
        </p:nvGrpSpPr>
        <p:grpSpPr>
          <a:xfrm>
            <a:off x="0" y="4532804"/>
            <a:ext cx="4532184" cy="1681843"/>
            <a:chOff x="0" y="4532804"/>
            <a:chExt cx="4532184" cy="1681843"/>
          </a:xfrm>
        </p:grpSpPr>
        <p:pic>
          <p:nvPicPr>
            <p:cNvPr id="14" name="CCDTL.jpg"/>
            <p:cNvPicPr>
              <a:picLocks noChangeAspect="1"/>
            </p:cNvPicPr>
            <p:nvPr/>
          </p:nvPicPr>
          <p:blipFill>
            <a:blip r:embed="rId5">
              <a:extLst/>
            </a:blip>
            <a:stretch>
              <a:fillRect/>
            </a:stretch>
          </p:blipFill>
          <p:spPr>
            <a:xfrm>
              <a:off x="0" y="4532804"/>
              <a:ext cx="2520794" cy="1681843"/>
            </a:xfrm>
            <a:prstGeom prst="rect">
              <a:avLst/>
            </a:prstGeom>
            <a:ln w="3175">
              <a:miter lim="400000"/>
            </a:ln>
          </p:spPr>
        </p:pic>
        <p:pic>
          <p:nvPicPr>
            <p:cNvPr id="15" name="Picture 14"/>
            <p:cNvPicPr>
              <a:picLocks noChangeAspect="1"/>
            </p:cNvPicPr>
            <p:nvPr/>
          </p:nvPicPr>
          <p:blipFill>
            <a:blip r:embed="rId6"/>
            <a:stretch>
              <a:fillRect/>
            </a:stretch>
          </p:blipFill>
          <p:spPr>
            <a:xfrm>
              <a:off x="2649487" y="4532804"/>
              <a:ext cx="1882697" cy="1681843"/>
            </a:xfrm>
            <a:prstGeom prst="rect">
              <a:avLst/>
            </a:prstGeom>
          </p:spPr>
        </p:pic>
      </p:grpSp>
      <p:pic>
        <p:nvPicPr>
          <p:cNvPr id="17" name="Picture 16"/>
          <p:cNvPicPr>
            <a:picLocks noChangeAspect="1"/>
          </p:cNvPicPr>
          <p:nvPr/>
        </p:nvPicPr>
        <p:blipFill>
          <a:blip r:embed="rId7"/>
          <a:stretch>
            <a:fillRect/>
          </a:stretch>
        </p:blipFill>
        <p:spPr>
          <a:xfrm>
            <a:off x="318112" y="735083"/>
            <a:ext cx="3764196" cy="1685805"/>
          </a:xfrm>
          <a:prstGeom prst="rect">
            <a:avLst/>
          </a:prstGeom>
        </p:spPr>
      </p:pic>
      <p:sp>
        <p:nvSpPr>
          <p:cNvPr id="18" name="Rectangle 17"/>
          <p:cNvSpPr/>
          <p:nvPr/>
        </p:nvSpPr>
        <p:spPr>
          <a:xfrm>
            <a:off x="4530322" y="4532804"/>
            <a:ext cx="4539250" cy="1729773"/>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580112" y="2479331"/>
            <a:ext cx="693097" cy="370195"/>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0" y="4532804"/>
            <a:ext cx="4498979" cy="1729773"/>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4304699" y="2479475"/>
            <a:ext cx="827789" cy="370195"/>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456121" y="2479331"/>
            <a:ext cx="776177" cy="39146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18112" y="735120"/>
            <a:ext cx="3764196" cy="1685767"/>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0705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and </a:t>
            </a:r>
            <a:r>
              <a:rPr lang="en-US" dirty="0" err="1" smtClean="0"/>
              <a:t>Linac</a:t>
            </a:r>
            <a:r>
              <a:rPr lang="en-US" dirty="0" smtClean="0"/>
              <a:t> 4</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15</a:t>
            </a:fld>
            <a:endParaRPr lang="en-GB"/>
          </a:p>
        </p:txBody>
      </p:sp>
      <p:pic>
        <p:nvPicPr>
          <p:cNvPr id="10" name="Picture 9"/>
          <p:cNvPicPr>
            <a:picLocks noChangeAspect="1"/>
          </p:cNvPicPr>
          <p:nvPr/>
        </p:nvPicPr>
        <p:blipFill>
          <a:blip r:embed="rId2"/>
          <a:stretch>
            <a:fillRect/>
          </a:stretch>
        </p:blipFill>
        <p:spPr>
          <a:xfrm>
            <a:off x="581778" y="1215008"/>
            <a:ext cx="6216052" cy="3294112"/>
          </a:xfrm>
          <a:prstGeom prst="rect">
            <a:avLst/>
          </a:prstGeom>
        </p:spPr>
      </p:pic>
      <p:sp>
        <p:nvSpPr>
          <p:cNvPr id="34" name="TextBox 33"/>
          <p:cNvSpPr txBox="1"/>
          <p:nvPr/>
        </p:nvSpPr>
        <p:spPr>
          <a:xfrm>
            <a:off x="6018165" y="1568018"/>
            <a:ext cx="1316386" cy="369332"/>
          </a:xfrm>
          <a:prstGeom prst="rect">
            <a:avLst/>
          </a:prstGeom>
          <a:noFill/>
        </p:spPr>
        <p:txBody>
          <a:bodyPr wrap="none" rtlCol="0">
            <a:spAutoFit/>
          </a:bodyPr>
          <a:lstStyle/>
          <a:p>
            <a:r>
              <a:rPr lang="en-US" smtClean="0">
                <a:latin typeface="+mj-lt"/>
              </a:rPr>
              <a:t>Source H-</a:t>
            </a:r>
            <a:endParaRPr lang="en-US">
              <a:latin typeface="+mj-lt"/>
            </a:endParaRPr>
          </a:p>
        </p:txBody>
      </p:sp>
      <p:sp>
        <p:nvSpPr>
          <p:cNvPr id="35" name="TextBox 34"/>
          <p:cNvSpPr txBox="1"/>
          <p:nvPr/>
        </p:nvSpPr>
        <p:spPr>
          <a:xfrm>
            <a:off x="612648" y="4638670"/>
            <a:ext cx="7127704" cy="646331"/>
          </a:xfrm>
          <a:prstGeom prst="rect">
            <a:avLst/>
          </a:prstGeom>
          <a:noFill/>
        </p:spPr>
        <p:txBody>
          <a:bodyPr wrap="square" rtlCol="0">
            <a:spAutoFit/>
          </a:bodyPr>
          <a:lstStyle/>
          <a:p>
            <a:r>
              <a:rPr lang="en-US" dirty="0" smtClean="0">
                <a:latin typeface="+mj-lt"/>
              </a:rPr>
              <a:t>Two H- production mechanism:</a:t>
            </a:r>
          </a:p>
          <a:p>
            <a:pPr marL="342900" indent="-342900">
              <a:buFont typeface="+mj-lt"/>
              <a:buAutoNum type="arabicPeriod"/>
            </a:pPr>
            <a:r>
              <a:rPr lang="en-US" dirty="0" smtClean="0">
                <a:latin typeface="+mj-lt"/>
              </a:rPr>
              <a:t>H- from the plasma cell:  </a:t>
            </a:r>
            <a:endParaRPr lang="en-US" dirty="0">
              <a:latin typeface="+mj-lt"/>
            </a:endParaRPr>
          </a:p>
        </p:txBody>
      </p:sp>
      <mc:AlternateContent xmlns:mc="http://schemas.openxmlformats.org/markup-compatibility/2006" xmlns:a14="http://schemas.microsoft.com/office/drawing/2010/main">
        <mc:Choice Requires="a14">
          <p:sp>
            <p:nvSpPr>
              <p:cNvPr id="37" name="TextBox 36"/>
              <p:cNvSpPr txBox="1"/>
              <p:nvPr/>
            </p:nvSpPr>
            <p:spPr>
              <a:xfrm>
                <a:off x="3995936" y="4961835"/>
                <a:ext cx="180023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charset="0"/>
                        </a:rPr>
                        <m:t>𝑒</m:t>
                      </m:r>
                      <m:r>
                        <a:rPr lang="en-US" b="0" i="1" smtClean="0">
                          <a:latin typeface="Cambria Math" charset="0"/>
                        </a:rPr>
                        <m:t>+</m:t>
                      </m:r>
                      <m:sSub>
                        <m:sSubPr>
                          <m:ctrlPr>
                            <a:rPr lang="en-US" b="0" i="1" smtClean="0">
                              <a:latin typeface="Cambria Math" charset="0"/>
                            </a:rPr>
                          </m:ctrlPr>
                        </m:sSubPr>
                        <m:e>
                          <m:r>
                            <a:rPr lang="en-US" b="0" i="1" smtClean="0">
                              <a:latin typeface="Cambria Math" charset="0"/>
                            </a:rPr>
                            <m:t>𝐻</m:t>
                          </m:r>
                        </m:e>
                        <m:sub>
                          <m:r>
                            <a:rPr lang="en-US" b="0" i="1" smtClean="0">
                              <a:latin typeface="Cambria Math" charset="0"/>
                            </a:rPr>
                            <m:t>2</m:t>
                          </m:r>
                        </m:sub>
                      </m:sSub>
                      <m:r>
                        <a:rPr lang="en-US" i="1">
                          <a:latin typeface="Cambria Math" charset="0"/>
                          <a:ea typeface="Cambria Math" charset="0"/>
                          <a:cs typeface="Cambria Math" charset="0"/>
                        </a:rPr>
                        <m:t>→</m:t>
                      </m:r>
                      <m:sSup>
                        <m:sSupPr>
                          <m:ctrlPr>
                            <a:rPr lang="en-US" i="1" smtClean="0">
                              <a:latin typeface="Cambria Math" charset="0"/>
                              <a:ea typeface="Cambria Math" charset="0"/>
                              <a:cs typeface="Cambria Math" charset="0"/>
                            </a:rPr>
                          </m:ctrlPr>
                        </m:sSupPr>
                        <m:e>
                          <m:r>
                            <a:rPr lang="en-US" b="0" i="1" smtClean="0">
                              <a:latin typeface="Cambria Math" charset="0"/>
                              <a:ea typeface="Cambria Math" charset="0"/>
                              <a:cs typeface="Cambria Math" charset="0"/>
                            </a:rPr>
                            <m:t>𝐻</m:t>
                          </m:r>
                        </m:e>
                        <m:sup>
                          <m:r>
                            <a:rPr lang="en-US" b="0" i="1" smtClean="0">
                              <a:latin typeface="Cambria Math" charset="0"/>
                              <a:ea typeface="Cambria Math" charset="0"/>
                              <a:cs typeface="Cambria Math" charset="0"/>
                            </a:rPr>
                            <m:t>−</m:t>
                          </m:r>
                        </m:sup>
                      </m:sSup>
                      <m:r>
                        <a:rPr lang="en-US" b="0" i="1" smtClean="0">
                          <a:latin typeface="Cambria Math" charset="0"/>
                          <a:ea typeface="Cambria Math" charset="0"/>
                          <a:cs typeface="Cambria Math" charset="0"/>
                        </a:rPr>
                        <m:t>+</m:t>
                      </m:r>
                      <m:r>
                        <a:rPr lang="en-US" b="0" i="1" smtClean="0">
                          <a:latin typeface="Cambria Math" charset="0"/>
                          <a:ea typeface="Cambria Math" charset="0"/>
                          <a:cs typeface="Cambria Math" charset="0"/>
                        </a:rPr>
                        <m:t>𝐻</m:t>
                      </m:r>
                    </m:oMath>
                  </m:oMathPara>
                </a14:m>
                <a:endParaRPr lang="en-US" dirty="0"/>
              </a:p>
            </p:txBody>
          </p:sp>
        </mc:Choice>
        <mc:Fallback xmlns="">
          <p:sp>
            <p:nvSpPr>
              <p:cNvPr id="37" name="TextBox 36"/>
              <p:cNvSpPr txBox="1">
                <a:spLocks noRot="1" noChangeAspect="1" noMove="1" noResize="1" noEditPoints="1" noAdjustHandles="1" noChangeArrowheads="1" noChangeShapeType="1" noTextEdit="1"/>
              </p:cNvSpPr>
              <p:nvPr/>
            </p:nvSpPr>
            <p:spPr>
              <a:xfrm>
                <a:off x="3995936" y="4961835"/>
                <a:ext cx="1800236" cy="276999"/>
              </a:xfrm>
              <a:prstGeom prst="rect">
                <a:avLst/>
              </a:prstGeom>
              <a:blipFill rotWithShape="0">
                <a:blip r:embed="rId3"/>
                <a:stretch>
                  <a:fillRect l="-1017" r="-2034" b="-17778"/>
                </a:stretch>
              </a:blipFill>
            </p:spPr>
            <p:txBody>
              <a:bodyPr/>
              <a:lstStyle/>
              <a:p>
                <a:r>
                  <a:rPr lang="en-US">
                    <a:noFill/>
                  </a:rPr>
                  <a:t> </a:t>
                </a:r>
              </a:p>
            </p:txBody>
          </p:sp>
        </mc:Fallback>
      </mc:AlternateContent>
      <p:sp>
        <p:nvSpPr>
          <p:cNvPr id="38" name="TextBox 37"/>
          <p:cNvSpPr txBox="1"/>
          <p:nvPr/>
        </p:nvSpPr>
        <p:spPr>
          <a:xfrm>
            <a:off x="630979" y="5285001"/>
            <a:ext cx="8208912" cy="923330"/>
          </a:xfrm>
          <a:prstGeom prst="rect">
            <a:avLst/>
          </a:prstGeom>
          <a:noFill/>
        </p:spPr>
        <p:txBody>
          <a:bodyPr wrap="square" rtlCol="0">
            <a:spAutoFit/>
          </a:bodyPr>
          <a:lstStyle/>
          <a:p>
            <a:pPr marL="342900" indent="-342900">
              <a:buFont typeface="+mj-lt"/>
              <a:buAutoNum type="arabicPeriod" startAt="2"/>
            </a:pPr>
            <a:r>
              <a:rPr lang="en-US" dirty="0" smtClean="0">
                <a:latin typeface="+mj-lt"/>
              </a:rPr>
              <a:t>H- from the surface: electron transfer from the surface to an atom leaving the surface. This process is enhanced by lowering the surface work function via the deposition of alkali: e.g. Cesium</a:t>
            </a:r>
            <a:endParaRPr lang="en-US" dirty="0">
              <a:latin typeface="+mj-lt"/>
            </a:endParaRPr>
          </a:p>
        </p:txBody>
      </p:sp>
    </p:spTree>
    <p:extLst>
      <p:ext uri="{BB962C8B-B14F-4D97-AF65-F5344CB8AC3E}">
        <p14:creationId xmlns:p14="http://schemas.microsoft.com/office/powerpoint/2010/main" val="1475599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16</a:t>
            </a:fld>
            <a:endParaRPr lang="en-GB"/>
          </a:p>
        </p:txBody>
      </p:sp>
      <p:sp>
        <p:nvSpPr>
          <p:cNvPr id="5" name="TextBox 4"/>
          <p:cNvSpPr txBox="1"/>
          <p:nvPr/>
        </p:nvSpPr>
        <p:spPr>
          <a:xfrm>
            <a:off x="971599" y="1772816"/>
            <a:ext cx="7632849" cy="1938992"/>
          </a:xfrm>
          <a:prstGeom prst="rect">
            <a:avLst/>
          </a:prstGeom>
          <a:solidFill>
            <a:schemeClr val="bg2">
              <a:lumMod val="90000"/>
            </a:schemeClr>
          </a:solidFill>
        </p:spPr>
        <p:txBody>
          <a:bodyPr wrap="square" rtlCol="0">
            <a:spAutoFit/>
          </a:bodyPr>
          <a:lstStyle/>
          <a:p>
            <a:pPr algn="ctr"/>
            <a:r>
              <a:rPr lang="en-US" sz="4000" dirty="0" smtClean="0">
                <a:latin typeface="+mj-lt"/>
              </a:rPr>
              <a:t>How </a:t>
            </a:r>
            <a:r>
              <a:rPr lang="en-US" sz="4000" dirty="0" err="1" smtClean="0">
                <a:latin typeface="+mj-lt"/>
              </a:rPr>
              <a:t>Linac</a:t>
            </a:r>
            <a:r>
              <a:rPr lang="en-US" sz="4000" dirty="0" smtClean="0">
                <a:latin typeface="+mj-lt"/>
              </a:rPr>
              <a:t> 4 contributes to reach the HL-LHC requirements?</a:t>
            </a:r>
            <a:endParaRPr lang="en-US" sz="4000" dirty="0">
              <a:latin typeface="+mj-lt"/>
            </a:endParaRPr>
          </a:p>
        </p:txBody>
      </p:sp>
    </p:spTree>
    <p:extLst>
      <p:ext uri="{BB962C8B-B14F-4D97-AF65-F5344CB8AC3E}">
        <p14:creationId xmlns:p14="http://schemas.microsoft.com/office/powerpoint/2010/main" val="1000597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2 (50 MeV) </a:t>
            </a:r>
            <a:r>
              <a:rPr lang="en-US" dirty="0" smtClean="0">
                <a:sym typeface="Wingdings"/>
              </a:rPr>
              <a:t> </a:t>
            </a:r>
            <a:r>
              <a:rPr lang="en-US" dirty="0" err="1" smtClean="0">
                <a:sym typeface="Wingdings"/>
              </a:rPr>
              <a:t>Linac</a:t>
            </a:r>
            <a:r>
              <a:rPr lang="en-US" dirty="0" smtClean="0">
                <a:sym typeface="Wingdings"/>
              </a:rPr>
              <a:t> 4 (160 MeV)</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17</a:t>
            </a:fld>
            <a:endParaRPr lang="en-GB"/>
          </a:p>
        </p:txBody>
      </p:sp>
      <p:sp>
        <p:nvSpPr>
          <p:cNvPr id="6" name="TextBox 5"/>
          <p:cNvSpPr txBox="1"/>
          <p:nvPr/>
        </p:nvSpPr>
        <p:spPr>
          <a:xfrm>
            <a:off x="360299" y="1371780"/>
            <a:ext cx="8105385" cy="923330"/>
          </a:xfrm>
          <a:prstGeom prst="rect">
            <a:avLst/>
          </a:prstGeom>
          <a:noFill/>
        </p:spPr>
        <p:txBody>
          <a:bodyPr wrap="square" rtlCol="0">
            <a:spAutoFit/>
          </a:bodyPr>
          <a:lstStyle/>
          <a:p>
            <a:pPr marL="285750" indent="-285750">
              <a:buFont typeface="Arial" charset="0"/>
              <a:buChar char="•"/>
            </a:pPr>
            <a:r>
              <a:rPr lang="en-US" dirty="0" smtClean="0">
                <a:latin typeface="+mj-lt"/>
              </a:rPr>
              <a:t>At the beginning of the injector chain the particle energy is not yet relativistic</a:t>
            </a:r>
          </a:p>
          <a:p>
            <a:pPr marL="285750" indent="-285750">
              <a:buFont typeface="Arial" charset="0"/>
              <a:buChar char="•"/>
            </a:pPr>
            <a:r>
              <a:rPr lang="en-US" dirty="0" smtClean="0">
                <a:latin typeface="+mj-lt"/>
              </a:rPr>
              <a:t>Space charge = Coulomb repulsive force is a problem</a:t>
            </a:r>
            <a:endParaRPr lang="en-US" dirty="0">
              <a:latin typeface="+mj-lt"/>
            </a:endParaRPr>
          </a:p>
        </p:txBody>
      </p:sp>
      <p:grpSp>
        <p:nvGrpSpPr>
          <p:cNvPr id="16" name="Group 15"/>
          <p:cNvGrpSpPr/>
          <p:nvPr/>
        </p:nvGrpSpPr>
        <p:grpSpPr>
          <a:xfrm>
            <a:off x="2771800" y="2295110"/>
            <a:ext cx="5815981" cy="2960212"/>
            <a:chOff x="1761403" y="2003926"/>
            <a:chExt cx="5815981" cy="2960212"/>
          </a:xfrm>
        </p:grpSpPr>
        <p:grpSp>
          <p:nvGrpSpPr>
            <p:cNvPr id="7" name="Group 6"/>
            <p:cNvGrpSpPr/>
            <p:nvPr/>
          </p:nvGrpSpPr>
          <p:grpSpPr>
            <a:xfrm>
              <a:off x="1761403" y="2003926"/>
              <a:ext cx="4512947" cy="2960212"/>
              <a:chOff x="2627784" y="3781156"/>
              <a:chExt cx="4512947" cy="2960212"/>
            </a:xfrm>
          </p:grpSpPr>
          <p:pic>
            <p:nvPicPr>
              <p:cNvPr id="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781156"/>
                <a:ext cx="3866399" cy="2960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9" name="TextBox 8"/>
                  <p:cNvSpPr txBox="1"/>
                  <p:nvPr/>
                </p:nvSpPr>
                <p:spPr>
                  <a:xfrm>
                    <a:off x="6323584" y="5261262"/>
                    <a:ext cx="817147" cy="5672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𝛽</m:t>
                          </m:r>
                          <m:r>
                            <a:rPr lang="en-GB" b="0" i="1" smtClean="0">
                              <a:latin typeface="Cambria Math"/>
                              <a:ea typeface="Cambria Math"/>
                            </a:rPr>
                            <m:t>=</m:t>
                          </m:r>
                          <m:f>
                            <m:fPr>
                              <m:ctrlPr>
                                <a:rPr lang="en-GB" b="0" i="1" smtClean="0">
                                  <a:latin typeface="Cambria Math" charset="0"/>
                                  <a:ea typeface="Cambria Math"/>
                                </a:rPr>
                              </m:ctrlPr>
                            </m:fPr>
                            <m:num>
                              <m:r>
                                <a:rPr lang="en-GB" b="0" i="1" smtClean="0">
                                  <a:latin typeface="Cambria Math"/>
                                  <a:ea typeface="Cambria Math"/>
                                </a:rPr>
                                <m:t>𝑣</m:t>
                              </m:r>
                            </m:num>
                            <m:den>
                              <m:r>
                                <a:rPr lang="en-GB" b="0" i="1" smtClean="0">
                                  <a:latin typeface="Cambria Math"/>
                                  <a:ea typeface="Cambria Math"/>
                                </a:rPr>
                                <m:t>𝑐</m:t>
                              </m:r>
                            </m:den>
                          </m:f>
                        </m:oMath>
                      </m:oMathPara>
                    </a14:m>
                    <a:endParaRPr lang="en-GB" dirty="0"/>
                  </a:p>
                </p:txBody>
              </p:sp>
            </mc:Choice>
            <mc:Fallback xmlns="">
              <p:sp>
                <p:nvSpPr>
                  <p:cNvPr id="15382" name="TextBox 15381"/>
                  <p:cNvSpPr txBox="1">
                    <a:spLocks noRot="1" noChangeAspect="1" noMove="1" noResize="1" noEditPoints="1" noAdjustHandles="1" noChangeArrowheads="1" noChangeShapeType="1" noTextEdit="1"/>
                  </p:cNvSpPr>
                  <p:nvPr/>
                </p:nvSpPr>
                <p:spPr>
                  <a:xfrm>
                    <a:off x="6323584" y="5261262"/>
                    <a:ext cx="817147" cy="567207"/>
                  </a:xfrm>
                  <a:prstGeom prst="rect">
                    <a:avLst/>
                  </a:prstGeom>
                  <a:blipFill rotWithShape="1">
                    <a:blip r:embed="rId5"/>
                    <a:stretch>
                      <a:fillRect/>
                    </a:stretch>
                  </a:blipFill>
                </p:spPr>
                <p:txBody>
                  <a:bodyPr/>
                  <a:lstStyle/>
                  <a:p>
                    <a:r>
                      <a:rPr lang="en-GB">
                        <a:noFill/>
                      </a:rPr>
                      <a:t> </a:t>
                    </a:r>
                  </a:p>
                </p:txBody>
              </p:sp>
            </mc:Fallback>
          </mc:AlternateContent>
        </p:grpSp>
        <p:grpSp>
          <p:nvGrpSpPr>
            <p:cNvPr id="10" name="Group 9"/>
            <p:cNvGrpSpPr/>
            <p:nvPr/>
          </p:nvGrpSpPr>
          <p:grpSpPr>
            <a:xfrm>
              <a:off x="2339752" y="2443858"/>
              <a:ext cx="5237632" cy="2520280"/>
              <a:chOff x="1261917" y="4221088"/>
              <a:chExt cx="5237632" cy="2520280"/>
            </a:xfrm>
          </p:grpSpPr>
          <p:sp>
            <p:nvSpPr>
              <p:cNvPr id="11" name="Rounded Rectangle 10"/>
              <p:cNvSpPr/>
              <p:nvPr/>
            </p:nvSpPr>
            <p:spPr>
              <a:xfrm>
                <a:off x="1261917" y="4221088"/>
                <a:ext cx="717795" cy="25202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rot="16200000">
                <a:off x="1205896" y="6057857"/>
                <a:ext cx="871264" cy="369332"/>
              </a:xfrm>
              <a:prstGeom prst="rect">
                <a:avLst/>
              </a:prstGeom>
              <a:noFill/>
            </p:spPr>
            <p:txBody>
              <a:bodyPr wrap="none" rtlCol="0">
                <a:spAutoFit/>
              </a:bodyPr>
              <a:lstStyle/>
              <a:p>
                <a:r>
                  <a:rPr lang="en-GB" b="1" dirty="0" smtClean="0"/>
                  <a:t>LINAC2</a:t>
                </a:r>
                <a:endParaRPr lang="en-GB" b="1" dirty="0"/>
              </a:p>
            </p:txBody>
          </p:sp>
          <p:sp>
            <p:nvSpPr>
              <p:cNvPr id="13" name="TextBox 12"/>
              <p:cNvSpPr txBox="1"/>
              <p:nvPr/>
            </p:nvSpPr>
            <p:spPr>
              <a:xfrm>
                <a:off x="1913037" y="6337772"/>
                <a:ext cx="4586512" cy="400110"/>
              </a:xfrm>
              <a:prstGeom prst="rect">
                <a:avLst/>
              </a:prstGeom>
              <a:noFill/>
            </p:spPr>
            <p:txBody>
              <a:bodyPr wrap="none" rtlCol="0">
                <a:spAutoFit/>
              </a:bodyPr>
              <a:lstStyle/>
              <a:p>
                <a:r>
                  <a:rPr lang="en-GB" sz="2000" dirty="0" smtClean="0">
                    <a:latin typeface="Times New Roman"/>
                    <a:cs typeface="Times New Roman"/>
                  </a:rPr>
                  <a:t>v(0.750 MeV</a:t>
                </a:r>
                <a:r>
                  <a:rPr lang="en-GB" sz="2000" dirty="0" smtClean="0">
                    <a:latin typeface="Times New Roman"/>
                    <a:cs typeface="Times New Roman"/>
                    <a:sym typeface="Wingdings" panose="05000000000000000000" pitchFamily="2" charset="2"/>
                  </a:rPr>
                  <a:t>50 MeV)</a:t>
                </a:r>
                <a:r>
                  <a:rPr lang="en-GB" sz="2000" dirty="0" smtClean="0">
                    <a:latin typeface="Times New Roman"/>
                    <a:cs typeface="Times New Roman"/>
                  </a:rPr>
                  <a:t>=4% </a:t>
                </a:r>
                <a:r>
                  <a:rPr lang="en-GB" sz="2000" dirty="0" smtClean="0">
                    <a:latin typeface="Times New Roman"/>
                    <a:cs typeface="Times New Roman"/>
                    <a:sym typeface="Wingdings" panose="05000000000000000000" pitchFamily="2" charset="2"/>
                  </a:rPr>
                  <a:t>31% of c </a:t>
                </a:r>
                <a:endParaRPr lang="en-GB" sz="2000" dirty="0"/>
              </a:p>
            </p:txBody>
          </p:sp>
        </p:grpSp>
      </p:grpSp>
      <p:sp>
        <p:nvSpPr>
          <p:cNvPr id="14" name="TextBox 13"/>
          <p:cNvSpPr txBox="1"/>
          <p:nvPr/>
        </p:nvSpPr>
        <p:spPr>
          <a:xfrm>
            <a:off x="342948" y="5449131"/>
            <a:ext cx="8122736" cy="369332"/>
          </a:xfrm>
          <a:prstGeom prst="rect">
            <a:avLst/>
          </a:prstGeom>
          <a:solidFill>
            <a:schemeClr val="bg2">
              <a:lumMod val="90000"/>
            </a:schemeClr>
          </a:solidFill>
        </p:spPr>
        <p:txBody>
          <a:bodyPr wrap="none" rtlCol="0">
            <a:spAutoFit/>
          </a:bodyPr>
          <a:lstStyle/>
          <a:p>
            <a:pPr marL="285750" indent="-285750">
              <a:buFont typeface="Arial" charset="0"/>
              <a:buChar char="•"/>
            </a:pPr>
            <a:r>
              <a:rPr lang="en-US" dirty="0" smtClean="0">
                <a:latin typeface="+mj-lt"/>
              </a:rPr>
              <a:t>What can we do to suppress as much as possible the space charge?</a:t>
            </a:r>
            <a:endParaRPr lang="en-US" dirty="0">
              <a:latin typeface="+mj-lt"/>
            </a:endParaRPr>
          </a:p>
        </p:txBody>
      </p:sp>
      <p:sp>
        <p:nvSpPr>
          <p:cNvPr id="15" name="TextBox 14"/>
          <p:cNvSpPr txBox="1"/>
          <p:nvPr/>
        </p:nvSpPr>
        <p:spPr>
          <a:xfrm>
            <a:off x="342949" y="5864044"/>
            <a:ext cx="8549532" cy="369332"/>
          </a:xfrm>
          <a:prstGeom prst="rect">
            <a:avLst/>
          </a:prstGeom>
          <a:solidFill>
            <a:schemeClr val="accent4"/>
          </a:solidFill>
        </p:spPr>
        <p:txBody>
          <a:bodyPr wrap="square" rtlCol="0">
            <a:spAutoFit/>
          </a:bodyPr>
          <a:lstStyle/>
          <a:p>
            <a:r>
              <a:rPr lang="en-US" dirty="0" smtClean="0">
                <a:latin typeface="+mj-lt"/>
              </a:rPr>
              <a:t>We have to increase the velocity/energy of the particles as high as possible</a:t>
            </a:r>
            <a:endParaRPr lang="en-US" dirty="0">
              <a:latin typeface="+mj-lt"/>
            </a:endParaRPr>
          </a:p>
        </p:txBody>
      </p:sp>
      <p:pic>
        <p:nvPicPr>
          <p:cNvPr id="17" name="Picture 16"/>
          <p:cNvPicPr>
            <a:picLocks noChangeAspect="1"/>
          </p:cNvPicPr>
          <p:nvPr/>
        </p:nvPicPr>
        <p:blipFill>
          <a:blip r:embed="rId6"/>
          <a:stretch>
            <a:fillRect/>
          </a:stretch>
        </p:blipFill>
        <p:spPr>
          <a:xfrm>
            <a:off x="457200" y="2523890"/>
            <a:ext cx="2137080" cy="1409166"/>
          </a:xfrm>
          <a:prstGeom prst="rect">
            <a:avLst/>
          </a:prstGeom>
        </p:spPr>
      </p:pic>
      <p:pic>
        <p:nvPicPr>
          <p:cNvPr id="18" name="Picture 17"/>
          <p:cNvPicPr>
            <a:picLocks noChangeAspect="1"/>
          </p:cNvPicPr>
          <p:nvPr/>
        </p:nvPicPr>
        <p:blipFill rotWithShape="1">
          <a:blip r:embed="rId7"/>
          <a:srcRect l="10751"/>
          <a:stretch/>
        </p:blipFill>
        <p:spPr>
          <a:xfrm>
            <a:off x="457200" y="3853123"/>
            <a:ext cx="2136648" cy="1596008"/>
          </a:xfrm>
          <a:prstGeom prst="rect">
            <a:avLst/>
          </a:prstGeom>
        </p:spPr>
      </p:pic>
    </p:spTree>
    <p:extLst>
      <p:ext uri="{BB962C8B-B14F-4D97-AF65-F5344CB8AC3E}">
        <p14:creationId xmlns:p14="http://schemas.microsoft.com/office/powerpoint/2010/main" val="93928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2 (50 MeV) </a:t>
            </a:r>
            <a:r>
              <a:rPr lang="en-US" dirty="0" smtClean="0">
                <a:sym typeface="Wingdings"/>
              </a:rPr>
              <a:t> </a:t>
            </a:r>
            <a:r>
              <a:rPr lang="en-US" dirty="0" err="1" smtClean="0">
                <a:sym typeface="Wingdings"/>
              </a:rPr>
              <a:t>Linac</a:t>
            </a:r>
            <a:r>
              <a:rPr lang="en-US" smtClean="0">
                <a:sym typeface="Wingdings"/>
              </a:rPr>
              <a:t> 4 (160 MeV)</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18</a:t>
            </a:fld>
            <a:endParaRPr lang="en-GB"/>
          </a:p>
        </p:txBody>
      </p:sp>
      <p:sp>
        <p:nvSpPr>
          <p:cNvPr id="6" name="TextBox 5"/>
          <p:cNvSpPr txBox="1"/>
          <p:nvPr/>
        </p:nvSpPr>
        <p:spPr>
          <a:xfrm>
            <a:off x="581415" y="1340768"/>
            <a:ext cx="6596678" cy="369332"/>
          </a:xfrm>
          <a:prstGeom prst="rect">
            <a:avLst/>
          </a:prstGeom>
          <a:noFill/>
        </p:spPr>
        <p:txBody>
          <a:bodyPr wrap="none" rtlCol="0">
            <a:spAutoFit/>
          </a:bodyPr>
          <a:lstStyle/>
          <a:p>
            <a:pPr marL="285750" indent="-285750">
              <a:buFont typeface="Arial" charset="0"/>
              <a:buChar char="•"/>
            </a:pPr>
            <a:r>
              <a:rPr lang="en-US" dirty="0" smtClean="0">
                <a:latin typeface="+mj-lt"/>
              </a:rPr>
              <a:t>Space charge = Coulomb </a:t>
            </a:r>
            <a:r>
              <a:rPr lang="en-US" b="1" dirty="0" smtClean="0">
                <a:solidFill>
                  <a:srgbClr val="FF0000"/>
                </a:solidFill>
                <a:latin typeface="+mj-lt"/>
              </a:rPr>
              <a:t>repulsive force </a:t>
            </a:r>
            <a:r>
              <a:rPr lang="en-US" dirty="0" smtClean="0">
                <a:latin typeface="+mj-lt"/>
              </a:rPr>
              <a:t>is a problem</a:t>
            </a:r>
            <a:endParaRPr lang="en-US" dirty="0">
              <a:latin typeface="+mj-lt"/>
            </a:endParaRPr>
          </a:p>
        </p:txBody>
      </p:sp>
      <p:sp>
        <p:nvSpPr>
          <p:cNvPr id="16" name="Oval 15"/>
          <p:cNvSpPr/>
          <p:nvPr/>
        </p:nvSpPr>
        <p:spPr>
          <a:xfrm>
            <a:off x="3743908" y="1349431"/>
            <a:ext cx="1836204" cy="3693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flipH="1">
            <a:off x="995648" y="1963669"/>
            <a:ext cx="6312656" cy="369332"/>
          </a:xfrm>
          <a:prstGeom prst="rect">
            <a:avLst/>
          </a:prstGeom>
          <a:solidFill>
            <a:schemeClr val="bg2">
              <a:lumMod val="90000"/>
            </a:schemeClr>
          </a:solidFill>
        </p:spPr>
        <p:txBody>
          <a:bodyPr wrap="square" rtlCol="0">
            <a:spAutoFit/>
          </a:bodyPr>
          <a:lstStyle/>
          <a:p>
            <a:r>
              <a:rPr lang="en-US" dirty="0" smtClean="0">
                <a:latin typeface="+mj-lt"/>
              </a:rPr>
              <a:t>Defocusing force </a:t>
            </a:r>
            <a:r>
              <a:rPr lang="en-US" dirty="0" smtClean="0">
                <a:latin typeface="+mj-lt"/>
                <a:sym typeface="Wingdings"/>
              </a:rPr>
              <a:t> </a:t>
            </a:r>
            <a:r>
              <a:rPr lang="en-US" b="1" dirty="0" smtClean="0">
                <a:solidFill>
                  <a:srgbClr val="FF0000"/>
                </a:solidFill>
                <a:latin typeface="+mj-lt"/>
                <a:sym typeface="Wingdings"/>
              </a:rPr>
              <a:t>changes the tune </a:t>
            </a:r>
            <a:r>
              <a:rPr lang="en-US" dirty="0" smtClean="0">
                <a:latin typeface="+mj-lt"/>
                <a:sym typeface="Wingdings"/>
              </a:rPr>
              <a:t>of the particles</a:t>
            </a:r>
            <a:endParaRPr lang="en-US" dirty="0">
              <a:latin typeface="+mj-lt"/>
            </a:endParaRPr>
          </a:p>
        </p:txBody>
      </p:sp>
      <p:grpSp>
        <p:nvGrpSpPr>
          <p:cNvPr id="9" name="Group 8"/>
          <p:cNvGrpSpPr/>
          <p:nvPr/>
        </p:nvGrpSpPr>
        <p:grpSpPr>
          <a:xfrm>
            <a:off x="1110146" y="2278622"/>
            <a:ext cx="4219588" cy="1099387"/>
            <a:chOff x="1110146" y="2278622"/>
            <a:chExt cx="4219588" cy="1099387"/>
          </a:xfrm>
        </p:grpSpPr>
        <p:cxnSp>
          <p:nvCxnSpPr>
            <p:cNvPr id="23" name="Straight Arrow Connector 22"/>
            <p:cNvCxnSpPr/>
            <p:nvPr/>
          </p:nvCxnSpPr>
          <p:spPr>
            <a:xfrm flipH="1">
              <a:off x="2478298" y="2278622"/>
              <a:ext cx="1831994" cy="332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 xmlns:a16="http://schemas.microsoft.com/office/drawing/2014/main" id="{B8C683C1-C52C-45D7-87E4-5460301DFED1}"/>
                </a:ext>
              </a:extLst>
            </p:cNvPr>
            <p:cNvPicPr>
              <a:picLocks noChangeAspect="1"/>
            </p:cNvPicPr>
            <p:nvPr/>
          </p:nvPicPr>
          <p:blipFill>
            <a:blip r:embed="rId2"/>
            <a:stretch>
              <a:fillRect/>
            </a:stretch>
          </p:blipFill>
          <p:spPr>
            <a:xfrm>
              <a:off x="1110146" y="2473060"/>
              <a:ext cx="4219588" cy="904949"/>
            </a:xfrm>
            <a:prstGeom prst="rect">
              <a:avLst/>
            </a:prstGeom>
          </p:spPr>
        </p:pic>
      </p:grpSp>
      <p:grpSp>
        <p:nvGrpSpPr>
          <p:cNvPr id="10" name="Group 9"/>
          <p:cNvGrpSpPr/>
          <p:nvPr/>
        </p:nvGrpSpPr>
        <p:grpSpPr>
          <a:xfrm>
            <a:off x="995648" y="2564236"/>
            <a:ext cx="7958026" cy="926831"/>
            <a:chOff x="995648" y="2564236"/>
            <a:chExt cx="7958026" cy="926831"/>
          </a:xfrm>
        </p:grpSpPr>
        <p:sp>
          <p:nvSpPr>
            <p:cNvPr id="21" name="Oval 20"/>
            <p:cNvSpPr/>
            <p:nvPr/>
          </p:nvSpPr>
          <p:spPr>
            <a:xfrm>
              <a:off x="995648" y="2579193"/>
              <a:ext cx="1368152" cy="6313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02434" y="2915003"/>
              <a:ext cx="6480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5446322" y="2564236"/>
              <a:ext cx="3507352" cy="646331"/>
            </a:xfrm>
            <a:prstGeom prst="rect">
              <a:avLst/>
            </a:prstGeom>
            <a:solidFill>
              <a:schemeClr val="accent4"/>
            </a:solidFill>
          </p:spPr>
          <p:txBody>
            <a:bodyPr wrap="square" rtlCol="0">
              <a:spAutoFit/>
            </a:bodyPr>
            <a:lstStyle/>
            <a:p>
              <a:pPr algn="ctr"/>
              <a:r>
                <a:rPr lang="en-US" dirty="0" smtClean="0">
                  <a:latin typeface="+mj-lt"/>
                </a:rPr>
                <a:t>Increasing the energy decreases the tune change </a:t>
              </a:r>
              <a:r>
                <a:rPr lang="en-US" dirty="0" smtClean="0">
                  <a:latin typeface="+mj-lt"/>
                  <a:sym typeface="Wingdings"/>
                </a:rPr>
                <a:t></a:t>
              </a:r>
              <a:endParaRPr lang="en-US" dirty="0">
                <a:latin typeface="+mj-lt"/>
              </a:endParaRPr>
            </a:p>
          </p:txBody>
        </p:sp>
      </p:grpSp>
      <p:grpSp>
        <p:nvGrpSpPr>
          <p:cNvPr id="8" name="Group 7"/>
          <p:cNvGrpSpPr/>
          <p:nvPr/>
        </p:nvGrpSpPr>
        <p:grpSpPr>
          <a:xfrm>
            <a:off x="2339626" y="3486116"/>
            <a:ext cx="6459668" cy="2842383"/>
            <a:chOff x="2339626" y="3486116"/>
            <a:chExt cx="6459668" cy="2842383"/>
          </a:xfrm>
        </p:grpSpPr>
        <p:pic>
          <p:nvPicPr>
            <p:cNvPr id="27" name="Picture 26"/>
            <p:cNvPicPr>
              <a:picLocks noChangeAspect="1"/>
            </p:cNvPicPr>
            <p:nvPr/>
          </p:nvPicPr>
          <p:blipFill>
            <a:blip r:embed="rId3"/>
            <a:stretch>
              <a:fillRect/>
            </a:stretch>
          </p:blipFill>
          <p:spPr>
            <a:xfrm>
              <a:off x="2339626" y="3486116"/>
              <a:ext cx="4021760" cy="2842383"/>
            </a:xfrm>
            <a:prstGeom prst="rect">
              <a:avLst/>
            </a:prstGeom>
          </p:spPr>
        </p:pic>
        <p:sp>
          <p:nvSpPr>
            <p:cNvPr id="30" name="TextBox 29"/>
            <p:cNvSpPr txBox="1"/>
            <p:nvPr/>
          </p:nvSpPr>
          <p:spPr>
            <a:xfrm>
              <a:off x="6588224" y="4341554"/>
              <a:ext cx="2211070" cy="923330"/>
            </a:xfrm>
            <a:prstGeom prst="rect">
              <a:avLst/>
            </a:prstGeom>
            <a:noFill/>
          </p:spPr>
          <p:txBody>
            <a:bodyPr wrap="square" rtlCol="0">
              <a:spAutoFit/>
            </a:bodyPr>
            <a:lstStyle/>
            <a:p>
              <a:pPr algn="ctr"/>
              <a:r>
                <a:rPr lang="en-US" dirty="0" smtClean="0">
                  <a:latin typeface="+mj-lt"/>
                </a:rPr>
                <a:t>“Straight lines are forbidden areas </a:t>
              </a:r>
              <a:r>
                <a:rPr lang="en-US" smtClean="0">
                  <a:latin typeface="+mj-lt"/>
                </a:rPr>
                <a:t>for the beam”</a:t>
              </a:r>
              <a:endParaRPr lang="en-US">
                <a:latin typeface="+mj-lt"/>
              </a:endParaRPr>
            </a:p>
          </p:txBody>
        </p:sp>
      </p:grpSp>
      <p:cxnSp>
        <p:nvCxnSpPr>
          <p:cNvPr id="18" name="Straight Arrow Connector 17"/>
          <p:cNvCxnSpPr/>
          <p:nvPr/>
        </p:nvCxnSpPr>
        <p:spPr>
          <a:xfrm>
            <a:off x="4139952" y="1772816"/>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83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2 (50 MeV) </a:t>
            </a:r>
            <a:r>
              <a:rPr lang="en-US" dirty="0" smtClean="0">
                <a:sym typeface="Wingdings"/>
              </a:rPr>
              <a:t> </a:t>
            </a:r>
            <a:r>
              <a:rPr lang="en-US" dirty="0" err="1" smtClean="0">
                <a:sym typeface="Wingdings"/>
              </a:rPr>
              <a:t>Linac</a:t>
            </a:r>
            <a:r>
              <a:rPr lang="en-US" smtClean="0">
                <a:sym typeface="Wingdings"/>
              </a:rPr>
              <a:t> 4 (160 MeV)</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19</a:t>
            </a:fld>
            <a:endParaRPr lang="en-GB"/>
          </a:p>
        </p:txBody>
      </p:sp>
      <p:sp>
        <p:nvSpPr>
          <p:cNvPr id="19" name="TextBox 18"/>
          <p:cNvSpPr txBox="1"/>
          <p:nvPr/>
        </p:nvSpPr>
        <p:spPr>
          <a:xfrm flipH="1">
            <a:off x="1398476" y="1209561"/>
            <a:ext cx="6347048" cy="369332"/>
          </a:xfrm>
          <a:prstGeom prst="rect">
            <a:avLst/>
          </a:prstGeom>
          <a:solidFill>
            <a:schemeClr val="bg2">
              <a:lumMod val="90000"/>
            </a:schemeClr>
          </a:solidFill>
        </p:spPr>
        <p:txBody>
          <a:bodyPr wrap="square" rtlCol="0">
            <a:spAutoFit/>
          </a:bodyPr>
          <a:lstStyle/>
          <a:p>
            <a:r>
              <a:rPr lang="en-US" dirty="0" smtClean="0">
                <a:latin typeface="+mj-lt"/>
              </a:rPr>
              <a:t>Defocusing force </a:t>
            </a:r>
            <a:r>
              <a:rPr lang="en-US" dirty="0" smtClean="0">
                <a:latin typeface="+mj-lt"/>
                <a:sym typeface="Wingdings"/>
              </a:rPr>
              <a:t> </a:t>
            </a:r>
            <a:r>
              <a:rPr lang="en-US" b="1" dirty="0" smtClean="0">
                <a:solidFill>
                  <a:srgbClr val="FF0000"/>
                </a:solidFill>
                <a:latin typeface="+mj-lt"/>
                <a:sym typeface="Wingdings"/>
              </a:rPr>
              <a:t>changes the tune </a:t>
            </a:r>
            <a:r>
              <a:rPr lang="en-US" dirty="0" smtClean="0">
                <a:latin typeface="+mj-lt"/>
                <a:sym typeface="Wingdings"/>
              </a:rPr>
              <a:t>of the particles</a:t>
            </a:r>
            <a:endParaRPr lang="en-US" dirty="0">
              <a:latin typeface="+mj-lt"/>
            </a:endParaRPr>
          </a:p>
        </p:txBody>
      </p:sp>
      <p:pic>
        <p:nvPicPr>
          <p:cNvPr id="20" name="Picture 19">
            <a:extLst>
              <a:ext uri="{FF2B5EF4-FFF2-40B4-BE49-F238E27FC236}">
                <a16:creationId xmlns="" xmlns:a16="http://schemas.microsoft.com/office/drawing/2014/main" id="{B8C683C1-C52C-45D7-87E4-5460301DFED1}"/>
              </a:ext>
            </a:extLst>
          </p:cNvPr>
          <p:cNvPicPr>
            <a:picLocks noChangeAspect="1"/>
          </p:cNvPicPr>
          <p:nvPr/>
        </p:nvPicPr>
        <p:blipFill>
          <a:blip r:embed="rId2"/>
          <a:stretch>
            <a:fillRect/>
          </a:stretch>
        </p:blipFill>
        <p:spPr>
          <a:xfrm>
            <a:off x="2318190" y="1740389"/>
            <a:ext cx="3621962" cy="776780"/>
          </a:xfrm>
          <a:prstGeom prst="rect">
            <a:avLst/>
          </a:prstGeom>
        </p:spPr>
      </p:pic>
      <p:pic>
        <p:nvPicPr>
          <p:cNvPr id="27" name="Picture 26"/>
          <p:cNvPicPr>
            <a:picLocks noChangeAspect="1"/>
          </p:cNvPicPr>
          <p:nvPr/>
        </p:nvPicPr>
        <p:blipFill>
          <a:blip r:embed="rId3"/>
          <a:stretch>
            <a:fillRect/>
          </a:stretch>
        </p:blipFill>
        <p:spPr>
          <a:xfrm>
            <a:off x="-36512" y="3458475"/>
            <a:ext cx="4021760" cy="2842383"/>
          </a:xfrm>
          <a:prstGeom prst="rect">
            <a:avLst/>
          </a:prstGeom>
        </p:spPr>
      </p:pic>
      <p:sp>
        <p:nvSpPr>
          <p:cNvPr id="7" name="TextBox 6"/>
          <p:cNvSpPr txBox="1"/>
          <p:nvPr/>
        </p:nvSpPr>
        <p:spPr>
          <a:xfrm>
            <a:off x="1195301" y="2526157"/>
            <a:ext cx="6911893" cy="923330"/>
          </a:xfrm>
          <a:prstGeom prst="rect">
            <a:avLst/>
          </a:prstGeom>
          <a:noFill/>
        </p:spPr>
        <p:txBody>
          <a:bodyPr wrap="square" rtlCol="0">
            <a:spAutoFit/>
          </a:bodyPr>
          <a:lstStyle/>
          <a:p>
            <a:r>
              <a:rPr lang="en-US" dirty="0" smtClean="0">
                <a:latin typeface="+mj-lt"/>
              </a:rPr>
              <a:t>If one does the calculation it arrives to the conclusion that increasing the </a:t>
            </a:r>
            <a:r>
              <a:rPr lang="en-US" b="1" dirty="0" err="1" smtClean="0">
                <a:latin typeface="+mj-lt"/>
              </a:rPr>
              <a:t>Linac</a:t>
            </a:r>
            <a:r>
              <a:rPr lang="en-US" b="1" dirty="0" smtClean="0">
                <a:latin typeface="+mj-lt"/>
              </a:rPr>
              <a:t> energy to 160 MeV </a:t>
            </a:r>
            <a:r>
              <a:rPr lang="en-US" dirty="0" smtClean="0">
                <a:latin typeface="+mj-lt"/>
              </a:rPr>
              <a:t>with respect to 50 MeV, </a:t>
            </a:r>
            <a:r>
              <a:rPr lang="en-US" b="1" dirty="0" smtClean="0">
                <a:latin typeface="+mj-lt"/>
              </a:rPr>
              <a:t>reduces the tune change by a factor of 2</a:t>
            </a:r>
            <a:r>
              <a:rPr lang="en-US" dirty="0" smtClean="0">
                <a:latin typeface="+mj-lt"/>
              </a:rPr>
              <a:t>.</a:t>
            </a:r>
            <a:endParaRPr lang="en-US" dirty="0">
              <a:latin typeface="+mj-lt"/>
            </a:endParaRPr>
          </a:p>
        </p:txBody>
      </p:sp>
      <p:sp>
        <p:nvSpPr>
          <p:cNvPr id="9" name="TextBox 8"/>
          <p:cNvSpPr txBox="1"/>
          <p:nvPr/>
        </p:nvSpPr>
        <p:spPr>
          <a:xfrm>
            <a:off x="3985248" y="3501008"/>
            <a:ext cx="5004048" cy="646331"/>
          </a:xfrm>
          <a:prstGeom prst="rect">
            <a:avLst/>
          </a:prstGeom>
          <a:solidFill>
            <a:schemeClr val="bg2">
              <a:lumMod val="90000"/>
            </a:schemeClr>
          </a:solidFill>
        </p:spPr>
        <p:txBody>
          <a:bodyPr wrap="square" rtlCol="0">
            <a:spAutoFit/>
          </a:bodyPr>
          <a:lstStyle/>
          <a:p>
            <a:pPr algn="ctr"/>
            <a:r>
              <a:rPr lang="en-US" dirty="0" smtClean="0">
                <a:latin typeface="+mj-lt"/>
              </a:rPr>
              <a:t>But, we can operate the Booster with this tune spread! </a:t>
            </a:r>
            <a:endParaRPr lang="en-US" dirty="0">
              <a:latin typeface="+mj-lt"/>
            </a:endParaRPr>
          </a:p>
        </p:txBody>
      </p:sp>
      <p:sp>
        <p:nvSpPr>
          <p:cNvPr id="10" name="TextBox 9"/>
          <p:cNvSpPr txBox="1"/>
          <p:nvPr/>
        </p:nvSpPr>
        <p:spPr>
          <a:xfrm>
            <a:off x="4502487" y="4725144"/>
            <a:ext cx="4176464" cy="646331"/>
          </a:xfrm>
          <a:prstGeom prst="rect">
            <a:avLst/>
          </a:prstGeom>
          <a:solidFill>
            <a:schemeClr val="accent4"/>
          </a:solidFill>
        </p:spPr>
        <p:txBody>
          <a:bodyPr wrap="square" rtlCol="0">
            <a:spAutoFit/>
          </a:bodyPr>
          <a:lstStyle/>
          <a:p>
            <a:pPr algn="ctr"/>
            <a:r>
              <a:rPr lang="en-US" dirty="0" smtClean="0">
                <a:latin typeface="+mj-lt"/>
              </a:rPr>
              <a:t>We can increase by a factor of two the brightness </a:t>
            </a:r>
            <a:r>
              <a:rPr lang="en-US" dirty="0" smtClean="0">
                <a:latin typeface="+mj-lt"/>
                <a:sym typeface="Wingdings"/>
              </a:rPr>
              <a:t>!!</a:t>
            </a:r>
            <a:endParaRPr lang="en-US" dirty="0">
              <a:latin typeface="+mj-lt"/>
            </a:endParaRPr>
          </a:p>
        </p:txBody>
      </p:sp>
      <p:sp>
        <p:nvSpPr>
          <p:cNvPr id="22" name="Oval 21"/>
          <p:cNvSpPr/>
          <p:nvPr/>
        </p:nvSpPr>
        <p:spPr>
          <a:xfrm rot="20299503">
            <a:off x="4970395" y="1572263"/>
            <a:ext cx="568391" cy="10963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rotWithShape="1">
          <a:blip r:embed="rId4"/>
          <a:srcRect t="12691" r="51856"/>
          <a:stretch/>
        </p:blipFill>
        <p:spPr>
          <a:xfrm>
            <a:off x="6144376" y="5426967"/>
            <a:ext cx="2801895" cy="846868"/>
          </a:xfrm>
          <a:prstGeom prst="rect">
            <a:avLst/>
          </a:prstGeom>
        </p:spPr>
      </p:pic>
      <p:sp>
        <p:nvSpPr>
          <p:cNvPr id="6" name="Rectangle 5"/>
          <p:cNvSpPr/>
          <p:nvPr/>
        </p:nvSpPr>
        <p:spPr>
          <a:xfrm>
            <a:off x="4211960" y="4149080"/>
            <a:ext cx="4572000" cy="646331"/>
          </a:xfrm>
          <a:prstGeom prst="rect">
            <a:avLst/>
          </a:prstGeom>
        </p:spPr>
        <p:txBody>
          <a:bodyPr>
            <a:spAutoFit/>
          </a:bodyPr>
          <a:lstStyle/>
          <a:p>
            <a:pPr algn="ctr"/>
            <a:r>
              <a:rPr lang="en-US" dirty="0">
                <a:latin typeface="+mj-lt"/>
              </a:rPr>
              <a:t>H</a:t>
            </a:r>
            <a:r>
              <a:rPr lang="en-US" dirty="0" smtClean="0">
                <a:latin typeface="+mj-lt"/>
              </a:rPr>
              <a:t>ow </a:t>
            </a:r>
            <a:r>
              <a:rPr lang="en-US" dirty="0">
                <a:latin typeface="+mj-lt"/>
              </a:rPr>
              <a:t>can we best make use of the factor </a:t>
            </a:r>
            <a:r>
              <a:rPr lang="en-US" dirty="0" smtClean="0">
                <a:latin typeface="+mj-lt"/>
              </a:rPr>
              <a:t>2 that </a:t>
            </a:r>
            <a:r>
              <a:rPr lang="en-US" dirty="0">
                <a:latin typeface="+mj-lt"/>
              </a:rPr>
              <a:t>we just gained?</a:t>
            </a:r>
          </a:p>
        </p:txBody>
      </p:sp>
    </p:spTree>
    <p:extLst>
      <p:ext uri="{BB962C8B-B14F-4D97-AF65-F5344CB8AC3E}">
        <p14:creationId xmlns:p14="http://schemas.microsoft.com/office/powerpoint/2010/main" val="69525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22"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68" name="Group 2067"/>
          <p:cNvGrpSpPr/>
          <p:nvPr/>
        </p:nvGrpSpPr>
        <p:grpSpPr>
          <a:xfrm>
            <a:off x="5014459" y="2915472"/>
            <a:ext cx="709670" cy="713883"/>
            <a:chOff x="4555488" y="297211"/>
            <a:chExt cx="2926151" cy="3381233"/>
          </a:xfrm>
        </p:grpSpPr>
        <p:cxnSp>
          <p:nvCxnSpPr>
            <p:cNvPr id="28" name="Straight Connector 27"/>
            <p:cNvCxnSpPr/>
            <p:nvPr/>
          </p:nvCxnSpPr>
          <p:spPr>
            <a:xfrm flipH="1" flipV="1">
              <a:off x="4683834" y="2340387"/>
              <a:ext cx="161362" cy="7963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4555488" y="297211"/>
              <a:ext cx="2926151" cy="2839565"/>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3" name="Oval 2062"/>
            <p:cNvSpPr/>
            <p:nvPr/>
          </p:nvSpPr>
          <p:spPr>
            <a:xfrm>
              <a:off x="5063317" y="3420372"/>
              <a:ext cx="247814" cy="2580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4" name="Oval 2063"/>
            <p:cNvSpPr/>
            <p:nvPr/>
          </p:nvSpPr>
          <p:spPr>
            <a:xfrm>
              <a:off x="5026826" y="3343093"/>
              <a:ext cx="121238" cy="1058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66" name="Straight Connector 2065"/>
            <p:cNvCxnSpPr>
              <a:stCxn id="2063" idx="2"/>
            </p:cNvCxnSpPr>
            <p:nvPr/>
          </p:nvCxnSpPr>
          <p:spPr>
            <a:xfrm flipH="1" flipV="1">
              <a:off x="4845196" y="3136778"/>
              <a:ext cx="218121" cy="4126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069" name="TextBox 2068"/>
          <p:cNvSpPr txBox="1"/>
          <p:nvPr/>
        </p:nvSpPr>
        <p:spPr>
          <a:xfrm>
            <a:off x="3921054" y="2894105"/>
            <a:ext cx="716863" cy="369332"/>
          </a:xfrm>
          <a:prstGeom prst="rect">
            <a:avLst/>
          </a:prstGeom>
          <a:noFill/>
        </p:spPr>
        <p:txBody>
          <a:bodyPr wrap="none" rtlCol="0">
            <a:spAutoFit/>
          </a:bodyPr>
          <a:lstStyle/>
          <a:p>
            <a:r>
              <a:rPr lang="en-GB" b="1" dirty="0" smtClean="0">
                <a:solidFill>
                  <a:schemeClr val="bg1"/>
                </a:solidFill>
              </a:rPr>
              <a:t>ALICE</a:t>
            </a:r>
            <a:endParaRPr lang="en-GB" b="1" dirty="0">
              <a:solidFill>
                <a:schemeClr val="bg1"/>
              </a:solidFill>
            </a:endParaRPr>
          </a:p>
        </p:txBody>
      </p:sp>
      <p:sp>
        <p:nvSpPr>
          <p:cNvPr id="73" name="TextBox 72"/>
          <p:cNvSpPr txBox="1"/>
          <p:nvPr/>
        </p:nvSpPr>
        <p:spPr>
          <a:xfrm>
            <a:off x="4957957" y="3147491"/>
            <a:ext cx="766172" cy="369332"/>
          </a:xfrm>
          <a:prstGeom prst="rect">
            <a:avLst/>
          </a:prstGeom>
          <a:noFill/>
        </p:spPr>
        <p:txBody>
          <a:bodyPr wrap="none" rtlCol="0">
            <a:spAutoFit/>
          </a:bodyPr>
          <a:lstStyle/>
          <a:p>
            <a:r>
              <a:rPr lang="en-GB" b="1" dirty="0" smtClean="0">
                <a:solidFill>
                  <a:schemeClr val="bg1"/>
                </a:solidFill>
              </a:rPr>
              <a:t>ATLAS</a:t>
            </a:r>
            <a:endParaRPr lang="en-GB" b="1" dirty="0">
              <a:solidFill>
                <a:schemeClr val="bg1"/>
              </a:solidFill>
            </a:endParaRPr>
          </a:p>
        </p:txBody>
      </p:sp>
      <p:sp>
        <p:nvSpPr>
          <p:cNvPr id="2070" name="Oval 2069"/>
          <p:cNvSpPr/>
          <p:nvPr/>
        </p:nvSpPr>
        <p:spPr>
          <a:xfrm>
            <a:off x="4435421" y="1196752"/>
            <a:ext cx="2368827" cy="237821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6592318" y="2813876"/>
            <a:ext cx="671979" cy="369332"/>
          </a:xfrm>
          <a:prstGeom prst="rect">
            <a:avLst/>
          </a:prstGeom>
          <a:noFill/>
        </p:spPr>
        <p:txBody>
          <a:bodyPr wrap="none" rtlCol="0">
            <a:spAutoFit/>
          </a:bodyPr>
          <a:lstStyle/>
          <a:p>
            <a:r>
              <a:rPr lang="en-GB" b="1" dirty="0" err="1" smtClean="0">
                <a:solidFill>
                  <a:schemeClr val="bg1"/>
                </a:solidFill>
              </a:rPr>
              <a:t>LHCb</a:t>
            </a:r>
            <a:endParaRPr lang="en-GB" b="1" dirty="0">
              <a:solidFill>
                <a:schemeClr val="bg1"/>
              </a:solidFill>
            </a:endParaRPr>
          </a:p>
        </p:txBody>
      </p:sp>
      <p:sp>
        <p:nvSpPr>
          <p:cNvPr id="2072" name="TextBox 2071"/>
          <p:cNvSpPr txBox="1"/>
          <p:nvPr/>
        </p:nvSpPr>
        <p:spPr>
          <a:xfrm>
            <a:off x="5110014" y="2907428"/>
            <a:ext cx="526106" cy="369332"/>
          </a:xfrm>
          <a:prstGeom prst="rect">
            <a:avLst/>
          </a:prstGeom>
          <a:noFill/>
        </p:spPr>
        <p:txBody>
          <a:bodyPr wrap="none" rtlCol="0">
            <a:spAutoFit/>
          </a:bodyPr>
          <a:lstStyle/>
          <a:p>
            <a:r>
              <a:rPr lang="en-GB" b="1" dirty="0" smtClean="0">
                <a:solidFill>
                  <a:schemeClr val="bg1"/>
                </a:solidFill>
              </a:rPr>
              <a:t>SPS</a:t>
            </a:r>
            <a:endParaRPr lang="en-GB" b="1" dirty="0">
              <a:solidFill>
                <a:schemeClr val="bg1"/>
              </a:solidFill>
            </a:endParaRPr>
          </a:p>
        </p:txBody>
      </p:sp>
      <p:sp>
        <p:nvSpPr>
          <p:cNvPr id="80" name="TextBox 79"/>
          <p:cNvSpPr txBox="1"/>
          <p:nvPr/>
        </p:nvSpPr>
        <p:spPr>
          <a:xfrm>
            <a:off x="5120997" y="3528823"/>
            <a:ext cx="417102" cy="369332"/>
          </a:xfrm>
          <a:prstGeom prst="rect">
            <a:avLst/>
          </a:prstGeom>
          <a:noFill/>
        </p:spPr>
        <p:txBody>
          <a:bodyPr wrap="none" rtlCol="0">
            <a:spAutoFit/>
          </a:bodyPr>
          <a:lstStyle/>
          <a:p>
            <a:r>
              <a:rPr lang="en-GB" b="1" dirty="0" smtClean="0">
                <a:solidFill>
                  <a:schemeClr val="bg1"/>
                </a:solidFill>
              </a:rPr>
              <a:t>PS</a:t>
            </a:r>
            <a:endParaRPr lang="en-GB" b="1" dirty="0">
              <a:solidFill>
                <a:schemeClr val="bg1"/>
              </a:solidFill>
            </a:endParaRPr>
          </a:p>
        </p:txBody>
      </p:sp>
      <p:sp>
        <p:nvSpPr>
          <p:cNvPr id="81" name="TextBox 80"/>
          <p:cNvSpPr txBox="1"/>
          <p:nvPr/>
        </p:nvSpPr>
        <p:spPr>
          <a:xfrm>
            <a:off x="4435421" y="3512041"/>
            <a:ext cx="789127" cy="276999"/>
          </a:xfrm>
          <a:prstGeom prst="rect">
            <a:avLst/>
          </a:prstGeom>
          <a:noFill/>
        </p:spPr>
        <p:txBody>
          <a:bodyPr wrap="none" rtlCol="0">
            <a:spAutoFit/>
          </a:bodyPr>
          <a:lstStyle/>
          <a:p>
            <a:r>
              <a:rPr lang="en-GB" sz="1200" b="1" dirty="0" smtClean="0">
                <a:solidFill>
                  <a:schemeClr val="bg1"/>
                </a:solidFill>
              </a:rPr>
              <a:t>BOOSTER</a:t>
            </a:r>
            <a:endParaRPr lang="en-GB" sz="1200" b="1" dirty="0">
              <a:solidFill>
                <a:schemeClr val="bg1"/>
              </a:solidFill>
            </a:endParaRPr>
          </a:p>
        </p:txBody>
      </p:sp>
      <p:sp>
        <p:nvSpPr>
          <p:cNvPr id="20" name="TextBox 19"/>
          <p:cNvSpPr txBox="1"/>
          <p:nvPr/>
        </p:nvSpPr>
        <p:spPr>
          <a:xfrm>
            <a:off x="5499707" y="827420"/>
            <a:ext cx="617477" cy="369332"/>
          </a:xfrm>
          <a:prstGeom prst="rect">
            <a:avLst/>
          </a:prstGeom>
          <a:noFill/>
        </p:spPr>
        <p:txBody>
          <a:bodyPr wrap="none" rtlCol="0">
            <a:spAutoFit/>
          </a:bodyPr>
          <a:lstStyle/>
          <a:p>
            <a:r>
              <a:rPr lang="en-GB" b="1" dirty="0" smtClean="0">
                <a:solidFill>
                  <a:schemeClr val="bg1"/>
                </a:solidFill>
              </a:rPr>
              <a:t>CMS</a:t>
            </a:r>
            <a:endParaRPr lang="en-GB" b="1" dirty="0">
              <a:solidFill>
                <a:schemeClr val="bg1"/>
              </a:solidFill>
            </a:endParaRPr>
          </a:p>
        </p:txBody>
      </p:sp>
      <p:sp>
        <p:nvSpPr>
          <p:cNvPr id="2" name="TextBox 1"/>
          <p:cNvSpPr txBox="1"/>
          <p:nvPr/>
        </p:nvSpPr>
        <p:spPr>
          <a:xfrm rot="18760299">
            <a:off x="2536413" y="1870666"/>
            <a:ext cx="846707" cy="461665"/>
          </a:xfrm>
          <a:prstGeom prst="rect">
            <a:avLst/>
          </a:prstGeom>
          <a:noFill/>
        </p:spPr>
        <p:txBody>
          <a:bodyPr wrap="none" rtlCol="0">
            <a:spAutoFit/>
          </a:bodyPr>
          <a:lstStyle/>
          <a:p>
            <a:r>
              <a:rPr lang="en-GB" sz="2400" b="1" dirty="0" smtClean="0">
                <a:solidFill>
                  <a:schemeClr val="bg1"/>
                </a:solidFill>
              </a:rPr>
              <a:t>JURA</a:t>
            </a:r>
            <a:endParaRPr lang="en-GB" sz="2400" b="1" dirty="0">
              <a:solidFill>
                <a:schemeClr val="bg1"/>
              </a:solidFill>
            </a:endParaRPr>
          </a:p>
        </p:txBody>
      </p:sp>
      <p:sp>
        <p:nvSpPr>
          <p:cNvPr id="23" name="TextBox 22"/>
          <p:cNvSpPr txBox="1"/>
          <p:nvPr/>
        </p:nvSpPr>
        <p:spPr>
          <a:xfrm rot="17547530">
            <a:off x="7727004" y="2806123"/>
            <a:ext cx="1122423" cy="461665"/>
          </a:xfrm>
          <a:prstGeom prst="rect">
            <a:avLst/>
          </a:prstGeom>
          <a:noFill/>
        </p:spPr>
        <p:txBody>
          <a:bodyPr wrap="none" rtlCol="0">
            <a:spAutoFit/>
          </a:bodyPr>
          <a:lstStyle/>
          <a:p>
            <a:r>
              <a:rPr lang="en-GB" sz="2400" b="1" dirty="0" smtClean="0">
                <a:solidFill>
                  <a:schemeClr val="bg1"/>
                </a:solidFill>
              </a:rPr>
              <a:t>LEMAN</a:t>
            </a:r>
            <a:endParaRPr lang="en-GB" sz="2400" b="1" dirty="0">
              <a:solidFill>
                <a:schemeClr val="bg1"/>
              </a:solidFill>
            </a:endParaRPr>
          </a:p>
        </p:txBody>
      </p:sp>
      <p:sp>
        <p:nvSpPr>
          <p:cNvPr id="24" name="TextBox 23"/>
          <p:cNvSpPr txBox="1"/>
          <p:nvPr/>
        </p:nvSpPr>
        <p:spPr>
          <a:xfrm rot="18760299">
            <a:off x="7291029" y="4241960"/>
            <a:ext cx="1235916" cy="461665"/>
          </a:xfrm>
          <a:prstGeom prst="rect">
            <a:avLst/>
          </a:prstGeom>
          <a:noFill/>
        </p:spPr>
        <p:txBody>
          <a:bodyPr wrap="none" rtlCol="0">
            <a:spAutoFit/>
          </a:bodyPr>
          <a:lstStyle/>
          <a:p>
            <a:r>
              <a:rPr lang="en-GB" sz="2400" b="1" dirty="0" smtClean="0">
                <a:solidFill>
                  <a:schemeClr val="bg1"/>
                </a:solidFill>
              </a:rPr>
              <a:t>GENEVA</a:t>
            </a:r>
            <a:endParaRPr lang="en-GB" sz="2400" b="1" dirty="0">
              <a:solidFill>
                <a:schemeClr val="bg1"/>
              </a:solidFill>
            </a:endParaRPr>
          </a:p>
        </p:txBody>
      </p:sp>
      <p:pic>
        <p:nvPicPr>
          <p:cNvPr id="3" name="Picture 2"/>
          <p:cNvPicPr>
            <a:picLocks noChangeAspect="1"/>
          </p:cNvPicPr>
          <p:nvPr/>
        </p:nvPicPr>
        <p:blipFill>
          <a:blip r:embed="rId3"/>
          <a:stretch>
            <a:fillRect/>
          </a:stretch>
        </p:blipFill>
        <p:spPr>
          <a:xfrm>
            <a:off x="-208056" y="0"/>
            <a:ext cx="9686164" cy="6857999"/>
          </a:xfrm>
          <a:prstGeom prst="rect">
            <a:avLst/>
          </a:prstGeom>
        </p:spPr>
      </p:pic>
      <p:sp>
        <p:nvSpPr>
          <p:cNvPr id="4" name="Date Placeholder 3"/>
          <p:cNvSpPr>
            <a:spLocks noGrp="1"/>
          </p:cNvSpPr>
          <p:nvPr>
            <p:ph type="dt" sz="half" idx="10"/>
          </p:nvPr>
        </p:nvSpPr>
        <p:spPr/>
        <p:txBody>
          <a:bodyPr/>
          <a:lstStyle/>
          <a:p>
            <a:r>
              <a:rPr lang="en-US" smtClean="0"/>
              <a:t>15 January 2021</a:t>
            </a:r>
            <a:endParaRPr lang="en-GB"/>
          </a:p>
        </p:txBody>
      </p:sp>
      <p:sp>
        <p:nvSpPr>
          <p:cNvPr id="5" name="Footer Placeholder 4"/>
          <p:cNvSpPr>
            <a:spLocks noGrp="1"/>
          </p:cNvSpPr>
          <p:nvPr>
            <p:ph type="ftr" sz="quarter" idx="11"/>
          </p:nvPr>
        </p:nvSpPr>
        <p:spPr/>
        <p:txBody>
          <a:bodyPr/>
          <a:lstStyle/>
          <a:p>
            <a:r>
              <a:rPr lang="en-US" smtClean="0"/>
              <a:t>JUAS 2021</a:t>
            </a:r>
            <a:endParaRPr lang="en-GB"/>
          </a:p>
        </p:txBody>
      </p:sp>
      <p:sp>
        <p:nvSpPr>
          <p:cNvPr id="6" name="Slide Number Placeholder 5"/>
          <p:cNvSpPr>
            <a:spLocks noGrp="1"/>
          </p:cNvSpPr>
          <p:nvPr>
            <p:ph type="sldNum" sz="quarter" idx="12"/>
          </p:nvPr>
        </p:nvSpPr>
        <p:spPr/>
        <p:txBody>
          <a:bodyPr/>
          <a:lstStyle/>
          <a:p>
            <a:fld id="{83B6C149-C4AE-46F7-9107-89353D12E7BA}" type="slidenum">
              <a:rPr lang="en-GB" smtClean="0"/>
              <a:t>2</a:t>
            </a:fld>
            <a:endParaRPr lang="en-GB"/>
          </a:p>
        </p:txBody>
      </p:sp>
      <p:sp>
        <p:nvSpPr>
          <p:cNvPr id="7" name="TextBox 6"/>
          <p:cNvSpPr txBox="1"/>
          <p:nvPr/>
        </p:nvSpPr>
        <p:spPr>
          <a:xfrm rot="20284446">
            <a:off x="4511098" y="-102005"/>
            <a:ext cx="954107" cy="1015663"/>
          </a:xfrm>
          <a:prstGeom prst="rect">
            <a:avLst/>
          </a:prstGeom>
          <a:solidFill>
            <a:srgbClr val="008000"/>
          </a:solidFill>
        </p:spPr>
        <p:txBody>
          <a:bodyPr wrap="none" rtlCol="0">
            <a:spAutoFit/>
          </a:bodyPr>
          <a:lstStyle/>
          <a:p>
            <a:r>
              <a:rPr lang="en-GB" sz="6000" dirty="0" smtClean="0">
                <a:solidFill>
                  <a:srgbClr val="FFFFFF"/>
                </a:solidFill>
              </a:rPr>
              <a:t>21</a:t>
            </a:r>
            <a:endParaRPr lang="en-GB" sz="6000" dirty="0">
              <a:solidFill>
                <a:srgbClr val="FFFFFF"/>
              </a:solidFill>
            </a:endParaRPr>
          </a:p>
        </p:txBody>
      </p:sp>
      <p:sp>
        <p:nvSpPr>
          <p:cNvPr id="8" name="TextBox 7"/>
          <p:cNvSpPr txBox="1"/>
          <p:nvPr/>
        </p:nvSpPr>
        <p:spPr>
          <a:xfrm>
            <a:off x="1901610" y="5007420"/>
            <a:ext cx="5026697" cy="369332"/>
          </a:xfrm>
          <a:prstGeom prst="rect">
            <a:avLst/>
          </a:prstGeom>
          <a:solidFill>
            <a:schemeClr val="bg1"/>
          </a:solidFill>
        </p:spPr>
        <p:txBody>
          <a:bodyPr wrap="none" rtlCol="0">
            <a:spAutoFit/>
          </a:bodyPr>
          <a:lstStyle/>
          <a:p>
            <a:r>
              <a:rPr lang="en-GB" dirty="0" smtClean="0"/>
              <a:t>~ 70 000 m of accelerators (including transfer lines)</a:t>
            </a:r>
            <a:endParaRPr lang="en-GB" dirty="0"/>
          </a:p>
        </p:txBody>
      </p:sp>
    </p:spTree>
    <p:extLst>
      <p:ext uri="{BB962C8B-B14F-4D97-AF65-F5344CB8AC3E}">
        <p14:creationId xmlns:p14="http://schemas.microsoft.com/office/powerpoint/2010/main" val="79468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H</a:t>
            </a:r>
            <a:r>
              <a:rPr lang="en-GB" baseline="30000" dirty="0" smtClean="0"/>
              <a:t>-</a:t>
            </a:r>
            <a:r>
              <a:rPr lang="en-GB" dirty="0" smtClean="0"/>
              <a:t> Injection</a:t>
            </a:r>
            <a:endParaRPr lang="en-GB" dirty="0"/>
          </a:p>
        </p:txBody>
      </p:sp>
      <p:sp>
        <p:nvSpPr>
          <p:cNvPr id="4" name="Date Placeholder 3"/>
          <p:cNvSpPr>
            <a:spLocks noGrp="1"/>
          </p:cNvSpPr>
          <p:nvPr>
            <p:ph type="dt" sz="half" idx="10"/>
          </p:nvPr>
        </p:nvSpPr>
        <p:spPr/>
        <p:txBody>
          <a:bodyPr/>
          <a:lstStyle/>
          <a:p>
            <a:r>
              <a:rPr lang="en-US" smtClean="0"/>
              <a:t>15 January 2021</a:t>
            </a:r>
            <a:endParaRPr lang="en-US" dirty="0" smtClean="0"/>
          </a:p>
        </p:txBody>
      </p:sp>
      <p:sp>
        <p:nvSpPr>
          <p:cNvPr id="9" name="Footer Placeholder 8"/>
          <p:cNvSpPr>
            <a:spLocks noGrp="1"/>
          </p:cNvSpPr>
          <p:nvPr>
            <p:ph type="ftr" sz="quarter" idx="11"/>
          </p:nvPr>
        </p:nvSpPr>
        <p:spPr/>
        <p:txBody>
          <a:bodyPr/>
          <a:lstStyle/>
          <a:p>
            <a:r>
              <a:rPr lang="en-US" smtClean="0"/>
              <a:t>JUAS 2021</a:t>
            </a:r>
            <a:endParaRPr lang="en-US" dirty="0"/>
          </a:p>
        </p:txBody>
      </p:sp>
      <p:sp>
        <p:nvSpPr>
          <p:cNvPr id="11" name="Slide Number Placeholder 10"/>
          <p:cNvSpPr>
            <a:spLocks noGrp="1"/>
          </p:cNvSpPr>
          <p:nvPr>
            <p:ph type="sldNum" sz="quarter" idx="12"/>
          </p:nvPr>
        </p:nvSpPr>
        <p:spPr/>
        <p:txBody>
          <a:bodyPr/>
          <a:lstStyle/>
          <a:p>
            <a:fld id="{8A37C28D-FCB0-477D-82D3-62143F2DA843}" type="slidenum">
              <a:rPr lang="en-US" smtClean="0"/>
              <a:pPr/>
              <a:t>20</a:t>
            </a:fld>
            <a:endParaRPr lang="en-US" dirty="0"/>
          </a:p>
        </p:txBody>
      </p:sp>
      <p:sp>
        <p:nvSpPr>
          <p:cNvPr id="3" name="Rectangle 2"/>
          <p:cNvSpPr/>
          <p:nvPr/>
        </p:nvSpPr>
        <p:spPr>
          <a:xfrm>
            <a:off x="2843808" y="3170890"/>
            <a:ext cx="216024" cy="82625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563888" y="2773012"/>
            <a:ext cx="216024"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4860032" y="2773012"/>
            <a:ext cx="216024"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5600091" y="3164270"/>
            <a:ext cx="216024" cy="8328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475656" y="3717032"/>
            <a:ext cx="6624736" cy="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547664" y="3485268"/>
            <a:ext cx="1414992" cy="170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708226" y="3448456"/>
            <a:ext cx="208880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951820" y="3141314"/>
            <a:ext cx="720080" cy="3564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4967472" y="3134092"/>
            <a:ext cx="720080" cy="32403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1835696" y="3525328"/>
            <a:ext cx="0" cy="1683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444761" y="3710122"/>
            <a:ext cx="894991" cy="461665"/>
          </a:xfrm>
          <a:prstGeom prst="rect">
            <a:avLst/>
          </a:prstGeom>
          <a:noFill/>
        </p:spPr>
        <p:txBody>
          <a:bodyPr wrap="square" rtlCol="0">
            <a:spAutoFit/>
          </a:bodyPr>
          <a:lstStyle/>
          <a:p>
            <a:pPr algn="ctr"/>
            <a:r>
              <a:rPr lang="en-GB" sz="1200" b="1" dirty="0" smtClean="0"/>
              <a:t>Displaced Orbit</a:t>
            </a:r>
            <a:endParaRPr lang="en-GB" sz="1200" b="1" dirty="0"/>
          </a:p>
        </p:txBody>
      </p:sp>
      <p:sp>
        <p:nvSpPr>
          <p:cNvPr id="27" name="TextBox 26"/>
          <p:cNvSpPr txBox="1"/>
          <p:nvPr/>
        </p:nvSpPr>
        <p:spPr>
          <a:xfrm>
            <a:off x="150103" y="2844574"/>
            <a:ext cx="1469569" cy="369332"/>
          </a:xfrm>
          <a:prstGeom prst="rect">
            <a:avLst/>
          </a:prstGeom>
          <a:noFill/>
        </p:spPr>
        <p:txBody>
          <a:bodyPr wrap="none" rtlCol="0">
            <a:spAutoFit/>
          </a:bodyPr>
          <a:lstStyle/>
          <a:p>
            <a:r>
              <a:rPr lang="en-GB" dirty="0" smtClean="0"/>
              <a:t>Circulating p+</a:t>
            </a:r>
            <a:endParaRPr lang="en-GB" dirty="0"/>
          </a:p>
        </p:txBody>
      </p:sp>
      <p:cxnSp>
        <p:nvCxnSpPr>
          <p:cNvPr id="29" name="Straight Arrow Connector 28"/>
          <p:cNvCxnSpPr/>
          <p:nvPr/>
        </p:nvCxnSpPr>
        <p:spPr>
          <a:xfrm>
            <a:off x="1619672" y="1908916"/>
            <a:ext cx="2052228" cy="1120324"/>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466" name="Straight Arrow Connector 19465"/>
          <p:cNvCxnSpPr/>
          <p:nvPr/>
        </p:nvCxnSpPr>
        <p:spPr>
          <a:xfrm flipV="1">
            <a:off x="4967472" y="2556988"/>
            <a:ext cx="632619" cy="472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468" name="Straight Arrow Connector 19467"/>
          <p:cNvCxnSpPr/>
          <p:nvPr/>
        </p:nvCxnSpPr>
        <p:spPr>
          <a:xfrm>
            <a:off x="4967472" y="3033636"/>
            <a:ext cx="5406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470" name="TextBox 19469"/>
          <p:cNvSpPr txBox="1"/>
          <p:nvPr/>
        </p:nvSpPr>
        <p:spPr>
          <a:xfrm>
            <a:off x="1792000" y="1539584"/>
            <a:ext cx="375424" cy="369332"/>
          </a:xfrm>
          <a:prstGeom prst="rect">
            <a:avLst/>
          </a:prstGeom>
          <a:noFill/>
        </p:spPr>
        <p:txBody>
          <a:bodyPr wrap="none" rtlCol="0">
            <a:spAutoFit/>
          </a:bodyPr>
          <a:lstStyle/>
          <a:p>
            <a:r>
              <a:rPr lang="en-GB" dirty="0" smtClean="0"/>
              <a:t>H</a:t>
            </a:r>
            <a:r>
              <a:rPr lang="en-GB" baseline="30000" dirty="0" smtClean="0"/>
              <a:t>-</a:t>
            </a:r>
            <a:endParaRPr lang="en-GB" baseline="30000" dirty="0"/>
          </a:p>
        </p:txBody>
      </p:sp>
      <p:sp>
        <p:nvSpPr>
          <p:cNvPr id="49" name="Oval 48"/>
          <p:cNvSpPr/>
          <p:nvPr/>
        </p:nvSpPr>
        <p:spPr>
          <a:xfrm>
            <a:off x="-252028" y="3353738"/>
            <a:ext cx="252028" cy="288032"/>
          </a:xfrm>
          <a:prstGeom prst="ellipse">
            <a:avLst/>
          </a:prstGeom>
          <a:solidFill>
            <a:schemeClr val="tx2"/>
          </a:solidFill>
          <a:ln>
            <a:noFill/>
          </a:ln>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p:cNvSpPr/>
          <p:nvPr/>
        </p:nvSpPr>
        <p:spPr>
          <a:xfrm>
            <a:off x="1567048" y="1772816"/>
            <a:ext cx="252028" cy="288032"/>
          </a:xfrm>
          <a:prstGeom prst="ellipse">
            <a:avLst/>
          </a:prstGeom>
          <a:solidFill>
            <a:srgbClr val="FF0000"/>
          </a:solidFill>
          <a:ln>
            <a:noFill/>
          </a:ln>
          <a:scene3d>
            <a:camera prst="orthographicFront"/>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71" name="TextBox 19470"/>
          <p:cNvSpPr txBox="1"/>
          <p:nvPr/>
        </p:nvSpPr>
        <p:spPr>
          <a:xfrm>
            <a:off x="3851920" y="2196948"/>
            <a:ext cx="2915029" cy="369332"/>
          </a:xfrm>
          <a:prstGeom prst="rect">
            <a:avLst/>
          </a:prstGeom>
          <a:noFill/>
        </p:spPr>
        <p:txBody>
          <a:bodyPr wrap="none" rtlCol="0">
            <a:spAutoFit/>
          </a:bodyPr>
          <a:lstStyle/>
          <a:p>
            <a:r>
              <a:rPr lang="en-GB" dirty="0" smtClean="0"/>
              <a:t>Stripping foil (99% efficiency)</a:t>
            </a:r>
            <a:endParaRPr lang="en-GB" dirty="0"/>
          </a:p>
        </p:txBody>
      </p:sp>
      <p:sp>
        <p:nvSpPr>
          <p:cNvPr id="19472" name="TextBox 19471"/>
          <p:cNvSpPr txBox="1"/>
          <p:nvPr/>
        </p:nvSpPr>
        <p:spPr>
          <a:xfrm>
            <a:off x="3059832" y="4028871"/>
            <a:ext cx="2756283" cy="1200329"/>
          </a:xfrm>
          <a:prstGeom prst="rect">
            <a:avLst/>
          </a:prstGeom>
          <a:noFill/>
        </p:spPr>
        <p:txBody>
          <a:bodyPr wrap="square" rtlCol="0">
            <a:spAutoFit/>
          </a:bodyPr>
          <a:lstStyle/>
          <a:p>
            <a:pPr algn="ctr"/>
            <a:r>
              <a:rPr lang="en-GB" dirty="0" smtClean="0"/>
              <a:t>Injection chicane dipoles:</a:t>
            </a:r>
          </a:p>
          <a:p>
            <a:pPr algn="ctr"/>
            <a:r>
              <a:rPr lang="en-GB" dirty="0" smtClean="0"/>
              <a:t>Bump off after injection to preserve the foil from unnecessary heating</a:t>
            </a:r>
            <a:endParaRPr lang="en-GB" dirty="0"/>
          </a:p>
        </p:txBody>
      </p:sp>
      <p:pic>
        <p:nvPicPr>
          <p:cNvPr id="1947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71" y="1280145"/>
            <a:ext cx="1800225" cy="3228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9474" name="TextBox 19473"/>
          <p:cNvSpPr txBox="1"/>
          <p:nvPr/>
        </p:nvSpPr>
        <p:spPr>
          <a:xfrm>
            <a:off x="6248491" y="4135895"/>
            <a:ext cx="2448272" cy="646331"/>
          </a:xfrm>
          <a:prstGeom prst="rect">
            <a:avLst/>
          </a:prstGeom>
          <a:noFill/>
        </p:spPr>
        <p:txBody>
          <a:bodyPr wrap="square" rtlCol="0">
            <a:spAutoFit/>
          </a:bodyPr>
          <a:lstStyle/>
          <a:p>
            <a:r>
              <a:rPr lang="en-GB" dirty="0" smtClean="0"/>
              <a:t>Injection in the same phase space region!!!</a:t>
            </a:r>
            <a:endParaRPr lang="en-GB" dirty="0"/>
          </a:p>
        </p:txBody>
      </p:sp>
      <p:sp>
        <p:nvSpPr>
          <p:cNvPr id="85" name="Oval 84"/>
          <p:cNvSpPr/>
          <p:nvPr/>
        </p:nvSpPr>
        <p:spPr>
          <a:xfrm>
            <a:off x="4156806" y="2852936"/>
            <a:ext cx="252028" cy="288032"/>
          </a:xfrm>
          <a:prstGeom prst="ellipse">
            <a:avLst/>
          </a:prstGeom>
          <a:solidFill>
            <a:schemeClr val="tx2"/>
          </a:solidFill>
          <a:ln>
            <a:noFill/>
          </a:ln>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TextBox 61"/>
          <p:cNvSpPr txBox="1"/>
          <p:nvPr/>
        </p:nvSpPr>
        <p:spPr>
          <a:xfrm>
            <a:off x="224324" y="1311933"/>
            <a:ext cx="1402372" cy="369332"/>
          </a:xfrm>
          <a:prstGeom prst="rect">
            <a:avLst/>
          </a:prstGeom>
          <a:noFill/>
        </p:spPr>
        <p:txBody>
          <a:bodyPr wrap="none" rtlCol="0">
            <a:spAutoFit/>
          </a:bodyPr>
          <a:lstStyle/>
          <a:p>
            <a:r>
              <a:rPr lang="en-GB" dirty="0" smtClean="0"/>
              <a:t>From LINAC4</a:t>
            </a:r>
            <a:endParaRPr lang="en-GB" dirty="0"/>
          </a:p>
        </p:txBody>
      </p:sp>
      <p:sp>
        <p:nvSpPr>
          <p:cNvPr id="48" name="Oval 47"/>
          <p:cNvSpPr/>
          <p:nvPr/>
        </p:nvSpPr>
        <p:spPr>
          <a:xfrm>
            <a:off x="4161385" y="2852936"/>
            <a:ext cx="252028"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4967472" y="3033636"/>
            <a:ext cx="720080" cy="42449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4156806" y="3008078"/>
            <a:ext cx="252028" cy="288032"/>
          </a:xfrm>
          <a:prstGeom prst="ellipse">
            <a:avLst/>
          </a:prstGeom>
          <a:solidFill>
            <a:schemeClr val="tx2"/>
          </a:solidFill>
          <a:ln>
            <a:noFill/>
          </a:ln>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p:cNvSpPr/>
          <p:nvPr/>
        </p:nvSpPr>
        <p:spPr>
          <a:xfrm>
            <a:off x="4159410" y="3005336"/>
            <a:ext cx="252028"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3671900" y="3037191"/>
            <a:ext cx="129614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653250" y="3141314"/>
            <a:ext cx="1314794" cy="1078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9456" name="Rectangle 19455"/>
          <p:cNvSpPr/>
          <p:nvPr/>
        </p:nvSpPr>
        <p:spPr>
          <a:xfrm>
            <a:off x="4251715" y="2777430"/>
            <a:ext cx="72008" cy="435546"/>
          </a:xfrm>
          <a:prstGeom prst="rect">
            <a:avLst/>
          </a:prstGeom>
          <a:pattFill prst="dkUpDiag">
            <a:fgClr>
              <a:schemeClr val="accent1"/>
            </a:fgClr>
            <a:bgClr>
              <a:schemeClr val="bg1"/>
            </a:bgClr>
          </a:patt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a:off x="42389" y="3812482"/>
            <a:ext cx="1067921" cy="369332"/>
          </a:xfrm>
          <a:prstGeom prst="rect">
            <a:avLst/>
          </a:prstGeom>
          <a:noFill/>
        </p:spPr>
        <p:txBody>
          <a:bodyPr wrap="none" rtlCol="0">
            <a:spAutoFit/>
          </a:bodyPr>
          <a:lstStyle/>
          <a:p>
            <a:r>
              <a:rPr lang="en-GB" dirty="0" smtClean="0"/>
              <a:t>BOOSTER</a:t>
            </a:r>
            <a:endParaRPr lang="en-GB" dirty="0"/>
          </a:p>
        </p:txBody>
      </p:sp>
      <p:sp>
        <p:nvSpPr>
          <p:cNvPr id="19" name="TextBox 18"/>
          <p:cNvSpPr txBox="1"/>
          <p:nvPr/>
        </p:nvSpPr>
        <p:spPr>
          <a:xfrm>
            <a:off x="6118898" y="5044534"/>
            <a:ext cx="2608343" cy="369332"/>
          </a:xfrm>
          <a:prstGeom prst="rect">
            <a:avLst/>
          </a:prstGeom>
          <a:noFill/>
        </p:spPr>
        <p:txBody>
          <a:bodyPr wrap="none" rtlCol="0">
            <a:spAutoFit/>
          </a:bodyPr>
          <a:lstStyle/>
          <a:p>
            <a:r>
              <a:rPr lang="en-GB" dirty="0" smtClean="0"/>
              <a:t>Not possible with LINAC2</a:t>
            </a:r>
            <a:endParaRPr lang="en-GB" dirty="0"/>
          </a:p>
        </p:txBody>
      </p:sp>
      <p:sp>
        <p:nvSpPr>
          <p:cNvPr id="21" name="TextBox 20"/>
          <p:cNvSpPr txBox="1"/>
          <p:nvPr/>
        </p:nvSpPr>
        <p:spPr>
          <a:xfrm>
            <a:off x="6008612" y="4750757"/>
            <a:ext cx="2811795" cy="369332"/>
          </a:xfrm>
          <a:prstGeom prst="rect">
            <a:avLst/>
          </a:prstGeom>
          <a:noFill/>
        </p:spPr>
        <p:txBody>
          <a:bodyPr wrap="none" rtlCol="0">
            <a:spAutoFit/>
          </a:bodyPr>
          <a:lstStyle/>
          <a:p>
            <a:r>
              <a:rPr lang="en-GB" dirty="0" err="1" smtClean="0"/>
              <a:t>Emittance</a:t>
            </a:r>
            <a:r>
              <a:rPr lang="en-GB" dirty="0" smtClean="0"/>
              <a:t> better preserved</a:t>
            </a:r>
            <a:endParaRPr lang="en-GB" dirty="0"/>
          </a:p>
        </p:txBody>
      </p:sp>
      <p:sp>
        <p:nvSpPr>
          <p:cNvPr id="32" name="TextBox 31"/>
          <p:cNvSpPr txBox="1"/>
          <p:nvPr/>
        </p:nvSpPr>
        <p:spPr>
          <a:xfrm>
            <a:off x="3524731" y="5668557"/>
            <a:ext cx="2164888" cy="369332"/>
          </a:xfrm>
          <a:prstGeom prst="rect">
            <a:avLst/>
          </a:prstGeom>
          <a:solidFill>
            <a:schemeClr val="accent1">
              <a:lumMod val="40000"/>
              <a:lumOff val="60000"/>
            </a:schemeClr>
          </a:solidFill>
        </p:spPr>
        <p:txBody>
          <a:bodyPr wrap="none" rtlCol="0">
            <a:spAutoFit/>
          </a:bodyPr>
          <a:lstStyle/>
          <a:p>
            <a:r>
              <a:rPr lang="en-GB" dirty="0" smtClean="0">
                <a:effectLst>
                  <a:outerShdw blurRad="38100" dist="38100" dir="2700000" algn="tl">
                    <a:srgbClr val="000000">
                      <a:alpha val="43137"/>
                    </a:srgbClr>
                  </a:outerShdw>
                </a:effectLst>
              </a:rPr>
              <a:t>N</a:t>
            </a:r>
            <a:r>
              <a:rPr lang="en-GB" sz="1100" dirty="0" smtClean="0">
                <a:effectLst>
                  <a:outerShdw blurRad="38100" dist="38100" dir="2700000" algn="tl">
                    <a:srgbClr val="000000">
                      <a:alpha val="43137"/>
                    </a:srgbClr>
                  </a:outerShdw>
                </a:effectLst>
              </a:rPr>
              <a:t>b</a:t>
            </a:r>
            <a:r>
              <a:rPr lang="en-GB" baseline="30000" dirty="0" smtClean="0">
                <a:effectLst>
                  <a:outerShdw blurRad="38100" dist="38100" dir="2700000" algn="tl">
                    <a:srgbClr val="000000">
                      <a:alpha val="43137"/>
                    </a:srgbClr>
                  </a:outerShdw>
                </a:effectLst>
              </a:rPr>
              <a:t>LINAC4</a:t>
            </a:r>
            <a:r>
              <a:rPr lang="en-GB" dirty="0" smtClean="0">
                <a:effectLst>
                  <a:outerShdw blurRad="38100" dist="38100" dir="2700000" algn="tl">
                    <a:srgbClr val="000000">
                      <a:alpha val="43137"/>
                    </a:srgbClr>
                  </a:outerShdw>
                </a:effectLst>
              </a:rPr>
              <a:t> </a:t>
            </a:r>
            <a:r>
              <a:rPr lang="en-GB" dirty="0" smtClean="0">
                <a:effectLst>
                  <a:outerShdw blurRad="38100" dist="38100" dir="2700000" algn="tl">
                    <a:srgbClr val="000000">
                      <a:alpha val="43137"/>
                    </a:srgbClr>
                  </a:outerShdw>
                </a:effectLst>
                <a:latin typeface="Arial"/>
                <a:cs typeface="Arial"/>
              </a:rPr>
              <a:t>≈ </a:t>
            </a:r>
            <a:r>
              <a:rPr lang="en-GB" dirty="0" smtClean="0">
                <a:solidFill>
                  <a:srgbClr val="C00000"/>
                </a:solidFill>
                <a:effectLst>
                  <a:outerShdw blurRad="38100" dist="38100" dir="2700000" algn="tl">
                    <a:srgbClr val="000000">
                      <a:alpha val="43137"/>
                    </a:srgbClr>
                  </a:outerShdw>
                </a:effectLst>
                <a:latin typeface="Arial"/>
                <a:cs typeface="Arial"/>
              </a:rPr>
              <a:t>2</a:t>
            </a:r>
            <a:r>
              <a:rPr lang="en-GB" dirty="0">
                <a:effectLst>
                  <a:outerShdw blurRad="38100" dist="38100" dir="2700000" algn="tl">
                    <a:srgbClr val="000000">
                      <a:alpha val="43137"/>
                    </a:srgbClr>
                  </a:outerShdw>
                </a:effectLst>
              </a:rPr>
              <a:t> </a:t>
            </a:r>
            <a:r>
              <a:rPr lang="en-GB" dirty="0" smtClean="0">
                <a:effectLst>
                  <a:outerShdw blurRad="38100" dist="38100" dir="2700000" algn="tl">
                    <a:srgbClr val="000000">
                      <a:alpha val="43137"/>
                    </a:srgbClr>
                  </a:outerShdw>
                </a:effectLst>
              </a:rPr>
              <a:t>N</a:t>
            </a:r>
            <a:r>
              <a:rPr lang="en-GB" sz="1100" dirty="0" smtClean="0">
                <a:effectLst>
                  <a:outerShdw blurRad="38100" dist="38100" dir="2700000" algn="tl">
                    <a:srgbClr val="000000">
                      <a:alpha val="43137"/>
                    </a:srgbClr>
                  </a:outerShdw>
                </a:effectLst>
              </a:rPr>
              <a:t>b</a:t>
            </a:r>
            <a:r>
              <a:rPr lang="en-GB" baseline="30000" dirty="0" smtClean="0">
                <a:effectLst>
                  <a:outerShdw blurRad="38100" dist="38100" dir="2700000" algn="tl">
                    <a:srgbClr val="000000">
                      <a:alpha val="43137"/>
                    </a:srgbClr>
                  </a:outerShdw>
                </a:effectLst>
              </a:rPr>
              <a:t>LINAC2</a:t>
            </a:r>
            <a:endParaRPr lang="en-GB" dirty="0">
              <a:effectLst>
                <a:outerShdw blurRad="38100" dist="38100" dir="2700000" algn="tl">
                  <a:srgbClr val="000000">
                    <a:alpha val="43137"/>
                  </a:srgbClr>
                </a:outerShdw>
              </a:effectLst>
            </a:endParaRPr>
          </a:p>
        </p:txBody>
      </p:sp>
      <p:sp>
        <p:nvSpPr>
          <p:cNvPr id="33" name="TextBox 32"/>
          <p:cNvSpPr txBox="1"/>
          <p:nvPr/>
        </p:nvSpPr>
        <p:spPr>
          <a:xfrm>
            <a:off x="8550466" y="6021288"/>
            <a:ext cx="486030" cy="369332"/>
          </a:xfrm>
          <a:prstGeom prst="rect">
            <a:avLst/>
          </a:prstGeom>
          <a:noFill/>
        </p:spPr>
        <p:txBody>
          <a:bodyPr wrap="none" rtlCol="0">
            <a:spAutoFit/>
          </a:bodyPr>
          <a:lstStyle/>
          <a:p>
            <a:r>
              <a:rPr lang="en-GB" dirty="0" smtClean="0"/>
              <a:t>!!!!</a:t>
            </a:r>
            <a:endParaRPr lang="en-GB" dirty="0"/>
          </a:p>
        </p:txBody>
      </p:sp>
      <p:grpSp>
        <p:nvGrpSpPr>
          <p:cNvPr id="84" name="Group 83"/>
          <p:cNvGrpSpPr/>
          <p:nvPr/>
        </p:nvGrpSpPr>
        <p:grpSpPr>
          <a:xfrm>
            <a:off x="4829253" y="-39771"/>
            <a:ext cx="909056" cy="1245768"/>
            <a:chOff x="539552" y="4499828"/>
            <a:chExt cx="909056" cy="1245768"/>
          </a:xfrm>
        </p:grpSpPr>
        <p:sp>
          <p:nvSpPr>
            <p:cNvPr id="86" name="Oval 85"/>
            <p:cNvSpPr/>
            <p:nvPr/>
          </p:nvSpPr>
          <p:spPr>
            <a:xfrm>
              <a:off x="611560" y="4941168"/>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8" name="Group 87"/>
            <p:cNvGrpSpPr/>
            <p:nvPr/>
          </p:nvGrpSpPr>
          <p:grpSpPr>
            <a:xfrm>
              <a:off x="774052" y="5088232"/>
              <a:ext cx="156600" cy="288032"/>
              <a:chOff x="2255160" y="5445224"/>
              <a:chExt cx="156600" cy="288032"/>
            </a:xfrm>
          </p:grpSpPr>
          <p:sp>
            <p:nvSpPr>
              <p:cNvPr id="113" name="Oval 11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9" name="Group 88"/>
            <p:cNvGrpSpPr/>
            <p:nvPr/>
          </p:nvGrpSpPr>
          <p:grpSpPr>
            <a:xfrm>
              <a:off x="935596" y="5085184"/>
              <a:ext cx="156600" cy="288032"/>
              <a:chOff x="2255160" y="5445224"/>
              <a:chExt cx="156600" cy="288032"/>
            </a:xfrm>
          </p:grpSpPr>
          <p:sp>
            <p:nvSpPr>
              <p:cNvPr id="111" name="Oval 110"/>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0" name="TextBox 89"/>
            <p:cNvSpPr txBox="1"/>
            <p:nvPr/>
          </p:nvSpPr>
          <p:spPr>
            <a:xfrm>
              <a:off x="1019053" y="5376264"/>
              <a:ext cx="421910" cy="369332"/>
            </a:xfrm>
            <a:prstGeom prst="rect">
              <a:avLst/>
            </a:prstGeom>
            <a:noFill/>
          </p:spPr>
          <p:txBody>
            <a:bodyPr wrap="none" rtlCol="0">
              <a:spAutoFit/>
            </a:bodyPr>
            <a:lstStyle/>
            <a:p>
              <a:r>
                <a:rPr lang="en-GB" dirty="0" smtClean="0"/>
                <a:t>p+</a:t>
              </a:r>
              <a:endParaRPr lang="en-GB" dirty="0"/>
            </a:p>
          </p:txBody>
        </p:sp>
        <p:grpSp>
          <p:nvGrpSpPr>
            <p:cNvPr id="91" name="Group 90"/>
            <p:cNvGrpSpPr/>
            <p:nvPr/>
          </p:nvGrpSpPr>
          <p:grpSpPr>
            <a:xfrm>
              <a:off x="539552" y="4509120"/>
              <a:ext cx="370614" cy="552264"/>
              <a:chOff x="2475208" y="4532920"/>
              <a:chExt cx="370614" cy="552264"/>
            </a:xfrm>
          </p:grpSpPr>
          <p:sp>
            <p:nvSpPr>
              <p:cNvPr id="102" name="Oval 101"/>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3" name="Group 102"/>
              <p:cNvGrpSpPr/>
              <p:nvPr/>
            </p:nvGrpSpPr>
            <p:grpSpPr>
              <a:xfrm>
                <a:off x="2624875" y="4873118"/>
                <a:ext cx="149834" cy="144016"/>
                <a:chOff x="2484242" y="5531712"/>
                <a:chExt cx="149834" cy="144016"/>
              </a:xfrm>
            </p:grpSpPr>
            <p:grpSp>
              <p:nvGrpSpPr>
                <p:cNvPr id="105" name="Group 104"/>
                <p:cNvGrpSpPr/>
                <p:nvPr/>
              </p:nvGrpSpPr>
              <p:grpSpPr>
                <a:xfrm rot="10800000">
                  <a:off x="2484242" y="5531712"/>
                  <a:ext cx="78300" cy="144016"/>
                  <a:chOff x="2255160" y="5445224"/>
                  <a:chExt cx="156600" cy="288032"/>
                </a:xfrm>
              </p:grpSpPr>
              <p:sp>
                <p:nvSpPr>
                  <p:cNvPr id="109" name="Oval 108"/>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6" name="Group 105"/>
                <p:cNvGrpSpPr/>
                <p:nvPr/>
              </p:nvGrpSpPr>
              <p:grpSpPr>
                <a:xfrm rot="10800000">
                  <a:off x="2555776" y="5531712"/>
                  <a:ext cx="78300" cy="144016"/>
                  <a:chOff x="2255160" y="5445224"/>
                  <a:chExt cx="156600" cy="288032"/>
                </a:xfrm>
              </p:grpSpPr>
              <p:sp>
                <p:nvSpPr>
                  <p:cNvPr id="107" name="Oval 10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04" name="TextBox 103"/>
              <p:cNvSpPr txBox="1"/>
              <p:nvPr/>
            </p:nvSpPr>
            <p:spPr>
              <a:xfrm>
                <a:off x="2475208" y="4532920"/>
                <a:ext cx="370614" cy="369332"/>
              </a:xfrm>
              <a:prstGeom prst="rect">
                <a:avLst/>
              </a:prstGeom>
              <a:noFill/>
            </p:spPr>
            <p:txBody>
              <a:bodyPr wrap="none" rtlCol="0">
                <a:spAutoFit/>
              </a:bodyPr>
              <a:lstStyle/>
              <a:p>
                <a:r>
                  <a:rPr lang="en-GB" dirty="0" smtClean="0"/>
                  <a:t>e-</a:t>
                </a:r>
                <a:endParaRPr lang="en-GB" dirty="0"/>
              </a:p>
            </p:txBody>
          </p:sp>
        </p:grpSp>
        <p:grpSp>
          <p:nvGrpSpPr>
            <p:cNvPr id="92" name="Group 91"/>
            <p:cNvGrpSpPr/>
            <p:nvPr/>
          </p:nvGrpSpPr>
          <p:grpSpPr>
            <a:xfrm>
              <a:off x="919074" y="4499828"/>
              <a:ext cx="529534" cy="519922"/>
              <a:chOff x="2555776" y="4565262"/>
              <a:chExt cx="529534" cy="519922"/>
            </a:xfrm>
          </p:grpSpPr>
          <p:sp>
            <p:nvSpPr>
              <p:cNvPr id="93" name="Oval 92"/>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4" name="Group 93"/>
              <p:cNvGrpSpPr/>
              <p:nvPr/>
            </p:nvGrpSpPr>
            <p:grpSpPr>
              <a:xfrm>
                <a:off x="2624875" y="4873118"/>
                <a:ext cx="149834" cy="144016"/>
                <a:chOff x="2484242" y="5531712"/>
                <a:chExt cx="149834" cy="144016"/>
              </a:xfrm>
            </p:grpSpPr>
            <p:grpSp>
              <p:nvGrpSpPr>
                <p:cNvPr id="96" name="Group 95"/>
                <p:cNvGrpSpPr/>
                <p:nvPr/>
              </p:nvGrpSpPr>
              <p:grpSpPr>
                <a:xfrm rot="10800000">
                  <a:off x="2484242" y="5531712"/>
                  <a:ext cx="78300" cy="144016"/>
                  <a:chOff x="2255160" y="5445224"/>
                  <a:chExt cx="156600" cy="288032"/>
                </a:xfrm>
              </p:grpSpPr>
              <p:sp>
                <p:nvSpPr>
                  <p:cNvPr id="100" name="Oval 99"/>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7" name="Group 96"/>
                <p:cNvGrpSpPr/>
                <p:nvPr/>
              </p:nvGrpSpPr>
              <p:grpSpPr>
                <a:xfrm rot="10800000">
                  <a:off x="2555776" y="5531712"/>
                  <a:ext cx="78300" cy="144016"/>
                  <a:chOff x="2255160" y="5445224"/>
                  <a:chExt cx="156600" cy="288032"/>
                </a:xfrm>
              </p:grpSpPr>
              <p:sp>
                <p:nvSpPr>
                  <p:cNvPr id="98" name="Oval 97"/>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95" name="TextBox 94"/>
              <p:cNvSpPr txBox="1"/>
              <p:nvPr/>
            </p:nvSpPr>
            <p:spPr>
              <a:xfrm>
                <a:off x="2714696" y="4565262"/>
                <a:ext cx="370614" cy="369332"/>
              </a:xfrm>
              <a:prstGeom prst="rect">
                <a:avLst/>
              </a:prstGeom>
              <a:noFill/>
            </p:spPr>
            <p:txBody>
              <a:bodyPr wrap="none" rtlCol="0">
                <a:spAutoFit/>
              </a:bodyPr>
              <a:lstStyle/>
              <a:p>
                <a:r>
                  <a:rPr lang="en-GB" dirty="0" smtClean="0"/>
                  <a:t>e-</a:t>
                </a:r>
                <a:endParaRPr lang="en-GB" dirty="0"/>
              </a:p>
            </p:txBody>
          </p:sp>
        </p:grpSp>
      </p:grpSp>
    </p:spTree>
    <p:extLst>
      <p:ext uri="{BB962C8B-B14F-4D97-AF65-F5344CB8AC3E}">
        <p14:creationId xmlns:p14="http://schemas.microsoft.com/office/powerpoint/2010/main" val="194026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0.00243 -1.96115E-6 L 0.33785 -1.96115E-6 L 0.41528 -0.04972 L 0.48386 -0.04926 " pathEditMode="relative" rAng="0" ptsTypes="AAAA">
                                      <p:cBhvr>
                                        <p:cTn id="6" dur="5000" fill="hold"/>
                                        <p:tgtEl>
                                          <p:spTgt spid="49"/>
                                        </p:tgtEl>
                                        <p:attrNameLst>
                                          <p:attrName>ppt_x</p:attrName>
                                          <p:attrName>ppt_y</p:attrName>
                                        </p:attrNameLst>
                                      </p:cBhvr>
                                      <p:rCtr x="24306" y="-2498"/>
                                    </p:animMotion>
                                  </p:childTnLst>
                                  <p:subTnLst>
                                    <p:set>
                                      <p:cBhvr override="childStyle">
                                        <p:cTn dur="1" fill="hold" display="0" masterRel="nextClick" afterEffect="1"/>
                                        <p:tgtEl>
                                          <p:spTgt spid="49"/>
                                        </p:tgtEl>
                                        <p:attrNameLst>
                                          <p:attrName>style.visibility</p:attrName>
                                        </p:attrNameLst>
                                      </p:cBhvr>
                                      <p:to>
                                        <p:strVal val="hidden"/>
                                      </p:to>
                                    </p:set>
                                  </p:subTnLst>
                                </p:cTn>
                              </p:par>
                              <p:par>
                                <p:cTn id="7" presetID="0" presetClass="path" presetSubtype="0" fill="hold" grpId="0" nodeType="withEffect">
                                  <p:stCondLst>
                                    <p:cond delay="0"/>
                                  </p:stCondLst>
                                  <p:childTnLst>
                                    <p:animMotion origin="layout" path="M 0.00035 0.00047 L 0.21684 0.16031 L 0.28299 0.16031 " pathEditMode="relative" ptsTypes="AAA">
                                      <p:cBhvr>
                                        <p:cTn id="8" dur="5000" fill="hold"/>
                                        <p:tgtEl>
                                          <p:spTgt spid="50"/>
                                        </p:tgtEl>
                                        <p:attrNameLst>
                                          <p:attrName>ppt_x</p:attrName>
                                          <p:attrName>ppt_y</p:attrName>
                                        </p:attrNameLst>
                                      </p:cBhvr>
                                    </p:animMotion>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par>
                          <p:cTn id="9" fill="hold">
                            <p:stCondLst>
                              <p:cond delay="5000"/>
                            </p:stCondLst>
                            <p:childTnLst>
                              <p:par>
                                <p:cTn id="10" presetID="1" presetClass="exit" presetSubtype="0" fill="hold" grpId="0" nodeType="afterEffect">
                                  <p:stCondLst>
                                    <p:cond delay="0"/>
                                  </p:stCondLst>
                                  <p:childTnLst>
                                    <p:set>
                                      <p:cBhvr>
                                        <p:cTn id="11" dur="1" fill="hold">
                                          <p:stCondLst>
                                            <p:cond delay="0"/>
                                          </p:stCondLst>
                                        </p:cTn>
                                        <p:tgtEl>
                                          <p:spTgt spid="48"/>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70"/>
                                        </p:tgtEl>
                                        <p:attrNameLst>
                                          <p:attrName>style.visibility</p:attrName>
                                        </p:attrNameLst>
                                      </p:cBhvr>
                                      <p:to>
                                        <p:strVal val="hidden"/>
                                      </p:to>
                                    </p:set>
                                  </p:childTnLst>
                                </p:cTn>
                              </p:par>
                              <p:par>
                                <p:cTn id="14" presetID="0" presetClass="path" presetSubtype="0" fill="hold" grpId="0" nodeType="withEffect">
                                  <p:stCondLst>
                                    <p:cond delay="0"/>
                                  </p:stCondLst>
                                  <p:childTnLst>
                                    <p:animMotion origin="layout" path="M -0.00122 0.00717 L 0.07604 0.0074 L 0.15521 0.06846 L 0.32656 0.06337 " pathEditMode="relative" rAng="0" ptsTypes="AAAA">
                                      <p:cBhvr>
                                        <p:cTn id="15" dur="5000" fill="hold"/>
                                        <p:tgtEl>
                                          <p:spTgt spid="85"/>
                                        </p:tgtEl>
                                        <p:attrNameLst>
                                          <p:attrName>ppt_x</p:attrName>
                                          <p:attrName>ppt_y</p:attrName>
                                        </p:attrNameLst>
                                      </p:cBhvr>
                                      <p:rCtr x="16389" y="3053"/>
                                    </p:animMotion>
                                  </p:childTnLst>
                                </p:cTn>
                              </p:par>
                              <p:par>
                                <p:cTn id="16" presetID="0" presetClass="path" presetSubtype="0" fill="hold" grpId="0" nodeType="withEffect">
                                  <p:stCondLst>
                                    <p:cond delay="0"/>
                                  </p:stCondLst>
                                  <p:childTnLst>
                                    <p:animMotion origin="layout" path="M -0.00243 4.32007E-6 L 0.07326 -0.0007 L 0.15781 0.04602 L 0.32014 0.04602 " pathEditMode="relative" rAng="0" ptsTypes="AAAA">
                                      <p:cBhvr>
                                        <p:cTn id="17" dur="5000" fill="hold"/>
                                        <p:tgtEl>
                                          <p:spTgt spid="69"/>
                                        </p:tgtEl>
                                        <p:attrNameLst>
                                          <p:attrName>ppt_x</p:attrName>
                                          <p:attrName>ppt_y</p:attrName>
                                        </p:attrNameLst>
                                      </p:cBhvr>
                                      <p:rCtr x="16128" y="2266"/>
                                    </p:animMotion>
                                  </p:childTnLst>
                                  <p:subTnLst>
                                    <p:set>
                                      <p:cBhvr override="childStyle">
                                        <p:cTn dur="1" fill="hold" display="0" masterRel="nextClick" afterEffect="1"/>
                                        <p:tgtEl>
                                          <p:spTgt spid="69"/>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947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9474"/>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947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19472" grpId="0"/>
      <p:bldP spid="19474" grpId="0"/>
      <p:bldP spid="85" grpId="0" animBg="1"/>
      <p:bldP spid="48" grpId="0" animBg="1"/>
      <p:bldP spid="69" grpId="0" animBg="1"/>
      <p:bldP spid="70" grpId="0" animBg="1"/>
      <p:bldP spid="19" grpId="0"/>
      <p:bldP spid="21" grpId="0"/>
      <p:bldP spid="32" grpId="0" animBg="1"/>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PS Booster</a:t>
            </a:r>
            <a:endParaRPr lang="en-US" dirty="0"/>
          </a:p>
        </p:txBody>
      </p:sp>
      <p:sp>
        <p:nvSpPr>
          <p:cNvPr id="23" name="Date Placeholder 22"/>
          <p:cNvSpPr>
            <a:spLocks noGrp="1"/>
          </p:cNvSpPr>
          <p:nvPr>
            <p:ph type="dt" sz="half" idx="10"/>
          </p:nvPr>
        </p:nvSpPr>
        <p:spPr/>
        <p:txBody>
          <a:bodyPr/>
          <a:lstStyle/>
          <a:p>
            <a:r>
              <a:rPr lang="en-US" smtClean="0"/>
              <a:t>15 January 2021</a:t>
            </a:r>
            <a:endParaRPr lang="en-US" dirty="0" smtClean="0"/>
          </a:p>
        </p:txBody>
      </p:sp>
      <p:sp>
        <p:nvSpPr>
          <p:cNvPr id="24" name="Footer Placeholder 23"/>
          <p:cNvSpPr>
            <a:spLocks noGrp="1"/>
          </p:cNvSpPr>
          <p:nvPr>
            <p:ph type="ftr" sz="quarter" idx="11"/>
          </p:nvPr>
        </p:nvSpPr>
        <p:spPr/>
        <p:txBody>
          <a:bodyPr/>
          <a:lstStyle/>
          <a:p>
            <a:r>
              <a:rPr lang="en-US" smtClean="0"/>
              <a:t>JUAS 2021</a:t>
            </a:r>
            <a:endParaRPr lang="en-US" dirty="0"/>
          </a:p>
        </p:txBody>
      </p:sp>
      <p:sp>
        <p:nvSpPr>
          <p:cNvPr id="25" name="Slide Number Placeholder 24"/>
          <p:cNvSpPr>
            <a:spLocks noGrp="1"/>
          </p:cNvSpPr>
          <p:nvPr>
            <p:ph type="sldNum" sz="quarter" idx="12"/>
          </p:nvPr>
        </p:nvSpPr>
        <p:spPr/>
        <p:txBody>
          <a:bodyPr/>
          <a:lstStyle/>
          <a:p>
            <a:fld id="{8A37C28D-FCB0-477D-82D3-62143F2DA843}" type="slidenum">
              <a:rPr lang="en-US" smtClean="0"/>
              <a:pPr/>
              <a:t>21</a:t>
            </a:fld>
            <a:endParaRPr lang="en-US" dirty="0"/>
          </a:p>
        </p:txBody>
      </p:sp>
      <p:sp>
        <p:nvSpPr>
          <p:cNvPr id="9" name="Rectangle 8"/>
          <p:cNvSpPr/>
          <p:nvPr/>
        </p:nvSpPr>
        <p:spPr bwMode="auto">
          <a:xfrm>
            <a:off x="7452320" y="5733256"/>
            <a:ext cx="1691680" cy="72008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10" name="TextBox 9"/>
          <p:cNvSpPr txBox="1"/>
          <p:nvPr/>
        </p:nvSpPr>
        <p:spPr>
          <a:xfrm>
            <a:off x="5868144" y="1710085"/>
            <a:ext cx="1368152" cy="400110"/>
          </a:xfrm>
          <a:prstGeom prst="rect">
            <a:avLst/>
          </a:prstGeom>
          <a:solidFill>
            <a:schemeClr val="bg1"/>
          </a:solidFill>
          <a:ln>
            <a:noFill/>
          </a:ln>
        </p:spPr>
        <p:txBody>
          <a:bodyPr wrap="square" rtlCol="0">
            <a:spAutoFit/>
          </a:bodyPr>
          <a:lstStyle/>
          <a:p>
            <a:r>
              <a:rPr lang="en-US" sz="2000" b="1" dirty="0" smtClean="0">
                <a:effectLst/>
              </a:rPr>
              <a:t>East Hall</a:t>
            </a:r>
          </a:p>
        </p:txBody>
      </p:sp>
      <p:sp>
        <p:nvSpPr>
          <p:cNvPr id="32" name="Rectangle 31"/>
          <p:cNvSpPr/>
          <p:nvPr/>
        </p:nvSpPr>
        <p:spPr>
          <a:xfrm>
            <a:off x="3243250" y="5118288"/>
            <a:ext cx="4917970" cy="1315745"/>
          </a:xfrm>
          <a:prstGeom prst="rect">
            <a:avLst/>
          </a:prstGeom>
          <a:noFill/>
        </p:spPr>
        <p:txBody>
          <a:bodyPr wrap="square">
            <a:spAutoFit/>
          </a:bodyPr>
          <a:lstStyle/>
          <a:p>
            <a:pPr marL="285750" indent="-285750">
              <a:spcBef>
                <a:spcPts val="600"/>
              </a:spcBef>
              <a:spcAft>
                <a:spcPts val="300"/>
              </a:spcAft>
              <a:buFont typeface="Arial" panose="020B0604020202020204" pitchFamily="34" charset="0"/>
              <a:buChar char="•"/>
            </a:pPr>
            <a:r>
              <a:rPr lang="en-US" dirty="0">
                <a:latin typeface="+mj-lt"/>
              </a:rPr>
              <a:t>Synchrotron with  4 vertically stacked rings, each ¼ of PS </a:t>
            </a:r>
            <a:r>
              <a:rPr lang="en-US" dirty="0" smtClean="0">
                <a:latin typeface="+mj-lt"/>
              </a:rPr>
              <a:t>Circumference</a:t>
            </a:r>
          </a:p>
          <a:p>
            <a:pPr marL="285750" indent="-285750">
              <a:spcBef>
                <a:spcPts val="600"/>
              </a:spcBef>
              <a:spcAft>
                <a:spcPts val="300"/>
              </a:spcAft>
              <a:buFont typeface="Arial" panose="020B0604020202020204" pitchFamily="34" charset="0"/>
              <a:buChar char="•"/>
            </a:pPr>
            <a:r>
              <a:rPr lang="en-US" dirty="0" smtClean="0">
                <a:latin typeface="+mj-lt"/>
              </a:rPr>
              <a:t>Duty cycle 1.2 s </a:t>
            </a:r>
            <a:r>
              <a:rPr lang="en-US" dirty="0" smtClean="0">
                <a:latin typeface="+mj-lt"/>
                <a:sym typeface="Wingdings" panose="05000000000000000000" pitchFamily="2" charset="2"/>
              </a:rPr>
              <a:t> two cycles needed to fill the PS with protons for LHC</a:t>
            </a:r>
          </a:p>
        </p:txBody>
      </p:sp>
      <p:pic>
        <p:nvPicPr>
          <p:cNvPr id="33" name="Picture 3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186214" y="1071465"/>
            <a:ext cx="4838232" cy="3597234"/>
          </a:xfrm>
          <a:prstGeom prst="rect">
            <a:avLst/>
          </a:prstGeom>
        </p:spPr>
      </p:pic>
      <p:sp>
        <p:nvSpPr>
          <p:cNvPr id="31" name="TextBox 30"/>
          <p:cNvSpPr txBox="1"/>
          <p:nvPr/>
        </p:nvSpPr>
        <p:spPr>
          <a:xfrm>
            <a:off x="4114029" y="2879997"/>
            <a:ext cx="2844535" cy="1754326"/>
          </a:xfrm>
          <a:prstGeom prst="rect">
            <a:avLst/>
          </a:prstGeom>
          <a:noFill/>
        </p:spPr>
        <p:txBody>
          <a:bodyPr wrap="square" rtlCol="0">
            <a:spAutoFit/>
          </a:bodyPr>
          <a:lstStyle/>
          <a:p>
            <a:r>
              <a:rPr lang="en-GB" dirty="0" smtClean="0">
                <a:solidFill>
                  <a:schemeClr val="bg1"/>
                </a:solidFill>
                <a:latin typeface="+mj-lt"/>
              </a:rPr>
              <a:t>C = 154 m</a:t>
            </a:r>
          </a:p>
          <a:p>
            <a:r>
              <a:rPr lang="en-GB" dirty="0" smtClean="0">
                <a:solidFill>
                  <a:schemeClr val="bg1"/>
                </a:solidFill>
                <a:latin typeface="+mj-lt"/>
              </a:rPr>
              <a:t>Commissioned in 1972</a:t>
            </a:r>
          </a:p>
          <a:p>
            <a:r>
              <a:rPr lang="en-GB" dirty="0" smtClean="0">
                <a:solidFill>
                  <a:schemeClr val="bg1"/>
                </a:solidFill>
                <a:latin typeface="+mj-lt"/>
              </a:rPr>
              <a:t>Built to increase the PS injection energy to compensate for space charge</a:t>
            </a:r>
            <a:endParaRPr lang="en-GB" dirty="0">
              <a:solidFill>
                <a:schemeClr val="bg1"/>
              </a:solidFill>
              <a:latin typeface="+mj-lt"/>
            </a:endParaRPr>
          </a:p>
        </p:txBody>
      </p:sp>
      <p:grpSp>
        <p:nvGrpSpPr>
          <p:cNvPr id="7" name="Group 6"/>
          <p:cNvGrpSpPr/>
          <p:nvPr/>
        </p:nvGrpSpPr>
        <p:grpSpPr>
          <a:xfrm>
            <a:off x="57179" y="362955"/>
            <a:ext cx="3063425" cy="2568863"/>
            <a:chOff x="57179" y="362955"/>
            <a:chExt cx="3063425" cy="2568863"/>
          </a:xfrm>
        </p:grpSpPr>
        <p:pic>
          <p:nvPicPr>
            <p:cNvPr id="28" name="Picture 5">
              <a:extLst>
                <a:ext uri="{FF2B5EF4-FFF2-40B4-BE49-F238E27FC236}">
                  <a16:creationId xmlns:a16="http://schemas.microsoft.com/office/drawing/2014/main" xmlns="" id="{BFA75123-53DC-4FA4-ABBF-B70BD47FFE90}"/>
                </a:ext>
              </a:extLst>
            </p:cNvPr>
            <p:cNvPicPr>
              <a:picLocks noChangeAspect="1"/>
            </p:cNvPicPr>
            <p:nvPr/>
          </p:nvPicPr>
          <p:blipFill>
            <a:blip r:embed="rId3"/>
            <a:stretch>
              <a:fillRect/>
            </a:stretch>
          </p:blipFill>
          <p:spPr>
            <a:xfrm>
              <a:off x="178661" y="362955"/>
              <a:ext cx="2941943" cy="1936913"/>
            </a:xfrm>
            <a:prstGeom prst="rect">
              <a:avLst/>
            </a:prstGeom>
            <a:effectLst>
              <a:outerShdw blurRad="50800" dist="38100" dir="2700000" algn="tl" rotWithShape="0">
                <a:prstClr val="black">
                  <a:alpha val="40000"/>
                </a:prstClr>
              </a:outerShdw>
            </a:effectLst>
          </p:spPr>
        </p:pic>
        <p:sp>
          <p:nvSpPr>
            <p:cNvPr id="36" name="TextBox 17">
              <a:extLst>
                <a:ext uri="{FF2B5EF4-FFF2-40B4-BE49-F238E27FC236}">
                  <a16:creationId xmlns:a16="http://schemas.microsoft.com/office/drawing/2014/main" xmlns="" id="{2F3F1E9C-85F3-40C4-9395-39617EFFC3CC}"/>
                </a:ext>
              </a:extLst>
            </p:cNvPr>
            <p:cNvSpPr txBox="1"/>
            <p:nvPr/>
          </p:nvSpPr>
          <p:spPr>
            <a:xfrm>
              <a:off x="57179" y="2285487"/>
              <a:ext cx="2151403" cy="646331"/>
            </a:xfrm>
            <a:prstGeom prst="rect">
              <a:avLst/>
            </a:prstGeom>
            <a:noFill/>
          </p:spPr>
          <p:txBody>
            <a:bodyPr wrap="square" rtlCol="0">
              <a:spAutoFit/>
            </a:bodyPr>
            <a:lstStyle/>
            <a:p>
              <a:pPr algn="ctr"/>
              <a:r>
                <a:rPr lang="en-US" dirty="0">
                  <a:solidFill>
                    <a:schemeClr val="bg2">
                      <a:lumMod val="10000"/>
                    </a:schemeClr>
                  </a:solidFill>
                  <a:latin typeface="+mj-lt"/>
                  <a:cs typeface="Calibri" panose="020F0502020204030204" pitchFamily="34" charset="0"/>
                </a:rPr>
                <a:t>Newly installed </a:t>
              </a:r>
              <a:r>
                <a:rPr lang="en-US">
                  <a:solidFill>
                    <a:schemeClr val="bg2">
                      <a:lumMod val="10000"/>
                    </a:schemeClr>
                  </a:solidFill>
                  <a:latin typeface="+mj-lt"/>
                  <a:cs typeface="Calibri" panose="020F0502020204030204" pitchFamily="34" charset="0"/>
                </a:rPr>
                <a:t>H- </a:t>
              </a:r>
              <a:r>
                <a:rPr lang="en-US" smtClean="0">
                  <a:solidFill>
                    <a:schemeClr val="bg2">
                      <a:lumMod val="10000"/>
                    </a:schemeClr>
                  </a:solidFill>
                  <a:latin typeface="+mj-lt"/>
                  <a:cs typeface="Calibri" panose="020F0502020204030204" pitchFamily="34" charset="0"/>
                </a:rPr>
                <a:t>injection</a:t>
              </a:r>
              <a:endParaRPr lang="en-GB" dirty="0">
                <a:solidFill>
                  <a:schemeClr val="bg2">
                    <a:lumMod val="10000"/>
                  </a:schemeClr>
                </a:solidFill>
                <a:latin typeface="+mj-lt"/>
                <a:cs typeface="Calibri" panose="020F0502020204030204" pitchFamily="34" charset="0"/>
              </a:endParaRPr>
            </a:p>
          </p:txBody>
        </p:sp>
      </p:grpSp>
      <p:grpSp>
        <p:nvGrpSpPr>
          <p:cNvPr id="6" name="Group 5"/>
          <p:cNvGrpSpPr/>
          <p:nvPr/>
        </p:nvGrpSpPr>
        <p:grpSpPr>
          <a:xfrm>
            <a:off x="-36754" y="3502282"/>
            <a:ext cx="3449320" cy="3466358"/>
            <a:chOff x="-36754" y="3502282"/>
            <a:chExt cx="3449320" cy="3466358"/>
          </a:xfrm>
        </p:grpSpPr>
        <p:pic>
          <p:nvPicPr>
            <p:cNvPr id="37" name="Picture 36" descr="PSB_Magnet">
              <a:extLst>
                <a:ext uri="{FF2B5EF4-FFF2-40B4-BE49-F238E27FC236}">
                  <a16:creationId xmlns:a16="http://schemas.microsoft.com/office/drawing/2014/main" xmlns="" id="{FEC4C551-2603-44E0-9A57-955CF53B77C2}"/>
                </a:ext>
              </a:extLst>
            </p:cNvPr>
            <p:cNvPicPr/>
            <p:nvPr/>
          </p:nvPicPr>
          <p:blipFill rotWithShape="1">
            <a:blip r:embed="rId4">
              <a:extLst>
                <a:ext uri="{28A0092B-C50C-407E-A947-70E740481C1C}">
                  <a14:useLocalDpi xmlns:a14="http://schemas.microsoft.com/office/drawing/2010/main" val="0"/>
                </a:ext>
              </a:extLst>
            </a:blip>
            <a:srcRect t="7764"/>
            <a:stretch/>
          </p:blipFill>
          <p:spPr bwMode="auto">
            <a:xfrm>
              <a:off x="-36754" y="3563770"/>
              <a:ext cx="3449320" cy="3404870"/>
            </a:xfrm>
            <a:prstGeom prst="rect">
              <a:avLst/>
            </a:prstGeom>
            <a:noFill/>
            <a:ln>
              <a:noFill/>
            </a:ln>
            <a:extLst>
              <a:ext uri="{53640926-AAD7-44D8-BBD7-CCE9431645EC}">
                <a14:shadowObscured xmlns:a14="http://schemas.microsoft.com/office/drawing/2010/main"/>
              </a:ext>
            </a:extLst>
          </p:spPr>
        </p:pic>
        <p:sp>
          <p:nvSpPr>
            <p:cNvPr id="4" name="TextBox 3"/>
            <p:cNvSpPr txBox="1"/>
            <p:nvPr/>
          </p:nvSpPr>
          <p:spPr>
            <a:xfrm>
              <a:off x="355813" y="3502282"/>
              <a:ext cx="1619354" cy="369332"/>
            </a:xfrm>
            <a:prstGeom prst="rect">
              <a:avLst/>
            </a:prstGeom>
            <a:noFill/>
          </p:spPr>
          <p:txBody>
            <a:bodyPr wrap="none" rtlCol="0">
              <a:spAutoFit/>
            </a:bodyPr>
            <a:lstStyle/>
            <a:p>
              <a:r>
                <a:rPr lang="en-US" smtClean="0">
                  <a:latin typeface="+mj-lt"/>
                </a:rPr>
                <a:t>Main dipoles</a:t>
              </a:r>
              <a:endParaRPr lang="en-US">
                <a:latin typeface="+mj-lt"/>
              </a:endParaRPr>
            </a:p>
          </p:txBody>
        </p:sp>
      </p:grpSp>
      <p:grpSp>
        <p:nvGrpSpPr>
          <p:cNvPr id="21" name="Group 20"/>
          <p:cNvGrpSpPr/>
          <p:nvPr/>
        </p:nvGrpSpPr>
        <p:grpSpPr>
          <a:xfrm>
            <a:off x="6208099" y="1176640"/>
            <a:ext cx="2879500" cy="2184263"/>
            <a:chOff x="6208099" y="1176640"/>
            <a:chExt cx="2879500" cy="2184263"/>
          </a:xfrm>
        </p:grpSpPr>
        <p:pic>
          <p:nvPicPr>
            <p:cNvPr id="39" name="Picture 38">
              <a:extLst>
                <a:ext uri="{FF2B5EF4-FFF2-40B4-BE49-F238E27FC236}">
                  <a16:creationId xmlns:a16="http://schemas.microsoft.com/office/drawing/2014/main" xmlns="" id="{6D692A87-037F-4CB3-9770-AA46DFE45077}"/>
                </a:ext>
              </a:extLst>
            </p:cNvPr>
            <p:cNvPicPr>
              <a:picLocks noChangeAspect="1"/>
            </p:cNvPicPr>
            <p:nvPr/>
          </p:nvPicPr>
          <p:blipFill rotWithShape="1">
            <a:blip r:embed="rId5">
              <a:extLst>
                <a:ext uri="{28A0092B-C50C-407E-A947-70E740481C1C}">
                  <a14:useLocalDpi xmlns:a14="http://schemas.microsoft.com/office/drawing/2010/main" val="0"/>
                </a:ext>
              </a:extLst>
            </a:blip>
            <a:srcRect l="-2595" t="29141" r="2595" b="30153"/>
            <a:stretch/>
          </p:blipFill>
          <p:spPr>
            <a:xfrm>
              <a:off x="6208099" y="1176640"/>
              <a:ext cx="2791250" cy="1514946"/>
            </a:xfrm>
            <a:prstGeom prst="rect">
              <a:avLst/>
            </a:prstGeom>
          </p:spPr>
        </p:pic>
        <p:sp>
          <p:nvSpPr>
            <p:cNvPr id="40" name="TextBox 17">
              <a:extLst>
                <a:ext uri="{FF2B5EF4-FFF2-40B4-BE49-F238E27FC236}">
                  <a16:creationId xmlns:a16="http://schemas.microsoft.com/office/drawing/2014/main" xmlns="" id="{2F3F1E9C-85F3-40C4-9395-39617EFFC3CC}"/>
                </a:ext>
              </a:extLst>
            </p:cNvPr>
            <p:cNvSpPr txBox="1"/>
            <p:nvPr/>
          </p:nvSpPr>
          <p:spPr>
            <a:xfrm>
              <a:off x="6936196" y="2714572"/>
              <a:ext cx="2151403" cy="646331"/>
            </a:xfrm>
            <a:prstGeom prst="rect">
              <a:avLst/>
            </a:prstGeom>
            <a:noFill/>
          </p:spPr>
          <p:txBody>
            <a:bodyPr wrap="square" rtlCol="0">
              <a:spAutoFit/>
            </a:bodyPr>
            <a:lstStyle/>
            <a:p>
              <a:pPr algn="ctr"/>
              <a:r>
                <a:rPr lang="en-US" dirty="0" smtClean="0">
                  <a:solidFill>
                    <a:schemeClr val="bg2">
                      <a:lumMod val="10000"/>
                    </a:schemeClr>
                  </a:solidFill>
                  <a:latin typeface="+mj-lt"/>
                  <a:cs typeface="Calibri" panose="020F0502020204030204" pitchFamily="34" charset="0"/>
                </a:rPr>
                <a:t>Stripper foil for H- injection</a:t>
              </a:r>
              <a:endParaRPr lang="en-GB" dirty="0">
                <a:solidFill>
                  <a:schemeClr val="bg2">
                    <a:lumMod val="10000"/>
                  </a:schemeClr>
                </a:solidFill>
                <a:latin typeface="+mj-lt"/>
                <a:cs typeface="Calibri" panose="020F0502020204030204" pitchFamily="34" charset="0"/>
              </a:endParaRPr>
            </a:p>
          </p:txBody>
        </p:sp>
      </p:grpSp>
      <p:sp>
        <p:nvSpPr>
          <p:cNvPr id="5" name="TextBox 4"/>
          <p:cNvSpPr txBox="1"/>
          <p:nvPr/>
        </p:nvSpPr>
        <p:spPr>
          <a:xfrm>
            <a:off x="7235493" y="3383889"/>
            <a:ext cx="1678665" cy="1754326"/>
          </a:xfrm>
          <a:prstGeom prst="rect">
            <a:avLst/>
          </a:prstGeom>
          <a:noFill/>
        </p:spPr>
        <p:txBody>
          <a:bodyPr wrap="none" rtlCol="0">
            <a:spAutoFit/>
          </a:bodyPr>
          <a:lstStyle/>
          <a:p>
            <a:r>
              <a:rPr lang="en-US" dirty="0" smtClean="0">
                <a:latin typeface="+mj-lt"/>
              </a:rPr>
              <a:t>Pre-LS2 (p+):</a:t>
            </a:r>
          </a:p>
          <a:p>
            <a:r>
              <a:rPr lang="en-US" dirty="0" err="1" smtClean="0">
                <a:latin typeface="+mj-lt"/>
              </a:rPr>
              <a:t>E</a:t>
            </a:r>
            <a:r>
              <a:rPr lang="en-US" baseline="-25000" dirty="0" err="1" smtClean="0">
                <a:latin typeface="+mj-lt"/>
              </a:rPr>
              <a:t>inj</a:t>
            </a:r>
            <a:r>
              <a:rPr lang="en-US" dirty="0" smtClean="0">
                <a:latin typeface="+mj-lt"/>
              </a:rPr>
              <a:t>=50 MeV</a:t>
            </a:r>
          </a:p>
          <a:p>
            <a:r>
              <a:rPr lang="en-US" dirty="0" err="1" smtClean="0">
                <a:latin typeface="+mj-lt"/>
              </a:rPr>
              <a:t>E</a:t>
            </a:r>
            <a:r>
              <a:rPr lang="en-US" baseline="-25000" dirty="0" err="1" smtClean="0">
                <a:latin typeface="+mj-lt"/>
              </a:rPr>
              <a:t>ext</a:t>
            </a:r>
            <a:r>
              <a:rPr lang="en-US" dirty="0" smtClean="0">
                <a:latin typeface="+mj-lt"/>
              </a:rPr>
              <a:t>=1.4 GeV</a:t>
            </a:r>
          </a:p>
          <a:p>
            <a:r>
              <a:rPr lang="en-US" b="1" dirty="0" smtClean="0">
                <a:latin typeface="+mj-lt"/>
              </a:rPr>
              <a:t>LIU era (H-):</a:t>
            </a:r>
          </a:p>
          <a:p>
            <a:r>
              <a:rPr lang="en-US" dirty="0" err="1" smtClean="0">
                <a:latin typeface="+mj-lt"/>
              </a:rPr>
              <a:t>E</a:t>
            </a:r>
            <a:r>
              <a:rPr lang="en-US" baseline="-25000" dirty="0" err="1" smtClean="0">
                <a:latin typeface="+mj-lt"/>
              </a:rPr>
              <a:t>inj</a:t>
            </a:r>
            <a:r>
              <a:rPr lang="en-US" dirty="0" smtClean="0">
                <a:latin typeface="+mj-lt"/>
              </a:rPr>
              <a:t>=160 </a:t>
            </a:r>
            <a:r>
              <a:rPr lang="en-US" dirty="0">
                <a:latin typeface="+mj-lt"/>
              </a:rPr>
              <a:t>MeV</a:t>
            </a:r>
          </a:p>
          <a:p>
            <a:r>
              <a:rPr lang="en-US" dirty="0" err="1" smtClean="0">
                <a:latin typeface="+mj-lt"/>
              </a:rPr>
              <a:t>E</a:t>
            </a:r>
            <a:r>
              <a:rPr lang="en-US" baseline="-25000" dirty="0" err="1" smtClean="0">
                <a:latin typeface="+mj-lt"/>
              </a:rPr>
              <a:t>ext</a:t>
            </a:r>
            <a:r>
              <a:rPr lang="en-US" dirty="0" smtClean="0">
                <a:latin typeface="+mj-lt"/>
              </a:rPr>
              <a:t>=2 GeV</a:t>
            </a:r>
            <a:endParaRPr lang="en-US" dirty="0">
              <a:latin typeface="+mj-lt"/>
            </a:endParaRPr>
          </a:p>
        </p:txBody>
      </p:sp>
    </p:spTree>
    <p:extLst>
      <p:ext uri="{BB962C8B-B14F-4D97-AF65-F5344CB8AC3E}">
        <p14:creationId xmlns:p14="http://schemas.microsoft.com/office/powerpoint/2010/main" val="2315739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22</a:t>
            </a:fld>
            <a:endParaRPr lang="en-GB"/>
          </a:p>
        </p:txBody>
      </p:sp>
      <p:pic>
        <p:nvPicPr>
          <p:cNvPr id="47106" name="Picture 2" descr="reaking News, Latest Updates Highlights of July 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08" y="404664"/>
            <a:ext cx="9107792" cy="5085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712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500036" cy="914400"/>
          </a:xfrm>
        </p:spPr>
        <p:txBody>
          <a:bodyPr>
            <a:normAutofit/>
          </a:bodyPr>
          <a:lstStyle/>
          <a:p>
            <a:r>
              <a:rPr lang="en-US" sz="2400" dirty="0" smtClean="0"/>
              <a:t>First H- beam </a:t>
            </a:r>
            <a:r>
              <a:rPr lang="en-US" sz="2400" smtClean="0"/>
              <a:t>in Booster </a:t>
            </a:r>
            <a:r>
              <a:rPr lang="en-US" sz="2400"/>
              <a:t>Ring </a:t>
            </a:r>
            <a:r>
              <a:rPr lang="en-US" sz="2400" smtClean="0"/>
              <a:t>3 (07.12.2020</a:t>
            </a:r>
            <a:r>
              <a:rPr lang="en-US" sz="2400" dirty="0" smtClean="0"/>
              <a:t>)</a:t>
            </a:r>
            <a:endParaRPr lang="en-US" sz="2400"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23</a:t>
            </a:fld>
            <a:endParaRPr lang="en-GB"/>
          </a:p>
        </p:txBody>
      </p:sp>
      <p:pic>
        <p:nvPicPr>
          <p:cNvPr id="6" name="Picture 5"/>
          <p:cNvPicPr>
            <a:picLocks noChangeAspect="1"/>
          </p:cNvPicPr>
          <p:nvPr/>
        </p:nvPicPr>
        <p:blipFill>
          <a:blip r:embed="rId2"/>
          <a:stretch>
            <a:fillRect/>
          </a:stretch>
        </p:blipFill>
        <p:spPr>
          <a:xfrm>
            <a:off x="0" y="1191576"/>
            <a:ext cx="9144000" cy="5116198"/>
          </a:xfrm>
          <a:prstGeom prst="rect">
            <a:avLst/>
          </a:prstGeom>
        </p:spPr>
      </p:pic>
      <p:pic>
        <p:nvPicPr>
          <p:cNvPr id="46084" name="Picture 4" descr="reaking News, Latest Updates Highlights of July 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7236" y="0"/>
            <a:ext cx="2192482" cy="122413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627065" y="5157192"/>
            <a:ext cx="1516935" cy="646331"/>
          </a:xfrm>
          <a:prstGeom prst="rect">
            <a:avLst/>
          </a:prstGeom>
          <a:noFill/>
        </p:spPr>
        <p:txBody>
          <a:bodyPr wrap="square" rtlCol="0">
            <a:spAutoFit/>
          </a:bodyPr>
          <a:lstStyle/>
          <a:p>
            <a:pPr algn="ctr"/>
            <a:r>
              <a:rPr lang="en-US" smtClean="0"/>
              <a:t>INJECTION INTO RING 3</a:t>
            </a:r>
            <a:endParaRPr lang="en-US"/>
          </a:p>
        </p:txBody>
      </p:sp>
      <p:sp>
        <p:nvSpPr>
          <p:cNvPr id="11" name="Rectangle 10"/>
          <p:cNvSpPr/>
          <p:nvPr/>
        </p:nvSpPr>
        <p:spPr>
          <a:xfrm>
            <a:off x="107504" y="2132856"/>
            <a:ext cx="482453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015857" y="5013176"/>
            <a:ext cx="2916183" cy="369332"/>
          </a:xfrm>
          <a:prstGeom prst="rect">
            <a:avLst/>
          </a:prstGeom>
          <a:noFill/>
        </p:spPr>
        <p:txBody>
          <a:bodyPr wrap="none" rtlCol="0">
            <a:spAutoFit/>
          </a:bodyPr>
          <a:lstStyle/>
          <a:p>
            <a:r>
              <a:rPr lang="en-US" smtClean="0"/>
              <a:t>H- </a:t>
            </a:r>
            <a:r>
              <a:rPr lang="en-US" dirty="0" smtClean="0"/>
              <a:t>at the distributor position</a:t>
            </a:r>
            <a:endParaRPr lang="en-US" dirty="0"/>
          </a:p>
        </p:txBody>
      </p:sp>
      <p:sp>
        <p:nvSpPr>
          <p:cNvPr id="18" name="TextBox 17"/>
          <p:cNvSpPr txBox="1"/>
          <p:nvPr/>
        </p:nvSpPr>
        <p:spPr>
          <a:xfrm>
            <a:off x="2519772" y="2240868"/>
            <a:ext cx="3451586" cy="369332"/>
          </a:xfrm>
          <a:prstGeom prst="rect">
            <a:avLst/>
          </a:prstGeom>
          <a:noFill/>
        </p:spPr>
        <p:txBody>
          <a:bodyPr wrap="none" rtlCol="0">
            <a:spAutoFit/>
          </a:bodyPr>
          <a:lstStyle/>
          <a:p>
            <a:r>
              <a:rPr lang="en-US" dirty="0" smtClean="0"/>
              <a:t>H- at the vertical septa and dipoles</a:t>
            </a:r>
            <a:endParaRPr lang="en-US" dirty="0"/>
          </a:p>
        </p:txBody>
      </p:sp>
      <p:sp>
        <p:nvSpPr>
          <p:cNvPr id="17" name="TextBox 16"/>
          <p:cNvSpPr txBox="1"/>
          <p:nvPr/>
        </p:nvSpPr>
        <p:spPr>
          <a:xfrm>
            <a:off x="7516209" y="3861048"/>
            <a:ext cx="1592295" cy="276999"/>
          </a:xfrm>
          <a:prstGeom prst="rect">
            <a:avLst/>
          </a:prstGeom>
          <a:noFill/>
        </p:spPr>
        <p:txBody>
          <a:bodyPr wrap="none" rtlCol="0">
            <a:spAutoFit/>
          </a:bodyPr>
          <a:lstStyle/>
          <a:p>
            <a:r>
              <a:rPr lang="en-US" sz="1200" dirty="0" smtClean="0"/>
              <a:t>BTV </a:t>
            </a:r>
            <a:r>
              <a:rPr lang="en-US" sz="1200" smtClean="0"/>
              <a:t>at H- stripper foil</a:t>
            </a:r>
            <a:endParaRPr lang="en-US" sz="1200"/>
          </a:p>
        </p:txBody>
      </p:sp>
      <p:sp>
        <p:nvSpPr>
          <p:cNvPr id="20" name="Right Bracket 19">
            <a:extLst>
              <a:ext uri="{FF2B5EF4-FFF2-40B4-BE49-F238E27FC236}">
                <a16:creationId xmlns:a16="http://schemas.microsoft.com/office/drawing/2014/main" xmlns="" id="{B1A261B7-1CAA-4139-AA73-422CC487FB0F}"/>
              </a:ext>
            </a:extLst>
          </p:cNvPr>
          <p:cNvSpPr/>
          <p:nvPr/>
        </p:nvSpPr>
        <p:spPr bwMode="auto">
          <a:xfrm rot="5400000">
            <a:off x="3576219" y="3297313"/>
            <a:ext cx="47348" cy="1080122"/>
          </a:xfrm>
          <a:prstGeom prst="rightBracket">
            <a:avLst/>
          </a:prstGeom>
          <a:noFill/>
          <a:ln w="2857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66" charset="-128"/>
            </a:endParaRPr>
          </a:p>
        </p:txBody>
      </p:sp>
      <p:cxnSp>
        <p:nvCxnSpPr>
          <p:cNvPr id="21" name="Straight Connector 20">
            <a:extLst>
              <a:ext uri="{FF2B5EF4-FFF2-40B4-BE49-F238E27FC236}">
                <a16:creationId xmlns:a16="http://schemas.microsoft.com/office/drawing/2014/main" xmlns="" id="{B79C1268-5D35-41E1-816F-CED8110DF9B0}"/>
              </a:ext>
            </a:extLst>
          </p:cNvPr>
          <p:cNvCxnSpPr>
            <a:cxnSpLocks/>
          </p:cNvCxnSpPr>
          <p:nvPr/>
        </p:nvCxnSpPr>
        <p:spPr bwMode="auto">
          <a:xfrm flipH="1">
            <a:off x="1794569" y="3861048"/>
            <a:ext cx="1265263" cy="455694"/>
          </a:xfrm>
          <a:prstGeom prst="line">
            <a:avLst/>
          </a:prstGeom>
          <a:solidFill>
            <a:schemeClr val="accent1"/>
          </a:solidFill>
          <a:ln w="28575" cap="flat" cmpd="sng" algn="ctr">
            <a:solidFill>
              <a:srgbClr val="FF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 name="Picture 21">
            <a:extLst>
              <a:ext uri="{FF2B5EF4-FFF2-40B4-BE49-F238E27FC236}">
                <a16:creationId xmlns:a16="http://schemas.microsoft.com/office/drawing/2014/main" xmlns="" id="{0732469F-4051-4981-8808-D220BFB7937F}"/>
              </a:ext>
            </a:extLst>
          </p:cNvPr>
          <p:cNvPicPr>
            <a:picLocks noChangeAspect="1"/>
          </p:cNvPicPr>
          <p:nvPr/>
        </p:nvPicPr>
        <p:blipFill>
          <a:blip r:embed="rId4"/>
          <a:stretch>
            <a:fillRect/>
          </a:stretch>
        </p:blipFill>
        <p:spPr>
          <a:xfrm>
            <a:off x="107505" y="4192092"/>
            <a:ext cx="1728192" cy="1078947"/>
          </a:xfrm>
          <a:prstGeom prst="rect">
            <a:avLst/>
          </a:prstGeom>
          <a:solidFill>
            <a:schemeClr val="bg1"/>
          </a:solidFill>
          <a:ln w="38100">
            <a:solidFill>
              <a:srgbClr val="FF9900"/>
            </a:solidFill>
          </a:ln>
        </p:spPr>
      </p:pic>
      <p:cxnSp>
        <p:nvCxnSpPr>
          <p:cNvPr id="25" name="Straight Arrow Connector 24"/>
          <p:cNvCxnSpPr/>
          <p:nvPr/>
        </p:nvCxnSpPr>
        <p:spPr>
          <a:xfrm>
            <a:off x="251520" y="3933056"/>
            <a:ext cx="1764337"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84742" y="3837373"/>
            <a:ext cx="1329403" cy="369332"/>
          </a:xfrm>
          <a:prstGeom prst="rect">
            <a:avLst/>
          </a:prstGeom>
          <a:noFill/>
        </p:spPr>
        <p:txBody>
          <a:bodyPr wrap="none" rtlCol="0">
            <a:spAutoFit/>
          </a:bodyPr>
          <a:lstStyle/>
          <a:p>
            <a:r>
              <a:rPr lang="en-US" smtClean="0"/>
              <a:t>H- direction</a:t>
            </a:r>
            <a:endParaRPr lang="en-US"/>
          </a:p>
        </p:txBody>
      </p:sp>
    </p:spTree>
    <p:extLst>
      <p:ext uri="{BB962C8B-B14F-4D97-AF65-F5344CB8AC3E}">
        <p14:creationId xmlns:p14="http://schemas.microsoft.com/office/powerpoint/2010/main" val="7224560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24</a:t>
            </a:fld>
            <a:endParaRPr lang="en-GB"/>
          </a:p>
        </p:txBody>
      </p:sp>
      <p:pic>
        <p:nvPicPr>
          <p:cNvPr id="6" name="Picture 5"/>
          <p:cNvPicPr>
            <a:picLocks noChangeAspect="1"/>
          </p:cNvPicPr>
          <p:nvPr/>
        </p:nvPicPr>
        <p:blipFill>
          <a:blip r:embed="rId2"/>
          <a:stretch>
            <a:fillRect/>
          </a:stretch>
        </p:blipFill>
        <p:spPr>
          <a:xfrm>
            <a:off x="0" y="2524319"/>
            <a:ext cx="9144000" cy="1809361"/>
          </a:xfrm>
          <a:prstGeom prst="rect">
            <a:avLst/>
          </a:prstGeom>
        </p:spPr>
      </p:pic>
      <p:sp>
        <p:nvSpPr>
          <p:cNvPr id="7" name="TextBox 6"/>
          <p:cNvSpPr txBox="1"/>
          <p:nvPr/>
        </p:nvSpPr>
        <p:spPr>
          <a:xfrm>
            <a:off x="2123728" y="4437112"/>
            <a:ext cx="5259773" cy="369332"/>
          </a:xfrm>
          <a:prstGeom prst="rect">
            <a:avLst/>
          </a:prstGeom>
          <a:noFill/>
        </p:spPr>
        <p:txBody>
          <a:bodyPr wrap="none" rtlCol="0">
            <a:spAutoFit/>
          </a:bodyPr>
          <a:lstStyle/>
          <a:p>
            <a:r>
              <a:rPr lang="en-US" dirty="0" smtClean="0">
                <a:latin typeface="+mj-lt"/>
              </a:rPr>
              <a:t>BTVs at the stripper </a:t>
            </a:r>
            <a:r>
              <a:rPr lang="en-US" smtClean="0">
                <a:latin typeface="+mj-lt"/>
              </a:rPr>
              <a:t>foil position of each ring</a:t>
            </a:r>
            <a:endParaRPr lang="en-US">
              <a:latin typeface="+mj-lt"/>
            </a:endParaRPr>
          </a:p>
        </p:txBody>
      </p:sp>
      <p:pic>
        <p:nvPicPr>
          <p:cNvPr id="8" name="Picture 4" descr="reaking News, Latest Updates Highlights of July 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7236" y="0"/>
            <a:ext cx="2192482" cy="1224136"/>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a:spLocks noGrp="1"/>
          </p:cNvSpPr>
          <p:nvPr>
            <p:ph type="title"/>
          </p:nvPr>
        </p:nvSpPr>
        <p:spPr>
          <a:xfrm>
            <a:off x="457200" y="228600"/>
            <a:ext cx="6500036" cy="914400"/>
          </a:xfrm>
        </p:spPr>
        <p:txBody>
          <a:bodyPr>
            <a:normAutofit/>
          </a:bodyPr>
          <a:lstStyle/>
          <a:p>
            <a:r>
              <a:rPr lang="en-US" sz="2400" dirty="0" smtClean="0"/>
              <a:t>First H- beam in all Booster Rings entrance point (07.12.2020)</a:t>
            </a:r>
            <a:endParaRPr lang="en-US" sz="2400" dirty="0"/>
          </a:p>
        </p:txBody>
      </p:sp>
    </p:spTree>
    <p:extLst>
      <p:ext uri="{BB962C8B-B14F-4D97-AF65-F5344CB8AC3E}">
        <p14:creationId xmlns:p14="http://schemas.microsoft.com/office/powerpoint/2010/main" val="1860112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25</a:t>
            </a:fld>
            <a:endParaRPr lang="en-GB"/>
          </a:p>
        </p:txBody>
      </p:sp>
      <p:pic>
        <p:nvPicPr>
          <p:cNvPr id="6" name="Picture 5"/>
          <p:cNvPicPr>
            <a:picLocks noChangeAspect="1"/>
          </p:cNvPicPr>
          <p:nvPr/>
        </p:nvPicPr>
        <p:blipFill>
          <a:blip r:embed="rId2"/>
          <a:stretch>
            <a:fillRect/>
          </a:stretch>
        </p:blipFill>
        <p:spPr>
          <a:xfrm>
            <a:off x="0" y="591207"/>
            <a:ext cx="9144000" cy="5675586"/>
          </a:xfrm>
          <a:prstGeom prst="rect">
            <a:avLst/>
          </a:prstGeom>
        </p:spPr>
      </p:pic>
      <p:pic>
        <p:nvPicPr>
          <p:cNvPr id="7" name="Picture 4" descr="reaking News, Latest Updates Highlights of July 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7236" y="0"/>
            <a:ext cx="2192482" cy="122413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7504" y="-323193"/>
            <a:ext cx="6849732" cy="914400"/>
          </a:xfrm>
        </p:spPr>
        <p:txBody>
          <a:bodyPr>
            <a:normAutofit fontScale="90000"/>
          </a:bodyPr>
          <a:lstStyle/>
          <a:p>
            <a:r>
              <a:rPr lang="en-US" dirty="0" smtClean="0"/>
              <a:t>First </a:t>
            </a:r>
            <a:r>
              <a:rPr lang="en-US" smtClean="0"/>
              <a:t>protons circulating in Booster</a:t>
            </a:r>
            <a:endParaRPr lang="en-US"/>
          </a:p>
        </p:txBody>
      </p:sp>
      <p:sp>
        <p:nvSpPr>
          <p:cNvPr id="8" name="Rectangle 7"/>
          <p:cNvSpPr/>
          <p:nvPr/>
        </p:nvSpPr>
        <p:spPr>
          <a:xfrm>
            <a:off x="2987824" y="1340768"/>
            <a:ext cx="5702024"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33047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Proton Synchrotron (PS)</a:t>
            </a:r>
            <a:endParaRPr lang="en-US" dirty="0"/>
          </a:p>
        </p:txBody>
      </p:sp>
      <p:sp>
        <p:nvSpPr>
          <p:cNvPr id="23" name="Date Placeholder 22"/>
          <p:cNvSpPr>
            <a:spLocks noGrp="1"/>
          </p:cNvSpPr>
          <p:nvPr>
            <p:ph type="dt" sz="half" idx="10"/>
          </p:nvPr>
        </p:nvSpPr>
        <p:spPr/>
        <p:txBody>
          <a:bodyPr/>
          <a:lstStyle/>
          <a:p>
            <a:r>
              <a:rPr lang="en-US" smtClean="0"/>
              <a:t>15 January 2021</a:t>
            </a:r>
            <a:endParaRPr lang="en-US" dirty="0" smtClean="0"/>
          </a:p>
        </p:txBody>
      </p:sp>
      <p:sp>
        <p:nvSpPr>
          <p:cNvPr id="24" name="Footer Placeholder 23"/>
          <p:cNvSpPr>
            <a:spLocks noGrp="1"/>
          </p:cNvSpPr>
          <p:nvPr>
            <p:ph type="ftr" sz="quarter" idx="11"/>
          </p:nvPr>
        </p:nvSpPr>
        <p:spPr/>
        <p:txBody>
          <a:bodyPr/>
          <a:lstStyle/>
          <a:p>
            <a:r>
              <a:rPr lang="en-US" smtClean="0"/>
              <a:t>JUAS 2021</a:t>
            </a:r>
            <a:endParaRPr lang="en-US" dirty="0"/>
          </a:p>
        </p:txBody>
      </p:sp>
      <p:sp>
        <p:nvSpPr>
          <p:cNvPr id="25" name="Slide Number Placeholder 24"/>
          <p:cNvSpPr>
            <a:spLocks noGrp="1"/>
          </p:cNvSpPr>
          <p:nvPr>
            <p:ph type="sldNum" sz="quarter" idx="12"/>
          </p:nvPr>
        </p:nvSpPr>
        <p:spPr/>
        <p:txBody>
          <a:bodyPr/>
          <a:lstStyle/>
          <a:p>
            <a:fld id="{8A37C28D-FCB0-477D-82D3-62143F2DA843}" type="slidenum">
              <a:rPr lang="en-US" smtClean="0"/>
              <a:pPr/>
              <a:t>26</a:t>
            </a:fld>
            <a:endParaRPr lang="en-US" dirty="0"/>
          </a:p>
        </p:txBody>
      </p:sp>
      <p:sp>
        <p:nvSpPr>
          <p:cNvPr id="9" name="Rectangle 8"/>
          <p:cNvSpPr/>
          <p:nvPr/>
        </p:nvSpPr>
        <p:spPr bwMode="auto">
          <a:xfrm>
            <a:off x="7452320" y="5695208"/>
            <a:ext cx="1691680" cy="72008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28" name="Rectangle 27"/>
          <p:cNvSpPr/>
          <p:nvPr/>
        </p:nvSpPr>
        <p:spPr>
          <a:xfrm>
            <a:off x="1874277" y="1106513"/>
            <a:ext cx="5030656" cy="369332"/>
          </a:xfrm>
          <a:prstGeom prst="rect">
            <a:avLst/>
          </a:prstGeom>
          <a:solidFill>
            <a:srgbClr val="00B050"/>
          </a:solidFill>
        </p:spPr>
        <p:txBody>
          <a:bodyPr wrap="square">
            <a:spAutoFit/>
          </a:bodyPr>
          <a:lstStyle/>
          <a:p>
            <a:pPr algn="ctr">
              <a:spcBef>
                <a:spcPts val="1200"/>
              </a:spcBef>
              <a:spcAft>
                <a:spcPts val="600"/>
              </a:spcAft>
            </a:pPr>
            <a:r>
              <a:rPr lang="en-US" b="1" dirty="0">
                <a:solidFill>
                  <a:schemeClr val="bg1"/>
                </a:solidFill>
              </a:rPr>
              <a:t>The first Alternating </a:t>
            </a:r>
            <a:r>
              <a:rPr lang="en-US" b="1" dirty="0" smtClean="0">
                <a:solidFill>
                  <a:schemeClr val="bg1"/>
                </a:solidFill>
              </a:rPr>
              <a:t>Gradient Machine!</a:t>
            </a:r>
            <a:endParaRPr lang="en-US" b="1" dirty="0">
              <a:solidFill>
                <a:schemeClr val="bg1"/>
              </a:solidFill>
            </a:endParaRPr>
          </a:p>
        </p:txBody>
      </p:sp>
      <p:sp>
        <p:nvSpPr>
          <p:cNvPr id="6" name="Rectangle 5"/>
          <p:cNvSpPr/>
          <p:nvPr/>
        </p:nvSpPr>
        <p:spPr>
          <a:xfrm>
            <a:off x="2054297" y="796117"/>
            <a:ext cx="4497923" cy="286291"/>
          </a:xfrm>
          <a:prstGeom prst="rect">
            <a:avLst/>
          </a:prstGeom>
          <a:solidFill>
            <a:srgbClr val="00B050"/>
          </a:solidFill>
        </p:spPr>
        <p:txBody>
          <a:bodyPr wrap="none">
            <a:noAutofit/>
          </a:bodyPr>
          <a:lstStyle/>
          <a:p>
            <a:pPr algn="ctr">
              <a:spcBef>
                <a:spcPts val="1200"/>
              </a:spcBef>
              <a:spcAft>
                <a:spcPts val="600"/>
              </a:spcAft>
            </a:pPr>
            <a:r>
              <a:rPr lang="en-US" b="1" dirty="0">
                <a:solidFill>
                  <a:schemeClr val="bg1"/>
                </a:solidFill>
              </a:rPr>
              <a:t>The oldest </a:t>
            </a:r>
            <a:r>
              <a:rPr lang="en-US" b="1" dirty="0" smtClean="0">
                <a:solidFill>
                  <a:schemeClr val="bg1"/>
                </a:solidFill>
              </a:rPr>
              <a:t>functioning machine </a:t>
            </a:r>
            <a:r>
              <a:rPr lang="en-US" b="1" dirty="0">
                <a:solidFill>
                  <a:schemeClr val="bg1"/>
                </a:solidFill>
              </a:rPr>
              <a:t>at </a:t>
            </a:r>
            <a:r>
              <a:rPr lang="en-US" b="1" dirty="0" smtClean="0">
                <a:solidFill>
                  <a:schemeClr val="bg1"/>
                </a:solidFill>
              </a:rPr>
              <a:t>CERN</a:t>
            </a:r>
          </a:p>
        </p:txBody>
      </p:sp>
      <p:sp>
        <p:nvSpPr>
          <p:cNvPr id="29" name="Rectangle 28"/>
          <p:cNvSpPr/>
          <p:nvPr/>
        </p:nvSpPr>
        <p:spPr>
          <a:xfrm>
            <a:off x="7556472" y="3265557"/>
            <a:ext cx="1191352" cy="369332"/>
          </a:xfrm>
          <a:prstGeom prst="rect">
            <a:avLst/>
          </a:prstGeom>
        </p:spPr>
        <p:txBody>
          <a:bodyPr wrap="none">
            <a:spAutoFit/>
          </a:bodyPr>
          <a:lstStyle/>
          <a:p>
            <a:r>
              <a:rPr lang="en-GB" b="1" dirty="0">
                <a:solidFill>
                  <a:srgbClr val="FF0000"/>
                </a:solidFill>
              </a:rPr>
              <a:t>1970-1976</a:t>
            </a:r>
            <a:endParaRPr lang="en-GB" dirty="0"/>
          </a:p>
        </p:txBody>
      </p:sp>
      <p:grpSp>
        <p:nvGrpSpPr>
          <p:cNvPr id="32" name="Group 31"/>
          <p:cNvGrpSpPr/>
          <p:nvPr/>
        </p:nvGrpSpPr>
        <p:grpSpPr>
          <a:xfrm>
            <a:off x="252281" y="4557891"/>
            <a:ext cx="2646367" cy="1798459"/>
            <a:chOff x="-38103" y="-19468"/>
            <a:chExt cx="2646367" cy="1798459"/>
          </a:xfrm>
        </p:grpSpPr>
        <p:pic>
          <p:nvPicPr>
            <p:cNvPr id="3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1963"/>
            <a:stretch/>
          </p:blipFill>
          <p:spPr bwMode="auto">
            <a:xfrm>
              <a:off x="0" y="-19468"/>
              <a:ext cx="2608264" cy="17810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38103" y="1132660"/>
              <a:ext cx="2176344" cy="646331"/>
            </a:xfrm>
            <a:prstGeom prst="rect">
              <a:avLst/>
            </a:prstGeom>
            <a:noFill/>
          </p:spPr>
          <p:txBody>
            <a:bodyPr wrap="square" rtlCol="0">
              <a:spAutoFit/>
            </a:bodyPr>
            <a:lstStyle/>
            <a:p>
              <a:pPr algn="ctr"/>
              <a:r>
                <a:rPr lang="en-GB" dirty="0" smtClean="0">
                  <a:solidFill>
                    <a:schemeClr val="bg1"/>
                  </a:solidFill>
                </a:rPr>
                <a:t>Combined-function magnets (QFQDB)</a:t>
              </a:r>
              <a:endParaRPr lang="en-GB" dirty="0">
                <a:solidFill>
                  <a:schemeClr val="bg1"/>
                </a:solidFill>
              </a:endParaRPr>
            </a:p>
          </p:txBody>
        </p:sp>
      </p:grpSp>
      <p:pic>
        <p:nvPicPr>
          <p:cNvPr id="34" name="Picture 33"/>
          <p:cNvPicPr>
            <a:picLocks noChangeAspect="1"/>
          </p:cNvPicPr>
          <p:nvPr/>
        </p:nvPicPr>
        <p:blipFill rotWithShape="1">
          <a:blip r:embed="rId3"/>
          <a:srcRect l="15710" t="55897" b="9565"/>
          <a:stretch/>
        </p:blipFill>
        <p:spPr>
          <a:xfrm>
            <a:off x="457200" y="2448552"/>
            <a:ext cx="8409862" cy="1972590"/>
          </a:xfrm>
          <a:prstGeom prst="rect">
            <a:avLst/>
          </a:prstGeom>
        </p:spPr>
      </p:pic>
      <p:sp>
        <p:nvSpPr>
          <p:cNvPr id="35" name="Rectangle 34"/>
          <p:cNvSpPr/>
          <p:nvPr/>
        </p:nvSpPr>
        <p:spPr>
          <a:xfrm>
            <a:off x="3976847" y="1521063"/>
            <a:ext cx="825515" cy="369332"/>
          </a:xfrm>
          <a:prstGeom prst="rect">
            <a:avLst/>
          </a:prstGeom>
          <a:solidFill>
            <a:srgbClr val="00B050"/>
          </a:solidFill>
        </p:spPr>
        <p:txBody>
          <a:bodyPr wrap="square">
            <a:spAutoFit/>
          </a:bodyPr>
          <a:lstStyle/>
          <a:p>
            <a:pPr algn="ctr">
              <a:spcBef>
                <a:spcPts val="1200"/>
              </a:spcBef>
              <a:spcAft>
                <a:spcPts val="600"/>
              </a:spcAft>
            </a:pPr>
            <a:r>
              <a:rPr lang="en-US" b="1" smtClean="0">
                <a:solidFill>
                  <a:schemeClr val="bg1"/>
                </a:solidFill>
              </a:rPr>
              <a:t>1959</a:t>
            </a:r>
            <a:endParaRPr lang="en-US" b="1" dirty="0">
              <a:solidFill>
                <a:schemeClr val="bg1"/>
              </a:solidFill>
            </a:endParaRPr>
          </a:p>
        </p:txBody>
      </p:sp>
      <p:pic>
        <p:nvPicPr>
          <p:cNvPr id="27" name="Picture 26"/>
          <p:cNvPicPr>
            <a:picLocks noChangeAspect="1"/>
          </p:cNvPicPr>
          <p:nvPr/>
        </p:nvPicPr>
        <p:blipFill rotWithShape="1">
          <a:blip r:embed="rId4">
            <a:extLst>
              <a:ext uri="{28A0092B-C50C-407E-A947-70E740481C1C}">
                <a14:useLocalDpi xmlns:a14="http://schemas.microsoft.com/office/drawing/2010/main" val="0"/>
              </a:ext>
            </a:extLst>
          </a:blip>
          <a:srcRect t="12361"/>
          <a:stretch/>
        </p:blipFill>
        <p:spPr>
          <a:xfrm>
            <a:off x="7110710" y="764704"/>
            <a:ext cx="1943100" cy="2504310"/>
          </a:xfrm>
          <a:prstGeom prst="rect">
            <a:avLst/>
          </a:prstGeom>
        </p:spPr>
      </p:pic>
      <p:grpSp>
        <p:nvGrpSpPr>
          <p:cNvPr id="20" name="Group 19"/>
          <p:cNvGrpSpPr/>
          <p:nvPr/>
        </p:nvGrpSpPr>
        <p:grpSpPr>
          <a:xfrm>
            <a:off x="5953791" y="3609430"/>
            <a:ext cx="3221260" cy="2380500"/>
            <a:chOff x="5953791" y="3609430"/>
            <a:chExt cx="3221260" cy="2380500"/>
          </a:xfrm>
        </p:grpSpPr>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6296" y="3609430"/>
              <a:ext cx="1691928" cy="1326036"/>
            </a:xfrm>
            <a:prstGeom prst="rect">
              <a:avLst/>
            </a:prstGeom>
          </p:spPr>
        </p:pic>
        <p:sp>
          <p:nvSpPr>
            <p:cNvPr id="5" name="TextBox 4"/>
            <p:cNvSpPr txBox="1"/>
            <p:nvPr/>
          </p:nvSpPr>
          <p:spPr>
            <a:xfrm>
              <a:off x="7236296" y="4938146"/>
              <a:ext cx="1691928" cy="369332"/>
            </a:xfrm>
            <a:prstGeom prst="rect">
              <a:avLst/>
            </a:prstGeom>
            <a:solidFill>
              <a:srgbClr val="002060"/>
            </a:solidFill>
          </p:spPr>
          <p:txBody>
            <a:bodyPr wrap="square" rtlCol="0">
              <a:spAutoFit/>
            </a:bodyPr>
            <a:lstStyle/>
            <a:p>
              <a:r>
                <a:rPr lang="en-GB" dirty="0" smtClean="0">
                  <a:solidFill>
                    <a:schemeClr val="bg1"/>
                  </a:solidFill>
                </a:rPr>
                <a:t>GARGAMELLE</a:t>
              </a:r>
              <a:endParaRPr lang="en-GB" dirty="0">
                <a:solidFill>
                  <a:schemeClr val="bg1"/>
                </a:solidFill>
              </a:endParaRPr>
            </a:p>
          </p:txBody>
        </p:sp>
        <p:cxnSp>
          <p:nvCxnSpPr>
            <p:cNvPr id="7" name="Straight Arrow Connector 6"/>
            <p:cNvCxnSpPr/>
            <p:nvPr/>
          </p:nvCxnSpPr>
          <p:spPr>
            <a:xfrm>
              <a:off x="5953791" y="3677147"/>
              <a:ext cx="1152128" cy="5847"/>
            </a:xfrm>
            <a:prstGeom prst="straightConnector1">
              <a:avLst/>
            </a:prstGeom>
            <a:ln w="7620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021542" y="3966444"/>
              <a:ext cx="1016625" cy="369332"/>
            </a:xfrm>
            <a:prstGeom prst="rect">
              <a:avLst/>
            </a:prstGeom>
            <a:solidFill>
              <a:srgbClr val="002060"/>
            </a:solidFill>
          </p:spPr>
          <p:txBody>
            <a:bodyPr wrap="none" rtlCol="0">
              <a:spAutoFit/>
            </a:bodyPr>
            <a:lstStyle/>
            <a:p>
              <a:r>
                <a:rPr lang="en-GB" dirty="0" smtClean="0">
                  <a:solidFill>
                    <a:schemeClr val="bg1"/>
                  </a:solidFill>
                  <a:sym typeface="Symbol"/>
                </a:rPr>
                <a:t></a:t>
              </a:r>
              <a:r>
                <a:rPr lang="en-GB" sz="1400" dirty="0" smtClean="0">
                  <a:solidFill>
                    <a:schemeClr val="bg1"/>
                  </a:solidFill>
                  <a:sym typeface="Symbol"/>
                </a:rPr>
                <a:t>µ</a:t>
              </a:r>
              <a:r>
                <a:rPr lang="en-GB" dirty="0" smtClean="0">
                  <a:solidFill>
                    <a:schemeClr val="bg1"/>
                  </a:solidFill>
                  <a:sym typeface="Symbol"/>
                </a:rPr>
                <a:t> beam</a:t>
              </a:r>
              <a:endParaRPr lang="en-GB" dirty="0">
                <a:solidFill>
                  <a:schemeClr val="bg1"/>
                </a:solidFill>
              </a:endParaRPr>
            </a:p>
          </p:txBody>
        </p:sp>
        <p:sp>
          <p:nvSpPr>
            <p:cNvPr id="26" name="TextBox 25"/>
            <p:cNvSpPr txBox="1"/>
            <p:nvPr/>
          </p:nvSpPr>
          <p:spPr>
            <a:xfrm>
              <a:off x="6655081" y="5343599"/>
              <a:ext cx="2519970" cy="646331"/>
            </a:xfrm>
            <a:prstGeom prst="rect">
              <a:avLst/>
            </a:prstGeom>
            <a:noFill/>
          </p:spPr>
          <p:txBody>
            <a:bodyPr wrap="square" rtlCol="0">
              <a:spAutoFit/>
            </a:bodyPr>
            <a:lstStyle/>
            <a:p>
              <a:pPr algn="ctr"/>
              <a:r>
                <a:rPr lang="en-GB" dirty="0"/>
                <a:t>F</a:t>
              </a:r>
              <a:r>
                <a:rPr lang="en-GB" dirty="0" smtClean="0"/>
                <a:t>irst evidence of weak neutral currents (</a:t>
              </a:r>
              <a:r>
                <a:rPr lang="en-GB" dirty="0" err="1" smtClean="0"/>
                <a:t>Z</a:t>
              </a:r>
              <a:r>
                <a:rPr lang="en-GB" baseline="30000" dirty="0" err="1" smtClean="0"/>
                <a:t>o</a:t>
              </a:r>
              <a:r>
                <a:rPr lang="en-GB" dirty="0" smtClean="0"/>
                <a:t>)</a:t>
              </a:r>
              <a:endParaRPr lang="en-GB" dirty="0"/>
            </a:p>
          </p:txBody>
        </p:sp>
      </p:grpSp>
    </p:spTree>
    <p:extLst>
      <p:ext uri="{BB962C8B-B14F-4D97-AF65-F5344CB8AC3E}">
        <p14:creationId xmlns:p14="http://schemas.microsoft.com/office/powerpoint/2010/main" val="4058894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US" dirty="0" smtClean="0"/>
              <a:t>Super Proton Synchrotron (SPS)</a:t>
            </a:r>
            <a:endParaRPr lang="en-US" dirty="0"/>
          </a:p>
        </p:txBody>
      </p:sp>
      <p:sp>
        <p:nvSpPr>
          <p:cNvPr id="10" name="Date Placeholder 9"/>
          <p:cNvSpPr>
            <a:spLocks noGrp="1"/>
          </p:cNvSpPr>
          <p:nvPr>
            <p:ph type="dt" sz="half" idx="10"/>
          </p:nvPr>
        </p:nvSpPr>
        <p:spPr/>
        <p:txBody>
          <a:bodyPr/>
          <a:lstStyle/>
          <a:p>
            <a:r>
              <a:rPr lang="en-US" smtClean="0"/>
              <a:t>15 January 2021</a:t>
            </a:r>
            <a:endParaRPr lang="en-US" dirty="0" smtClean="0"/>
          </a:p>
        </p:txBody>
      </p:sp>
      <p:sp>
        <p:nvSpPr>
          <p:cNvPr id="11" name="Footer Placeholder 10"/>
          <p:cNvSpPr>
            <a:spLocks noGrp="1"/>
          </p:cNvSpPr>
          <p:nvPr>
            <p:ph type="ftr" sz="quarter" idx="11"/>
          </p:nvPr>
        </p:nvSpPr>
        <p:spPr/>
        <p:txBody>
          <a:bodyPr/>
          <a:lstStyle/>
          <a:p>
            <a:r>
              <a:rPr lang="en-US" smtClean="0"/>
              <a:t>JUAS 2021</a:t>
            </a:r>
            <a:endParaRPr lang="en-US" dirty="0"/>
          </a:p>
        </p:txBody>
      </p:sp>
      <p:sp>
        <p:nvSpPr>
          <p:cNvPr id="12" name="Slide Number Placeholder 11"/>
          <p:cNvSpPr>
            <a:spLocks noGrp="1"/>
          </p:cNvSpPr>
          <p:nvPr>
            <p:ph type="sldNum" sz="quarter" idx="12"/>
          </p:nvPr>
        </p:nvSpPr>
        <p:spPr/>
        <p:txBody>
          <a:bodyPr/>
          <a:lstStyle/>
          <a:p>
            <a:fld id="{8A37C28D-FCB0-477D-82D3-62143F2DA843}" type="slidenum">
              <a:rPr lang="en-US" smtClean="0"/>
              <a:pPr/>
              <a:t>27</a:t>
            </a:fld>
            <a:endParaRPr lang="en-US" dirty="0"/>
          </a:p>
        </p:txBody>
      </p:sp>
      <p:pic>
        <p:nvPicPr>
          <p:cNvPr id="6" name="Picture 5" descr="sp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76056" y="980728"/>
            <a:ext cx="3888432" cy="2667807"/>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220072" y="4222604"/>
            <a:ext cx="3563888" cy="23759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3368" y="4294613"/>
            <a:ext cx="3350560" cy="2232248"/>
          </a:xfrm>
          <a:prstGeom prst="rect">
            <a:avLst/>
          </a:prstGeom>
        </p:spPr>
      </p:pic>
      <p:pic>
        <p:nvPicPr>
          <p:cNvPr id="717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7011" t="14461" b="40000"/>
          <a:stretch/>
        </p:blipFill>
        <p:spPr bwMode="auto">
          <a:xfrm>
            <a:off x="107504" y="1002992"/>
            <a:ext cx="4753441" cy="1326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1835696" y="1124744"/>
            <a:ext cx="2278701" cy="369332"/>
          </a:xfrm>
          <a:prstGeom prst="rect">
            <a:avLst/>
          </a:prstGeom>
          <a:noFill/>
        </p:spPr>
        <p:txBody>
          <a:bodyPr wrap="none" rtlCol="0">
            <a:spAutoFit/>
          </a:bodyPr>
          <a:lstStyle/>
          <a:p>
            <a:r>
              <a:rPr lang="en-GB" dirty="0" smtClean="0"/>
              <a:t>~ 7 km, 450 </a:t>
            </a:r>
            <a:r>
              <a:rPr lang="en-GB" dirty="0" err="1" smtClean="0"/>
              <a:t>GeV</a:t>
            </a:r>
            <a:r>
              <a:rPr lang="en-GB" dirty="0" smtClean="0"/>
              <a:t>, 1976</a:t>
            </a:r>
            <a:endParaRPr lang="en-GB" dirty="0"/>
          </a:p>
        </p:txBody>
      </p:sp>
      <p:sp>
        <p:nvSpPr>
          <p:cNvPr id="4" name="TextBox 3"/>
          <p:cNvSpPr txBox="1"/>
          <p:nvPr/>
        </p:nvSpPr>
        <p:spPr>
          <a:xfrm>
            <a:off x="5940426" y="2660708"/>
            <a:ext cx="2986436" cy="1015663"/>
          </a:xfrm>
          <a:prstGeom prst="rect">
            <a:avLst/>
          </a:prstGeom>
          <a:noFill/>
        </p:spPr>
        <p:txBody>
          <a:bodyPr wrap="square" rtlCol="0">
            <a:spAutoFit/>
          </a:bodyPr>
          <a:lstStyle/>
          <a:p>
            <a:pPr algn="r"/>
            <a:r>
              <a:rPr lang="en-GB" sz="2000" b="1" dirty="0" smtClean="0">
                <a:solidFill>
                  <a:schemeClr val="bg1"/>
                </a:solidFill>
              </a:rPr>
              <a:t>2 T conventional separated-function magnets</a:t>
            </a:r>
            <a:endParaRPr lang="en-GB" sz="2000" b="1" dirty="0">
              <a:solidFill>
                <a:schemeClr val="bg1"/>
              </a:solidFill>
            </a:endParaRPr>
          </a:p>
        </p:txBody>
      </p:sp>
      <p:sp>
        <p:nvSpPr>
          <p:cNvPr id="13" name="TextBox 12"/>
          <p:cNvSpPr txBox="1"/>
          <p:nvPr/>
        </p:nvSpPr>
        <p:spPr>
          <a:xfrm>
            <a:off x="1047485" y="633660"/>
            <a:ext cx="1201163" cy="369332"/>
          </a:xfrm>
          <a:prstGeom prst="rect">
            <a:avLst/>
          </a:prstGeom>
          <a:noFill/>
        </p:spPr>
        <p:txBody>
          <a:bodyPr wrap="none" rtlCol="0">
            <a:spAutoFit/>
          </a:bodyPr>
          <a:lstStyle/>
          <a:p>
            <a:r>
              <a:rPr lang="en-GB" dirty="0" smtClean="0"/>
              <a:t>North area</a:t>
            </a:r>
            <a:endParaRPr lang="en-GB" dirty="0"/>
          </a:p>
        </p:txBody>
      </p:sp>
      <p:sp>
        <p:nvSpPr>
          <p:cNvPr id="16" name="TextBox 15"/>
          <p:cNvSpPr txBox="1"/>
          <p:nvPr/>
        </p:nvSpPr>
        <p:spPr>
          <a:xfrm>
            <a:off x="239763" y="1196752"/>
            <a:ext cx="550151" cy="369332"/>
          </a:xfrm>
          <a:prstGeom prst="rect">
            <a:avLst/>
          </a:prstGeom>
          <a:noFill/>
        </p:spPr>
        <p:txBody>
          <a:bodyPr wrap="none" rtlCol="0">
            <a:spAutoFit/>
          </a:bodyPr>
          <a:lstStyle/>
          <a:p>
            <a:r>
              <a:rPr lang="en-GB" dirty="0" smtClean="0"/>
              <a:t>LHC</a:t>
            </a:r>
            <a:endParaRPr lang="en-GB" dirty="0"/>
          </a:p>
        </p:txBody>
      </p:sp>
      <p:sp>
        <p:nvSpPr>
          <p:cNvPr id="17" name="Rectangle 16"/>
          <p:cNvSpPr/>
          <p:nvPr/>
        </p:nvSpPr>
        <p:spPr>
          <a:xfrm>
            <a:off x="1828397" y="3313727"/>
            <a:ext cx="4831835" cy="923330"/>
          </a:xfrm>
          <a:prstGeom prst="rect">
            <a:avLst/>
          </a:prstGeom>
          <a:solidFill>
            <a:schemeClr val="tx2"/>
          </a:solidFill>
        </p:spPr>
        <p:txBody>
          <a:bodyPr wrap="square">
            <a:spAutoFit/>
          </a:bodyPr>
          <a:lstStyle/>
          <a:p>
            <a:pPr marL="285750" indent="-285750">
              <a:buFontTx/>
              <a:buChar char="-"/>
            </a:pPr>
            <a:r>
              <a:rPr lang="en-GB" dirty="0" smtClean="0">
                <a:solidFill>
                  <a:schemeClr val="bg1"/>
                </a:solidFill>
              </a:rPr>
              <a:t>has </a:t>
            </a:r>
            <a:r>
              <a:rPr lang="en-GB" dirty="0">
                <a:solidFill>
                  <a:schemeClr val="bg1"/>
                </a:solidFill>
              </a:rPr>
              <a:t>probed the inner structure of </a:t>
            </a:r>
            <a:r>
              <a:rPr lang="en-GB" dirty="0" smtClean="0">
                <a:solidFill>
                  <a:schemeClr val="bg1"/>
                </a:solidFill>
              </a:rPr>
              <a:t>protons</a:t>
            </a:r>
          </a:p>
          <a:p>
            <a:pPr marL="285750" indent="-285750">
              <a:buFontTx/>
              <a:buChar char="-"/>
            </a:pPr>
            <a:r>
              <a:rPr lang="en-GB" dirty="0" smtClean="0">
                <a:solidFill>
                  <a:schemeClr val="bg1"/>
                </a:solidFill>
              </a:rPr>
              <a:t>investigated matter antimatter asymmetry</a:t>
            </a:r>
          </a:p>
          <a:p>
            <a:pPr marL="285750" indent="-285750">
              <a:buFontTx/>
              <a:buChar char="-"/>
            </a:pPr>
            <a:r>
              <a:rPr lang="en-GB" dirty="0" smtClean="0">
                <a:solidFill>
                  <a:schemeClr val="bg1"/>
                </a:solidFill>
              </a:rPr>
              <a:t>searched </a:t>
            </a:r>
            <a:r>
              <a:rPr lang="en-GB" dirty="0">
                <a:solidFill>
                  <a:schemeClr val="bg1"/>
                </a:solidFill>
              </a:rPr>
              <a:t>for exotic forms of </a:t>
            </a:r>
            <a:r>
              <a:rPr lang="en-GB" dirty="0" smtClean="0">
                <a:solidFill>
                  <a:schemeClr val="bg1"/>
                </a:solidFill>
              </a:rPr>
              <a:t>matter</a:t>
            </a:r>
            <a:endParaRPr lang="en-GB" dirty="0">
              <a:solidFill>
                <a:schemeClr val="bg1"/>
              </a:solidFill>
            </a:endParaRPr>
          </a:p>
        </p:txBody>
      </p:sp>
      <p:grpSp>
        <p:nvGrpSpPr>
          <p:cNvPr id="25" name="Group 24"/>
          <p:cNvGrpSpPr/>
          <p:nvPr/>
        </p:nvGrpSpPr>
        <p:grpSpPr>
          <a:xfrm>
            <a:off x="433476" y="2599385"/>
            <a:ext cx="1402220" cy="1837727"/>
            <a:chOff x="433476" y="2599385"/>
            <a:chExt cx="1402220" cy="1837727"/>
          </a:xfrm>
        </p:grpSpPr>
        <p:grpSp>
          <p:nvGrpSpPr>
            <p:cNvPr id="24" name="Group 23"/>
            <p:cNvGrpSpPr/>
            <p:nvPr/>
          </p:nvGrpSpPr>
          <p:grpSpPr>
            <a:xfrm>
              <a:off x="433476" y="3025165"/>
              <a:ext cx="1402220" cy="1411947"/>
              <a:chOff x="433476" y="2762558"/>
              <a:chExt cx="1402220" cy="1411947"/>
            </a:xfrm>
          </p:grpSpPr>
          <p:pic>
            <p:nvPicPr>
              <p:cNvPr id="7172" name="Picture 4" descr="A golden medallion with an embossed image of Alfred Nobel facing left in profile. To the left of the man is the text &quot;ALFR•&quot; then &quot;NOBEL&quot;, and on the right, the text (smaller) &quot;NAT•&quot; then &quot;MDCCCXXXIII&quot; above, followed by (smaller) &quot;OB•&quot; then &quot;MDCCCXCVI&quot; below.">
                <a:hlinkClick r:id="rId6" tooltip="A golden medallion with an embossed image of Alfred Nobel facing left in profile. To the left of the man is the text &quot;ALFR•&quot; then &quot;NOBEL&quot;, and on the right, the text (smaller) &quot;NAT•&quot; then &quot;MDCCCXXXIII&quot; above, followed by (smaller) &quot;OB•&quot; then &quot;MDCCCXCVI&quot; below."/>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3476" y="2762558"/>
                <a:ext cx="1402220" cy="1376726"/>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TextBox 17"/>
              <p:cNvSpPr txBox="1"/>
              <p:nvPr/>
            </p:nvSpPr>
            <p:spPr>
              <a:xfrm>
                <a:off x="802912" y="3528174"/>
                <a:ext cx="652743" cy="646331"/>
              </a:xfrm>
              <a:prstGeom prst="rect">
                <a:avLst/>
              </a:prstGeom>
              <a:noFill/>
            </p:spPr>
            <p:txBody>
              <a:bodyPr wrap="none" rtlCol="0">
                <a:spAutoFit/>
              </a:bodyPr>
              <a:lstStyle/>
              <a:p>
                <a:pPr algn="ctr"/>
                <a:r>
                  <a:rPr lang="en-GB" b="1" dirty="0" smtClean="0"/>
                  <a:t>1983</a:t>
                </a:r>
              </a:p>
              <a:p>
                <a:pPr algn="ctr"/>
                <a:r>
                  <a:rPr lang="en-GB" b="1" dirty="0" smtClean="0"/>
                  <a:t>W,Z</a:t>
                </a:r>
                <a:endParaRPr lang="en-GB" b="1" dirty="0"/>
              </a:p>
            </p:txBody>
          </p:sp>
        </p:grpSp>
        <p:grpSp>
          <p:nvGrpSpPr>
            <p:cNvPr id="23" name="Group 22"/>
            <p:cNvGrpSpPr/>
            <p:nvPr/>
          </p:nvGrpSpPr>
          <p:grpSpPr>
            <a:xfrm>
              <a:off x="802912" y="2599385"/>
              <a:ext cx="639919" cy="469575"/>
              <a:chOff x="802912" y="2477649"/>
              <a:chExt cx="639919" cy="469575"/>
            </a:xfrm>
          </p:grpSpPr>
          <p:sp>
            <p:nvSpPr>
              <p:cNvPr id="19" name="TextBox 18"/>
              <p:cNvSpPr txBox="1"/>
              <p:nvPr/>
            </p:nvSpPr>
            <p:spPr>
              <a:xfrm>
                <a:off x="802912" y="2577892"/>
                <a:ext cx="639919" cy="369332"/>
              </a:xfrm>
              <a:prstGeom prst="rect">
                <a:avLst/>
              </a:prstGeom>
              <a:solidFill>
                <a:schemeClr val="tx2"/>
              </a:solidFill>
            </p:spPr>
            <p:txBody>
              <a:bodyPr wrap="none" rtlCol="0">
                <a:spAutoFit/>
              </a:bodyPr>
              <a:lstStyle/>
              <a:p>
                <a:r>
                  <a:rPr lang="en-GB" dirty="0" err="1" smtClean="0">
                    <a:solidFill>
                      <a:schemeClr val="bg1"/>
                    </a:solidFill>
                  </a:rPr>
                  <a:t>SppS</a:t>
                </a:r>
                <a:endParaRPr lang="en-GB" dirty="0">
                  <a:solidFill>
                    <a:schemeClr val="bg1"/>
                  </a:solidFill>
                </a:endParaRPr>
              </a:p>
            </p:txBody>
          </p:sp>
          <p:sp>
            <p:nvSpPr>
              <p:cNvPr id="22" name="TextBox 21"/>
              <p:cNvSpPr txBox="1"/>
              <p:nvPr/>
            </p:nvSpPr>
            <p:spPr>
              <a:xfrm>
                <a:off x="1054612" y="2477649"/>
                <a:ext cx="255198" cy="369332"/>
              </a:xfrm>
              <a:prstGeom prst="rect">
                <a:avLst/>
              </a:prstGeom>
              <a:noFill/>
              <a:ln>
                <a:noFill/>
              </a:ln>
            </p:spPr>
            <p:txBody>
              <a:bodyPr wrap="none" rtlCol="0">
                <a:spAutoFit/>
              </a:bodyPr>
              <a:lstStyle/>
              <a:p>
                <a:r>
                  <a:rPr lang="en-GB" dirty="0" smtClean="0">
                    <a:solidFill>
                      <a:schemeClr val="bg1"/>
                    </a:solidFill>
                  </a:rPr>
                  <a:t>-</a:t>
                </a:r>
                <a:endParaRPr lang="en-GB" dirty="0">
                  <a:solidFill>
                    <a:schemeClr val="bg1"/>
                  </a:solidFill>
                </a:endParaRPr>
              </a:p>
            </p:txBody>
          </p:sp>
        </p:grpSp>
      </p:grpSp>
      <p:sp>
        <p:nvSpPr>
          <p:cNvPr id="7" name="TextBox 6"/>
          <p:cNvSpPr txBox="1"/>
          <p:nvPr/>
        </p:nvSpPr>
        <p:spPr>
          <a:xfrm>
            <a:off x="2226781" y="1566084"/>
            <a:ext cx="526106" cy="369332"/>
          </a:xfrm>
          <a:prstGeom prst="rect">
            <a:avLst/>
          </a:prstGeom>
          <a:solidFill>
            <a:schemeClr val="bg1"/>
          </a:solidFill>
        </p:spPr>
        <p:txBody>
          <a:bodyPr wrap="none" rtlCol="0">
            <a:spAutoFit/>
          </a:bodyPr>
          <a:lstStyle/>
          <a:p>
            <a:r>
              <a:rPr lang="en-GB" b="1" dirty="0" smtClean="0">
                <a:solidFill>
                  <a:srgbClr val="FF0000"/>
                </a:solidFill>
              </a:rPr>
              <a:t>SPS</a:t>
            </a:r>
            <a:endParaRPr lang="en-GB" b="1" dirty="0">
              <a:solidFill>
                <a:srgbClr val="FF0000"/>
              </a:solidFill>
            </a:endParaRPr>
          </a:p>
        </p:txBody>
      </p:sp>
      <p:sp>
        <p:nvSpPr>
          <p:cNvPr id="20" name="TextBox 19"/>
          <p:cNvSpPr txBox="1"/>
          <p:nvPr/>
        </p:nvSpPr>
        <p:spPr>
          <a:xfrm>
            <a:off x="8172400" y="6121556"/>
            <a:ext cx="579005" cy="461665"/>
          </a:xfrm>
          <a:prstGeom prst="rect">
            <a:avLst/>
          </a:prstGeom>
          <a:noFill/>
        </p:spPr>
        <p:txBody>
          <a:bodyPr wrap="none" rtlCol="0">
            <a:spAutoFit/>
          </a:bodyPr>
          <a:lstStyle/>
          <a:p>
            <a:r>
              <a:rPr lang="en-GB" sz="2400" b="1" dirty="0" smtClean="0">
                <a:solidFill>
                  <a:schemeClr val="bg1"/>
                </a:solidFill>
              </a:rPr>
              <a:t>RF</a:t>
            </a:r>
            <a:endParaRPr lang="en-GB" sz="2400" b="1" dirty="0">
              <a:solidFill>
                <a:schemeClr val="bg1"/>
              </a:solidFill>
            </a:endParaRPr>
          </a:p>
        </p:txBody>
      </p:sp>
      <p:sp>
        <p:nvSpPr>
          <p:cNvPr id="27" name="TextBox 26"/>
          <p:cNvSpPr txBox="1"/>
          <p:nvPr/>
        </p:nvSpPr>
        <p:spPr>
          <a:xfrm>
            <a:off x="634304" y="6095421"/>
            <a:ext cx="1515158" cy="461665"/>
          </a:xfrm>
          <a:prstGeom prst="rect">
            <a:avLst/>
          </a:prstGeom>
          <a:noFill/>
        </p:spPr>
        <p:txBody>
          <a:bodyPr wrap="none" rtlCol="0">
            <a:spAutoFit/>
          </a:bodyPr>
          <a:lstStyle/>
          <a:p>
            <a:r>
              <a:rPr lang="en-GB" sz="2400" b="1" dirty="0" smtClean="0">
                <a:solidFill>
                  <a:schemeClr val="bg1"/>
                </a:solidFill>
              </a:rPr>
              <a:t>SEPTUM</a:t>
            </a:r>
            <a:endParaRPr lang="en-GB" sz="2400" b="1" dirty="0">
              <a:solidFill>
                <a:schemeClr val="bg1"/>
              </a:solidFill>
            </a:endParaRPr>
          </a:p>
        </p:txBody>
      </p:sp>
      <p:sp>
        <p:nvSpPr>
          <p:cNvPr id="21" name="TextBox 20"/>
          <p:cNvSpPr txBox="1"/>
          <p:nvPr/>
        </p:nvSpPr>
        <p:spPr>
          <a:xfrm>
            <a:off x="3923928" y="1844824"/>
            <a:ext cx="962936" cy="369332"/>
          </a:xfrm>
          <a:prstGeom prst="rect">
            <a:avLst/>
          </a:prstGeom>
          <a:solidFill>
            <a:schemeClr val="bg1"/>
          </a:solidFill>
        </p:spPr>
        <p:txBody>
          <a:bodyPr wrap="none" rtlCol="0">
            <a:spAutoFit/>
          </a:bodyPr>
          <a:lstStyle/>
          <a:p>
            <a:r>
              <a:rPr lang="en-GB" dirty="0" smtClean="0"/>
              <a:t>AWAKE</a:t>
            </a:r>
            <a:endParaRPr lang="en-GB" dirty="0"/>
          </a:p>
        </p:txBody>
      </p:sp>
      <p:sp>
        <p:nvSpPr>
          <p:cNvPr id="29" name="TextBox 28"/>
          <p:cNvSpPr txBox="1"/>
          <p:nvPr/>
        </p:nvSpPr>
        <p:spPr>
          <a:xfrm>
            <a:off x="323528" y="1988840"/>
            <a:ext cx="1120820" cy="369332"/>
          </a:xfrm>
          <a:prstGeom prst="rect">
            <a:avLst/>
          </a:prstGeom>
          <a:solidFill>
            <a:schemeClr val="bg1"/>
          </a:solidFill>
        </p:spPr>
        <p:txBody>
          <a:bodyPr wrap="none" rtlCol="0">
            <a:spAutoFit/>
          </a:bodyPr>
          <a:lstStyle/>
          <a:p>
            <a:r>
              <a:rPr lang="en-GB" dirty="0" err="1" smtClean="0"/>
              <a:t>HiRadMat</a:t>
            </a:r>
            <a:endParaRPr lang="en-GB" dirty="0"/>
          </a:p>
        </p:txBody>
      </p:sp>
    </p:spTree>
    <p:extLst>
      <p:ext uri="{BB962C8B-B14F-4D97-AF65-F5344CB8AC3E}">
        <p14:creationId xmlns:p14="http://schemas.microsoft.com/office/powerpoint/2010/main" val="2041015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7"/>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1" presetClass="emph" presetSubtype="2" fill="hold" nodeType="clickEffect">
                                  <p:stCondLst>
                                    <p:cond delay="0"/>
                                  </p:stCondLst>
                                  <p:childTnLst>
                                    <p:animClr clrSpc="rgb" dir="cw">
                                      <p:cBhvr>
                                        <p:cTn id="10" dur="2000" fill="hold"/>
                                        <p:tgtEl>
                                          <p:spTgt spid="13"/>
                                        </p:tgtEl>
                                        <p:attrNameLst>
                                          <p:attrName>fillcolor</p:attrName>
                                        </p:attrNameLst>
                                      </p:cBhvr>
                                      <p:to>
                                        <a:schemeClr val="accent2"/>
                                      </p:to>
                                    </p:animClr>
                                    <p:set>
                                      <p:cBhvr>
                                        <p:cTn id="11" dur="2000" fill="hold"/>
                                        <p:tgtEl>
                                          <p:spTgt spid="13"/>
                                        </p:tgtEl>
                                        <p:attrNameLst>
                                          <p:attrName>fill.type</p:attrName>
                                        </p:attrNameLst>
                                      </p:cBhvr>
                                      <p:to>
                                        <p:strVal val="solid"/>
                                      </p:to>
                                    </p:set>
                                    <p:set>
                                      <p:cBhvr>
                                        <p:cTn id="12" dur="2000" fill="hold"/>
                                        <p:tgtEl>
                                          <p:spTgt spid="13"/>
                                        </p:tgtEl>
                                        <p:attrNameLst>
                                          <p:attrName>fill.on</p:attrName>
                                        </p:attrNameLst>
                                      </p:cBhvr>
                                      <p:to>
                                        <p:strVal val="true"/>
                                      </p:to>
                                    </p:set>
                                  </p:childTnLst>
                                </p:cTn>
                              </p:par>
                            </p:childTnLst>
                          </p:cTn>
                        </p:par>
                        <p:par>
                          <p:cTn id="13" fill="hold">
                            <p:stCondLst>
                              <p:cond delay="2000"/>
                            </p:stCondLst>
                            <p:childTnLst>
                              <p:par>
                                <p:cTn id="14" presetID="1" presetClass="emph" presetSubtype="2" fill="hold" nodeType="afterEffect">
                                  <p:stCondLst>
                                    <p:cond delay="0"/>
                                  </p:stCondLst>
                                  <p:childTnLst>
                                    <p:animClr clrSpc="rgb" dir="cw">
                                      <p:cBhvr>
                                        <p:cTn id="15" dur="2000" fill="hold"/>
                                        <p:tgtEl>
                                          <p:spTgt spid="16"/>
                                        </p:tgtEl>
                                        <p:attrNameLst>
                                          <p:attrName>fillcolor</p:attrName>
                                        </p:attrNameLst>
                                      </p:cBhvr>
                                      <p:to>
                                        <a:schemeClr val="accent2"/>
                                      </p:to>
                                    </p:animClr>
                                    <p:set>
                                      <p:cBhvr>
                                        <p:cTn id="16" dur="2000" fill="hold"/>
                                        <p:tgtEl>
                                          <p:spTgt spid="16"/>
                                        </p:tgtEl>
                                        <p:attrNameLst>
                                          <p:attrName>fill.type</p:attrName>
                                        </p:attrNameLst>
                                      </p:cBhvr>
                                      <p:to>
                                        <p:strVal val="solid"/>
                                      </p:to>
                                    </p:set>
                                    <p:set>
                                      <p:cBhvr>
                                        <p:cTn id="17" dur="2000" fill="hold"/>
                                        <p:tgtEl>
                                          <p:spTgt spid="16"/>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28</a:t>
            </a:fld>
            <a:endParaRPr lang="en-GB"/>
          </a:p>
        </p:txBody>
      </p:sp>
      <p:sp>
        <p:nvSpPr>
          <p:cNvPr id="10" name="TextBox 9"/>
          <p:cNvSpPr txBox="1"/>
          <p:nvPr/>
        </p:nvSpPr>
        <p:spPr>
          <a:xfrm>
            <a:off x="251520" y="188640"/>
            <a:ext cx="6595075" cy="646331"/>
          </a:xfrm>
          <a:prstGeom prst="rect">
            <a:avLst/>
          </a:prstGeom>
          <a:noFill/>
        </p:spPr>
        <p:txBody>
          <a:bodyPr wrap="none" rtlCol="0">
            <a:spAutoFit/>
          </a:bodyPr>
          <a:lstStyle/>
          <a:p>
            <a:r>
              <a:rPr lang="en-US" sz="3600" dirty="0" smtClean="0">
                <a:latin typeface="+mj-lt"/>
              </a:rPr>
              <a:t>LHC Integrated performance</a:t>
            </a:r>
            <a:endParaRPr lang="es-ES" sz="3600" dirty="0">
              <a:latin typeface="+mj-lt"/>
            </a:endParaRPr>
          </a:p>
        </p:txBody>
      </p:sp>
      <p:pic>
        <p:nvPicPr>
          <p:cNvPr id="12" name="Picture 11"/>
          <p:cNvPicPr>
            <a:picLocks noChangeAspect="1"/>
          </p:cNvPicPr>
          <p:nvPr/>
        </p:nvPicPr>
        <p:blipFill>
          <a:blip r:embed="rId2"/>
          <a:stretch>
            <a:fillRect/>
          </a:stretch>
        </p:blipFill>
        <p:spPr>
          <a:xfrm>
            <a:off x="395536" y="867194"/>
            <a:ext cx="4015605" cy="2728466"/>
          </a:xfrm>
          <a:prstGeom prst="rect">
            <a:avLst/>
          </a:prstGeom>
        </p:spPr>
      </p:pic>
      <p:pic>
        <p:nvPicPr>
          <p:cNvPr id="14" name="Picture 13"/>
          <p:cNvPicPr>
            <a:picLocks noChangeAspect="1"/>
          </p:cNvPicPr>
          <p:nvPr/>
        </p:nvPicPr>
        <p:blipFill>
          <a:blip r:embed="rId3"/>
          <a:stretch>
            <a:fillRect/>
          </a:stretch>
        </p:blipFill>
        <p:spPr>
          <a:xfrm>
            <a:off x="4521014" y="3212976"/>
            <a:ext cx="4083434" cy="3041742"/>
          </a:xfrm>
          <a:prstGeom prst="rect">
            <a:avLst/>
          </a:prstGeom>
        </p:spPr>
      </p:pic>
      <p:sp>
        <p:nvSpPr>
          <p:cNvPr id="15" name="TextBox 14"/>
          <p:cNvSpPr txBox="1"/>
          <p:nvPr/>
        </p:nvSpPr>
        <p:spPr>
          <a:xfrm>
            <a:off x="5868144" y="3068960"/>
            <a:ext cx="1930337" cy="369332"/>
          </a:xfrm>
          <a:prstGeom prst="rect">
            <a:avLst/>
          </a:prstGeom>
          <a:noFill/>
        </p:spPr>
        <p:txBody>
          <a:bodyPr wrap="none" rtlCol="0">
            <a:spAutoFit/>
          </a:bodyPr>
          <a:lstStyle/>
          <a:p>
            <a:r>
              <a:rPr lang="en-US" smtClean="0">
                <a:latin typeface="+mj-lt"/>
              </a:rPr>
              <a:t>Higgs discovery</a:t>
            </a:r>
            <a:endParaRPr lang="en-US">
              <a:latin typeface="+mj-lt"/>
            </a:endParaRPr>
          </a:p>
        </p:txBody>
      </p:sp>
    </p:spTree>
    <p:extLst>
      <p:ext uri="{BB962C8B-B14F-4D97-AF65-F5344CB8AC3E}">
        <p14:creationId xmlns:p14="http://schemas.microsoft.com/office/powerpoint/2010/main" val="6127563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150" y="795768"/>
            <a:ext cx="9029700" cy="4876800"/>
          </a:xfrm>
          <a:prstGeom prst="rect">
            <a:avLst/>
          </a:prstGeom>
        </p:spPr>
      </p:pic>
      <p:sp>
        <p:nvSpPr>
          <p:cNvPr id="5" name="Oval 4"/>
          <p:cNvSpPr/>
          <p:nvPr/>
        </p:nvSpPr>
        <p:spPr>
          <a:xfrm>
            <a:off x="3863639" y="3980963"/>
            <a:ext cx="288032"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p:cNvGrpSpPr/>
          <p:nvPr/>
        </p:nvGrpSpPr>
        <p:grpSpPr>
          <a:xfrm>
            <a:off x="251519" y="3668831"/>
            <a:ext cx="3036055" cy="3189169"/>
            <a:chOff x="251519" y="3668831"/>
            <a:chExt cx="3036055" cy="3189169"/>
          </a:xfrm>
        </p:grpSpPr>
        <p:pic>
          <p:nvPicPr>
            <p:cNvPr id="4" name="Picture 3" descr="plomb_ion_cern_0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4865501"/>
              <a:ext cx="2987824" cy="1992499"/>
            </a:xfrm>
            <a:prstGeom prst="rect">
              <a:avLst/>
            </a:prstGeom>
          </p:spPr>
        </p:pic>
        <p:sp>
          <p:nvSpPr>
            <p:cNvPr id="6" name="Rectangle 5"/>
            <p:cNvSpPr/>
            <p:nvPr/>
          </p:nvSpPr>
          <p:spPr>
            <a:xfrm>
              <a:off x="251519" y="3668831"/>
              <a:ext cx="3036055" cy="1200329"/>
            </a:xfrm>
            <a:prstGeom prst="rect">
              <a:avLst/>
            </a:prstGeom>
            <a:solidFill>
              <a:schemeClr val="bg2">
                <a:lumMod val="90000"/>
              </a:schemeClr>
            </a:solidFill>
          </p:spPr>
          <p:txBody>
            <a:bodyPr wrap="square">
              <a:spAutoFit/>
            </a:bodyPr>
            <a:lstStyle/>
            <a:p>
              <a:r>
                <a:rPr lang="en-US" dirty="0" smtClean="0"/>
                <a:t>Small sliver of solid </a:t>
              </a:r>
              <a:r>
                <a:rPr lang="en-US" dirty="0" err="1" smtClean="0"/>
                <a:t>isotopically</a:t>
              </a:r>
              <a:r>
                <a:rPr lang="en-US" dirty="0" smtClean="0"/>
                <a:t> pure 208Pb is placed in a ceramic crucible that sits in an "oven"</a:t>
              </a:r>
              <a:endParaRPr lang="en-GB" dirty="0"/>
            </a:p>
          </p:txBody>
        </p:sp>
      </p:grpSp>
      <p:pic>
        <p:nvPicPr>
          <p:cNvPr id="8" name="Picture 7" descr="cern_kuechler_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68431"/>
            <a:ext cx="3995936" cy="3870156"/>
          </a:xfrm>
          <a:prstGeom prst="rect">
            <a:avLst/>
          </a:prstGeom>
        </p:spPr>
      </p:pic>
      <p:sp>
        <p:nvSpPr>
          <p:cNvPr id="11" name="TextBox 10"/>
          <p:cNvSpPr txBox="1"/>
          <p:nvPr/>
        </p:nvSpPr>
        <p:spPr>
          <a:xfrm>
            <a:off x="4139952" y="5013176"/>
            <a:ext cx="774571" cy="369332"/>
          </a:xfrm>
          <a:prstGeom prst="rect">
            <a:avLst/>
          </a:prstGeom>
          <a:noFill/>
        </p:spPr>
        <p:txBody>
          <a:bodyPr wrap="none" rtlCol="0">
            <a:spAutoFit/>
          </a:bodyPr>
          <a:lstStyle/>
          <a:p>
            <a:r>
              <a:rPr lang="en-GB" dirty="0" smtClean="0"/>
              <a:t>Pb29+</a:t>
            </a:r>
            <a:endParaRPr lang="en-GB" dirty="0"/>
          </a:p>
        </p:txBody>
      </p:sp>
      <p:cxnSp>
        <p:nvCxnSpPr>
          <p:cNvPr id="14" name="Straight Arrow Connector 13"/>
          <p:cNvCxnSpPr/>
          <p:nvPr/>
        </p:nvCxnSpPr>
        <p:spPr>
          <a:xfrm flipH="1" flipV="1">
            <a:off x="4067944" y="4268995"/>
            <a:ext cx="432048" cy="7441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chor="t"/>
          <a:lstStyle/>
          <a:p>
            <a:r>
              <a:rPr lang="es-ES_tradnl" dirty="0" smtClean="0"/>
              <a:t>Ion </a:t>
            </a:r>
            <a:r>
              <a:rPr lang="es-ES_tradnl" dirty="0" err="1" smtClean="0"/>
              <a:t>Chain</a:t>
            </a:r>
            <a:endParaRPr lang="es-ES_tradnl"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13" name="Footer Placeholder 12"/>
          <p:cNvSpPr>
            <a:spLocks noGrp="1"/>
          </p:cNvSpPr>
          <p:nvPr>
            <p:ph type="ftr" sz="quarter" idx="11"/>
          </p:nvPr>
        </p:nvSpPr>
        <p:spPr/>
        <p:txBody>
          <a:bodyPr/>
          <a:lstStyle/>
          <a:p>
            <a:r>
              <a:rPr lang="en-US" smtClean="0"/>
              <a:t>JUAS 2021</a:t>
            </a:r>
            <a:endParaRPr lang="en-US" dirty="0"/>
          </a:p>
        </p:txBody>
      </p:sp>
      <p:sp>
        <p:nvSpPr>
          <p:cNvPr id="16" name="Slide Number Placeholder 15"/>
          <p:cNvSpPr>
            <a:spLocks noGrp="1"/>
          </p:cNvSpPr>
          <p:nvPr>
            <p:ph type="sldNum" sz="quarter" idx="12"/>
          </p:nvPr>
        </p:nvSpPr>
        <p:spPr/>
        <p:txBody>
          <a:bodyPr/>
          <a:lstStyle/>
          <a:p>
            <a:fld id="{8A37C28D-FCB0-477D-82D3-62143F2DA843}" type="slidenum">
              <a:rPr lang="en-US" smtClean="0"/>
              <a:pPr/>
              <a:t>29</a:t>
            </a:fld>
            <a:endParaRPr lang="en-US" dirty="0"/>
          </a:p>
        </p:txBody>
      </p:sp>
      <p:sp>
        <p:nvSpPr>
          <p:cNvPr id="18" name="Rectangle 17"/>
          <p:cNvSpPr/>
          <p:nvPr/>
        </p:nvSpPr>
        <p:spPr>
          <a:xfrm>
            <a:off x="7668344" y="4797152"/>
            <a:ext cx="1475656" cy="1025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932041" y="3956863"/>
            <a:ext cx="4211959" cy="1200329"/>
          </a:xfrm>
          <a:prstGeom prst="rect">
            <a:avLst/>
          </a:prstGeom>
          <a:solidFill>
            <a:schemeClr val="bg2">
              <a:lumMod val="90000"/>
            </a:schemeClr>
          </a:solidFill>
        </p:spPr>
        <p:txBody>
          <a:bodyPr wrap="square">
            <a:spAutoFit/>
          </a:bodyPr>
          <a:lstStyle/>
          <a:p>
            <a:pPr algn="ctr"/>
            <a:r>
              <a:rPr lang="en-US" dirty="0" smtClean="0"/>
              <a:t>The </a:t>
            </a:r>
            <a:r>
              <a:rPr lang="en-US" dirty="0"/>
              <a:t>metal is heated to around 800°C and ionized to become plasma. Ions are then extracted from the plasma and </a:t>
            </a:r>
            <a:r>
              <a:rPr lang="en-US" dirty="0" smtClean="0"/>
              <a:t>accelerated up to 2.5 </a:t>
            </a:r>
            <a:r>
              <a:rPr lang="en-US" dirty="0" err="1" smtClean="0"/>
              <a:t>keV</a:t>
            </a:r>
            <a:r>
              <a:rPr lang="en-US" dirty="0" smtClean="0"/>
              <a:t>/nucleon. </a:t>
            </a:r>
            <a:endParaRPr lang="en-US" dirty="0"/>
          </a:p>
        </p:txBody>
      </p:sp>
      <p:sp>
        <p:nvSpPr>
          <p:cNvPr id="17" name="Rectangle 16"/>
          <p:cNvSpPr/>
          <p:nvPr/>
        </p:nvSpPr>
        <p:spPr>
          <a:xfrm>
            <a:off x="3653519" y="5673750"/>
            <a:ext cx="5033281" cy="584775"/>
          </a:xfrm>
          <a:prstGeom prst="rect">
            <a:avLst/>
          </a:prstGeom>
          <a:solidFill>
            <a:schemeClr val="bg2"/>
          </a:solidFill>
        </p:spPr>
        <p:txBody>
          <a:bodyPr wrap="square">
            <a:spAutoFit/>
          </a:bodyPr>
          <a:lstStyle/>
          <a:p>
            <a:pPr algn="ctr"/>
            <a:r>
              <a:rPr lang="en-US" sz="1600" dirty="0"/>
              <a:t>The source can also be set up to deliver other species…  </a:t>
            </a:r>
            <a:r>
              <a:rPr lang="en-US" sz="1600" dirty="0" err="1" smtClean="0"/>
              <a:t>Ar</a:t>
            </a:r>
            <a:r>
              <a:rPr lang="en-US" sz="1600" dirty="0" smtClean="0"/>
              <a:t> </a:t>
            </a:r>
            <a:r>
              <a:rPr lang="en-US" sz="1600" dirty="0"/>
              <a:t>and </a:t>
            </a:r>
            <a:r>
              <a:rPr lang="en-US" sz="1600" dirty="0" err="1" smtClean="0"/>
              <a:t>Xe</a:t>
            </a:r>
            <a:endParaRPr lang="en-US" sz="1600" dirty="0"/>
          </a:p>
        </p:txBody>
      </p:sp>
    </p:spTree>
    <p:extLst>
      <p:ext uri="{BB962C8B-B14F-4D97-AF65-F5344CB8AC3E}">
        <p14:creationId xmlns:p14="http://schemas.microsoft.com/office/powerpoint/2010/main" val="3160071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Accelerator Complex Layout</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3</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1940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err="1" smtClean="0"/>
              <a:t>Linac</a:t>
            </a:r>
            <a:r>
              <a:rPr lang="en-GB" dirty="0" smtClean="0"/>
              <a:t> 3</a:t>
            </a:r>
            <a:endParaRPr lang="en-GB" dirty="0"/>
          </a:p>
        </p:txBody>
      </p:sp>
      <p:sp>
        <p:nvSpPr>
          <p:cNvPr id="4" name="Date Placeholder 3"/>
          <p:cNvSpPr>
            <a:spLocks noGrp="1"/>
          </p:cNvSpPr>
          <p:nvPr>
            <p:ph type="dt" sz="half" idx="10"/>
          </p:nvPr>
        </p:nvSpPr>
        <p:spPr/>
        <p:txBody>
          <a:bodyPr/>
          <a:lstStyle/>
          <a:p>
            <a:r>
              <a:rPr lang="en-US" smtClean="0"/>
              <a:t>15 January 2021</a:t>
            </a:r>
            <a:endParaRPr lang="en-US" dirty="0" smtClean="0"/>
          </a:p>
        </p:txBody>
      </p:sp>
      <p:sp>
        <p:nvSpPr>
          <p:cNvPr id="8" name="Footer Placeholder 7"/>
          <p:cNvSpPr>
            <a:spLocks noGrp="1"/>
          </p:cNvSpPr>
          <p:nvPr>
            <p:ph type="ftr" sz="quarter" idx="11"/>
          </p:nvPr>
        </p:nvSpPr>
        <p:spPr/>
        <p:txBody>
          <a:bodyPr/>
          <a:lstStyle/>
          <a:p>
            <a:r>
              <a:rPr lang="en-US" smtClean="0"/>
              <a:t>JUAS 2021</a:t>
            </a:r>
            <a:endParaRPr lang="en-US" dirty="0"/>
          </a:p>
        </p:txBody>
      </p:sp>
      <p:sp>
        <p:nvSpPr>
          <p:cNvPr id="11" name="Slide Number Placeholder 10"/>
          <p:cNvSpPr>
            <a:spLocks noGrp="1"/>
          </p:cNvSpPr>
          <p:nvPr>
            <p:ph type="sldNum" sz="quarter" idx="12"/>
          </p:nvPr>
        </p:nvSpPr>
        <p:spPr/>
        <p:txBody>
          <a:bodyPr/>
          <a:lstStyle/>
          <a:p>
            <a:fld id="{8A37C28D-FCB0-477D-82D3-62143F2DA843}" type="slidenum">
              <a:rPr lang="en-US" smtClean="0"/>
              <a:pPr/>
              <a:t>30</a:t>
            </a:fld>
            <a:endParaRPr lang="en-US" dirty="0"/>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353200"/>
            <a:ext cx="8924452" cy="52441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Rectangle 2"/>
          <p:cNvSpPr/>
          <p:nvPr/>
        </p:nvSpPr>
        <p:spPr>
          <a:xfrm>
            <a:off x="6372200" y="2084655"/>
            <a:ext cx="2346989" cy="369332"/>
          </a:xfrm>
          <a:prstGeom prst="rect">
            <a:avLst/>
          </a:prstGeom>
          <a:solidFill>
            <a:schemeClr val="bg1"/>
          </a:solidFill>
        </p:spPr>
        <p:txBody>
          <a:bodyPr wrap="none">
            <a:spAutoFit/>
          </a:bodyPr>
          <a:lstStyle/>
          <a:p>
            <a:r>
              <a:rPr lang="en-US" dirty="0" smtClean="0"/>
              <a:t>Pb29+ </a:t>
            </a:r>
            <a:r>
              <a:rPr lang="en-US" dirty="0" smtClean="0">
                <a:solidFill>
                  <a:schemeClr val="accent1"/>
                </a:solidFill>
              </a:rPr>
              <a:t>2.5 </a:t>
            </a:r>
            <a:r>
              <a:rPr lang="en-US" dirty="0" err="1">
                <a:solidFill>
                  <a:schemeClr val="accent1"/>
                </a:solidFill>
              </a:rPr>
              <a:t>keV</a:t>
            </a:r>
            <a:r>
              <a:rPr lang="en-US" dirty="0">
                <a:solidFill>
                  <a:schemeClr val="accent1"/>
                </a:solidFill>
              </a:rPr>
              <a:t>/nucleon</a:t>
            </a:r>
            <a:endParaRPr lang="en-GB" dirty="0">
              <a:solidFill>
                <a:schemeClr val="accent1"/>
              </a:solidFill>
            </a:endParaRPr>
          </a:p>
        </p:txBody>
      </p:sp>
      <p:cxnSp>
        <p:nvCxnSpPr>
          <p:cNvPr id="5" name="Straight Arrow Connector 4"/>
          <p:cNvCxnSpPr/>
          <p:nvPr/>
        </p:nvCxnSpPr>
        <p:spPr>
          <a:xfrm flipH="1">
            <a:off x="6300192" y="2542838"/>
            <a:ext cx="794948" cy="74214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606690" y="5375893"/>
            <a:ext cx="3261454" cy="369332"/>
          </a:xfrm>
          <a:prstGeom prst="rect">
            <a:avLst/>
          </a:prstGeom>
          <a:solidFill>
            <a:schemeClr val="bg1"/>
          </a:solidFill>
        </p:spPr>
        <p:txBody>
          <a:bodyPr wrap="square" rtlCol="0">
            <a:spAutoFit/>
          </a:bodyPr>
          <a:lstStyle/>
          <a:p>
            <a:r>
              <a:rPr lang="en-GB" dirty="0" smtClean="0"/>
              <a:t>Spectrometer to select Pb29+</a:t>
            </a:r>
            <a:endParaRPr lang="en-GB" dirty="0"/>
          </a:p>
        </p:txBody>
      </p:sp>
      <p:sp>
        <p:nvSpPr>
          <p:cNvPr id="7" name="TextBox 6"/>
          <p:cNvSpPr txBox="1"/>
          <p:nvPr/>
        </p:nvSpPr>
        <p:spPr>
          <a:xfrm>
            <a:off x="1218426" y="2821578"/>
            <a:ext cx="568938" cy="369332"/>
          </a:xfrm>
          <a:prstGeom prst="rect">
            <a:avLst/>
          </a:prstGeom>
          <a:solidFill>
            <a:schemeClr val="bg1"/>
          </a:solidFill>
        </p:spPr>
        <p:txBody>
          <a:bodyPr wrap="none" rtlCol="0">
            <a:spAutoFit/>
          </a:bodyPr>
          <a:lstStyle/>
          <a:p>
            <a:r>
              <a:rPr lang="en-GB" dirty="0" smtClean="0"/>
              <a:t>RFQ</a:t>
            </a:r>
            <a:endParaRPr lang="en-GB" dirty="0"/>
          </a:p>
        </p:txBody>
      </p:sp>
      <p:sp>
        <p:nvSpPr>
          <p:cNvPr id="10" name="TextBox 9"/>
          <p:cNvSpPr txBox="1"/>
          <p:nvPr/>
        </p:nvSpPr>
        <p:spPr>
          <a:xfrm>
            <a:off x="325310" y="2106887"/>
            <a:ext cx="2573338" cy="646331"/>
          </a:xfrm>
          <a:prstGeom prst="rect">
            <a:avLst/>
          </a:prstGeom>
          <a:solidFill>
            <a:schemeClr val="bg1"/>
          </a:solidFill>
        </p:spPr>
        <p:txBody>
          <a:bodyPr wrap="square" rtlCol="0">
            <a:spAutoFit/>
          </a:bodyPr>
          <a:lstStyle/>
          <a:p>
            <a:pPr algn="ctr"/>
            <a:r>
              <a:rPr lang="en-GB" dirty="0" err="1"/>
              <a:t>Interdigital</a:t>
            </a:r>
            <a:r>
              <a:rPr lang="en-GB" dirty="0"/>
              <a:t>-H (IH) </a:t>
            </a:r>
            <a:r>
              <a:rPr lang="en-GB" dirty="0" err="1"/>
              <a:t>linac</a:t>
            </a:r>
            <a:r>
              <a:rPr lang="en-GB" dirty="0" smtClean="0"/>
              <a:t> </a:t>
            </a:r>
            <a:r>
              <a:rPr lang="en-GB" dirty="0" smtClean="0">
                <a:solidFill>
                  <a:schemeClr val="accent1"/>
                </a:solidFill>
              </a:rPr>
              <a:t>4.2 MeV/nucleon</a:t>
            </a:r>
            <a:endParaRPr lang="en-GB" dirty="0">
              <a:solidFill>
                <a:schemeClr val="accent1"/>
              </a:solidFill>
            </a:endParaRPr>
          </a:p>
        </p:txBody>
      </p:sp>
      <p:cxnSp>
        <p:nvCxnSpPr>
          <p:cNvPr id="9" name="Straight Arrow Connector 8"/>
          <p:cNvCxnSpPr/>
          <p:nvPr/>
        </p:nvCxnSpPr>
        <p:spPr>
          <a:xfrm>
            <a:off x="1787364" y="3006244"/>
            <a:ext cx="12513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771800" y="2430052"/>
            <a:ext cx="1008112" cy="2393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627920" y="1342509"/>
            <a:ext cx="2959400" cy="646331"/>
          </a:xfrm>
          <a:prstGeom prst="rect">
            <a:avLst/>
          </a:prstGeom>
          <a:solidFill>
            <a:schemeClr val="bg1"/>
          </a:solidFill>
        </p:spPr>
        <p:txBody>
          <a:bodyPr wrap="none" rtlCol="0">
            <a:spAutoFit/>
          </a:bodyPr>
          <a:lstStyle/>
          <a:p>
            <a:pPr algn="ctr"/>
            <a:r>
              <a:rPr lang="en-GB" dirty="0" smtClean="0"/>
              <a:t>Stripping foil Pb29+ </a:t>
            </a:r>
            <a:r>
              <a:rPr lang="en-GB" dirty="0" smtClean="0">
                <a:sym typeface="Wingdings" panose="05000000000000000000" pitchFamily="2" charset="2"/>
              </a:rPr>
              <a:t> Pb54+</a:t>
            </a:r>
          </a:p>
          <a:p>
            <a:pPr algn="ctr"/>
            <a:r>
              <a:rPr lang="en-GB" dirty="0" smtClean="0">
                <a:sym typeface="Wingdings" panose="05000000000000000000" pitchFamily="2" charset="2"/>
              </a:rPr>
              <a:t>Stripping Efficiency is 20%</a:t>
            </a:r>
            <a:endParaRPr lang="en-GB" dirty="0"/>
          </a:p>
        </p:txBody>
      </p:sp>
      <p:cxnSp>
        <p:nvCxnSpPr>
          <p:cNvPr id="16" name="Straight Arrow Connector 15"/>
          <p:cNvCxnSpPr/>
          <p:nvPr/>
        </p:nvCxnSpPr>
        <p:spPr>
          <a:xfrm>
            <a:off x="4283968" y="1907706"/>
            <a:ext cx="0" cy="398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697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n-US" dirty="0" smtClean="0"/>
              <a:t>Ion Chain : Low Energy Ion Ring (LEIR) </a:t>
            </a:r>
            <a:endParaRPr lang="en-US" dirty="0"/>
          </a:p>
        </p:txBody>
      </p:sp>
      <p:sp>
        <p:nvSpPr>
          <p:cNvPr id="9" name="Date Placeholder 8"/>
          <p:cNvSpPr>
            <a:spLocks noGrp="1"/>
          </p:cNvSpPr>
          <p:nvPr>
            <p:ph type="dt" sz="half" idx="10"/>
          </p:nvPr>
        </p:nvSpPr>
        <p:spPr/>
        <p:txBody>
          <a:bodyPr/>
          <a:lstStyle/>
          <a:p>
            <a:r>
              <a:rPr lang="en-US" smtClean="0"/>
              <a:t>15 January 2021</a:t>
            </a:r>
            <a:endParaRPr lang="en-US" dirty="0" smtClean="0"/>
          </a:p>
        </p:txBody>
      </p:sp>
      <p:sp>
        <p:nvSpPr>
          <p:cNvPr id="10" name="Footer Placeholder 9"/>
          <p:cNvSpPr>
            <a:spLocks noGrp="1"/>
          </p:cNvSpPr>
          <p:nvPr>
            <p:ph type="ftr" sz="quarter" idx="11"/>
          </p:nvPr>
        </p:nvSpPr>
        <p:spPr/>
        <p:txBody>
          <a:bodyPr/>
          <a:lstStyle/>
          <a:p>
            <a:r>
              <a:rPr lang="en-US" smtClean="0"/>
              <a:t>JUAS 2021</a:t>
            </a:r>
            <a:endParaRPr lang="en-US" dirty="0"/>
          </a:p>
        </p:txBody>
      </p:sp>
      <p:sp>
        <p:nvSpPr>
          <p:cNvPr id="11" name="Slide Number Placeholder 10"/>
          <p:cNvSpPr>
            <a:spLocks noGrp="1"/>
          </p:cNvSpPr>
          <p:nvPr>
            <p:ph type="sldNum" sz="quarter" idx="12"/>
          </p:nvPr>
        </p:nvSpPr>
        <p:spPr/>
        <p:txBody>
          <a:bodyPr/>
          <a:lstStyle/>
          <a:p>
            <a:fld id="{8A37C28D-FCB0-477D-82D3-62143F2DA843}" type="slidenum">
              <a:rPr lang="en-US" smtClean="0"/>
              <a:pPr/>
              <a:t>31</a:t>
            </a:fld>
            <a:endParaRPr lang="en-US" dirty="0"/>
          </a:p>
        </p:txBody>
      </p:sp>
      <p:pic>
        <p:nvPicPr>
          <p:cNvPr id="6" name="Picture 5"/>
          <p:cNvPicPr>
            <a:picLocks noChangeAspect="1"/>
          </p:cNvPicPr>
          <p:nvPr/>
        </p:nvPicPr>
        <p:blipFill>
          <a:blip r:embed="rId2"/>
          <a:stretch>
            <a:fillRect/>
          </a:stretch>
        </p:blipFill>
        <p:spPr>
          <a:xfrm>
            <a:off x="0" y="908720"/>
            <a:ext cx="4098528" cy="3956894"/>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140200" y="1124744"/>
            <a:ext cx="4978276" cy="3600400"/>
          </a:xfrm>
          <a:prstGeom prst="rect">
            <a:avLst/>
          </a:prstGeom>
        </p:spPr>
      </p:pic>
      <p:sp>
        <p:nvSpPr>
          <p:cNvPr id="8" name="TextBox 7"/>
          <p:cNvSpPr txBox="1"/>
          <p:nvPr/>
        </p:nvSpPr>
        <p:spPr>
          <a:xfrm>
            <a:off x="179512" y="4797152"/>
            <a:ext cx="8784976" cy="1631216"/>
          </a:xfrm>
          <a:prstGeom prst="rect">
            <a:avLst/>
          </a:prstGeom>
          <a:noFill/>
        </p:spPr>
        <p:txBody>
          <a:bodyPr wrap="square" rtlCol="0">
            <a:spAutoFit/>
          </a:bodyPr>
          <a:lstStyle/>
          <a:p>
            <a:r>
              <a:rPr lang="en-US" sz="2000" dirty="0" smtClean="0">
                <a:effectLst/>
              </a:rPr>
              <a:t>LEIR Accumulates the 200 </a:t>
            </a:r>
            <a:r>
              <a:rPr lang="en-US" sz="2000" dirty="0" err="1" smtClean="0">
                <a:effectLst/>
              </a:rPr>
              <a:t>ms</a:t>
            </a:r>
            <a:r>
              <a:rPr lang="en-US" sz="2000" dirty="0" smtClean="0">
                <a:effectLst/>
              </a:rPr>
              <a:t> pulses from Linac3; then splits into 2 bunches</a:t>
            </a:r>
          </a:p>
          <a:p>
            <a:r>
              <a:rPr lang="en-US" sz="2000" dirty="0" smtClean="0">
                <a:effectLst/>
              </a:rPr>
              <a:t>Electron Cooling is used to achieve the required brightness</a:t>
            </a:r>
          </a:p>
          <a:p>
            <a:r>
              <a:rPr lang="en-US" sz="2000" dirty="0"/>
              <a:t>A</a:t>
            </a:r>
            <a:r>
              <a:rPr lang="en-US" sz="2000" dirty="0" smtClean="0">
                <a:effectLst/>
              </a:rPr>
              <a:t>cceleration to </a:t>
            </a:r>
            <a:r>
              <a:rPr lang="en-US" sz="2000" dirty="0" smtClean="0">
                <a:solidFill>
                  <a:schemeClr val="accent1"/>
                </a:solidFill>
                <a:effectLst/>
              </a:rPr>
              <a:t>72 MeV/nucleon </a:t>
            </a:r>
            <a:r>
              <a:rPr lang="en-US" sz="2000" dirty="0" smtClean="0">
                <a:effectLst/>
              </a:rPr>
              <a:t>before transfer to the PS</a:t>
            </a:r>
          </a:p>
          <a:p>
            <a:r>
              <a:rPr lang="en-US" sz="2000" dirty="0" smtClean="0">
                <a:effectLst/>
              </a:rPr>
              <a:t>LEIR Cycle is 3.6 s</a:t>
            </a:r>
          </a:p>
          <a:p>
            <a:r>
              <a:rPr lang="en-US" sz="2000" dirty="0" smtClean="0"/>
              <a:t>The Pb54+ is finally fully stripped to Pb82+ in the transfer line from PS to SPS </a:t>
            </a:r>
            <a:endParaRPr lang="en-US" sz="2000" dirty="0" smtClean="0">
              <a:effectLst/>
            </a:endParaRPr>
          </a:p>
        </p:txBody>
      </p:sp>
      <p:sp>
        <p:nvSpPr>
          <p:cNvPr id="3" name="Circular Arrow 2"/>
          <p:cNvSpPr/>
          <p:nvPr/>
        </p:nvSpPr>
        <p:spPr>
          <a:xfrm flipV="1">
            <a:off x="1835696" y="1844824"/>
            <a:ext cx="1224136" cy="1626480"/>
          </a:xfrm>
          <a:prstGeom prst="circular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8949" y="1230687"/>
            <a:ext cx="4367284" cy="27453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570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Booster Experimental Areas</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32</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a:off x="3742660" y="5027985"/>
            <a:ext cx="701749" cy="586006"/>
          </a:xfrm>
          <a:custGeom>
            <a:avLst/>
            <a:gdLst>
              <a:gd name="connsiteX0" fmla="*/ 0 w 701749"/>
              <a:gd name="connsiteY0" fmla="*/ 586006 h 586006"/>
              <a:gd name="connsiteX1" fmla="*/ 148856 w 701749"/>
              <a:gd name="connsiteY1" fmla="*/ 383987 h 586006"/>
              <a:gd name="connsiteX2" fmla="*/ 350875 w 701749"/>
              <a:gd name="connsiteY2" fmla="*/ 181968 h 586006"/>
              <a:gd name="connsiteX3" fmla="*/ 616689 w 701749"/>
              <a:gd name="connsiteY3" fmla="*/ 22480 h 586006"/>
              <a:gd name="connsiteX4" fmla="*/ 701749 w 701749"/>
              <a:gd name="connsiteY4" fmla="*/ 1215 h 586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749" h="586006">
                <a:moveTo>
                  <a:pt x="0" y="586006"/>
                </a:moveTo>
                <a:cubicBezTo>
                  <a:pt x="45188" y="518666"/>
                  <a:pt x="90377" y="451327"/>
                  <a:pt x="148856" y="383987"/>
                </a:cubicBezTo>
                <a:cubicBezTo>
                  <a:pt x="207335" y="316647"/>
                  <a:pt x="272903" y="242219"/>
                  <a:pt x="350875" y="181968"/>
                </a:cubicBezTo>
                <a:cubicBezTo>
                  <a:pt x="428847" y="121717"/>
                  <a:pt x="558210" y="52605"/>
                  <a:pt x="616689" y="22480"/>
                </a:cubicBezTo>
                <a:cubicBezTo>
                  <a:pt x="675168" y="-7645"/>
                  <a:pt x="701749" y="1215"/>
                  <a:pt x="701749" y="1215"/>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95283" y="5291101"/>
            <a:ext cx="428322" cy="369332"/>
          </a:xfrm>
          <a:prstGeom prst="rect">
            <a:avLst/>
          </a:prstGeom>
          <a:noFill/>
        </p:spPr>
        <p:txBody>
          <a:bodyPr wrap="none" rtlCol="0">
            <a:spAutoFit/>
          </a:bodyPr>
          <a:lstStyle/>
          <a:p>
            <a:r>
              <a:rPr lang="en-US" smtClean="0">
                <a:solidFill>
                  <a:srgbClr val="FFC000"/>
                </a:solidFill>
              </a:rPr>
              <a:t>H-</a:t>
            </a:r>
            <a:endParaRPr lang="en-US">
              <a:solidFill>
                <a:srgbClr val="FFC000"/>
              </a:solidFill>
            </a:endParaRPr>
          </a:p>
        </p:txBody>
      </p:sp>
      <p:sp>
        <p:nvSpPr>
          <p:cNvPr id="8" name="Oval 7"/>
          <p:cNvSpPr/>
          <p:nvPr/>
        </p:nvSpPr>
        <p:spPr>
          <a:xfrm>
            <a:off x="4115602" y="4797152"/>
            <a:ext cx="744430" cy="218636"/>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23605" y="4602855"/>
            <a:ext cx="434734" cy="369332"/>
          </a:xfrm>
          <a:prstGeom prst="rect">
            <a:avLst/>
          </a:prstGeom>
          <a:noFill/>
        </p:spPr>
        <p:txBody>
          <a:bodyPr wrap="none" rtlCol="0">
            <a:spAutoFit/>
          </a:bodyPr>
          <a:lstStyle/>
          <a:p>
            <a:r>
              <a:rPr lang="en-US" smtClean="0">
                <a:solidFill>
                  <a:srgbClr val="FF00FF"/>
                </a:solidFill>
              </a:rPr>
              <a:t>p+</a:t>
            </a:r>
            <a:endParaRPr lang="en-US">
              <a:solidFill>
                <a:srgbClr val="FF00FF"/>
              </a:solidFill>
            </a:endParaRPr>
          </a:p>
        </p:txBody>
      </p:sp>
      <p:sp>
        <p:nvSpPr>
          <p:cNvPr id="16" name="Freeform 15"/>
          <p:cNvSpPr/>
          <p:nvPr/>
        </p:nvSpPr>
        <p:spPr>
          <a:xfrm>
            <a:off x="4614530" y="4676318"/>
            <a:ext cx="1711842" cy="428664"/>
          </a:xfrm>
          <a:custGeom>
            <a:avLst/>
            <a:gdLst>
              <a:gd name="connsiteX0" fmla="*/ 0 w 1711842"/>
              <a:gd name="connsiteY0" fmla="*/ 342249 h 428664"/>
              <a:gd name="connsiteX1" fmla="*/ 106326 w 1711842"/>
              <a:gd name="connsiteY1" fmla="*/ 427310 h 428664"/>
              <a:gd name="connsiteX2" fmla="*/ 244549 w 1711842"/>
              <a:gd name="connsiteY2" fmla="*/ 374147 h 428664"/>
              <a:gd name="connsiteX3" fmla="*/ 446568 w 1711842"/>
              <a:gd name="connsiteY3" fmla="*/ 129598 h 428664"/>
              <a:gd name="connsiteX4" fmla="*/ 595423 w 1711842"/>
              <a:gd name="connsiteY4" fmla="*/ 12640 h 428664"/>
              <a:gd name="connsiteX5" fmla="*/ 701749 w 1711842"/>
              <a:gd name="connsiteY5" fmla="*/ 2008 h 428664"/>
              <a:gd name="connsiteX6" fmla="*/ 1084521 w 1711842"/>
              <a:gd name="connsiteY6" fmla="*/ 2008 h 428664"/>
              <a:gd name="connsiteX7" fmla="*/ 1711842 w 1711842"/>
              <a:gd name="connsiteY7" fmla="*/ 2008 h 42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1842" h="428664">
                <a:moveTo>
                  <a:pt x="0" y="342249"/>
                </a:moveTo>
                <a:cubicBezTo>
                  <a:pt x="32784" y="382121"/>
                  <a:pt x="65568" y="421994"/>
                  <a:pt x="106326" y="427310"/>
                </a:cubicBezTo>
                <a:cubicBezTo>
                  <a:pt x="147084" y="432626"/>
                  <a:pt x="187842" y="423766"/>
                  <a:pt x="244549" y="374147"/>
                </a:cubicBezTo>
                <a:cubicBezTo>
                  <a:pt x="301256" y="324528"/>
                  <a:pt x="388089" y="189849"/>
                  <a:pt x="446568" y="129598"/>
                </a:cubicBezTo>
                <a:cubicBezTo>
                  <a:pt x="505047" y="69347"/>
                  <a:pt x="552893" y="33905"/>
                  <a:pt x="595423" y="12640"/>
                </a:cubicBezTo>
                <a:cubicBezTo>
                  <a:pt x="637953" y="-8625"/>
                  <a:pt x="620233" y="3780"/>
                  <a:pt x="701749" y="2008"/>
                </a:cubicBezTo>
                <a:cubicBezTo>
                  <a:pt x="783265" y="236"/>
                  <a:pt x="1084521" y="2008"/>
                  <a:pt x="1084521" y="2008"/>
                </a:cubicBezTo>
                <a:lnTo>
                  <a:pt x="1711842" y="2008"/>
                </a:ln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99051" y="4678326"/>
            <a:ext cx="627321" cy="184088"/>
          </a:xfrm>
          <a:custGeom>
            <a:avLst/>
            <a:gdLst>
              <a:gd name="connsiteX0" fmla="*/ 0 w 627321"/>
              <a:gd name="connsiteY0" fmla="*/ 0 h 184088"/>
              <a:gd name="connsiteX1" fmla="*/ 95693 w 627321"/>
              <a:gd name="connsiteY1" fmla="*/ 42530 h 184088"/>
              <a:gd name="connsiteX2" fmla="*/ 159489 w 627321"/>
              <a:gd name="connsiteY2" fmla="*/ 170121 h 184088"/>
              <a:gd name="connsiteX3" fmla="*/ 244549 w 627321"/>
              <a:gd name="connsiteY3" fmla="*/ 180753 h 184088"/>
              <a:gd name="connsiteX4" fmla="*/ 627321 w 627321"/>
              <a:gd name="connsiteY4" fmla="*/ 170121 h 184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321" h="184088">
                <a:moveTo>
                  <a:pt x="0" y="0"/>
                </a:moveTo>
                <a:cubicBezTo>
                  <a:pt x="34556" y="7088"/>
                  <a:pt x="69112" y="14177"/>
                  <a:pt x="95693" y="42530"/>
                </a:cubicBezTo>
                <a:cubicBezTo>
                  <a:pt x="122275" y="70884"/>
                  <a:pt x="134680" y="147084"/>
                  <a:pt x="159489" y="170121"/>
                </a:cubicBezTo>
                <a:cubicBezTo>
                  <a:pt x="184298" y="193158"/>
                  <a:pt x="166577" y="180753"/>
                  <a:pt x="244549" y="180753"/>
                </a:cubicBezTo>
                <a:cubicBezTo>
                  <a:pt x="322521" y="180753"/>
                  <a:pt x="627321" y="170121"/>
                  <a:pt x="627321" y="170121"/>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2695" y="1268760"/>
            <a:ext cx="9025809" cy="2880320"/>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2696" y="4149079"/>
            <a:ext cx="3193888" cy="2195073"/>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58338" y="5160781"/>
            <a:ext cx="4850165" cy="1183372"/>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273968" y="5943907"/>
            <a:ext cx="984369" cy="404445"/>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52765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n-US" dirty="0" smtClean="0"/>
              <a:t>PSB Experimental Areas: ISOLDE</a:t>
            </a:r>
            <a:endParaRPr lang="en-US" dirty="0"/>
          </a:p>
        </p:txBody>
      </p:sp>
      <p:pic>
        <p:nvPicPr>
          <p:cNvPr id="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18" y="792237"/>
            <a:ext cx="6820524" cy="51153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rot="2745453">
            <a:off x="5444800" y="1130948"/>
            <a:ext cx="1460481" cy="523220"/>
          </a:xfrm>
          <a:prstGeom prst="rect">
            <a:avLst/>
          </a:prstGeom>
          <a:noFill/>
        </p:spPr>
        <p:txBody>
          <a:bodyPr wrap="square" rtlCol="0">
            <a:spAutoFit/>
          </a:bodyPr>
          <a:lstStyle/>
          <a:p>
            <a:pPr algn="ctr"/>
            <a:r>
              <a:rPr lang="en-GB" sz="1400" b="1" dirty="0" smtClean="0">
                <a:solidFill>
                  <a:schemeClr val="bg1"/>
                </a:solidFill>
              </a:rPr>
              <a:t>1.4 </a:t>
            </a:r>
            <a:r>
              <a:rPr lang="en-GB" sz="1400" b="1" dirty="0" err="1" smtClean="0">
                <a:solidFill>
                  <a:schemeClr val="bg1"/>
                </a:solidFill>
              </a:rPr>
              <a:t>GeV</a:t>
            </a:r>
            <a:r>
              <a:rPr lang="en-GB" sz="1400" b="1" dirty="0" smtClean="0">
                <a:solidFill>
                  <a:schemeClr val="bg1"/>
                </a:solidFill>
              </a:rPr>
              <a:t> (from BOOSTER)</a:t>
            </a:r>
            <a:endParaRPr lang="en-GB" sz="1400" b="1" dirty="0">
              <a:solidFill>
                <a:schemeClr val="bg1"/>
              </a:solidFill>
            </a:endParaRPr>
          </a:p>
        </p:txBody>
      </p:sp>
      <p:sp>
        <p:nvSpPr>
          <p:cNvPr id="16393" name="TextBox 16392"/>
          <p:cNvSpPr txBox="1"/>
          <p:nvPr/>
        </p:nvSpPr>
        <p:spPr>
          <a:xfrm>
            <a:off x="-37053" y="75208"/>
            <a:ext cx="3051549" cy="523220"/>
          </a:xfrm>
          <a:prstGeom prst="rect">
            <a:avLst/>
          </a:prstGeom>
          <a:noFill/>
        </p:spPr>
        <p:txBody>
          <a:bodyPr wrap="none" rtlCol="0">
            <a:spAutoFit/>
          </a:bodyPr>
          <a:lstStyle/>
          <a:p>
            <a:r>
              <a:rPr lang="en-GB" sz="1400" dirty="0"/>
              <a:t>ISOLDE </a:t>
            </a:r>
            <a:r>
              <a:rPr lang="en-GB" sz="1400" dirty="0" smtClean="0"/>
              <a:t>Synchrocyclotron: 1967-1990</a:t>
            </a:r>
            <a:endParaRPr lang="en-GB" sz="1400" dirty="0"/>
          </a:p>
          <a:p>
            <a:r>
              <a:rPr lang="en-GB" sz="1400" dirty="0"/>
              <a:t>ISOLDE </a:t>
            </a:r>
            <a:r>
              <a:rPr lang="en-GB" sz="1400" dirty="0" smtClean="0"/>
              <a:t>PSB: 1992</a:t>
            </a:r>
            <a:endParaRPr lang="en-GB" sz="1400" dirty="0"/>
          </a:p>
        </p:txBody>
      </p:sp>
      <p:pic>
        <p:nvPicPr>
          <p:cNvPr id="16402"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93265" t="122875" r="167980" b="-122875"/>
          <a:stretch/>
        </p:blipFill>
        <p:spPr bwMode="auto">
          <a:xfrm>
            <a:off x="2238375" y="3067050"/>
            <a:ext cx="1180115" cy="7239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7" name="Group 6"/>
          <p:cNvGrpSpPr/>
          <p:nvPr/>
        </p:nvGrpSpPr>
        <p:grpSpPr>
          <a:xfrm>
            <a:off x="-76991" y="3067050"/>
            <a:ext cx="5849115" cy="2585997"/>
            <a:chOff x="-76991" y="3067050"/>
            <a:chExt cx="5849115" cy="2585997"/>
          </a:xfrm>
        </p:grpSpPr>
        <p:sp>
          <p:nvSpPr>
            <p:cNvPr id="59" name="TextBox 58"/>
            <p:cNvSpPr txBox="1"/>
            <p:nvPr/>
          </p:nvSpPr>
          <p:spPr>
            <a:xfrm rot="21078776">
              <a:off x="-76991" y="5006716"/>
              <a:ext cx="2281632" cy="646331"/>
            </a:xfrm>
            <a:prstGeom prst="rect">
              <a:avLst/>
            </a:prstGeom>
            <a:noFill/>
          </p:spPr>
          <p:txBody>
            <a:bodyPr wrap="none" rtlCol="0">
              <a:spAutoFit/>
            </a:bodyPr>
            <a:lstStyle/>
            <a:p>
              <a:pPr algn="ctr"/>
              <a:r>
                <a:rPr lang="en-GB" b="1" dirty="0" err="1" smtClean="0">
                  <a:solidFill>
                    <a:schemeClr val="bg1"/>
                  </a:solidFill>
                </a:rPr>
                <a:t>E</a:t>
              </a:r>
              <a:r>
                <a:rPr lang="en-GB" sz="1200" b="1" dirty="0" err="1" smtClean="0">
                  <a:solidFill>
                    <a:schemeClr val="bg1"/>
                  </a:solidFill>
                </a:rPr>
                <a:t>kin</a:t>
              </a:r>
              <a:r>
                <a:rPr lang="en-GB" b="1" dirty="0">
                  <a:solidFill>
                    <a:schemeClr val="bg1"/>
                  </a:solidFill>
                </a:rPr>
                <a:t> </a:t>
              </a:r>
              <a:r>
                <a:rPr lang="en-GB" b="1" dirty="0" smtClean="0">
                  <a:solidFill>
                    <a:schemeClr val="bg1"/>
                  </a:solidFill>
                  <a:cs typeface="Times New Roman"/>
                </a:rPr>
                <a:t>≤ 60 </a:t>
              </a:r>
              <a:r>
                <a:rPr lang="en-GB" b="1" dirty="0" err="1" smtClean="0">
                  <a:solidFill>
                    <a:schemeClr val="bg1"/>
                  </a:solidFill>
                  <a:cs typeface="Times New Roman"/>
                </a:rPr>
                <a:t>keV</a:t>
              </a:r>
              <a:r>
                <a:rPr lang="en-GB" b="1" dirty="0" smtClean="0">
                  <a:solidFill>
                    <a:schemeClr val="bg1"/>
                  </a:solidFill>
                  <a:cs typeface="Times New Roman"/>
                </a:rPr>
                <a:t>/n </a:t>
              </a:r>
            </a:p>
            <a:p>
              <a:pPr algn="ctr"/>
              <a:r>
                <a:rPr lang="en-GB" dirty="0" smtClean="0">
                  <a:solidFill>
                    <a:srgbClr val="FFFF00"/>
                  </a:solidFill>
                  <a:cs typeface="Times New Roman"/>
                  <a:sym typeface="Wingdings" panose="05000000000000000000" pitchFamily="2" charset="2"/>
                </a:rPr>
                <a:t> </a:t>
              </a:r>
              <a:r>
                <a:rPr lang="en-GB" sz="1600" b="1" dirty="0" smtClean="0">
                  <a:solidFill>
                    <a:srgbClr val="FFFF00"/>
                  </a:solidFill>
                  <a:cs typeface="Times New Roman"/>
                  <a:sym typeface="Wingdings" panose="05000000000000000000" pitchFamily="2" charset="2"/>
                </a:rPr>
                <a:t>Low mass isotopes</a:t>
              </a:r>
              <a:endParaRPr lang="en-GB" sz="1600" b="1" dirty="0">
                <a:solidFill>
                  <a:srgbClr val="FFFF00"/>
                </a:solidFill>
              </a:endParaRPr>
            </a:p>
          </p:txBody>
        </p:sp>
        <p:sp>
          <p:nvSpPr>
            <p:cNvPr id="3" name="Oval 2"/>
            <p:cNvSpPr/>
            <p:nvPr/>
          </p:nvSpPr>
          <p:spPr>
            <a:xfrm>
              <a:off x="101737" y="3067050"/>
              <a:ext cx="5670387" cy="205992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oup 22"/>
          <p:cNvGrpSpPr/>
          <p:nvPr/>
        </p:nvGrpSpPr>
        <p:grpSpPr>
          <a:xfrm>
            <a:off x="-45984" y="1189370"/>
            <a:ext cx="2982914" cy="1623952"/>
            <a:chOff x="-45984" y="1189370"/>
            <a:chExt cx="2982914" cy="1623952"/>
          </a:xfrm>
        </p:grpSpPr>
        <p:sp>
          <p:nvSpPr>
            <p:cNvPr id="37" name="TextBox 36"/>
            <p:cNvSpPr txBox="1"/>
            <p:nvPr/>
          </p:nvSpPr>
          <p:spPr>
            <a:xfrm rot="1472084">
              <a:off x="732415" y="1189370"/>
              <a:ext cx="1943161" cy="369332"/>
            </a:xfrm>
            <a:prstGeom prst="rect">
              <a:avLst/>
            </a:prstGeom>
            <a:noFill/>
          </p:spPr>
          <p:txBody>
            <a:bodyPr wrap="none" rtlCol="0">
              <a:spAutoFit/>
            </a:bodyPr>
            <a:lstStyle/>
            <a:p>
              <a:r>
                <a:rPr lang="en-GB" dirty="0" smtClean="0">
                  <a:solidFill>
                    <a:schemeClr val="bg1"/>
                  </a:solidFill>
                  <a:effectLst>
                    <a:outerShdw blurRad="38100" dist="38100" dir="2700000" algn="tl">
                      <a:srgbClr val="000000">
                        <a:alpha val="43137"/>
                      </a:srgbClr>
                    </a:outerShdw>
                  </a:effectLst>
                </a:rPr>
                <a:t>REX-ISOLDE (2001)</a:t>
              </a:r>
              <a:endParaRPr lang="en-GB" dirty="0">
                <a:solidFill>
                  <a:schemeClr val="bg1"/>
                </a:solidFill>
                <a:effectLst>
                  <a:outerShdw blurRad="38100" dist="38100" dir="2700000" algn="tl">
                    <a:srgbClr val="000000">
                      <a:alpha val="43137"/>
                    </a:srgbClr>
                  </a:outerShdw>
                </a:effectLst>
              </a:endParaRPr>
            </a:p>
          </p:txBody>
        </p:sp>
        <p:sp>
          <p:nvSpPr>
            <p:cNvPr id="60" name="Rectangle 59"/>
            <p:cNvSpPr/>
            <p:nvPr/>
          </p:nvSpPr>
          <p:spPr>
            <a:xfrm rot="1464054">
              <a:off x="471062" y="1558702"/>
              <a:ext cx="2465868" cy="369332"/>
            </a:xfrm>
            <a:prstGeom prst="rect">
              <a:avLst/>
            </a:prstGeom>
          </p:spPr>
          <p:txBody>
            <a:bodyPr wrap="none">
              <a:spAutoFit/>
            </a:bodyPr>
            <a:lstStyle/>
            <a:p>
              <a:r>
                <a:rPr lang="en-GB" b="1" dirty="0" err="1">
                  <a:solidFill>
                    <a:schemeClr val="bg1"/>
                  </a:solidFill>
                </a:rPr>
                <a:t>E</a:t>
              </a:r>
              <a:r>
                <a:rPr lang="en-GB" sz="1200" b="1" dirty="0" err="1">
                  <a:solidFill>
                    <a:schemeClr val="bg1"/>
                  </a:solidFill>
                </a:rPr>
                <a:t>kin</a:t>
              </a:r>
              <a:r>
                <a:rPr lang="en-GB" b="1" dirty="0">
                  <a:solidFill>
                    <a:schemeClr val="bg1"/>
                  </a:solidFill>
                </a:rPr>
                <a:t> </a:t>
              </a:r>
              <a:r>
                <a:rPr lang="en-GB" b="1" dirty="0">
                  <a:solidFill>
                    <a:schemeClr val="bg1"/>
                  </a:solidFill>
                  <a:cs typeface="Times New Roman"/>
                </a:rPr>
                <a:t>≤ </a:t>
              </a:r>
              <a:r>
                <a:rPr lang="en-GB" b="1" dirty="0" smtClean="0">
                  <a:solidFill>
                    <a:schemeClr val="bg1"/>
                  </a:solidFill>
                  <a:cs typeface="Times New Roman"/>
                </a:rPr>
                <a:t>3 MeV/n </a:t>
              </a:r>
              <a:r>
                <a:rPr lang="en-GB" dirty="0">
                  <a:solidFill>
                    <a:srgbClr val="FFFF00"/>
                  </a:solidFill>
                  <a:cs typeface="Times New Roman"/>
                  <a:sym typeface="Wingdings" panose="05000000000000000000" pitchFamily="2" charset="2"/>
                </a:rPr>
                <a:t> </a:t>
              </a:r>
              <a:r>
                <a:rPr lang="en-GB" dirty="0" smtClean="0">
                  <a:solidFill>
                    <a:srgbClr val="FFFF00"/>
                  </a:solidFill>
                  <a:cs typeface="Times New Roman"/>
                  <a:sym typeface="Wingdings" panose="05000000000000000000" pitchFamily="2" charset="2"/>
                </a:rPr>
                <a:t>A</a:t>
              </a:r>
              <a:r>
                <a:rPr lang="en-GB" dirty="0">
                  <a:solidFill>
                    <a:srgbClr val="FFFF00"/>
                  </a:solidFill>
                  <a:cs typeface="Times New Roman"/>
                </a:rPr>
                <a:t> </a:t>
              </a:r>
              <a:r>
                <a:rPr lang="en-GB" dirty="0" smtClean="0">
                  <a:solidFill>
                    <a:srgbClr val="FFFF00"/>
                  </a:solidFill>
                  <a:cs typeface="Times New Roman"/>
                </a:rPr>
                <a:t>≤92</a:t>
              </a:r>
              <a:endParaRPr lang="en-GB" dirty="0">
                <a:solidFill>
                  <a:srgbClr val="FFFF00"/>
                </a:solidFill>
              </a:endParaRPr>
            </a:p>
          </p:txBody>
        </p:sp>
        <p:sp>
          <p:nvSpPr>
            <p:cNvPr id="6" name="Oval 5"/>
            <p:cNvSpPr/>
            <p:nvPr/>
          </p:nvSpPr>
          <p:spPr>
            <a:xfrm rot="1491573">
              <a:off x="-45984" y="1886069"/>
              <a:ext cx="2448272" cy="927253"/>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Rectangle 28"/>
          <p:cNvSpPr/>
          <p:nvPr/>
        </p:nvSpPr>
        <p:spPr>
          <a:xfrm>
            <a:off x="6876256" y="764704"/>
            <a:ext cx="2267744" cy="3139321"/>
          </a:xfrm>
          <a:prstGeom prst="rect">
            <a:avLst/>
          </a:prstGeom>
        </p:spPr>
        <p:txBody>
          <a:bodyPr wrap="square">
            <a:spAutoFit/>
          </a:bodyPr>
          <a:lstStyle/>
          <a:p>
            <a:r>
              <a:rPr lang="en-GB" dirty="0"/>
              <a:t>S</a:t>
            </a:r>
            <a:r>
              <a:rPr lang="en-GB" dirty="0" smtClean="0"/>
              <a:t>olid </a:t>
            </a:r>
            <a:r>
              <a:rPr lang="en-GB" dirty="0"/>
              <a:t>and liquid target materials </a:t>
            </a:r>
            <a:r>
              <a:rPr lang="en-GB" dirty="0" smtClean="0">
                <a:sym typeface="Wingdings"/>
              </a:rPr>
              <a:t> </a:t>
            </a:r>
            <a:r>
              <a:rPr lang="en-GB" dirty="0" smtClean="0"/>
              <a:t>wide </a:t>
            </a:r>
            <a:r>
              <a:rPr lang="en-GB" dirty="0"/>
              <a:t>spectrum of radioactive isotopes </a:t>
            </a:r>
            <a:r>
              <a:rPr lang="en-GB" dirty="0" smtClean="0"/>
              <a:t>up to </a:t>
            </a:r>
            <a:r>
              <a:rPr lang="en-GB" i="1" dirty="0"/>
              <a:t>A</a:t>
            </a:r>
            <a:r>
              <a:rPr lang="en-GB" i="1" dirty="0" smtClean="0"/>
              <a:t> =</a:t>
            </a:r>
            <a:r>
              <a:rPr lang="en-GB" dirty="0" smtClean="0"/>
              <a:t>&lt; 92. </a:t>
            </a:r>
            <a:r>
              <a:rPr lang="en-GB" dirty="0"/>
              <a:t>Radioactive isotopes are produced via proton-induced target fragmentation, spallation and fission reactions</a:t>
            </a:r>
            <a:endParaRPr lang="en-US" dirty="0"/>
          </a:p>
        </p:txBody>
      </p:sp>
      <p:sp>
        <p:nvSpPr>
          <p:cNvPr id="43" name="Rectangle 42"/>
          <p:cNvSpPr/>
          <p:nvPr/>
        </p:nvSpPr>
        <p:spPr>
          <a:xfrm>
            <a:off x="47104" y="5661248"/>
            <a:ext cx="5232710" cy="1200329"/>
          </a:xfrm>
          <a:prstGeom prst="rect">
            <a:avLst/>
          </a:prstGeom>
          <a:solidFill>
            <a:schemeClr val="bg1"/>
          </a:solidFill>
        </p:spPr>
        <p:txBody>
          <a:bodyPr wrap="square">
            <a:spAutoFit/>
          </a:bodyPr>
          <a:lstStyle/>
          <a:p>
            <a:r>
              <a:rPr lang="en-US" dirty="0" smtClean="0"/>
              <a:t>In 2017 we </a:t>
            </a:r>
            <a:r>
              <a:rPr lang="en-US" dirty="0"/>
              <a:t>celebrated 50 years of physics at </a:t>
            </a:r>
            <a:r>
              <a:rPr lang="en-US" dirty="0" smtClean="0"/>
              <a:t>ISOLDE</a:t>
            </a:r>
          </a:p>
          <a:p>
            <a:r>
              <a:rPr lang="en-US" dirty="0" smtClean="0"/>
              <a:t>(</a:t>
            </a:r>
            <a:r>
              <a:rPr lang="en-US" dirty="0"/>
              <a:t>Isotope mass Separator On-</a:t>
            </a:r>
            <a:r>
              <a:rPr lang="en-US" dirty="0" smtClean="0"/>
              <a:t>Line Device)</a:t>
            </a:r>
          </a:p>
          <a:p>
            <a:pPr marL="285750" indent="-285750">
              <a:buFont typeface="Wingdings" charset="0"/>
              <a:buChar char="è"/>
            </a:pPr>
            <a:r>
              <a:rPr lang="en-US" dirty="0" smtClean="0"/>
              <a:t>on </a:t>
            </a:r>
            <a:r>
              <a:rPr lang="en-US" dirty="0"/>
              <a:t>October 16, </a:t>
            </a:r>
            <a:r>
              <a:rPr lang="en-US" dirty="0" smtClean="0"/>
              <a:t>1967 </a:t>
            </a:r>
            <a:r>
              <a:rPr lang="en-US" dirty="0"/>
              <a:t>the first radioactive beam </a:t>
            </a:r>
            <a:endParaRPr lang="en-US" dirty="0" smtClean="0"/>
          </a:p>
          <a:p>
            <a:pPr marL="285750" indent="-285750">
              <a:buFont typeface="Wingdings" charset="0"/>
              <a:buChar char="è"/>
            </a:pPr>
            <a:r>
              <a:rPr lang="en-US" dirty="0" smtClean="0"/>
              <a:t>CERN’s longest-running experiment site</a:t>
            </a:r>
            <a:endParaRPr lang="en-US" dirty="0"/>
          </a:p>
        </p:txBody>
      </p:sp>
      <p:pic>
        <p:nvPicPr>
          <p:cNvPr id="4" name="Picture 3"/>
          <p:cNvPicPr>
            <a:picLocks noChangeAspect="1"/>
          </p:cNvPicPr>
          <p:nvPr/>
        </p:nvPicPr>
        <p:blipFill rotWithShape="1">
          <a:blip r:embed="rId5"/>
          <a:srcRect l="35626" t="56694" r="21568" b="8549"/>
          <a:stretch/>
        </p:blipFill>
        <p:spPr>
          <a:xfrm>
            <a:off x="5284128" y="5091675"/>
            <a:ext cx="3859872" cy="1765685"/>
          </a:xfrm>
          <a:prstGeom prst="rect">
            <a:avLst/>
          </a:prstGeom>
        </p:spPr>
      </p:pic>
      <p:sp>
        <p:nvSpPr>
          <p:cNvPr id="35" name="TextBox 34"/>
          <p:cNvSpPr txBox="1"/>
          <p:nvPr/>
        </p:nvSpPr>
        <p:spPr>
          <a:xfrm>
            <a:off x="6871942" y="3904025"/>
            <a:ext cx="2272058" cy="830997"/>
          </a:xfrm>
          <a:prstGeom prst="rect">
            <a:avLst/>
          </a:prstGeom>
          <a:noFill/>
        </p:spPr>
        <p:txBody>
          <a:bodyPr wrap="square" rtlCol="0">
            <a:spAutoFit/>
          </a:bodyPr>
          <a:lstStyle/>
          <a:p>
            <a:r>
              <a:rPr lang="en-GB" sz="1200" dirty="0" smtClean="0"/>
              <a:t>GPS: Global Purpose Separator</a:t>
            </a:r>
          </a:p>
          <a:p>
            <a:r>
              <a:rPr lang="en-GB" sz="1200" dirty="0" smtClean="0"/>
              <a:t>HRS: High Resolution Separator</a:t>
            </a:r>
          </a:p>
          <a:p>
            <a:r>
              <a:rPr lang="en-GB" sz="1200" dirty="0" smtClean="0"/>
              <a:t>HIE-ISOLDE: High Intensity and Energy </a:t>
            </a:r>
            <a:r>
              <a:rPr lang="en-GB" sz="1000" dirty="0" smtClean="0"/>
              <a:t>ISOLDE</a:t>
            </a:r>
          </a:p>
        </p:txBody>
      </p:sp>
    </p:spTree>
    <p:extLst>
      <p:ext uri="{BB962C8B-B14F-4D97-AF65-F5344CB8AC3E}">
        <p14:creationId xmlns:p14="http://schemas.microsoft.com/office/powerpoint/2010/main" val="42372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34</a:t>
            </a:fld>
            <a:endParaRPr lang="en-GB"/>
          </a:p>
        </p:txBody>
      </p:sp>
      <p:grpSp>
        <p:nvGrpSpPr>
          <p:cNvPr id="14" name="Group 13"/>
          <p:cNvGrpSpPr/>
          <p:nvPr/>
        </p:nvGrpSpPr>
        <p:grpSpPr>
          <a:xfrm>
            <a:off x="1043608" y="0"/>
            <a:ext cx="7955576" cy="3651940"/>
            <a:chOff x="1043608" y="0"/>
            <a:chExt cx="7955576" cy="3651940"/>
          </a:xfrm>
        </p:grpSpPr>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a:off x="1043608" y="0"/>
              <a:ext cx="7128792" cy="3651940"/>
            </a:xfrm>
            <a:prstGeom prst="rect">
              <a:avLst/>
            </a:prstGeom>
          </p:spPr>
        </p:pic>
        <p:grpSp>
          <p:nvGrpSpPr>
            <p:cNvPr id="9" name="Group 8"/>
            <p:cNvGrpSpPr/>
            <p:nvPr/>
          </p:nvGrpSpPr>
          <p:grpSpPr>
            <a:xfrm>
              <a:off x="1259632" y="0"/>
              <a:ext cx="5760639" cy="846004"/>
              <a:chOff x="2015020" y="5689068"/>
              <a:chExt cx="3048010" cy="846004"/>
            </a:xfrm>
          </p:grpSpPr>
          <p:sp>
            <p:nvSpPr>
              <p:cNvPr id="10" name="TextBox 9"/>
              <p:cNvSpPr txBox="1"/>
              <p:nvPr/>
            </p:nvSpPr>
            <p:spPr>
              <a:xfrm>
                <a:off x="2015020" y="6165740"/>
                <a:ext cx="3048010" cy="369332"/>
              </a:xfrm>
              <a:prstGeom prst="rect">
                <a:avLst/>
              </a:prstGeom>
              <a:noFill/>
            </p:spPr>
            <p:txBody>
              <a:bodyPr wrap="square" rtlCol="0">
                <a:spAutoFit/>
              </a:bodyPr>
              <a:lstStyle/>
              <a:p>
                <a:r>
                  <a:rPr lang="en-GB" b="1" dirty="0" smtClean="0">
                    <a:solidFill>
                      <a:srgbClr val="0000FF"/>
                    </a:solidFill>
                  </a:rPr>
                  <a:t>HIE-ISOLDE </a:t>
                </a:r>
                <a:r>
                  <a:rPr lang="en-GB" b="1" dirty="0" smtClean="0"/>
                  <a:t>(+SC RF): </a:t>
                </a:r>
                <a:r>
                  <a:rPr lang="en-GB" b="1" dirty="0" err="1"/>
                  <a:t>Ekin</a:t>
                </a:r>
                <a:r>
                  <a:rPr lang="en-GB" b="1" dirty="0"/>
                  <a:t> </a:t>
                </a:r>
                <a:r>
                  <a:rPr lang="en-GB" b="1" dirty="0">
                    <a:cs typeface="Times New Roman"/>
                  </a:rPr>
                  <a:t>≤ </a:t>
                </a:r>
                <a:r>
                  <a:rPr lang="en-GB" b="1" dirty="0" smtClean="0">
                    <a:solidFill>
                      <a:srgbClr val="0000FF"/>
                    </a:solidFill>
                    <a:cs typeface="Times New Roman"/>
                  </a:rPr>
                  <a:t>10 </a:t>
                </a:r>
                <a:r>
                  <a:rPr lang="en-GB" b="1" dirty="0">
                    <a:solidFill>
                      <a:srgbClr val="0000FF"/>
                    </a:solidFill>
                    <a:cs typeface="Times New Roman"/>
                  </a:rPr>
                  <a:t>MeV/n </a:t>
                </a:r>
                <a:r>
                  <a:rPr lang="en-GB" b="1" dirty="0" smtClean="0">
                    <a:cs typeface="Times New Roman"/>
                    <a:sym typeface="Wingdings" panose="05000000000000000000" pitchFamily="2" charset="2"/>
                  </a:rPr>
                  <a:t> </a:t>
                </a:r>
                <a:r>
                  <a:rPr lang="en-GB" b="1" dirty="0">
                    <a:solidFill>
                      <a:srgbClr val="0000FF"/>
                    </a:solidFill>
                    <a:cs typeface="Times New Roman"/>
                    <a:sym typeface="Wingdings" panose="05000000000000000000" pitchFamily="2" charset="2"/>
                  </a:rPr>
                  <a:t>A</a:t>
                </a:r>
                <a:r>
                  <a:rPr lang="en-GB" b="1" dirty="0">
                    <a:solidFill>
                      <a:srgbClr val="0000FF"/>
                    </a:solidFill>
                    <a:cs typeface="Times New Roman"/>
                  </a:rPr>
                  <a:t> </a:t>
                </a:r>
                <a:r>
                  <a:rPr lang="en-GB" b="1" dirty="0" smtClean="0">
                    <a:solidFill>
                      <a:srgbClr val="0000FF"/>
                    </a:solidFill>
                    <a:cs typeface="Times New Roman"/>
                  </a:rPr>
                  <a:t>≤200</a:t>
                </a:r>
              </a:p>
            </p:txBody>
          </p:sp>
          <p:sp>
            <p:nvSpPr>
              <p:cNvPr id="11" name="TextBox 10"/>
              <p:cNvSpPr txBox="1"/>
              <p:nvPr/>
            </p:nvSpPr>
            <p:spPr>
              <a:xfrm>
                <a:off x="2205521" y="5689068"/>
                <a:ext cx="2628909" cy="461665"/>
              </a:xfrm>
              <a:prstGeom prst="rect">
                <a:avLst/>
              </a:prstGeom>
              <a:noFill/>
            </p:spPr>
            <p:txBody>
              <a:bodyPr wrap="square" rtlCol="0">
                <a:spAutoFit/>
              </a:bodyPr>
              <a:lstStyle/>
              <a:p>
                <a:r>
                  <a:rPr lang="en-GB" sz="2400" dirty="0" smtClean="0"/>
                  <a:t>Next generation of nuclear physics:</a:t>
                </a:r>
                <a:endParaRPr lang="en-GB" sz="2400" dirty="0"/>
              </a:p>
            </p:txBody>
          </p:sp>
        </p:grpSp>
        <p:grpSp>
          <p:nvGrpSpPr>
            <p:cNvPr id="5" name="Group 4"/>
            <p:cNvGrpSpPr/>
            <p:nvPr/>
          </p:nvGrpSpPr>
          <p:grpSpPr>
            <a:xfrm>
              <a:off x="6156176" y="1556792"/>
              <a:ext cx="2843008" cy="2032000"/>
              <a:chOff x="6481520" y="908720"/>
              <a:chExt cx="2843008" cy="2032000"/>
            </a:xfrm>
          </p:grpSpPr>
          <p:graphicFrame>
            <p:nvGraphicFramePr>
              <p:cNvPr id="6" name="Diagram 5"/>
              <p:cNvGraphicFramePr/>
              <p:nvPr>
                <p:extLst>
                  <p:ext uri="{D42A27DB-BD31-4B8C-83A1-F6EECF244321}">
                    <p14:modId xmlns:p14="http://schemas.microsoft.com/office/powerpoint/2010/main" val="392863578"/>
                  </p:ext>
                </p:extLst>
              </p:nvPr>
            </p:nvGraphicFramePr>
            <p:xfrm>
              <a:off x="6481520" y="908720"/>
              <a:ext cx="2843008" cy="203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20037381">
                <a:off x="7303258" y="2068069"/>
                <a:ext cx="997891" cy="2171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grpSp>
        <p:nvGrpSpPr>
          <p:cNvPr id="18" name="Group 17"/>
          <p:cNvGrpSpPr/>
          <p:nvPr/>
        </p:nvGrpSpPr>
        <p:grpSpPr>
          <a:xfrm>
            <a:off x="395536" y="3717032"/>
            <a:ext cx="8748464" cy="2749098"/>
            <a:chOff x="395536" y="3717032"/>
            <a:chExt cx="8748464" cy="2749098"/>
          </a:xfrm>
        </p:grpSpPr>
        <p:sp>
          <p:nvSpPr>
            <p:cNvPr id="8" name="TextBox 7"/>
            <p:cNvSpPr txBox="1"/>
            <p:nvPr/>
          </p:nvSpPr>
          <p:spPr>
            <a:xfrm>
              <a:off x="2989776" y="4581128"/>
              <a:ext cx="184731" cy="369332"/>
            </a:xfrm>
            <a:prstGeom prst="rect">
              <a:avLst/>
            </a:prstGeom>
            <a:noFill/>
          </p:spPr>
          <p:txBody>
            <a:bodyPr wrap="none" rtlCol="0">
              <a:spAutoFit/>
            </a:bodyPr>
            <a:lstStyle/>
            <a:p>
              <a:endParaRPr lang="en-GB"/>
            </a:p>
          </p:txBody>
        </p:sp>
        <p:pic>
          <p:nvPicPr>
            <p:cNvPr id="13" name="Picture 12"/>
            <p:cNvPicPr>
              <a:picLocks noChangeAspect="1"/>
            </p:cNvPicPr>
            <p:nvPr/>
          </p:nvPicPr>
          <p:blipFill>
            <a:blip r:embed="rId9"/>
            <a:stretch>
              <a:fillRect/>
            </a:stretch>
          </p:blipFill>
          <p:spPr>
            <a:xfrm>
              <a:off x="395536" y="3717032"/>
              <a:ext cx="3606924" cy="2749098"/>
            </a:xfrm>
            <a:prstGeom prst="rect">
              <a:avLst/>
            </a:prstGeom>
          </p:spPr>
        </p:pic>
        <p:sp>
          <p:nvSpPr>
            <p:cNvPr id="15" name="Rectangle 14"/>
            <p:cNvSpPr/>
            <p:nvPr/>
          </p:nvSpPr>
          <p:spPr>
            <a:xfrm>
              <a:off x="3995936" y="3717032"/>
              <a:ext cx="5148064" cy="1200329"/>
            </a:xfrm>
            <a:prstGeom prst="rect">
              <a:avLst/>
            </a:prstGeom>
          </p:spPr>
          <p:txBody>
            <a:bodyPr wrap="square">
              <a:spAutoFit/>
            </a:bodyPr>
            <a:lstStyle/>
            <a:p>
              <a:r>
                <a:rPr lang="en-US" dirty="0" smtClean="0">
                  <a:sym typeface="Wingdings"/>
                </a:rPr>
                <a:t> </a:t>
              </a:r>
              <a:r>
                <a:rPr lang="en-US" dirty="0" smtClean="0"/>
                <a:t>wide </a:t>
              </a:r>
              <a:r>
                <a:rPr lang="en-US" dirty="0"/>
                <a:t>range of radioisotopes, some of which can be produced only at CERN thanks to the unique ISOLDE </a:t>
              </a:r>
              <a:r>
                <a:rPr lang="en-US" dirty="0" smtClean="0"/>
                <a:t>facility, for </a:t>
              </a:r>
              <a:r>
                <a:rPr lang="en-US" dirty="0"/>
                <a:t>hospitals and research centres in Switzerland and across Europe.</a:t>
              </a:r>
            </a:p>
          </p:txBody>
        </p:sp>
        <p:sp>
          <p:nvSpPr>
            <p:cNvPr id="16" name="Rectangle 15"/>
            <p:cNvSpPr/>
            <p:nvPr/>
          </p:nvSpPr>
          <p:spPr>
            <a:xfrm>
              <a:off x="683568" y="5807005"/>
              <a:ext cx="2736304" cy="646331"/>
            </a:xfrm>
            <a:prstGeom prst="rect">
              <a:avLst/>
            </a:prstGeom>
            <a:solidFill>
              <a:schemeClr val="bg1">
                <a:lumMod val="85000"/>
              </a:schemeClr>
            </a:solidFill>
          </p:spPr>
          <p:txBody>
            <a:bodyPr wrap="square">
              <a:spAutoFit/>
            </a:bodyPr>
            <a:lstStyle/>
            <a:p>
              <a:pPr algn="ctr"/>
              <a:r>
                <a:rPr lang="en-US" dirty="0">
                  <a:solidFill>
                    <a:srgbClr val="0000FF"/>
                  </a:solidFill>
                </a:rPr>
                <a:t>MEDICIS (Medical Isotopes Collected from ISOLDE) </a:t>
              </a:r>
            </a:p>
          </p:txBody>
        </p:sp>
        <p:sp>
          <p:nvSpPr>
            <p:cNvPr id="17" name="Rectangle 16"/>
            <p:cNvSpPr/>
            <p:nvPr/>
          </p:nvSpPr>
          <p:spPr>
            <a:xfrm>
              <a:off x="3995936" y="4941168"/>
              <a:ext cx="4572000" cy="923330"/>
            </a:xfrm>
            <a:prstGeom prst="rect">
              <a:avLst/>
            </a:prstGeom>
          </p:spPr>
          <p:txBody>
            <a:bodyPr>
              <a:spAutoFit/>
            </a:bodyPr>
            <a:lstStyle/>
            <a:p>
              <a:r>
                <a:rPr lang="en-US" dirty="0" smtClean="0">
                  <a:sym typeface="Wingdings"/>
                </a:rPr>
                <a:t> </a:t>
              </a:r>
              <a:r>
                <a:rPr lang="en-US" dirty="0" smtClean="0"/>
                <a:t>devise </a:t>
              </a:r>
              <a:r>
                <a:rPr lang="en-US" dirty="0"/>
                <a:t>and test unconventional radioisotopes with a view to developing new approaches to fight cancer</a:t>
              </a:r>
            </a:p>
          </p:txBody>
        </p:sp>
      </p:grpSp>
    </p:spTree>
    <p:extLst>
      <p:ext uri="{BB962C8B-B14F-4D97-AF65-F5344CB8AC3E}">
        <p14:creationId xmlns:p14="http://schemas.microsoft.com/office/powerpoint/2010/main" val="5157138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PS Experimental Areas</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35</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a:off x="3742660" y="5027985"/>
            <a:ext cx="701749" cy="586006"/>
          </a:xfrm>
          <a:custGeom>
            <a:avLst/>
            <a:gdLst>
              <a:gd name="connsiteX0" fmla="*/ 0 w 701749"/>
              <a:gd name="connsiteY0" fmla="*/ 586006 h 586006"/>
              <a:gd name="connsiteX1" fmla="*/ 148856 w 701749"/>
              <a:gd name="connsiteY1" fmla="*/ 383987 h 586006"/>
              <a:gd name="connsiteX2" fmla="*/ 350875 w 701749"/>
              <a:gd name="connsiteY2" fmla="*/ 181968 h 586006"/>
              <a:gd name="connsiteX3" fmla="*/ 616689 w 701749"/>
              <a:gd name="connsiteY3" fmla="*/ 22480 h 586006"/>
              <a:gd name="connsiteX4" fmla="*/ 701749 w 701749"/>
              <a:gd name="connsiteY4" fmla="*/ 1215 h 586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749" h="586006">
                <a:moveTo>
                  <a:pt x="0" y="586006"/>
                </a:moveTo>
                <a:cubicBezTo>
                  <a:pt x="45188" y="518666"/>
                  <a:pt x="90377" y="451327"/>
                  <a:pt x="148856" y="383987"/>
                </a:cubicBezTo>
                <a:cubicBezTo>
                  <a:pt x="207335" y="316647"/>
                  <a:pt x="272903" y="242219"/>
                  <a:pt x="350875" y="181968"/>
                </a:cubicBezTo>
                <a:cubicBezTo>
                  <a:pt x="428847" y="121717"/>
                  <a:pt x="558210" y="52605"/>
                  <a:pt x="616689" y="22480"/>
                </a:cubicBezTo>
                <a:cubicBezTo>
                  <a:pt x="675168" y="-7645"/>
                  <a:pt x="701749" y="1215"/>
                  <a:pt x="701749" y="1215"/>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95283" y="5291101"/>
            <a:ext cx="428322" cy="369332"/>
          </a:xfrm>
          <a:prstGeom prst="rect">
            <a:avLst/>
          </a:prstGeom>
          <a:noFill/>
        </p:spPr>
        <p:txBody>
          <a:bodyPr wrap="none" rtlCol="0">
            <a:spAutoFit/>
          </a:bodyPr>
          <a:lstStyle/>
          <a:p>
            <a:r>
              <a:rPr lang="en-US" smtClean="0">
                <a:solidFill>
                  <a:srgbClr val="FFC000"/>
                </a:solidFill>
              </a:rPr>
              <a:t>H-</a:t>
            </a:r>
            <a:endParaRPr lang="en-US">
              <a:solidFill>
                <a:srgbClr val="FFC000"/>
              </a:solidFill>
            </a:endParaRPr>
          </a:p>
        </p:txBody>
      </p:sp>
      <p:sp>
        <p:nvSpPr>
          <p:cNvPr id="8" name="Oval 7"/>
          <p:cNvSpPr/>
          <p:nvPr/>
        </p:nvSpPr>
        <p:spPr>
          <a:xfrm>
            <a:off x="4115602" y="4797152"/>
            <a:ext cx="744430" cy="218636"/>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23605" y="4602855"/>
            <a:ext cx="434734" cy="369332"/>
          </a:xfrm>
          <a:prstGeom prst="rect">
            <a:avLst/>
          </a:prstGeom>
          <a:noFill/>
        </p:spPr>
        <p:txBody>
          <a:bodyPr wrap="none" rtlCol="0">
            <a:spAutoFit/>
          </a:bodyPr>
          <a:lstStyle/>
          <a:p>
            <a:r>
              <a:rPr lang="en-US" smtClean="0">
                <a:solidFill>
                  <a:srgbClr val="FF00FF"/>
                </a:solidFill>
              </a:rPr>
              <a:t>p+</a:t>
            </a:r>
            <a:endParaRPr lang="en-US">
              <a:solidFill>
                <a:srgbClr val="FF00FF"/>
              </a:solidFill>
            </a:endParaRPr>
          </a:p>
        </p:txBody>
      </p:sp>
      <p:sp>
        <p:nvSpPr>
          <p:cNvPr id="10" name="Freeform 9"/>
          <p:cNvSpPr/>
          <p:nvPr/>
        </p:nvSpPr>
        <p:spPr>
          <a:xfrm>
            <a:off x="4614530" y="5029200"/>
            <a:ext cx="723014" cy="180753"/>
          </a:xfrm>
          <a:custGeom>
            <a:avLst/>
            <a:gdLst>
              <a:gd name="connsiteX0" fmla="*/ 0 w 723014"/>
              <a:gd name="connsiteY0" fmla="*/ 0 h 180753"/>
              <a:gd name="connsiteX1" fmla="*/ 180754 w 723014"/>
              <a:gd name="connsiteY1" fmla="*/ 95693 h 180753"/>
              <a:gd name="connsiteX2" fmla="*/ 510363 w 723014"/>
              <a:gd name="connsiteY2" fmla="*/ 116958 h 180753"/>
              <a:gd name="connsiteX3" fmla="*/ 723014 w 723014"/>
              <a:gd name="connsiteY3" fmla="*/ 180753 h 180753"/>
              <a:gd name="connsiteX4" fmla="*/ 723014 w 723014"/>
              <a:gd name="connsiteY4" fmla="*/ 180753 h 180753"/>
              <a:gd name="connsiteX5" fmla="*/ 723014 w 723014"/>
              <a:gd name="connsiteY5" fmla="*/ 180753 h 1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3014" h="180753">
                <a:moveTo>
                  <a:pt x="0" y="0"/>
                </a:moveTo>
                <a:cubicBezTo>
                  <a:pt x="47847" y="38100"/>
                  <a:pt x="95694" y="76200"/>
                  <a:pt x="180754" y="95693"/>
                </a:cubicBezTo>
                <a:cubicBezTo>
                  <a:pt x="265814" y="115186"/>
                  <a:pt x="419986" y="102781"/>
                  <a:pt x="510363" y="116958"/>
                </a:cubicBezTo>
                <a:cubicBezTo>
                  <a:pt x="600740" y="131135"/>
                  <a:pt x="723014" y="180753"/>
                  <a:pt x="723014" y="180753"/>
                </a:cubicBezTo>
                <a:lnTo>
                  <a:pt x="723014" y="180753"/>
                </a:lnTo>
                <a:lnTo>
                  <a:pt x="723014" y="180753"/>
                </a:ln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332968" y="5222150"/>
            <a:ext cx="1895215" cy="514571"/>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2" idx="0"/>
          </p:cNvCxnSpPr>
          <p:nvPr/>
        </p:nvCxnSpPr>
        <p:spPr>
          <a:xfrm flipV="1">
            <a:off x="5280576" y="5209953"/>
            <a:ext cx="2387768" cy="12197"/>
          </a:xfrm>
          <a:prstGeom prst="line">
            <a:avLst/>
          </a:prstGeom>
          <a:ln w="38100">
            <a:solidFill>
              <a:srgbClr val="7030A0"/>
            </a:solidFill>
            <a:prstDash val="lgDash"/>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1648047" y="5273679"/>
            <a:ext cx="2679404" cy="350944"/>
          </a:xfrm>
          <a:custGeom>
            <a:avLst/>
            <a:gdLst>
              <a:gd name="connsiteX0" fmla="*/ 2679404 w 2679404"/>
              <a:gd name="connsiteY0" fmla="*/ 223354 h 350944"/>
              <a:gd name="connsiteX1" fmla="*/ 2509283 w 2679404"/>
              <a:gd name="connsiteY1" fmla="*/ 138293 h 350944"/>
              <a:gd name="connsiteX2" fmla="*/ 2286000 w 2679404"/>
              <a:gd name="connsiteY2" fmla="*/ 53233 h 350944"/>
              <a:gd name="connsiteX3" fmla="*/ 1977655 w 2679404"/>
              <a:gd name="connsiteY3" fmla="*/ 70 h 350944"/>
              <a:gd name="connsiteX4" fmla="*/ 1648046 w 2679404"/>
              <a:gd name="connsiteY4" fmla="*/ 63865 h 350944"/>
              <a:gd name="connsiteX5" fmla="*/ 1052623 w 2679404"/>
              <a:gd name="connsiteY5" fmla="*/ 180823 h 350944"/>
              <a:gd name="connsiteX6" fmla="*/ 0 w 2679404"/>
              <a:gd name="connsiteY6" fmla="*/ 350944 h 350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9404" h="350944">
                <a:moveTo>
                  <a:pt x="2679404" y="223354"/>
                </a:moveTo>
                <a:cubicBezTo>
                  <a:pt x="2627127" y="195000"/>
                  <a:pt x="2574850" y="166646"/>
                  <a:pt x="2509283" y="138293"/>
                </a:cubicBezTo>
                <a:cubicBezTo>
                  <a:pt x="2443716" y="109940"/>
                  <a:pt x="2374605" y="76270"/>
                  <a:pt x="2286000" y="53233"/>
                </a:cubicBezTo>
                <a:cubicBezTo>
                  <a:pt x="2197395" y="30196"/>
                  <a:pt x="2083981" y="-1702"/>
                  <a:pt x="1977655" y="70"/>
                </a:cubicBezTo>
                <a:cubicBezTo>
                  <a:pt x="1871329" y="1842"/>
                  <a:pt x="1648046" y="63865"/>
                  <a:pt x="1648046" y="63865"/>
                </a:cubicBezTo>
                <a:cubicBezTo>
                  <a:pt x="1493874" y="93990"/>
                  <a:pt x="1327297" y="132977"/>
                  <a:pt x="1052623" y="180823"/>
                </a:cubicBezTo>
                <a:cubicBezTo>
                  <a:pt x="777949" y="228669"/>
                  <a:pt x="0" y="350944"/>
                  <a:pt x="0" y="350944"/>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690037" y="4742121"/>
            <a:ext cx="935665" cy="510363"/>
          </a:xfrm>
          <a:custGeom>
            <a:avLst/>
            <a:gdLst>
              <a:gd name="connsiteX0" fmla="*/ 935665 w 935665"/>
              <a:gd name="connsiteY0" fmla="*/ 510363 h 510363"/>
              <a:gd name="connsiteX1" fmla="*/ 797442 w 935665"/>
              <a:gd name="connsiteY1" fmla="*/ 318977 h 510363"/>
              <a:gd name="connsiteX2" fmla="*/ 627321 w 935665"/>
              <a:gd name="connsiteY2" fmla="*/ 202019 h 510363"/>
              <a:gd name="connsiteX3" fmla="*/ 340242 w 935665"/>
              <a:gd name="connsiteY3" fmla="*/ 74428 h 510363"/>
              <a:gd name="connsiteX4" fmla="*/ 0 w 935665"/>
              <a:gd name="connsiteY4" fmla="*/ 0 h 510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665" h="510363">
                <a:moveTo>
                  <a:pt x="935665" y="510363"/>
                </a:moveTo>
                <a:cubicBezTo>
                  <a:pt x="892249" y="440365"/>
                  <a:pt x="848833" y="370368"/>
                  <a:pt x="797442" y="318977"/>
                </a:cubicBezTo>
                <a:cubicBezTo>
                  <a:pt x="746051" y="267586"/>
                  <a:pt x="703521" y="242777"/>
                  <a:pt x="627321" y="202019"/>
                </a:cubicBezTo>
                <a:cubicBezTo>
                  <a:pt x="551121" y="161261"/>
                  <a:pt x="444795" y="108098"/>
                  <a:pt x="340242" y="74428"/>
                </a:cubicBezTo>
                <a:cubicBezTo>
                  <a:pt x="235689" y="40758"/>
                  <a:pt x="0" y="0"/>
                  <a:pt x="0" y="0"/>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593848" y="4476307"/>
            <a:ext cx="970040" cy="320845"/>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Hexagon 21"/>
          <p:cNvSpPr/>
          <p:nvPr/>
        </p:nvSpPr>
        <p:spPr>
          <a:xfrm rot="16200000">
            <a:off x="2897375" y="4534785"/>
            <a:ext cx="159488" cy="148856"/>
          </a:xfrm>
          <a:prstGeom prst="hexagon">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2695" y="1196752"/>
            <a:ext cx="9025809" cy="2880320"/>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275857" y="5894693"/>
            <a:ext cx="5832648" cy="461657"/>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876255" y="5415615"/>
            <a:ext cx="2239069" cy="461657"/>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4976037" y="4152511"/>
            <a:ext cx="2239069" cy="951117"/>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miley Face 10"/>
          <p:cNvSpPr/>
          <p:nvPr/>
        </p:nvSpPr>
        <p:spPr>
          <a:xfrm>
            <a:off x="5119969" y="5588619"/>
            <a:ext cx="287593" cy="270070"/>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3" name="Smiley Face 12"/>
          <p:cNvSpPr/>
          <p:nvPr/>
        </p:nvSpPr>
        <p:spPr>
          <a:xfrm>
            <a:off x="5113341" y="5588619"/>
            <a:ext cx="279747" cy="257038"/>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4241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8.33333E-7 -7.40741E-7 C -0.01771 -0.00069 -0.03559 -0.00139 -0.05035 -0.0044 C -0.06493 -0.00718 -0.07951 -0.01296 -0.08819 -0.01805 C -0.0967 -0.02292 -0.10087 -0.02778 -0.10156 -0.0338 C -0.10208 -0.03958 -0.10104 -0.04768 -0.09201 -0.0537 C -0.08316 -0.05972 -0.06597 -0.0662 -0.04792 -0.06944 C -0.03003 -0.07268 -0.00573 -0.075 0.0158 -0.07361 C 0.03733 -0.07222 0.06615 -0.06643 0.08125 -0.06111 C 0.09618 -0.05555 0.10434 -0.04815 0.10642 -0.04097 C 0.10851 -0.0338 0.10556 -0.025 0.09375 -0.01805 C 0.08195 -0.01088 0.05382 -0.00278 0.03542 0.00093 C 0.01719 0.00463 0.00347 0.00648 -0.01649 0.00417 C -0.03646 0.00162 -0.07031 -0.00648 -0.0842 -0.01366 C -0.09809 -0.02106 -0.10017 -0.03241 -0.1 -0.04005 C -0.09965 -0.04768 -0.09792 -0.05417 -0.08264 -0.05995 C -0.06719 -0.06574 -0.06476 -0.07245 -0.00781 -0.07477 C 0.04913 -0.07708 0.15417 -0.07523 0.2592 -0.07361 " pathEditMode="relative" rAng="0" ptsTypes="AAAAAAAAAAAAAAAAA">
                                      <p:cBhvr>
                                        <p:cTn id="6" dur="3000" fill="hold"/>
                                        <p:tgtEl>
                                          <p:spTgt spid="11"/>
                                        </p:tgtEl>
                                        <p:attrNameLst>
                                          <p:attrName>ppt_x</p:attrName>
                                          <p:attrName>ppt_y</p:attrName>
                                        </p:attrNameLst>
                                      </p:cBhvr>
                                      <p:rCtr x="7865" y="-3542"/>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fill="hold" grpId="0" nodeType="clickEffect">
                                  <p:stCondLst>
                                    <p:cond delay="0"/>
                                  </p:stCondLst>
                                  <p:childTnLst>
                                    <p:animMotion origin="layout" path="M 8.33333E-7 -2.59259E-6 C -0.00486 -0.00115 -0.02101 -2.59259E-6 -0.0283 -0.00046 C -0.03594 -0.00115 -0.03438 -0.00046 -0.04514 -0.00463 C -0.06667 -0.00833 -0.08472 -0.02106 -0.09462 -0.02708 C -0.10434 -0.03287 -0.09705 -0.03565 -0.10347 -0.04074 C -0.10972 -0.04583 -0.11997 -0.05231 -0.13229 -0.0574 C -0.14531 -0.06273 -0.15729 -0.07384 -0.17795 -0.07222 C -0.19896 -0.07037 -0.22361 -0.05532 -0.25781 -0.04699 C -0.28195 -0.04074 -0.28924 -0.04097 -0.3099 -0.03657 C -0.33056 -0.0324 -0.37188 -0.02384 -0.38177 -0.02153 " pathEditMode="relative" rAng="0" ptsTypes="AAAAAAAAAA">
                                      <p:cBhvr>
                                        <p:cTn id="10" dur="3000" fill="hold"/>
                                        <p:tgtEl>
                                          <p:spTgt spid="13"/>
                                        </p:tgtEl>
                                        <p:attrNameLst>
                                          <p:attrName>ppt_x</p:attrName>
                                          <p:attrName>ppt_y</p:attrName>
                                        </p:attrNameLst>
                                      </p:cBhvr>
                                      <p:rCtr x="-19097" y="-36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 name="Picture 38"/>
          <p:cNvPicPr>
            <a:picLocks noChangeAspect="1"/>
          </p:cNvPicPr>
          <p:nvPr/>
        </p:nvPicPr>
        <p:blipFill rotWithShape="1">
          <a:blip r:embed="rId3"/>
          <a:srcRect l="15710" t="55897" b="9565"/>
          <a:stretch/>
        </p:blipFill>
        <p:spPr>
          <a:xfrm>
            <a:off x="310755" y="2674015"/>
            <a:ext cx="8409862" cy="1972590"/>
          </a:xfrm>
          <a:prstGeom prst="rect">
            <a:avLst/>
          </a:prstGeom>
        </p:spPr>
      </p:pic>
      <p:pic>
        <p:nvPicPr>
          <p:cNvPr id="15" name="Picture 14"/>
          <p:cNvPicPr>
            <a:picLocks noChangeAspect="1"/>
          </p:cNvPicPr>
          <p:nvPr/>
        </p:nvPicPr>
        <p:blipFill rotWithShape="1">
          <a:blip r:embed="rId4"/>
          <a:srcRect b="7874"/>
          <a:stretch/>
        </p:blipFill>
        <p:spPr>
          <a:xfrm>
            <a:off x="0" y="966392"/>
            <a:ext cx="9144000" cy="4537413"/>
          </a:xfrm>
          <a:prstGeom prst="rect">
            <a:avLst/>
          </a:prstGeom>
        </p:spPr>
      </p:pic>
      <p:sp>
        <p:nvSpPr>
          <p:cNvPr id="2" name="Title 1"/>
          <p:cNvSpPr>
            <a:spLocks noGrp="1"/>
          </p:cNvSpPr>
          <p:nvPr>
            <p:ph type="title"/>
          </p:nvPr>
        </p:nvSpPr>
        <p:spPr/>
        <p:txBody>
          <a:bodyPr anchor="t">
            <a:normAutofit/>
          </a:bodyPr>
          <a:lstStyle/>
          <a:p>
            <a:pPr algn="r"/>
            <a:r>
              <a:rPr lang="en-US" dirty="0"/>
              <a:t>PS Experimental </a:t>
            </a:r>
            <a:r>
              <a:rPr lang="en-US" dirty="0" smtClean="0"/>
              <a:t>Areas: East Hall</a:t>
            </a:r>
            <a:endParaRPr lang="en-US" dirty="0"/>
          </a:p>
        </p:txBody>
      </p:sp>
      <p:sp>
        <p:nvSpPr>
          <p:cNvPr id="49" name="Date Placeholder 2"/>
          <p:cNvSpPr>
            <a:spLocks noGrp="1"/>
          </p:cNvSpPr>
          <p:nvPr>
            <p:ph type="dt" sz="half" idx="10"/>
          </p:nvPr>
        </p:nvSpPr>
        <p:spPr/>
        <p:txBody>
          <a:bodyPr/>
          <a:lstStyle/>
          <a:p>
            <a:r>
              <a:rPr lang="en-US" smtClean="0"/>
              <a:t>15 January 2021</a:t>
            </a:r>
            <a:endParaRPr lang="en-US" dirty="0" smtClean="0"/>
          </a:p>
        </p:txBody>
      </p:sp>
      <p:sp>
        <p:nvSpPr>
          <p:cNvPr id="24" name="Footer Placeholder 23"/>
          <p:cNvSpPr>
            <a:spLocks noGrp="1"/>
          </p:cNvSpPr>
          <p:nvPr>
            <p:ph type="ftr" sz="quarter" idx="11"/>
          </p:nvPr>
        </p:nvSpPr>
        <p:spPr/>
        <p:txBody>
          <a:bodyPr/>
          <a:lstStyle/>
          <a:p>
            <a:r>
              <a:rPr lang="en-US" smtClean="0"/>
              <a:t>JUAS 2021</a:t>
            </a:r>
            <a:endParaRPr lang="en-US" dirty="0"/>
          </a:p>
        </p:txBody>
      </p:sp>
      <p:sp>
        <p:nvSpPr>
          <p:cNvPr id="25" name="Slide Number Placeholder 24"/>
          <p:cNvSpPr>
            <a:spLocks noGrp="1"/>
          </p:cNvSpPr>
          <p:nvPr>
            <p:ph type="sldNum" sz="quarter" idx="12"/>
          </p:nvPr>
        </p:nvSpPr>
        <p:spPr/>
        <p:txBody>
          <a:bodyPr/>
          <a:lstStyle/>
          <a:p>
            <a:fld id="{8A37C28D-FCB0-477D-82D3-62143F2DA843}" type="slidenum">
              <a:rPr lang="en-US" smtClean="0"/>
              <a:pPr/>
              <a:t>36</a:t>
            </a:fld>
            <a:endParaRPr lang="en-US" dirty="0"/>
          </a:p>
        </p:txBody>
      </p:sp>
      <p:cxnSp>
        <p:nvCxnSpPr>
          <p:cNvPr id="62" name="Straight Arrow Connector 61"/>
          <p:cNvCxnSpPr/>
          <p:nvPr/>
        </p:nvCxnSpPr>
        <p:spPr>
          <a:xfrm flipH="1">
            <a:off x="832206" y="1392557"/>
            <a:ext cx="463237" cy="157495"/>
          </a:xfrm>
          <a:prstGeom prst="straightConnector1">
            <a:avLst/>
          </a:prstGeom>
          <a:ln w="571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9970" y="5049230"/>
            <a:ext cx="3453568" cy="1346868"/>
          </a:xfrm>
          <a:prstGeom prst="rect">
            <a:avLst/>
          </a:prstGeom>
          <a:solidFill>
            <a:srgbClr val="B9CDE5">
              <a:alpha val="50196"/>
            </a:srgbClr>
          </a:solidFill>
        </p:spPr>
        <p:txBody>
          <a:bodyPr wrap="none" lIns="0" tIns="0" rIns="0" bIns="0" rtlCol="0" anchor="ctr" anchorCtr="0">
            <a:noAutofit/>
          </a:bodyPr>
          <a:lstStyle/>
          <a:p>
            <a:r>
              <a:rPr lang="en-US" dirty="0" smtClean="0">
                <a:solidFill>
                  <a:srgbClr val="008000"/>
                </a:solidFill>
                <a:effectLst/>
                <a:latin typeface="+mj-lt"/>
              </a:rPr>
              <a:t>Secondary Beams: </a:t>
            </a:r>
          </a:p>
          <a:p>
            <a:r>
              <a:rPr lang="en-US" dirty="0" smtClean="0">
                <a:effectLst/>
                <a:latin typeface="+mj-lt"/>
              </a:rPr>
              <a:t>Momentum range 1-15 </a:t>
            </a:r>
            <a:r>
              <a:rPr lang="en-US" dirty="0" err="1" smtClean="0">
                <a:effectLst/>
                <a:latin typeface="+mj-lt"/>
              </a:rPr>
              <a:t>GeV</a:t>
            </a:r>
            <a:r>
              <a:rPr lang="en-US" dirty="0" smtClean="0">
                <a:effectLst/>
                <a:latin typeface="+mj-lt"/>
              </a:rPr>
              <a:t>/c</a:t>
            </a:r>
          </a:p>
          <a:p>
            <a:r>
              <a:rPr lang="en-US" dirty="0" smtClean="0">
                <a:effectLst/>
                <a:latin typeface="+mj-lt"/>
              </a:rPr>
              <a:t>Electrons, Hadrons &amp; </a:t>
            </a:r>
            <a:r>
              <a:rPr lang="en-US" dirty="0" err="1" smtClean="0">
                <a:effectLst/>
                <a:latin typeface="+mj-lt"/>
              </a:rPr>
              <a:t>Muons</a:t>
            </a:r>
            <a:endParaRPr lang="en-US" dirty="0" smtClean="0">
              <a:effectLst/>
              <a:latin typeface="+mj-lt"/>
            </a:endParaRPr>
          </a:p>
          <a:p>
            <a:r>
              <a:rPr lang="en-US" dirty="0" smtClean="0">
                <a:effectLst/>
                <a:latin typeface="+mj-lt"/>
              </a:rPr>
              <a:t>Max 1-2 10</a:t>
            </a:r>
            <a:r>
              <a:rPr lang="en-US" baseline="30000" dirty="0" smtClean="0">
                <a:effectLst/>
                <a:latin typeface="+mj-lt"/>
              </a:rPr>
              <a:t>6</a:t>
            </a:r>
            <a:r>
              <a:rPr lang="en-US" dirty="0" smtClean="0">
                <a:effectLst/>
                <a:latin typeface="+mj-lt"/>
              </a:rPr>
              <a:t> particles per spill</a:t>
            </a:r>
          </a:p>
        </p:txBody>
      </p:sp>
      <p:sp>
        <p:nvSpPr>
          <p:cNvPr id="16401" name="TextBox 16400"/>
          <p:cNvSpPr txBox="1"/>
          <p:nvPr/>
        </p:nvSpPr>
        <p:spPr>
          <a:xfrm>
            <a:off x="5296417" y="1834713"/>
            <a:ext cx="184731" cy="369332"/>
          </a:xfrm>
          <a:prstGeom prst="rect">
            <a:avLst/>
          </a:prstGeom>
          <a:noFill/>
        </p:spPr>
        <p:txBody>
          <a:bodyPr wrap="none" rtlCol="0">
            <a:spAutoFit/>
          </a:bodyPr>
          <a:lstStyle/>
          <a:p>
            <a:endParaRPr lang="en-GB"/>
          </a:p>
        </p:txBody>
      </p:sp>
      <p:grpSp>
        <p:nvGrpSpPr>
          <p:cNvPr id="7" name="Group 6"/>
          <p:cNvGrpSpPr/>
          <p:nvPr/>
        </p:nvGrpSpPr>
        <p:grpSpPr>
          <a:xfrm>
            <a:off x="35496" y="739596"/>
            <a:ext cx="6211789" cy="1825308"/>
            <a:chOff x="35496" y="739596"/>
            <a:chExt cx="6211789" cy="1825308"/>
          </a:xfrm>
        </p:grpSpPr>
        <p:pic>
          <p:nvPicPr>
            <p:cNvPr id="16400" name="Picture 6" descr="http://home.web.cern.ch/sites/home.web.cern.ch/files/styles/medium/public/image/experiment/2013/01/cloud.jpeg?itok=xBAcsPC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496" y="809146"/>
              <a:ext cx="2645211" cy="1755758"/>
            </a:xfrm>
            <a:prstGeom prst="rect">
              <a:avLst/>
            </a:prstGeom>
            <a:noFill/>
            <a:extLst>
              <a:ext uri="{909E8E84-426E-40dd-AFC4-6F175D3DCCD1}">
                <a14:hiddenFill xmlns="" xmlns:a14="http://schemas.microsoft.com/office/drawing/2010/main">
                  <a:solidFill>
                    <a:srgbClr val="FFFFFF"/>
                  </a:solidFill>
                </a14:hiddenFill>
              </a:ext>
            </a:extLst>
          </p:spPr>
        </p:pic>
        <p:pic>
          <p:nvPicPr>
            <p:cNvPr id="16403" name="Picture 8"/>
            <p:cNvPicPr>
              <a:picLocks noChangeAspect="1" noChangeArrowheads="1"/>
            </p:cNvPicPr>
            <p:nvPr/>
          </p:nvPicPr>
          <p:blipFill rotWithShape="1">
            <a:blip r:embed="rId6">
              <a:extLst>
                <a:ext uri="{28A0092B-C50C-407E-A947-70E740481C1C}">
                  <a14:useLocalDpi xmlns:a14="http://schemas.microsoft.com/office/drawing/2010/main" val="0"/>
                </a:ext>
              </a:extLst>
            </a:blip>
            <a:srcRect r="74715"/>
            <a:stretch/>
          </p:blipFill>
          <p:spPr bwMode="auto">
            <a:xfrm>
              <a:off x="3831383" y="1884899"/>
              <a:ext cx="873778" cy="535989"/>
            </a:xfrm>
            <a:prstGeom prst="rect">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pic>
        <p:sp>
          <p:nvSpPr>
            <p:cNvPr id="16404" name="Rectangle 16403"/>
            <p:cNvSpPr/>
            <p:nvPr/>
          </p:nvSpPr>
          <p:spPr>
            <a:xfrm>
              <a:off x="2714165" y="739596"/>
              <a:ext cx="3533120" cy="1077218"/>
            </a:xfrm>
            <a:prstGeom prst="rect">
              <a:avLst/>
            </a:prstGeom>
            <a:solidFill>
              <a:schemeClr val="bg1"/>
            </a:solidFill>
          </p:spPr>
          <p:txBody>
            <a:bodyPr wrap="square">
              <a:spAutoFit/>
            </a:bodyPr>
            <a:lstStyle/>
            <a:p>
              <a:pPr algn="ctr"/>
              <a:r>
                <a:rPr lang="en-GB" sz="1600" b="1" dirty="0" smtClean="0">
                  <a:solidFill>
                    <a:srgbClr val="C00000"/>
                  </a:solidFill>
                  <a:latin typeface="+mj-lt"/>
                </a:rPr>
                <a:t>Study</a:t>
              </a:r>
              <a:r>
                <a:rPr lang="en-GB" sz="1600" dirty="0" smtClean="0">
                  <a:latin typeface="+mj-lt"/>
                </a:rPr>
                <a:t> </a:t>
              </a:r>
              <a:r>
                <a:rPr lang="en-GB" sz="1600" dirty="0">
                  <a:latin typeface="+mj-lt"/>
                </a:rPr>
                <a:t>the influence of galactic cosmic rays on the </a:t>
              </a:r>
              <a:r>
                <a:rPr lang="en-GB" sz="1600" b="1" dirty="0">
                  <a:solidFill>
                    <a:srgbClr val="C00000"/>
                  </a:solidFill>
                  <a:latin typeface="+mj-lt"/>
                </a:rPr>
                <a:t>Earth's climate </a:t>
              </a:r>
              <a:r>
                <a:rPr lang="en-GB" sz="1600" dirty="0">
                  <a:latin typeface="+mj-lt"/>
                </a:rPr>
                <a:t>through the media of aerosols and clouds</a:t>
              </a:r>
            </a:p>
          </p:txBody>
        </p:sp>
      </p:grpSp>
      <p:grpSp>
        <p:nvGrpSpPr>
          <p:cNvPr id="6" name="Group 5"/>
          <p:cNvGrpSpPr/>
          <p:nvPr/>
        </p:nvGrpSpPr>
        <p:grpSpPr>
          <a:xfrm>
            <a:off x="5519547" y="555361"/>
            <a:ext cx="3772417" cy="2295681"/>
            <a:chOff x="5135563" y="821548"/>
            <a:chExt cx="3772417" cy="2295681"/>
          </a:xfrm>
        </p:grpSpPr>
        <p:graphicFrame>
          <p:nvGraphicFramePr>
            <p:cNvPr id="3" name="Diagram 2"/>
            <p:cNvGraphicFramePr/>
            <p:nvPr>
              <p:extLst>
                <p:ext uri="{D42A27DB-BD31-4B8C-83A1-F6EECF244321}">
                  <p14:modId xmlns:p14="http://schemas.microsoft.com/office/powerpoint/2010/main" val="2569255913"/>
                </p:ext>
              </p:extLst>
            </p:nvPr>
          </p:nvGraphicFramePr>
          <p:xfrm>
            <a:off x="5135563" y="821548"/>
            <a:ext cx="3772417" cy="22956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Rectangle 3"/>
            <p:cNvSpPr/>
            <p:nvPr/>
          </p:nvSpPr>
          <p:spPr>
            <a:xfrm>
              <a:off x="7208819" y="2238406"/>
              <a:ext cx="1299678" cy="738664"/>
            </a:xfrm>
            <a:prstGeom prst="rect">
              <a:avLst/>
            </a:prstGeom>
          </p:spPr>
          <p:txBody>
            <a:bodyPr wrap="square">
              <a:spAutoFit/>
            </a:bodyPr>
            <a:lstStyle/>
            <a:p>
              <a:r>
                <a:rPr lang="en-GB" sz="1400" dirty="0" smtClean="0"/>
                <a:t>&amp; neutron </a:t>
              </a:r>
              <a:r>
                <a:rPr lang="en-GB" sz="1400" dirty="0"/>
                <a:t>irradiation facilities</a:t>
              </a:r>
            </a:p>
          </p:txBody>
        </p:sp>
      </p:grpSp>
      <p:sp>
        <p:nvSpPr>
          <p:cNvPr id="26" name="TextBox 25"/>
          <p:cNvSpPr txBox="1"/>
          <p:nvPr/>
        </p:nvSpPr>
        <p:spPr>
          <a:xfrm rot="398155">
            <a:off x="5499470" y="3879748"/>
            <a:ext cx="901022" cy="369332"/>
          </a:xfrm>
          <a:prstGeom prst="rect">
            <a:avLst/>
          </a:prstGeom>
          <a:solidFill>
            <a:schemeClr val="bg1"/>
          </a:solidFill>
        </p:spPr>
        <p:txBody>
          <a:bodyPr wrap="square" rtlCol="0">
            <a:spAutoFit/>
          </a:bodyPr>
          <a:lstStyle/>
          <a:p>
            <a:r>
              <a:rPr lang="en-GB" smtClean="0"/>
              <a:t>IRRAD</a:t>
            </a:r>
            <a:endParaRPr lang="en-GB" dirty="0"/>
          </a:p>
        </p:txBody>
      </p:sp>
      <p:sp>
        <p:nvSpPr>
          <p:cNvPr id="27" name="TextBox 26"/>
          <p:cNvSpPr txBox="1"/>
          <p:nvPr/>
        </p:nvSpPr>
        <p:spPr>
          <a:xfrm>
            <a:off x="4201169" y="5683233"/>
            <a:ext cx="4161717" cy="369332"/>
          </a:xfrm>
          <a:prstGeom prst="rect">
            <a:avLst/>
          </a:prstGeom>
          <a:solidFill>
            <a:schemeClr val="bg1"/>
          </a:solidFill>
        </p:spPr>
        <p:txBody>
          <a:bodyPr wrap="none" rtlCol="0">
            <a:spAutoFit/>
          </a:bodyPr>
          <a:lstStyle/>
          <a:p>
            <a:r>
              <a:rPr lang="en-GB" dirty="0" smtClean="0">
                <a:latin typeface="+mj-lt"/>
              </a:rPr>
              <a:t>For particle detectors </a:t>
            </a:r>
            <a:r>
              <a:rPr lang="en-GB" smtClean="0">
                <a:latin typeface="+mj-lt"/>
              </a:rPr>
              <a:t>and satellites</a:t>
            </a:r>
            <a:endParaRPr lang="en-GB" dirty="0">
              <a:latin typeface="+mj-lt"/>
            </a:endParaRPr>
          </a:p>
        </p:txBody>
      </p:sp>
      <p:sp>
        <p:nvSpPr>
          <p:cNvPr id="16" name="Freeform 15"/>
          <p:cNvSpPr/>
          <p:nvPr/>
        </p:nvSpPr>
        <p:spPr>
          <a:xfrm>
            <a:off x="40144" y="2221323"/>
            <a:ext cx="3876164" cy="817488"/>
          </a:xfrm>
          <a:custGeom>
            <a:avLst/>
            <a:gdLst>
              <a:gd name="connsiteX0" fmla="*/ 0 w 3876164"/>
              <a:gd name="connsiteY0" fmla="*/ 495114 h 817488"/>
              <a:gd name="connsiteX1" fmla="*/ 468352 w 3876164"/>
              <a:gd name="connsiteY1" fmla="*/ 602166 h 817488"/>
              <a:gd name="connsiteX2" fmla="*/ 762744 w 3876164"/>
              <a:gd name="connsiteY2" fmla="*/ 669073 h 817488"/>
              <a:gd name="connsiteX3" fmla="*/ 1030373 w 3876164"/>
              <a:gd name="connsiteY3" fmla="*/ 727059 h 817488"/>
              <a:gd name="connsiteX4" fmla="*/ 1253397 w 3876164"/>
              <a:gd name="connsiteY4" fmla="*/ 776125 h 817488"/>
              <a:gd name="connsiteX5" fmla="*/ 1873405 w 3876164"/>
              <a:gd name="connsiteY5" fmla="*/ 816269 h 817488"/>
              <a:gd name="connsiteX6" fmla="*/ 2123193 w 3876164"/>
              <a:gd name="connsiteY6" fmla="*/ 798427 h 817488"/>
              <a:gd name="connsiteX7" fmla="*/ 2475571 w 3876164"/>
              <a:gd name="connsiteY7" fmla="*/ 713678 h 817488"/>
              <a:gd name="connsiteX8" fmla="*/ 2850252 w 3876164"/>
              <a:gd name="connsiteY8" fmla="*/ 526337 h 817488"/>
              <a:gd name="connsiteX9" fmla="*/ 3876164 w 3876164"/>
              <a:gd name="connsiteY9" fmla="*/ 0 h 81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6164" h="817488">
                <a:moveTo>
                  <a:pt x="0" y="495114"/>
                </a:moveTo>
                <a:lnTo>
                  <a:pt x="468352" y="602166"/>
                </a:lnTo>
                <a:lnTo>
                  <a:pt x="762744" y="669073"/>
                </a:lnTo>
                <a:lnTo>
                  <a:pt x="1030373" y="727059"/>
                </a:lnTo>
                <a:cubicBezTo>
                  <a:pt x="1112148" y="744901"/>
                  <a:pt x="1112892" y="761257"/>
                  <a:pt x="1253397" y="776125"/>
                </a:cubicBezTo>
                <a:cubicBezTo>
                  <a:pt x="1393902" y="790993"/>
                  <a:pt x="1728439" y="812552"/>
                  <a:pt x="1873405" y="816269"/>
                </a:cubicBezTo>
                <a:cubicBezTo>
                  <a:pt x="2018371" y="819986"/>
                  <a:pt x="2022832" y="815525"/>
                  <a:pt x="2123193" y="798427"/>
                </a:cubicBezTo>
                <a:cubicBezTo>
                  <a:pt x="2223554" y="781329"/>
                  <a:pt x="2354394" y="759026"/>
                  <a:pt x="2475571" y="713678"/>
                </a:cubicBezTo>
                <a:cubicBezTo>
                  <a:pt x="2596748" y="668330"/>
                  <a:pt x="2850252" y="526337"/>
                  <a:pt x="2850252" y="526337"/>
                </a:cubicBezTo>
                <a:lnTo>
                  <a:pt x="3876164" y="0"/>
                </a:lnTo>
              </a:path>
            </a:pathLst>
          </a:custGeom>
          <a:noFill/>
          <a:ln w="19050">
            <a:solidFill>
              <a:srgbClr val="66FF33"/>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1204332" y="2819028"/>
            <a:ext cx="3679902" cy="327879"/>
          </a:xfrm>
          <a:custGeom>
            <a:avLst/>
            <a:gdLst>
              <a:gd name="connsiteX0" fmla="*/ 0 w 3679902"/>
              <a:gd name="connsiteY0" fmla="*/ 165038 h 327879"/>
              <a:gd name="connsiteX1" fmla="*/ 901018 w 3679902"/>
              <a:gd name="connsiteY1" fmla="*/ 303313 h 327879"/>
              <a:gd name="connsiteX2" fmla="*/ 1164187 w 3679902"/>
              <a:gd name="connsiteY2" fmla="*/ 325616 h 327879"/>
              <a:gd name="connsiteX3" fmla="*/ 1587933 w 3679902"/>
              <a:gd name="connsiteY3" fmla="*/ 325616 h 327879"/>
              <a:gd name="connsiteX4" fmla="*/ 1793116 w 3679902"/>
              <a:gd name="connsiteY4" fmla="*/ 312234 h 327879"/>
              <a:gd name="connsiteX5" fmla="*/ 2212402 w 3679902"/>
              <a:gd name="connsiteY5" fmla="*/ 258709 h 327879"/>
              <a:gd name="connsiteX6" fmla="*/ 3679902 w 3679902"/>
              <a:gd name="connsiteY6" fmla="*/ 0 h 32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9902" h="327879">
                <a:moveTo>
                  <a:pt x="0" y="165038"/>
                </a:moveTo>
                <a:lnTo>
                  <a:pt x="901018" y="303313"/>
                </a:lnTo>
                <a:cubicBezTo>
                  <a:pt x="1095049" y="330076"/>
                  <a:pt x="1049701" y="321899"/>
                  <a:pt x="1164187" y="325616"/>
                </a:cubicBezTo>
                <a:cubicBezTo>
                  <a:pt x="1278673" y="329333"/>
                  <a:pt x="1483112" y="327846"/>
                  <a:pt x="1587933" y="325616"/>
                </a:cubicBezTo>
                <a:cubicBezTo>
                  <a:pt x="1692754" y="323386"/>
                  <a:pt x="1689038" y="323385"/>
                  <a:pt x="1793116" y="312234"/>
                </a:cubicBezTo>
                <a:cubicBezTo>
                  <a:pt x="1897194" y="301083"/>
                  <a:pt x="1897938" y="310748"/>
                  <a:pt x="2212402" y="258709"/>
                </a:cubicBezTo>
                <a:cubicBezTo>
                  <a:pt x="2526866" y="206670"/>
                  <a:pt x="3103384" y="103335"/>
                  <a:pt x="3679902" y="0"/>
                </a:cubicBezTo>
              </a:path>
            </a:pathLst>
          </a:custGeom>
          <a:noFill/>
          <a:ln>
            <a:solidFill>
              <a:srgbClr val="66FF33"/>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1217713" y="2979606"/>
            <a:ext cx="5029572" cy="426100"/>
          </a:xfrm>
          <a:custGeom>
            <a:avLst/>
            <a:gdLst>
              <a:gd name="connsiteX0" fmla="*/ 0 w 4527395"/>
              <a:gd name="connsiteY0" fmla="*/ 0 h 410365"/>
              <a:gd name="connsiteX1" fmla="*/ 874256 w 4527395"/>
              <a:gd name="connsiteY1" fmla="*/ 196261 h 410365"/>
              <a:gd name="connsiteX2" fmla="*/ 1860024 w 4527395"/>
              <a:gd name="connsiteY2" fmla="*/ 316694 h 410365"/>
              <a:gd name="connsiteX3" fmla="*/ 3216012 w 4527395"/>
              <a:gd name="connsiteY3" fmla="*/ 370220 h 410365"/>
              <a:gd name="connsiteX4" fmla="*/ 4527395 w 4527395"/>
              <a:gd name="connsiteY4" fmla="*/ 410365 h 410365"/>
              <a:gd name="connsiteX0" fmla="*/ 0 w 3216012"/>
              <a:gd name="connsiteY0" fmla="*/ 0 h 370220"/>
              <a:gd name="connsiteX1" fmla="*/ 874256 w 3216012"/>
              <a:gd name="connsiteY1" fmla="*/ 196261 h 370220"/>
              <a:gd name="connsiteX2" fmla="*/ 1860024 w 3216012"/>
              <a:gd name="connsiteY2" fmla="*/ 316694 h 370220"/>
              <a:gd name="connsiteX3" fmla="*/ 3216012 w 3216012"/>
              <a:gd name="connsiteY3" fmla="*/ 370220 h 370220"/>
              <a:gd name="connsiteX0" fmla="*/ 0 w 5029572"/>
              <a:gd name="connsiteY0" fmla="*/ 0 h 426100"/>
              <a:gd name="connsiteX1" fmla="*/ 874256 w 5029572"/>
              <a:gd name="connsiteY1" fmla="*/ 196261 h 426100"/>
              <a:gd name="connsiteX2" fmla="*/ 1860024 w 5029572"/>
              <a:gd name="connsiteY2" fmla="*/ 316694 h 426100"/>
              <a:gd name="connsiteX3" fmla="*/ 5029572 w 5029572"/>
              <a:gd name="connsiteY3" fmla="*/ 426100 h 426100"/>
            </a:gdLst>
            <a:ahLst/>
            <a:cxnLst>
              <a:cxn ang="0">
                <a:pos x="connsiteX0" y="connsiteY0"/>
              </a:cxn>
              <a:cxn ang="0">
                <a:pos x="connsiteX1" y="connsiteY1"/>
              </a:cxn>
              <a:cxn ang="0">
                <a:pos x="connsiteX2" y="connsiteY2"/>
              </a:cxn>
              <a:cxn ang="0">
                <a:pos x="connsiteX3" y="connsiteY3"/>
              </a:cxn>
            </a:cxnLst>
            <a:rect l="l" t="t" r="r" b="b"/>
            <a:pathLst>
              <a:path w="5029572" h="426100">
                <a:moveTo>
                  <a:pt x="0" y="0"/>
                </a:moveTo>
                <a:cubicBezTo>
                  <a:pt x="282126" y="71739"/>
                  <a:pt x="564252" y="143479"/>
                  <a:pt x="874256" y="196261"/>
                </a:cubicBezTo>
                <a:cubicBezTo>
                  <a:pt x="1184260" y="249043"/>
                  <a:pt x="1167471" y="278388"/>
                  <a:pt x="1860024" y="316694"/>
                </a:cubicBezTo>
                <a:cubicBezTo>
                  <a:pt x="2552577" y="355001"/>
                  <a:pt x="5029572" y="426100"/>
                  <a:pt x="5029572" y="426100"/>
                </a:cubicBezTo>
              </a:path>
            </a:pathLst>
          </a:custGeom>
          <a:noFill/>
          <a:ln>
            <a:solidFill>
              <a:srgbClr val="66FF33"/>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17967" y="2764465"/>
            <a:ext cx="8315286" cy="1970463"/>
          </a:xfrm>
          <a:custGeom>
            <a:avLst/>
            <a:gdLst>
              <a:gd name="connsiteX0" fmla="*/ 0 w 6889898"/>
              <a:gd name="connsiteY0" fmla="*/ 0 h 1674628"/>
              <a:gd name="connsiteX1" fmla="*/ 1259959 w 6889898"/>
              <a:gd name="connsiteY1" fmla="*/ 377456 h 1674628"/>
              <a:gd name="connsiteX2" fmla="*/ 2663456 w 6889898"/>
              <a:gd name="connsiteY2" fmla="*/ 781493 h 1674628"/>
              <a:gd name="connsiteX3" fmla="*/ 3280145 w 6889898"/>
              <a:gd name="connsiteY3" fmla="*/ 919716 h 1674628"/>
              <a:gd name="connsiteX4" fmla="*/ 5108945 w 6889898"/>
              <a:gd name="connsiteY4" fmla="*/ 1297172 h 1674628"/>
              <a:gd name="connsiteX5" fmla="*/ 6889898 w 6889898"/>
              <a:gd name="connsiteY5" fmla="*/ 1674628 h 1674628"/>
              <a:gd name="connsiteX0" fmla="*/ 0 w 8315286"/>
              <a:gd name="connsiteY0" fmla="*/ 0 h 1970463"/>
              <a:gd name="connsiteX1" fmla="*/ 1259959 w 8315286"/>
              <a:gd name="connsiteY1" fmla="*/ 377456 h 1970463"/>
              <a:gd name="connsiteX2" fmla="*/ 2663456 w 8315286"/>
              <a:gd name="connsiteY2" fmla="*/ 781493 h 1970463"/>
              <a:gd name="connsiteX3" fmla="*/ 3280145 w 8315286"/>
              <a:gd name="connsiteY3" fmla="*/ 919716 h 1970463"/>
              <a:gd name="connsiteX4" fmla="*/ 5108945 w 8315286"/>
              <a:gd name="connsiteY4" fmla="*/ 1297172 h 1970463"/>
              <a:gd name="connsiteX5" fmla="*/ 8315286 w 8315286"/>
              <a:gd name="connsiteY5" fmla="*/ 1970463 h 1970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15286" h="1970463">
                <a:moveTo>
                  <a:pt x="0" y="0"/>
                </a:moveTo>
                <a:lnTo>
                  <a:pt x="1259959" y="377456"/>
                </a:lnTo>
                <a:lnTo>
                  <a:pt x="2663456" y="781493"/>
                </a:lnTo>
                <a:cubicBezTo>
                  <a:pt x="3000154" y="871870"/>
                  <a:pt x="3280145" y="919716"/>
                  <a:pt x="3280145" y="919716"/>
                </a:cubicBezTo>
                <a:lnTo>
                  <a:pt x="5108945" y="1297172"/>
                </a:lnTo>
                <a:lnTo>
                  <a:pt x="8315286" y="1970463"/>
                </a:lnTo>
              </a:path>
            </a:pathLst>
          </a:custGeom>
          <a:noFill/>
          <a:ln>
            <a:solidFill>
              <a:srgbClr val="66FF33"/>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rot="398155">
            <a:off x="6782807" y="4550262"/>
            <a:ext cx="990933" cy="369332"/>
          </a:xfrm>
          <a:prstGeom prst="rect">
            <a:avLst/>
          </a:prstGeom>
          <a:solidFill>
            <a:schemeClr val="bg1"/>
          </a:solidFill>
        </p:spPr>
        <p:txBody>
          <a:bodyPr wrap="square" rtlCol="0">
            <a:spAutoFit/>
          </a:bodyPr>
          <a:lstStyle/>
          <a:p>
            <a:r>
              <a:rPr lang="en-GB" smtClean="0"/>
              <a:t>CHARM</a:t>
            </a:r>
            <a:endParaRPr lang="en-GB" dirty="0"/>
          </a:p>
        </p:txBody>
      </p:sp>
      <p:grpSp>
        <p:nvGrpSpPr>
          <p:cNvPr id="22" name="Group 21"/>
          <p:cNvGrpSpPr/>
          <p:nvPr/>
        </p:nvGrpSpPr>
        <p:grpSpPr>
          <a:xfrm>
            <a:off x="34166" y="2807347"/>
            <a:ext cx="1593763" cy="1500145"/>
            <a:chOff x="34166" y="2807347"/>
            <a:chExt cx="1593763" cy="1500145"/>
          </a:xfrm>
        </p:grpSpPr>
        <p:sp>
          <p:nvSpPr>
            <p:cNvPr id="16397" name="TextBox 16396"/>
            <p:cNvSpPr txBox="1"/>
            <p:nvPr/>
          </p:nvSpPr>
          <p:spPr>
            <a:xfrm rot="1187346">
              <a:off x="125367" y="3107163"/>
              <a:ext cx="1502562" cy="1200329"/>
            </a:xfrm>
            <a:prstGeom prst="rect">
              <a:avLst/>
            </a:prstGeom>
            <a:solidFill>
              <a:schemeClr val="bg2"/>
            </a:solidFill>
          </p:spPr>
          <p:txBody>
            <a:bodyPr wrap="square" rtlCol="0">
              <a:spAutoFit/>
            </a:bodyPr>
            <a:lstStyle/>
            <a:p>
              <a:pPr algn="ctr"/>
              <a:r>
                <a:rPr lang="en-GB" dirty="0" smtClean="0">
                  <a:latin typeface="+mj-lt"/>
                </a:rPr>
                <a:t>p+ (26 GeV) on </a:t>
              </a:r>
              <a:r>
                <a:rPr lang="en-GB" smtClean="0">
                  <a:latin typeface="+mj-lt"/>
                </a:rPr>
                <a:t>target = secondary beams</a:t>
              </a:r>
              <a:endParaRPr lang="en-GB" dirty="0">
                <a:latin typeface="+mj-lt"/>
              </a:endParaRPr>
            </a:p>
          </p:txBody>
        </p:sp>
        <p:sp>
          <p:nvSpPr>
            <p:cNvPr id="21" name="Right Arrow 20"/>
            <p:cNvSpPr/>
            <p:nvPr/>
          </p:nvSpPr>
          <p:spPr>
            <a:xfrm rot="1010742">
              <a:off x="34166" y="2807347"/>
              <a:ext cx="383259" cy="274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3354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500"/>
                                        <p:tgtEl>
                                          <p:spTgt spid="18"/>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26" grpId="0" animBg="1"/>
      <p:bldP spid="27" grpId="0" animBg="1"/>
      <p:bldP spid="16" grpId="0" animBg="1"/>
      <p:bldP spid="18" grpId="0" animBg="1"/>
      <p:bldP spid="19" grpId="0" animBg="1"/>
      <p:bldP spid="20" grpId="0" animBg="1"/>
      <p:bldP spid="38"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n-US" dirty="0"/>
              <a:t>PS Experimental </a:t>
            </a:r>
            <a:r>
              <a:rPr lang="en-US" dirty="0" smtClean="0"/>
              <a:t>Areas: n-TOF</a:t>
            </a:r>
            <a:endParaRPr lang="en-US" dirty="0"/>
          </a:p>
        </p:txBody>
      </p:sp>
      <p:sp>
        <p:nvSpPr>
          <p:cNvPr id="23" name="Date Placeholder 22"/>
          <p:cNvSpPr>
            <a:spLocks noGrp="1"/>
          </p:cNvSpPr>
          <p:nvPr>
            <p:ph type="dt" sz="half" idx="10"/>
          </p:nvPr>
        </p:nvSpPr>
        <p:spPr/>
        <p:txBody>
          <a:bodyPr/>
          <a:lstStyle/>
          <a:p>
            <a:r>
              <a:rPr lang="en-US" smtClean="0"/>
              <a:t>15 January 2021</a:t>
            </a:r>
            <a:endParaRPr lang="en-US" dirty="0" smtClean="0"/>
          </a:p>
        </p:txBody>
      </p:sp>
      <p:sp>
        <p:nvSpPr>
          <p:cNvPr id="24" name="Footer Placeholder 23"/>
          <p:cNvSpPr>
            <a:spLocks noGrp="1"/>
          </p:cNvSpPr>
          <p:nvPr>
            <p:ph type="ftr" sz="quarter" idx="11"/>
          </p:nvPr>
        </p:nvSpPr>
        <p:spPr/>
        <p:txBody>
          <a:bodyPr/>
          <a:lstStyle/>
          <a:p>
            <a:r>
              <a:rPr lang="en-US" smtClean="0"/>
              <a:t>JUAS 2021</a:t>
            </a:r>
            <a:endParaRPr lang="en-US" dirty="0"/>
          </a:p>
        </p:txBody>
      </p:sp>
      <p:sp>
        <p:nvSpPr>
          <p:cNvPr id="25" name="Slide Number Placeholder 24"/>
          <p:cNvSpPr>
            <a:spLocks noGrp="1"/>
          </p:cNvSpPr>
          <p:nvPr>
            <p:ph type="sldNum" sz="quarter" idx="12"/>
          </p:nvPr>
        </p:nvSpPr>
        <p:spPr/>
        <p:txBody>
          <a:bodyPr/>
          <a:lstStyle/>
          <a:p>
            <a:fld id="{8A37C28D-FCB0-477D-82D3-62143F2DA843}" type="slidenum">
              <a:rPr lang="en-US" smtClean="0"/>
              <a:pPr/>
              <a:t>37</a:t>
            </a:fld>
            <a:endParaRPr lang="en-US" dirty="0"/>
          </a:p>
        </p:txBody>
      </p:sp>
      <p:pic>
        <p:nvPicPr>
          <p:cNvPr id="69" name="Picture 68"/>
          <p:cNvPicPr>
            <a:picLocks noChangeAspect="1"/>
          </p:cNvPicPr>
          <p:nvPr/>
        </p:nvPicPr>
        <p:blipFill>
          <a:blip r:embed="rId3"/>
          <a:stretch>
            <a:fillRect/>
          </a:stretch>
        </p:blipFill>
        <p:spPr>
          <a:xfrm>
            <a:off x="144919" y="1268760"/>
            <a:ext cx="5575067" cy="3858210"/>
          </a:xfrm>
          <a:prstGeom prst="rect">
            <a:avLst/>
          </a:prstGeom>
        </p:spPr>
      </p:pic>
      <p:sp>
        <p:nvSpPr>
          <p:cNvPr id="16391" name="Rectangle 16390"/>
          <p:cNvSpPr/>
          <p:nvPr/>
        </p:nvSpPr>
        <p:spPr>
          <a:xfrm>
            <a:off x="1140614" y="5096735"/>
            <a:ext cx="2887657" cy="830997"/>
          </a:xfrm>
          <a:prstGeom prst="rect">
            <a:avLst/>
          </a:prstGeom>
          <a:solidFill>
            <a:srgbClr val="FFC000"/>
          </a:solidFill>
        </p:spPr>
        <p:txBody>
          <a:bodyPr wrap="square">
            <a:spAutoFit/>
          </a:bodyPr>
          <a:lstStyle/>
          <a:p>
            <a:pPr algn="ctr"/>
            <a:r>
              <a:rPr lang="en-US" sz="1600" dirty="0">
                <a:latin typeface="+mj-lt"/>
              </a:rPr>
              <a:t>Each primary proton produces ~300 </a:t>
            </a:r>
            <a:r>
              <a:rPr lang="en-US" sz="1600" dirty="0" smtClean="0">
                <a:latin typeface="+mj-lt"/>
              </a:rPr>
              <a:t>neutrons</a:t>
            </a:r>
          </a:p>
          <a:p>
            <a:pPr algn="ctr"/>
            <a:r>
              <a:rPr lang="en-US" sz="1600" dirty="0" err="1">
                <a:latin typeface="+mj-lt"/>
              </a:rPr>
              <a:t>E</a:t>
            </a:r>
            <a:r>
              <a:rPr lang="en-US" sz="1600" baseline="-25000" dirty="0" err="1">
                <a:latin typeface="+mj-lt"/>
              </a:rPr>
              <a:t>neutron</a:t>
            </a:r>
            <a:r>
              <a:rPr lang="en-US" sz="1600" dirty="0">
                <a:latin typeface="+mj-lt"/>
              </a:rPr>
              <a:t> </a:t>
            </a:r>
            <a:r>
              <a:rPr lang="en-US" sz="1600" dirty="0">
                <a:latin typeface="+mj-lt"/>
                <a:sym typeface="Wingdings" panose="05000000000000000000" pitchFamily="2" charset="2"/>
              </a:rPr>
              <a:t></a:t>
            </a:r>
            <a:r>
              <a:rPr lang="en-US" sz="1600" dirty="0" err="1">
                <a:latin typeface="+mj-lt"/>
              </a:rPr>
              <a:t>meV</a:t>
            </a:r>
            <a:r>
              <a:rPr lang="en-US" sz="1600" dirty="0">
                <a:latin typeface="+mj-lt"/>
              </a:rPr>
              <a:t> - </a:t>
            </a:r>
            <a:r>
              <a:rPr lang="en-US" sz="1600" dirty="0" err="1" smtClean="0">
                <a:latin typeface="+mj-lt"/>
              </a:rPr>
              <a:t>GeV</a:t>
            </a:r>
            <a:endParaRPr lang="en-US" sz="1600" dirty="0">
              <a:latin typeface="+mj-lt"/>
            </a:endParaRPr>
          </a:p>
        </p:txBody>
      </p:sp>
      <p:grpSp>
        <p:nvGrpSpPr>
          <p:cNvPr id="27" name="Group 26"/>
          <p:cNvGrpSpPr/>
          <p:nvPr/>
        </p:nvGrpSpPr>
        <p:grpSpPr>
          <a:xfrm>
            <a:off x="5006834" y="887328"/>
            <a:ext cx="4208203" cy="2903622"/>
            <a:chOff x="5006834" y="887328"/>
            <a:chExt cx="4208203" cy="2197408"/>
          </a:xfrm>
        </p:grpSpPr>
        <p:graphicFrame>
          <p:nvGraphicFramePr>
            <p:cNvPr id="76" name="Diagram 75"/>
            <p:cNvGraphicFramePr/>
            <p:nvPr>
              <p:extLst>
                <p:ext uri="{D42A27DB-BD31-4B8C-83A1-F6EECF244321}">
                  <p14:modId xmlns:p14="http://schemas.microsoft.com/office/powerpoint/2010/main" val="507058737"/>
                </p:ext>
              </p:extLst>
            </p:nvPr>
          </p:nvGraphicFramePr>
          <p:xfrm>
            <a:off x="5473408" y="1052736"/>
            <a:ext cx="3275056" cy="203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395" name="Rectangle 16394"/>
            <p:cNvSpPr/>
            <p:nvPr/>
          </p:nvSpPr>
          <p:spPr>
            <a:xfrm>
              <a:off x="5006834" y="887328"/>
              <a:ext cx="4208203" cy="279504"/>
            </a:xfrm>
            <a:prstGeom prst="rect">
              <a:avLst/>
            </a:prstGeom>
          </p:spPr>
          <p:txBody>
            <a:bodyPr wrap="none">
              <a:spAutoFit/>
            </a:bodyPr>
            <a:lstStyle/>
            <a:p>
              <a:r>
                <a:rPr lang="en-GB" dirty="0">
                  <a:latin typeface="+mj-lt"/>
                </a:rPr>
                <a:t>Study of neutron-induced reactions</a:t>
              </a:r>
            </a:p>
          </p:txBody>
        </p:sp>
      </p:grpSp>
      <p:pic>
        <p:nvPicPr>
          <p:cNvPr id="16389"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5472" y="252394"/>
            <a:ext cx="915142" cy="91514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6401" name="TextBox 16400"/>
          <p:cNvSpPr txBox="1"/>
          <p:nvPr/>
        </p:nvSpPr>
        <p:spPr>
          <a:xfrm>
            <a:off x="9075760" y="1700808"/>
            <a:ext cx="184731" cy="369332"/>
          </a:xfrm>
          <a:prstGeom prst="rect">
            <a:avLst/>
          </a:prstGeom>
          <a:noFill/>
        </p:spPr>
        <p:txBody>
          <a:bodyPr wrap="none" rtlCol="0">
            <a:spAutoFit/>
          </a:bodyPr>
          <a:lstStyle/>
          <a:p>
            <a:endParaRPr lang="en-GB"/>
          </a:p>
        </p:txBody>
      </p:sp>
      <p:pic>
        <p:nvPicPr>
          <p:cNvPr id="16402" name="Picture 7"/>
          <p:cNvPicPr>
            <a:picLocks noChangeAspect="1" noChangeArrowheads="1"/>
          </p:cNvPicPr>
          <p:nvPr/>
        </p:nvPicPr>
        <p:blipFill rotWithShape="1">
          <a:blip r:embed="rId10">
            <a:extLst>
              <a:ext uri="{28A0092B-C50C-407E-A947-70E740481C1C}">
                <a14:useLocalDpi xmlns:a14="http://schemas.microsoft.com/office/drawing/2010/main" val="0"/>
              </a:ext>
            </a:extLst>
          </a:blip>
          <a:srcRect l="-93265" t="122875" r="167980" b="-122875"/>
          <a:stretch/>
        </p:blipFill>
        <p:spPr bwMode="auto">
          <a:xfrm>
            <a:off x="2238375" y="3067050"/>
            <a:ext cx="1180115" cy="7239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4" name="Straight Arrow Connector 3"/>
          <p:cNvCxnSpPr/>
          <p:nvPr/>
        </p:nvCxnSpPr>
        <p:spPr>
          <a:xfrm flipV="1">
            <a:off x="2699792" y="2852936"/>
            <a:ext cx="288565" cy="115212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1637960" y="1987106"/>
            <a:ext cx="0" cy="8383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4021209" y="3717032"/>
            <a:ext cx="648072" cy="828812"/>
            <a:chOff x="4021209" y="3717032"/>
            <a:chExt cx="648072" cy="828812"/>
          </a:xfrm>
        </p:grpSpPr>
        <p:grpSp>
          <p:nvGrpSpPr>
            <p:cNvPr id="38" name="Group 37"/>
            <p:cNvGrpSpPr/>
            <p:nvPr/>
          </p:nvGrpSpPr>
          <p:grpSpPr>
            <a:xfrm>
              <a:off x="4021209" y="3717032"/>
              <a:ext cx="648072" cy="576064"/>
              <a:chOff x="2222925" y="5661248"/>
              <a:chExt cx="648072" cy="576064"/>
            </a:xfrm>
          </p:grpSpPr>
          <p:sp>
            <p:nvSpPr>
              <p:cNvPr id="42" name="Oval 41"/>
              <p:cNvSpPr/>
              <p:nvPr/>
            </p:nvSpPr>
            <p:spPr>
              <a:xfrm>
                <a:off x="2222925" y="5661248"/>
                <a:ext cx="648072" cy="576064"/>
              </a:xfrm>
              <a:prstGeom prst="ellipse">
                <a:avLst/>
              </a:prstGeom>
              <a:solidFill>
                <a:schemeClr val="tx2"/>
              </a:soli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Group 42"/>
              <p:cNvGrpSpPr/>
              <p:nvPr/>
            </p:nvGrpSpPr>
            <p:grpSpPr>
              <a:xfrm>
                <a:off x="2385417" y="5808312"/>
                <a:ext cx="156600" cy="288032"/>
                <a:chOff x="2255160" y="5445224"/>
                <a:chExt cx="156600" cy="288032"/>
              </a:xfrm>
            </p:grpSpPr>
            <p:sp>
              <p:nvSpPr>
                <p:cNvPr id="47" name="Oval 4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 name="Group 43"/>
              <p:cNvGrpSpPr/>
              <p:nvPr/>
            </p:nvGrpSpPr>
            <p:grpSpPr>
              <a:xfrm>
                <a:off x="2546961" y="5805264"/>
                <a:ext cx="156600" cy="288032"/>
                <a:chOff x="2255160" y="5445224"/>
                <a:chExt cx="156600" cy="288032"/>
              </a:xfrm>
            </p:grpSpPr>
            <p:sp>
              <p:nvSpPr>
                <p:cNvPr id="45" name="Oval 4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9" name="TextBox 38"/>
            <p:cNvSpPr txBox="1"/>
            <p:nvPr/>
          </p:nvSpPr>
          <p:spPr>
            <a:xfrm>
              <a:off x="4117051" y="4176512"/>
              <a:ext cx="434734" cy="369332"/>
            </a:xfrm>
            <a:prstGeom prst="rect">
              <a:avLst/>
            </a:prstGeom>
            <a:noFill/>
          </p:spPr>
          <p:txBody>
            <a:bodyPr wrap="none" rtlCol="0">
              <a:spAutoFit/>
            </a:bodyPr>
            <a:lstStyle/>
            <a:p>
              <a:r>
                <a:rPr lang="en-GB" dirty="0" smtClean="0"/>
                <a:t>p+</a:t>
              </a:r>
              <a:endParaRPr lang="en-GB" dirty="0"/>
            </a:p>
          </p:txBody>
        </p:sp>
      </p:grpSp>
      <p:grpSp>
        <p:nvGrpSpPr>
          <p:cNvPr id="7" name="Group 6"/>
          <p:cNvGrpSpPr/>
          <p:nvPr/>
        </p:nvGrpSpPr>
        <p:grpSpPr>
          <a:xfrm>
            <a:off x="2703130" y="2181856"/>
            <a:ext cx="648072" cy="931680"/>
            <a:chOff x="4131141" y="4932377"/>
            <a:chExt cx="648072" cy="931680"/>
          </a:xfrm>
        </p:grpSpPr>
        <p:grpSp>
          <p:nvGrpSpPr>
            <p:cNvPr id="36" name="Group 35"/>
            <p:cNvGrpSpPr/>
            <p:nvPr/>
          </p:nvGrpSpPr>
          <p:grpSpPr>
            <a:xfrm>
              <a:off x="4131141" y="5287993"/>
              <a:ext cx="648072" cy="576064"/>
              <a:chOff x="2375325" y="5813648"/>
              <a:chExt cx="648072" cy="576064"/>
            </a:xfrm>
          </p:grpSpPr>
          <p:sp>
            <p:nvSpPr>
              <p:cNvPr id="56" name="Oval 55"/>
              <p:cNvSpPr/>
              <p:nvPr/>
            </p:nvSpPr>
            <p:spPr>
              <a:xfrm>
                <a:off x="2375325" y="5813648"/>
                <a:ext cx="648072" cy="576064"/>
              </a:xfrm>
              <a:prstGeom prst="ellipse">
                <a:avLst/>
              </a:prstGeom>
              <a:solidFill>
                <a:schemeClr val="bg1">
                  <a:lumMod val="85000"/>
                </a:schemeClr>
              </a:soli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7" name="Group 56"/>
              <p:cNvGrpSpPr/>
              <p:nvPr/>
            </p:nvGrpSpPr>
            <p:grpSpPr>
              <a:xfrm>
                <a:off x="2537817" y="5960712"/>
                <a:ext cx="156600" cy="288032"/>
                <a:chOff x="2255160" y="5445224"/>
                <a:chExt cx="156600" cy="288032"/>
              </a:xfrm>
            </p:grpSpPr>
            <p:sp>
              <p:nvSpPr>
                <p:cNvPr id="61" name="Oval 60"/>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8" name="Group 57"/>
              <p:cNvGrpSpPr/>
              <p:nvPr/>
            </p:nvGrpSpPr>
            <p:grpSpPr>
              <a:xfrm>
                <a:off x="2699361" y="5957664"/>
                <a:ext cx="156600" cy="288032"/>
                <a:chOff x="2255160" y="5445224"/>
                <a:chExt cx="156600" cy="288032"/>
              </a:xfrm>
            </p:grpSpPr>
            <p:sp>
              <p:nvSpPr>
                <p:cNvPr id="59" name="Oval 58"/>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0" name="TextBox 39"/>
            <p:cNvSpPr txBox="1"/>
            <p:nvPr/>
          </p:nvSpPr>
          <p:spPr>
            <a:xfrm>
              <a:off x="4341477" y="4932377"/>
              <a:ext cx="306494" cy="369332"/>
            </a:xfrm>
            <a:prstGeom prst="rect">
              <a:avLst/>
            </a:prstGeom>
            <a:noFill/>
          </p:spPr>
          <p:txBody>
            <a:bodyPr wrap="none" rtlCol="0">
              <a:spAutoFit/>
            </a:bodyPr>
            <a:lstStyle/>
            <a:p>
              <a:r>
                <a:rPr lang="en-GB" dirty="0" smtClean="0"/>
                <a:t>n</a:t>
              </a:r>
              <a:endParaRPr lang="en-GB" dirty="0"/>
            </a:p>
          </p:txBody>
        </p:sp>
      </p:grpSp>
      <p:sp>
        <p:nvSpPr>
          <p:cNvPr id="26" name="Rectangle 25"/>
          <p:cNvSpPr/>
          <p:nvPr/>
        </p:nvSpPr>
        <p:spPr>
          <a:xfrm rot="2438599">
            <a:off x="2923253" y="2488307"/>
            <a:ext cx="231848" cy="721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331464" y="5866462"/>
            <a:ext cx="4572000" cy="646331"/>
          </a:xfrm>
          <a:prstGeom prst="rect">
            <a:avLst/>
          </a:prstGeom>
        </p:spPr>
        <p:txBody>
          <a:bodyPr>
            <a:spAutoFit/>
          </a:bodyPr>
          <a:lstStyle/>
          <a:p>
            <a:pPr algn="ctr"/>
            <a:r>
              <a:rPr lang="en-GB" dirty="0">
                <a:latin typeface="+mj-lt"/>
              </a:rPr>
              <a:t>The neutron kinetic energy is determined by </a:t>
            </a:r>
            <a:r>
              <a:rPr lang="en-GB" b="1" dirty="0">
                <a:solidFill>
                  <a:srgbClr val="C00000"/>
                </a:solidFill>
                <a:latin typeface="+mj-lt"/>
              </a:rPr>
              <a:t>time-of-flight</a:t>
            </a:r>
          </a:p>
        </p:txBody>
      </p:sp>
    </p:spTree>
    <p:extLst>
      <p:ext uri="{BB962C8B-B14F-4D97-AF65-F5344CB8AC3E}">
        <p14:creationId xmlns:p14="http://schemas.microsoft.com/office/powerpoint/2010/main" val="43354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0" presetClass="path" presetSubtype="0" fill="hold" nodeType="afterEffect">
                                  <p:stCondLst>
                                    <p:cond delay="0"/>
                                  </p:stCondLst>
                                  <p:childTnLst>
                                    <p:animMotion origin="layout" path="M -0.0125 -0.00185 L -0.15434 -0.16967 " pathEditMode="relative" rAng="0" ptsTypes="AA">
                                      <p:cBhvr>
                                        <p:cTn id="10" dur="2000" fill="hold"/>
                                        <p:tgtEl>
                                          <p:spTgt spid="5"/>
                                        </p:tgtEl>
                                        <p:attrNameLst>
                                          <p:attrName>ppt_x</p:attrName>
                                          <p:attrName>ppt_y</p:attrName>
                                        </p:attrNameLst>
                                      </p:cBhvr>
                                      <p:rCtr x="-7101" y="-8403"/>
                                    </p:animMotion>
                                  </p:childTnLst>
                                  <p:subTnLst>
                                    <p:set>
                                      <p:cBhvr override="childStyle">
                                        <p:cTn dur="1" fill="hold" display="0" masterRel="sameClick" afterEffect="1">
                                          <p:stCondLst>
                                            <p:cond evt="end" delay="0">
                                              <p:tn val="9"/>
                                            </p:cond>
                                          </p:stCondLst>
                                        </p:cTn>
                                        <p:tgtEl>
                                          <p:spTgt spid="5"/>
                                        </p:tgtEl>
                                        <p:attrNameLst>
                                          <p:attrName>style.visibility</p:attrName>
                                        </p:attrNameLst>
                                      </p:cBhvr>
                                      <p:to>
                                        <p:strVal val="hidden"/>
                                      </p:to>
                                    </p:set>
                                  </p:subTnLst>
                                </p:cTn>
                              </p:par>
                            </p:childTnLst>
                          </p:cTn>
                        </p:par>
                        <p:par>
                          <p:cTn id="11" fill="hold">
                            <p:stCondLst>
                              <p:cond delay="2500"/>
                            </p:stCondLst>
                            <p:childTnLst>
                              <p:par>
                                <p:cTn id="12" presetID="1"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par>
                          <p:cTn id="14" fill="hold">
                            <p:stCondLst>
                              <p:cond delay="2500"/>
                            </p:stCondLst>
                            <p:childTnLst>
                              <p:par>
                                <p:cTn id="15" presetID="0" presetClass="path" presetSubtype="0" fill="hold" nodeType="afterEffect">
                                  <p:stCondLst>
                                    <p:cond delay="0"/>
                                  </p:stCondLst>
                                  <p:childTnLst>
                                    <p:animMotion origin="layout" path="M -0.01216 0.00231 L -0.16806 -0.13287 " pathEditMode="relative" rAng="0" ptsTypes="AA">
                                      <p:cBhvr>
                                        <p:cTn id="16" dur="2000" fill="hold"/>
                                        <p:tgtEl>
                                          <p:spTgt spid="7"/>
                                        </p:tgtEl>
                                        <p:attrNameLst>
                                          <p:attrName>ppt_x</p:attrName>
                                          <p:attrName>ppt_y</p:attrName>
                                        </p:attrNameLst>
                                      </p:cBhvr>
                                      <p:rCtr x="-7795" y="-6759"/>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39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nimBg="1"/>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SPS Experimental Areas</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38</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a:off x="3742660" y="5027985"/>
            <a:ext cx="701749" cy="586006"/>
          </a:xfrm>
          <a:custGeom>
            <a:avLst/>
            <a:gdLst>
              <a:gd name="connsiteX0" fmla="*/ 0 w 701749"/>
              <a:gd name="connsiteY0" fmla="*/ 586006 h 586006"/>
              <a:gd name="connsiteX1" fmla="*/ 148856 w 701749"/>
              <a:gd name="connsiteY1" fmla="*/ 383987 h 586006"/>
              <a:gd name="connsiteX2" fmla="*/ 350875 w 701749"/>
              <a:gd name="connsiteY2" fmla="*/ 181968 h 586006"/>
              <a:gd name="connsiteX3" fmla="*/ 616689 w 701749"/>
              <a:gd name="connsiteY3" fmla="*/ 22480 h 586006"/>
              <a:gd name="connsiteX4" fmla="*/ 701749 w 701749"/>
              <a:gd name="connsiteY4" fmla="*/ 1215 h 586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749" h="586006">
                <a:moveTo>
                  <a:pt x="0" y="586006"/>
                </a:moveTo>
                <a:cubicBezTo>
                  <a:pt x="45188" y="518666"/>
                  <a:pt x="90377" y="451327"/>
                  <a:pt x="148856" y="383987"/>
                </a:cubicBezTo>
                <a:cubicBezTo>
                  <a:pt x="207335" y="316647"/>
                  <a:pt x="272903" y="242219"/>
                  <a:pt x="350875" y="181968"/>
                </a:cubicBezTo>
                <a:cubicBezTo>
                  <a:pt x="428847" y="121717"/>
                  <a:pt x="558210" y="52605"/>
                  <a:pt x="616689" y="22480"/>
                </a:cubicBezTo>
                <a:cubicBezTo>
                  <a:pt x="675168" y="-7645"/>
                  <a:pt x="701749" y="1215"/>
                  <a:pt x="701749" y="1215"/>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95283" y="5291101"/>
            <a:ext cx="428322" cy="369332"/>
          </a:xfrm>
          <a:prstGeom prst="rect">
            <a:avLst/>
          </a:prstGeom>
          <a:noFill/>
        </p:spPr>
        <p:txBody>
          <a:bodyPr wrap="none" rtlCol="0">
            <a:spAutoFit/>
          </a:bodyPr>
          <a:lstStyle/>
          <a:p>
            <a:r>
              <a:rPr lang="en-US" smtClean="0">
                <a:solidFill>
                  <a:srgbClr val="FFC000"/>
                </a:solidFill>
              </a:rPr>
              <a:t>H-</a:t>
            </a:r>
            <a:endParaRPr lang="en-US">
              <a:solidFill>
                <a:srgbClr val="FFC000"/>
              </a:solidFill>
            </a:endParaRPr>
          </a:p>
        </p:txBody>
      </p:sp>
      <p:sp>
        <p:nvSpPr>
          <p:cNvPr id="8" name="Oval 7"/>
          <p:cNvSpPr/>
          <p:nvPr/>
        </p:nvSpPr>
        <p:spPr>
          <a:xfrm>
            <a:off x="4115602" y="4797152"/>
            <a:ext cx="744430" cy="218636"/>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23605" y="4602855"/>
            <a:ext cx="434734" cy="369332"/>
          </a:xfrm>
          <a:prstGeom prst="rect">
            <a:avLst/>
          </a:prstGeom>
          <a:noFill/>
        </p:spPr>
        <p:txBody>
          <a:bodyPr wrap="none" rtlCol="0">
            <a:spAutoFit/>
          </a:bodyPr>
          <a:lstStyle/>
          <a:p>
            <a:r>
              <a:rPr lang="en-US" smtClean="0">
                <a:solidFill>
                  <a:srgbClr val="FF00FF"/>
                </a:solidFill>
              </a:rPr>
              <a:t>p+</a:t>
            </a:r>
            <a:endParaRPr lang="en-US">
              <a:solidFill>
                <a:srgbClr val="FF00FF"/>
              </a:solidFill>
            </a:endParaRPr>
          </a:p>
        </p:txBody>
      </p:sp>
      <p:sp>
        <p:nvSpPr>
          <p:cNvPr id="10" name="Freeform 9"/>
          <p:cNvSpPr/>
          <p:nvPr/>
        </p:nvSpPr>
        <p:spPr>
          <a:xfrm>
            <a:off x="4614530" y="5029200"/>
            <a:ext cx="723014" cy="180753"/>
          </a:xfrm>
          <a:custGeom>
            <a:avLst/>
            <a:gdLst>
              <a:gd name="connsiteX0" fmla="*/ 0 w 723014"/>
              <a:gd name="connsiteY0" fmla="*/ 0 h 180753"/>
              <a:gd name="connsiteX1" fmla="*/ 180754 w 723014"/>
              <a:gd name="connsiteY1" fmla="*/ 95693 h 180753"/>
              <a:gd name="connsiteX2" fmla="*/ 510363 w 723014"/>
              <a:gd name="connsiteY2" fmla="*/ 116958 h 180753"/>
              <a:gd name="connsiteX3" fmla="*/ 723014 w 723014"/>
              <a:gd name="connsiteY3" fmla="*/ 180753 h 180753"/>
              <a:gd name="connsiteX4" fmla="*/ 723014 w 723014"/>
              <a:gd name="connsiteY4" fmla="*/ 180753 h 180753"/>
              <a:gd name="connsiteX5" fmla="*/ 723014 w 723014"/>
              <a:gd name="connsiteY5" fmla="*/ 180753 h 1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3014" h="180753">
                <a:moveTo>
                  <a:pt x="0" y="0"/>
                </a:moveTo>
                <a:cubicBezTo>
                  <a:pt x="47847" y="38100"/>
                  <a:pt x="95694" y="76200"/>
                  <a:pt x="180754" y="95693"/>
                </a:cubicBezTo>
                <a:cubicBezTo>
                  <a:pt x="265814" y="115186"/>
                  <a:pt x="419986" y="102781"/>
                  <a:pt x="510363" y="116958"/>
                </a:cubicBezTo>
                <a:cubicBezTo>
                  <a:pt x="600740" y="131135"/>
                  <a:pt x="723014" y="180753"/>
                  <a:pt x="723014" y="180753"/>
                </a:cubicBezTo>
                <a:lnTo>
                  <a:pt x="723014" y="180753"/>
                </a:lnTo>
                <a:lnTo>
                  <a:pt x="723014" y="180753"/>
                </a:ln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332968" y="5222150"/>
            <a:ext cx="1895215" cy="514571"/>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33464" y="3434316"/>
            <a:ext cx="1951457" cy="2041451"/>
          </a:xfrm>
          <a:custGeom>
            <a:avLst/>
            <a:gdLst>
              <a:gd name="connsiteX0" fmla="*/ 1951457 w 1951457"/>
              <a:gd name="connsiteY0" fmla="*/ 2041451 h 2041451"/>
              <a:gd name="connsiteX1" fmla="*/ 1823866 w 1951457"/>
              <a:gd name="connsiteY1" fmla="*/ 1967024 h 2041451"/>
              <a:gd name="connsiteX2" fmla="*/ 1558052 w 1951457"/>
              <a:gd name="connsiteY2" fmla="*/ 1881963 h 2041451"/>
              <a:gd name="connsiteX3" fmla="*/ 1164648 w 1951457"/>
              <a:gd name="connsiteY3" fmla="*/ 1828800 h 2041451"/>
              <a:gd name="connsiteX4" fmla="*/ 739345 w 1951457"/>
              <a:gd name="connsiteY4" fmla="*/ 1796903 h 2041451"/>
              <a:gd name="connsiteX5" fmla="*/ 399103 w 1951457"/>
              <a:gd name="connsiteY5" fmla="*/ 1690577 h 2041451"/>
              <a:gd name="connsiteX6" fmla="*/ 228983 w 1951457"/>
              <a:gd name="connsiteY6" fmla="*/ 1584251 h 2041451"/>
              <a:gd name="connsiteX7" fmla="*/ 69494 w 1951457"/>
              <a:gd name="connsiteY7" fmla="*/ 1360968 h 2041451"/>
              <a:gd name="connsiteX8" fmla="*/ 5699 w 1951457"/>
              <a:gd name="connsiteY8" fmla="*/ 1041991 h 2041451"/>
              <a:gd name="connsiteX9" fmla="*/ 16331 w 1951457"/>
              <a:gd name="connsiteY9" fmla="*/ 595424 h 2041451"/>
              <a:gd name="connsiteX10" fmla="*/ 122657 w 1951457"/>
              <a:gd name="connsiteY10" fmla="*/ 0 h 204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1457" h="2041451">
                <a:moveTo>
                  <a:pt x="1951457" y="2041451"/>
                </a:moveTo>
                <a:cubicBezTo>
                  <a:pt x="1920445" y="2017528"/>
                  <a:pt x="1889433" y="1993605"/>
                  <a:pt x="1823866" y="1967024"/>
                </a:cubicBezTo>
                <a:cubicBezTo>
                  <a:pt x="1758299" y="1940443"/>
                  <a:pt x="1667922" y="1905000"/>
                  <a:pt x="1558052" y="1881963"/>
                </a:cubicBezTo>
                <a:cubicBezTo>
                  <a:pt x="1448182" y="1858926"/>
                  <a:pt x="1301099" y="1842977"/>
                  <a:pt x="1164648" y="1828800"/>
                </a:cubicBezTo>
                <a:cubicBezTo>
                  <a:pt x="1028197" y="1814623"/>
                  <a:pt x="866936" y="1819940"/>
                  <a:pt x="739345" y="1796903"/>
                </a:cubicBezTo>
                <a:cubicBezTo>
                  <a:pt x="611754" y="1773866"/>
                  <a:pt x="484163" y="1726019"/>
                  <a:pt x="399103" y="1690577"/>
                </a:cubicBezTo>
                <a:cubicBezTo>
                  <a:pt x="314043" y="1655135"/>
                  <a:pt x="283918" y="1639186"/>
                  <a:pt x="228983" y="1584251"/>
                </a:cubicBezTo>
                <a:cubicBezTo>
                  <a:pt x="174048" y="1529316"/>
                  <a:pt x="106708" y="1451345"/>
                  <a:pt x="69494" y="1360968"/>
                </a:cubicBezTo>
                <a:cubicBezTo>
                  <a:pt x="32280" y="1270591"/>
                  <a:pt x="14559" y="1169582"/>
                  <a:pt x="5699" y="1041991"/>
                </a:cubicBezTo>
                <a:cubicBezTo>
                  <a:pt x="-3161" y="914400"/>
                  <a:pt x="-3162" y="769089"/>
                  <a:pt x="16331" y="595424"/>
                </a:cubicBezTo>
                <a:cubicBezTo>
                  <a:pt x="35824" y="421759"/>
                  <a:pt x="122657" y="0"/>
                  <a:pt x="122657" y="0"/>
                </a:cubicBez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444938" y="2924944"/>
            <a:ext cx="3783245" cy="1083529"/>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560828" y="3003399"/>
            <a:ext cx="2360428" cy="345857"/>
          </a:xfrm>
          <a:custGeom>
            <a:avLst/>
            <a:gdLst>
              <a:gd name="connsiteX0" fmla="*/ 0 w 2360428"/>
              <a:gd name="connsiteY0" fmla="*/ 26880 h 345857"/>
              <a:gd name="connsiteX1" fmla="*/ 489098 w 2360428"/>
              <a:gd name="connsiteY1" fmla="*/ 5615 h 345857"/>
              <a:gd name="connsiteX2" fmla="*/ 1180214 w 2360428"/>
              <a:gd name="connsiteY2" fmla="*/ 5615 h 345857"/>
              <a:gd name="connsiteX3" fmla="*/ 1658679 w 2360428"/>
              <a:gd name="connsiteY3" fmla="*/ 69410 h 345857"/>
              <a:gd name="connsiteX4" fmla="*/ 2360428 w 2360428"/>
              <a:gd name="connsiteY4" fmla="*/ 345857 h 345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0428" h="345857">
                <a:moveTo>
                  <a:pt x="0" y="26880"/>
                </a:moveTo>
                <a:cubicBezTo>
                  <a:pt x="146198" y="18019"/>
                  <a:pt x="292396" y="9159"/>
                  <a:pt x="489098" y="5615"/>
                </a:cubicBezTo>
                <a:cubicBezTo>
                  <a:pt x="685800" y="2071"/>
                  <a:pt x="985284" y="-5018"/>
                  <a:pt x="1180214" y="5615"/>
                </a:cubicBezTo>
                <a:cubicBezTo>
                  <a:pt x="1375144" y="16247"/>
                  <a:pt x="1461977" y="12703"/>
                  <a:pt x="1658679" y="69410"/>
                </a:cubicBezTo>
                <a:cubicBezTo>
                  <a:pt x="1855381" y="126117"/>
                  <a:pt x="2360428" y="345857"/>
                  <a:pt x="2360428" y="345857"/>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1796902" y="3891516"/>
            <a:ext cx="2179675" cy="170735"/>
          </a:xfrm>
          <a:custGeom>
            <a:avLst/>
            <a:gdLst>
              <a:gd name="connsiteX0" fmla="*/ 2179675 w 2179675"/>
              <a:gd name="connsiteY0" fmla="*/ 127591 h 170735"/>
              <a:gd name="connsiteX1" fmla="*/ 1648047 w 2179675"/>
              <a:gd name="connsiteY1" fmla="*/ 170121 h 170735"/>
              <a:gd name="connsiteX2" fmla="*/ 733647 w 2179675"/>
              <a:gd name="connsiteY2" fmla="*/ 148856 h 170735"/>
              <a:gd name="connsiteX3" fmla="*/ 297712 w 2179675"/>
              <a:gd name="connsiteY3" fmla="*/ 95693 h 170735"/>
              <a:gd name="connsiteX4" fmla="*/ 0 w 2179675"/>
              <a:gd name="connsiteY4" fmla="*/ 0 h 170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9675" h="170735">
                <a:moveTo>
                  <a:pt x="2179675" y="127591"/>
                </a:moveTo>
                <a:cubicBezTo>
                  <a:pt x="2034363" y="147084"/>
                  <a:pt x="1648047" y="170121"/>
                  <a:pt x="1648047" y="170121"/>
                </a:cubicBezTo>
                <a:cubicBezTo>
                  <a:pt x="1407042" y="173665"/>
                  <a:pt x="958703" y="161261"/>
                  <a:pt x="733647" y="148856"/>
                </a:cubicBezTo>
                <a:cubicBezTo>
                  <a:pt x="508591" y="136451"/>
                  <a:pt x="419987" y="120502"/>
                  <a:pt x="297712" y="95693"/>
                </a:cubicBezTo>
                <a:cubicBezTo>
                  <a:pt x="175437" y="70884"/>
                  <a:pt x="0" y="0"/>
                  <a:pt x="0" y="0"/>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flipV="1">
            <a:off x="2918036" y="2636327"/>
            <a:ext cx="824624" cy="446711"/>
          </a:xfrm>
          <a:prstGeom prst="line">
            <a:avLst/>
          </a:prstGeom>
          <a:ln w="38100">
            <a:solidFill>
              <a:srgbClr val="7030A0"/>
            </a:solidFill>
            <a:prstDash val="lgDash"/>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2695" y="1196752"/>
            <a:ext cx="9025809" cy="1175098"/>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03960" y="2374204"/>
            <a:ext cx="2250769" cy="1175098"/>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4944290" y="2371850"/>
            <a:ext cx="4164214" cy="528368"/>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932040" y="4141830"/>
            <a:ext cx="4164214" cy="943354"/>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6300190" y="5085184"/>
            <a:ext cx="2796063" cy="943354"/>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198468" y="5899487"/>
            <a:ext cx="3101721" cy="427309"/>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309644" y="6028539"/>
            <a:ext cx="2786610" cy="298258"/>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82695" y="5027985"/>
            <a:ext cx="2362244" cy="1298811"/>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411041" y="4084569"/>
            <a:ext cx="1512887" cy="656785"/>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iley Face 12"/>
          <p:cNvSpPr/>
          <p:nvPr/>
        </p:nvSpPr>
        <p:spPr>
          <a:xfrm>
            <a:off x="4427928" y="3856334"/>
            <a:ext cx="268181" cy="285496"/>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5" name="Smiley Face 14"/>
          <p:cNvSpPr/>
          <p:nvPr/>
        </p:nvSpPr>
        <p:spPr>
          <a:xfrm>
            <a:off x="4427928" y="3856334"/>
            <a:ext cx="279230" cy="276913"/>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6" name="Smiley Face 15"/>
          <p:cNvSpPr/>
          <p:nvPr/>
        </p:nvSpPr>
        <p:spPr>
          <a:xfrm>
            <a:off x="4438616" y="3868677"/>
            <a:ext cx="268542" cy="263871"/>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6041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8.33333E-7 3.7037E-7 C -0.02118 0.00162 -0.04236 0.00347 -0.0677 0.00093 C -0.09305 -0.00139 -0.12743 -0.00717 -0.15191 -0.01481 C -0.17638 -0.02222 -0.20156 -0.03217 -0.21493 -0.04421 C -0.22829 -0.05602 -0.23663 -0.07245 -0.23229 -0.08611 C -0.22777 -0.09977 -0.21788 -0.11458 -0.18819 -0.12592 C -0.1585 -0.1375 -0.09583 -0.15162 -0.05434 -0.15532 C -0.01284 -0.15926 0.0316 -0.15254 0.06059 -0.14907 C 0.08959 -0.1456 0.10122 -0.1419 0.1198 -0.13449 C 0.1382 -0.12685 0.16129 -0.11504 0.17171 -0.10393 C 0.18212 -0.09305 0.18507 -0.0794 0.18195 -0.06829 C 0.17882 -0.05717 0.17066 -0.04699 0.15278 -0.0368 C 0.1349 -0.02662 0.10105 -0.01435 0.07483 -0.00741 C 0.04862 -0.00046 0.02605 0.00486 -0.00468 0.00509 C -0.03541 0.00556 -0.07847 3.7037E-7 -0.10937 -0.00532 C -0.14045 -0.01065 -0.16979 -0.01528 -0.19045 -0.02639 C -0.21128 -0.03727 -0.23177 -0.05579 -0.23385 -0.07153 C -0.23576 -0.08704 -0.23246 -0.10555 -0.20225 -0.11967 C -0.17204 -0.13379 -0.10295 -0.15278 -0.05277 -0.15648 C -0.00243 -0.16018 0.06302 -0.14977 0.09931 -0.14167 C 0.13542 -0.13379 0.15035 -0.11944 0.16459 -0.1081 C 0.17882 -0.09699 0.18473 -0.08542 0.18421 -0.07454 C 0.18386 -0.06366 0.18421 -0.05509 0.16216 -0.04305 C 0.14028 -0.03102 0.0882 -0.00972 0.05278 -0.00208 C 0.01737 0.00533 -0.01562 0.00417 -0.05034 0.00208 C -0.08507 3.7037E-7 -0.12916 -0.00764 -0.1559 -0.01481 C -0.18246 -0.02176 -0.19687 -0.0287 -0.21024 -0.04004 C -0.22361 -0.05116 -0.23819 -0.06782 -0.23611 -0.08194 C -0.23402 -0.09583 -0.22378 -0.10347 -0.19757 -0.12384 C -0.17152 -0.14444 -0.07951 -0.20463 -0.07951 -0.20463 " pathEditMode="relative" ptsTypes="AAAAAAAAAAAAAAAAAAAAAAAAAAAAAA">
                                      <p:cBhvr>
                                        <p:cTn id="6" dur="3000" fill="hold"/>
                                        <p:tgtEl>
                                          <p:spTgt spid="13"/>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fill="hold" grpId="0" nodeType="clickEffect">
                                  <p:stCondLst>
                                    <p:cond delay="0"/>
                                  </p:stCondLst>
                                  <p:childTnLst>
                                    <p:animMotion origin="layout" path="M -0.00035 -0.0007 C -0.02465 0.00069 -0.04879 0.00208 -0.07674 -0.0007 C -0.10451 -0.00371 -0.14201 -0.00787 -0.16719 -0.0176 C -0.19236 -0.02755 -0.2184 -0.04537 -0.22778 -0.05972 C -0.23733 -0.07408 -0.23958 -0.08912 -0.22396 -0.10371 C -0.20816 -0.11852 -0.17344 -0.13912 -0.13333 -0.14792 C -0.09323 -0.15695 -0.02257 -0.15857 0.01701 -0.15741 C 0.05642 -0.15625 0.07604 -0.1426 0.10365 -0.14051 C 0.13125 -0.13843 0.15382 -0.14468 0.18229 -0.14491 C 0.21094 -0.14491 0.24427 -0.15 0.27517 -0.14167 C 0.30625 -0.13334 0.36823 -0.09445 0.36823 -0.09445 " pathEditMode="relative" ptsTypes="AAAAAAAAAAA">
                                      <p:cBhvr>
                                        <p:cTn id="10" dur="3000" fill="hold"/>
                                        <p:tgtEl>
                                          <p:spTgt spid="15"/>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fill="hold" grpId="0" nodeType="clickEffect">
                                  <p:stCondLst>
                                    <p:cond delay="0"/>
                                  </p:stCondLst>
                                  <p:childTnLst>
                                    <p:animMotion origin="layout" path="M 1.94444E-6 -7.40741E-7 L -0.06233 0.00116 C -0.08004 0.00278 -0.08906 0.00903 -0.10643 0.01065 C -0.12379 0.01204 -0.14549 0.01135 -0.16632 0.01065 C -0.18715 0.00996 -0.21372 0.00787 -0.23177 0.00649 C -0.24965 0.00487 -0.26059 0.00533 -0.27431 0.00116 C -0.28785 -0.00301 -0.31354 -0.01875 -0.31354 -0.01875 " pathEditMode="relative" ptsTypes="AAAAAAA">
                                      <p:cBhvr>
                                        <p:cTn id="14" dur="3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n-GB" dirty="0" smtClean="0"/>
              <a:t>SPS Experimental Areas: North Area</a:t>
            </a:r>
            <a:endParaRPr lang="en-GB" dirty="0"/>
          </a:p>
        </p:txBody>
      </p:sp>
      <p:sp>
        <p:nvSpPr>
          <p:cNvPr id="5" name="Date Placeholder 4"/>
          <p:cNvSpPr>
            <a:spLocks noGrp="1"/>
          </p:cNvSpPr>
          <p:nvPr>
            <p:ph type="dt" sz="half" idx="10"/>
          </p:nvPr>
        </p:nvSpPr>
        <p:spPr/>
        <p:txBody>
          <a:bodyPr/>
          <a:lstStyle/>
          <a:p>
            <a:r>
              <a:rPr lang="en-US" smtClean="0"/>
              <a:t>15 January 2021</a:t>
            </a:r>
            <a:endParaRPr lang="en-US" dirty="0" smtClean="0"/>
          </a:p>
        </p:txBody>
      </p:sp>
      <p:sp>
        <p:nvSpPr>
          <p:cNvPr id="6" name="Footer Placeholder 5"/>
          <p:cNvSpPr>
            <a:spLocks noGrp="1"/>
          </p:cNvSpPr>
          <p:nvPr>
            <p:ph type="ftr" sz="quarter" idx="11"/>
          </p:nvPr>
        </p:nvSpPr>
        <p:spPr/>
        <p:txBody>
          <a:bodyPr/>
          <a:lstStyle/>
          <a:p>
            <a:r>
              <a:rPr lang="en-US" smtClean="0"/>
              <a:t>JUAS 2021</a:t>
            </a:r>
            <a:endParaRPr lang="en-US" dirty="0"/>
          </a:p>
        </p:txBody>
      </p:sp>
      <p:sp>
        <p:nvSpPr>
          <p:cNvPr id="10" name="Slide Number Placeholder 9"/>
          <p:cNvSpPr>
            <a:spLocks noGrp="1"/>
          </p:cNvSpPr>
          <p:nvPr>
            <p:ph type="sldNum" sz="quarter" idx="12"/>
          </p:nvPr>
        </p:nvSpPr>
        <p:spPr/>
        <p:txBody>
          <a:bodyPr/>
          <a:lstStyle/>
          <a:p>
            <a:fld id="{8A37C28D-FCB0-477D-82D3-62143F2DA843}" type="slidenum">
              <a:rPr lang="en-US" smtClean="0"/>
              <a:pPr/>
              <a:t>39</a:t>
            </a:fld>
            <a:endParaRPr lang="en-US" dirty="0"/>
          </a:p>
        </p:txBody>
      </p:sp>
      <p:pic>
        <p:nvPicPr>
          <p:cNvPr id="2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620" t="22424" r="9552" b="12341"/>
          <a:stretch/>
        </p:blipFill>
        <p:spPr bwMode="auto">
          <a:xfrm>
            <a:off x="107503" y="833398"/>
            <a:ext cx="3938655" cy="295564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1" name="タイトル 2"/>
          <p:cNvSpPr>
            <a:spLocks noGrp="1"/>
          </p:cNvSpPr>
          <p:nvPr/>
        </p:nvSpPr>
        <p:spPr bwMode="auto">
          <a:xfrm>
            <a:off x="107503" y="809042"/>
            <a:ext cx="3506023" cy="253207"/>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5715" tIns="35715" rIns="35715" bIns="35715" numCol="1" anchor="ctr" anchorCtr="0" compatLnSpc="1">
            <a:prstTxWarp prst="textNoShape">
              <a:avLst/>
            </a:prstTxWarp>
          </a:bodyPr>
          <a:lstStyle>
            <a:lvl1pPr algn="ctr" rtl="0" fontAlgn="base">
              <a:spcBef>
                <a:spcPct val="0"/>
              </a:spcBef>
              <a:spcAft>
                <a:spcPct val="0"/>
              </a:spcAft>
              <a:defRPr sz="4800" b="1" i="0">
                <a:solidFill>
                  <a:schemeClr val="accent1"/>
                </a:solidFill>
                <a:latin typeface="Arial"/>
                <a:ea typeface="+mj-ea"/>
                <a:cs typeface="Arial"/>
                <a:sym typeface="Marker Felt" charset="0"/>
              </a:defRPr>
            </a:lvl1pPr>
            <a:lvl2pPr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2pPr>
            <a:lvl3pPr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3pPr>
            <a:lvl4pPr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4pPr>
            <a:lvl5pPr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5pPr>
            <a:lvl6pPr marL="321440"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6pPr>
            <a:lvl7pPr marL="642882"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7pPr>
            <a:lvl8pPr marL="964323"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8pPr>
            <a:lvl9pPr marL="1285763" algn="ctr" rtl="0" fontAlgn="base">
              <a:spcBef>
                <a:spcPct val="0"/>
              </a:spcBef>
              <a:spcAft>
                <a:spcPct val="0"/>
              </a:spcAft>
              <a:defRPr sz="5900">
                <a:solidFill>
                  <a:srgbClr val="3995D6"/>
                </a:solidFill>
                <a:latin typeface="Marker Felt" charset="0"/>
                <a:ea typeface="ヒラギノ明朝 ProN W3" charset="0"/>
                <a:cs typeface="ヒラギノ明朝 ProN W3" charset="0"/>
                <a:sym typeface="Marker Felt" charset="0"/>
              </a:defRPr>
            </a:lvl9pPr>
          </a:lstStyle>
          <a:p>
            <a:r>
              <a:rPr kumimoji="1" lang="en-US" altLang="ja-JP" sz="1400" dirty="0" smtClean="0">
                <a:solidFill>
                  <a:schemeClr val="bg1"/>
                </a:solidFill>
              </a:rPr>
              <a:t>CALET: Calorimetric Electron Telescope</a:t>
            </a:r>
            <a:endParaRPr kumimoji="1" lang="ja-JP" altLang="en-US" sz="1400" dirty="0">
              <a:solidFill>
                <a:schemeClr val="bg1"/>
              </a:solidFill>
            </a:endParaRPr>
          </a:p>
        </p:txBody>
      </p:sp>
      <p:grpSp>
        <p:nvGrpSpPr>
          <p:cNvPr id="14" name="Group 13"/>
          <p:cNvGrpSpPr/>
          <p:nvPr/>
        </p:nvGrpSpPr>
        <p:grpSpPr>
          <a:xfrm>
            <a:off x="179512" y="3928755"/>
            <a:ext cx="2837315" cy="1782844"/>
            <a:chOff x="179512" y="3928755"/>
            <a:chExt cx="2837315" cy="1782844"/>
          </a:xfrm>
        </p:grpSpPr>
        <p:sp>
          <p:nvSpPr>
            <p:cNvPr id="17" name="Rectangle 16"/>
            <p:cNvSpPr/>
            <p:nvPr/>
          </p:nvSpPr>
          <p:spPr>
            <a:xfrm>
              <a:off x="179512" y="3928755"/>
              <a:ext cx="2837315" cy="338554"/>
            </a:xfrm>
            <a:prstGeom prst="rect">
              <a:avLst/>
            </a:prstGeom>
          </p:spPr>
          <p:txBody>
            <a:bodyPr wrap="none">
              <a:spAutoFit/>
            </a:bodyPr>
            <a:lstStyle/>
            <a:p>
              <a:r>
                <a:rPr lang="en-GB" sz="1600" b="1" dirty="0"/>
                <a:t>NA61/SHINE (QCD experiment)</a:t>
              </a:r>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212688"/>
              <a:ext cx="2232248" cy="149891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pic>
        <p:nvPicPr>
          <p:cNvPr id="46" name="Picture 45"/>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77" b="99446" l="1951" r="98780"/>
                    </a14:imgEffect>
                  </a14:imgLayer>
                </a14:imgProps>
              </a:ext>
            </a:extLst>
          </a:blip>
          <a:srcRect/>
          <a:stretch>
            <a:fillRect/>
          </a:stretch>
        </p:blipFill>
        <p:spPr bwMode="auto">
          <a:xfrm>
            <a:off x="2930034" y="2012350"/>
            <a:ext cx="2232248" cy="1964845"/>
          </a:xfrm>
          <a:prstGeom prst="rect">
            <a:avLst/>
          </a:prstGeom>
          <a:noFill/>
          <a:ln w="9525">
            <a:noFill/>
            <a:miter lim="800000"/>
            <a:headEnd/>
            <a:tailEnd/>
          </a:ln>
        </p:spPr>
      </p:pic>
      <p:sp>
        <p:nvSpPr>
          <p:cNvPr id="47" name="Rectangle 46"/>
          <p:cNvSpPr/>
          <p:nvPr/>
        </p:nvSpPr>
        <p:spPr>
          <a:xfrm>
            <a:off x="47652" y="3320192"/>
            <a:ext cx="3998506" cy="523220"/>
          </a:xfrm>
          <a:prstGeom prst="rect">
            <a:avLst/>
          </a:prstGeom>
        </p:spPr>
        <p:txBody>
          <a:bodyPr wrap="square">
            <a:spAutoFit/>
          </a:bodyPr>
          <a:lstStyle/>
          <a:p>
            <a:r>
              <a:rPr lang="en-US" altLang="ja-JP" sz="1400" b="1" spc="150" dirty="0">
                <a:ln w="11430"/>
                <a:latin typeface="Arial"/>
                <a:cs typeface="Arial"/>
              </a:rPr>
              <a:t>H</a:t>
            </a:r>
            <a:r>
              <a:rPr lang="en-US" altLang="ja-JP" sz="1400" b="1" spc="150" dirty="0" smtClean="0">
                <a:ln w="11430"/>
                <a:latin typeface="Arial"/>
                <a:cs typeface="Arial"/>
              </a:rPr>
              <a:t>igh energy </a:t>
            </a:r>
            <a:r>
              <a:rPr lang="en-US" altLang="ja-JP" sz="1400" b="1" spc="150" dirty="0" err="1" smtClean="0">
                <a:ln w="11430"/>
                <a:latin typeface="Arial"/>
                <a:cs typeface="Arial"/>
              </a:rPr>
              <a:t>astroparticle</a:t>
            </a:r>
            <a:r>
              <a:rPr lang="en-US" altLang="ja-JP" sz="1400" b="1" spc="150" dirty="0" smtClean="0">
                <a:ln w="11430"/>
                <a:latin typeface="Arial"/>
                <a:cs typeface="Arial"/>
              </a:rPr>
              <a:t> physics on the International Space Station</a:t>
            </a:r>
            <a:endParaRPr lang="en-GB" sz="1400" dirty="0"/>
          </a:p>
        </p:txBody>
      </p:sp>
      <p:sp>
        <p:nvSpPr>
          <p:cNvPr id="9" name="TextBox 8"/>
          <p:cNvSpPr txBox="1"/>
          <p:nvPr/>
        </p:nvSpPr>
        <p:spPr>
          <a:xfrm>
            <a:off x="11667" y="6021288"/>
            <a:ext cx="2544109" cy="400110"/>
          </a:xfrm>
          <a:prstGeom prst="rect">
            <a:avLst/>
          </a:prstGeom>
          <a:noFill/>
        </p:spPr>
        <p:txBody>
          <a:bodyPr wrap="square" rtlCol="0">
            <a:spAutoFit/>
          </a:bodyPr>
          <a:lstStyle/>
          <a:p>
            <a:r>
              <a:rPr lang="en-GB" sz="1000" dirty="0" smtClean="0"/>
              <a:t>COMPASS: Common </a:t>
            </a:r>
            <a:r>
              <a:rPr lang="en-GB" sz="1000" dirty="0" err="1" smtClean="0"/>
              <a:t>Muon</a:t>
            </a:r>
            <a:r>
              <a:rPr lang="en-GB" sz="1000" dirty="0" smtClean="0"/>
              <a:t> and Proton Apparatus for Structure and Spectroscopy</a:t>
            </a:r>
            <a:endParaRPr lang="en-GB" sz="1000" dirty="0"/>
          </a:p>
        </p:txBody>
      </p:sp>
      <p:grpSp>
        <p:nvGrpSpPr>
          <p:cNvPr id="15" name="Group 14"/>
          <p:cNvGrpSpPr/>
          <p:nvPr/>
        </p:nvGrpSpPr>
        <p:grpSpPr>
          <a:xfrm>
            <a:off x="4792419" y="674733"/>
            <a:ext cx="4260636" cy="1746155"/>
            <a:chOff x="4792419" y="571694"/>
            <a:chExt cx="4260636" cy="1746155"/>
          </a:xfrm>
        </p:grpSpPr>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62282" y="764704"/>
              <a:ext cx="3347864" cy="1348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1508" name="Picture 4" descr="http://wwwcompass.cern.ch/Pictures/compass-0.2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92419" y="571694"/>
              <a:ext cx="855306" cy="867410"/>
            </a:xfrm>
            <a:prstGeom prst="rect">
              <a:avLst/>
            </a:prstGeom>
            <a:noFill/>
            <a:extLst>
              <a:ext uri="{909E8E84-426E-40dd-AFC4-6F175D3DCCD1}">
                <a14:hiddenFill xmlns="" xmlns:a14="http://schemas.microsoft.com/office/drawing/2010/main">
                  <a:solidFill>
                    <a:srgbClr val="FFFFFF"/>
                  </a:solidFill>
                </a14:hiddenFill>
              </a:ext>
            </a:extLst>
          </p:spPr>
        </p:pic>
        <p:sp>
          <p:nvSpPr>
            <p:cNvPr id="24" name="Rectangle 23"/>
            <p:cNvSpPr/>
            <p:nvPr/>
          </p:nvSpPr>
          <p:spPr>
            <a:xfrm>
              <a:off x="5004048" y="1486852"/>
              <a:ext cx="4049007" cy="830997"/>
            </a:xfrm>
            <a:prstGeom prst="rect">
              <a:avLst/>
            </a:prstGeom>
          </p:spPr>
          <p:txBody>
            <a:bodyPr wrap="square">
              <a:spAutoFit/>
            </a:bodyPr>
            <a:lstStyle/>
            <a:p>
              <a:pPr algn="ctr"/>
              <a:r>
                <a:rPr lang="en-GB" sz="1600" b="1" dirty="0">
                  <a:solidFill>
                    <a:schemeClr val="bg1"/>
                  </a:solidFill>
                </a:rPr>
                <a:t>S</a:t>
              </a:r>
              <a:r>
                <a:rPr lang="en-GB" sz="1600" b="1" dirty="0" smtClean="0">
                  <a:solidFill>
                    <a:schemeClr val="bg1"/>
                  </a:solidFill>
                </a:rPr>
                <a:t>tudy </a:t>
              </a:r>
              <a:r>
                <a:rPr lang="en-GB" sz="1600" b="1" dirty="0">
                  <a:solidFill>
                    <a:schemeClr val="bg1"/>
                  </a:solidFill>
                </a:rPr>
                <a:t>of hadron </a:t>
              </a:r>
              <a:r>
                <a:rPr lang="en-GB" sz="1600" b="1" dirty="0"/>
                <a:t>structure and hadron </a:t>
              </a:r>
              <a:r>
                <a:rPr lang="en-GB" sz="1600" b="1" dirty="0" smtClean="0"/>
                <a:t>spectroscopy</a:t>
              </a:r>
              <a:r>
                <a:rPr lang="en-GB" sz="1600" dirty="0"/>
                <a:t> with high intensity </a:t>
              </a:r>
              <a:r>
                <a:rPr lang="en-GB" sz="1600" dirty="0" err="1"/>
                <a:t>muon</a:t>
              </a:r>
              <a:r>
                <a:rPr lang="en-GB" sz="1600" dirty="0"/>
                <a:t> and hadron beams</a:t>
              </a:r>
              <a:endParaRPr lang="en-GB" sz="1600" b="1" dirty="0"/>
            </a:p>
          </p:txBody>
        </p:sp>
      </p:grpSp>
      <p:grpSp>
        <p:nvGrpSpPr>
          <p:cNvPr id="13" name="Group 12"/>
          <p:cNvGrpSpPr/>
          <p:nvPr/>
        </p:nvGrpSpPr>
        <p:grpSpPr>
          <a:xfrm>
            <a:off x="3737721" y="3038549"/>
            <a:ext cx="2932810" cy="2263120"/>
            <a:chOff x="3007615" y="3995929"/>
            <a:chExt cx="2932810" cy="2263120"/>
          </a:xfrm>
        </p:grpSpPr>
        <p:pic>
          <p:nvPicPr>
            <p:cNvPr id="22"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4739" t="34656" r="27687" b="25300"/>
            <a:stretch/>
          </p:blipFill>
          <p:spPr bwMode="auto">
            <a:xfrm>
              <a:off x="3138914" y="3995929"/>
              <a:ext cx="2801511" cy="18127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3" name="TextBox 22"/>
            <p:cNvSpPr txBox="1"/>
            <p:nvPr/>
          </p:nvSpPr>
          <p:spPr>
            <a:xfrm>
              <a:off x="3625983" y="4049605"/>
              <a:ext cx="1041888" cy="338554"/>
            </a:xfrm>
            <a:prstGeom prst="rect">
              <a:avLst/>
            </a:prstGeom>
            <a:noFill/>
          </p:spPr>
          <p:txBody>
            <a:bodyPr wrap="none" rtlCol="0">
              <a:spAutoFit/>
            </a:bodyPr>
            <a:lstStyle/>
            <a:p>
              <a:r>
                <a:rPr lang="en-GB" sz="1600" b="1" dirty="0" smtClean="0"/>
                <a:t>NEUTRON</a:t>
              </a:r>
              <a:endParaRPr lang="en-GB" sz="1600" b="1" dirty="0"/>
            </a:p>
          </p:txBody>
        </p:sp>
        <p:sp>
          <p:nvSpPr>
            <p:cNvPr id="19" name="Rectangle 18"/>
            <p:cNvSpPr/>
            <p:nvPr/>
          </p:nvSpPr>
          <p:spPr>
            <a:xfrm>
              <a:off x="3007615" y="5674274"/>
              <a:ext cx="2808312" cy="584775"/>
            </a:xfrm>
            <a:prstGeom prst="rect">
              <a:avLst/>
            </a:prstGeom>
          </p:spPr>
          <p:txBody>
            <a:bodyPr wrap="square">
              <a:spAutoFit/>
            </a:bodyPr>
            <a:lstStyle/>
            <a:p>
              <a:pPr algn="ctr"/>
              <a:r>
                <a:rPr lang="en-GB" sz="1600" b="1" dirty="0"/>
                <a:t>Russian regular </a:t>
              </a:r>
              <a:r>
                <a:rPr lang="en-GB" sz="1600" b="1" dirty="0" smtClean="0"/>
                <a:t>satellite</a:t>
              </a:r>
              <a:r>
                <a:rPr lang="en-GB" sz="1600" dirty="0" smtClean="0"/>
                <a:t> </a:t>
              </a:r>
              <a:endParaRPr lang="en-GB" sz="1600" dirty="0"/>
            </a:p>
            <a:p>
              <a:pPr algn="ctr"/>
              <a:r>
                <a:rPr lang="en-GB" sz="1600" dirty="0" smtClean="0"/>
                <a:t>Clarify </a:t>
              </a:r>
              <a:r>
                <a:rPr lang="en-GB" sz="1600" dirty="0"/>
                <a:t>the Cosmic Rays origin</a:t>
              </a:r>
            </a:p>
          </p:txBody>
        </p:sp>
      </p:grpSp>
      <p:grpSp>
        <p:nvGrpSpPr>
          <p:cNvPr id="26" name="Group 25"/>
          <p:cNvGrpSpPr/>
          <p:nvPr/>
        </p:nvGrpSpPr>
        <p:grpSpPr>
          <a:xfrm>
            <a:off x="2520948" y="5260985"/>
            <a:ext cx="4012637" cy="1432947"/>
            <a:chOff x="2520948" y="5260985"/>
            <a:chExt cx="4012637" cy="1432947"/>
          </a:xfrm>
        </p:grpSpPr>
        <p:pic>
          <p:nvPicPr>
            <p:cNvPr id="35843"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46966" y="5320330"/>
              <a:ext cx="2246784" cy="13736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584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20186864">
              <a:off x="2551428" y="5260985"/>
              <a:ext cx="1415890" cy="50996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5" name="TextBox 24"/>
            <p:cNvSpPr txBox="1"/>
            <p:nvPr/>
          </p:nvSpPr>
          <p:spPr>
            <a:xfrm>
              <a:off x="2520948" y="5939988"/>
              <a:ext cx="4012637" cy="369332"/>
            </a:xfrm>
            <a:prstGeom prst="rect">
              <a:avLst/>
            </a:prstGeom>
            <a:noFill/>
          </p:spPr>
          <p:txBody>
            <a:bodyPr wrap="none" rtlCol="0">
              <a:spAutoFit/>
            </a:bodyPr>
            <a:lstStyle/>
            <a:p>
              <a:r>
                <a:rPr lang="en-GB" b="1" dirty="0" smtClean="0">
                  <a:effectLst>
                    <a:outerShdw blurRad="38100" dist="38100" dir="2700000" algn="tl">
                      <a:srgbClr val="000000">
                        <a:alpha val="43137"/>
                      </a:srgbClr>
                    </a:outerShdw>
                  </a:effectLst>
                </a:rPr>
                <a:t>Physics Beyond the Standard Model</a:t>
              </a:r>
              <a:endParaRPr lang="en-GB" b="1" dirty="0">
                <a:effectLst>
                  <a:outerShdw blurRad="38100" dist="38100" dir="2700000" algn="tl">
                    <a:srgbClr val="000000">
                      <a:alpha val="43137"/>
                    </a:srgbClr>
                  </a:outerShdw>
                </a:effectLst>
              </a:endParaRPr>
            </a:p>
          </p:txBody>
        </p:sp>
      </p:grpSp>
      <p:sp>
        <p:nvSpPr>
          <p:cNvPr id="16" name="TextBox 15"/>
          <p:cNvSpPr txBox="1"/>
          <p:nvPr/>
        </p:nvSpPr>
        <p:spPr>
          <a:xfrm>
            <a:off x="6272219" y="2348880"/>
            <a:ext cx="2807923" cy="2062103"/>
          </a:xfrm>
          <a:prstGeom prst="rect">
            <a:avLst/>
          </a:prstGeom>
          <a:solidFill>
            <a:schemeClr val="accent1">
              <a:lumMod val="40000"/>
              <a:lumOff val="60000"/>
            </a:schemeClr>
          </a:solidFill>
        </p:spPr>
        <p:txBody>
          <a:bodyPr wrap="square" rtlCol="0">
            <a:spAutoFit/>
          </a:bodyPr>
          <a:lstStyle/>
          <a:p>
            <a:r>
              <a:rPr lang="en-GB" sz="1600" dirty="0" smtClean="0">
                <a:latin typeface="+mj-lt"/>
              </a:rPr>
              <a:t>7 beam lines (tot:5.8 km)</a:t>
            </a:r>
          </a:p>
          <a:p>
            <a:r>
              <a:rPr lang="en-GB" sz="1600" dirty="0" smtClean="0">
                <a:latin typeface="+mj-lt"/>
              </a:rPr>
              <a:t>3 experimental halls</a:t>
            </a:r>
          </a:p>
          <a:p>
            <a:r>
              <a:rPr lang="en-GB" sz="1600" dirty="0" smtClean="0">
                <a:latin typeface="+mj-lt"/>
              </a:rPr>
              <a:t>~ 2000 scientist/year</a:t>
            </a:r>
          </a:p>
          <a:p>
            <a:r>
              <a:rPr lang="en-GB" sz="1600" dirty="0" smtClean="0">
                <a:latin typeface="+mj-lt"/>
              </a:rPr>
              <a:t>Slow extraction</a:t>
            </a:r>
          </a:p>
          <a:p>
            <a:r>
              <a:rPr lang="en-GB" sz="1600" dirty="0" smtClean="0">
                <a:latin typeface="+mj-lt"/>
              </a:rPr>
              <a:t>3 primary targets</a:t>
            </a:r>
          </a:p>
          <a:p>
            <a:r>
              <a:rPr lang="en-GB" sz="1600" dirty="0" smtClean="0">
                <a:latin typeface="+mj-lt"/>
              </a:rPr>
              <a:t>Ion physics program:</a:t>
            </a:r>
          </a:p>
          <a:p>
            <a:r>
              <a:rPr lang="en-GB" sz="1600" dirty="0">
                <a:latin typeface="+mj-lt"/>
              </a:rPr>
              <a:t>	</a:t>
            </a:r>
            <a:r>
              <a:rPr lang="en-GB" sz="1600" dirty="0" smtClean="0">
                <a:latin typeface="+mj-lt"/>
              </a:rPr>
              <a:t>(Be, </a:t>
            </a:r>
            <a:r>
              <a:rPr lang="en-GB" sz="1600" dirty="0" err="1" smtClean="0">
                <a:latin typeface="+mj-lt"/>
              </a:rPr>
              <a:t>Ar</a:t>
            </a:r>
            <a:r>
              <a:rPr lang="en-GB" sz="1600" dirty="0" smtClean="0">
                <a:latin typeface="+mj-lt"/>
              </a:rPr>
              <a:t>, </a:t>
            </a:r>
            <a:r>
              <a:rPr lang="en-GB" sz="1600" dirty="0" err="1" smtClean="0">
                <a:latin typeface="+mj-lt"/>
              </a:rPr>
              <a:t>Xe</a:t>
            </a:r>
            <a:r>
              <a:rPr lang="en-GB" sz="1600" dirty="0" smtClean="0">
                <a:latin typeface="+mj-lt"/>
              </a:rPr>
              <a:t>)</a:t>
            </a:r>
          </a:p>
          <a:p>
            <a:r>
              <a:rPr lang="en-GB" sz="1600" dirty="0" smtClean="0">
                <a:latin typeface="+mj-lt"/>
              </a:rPr>
              <a:t>~ 50 different clients/year</a:t>
            </a:r>
            <a:endParaRPr lang="en-GB" sz="1600" dirty="0">
              <a:latin typeface="+mj-lt"/>
            </a:endParaRPr>
          </a:p>
        </p:txBody>
      </p:sp>
    </p:spTree>
    <p:extLst>
      <p:ext uri="{BB962C8B-B14F-4D97-AF65-F5344CB8AC3E}">
        <p14:creationId xmlns:p14="http://schemas.microsoft.com/office/powerpoint/2010/main" val="2004191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7"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CERN Proton Accelerator Complex</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4</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a:off x="3742660" y="5027985"/>
            <a:ext cx="701749" cy="586006"/>
          </a:xfrm>
          <a:custGeom>
            <a:avLst/>
            <a:gdLst>
              <a:gd name="connsiteX0" fmla="*/ 0 w 701749"/>
              <a:gd name="connsiteY0" fmla="*/ 586006 h 586006"/>
              <a:gd name="connsiteX1" fmla="*/ 148856 w 701749"/>
              <a:gd name="connsiteY1" fmla="*/ 383987 h 586006"/>
              <a:gd name="connsiteX2" fmla="*/ 350875 w 701749"/>
              <a:gd name="connsiteY2" fmla="*/ 181968 h 586006"/>
              <a:gd name="connsiteX3" fmla="*/ 616689 w 701749"/>
              <a:gd name="connsiteY3" fmla="*/ 22480 h 586006"/>
              <a:gd name="connsiteX4" fmla="*/ 701749 w 701749"/>
              <a:gd name="connsiteY4" fmla="*/ 1215 h 586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749" h="586006">
                <a:moveTo>
                  <a:pt x="0" y="586006"/>
                </a:moveTo>
                <a:cubicBezTo>
                  <a:pt x="45188" y="518666"/>
                  <a:pt x="90377" y="451327"/>
                  <a:pt x="148856" y="383987"/>
                </a:cubicBezTo>
                <a:cubicBezTo>
                  <a:pt x="207335" y="316647"/>
                  <a:pt x="272903" y="242219"/>
                  <a:pt x="350875" y="181968"/>
                </a:cubicBezTo>
                <a:cubicBezTo>
                  <a:pt x="428847" y="121717"/>
                  <a:pt x="558210" y="52605"/>
                  <a:pt x="616689" y="22480"/>
                </a:cubicBezTo>
                <a:cubicBezTo>
                  <a:pt x="675168" y="-7645"/>
                  <a:pt x="701749" y="1215"/>
                  <a:pt x="701749" y="1215"/>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95283" y="5291101"/>
            <a:ext cx="428322" cy="369332"/>
          </a:xfrm>
          <a:prstGeom prst="rect">
            <a:avLst/>
          </a:prstGeom>
          <a:noFill/>
        </p:spPr>
        <p:txBody>
          <a:bodyPr wrap="none" rtlCol="0">
            <a:spAutoFit/>
          </a:bodyPr>
          <a:lstStyle/>
          <a:p>
            <a:r>
              <a:rPr lang="en-US" smtClean="0">
                <a:solidFill>
                  <a:srgbClr val="FFC000"/>
                </a:solidFill>
              </a:rPr>
              <a:t>H-</a:t>
            </a:r>
            <a:endParaRPr lang="en-US">
              <a:solidFill>
                <a:srgbClr val="FFC000"/>
              </a:solidFill>
            </a:endParaRPr>
          </a:p>
        </p:txBody>
      </p:sp>
      <p:sp>
        <p:nvSpPr>
          <p:cNvPr id="8" name="Oval 7"/>
          <p:cNvSpPr/>
          <p:nvPr/>
        </p:nvSpPr>
        <p:spPr>
          <a:xfrm>
            <a:off x="4115602" y="4797152"/>
            <a:ext cx="744430" cy="218636"/>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23605" y="4602855"/>
            <a:ext cx="434734" cy="369332"/>
          </a:xfrm>
          <a:prstGeom prst="rect">
            <a:avLst/>
          </a:prstGeom>
          <a:noFill/>
        </p:spPr>
        <p:txBody>
          <a:bodyPr wrap="none" rtlCol="0">
            <a:spAutoFit/>
          </a:bodyPr>
          <a:lstStyle/>
          <a:p>
            <a:r>
              <a:rPr lang="en-US" smtClean="0">
                <a:solidFill>
                  <a:srgbClr val="FF00FF"/>
                </a:solidFill>
              </a:rPr>
              <a:t>p+</a:t>
            </a:r>
            <a:endParaRPr lang="en-US">
              <a:solidFill>
                <a:srgbClr val="FF00FF"/>
              </a:solidFill>
            </a:endParaRPr>
          </a:p>
        </p:txBody>
      </p:sp>
      <p:sp>
        <p:nvSpPr>
          <p:cNvPr id="10" name="Freeform 9"/>
          <p:cNvSpPr/>
          <p:nvPr/>
        </p:nvSpPr>
        <p:spPr>
          <a:xfrm>
            <a:off x="4614530" y="5029200"/>
            <a:ext cx="723014" cy="180753"/>
          </a:xfrm>
          <a:custGeom>
            <a:avLst/>
            <a:gdLst>
              <a:gd name="connsiteX0" fmla="*/ 0 w 723014"/>
              <a:gd name="connsiteY0" fmla="*/ 0 h 180753"/>
              <a:gd name="connsiteX1" fmla="*/ 180754 w 723014"/>
              <a:gd name="connsiteY1" fmla="*/ 95693 h 180753"/>
              <a:gd name="connsiteX2" fmla="*/ 510363 w 723014"/>
              <a:gd name="connsiteY2" fmla="*/ 116958 h 180753"/>
              <a:gd name="connsiteX3" fmla="*/ 723014 w 723014"/>
              <a:gd name="connsiteY3" fmla="*/ 180753 h 180753"/>
              <a:gd name="connsiteX4" fmla="*/ 723014 w 723014"/>
              <a:gd name="connsiteY4" fmla="*/ 180753 h 180753"/>
              <a:gd name="connsiteX5" fmla="*/ 723014 w 723014"/>
              <a:gd name="connsiteY5" fmla="*/ 180753 h 1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3014" h="180753">
                <a:moveTo>
                  <a:pt x="0" y="0"/>
                </a:moveTo>
                <a:cubicBezTo>
                  <a:pt x="47847" y="38100"/>
                  <a:pt x="95694" y="76200"/>
                  <a:pt x="180754" y="95693"/>
                </a:cubicBezTo>
                <a:cubicBezTo>
                  <a:pt x="265814" y="115186"/>
                  <a:pt x="419986" y="102781"/>
                  <a:pt x="510363" y="116958"/>
                </a:cubicBezTo>
                <a:cubicBezTo>
                  <a:pt x="600740" y="131135"/>
                  <a:pt x="723014" y="180753"/>
                  <a:pt x="723014" y="180753"/>
                </a:cubicBezTo>
                <a:lnTo>
                  <a:pt x="723014" y="180753"/>
                </a:lnTo>
                <a:lnTo>
                  <a:pt x="723014" y="180753"/>
                </a:ln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332968" y="5222150"/>
            <a:ext cx="1895215" cy="514571"/>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33464" y="3434316"/>
            <a:ext cx="1951457" cy="2041451"/>
          </a:xfrm>
          <a:custGeom>
            <a:avLst/>
            <a:gdLst>
              <a:gd name="connsiteX0" fmla="*/ 1951457 w 1951457"/>
              <a:gd name="connsiteY0" fmla="*/ 2041451 h 2041451"/>
              <a:gd name="connsiteX1" fmla="*/ 1823866 w 1951457"/>
              <a:gd name="connsiteY1" fmla="*/ 1967024 h 2041451"/>
              <a:gd name="connsiteX2" fmla="*/ 1558052 w 1951457"/>
              <a:gd name="connsiteY2" fmla="*/ 1881963 h 2041451"/>
              <a:gd name="connsiteX3" fmla="*/ 1164648 w 1951457"/>
              <a:gd name="connsiteY3" fmla="*/ 1828800 h 2041451"/>
              <a:gd name="connsiteX4" fmla="*/ 739345 w 1951457"/>
              <a:gd name="connsiteY4" fmla="*/ 1796903 h 2041451"/>
              <a:gd name="connsiteX5" fmla="*/ 399103 w 1951457"/>
              <a:gd name="connsiteY5" fmla="*/ 1690577 h 2041451"/>
              <a:gd name="connsiteX6" fmla="*/ 228983 w 1951457"/>
              <a:gd name="connsiteY6" fmla="*/ 1584251 h 2041451"/>
              <a:gd name="connsiteX7" fmla="*/ 69494 w 1951457"/>
              <a:gd name="connsiteY7" fmla="*/ 1360968 h 2041451"/>
              <a:gd name="connsiteX8" fmla="*/ 5699 w 1951457"/>
              <a:gd name="connsiteY8" fmla="*/ 1041991 h 2041451"/>
              <a:gd name="connsiteX9" fmla="*/ 16331 w 1951457"/>
              <a:gd name="connsiteY9" fmla="*/ 595424 h 2041451"/>
              <a:gd name="connsiteX10" fmla="*/ 122657 w 1951457"/>
              <a:gd name="connsiteY10" fmla="*/ 0 h 204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1457" h="2041451">
                <a:moveTo>
                  <a:pt x="1951457" y="2041451"/>
                </a:moveTo>
                <a:cubicBezTo>
                  <a:pt x="1920445" y="2017528"/>
                  <a:pt x="1889433" y="1993605"/>
                  <a:pt x="1823866" y="1967024"/>
                </a:cubicBezTo>
                <a:cubicBezTo>
                  <a:pt x="1758299" y="1940443"/>
                  <a:pt x="1667922" y="1905000"/>
                  <a:pt x="1558052" y="1881963"/>
                </a:cubicBezTo>
                <a:cubicBezTo>
                  <a:pt x="1448182" y="1858926"/>
                  <a:pt x="1301099" y="1842977"/>
                  <a:pt x="1164648" y="1828800"/>
                </a:cubicBezTo>
                <a:cubicBezTo>
                  <a:pt x="1028197" y="1814623"/>
                  <a:pt x="866936" y="1819940"/>
                  <a:pt x="739345" y="1796903"/>
                </a:cubicBezTo>
                <a:cubicBezTo>
                  <a:pt x="611754" y="1773866"/>
                  <a:pt x="484163" y="1726019"/>
                  <a:pt x="399103" y="1690577"/>
                </a:cubicBezTo>
                <a:cubicBezTo>
                  <a:pt x="314043" y="1655135"/>
                  <a:pt x="283918" y="1639186"/>
                  <a:pt x="228983" y="1584251"/>
                </a:cubicBezTo>
                <a:cubicBezTo>
                  <a:pt x="174048" y="1529316"/>
                  <a:pt x="106708" y="1451345"/>
                  <a:pt x="69494" y="1360968"/>
                </a:cubicBezTo>
                <a:cubicBezTo>
                  <a:pt x="32280" y="1270591"/>
                  <a:pt x="14559" y="1169582"/>
                  <a:pt x="5699" y="1041991"/>
                </a:cubicBezTo>
                <a:cubicBezTo>
                  <a:pt x="-3161" y="914400"/>
                  <a:pt x="-3162" y="769089"/>
                  <a:pt x="16331" y="595424"/>
                </a:cubicBezTo>
                <a:cubicBezTo>
                  <a:pt x="35824" y="421759"/>
                  <a:pt x="122657" y="0"/>
                  <a:pt x="122657" y="0"/>
                </a:cubicBez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444938" y="2924944"/>
            <a:ext cx="3783245" cy="1083529"/>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35935" y="2753833"/>
            <a:ext cx="3891516" cy="1403723"/>
          </a:xfrm>
          <a:custGeom>
            <a:avLst/>
            <a:gdLst>
              <a:gd name="connsiteX0" fmla="*/ 3891516 w 3891516"/>
              <a:gd name="connsiteY0" fmla="*/ 1254641 h 1403723"/>
              <a:gd name="connsiteX1" fmla="*/ 2700670 w 3891516"/>
              <a:gd name="connsiteY1" fmla="*/ 1297172 h 1403723"/>
              <a:gd name="connsiteX2" fmla="*/ 2158409 w 3891516"/>
              <a:gd name="connsiteY2" fmla="*/ 1297172 h 1403723"/>
              <a:gd name="connsiteX3" fmla="*/ 1733107 w 3891516"/>
              <a:gd name="connsiteY3" fmla="*/ 1350334 h 1403723"/>
              <a:gd name="connsiteX4" fmla="*/ 1222744 w 3891516"/>
              <a:gd name="connsiteY4" fmla="*/ 1403497 h 1403723"/>
              <a:gd name="connsiteX5" fmla="*/ 797442 w 3891516"/>
              <a:gd name="connsiteY5" fmla="*/ 1329069 h 1403723"/>
              <a:gd name="connsiteX6" fmla="*/ 372139 w 3891516"/>
              <a:gd name="connsiteY6" fmla="*/ 988827 h 1403723"/>
              <a:gd name="connsiteX7" fmla="*/ 127591 w 3891516"/>
              <a:gd name="connsiteY7" fmla="*/ 467832 h 1403723"/>
              <a:gd name="connsiteX8" fmla="*/ 0 w 3891516"/>
              <a:gd name="connsiteY8" fmla="*/ 0 h 140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91516" h="1403723">
                <a:moveTo>
                  <a:pt x="3891516" y="1254641"/>
                </a:moveTo>
                <a:lnTo>
                  <a:pt x="2700670" y="1297172"/>
                </a:lnTo>
                <a:cubicBezTo>
                  <a:pt x="2411819" y="1304261"/>
                  <a:pt x="2319670" y="1288312"/>
                  <a:pt x="2158409" y="1297172"/>
                </a:cubicBezTo>
                <a:cubicBezTo>
                  <a:pt x="1997148" y="1306032"/>
                  <a:pt x="1733107" y="1350334"/>
                  <a:pt x="1733107" y="1350334"/>
                </a:cubicBezTo>
                <a:cubicBezTo>
                  <a:pt x="1577163" y="1368055"/>
                  <a:pt x="1378688" y="1407041"/>
                  <a:pt x="1222744" y="1403497"/>
                </a:cubicBezTo>
                <a:cubicBezTo>
                  <a:pt x="1066800" y="1399953"/>
                  <a:pt x="939210" y="1398181"/>
                  <a:pt x="797442" y="1329069"/>
                </a:cubicBezTo>
                <a:cubicBezTo>
                  <a:pt x="655674" y="1259957"/>
                  <a:pt x="483781" y="1132366"/>
                  <a:pt x="372139" y="988827"/>
                </a:cubicBezTo>
                <a:cubicBezTo>
                  <a:pt x="260497" y="845288"/>
                  <a:pt x="189614" y="632636"/>
                  <a:pt x="127591" y="467832"/>
                </a:cubicBezTo>
                <a:cubicBezTo>
                  <a:pt x="65568" y="303028"/>
                  <a:pt x="0" y="0"/>
                  <a:pt x="0" y="0"/>
                </a:cubicBez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560828" y="3017072"/>
            <a:ext cx="1446028" cy="236684"/>
          </a:xfrm>
          <a:custGeom>
            <a:avLst/>
            <a:gdLst>
              <a:gd name="connsiteX0" fmla="*/ 0 w 1446028"/>
              <a:gd name="connsiteY0" fmla="*/ 13207 h 236684"/>
              <a:gd name="connsiteX1" fmla="*/ 276446 w 1446028"/>
              <a:gd name="connsiteY1" fmla="*/ 2575 h 236684"/>
              <a:gd name="connsiteX2" fmla="*/ 467832 w 1446028"/>
              <a:gd name="connsiteY2" fmla="*/ 55737 h 236684"/>
              <a:gd name="connsiteX3" fmla="*/ 616688 w 1446028"/>
              <a:gd name="connsiteY3" fmla="*/ 162063 h 236684"/>
              <a:gd name="connsiteX4" fmla="*/ 733646 w 1446028"/>
              <a:gd name="connsiteY4" fmla="*/ 215226 h 236684"/>
              <a:gd name="connsiteX5" fmla="*/ 1095153 w 1446028"/>
              <a:gd name="connsiteY5" fmla="*/ 236491 h 236684"/>
              <a:gd name="connsiteX6" fmla="*/ 1446028 w 1446028"/>
              <a:gd name="connsiteY6" fmla="*/ 204593 h 236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028" h="236684">
                <a:moveTo>
                  <a:pt x="0" y="13207"/>
                </a:moveTo>
                <a:cubicBezTo>
                  <a:pt x="99237" y="4347"/>
                  <a:pt x="198474" y="-4513"/>
                  <a:pt x="276446" y="2575"/>
                </a:cubicBezTo>
                <a:cubicBezTo>
                  <a:pt x="354418" y="9663"/>
                  <a:pt x="411125" y="29156"/>
                  <a:pt x="467832" y="55737"/>
                </a:cubicBezTo>
                <a:cubicBezTo>
                  <a:pt x="524539" y="82318"/>
                  <a:pt x="572386" y="135482"/>
                  <a:pt x="616688" y="162063"/>
                </a:cubicBezTo>
                <a:cubicBezTo>
                  <a:pt x="660990" y="188644"/>
                  <a:pt x="653902" y="202821"/>
                  <a:pt x="733646" y="215226"/>
                </a:cubicBezTo>
                <a:cubicBezTo>
                  <a:pt x="813390" y="227631"/>
                  <a:pt x="976423" y="238263"/>
                  <a:pt x="1095153" y="236491"/>
                </a:cubicBezTo>
                <a:cubicBezTo>
                  <a:pt x="1213883" y="234719"/>
                  <a:pt x="1446028" y="204593"/>
                  <a:pt x="1446028" y="204593"/>
                </a:cubicBez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35935" y="1556792"/>
            <a:ext cx="7016385" cy="2250184"/>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miley Face 15"/>
          <p:cNvSpPr/>
          <p:nvPr/>
        </p:nvSpPr>
        <p:spPr>
          <a:xfrm>
            <a:off x="3619220" y="5376685"/>
            <a:ext cx="360040" cy="309759"/>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335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2000" fill="hold" grpId="0" nodeType="clickEffect">
                                  <p:stCondLst>
                                    <p:cond delay="0"/>
                                  </p:stCondLst>
                                  <p:childTnLst>
                                    <p:animMotion origin="layout" path="M 0 0 C 0.0099 -0.0162 0.01962 -0.03217 0.03108 -0.04352 C 0.04254 -0.05463 0.05833 -0.0625 0.06875 -0.06759 C 0.07917 -0.07291 0.08611 -0.07176 0.0934 -0.07453 C 0.10087 -0.07754 0.11181 -0.08032 0.11302 -0.08495 C 0.11406 -0.08958 0.1092 -0.09907 0.1 -0.10231 C 0.09063 -0.10555 0.06823 -0.10509 0.05712 -0.10393 C 0.04601 -0.10278 0.03594 -0.1 0.03368 -0.09537 C 0.0316 -0.09074 0.0375 -0.08032 0.0441 -0.07639 C 0.05087 -0.07222 0.06389 -0.07106 0.07396 -0.07106 C 0.0842 -0.07106 0.09826 -0.07407 0.10521 -0.07639 C 0.11215 -0.0787 0.11736 -0.08055 0.11563 -0.08495 C 0.11389 -0.08935 0.10417 -0.09907 0.09479 -0.10231 C 0.08542 -0.10555 0.06997 -0.10509 0.05972 -0.10393 C 0.04948 -0.10278 0.03698 -0.09977 0.03368 -0.09537 C 0.03056 -0.09097 0.03351 -0.08217 0.04028 -0.07801 C 0.04688 -0.07407 0.06319 -0.07129 0.07396 -0.07106 C 0.0849 -0.07083 0.09809 -0.07361 0.10521 -0.07639 C 0.11233 -0.07893 0.1184 -0.08264 0.11684 -0.0868 C 0.11528 -0.09074 0.10799 -0.09815 0.09601 -0.10046 C 0.0842 -0.10278 0.05625 -0.10278 0.04549 -0.10046 C 0.03455 -0.09815 0.02813 -0.0919 0.03108 -0.0868 C 0.0342 -0.08148 0.05417 -0.07129 0.06354 -0.06944 C 0.07309 -0.06736 0.08247 -0.07662 0.08837 -0.07453 C 0.0941 -0.07245 0.09045 -0.06065 0.09861 -0.05717 C 0.10694 -0.0537 0.12743 -0.05555 0.13767 -0.0537 C 0.14774 -0.05208 0.14913 -0.04977 0.15972 -0.04699 C 0.17031 -0.04398 0.20122 -0.03657 0.20122 -0.03657 C 0.21493 -0.0331 0.2309 -0.03032 0.24149 -0.02616 C 0.25208 -0.02176 0.26319 -0.01736 0.26493 -0.01041 C 0.26667 -0.00347 0.26615 0.00787 0.25191 0.01551 C 0.23767 0.02292 0.20208 0.03195 0.17917 0.03449 C 0.15625 0.03704 0.13316 0.03426 0.11424 0.03102 C 0.09549 0.02778 0.07569 0.02222 0.06615 0.01551 C 0.05677 0.0088 0.05174 -0.00046 0.05712 -0.00879 C 0.0625 -0.01713 0.08194 -0.02916 0.09861 -0.03472 C 0.11528 -0.04028 0.14132 -0.0412 0.15712 -0.04166 C 0.17292 -0.04236 0.18177 -0.04004 0.1934 -0.03819 C 0.20521 -0.03657 0.21597 -0.03495 0.22726 -0.03125 C 0.23854 -0.02754 0.25469 -0.02153 0.26094 -0.01574 C 0.26719 -0.00995 0.26684 -0.00208 0.26493 0.00324 C 0.26302 0.0088 0.26129 0.0125 0.24931 0.01713 C 0.23733 0.02176 0.2158 0.02894 0.1934 0.03102 C 0.17118 0.0331 0.13715 0.03287 0.11563 0.0294 C 0.09392 0.02593 0.07309 0.01759 0.06354 0.01019 C 0.05417 0.00301 0.04948 -0.00625 0.05833 -0.01389 C 0.06736 -0.02176 0.09826 -0.03241 0.11684 -0.03657 C 0.13542 -0.04051 0.14948 -0.03912 0.17014 -0.03819 C 0.19063 -0.03727 0.22379 -0.03703 0.24028 -0.03125 C 0.2566 -0.02546 0.27014 -0.01273 0.26875 -0.00347 C 0.26754 0.00556 0.25 0.01783 0.23247 0.02408 C 0.21493 0.03056 0.18542 0.03403 0.16354 0.03449 C 0.14167 0.03519 0.11684 0.03125 0.10122 0.02755 C 0.08576 0.02384 0.0776 0.0169 0.07014 0.01204 C 0.0625 0.00718 0.06337 0.00371 0.0559 -0.00185 C 0.04826 -0.00741 0.03802 -0.01504 0.02465 -0.02083 C 0.01129 -0.02662 -0.00521 -0.03264 -0.02465 -0.03657 C -0.0441 -0.04028 -0.0717 -0.03588 -0.09219 -0.04352 C -0.11285 -0.05092 -0.13663 -0.05254 -0.14809 -0.08148 C -0.15955 -0.11041 -0.16128 -0.17847 -0.16111 -0.21666 C -0.16076 -0.25463 -0.16337 -0.28565 -0.1467 -0.31018 C -0.13003 -0.33472 -0.09496 -0.35278 -0.06111 -0.36389 C -0.02708 -0.37477 0.01875 -0.37592 0.05712 -0.37592 C 0.09549 -0.37592 0.13715 -0.37153 0.16875 -0.36389 C 0.20035 -0.35602 0.23108 -0.34282 0.2467 -0.32916 C 0.26233 -0.31551 0.26962 -0.29722 0.26233 -0.28241 C 0.25486 -0.26759 0.23368 -0.25185 0.2026 -0.24074 C 0.17135 -0.22986 0.11493 -0.21921 0.07535 -0.21666 C 0.03576 -0.21412 -0.00243 -0.21898 -0.03507 -0.22523 C -0.06771 -0.23171 -0.10139 -0.24282 -0.12083 -0.25463 C -0.14028 -0.26643 -0.1533 -0.28125 -0.15191 -0.29629 C -0.15069 -0.31134 -0.14219 -0.33148 -0.11302 -0.34467 C -0.08385 -0.3581 -0.01996 -0.37222 0.02344 -0.37592 C 0.06667 -0.37963 0.11163 -0.37338 0.1467 -0.36736 C 0.18177 -0.36111 0.21441 -0.34977 0.23368 -0.33958 C 0.25295 -0.3294 0.25781 -0.31759 0.26233 -0.30671 C 0.26684 -0.2956 0.27274 -0.28611 0.26094 -0.27384 C 0.24931 -0.26134 0.22535 -0.24236 0.19219 -0.23217 C 0.15903 -0.22199 0.09688 -0.21458 0.06233 -0.21319 C 0.0276 -0.2118 0.00955 -0.21898 -0.01562 -0.22361 C -0.04062 -0.22824 -0.06806 -0.23356 -0.08837 -0.24074 C -0.10868 -0.24815 -0.12778 -0.25764 -0.13767 -0.2669 C -0.14757 -0.27616 -0.14965 -0.28449 -0.14809 -0.29629 C -0.14653 -0.3081 -0.14931 -0.32546 -0.12865 -0.33773 C -0.10781 -0.35023 -0.06076 -0.36458 -0.02344 -0.37083 C 0.01406 -0.37685 0.05885 -0.37616 0.09601 -0.3743 C 0.13333 -0.37222 0.17326 -0.36759 0.2 -0.35856 C 0.22656 -0.34977 0.24427 -0.33264 0.25573 -0.3206 C 0.26719 -0.30833 0.27882 -0.30023 0.26875 -0.28588 C 0.25885 -0.27153 0.22813 -0.24491 0.19601 -0.23403 C 0.16406 -0.22291 0.10712 -0.22291 0.07656 -0.22014 C 0.04601 -0.21713 0.01302 -0.21666 0.01302 -0.21666 C -0.01319 -0.21504 -0.05521 -0.2118 -0.08056 -0.21134 C -0.1059 -0.21111 -0.12257 -0.21597 -0.13889 -0.21481 C -0.15538 -0.21366 -0.1599 -0.20717 -0.17917 -0.2044 C -0.19844 -0.20185 -0.23194 -0.19398 -0.25451 -0.1993 C -0.27708 -0.2044 -0.29722 -0.21366 -0.31424 -0.23565 C -0.33142 -0.25764 -0.34774 -0.29861 -0.35712 -0.33102 C -0.36649 -0.36319 -0.38264 -0.39838 -0.37014 -0.42963 C -0.35764 -0.46088 -0.33177 -0.49398 -0.28177 -0.51805 C -0.23177 -0.5419 -0.13681 -0.56435 -0.07014 -0.57338 C -0.00347 -0.58241 0.05799 -0.57916 0.11823 -0.57176 C 0.1783 -0.56412 0.24566 -0.54838 0.2908 -0.52824 C 0.33611 -0.50833 0.37361 -0.47916 0.38958 -0.45208 C 0.40556 -0.425 0.4 -0.38958 0.38698 -0.36551 C 0.37396 -0.34166 0.3434 -0.32453 0.31163 -0.30833 C 0.27986 -0.29213 0.2408 -0.2787 0.19601 -0.26852 C 0.15122 -0.25856 0.09288 -0.24977 0.04288 -0.24768 C -0.00712 -0.24583 -0.05764 -0.25046 -0.10382 -0.25648 C -0.15017 -0.2625 -0.19583 -0.26921 -0.23507 -0.28426 C -0.27431 -0.29907 -0.3158 -0.32338 -0.33889 -0.34653 C -0.36215 -0.36967 -0.38403 -0.39375 -0.37396 -0.42268 C -0.36406 -0.45162 -0.33351 -0.49467 -0.27917 -0.51967 C -0.22483 -0.54491 -0.10139 -0.56435 -0.04809 -0.57338 C 0.00521 -0.58241 0.00174 -0.57546 0.04028 -0.57338 C 0.07882 -0.57129 0.14149 -0.56875 0.18316 -0.56134 C 0.22465 -0.5537 0.2592 -0.54097 0.28958 -0.52824 C 0.31979 -0.51574 0.34618 -0.50301 0.36493 -0.48495 C 0.38351 -0.46713 0.4026 -0.44699 0.40122 -0.42106 C 0.4 -0.39491 0.38767 -0.35393 0.35712 -0.32916 C 0.32656 -0.3044 0.26962 -0.28565 0.21806 -0.27199 C 0.16667 -0.25856 0.08247 -0.25185 0.04809 -0.24768 C 0.01354 -0.24375 0.01163 -0.24768 0.01163 -0.24768 " pathEditMode="relative" ptsTypes="AAAAAAAAAAAAAAAAAAAAAAAAAAAAAAAAAAAAAAAAAAAAAAAAAAAAAAAAAAAAAAAAAAAAAAAAAAAAAAAAAAAAAAAAAAAAAAAAAAAAAAAAAAAAAAAAAAAAAAAAAAA">
                                      <p:cBhvr>
                                        <p:cTn id="6" dur="10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016" y="245217"/>
            <a:ext cx="8229600" cy="914400"/>
          </a:xfrm>
        </p:spPr>
        <p:txBody>
          <a:bodyPr anchor="t">
            <a:normAutofit/>
          </a:bodyPr>
          <a:lstStyle/>
          <a:p>
            <a:pPr algn="r"/>
            <a:r>
              <a:rPr lang="en-GB" dirty="0"/>
              <a:t>SPS Experimental Areas</a:t>
            </a:r>
            <a:r>
              <a:rPr lang="en-GB" dirty="0" smtClean="0"/>
              <a:t>: Awake</a:t>
            </a:r>
            <a:endParaRPr lang="en-GB" dirty="0"/>
          </a:p>
        </p:txBody>
      </p:sp>
      <p:sp>
        <p:nvSpPr>
          <p:cNvPr id="3" name="Date Placeholder 2"/>
          <p:cNvSpPr>
            <a:spLocks noGrp="1"/>
          </p:cNvSpPr>
          <p:nvPr>
            <p:ph type="dt" sz="half" idx="10"/>
          </p:nvPr>
        </p:nvSpPr>
        <p:spPr>
          <a:xfrm>
            <a:off x="6630215" y="6282855"/>
            <a:ext cx="2289048" cy="365760"/>
          </a:xfrm>
        </p:spPr>
        <p:txBody>
          <a:bodyPr/>
          <a:lstStyle/>
          <a:p>
            <a:r>
              <a:rPr lang="en-US" dirty="0" smtClean="0"/>
              <a:t>15 January 2021</a:t>
            </a:r>
          </a:p>
        </p:txBody>
      </p:sp>
      <p:sp>
        <p:nvSpPr>
          <p:cNvPr id="4" name="Footer Placeholder 3"/>
          <p:cNvSpPr>
            <a:spLocks noGrp="1"/>
          </p:cNvSpPr>
          <p:nvPr>
            <p:ph type="ftr" sz="quarter" idx="11"/>
          </p:nvPr>
        </p:nvSpPr>
        <p:spPr>
          <a:xfrm>
            <a:off x="2936023" y="6282855"/>
            <a:ext cx="3505200" cy="365760"/>
          </a:xfrm>
        </p:spPr>
        <p:txBody>
          <a:bodyPr/>
          <a:lstStyle/>
          <a:p>
            <a:r>
              <a:rPr lang="en-US" dirty="0" smtClean="0"/>
              <a:t>JUAS 2021</a:t>
            </a:r>
            <a:endParaRPr lang="en-US" dirty="0"/>
          </a:p>
        </p:txBody>
      </p:sp>
      <p:sp>
        <p:nvSpPr>
          <p:cNvPr id="5" name="Slide Number Placeholder 4"/>
          <p:cNvSpPr>
            <a:spLocks noGrp="1"/>
          </p:cNvSpPr>
          <p:nvPr>
            <p:ph type="sldNum" sz="quarter" idx="12"/>
          </p:nvPr>
        </p:nvSpPr>
        <p:spPr>
          <a:xfrm>
            <a:off x="311435" y="6381328"/>
            <a:ext cx="1981200" cy="365760"/>
          </a:xfrm>
        </p:spPr>
        <p:txBody>
          <a:bodyPr/>
          <a:lstStyle/>
          <a:p>
            <a:fld id="{8A37C28D-FCB0-477D-82D3-62143F2DA843}" type="slidenum">
              <a:rPr lang="en-US" smtClean="0"/>
              <a:pPr/>
              <a:t>40</a:t>
            </a:fld>
            <a:endParaRPr lang="en-US" dirty="0"/>
          </a:p>
        </p:txBody>
      </p:sp>
      <p:pic>
        <p:nvPicPr>
          <p:cNvPr id="2151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3084" y="6564"/>
            <a:ext cx="2543310" cy="13003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1516" name="Rectangle 21515"/>
          <p:cNvSpPr/>
          <p:nvPr/>
        </p:nvSpPr>
        <p:spPr>
          <a:xfrm>
            <a:off x="4280541" y="4290609"/>
            <a:ext cx="4654232" cy="1077218"/>
          </a:xfrm>
          <a:prstGeom prst="rect">
            <a:avLst/>
          </a:prstGeom>
        </p:spPr>
        <p:txBody>
          <a:bodyPr wrap="square">
            <a:spAutoFit/>
          </a:bodyPr>
          <a:lstStyle/>
          <a:p>
            <a:pPr marL="285750" lvl="0" indent="-285750">
              <a:buFont typeface="Wingdings" charset="0"/>
              <a:buChar char="à"/>
              <a:defRPr/>
            </a:pPr>
            <a:r>
              <a:rPr lang="en-US" sz="1600" kern="0" dirty="0">
                <a:solidFill>
                  <a:sysClr val="windowText" lastClr="000000"/>
                </a:solidFill>
                <a:latin typeface="+mj-lt"/>
                <a:sym typeface="Wingdings"/>
              </a:rPr>
              <a:t>Inject 10-20 MeV electron beam </a:t>
            </a:r>
          </a:p>
          <a:p>
            <a:pPr marL="285750" lvl="0" indent="-285750">
              <a:buFont typeface="Wingdings" charset="0"/>
              <a:buChar char="à"/>
              <a:defRPr/>
            </a:pPr>
            <a:r>
              <a:rPr lang="de-DE" sz="1600" kern="0" dirty="0">
                <a:solidFill>
                  <a:sysClr val="windowText" lastClr="000000"/>
                </a:solidFill>
                <a:latin typeface="+mj-lt"/>
              </a:rPr>
              <a:t>acceleration of electrons to </a:t>
            </a:r>
            <a:r>
              <a:rPr lang="de-DE" sz="1600" b="1" kern="0" dirty="0">
                <a:solidFill>
                  <a:sysClr val="windowText" lastClr="000000"/>
                </a:solidFill>
                <a:latin typeface="+mj-lt"/>
              </a:rPr>
              <a:t>multi-GeV energy range </a:t>
            </a:r>
            <a:r>
              <a:rPr lang="de-DE" sz="1600" kern="0" dirty="0">
                <a:solidFill>
                  <a:sysClr val="windowText" lastClr="000000"/>
                </a:solidFill>
                <a:latin typeface="+mj-lt"/>
              </a:rPr>
              <a:t>in the wakefield driven by protons.</a:t>
            </a:r>
          </a:p>
        </p:txBody>
      </p:sp>
      <p:sp>
        <p:nvSpPr>
          <p:cNvPr id="21517" name="Rectangle 21516"/>
          <p:cNvSpPr/>
          <p:nvPr/>
        </p:nvSpPr>
        <p:spPr>
          <a:xfrm>
            <a:off x="446133" y="4080560"/>
            <a:ext cx="2210862" cy="369332"/>
          </a:xfrm>
          <a:prstGeom prst="rect">
            <a:avLst/>
          </a:prstGeom>
        </p:spPr>
        <p:txBody>
          <a:bodyPr wrap="none">
            <a:spAutoFit/>
          </a:bodyPr>
          <a:lstStyle/>
          <a:p>
            <a:r>
              <a:rPr lang="en-US" dirty="0" smtClean="0">
                <a:solidFill>
                  <a:sysClr val="windowText" lastClr="000000"/>
                </a:solidFill>
                <a:latin typeface="+mj-lt"/>
              </a:rPr>
              <a:t>Proof-of-principle:</a:t>
            </a:r>
            <a:endParaRPr lang="en-GB" dirty="0">
              <a:latin typeface="+mj-lt"/>
            </a:endParaRPr>
          </a:p>
        </p:txBody>
      </p:sp>
      <p:grpSp>
        <p:nvGrpSpPr>
          <p:cNvPr id="8" name="Group 7"/>
          <p:cNvGrpSpPr/>
          <p:nvPr/>
        </p:nvGrpSpPr>
        <p:grpSpPr>
          <a:xfrm>
            <a:off x="103671" y="4974849"/>
            <a:ext cx="3923928" cy="1190069"/>
            <a:chOff x="164434" y="5259043"/>
            <a:chExt cx="3923928" cy="1190069"/>
          </a:xfrm>
        </p:grpSpPr>
        <p:sp>
          <p:nvSpPr>
            <p:cNvPr id="71" name="Rounded Rectangle 70"/>
            <p:cNvSpPr/>
            <p:nvPr/>
          </p:nvSpPr>
          <p:spPr>
            <a:xfrm>
              <a:off x="164434" y="5259043"/>
              <a:ext cx="3923928" cy="1173339"/>
            </a:xfrm>
            <a:prstGeom prst="round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Subtitle 2"/>
            <p:cNvSpPr txBox="1">
              <a:spLocks/>
            </p:cNvSpPr>
            <p:nvPr/>
          </p:nvSpPr>
          <p:spPr>
            <a:xfrm>
              <a:off x="228289" y="5273102"/>
              <a:ext cx="767549" cy="381000"/>
            </a:xfrm>
            <a:prstGeom prst="rect">
              <a:avLst/>
            </a:prstGeom>
          </p:spPr>
          <p:txBody>
            <a:bodyPr vert="horz" lIns="91440" tIns="45720" rIns="91440" bIns="45720" rtlCol="0">
              <a:noAutofit/>
            </a:body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1000" b="1" i="0" u="none" strike="noStrike" kern="1200" cap="none" spc="0" normalizeH="0" noProof="0" dirty="0" smtClean="0">
                  <a:ln>
                    <a:noFill/>
                  </a:ln>
                  <a:solidFill>
                    <a:schemeClr val="tx1">
                      <a:lumMod val="85000"/>
                      <a:lumOff val="15000"/>
                    </a:schemeClr>
                  </a:solidFill>
                  <a:effectLst/>
                  <a:uLnTx/>
                  <a:uFillTx/>
                  <a:latin typeface="+mj-lt"/>
                  <a:ea typeface="+mn-ea"/>
                  <a:cs typeface="+mn-cs"/>
                </a:rPr>
                <a:t>p+ beam into a plasma</a:t>
              </a:r>
              <a:endParaRPr kumimoji="0" lang="en-US" sz="1000" b="1" i="0" u="none" strike="noStrike" kern="1200" cap="none" spc="0" normalizeH="0" baseline="0" noProof="0" dirty="0">
                <a:ln>
                  <a:noFill/>
                </a:ln>
                <a:solidFill>
                  <a:schemeClr val="tx1">
                    <a:lumMod val="85000"/>
                    <a:lumOff val="15000"/>
                  </a:schemeClr>
                </a:solidFill>
                <a:effectLst/>
                <a:uLnTx/>
                <a:uFillTx/>
                <a:latin typeface="+mj-lt"/>
                <a:ea typeface="+mn-ea"/>
                <a:cs typeface="+mn-cs"/>
              </a:endParaRPr>
            </a:p>
          </p:txBody>
        </p:sp>
        <p:sp>
          <p:nvSpPr>
            <p:cNvPr id="7" name="Rectangle 6"/>
            <p:cNvSpPr/>
            <p:nvPr/>
          </p:nvSpPr>
          <p:spPr>
            <a:xfrm>
              <a:off x="933266" y="5259043"/>
              <a:ext cx="3108604" cy="11900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3" name="Picture 3" descr="D:\PhD and University\UCL University College London\1st year Presentation Christmas\explanation PW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2503" y="4985770"/>
            <a:ext cx="3096344" cy="1168225"/>
          </a:xfrm>
          <a:prstGeom prst="rect">
            <a:avLst/>
          </a:prstGeom>
          <a:noFill/>
          <a:extLst>
            <a:ext uri="{909E8E84-426E-40dd-AFC4-6F175D3DCCD1}">
              <a14:hiddenFill xmlns="" xmlns:a14="http://schemas.microsoft.com/office/drawing/2010/main">
                <a:solidFill>
                  <a:srgbClr val="FFFFFF"/>
                </a:solidFill>
              </a14:hiddenFill>
            </a:ext>
          </a:extLst>
        </p:spPr>
      </p:pic>
      <p:grpSp>
        <p:nvGrpSpPr>
          <p:cNvPr id="9" name="Group 8"/>
          <p:cNvGrpSpPr/>
          <p:nvPr/>
        </p:nvGrpSpPr>
        <p:grpSpPr>
          <a:xfrm>
            <a:off x="2834599" y="5339726"/>
            <a:ext cx="1134248" cy="818986"/>
            <a:chOff x="2895362" y="5623920"/>
            <a:chExt cx="1134248" cy="818986"/>
          </a:xfrm>
        </p:grpSpPr>
        <p:sp>
          <p:nvSpPr>
            <p:cNvPr id="68" name="Subtitle 2"/>
            <p:cNvSpPr txBox="1">
              <a:spLocks/>
            </p:cNvSpPr>
            <p:nvPr/>
          </p:nvSpPr>
          <p:spPr>
            <a:xfrm>
              <a:off x="2895362" y="6133321"/>
              <a:ext cx="1134248" cy="309585"/>
            </a:xfrm>
            <a:prstGeom prst="rect">
              <a:avLst/>
            </a:prstGeom>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smtClean="0">
                  <a:solidFill>
                    <a:srgbClr val="FFFF00"/>
                  </a:solidFill>
                </a:rPr>
                <a:t>Proton Beam</a:t>
              </a:r>
              <a:endParaRPr lang="en-US" sz="1600" b="1" dirty="0">
                <a:solidFill>
                  <a:srgbClr val="FFFF00"/>
                </a:solidFill>
              </a:endParaRPr>
            </a:p>
          </p:txBody>
        </p:sp>
        <p:sp>
          <p:nvSpPr>
            <p:cNvPr id="21504" name="Oval 21503"/>
            <p:cNvSpPr/>
            <p:nvPr/>
          </p:nvSpPr>
          <p:spPr>
            <a:xfrm>
              <a:off x="3227936" y="5623920"/>
              <a:ext cx="249563" cy="512497"/>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515" name="Group 21514"/>
          <p:cNvGrpSpPr/>
          <p:nvPr/>
        </p:nvGrpSpPr>
        <p:grpSpPr>
          <a:xfrm>
            <a:off x="1410945" y="4492484"/>
            <a:ext cx="654690" cy="606101"/>
            <a:chOff x="1047564" y="2276872"/>
            <a:chExt cx="654690" cy="606101"/>
          </a:xfrm>
        </p:grpSpPr>
        <p:pic>
          <p:nvPicPr>
            <p:cNvPr id="21513" name="Picture 9" descr="C:\Users\ralemany\AppData\Local\Microsoft\Windows\Temporary Internet Files\Content.IE5\5PKURCI7\MC90044044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7564" y="2304256"/>
              <a:ext cx="543786" cy="578717"/>
            </a:xfrm>
            <a:prstGeom prst="rect">
              <a:avLst/>
            </a:prstGeom>
            <a:noFill/>
            <a:extLst>
              <a:ext uri="{909E8E84-426E-40dd-AFC4-6F175D3DCCD1}">
                <a14:hiddenFill xmlns="" xmlns:a14="http://schemas.microsoft.com/office/drawing/2010/main">
                  <a:solidFill>
                    <a:srgbClr val="FFFFFF"/>
                  </a:solidFill>
                </a14:hiddenFill>
              </a:ext>
            </a:extLst>
          </p:spPr>
        </p:pic>
        <p:sp>
          <p:nvSpPr>
            <p:cNvPr id="21507" name="TextBox 21506"/>
            <p:cNvSpPr txBox="1"/>
            <p:nvPr/>
          </p:nvSpPr>
          <p:spPr>
            <a:xfrm>
              <a:off x="1331640" y="2276872"/>
              <a:ext cx="370614" cy="369332"/>
            </a:xfrm>
            <a:prstGeom prst="rect">
              <a:avLst/>
            </a:prstGeom>
            <a:noFill/>
          </p:spPr>
          <p:txBody>
            <a:bodyPr wrap="none" rtlCol="0">
              <a:spAutoFit/>
            </a:bodyPr>
            <a:lstStyle/>
            <a:p>
              <a:r>
                <a:rPr lang="en-GB" dirty="0" smtClean="0"/>
                <a:t>e-</a:t>
              </a:r>
              <a:endParaRPr lang="en-GB" dirty="0"/>
            </a:p>
          </p:txBody>
        </p:sp>
      </p:grpSp>
      <p:grpSp>
        <p:nvGrpSpPr>
          <p:cNvPr id="60" name="Group 59"/>
          <p:cNvGrpSpPr/>
          <p:nvPr/>
        </p:nvGrpSpPr>
        <p:grpSpPr>
          <a:xfrm>
            <a:off x="211175" y="5519152"/>
            <a:ext cx="723900" cy="210796"/>
            <a:chOff x="914400" y="3048000"/>
            <a:chExt cx="1600200" cy="152400"/>
          </a:xfrm>
          <a:solidFill>
            <a:srgbClr val="7030A0"/>
          </a:solidFill>
        </p:grpSpPr>
        <p:cxnSp>
          <p:nvCxnSpPr>
            <p:cNvPr id="61" name="Straight Arrow Connector 60"/>
            <p:cNvCxnSpPr/>
            <p:nvPr/>
          </p:nvCxnSpPr>
          <p:spPr>
            <a:xfrm>
              <a:off x="914400" y="3124200"/>
              <a:ext cx="1600200" cy="1588"/>
            </a:xfrm>
            <a:prstGeom prst="straightConnector1">
              <a:avLst/>
            </a:prstGeom>
            <a:grpFill/>
            <a:ln>
              <a:solidFill>
                <a:schemeClr val="tx1">
                  <a:lumMod val="95000"/>
                  <a:lumOff val="5000"/>
                </a:schemeClr>
              </a:solidFill>
              <a:tailEnd type="arrow"/>
            </a:ln>
          </p:spPr>
          <p:style>
            <a:lnRef idx="2">
              <a:schemeClr val="accent1"/>
            </a:lnRef>
            <a:fillRef idx="0">
              <a:schemeClr val="accent1"/>
            </a:fillRef>
            <a:effectRef idx="1">
              <a:schemeClr val="accent1"/>
            </a:effectRef>
            <a:fontRef idx="minor">
              <a:schemeClr val="tx1"/>
            </a:fontRef>
          </p:style>
        </p:cxnSp>
        <p:sp>
          <p:nvSpPr>
            <p:cNvPr id="62" name="Oval 61"/>
            <p:cNvSpPr/>
            <p:nvPr/>
          </p:nvSpPr>
          <p:spPr>
            <a:xfrm>
              <a:off x="1219200" y="3048000"/>
              <a:ext cx="838200" cy="1524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Rectangle 5"/>
          <p:cNvSpPr/>
          <p:nvPr/>
        </p:nvSpPr>
        <p:spPr>
          <a:xfrm>
            <a:off x="4294461" y="5332162"/>
            <a:ext cx="4751933" cy="584775"/>
          </a:xfrm>
          <a:prstGeom prst="rect">
            <a:avLst/>
          </a:prstGeom>
        </p:spPr>
        <p:txBody>
          <a:bodyPr wrap="square">
            <a:spAutoFit/>
          </a:bodyPr>
          <a:lstStyle/>
          <a:p>
            <a:r>
              <a:rPr lang="en-US" sz="1600" dirty="0">
                <a:solidFill>
                  <a:sysClr val="windowText" lastClr="000000"/>
                </a:solidFill>
                <a:latin typeface="+mj-lt"/>
                <a:sym typeface="Wingdings"/>
              </a:rPr>
              <a:t> </a:t>
            </a:r>
            <a:r>
              <a:rPr lang="en-US" sz="1600" dirty="0">
                <a:solidFill>
                  <a:sysClr val="windowText" lastClr="000000"/>
                </a:solidFill>
                <a:latin typeface="+mj-lt"/>
              </a:rPr>
              <a:t>first proton driven PWA </a:t>
            </a:r>
            <a:r>
              <a:rPr lang="en-US" sz="1600">
                <a:solidFill>
                  <a:sysClr val="windowText" lastClr="000000"/>
                </a:solidFill>
                <a:latin typeface="+mj-lt"/>
              </a:rPr>
              <a:t>experiment </a:t>
            </a:r>
            <a:r>
              <a:rPr lang="en-US" sz="1600" smtClean="0">
                <a:solidFill>
                  <a:sysClr val="windowText" lastClr="000000"/>
                </a:solidFill>
                <a:latin typeface="+mj-lt"/>
              </a:rPr>
              <a:t>world-wide</a:t>
            </a:r>
            <a:endParaRPr lang="en-GB" sz="1600" dirty="0">
              <a:latin typeface="+mj-lt"/>
            </a:endParaRPr>
          </a:p>
        </p:txBody>
      </p:sp>
      <p:sp>
        <p:nvSpPr>
          <p:cNvPr id="10" name="Rectangle 9"/>
          <p:cNvSpPr/>
          <p:nvPr/>
        </p:nvSpPr>
        <p:spPr>
          <a:xfrm>
            <a:off x="518849" y="866116"/>
            <a:ext cx="6428920" cy="830997"/>
          </a:xfrm>
          <a:prstGeom prst="rect">
            <a:avLst/>
          </a:prstGeom>
        </p:spPr>
        <p:txBody>
          <a:bodyPr wrap="square">
            <a:spAutoFit/>
          </a:bodyPr>
          <a:lstStyle/>
          <a:p>
            <a:r>
              <a:rPr lang="en-GB" sz="1600" dirty="0">
                <a:latin typeface="+mj-lt"/>
              </a:rPr>
              <a:t>A “wake” is created when something is quickly pushed through a fluid or gaseous substance, like a boat cutting through water. In this case, the substance is plasma.</a:t>
            </a:r>
          </a:p>
        </p:txBody>
      </p:sp>
      <p:sp>
        <p:nvSpPr>
          <p:cNvPr id="11" name="Rectangle 10"/>
          <p:cNvSpPr/>
          <p:nvPr/>
        </p:nvSpPr>
        <p:spPr>
          <a:xfrm>
            <a:off x="446133" y="1822441"/>
            <a:ext cx="6056952" cy="830997"/>
          </a:xfrm>
          <a:prstGeom prst="rect">
            <a:avLst/>
          </a:prstGeom>
        </p:spPr>
        <p:txBody>
          <a:bodyPr wrap="square">
            <a:spAutoFit/>
          </a:bodyPr>
          <a:lstStyle/>
          <a:p>
            <a:r>
              <a:rPr lang="en-GB" sz="1600" dirty="0" smtClean="0">
                <a:latin typeface="+mj-lt"/>
              </a:rPr>
              <a:t>“Acceleration</a:t>
            </a:r>
            <a:r>
              <a:rPr lang="en-GB" sz="1600" dirty="0">
                <a:latin typeface="+mj-lt"/>
              </a:rPr>
              <a:t>” simply refers to the effect: </a:t>
            </a:r>
            <a:r>
              <a:rPr lang="en-GB" sz="1600" dirty="0" smtClean="0">
                <a:latin typeface="+mj-lt"/>
              </a:rPr>
              <a:t>when </a:t>
            </a:r>
            <a:r>
              <a:rPr lang="en-GB" sz="1600" dirty="0">
                <a:latin typeface="+mj-lt"/>
              </a:rPr>
              <a:t>a bunch of particles is placed behind a plasma wake, it accelerates, like a wake surfer. </a:t>
            </a:r>
          </a:p>
        </p:txBody>
      </p:sp>
      <p:sp>
        <p:nvSpPr>
          <p:cNvPr id="12" name="Rectangle 11"/>
          <p:cNvSpPr/>
          <p:nvPr/>
        </p:nvSpPr>
        <p:spPr>
          <a:xfrm>
            <a:off x="453421" y="2766142"/>
            <a:ext cx="8124739" cy="584775"/>
          </a:xfrm>
          <a:prstGeom prst="rect">
            <a:avLst/>
          </a:prstGeom>
        </p:spPr>
        <p:txBody>
          <a:bodyPr wrap="square">
            <a:spAutoFit/>
          </a:bodyPr>
          <a:lstStyle/>
          <a:p>
            <a:r>
              <a:rPr lang="en-GB" sz="1600" dirty="0">
                <a:latin typeface="+mj-lt"/>
              </a:rPr>
              <a:t>There are a variety of ways to create plasma </a:t>
            </a:r>
            <a:r>
              <a:rPr lang="en-GB" sz="1600" dirty="0" smtClean="0">
                <a:latin typeface="+mj-lt"/>
              </a:rPr>
              <a:t>wake-field acceleration (PWFA):</a:t>
            </a:r>
            <a:r>
              <a:rPr lang="en-GB" sz="1600" dirty="0" smtClean="0">
                <a:latin typeface="+mj-lt"/>
                <a:sym typeface="Wingdings" panose="05000000000000000000" pitchFamily="2" charset="2"/>
              </a:rPr>
              <a:t> 	b</a:t>
            </a:r>
            <a:r>
              <a:rPr lang="en-GB" sz="1600" dirty="0" smtClean="0">
                <a:latin typeface="+mj-lt"/>
              </a:rPr>
              <a:t>y sending a laser beam or a beam of particles</a:t>
            </a:r>
            <a:endParaRPr lang="en-GB" sz="1600" dirty="0">
              <a:latin typeface="+mj-lt"/>
            </a:endParaRPr>
          </a:p>
        </p:txBody>
      </p:sp>
      <p:sp>
        <p:nvSpPr>
          <p:cNvPr id="13" name="Rectangle 12"/>
          <p:cNvSpPr/>
          <p:nvPr/>
        </p:nvSpPr>
        <p:spPr>
          <a:xfrm>
            <a:off x="446133" y="3420658"/>
            <a:ext cx="8244120" cy="584775"/>
          </a:xfrm>
          <a:prstGeom prst="rect">
            <a:avLst/>
          </a:prstGeom>
        </p:spPr>
        <p:txBody>
          <a:bodyPr wrap="square">
            <a:spAutoFit/>
          </a:bodyPr>
          <a:lstStyle/>
          <a:p>
            <a:r>
              <a:rPr lang="en-GB" sz="1600" dirty="0">
                <a:latin typeface="+mj-lt"/>
              </a:rPr>
              <a:t>The concept was developed in an audacious 1979 paper by scientists </a:t>
            </a:r>
            <a:r>
              <a:rPr lang="en-GB" sz="1600" dirty="0" err="1">
                <a:latin typeface="+mj-lt"/>
              </a:rPr>
              <a:t>Toshiki</a:t>
            </a:r>
            <a:r>
              <a:rPr lang="en-GB" sz="1600" dirty="0">
                <a:latin typeface="+mj-lt"/>
              </a:rPr>
              <a:t> Tajima and John Dawson, both then at the University of California, Los Angeles.</a:t>
            </a:r>
          </a:p>
        </p:txBody>
      </p:sp>
      <p:pic>
        <p:nvPicPr>
          <p:cNvPr id="14" name="Picture 13"/>
          <p:cNvPicPr>
            <a:picLocks noChangeAspect="1"/>
          </p:cNvPicPr>
          <p:nvPr/>
        </p:nvPicPr>
        <p:blipFill>
          <a:blip r:embed="rId5"/>
          <a:stretch>
            <a:fillRect/>
          </a:stretch>
        </p:blipFill>
        <p:spPr>
          <a:xfrm>
            <a:off x="6503085" y="910332"/>
            <a:ext cx="2543310" cy="1477252"/>
          </a:xfrm>
          <a:prstGeom prst="rect">
            <a:avLst/>
          </a:prstGeom>
        </p:spPr>
      </p:pic>
      <p:sp>
        <p:nvSpPr>
          <p:cNvPr id="15" name="TextBox 14"/>
          <p:cNvSpPr txBox="1"/>
          <p:nvPr/>
        </p:nvSpPr>
        <p:spPr>
          <a:xfrm rot="19681040">
            <a:off x="-75520" y="192971"/>
            <a:ext cx="1730728" cy="646331"/>
          </a:xfrm>
          <a:prstGeom prst="rect">
            <a:avLst/>
          </a:prstGeom>
          <a:noFill/>
        </p:spPr>
        <p:txBody>
          <a:bodyPr wrap="square" rtlCol="0">
            <a:spAutoFit/>
          </a:bodyPr>
          <a:lstStyle/>
          <a:p>
            <a:r>
              <a:rPr lang="en-US" dirty="0" smtClean="0">
                <a:latin typeface="+mj-lt"/>
              </a:rPr>
              <a:t>Plasma </a:t>
            </a:r>
            <a:r>
              <a:rPr lang="en-US" smtClean="0">
                <a:latin typeface="+mj-lt"/>
              </a:rPr>
              <a:t>wake acceleration</a:t>
            </a:r>
            <a:endParaRPr lang="en-US">
              <a:latin typeface="+mj-lt"/>
            </a:endParaRPr>
          </a:p>
        </p:txBody>
      </p:sp>
    </p:spTree>
    <p:extLst>
      <p:ext uri="{BB962C8B-B14F-4D97-AF65-F5344CB8AC3E}">
        <p14:creationId xmlns:p14="http://schemas.microsoft.com/office/powerpoint/2010/main" val="3248491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60"/>
                                        </p:tgtEl>
                                        <p:attrNameLst>
                                          <p:attrName>style.visibility</p:attrName>
                                        </p:attrNameLst>
                                      </p:cBhvr>
                                      <p:to>
                                        <p:strVal val="visible"/>
                                      </p:to>
                                    </p:set>
                                  </p:childTnLst>
                                </p:cTn>
                              </p:par>
                            </p:childTnLst>
                          </p:cTn>
                        </p:par>
                        <p:par>
                          <p:cTn id="32" fill="hold">
                            <p:stCondLst>
                              <p:cond delay="0"/>
                            </p:stCondLst>
                            <p:childTnLst>
                              <p:par>
                                <p:cTn id="33" presetID="42" presetClass="path" presetSubtype="0" fill="hold" nodeType="afterEffect">
                                  <p:stCondLst>
                                    <p:cond delay="0"/>
                                  </p:stCondLst>
                                  <p:childTnLst>
                                    <p:animMotion origin="layout" path="M -3.61111E-6 1.11111E-6 L 0.3599 -0.00463 " pathEditMode="relative" rAng="0" ptsTypes="AA">
                                      <p:cBhvr>
                                        <p:cTn id="34" dur="5000" fill="hold"/>
                                        <p:tgtEl>
                                          <p:spTgt spid="60"/>
                                        </p:tgtEl>
                                        <p:attrNameLst>
                                          <p:attrName>ppt_x</p:attrName>
                                          <p:attrName>ppt_y</p:attrName>
                                        </p:attrNameLst>
                                      </p:cBhvr>
                                      <p:rCtr x="17986" y="-231"/>
                                    </p:animMotion>
                                  </p:childTnLst>
                                  <p:subTnLst>
                                    <p:set>
                                      <p:cBhvr override="childStyle">
                                        <p:cTn dur="1" fill="hold" display="0" masterRel="sameClick" afterEffect="1">
                                          <p:stCondLst>
                                            <p:cond evt="end" delay="0">
                                              <p:tn val="33"/>
                                            </p:cond>
                                          </p:stCondLst>
                                        </p:cTn>
                                        <p:tgtEl>
                                          <p:spTgt spid="60"/>
                                        </p:tgtEl>
                                        <p:attrNameLst>
                                          <p:attrName>style.visibility</p:attrName>
                                        </p:attrNameLst>
                                      </p:cBhvr>
                                      <p:to>
                                        <p:strVal val="hidden"/>
                                      </p:to>
                                    </p:set>
                                  </p:subTnLst>
                                </p:cTn>
                              </p:par>
                              <p:par>
                                <p:cTn id="35" presetID="22" presetClass="entr" presetSubtype="8"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wipe(left)">
                                      <p:cBhvr>
                                        <p:cTn id="37" dur="5000"/>
                                        <p:tgtEl>
                                          <p:spTgt spid="63"/>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151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1516"/>
                                        </p:tgtEl>
                                        <p:attrNameLst>
                                          <p:attrName>style.visibility</p:attrName>
                                        </p:attrNameLst>
                                      </p:cBhvr>
                                      <p:to>
                                        <p:strVal val="visible"/>
                                      </p:to>
                                    </p:set>
                                  </p:childTnLst>
                                </p:cTn>
                              </p:par>
                            </p:childTnLst>
                          </p:cTn>
                        </p:par>
                        <p:par>
                          <p:cTn id="48" fill="hold">
                            <p:stCondLst>
                              <p:cond delay="0"/>
                            </p:stCondLst>
                            <p:childTnLst>
                              <p:par>
                                <p:cTn id="49" presetID="0" presetClass="path" presetSubtype="0" accel="50000" decel="50000" fill="hold" nodeType="afterEffect">
                                  <p:stCondLst>
                                    <p:cond delay="0"/>
                                  </p:stCondLst>
                                  <p:childTnLst>
                                    <p:animMotion origin="layout" path="M -0.01336 0.00555 L -0.01788 0.06527 C -0.01718 0.08495 -0.01701 0.11111 -0.00902 0.12384 L 0.03021 0.14189 " pathEditMode="relative" rAng="0" ptsTypes="AAAA">
                                      <p:cBhvr>
                                        <p:cTn id="50" dur="2000" fill="hold"/>
                                        <p:tgtEl>
                                          <p:spTgt spid="21515"/>
                                        </p:tgtEl>
                                        <p:attrNameLst>
                                          <p:attrName>ppt_x</p:attrName>
                                          <p:attrName>ppt_y</p:attrName>
                                        </p:attrNameLst>
                                      </p:cBhvr>
                                      <p:rCtr x="1944" y="6806"/>
                                    </p:animMotion>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6" grpId="0"/>
      <p:bldP spid="21517" grpId="0"/>
      <p:bldP spid="6" grpId="0"/>
      <p:bldP spid="10" grpId="0"/>
      <p:bldP spid="11" grpId="0"/>
      <p:bldP spid="12" grpId="0"/>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 xmlns:a16="http://schemas.microsoft.com/office/drawing/2014/main" id="{A3611EB1-62C3-474D-B158-2AB4E14C8F9E}"/>
              </a:ext>
            </a:extLst>
          </p:cNvPr>
          <p:cNvPicPr>
            <a:picLocks noChangeAspect="1"/>
          </p:cNvPicPr>
          <p:nvPr/>
        </p:nvPicPr>
        <p:blipFill>
          <a:blip r:embed="rId2"/>
          <a:stretch>
            <a:fillRect/>
          </a:stretch>
        </p:blipFill>
        <p:spPr>
          <a:xfrm>
            <a:off x="566613" y="1096925"/>
            <a:ext cx="8479781" cy="4941226"/>
          </a:xfrm>
          <a:prstGeom prst="rect">
            <a:avLst/>
          </a:prstGeom>
        </p:spPr>
      </p:pic>
      <p:sp>
        <p:nvSpPr>
          <p:cNvPr id="9" name="Rectangle 8"/>
          <p:cNvSpPr/>
          <p:nvPr/>
        </p:nvSpPr>
        <p:spPr>
          <a:xfrm>
            <a:off x="-108520" y="-99392"/>
            <a:ext cx="9410004" cy="1213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3084" y="-103586"/>
            <a:ext cx="2543310" cy="13003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Rectangle 12"/>
          <p:cNvSpPr/>
          <p:nvPr/>
        </p:nvSpPr>
        <p:spPr>
          <a:xfrm>
            <a:off x="755576" y="206379"/>
            <a:ext cx="5317481" cy="584775"/>
          </a:xfrm>
          <a:prstGeom prst="rect">
            <a:avLst/>
          </a:prstGeom>
        </p:spPr>
        <p:txBody>
          <a:bodyPr wrap="none">
            <a:spAutoFit/>
          </a:bodyPr>
          <a:lstStyle/>
          <a:p>
            <a:r>
              <a:rPr lang="en-GB" sz="3200" dirty="0">
                <a:solidFill>
                  <a:srgbClr val="385D8A"/>
                </a:solidFill>
                <a:latin typeface="+mj-lt"/>
              </a:rPr>
              <a:t>SPS Experimental Areas: </a:t>
            </a:r>
            <a:endParaRPr lang="es-ES" sz="3200" dirty="0">
              <a:solidFill>
                <a:srgbClr val="385D8A"/>
              </a:solidFill>
              <a:latin typeface="+mj-lt"/>
            </a:endParaRPr>
          </a:p>
        </p:txBody>
      </p:sp>
      <p:sp>
        <p:nvSpPr>
          <p:cNvPr id="15" name="TextBox 14">
            <a:extLst>
              <a:ext uri="{FF2B5EF4-FFF2-40B4-BE49-F238E27FC236}">
                <a16:creationId xmlns="" xmlns:a16="http://schemas.microsoft.com/office/drawing/2014/main" id="{2C55CCC2-4B62-3042-9159-3A010699CE2F}"/>
              </a:ext>
            </a:extLst>
          </p:cNvPr>
          <p:cNvSpPr txBox="1"/>
          <p:nvPr/>
        </p:nvSpPr>
        <p:spPr>
          <a:xfrm>
            <a:off x="377033" y="5815373"/>
            <a:ext cx="8082662" cy="830997"/>
          </a:xfrm>
          <a:prstGeom prst="rect">
            <a:avLst/>
          </a:prstGeom>
          <a:noFill/>
        </p:spPr>
        <p:txBody>
          <a:bodyPr wrap="none" rtlCol="0">
            <a:spAutoFit/>
          </a:bodyPr>
          <a:lstStyle/>
          <a:p>
            <a:r>
              <a:rPr lang="en-US" sz="1600" dirty="0">
                <a:solidFill>
                  <a:prstClr val="black"/>
                </a:solidFill>
                <a:latin typeface="+mj-lt"/>
              </a:rPr>
              <a:t>2018: Excellent year for AWAKE! </a:t>
            </a:r>
            <a:r>
              <a:rPr lang="en-US" sz="1600" dirty="0">
                <a:solidFill>
                  <a:prstClr val="black"/>
                </a:solidFill>
                <a:latin typeface="+mj-lt"/>
                <a:sym typeface="Wingdings"/>
              </a:rPr>
              <a:t> </a:t>
            </a:r>
            <a:r>
              <a:rPr lang="en-US" sz="1600" dirty="0">
                <a:solidFill>
                  <a:prstClr val="black"/>
                </a:solidFill>
                <a:latin typeface="+mj-lt"/>
              </a:rPr>
              <a:t>demonstrated proof-of-concept! </a:t>
            </a:r>
          </a:p>
          <a:p>
            <a:pPr marL="342900" indent="-342900">
              <a:buFont typeface="Wingdings" charset="0"/>
              <a:buChar char="à"/>
            </a:pPr>
            <a:r>
              <a:rPr lang="en-US" sz="1600" dirty="0">
                <a:solidFill>
                  <a:srgbClr val="FF0000"/>
                </a:solidFill>
                <a:latin typeface="+mj-lt"/>
              </a:rPr>
              <a:t>Achieves first ever acceleration of electrons in a proton-driven plasma wave</a:t>
            </a:r>
          </a:p>
          <a:p>
            <a:pPr marL="342900" indent="-342900">
              <a:buFont typeface="Wingdings" charset="0"/>
              <a:buChar char="à"/>
            </a:pPr>
            <a:r>
              <a:rPr lang="en-US" sz="1600" dirty="0">
                <a:solidFill>
                  <a:srgbClr val="FF0000"/>
                </a:solidFill>
                <a:latin typeface="+mj-lt"/>
              </a:rPr>
              <a:t>Electrons reached 2 GeV after </a:t>
            </a:r>
            <a:r>
              <a:rPr lang="en-US" sz="1600" dirty="0" smtClean="0">
                <a:solidFill>
                  <a:srgbClr val="FF0000"/>
                </a:solidFill>
                <a:latin typeface="+mj-lt"/>
              </a:rPr>
              <a:t>10 m </a:t>
            </a:r>
            <a:r>
              <a:rPr lang="en-US" sz="1600" dirty="0">
                <a:solidFill>
                  <a:srgbClr val="FF0000"/>
                </a:solidFill>
                <a:latin typeface="+mj-lt"/>
              </a:rPr>
              <a:t>of plasma!</a:t>
            </a:r>
          </a:p>
        </p:txBody>
      </p:sp>
      <p:sp>
        <p:nvSpPr>
          <p:cNvPr id="2" name="Date Placeholder 1"/>
          <p:cNvSpPr>
            <a:spLocks noGrp="1"/>
          </p:cNvSpPr>
          <p:nvPr>
            <p:ph type="dt" sz="half" idx="10"/>
          </p:nvPr>
        </p:nvSpPr>
        <p:spPr/>
        <p:txBody>
          <a:bodyPr/>
          <a:lstStyle/>
          <a:p>
            <a:r>
              <a:rPr lang="en-US" smtClean="0"/>
              <a:t>15 January 2021</a:t>
            </a:r>
            <a:endParaRPr lang="en-US" dirty="0"/>
          </a:p>
        </p:txBody>
      </p:sp>
      <p:sp>
        <p:nvSpPr>
          <p:cNvPr id="3" name="Footer Placeholder 2"/>
          <p:cNvSpPr>
            <a:spLocks noGrp="1"/>
          </p:cNvSpPr>
          <p:nvPr>
            <p:ph type="ftr" sz="quarter" idx="11"/>
          </p:nvPr>
        </p:nvSpPr>
        <p:spPr/>
        <p:txBody>
          <a:bodyPr/>
          <a:lstStyle/>
          <a:p>
            <a:r>
              <a:rPr lang="en-US" smtClean="0"/>
              <a:t>JUAS 2021</a:t>
            </a:r>
            <a:endParaRPr lang="en-US" dirty="0"/>
          </a:p>
        </p:txBody>
      </p:sp>
      <p:sp>
        <p:nvSpPr>
          <p:cNvPr id="4" name="Slide Number Placeholder 3"/>
          <p:cNvSpPr>
            <a:spLocks noGrp="1"/>
          </p:cNvSpPr>
          <p:nvPr>
            <p:ph type="sldNum" sz="quarter" idx="12"/>
          </p:nvPr>
        </p:nvSpPr>
        <p:spPr/>
        <p:txBody>
          <a:bodyPr/>
          <a:lstStyle/>
          <a:p>
            <a:fld id="{6C48DD96-721A-47B5-A0FB-97F653927308}" type="slidenum">
              <a:rPr lang="en-US" smtClean="0"/>
              <a:pPr/>
              <a:t>41</a:t>
            </a:fld>
            <a:endParaRPr lang="en-US"/>
          </a:p>
        </p:txBody>
      </p:sp>
      <p:grpSp>
        <p:nvGrpSpPr>
          <p:cNvPr id="16" name="Group 15"/>
          <p:cNvGrpSpPr/>
          <p:nvPr/>
        </p:nvGrpSpPr>
        <p:grpSpPr>
          <a:xfrm>
            <a:off x="2375756" y="2852936"/>
            <a:ext cx="5148572" cy="1296144"/>
            <a:chOff x="2267744" y="1522458"/>
            <a:chExt cx="5148572" cy="1296144"/>
          </a:xfrm>
        </p:grpSpPr>
        <p:sp>
          <p:nvSpPr>
            <p:cNvPr id="14" name="Rectangle 13"/>
            <p:cNvSpPr/>
            <p:nvPr/>
          </p:nvSpPr>
          <p:spPr>
            <a:xfrm>
              <a:off x="2267744" y="1522458"/>
              <a:ext cx="5148572" cy="12961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grpSp>
          <p:nvGrpSpPr>
            <p:cNvPr id="11" name="Group 10"/>
            <p:cNvGrpSpPr/>
            <p:nvPr/>
          </p:nvGrpSpPr>
          <p:grpSpPr>
            <a:xfrm>
              <a:off x="2389756" y="1625474"/>
              <a:ext cx="4794582" cy="1075930"/>
              <a:chOff x="1295575" y="2656977"/>
              <a:chExt cx="4794582" cy="1075930"/>
            </a:xfrm>
          </p:grpSpPr>
          <p:sp>
            <p:nvSpPr>
              <p:cNvPr id="5" name="Rectangle 4"/>
              <p:cNvSpPr/>
              <p:nvPr/>
            </p:nvSpPr>
            <p:spPr>
              <a:xfrm>
                <a:off x="3747849" y="2666373"/>
                <a:ext cx="2342308" cy="369332"/>
              </a:xfrm>
              <a:prstGeom prst="rect">
                <a:avLst/>
              </a:prstGeom>
            </p:spPr>
            <p:txBody>
              <a:bodyPr wrap="none">
                <a:spAutoFit/>
              </a:bodyPr>
              <a:lstStyle/>
              <a:p>
                <a:r>
                  <a:rPr lang="es-ES" dirty="0" smtClean="0">
                    <a:latin typeface="+mj-lt"/>
                  </a:rPr>
                  <a:t>10 </a:t>
                </a:r>
                <a:r>
                  <a:rPr lang="es-ES" dirty="0" err="1" smtClean="0">
                    <a:latin typeface="+mj-lt"/>
                  </a:rPr>
                  <a:t>MeV</a:t>
                </a:r>
                <a:r>
                  <a:rPr lang="es-ES" dirty="0">
                    <a:latin typeface="+mj-lt"/>
                  </a:rPr>
                  <a:t> </a:t>
                </a:r>
                <a:r>
                  <a:rPr lang="es-ES" dirty="0" smtClean="0">
                    <a:latin typeface="+mj-lt"/>
                  </a:rPr>
                  <a:t>per meter. </a:t>
                </a:r>
                <a:endParaRPr lang="en-GB" dirty="0">
                  <a:latin typeface="+mj-lt"/>
                </a:endParaRPr>
              </a:p>
            </p:txBody>
          </p:sp>
          <p:sp>
            <p:nvSpPr>
              <p:cNvPr id="6" name="Rectangle 5"/>
              <p:cNvSpPr/>
              <p:nvPr/>
            </p:nvSpPr>
            <p:spPr>
              <a:xfrm>
                <a:off x="3715740" y="3363575"/>
                <a:ext cx="2310248" cy="369332"/>
              </a:xfrm>
              <a:prstGeom prst="rect">
                <a:avLst/>
              </a:prstGeom>
            </p:spPr>
            <p:txBody>
              <a:bodyPr wrap="none">
                <a:spAutoFit/>
              </a:bodyPr>
              <a:lstStyle/>
              <a:p>
                <a:r>
                  <a:rPr lang="es-ES" dirty="0">
                    <a:latin typeface="+mj-lt"/>
                  </a:rPr>
                  <a:t>500 </a:t>
                </a:r>
                <a:r>
                  <a:rPr lang="es-ES" dirty="0" err="1">
                    <a:latin typeface="+mj-lt"/>
                  </a:rPr>
                  <a:t>GeV</a:t>
                </a:r>
                <a:r>
                  <a:rPr lang="es-ES" dirty="0">
                    <a:latin typeface="+mj-lt"/>
                  </a:rPr>
                  <a:t> per meter</a:t>
                </a:r>
                <a:endParaRPr lang="en-GB" dirty="0">
                  <a:latin typeface="+mj-lt"/>
                </a:endParaRPr>
              </a:p>
            </p:txBody>
          </p:sp>
          <p:sp>
            <p:nvSpPr>
              <p:cNvPr id="7" name="Down Arrow 6"/>
              <p:cNvSpPr/>
              <p:nvPr/>
            </p:nvSpPr>
            <p:spPr>
              <a:xfrm>
                <a:off x="4676687" y="3026309"/>
                <a:ext cx="484632" cy="430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8" name="TextBox 7"/>
              <p:cNvSpPr txBox="1"/>
              <p:nvPr/>
            </p:nvSpPr>
            <p:spPr>
              <a:xfrm>
                <a:off x="1295575" y="2656977"/>
                <a:ext cx="2569934" cy="369332"/>
              </a:xfrm>
              <a:prstGeom prst="rect">
                <a:avLst/>
              </a:prstGeom>
              <a:noFill/>
            </p:spPr>
            <p:txBody>
              <a:bodyPr wrap="none" rtlCol="0">
                <a:spAutoFit/>
              </a:bodyPr>
              <a:lstStyle/>
              <a:p>
                <a:r>
                  <a:rPr lang="en-GB" dirty="0" smtClean="0">
                    <a:latin typeface="+mj-lt"/>
                  </a:rPr>
                  <a:t>Classical RF cavities:</a:t>
                </a:r>
                <a:endParaRPr lang="en-GB" dirty="0">
                  <a:latin typeface="+mj-lt"/>
                </a:endParaRPr>
              </a:p>
            </p:txBody>
          </p:sp>
          <p:sp>
            <p:nvSpPr>
              <p:cNvPr id="10" name="TextBox 9"/>
              <p:cNvSpPr txBox="1"/>
              <p:nvPr/>
            </p:nvSpPr>
            <p:spPr>
              <a:xfrm>
                <a:off x="2897588" y="3351893"/>
                <a:ext cx="926857" cy="369332"/>
              </a:xfrm>
              <a:prstGeom prst="rect">
                <a:avLst/>
              </a:prstGeom>
              <a:noFill/>
            </p:spPr>
            <p:txBody>
              <a:bodyPr wrap="none" rtlCol="0">
                <a:spAutoFit/>
              </a:bodyPr>
              <a:lstStyle/>
              <a:p>
                <a:r>
                  <a:rPr lang="en-GB" dirty="0" smtClean="0">
                    <a:latin typeface="+mj-lt"/>
                  </a:rPr>
                  <a:t>PWFA:</a:t>
                </a:r>
                <a:endParaRPr lang="en-GB" dirty="0">
                  <a:latin typeface="+mj-lt"/>
                </a:endParaRPr>
              </a:p>
            </p:txBody>
          </p:sp>
        </p:grpSp>
      </p:grpSp>
    </p:spTree>
    <p:extLst>
      <p:ext uri="{BB962C8B-B14F-4D97-AF65-F5344CB8AC3E}">
        <p14:creationId xmlns:p14="http://schemas.microsoft.com/office/powerpoint/2010/main" val="261089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78411"/>
            <a:ext cx="6293296" cy="914400"/>
          </a:xfrm>
        </p:spPr>
        <p:txBody>
          <a:bodyPr anchor="t"/>
          <a:lstStyle/>
          <a:p>
            <a:pPr algn="r"/>
            <a:r>
              <a:rPr lang="en-GB" dirty="0"/>
              <a:t>SPS Experimental Areas</a:t>
            </a:r>
            <a:r>
              <a:rPr lang="en-GB" dirty="0" smtClean="0"/>
              <a:t>:</a:t>
            </a:r>
            <a:endParaRPr lang="en-GB" dirty="0"/>
          </a:p>
        </p:txBody>
      </p:sp>
      <p:sp>
        <p:nvSpPr>
          <p:cNvPr id="16" name="Date Placeholder 15"/>
          <p:cNvSpPr>
            <a:spLocks noGrp="1"/>
          </p:cNvSpPr>
          <p:nvPr>
            <p:ph type="dt" sz="half" idx="10"/>
          </p:nvPr>
        </p:nvSpPr>
        <p:spPr/>
        <p:txBody>
          <a:bodyPr/>
          <a:lstStyle/>
          <a:p>
            <a:r>
              <a:rPr lang="en-US" smtClean="0"/>
              <a:t>15 January 2021</a:t>
            </a:r>
            <a:endParaRPr lang="en-US" dirty="0" smtClean="0"/>
          </a:p>
        </p:txBody>
      </p:sp>
      <p:sp>
        <p:nvSpPr>
          <p:cNvPr id="17" name="Footer Placeholder 16"/>
          <p:cNvSpPr>
            <a:spLocks noGrp="1"/>
          </p:cNvSpPr>
          <p:nvPr>
            <p:ph type="ftr" sz="quarter" idx="11"/>
          </p:nvPr>
        </p:nvSpPr>
        <p:spPr/>
        <p:txBody>
          <a:bodyPr/>
          <a:lstStyle/>
          <a:p>
            <a:r>
              <a:rPr lang="en-US" smtClean="0"/>
              <a:t>JUAS 2021</a:t>
            </a:r>
            <a:endParaRPr lang="en-US" dirty="0"/>
          </a:p>
        </p:txBody>
      </p:sp>
      <p:sp>
        <p:nvSpPr>
          <p:cNvPr id="18" name="Slide Number Placeholder 17"/>
          <p:cNvSpPr>
            <a:spLocks noGrp="1"/>
          </p:cNvSpPr>
          <p:nvPr>
            <p:ph type="sldNum" sz="quarter" idx="12"/>
          </p:nvPr>
        </p:nvSpPr>
        <p:spPr/>
        <p:txBody>
          <a:bodyPr/>
          <a:lstStyle/>
          <a:p>
            <a:fld id="{8A37C28D-FCB0-477D-82D3-62143F2DA843}" type="slidenum">
              <a:rPr lang="en-US" smtClean="0"/>
              <a:pPr/>
              <a:t>42</a:t>
            </a:fld>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67375"/>
            <a:ext cx="2648082" cy="69732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Content Placeholder 4"/>
          <p:cNvSpPr txBox="1">
            <a:spLocks/>
          </p:cNvSpPr>
          <p:nvPr/>
        </p:nvSpPr>
        <p:spPr>
          <a:xfrm>
            <a:off x="4307644" y="836712"/>
            <a:ext cx="4800860" cy="1408112"/>
          </a:xfrm>
          <a:prstGeom prst="rect">
            <a:avLst/>
          </a:prstGeom>
        </p:spPr>
        <p:txBody>
          <a:bodyPr vert="horz" lIns="91440" tIns="45720" rIns="91440" bIns="45720" rtlCol="0">
            <a:normAutofit fontScale="85000"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spcBef>
                <a:spcPts val="0"/>
              </a:spcBef>
              <a:spcAft>
                <a:spcPts val="600"/>
              </a:spcAft>
              <a:buNone/>
              <a:defRPr/>
            </a:pPr>
            <a:r>
              <a:rPr lang="en-US" sz="1800" dirty="0" err="1" smtClean="0">
                <a:solidFill>
                  <a:srgbClr val="008000"/>
                </a:solidFill>
                <a:effectLst/>
                <a:latin typeface="+mj-lt"/>
              </a:rPr>
              <a:t>HiRadMat</a:t>
            </a:r>
            <a:r>
              <a:rPr lang="en-US" sz="1800" dirty="0" smtClean="0">
                <a:solidFill>
                  <a:srgbClr val="008000"/>
                </a:solidFill>
                <a:effectLst/>
                <a:latin typeface="+mj-lt"/>
              </a:rPr>
              <a:t> is a facility designed, to study the impact of intense pulsed beam on materials </a:t>
            </a:r>
          </a:p>
          <a:p>
            <a:pPr marL="817200" lvl="1" indent="-360000">
              <a:spcBef>
                <a:spcPts val="0"/>
              </a:spcBef>
              <a:spcAft>
                <a:spcPts val="0"/>
              </a:spcAft>
              <a:defRPr/>
            </a:pPr>
            <a:r>
              <a:rPr lang="en-US" sz="1800" dirty="0" smtClean="0">
                <a:effectLst/>
                <a:latin typeface="+mj-lt"/>
              </a:rPr>
              <a:t>Thermal management</a:t>
            </a:r>
          </a:p>
          <a:p>
            <a:pPr marL="817200" lvl="1" indent="-360000">
              <a:spcBef>
                <a:spcPts val="0"/>
              </a:spcBef>
              <a:spcAft>
                <a:spcPts val="0"/>
              </a:spcAft>
              <a:defRPr/>
            </a:pPr>
            <a:r>
              <a:rPr lang="en-US" sz="1800" dirty="0" smtClean="0">
                <a:effectLst/>
                <a:latin typeface="+mj-lt"/>
              </a:rPr>
              <a:t>Radiation Damage to materials</a:t>
            </a:r>
          </a:p>
          <a:p>
            <a:pPr marL="817200" lvl="1" indent="-360000">
              <a:spcBef>
                <a:spcPts val="0"/>
              </a:spcBef>
              <a:spcAft>
                <a:spcPts val="0"/>
              </a:spcAft>
              <a:defRPr/>
            </a:pPr>
            <a:r>
              <a:rPr lang="en-US" sz="1800" dirty="0" smtClean="0">
                <a:effectLst/>
                <a:latin typeface="+mj-lt"/>
              </a:rPr>
              <a:t>Thermal shock – beam induced pressure waves </a:t>
            </a:r>
            <a:endParaRPr lang="en-US" sz="1800" dirty="0">
              <a:effectLst/>
              <a:latin typeface="+mj-lt"/>
            </a:endParaRPr>
          </a:p>
        </p:txBody>
      </p:sp>
      <p:sp>
        <p:nvSpPr>
          <p:cNvPr id="3" name="TextBox 2"/>
          <p:cNvSpPr txBox="1"/>
          <p:nvPr/>
        </p:nvSpPr>
        <p:spPr>
          <a:xfrm>
            <a:off x="251545" y="836712"/>
            <a:ext cx="3888407" cy="830997"/>
          </a:xfrm>
          <a:prstGeom prst="rect">
            <a:avLst/>
          </a:prstGeom>
          <a:solidFill>
            <a:srgbClr val="FFC000"/>
          </a:solidFill>
        </p:spPr>
        <p:txBody>
          <a:bodyPr wrap="square" rtlCol="0">
            <a:spAutoFit/>
          </a:bodyPr>
          <a:lstStyle/>
          <a:p>
            <a:pPr algn="ctr"/>
            <a:r>
              <a:rPr lang="en-GB" sz="1600" dirty="0" smtClean="0">
                <a:latin typeface="+mj-lt"/>
              </a:rPr>
              <a:t>Current and Future Accelerators  operate with higher energy, higher intensity, smaller size beams. </a:t>
            </a:r>
            <a:endParaRPr lang="en-GB" sz="1600" dirty="0">
              <a:latin typeface="+mj-lt"/>
            </a:endParaRPr>
          </a:p>
        </p:txBody>
      </p:sp>
      <p:sp>
        <p:nvSpPr>
          <p:cNvPr id="13" name="TextBox 12"/>
          <p:cNvSpPr txBox="1"/>
          <p:nvPr/>
        </p:nvSpPr>
        <p:spPr>
          <a:xfrm>
            <a:off x="236665" y="1673490"/>
            <a:ext cx="3888407" cy="1077218"/>
          </a:xfrm>
          <a:prstGeom prst="rect">
            <a:avLst/>
          </a:prstGeom>
          <a:noFill/>
        </p:spPr>
        <p:txBody>
          <a:bodyPr wrap="square" rtlCol="0">
            <a:spAutoFit/>
          </a:bodyPr>
          <a:lstStyle/>
          <a:p>
            <a:pPr algn="ctr"/>
            <a:r>
              <a:rPr lang="en-GB" sz="1600" dirty="0" smtClean="0">
                <a:latin typeface="+mj-lt"/>
              </a:rPr>
              <a:t>LHC nominal beam (2808 bunches with 1.5 1011 p+/b at 7 </a:t>
            </a:r>
            <a:r>
              <a:rPr lang="en-GB" sz="1600" dirty="0" err="1" smtClean="0">
                <a:latin typeface="+mj-lt"/>
              </a:rPr>
              <a:t>TeV</a:t>
            </a:r>
            <a:r>
              <a:rPr lang="en-GB" sz="1600" dirty="0" smtClean="0">
                <a:latin typeface="+mj-lt"/>
              </a:rPr>
              <a:t>) energy = </a:t>
            </a:r>
            <a:r>
              <a:rPr lang="en-GB" sz="1600" b="1" dirty="0" smtClean="0">
                <a:solidFill>
                  <a:srgbClr val="C00000"/>
                </a:solidFill>
                <a:latin typeface="+mj-lt"/>
              </a:rPr>
              <a:t>362 MJ/beam </a:t>
            </a:r>
            <a:r>
              <a:rPr lang="en-GB" sz="1600" dirty="0" smtClean="0">
                <a:latin typeface="+mj-lt"/>
                <a:sym typeface="Wingdings" panose="05000000000000000000" pitchFamily="2" charset="2"/>
              </a:rPr>
              <a:t> energy equivalent to</a:t>
            </a:r>
            <a:endParaRPr lang="en-GB" sz="1600" dirty="0">
              <a:latin typeface="+mj-lt"/>
            </a:endParaRPr>
          </a:p>
        </p:txBody>
      </p:sp>
      <p:grpSp>
        <p:nvGrpSpPr>
          <p:cNvPr id="12" name="Group 11"/>
          <p:cNvGrpSpPr/>
          <p:nvPr/>
        </p:nvGrpSpPr>
        <p:grpSpPr>
          <a:xfrm>
            <a:off x="1475656" y="2485123"/>
            <a:ext cx="1927200" cy="1084950"/>
            <a:chOff x="5702743" y="1561147"/>
            <a:chExt cx="1927200" cy="1084950"/>
          </a:xfrm>
        </p:grpSpPr>
        <p:pic>
          <p:nvPicPr>
            <p:cNvPr id="235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3413" y="1561147"/>
              <a:ext cx="1437331" cy="10642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702743" y="2430653"/>
              <a:ext cx="1927200" cy="215444"/>
            </a:xfrm>
            <a:prstGeom prst="rect">
              <a:avLst/>
            </a:prstGeom>
            <a:noFill/>
          </p:spPr>
          <p:txBody>
            <a:bodyPr wrap="square" rtlCol="0">
              <a:spAutoFit/>
            </a:bodyPr>
            <a:lstStyle/>
            <a:p>
              <a:r>
                <a:rPr lang="en-GB" sz="800" b="1" dirty="0" err="1" smtClean="0">
                  <a:solidFill>
                    <a:schemeClr val="bg1"/>
                  </a:solidFill>
                </a:rPr>
                <a:t>Ekin</a:t>
              </a:r>
              <a:r>
                <a:rPr lang="en-GB" sz="800" b="1" dirty="0" smtClean="0">
                  <a:solidFill>
                    <a:schemeClr val="bg1"/>
                  </a:solidFill>
                </a:rPr>
                <a:t> ( @155 km/h)</a:t>
              </a:r>
              <a:r>
                <a:rPr lang="en-GB" sz="800" b="1" dirty="0" smtClean="0">
                  <a:solidFill>
                    <a:schemeClr val="bg1"/>
                  </a:solidFill>
                  <a:latin typeface="Arial"/>
                  <a:cs typeface="Arial"/>
                </a:rPr>
                <a:t>≈360 MJ</a:t>
              </a:r>
              <a:endParaRPr lang="en-GB" sz="800" b="1" dirty="0">
                <a:solidFill>
                  <a:schemeClr val="bg1"/>
                </a:solidFill>
              </a:endParaRPr>
            </a:p>
          </p:txBody>
        </p:sp>
      </p:grpSp>
      <p:sp>
        <p:nvSpPr>
          <p:cNvPr id="14" name="Right Arrow 13"/>
          <p:cNvSpPr/>
          <p:nvPr/>
        </p:nvSpPr>
        <p:spPr>
          <a:xfrm>
            <a:off x="4108712" y="1916832"/>
            <a:ext cx="48920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55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2177951"/>
            <a:ext cx="2130549" cy="16014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191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5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13" grpId="0"/>
      <p:bldP spid="14"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89856" y="91354"/>
            <a:ext cx="5410944" cy="914400"/>
          </a:xfrm>
        </p:spPr>
        <p:txBody>
          <a:bodyPr anchor="t"/>
          <a:lstStyle/>
          <a:p>
            <a:pPr algn="r"/>
            <a:r>
              <a:rPr lang="en-GB" dirty="0"/>
              <a:t>SPS Experimental Areas</a:t>
            </a:r>
            <a:r>
              <a:rPr lang="en-GB" dirty="0" smtClean="0"/>
              <a:t>:</a:t>
            </a:r>
            <a:endParaRPr lang="en-GB" dirty="0"/>
          </a:p>
        </p:txBody>
      </p:sp>
      <p:sp>
        <p:nvSpPr>
          <p:cNvPr id="18" name="Date Placeholder 17"/>
          <p:cNvSpPr>
            <a:spLocks noGrp="1"/>
          </p:cNvSpPr>
          <p:nvPr>
            <p:ph type="dt" sz="half" idx="10"/>
          </p:nvPr>
        </p:nvSpPr>
        <p:spPr/>
        <p:txBody>
          <a:bodyPr/>
          <a:lstStyle/>
          <a:p>
            <a:r>
              <a:rPr lang="en-US" smtClean="0"/>
              <a:t>15 January 2021</a:t>
            </a:r>
            <a:endParaRPr lang="en-US" dirty="0" smtClean="0"/>
          </a:p>
        </p:txBody>
      </p:sp>
      <p:sp>
        <p:nvSpPr>
          <p:cNvPr id="19" name="Footer Placeholder 18"/>
          <p:cNvSpPr>
            <a:spLocks noGrp="1"/>
          </p:cNvSpPr>
          <p:nvPr>
            <p:ph type="ftr" sz="quarter" idx="11"/>
          </p:nvPr>
        </p:nvSpPr>
        <p:spPr/>
        <p:txBody>
          <a:bodyPr/>
          <a:lstStyle/>
          <a:p>
            <a:r>
              <a:rPr lang="en-US" smtClean="0"/>
              <a:t>JUAS 2021</a:t>
            </a:r>
            <a:endParaRPr lang="en-US" dirty="0"/>
          </a:p>
        </p:txBody>
      </p:sp>
      <p:sp>
        <p:nvSpPr>
          <p:cNvPr id="20" name="Slide Number Placeholder 19"/>
          <p:cNvSpPr>
            <a:spLocks noGrp="1"/>
          </p:cNvSpPr>
          <p:nvPr>
            <p:ph type="sldNum" sz="quarter" idx="12"/>
          </p:nvPr>
        </p:nvSpPr>
        <p:spPr/>
        <p:txBody>
          <a:bodyPr/>
          <a:lstStyle/>
          <a:p>
            <a:fld id="{8A37C28D-FCB0-477D-82D3-62143F2DA843}" type="slidenum">
              <a:rPr lang="en-US" smtClean="0"/>
              <a:pPr/>
              <a:t>43</a:t>
            </a:fld>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67375"/>
            <a:ext cx="2648082" cy="69732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Content Placeholder 4"/>
          <p:cNvSpPr txBox="1">
            <a:spLocks/>
          </p:cNvSpPr>
          <p:nvPr/>
        </p:nvSpPr>
        <p:spPr>
          <a:xfrm>
            <a:off x="4228742" y="836712"/>
            <a:ext cx="4800860" cy="1408112"/>
          </a:xfrm>
          <a:prstGeom prst="rect">
            <a:avLst/>
          </a:prstGeom>
        </p:spPr>
        <p:txBody>
          <a:bodyPr vert="horz" lIns="91440" tIns="45720" rIns="91440" bIns="45720" rtlCol="0">
            <a:normAutofit fontScale="85000"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pPr marL="0" indent="0">
              <a:spcBef>
                <a:spcPts val="0"/>
              </a:spcBef>
              <a:spcAft>
                <a:spcPts val="600"/>
              </a:spcAft>
              <a:buNone/>
              <a:defRPr/>
            </a:pPr>
            <a:r>
              <a:rPr lang="en-US" sz="1800" b="1" dirty="0" err="1" smtClean="0">
                <a:solidFill>
                  <a:srgbClr val="008000"/>
                </a:solidFill>
                <a:effectLst/>
                <a:latin typeface="+mj-lt"/>
              </a:rPr>
              <a:t>HiRadMat</a:t>
            </a:r>
            <a:r>
              <a:rPr lang="en-US" sz="1800" b="1" dirty="0" smtClean="0">
                <a:solidFill>
                  <a:srgbClr val="008000"/>
                </a:solidFill>
                <a:effectLst/>
                <a:latin typeface="+mj-lt"/>
              </a:rPr>
              <a:t> is a facility designed, to study the impact of intense pulsed beam on materials </a:t>
            </a:r>
          </a:p>
          <a:p>
            <a:pPr marL="817200" lvl="1" indent="-360000">
              <a:spcBef>
                <a:spcPts val="0"/>
              </a:spcBef>
              <a:spcAft>
                <a:spcPts val="0"/>
              </a:spcAft>
              <a:defRPr/>
            </a:pPr>
            <a:r>
              <a:rPr lang="en-US" sz="1800" b="1" dirty="0" smtClean="0">
                <a:effectLst/>
                <a:latin typeface="+mj-lt"/>
              </a:rPr>
              <a:t>Thermal management</a:t>
            </a:r>
          </a:p>
          <a:p>
            <a:pPr marL="817200" lvl="1" indent="-360000">
              <a:spcBef>
                <a:spcPts val="0"/>
              </a:spcBef>
              <a:spcAft>
                <a:spcPts val="0"/>
              </a:spcAft>
              <a:defRPr/>
            </a:pPr>
            <a:r>
              <a:rPr lang="en-US" sz="1800" b="1" dirty="0" smtClean="0">
                <a:effectLst/>
                <a:latin typeface="+mj-lt"/>
              </a:rPr>
              <a:t>Radiation Damage to materials</a:t>
            </a:r>
          </a:p>
          <a:p>
            <a:pPr marL="817200" lvl="1" indent="-360000">
              <a:spcBef>
                <a:spcPts val="0"/>
              </a:spcBef>
              <a:spcAft>
                <a:spcPts val="0"/>
              </a:spcAft>
              <a:defRPr/>
            </a:pPr>
            <a:r>
              <a:rPr lang="en-US" sz="1800" b="1" dirty="0" smtClean="0">
                <a:effectLst/>
                <a:latin typeface="+mj-lt"/>
              </a:rPr>
              <a:t>Thermal shock – beam induced pressure waves </a:t>
            </a:r>
            <a:endParaRPr lang="en-US" sz="1800" b="1" dirty="0">
              <a:effectLst/>
              <a:latin typeface="+mj-lt"/>
            </a:endParaRPr>
          </a:p>
        </p:txBody>
      </p:sp>
      <p:sp>
        <p:nvSpPr>
          <p:cNvPr id="3" name="TextBox 2"/>
          <p:cNvSpPr txBox="1"/>
          <p:nvPr/>
        </p:nvSpPr>
        <p:spPr>
          <a:xfrm>
            <a:off x="251545" y="836712"/>
            <a:ext cx="3888407" cy="830997"/>
          </a:xfrm>
          <a:prstGeom prst="rect">
            <a:avLst/>
          </a:prstGeom>
          <a:solidFill>
            <a:srgbClr val="FFC000"/>
          </a:solidFill>
        </p:spPr>
        <p:txBody>
          <a:bodyPr wrap="square" rtlCol="0">
            <a:spAutoFit/>
          </a:bodyPr>
          <a:lstStyle/>
          <a:p>
            <a:pPr algn="ctr"/>
            <a:r>
              <a:rPr lang="en-GB" sz="1600" dirty="0" smtClean="0">
                <a:latin typeface="+mj-lt"/>
              </a:rPr>
              <a:t>Current and Future Accelerators  operate with higher energy, higher intensity, smaller size beams. </a:t>
            </a:r>
            <a:endParaRPr lang="en-GB" sz="1600" dirty="0">
              <a:latin typeface="+mj-lt"/>
            </a:endParaRPr>
          </a:p>
        </p:txBody>
      </p:sp>
      <p:sp>
        <p:nvSpPr>
          <p:cNvPr id="13" name="TextBox 12"/>
          <p:cNvSpPr txBox="1"/>
          <p:nvPr/>
        </p:nvSpPr>
        <p:spPr>
          <a:xfrm>
            <a:off x="236665" y="1673490"/>
            <a:ext cx="3888407" cy="1077218"/>
          </a:xfrm>
          <a:prstGeom prst="rect">
            <a:avLst/>
          </a:prstGeom>
          <a:noFill/>
        </p:spPr>
        <p:txBody>
          <a:bodyPr wrap="square" rtlCol="0">
            <a:spAutoFit/>
          </a:bodyPr>
          <a:lstStyle/>
          <a:p>
            <a:pPr algn="ctr"/>
            <a:r>
              <a:rPr lang="en-GB" sz="1600" dirty="0" smtClean="0">
                <a:latin typeface="+mj-lt"/>
              </a:rPr>
              <a:t>LHC nominal beam (2808 bunches with 1.5 1011 p+/b at 7 </a:t>
            </a:r>
            <a:r>
              <a:rPr lang="en-GB" sz="1600" dirty="0" err="1" smtClean="0">
                <a:latin typeface="+mj-lt"/>
              </a:rPr>
              <a:t>TeV</a:t>
            </a:r>
            <a:r>
              <a:rPr lang="en-GB" sz="1600" dirty="0" smtClean="0">
                <a:latin typeface="+mj-lt"/>
              </a:rPr>
              <a:t>) energy = </a:t>
            </a:r>
            <a:r>
              <a:rPr lang="en-GB" sz="1600" b="1" dirty="0" smtClean="0">
                <a:solidFill>
                  <a:srgbClr val="C00000"/>
                </a:solidFill>
                <a:latin typeface="+mj-lt"/>
              </a:rPr>
              <a:t>362 MJ/beam </a:t>
            </a:r>
            <a:r>
              <a:rPr lang="en-GB" sz="1600" dirty="0" smtClean="0">
                <a:latin typeface="+mj-lt"/>
                <a:sym typeface="Wingdings" panose="05000000000000000000" pitchFamily="2" charset="2"/>
              </a:rPr>
              <a:t> energy equivalent to</a:t>
            </a:r>
            <a:endParaRPr lang="en-GB" sz="1600" dirty="0">
              <a:latin typeface="+mj-lt"/>
            </a:endParaRPr>
          </a:p>
        </p:txBody>
      </p:sp>
      <p:grpSp>
        <p:nvGrpSpPr>
          <p:cNvPr id="12" name="Group 11"/>
          <p:cNvGrpSpPr/>
          <p:nvPr/>
        </p:nvGrpSpPr>
        <p:grpSpPr>
          <a:xfrm>
            <a:off x="1475656" y="2485123"/>
            <a:ext cx="1927200" cy="1084950"/>
            <a:chOff x="5702743" y="1561147"/>
            <a:chExt cx="1927200" cy="1084950"/>
          </a:xfrm>
        </p:grpSpPr>
        <p:pic>
          <p:nvPicPr>
            <p:cNvPr id="235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3413" y="1561147"/>
              <a:ext cx="1437331" cy="10642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702743" y="2430653"/>
              <a:ext cx="1927200" cy="215444"/>
            </a:xfrm>
            <a:prstGeom prst="rect">
              <a:avLst/>
            </a:prstGeom>
            <a:noFill/>
          </p:spPr>
          <p:txBody>
            <a:bodyPr wrap="square" rtlCol="0">
              <a:spAutoFit/>
            </a:bodyPr>
            <a:lstStyle/>
            <a:p>
              <a:r>
                <a:rPr lang="en-GB" sz="800" b="1" dirty="0" err="1" smtClean="0">
                  <a:solidFill>
                    <a:schemeClr val="bg1"/>
                  </a:solidFill>
                </a:rPr>
                <a:t>Ekin</a:t>
              </a:r>
              <a:r>
                <a:rPr lang="en-GB" sz="800" b="1" dirty="0" smtClean="0">
                  <a:solidFill>
                    <a:schemeClr val="bg1"/>
                  </a:solidFill>
                </a:rPr>
                <a:t> ( @155 km/h)</a:t>
              </a:r>
              <a:r>
                <a:rPr lang="en-GB" sz="800" b="1" dirty="0" smtClean="0">
                  <a:solidFill>
                    <a:schemeClr val="bg1"/>
                  </a:solidFill>
                  <a:latin typeface="Arial"/>
                  <a:cs typeface="Arial"/>
                </a:rPr>
                <a:t>≈360 MJ</a:t>
              </a:r>
              <a:endParaRPr lang="en-GB" sz="800" b="1" dirty="0">
                <a:solidFill>
                  <a:schemeClr val="bg1"/>
                </a:solidFill>
              </a:endParaRPr>
            </a:p>
          </p:txBody>
        </p:sp>
      </p:grpSp>
      <p:sp>
        <p:nvSpPr>
          <p:cNvPr id="14" name="Right Arrow 13"/>
          <p:cNvSpPr/>
          <p:nvPr/>
        </p:nvSpPr>
        <p:spPr>
          <a:xfrm>
            <a:off x="4108712" y="1916832"/>
            <a:ext cx="48920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55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7362" y="2205176"/>
            <a:ext cx="2130549" cy="16014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251545" y="3501008"/>
            <a:ext cx="4235480" cy="523220"/>
          </a:xfrm>
          <a:prstGeom prst="rect">
            <a:avLst/>
          </a:prstGeom>
          <a:noFill/>
        </p:spPr>
        <p:txBody>
          <a:bodyPr wrap="square" rtlCol="0">
            <a:spAutoFit/>
          </a:bodyPr>
          <a:lstStyle/>
          <a:p>
            <a:pPr algn="ctr"/>
            <a:r>
              <a:rPr lang="en-GB" sz="1400" dirty="0" smtClean="0">
                <a:latin typeface="+mj-lt"/>
              </a:rPr>
              <a:t>Simulation: 8 LHC bunches @5 </a:t>
            </a:r>
            <a:r>
              <a:rPr lang="en-GB" sz="1400" dirty="0" err="1" smtClean="0">
                <a:latin typeface="+mj-lt"/>
              </a:rPr>
              <a:t>TeV</a:t>
            </a:r>
            <a:r>
              <a:rPr lang="en-GB" sz="1400" dirty="0" smtClean="0">
                <a:latin typeface="+mj-lt"/>
              </a:rPr>
              <a:t> impacting a Tungsten collimator jaw</a:t>
            </a:r>
            <a:endParaRPr lang="en-GB" sz="1400" dirty="0">
              <a:latin typeface="+mj-lt"/>
            </a:endParaRPr>
          </a:p>
        </p:txBody>
      </p:sp>
      <p:pic>
        <p:nvPicPr>
          <p:cNvPr id="21" name="Picture 20" descr="case6 Temp Lim1697 Video.gif"/>
          <p:cNvPicPr>
            <a:picLocks noGrp="1" noChangeAspect="1"/>
          </p:cNvPicPr>
          <p:nvPr isPhoto="1"/>
        </p:nvPicPr>
        <p:blipFill>
          <a:blip r:embed="rId5" cstate="print">
            <a:lum/>
            <a:extLst>
              <a:ext uri="{28A0092B-C50C-407E-A947-70E740481C1C}">
                <a14:useLocalDpi xmlns:a14="http://schemas.microsoft.com/office/drawing/2010/main"/>
              </a:ext>
            </a:extLst>
          </a:blip>
          <a:stretch>
            <a:fillRect/>
          </a:stretch>
        </p:blipFill>
        <p:spPr>
          <a:xfrm>
            <a:off x="107504" y="3947953"/>
            <a:ext cx="4502514" cy="2649399"/>
          </a:xfrm>
          <a:prstGeom prst="rect">
            <a:avLst/>
          </a:prstGeom>
          <a:noFill/>
          <a:ln>
            <a:noFill/>
          </a:ln>
        </p:spPr>
      </p:pic>
      <p:grpSp>
        <p:nvGrpSpPr>
          <p:cNvPr id="17" name="Group 16"/>
          <p:cNvGrpSpPr/>
          <p:nvPr/>
        </p:nvGrpSpPr>
        <p:grpSpPr>
          <a:xfrm>
            <a:off x="3973116" y="3602676"/>
            <a:ext cx="4339945" cy="3255324"/>
            <a:chOff x="3973116" y="3602676"/>
            <a:chExt cx="4339945" cy="3255324"/>
          </a:xfrm>
        </p:grpSpPr>
        <p:pic>
          <p:nvPicPr>
            <p:cNvPr id="22" name="Picture 5" descr="G:\Departments\EN\Groups\MME_MechanicalEngineering\Federico.Carra\HiRadMat\TCTA_HRMT09\HRMT09_pictures_from_867_Corrected\BEBB_photos\20130124_104818_Route Adam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7500" t="18335" r="46759" b="48728"/>
            <a:stretch/>
          </p:blipFill>
          <p:spPr bwMode="auto">
            <a:xfrm>
              <a:off x="5443306" y="3602676"/>
              <a:ext cx="2074357" cy="3255324"/>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AutoShape 2"/>
            <p:cNvSpPr>
              <a:spLocks/>
            </p:cNvSpPr>
            <p:nvPr/>
          </p:nvSpPr>
          <p:spPr bwMode="auto">
            <a:xfrm>
              <a:off x="7006053" y="4219707"/>
              <a:ext cx="1307008" cy="442035"/>
            </a:xfrm>
            <a:prstGeom prst="borderCallout2">
              <a:avLst>
                <a:gd name="adj1" fmla="val 95424"/>
                <a:gd name="adj2" fmla="val 49971"/>
                <a:gd name="adj3" fmla="val 153264"/>
                <a:gd name="adj4" fmla="val -4091"/>
                <a:gd name="adj5" fmla="val 95042"/>
                <a:gd name="adj6" fmla="val -22419"/>
              </a:avLst>
            </a:prstGeom>
            <a:ln w="1587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vert="horz" wrap="square" lIns="36000" tIns="36000" rIns="36000" bIns="36000" numCol="1" anchor="ctr" anchorCtr="0" compatLnSpc="1">
              <a:prstTxWarp prst="textNoShape">
                <a:avLst/>
              </a:prstTxWarp>
              <a:spAutoFit/>
            </a:bodyPr>
            <a:lstStyle/>
            <a:p>
              <a:pPr algn="ctr">
                <a:spcAft>
                  <a:spcPts val="0"/>
                </a:spcAft>
              </a:pPr>
              <a:r>
                <a:rPr lang="en-GB" sz="1200" b="1" dirty="0" smtClean="0">
                  <a:solidFill>
                    <a:schemeClr val="tx1"/>
                  </a:solidFill>
                  <a:latin typeface="Calibri" pitchFamily="34" charset="0"/>
                  <a:cs typeface="Arial" pitchFamily="34" charset="0"/>
                </a:rPr>
                <a:t>Groove height </a:t>
              </a:r>
              <a:br>
                <a:rPr lang="en-GB" sz="1200" b="1" dirty="0" smtClean="0">
                  <a:solidFill>
                    <a:schemeClr val="tx1"/>
                  </a:solidFill>
                  <a:latin typeface="Calibri" pitchFamily="34" charset="0"/>
                  <a:cs typeface="Arial" pitchFamily="34" charset="0"/>
                </a:rPr>
              </a:br>
              <a:r>
                <a:rPr lang="en-GB" sz="1200" b="1" dirty="0" smtClean="0">
                  <a:solidFill>
                    <a:schemeClr val="tx1"/>
                  </a:solidFill>
                  <a:latin typeface="Calibri" pitchFamily="34" charset="0"/>
                  <a:cs typeface="Arial" pitchFamily="34" charset="0"/>
                </a:rPr>
                <a:t>~ 1 cm</a:t>
              </a:r>
            </a:p>
          </p:txBody>
        </p:sp>
        <p:sp>
          <p:nvSpPr>
            <p:cNvPr id="24" name="AutoShape 2"/>
            <p:cNvSpPr>
              <a:spLocks/>
            </p:cNvSpPr>
            <p:nvPr/>
          </p:nvSpPr>
          <p:spPr bwMode="auto">
            <a:xfrm>
              <a:off x="3973116" y="5228454"/>
              <a:ext cx="1512168" cy="257369"/>
            </a:xfrm>
            <a:prstGeom prst="borderCallout2">
              <a:avLst>
                <a:gd name="adj1" fmla="val 46439"/>
                <a:gd name="adj2" fmla="val 99802"/>
                <a:gd name="adj3" fmla="val 199958"/>
                <a:gd name="adj4" fmla="val 111362"/>
                <a:gd name="adj5" fmla="val 546505"/>
                <a:gd name="adj6" fmla="val 159183"/>
              </a:avLst>
            </a:prstGeom>
            <a:ln w="15875">
              <a:solidFill>
                <a:schemeClr val="bg1"/>
              </a:solidFill>
              <a:headEnd/>
              <a:tailEnd/>
            </a:ln>
          </p:spPr>
          <p:style>
            <a:lnRef idx="1">
              <a:schemeClr val="accent1"/>
            </a:lnRef>
            <a:fillRef idx="2">
              <a:schemeClr val="accent1"/>
            </a:fillRef>
            <a:effectRef idx="1">
              <a:schemeClr val="accent1"/>
            </a:effectRef>
            <a:fontRef idx="minor">
              <a:schemeClr val="dk1"/>
            </a:fontRef>
          </p:style>
          <p:txBody>
            <a:bodyPr vert="horz" wrap="square" lIns="36000" tIns="36000" rIns="36000" bIns="36000" numCol="1" anchor="ctr" anchorCtr="0" compatLnSpc="1">
              <a:prstTxWarp prst="textNoShape">
                <a:avLst/>
              </a:prstTxWarp>
              <a:spAutoFit/>
            </a:bodyPr>
            <a:lstStyle/>
            <a:p>
              <a:pPr algn="ctr">
                <a:spcAft>
                  <a:spcPts val="0"/>
                </a:spcAft>
              </a:pPr>
              <a:r>
                <a:rPr lang="en-GB" sz="1200" b="1" dirty="0" smtClean="0">
                  <a:solidFill>
                    <a:schemeClr val="tx1"/>
                  </a:solidFill>
                  <a:latin typeface="Calibri" pitchFamily="34" charset="0"/>
                  <a:cs typeface="Arial" pitchFamily="34" charset="0"/>
                </a:rPr>
                <a:t>Ejected W fragments</a:t>
              </a:r>
            </a:p>
          </p:txBody>
        </p:sp>
        <p:cxnSp>
          <p:nvCxnSpPr>
            <p:cNvPr id="25" name="Straight Connector 24"/>
            <p:cNvCxnSpPr>
              <a:stCxn id="24" idx="0"/>
            </p:cNvCxnSpPr>
            <p:nvPr/>
          </p:nvCxnSpPr>
          <p:spPr>
            <a:xfrm flipV="1">
              <a:off x="5485284" y="4011302"/>
              <a:ext cx="367816" cy="134583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5796136" y="5468969"/>
            <a:ext cx="1590820" cy="646331"/>
          </a:xfrm>
          <a:prstGeom prst="rect">
            <a:avLst/>
          </a:prstGeom>
          <a:noFill/>
        </p:spPr>
        <p:txBody>
          <a:bodyPr wrap="none" rtlCol="0">
            <a:spAutoFit/>
          </a:bodyPr>
          <a:lstStyle/>
          <a:p>
            <a:r>
              <a:rPr lang="en-GB" sz="1200" b="1" dirty="0" err="1" smtClean="0">
                <a:solidFill>
                  <a:schemeClr val="bg1"/>
                </a:solidFill>
              </a:rPr>
              <a:t>Nb</a:t>
            </a:r>
            <a:r>
              <a:rPr lang="en-GB" sz="1200" b="1" dirty="0" smtClean="0">
                <a:solidFill>
                  <a:schemeClr val="bg1"/>
                </a:solidFill>
              </a:rPr>
              <a:t>=72 </a:t>
            </a:r>
            <a:r>
              <a:rPr lang="en-GB" sz="1200" b="1" dirty="0">
                <a:solidFill>
                  <a:schemeClr val="bg1"/>
                </a:solidFill>
              </a:rPr>
              <a:t>(50 ns)</a:t>
            </a:r>
          </a:p>
          <a:p>
            <a:r>
              <a:rPr lang="en-GB" sz="1200" b="1" dirty="0" err="1" smtClean="0">
                <a:solidFill>
                  <a:schemeClr val="bg1"/>
                </a:solidFill>
              </a:rPr>
              <a:t>Ibeam</a:t>
            </a:r>
            <a:r>
              <a:rPr lang="en-GB" sz="1200" b="1" dirty="0" smtClean="0">
                <a:solidFill>
                  <a:schemeClr val="bg1"/>
                </a:solidFill>
              </a:rPr>
              <a:t>=9.34 </a:t>
            </a:r>
            <a:r>
              <a:rPr lang="en-GB" sz="1200" b="1" dirty="0">
                <a:solidFill>
                  <a:schemeClr val="bg1"/>
                </a:solidFill>
              </a:rPr>
              <a:t>x 10</a:t>
            </a:r>
            <a:r>
              <a:rPr lang="en-GB" sz="1200" b="1" baseline="30000" dirty="0">
                <a:solidFill>
                  <a:schemeClr val="bg1"/>
                </a:solidFill>
              </a:rPr>
              <a:t>12</a:t>
            </a:r>
            <a:endParaRPr lang="en-GB" sz="1200" b="1" dirty="0">
              <a:solidFill>
                <a:schemeClr val="bg1"/>
              </a:solidFill>
            </a:endParaRPr>
          </a:p>
          <a:p>
            <a:r>
              <a:rPr lang="en-GB" sz="1200" b="1" dirty="0">
                <a:solidFill>
                  <a:schemeClr val="bg1"/>
                </a:solidFill>
              </a:rPr>
              <a:t>Beam size=0.53 x </a:t>
            </a:r>
            <a:r>
              <a:rPr lang="en-GB" sz="1200" b="1" dirty="0" smtClean="0">
                <a:solidFill>
                  <a:schemeClr val="bg1"/>
                </a:solidFill>
              </a:rPr>
              <a:t>0.36</a:t>
            </a:r>
            <a:endParaRPr lang="en-GB" sz="1200" b="1" dirty="0">
              <a:solidFill>
                <a:schemeClr val="bg1"/>
              </a:solidFill>
            </a:endParaRPr>
          </a:p>
        </p:txBody>
      </p:sp>
    </p:spTree>
    <p:extLst>
      <p:ext uri="{BB962C8B-B14F-4D97-AF65-F5344CB8AC3E}">
        <p14:creationId xmlns:p14="http://schemas.microsoft.com/office/powerpoint/2010/main" val="193558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 and ELENA</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44</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a:off x="3742660" y="5027985"/>
            <a:ext cx="701749" cy="586006"/>
          </a:xfrm>
          <a:custGeom>
            <a:avLst/>
            <a:gdLst>
              <a:gd name="connsiteX0" fmla="*/ 0 w 701749"/>
              <a:gd name="connsiteY0" fmla="*/ 586006 h 586006"/>
              <a:gd name="connsiteX1" fmla="*/ 148856 w 701749"/>
              <a:gd name="connsiteY1" fmla="*/ 383987 h 586006"/>
              <a:gd name="connsiteX2" fmla="*/ 350875 w 701749"/>
              <a:gd name="connsiteY2" fmla="*/ 181968 h 586006"/>
              <a:gd name="connsiteX3" fmla="*/ 616689 w 701749"/>
              <a:gd name="connsiteY3" fmla="*/ 22480 h 586006"/>
              <a:gd name="connsiteX4" fmla="*/ 701749 w 701749"/>
              <a:gd name="connsiteY4" fmla="*/ 1215 h 586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1749" h="586006">
                <a:moveTo>
                  <a:pt x="0" y="586006"/>
                </a:moveTo>
                <a:cubicBezTo>
                  <a:pt x="45188" y="518666"/>
                  <a:pt x="90377" y="451327"/>
                  <a:pt x="148856" y="383987"/>
                </a:cubicBezTo>
                <a:cubicBezTo>
                  <a:pt x="207335" y="316647"/>
                  <a:pt x="272903" y="242219"/>
                  <a:pt x="350875" y="181968"/>
                </a:cubicBezTo>
                <a:cubicBezTo>
                  <a:pt x="428847" y="121717"/>
                  <a:pt x="558210" y="52605"/>
                  <a:pt x="616689" y="22480"/>
                </a:cubicBezTo>
                <a:cubicBezTo>
                  <a:pt x="675168" y="-7645"/>
                  <a:pt x="701749" y="1215"/>
                  <a:pt x="701749" y="1215"/>
                </a:cubicBezTo>
              </a:path>
            </a:pathLst>
          </a:cu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95283" y="5291101"/>
            <a:ext cx="428322" cy="369332"/>
          </a:xfrm>
          <a:prstGeom prst="rect">
            <a:avLst/>
          </a:prstGeom>
          <a:noFill/>
        </p:spPr>
        <p:txBody>
          <a:bodyPr wrap="none" rtlCol="0">
            <a:spAutoFit/>
          </a:bodyPr>
          <a:lstStyle/>
          <a:p>
            <a:r>
              <a:rPr lang="en-US" smtClean="0">
                <a:solidFill>
                  <a:srgbClr val="FFC000"/>
                </a:solidFill>
              </a:rPr>
              <a:t>H-</a:t>
            </a:r>
            <a:endParaRPr lang="en-US">
              <a:solidFill>
                <a:srgbClr val="FFC000"/>
              </a:solidFill>
            </a:endParaRPr>
          </a:p>
        </p:txBody>
      </p:sp>
      <p:sp>
        <p:nvSpPr>
          <p:cNvPr id="8" name="Oval 7"/>
          <p:cNvSpPr/>
          <p:nvPr/>
        </p:nvSpPr>
        <p:spPr>
          <a:xfrm>
            <a:off x="4115602" y="4797152"/>
            <a:ext cx="744430" cy="218636"/>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23605" y="4602855"/>
            <a:ext cx="434734" cy="369332"/>
          </a:xfrm>
          <a:prstGeom prst="rect">
            <a:avLst/>
          </a:prstGeom>
          <a:noFill/>
        </p:spPr>
        <p:txBody>
          <a:bodyPr wrap="none" rtlCol="0">
            <a:spAutoFit/>
          </a:bodyPr>
          <a:lstStyle/>
          <a:p>
            <a:r>
              <a:rPr lang="en-US" smtClean="0">
                <a:solidFill>
                  <a:srgbClr val="FF00FF"/>
                </a:solidFill>
              </a:rPr>
              <a:t>p+</a:t>
            </a:r>
            <a:endParaRPr lang="en-US">
              <a:solidFill>
                <a:srgbClr val="FF00FF"/>
              </a:solidFill>
            </a:endParaRPr>
          </a:p>
        </p:txBody>
      </p:sp>
      <p:sp>
        <p:nvSpPr>
          <p:cNvPr id="10" name="Freeform 9"/>
          <p:cNvSpPr/>
          <p:nvPr/>
        </p:nvSpPr>
        <p:spPr>
          <a:xfrm>
            <a:off x="4614530" y="5029200"/>
            <a:ext cx="723014" cy="180753"/>
          </a:xfrm>
          <a:custGeom>
            <a:avLst/>
            <a:gdLst>
              <a:gd name="connsiteX0" fmla="*/ 0 w 723014"/>
              <a:gd name="connsiteY0" fmla="*/ 0 h 180753"/>
              <a:gd name="connsiteX1" fmla="*/ 180754 w 723014"/>
              <a:gd name="connsiteY1" fmla="*/ 95693 h 180753"/>
              <a:gd name="connsiteX2" fmla="*/ 510363 w 723014"/>
              <a:gd name="connsiteY2" fmla="*/ 116958 h 180753"/>
              <a:gd name="connsiteX3" fmla="*/ 723014 w 723014"/>
              <a:gd name="connsiteY3" fmla="*/ 180753 h 180753"/>
              <a:gd name="connsiteX4" fmla="*/ 723014 w 723014"/>
              <a:gd name="connsiteY4" fmla="*/ 180753 h 180753"/>
              <a:gd name="connsiteX5" fmla="*/ 723014 w 723014"/>
              <a:gd name="connsiteY5" fmla="*/ 180753 h 1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3014" h="180753">
                <a:moveTo>
                  <a:pt x="0" y="0"/>
                </a:moveTo>
                <a:cubicBezTo>
                  <a:pt x="47847" y="38100"/>
                  <a:pt x="95694" y="76200"/>
                  <a:pt x="180754" y="95693"/>
                </a:cubicBezTo>
                <a:cubicBezTo>
                  <a:pt x="265814" y="115186"/>
                  <a:pt x="419986" y="102781"/>
                  <a:pt x="510363" y="116958"/>
                </a:cubicBezTo>
                <a:cubicBezTo>
                  <a:pt x="600740" y="131135"/>
                  <a:pt x="723014" y="180753"/>
                  <a:pt x="723014" y="180753"/>
                </a:cubicBezTo>
                <a:lnTo>
                  <a:pt x="723014" y="180753"/>
                </a:lnTo>
                <a:lnTo>
                  <a:pt x="723014" y="180753"/>
                </a:lnTo>
              </a:path>
            </a:pathLst>
          </a:custGeom>
          <a:noFill/>
          <a:ln w="381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332968" y="5222150"/>
            <a:ext cx="1895215" cy="514571"/>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2" idx="0"/>
          </p:cNvCxnSpPr>
          <p:nvPr/>
        </p:nvCxnSpPr>
        <p:spPr>
          <a:xfrm flipV="1">
            <a:off x="5280576" y="5209953"/>
            <a:ext cx="2387768" cy="12197"/>
          </a:xfrm>
          <a:prstGeom prst="line">
            <a:avLst/>
          </a:prstGeom>
          <a:ln w="38100">
            <a:solidFill>
              <a:srgbClr val="7030A0"/>
            </a:solidFill>
            <a:prstDash val="lgDash"/>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1648047" y="5273679"/>
            <a:ext cx="2679404" cy="350944"/>
          </a:xfrm>
          <a:custGeom>
            <a:avLst/>
            <a:gdLst>
              <a:gd name="connsiteX0" fmla="*/ 2679404 w 2679404"/>
              <a:gd name="connsiteY0" fmla="*/ 223354 h 350944"/>
              <a:gd name="connsiteX1" fmla="*/ 2509283 w 2679404"/>
              <a:gd name="connsiteY1" fmla="*/ 138293 h 350944"/>
              <a:gd name="connsiteX2" fmla="*/ 2286000 w 2679404"/>
              <a:gd name="connsiteY2" fmla="*/ 53233 h 350944"/>
              <a:gd name="connsiteX3" fmla="*/ 1977655 w 2679404"/>
              <a:gd name="connsiteY3" fmla="*/ 70 h 350944"/>
              <a:gd name="connsiteX4" fmla="*/ 1648046 w 2679404"/>
              <a:gd name="connsiteY4" fmla="*/ 63865 h 350944"/>
              <a:gd name="connsiteX5" fmla="*/ 1052623 w 2679404"/>
              <a:gd name="connsiteY5" fmla="*/ 180823 h 350944"/>
              <a:gd name="connsiteX6" fmla="*/ 0 w 2679404"/>
              <a:gd name="connsiteY6" fmla="*/ 350944 h 350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9404" h="350944">
                <a:moveTo>
                  <a:pt x="2679404" y="223354"/>
                </a:moveTo>
                <a:cubicBezTo>
                  <a:pt x="2627127" y="195000"/>
                  <a:pt x="2574850" y="166646"/>
                  <a:pt x="2509283" y="138293"/>
                </a:cubicBezTo>
                <a:cubicBezTo>
                  <a:pt x="2443716" y="109940"/>
                  <a:pt x="2374605" y="76270"/>
                  <a:pt x="2286000" y="53233"/>
                </a:cubicBezTo>
                <a:cubicBezTo>
                  <a:pt x="2197395" y="30196"/>
                  <a:pt x="2083981" y="-1702"/>
                  <a:pt x="1977655" y="70"/>
                </a:cubicBezTo>
                <a:cubicBezTo>
                  <a:pt x="1871329" y="1842"/>
                  <a:pt x="1648046" y="63865"/>
                  <a:pt x="1648046" y="63865"/>
                </a:cubicBezTo>
                <a:cubicBezTo>
                  <a:pt x="1493874" y="93990"/>
                  <a:pt x="1327297" y="132977"/>
                  <a:pt x="1052623" y="180823"/>
                </a:cubicBezTo>
                <a:cubicBezTo>
                  <a:pt x="777949" y="228669"/>
                  <a:pt x="0" y="350944"/>
                  <a:pt x="0" y="350944"/>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690037" y="4742121"/>
            <a:ext cx="935665" cy="510363"/>
          </a:xfrm>
          <a:custGeom>
            <a:avLst/>
            <a:gdLst>
              <a:gd name="connsiteX0" fmla="*/ 935665 w 935665"/>
              <a:gd name="connsiteY0" fmla="*/ 510363 h 510363"/>
              <a:gd name="connsiteX1" fmla="*/ 797442 w 935665"/>
              <a:gd name="connsiteY1" fmla="*/ 318977 h 510363"/>
              <a:gd name="connsiteX2" fmla="*/ 627321 w 935665"/>
              <a:gd name="connsiteY2" fmla="*/ 202019 h 510363"/>
              <a:gd name="connsiteX3" fmla="*/ 340242 w 935665"/>
              <a:gd name="connsiteY3" fmla="*/ 74428 h 510363"/>
              <a:gd name="connsiteX4" fmla="*/ 0 w 935665"/>
              <a:gd name="connsiteY4" fmla="*/ 0 h 510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5665" h="510363">
                <a:moveTo>
                  <a:pt x="935665" y="510363"/>
                </a:moveTo>
                <a:cubicBezTo>
                  <a:pt x="892249" y="440365"/>
                  <a:pt x="848833" y="370368"/>
                  <a:pt x="797442" y="318977"/>
                </a:cubicBezTo>
                <a:cubicBezTo>
                  <a:pt x="746051" y="267586"/>
                  <a:pt x="703521" y="242777"/>
                  <a:pt x="627321" y="202019"/>
                </a:cubicBezTo>
                <a:cubicBezTo>
                  <a:pt x="551121" y="161261"/>
                  <a:pt x="444795" y="108098"/>
                  <a:pt x="340242" y="74428"/>
                </a:cubicBezTo>
                <a:cubicBezTo>
                  <a:pt x="235689" y="40758"/>
                  <a:pt x="0" y="0"/>
                  <a:pt x="0" y="0"/>
                </a:cubicBezTo>
              </a:path>
            </a:pathLst>
          </a:custGeom>
          <a:noFill/>
          <a:ln w="38100">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593848" y="4476307"/>
            <a:ext cx="970040" cy="320845"/>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Hexagon 21"/>
          <p:cNvSpPr/>
          <p:nvPr/>
        </p:nvSpPr>
        <p:spPr>
          <a:xfrm rot="16200000">
            <a:off x="2897375" y="4534785"/>
            <a:ext cx="159488" cy="148856"/>
          </a:xfrm>
          <a:prstGeom prst="hexagon">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2695" y="1196752"/>
            <a:ext cx="9025809" cy="2880320"/>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275857" y="5894693"/>
            <a:ext cx="5832648" cy="461657"/>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876255" y="5415615"/>
            <a:ext cx="2239069" cy="461657"/>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4976037" y="4152511"/>
            <a:ext cx="2239069" cy="951117"/>
          </a:xfrm>
          <a:prstGeom prst="rect">
            <a:avLst/>
          </a:prstGeom>
          <a:solidFill>
            <a:schemeClr val="bg1">
              <a:lumMod val="8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iley Face 12"/>
          <p:cNvSpPr/>
          <p:nvPr/>
        </p:nvSpPr>
        <p:spPr>
          <a:xfrm>
            <a:off x="5113341" y="5620234"/>
            <a:ext cx="279747" cy="257038"/>
          </a:xfrm>
          <a:prstGeom prst="smileyFac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804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8.33333E-7 -4.44444E-6 C -0.00486 -0.00208 -0.02118 -4.44444E-6 -0.02865 -0.00138 C -0.03629 -0.00208 -0.03455 -0.00138 -0.04514 -0.00532 C -0.06701 -0.00856 -0.08559 -0.02384 -0.09549 -0.0287 C -0.10556 -0.03333 -0.09861 -0.02893 -0.10521 -0.03379 C -0.11076 -0.03912 -0.12031 -0.04606 -0.13212 -0.05185 C -0.1441 -0.0574 -0.15504 -0.06134 -0.17674 -0.06828 C -0.18993 -0.07592 -0.19149 -0.09652 -0.20226 -0.10625 C -0.21337 -0.11736 -0.2316 -0.12615 -0.24254 -0.13611 " pathEditMode="relative" rAng="0" ptsTypes="AAAAAAAAA">
                                      <p:cBhvr>
                                        <p:cTn id="6" dur="3000" fill="hold"/>
                                        <p:tgtEl>
                                          <p:spTgt spid="13"/>
                                        </p:tgtEl>
                                        <p:attrNameLst>
                                          <p:attrName>ppt_x</p:attrName>
                                          <p:attrName>ppt_y</p:attrName>
                                        </p:attrNameLst>
                                      </p:cBhvr>
                                      <p:rCtr x="-12135" y="-68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US" dirty="0" smtClean="0"/>
              <a:t>Antiproton Decelerator : AD</a:t>
            </a:r>
            <a:endParaRPr lang="en-US" dirty="0"/>
          </a:p>
        </p:txBody>
      </p:sp>
      <p:sp>
        <p:nvSpPr>
          <p:cNvPr id="6" name="Date Placeholder 5"/>
          <p:cNvSpPr>
            <a:spLocks noGrp="1"/>
          </p:cNvSpPr>
          <p:nvPr>
            <p:ph type="dt" sz="half" idx="10"/>
          </p:nvPr>
        </p:nvSpPr>
        <p:spPr/>
        <p:txBody>
          <a:bodyPr/>
          <a:lstStyle/>
          <a:p>
            <a:r>
              <a:rPr lang="en-US" smtClean="0"/>
              <a:t>15 January 2021</a:t>
            </a:r>
            <a:endParaRPr lang="en-US" dirty="0" smtClean="0"/>
          </a:p>
        </p:txBody>
      </p:sp>
      <p:sp>
        <p:nvSpPr>
          <p:cNvPr id="7" name="Footer Placeholder 6"/>
          <p:cNvSpPr>
            <a:spLocks noGrp="1"/>
          </p:cNvSpPr>
          <p:nvPr>
            <p:ph type="ftr" sz="quarter" idx="11"/>
          </p:nvPr>
        </p:nvSpPr>
        <p:spPr/>
        <p:txBody>
          <a:bodyPr/>
          <a:lstStyle/>
          <a:p>
            <a:r>
              <a:rPr lang="en-US" smtClean="0"/>
              <a:t>JUAS 2021</a:t>
            </a:r>
            <a:endParaRPr lang="en-US" dirty="0"/>
          </a:p>
        </p:txBody>
      </p:sp>
      <p:sp>
        <p:nvSpPr>
          <p:cNvPr id="8" name="Slide Number Placeholder 7"/>
          <p:cNvSpPr>
            <a:spLocks noGrp="1"/>
          </p:cNvSpPr>
          <p:nvPr>
            <p:ph type="sldNum" sz="quarter" idx="12"/>
          </p:nvPr>
        </p:nvSpPr>
        <p:spPr/>
        <p:txBody>
          <a:bodyPr/>
          <a:lstStyle/>
          <a:p>
            <a:fld id="{8A37C28D-FCB0-477D-82D3-62143F2DA843}" type="slidenum">
              <a:rPr lang="en-US" smtClean="0"/>
              <a:pPr/>
              <a:t>45</a:t>
            </a:fld>
            <a:endParaRPr lang="en-US" dirty="0"/>
          </a:p>
        </p:txBody>
      </p:sp>
      <p:sp>
        <p:nvSpPr>
          <p:cNvPr id="9" name="TextBox 8"/>
          <p:cNvSpPr txBox="1"/>
          <p:nvPr/>
        </p:nvSpPr>
        <p:spPr>
          <a:xfrm>
            <a:off x="175600" y="974338"/>
            <a:ext cx="3951887" cy="1477328"/>
          </a:xfrm>
          <a:prstGeom prst="rect">
            <a:avLst/>
          </a:prstGeom>
          <a:noFill/>
        </p:spPr>
        <p:txBody>
          <a:bodyPr wrap="square" rtlCol="0">
            <a:spAutoFit/>
          </a:bodyPr>
          <a:lstStyle/>
          <a:p>
            <a:r>
              <a:rPr lang="en-US" dirty="0" smtClean="0">
                <a:effectLst/>
              </a:rPr>
              <a:t>Built in 1999 (from the old AC)</a:t>
            </a:r>
          </a:p>
          <a:p>
            <a:r>
              <a:rPr lang="en-US" dirty="0" smtClean="0">
                <a:effectLst/>
              </a:rPr>
              <a:t>26 </a:t>
            </a:r>
            <a:r>
              <a:rPr lang="en-US" dirty="0" err="1" smtClean="0">
                <a:effectLst/>
              </a:rPr>
              <a:t>GeV</a:t>
            </a:r>
            <a:r>
              <a:rPr lang="en-US" dirty="0" smtClean="0">
                <a:effectLst/>
              </a:rPr>
              <a:t>/c PS Proton beam produces p  (1 in 10</a:t>
            </a:r>
            <a:r>
              <a:rPr lang="en-US" baseline="30000" dirty="0" smtClean="0">
                <a:effectLst/>
              </a:rPr>
              <a:t>7</a:t>
            </a:r>
            <a:r>
              <a:rPr lang="en-US" dirty="0" smtClean="0">
                <a:effectLst/>
              </a:rPr>
              <a:t>)</a:t>
            </a:r>
            <a:r>
              <a:rPr lang="en-US" baseline="30000" dirty="0" smtClean="0">
                <a:effectLst/>
              </a:rPr>
              <a:t> </a:t>
            </a:r>
            <a:r>
              <a:rPr lang="en-US" dirty="0" smtClean="0">
                <a:effectLst/>
              </a:rPr>
              <a:t>which are focused and captured in the AD and decelerated to 100 MeV/c (5.3 MeV)</a:t>
            </a:r>
          </a:p>
        </p:txBody>
      </p:sp>
      <p:pic>
        <p:nvPicPr>
          <p:cNvPr id="11" name="Picture 1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99992" y="844599"/>
            <a:ext cx="4644008" cy="3016449"/>
          </a:xfrm>
          <a:prstGeom prst="rect">
            <a:avLst/>
          </a:prstGeom>
        </p:spPr>
      </p:pic>
      <p:pic>
        <p:nvPicPr>
          <p:cNvPr id="10" name="Picture 9"/>
          <p:cNvPicPr>
            <a:picLocks noChangeAspect="1"/>
          </p:cNvPicPr>
          <p:nvPr/>
        </p:nvPicPr>
        <p:blipFill>
          <a:blip r:embed="rId3"/>
          <a:stretch>
            <a:fillRect/>
          </a:stretch>
        </p:blipFill>
        <p:spPr>
          <a:xfrm>
            <a:off x="0" y="2673144"/>
            <a:ext cx="5652120" cy="3936298"/>
          </a:xfrm>
          <a:prstGeom prst="rect">
            <a:avLst/>
          </a:prstGeom>
          <a:ln>
            <a:solidFill>
              <a:srgbClr val="C00000"/>
            </a:solidFill>
          </a:ln>
        </p:spPr>
      </p:pic>
      <p:pic>
        <p:nvPicPr>
          <p:cNvPr id="12" name="Picture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12644" y="4221088"/>
            <a:ext cx="3287339" cy="2402837"/>
          </a:xfrm>
          <a:prstGeom prst="rect">
            <a:avLst/>
          </a:prstGeom>
        </p:spPr>
      </p:pic>
      <p:grpSp>
        <p:nvGrpSpPr>
          <p:cNvPr id="14" name="Group 13"/>
          <p:cNvGrpSpPr/>
          <p:nvPr/>
        </p:nvGrpSpPr>
        <p:grpSpPr>
          <a:xfrm>
            <a:off x="355943" y="-50273"/>
            <a:ext cx="791033" cy="1240823"/>
            <a:chOff x="3000310" y="5495166"/>
            <a:chExt cx="791033" cy="1240823"/>
          </a:xfrm>
        </p:grpSpPr>
        <p:sp>
          <p:nvSpPr>
            <p:cNvPr id="15" name="Oval 14"/>
            <p:cNvSpPr/>
            <p:nvPr/>
          </p:nvSpPr>
          <p:spPr>
            <a:xfrm>
              <a:off x="3072318" y="5927214"/>
              <a:ext cx="648072" cy="576064"/>
            </a:xfrm>
            <a:prstGeom prst="ellipse">
              <a:avLst/>
            </a:prstGeom>
            <a:solidFill>
              <a:srgbClr val="FF0000"/>
            </a:soli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3234810" y="6074278"/>
              <a:ext cx="156600" cy="288032"/>
              <a:chOff x="2255160" y="5445224"/>
              <a:chExt cx="156600" cy="288032"/>
            </a:xfrm>
          </p:grpSpPr>
          <p:sp>
            <p:nvSpPr>
              <p:cNvPr id="32" name="Oval 31"/>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 name="Group 16"/>
            <p:cNvGrpSpPr/>
            <p:nvPr/>
          </p:nvGrpSpPr>
          <p:grpSpPr>
            <a:xfrm>
              <a:off x="3396354" y="6071230"/>
              <a:ext cx="156600" cy="288032"/>
              <a:chOff x="2255160" y="5445224"/>
              <a:chExt cx="156600" cy="288032"/>
            </a:xfrm>
          </p:grpSpPr>
          <p:sp>
            <p:nvSpPr>
              <p:cNvPr id="30" name="Oval 29"/>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TextBox 17"/>
            <p:cNvSpPr txBox="1"/>
            <p:nvPr/>
          </p:nvSpPr>
          <p:spPr>
            <a:xfrm>
              <a:off x="3479811" y="6362310"/>
              <a:ext cx="306494" cy="369332"/>
            </a:xfrm>
            <a:prstGeom prst="rect">
              <a:avLst/>
            </a:prstGeom>
            <a:noFill/>
          </p:spPr>
          <p:txBody>
            <a:bodyPr wrap="none" rtlCol="0">
              <a:spAutoFit/>
            </a:bodyPr>
            <a:lstStyle/>
            <a:p>
              <a:r>
                <a:rPr lang="en-GB" dirty="0" smtClean="0"/>
                <a:t>p</a:t>
              </a:r>
              <a:endParaRPr lang="en-GB" dirty="0"/>
            </a:p>
          </p:txBody>
        </p:sp>
        <p:grpSp>
          <p:nvGrpSpPr>
            <p:cNvPr id="19" name="Group 18"/>
            <p:cNvGrpSpPr/>
            <p:nvPr/>
          </p:nvGrpSpPr>
          <p:grpSpPr>
            <a:xfrm>
              <a:off x="3000310" y="5495166"/>
              <a:ext cx="415498" cy="552264"/>
              <a:chOff x="2475208" y="4532920"/>
              <a:chExt cx="415498" cy="552264"/>
            </a:xfrm>
          </p:grpSpPr>
          <p:sp>
            <p:nvSpPr>
              <p:cNvPr id="21" name="Oval 20"/>
              <p:cNvSpPr/>
              <p:nvPr/>
            </p:nvSpPr>
            <p:spPr>
              <a:xfrm>
                <a:off x="2555776" y="4805068"/>
                <a:ext cx="288032" cy="280116"/>
              </a:xfrm>
              <a:prstGeom prst="ellipse">
                <a:avLst/>
              </a:prstGeom>
              <a:solidFill>
                <a:srgbClr val="92D05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Group 21"/>
              <p:cNvGrpSpPr/>
              <p:nvPr/>
            </p:nvGrpSpPr>
            <p:grpSpPr>
              <a:xfrm>
                <a:off x="2624875" y="4873118"/>
                <a:ext cx="149834" cy="144016"/>
                <a:chOff x="2484242" y="5531712"/>
                <a:chExt cx="149834" cy="144016"/>
              </a:xfrm>
            </p:grpSpPr>
            <p:grpSp>
              <p:nvGrpSpPr>
                <p:cNvPr id="24" name="Group 23"/>
                <p:cNvGrpSpPr/>
                <p:nvPr/>
              </p:nvGrpSpPr>
              <p:grpSpPr>
                <a:xfrm rot="10800000">
                  <a:off x="2484242" y="5531712"/>
                  <a:ext cx="78300" cy="144016"/>
                  <a:chOff x="2255160" y="5445224"/>
                  <a:chExt cx="156600" cy="288032"/>
                </a:xfrm>
              </p:grpSpPr>
              <p:sp>
                <p:nvSpPr>
                  <p:cNvPr id="28" name="Oval 27"/>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p:cNvGrpSpPr/>
                <p:nvPr/>
              </p:nvGrpSpPr>
              <p:grpSpPr>
                <a:xfrm rot="10800000">
                  <a:off x="2555776" y="5531712"/>
                  <a:ext cx="78300" cy="144016"/>
                  <a:chOff x="2255160" y="5445224"/>
                  <a:chExt cx="156600" cy="288032"/>
                </a:xfrm>
              </p:grpSpPr>
              <p:sp>
                <p:nvSpPr>
                  <p:cNvPr id="26" name="Oval 2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3" name="TextBox 22"/>
              <p:cNvSpPr txBox="1"/>
              <p:nvPr/>
            </p:nvSpPr>
            <p:spPr>
              <a:xfrm>
                <a:off x="2475208" y="4532920"/>
                <a:ext cx="415498" cy="369332"/>
              </a:xfrm>
              <a:prstGeom prst="rect">
                <a:avLst/>
              </a:prstGeom>
              <a:noFill/>
            </p:spPr>
            <p:txBody>
              <a:bodyPr wrap="none" rtlCol="0">
                <a:spAutoFit/>
              </a:bodyPr>
              <a:lstStyle/>
              <a:p>
                <a:r>
                  <a:rPr lang="en-GB" dirty="0" smtClean="0"/>
                  <a:t>e+</a:t>
                </a:r>
                <a:endParaRPr lang="en-GB" dirty="0"/>
              </a:p>
            </p:txBody>
          </p:sp>
        </p:grpSp>
        <p:sp>
          <p:nvSpPr>
            <p:cNvPr id="20" name="TextBox 19"/>
            <p:cNvSpPr txBox="1"/>
            <p:nvPr/>
          </p:nvSpPr>
          <p:spPr>
            <a:xfrm>
              <a:off x="3481643" y="6151214"/>
              <a:ext cx="309700" cy="584775"/>
            </a:xfrm>
            <a:prstGeom prst="rect">
              <a:avLst/>
            </a:prstGeom>
            <a:noFill/>
          </p:spPr>
          <p:txBody>
            <a:bodyPr wrap="none" rtlCol="0">
              <a:spAutoFit/>
            </a:bodyPr>
            <a:lstStyle/>
            <a:p>
              <a:r>
                <a:rPr lang="en-GB" sz="3200" dirty="0" smtClean="0"/>
                <a:t>-</a:t>
              </a:r>
              <a:endParaRPr lang="en-GB" sz="3200" dirty="0"/>
            </a:p>
          </p:txBody>
        </p:sp>
      </p:grpSp>
      <p:sp>
        <p:nvSpPr>
          <p:cNvPr id="34" name="TextBox 33"/>
          <p:cNvSpPr txBox="1"/>
          <p:nvPr/>
        </p:nvSpPr>
        <p:spPr>
          <a:xfrm>
            <a:off x="3563888" y="1019258"/>
            <a:ext cx="309700" cy="584775"/>
          </a:xfrm>
          <a:prstGeom prst="rect">
            <a:avLst/>
          </a:prstGeom>
          <a:noFill/>
        </p:spPr>
        <p:txBody>
          <a:bodyPr wrap="none" rtlCol="0">
            <a:spAutoFit/>
          </a:bodyPr>
          <a:lstStyle/>
          <a:p>
            <a:r>
              <a:rPr lang="en-GB" sz="3200" dirty="0" smtClean="0"/>
              <a:t>-</a:t>
            </a:r>
            <a:endParaRPr lang="en-GB" sz="3200" dirty="0"/>
          </a:p>
        </p:txBody>
      </p:sp>
      <p:sp>
        <p:nvSpPr>
          <p:cNvPr id="4" name="TextBox 3"/>
          <p:cNvSpPr txBox="1"/>
          <p:nvPr/>
        </p:nvSpPr>
        <p:spPr>
          <a:xfrm>
            <a:off x="6639930" y="4036422"/>
            <a:ext cx="1432765" cy="369332"/>
          </a:xfrm>
          <a:prstGeom prst="rect">
            <a:avLst/>
          </a:prstGeom>
          <a:noFill/>
        </p:spPr>
        <p:txBody>
          <a:bodyPr wrap="none" rtlCol="0">
            <a:spAutoFit/>
          </a:bodyPr>
          <a:lstStyle/>
          <a:p>
            <a:r>
              <a:rPr lang="en-GB" dirty="0" smtClean="0"/>
              <a:t>Proton target</a:t>
            </a:r>
            <a:endParaRPr lang="en-GB" dirty="0"/>
          </a:p>
        </p:txBody>
      </p:sp>
      <p:sp>
        <p:nvSpPr>
          <p:cNvPr id="5" name="TextBox 4"/>
          <p:cNvSpPr txBox="1"/>
          <p:nvPr/>
        </p:nvSpPr>
        <p:spPr>
          <a:xfrm>
            <a:off x="1891955" y="3274259"/>
            <a:ext cx="2228495" cy="369332"/>
          </a:xfrm>
          <a:prstGeom prst="rect">
            <a:avLst/>
          </a:prstGeom>
          <a:solidFill>
            <a:srgbClr val="66FF33"/>
          </a:solidFill>
        </p:spPr>
        <p:txBody>
          <a:bodyPr wrap="none" rtlCol="0">
            <a:spAutoFit/>
          </a:bodyPr>
          <a:lstStyle/>
          <a:p>
            <a:r>
              <a:rPr lang="en-GB" dirty="0" smtClean="0"/>
              <a:t>Cooling is crucial!!!</a:t>
            </a:r>
            <a:r>
              <a:rPr lang="en-GB" dirty="0" smtClean="0">
                <a:sym typeface="Wingdings" panose="05000000000000000000" pitchFamily="2" charset="2"/>
              </a:rPr>
              <a:t></a:t>
            </a:r>
            <a:endParaRPr lang="en-GB" dirty="0"/>
          </a:p>
        </p:txBody>
      </p:sp>
      <p:sp>
        <p:nvSpPr>
          <p:cNvPr id="35" name="Oval 34"/>
          <p:cNvSpPr/>
          <p:nvPr/>
        </p:nvSpPr>
        <p:spPr>
          <a:xfrm>
            <a:off x="693540" y="2924944"/>
            <a:ext cx="915572"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4151264" y="5318293"/>
            <a:ext cx="1372695"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891241" y="2967335"/>
            <a:ext cx="584415" cy="461665"/>
          </a:xfrm>
          <a:prstGeom prst="rect">
            <a:avLst/>
          </a:prstGeom>
          <a:noFill/>
        </p:spPr>
        <p:txBody>
          <a:bodyPr wrap="none" rtlCol="0">
            <a:spAutoFit/>
          </a:bodyPr>
          <a:lstStyle/>
          <a:p>
            <a:r>
              <a:rPr lang="en-GB" sz="2400" dirty="0" smtClean="0"/>
              <a:t>≈ c</a:t>
            </a:r>
            <a:endParaRPr lang="en-GB" sz="2400" dirty="0"/>
          </a:p>
        </p:txBody>
      </p:sp>
      <p:pic>
        <p:nvPicPr>
          <p:cNvPr id="38" name="Picture 37"/>
          <p:cNvPicPr>
            <a:picLocks noChangeAspect="1"/>
          </p:cNvPicPr>
          <p:nvPr/>
        </p:nvPicPr>
        <p:blipFill>
          <a:blip r:embed="rId5"/>
          <a:stretch>
            <a:fillRect/>
          </a:stretch>
        </p:blipFill>
        <p:spPr>
          <a:xfrm>
            <a:off x="4067944" y="3056756"/>
            <a:ext cx="1638300" cy="876300"/>
          </a:xfrm>
          <a:prstGeom prst="rect">
            <a:avLst/>
          </a:prstGeom>
        </p:spPr>
      </p:pic>
      <p:cxnSp>
        <p:nvCxnSpPr>
          <p:cNvPr id="42" name="Straight Arrow Connector 41"/>
          <p:cNvCxnSpPr/>
          <p:nvPr/>
        </p:nvCxnSpPr>
        <p:spPr>
          <a:xfrm>
            <a:off x="1619672" y="3284984"/>
            <a:ext cx="216024" cy="108012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2267744" y="4365104"/>
            <a:ext cx="432048" cy="108012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3563888" y="5517232"/>
            <a:ext cx="864096" cy="216024"/>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4139952" y="5301208"/>
            <a:ext cx="1405353" cy="584776"/>
          </a:xfrm>
          <a:prstGeom prst="rect">
            <a:avLst/>
          </a:prstGeom>
          <a:noFill/>
        </p:spPr>
        <p:txBody>
          <a:bodyPr wrap="none" rtlCol="0">
            <a:spAutoFit/>
          </a:bodyPr>
          <a:lstStyle/>
          <a:p>
            <a:r>
              <a:rPr lang="en-GB" sz="3200" dirty="0" smtClean="0"/>
              <a:t>≈10% c</a:t>
            </a:r>
            <a:endParaRPr lang="en-GB" sz="3200" dirty="0"/>
          </a:p>
        </p:txBody>
      </p:sp>
    </p:spTree>
    <p:extLst>
      <p:ext uri="{BB962C8B-B14F-4D97-AF65-F5344CB8AC3E}">
        <p14:creationId xmlns:p14="http://schemas.microsoft.com/office/powerpoint/2010/main" val="415548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US" dirty="0" smtClean="0"/>
              <a:t>AD Layout</a:t>
            </a:r>
            <a:endParaRPr lang="en-US" dirty="0"/>
          </a:p>
        </p:txBody>
      </p:sp>
      <p:sp>
        <p:nvSpPr>
          <p:cNvPr id="3" name="Date Placeholder 2"/>
          <p:cNvSpPr>
            <a:spLocks noGrp="1"/>
          </p:cNvSpPr>
          <p:nvPr>
            <p:ph type="dt" sz="half" idx="10"/>
          </p:nvPr>
        </p:nvSpPr>
        <p:spPr>
          <a:xfrm>
            <a:off x="6362442" y="6342188"/>
            <a:ext cx="2289048" cy="365760"/>
          </a:xfrm>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46</a:t>
            </a:fld>
            <a:endParaRPr lang="en-US" dirty="0"/>
          </a:p>
        </p:txBody>
      </p:sp>
      <p:grpSp>
        <p:nvGrpSpPr>
          <p:cNvPr id="6" name="Group 5"/>
          <p:cNvGrpSpPr/>
          <p:nvPr/>
        </p:nvGrpSpPr>
        <p:grpSpPr>
          <a:xfrm>
            <a:off x="104891" y="877813"/>
            <a:ext cx="5835534" cy="3631307"/>
            <a:chOff x="584515" y="1274877"/>
            <a:chExt cx="8934219" cy="5108490"/>
          </a:xfrm>
        </p:grpSpPr>
        <p:pic>
          <p:nvPicPr>
            <p:cNvPr id="7" name="Picture 6" descr="C:\My Documents\ELENA\oldELENA.jpg"/>
            <p:cNvPicPr>
              <a:picLocks noChangeAspect="1" noChangeArrowheads="1"/>
            </p:cNvPicPr>
            <p:nvPr/>
          </p:nvPicPr>
          <p:blipFill>
            <a:blip r:embed="rId2" cstate="print"/>
            <a:srcRect/>
            <a:stretch>
              <a:fillRect/>
            </a:stretch>
          </p:blipFill>
          <p:spPr bwMode="auto">
            <a:xfrm>
              <a:off x="584515" y="1274877"/>
              <a:ext cx="8934219" cy="4999459"/>
            </a:xfrm>
            <a:prstGeom prst="rect">
              <a:avLst/>
            </a:prstGeom>
            <a:noFill/>
          </p:spPr>
        </p:pic>
        <p:pic>
          <p:nvPicPr>
            <p:cNvPr id="8" name="Picture 7" descr="ELENA_new_layout_4.jpg"/>
            <p:cNvPicPr>
              <a:picLocks noChangeAspect="1"/>
            </p:cNvPicPr>
            <p:nvPr/>
          </p:nvPicPr>
          <p:blipFill>
            <a:blip r:embed="rId3" cstate="print"/>
            <a:stretch>
              <a:fillRect/>
            </a:stretch>
          </p:blipFill>
          <p:spPr>
            <a:xfrm>
              <a:off x="2792760" y="1537200"/>
              <a:ext cx="5760640" cy="4846167"/>
            </a:xfrm>
            <a:prstGeom prst="rect">
              <a:avLst/>
            </a:prstGeom>
          </p:spPr>
        </p:pic>
      </p:grpSp>
      <p:sp>
        <p:nvSpPr>
          <p:cNvPr id="11" name="TextBox 10"/>
          <p:cNvSpPr txBox="1"/>
          <p:nvPr/>
        </p:nvSpPr>
        <p:spPr>
          <a:xfrm>
            <a:off x="179512" y="2348880"/>
            <a:ext cx="1728192" cy="400110"/>
          </a:xfrm>
          <a:prstGeom prst="rect">
            <a:avLst/>
          </a:prstGeom>
          <a:noFill/>
        </p:spPr>
        <p:txBody>
          <a:bodyPr wrap="square" rtlCol="0">
            <a:spAutoFit/>
          </a:bodyPr>
          <a:lstStyle/>
          <a:p>
            <a:r>
              <a:rPr lang="en-US" sz="2000" b="1" dirty="0" smtClean="0">
                <a:effectLst/>
              </a:rPr>
              <a:t>Target Area</a:t>
            </a:r>
          </a:p>
        </p:txBody>
      </p:sp>
      <p:cxnSp>
        <p:nvCxnSpPr>
          <p:cNvPr id="13" name="Straight Arrow Connector 12"/>
          <p:cNvCxnSpPr/>
          <p:nvPr/>
        </p:nvCxnSpPr>
        <p:spPr bwMode="auto">
          <a:xfrm flipH="1" flipV="1">
            <a:off x="395536" y="1412776"/>
            <a:ext cx="648072" cy="936104"/>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5" name="TextBox 14"/>
          <p:cNvSpPr txBox="1"/>
          <p:nvPr/>
        </p:nvSpPr>
        <p:spPr>
          <a:xfrm>
            <a:off x="1195261" y="4509120"/>
            <a:ext cx="2664296" cy="400110"/>
          </a:xfrm>
          <a:prstGeom prst="rect">
            <a:avLst/>
          </a:prstGeom>
          <a:noFill/>
        </p:spPr>
        <p:txBody>
          <a:bodyPr wrap="square" rtlCol="0">
            <a:spAutoFit/>
          </a:bodyPr>
          <a:lstStyle/>
          <a:p>
            <a:r>
              <a:rPr lang="en-US" sz="2000" b="1" dirty="0" smtClean="0">
                <a:effectLst/>
              </a:rPr>
              <a:t>Electron Cooling</a:t>
            </a:r>
          </a:p>
        </p:txBody>
      </p:sp>
      <p:cxnSp>
        <p:nvCxnSpPr>
          <p:cNvPr id="16" name="Straight Arrow Connector 15"/>
          <p:cNvCxnSpPr/>
          <p:nvPr/>
        </p:nvCxnSpPr>
        <p:spPr bwMode="auto">
          <a:xfrm flipV="1">
            <a:off x="2900879" y="4152905"/>
            <a:ext cx="374977" cy="461956"/>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9" name="TextBox 18"/>
          <p:cNvSpPr txBox="1"/>
          <p:nvPr/>
        </p:nvSpPr>
        <p:spPr>
          <a:xfrm>
            <a:off x="-74664" y="3146929"/>
            <a:ext cx="2179574" cy="1323439"/>
          </a:xfrm>
          <a:prstGeom prst="rect">
            <a:avLst/>
          </a:prstGeom>
          <a:noFill/>
        </p:spPr>
        <p:txBody>
          <a:bodyPr wrap="square" rtlCol="0">
            <a:spAutoFit/>
          </a:bodyPr>
          <a:lstStyle/>
          <a:p>
            <a:pPr algn="ctr"/>
            <a:r>
              <a:rPr lang="en-US" sz="2000" b="1" dirty="0" smtClean="0">
                <a:effectLst/>
              </a:rPr>
              <a:t>Elena post-decelerator</a:t>
            </a:r>
          </a:p>
          <a:p>
            <a:pPr algn="ctr"/>
            <a:r>
              <a:rPr lang="en-US" sz="2000" b="1" dirty="0" smtClean="0"/>
              <a:t>2016 commissioning</a:t>
            </a:r>
            <a:endParaRPr lang="en-US" sz="2000" b="1" dirty="0" smtClean="0">
              <a:effectLst/>
            </a:endParaRPr>
          </a:p>
        </p:txBody>
      </p:sp>
      <p:cxnSp>
        <p:nvCxnSpPr>
          <p:cNvPr id="20" name="Straight Arrow Connector 19"/>
          <p:cNvCxnSpPr/>
          <p:nvPr/>
        </p:nvCxnSpPr>
        <p:spPr bwMode="auto">
          <a:xfrm flipV="1">
            <a:off x="1547243" y="2348880"/>
            <a:ext cx="1152549" cy="936104"/>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grpSp>
        <p:nvGrpSpPr>
          <p:cNvPr id="153" name="Group 152"/>
          <p:cNvGrpSpPr/>
          <p:nvPr/>
        </p:nvGrpSpPr>
        <p:grpSpPr>
          <a:xfrm>
            <a:off x="3419872" y="3212976"/>
            <a:ext cx="1836712" cy="1775812"/>
            <a:chOff x="3859557" y="3212976"/>
            <a:chExt cx="1836712" cy="1775812"/>
          </a:xfrm>
        </p:grpSpPr>
        <p:cxnSp>
          <p:nvCxnSpPr>
            <p:cNvPr id="23" name="Straight Arrow Connector 22"/>
            <p:cNvCxnSpPr>
              <a:stCxn id="22" idx="0"/>
            </p:cNvCxnSpPr>
            <p:nvPr/>
          </p:nvCxnSpPr>
          <p:spPr bwMode="auto">
            <a:xfrm flipH="1" flipV="1">
              <a:off x="4723653" y="3212976"/>
              <a:ext cx="54260" cy="1067926"/>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22" name="TextBox 21"/>
            <p:cNvSpPr txBox="1"/>
            <p:nvPr/>
          </p:nvSpPr>
          <p:spPr>
            <a:xfrm>
              <a:off x="3859557" y="4280902"/>
              <a:ext cx="1836712" cy="707886"/>
            </a:xfrm>
            <a:prstGeom prst="rect">
              <a:avLst/>
            </a:prstGeom>
            <a:noFill/>
          </p:spPr>
          <p:txBody>
            <a:bodyPr wrap="square" rtlCol="0">
              <a:spAutoFit/>
            </a:bodyPr>
            <a:lstStyle/>
            <a:p>
              <a:pPr algn="ctr"/>
              <a:r>
                <a:rPr lang="en-US" sz="2000" b="1" dirty="0" smtClean="0">
                  <a:effectLst/>
                </a:rPr>
                <a:t>Experimental Area</a:t>
              </a:r>
            </a:p>
          </p:txBody>
        </p:sp>
      </p:grpSp>
      <p:sp>
        <p:nvSpPr>
          <p:cNvPr id="26" name="TextBox 25"/>
          <p:cNvSpPr txBox="1"/>
          <p:nvPr/>
        </p:nvSpPr>
        <p:spPr>
          <a:xfrm>
            <a:off x="1979712" y="856087"/>
            <a:ext cx="2232248" cy="369332"/>
          </a:xfrm>
          <a:prstGeom prst="rect">
            <a:avLst/>
          </a:prstGeom>
          <a:solidFill>
            <a:schemeClr val="bg1"/>
          </a:solidFill>
        </p:spPr>
        <p:txBody>
          <a:bodyPr wrap="square" rtlCol="0">
            <a:spAutoFit/>
          </a:bodyPr>
          <a:lstStyle/>
          <a:p>
            <a:pPr algn="ctr"/>
            <a:r>
              <a:rPr lang="en-GB" b="1" dirty="0" smtClean="0"/>
              <a:t>C ~ 200 m</a:t>
            </a:r>
            <a:endParaRPr lang="en-GB" b="1" dirty="0"/>
          </a:p>
        </p:txBody>
      </p:sp>
      <p:graphicFrame>
        <p:nvGraphicFramePr>
          <p:cNvPr id="29" name="Diagram 28"/>
          <p:cNvGraphicFramePr/>
          <p:nvPr>
            <p:extLst/>
          </p:nvPr>
        </p:nvGraphicFramePr>
        <p:xfrm>
          <a:off x="5292080" y="3633884"/>
          <a:ext cx="3995798" cy="26800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61" name="Group 60"/>
          <p:cNvGrpSpPr/>
          <p:nvPr/>
        </p:nvGrpSpPr>
        <p:grpSpPr>
          <a:xfrm>
            <a:off x="555802" y="-70614"/>
            <a:ext cx="791033" cy="1240823"/>
            <a:chOff x="3000310" y="5495166"/>
            <a:chExt cx="791033" cy="1240823"/>
          </a:xfrm>
        </p:grpSpPr>
        <p:sp>
          <p:nvSpPr>
            <p:cNvPr id="32" name="Oval 31"/>
            <p:cNvSpPr/>
            <p:nvPr/>
          </p:nvSpPr>
          <p:spPr>
            <a:xfrm>
              <a:off x="3072318" y="5927214"/>
              <a:ext cx="648072" cy="576064"/>
            </a:xfrm>
            <a:prstGeom prst="ellipse">
              <a:avLst/>
            </a:prstGeom>
            <a:solidFill>
              <a:srgbClr val="FF0000"/>
            </a:soli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p:cNvGrpSpPr/>
            <p:nvPr/>
          </p:nvGrpSpPr>
          <p:grpSpPr>
            <a:xfrm>
              <a:off x="3234810" y="6074278"/>
              <a:ext cx="156600" cy="288032"/>
              <a:chOff x="2255160" y="5445224"/>
              <a:chExt cx="156600" cy="288032"/>
            </a:xfrm>
          </p:grpSpPr>
          <p:sp>
            <p:nvSpPr>
              <p:cNvPr id="58" name="Oval 57"/>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 name="Group 33"/>
            <p:cNvGrpSpPr/>
            <p:nvPr/>
          </p:nvGrpSpPr>
          <p:grpSpPr>
            <a:xfrm>
              <a:off x="3396354" y="6071230"/>
              <a:ext cx="156600" cy="288032"/>
              <a:chOff x="2255160" y="5445224"/>
              <a:chExt cx="156600" cy="288032"/>
            </a:xfrm>
          </p:grpSpPr>
          <p:sp>
            <p:nvSpPr>
              <p:cNvPr id="56" name="Oval 5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TextBox 34"/>
            <p:cNvSpPr txBox="1"/>
            <p:nvPr/>
          </p:nvSpPr>
          <p:spPr>
            <a:xfrm>
              <a:off x="3479811" y="6362310"/>
              <a:ext cx="306494" cy="369332"/>
            </a:xfrm>
            <a:prstGeom prst="rect">
              <a:avLst/>
            </a:prstGeom>
            <a:noFill/>
          </p:spPr>
          <p:txBody>
            <a:bodyPr wrap="none" rtlCol="0">
              <a:spAutoFit/>
            </a:bodyPr>
            <a:lstStyle/>
            <a:p>
              <a:r>
                <a:rPr lang="en-GB" dirty="0" smtClean="0"/>
                <a:t>p</a:t>
              </a:r>
              <a:endParaRPr lang="en-GB" dirty="0"/>
            </a:p>
          </p:txBody>
        </p:sp>
        <p:grpSp>
          <p:nvGrpSpPr>
            <p:cNvPr id="36" name="Group 35"/>
            <p:cNvGrpSpPr/>
            <p:nvPr/>
          </p:nvGrpSpPr>
          <p:grpSpPr>
            <a:xfrm>
              <a:off x="3000310" y="5495166"/>
              <a:ext cx="415498" cy="552264"/>
              <a:chOff x="2475208" y="4532920"/>
              <a:chExt cx="415498" cy="552264"/>
            </a:xfrm>
          </p:grpSpPr>
          <p:sp>
            <p:nvSpPr>
              <p:cNvPr id="47" name="Oval 46"/>
              <p:cNvSpPr/>
              <p:nvPr/>
            </p:nvSpPr>
            <p:spPr>
              <a:xfrm>
                <a:off x="2555776" y="4805068"/>
                <a:ext cx="288032" cy="280116"/>
              </a:xfrm>
              <a:prstGeom prst="ellipse">
                <a:avLst/>
              </a:prstGeom>
              <a:solidFill>
                <a:srgbClr val="92D05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8" name="Group 47"/>
              <p:cNvGrpSpPr/>
              <p:nvPr/>
            </p:nvGrpSpPr>
            <p:grpSpPr>
              <a:xfrm>
                <a:off x="2624875" y="4873118"/>
                <a:ext cx="149834" cy="144016"/>
                <a:chOff x="2484242" y="5531712"/>
                <a:chExt cx="149834" cy="144016"/>
              </a:xfrm>
            </p:grpSpPr>
            <p:grpSp>
              <p:nvGrpSpPr>
                <p:cNvPr id="50" name="Group 49"/>
                <p:cNvGrpSpPr/>
                <p:nvPr/>
              </p:nvGrpSpPr>
              <p:grpSpPr>
                <a:xfrm rot="10800000">
                  <a:off x="2484242" y="5531712"/>
                  <a:ext cx="78300" cy="144016"/>
                  <a:chOff x="2255160" y="5445224"/>
                  <a:chExt cx="156600" cy="288032"/>
                </a:xfrm>
              </p:grpSpPr>
              <p:sp>
                <p:nvSpPr>
                  <p:cNvPr id="54" name="Oval 5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1" name="Group 50"/>
                <p:cNvGrpSpPr/>
                <p:nvPr/>
              </p:nvGrpSpPr>
              <p:grpSpPr>
                <a:xfrm rot="10800000">
                  <a:off x="2555776" y="5531712"/>
                  <a:ext cx="78300" cy="144016"/>
                  <a:chOff x="2255160" y="5445224"/>
                  <a:chExt cx="156600" cy="288032"/>
                </a:xfrm>
              </p:grpSpPr>
              <p:sp>
                <p:nvSpPr>
                  <p:cNvPr id="52" name="Oval 51"/>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49" name="TextBox 48"/>
              <p:cNvSpPr txBox="1"/>
              <p:nvPr/>
            </p:nvSpPr>
            <p:spPr>
              <a:xfrm>
                <a:off x="2475208" y="4532920"/>
                <a:ext cx="415498" cy="369332"/>
              </a:xfrm>
              <a:prstGeom prst="rect">
                <a:avLst/>
              </a:prstGeom>
              <a:noFill/>
            </p:spPr>
            <p:txBody>
              <a:bodyPr wrap="none" rtlCol="0">
                <a:spAutoFit/>
              </a:bodyPr>
              <a:lstStyle/>
              <a:p>
                <a:r>
                  <a:rPr lang="en-GB" dirty="0" smtClean="0"/>
                  <a:t>e+</a:t>
                </a:r>
                <a:endParaRPr lang="en-GB" dirty="0"/>
              </a:p>
            </p:txBody>
          </p:sp>
        </p:grpSp>
        <p:sp>
          <p:nvSpPr>
            <p:cNvPr id="60" name="TextBox 59"/>
            <p:cNvSpPr txBox="1"/>
            <p:nvPr/>
          </p:nvSpPr>
          <p:spPr>
            <a:xfrm>
              <a:off x="3481643" y="6151214"/>
              <a:ext cx="309700" cy="584775"/>
            </a:xfrm>
            <a:prstGeom prst="rect">
              <a:avLst/>
            </a:prstGeom>
            <a:noFill/>
          </p:spPr>
          <p:txBody>
            <a:bodyPr wrap="none" rtlCol="0">
              <a:spAutoFit/>
            </a:bodyPr>
            <a:lstStyle/>
            <a:p>
              <a:r>
                <a:rPr lang="en-GB" sz="3200" dirty="0" smtClean="0"/>
                <a:t>-</a:t>
              </a:r>
              <a:endParaRPr lang="en-GB" sz="3200" dirty="0"/>
            </a:p>
          </p:txBody>
        </p:sp>
      </p:grpSp>
      <p:grpSp>
        <p:nvGrpSpPr>
          <p:cNvPr id="64" name="Group 63"/>
          <p:cNvGrpSpPr/>
          <p:nvPr/>
        </p:nvGrpSpPr>
        <p:grpSpPr>
          <a:xfrm>
            <a:off x="7165135" y="4336694"/>
            <a:ext cx="1512168" cy="461665"/>
            <a:chOff x="809836" y="5301208"/>
            <a:chExt cx="2754052" cy="461665"/>
          </a:xfrm>
        </p:grpSpPr>
        <p:sp>
          <p:nvSpPr>
            <p:cNvPr id="30" name="Rectangle 29"/>
            <p:cNvSpPr/>
            <p:nvPr/>
          </p:nvSpPr>
          <p:spPr>
            <a:xfrm>
              <a:off x="809836" y="5301208"/>
              <a:ext cx="2754052" cy="461665"/>
            </a:xfrm>
            <a:prstGeom prst="rect">
              <a:avLst/>
            </a:prstGeom>
          </p:spPr>
          <p:txBody>
            <a:bodyPr wrap="square">
              <a:spAutoFit/>
            </a:bodyPr>
            <a:lstStyle/>
            <a:p>
              <a:pPr algn="ctr"/>
              <a:r>
                <a:rPr lang="en-GB" sz="1200" dirty="0"/>
                <a:t>2002 </a:t>
              </a:r>
              <a:r>
                <a:rPr lang="en-GB" sz="1200" dirty="0" smtClean="0"/>
                <a:t>first </a:t>
              </a:r>
              <a:r>
                <a:rPr lang="en-GB" sz="1200" dirty="0"/>
                <a:t>glimpse </a:t>
              </a:r>
              <a:endParaRPr lang="en-GB" sz="1200" dirty="0" smtClean="0"/>
            </a:p>
            <a:p>
              <a:pPr algn="ctr"/>
              <a:r>
                <a:rPr lang="en-GB" sz="1200" dirty="0" smtClean="0"/>
                <a:t>inside </a:t>
              </a:r>
              <a:r>
                <a:rPr lang="en-GB" sz="1200" b="1" dirty="0">
                  <a:solidFill>
                    <a:srgbClr val="C00000"/>
                  </a:solidFill>
                </a:rPr>
                <a:t>H</a:t>
              </a:r>
            </a:p>
          </p:txBody>
        </p:sp>
        <p:cxnSp>
          <p:nvCxnSpPr>
            <p:cNvPr id="63" name="Straight Connector 62"/>
            <p:cNvCxnSpPr/>
            <p:nvPr/>
          </p:nvCxnSpPr>
          <p:spPr>
            <a:xfrm>
              <a:off x="2488115" y="5526933"/>
              <a:ext cx="11177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5" name="Group 64"/>
          <p:cNvGrpSpPr/>
          <p:nvPr/>
        </p:nvGrpSpPr>
        <p:grpSpPr>
          <a:xfrm>
            <a:off x="5220072" y="4402922"/>
            <a:ext cx="1785281" cy="276999"/>
            <a:chOff x="725388" y="5301208"/>
            <a:chExt cx="2929077" cy="276999"/>
          </a:xfrm>
        </p:grpSpPr>
        <p:sp>
          <p:nvSpPr>
            <p:cNvPr id="66" name="Rectangle 65"/>
            <p:cNvSpPr/>
            <p:nvPr/>
          </p:nvSpPr>
          <p:spPr>
            <a:xfrm>
              <a:off x="725388" y="5301208"/>
              <a:ext cx="2929077" cy="276999"/>
            </a:xfrm>
            <a:prstGeom prst="rect">
              <a:avLst/>
            </a:prstGeom>
          </p:spPr>
          <p:txBody>
            <a:bodyPr wrap="square">
              <a:spAutoFit/>
            </a:bodyPr>
            <a:lstStyle/>
            <a:p>
              <a:pPr algn="ctr"/>
              <a:r>
                <a:rPr lang="en-GB" sz="1200" dirty="0" smtClean="0"/>
                <a:t>2011 </a:t>
              </a:r>
              <a:r>
                <a:rPr lang="en-GB" sz="1200" b="1" dirty="0" smtClean="0">
                  <a:solidFill>
                    <a:srgbClr val="C00000"/>
                  </a:solidFill>
                </a:rPr>
                <a:t>H </a:t>
              </a:r>
              <a:r>
                <a:rPr lang="en-GB" sz="1200" dirty="0" smtClean="0"/>
                <a:t>trapped for 16’</a:t>
              </a:r>
              <a:endParaRPr lang="en-GB" sz="1200" dirty="0"/>
            </a:p>
          </p:txBody>
        </p:sp>
        <p:cxnSp>
          <p:nvCxnSpPr>
            <p:cNvPr id="67" name="Straight Connector 66"/>
            <p:cNvCxnSpPr/>
            <p:nvPr/>
          </p:nvCxnSpPr>
          <p:spPr>
            <a:xfrm>
              <a:off x="1973182" y="5364657"/>
              <a:ext cx="11177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36" name="Group 135"/>
          <p:cNvGrpSpPr/>
          <p:nvPr/>
        </p:nvGrpSpPr>
        <p:grpSpPr>
          <a:xfrm>
            <a:off x="6070621" y="3885644"/>
            <a:ext cx="2821859" cy="347641"/>
            <a:chOff x="395536" y="5373216"/>
            <a:chExt cx="2692831" cy="347641"/>
          </a:xfrm>
        </p:grpSpPr>
        <p:sp>
          <p:nvSpPr>
            <p:cNvPr id="132" name="Rectangle 131"/>
            <p:cNvSpPr/>
            <p:nvPr/>
          </p:nvSpPr>
          <p:spPr>
            <a:xfrm>
              <a:off x="395536" y="5375928"/>
              <a:ext cx="2692831" cy="276999"/>
            </a:xfrm>
            <a:prstGeom prst="rect">
              <a:avLst/>
            </a:prstGeom>
          </p:spPr>
          <p:txBody>
            <a:bodyPr wrap="square">
              <a:spAutoFit/>
            </a:bodyPr>
            <a:lstStyle/>
            <a:p>
              <a:r>
                <a:rPr lang="en-GB" sz="1200" dirty="0" err="1"/>
                <a:t>A</a:t>
              </a:r>
              <a:r>
                <a:rPr lang="en-GB" sz="1200" dirty="0" err="1" smtClean="0"/>
                <a:t>ntiprotonic</a:t>
              </a:r>
              <a:r>
                <a:rPr lang="en-GB" sz="1200" dirty="0" smtClean="0"/>
                <a:t> </a:t>
              </a:r>
              <a:r>
                <a:rPr lang="en-GB" sz="1200" dirty="0"/>
                <a:t>helium </a:t>
              </a:r>
              <a:r>
                <a:rPr lang="en-GB" sz="1200" dirty="0" smtClean="0">
                  <a:sym typeface="Wingdings" panose="05000000000000000000" pitchFamily="2" charset="2"/>
                </a:rPr>
                <a:t></a:t>
              </a:r>
              <a:r>
                <a:rPr lang="en-GB" sz="1200" dirty="0" smtClean="0"/>
                <a:t>m </a:t>
              </a:r>
              <a:endParaRPr lang="en-GB" sz="1200" dirty="0"/>
            </a:p>
          </p:txBody>
        </p:sp>
        <p:grpSp>
          <p:nvGrpSpPr>
            <p:cNvPr id="135" name="Group 134"/>
            <p:cNvGrpSpPr/>
            <p:nvPr/>
          </p:nvGrpSpPr>
          <p:grpSpPr>
            <a:xfrm>
              <a:off x="1942828" y="5373216"/>
              <a:ext cx="268022" cy="347641"/>
              <a:chOff x="3833458" y="5489952"/>
              <a:chExt cx="268022" cy="347641"/>
            </a:xfrm>
          </p:grpSpPr>
          <p:sp>
            <p:nvSpPr>
              <p:cNvPr id="133" name="TextBox 132"/>
              <p:cNvSpPr txBox="1"/>
              <p:nvPr/>
            </p:nvSpPr>
            <p:spPr>
              <a:xfrm>
                <a:off x="3833458" y="5560594"/>
                <a:ext cx="268022" cy="276999"/>
              </a:xfrm>
              <a:prstGeom prst="rect">
                <a:avLst/>
              </a:prstGeom>
              <a:noFill/>
            </p:spPr>
            <p:txBody>
              <a:bodyPr wrap="none" rtlCol="0">
                <a:spAutoFit/>
              </a:bodyPr>
              <a:lstStyle/>
              <a:p>
                <a:r>
                  <a:rPr lang="en-GB" sz="1200" b="1" dirty="0" smtClean="0">
                    <a:solidFill>
                      <a:srgbClr val="C00000"/>
                    </a:solidFill>
                  </a:rPr>
                  <a:t>p</a:t>
                </a:r>
                <a:endParaRPr lang="en-GB" sz="1200" b="1" dirty="0">
                  <a:solidFill>
                    <a:srgbClr val="C00000"/>
                  </a:solidFill>
                </a:endParaRPr>
              </a:p>
            </p:txBody>
          </p:sp>
          <p:sp>
            <p:nvSpPr>
              <p:cNvPr id="134" name="TextBox 133"/>
              <p:cNvSpPr txBox="1"/>
              <p:nvPr/>
            </p:nvSpPr>
            <p:spPr>
              <a:xfrm>
                <a:off x="3849708" y="5489952"/>
                <a:ext cx="231154" cy="276999"/>
              </a:xfrm>
              <a:prstGeom prst="rect">
                <a:avLst/>
              </a:prstGeom>
              <a:noFill/>
            </p:spPr>
            <p:txBody>
              <a:bodyPr wrap="none" rtlCol="0">
                <a:spAutoFit/>
              </a:bodyPr>
              <a:lstStyle/>
              <a:p>
                <a:r>
                  <a:rPr lang="en-GB" sz="1200" b="1" dirty="0" smtClean="0">
                    <a:solidFill>
                      <a:srgbClr val="C00000"/>
                    </a:solidFill>
                  </a:rPr>
                  <a:t>-</a:t>
                </a:r>
                <a:endParaRPr lang="en-GB" sz="1200" b="1" dirty="0">
                  <a:solidFill>
                    <a:srgbClr val="C00000"/>
                  </a:solidFill>
                </a:endParaRPr>
              </a:p>
            </p:txBody>
          </p:sp>
        </p:grpSp>
      </p:grpSp>
      <p:grpSp>
        <p:nvGrpSpPr>
          <p:cNvPr id="139" name="Group 138"/>
          <p:cNvGrpSpPr/>
          <p:nvPr/>
        </p:nvGrpSpPr>
        <p:grpSpPr>
          <a:xfrm>
            <a:off x="5148064" y="4835718"/>
            <a:ext cx="1911413" cy="461665"/>
            <a:chOff x="1406529" y="5380328"/>
            <a:chExt cx="1911413" cy="461665"/>
          </a:xfrm>
        </p:grpSpPr>
        <p:sp>
          <p:nvSpPr>
            <p:cNvPr id="137" name="Rectangle 136"/>
            <p:cNvSpPr/>
            <p:nvPr/>
          </p:nvSpPr>
          <p:spPr>
            <a:xfrm>
              <a:off x="1406529" y="5380328"/>
              <a:ext cx="1911413" cy="461665"/>
            </a:xfrm>
            <a:prstGeom prst="rect">
              <a:avLst/>
            </a:prstGeom>
          </p:spPr>
          <p:txBody>
            <a:bodyPr wrap="square">
              <a:spAutoFit/>
            </a:bodyPr>
            <a:lstStyle/>
            <a:p>
              <a:pPr algn="ctr"/>
              <a:r>
                <a:rPr lang="en-GB" sz="1200" dirty="0" smtClean="0"/>
                <a:t>1</a:t>
              </a:r>
              <a:r>
                <a:rPr lang="en-GB" sz="1200" baseline="30000" dirty="0" smtClean="0"/>
                <a:t>st</a:t>
              </a:r>
              <a:r>
                <a:rPr lang="en-GB" sz="1200" dirty="0" smtClean="0"/>
                <a:t> meas.  </a:t>
              </a:r>
              <a:r>
                <a:rPr lang="en-GB" sz="1200" dirty="0"/>
                <a:t>of </a:t>
              </a:r>
              <a:r>
                <a:rPr lang="en-GB" sz="1200" dirty="0" smtClean="0"/>
                <a:t>gravitational </a:t>
              </a:r>
              <a:r>
                <a:rPr lang="en-GB" sz="1200" dirty="0"/>
                <a:t>effect </a:t>
              </a:r>
              <a:r>
                <a:rPr lang="en-GB" sz="1200" dirty="0" smtClean="0"/>
                <a:t>on </a:t>
              </a:r>
              <a:r>
                <a:rPr lang="en-GB" sz="1200" b="1" dirty="0" smtClean="0">
                  <a:solidFill>
                    <a:srgbClr val="C00000"/>
                  </a:solidFill>
                </a:rPr>
                <a:t>H</a:t>
              </a:r>
              <a:endParaRPr lang="en-GB" sz="1200" b="1" dirty="0">
                <a:solidFill>
                  <a:srgbClr val="C00000"/>
                </a:solidFill>
              </a:endParaRPr>
            </a:p>
          </p:txBody>
        </p:sp>
        <p:cxnSp>
          <p:nvCxnSpPr>
            <p:cNvPr id="138" name="Straight Connector 137"/>
            <p:cNvCxnSpPr/>
            <p:nvPr/>
          </p:nvCxnSpPr>
          <p:spPr>
            <a:xfrm>
              <a:off x="2660880" y="5622336"/>
              <a:ext cx="6137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46" name="Group 145"/>
          <p:cNvGrpSpPr/>
          <p:nvPr/>
        </p:nvGrpSpPr>
        <p:grpSpPr>
          <a:xfrm>
            <a:off x="5757778" y="5513407"/>
            <a:ext cx="1210828" cy="461665"/>
            <a:chOff x="1512187" y="5380328"/>
            <a:chExt cx="1763669" cy="461665"/>
          </a:xfrm>
        </p:grpSpPr>
        <p:sp>
          <p:nvSpPr>
            <p:cNvPr id="147" name="Rectangle 146"/>
            <p:cNvSpPr/>
            <p:nvPr/>
          </p:nvSpPr>
          <p:spPr>
            <a:xfrm>
              <a:off x="1512187" y="5380328"/>
              <a:ext cx="1763669" cy="461665"/>
            </a:xfrm>
            <a:prstGeom prst="rect">
              <a:avLst/>
            </a:prstGeom>
          </p:spPr>
          <p:txBody>
            <a:bodyPr wrap="square">
              <a:spAutoFit/>
            </a:bodyPr>
            <a:lstStyle/>
            <a:p>
              <a:pPr algn="ctr"/>
              <a:r>
                <a:rPr lang="en-GB" sz="1200" dirty="0" smtClean="0"/>
                <a:t>Gravitational </a:t>
              </a:r>
              <a:r>
                <a:rPr lang="en-GB" sz="1200" dirty="0"/>
                <a:t>effect </a:t>
              </a:r>
              <a:r>
                <a:rPr lang="en-GB" sz="1200" dirty="0" smtClean="0"/>
                <a:t>on </a:t>
              </a:r>
              <a:r>
                <a:rPr lang="en-GB" sz="1200" b="1" dirty="0" smtClean="0">
                  <a:solidFill>
                    <a:srgbClr val="C00000"/>
                  </a:solidFill>
                </a:rPr>
                <a:t>H</a:t>
              </a:r>
              <a:endParaRPr lang="en-GB" sz="1200" b="1" dirty="0">
                <a:solidFill>
                  <a:srgbClr val="C00000"/>
                </a:solidFill>
              </a:endParaRPr>
            </a:p>
          </p:txBody>
        </p:sp>
        <p:cxnSp>
          <p:nvCxnSpPr>
            <p:cNvPr id="148" name="Straight Connector 147"/>
            <p:cNvCxnSpPr/>
            <p:nvPr/>
          </p:nvCxnSpPr>
          <p:spPr>
            <a:xfrm>
              <a:off x="2788407" y="5622336"/>
              <a:ext cx="6137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7129474" y="5120594"/>
            <a:ext cx="1452001" cy="276999"/>
            <a:chOff x="2479591" y="5288353"/>
            <a:chExt cx="1452001" cy="276999"/>
          </a:xfrm>
        </p:grpSpPr>
        <p:sp>
          <p:nvSpPr>
            <p:cNvPr id="150" name="Rectangle 149"/>
            <p:cNvSpPr/>
            <p:nvPr/>
          </p:nvSpPr>
          <p:spPr>
            <a:xfrm>
              <a:off x="2479591" y="5288353"/>
              <a:ext cx="1452001" cy="276999"/>
            </a:xfrm>
            <a:prstGeom prst="rect">
              <a:avLst/>
            </a:prstGeom>
          </p:spPr>
          <p:txBody>
            <a:bodyPr wrap="none">
              <a:spAutoFit/>
            </a:bodyPr>
            <a:lstStyle/>
            <a:p>
              <a:r>
                <a:rPr lang="en-GB" sz="1200" b="1" dirty="0" smtClean="0">
                  <a:solidFill>
                    <a:srgbClr val="C00000"/>
                  </a:solidFill>
                </a:rPr>
                <a:t>p</a:t>
              </a:r>
              <a:r>
                <a:rPr lang="en-GB" sz="1200" dirty="0" smtClean="0"/>
                <a:t> magnetic moment</a:t>
              </a:r>
              <a:endParaRPr lang="en-GB" sz="1200" dirty="0"/>
            </a:p>
          </p:txBody>
        </p:sp>
        <p:cxnSp>
          <p:nvCxnSpPr>
            <p:cNvPr id="151" name="Straight Connector 150"/>
            <p:cNvCxnSpPr/>
            <p:nvPr/>
          </p:nvCxnSpPr>
          <p:spPr>
            <a:xfrm>
              <a:off x="2561766" y="5373216"/>
              <a:ext cx="9338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072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251" name="Picture 1" descr="hdf_north.jpg"/>
          <p:cNvPicPr>
            <a:picLocks noChangeAspect="1"/>
          </p:cNvPicPr>
          <p:nvPr/>
        </p:nvPicPr>
        <p:blipFill>
          <a:blip r:embed="rId3"/>
          <a:srcRect/>
          <a:stretch>
            <a:fillRect/>
          </a:stretch>
        </p:blipFill>
        <p:spPr bwMode="auto">
          <a:xfrm>
            <a:off x="0" y="0"/>
            <a:ext cx="9144000" cy="7086600"/>
          </a:xfrm>
          <a:prstGeom prst="rect">
            <a:avLst/>
          </a:prstGeom>
          <a:noFill/>
          <a:ln w="9525">
            <a:noFill/>
            <a:miter lim="800000"/>
            <a:headEnd/>
            <a:tailEnd/>
          </a:ln>
        </p:spPr>
      </p:pic>
      <p:graphicFrame>
        <p:nvGraphicFramePr>
          <p:cNvPr id="181250" name="Object 2"/>
          <p:cNvGraphicFramePr>
            <a:graphicFrameLocks noChangeAspect="1"/>
          </p:cNvGraphicFramePr>
          <p:nvPr>
            <p:extLst>
              <p:ext uri="{D42A27DB-BD31-4B8C-83A1-F6EECF244321}">
                <p14:modId xmlns:p14="http://schemas.microsoft.com/office/powerpoint/2010/main" val="3958233678"/>
              </p:ext>
            </p:extLst>
          </p:nvPr>
        </p:nvGraphicFramePr>
        <p:xfrm>
          <a:off x="7020273" y="4149080"/>
          <a:ext cx="2123727" cy="1952145"/>
        </p:xfrm>
        <a:graphic>
          <a:graphicData uri="http://schemas.openxmlformats.org/presentationml/2006/ole">
            <mc:AlternateContent xmlns:mc="http://schemas.openxmlformats.org/markup-compatibility/2006">
              <mc:Choice xmlns:v="urn:schemas-microsoft-com:vml" Requires="v">
                <p:oleObj spid="_x0000_s42059" name="Photo Editor Photo" r:id="rId4" imgW="11247619" imgH="10345594" progId="MSPhotoEd.3">
                  <p:embed/>
                </p:oleObj>
              </mc:Choice>
              <mc:Fallback>
                <p:oleObj name="Photo Editor Photo" r:id="rId4" imgW="11247619" imgH="10345594"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273" y="4149080"/>
                        <a:ext cx="2123727" cy="1952145"/>
                      </a:xfrm>
                      <a:prstGeom prst="rect">
                        <a:avLst/>
                      </a:prstGeom>
                      <a:noFill/>
                      <a:ln>
                        <a:noFill/>
                      </a:ln>
                      <a:effectLst/>
                    </p:spPr>
                  </p:pic>
                </p:oleObj>
              </mc:Fallback>
            </mc:AlternateContent>
          </a:graphicData>
        </a:graphic>
      </p:graphicFrame>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47</a:t>
            </a:fld>
            <a:endParaRPr lang="en-GB"/>
          </a:p>
        </p:txBody>
      </p:sp>
    </p:spTree>
    <p:extLst>
      <p:ext uri="{BB962C8B-B14F-4D97-AF65-F5344CB8AC3E}">
        <p14:creationId xmlns:p14="http://schemas.microsoft.com/office/powerpoint/2010/main" val="461871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251"/>
                                        </p:tgtEl>
                                        <p:attrNameLst>
                                          <p:attrName>style.visibility</p:attrName>
                                        </p:attrNameLst>
                                      </p:cBhvr>
                                      <p:to>
                                        <p:strVal val="visible"/>
                                      </p:to>
                                    </p:set>
                                    <p:animEffect transition="in" filter="fade">
                                      <p:cBhvr>
                                        <p:cTn id="7" dur="500"/>
                                        <p:tgtEl>
                                          <p:spTgt spid="181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Footer Placeholder 2"/>
          <p:cNvSpPr>
            <a:spLocks noGrp="1"/>
          </p:cNvSpPr>
          <p:nvPr>
            <p:ph type="ftr" sz="quarter" idx="11"/>
          </p:nvPr>
        </p:nvSpPr>
        <p:spPr/>
        <p:txBody>
          <a:bodyPr/>
          <a:lstStyle/>
          <a:p>
            <a:pPr>
              <a:defRPr/>
            </a:pPr>
            <a:r>
              <a:rPr lang="en-US" smtClean="0"/>
              <a:t>JUAS 2021</a:t>
            </a:r>
          </a:p>
        </p:txBody>
      </p:sp>
      <p:pic>
        <p:nvPicPr>
          <p:cNvPr id="182275" name="Picture 2" descr="Virgo_LCDM_web"/>
          <p:cNvPicPr>
            <a:picLocks noChangeAspect="1" noChangeArrowheads="1"/>
          </p:cNvPicPr>
          <p:nvPr/>
        </p:nvPicPr>
        <p:blipFill>
          <a:blip r:embed="rId3">
            <a:lum bright="-8000" contrast="12000"/>
          </a:blip>
          <a:srcRect/>
          <a:stretch>
            <a:fillRect/>
          </a:stretch>
        </p:blipFill>
        <p:spPr bwMode="auto">
          <a:xfrm>
            <a:off x="0" y="0"/>
            <a:ext cx="9144000" cy="6858000"/>
          </a:xfrm>
          <a:prstGeom prst="rect">
            <a:avLst/>
          </a:prstGeom>
          <a:noFill/>
          <a:ln w="9525">
            <a:noFill/>
            <a:miter lim="800000"/>
            <a:headEnd/>
            <a:tailEnd/>
          </a:ln>
        </p:spPr>
      </p:pic>
      <p:sp>
        <p:nvSpPr>
          <p:cNvPr id="8" name="Text Box 3"/>
          <p:cNvSpPr txBox="1">
            <a:spLocks noChangeArrowheads="1"/>
          </p:cNvSpPr>
          <p:nvPr/>
        </p:nvSpPr>
        <p:spPr bwMode="auto">
          <a:xfrm>
            <a:off x="304800" y="53975"/>
            <a:ext cx="6629400" cy="1784350"/>
          </a:xfrm>
          <a:prstGeom prst="rect">
            <a:avLst/>
          </a:prstGeom>
          <a:noFill/>
          <a:ln w="28575">
            <a:noFill/>
            <a:miter lim="800000"/>
            <a:headEnd/>
            <a:tailEnd/>
          </a:ln>
          <a:effectLst/>
        </p:spPr>
        <p:txBody>
          <a:bodyPr>
            <a:prstTxWarp prst="textNoShape">
              <a:avLst/>
            </a:prstTxWarp>
            <a:spAutoFit/>
          </a:bodyPr>
          <a:lstStyle/>
          <a:p>
            <a:pPr algn="ctr" eaLnBrk="0" hangingPunct="0">
              <a:defRPr/>
            </a:pPr>
            <a:r>
              <a:rPr lang="en-US" sz="2000" b="0" i="0" dirty="0">
                <a:solidFill>
                  <a:schemeClr val="bg1"/>
                </a:solidFill>
                <a:effectLst>
                  <a:outerShdw blurRad="38100" dist="38100" dir="2700000" algn="tl">
                    <a:srgbClr val="808080"/>
                  </a:outerShdw>
                </a:effectLst>
                <a:latin typeface="Times New Roman Bold Italic" pitchFamily="-107" charset="0"/>
                <a:ea typeface="Arial Unicode MS" pitchFamily="-107" charset="0"/>
                <a:cs typeface="Arial Unicode MS" pitchFamily="-107" charset="0"/>
              </a:rPr>
              <a:t>Reconstruction of Dark Matter distribution based on observations </a:t>
            </a:r>
          </a:p>
          <a:p>
            <a:pPr eaLnBrk="0" hangingPunct="0">
              <a:defRPr/>
            </a:pPr>
            <a:endParaRPr lang="en-US" b="0" i="0" dirty="0">
              <a:solidFill>
                <a:schemeClr val="bg1"/>
              </a:solidFill>
              <a:effectLst>
                <a:outerShdw blurRad="38100" dist="38100" dir="2700000" algn="tl">
                  <a:srgbClr val="808080"/>
                </a:outerShdw>
              </a:effectLst>
              <a:latin typeface="Times New Roman Bold Italic" pitchFamily="-107" charset="0"/>
              <a:ea typeface="Arial Unicode MS" pitchFamily="-107" charset="0"/>
              <a:cs typeface="Arial Unicode MS" pitchFamily="-107" charset="0"/>
            </a:endParaRPr>
          </a:p>
          <a:p>
            <a:pPr eaLnBrk="0" hangingPunct="0">
              <a:defRPr/>
            </a:pPr>
            <a:r>
              <a:rPr lang="en-US" sz="1800" b="0" i="0" dirty="0">
                <a:solidFill>
                  <a:schemeClr val="bg1"/>
                </a:solidFill>
                <a:effectLst>
                  <a:outerShdw blurRad="38100" dist="38100" dir="2700000" algn="tl">
                    <a:srgbClr val="808080"/>
                  </a:outerShdw>
                </a:effectLst>
                <a:latin typeface="Times New Roman Bold Italic" pitchFamily="-107" charset="0"/>
                <a:ea typeface="Arial Unicode MS" pitchFamily="-107" charset="0"/>
                <a:cs typeface="Arial Unicode MS" pitchFamily="-107" charset="0"/>
              </a:rPr>
              <a:t>Budget: 	Dark Matter: 33 %</a:t>
            </a:r>
          </a:p>
          <a:p>
            <a:pPr eaLnBrk="0" hangingPunct="0">
              <a:defRPr/>
            </a:pPr>
            <a:r>
              <a:rPr lang="en-US" sz="1800" b="0" i="0" dirty="0">
                <a:solidFill>
                  <a:schemeClr val="bg1"/>
                </a:solidFill>
                <a:effectLst>
                  <a:outerShdw blurRad="38100" dist="38100" dir="2700000" algn="tl">
                    <a:srgbClr val="808080"/>
                  </a:outerShdw>
                </a:effectLst>
                <a:latin typeface="Times New Roman Bold Italic" pitchFamily="-107" charset="0"/>
                <a:ea typeface="Arial Unicode MS" pitchFamily="-107" charset="0"/>
                <a:cs typeface="Arial Unicode MS" pitchFamily="-107" charset="0"/>
              </a:rPr>
              <a:t>	Dark Energy: 66 %</a:t>
            </a:r>
          </a:p>
          <a:p>
            <a:pPr eaLnBrk="0" hangingPunct="0">
              <a:defRPr/>
            </a:pPr>
            <a:r>
              <a:rPr lang="en-US" sz="1800" b="0" i="0" dirty="0">
                <a:solidFill>
                  <a:schemeClr val="bg1"/>
                </a:solidFill>
                <a:effectLst>
                  <a:outerShdw blurRad="38100" dist="38100" dir="2700000" algn="tl">
                    <a:srgbClr val="808080"/>
                  </a:outerShdw>
                </a:effectLst>
                <a:latin typeface="Times New Roman Bold Italic" pitchFamily="-107" charset="0"/>
                <a:ea typeface="Arial Unicode MS" pitchFamily="-107" charset="0"/>
                <a:cs typeface="Arial Unicode MS" pitchFamily="-107" charset="0"/>
              </a:rPr>
              <a:t>	Anything else (including us) 1%</a:t>
            </a:r>
          </a:p>
        </p:txBody>
      </p:sp>
      <p:sp>
        <p:nvSpPr>
          <p:cNvPr id="2" name="Date Placeholder 1"/>
          <p:cNvSpPr>
            <a:spLocks noGrp="1"/>
          </p:cNvSpPr>
          <p:nvPr>
            <p:ph type="dt" sz="half" idx="10"/>
          </p:nvPr>
        </p:nvSpPr>
        <p:spPr/>
        <p:txBody>
          <a:bodyPr/>
          <a:lstStyle/>
          <a:p>
            <a:r>
              <a:rPr lang="en-US" smtClean="0"/>
              <a:t>15 January 2021</a:t>
            </a:r>
            <a:endParaRPr lang="en-GB"/>
          </a:p>
        </p:txBody>
      </p:sp>
      <p:sp>
        <p:nvSpPr>
          <p:cNvPr id="3" name="Slide Number Placeholder 2"/>
          <p:cNvSpPr>
            <a:spLocks noGrp="1"/>
          </p:cNvSpPr>
          <p:nvPr>
            <p:ph type="sldNum" sz="quarter" idx="12"/>
          </p:nvPr>
        </p:nvSpPr>
        <p:spPr/>
        <p:txBody>
          <a:bodyPr/>
          <a:lstStyle/>
          <a:p>
            <a:fld id="{83B6C149-C4AE-46F7-9107-89353D12E7BA}" type="slidenum">
              <a:rPr lang="en-GB" smtClean="0"/>
              <a:t>48</a:t>
            </a:fld>
            <a:endParaRPr lang="en-GB"/>
          </a:p>
        </p:txBody>
      </p:sp>
    </p:spTree>
    <p:extLst>
      <p:ext uri="{BB962C8B-B14F-4D97-AF65-F5344CB8AC3E}">
        <p14:creationId xmlns:p14="http://schemas.microsoft.com/office/powerpoint/2010/main" val="357578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1759" y="-72007"/>
            <a:ext cx="11582408" cy="69573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665349" y="1094070"/>
            <a:ext cx="550151" cy="369332"/>
          </a:xfrm>
          <a:prstGeom prst="rect">
            <a:avLst/>
          </a:prstGeom>
          <a:noFill/>
        </p:spPr>
        <p:txBody>
          <a:bodyPr wrap="none" rtlCol="0">
            <a:spAutoFit/>
          </a:bodyPr>
          <a:lstStyle/>
          <a:p>
            <a:r>
              <a:rPr lang="en-GB" b="1" dirty="0" smtClean="0">
                <a:solidFill>
                  <a:schemeClr val="bg1"/>
                </a:solidFill>
              </a:rPr>
              <a:t>LHC</a:t>
            </a:r>
            <a:endParaRPr lang="en-GB" b="1" dirty="0">
              <a:solidFill>
                <a:schemeClr val="bg1"/>
              </a:solidFill>
            </a:endParaRPr>
          </a:p>
        </p:txBody>
      </p:sp>
      <p:sp>
        <p:nvSpPr>
          <p:cNvPr id="9" name="TextBox 8"/>
          <p:cNvSpPr txBox="1"/>
          <p:nvPr/>
        </p:nvSpPr>
        <p:spPr>
          <a:xfrm>
            <a:off x="1204907" y="3390684"/>
            <a:ext cx="2439322" cy="830997"/>
          </a:xfrm>
          <a:prstGeom prst="rect">
            <a:avLst/>
          </a:prstGeom>
          <a:noFill/>
        </p:spPr>
        <p:txBody>
          <a:bodyPr wrap="none" rtlCol="0">
            <a:spAutoFit/>
          </a:bodyPr>
          <a:lstStyle/>
          <a:p>
            <a:pPr algn="ctr"/>
            <a:r>
              <a:rPr lang="en-GB" sz="2400" b="1" dirty="0" smtClean="0">
                <a:solidFill>
                  <a:schemeClr val="bg1"/>
                </a:solidFill>
              </a:rPr>
              <a:t>VHE_LHC:</a:t>
            </a:r>
          </a:p>
          <a:p>
            <a:pPr algn="ctr"/>
            <a:r>
              <a:rPr lang="en-GB" sz="2400" b="1" dirty="0" smtClean="0">
                <a:solidFill>
                  <a:schemeClr val="bg1"/>
                </a:solidFill>
              </a:rPr>
              <a:t>100 km 100 </a:t>
            </a:r>
            <a:r>
              <a:rPr lang="en-GB" sz="2400" b="1" dirty="0" err="1" smtClean="0">
                <a:solidFill>
                  <a:schemeClr val="bg1"/>
                </a:solidFill>
              </a:rPr>
              <a:t>TeV</a:t>
            </a:r>
            <a:endParaRPr lang="en-GB" sz="2400" b="1" dirty="0">
              <a:solidFill>
                <a:schemeClr val="bg1"/>
              </a:solidFill>
            </a:endParaRPr>
          </a:p>
        </p:txBody>
      </p:sp>
      <p:sp>
        <p:nvSpPr>
          <p:cNvPr id="10" name="Rectangle 9"/>
          <p:cNvSpPr/>
          <p:nvPr/>
        </p:nvSpPr>
        <p:spPr>
          <a:xfrm>
            <a:off x="-36512" y="5301208"/>
            <a:ext cx="3564728" cy="1556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503880" y="5479439"/>
            <a:ext cx="3312368" cy="1200329"/>
          </a:xfrm>
          <a:prstGeom prst="rect">
            <a:avLst/>
          </a:prstGeom>
          <a:noFill/>
        </p:spPr>
        <p:txBody>
          <a:bodyPr wrap="square" rtlCol="0">
            <a:spAutoFit/>
          </a:bodyPr>
          <a:lstStyle/>
          <a:p>
            <a:r>
              <a:rPr lang="en-GB" sz="2400" b="1" dirty="0" smtClean="0">
                <a:solidFill>
                  <a:schemeClr val="bg1"/>
                </a:solidFill>
              </a:rPr>
              <a:t>LHC Tunnel</a:t>
            </a:r>
          </a:p>
          <a:p>
            <a:r>
              <a:rPr lang="en-GB" sz="2400" b="1" dirty="0" smtClean="0">
                <a:solidFill>
                  <a:schemeClr val="bg1"/>
                </a:solidFill>
              </a:rPr>
              <a:t>VHE_LHC (80 km)</a:t>
            </a:r>
          </a:p>
          <a:p>
            <a:r>
              <a:rPr lang="en-GB" sz="2400" b="1" dirty="0" smtClean="0">
                <a:solidFill>
                  <a:schemeClr val="bg1"/>
                </a:solidFill>
              </a:rPr>
              <a:t>VHE_LHC (100 km)</a:t>
            </a:r>
            <a:endParaRPr lang="en-GB" sz="2400" b="1" dirty="0">
              <a:solidFill>
                <a:schemeClr val="bg1"/>
              </a:solidFill>
            </a:endParaRPr>
          </a:p>
        </p:txBody>
      </p:sp>
      <p:sp>
        <p:nvSpPr>
          <p:cNvPr id="13" name="Rectangle 12"/>
          <p:cNvSpPr/>
          <p:nvPr/>
        </p:nvSpPr>
        <p:spPr>
          <a:xfrm rot="20154500">
            <a:off x="1059792" y="724490"/>
            <a:ext cx="4650633"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cap="none" spc="150" dirty="0" smtClean="0">
                <a:ln w="11430"/>
                <a:solidFill>
                  <a:srgbClr val="F8F8F8"/>
                </a:solidFill>
                <a:effectLst>
                  <a:outerShdw blurRad="25400" algn="tl" rotWithShape="0">
                    <a:srgbClr val="000000">
                      <a:alpha val="43000"/>
                    </a:srgbClr>
                  </a:outerShdw>
                </a:effectLst>
              </a:rPr>
              <a:t>CERN Lab 20??</a:t>
            </a:r>
            <a:endParaRPr lang="en-US" sz="5400" b="1" cap="none" spc="150" dirty="0">
              <a:ln w="11430"/>
              <a:solidFill>
                <a:srgbClr val="F8F8F8"/>
              </a:solidFill>
              <a:effectLst>
                <a:outerShdw blurRad="25400" algn="tl" rotWithShape="0">
                  <a:srgbClr val="000000">
                    <a:alpha val="43000"/>
                  </a:srgbClr>
                </a:outerShdw>
              </a:effectLst>
            </a:endParaRPr>
          </a:p>
        </p:txBody>
      </p:sp>
      <p:cxnSp>
        <p:nvCxnSpPr>
          <p:cNvPr id="4" name="Straight Connector 3"/>
          <p:cNvCxnSpPr/>
          <p:nvPr/>
        </p:nvCxnSpPr>
        <p:spPr>
          <a:xfrm>
            <a:off x="71832" y="5733256"/>
            <a:ext cx="43204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1832" y="6064080"/>
            <a:ext cx="432048" cy="0"/>
          </a:xfrm>
          <a:prstGeom prst="line">
            <a:avLst/>
          </a:prstGeom>
          <a:ln w="57150">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832" y="6453336"/>
            <a:ext cx="432048"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98088" y="1528586"/>
            <a:ext cx="2706703" cy="830997"/>
          </a:xfrm>
          <a:prstGeom prst="rect">
            <a:avLst/>
          </a:prstGeom>
          <a:noFill/>
        </p:spPr>
        <p:txBody>
          <a:bodyPr wrap="none" rtlCol="0">
            <a:spAutoFit/>
          </a:bodyPr>
          <a:lstStyle/>
          <a:p>
            <a:pPr algn="r"/>
            <a:r>
              <a:rPr lang="en-GB" sz="2400" b="1" dirty="0" smtClean="0">
                <a:solidFill>
                  <a:schemeClr val="bg1"/>
                </a:solidFill>
              </a:rPr>
              <a:t>HE_LHC:</a:t>
            </a:r>
          </a:p>
          <a:p>
            <a:pPr algn="r"/>
            <a:r>
              <a:rPr lang="en-GB" sz="2400" b="1" dirty="0" smtClean="0">
                <a:solidFill>
                  <a:schemeClr val="bg1"/>
                </a:solidFill>
              </a:rPr>
              <a:t>27 km 33TeV 20T</a:t>
            </a:r>
            <a:endParaRPr lang="en-GB" sz="2400" b="1" dirty="0">
              <a:solidFill>
                <a:schemeClr val="bg1"/>
              </a:solidFill>
            </a:endParaRP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5" name="Footer Placeholder 4"/>
          <p:cNvSpPr>
            <a:spLocks noGrp="1"/>
          </p:cNvSpPr>
          <p:nvPr>
            <p:ph type="ftr" sz="quarter" idx="11"/>
          </p:nvPr>
        </p:nvSpPr>
        <p:spPr/>
        <p:txBody>
          <a:bodyPr/>
          <a:lstStyle/>
          <a:p>
            <a:r>
              <a:rPr lang="en-US" smtClean="0"/>
              <a:t>JUAS 2021</a:t>
            </a:r>
            <a:endParaRPr lang="en-US" dirty="0"/>
          </a:p>
        </p:txBody>
      </p:sp>
      <p:sp>
        <p:nvSpPr>
          <p:cNvPr id="6" name="Slide Number Placeholder 5"/>
          <p:cNvSpPr>
            <a:spLocks noGrp="1"/>
          </p:cNvSpPr>
          <p:nvPr>
            <p:ph type="sldNum" sz="quarter" idx="12"/>
          </p:nvPr>
        </p:nvSpPr>
        <p:spPr/>
        <p:txBody>
          <a:bodyPr/>
          <a:lstStyle/>
          <a:p>
            <a:fld id="{8A37C28D-FCB0-477D-82D3-62143F2DA843}" type="slidenum">
              <a:rPr lang="en-US" smtClean="0"/>
              <a:pPr/>
              <a:t>49</a:t>
            </a:fld>
            <a:endParaRPr lang="en-US" dirty="0"/>
          </a:p>
        </p:txBody>
      </p:sp>
    </p:spTree>
    <p:extLst>
      <p:ext uri="{BB962C8B-B14F-4D97-AF65-F5344CB8AC3E}">
        <p14:creationId xmlns:p14="http://schemas.microsoft.com/office/powerpoint/2010/main" val="357211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CERN Ion Accelerator Complex</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5</a:t>
            </a:fld>
            <a:endParaRPr lang="en-GB"/>
          </a:p>
        </p:txBody>
      </p:sp>
      <p:pic>
        <p:nvPicPr>
          <p:cNvPr id="45058" name="Picture 2" descr="https://panoramas-outreach.cern.ch/static/media/cern-complex.512400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95" y="1268760"/>
            <a:ext cx="9025809" cy="5075393"/>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a:off x="3727413" y="5659012"/>
            <a:ext cx="502440" cy="614788"/>
          </a:xfrm>
          <a:custGeom>
            <a:avLst/>
            <a:gdLst>
              <a:gd name="connsiteX0" fmla="*/ 0 w 701749"/>
              <a:gd name="connsiteY0" fmla="*/ 586006 h 586006"/>
              <a:gd name="connsiteX1" fmla="*/ 148856 w 701749"/>
              <a:gd name="connsiteY1" fmla="*/ 383987 h 586006"/>
              <a:gd name="connsiteX2" fmla="*/ 350875 w 701749"/>
              <a:gd name="connsiteY2" fmla="*/ 181968 h 586006"/>
              <a:gd name="connsiteX3" fmla="*/ 616689 w 701749"/>
              <a:gd name="connsiteY3" fmla="*/ 22480 h 586006"/>
              <a:gd name="connsiteX4" fmla="*/ 701749 w 701749"/>
              <a:gd name="connsiteY4" fmla="*/ 1215 h 586006"/>
              <a:gd name="connsiteX0" fmla="*/ 0 w 1313055"/>
              <a:gd name="connsiteY0" fmla="*/ 566099 h 566099"/>
              <a:gd name="connsiteX1" fmla="*/ 148856 w 1313055"/>
              <a:gd name="connsiteY1" fmla="*/ 364080 h 566099"/>
              <a:gd name="connsiteX2" fmla="*/ 350875 w 1313055"/>
              <a:gd name="connsiteY2" fmla="*/ 162061 h 566099"/>
              <a:gd name="connsiteX3" fmla="*/ 616689 w 1313055"/>
              <a:gd name="connsiteY3" fmla="*/ 2573 h 566099"/>
              <a:gd name="connsiteX4" fmla="*/ 1313055 w 1313055"/>
              <a:gd name="connsiteY4" fmla="*/ 292239 h 566099"/>
              <a:gd name="connsiteX0" fmla="*/ 0 w 1313055"/>
              <a:gd name="connsiteY0" fmla="*/ 545737 h 545737"/>
              <a:gd name="connsiteX1" fmla="*/ 148856 w 1313055"/>
              <a:gd name="connsiteY1" fmla="*/ 343718 h 545737"/>
              <a:gd name="connsiteX2" fmla="*/ 350875 w 1313055"/>
              <a:gd name="connsiteY2" fmla="*/ 141699 h 545737"/>
              <a:gd name="connsiteX3" fmla="*/ 1005703 w 1313055"/>
              <a:gd name="connsiteY3" fmla="*/ 2940 h 545737"/>
              <a:gd name="connsiteX4" fmla="*/ 1313055 w 1313055"/>
              <a:gd name="connsiteY4" fmla="*/ 271877 h 545737"/>
              <a:gd name="connsiteX0" fmla="*/ 0 w 1313055"/>
              <a:gd name="connsiteY0" fmla="*/ 599280 h 599280"/>
              <a:gd name="connsiteX1" fmla="*/ 148856 w 1313055"/>
              <a:gd name="connsiteY1" fmla="*/ 397261 h 599280"/>
              <a:gd name="connsiteX2" fmla="*/ 739888 w 1313055"/>
              <a:gd name="connsiteY2" fmla="*/ 29412 h 599280"/>
              <a:gd name="connsiteX3" fmla="*/ 1005703 w 1313055"/>
              <a:gd name="connsiteY3" fmla="*/ 56483 h 599280"/>
              <a:gd name="connsiteX4" fmla="*/ 1313055 w 1313055"/>
              <a:gd name="connsiteY4" fmla="*/ 325420 h 599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055" h="599280">
                <a:moveTo>
                  <a:pt x="0" y="599280"/>
                </a:moveTo>
                <a:cubicBezTo>
                  <a:pt x="45188" y="531940"/>
                  <a:pt x="25541" y="492239"/>
                  <a:pt x="148856" y="397261"/>
                </a:cubicBezTo>
                <a:cubicBezTo>
                  <a:pt x="272171" y="302283"/>
                  <a:pt x="597080" y="86208"/>
                  <a:pt x="739888" y="29412"/>
                </a:cubicBezTo>
                <a:cubicBezTo>
                  <a:pt x="882696" y="-27384"/>
                  <a:pt x="910175" y="7148"/>
                  <a:pt x="1005703" y="56483"/>
                </a:cubicBezTo>
                <a:cubicBezTo>
                  <a:pt x="1101231" y="105818"/>
                  <a:pt x="1313055" y="325420"/>
                  <a:pt x="1313055" y="325420"/>
                </a:cubicBezTo>
              </a:path>
            </a:pathLst>
          </a:custGeom>
          <a:noFill/>
          <a:ln w="57150">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332968" y="5222150"/>
            <a:ext cx="1895215" cy="514571"/>
          </a:xfrm>
          <a:prstGeom prst="ellipse">
            <a:avLst/>
          </a:prstGeom>
          <a:noFill/>
          <a:ln w="57150">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33464" y="3434316"/>
            <a:ext cx="1951457" cy="2041451"/>
          </a:xfrm>
          <a:custGeom>
            <a:avLst/>
            <a:gdLst>
              <a:gd name="connsiteX0" fmla="*/ 1951457 w 1951457"/>
              <a:gd name="connsiteY0" fmla="*/ 2041451 h 2041451"/>
              <a:gd name="connsiteX1" fmla="*/ 1823866 w 1951457"/>
              <a:gd name="connsiteY1" fmla="*/ 1967024 h 2041451"/>
              <a:gd name="connsiteX2" fmla="*/ 1558052 w 1951457"/>
              <a:gd name="connsiteY2" fmla="*/ 1881963 h 2041451"/>
              <a:gd name="connsiteX3" fmla="*/ 1164648 w 1951457"/>
              <a:gd name="connsiteY3" fmla="*/ 1828800 h 2041451"/>
              <a:gd name="connsiteX4" fmla="*/ 739345 w 1951457"/>
              <a:gd name="connsiteY4" fmla="*/ 1796903 h 2041451"/>
              <a:gd name="connsiteX5" fmla="*/ 399103 w 1951457"/>
              <a:gd name="connsiteY5" fmla="*/ 1690577 h 2041451"/>
              <a:gd name="connsiteX6" fmla="*/ 228983 w 1951457"/>
              <a:gd name="connsiteY6" fmla="*/ 1584251 h 2041451"/>
              <a:gd name="connsiteX7" fmla="*/ 69494 w 1951457"/>
              <a:gd name="connsiteY7" fmla="*/ 1360968 h 2041451"/>
              <a:gd name="connsiteX8" fmla="*/ 5699 w 1951457"/>
              <a:gd name="connsiteY8" fmla="*/ 1041991 h 2041451"/>
              <a:gd name="connsiteX9" fmla="*/ 16331 w 1951457"/>
              <a:gd name="connsiteY9" fmla="*/ 595424 h 2041451"/>
              <a:gd name="connsiteX10" fmla="*/ 122657 w 1951457"/>
              <a:gd name="connsiteY10" fmla="*/ 0 h 2041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1457" h="2041451">
                <a:moveTo>
                  <a:pt x="1951457" y="2041451"/>
                </a:moveTo>
                <a:cubicBezTo>
                  <a:pt x="1920445" y="2017528"/>
                  <a:pt x="1889433" y="1993605"/>
                  <a:pt x="1823866" y="1967024"/>
                </a:cubicBezTo>
                <a:cubicBezTo>
                  <a:pt x="1758299" y="1940443"/>
                  <a:pt x="1667922" y="1905000"/>
                  <a:pt x="1558052" y="1881963"/>
                </a:cubicBezTo>
                <a:cubicBezTo>
                  <a:pt x="1448182" y="1858926"/>
                  <a:pt x="1301099" y="1842977"/>
                  <a:pt x="1164648" y="1828800"/>
                </a:cubicBezTo>
                <a:cubicBezTo>
                  <a:pt x="1028197" y="1814623"/>
                  <a:pt x="866936" y="1819940"/>
                  <a:pt x="739345" y="1796903"/>
                </a:cubicBezTo>
                <a:cubicBezTo>
                  <a:pt x="611754" y="1773866"/>
                  <a:pt x="484163" y="1726019"/>
                  <a:pt x="399103" y="1690577"/>
                </a:cubicBezTo>
                <a:cubicBezTo>
                  <a:pt x="314043" y="1655135"/>
                  <a:pt x="283918" y="1639186"/>
                  <a:pt x="228983" y="1584251"/>
                </a:cubicBezTo>
                <a:cubicBezTo>
                  <a:pt x="174048" y="1529316"/>
                  <a:pt x="106708" y="1451345"/>
                  <a:pt x="69494" y="1360968"/>
                </a:cubicBezTo>
                <a:cubicBezTo>
                  <a:pt x="32280" y="1270591"/>
                  <a:pt x="14559" y="1169582"/>
                  <a:pt x="5699" y="1041991"/>
                </a:cubicBezTo>
                <a:cubicBezTo>
                  <a:pt x="-3161" y="914400"/>
                  <a:pt x="-3162" y="769089"/>
                  <a:pt x="16331" y="595424"/>
                </a:cubicBezTo>
                <a:cubicBezTo>
                  <a:pt x="35824" y="421759"/>
                  <a:pt x="122657" y="0"/>
                  <a:pt x="122657" y="0"/>
                </a:cubicBezTo>
              </a:path>
            </a:pathLst>
          </a:custGeom>
          <a:noFill/>
          <a:ln w="38100">
            <a:solidFill>
              <a:srgbClr val="66FF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444938" y="2924944"/>
            <a:ext cx="3783245" cy="1083529"/>
          </a:xfrm>
          <a:prstGeom prst="ellipse">
            <a:avLst/>
          </a:prstGeom>
          <a:noFill/>
          <a:ln w="57150">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35935" y="2753833"/>
            <a:ext cx="3891516" cy="1403723"/>
          </a:xfrm>
          <a:custGeom>
            <a:avLst/>
            <a:gdLst>
              <a:gd name="connsiteX0" fmla="*/ 3891516 w 3891516"/>
              <a:gd name="connsiteY0" fmla="*/ 1254641 h 1403723"/>
              <a:gd name="connsiteX1" fmla="*/ 2700670 w 3891516"/>
              <a:gd name="connsiteY1" fmla="*/ 1297172 h 1403723"/>
              <a:gd name="connsiteX2" fmla="*/ 2158409 w 3891516"/>
              <a:gd name="connsiteY2" fmla="*/ 1297172 h 1403723"/>
              <a:gd name="connsiteX3" fmla="*/ 1733107 w 3891516"/>
              <a:gd name="connsiteY3" fmla="*/ 1350334 h 1403723"/>
              <a:gd name="connsiteX4" fmla="*/ 1222744 w 3891516"/>
              <a:gd name="connsiteY4" fmla="*/ 1403497 h 1403723"/>
              <a:gd name="connsiteX5" fmla="*/ 797442 w 3891516"/>
              <a:gd name="connsiteY5" fmla="*/ 1329069 h 1403723"/>
              <a:gd name="connsiteX6" fmla="*/ 372139 w 3891516"/>
              <a:gd name="connsiteY6" fmla="*/ 988827 h 1403723"/>
              <a:gd name="connsiteX7" fmla="*/ 127591 w 3891516"/>
              <a:gd name="connsiteY7" fmla="*/ 467832 h 1403723"/>
              <a:gd name="connsiteX8" fmla="*/ 0 w 3891516"/>
              <a:gd name="connsiteY8" fmla="*/ 0 h 140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91516" h="1403723">
                <a:moveTo>
                  <a:pt x="3891516" y="1254641"/>
                </a:moveTo>
                <a:lnTo>
                  <a:pt x="2700670" y="1297172"/>
                </a:lnTo>
                <a:cubicBezTo>
                  <a:pt x="2411819" y="1304261"/>
                  <a:pt x="2319670" y="1288312"/>
                  <a:pt x="2158409" y="1297172"/>
                </a:cubicBezTo>
                <a:cubicBezTo>
                  <a:pt x="1997148" y="1306032"/>
                  <a:pt x="1733107" y="1350334"/>
                  <a:pt x="1733107" y="1350334"/>
                </a:cubicBezTo>
                <a:cubicBezTo>
                  <a:pt x="1577163" y="1368055"/>
                  <a:pt x="1378688" y="1407041"/>
                  <a:pt x="1222744" y="1403497"/>
                </a:cubicBezTo>
                <a:cubicBezTo>
                  <a:pt x="1066800" y="1399953"/>
                  <a:pt x="939210" y="1398181"/>
                  <a:pt x="797442" y="1329069"/>
                </a:cubicBezTo>
                <a:cubicBezTo>
                  <a:pt x="655674" y="1259957"/>
                  <a:pt x="483781" y="1132366"/>
                  <a:pt x="372139" y="988827"/>
                </a:cubicBezTo>
                <a:cubicBezTo>
                  <a:pt x="260497" y="845288"/>
                  <a:pt x="189614" y="632636"/>
                  <a:pt x="127591" y="467832"/>
                </a:cubicBezTo>
                <a:cubicBezTo>
                  <a:pt x="65568" y="303028"/>
                  <a:pt x="0" y="0"/>
                  <a:pt x="0" y="0"/>
                </a:cubicBezTo>
              </a:path>
            </a:pathLst>
          </a:custGeom>
          <a:noFill/>
          <a:ln w="38100">
            <a:solidFill>
              <a:srgbClr val="66FF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560828" y="3017072"/>
            <a:ext cx="1446028" cy="236684"/>
          </a:xfrm>
          <a:custGeom>
            <a:avLst/>
            <a:gdLst>
              <a:gd name="connsiteX0" fmla="*/ 0 w 1446028"/>
              <a:gd name="connsiteY0" fmla="*/ 13207 h 236684"/>
              <a:gd name="connsiteX1" fmla="*/ 276446 w 1446028"/>
              <a:gd name="connsiteY1" fmla="*/ 2575 h 236684"/>
              <a:gd name="connsiteX2" fmla="*/ 467832 w 1446028"/>
              <a:gd name="connsiteY2" fmla="*/ 55737 h 236684"/>
              <a:gd name="connsiteX3" fmla="*/ 616688 w 1446028"/>
              <a:gd name="connsiteY3" fmla="*/ 162063 h 236684"/>
              <a:gd name="connsiteX4" fmla="*/ 733646 w 1446028"/>
              <a:gd name="connsiteY4" fmla="*/ 215226 h 236684"/>
              <a:gd name="connsiteX5" fmla="*/ 1095153 w 1446028"/>
              <a:gd name="connsiteY5" fmla="*/ 236491 h 236684"/>
              <a:gd name="connsiteX6" fmla="*/ 1446028 w 1446028"/>
              <a:gd name="connsiteY6" fmla="*/ 204593 h 236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028" h="236684">
                <a:moveTo>
                  <a:pt x="0" y="13207"/>
                </a:moveTo>
                <a:cubicBezTo>
                  <a:pt x="99237" y="4347"/>
                  <a:pt x="198474" y="-4513"/>
                  <a:pt x="276446" y="2575"/>
                </a:cubicBezTo>
                <a:cubicBezTo>
                  <a:pt x="354418" y="9663"/>
                  <a:pt x="411125" y="29156"/>
                  <a:pt x="467832" y="55737"/>
                </a:cubicBezTo>
                <a:cubicBezTo>
                  <a:pt x="524539" y="82318"/>
                  <a:pt x="572386" y="135482"/>
                  <a:pt x="616688" y="162063"/>
                </a:cubicBezTo>
                <a:cubicBezTo>
                  <a:pt x="660990" y="188644"/>
                  <a:pt x="653902" y="202821"/>
                  <a:pt x="733646" y="215226"/>
                </a:cubicBezTo>
                <a:cubicBezTo>
                  <a:pt x="813390" y="227631"/>
                  <a:pt x="976423" y="238263"/>
                  <a:pt x="1095153" y="236491"/>
                </a:cubicBezTo>
                <a:cubicBezTo>
                  <a:pt x="1213883" y="234719"/>
                  <a:pt x="1446028" y="204593"/>
                  <a:pt x="1446028" y="204593"/>
                </a:cubicBezTo>
              </a:path>
            </a:pathLst>
          </a:custGeom>
          <a:noFill/>
          <a:ln w="38100">
            <a:solidFill>
              <a:srgbClr val="66FF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35935" y="1556792"/>
            <a:ext cx="7016385" cy="2250184"/>
          </a:xfrm>
          <a:prstGeom prst="ellipse">
            <a:avLst/>
          </a:prstGeom>
          <a:noFill/>
          <a:ln w="57150">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4229852" y="5908754"/>
            <a:ext cx="486163" cy="355692"/>
          </a:xfrm>
          <a:prstGeom prst="roundRect">
            <a:avLst/>
          </a:prstGeom>
          <a:noFill/>
          <a:ln w="57150">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4174633" y="5433237"/>
            <a:ext cx="152818" cy="467833"/>
          </a:xfrm>
          <a:custGeom>
            <a:avLst/>
            <a:gdLst>
              <a:gd name="connsiteX0" fmla="*/ 99655 w 152818"/>
              <a:gd name="connsiteY0" fmla="*/ 467833 h 467833"/>
              <a:gd name="connsiteX1" fmla="*/ 14595 w 152818"/>
              <a:gd name="connsiteY1" fmla="*/ 361507 h 467833"/>
              <a:gd name="connsiteX2" fmla="*/ 3962 w 152818"/>
              <a:gd name="connsiteY2" fmla="*/ 255182 h 467833"/>
              <a:gd name="connsiteX3" fmla="*/ 57125 w 152818"/>
              <a:gd name="connsiteY3" fmla="*/ 148856 h 467833"/>
              <a:gd name="connsiteX4" fmla="*/ 152818 w 152818"/>
              <a:gd name="connsiteY4" fmla="*/ 0 h 467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818" h="467833">
                <a:moveTo>
                  <a:pt x="99655" y="467833"/>
                </a:moveTo>
                <a:cubicBezTo>
                  <a:pt x="65099" y="432391"/>
                  <a:pt x="30544" y="396949"/>
                  <a:pt x="14595" y="361507"/>
                </a:cubicBezTo>
                <a:cubicBezTo>
                  <a:pt x="-1354" y="326065"/>
                  <a:pt x="-3126" y="290624"/>
                  <a:pt x="3962" y="255182"/>
                </a:cubicBezTo>
                <a:cubicBezTo>
                  <a:pt x="11050" y="219740"/>
                  <a:pt x="32316" y="191386"/>
                  <a:pt x="57125" y="148856"/>
                </a:cubicBezTo>
                <a:cubicBezTo>
                  <a:pt x="81934" y="106326"/>
                  <a:pt x="152818" y="0"/>
                  <a:pt x="152818" y="0"/>
                </a:cubicBezTo>
              </a:path>
            </a:pathLst>
          </a:custGeom>
          <a:noFill/>
          <a:ln w="57150">
            <a:solidFill>
              <a:srgbClr val="66FF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miley Face 6"/>
          <p:cNvSpPr/>
          <p:nvPr/>
        </p:nvSpPr>
        <p:spPr>
          <a:xfrm>
            <a:off x="3535788" y="6156250"/>
            <a:ext cx="360040" cy="351564"/>
          </a:xfrm>
          <a:prstGeom prst="smileyFac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15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2000" fill="hold" grpId="0" nodeType="clickEffect">
                                  <p:stCondLst>
                                    <p:cond delay="0"/>
                                  </p:stCondLst>
                                  <p:childTnLst>
                                    <p:animMotion origin="layout" path="M 1.11111E-6 1.85185E-6 C 0.00625 -0.01922 0.01233 -0.03843 0.01823 -0.05371 C 0.02396 -0.06922 0.02882 -0.0919 0.03507 -0.0919 C 0.04132 -0.0919 0.0526 -0.06621 0.0559 -0.05371 C 0.05903 -0.04144 0.05278 -0.0257 0.05451 -0.01736 C 0.05625 -0.00903 0.05677 -0.00556 0.06632 -0.00348 C 0.07569 -0.00162 0.10382 0.00324 0.11163 -0.00533 C 0.11944 -0.01389 0.12135 -0.0463 0.11302 -0.05556 C 0.10451 -0.06482 0.07101 -0.06736 0.06111 -0.06065 C 0.05104 -0.05417 0.04739 -0.02524 0.0533 -0.01574 C 0.05903 -0.00625 0.08646 -0.00394 0.09618 -0.00348 C 0.1059 -0.00324 0.10903 -0.00533 0.11163 -0.01389 C 0.11424 -0.02269 0.12014 -0.04746 0.11163 -0.05556 C 0.1033 -0.06366 0.07118 -0.06922 0.06111 -0.0625 C 0.05087 -0.05579 0.04462 -0.02547 0.05069 -0.01574 C 0.05677 -0.00579 0.08663 -0.00186 0.09739 -0.00348 C 0.10816 -0.00533 0.11337 -0.01713 0.11562 -0.02616 C 0.11771 -0.03496 0.11927 -0.05116 0.11042 -0.05718 C 0.10156 -0.06343 0.07292 -0.05602 0.06233 -0.0625 C 0.05174 -0.06875 0.04531 -0.08357 0.0467 -0.09537 C 0.04826 -0.10718 0.05521 -0.12269 0.07135 -0.13357 C 0.08767 -0.14422 0.11406 -0.15718 0.1441 -0.15949 C 0.1743 -0.16181 0.23055 -0.15602 0.25191 -0.14723 C 0.27344 -0.13866 0.28229 -0.11852 0.27274 -0.10741 C 0.26319 -0.09653 0.22274 -0.08449 0.19479 -0.08149 C 0.16684 -0.07871 0.12656 -0.08287 0.10521 -0.09028 C 0.08385 -0.09746 0.06146 -0.11366 0.06632 -0.12477 C 0.07101 -0.13611 0.10764 -0.15278 0.13385 -0.15764 C 0.15989 -0.1625 0.20052 -0.15857 0.22344 -0.15417 C 0.24635 -0.15 0.26337 -0.13912 0.27153 -0.13172 C 0.27951 -0.12431 0.27639 -0.11551 0.27153 -0.10926 C 0.26649 -0.10278 0.25486 -0.09815 0.24149 -0.09352 C 0.2283 -0.08912 0.21545 -0.08172 0.19219 -0.08149 C 0.1691 -0.08125 0.12396 -0.08588 0.1026 -0.0919 C 0.08125 -0.09792 0.06285 -0.10811 0.06371 -0.11783 C 0.06458 -0.12778 0.08785 -0.14375 0.10781 -0.1507 C 0.12778 -0.15764 0.16146 -0.15949 0.18316 -0.15949 C 0.20486 -0.15949 0.22344 -0.15579 0.23767 -0.1507 C 0.25191 -0.14584 0.26302 -0.13704 0.26892 -0.1301 C 0.27465 -0.12315 0.28212 -0.11667 0.27274 -0.10926 C 0.26337 -0.10162 0.2368 -0.08936 0.21302 -0.08496 C 0.18924 -0.08056 0.15469 -0.07894 0.12986 -0.08334 C 0.10503 -0.0875 0.07517 -0.1044 0.06371 -0.11088 C 0.05226 -0.1176 0.06562 -0.11806 0.06111 -0.12315 C 0.05642 -0.12801 0.05017 -0.13496 0.03628 -0.14028 C 0.02257 -0.14584 0.00017 -0.15162 -0.02205 -0.15602 C -0.04445 -0.16042 -0.07795 -0.15741 -0.0974 -0.16644 C -0.11684 -0.17524 -0.13004 -0.19167 -0.13889 -0.20973 C -0.14792 -0.22755 -0.14965 -0.2426 -0.1507 -0.27385 C -0.15174 -0.30486 -0.14844 -0.37014 -0.14549 -0.39676 C -0.14236 -0.42315 -0.14288 -0.42084 -0.13247 -0.43311 C -0.12205 -0.44514 -0.11233 -0.45903 -0.08316 -0.46945 C -0.05382 -0.47986 -0.00278 -0.49399 0.04288 -0.49537 C 0.08854 -0.49676 0.1533 -0.48843 0.19097 -0.47801 C 0.22864 -0.4676 0.25694 -0.44861 0.26892 -0.43311 C 0.28073 -0.41736 0.28003 -0.40024 0.26233 -0.38449 C 0.24462 -0.36899 0.20729 -0.34699 0.16233 -0.33959 C 0.11736 -0.33195 0.03924 -0.33311 -0.00781 -0.33959 C -0.05469 -0.34584 -0.09809 -0.36389 -0.11945 -0.37755 C -0.14097 -0.39144 -0.13872 -0.40903 -0.13629 -0.42269 C -0.13403 -0.43635 -0.13333 -0.44699 -0.10521 -0.45903 C -0.07708 -0.47107 -0.01285 -0.49144 0.03246 -0.49537 C 0.07778 -0.49954 0.12726 -0.49213 0.16632 -0.48334 C 0.20521 -0.47431 0.24913 -0.45787 0.26632 -0.44167 C 0.28333 -0.42547 0.28663 -0.40371 0.26892 -0.38635 C 0.25104 -0.36899 0.20816 -0.34537 0.15972 -0.33774 C 0.11128 -0.33033 0.02448 -0.33426 -0.02205 -0.34121 C -0.06858 -0.34815 -0.09983 -0.36667 -0.11945 -0.3794 C -0.13924 -0.39213 -0.14306 -0.40324 -0.14028 -0.41736 C -0.1375 -0.43172 -0.1309 -0.45162 -0.10261 -0.46412 C -0.07431 -0.47686 -0.01285 -0.49028 0.02986 -0.49375 L 0.1533 -0.48496 C 0.18264 -0.48218 0.18733 -0.48426 0.20642 -0.47639 C 0.22569 -0.46852 0.25694 -0.45186 0.26892 -0.4382 C 0.28073 -0.42477 0.2941 -0.41135 0.27795 -0.39491 C 0.26163 -0.37848 0.21562 -0.34931 0.17135 -0.33959 C 0.12726 -0.32963 0.04288 -0.3375 0.01302 -0.33611 C -0.01684 -0.33473 0.01493 -0.33172 -0.00781 -0.33079 C -0.03056 -0.3301 -0.09705 -0.33241 -0.12344 -0.33079 C -0.14983 -0.3294 -0.15017 -0.325 -0.16632 -0.32223 C -0.18229 -0.31945 -0.20278 -0.31389 -0.21945 -0.31366 C -0.23611 -0.3132 -0.24965 -0.31019 -0.26632 -0.32061 C -0.28299 -0.33079 -0.30382 -0.3419 -0.31945 -0.37593 C -0.33507 -0.40996 -0.36215 -0.48496 -0.35972 -0.52477 C -0.35729 -0.56459 -0.34306 -0.58912 -0.30521 -0.61482 C -0.26736 -0.64051 -0.18767 -0.66574 -0.13247 -0.67894 C -0.07726 -0.69236 -0.02361 -0.69445 0.02604 -0.69445 C 0.07552 -0.69445 0.11753 -0.68889 0.16493 -0.67894 C 0.21233 -0.66922 0.27187 -0.65348 0.31042 -0.63565 C 0.34896 -0.61783 0.38073 -0.59537 0.39618 -0.57153 C 0.41146 -0.54792 0.41719 -0.51875 0.4026 -0.49375 C 0.38819 -0.46852 0.35052 -0.44051 0.30903 -0.42084 C 0.26771 -0.40139 0.20729 -0.38519 0.15451 -0.37593 C 0.10174 -0.36667 0.04844 -0.36274 -0.00781 -0.36551 C -0.06406 -0.36852 -0.13351 -0.37986 -0.18316 -0.39329 C -0.23264 -0.40649 -0.27604 -0.42616 -0.30521 -0.44514 C -0.33438 -0.46412 -0.35174 -0.48588 -0.35851 -0.50764 C -0.36511 -0.52917 -0.35799 -0.5551 -0.34549 -0.575 C -0.33299 -0.59491 -0.31927 -0.60973 -0.28316 -0.62709 C -0.24705 -0.64445 -0.18594 -0.66806 -0.12865 -0.67894 C -0.07118 -0.69005 0.00608 -0.69375 0.06111 -0.69283 C 0.11597 -0.6919 0.15226 -0.68681 0.20139 -0.67385 C 0.25052 -0.66088 0.32118 -0.63797 0.3559 -0.61482 C 0.39045 -0.5919 0.40503 -0.56042 0.40903 -0.53519 C 0.41319 -0.51019 0.40677 -0.48704 0.38055 -0.46412 C 0.35434 -0.44144 0.30243 -0.41436 0.25191 -0.39838 C 0.20156 -0.38264 0.12743 -0.37292 0.07795 -0.36899 C 0.0283 -0.36505 -0.00156 -0.36922 -0.04549 -0.37408 C -0.08941 -0.37917 -0.14271 -0.38635 -0.18576 -0.39838 C -0.22882 -0.41065 -0.27604 -0.43056 -0.30382 -0.44699 C -0.33177 -0.46343 -0.34445 -0.48264 -0.3533 -0.49723 C -0.36215 -0.51158 -0.35712 -0.53357 -0.35712 -0.53357 " pathEditMode="relative" ptsTypes="AAAAAAAAAAAAAAAAAAAAAAAAAAAAAAAAAAAAAAAAAAAAAAAAAAAAAAAAAAAAAAAAAAAAAAAAAAAAAAAAAAAAAAAAAAAAAAAAAAAAAAAAAAAAAAAA">
                                      <p:cBhvr>
                                        <p:cTn id="6" dur="10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 slides</a:t>
            </a:r>
            <a:endParaRPr lang="en-GB"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50</a:t>
            </a:fld>
            <a:endParaRPr lang="en-GB"/>
          </a:p>
        </p:txBody>
      </p:sp>
    </p:spTree>
    <p:extLst>
      <p:ext uri="{BB962C8B-B14F-4D97-AF65-F5344CB8AC3E}">
        <p14:creationId xmlns:p14="http://schemas.microsoft.com/office/powerpoint/2010/main" val="266574541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Large Hadron Collider (LHC)</a:t>
            </a:r>
            <a:endParaRPr lang="en-GB"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51</a:t>
            </a:fld>
            <a:endParaRPr lang="en-US" dirty="0"/>
          </a:p>
        </p:txBody>
      </p:sp>
      <p:pic>
        <p:nvPicPr>
          <p:cNvPr id="6" name="Content Placeholder 6" descr="atlas-logo.gif"/>
          <p:cNvPicPr>
            <a:picLocks noChangeAspect="1"/>
          </p:cNvPicPr>
          <p:nvPr/>
        </p:nvPicPr>
        <p:blipFill>
          <a:blip r:embed="rId2"/>
          <a:stretch>
            <a:fillRect/>
          </a:stretch>
        </p:blipFill>
        <p:spPr>
          <a:xfrm>
            <a:off x="3776662" y="2735262"/>
            <a:ext cx="1590675" cy="1905000"/>
          </a:xfrm>
          <a:prstGeom prst="rect">
            <a:avLst/>
          </a:prstGeom>
        </p:spPr>
      </p:pic>
      <p:pic>
        <p:nvPicPr>
          <p:cNvPr id="7" name="Picture 5" descr="0107014_01"/>
          <p:cNvPicPr>
            <a:picLocks noChangeAspect="1" noChangeArrowheads="1"/>
          </p:cNvPicPr>
          <p:nvPr/>
        </p:nvPicPr>
        <p:blipFill>
          <a:blip r:embed="rId3"/>
          <a:srcRect/>
          <a:stretch>
            <a:fillRect/>
          </a:stretch>
        </p:blipFill>
        <p:spPr bwMode="auto">
          <a:xfrm>
            <a:off x="764879" y="1214422"/>
            <a:ext cx="7521897" cy="5643578"/>
          </a:xfrm>
          <a:prstGeom prst="rect">
            <a:avLst/>
          </a:prstGeom>
          <a:noFill/>
        </p:spPr>
      </p:pic>
      <p:sp>
        <p:nvSpPr>
          <p:cNvPr id="8" name="Oval 7"/>
          <p:cNvSpPr>
            <a:spLocks noChangeAspect="1"/>
          </p:cNvSpPr>
          <p:nvPr/>
        </p:nvSpPr>
        <p:spPr>
          <a:xfrm rot="1134924">
            <a:off x="5705024" y="3935534"/>
            <a:ext cx="2007870" cy="1230630"/>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9" name="Group 58"/>
          <p:cNvGrpSpPr/>
          <p:nvPr/>
        </p:nvGrpSpPr>
        <p:grpSpPr>
          <a:xfrm>
            <a:off x="4643438" y="2643182"/>
            <a:ext cx="4500562" cy="3643338"/>
            <a:chOff x="4643438" y="2643182"/>
            <a:chExt cx="4500562" cy="3643338"/>
          </a:xfrm>
        </p:grpSpPr>
        <p:pic>
          <p:nvPicPr>
            <p:cNvPr id="10" name="Picture 9" descr="lhcblogo.gif"/>
            <p:cNvPicPr>
              <a:picLocks noChangeAspect="1"/>
            </p:cNvPicPr>
            <p:nvPr/>
          </p:nvPicPr>
          <p:blipFill>
            <a:blip r:embed="rId4"/>
            <a:stretch>
              <a:fillRect/>
            </a:stretch>
          </p:blipFill>
          <p:spPr>
            <a:xfrm>
              <a:off x="4643438" y="2643182"/>
              <a:ext cx="1285875" cy="885825"/>
            </a:xfrm>
            <a:prstGeom prst="rect">
              <a:avLst/>
            </a:prstGeom>
          </p:spPr>
        </p:pic>
        <p:pic>
          <p:nvPicPr>
            <p:cNvPr id="11" name="Picture 10" descr="alice-logo.gif"/>
            <p:cNvPicPr>
              <a:picLocks noChangeAspect="1"/>
            </p:cNvPicPr>
            <p:nvPr/>
          </p:nvPicPr>
          <p:blipFill>
            <a:blip r:embed="rId5"/>
            <a:stretch>
              <a:fillRect/>
            </a:stretch>
          </p:blipFill>
          <p:spPr>
            <a:xfrm>
              <a:off x="7929554" y="5072074"/>
              <a:ext cx="1214446" cy="1214446"/>
            </a:xfrm>
            <a:prstGeom prst="rect">
              <a:avLst/>
            </a:prstGeom>
          </p:spPr>
        </p:pic>
      </p:grpSp>
      <p:sp>
        <p:nvSpPr>
          <p:cNvPr id="12" name="TextBox 11"/>
          <p:cNvSpPr txBox="1"/>
          <p:nvPr/>
        </p:nvSpPr>
        <p:spPr>
          <a:xfrm>
            <a:off x="5929322" y="4429132"/>
            <a:ext cx="1936749" cy="461665"/>
          </a:xfrm>
          <a:prstGeom prst="rect">
            <a:avLst/>
          </a:prstGeom>
          <a:noFill/>
        </p:spPr>
        <p:txBody>
          <a:bodyPr wrap="none" rtlCol="0">
            <a:spAutoFit/>
          </a:bodyPr>
          <a:lstStyle/>
          <a:p>
            <a:r>
              <a:rPr lang="en-GB" sz="2400" dirty="0" smtClean="0">
                <a:solidFill>
                  <a:schemeClr val="bg1"/>
                </a:solidFill>
              </a:rPr>
              <a:t>SPS (~7 km)</a:t>
            </a:r>
            <a:endParaRPr lang="en-GB" sz="2400" dirty="0">
              <a:solidFill>
                <a:schemeClr val="bg1"/>
              </a:solidFill>
            </a:endParaRPr>
          </a:p>
        </p:txBody>
      </p:sp>
      <p:sp>
        <p:nvSpPr>
          <p:cNvPr id="13" name="TextBox 12"/>
          <p:cNvSpPr txBox="1"/>
          <p:nvPr/>
        </p:nvSpPr>
        <p:spPr>
          <a:xfrm>
            <a:off x="3500430" y="4714884"/>
            <a:ext cx="1930337" cy="461665"/>
          </a:xfrm>
          <a:prstGeom prst="rect">
            <a:avLst/>
          </a:prstGeom>
          <a:noFill/>
        </p:spPr>
        <p:txBody>
          <a:bodyPr wrap="none" rtlCol="0">
            <a:spAutoFit/>
          </a:bodyPr>
          <a:lstStyle/>
          <a:p>
            <a:r>
              <a:rPr lang="en-GB" sz="2400" dirty="0" smtClean="0">
                <a:solidFill>
                  <a:schemeClr val="bg1"/>
                </a:solidFill>
              </a:rPr>
              <a:t>LHC (27 km)</a:t>
            </a:r>
            <a:endParaRPr lang="en-GB" sz="2400" dirty="0">
              <a:solidFill>
                <a:schemeClr val="bg1"/>
              </a:solidFill>
            </a:endParaRPr>
          </a:p>
        </p:txBody>
      </p:sp>
      <p:grpSp>
        <p:nvGrpSpPr>
          <p:cNvPr id="14" name="Group 53"/>
          <p:cNvGrpSpPr/>
          <p:nvPr/>
        </p:nvGrpSpPr>
        <p:grpSpPr>
          <a:xfrm>
            <a:off x="71406" y="2643182"/>
            <a:ext cx="8072494" cy="2670189"/>
            <a:chOff x="71406" y="2643182"/>
            <a:chExt cx="8072494" cy="2670189"/>
          </a:xfrm>
        </p:grpSpPr>
        <p:pic>
          <p:nvPicPr>
            <p:cNvPr id="15" name="Picture 14" descr="atlas-logo.gif"/>
            <p:cNvPicPr>
              <a:picLocks noChangeAspect="1"/>
            </p:cNvPicPr>
            <p:nvPr/>
          </p:nvPicPr>
          <p:blipFill>
            <a:blip r:embed="rId2"/>
            <a:stretch>
              <a:fillRect/>
            </a:stretch>
          </p:blipFill>
          <p:spPr>
            <a:xfrm>
              <a:off x="7134248" y="2643182"/>
              <a:ext cx="1009652" cy="1209164"/>
            </a:xfrm>
            <a:prstGeom prst="rect">
              <a:avLst/>
            </a:prstGeom>
          </p:spPr>
        </p:pic>
        <p:pic>
          <p:nvPicPr>
            <p:cNvPr id="16" name="Picture 15" descr="CMS-Color"/>
            <p:cNvPicPr>
              <a:picLocks noChangeAspect="1" noChangeArrowheads="1"/>
            </p:cNvPicPr>
            <p:nvPr/>
          </p:nvPicPr>
          <p:blipFill>
            <a:blip r:embed="rId6"/>
            <a:srcRect/>
            <a:stretch>
              <a:fillRect/>
            </a:stretch>
          </p:blipFill>
          <p:spPr bwMode="auto">
            <a:xfrm>
              <a:off x="71406" y="4572008"/>
              <a:ext cx="804863" cy="741363"/>
            </a:xfrm>
            <a:prstGeom prst="rect">
              <a:avLst/>
            </a:prstGeom>
            <a:noFill/>
          </p:spPr>
        </p:pic>
      </p:grpSp>
      <p:sp>
        <p:nvSpPr>
          <p:cNvPr id="17" name="Explosion 1 16"/>
          <p:cNvSpPr/>
          <p:nvPr/>
        </p:nvSpPr>
        <p:spPr>
          <a:xfrm>
            <a:off x="928662" y="4714884"/>
            <a:ext cx="500066" cy="500066"/>
          </a:xfrm>
          <a:prstGeom prst="irregularSeal1">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Explosion 1 17"/>
          <p:cNvSpPr/>
          <p:nvPr/>
        </p:nvSpPr>
        <p:spPr>
          <a:xfrm>
            <a:off x="7643834" y="4714884"/>
            <a:ext cx="500066" cy="500066"/>
          </a:xfrm>
          <a:prstGeom prst="irregularSeal1">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Explosion 1 18"/>
          <p:cNvSpPr/>
          <p:nvPr/>
        </p:nvSpPr>
        <p:spPr>
          <a:xfrm>
            <a:off x="6715140" y="3786190"/>
            <a:ext cx="500066" cy="500066"/>
          </a:xfrm>
          <a:prstGeom prst="irregularSeal1">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Explosion 1 19"/>
          <p:cNvSpPr/>
          <p:nvPr/>
        </p:nvSpPr>
        <p:spPr>
          <a:xfrm>
            <a:off x="5000628" y="3429000"/>
            <a:ext cx="500066" cy="500066"/>
          </a:xfrm>
          <a:prstGeom prst="irregularSeal1">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p:cNvSpPr/>
          <p:nvPr/>
        </p:nvSpPr>
        <p:spPr>
          <a:xfrm>
            <a:off x="3643306" y="3643314"/>
            <a:ext cx="142876" cy="142876"/>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p:cNvSpPr/>
          <p:nvPr/>
        </p:nvSpPr>
        <p:spPr>
          <a:xfrm>
            <a:off x="2143108" y="3929066"/>
            <a:ext cx="142876" cy="142876"/>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3"/>
          <p:cNvPicPr>
            <a:picLocks noChangeAspect="1" noChangeArrowheads="1"/>
          </p:cNvPicPr>
          <p:nvPr/>
        </p:nvPicPr>
        <p:blipFill>
          <a:blip r:embed="rId7"/>
          <a:srcRect/>
          <a:stretch>
            <a:fillRect/>
          </a:stretch>
        </p:blipFill>
        <p:spPr bwMode="auto">
          <a:xfrm>
            <a:off x="428596" y="5580554"/>
            <a:ext cx="1984357" cy="1277446"/>
          </a:xfrm>
          <a:prstGeom prst="rect">
            <a:avLst/>
          </a:prstGeom>
          <a:noFill/>
          <a:ln w="9525">
            <a:noFill/>
            <a:miter lim="800000"/>
            <a:headEnd/>
            <a:tailEnd/>
          </a:ln>
        </p:spPr>
      </p:pic>
      <p:sp>
        <p:nvSpPr>
          <p:cNvPr id="24" name="Oval 23"/>
          <p:cNvSpPr/>
          <p:nvPr/>
        </p:nvSpPr>
        <p:spPr>
          <a:xfrm>
            <a:off x="2643174" y="6072206"/>
            <a:ext cx="142876" cy="142876"/>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Oval 24"/>
          <p:cNvSpPr/>
          <p:nvPr/>
        </p:nvSpPr>
        <p:spPr>
          <a:xfrm>
            <a:off x="6786578" y="6000768"/>
            <a:ext cx="142876" cy="142876"/>
          </a:xfrm>
          <a:prstGeom prst="ellipse">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TextBox 25"/>
          <p:cNvSpPr txBox="1"/>
          <p:nvPr/>
        </p:nvSpPr>
        <p:spPr>
          <a:xfrm>
            <a:off x="2428860" y="6286520"/>
            <a:ext cx="543739" cy="369332"/>
          </a:xfrm>
          <a:prstGeom prst="rect">
            <a:avLst/>
          </a:prstGeom>
          <a:solidFill>
            <a:schemeClr val="bg1">
              <a:lumMod val="95000"/>
            </a:schemeClr>
          </a:solidFill>
        </p:spPr>
        <p:txBody>
          <a:bodyPr wrap="none" rtlCol="0">
            <a:spAutoFit/>
          </a:bodyPr>
          <a:lstStyle/>
          <a:p>
            <a:r>
              <a:rPr lang="en-GB" b="1" dirty="0" smtClean="0"/>
              <a:t>IR4</a:t>
            </a:r>
            <a:endParaRPr lang="en-GB" b="1" dirty="0"/>
          </a:p>
        </p:txBody>
      </p:sp>
      <p:grpSp>
        <p:nvGrpSpPr>
          <p:cNvPr id="27" name="Group 26"/>
          <p:cNvGrpSpPr/>
          <p:nvPr/>
        </p:nvGrpSpPr>
        <p:grpSpPr>
          <a:xfrm>
            <a:off x="1117514" y="4468741"/>
            <a:ext cx="5669064" cy="2009864"/>
            <a:chOff x="1117514" y="4468741"/>
            <a:chExt cx="5669064" cy="2009864"/>
          </a:xfrm>
        </p:grpSpPr>
        <p:grpSp>
          <p:nvGrpSpPr>
            <p:cNvPr id="28" name="Group 57"/>
            <p:cNvGrpSpPr/>
            <p:nvPr/>
          </p:nvGrpSpPr>
          <p:grpSpPr>
            <a:xfrm>
              <a:off x="1117514" y="4468741"/>
              <a:ext cx="343364" cy="952468"/>
              <a:chOff x="1117514" y="4468741"/>
              <a:chExt cx="343364" cy="952468"/>
            </a:xfrm>
          </p:grpSpPr>
          <p:sp>
            <p:nvSpPr>
              <p:cNvPr id="39" name="Flowchart: Direct Access Storage 38"/>
              <p:cNvSpPr/>
              <p:nvPr/>
            </p:nvSpPr>
            <p:spPr>
              <a:xfrm rot="18580157">
                <a:off x="1179693" y="4490757"/>
                <a:ext cx="262995" cy="218963"/>
              </a:xfrm>
              <a:prstGeom prst="flowChartMagneticDrum">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Flowchart: Direct Access Storage 39"/>
              <p:cNvSpPr/>
              <p:nvPr/>
            </p:nvSpPr>
            <p:spPr>
              <a:xfrm rot="2380157">
                <a:off x="1182586" y="5202246"/>
                <a:ext cx="262995" cy="218963"/>
              </a:xfrm>
              <a:prstGeom prst="flowChartMagneticDrum">
                <a:avLst/>
              </a:prstGeom>
              <a:solidFill>
                <a:srgbClr val="66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TextBox 40"/>
              <p:cNvSpPr txBox="1"/>
              <p:nvPr/>
            </p:nvSpPr>
            <p:spPr>
              <a:xfrm rot="18944816">
                <a:off x="1117514" y="4471936"/>
                <a:ext cx="343364" cy="307777"/>
              </a:xfrm>
              <a:prstGeom prst="rect">
                <a:avLst/>
              </a:prstGeom>
              <a:noFill/>
            </p:spPr>
            <p:txBody>
              <a:bodyPr wrap="none" rtlCol="0">
                <a:spAutoFit/>
              </a:bodyPr>
              <a:lstStyle/>
              <a:p>
                <a:r>
                  <a:rPr lang="en-GB" sz="1400" b="1" dirty="0" smtClean="0"/>
                  <a:t>IT</a:t>
                </a:r>
                <a:endParaRPr lang="en-GB" sz="1400" b="1" dirty="0"/>
              </a:p>
            </p:txBody>
          </p:sp>
        </p:grpSp>
        <p:grpSp>
          <p:nvGrpSpPr>
            <p:cNvPr id="29" name="Group 56"/>
            <p:cNvGrpSpPr/>
            <p:nvPr/>
          </p:nvGrpSpPr>
          <p:grpSpPr>
            <a:xfrm>
              <a:off x="2786050" y="5357826"/>
              <a:ext cx="4000528" cy="1120779"/>
              <a:chOff x="2786050" y="5357826"/>
              <a:chExt cx="4000528" cy="1120779"/>
            </a:xfrm>
          </p:grpSpPr>
          <p:sp>
            <p:nvSpPr>
              <p:cNvPr id="30" name="Flowchart: Direct Access Storage 29"/>
              <p:cNvSpPr/>
              <p:nvPr/>
            </p:nvSpPr>
            <p:spPr>
              <a:xfrm rot="720000">
                <a:off x="2944651" y="6173453"/>
                <a:ext cx="380350" cy="191238"/>
              </a:xfrm>
              <a:prstGeom prst="flowChartMagneticDrum">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Flowchart: Direct Access Storage 30"/>
              <p:cNvSpPr/>
              <p:nvPr/>
            </p:nvSpPr>
            <p:spPr>
              <a:xfrm rot="480000">
                <a:off x="3431222" y="6253896"/>
                <a:ext cx="380914" cy="209630"/>
              </a:xfrm>
              <a:prstGeom prst="flowChartMagneticDru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Flowchart: Direct Access Storage 31"/>
              <p:cNvSpPr/>
              <p:nvPr/>
            </p:nvSpPr>
            <p:spPr>
              <a:xfrm>
                <a:off x="3990408" y="6286520"/>
                <a:ext cx="1510286" cy="19208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ARC</a:t>
                </a:r>
                <a:endParaRPr lang="en-GB" dirty="0"/>
              </a:p>
            </p:txBody>
          </p:sp>
          <p:sp>
            <p:nvSpPr>
              <p:cNvPr id="33" name="Flowchart: Direct Access Storage 32"/>
              <p:cNvSpPr/>
              <p:nvPr/>
            </p:nvSpPr>
            <p:spPr>
              <a:xfrm rot="-720000">
                <a:off x="5665255" y="6208066"/>
                <a:ext cx="397376" cy="207670"/>
              </a:xfrm>
              <a:prstGeom prst="flowChartMagneticDru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Flowchart: Direct Access Storage 33"/>
              <p:cNvSpPr/>
              <p:nvPr/>
            </p:nvSpPr>
            <p:spPr>
              <a:xfrm rot="-720000">
                <a:off x="6218924" y="6115647"/>
                <a:ext cx="364265" cy="214708"/>
              </a:xfrm>
              <a:prstGeom prst="flowChartMagneticDrum">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Box 34"/>
              <p:cNvSpPr txBox="1"/>
              <p:nvPr/>
            </p:nvSpPr>
            <p:spPr>
              <a:xfrm rot="20693915">
                <a:off x="6175890" y="6067797"/>
                <a:ext cx="453970" cy="307777"/>
              </a:xfrm>
              <a:prstGeom prst="rect">
                <a:avLst/>
              </a:prstGeom>
              <a:noFill/>
            </p:spPr>
            <p:txBody>
              <a:bodyPr wrap="none" rtlCol="0">
                <a:spAutoFit/>
              </a:bodyPr>
              <a:lstStyle/>
              <a:p>
                <a:r>
                  <a:rPr lang="en-GB" sz="1400" b="1" dirty="0" smtClean="0"/>
                  <a:t>MS</a:t>
                </a:r>
                <a:endParaRPr lang="en-GB" sz="1400" b="1" dirty="0"/>
              </a:p>
            </p:txBody>
          </p:sp>
          <p:sp>
            <p:nvSpPr>
              <p:cNvPr id="36" name="TextBox 35"/>
              <p:cNvSpPr txBox="1"/>
              <p:nvPr/>
            </p:nvSpPr>
            <p:spPr>
              <a:xfrm rot="20693915">
                <a:off x="5634634" y="6167284"/>
                <a:ext cx="434734" cy="307777"/>
              </a:xfrm>
              <a:prstGeom prst="rect">
                <a:avLst/>
              </a:prstGeom>
              <a:noFill/>
            </p:spPr>
            <p:txBody>
              <a:bodyPr wrap="none" rtlCol="0">
                <a:spAutoFit/>
              </a:bodyPr>
              <a:lstStyle/>
              <a:p>
                <a:r>
                  <a:rPr lang="en-GB" sz="1400" b="1" dirty="0"/>
                  <a:t>D</a:t>
                </a:r>
                <a:r>
                  <a:rPr lang="en-GB" sz="1400" b="1" dirty="0" smtClean="0"/>
                  <a:t>S</a:t>
                </a:r>
                <a:endParaRPr lang="en-GB" sz="1400" b="1" dirty="0"/>
              </a:p>
            </p:txBody>
          </p:sp>
          <p:sp>
            <p:nvSpPr>
              <p:cNvPr id="37" name="Left Brace 36"/>
              <p:cNvSpPr/>
              <p:nvPr/>
            </p:nvSpPr>
            <p:spPr>
              <a:xfrm rot="5400000">
                <a:off x="4654581" y="3868771"/>
                <a:ext cx="263466" cy="4000528"/>
              </a:xfrm>
              <a:prstGeom prst="leftBrace">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38" name="TextBox 37"/>
              <p:cNvSpPr txBox="1"/>
              <p:nvPr/>
            </p:nvSpPr>
            <p:spPr>
              <a:xfrm>
                <a:off x="4214810" y="5357826"/>
                <a:ext cx="1223412" cy="369332"/>
              </a:xfrm>
              <a:prstGeom prst="rect">
                <a:avLst/>
              </a:prstGeom>
              <a:noFill/>
            </p:spPr>
            <p:txBody>
              <a:bodyPr wrap="none" rtlCol="0">
                <a:spAutoFit/>
              </a:bodyPr>
              <a:lstStyle/>
              <a:p>
                <a:r>
                  <a:rPr lang="en-GB" b="1" dirty="0" smtClean="0">
                    <a:solidFill>
                      <a:schemeClr val="bg1"/>
                    </a:solidFill>
                  </a:rPr>
                  <a:t>Sector 34</a:t>
                </a:r>
                <a:endParaRPr lang="en-GB" b="1" dirty="0">
                  <a:solidFill>
                    <a:schemeClr val="bg1"/>
                  </a:solidFill>
                </a:endParaRPr>
              </a:p>
            </p:txBody>
          </p:sp>
        </p:grpSp>
      </p:grpSp>
      <p:grpSp>
        <p:nvGrpSpPr>
          <p:cNvPr id="42" name="Group 41"/>
          <p:cNvGrpSpPr/>
          <p:nvPr/>
        </p:nvGrpSpPr>
        <p:grpSpPr>
          <a:xfrm>
            <a:off x="99766" y="2520302"/>
            <a:ext cx="2740585" cy="1480049"/>
            <a:chOff x="99766" y="2520302"/>
            <a:chExt cx="2740585" cy="1480049"/>
          </a:xfrm>
        </p:grpSpPr>
        <p:grpSp>
          <p:nvGrpSpPr>
            <p:cNvPr id="43" name="Group 27"/>
            <p:cNvGrpSpPr>
              <a:grpSpLocks/>
            </p:cNvGrpSpPr>
            <p:nvPr/>
          </p:nvGrpSpPr>
          <p:grpSpPr bwMode="auto">
            <a:xfrm rot="19857724">
              <a:off x="671358" y="2732723"/>
              <a:ext cx="2168993" cy="1267628"/>
              <a:chOff x="432" y="2377"/>
              <a:chExt cx="2642" cy="1892"/>
            </a:xfrm>
          </p:grpSpPr>
          <p:pic>
            <p:nvPicPr>
              <p:cNvPr id="45" name="Picture 28" descr="dumpsystem"/>
              <p:cNvPicPr>
                <a:picLocks noChangeAspect="1" noChangeArrowheads="1"/>
              </p:cNvPicPr>
              <p:nvPr/>
            </p:nvPicPr>
            <p:blipFill>
              <a:blip r:embed="rId8" cstate="print"/>
              <a:srcRect/>
              <a:stretch>
                <a:fillRect/>
              </a:stretch>
            </p:blipFill>
            <p:spPr bwMode="auto">
              <a:xfrm>
                <a:off x="432" y="2377"/>
                <a:ext cx="2642" cy="1892"/>
              </a:xfrm>
              <a:prstGeom prst="rect">
                <a:avLst/>
              </a:prstGeom>
              <a:noFill/>
            </p:spPr>
          </p:pic>
          <p:sp>
            <p:nvSpPr>
              <p:cNvPr id="46" name="Line 32"/>
              <p:cNvSpPr>
                <a:spLocks noChangeShapeType="1"/>
              </p:cNvSpPr>
              <p:nvPr/>
            </p:nvSpPr>
            <p:spPr bwMode="auto">
              <a:xfrm flipV="1">
                <a:off x="1392" y="3600"/>
                <a:ext cx="240" cy="144"/>
              </a:xfrm>
              <a:prstGeom prst="line">
                <a:avLst/>
              </a:prstGeom>
              <a:noFill/>
              <a:ln w="12700" cap="sq">
                <a:solidFill>
                  <a:schemeClr val="bg1"/>
                </a:solidFill>
                <a:round/>
                <a:headEnd type="none" w="sm" len="sm"/>
                <a:tailEnd type="triangle" w="sm" len="sm"/>
              </a:ln>
              <a:effectLst/>
            </p:spPr>
            <p:txBody>
              <a:bodyPr/>
              <a:lstStyle/>
              <a:p>
                <a:endParaRPr lang="en-GB" dirty="0"/>
              </a:p>
            </p:txBody>
          </p:sp>
          <p:sp>
            <p:nvSpPr>
              <p:cNvPr id="47" name="Line 33"/>
              <p:cNvSpPr>
                <a:spLocks noChangeShapeType="1"/>
              </p:cNvSpPr>
              <p:nvPr/>
            </p:nvSpPr>
            <p:spPr bwMode="auto">
              <a:xfrm flipV="1">
                <a:off x="2112" y="3936"/>
                <a:ext cx="288" cy="144"/>
              </a:xfrm>
              <a:prstGeom prst="line">
                <a:avLst/>
              </a:prstGeom>
              <a:noFill/>
              <a:ln w="12700" cap="sq">
                <a:solidFill>
                  <a:schemeClr val="bg1"/>
                </a:solidFill>
                <a:round/>
                <a:headEnd type="none" w="sm" len="sm"/>
                <a:tailEnd type="triangle" w="sm" len="sm"/>
              </a:ln>
              <a:effectLst/>
            </p:spPr>
            <p:txBody>
              <a:bodyPr/>
              <a:lstStyle/>
              <a:p>
                <a:endParaRPr lang="en-GB" dirty="0"/>
              </a:p>
            </p:txBody>
          </p:sp>
          <p:sp>
            <p:nvSpPr>
              <p:cNvPr id="48" name="Line 34"/>
              <p:cNvSpPr>
                <a:spLocks noChangeShapeType="1"/>
              </p:cNvSpPr>
              <p:nvPr/>
            </p:nvSpPr>
            <p:spPr bwMode="auto">
              <a:xfrm flipH="1">
                <a:off x="1104" y="2640"/>
                <a:ext cx="96" cy="48"/>
              </a:xfrm>
              <a:prstGeom prst="line">
                <a:avLst/>
              </a:prstGeom>
              <a:noFill/>
              <a:ln w="12700" cap="sq">
                <a:solidFill>
                  <a:schemeClr val="bg1"/>
                </a:solidFill>
                <a:round/>
                <a:headEnd type="none" w="sm" len="sm"/>
                <a:tailEnd type="triangle" w="sm" len="sm"/>
              </a:ln>
              <a:effectLst/>
            </p:spPr>
            <p:txBody>
              <a:bodyPr/>
              <a:lstStyle/>
              <a:p>
                <a:endParaRPr lang="en-GB" dirty="0"/>
              </a:p>
            </p:txBody>
          </p:sp>
          <p:sp>
            <p:nvSpPr>
              <p:cNvPr id="49" name="Line 36"/>
              <p:cNvSpPr>
                <a:spLocks noChangeShapeType="1"/>
              </p:cNvSpPr>
              <p:nvPr/>
            </p:nvSpPr>
            <p:spPr bwMode="auto">
              <a:xfrm flipH="1">
                <a:off x="1489" y="3072"/>
                <a:ext cx="143" cy="73"/>
              </a:xfrm>
              <a:prstGeom prst="line">
                <a:avLst/>
              </a:prstGeom>
              <a:noFill/>
              <a:ln w="12700" cap="sq">
                <a:solidFill>
                  <a:schemeClr val="bg1"/>
                </a:solidFill>
                <a:round/>
                <a:headEnd type="none" w="sm" len="sm"/>
                <a:tailEnd type="triangle" w="sm" len="sm"/>
              </a:ln>
              <a:effectLst/>
            </p:spPr>
            <p:txBody>
              <a:bodyPr/>
              <a:lstStyle/>
              <a:p>
                <a:endParaRPr lang="en-GB" dirty="0"/>
              </a:p>
            </p:txBody>
          </p:sp>
        </p:grpSp>
        <p:sp>
          <p:nvSpPr>
            <p:cNvPr id="44" name="TextBox 43"/>
            <p:cNvSpPr txBox="1"/>
            <p:nvPr/>
          </p:nvSpPr>
          <p:spPr>
            <a:xfrm rot="19841828">
              <a:off x="99766" y="2520302"/>
              <a:ext cx="2416046" cy="369332"/>
            </a:xfrm>
            <a:prstGeom prst="rect">
              <a:avLst/>
            </a:prstGeom>
            <a:noFill/>
          </p:spPr>
          <p:txBody>
            <a:bodyPr wrap="none" rtlCol="0">
              <a:spAutoFit/>
            </a:bodyPr>
            <a:lstStyle/>
            <a:p>
              <a:r>
                <a:rPr lang="en-GB" b="1" dirty="0" smtClean="0"/>
                <a:t>Beam Dump System</a:t>
              </a:r>
              <a:endParaRPr lang="en-GB" b="1" dirty="0"/>
            </a:p>
          </p:txBody>
        </p:sp>
      </p:grpSp>
      <p:grpSp>
        <p:nvGrpSpPr>
          <p:cNvPr id="50" name="Group 49"/>
          <p:cNvGrpSpPr/>
          <p:nvPr/>
        </p:nvGrpSpPr>
        <p:grpSpPr>
          <a:xfrm>
            <a:off x="2857488" y="2071678"/>
            <a:ext cx="5357850" cy="4786322"/>
            <a:chOff x="2857488" y="2071678"/>
            <a:chExt cx="5357850" cy="4786322"/>
          </a:xfrm>
        </p:grpSpPr>
        <p:grpSp>
          <p:nvGrpSpPr>
            <p:cNvPr id="51" name="Group 59"/>
            <p:cNvGrpSpPr/>
            <p:nvPr/>
          </p:nvGrpSpPr>
          <p:grpSpPr>
            <a:xfrm>
              <a:off x="3286116" y="2928934"/>
              <a:ext cx="4452953" cy="3929066"/>
              <a:chOff x="3286116" y="2928934"/>
              <a:chExt cx="4452953" cy="3929066"/>
            </a:xfrm>
          </p:grpSpPr>
          <p:pic>
            <p:nvPicPr>
              <p:cNvPr id="54" name="Picture 32" descr="IMG_3385_small"/>
              <p:cNvPicPr>
                <a:picLocks noChangeAspect="1" noChangeArrowheads="1"/>
              </p:cNvPicPr>
              <p:nvPr/>
            </p:nvPicPr>
            <p:blipFill>
              <a:blip r:embed="rId9"/>
              <a:srcRect/>
              <a:stretch>
                <a:fillRect/>
              </a:stretch>
            </p:blipFill>
            <p:spPr bwMode="auto">
              <a:xfrm>
                <a:off x="3286116" y="2928934"/>
                <a:ext cx="881053" cy="629329"/>
              </a:xfrm>
              <a:prstGeom prst="rect">
                <a:avLst/>
              </a:prstGeom>
              <a:noFill/>
            </p:spPr>
          </p:pic>
          <p:pic>
            <p:nvPicPr>
              <p:cNvPr id="55" name="Picture 32" descr="IMG_3385_small"/>
              <p:cNvPicPr>
                <a:picLocks noChangeAspect="1" noChangeArrowheads="1"/>
              </p:cNvPicPr>
              <p:nvPr/>
            </p:nvPicPr>
            <p:blipFill>
              <a:blip r:embed="rId9"/>
              <a:srcRect/>
              <a:stretch>
                <a:fillRect/>
              </a:stretch>
            </p:blipFill>
            <p:spPr bwMode="auto">
              <a:xfrm>
                <a:off x="6858016" y="6228671"/>
                <a:ext cx="881053" cy="629329"/>
              </a:xfrm>
              <a:prstGeom prst="rect">
                <a:avLst/>
              </a:prstGeom>
              <a:noFill/>
            </p:spPr>
          </p:pic>
        </p:grpSp>
        <p:sp>
          <p:nvSpPr>
            <p:cNvPr id="52" name="TextBox 51"/>
            <p:cNvSpPr txBox="1"/>
            <p:nvPr/>
          </p:nvSpPr>
          <p:spPr>
            <a:xfrm>
              <a:off x="2857488" y="2071678"/>
              <a:ext cx="1785950" cy="923330"/>
            </a:xfrm>
            <a:prstGeom prst="rect">
              <a:avLst/>
            </a:prstGeom>
            <a:noFill/>
          </p:spPr>
          <p:txBody>
            <a:bodyPr wrap="square" rtlCol="0">
              <a:spAutoFit/>
            </a:bodyPr>
            <a:lstStyle/>
            <a:p>
              <a:pPr algn="ctr"/>
              <a:r>
                <a:rPr lang="en-GB" b="1" dirty="0" err="1" smtClean="0"/>
                <a:t>Betatron</a:t>
              </a:r>
              <a:r>
                <a:rPr lang="en-GB" b="1" dirty="0" smtClean="0"/>
                <a:t> cleaning collimators</a:t>
              </a:r>
              <a:endParaRPr lang="en-GB" b="1" dirty="0"/>
            </a:p>
          </p:txBody>
        </p:sp>
        <p:sp>
          <p:nvSpPr>
            <p:cNvPr id="53" name="TextBox 52"/>
            <p:cNvSpPr txBox="1"/>
            <p:nvPr/>
          </p:nvSpPr>
          <p:spPr>
            <a:xfrm>
              <a:off x="6429388" y="5429264"/>
              <a:ext cx="1785950" cy="923330"/>
            </a:xfrm>
            <a:prstGeom prst="rect">
              <a:avLst/>
            </a:prstGeom>
            <a:noFill/>
          </p:spPr>
          <p:txBody>
            <a:bodyPr wrap="square" rtlCol="0">
              <a:spAutoFit/>
            </a:bodyPr>
            <a:lstStyle/>
            <a:p>
              <a:pPr algn="ctr"/>
              <a:r>
                <a:rPr lang="en-GB" b="1" dirty="0" smtClean="0">
                  <a:solidFill>
                    <a:schemeClr val="bg1"/>
                  </a:solidFill>
                </a:rPr>
                <a:t>Momentum cleaning collimators</a:t>
              </a:r>
              <a:endParaRPr lang="en-GB" b="1" dirty="0">
                <a:solidFill>
                  <a:schemeClr val="bg1"/>
                </a:solidFill>
              </a:endParaRPr>
            </a:p>
          </p:txBody>
        </p:sp>
      </p:grpSp>
      <p:sp>
        <p:nvSpPr>
          <p:cNvPr id="56" name="TextBox 55"/>
          <p:cNvSpPr txBox="1"/>
          <p:nvPr/>
        </p:nvSpPr>
        <p:spPr>
          <a:xfrm>
            <a:off x="6715140" y="3857628"/>
            <a:ext cx="530915" cy="369332"/>
          </a:xfrm>
          <a:prstGeom prst="rect">
            <a:avLst/>
          </a:prstGeom>
          <a:noFill/>
        </p:spPr>
        <p:txBody>
          <a:bodyPr wrap="none" rtlCol="0">
            <a:spAutoFit/>
          </a:bodyPr>
          <a:lstStyle/>
          <a:p>
            <a:r>
              <a:rPr lang="en-GB" b="1" dirty="0" smtClean="0"/>
              <a:t>IP1</a:t>
            </a:r>
            <a:endParaRPr lang="en-GB" b="1" dirty="0"/>
          </a:p>
        </p:txBody>
      </p:sp>
      <p:sp>
        <p:nvSpPr>
          <p:cNvPr id="57" name="TextBox 56"/>
          <p:cNvSpPr txBox="1"/>
          <p:nvPr/>
        </p:nvSpPr>
        <p:spPr>
          <a:xfrm>
            <a:off x="7612985" y="4786322"/>
            <a:ext cx="530915" cy="369332"/>
          </a:xfrm>
          <a:prstGeom prst="rect">
            <a:avLst/>
          </a:prstGeom>
          <a:noFill/>
        </p:spPr>
        <p:txBody>
          <a:bodyPr wrap="none" rtlCol="0">
            <a:spAutoFit/>
          </a:bodyPr>
          <a:lstStyle/>
          <a:p>
            <a:r>
              <a:rPr lang="en-GB" b="1" dirty="0" smtClean="0"/>
              <a:t>IP2</a:t>
            </a:r>
            <a:endParaRPr lang="en-GB" b="1" dirty="0"/>
          </a:p>
        </p:txBody>
      </p:sp>
      <p:sp>
        <p:nvSpPr>
          <p:cNvPr id="58" name="TextBox 57"/>
          <p:cNvSpPr txBox="1"/>
          <p:nvPr/>
        </p:nvSpPr>
        <p:spPr>
          <a:xfrm>
            <a:off x="6429388" y="6488668"/>
            <a:ext cx="543739" cy="369332"/>
          </a:xfrm>
          <a:prstGeom prst="rect">
            <a:avLst/>
          </a:prstGeom>
          <a:solidFill>
            <a:schemeClr val="bg1"/>
          </a:solidFill>
        </p:spPr>
        <p:txBody>
          <a:bodyPr wrap="none" rtlCol="0">
            <a:spAutoFit/>
          </a:bodyPr>
          <a:lstStyle/>
          <a:p>
            <a:r>
              <a:rPr lang="en-GB" b="1" dirty="0" smtClean="0"/>
              <a:t>IR3</a:t>
            </a:r>
            <a:endParaRPr lang="en-GB" b="1" dirty="0"/>
          </a:p>
        </p:txBody>
      </p:sp>
      <p:sp>
        <p:nvSpPr>
          <p:cNvPr id="59" name="TextBox 58"/>
          <p:cNvSpPr txBox="1"/>
          <p:nvPr/>
        </p:nvSpPr>
        <p:spPr>
          <a:xfrm>
            <a:off x="928662" y="4786322"/>
            <a:ext cx="530915" cy="369332"/>
          </a:xfrm>
          <a:prstGeom prst="rect">
            <a:avLst/>
          </a:prstGeom>
          <a:noFill/>
        </p:spPr>
        <p:txBody>
          <a:bodyPr wrap="none" rtlCol="0">
            <a:spAutoFit/>
          </a:bodyPr>
          <a:lstStyle/>
          <a:p>
            <a:r>
              <a:rPr lang="en-GB" b="1" dirty="0" smtClean="0"/>
              <a:t>IP5</a:t>
            </a:r>
            <a:endParaRPr lang="en-GB" b="1" dirty="0"/>
          </a:p>
        </p:txBody>
      </p:sp>
      <p:sp>
        <p:nvSpPr>
          <p:cNvPr id="60" name="TextBox 59"/>
          <p:cNvSpPr txBox="1"/>
          <p:nvPr/>
        </p:nvSpPr>
        <p:spPr>
          <a:xfrm>
            <a:off x="2285984" y="4071942"/>
            <a:ext cx="543739" cy="369332"/>
          </a:xfrm>
          <a:prstGeom prst="rect">
            <a:avLst/>
          </a:prstGeom>
          <a:solidFill>
            <a:schemeClr val="bg1"/>
          </a:solidFill>
        </p:spPr>
        <p:txBody>
          <a:bodyPr wrap="none" rtlCol="0">
            <a:spAutoFit/>
          </a:bodyPr>
          <a:lstStyle/>
          <a:p>
            <a:r>
              <a:rPr lang="en-GB" b="1" dirty="0" smtClean="0"/>
              <a:t>IR6</a:t>
            </a:r>
            <a:endParaRPr lang="en-GB" b="1" dirty="0"/>
          </a:p>
        </p:txBody>
      </p:sp>
      <p:sp>
        <p:nvSpPr>
          <p:cNvPr id="61" name="TextBox 60"/>
          <p:cNvSpPr txBox="1"/>
          <p:nvPr/>
        </p:nvSpPr>
        <p:spPr>
          <a:xfrm>
            <a:off x="3500430" y="3786190"/>
            <a:ext cx="543739" cy="369332"/>
          </a:xfrm>
          <a:prstGeom prst="rect">
            <a:avLst/>
          </a:prstGeom>
          <a:solidFill>
            <a:schemeClr val="bg1"/>
          </a:solidFill>
        </p:spPr>
        <p:txBody>
          <a:bodyPr wrap="none" rtlCol="0">
            <a:spAutoFit/>
          </a:bodyPr>
          <a:lstStyle/>
          <a:p>
            <a:r>
              <a:rPr lang="en-GB" b="1" dirty="0" smtClean="0"/>
              <a:t>IR7</a:t>
            </a:r>
            <a:endParaRPr lang="en-GB" b="1" dirty="0"/>
          </a:p>
        </p:txBody>
      </p:sp>
      <p:sp>
        <p:nvSpPr>
          <p:cNvPr id="62" name="TextBox 61"/>
          <p:cNvSpPr txBox="1"/>
          <p:nvPr/>
        </p:nvSpPr>
        <p:spPr>
          <a:xfrm>
            <a:off x="4929190" y="3500438"/>
            <a:ext cx="530915" cy="369332"/>
          </a:xfrm>
          <a:prstGeom prst="rect">
            <a:avLst/>
          </a:prstGeom>
          <a:noFill/>
        </p:spPr>
        <p:txBody>
          <a:bodyPr wrap="none" rtlCol="0">
            <a:spAutoFit/>
          </a:bodyPr>
          <a:lstStyle/>
          <a:p>
            <a:r>
              <a:rPr lang="en-GB" b="1" dirty="0" smtClean="0"/>
              <a:t>IP8</a:t>
            </a:r>
            <a:endParaRPr lang="en-GB" b="1" dirty="0"/>
          </a:p>
        </p:txBody>
      </p:sp>
      <p:sp>
        <p:nvSpPr>
          <p:cNvPr id="63" name="TextBox 62"/>
          <p:cNvSpPr txBox="1"/>
          <p:nvPr/>
        </p:nvSpPr>
        <p:spPr>
          <a:xfrm>
            <a:off x="167828" y="6181211"/>
            <a:ext cx="420308" cy="369332"/>
          </a:xfrm>
          <a:prstGeom prst="rect">
            <a:avLst/>
          </a:prstGeom>
          <a:noFill/>
        </p:spPr>
        <p:txBody>
          <a:bodyPr wrap="none" rtlCol="0">
            <a:spAutoFit/>
          </a:bodyPr>
          <a:lstStyle/>
          <a:p>
            <a:r>
              <a:rPr lang="en-GB" b="1" dirty="0" smtClean="0"/>
              <a:t>RF</a:t>
            </a:r>
            <a:endParaRPr lang="en-GB" b="1" dirty="0"/>
          </a:p>
        </p:txBody>
      </p:sp>
      <p:sp>
        <p:nvSpPr>
          <p:cNvPr id="65" name="Footer Placeholder 26"/>
          <p:cNvSpPr txBox="1">
            <a:spLocks/>
          </p:cNvSpPr>
          <p:nvPr/>
        </p:nvSpPr>
        <p:spPr>
          <a:xfrm>
            <a:off x="2898648" y="6356350"/>
            <a:ext cx="3505200" cy="365760"/>
          </a:xfrm>
          <a:prstGeom prst="rect">
            <a:avLst/>
          </a:prstGeom>
        </p:spPr>
        <p:txBody>
          <a:bodyPr vert="horz"/>
          <a:lstStyle>
            <a:defPPr>
              <a:defRPr lang="en-US"/>
            </a:defPPr>
            <a:lvl1pPr marL="0" algn="r" defTabSz="914400" rtl="0" eaLnBrk="1" latinLnBrk="0" hangingPunct="1">
              <a:defRPr kumimoji="0" sz="10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mtClean="0"/>
              <a:t>CAS@Chavannes</a:t>
            </a:r>
            <a:endParaRPr lang="en-GB"/>
          </a:p>
        </p:txBody>
      </p:sp>
    </p:spTree>
    <p:extLst>
      <p:ext uri="{BB962C8B-B14F-4D97-AF65-F5344CB8AC3E}">
        <p14:creationId xmlns:p14="http://schemas.microsoft.com/office/powerpoint/2010/main" val="1911918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a:t>Large Hadron Collider (LHC)</a:t>
            </a: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52</a:t>
            </a:fld>
            <a:endParaRPr lang="en-US" dirty="0"/>
          </a:p>
        </p:txBody>
      </p:sp>
      <p:sp>
        <p:nvSpPr>
          <p:cNvPr id="6" name="Content Placeholder 2"/>
          <p:cNvSpPr txBox="1">
            <a:spLocks/>
          </p:cNvSpPr>
          <p:nvPr/>
        </p:nvSpPr>
        <p:spPr bwMode="auto">
          <a:xfrm>
            <a:off x="457200" y="836712"/>
            <a:ext cx="82296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l" defTabSz="914400" rtl="0" eaLnBrk="1" fontAlgn="base" latinLnBrk="0" hangingPunct="1">
              <a:lnSpc>
                <a:spcPct val="100000"/>
              </a:lnSpc>
              <a:spcBef>
                <a:spcPct val="20000"/>
              </a:spcBef>
              <a:spcAft>
                <a:spcPct val="0"/>
              </a:spcAft>
              <a:buClr>
                <a:schemeClr val="tx1"/>
              </a:buClr>
              <a:buSzTx/>
              <a:tabLst/>
              <a:defRPr/>
            </a:pPr>
            <a:r>
              <a:rPr lang="en-GB" sz="2800" kern="0" dirty="0">
                <a:solidFill>
                  <a:srgbClr val="000000"/>
                </a:solidFill>
              </a:rPr>
              <a:t>G</a:t>
            </a:r>
            <a:r>
              <a:rPr kumimoji="0" lang="en-GB" sz="2800" b="0" i="0" u="none" strike="noStrike" kern="0" cap="none" spc="0" normalizeH="0" baseline="0" noProof="0" dirty="0" err="1" smtClean="0">
                <a:ln>
                  <a:noFill/>
                </a:ln>
                <a:solidFill>
                  <a:srgbClr val="000000"/>
                </a:solidFill>
                <a:effectLst/>
                <a:uLnTx/>
                <a:uFillTx/>
                <a:latin typeface="+mn-lt"/>
                <a:ea typeface="+mn-ea"/>
                <a:cs typeface="+mn-cs"/>
              </a:rPr>
              <a:t>eometry</a:t>
            </a:r>
            <a:r>
              <a:rPr kumimoji="0" lang="en-GB" sz="2800" b="0" i="0" u="none" strike="noStrike" kern="0" cap="none" spc="0" normalizeH="0" baseline="0" noProof="0" dirty="0" smtClean="0">
                <a:ln>
                  <a:noFill/>
                </a:ln>
                <a:solidFill>
                  <a:srgbClr val="000000"/>
                </a:solidFill>
                <a:effectLst/>
                <a:uLnTx/>
                <a:uFillTx/>
                <a:latin typeface="+mn-lt"/>
                <a:ea typeface="+mn-ea"/>
                <a:cs typeface="+mn-cs"/>
              </a:rPr>
              <a:t> of the main dipoles</a:t>
            </a:r>
            <a:endParaRPr kumimoji="0" lang="en-GB" sz="2800" b="0" i="0" u="none" strike="noStrike" kern="0" cap="none" spc="0" normalizeH="0" baseline="0" noProof="0" dirty="0">
              <a:ln>
                <a:noFill/>
              </a:ln>
              <a:solidFill>
                <a:srgbClr val="000000"/>
              </a:solidFill>
              <a:effectLst/>
              <a:uLnTx/>
              <a:uFillTx/>
              <a:latin typeface="+mn-lt"/>
              <a:ea typeface="+mn-ea"/>
              <a:cs typeface="+mn-cs"/>
            </a:endParaRPr>
          </a:p>
        </p:txBody>
      </p:sp>
      <p:sp>
        <p:nvSpPr>
          <p:cNvPr id="7" name="TextBox 6"/>
          <p:cNvSpPr txBox="1"/>
          <p:nvPr/>
        </p:nvSpPr>
        <p:spPr>
          <a:xfrm>
            <a:off x="3779912" y="1259468"/>
            <a:ext cx="2890600" cy="369332"/>
          </a:xfrm>
          <a:prstGeom prst="rect">
            <a:avLst/>
          </a:prstGeom>
          <a:noFill/>
        </p:spPr>
        <p:txBody>
          <a:bodyPr wrap="none" rtlCol="0">
            <a:spAutoFit/>
          </a:bodyPr>
          <a:lstStyle/>
          <a:p>
            <a:r>
              <a:rPr lang="en-GB" dirty="0" smtClean="0"/>
              <a:t>(Total of 1232 </a:t>
            </a:r>
            <a:r>
              <a:rPr lang="en-GB" dirty="0" err="1" smtClean="0"/>
              <a:t>cryodipoles</a:t>
            </a:r>
            <a:r>
              <a:rPr lang="en-GB" dirty="0" smtClean="0"/>
              <a:t>)</a:t>
            </a:r>
            <a:endParaRPr lang="en-GB" dirty="0"/>
          </a:p>
        </p:txBody>
      </p:sp>
      <p:pic>
        <p:nvPicPr>
          <p:cNvPr id="8" name="Content Placeholder 4" descr="dipole.jpg"/>
          <p:cNvPicPr>
            <a:picLocks noChangeAspect="1"/>
          </p:cNvPicPr>
          <p:nvPr/>
        </p:nvPicPr>
        <p:blipFill rotWithShape="1">
          <a:blip r:embed="rId2"/>
          <a:stretch/>
        </p:blipFill>
        <p:spPr>
          <a:xfrm>
            <a:off x="2243425" y="1741762"/>
            <a:ext cx="6248400" cy="4889500"/>
          </a:xfrm>
          <a:prstGeom prst="rect">
            <a:avLst/>
          </a:prstGeom>
        </p:spPr>
      </p:pic>
      <p:sp>
        <p:nvSpPr>
          <p:cNvPr id="9" name="TextBox 8"/>
          <p:cNvSpPr txBox="1"/>
          <p:nvPr/>
        </p:nvSpPr>
        <p:spPr>
          <a:xfrm>
            <a:off x="0" y="4753285"/>
            <a:ext cx="1328233" cy="461665"/>
          </a:xfrm>
          <a:prstGeom prst="rect">
            <a:avLst/>
          </a:prstGeom>
          <a:solidFill>
            <a:schemeClr val="bg1">
              <a:lumMod val="85000"/>
            </a:schemeClr>
          </a:solidFill>
        </p:spPr>
        <p:txBody>
          <a:bodyPr wrap="square" rtlCol="0">
            <a:spAutoFit/>
          </a:bodyPr>
          <a:lstStyle/>
          <a:p>
            <a:pPr algn="ctr"/>
            <a:r>
              <a:rPr lang="en-GB" sz="1200" dirty="0" smtClean="0"/>
              <a:t>Superconducting coils</a:t>
            </a:r>
            <a:endParaRPr lang="en-GB" sz="1200" dirty="0"/>
          </a:p>
        </p:txBody>
      </p:sp>
      <p:sp>
        <p:nvSpPr>
          <p:cNvPr id="10" name="TextBox 9"/>
          <p:cNvSpPr txBox="1"/>
          <p:nvPr/>
        </p:nvSpPr>
        <p:spPr>
          <a:xfrm>
            <a:off x="168266" y="2276872"/>
            <a:ext cx="1811446" cy="600164"/>
          </a:xfrm>
          <a:prstGeom prst="rect">
            <a:avLst/>
          </a:prstGeom>
          <a:solidFill>
            <a:schemeClr val="bg1">
              <a:lumMod val="85000"/>
            </a:schemeClr>
          </a:solidFill>
        </p:spPr>
        <p:txBody>
          <a:bodyPr wrap="square" rtlCol="0">
            <a:spAutoFit/>
          </a:bodyPr>
          <a:lstStyle/>
          <a:p>
            <a:pPr marL="0" lvl="1" algn="ctr"/>
            <a:r>
              <a:rPr lang="en-GB" sz="1100" dirty="0" smtClean="0">
                <a:latin typeface="Arial" panose="020B0604020202020204" pitchFamily="34" charset="0"/>
                <a:cs typeface="Arial" panose="020B0604020202020204" pitchFamily="34" charset="0"/>
              </a:rPr>
              <a:t>Beam pipe (</a:t>
            </a:r>
            <a:r>
              <a:rPr lang="en-GB" sz="1100" dirty="0">
                <a:latin typeface="Arial" panose="020B0604020202020204" pitchFamily="34" charset="0"/>
                <a:cs typeface="Arial" panose="020B0604020202020204" pitchFamily="34" charset="0"/>
              </a:rPr>
              <a:t>Ultrahigh </a:t>
            </a:r>
            <a:r>
              <a:rPr lang="en-GB" sz="1100" b="1" dirty="0">
                <a:latin typeface="Arial" panose="020B0604020202020204" pitchFamily="34" charset="0"/>
                <a:cs typeface="Arial" panose="020B0604020202020204" pitchFamily="34" charset="0"/>
              </a:rPr>
              <a:t>beam </a:t>
            </a:r>
            <a:r>
              <a:rPr lang="en-GB" sz="1100" dirty="0">
                <a:latin typeface="Arial" panose="020B0604020202020204" pitchFamily="34" charset="0"/>
                <a:cs typeface="Arial" panose="020B0604020202020204" pitchFamily="34" charset="0"/>
              </a:rPr>
              <a:t>vacuum </a:t>
            </a:r>
            <a:r>
              <a:rPr lang="en-GB" sz="1100" dirty="0" smtClean="0">
                <a:latin typeface="Arial" panose="020B0604020202020204" pitchFamily="34" charset="0"/>
                <a:cs typeface="Arial" panose="020B0604020202020204" pitchFamily="34" charset="0"/>
              </a:rPr>
              <a:t>10</a:t>
            </a:r>
            <a:r>
              <a:rPr lang="en-GB" sz="1100" baseline="30000" dirty="0" smtClean="0">
                <a:latin typeface="Arial" panose="020B0604020202020204" pitchFamily="34" charset="0"/>
                <a:cs typeface="Arial" panose="020B0604020202020204" pitchFamily="34" charset="0"/>
              </a:rPr>
              <a:t>-10</a:t>
            </a:r>
            <a:r>
              <a:rPr lang="en-GB" sz="1100" dirty="0" smtClean="0">
                <a:latin typeface="Arial" panose="020B0604020202020204" pitchFamily="34" charset="0"/>
                <a:cs typeface="Arial" panose="020B0604020202020204" pitchFamily="34" charset="0"/>
              </a:rPr>
              <a:t> </a:t>
            </a:r>
            <a:r>
              <a:rPr lang="en-GB" sz="1100" dirty="0" err="1" smtClean="0">
                <a:latin typeface="Arial" panose="020B0604020202020204" pitchFamily="34" charset="0"/>
                <a:cs typeface="Arial" panose="020B0604020202020204" pitchFamily="34" charset="0"/>
              </a:rPr>
              <a:t>Torr</a:t>
            </a:r>
            <a:r>
              <a:rPr lang="en-GB" sz="1100" dirty="0" smtClean="0">
                <a:latin typeface="Arial" panose="020B0604020202020204" pitchFamily="34" charset="0"/>
                <a:cs typeface="Arial" panose="020B0604020202020204" pitchFamily="34" charset="0"/>
              </a:rPr>
              <a:t> like at 1000 km over sea)</a:t>
            </a:r>
            <a:endParaRPr lang="en-GB" sz="1100" dirty="0">
              <a:latin typeface="Arial" panose="020B0604020202020204" pitchFamily="34" charset="0"/>
              <a:cs typeface="Arial" panose="020B0604020202020204" pitchFamily="34" charset="0"/>
            </a:endParaRPr>
          </a:p>
        </p:txBody>
      </p:sp>
      <p:sp>
        <p:nvSpPr>
          <p:cNvPr id="12" name="TextBox 11"/>
          <p:cNvSpPr txBox="1"/>
          <p:nvPr/>
        </p:nvSpPr>
        <p:spPr>
          <a:xfrm>
            <a:off x="4283968" y="6093296"/>
            <a:ext cx="184666" cy="369332"/>
          </a:xfrm>
          <a:prstGeom prst="rect">
            <a:avLst/>
          </a:prstGeom>
          <a:noFill/>
        </p:spPr>
        <p:txBody>
          <a:bodyPr wrap="none" rtlCol="0">
            <a:spAutoFit/>
          </a:bodyPr>
          <a:lstStyle/>
          <a:p>
            <a:endParaRPr lang="en-US" dirty="0"/>
          </a:p>
        </p:txBody>
      </p:sp>
      <p:grpSp>
        <p:nvGrpSpPr>
          <p:cNvPr id="13" name="Group 12"/>
          <p:cNvGrpSpPr/>
          <p:nvPr/>
        </p:nvGrpSpPr>
        <p:grpSpPr>
          <a:xfrm>
            <a:off x="4044140" y="3756357"/>
            <a:ext cx="913112" cy="193912"/>
            <a:chOff x="4044140" y="3756357"/>
            <a:chExt cx="913112" cy="193912"/>
          </a:xfrm>
        </p:grpSpPr>
        <p:sp>
          <p:nvSpPr>
            <p:cNvPr id="14" name="Oval 13"/>
            <p:cNvSpPr/>
            <p:nvPr/>
          </p:nvSpPr>
          <p:spPr>
            <a:xfrm>
              <a:off x="4044140" y="3756357"/>
              <a:ext cx="204656" cy="184989"/>
            </a:xfrm>
            <a:prstGeom prst="ellipse">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4752596" y="3765280"/>
              <a:ext cx="204656" cy="184989"/>
            </a:xfrm>
            <a:prstGeom prst="ellipse">
              <a:avLst/>
            </a:prstGeom>
            <a:solidFill>
              <a:schemeClr val="accent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3912026" y="3655998"/>
            <a:ext cx="467252" cy="380062"/>
            <a:chOff x="3912026" y="3655998"/>
            <a:chExt cx="467252" cy="380062"/>
          </a:xfrm>
        </p:grpSpPr>
        <p:sp>
          <p:nvSpPr>
            <p:cNvPr id="17" name="Block Arc 16"/>
            <p:cNvSpPr/>
            <p:nvPr/>
          </p:nvSpPr>
          <p:spPr>
            <a:xfrm rot="16200000">
              <a:off x="3936157" y="3722282"/>
              <a:ext cx="339102" cy="264228"/>
            </a:xfrm>
            <a:prstGeom prst="blockArc">
              <a:avLst/>
            </a:prstGeom>
            <a:pattFill prst="dkHorz">
              <a:fgClr>
                <a:srgbClr val="FF99FF"/>
              </a:fgClr>
              <a:bgClr>
                <a:schemeClr val="bg1"/>
              </a:bgClr>
            </a:pattFill>
            <a:ln w="3175">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 name="Block Arc 17"/>
            <p:cNvSpPr/>
            <p:nvPr/>
          </p:nvSpPr>
          <p:spPr>
            <a:xfrm rot="16200000">
              <a:off x="3858516" y="3718323"/>
              <a:ext cx="371247" cy="264228"/>
            </a:xfrm>
            <a:prstGeom prst="blockArc">
              <a:avLst/>
            </a:prstGeom>
            <a:pattFill prst="dkHorz">
              <a:fgClr>
                <a:srgbClr val="FF99FF"/>
              </a:fgClr>
              <a:bgClr>
                <a:schemeClr val="bg1"/>
              </a:bgClr>
            </a:pattFill>
            <a:ln w="3175">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Block Arc 18"/>
            <p:cNvSpPr/>
            <p:nvPr/>
          </p:nvSpPr>
          <p:spPr>
            <a:xfrm rot="5400000">
              <a:off x="4022713" y="3713467"/>
              <a:ext cx="339102" cy="264228"/>
            </a:xfrm>
            <a:prstGeom prst="blockArc">
              <a:avLst/>
            </a:prstGeom>
            <a:pattFill prst="dkHorz">
              <a:fgClr>
                <a:srgbClr val="FF99FF"/>
              </a:fgClr>
              <a:bgClr>
                <a:schemeClr val="bg1"/>
              </a:bgClr>
            </a:pattFill>
            <a:ln w="3175">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0" name="Block Arc 19"/>
            <p:cNvSpPr/>
            <p:nvPr/>
          </p:nvSpPr>
          <p:spPr>
            <a:xfrm rot="5400000">
              <a:off x="4061540" y="3709508"/>
              <a:ext cx="371247" cy="264228"/>
            </a:xfrm>
            <a:prstGeom prst="blockArc">
              <a:avLst/>
            </a:prstGeom>
            <a:pattFill prst="dkHorz">
              <a:fgClr>
                <a:srgbClr val="FF99FF"/>
              </a:fgClr>
              <a:bgClr>
                <a:schemeClr val="bg1"/>
              </a:bgClr>
            </a:pattFill>
            <a:ln w="3175">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pic>
        <p:nvPicPr>
          <p:cNvPr id="21" name="Picture 50"/>
          <p:cNvPicPr>
            <a:picLocks noChangeAspect="1" noChangeArrowheads="1"/>
          </p:cNvPicPr>
          <p:nvPr/>
        </p:nvPicPr>
        <p:blipFill>
          <a:blip r:embed="rId3"/>
          <a:srcRect/>
          <a:stretch>
            <a:fillRect/>
          </a:stretch>
        </p:blipFill>
        <p:spPr bwMode="auto">
          <a:xfrm rot="5400000">
            <a:off x="2031610" y="5524123"/>
            <a:ext cx="1643050" cy="1024704"/>
          </a:xfrm>
          <a:prstGeom prst="rect">
            <a:avLst/>
          </a:prstGeom>
          <a:noFill/>
          <a:ln w="9525">
            <a:noFill/>
            <a:miter lim="800000"/>
            <a:headEnd/>
            <a:tailEnd/>
          </a:ln>
        </p:spPr>
      </p:pic>
      <p:pic>
        <p:nvPicPr>
          <p:cNvPr id="22" name="Picture 21" descr="magnetic-field.jpg"/>
          <p:cNvPicPr>
            <a:picLocks noChangeAspect="1"/>
          </p:cNvPicPr>
          <p:nvPr/>
        </p:nvPicPr>
        <p:blipFill>
          <a:blip r:embed="rId4"/>
          <a:stretch>
            <a:fillRect/>
          </a:stretch>
        </p:blipFill>
        <p:spPr>
          <a:xfrm>
            <a:off x="0" y="5214950"/>
            <a:ext cx="2340783" cy="1643050"/>
          </a:xfrm>
          <a:prstGeom prst="rect">
            <a:avLst/>
          </a:prstGeom>
        </p:spPr>
      </p:pic>
      <p:sp>
        <p:nvSpPr>
          <p:cNvPr id="23" name="Smiley Face 22"/>
          <p:cNvSpPr/>
          <p:nvPr/>
        </p:nvSpPr>
        <p:spPr>
          <a:xfrm>
            <a:off x="785786" y="6286520"/>
            <a:ext cx="214314" cy="200020"/>
          </a:xfrm>
          <a:prstGeom prst="smileyFace">
            <a:avLst/>
          </a:prstGeom>
          <a:solidFill>
            <a:srgbClr val="92D05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Smiley Face 23"/>
          <p:cNvSpPr/>
          <p:nvPr/>
        </p:nvSpPr>
        <p:spPr>
          <a:xfrm>
            <a:off x="285720" y="5929330"/>
            <a:ext cx="214314" cy="200020"/>
          </a:xfrm>
          <a:prstGeom prst="smileyFace">
            <a:avLst/>
          </a:prstGeom>
          <a:solidFill>
            <a:srgbClr val="92D05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p:cNvCxnSpPr/>
          <p:nvPr/>
        </p:nvCxnSpPr>
        <p:spPr>
          <a:xfrm rot="10800000" flipV="1">
            <a:off x="25406" y="6168428"/>
            <a:ext cx="285720" cy="1428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055063" y="5500254"/>
            <a:ext cx="285720" cy="14287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Down Arrow 26"/>
          <p:cNvSpPr/>
          <p:nvPr/>
        </p:nvSpPr>
        <p:spPr>
          <a:xfrm>
            <a:off x="4752596" y="3713339"/>
            <a:ext cx="214314" cy="310609"/>
          </a:xfrm>
          <a:prstGeom prst="down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Down Arrow 27"/>
          <p:cNvSpPr/>
          <p:nvPr/>
        </p:nvSpPr>
        <p:spPr>
          <a:xfrm rot="10800000">
            <a:off x="4044140" y="3700603"/>
            <a:ext cx="214314" cy="310609"/>
          </a:xfrm>
          <a:prstGeom prst="down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9" name="Content Placeholder 4" descr="dipole.jpg"/>
          <p:cNvPicPr>
            <a:picLocks noChangeAspect="1"/>
          </p:cNvPicPr>
          <p:nvPr/>
        </p:nvPicPr>
        <p:blipFill rotWithShape="1">
          <a:blip r:embed="rId5">
            <a:extLst>
              <a:ext uri="{BEBA8EAE-BF5A-486C-A8C5-ECC9F3942E4B}">
                <a14:imgProps xmlns:a14="http://schemas.microsoft.com/office/drawing/2010/main">
                  <a14:imgLayer r:embed="rId6">
                    <a14:imgEffect>
                      <a14:backgroundRemoval t="35065" b="51429" l="23374" r="47764">
                        <a14:backgroundMark x1="28455" y1="39740" x2="29268" y2="41039"/>
                        <a14:backgroundMark x1="30691" y1="41299" x2="31911" y2="42857"/>
                        <a14:backgroundMark x1="31504" y1="42338" x2="32114" y2="42338"/>
                        <a14:backgroundMark x1="31911" y1="43636" x2="30894" y2="44675"/>
                        <a14:backgroundMark x1="28049" y1="39740" x2="27033" y2="42597"/>
                        <a14:backgroundMark x1="26829" y1="42857" x2="27033" y2="44935"/>
                        <a14:backgroundMark x1="27033" y1="45195" x2="28252" y2="46753"/>
                        <a14:backgroundMark x1="30691" y1="44675" x2="31301" y2="46234"/>
                        <a14:backgroundMark x1="31504" y1="46234" x2="32114" y2="45455"/>
                        <a14:backgroundMark x1="32114" y1="46234" x2="32520" y2="46494"/>
                        <a14:backgroundMark x1="32724" y1="46494" x2="32927" y2="45714"/>
                        <a14:backgroundMark x1="33130" y1="45455" x2="33333" y2="44156"/>
                        <a14:backgroundMark x1="33333" y1="43896" x2="33740" y2="42597"/>
                        <a14:backgroundMark x1="33740" y1="42338" x2="33130" y2="40779"/>
                        <a14:backgroundMark x1="32520" y1="40519" x2="32317" y2="39740"/>
                        <a14:backgroundMark x1="39837" y1="40000" x2="39024" y2="42597"/>
                        <a14:backgroundMark x1="38821" y1="42857" x2="39228" y2="44675"/>
                        <a14:backgroundMark x1="39228" y1="44935" x2="39431" y2="46234"/>
                        <a14:backgroundMark x1="40650" y1="40260" x2="41260" y2="41558"/>
                        <a14:backgroundMark x1="41057" y1="42078" x2="42886" y2="42338"/>
                        <a14:backgroundMark x1="42480" y1="40519" x2="42073" y2="41818"/>
                        <a14:backgroundMark x1="43089" y1="40519" x2="42480" y2="42078"/>
                        <a14:backgroundMark x1="43902" y1="41299" x2="43699" y2="42857"/>
                        <a14:backgroundMark x1="44106" y1="43636" x2="43902" y2="44416"/>
                        <a14:backgroundMark x1="42886" y1="44675" x2="42886" y2="44675"/>
                        <a14:backgroundMark x1="43902" y1="45714" x2="43902" y2="45714"/>
                        <a14:backgroundMark x1="44919" y1="45195" x2="44919" y2="45195"/>
                        <a14:backgroundMark x1="44106" y1="40260" x2="44106" y2="40260"/>
                      </a14:backgroundRemoval>
                    </a14:imgEffect>
                  </a14:imgLayer>
                </a14:imgProps>
              </a:ext>
            </a:extLst>
          </a:blip>
          <a:srcRect l="24024" t="34402" r="51951" b="48407"/>
          <a:stretch/>
        </p:blipFill>
        <p:spPr bwMode="auto">
          <a:xfrm>
            <a:off x="3744038" y="3428821"/>
            <a:ext cx="1511537" cy="846383"/>
          </a:xfrm>
          <a:prstGeom prst="rect">
            <a:avLst/>
          </a:prstGeom>
          <a:noFill/>
          <a:ln w="9525">
            <a:noFill/>
            <a:miter lim="800000"/>
            <a:headEnd/>
            <a:tailEnd/>
          </a:ln>
          <a:effectLst/>
        </p:spPr>
      </p:pic>
      <p:sp>
        <p:nvSpPr>
          <p:cNvPr id="33" name="TextBox 32"/>
          <p:cNvSpPr txBox="1"/>
          <p:nvPr/>
        </p:nvSpPr>
        <p:spPr>
          <a:xfrm>
            <a:off x="2340783" y="2647950"/>
            <a:ext cx="660758" cy="276999"/>
          </a:xfrm>
          <a:prstGeom prst="rect">
            <a:avLst/>
          </a:prstGeom>
          <a:solidFill>
            <a:schemeClr val="bg1">
              <a:lumMod val="85000"/>
            </a:schemeClr>
          </a:solidFill>
        </p:spPr>
        <p:txBody>
          <a:bodyPr wrap="none" rtlCol="0">
            <a:spAutoFit/>
          </a:bodyPr>
          <a:lstStyle/>
          <a:p>
            <a:pPr algn="ctr"/>
            <a:r>
              <a:rPr lang="en-GB" sz="1200" dirty="0" smtClean="0"/>
              <a:t>Collars</a:t>
            </a:r>
            <a:endParaRPr lang="en-GB" sz="1200" dirty="0"/>
          </a:p>
        </p:txBody>
      </p:sp>
      <p:grpSp>
        <p:nvGrpSpPr>
          <p:cNvPr id="43" name="Group 42"/>
          <p:cNvGrpSpPr/>
          <p:nvPr/>
        </p:nvGrpSpPr>
        <p:grpSpPr>
          <a:xfrm>
            <a:off x="301438" y="1732280"/>
            <a:ext cx="4167196" cy="1413253"/>
            <a:chOff x="301438" y="1732280"/>
            <a:chExt cx="4167196" cy="1413253"/>
          </a:xfrm>
        </p:grpSpPr>
        <p:sp>
          <p:nvSpPr>
            <p:cNvPr id="44" name="TextBox 43"/>
            <p:cNvSpPr txBox="1"/>
            <p:nvPr/>
          </p:nvSpPr>
          <p:spPr>
            <a:xfrm>
              <a:off x="301438" y="1732280"/>
              <a:ext cx="899605" cy="461665"/>
            </a:xfrm>
            <a:prstGeom prst="rect">
              <a:avLst/>
            </a:prstGeom>
            <a:solidFill>
              <a:schemeClr val="bg1">
                <a:lumMod val="85000"/>
              </a:schemeClr>
            </a:solidFill>
          </p:spPr>
          <p:txBody>
            <a:bodyPr wrap="none" rtlCol="0">
              <a:spAutoFit/>
            </a:bodyPr>
            <a:lstStyle/>
            <a:p>
              <a:pPr algn="ctr"/>
              <a:r>
                <a:rPr lang="en-GB" sz="1200" dirty="0" smtClean="0"/>
                <a:t>Heat </a:t>
              </a:r>
            </a:p>
            <a:p>
              <a:pPr algn="ctr"/>
              <a:r>
                <a:rPr lang="en-GB" sz="1200" dirty="0" smtClean="0"/>
                <a:t>exchanger</a:t>
              </a:r>
              <a:endParaRPr lang="en-GB" sz="1200" dirty="0"/>
            </a:p>
          </p:txBody>
        </p:sp>
        <p:cxnSp>
          <p:nvCxnSpPr>
            <p:cNvPr id="45" name="Straight Arrow Connector 44"/>
            <p:cNvCxnSpPr/>
            <p:nvPr/>
          </p:nvCxnSpPr>
          <p:spPr>
            <a:xfrm>
              <a:off x="1201043" y="1963112"/>
              <a:ext cx="3267591" cy="118242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439122" y="2919250"/>
            <a:ext cx="2294578" cy="1681409"/>
            <a:chOff x="439122" y="2919250"/>
            <a:chExt cx="2294578" cy="1681409"/>
          </a:xfrm>
        </p:grpSpPr>
        <p:pic>
          <p:nvPicPr>
            <p:cNvPr id="4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9122" y="2936018"/>
              <a:ext cx="1121956" cy="16646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8" name="TextBox 47"/>
            <p:cNvSpPr txBox="1"/>
            <p:nvPr/>
          </p:nvSpPr>
          <p:spPr>
            <a:xfrm>
              <a:off x="1354326" y="3534608"/>
              <a:ext cx="1379374" cy="646331"/>
            </a:xfrm>
            <a:prstGeom prst="rect">
              <a:avLst/>
            </a:prstGeom>
            <a:noFill/>
          </p:spPr>
          <p:txBody>
            <a:bodyPr wrap="square" rtlCol="0">
              <a:spAutoFit/>
            </a:bodyPr>
            <a:lstStyle/>
            <a:p>
              <a:pPr algn="ctr"/>
              <a:r>
                <a:rPr lang="en-GB" sz="1200" dirty="0" smtClean="0"/>
                <a:t>Beam Screen </a:t>
              </a:r>
            </a:p>
            <a:p>
              <a:pPr algn="ctr"/>
              <a:r>
                <a:rPr lang="en-GB" sz="1200" dirty="0" smtClean="0"/>
                <a:t>(Stainless Steel</a:t>
              </a:r>
            </a:p>
            <a:p>
              <a:pPr algn="ctr"/>
              <a:r>
                <a:rPr lang="en-GB" sz="1200" dirty="0" smtClean="0"/>
                <a:t> + Cu)</a:t>
              </a:r>
              <a:endParaRPr lang="en-GB" sz="1200" dirty="0"/>
            </a:p>
          </p:txBody>
        </p:sp>
        <p:sp>
          <p:nvSpPr>
            <p:cNvPr id="49" name="Rectangle 48"/>
            <p:cNvSpPr/>
            <p:nvPr/>
          </p:nvSpPr>
          <p:spPr>
            <a:xfrm>
              <a:off x="1460756" y="2919250"/>
              <a:ext cx="1216316" cy="646331"/>
            </a:xfrm>
            <a:prstGeom prst="rect">
              <a:avLst/>
            </a:prstGeom>
            <a:noFill/>
          </p:spPr>
          <p:txBody>
            <a:bodyPr wrap="square">
              <a:spAutoFit/>
            </a:bodyPr>
            <a:lstStyle/>
            <a:p>
              <a:pPr algn="ctr"/>
              <a:r>
                <a:rPr lang="en-GB" sz="1200" dirty="0" smtClean="0"/>
                <a:t>Cold bore non-magnetic </a:t>
              </a:r>
              <a:r>
                <a:rPr lang="en-GB" sz="1200" dirty="0"/>
                <a:t>austenitic steel</a:t>
              </a:r>
            </a:p>
          </p:txBody>
        </p:sp>
      </p:grpSp>
      <p:grpSp>
        <p:nvGrpSpPr>
          <p:cNvPr id="50" name="Group 49"/>
          <p:cNvGrpSpPr/>
          <p:nvPr/>
        </p:nvGrpSpPr>
        <p:grpSpPr>
          <a:xfrm>
            <a:off x="674507" y="4025868"/>
            <a:ext cx="1953277" cy="786077"/>
            <a:chOff x="674507" y="4036061"/>
            <a:chExt cx="1953277" cy="786077"/>
          </a:xfrm>
        </p:grpSpPr>
        <p:sp>
          <p:nvSpPr>
            <p:cNvPr id="51" name="TextBox 50"/>
            <p:cNvSpPr txBox="1"/>
            <p:nvPr/>
          </p:nvSpPr>
          <p:spPr>
            <a:xfrm>
              <a:off x="1545436" y="4452806"/>
              <a:ext cx="1082348" cy="369332"/>
            </a:xfrm>
            <a:prstGeom prst="rect">
              <a:avLst/>
            </a:prstGeom>
            <a:noFill/>
          </p:spPr>
          <p:txBody>
            <a:bodyPr wrap="none" rtlCol="0">
              <a:spAutoFit/>
            </a:bodyPr>
            <a:lstStyle/>
            <a:p>
              <a:r>
                <a:rPr lang="en-GB" dirty="0" smtClean="0"/>
                <a:t>46.5 mm</a:t>
              </a:r>
              <a:endParaRPr lang="en-GB" dirty="0"/>
            </a:p>
          </p:txBody>
        </p:sp>
        <p:cxnSp>
          <p:nvCxnSpPr>
            <p:cNvPr id="52" name="Straight Arrow Connector 51"/>
            <p:cNvCxnSpPr/>
            <p:nvPr/>
          </p:nvCxnSpPr>
          <p:spPr>
            <a:xfrm>
              <a:off x="674507" y="4036061"/>
              <a:ext cx="536927" cy="175851"/>
            </a:xfrm>
            <a:prstGeom prst="straightConnector1">
              <a:avLst/>
            </a:prstGeom>
            <a:ln>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892943" y="3863496"/>
            <a:ext cx="1560472" cy="755630"/>
            <a:chOff x="892943" y="3873689"/>
            <a:chExt cx="1560472" cy="755630"/>
          </a:xfrm>
        </p:grpSpPr>
        <p:cxnSp>
          <p:nvCxnSpPr>
            <p:cNvPr id="54" name="Straight Arrow Connector 53"/>
            <p:cNvCxnSpPr/>
            <p:nvPr/>
          </p:nvCxnSpPr>
          <p:spPr>
            <a:xfrm flipV="1">
              <a:off x="892943" y="3873689"/>
              <a:ext cx="137952" cy="438538"/>
            </a:xfrm>
            <a:prstGeom prst="straightConnector1">
              <a:avLst/>
            </a:prstGeom>
            <a:ln>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558912" y="4223054"/>
              <a:ext cx="894503" cy="406265"/>
            </a:xfrm>
            <a:prstGeom prst="rect">
              <a:avLst/>
            </a:prstGeom>
            <a:noFill/>
          </p:spPr>
          <p:txBody>
            <a:bodyPr wrap="none" rtlCol="0">
              <a:spAutoFit/>
            </a:bodyPr>
            <a:lstStyle/>
            <a:p>
              <a:r>
                <a:rPr lang="en-GB" dirty="0" smtClean="0"/>
                <a:t>36.9 mm</a:t>
              </a:r>
              <a:endParaRPr lang="en-GB" dirty="0"/>
            </a:p>
          </p:txBody>
        </p:sp>
      </p:grpSp>
      <p:grpSp>
        <p:nvGrpSpPr>
          <p:cNvPr id="56" name="Group 55"/>
          <p:cNvGrpSpPr/>
          <p:nvPr/>
        </p:nvGrpSpPr>
        <p:grpSpPr>
          <a:xfrm>
            <a:off x="1211434" y="3242415"/>
            <a:ext cx="354653" cy="768798"/>
            <a:chOff x="1211434" y="3242415"/>
            <a:chExt cx="354653" cy="768798"/>
          </a:xfrm>
        </p:grpSpPr>
        <p:cxnSp>
          <p:nvCxnSpPr>
            <p:cNvPr id="57" name="Straight Arrow Connector 56"/>
            <p:cNvCxnSpPr/>
            <p:nvPr/>
          </p:nvCxnSpPr>
          <p:spPr>
            <a:xfrm flipH="1">
              <a:off x="1363439" y="3242415"/>
              <a:ext cx="197639" cy="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1211434" y="3841998"/>
              <a:ext cx="354653" cy="169215"/>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60" name="Rectangle 59"/>
          <p:cNvSpPr/>
          <p:nvPr/>
        </p:nvSpPr>
        <p:spPr>
          <a:xfrm>
            <a:off x="6594718" y="1780840"/>
            <a:ext cx="2225754" cy="43875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29"/>
          <p:cNvGrpSpPr/>
          <p:nvPr/>
        </p:nvGrpSpPr>
        <p:grpSpPr>
          <a:xfrm>
            <a:off x="5255575" y="4079845"/>
            <a:ext cx="2141492" cy="651472"/>
            <a:chOff x="5255575" y="4079845"/>
            <a:chExt cx="2141492" cy="651472"/>
          </a:xfrm>
        </p:grpSpPr>
        <p:sp>
          <p:nvSpPr>
            <p:cNvPr id="31" name="TextBox 30"/>
            <p:cNvSpPr txBox="1"/>
            <p:nvPr/>
          </p:nvSpPr>
          <p:spPr>
            <a:xfrm>
              <a:off x="6825564" y="4269652"/>
              <a:ext cx="571503" cy="461665"/>
            </a:xfrm>
            <a:prstGeom prst="rect">
              <a:avLst/>
            </a:prstGeom>
            <a:solidFill>
              <a:schemeClr val="bg1">
                <a:lumMod val="85000"/>
              </a:schemeClr>
            </a:solidFill>
          </p:spPr>
          <p:txBody>
            <a:bodyPr wrap="square" rtlCol="0">
              <a:spAutoFit/>
            </a:bodyPr>
            <a:lstStyle/>
            <a:p>
              <a:pPr algn="ctr"/>
              <a:r>
                <a:rPr lang="en-GB" sz="1200" dirty="0" smtClean="0"/>
                <a:t>Iron yoke</a:t>
              </a:r>
            </a:p>
          </p:txBody>
        </p:sp>
        <p:cxnSp>
          <p:nvCxnSpPr>
            <p:cNvPr id="32" name="Straight Arrow Connector 31"/>
            <p:cNvCxnSpPr/>
            <p:nvPr/>
          </p:nvCxnSpPr>
          <p:spPr>
            <a:xfrm flipH="1" flipV="1">
              <a:off x="5255575" y="4079845"/>
              <a:ext cx="1548673" cy="42063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6089430" y="4658614"/>
            <a:ext cx="2917958" cy="799662"/>
            <a:chOff x="6089430" y="4658614"/>
            <a:chExt cx="2917958" cy="799662"/>
          </a:xfrm>
        </p:grpSpPr>
        <p:sp>
          <p:nvSpPr>
            <p:cNvPr id="38" name="TextBox 37"/>
            <p:cNvSpPr txBox="1"/>
            <p:nvPr/>
          </p:nvSpPr>
          <p:spPr>
            <a:xfrm>
              <a:off x="8005668" y="4811945"/>
              <a:ext cx="1001720" cy="646331"/>
            </a:xfrm>
            <a:prstGeom prst="rect">
              <a:avLst/>
            </a:prstGeom>
            <a:solidFill>
              <a:schemeClr val="bg1">
                <a:lumMod val="85000"/>
              </a:schemeClr>
            </a:solidFill>
          </p:spPr>
          <p:txBody>
            <a:bodyPr wrap="square" rtlCol="0">
              <a:spAutoFit/>
            </a:bodyPr>
            <a:lstStyle/>
            <a:p>
              <a:pPr algn="ctr"/>
              <a:r>
                <a:rPr lang="en-GB" sz="1200" dirty="0" smtClean="0"/>
                <a:t>Vacuum vessel (10</a:t>
              </a:r>
              <a:r>
                <a:rPr lang="en-GB" sz="1200" baseline="30000" dirty="0" smtClean="0"/>
                <a:t>-6</a:t>
              </a:r>
              <a:r>
                <a:rPr lang="en-GB" sz="1200" dirty="0" smtClean="0"/>
                <a:t> mbar)</a:t>
              </a:r>
              <a:endParaRPr lang="en-GB" sz="1200" dirty="0"/>
            </a:p>
          </p:txBody>
        </p:sp>
        <p:cxnSp>
          <p:nvCxnSpPr>
            <p:cNvPr id="39" name="Straight Arrow Connector 38"/>
            <p:cNvCxnSpPr/>
            <p:nvPr/>
          </p:nvCxnSpPr>
          <p:spPr>
            <a:xfrm flipH="1" flipV="1">
              <a:off x="6089430" y="4658614"/>
              <a:ext cx="1916239" cy="40512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5970536" y="3950269"/>
            <a:ext cx="2843442" cy="650390"/>
            <a:chOff x="5970536" y="3950269"/>
            <a:chExt cx="2843442" cy="650390"/>
          </a:xfrm>
        </p:grpSpPr>
        <p:sp>
          <p:nvSpPr>
            <p:cNvPr id="41" name="TextBox 40"/>
            <p:cNvSpPr txBox="1"/>
            <p:nvPr/>
          </p:nvSpPr>
          <p:spPr>
            <a:xfrm>
              <a:off x="7964658" y="4138994"/>
              <a:ext cx="849320" cy="461665"/>
            </a:xfrm>
            <a:prstGeom prst="rect">
              <a:avLst/>
            </a:prstGeom>
            <a:solidFill>
              <a:schemeClr val="bg1">
                <a:lumMod val="85000"/>
              </a:schemeClr>
            </a:solidFill>
          </p:spPr>
          <p:txBody>
            <a:bodyPr wrap="square" rtlCol="0">
              <a:spAutoFit/>
            </a:bodyPr>
            <a:lstStyle/>
            <a:p>
              <a:pPr algn="ctr"/>
              <a:r>
                <a:rPr lang="en-GB" sz="1200" dirty="0" smtClean="0"/>
                <a:t>Thermal shield</a:t>
              </a:r>
            </a:p>
          </p:txBody>
        </p:sp>
        <p:cxnSp>
          <p:nvCxnSpPr>
            <p:cNvPr id="42" name="Straight Arrow Connector 41"/>
            <p:cNvCxnSpPr/>
            <p:nvPr/>
          </p:nvCxnSpPr>
          <p:spPr>
            <a:xfrm flipH="1" flipV="1">
              <a:off x="5970536" y="3950269"/>
              <a:ext cx="1934747" cy="33989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pic>
        <p:nvPicPr>
          <p:cNvPr id="59" name="Picture 3" descr="C:\Users\ralemany\AppData\Local\Microsoft\Windows\Temporary Internet Files\Content.IE5\8Z7W68WV\MP900431004[1].jpg"/>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9735" b="91704" l="11719" r="91875">
                        <a14:foregroundMark x1="34922" y1="73562" x2="28750" y2="75774"/>
                        <a14:foregroundMark x1="28750" y1="75996" x2="23828" y2="74226"/>
                        <a14:foregroundMark x1="23828" y1="74226" x2="20000" y2="77102"/>
                        <a14:foregroundMark x1="25391" y1="85951" x2="36953" y2="89049"/>
                        <a14:foregroundMark x1="36953" y1="88827" x2="50313" y2="89049"/>
                        <a14:foregroundMark x1="51094" y1="88385" x2="69688" y2="89270"/>
                        <a14:foregroundMark x1="69531" y1="89270" x2="72891" y2="82965"/>
                        <a14:foregroundMark x1="72891" y1="82965" x2="77813" y2="82522"/>
                        <a14:foregroundMark x1="17422" y1="79867" x2="11719" y2="80973"/>
                      </a14:backgroundRemoval>
                    </a14:imgEffect>
                  </a14:imgLayer>
                </a14:imgProps>
              </a:ext>
              <a:ext uri="{28A0092B-C50C-407E-A947-70E740481C1C}">
                <a14:useLocalDpi xmlns:a14="http://schemas.microsoft.com/office/drawing/2010/main" val="0"/>
              </a:ext>
            </a:extLst>
          </a:blip>
          <a:srcRect/>
          <a:stretch>
            <a:fillRect/>
          </a:stretch>
        </p:blipFill>
        <p:spPr bwMode="auto">
          <a:xfrm>
            <a:off x="4860032" y="-173066"/>
            <a:ext cx="5508104" cy="3890098"/>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4" name="Group 33"/>
          <p:cNvGrpSpPr/>
          <p:nvPr/>
        </p:nvGrpSpPr>
        <p:grpSpPr>
          <a:xfrm>
            <a:off x="5255575" y="3145533"/>
            <a:ext cx="3622255" cy="881713"/>
            <a:chOff x="5255575" y="3145533"/>
            <a:chExt cx="3622255" cy="881713"/>
          </a:xfrm>
        </p:grpSpPr>
        <p:sp>
          <p:nvSpPr>
            <p:cNvPr id="35" name="TextBox 34"/>
            <p:cNvSpPr txBox="1"/>
            <p:nvPr/>
          </p:nvSpPr>
          <p:spPr>
            <a:xfrm>
              <a:off x="7780541" y="3750247"/>
              <a:ext cx="1097289" cy="276999"/>
            </a:xfrm>
            <a:prstGeom prst="rect">
              <a:avLst/>
            </a:prstGeom>
            <a:solidFill>
              <a:schemeClr val="bg1">
                <a:lumMod val="85000"/>
              </a:schemeClr>
            </a:solidFill>
          </p:spPr>
          <p:txBody>
            <a:bodyPr wrap="square" rtlCol="0">
              <a:spAutoFit/>
            </a:bodyPr>
            <a:lstStyle/>
            <a:p>
              <a:pPr algn="ctr"/>
              <a:r>
                <a:rPr lang="en-GB" sz="1200" dirty="0" smtClean="0"/>
                <a:t>He Vessel</a:t>
              </a:r>
              <a:endParaRPr lang="en-GB" sz="1200" dirty="0"/>
            </a:p>
          </p:txBody>
        </p:sp>
        <p:cxnSp>
          <p:nvCxnSpPr>
            <p:cNvPr id="36" name="Straight Arrow Connector 35"/>
            <p:cNvCxnSpPr/>
            <p:nvPr/>
          </p:nvCxnSpPr>
          <p:spPr>
            <a:xfrm flipH="1" flipV="1">
              <a:off x="5255575" y="3145533"/>
              <a:ext cx="2524966" cy="7231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6895909" y="5943600"/>
            <a:ext cx="2219518" cy="923330"/>
          </a:xfrm>
          <a:prstGeom prst="rect">
            <a:avLst/>
          </a:prstGeom>
          <a:solidFill>
            <a:schemeClr val="bg1">
              <a:lumMod val="85000"/>
            </a:schemeClr>
          </a:solidFill>
        </p:spPr>
        <p:txBody>
          <a:bodyPr wrap="none" rtlCol="0">
            <a:spAutoFit/>
          </a:bodyPr>
          <a:lstStyle/>
          <a:p>
            <a:r>
              <a:rPr lang="en-GB" dirty="0" smtClean="0"/>
              <a:t>L ~ 15 m</a:t>
            </a:r>
          </a:p>
          <a:p>
            <a:r>
              <a:rPr lang="en-GB" dirty="0" smtClean="0"/>
              <a:t>8.3 T, 11.87 kA</a:t>
            </a:r>
          </a:p>
          <a:p>
            <a:r>
              <a:rPr lang="en-GB" dirty="0" smtClean="0"/>
              <a:t>T = 1.9 K, ~27.5 ton</a:t>
            </a:r>
            <a:endParaRPr lang="en-GB" dirty="0"/>
          </a:p>
        </p:txBody>
      </p:sp>
    </p:spTree>
    <p:extLst>
      <p:ext uri="{BB962C8B-B14F-4D97-AF65-F5344CB8AC3E}">
        <p14:creationId xmlns:p14="http://schemas.microsoft.com/office/powerpoint/2010/main" val="813226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0" presetClass="path" presetSubtype="0" repeatCount="indefinite" fill="hold" grpId="0" nodeType="clickEffect">
                                  <p:stCondLst>
                                    <p:cond delay="0"/>
                                  </p:stCondLst>
                                  <p:endCondLst>
                                    <p:cond evt="onNext" delay="0">
                                      <p:tgtEl>
                                        <p:sldTgt/>
                                      </p:tgtEl>
                                    </p:cond>
                                  </p:endCondLst>
                                  <p:childTnLst>
                                    <p:animMotion origin="layout" path="M 0.03125 -0.01249 C 0.01285 0.00162 -0.01267 0.02567 -0.0118 0.02776 L -0.00764 0.03793 C -0.00677 0.04025 0.00851 0.03076 0.02656 0.01596 L 0.10104 -0.04326 C 0.11945 -0.05783 0.1342 -0.07241 0.13351 -0.07403 L 0.12934 -0.08444 C 0.12813 -0.08559 0.04913 -0.02637 0.03125 -0.01249 Z " pathEditMode="relative" rAng="0" ptsTypes="fFfFfFff">
                                      <p:cBhvr>
                                        <p:cTn id="34" dur="1000" spd="-100000" fill="hold"/>
                                        <p:tgtEl>
                                          <p:spTgt spid="24"/>
                                        </p:tgtEl>
                                        <p:attrNameLst>
                                          <p:attrName>ppt_x</p:attrName>
                                          <p:attrName>ppt_y</p:attrName>
                                        </p:attrNameLst>
                                      </p:cBhvr>
                                      <p:rCtr x="2951" y="-1018"/>
                                    </p:animMotion>
                                  </p:childTnLst>
                                </p:cTn>
                              </p:par>
                              <p:par>
                                <p:cTn id="35" presetID="20" presetClass="path" presetSubtype="0" repeatCount="indefinite" fill="hold" grpId="0" nodeType="withEffect">
                                  <p:stCondLst>
                                    <p:cond delay="400"/>
                                  </p:stCondLst>
                                  <p:endCondLst>
                                    <p:cond evt="onNext" delay="0">
                                      <p:tgtEl>
                                        <p:sldTgt/>
                                      </p:tgtEl>
                                    </p:cond>
                                  </p:endCondLst>
                                  <p:childTnLst>
                                    <p:animMotion origin="layout" path="M 0.07135 -0.0798 C 0.08663 -0.09252 0.1 -0.1034 0.10556 -0.09877 L 0.11267 -0.08142 C 0.11337 -0.07818 0.10226 -0.06315 0.08351 -0.05042 L 0.01354 0.00903 C -0.00313 0.0236 -0.0191 0.031 -0.02101 0.02684 L -0.0283 0.01134 C -0.02969 0.00787 -0.01649 -0.00647 -0.00052 -0.02082 Z " pathEditMode="relative" rAng="3501749" ptsTypes="fFfFfFff">
                                      <p:cBhvr>
                                        <p:cTn id="36" dur="1000" spd="-100000" fill="hold"/>
                                        <p:tgtEl>
                                          <p:spTgt spid="23"/>
                                        </p:tgtEl>
                                        <p:attrNameLst>
                                          <p:attrName>ppt_x</p:attrName>
                                          <p:attrName>ppt_y</p:attrName>
                                        </p:attrNameLst>
                                      </p:cBhvr>
                                      <p:rCtr x="-2865" y="4464"/>
                                    </p:animMotion>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1"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nodeType="click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right)">
                                      <p:cBhvr>
                                        <p:cTn id="59" dur="500"/>
                                        <p:tgtEl>
                                          <p:spTgt spid="3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left)">
                                      <p:cBhvr>
                                        <p:cTn id="64" dur="500"/>
                                        <p:tgtEl>
                                          <p:spTgt spid="43"/>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right)">
                                      <p:cBhvr>
                                        <p:cTn id="69" dur="500"/>
                                        <p:tgtEl>
                                          <p:spTgt spid="34"/>
                                        </p:tgtEl>
                                      </p:cBhvr>
                                    </p:animEffec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nodeType="click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right)">
                                      <p:cBhvr>
                                        <p:cTn id="78" dur="500"/>
                                        <p:tgtEl>
                                          <p:spTgt spid="40"/>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nodeType="click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right)">
                                      <p:cBhvr>
                                        <p:cTn id="8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3" grpId="0" animBg="1"/>
      <p:bldP spid="24" grpId="0" animBg="1"/>
      <p:bldP spid="27" grpId="0" animBg="1"/>
      <p:bldP spid="28" grpId="0" animBg="1"/>
      <p:bldP spid="3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a:t>Large Hadron Collider (LHC)</a:t>
            </a: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53</a:t>
            </a:fld>
            <a:endParaRPr lang="en-US" dirty="0"/>
          </a:p>
        </p:txBody>
      </p:sp>
      <p:pic>
        <p:nvPicPr>
          <p:cNvPr id="6" name="Picture 4"/>
          <p:cNvPicPr>
            <a:picLocks noChangeAspect="1" noChangeArrowheads="1"/>
          </p:cNvPicPr>
          <p:nvPr/>
        </p:nvPicPr>
        <p:blipFill>
          <a:blip r:embed="rId2"/>
          <a:srcRect/>
          <a:stretch>
            <a:fillRect/>
          </a:stretch>
        </p:blipFill>
        <p:spPr bwMode="auto">
          <a:xfrm>
            <a:off x="-57126" y="836713"/>
            <a:ext cx="9237638" cy="6021288"/>
          </a:xfrm>
          <a:prstGeom prst="rect">
            <a:avLst/>
          </a:prstGeom>
          <a:noFill/>
          <a:ln w="12700" algn="ctr">
            <a:noFill/>
            <a:miter lim="800000"/>
            <a:headEnd type="none" w="sm" len="sm"/>
            <a:tailEnd type="none" w="sm" len="sm"/>
          </a:ln>
          <a:effectLst/>
        </p:spPr>
      </p:pic>
      <p:sp>
        <p:nvSpPr>
          <p:cNvPr id="10" name="TextBox 9"/>
          <p:cNvSpPr txBox="1"/>
          <p:nvPr/>
        </p:nvSpPr>
        <p:spPr>
          <a:xfrm>
            <a:off x="5606716" y="4057233"/>
            <a:ext cx="3573796" cy="2831544"/>
          </a:xfrm>
          <a:prstGeom prst="rect">
            <a:avLst/>
          </a:prstGeom>
          <a:solidFill>
            <a:srgbClr val="FFFFFF">
              <a:alpha val="60000"/>
            </a:srgbClr>
          </a:solidFill>
        </p:spPr>
        <p:txBody>
          <a:bodyPr wrap="square" rtlCol="0">
            <a:spAutoFit/>
          </a:bodyPr>
          <a:lstStyle/>
          <a:p>
            <a:r>
              <a:rPr lang="en-GB" sz="1600" b="1" dirty="0" smtClean="0"/>
              <a:t>MB</a:t>
            </a:r>
            <a:r>
              <a:rPr lang="en-GB" sz="1600" dirty="0" smtClean="0"/>
              <a:t>: main dipole</a:t>
            </a:r>
          </a:p>
          <a:p>
            <a:r>
              <a:rPr lang="en-GB" sz="1600" b="1" dirty="0" smtClean="0"/>
              <a:t>MQ</a:t>
            </a:r>
            <a:r>
              <a:rPr lang="en-GB" sz="1600" dirty="0" smtClean="0"/>
              <a:t>: main </a:t>
            </a:r>
            <a:r>
              <a:rPr lang="en-GB" sz="1600" dirty="0" err="1" smtClean="0"/>
              <a:t>quadrupole</a:t>
            </a:r>
            <a:endParaRPr lang="en-GB" sz="1600" dirty="0" smtClean="0"/>
          </a:p>
          <a:p>
            <a:r>
              <a:rPr lang="en-GB" sz="1600" b="1" dirty="0" smtClean="0"/>
              <a:t>MQT</a:t>
            </a:r>
            <a:r>
              <a:rPr lang="en-GB" sz="1600" dirty="0" smtClean="0"/>
              <a:t>: Trim </a:t>
            </a:r>
            <a:r>
              <a:rPr lang="en-GB" sz="1600" dirty="0" err="1" smtClean="0"/>
              <a:t>quadrupole</a:t>
            </a:r>
            <a:endParaRPr lang="en-GB" sz="1600" dirty="0" smtClean="0"/>
          </a:p>
          <a:p>
            <a:r>
              <a:rPr lang="en-GB" sz="1600" b="1" dirty="0" smtClean="0"/>
              <a:t>MQS</a:t>
            </a:r>
            <a:r>
              <a:rPr lang="en-GB" sz="1600" dirty="0" smtClean="0"/>
              <a:t>: Skew trim </a:t>
            </a:r>
            <a:r>
              <a:rPr lang="en-GB" sz="1600" dirty="0" err="1" smtClean="0"/>
              <a:t>quadrupole</a:t>
            </a:r>
            <a:endParaRPr lang="en-GB" sz="1600" dirty="0" smtClean="0"/>
          </a:p>
          <a:p>
            <a:r>
              <a:rPr lang="en-GB" sz="1600" b="1" dirty="0" smtClean="0"/>
              <a:t>MO</a:t>
            </a:r>
            <a:r>
              <a:rPr lang="en-GB" sz="1600" dirty="0" smtClean="0"/>
              <a:t>: Lattice </a:t>
            </a:r>
            <a:r>
              <a:rPr lang="en-GB" sz="1600" dirty="0" err="1" smtClean="0"/>
              <a:t>octupole</a:t>
            </a:r>
            <a:r>
              <a:rPr lang="en-GB" sz="1600" dirty="0" smtClean="0"/>
              <a:t> (Landau damping)</a:t>
            </a:r>
          </a:p>
          <a:p>
            <a:r>
              <a:rPr lang="en-GB" sz="1600" b="1" dirty="0" smtClean="0"/>
              <a:t>MSCB</a:t>
            </a:r>
            <a:r>
              <a:rPr lang="en-GB" sz="1600" dirty="0" smtClean="0"/>
              <a:t>: Skew </a:t>
            </a:r>
            <a:r>
              <a:rPr lang="en-GB" sz="1600" dirty="0" err="1" smtClean="0"/>
              <a:t>sextupole</a:t>
            </a:r>
            <a:r>
              <a:rPr lang="en-GB" sz="1600" dirty="0" smtClean="0"/>
              <a:t> +</a:t>
            </a:r>
          </a:p>
          <a:p>
            <a:r>
              <a:rPr lang="en-GB" sz="1600" dirty="0" smtClean="0"/>
              <a:t>Orbit corrector (lattice </a:t>
            </a:r>
            <a:r>
              <a:rPr lang="en-GB" sz="1600" dirty="0" err="1" smtClean="0"/>
              <a:t>chroma+orbit</a:t>
            </a:r>
            <a:r>
              <a:rPr lang="en-GB" sz="1600" dirty="0" smtClean="0"/>
              <a:t>)</a:t>
            </a:r>
          </a:p>
          <a:p>
            <a:r>
              <a:rPr lang="en-GB" sz="1600" b="1" dirty="0" smtClean="0"/>
              <a:t>MCS</a:t>
            </a:r>
            <a:r>
              <a:rPr lang="en-GB" sz="1600" dirty="0" smtClean="0"/>
              <a:t>: Spool piece </a:t>
            </a:r>
            <a:r>
              <a:rPr lang="en-GB" dirty="0" err="1" smtClean="0"/>
              <a:t>sextupole</a:t>
            </a:r>
            <a:endParaRPr lang="en-GB" dirty="0" smtClean="0"/>
          </a:p>
          <a:p>
            <a:r>
              <a:rPr lang="en-GB" sz="1600" b="1" dirty="0" smtClean="0"/>
              <a:t>MCDO</a:t>
            </a:r>
            <a:r>
              <a:rPr lang="en-GB" sz="1600" dirty="0" smtClean="0"/>
              <a:t>: Spool piece </a:t>
            </a:r>
            <a:r>
              <a:rPr lang="en-GB" sz="1600" dirty="0" err="1" smtClean="0"/>
              <a:t>octupole</a:t>
            </a:r>
            <a:r>
              <a:rPr lang="en-GB" sz="1600" dirty="0" smtClean="0"/>
              <a:t> +</a:t>
            </a:r>
          </a:p>
          <a:p>
            <a:r>
              <a:rPr lang="en-GB" sz="1600" dirty="0" err="1" smtClean="0"/>
              <a:t>Decapole</a:t>
            </a:r>
            <a:endParaRPr lang="en-GB" sz="1600" dirty="0" smtClean="0"/>
          </a:p>
          <a:p>
            <a:r>
              <a:rPr lang="en-GB" sz="1600" dirty="0" smtClean="0"/>
              <a:t>BPM: Beam position monitor</a:t>
            </a:r>
            <a:endParaRPr lang="en-GB" sz="1600" dirty="0"/>
          </a:p>
        </p:txBody>
      </p:sp>
      <p:grpSp>
        <p:nvGrpSpPr>
          <p:cNvPr id="11" name="Group 21"/>
          <p:cNvGrpSpPr/>
          <p:nvPr/>
        </p:nvGrpSpPr>
        <p:grpSpPr>
          <a:xfrm>
            <a:off x="1142976" y="765705"/>
            <a:ext cx="7175498" cy="2951327"/>
            <a:chOff x="1142976" y="1142984"/>
            <a:chExt cx="7175498" cy="2951327"/>
          </a:xfrm>
        </p:grpSpPr>
        <p:pic>
          <p:nvPicPr>
            <p:cNvPr id="12" name="Picture 11"/>
            <p:cNvPicPr>
              <a:picLocks noChangeAspect="1" noChangeArrowheads="1"/>
            </p:cNvPicPr>
            <p:nvPr/>
          </p:nvPicPr>
          <p:blipFill>
            <a:blip r:embed="rId3"/>
            <a:srcRect/>
            <a:stretch>
              <a:fillRect/>
            </a:stretch>
          </p:blipFill>
          <p:spPr bwMode="auto">
            <a:xfrm>
              <a:off x="1571604" y="2000240"/>
              <a:ext cx="6746870" cy="2081213"/>
            </a:xfrm>
            <a:prstGeom prst="rect">
              <a:avLst/>
            </a:prstGeom>
            <a:noFill/>
            <a:ln w="12700" cap="sq">
              <a:noFill/>
              <a:miter lim="800000"/>
              <a:headEnd type="none" w="sm" len="sm"/>
              <a:tailEnd type="none" w="sm" len="sm"/>
            </a:ln>
            <a:effectLst/>
          </p:spPr>
        </p:pic>
        <p:sp>
          <p:nvSpPr>
            <p:cNvPr id="13" name="Rectangle 20"/>
            <p:cNvSpPr>
              <a:spLocks noChangeArrowheads="1"/>
            </p:cNvSpPr>
            <p:nvPr/>
          </p:nvSpPr>
          <p:spPr bwMode="auto">
            <a:xfrm>
              <a:off x="7500958" y="3848090"/>
              <a:ext cx="740908" cy="246221"/>
            </a:xfrm>
            <a:prstGeom prst="rect">
              <a:avLst/>
            </a:prstGeom>
            <a:noFill/>
            <a:ln w="12700" cap="sq">
              <a:noFill/>
              <a:miter lim="800000"/>
              <a:headEnd type="none" w="sm" len="sm"/>
              <a:tailEnd type="none" w="sm" len="sm"/>
            </a:ln>
            <a:effectLst/>
          </p:spPr>
          <p:txBody>
            <a:bodyPr wrap="none">
              <a:spAutoFit/>
            </a:bodyPr>
            <a:lstStyle/>
            <a:p>
              <a:r>
                <a:rPr lang="en-US" sz="1000" dirty="0"/>
                <a:t>LHC TDR</a:t>
              </a:r>
            </a:p>
          </p:txBody>
        </p:sp>
        <p:sp>
          <p:nvSpPr>
            <p:cNvPr id="14" name="TextBox 13"/>
            <p:cNvSpPr txBox="1"/>
            <p:nvPr/>
          </p:nvSpPr>
          <p:spPr>
            <a:xfrm>
              <a:off x="1142976" y="1142984"/>
              <a:ext cx="6724918" cy="830997"/>
            </a:xfrm>
            <a:prstGeom prst="rect">
              <a:avLst/>
            </a:prstGeom>
            <a:noFill/>
          </p:spPr>
          <p:txBody>
            <a:bodyPr wrap="none" rtlCol="0">
              <a:spAutoFit/>
            </a:bodyPr>
            <a:lstStyle/>
            <a:p>
              <a:pPr algn="ctr"/>
              <a:r>
                <a:rPr lang="en-GB" sz="2400" dirty="0" smtClean="0">
                  <a:solidFill>
                    <a:schemeClr val="bg1"/>
                  </a:solidFill>
                </a:rPr>
                <a:t>LHC arc cells = </a:t>
              </a:r>
              <a:r>
                <a:rPr lang="en-GB" sz="2400" dirty="0" err="1" smtClean="0">
                  <a:solidFill>
                    <a:schemeClr val="bg1"/>
                  </a:solidFill>
                </a:rPr>
                <a:t>FoDo</a:t>
              </a:r>
              <a:r>
                <a:rPr lang="en-GB" sz="2400" dirty="0" smtClean="0">
                  <a:solidFill>
                    <a:schemeClr val="bg1"/>
                  </a:solidFill>
                </a:rPr>
                <a:t> lattice* with </a:t>
              </a:r>
            </a:p>
            <a:p>
              <a:pPr algn="ctr"/>
              <a:r>
                <a:rPr lang="en-GB" sz="2400" dirty="0" smtClean="0">
                  <a:solidFill>
                    <a:schemeClr val="bg1"/>
                  </a:solidFill>
                </a:rPr>
                <a:t>~ 90º phase advance per cell in the V &amp; H plane</a:t>
              </a:r>
              <a:endParaRPr lang="en-GB" sz="2400" dirty="0">
                <a:solidFill>
                  <a:schemeClr val="bg1"/>
                </a:solidFill>
              </a:endParaRPr>
            </a:p>
          </p:txBody>
        </p:sp>
        <p:sp>
          <p:nvSpPr>
            <p:cNvPr id="15" name="TextBox 14"/>
            <p:cNvSpPr txBox="1"/>
            <p:nvPr/>
          </p:nvSpPr>
          <p:spPr>
            <a:xfrm>
              <a:off x="1857356" y="2357430"/>
              <a:ext cx="325730" cy="369332"/>
            </a:xfrm>
            <a:prstGeom prst="rect">
              <a:avLst/>
            </a:prstGeom>
            <a:noFill/>
          </p:spPr>
          <p:txBody>
            <a:bodyPr wrap="none" rtlCol="0">
              <a:spAutoFit/>
            </a:bodyPr>
            <a:lstStyle/>
            <a:p>
              <a:r>
                <a:rPr lang="en-GB" dirty="0" smtClean="0"/>
                <a:t>F</a:t>
              </a:r>
              <a:endParaRPr lang="en-GB" dirty="0"/>
            </a:p>
          </p:txBody>
        </p:sp>
        <p:sp>
          <p:nvSpPr>
            <p:cNvPr id="16" name="TextBox 15"/>
            <p:cNvSpPr txBox="1"/>
            <p:nvPr/>
          </p:nvSpPr>
          <p:spPr>
            <a:xfrm>
              <a:off x="3473276" y="2202412"/>
              <a:ext cx="312906" cy="369332"/>
            </a:xfrm>
            <a:prstGeom prst="rect">
              <a:avLst/>
            </a:prstGeom>
            <a:noFill/>
          </p:spPr>
          <p:txBody>
            <a:bodyPr wrap="none" rtlCol="0">
              <a:spAutoFit/>
            </a:bodyPr>
            <a:lstStyle/>
            <a:p>
              <a:r>
                <a:rPr lang="en-GB" dirty="0"/>
                <a:t>o</a:t>
              </a:r>
            </a:p>
          </p:txBody>
        </p:sp>
        <p:sp>
          <p:nvSpPr>
            <p:cNvPr id="17" name="TextBox 16"/>
            <p:cNvSpPr txBox="1"/>
            <p:nvPr/>
          </p:nvSpPr>
          <p:spPr>
            <a:xfrm>
              <a:off x="5032088" y="2357430"/>
              <a:ext cx="351378" cy="369332"/>
            </a:xfrm>
            <a:prstGeom prst="rect">
              <a:avLst/>
            </a:prstGeom>
            <a:noFill/>
          </p:spPr>
          <p:txBody>
            <a:bodyPr wrap="none" rtlCol="0">
              <a:spAutoFit/>
            </a:bodyPr>
            <a:lstStyle/>
            <a:p>
              <a:r>
                <a:rPr lang="en-GB" dirty="0" smtClean="0"/>
                <a:t>D</a:t>
              </a:r>
              <a:endParaRPr lang="en-GB" dirty="0"/>
            </a:p>
          </p:txBody>
        </p:sp>
        <p:sp>
          <p:nvSpPr>
            <p:cNvPr id="18" name="TextBox 17"/>
            <p:cNvSpPr txBox="1"/>
            <p:nvPr/>
          </p:nvSpPr>
          <p:spPr>
            <a:xfrm>
              <a:off x="6687986" y="2202412"/>
              <a:ext cx="312906" cy="369332"/>
            </a:xfrm>
            <a:prstGeom prst="rect">
              <a:avLst/>
            </a:prstGeom>
            <a:noFill/>
          </p:spPr>
          <p:txBody>
            <a:bodyPr wrap="none" rtlCol="0">
              <a:spAutoFit/>
            </a:bodyPr>
            <a:lstStyle/>
            <a:p>
              <a:r>
                <a:rPr lang="en-GB" dirty="0" smtClean="0"/>
                <a:t>o</a:t>
              </a:r>
              <a:endParaRPr lang="en-GB" dirty="0"/>
            </a:p>
          </p:txBody>
        </p:sp>
        <p:sp>
          <p:nvSpPr>
            <p:cNvPr id="19" name="Left Brace 18"/>
            <p:cNvSpPr/>
            <p:nvPr/>
          </p:nvSpPr>
          <p:spPr>
            <a:xfrm rot="5400000">
              <a:off x="3490948" y="1366782"/>
              <a:ext cx="233278" cy="250032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Left Brace 19"/>
            <p:cNvSpPr/>
            <p:nvPr/>
          </p:nvSpPr>
          <p:spPr>
            <a:xfrm rot="5400000">
              <a:off x="6705658" y="1366781"/>
              <a:ext cx="233278" cy="250032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1" name="Group 31"/>
          <p:cNvGrpSpPr/>
          <p:nvPr/>
        </p:nvGrpSpPr>
        <p:grpSpPr>
          <a:xfrm>
            <a:off x="1073519" y="2265903"/>
            <a:ext cx="4641489" cy="369332"/>
            <a:chOff x="1073519" y="2643182"/>
            <a:chExt cx="4641489" cy="369332"/>
          </a:xfrm>
        </p:grpSpPr>
        <p:cxnSp>
          <p:nvCxnSpPr>
            <p:cNvPr id="22" name="Straight Arrow Connector 21"/>
            <p:cNvCxnSpPr/>
            <p:nvPr/>
          </p:nvCxnSpPr>
          <p:spPr>
            <a:xfrm>
              <a:off x="1643042" y="2857496"/>
              <a:ext cx="407196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073519" y="2643182"/>
              <a:ext cx="479618" cy="369332"/>
            </a:xfrm>
            <a:prstGeom prst="rect">
              <a:avLst/>
            </a:prstGeom>
            <a:noFill/>
          </p:spPr>
          <p:txBody>
            <a:bodyPr wrap="none" rtlCol="0">
              <a:spAutoFit/>
            </a:bodyPr>
            <a:lstStyle/>
            <a:p>
              <a:r>
                <a:rPr lang="en-GB" b="1" dirty="0" smtClean="0">
                  <a:solidFill>
                    <a:schemeClr val="bg1"/>
                  </a:solidFill>
                </a:rPr>
                <a:t>B1</a:t>
              </a:r>
              <a:endParaRPr lang="en-GB" b="1" dirty="0">
                <a:solidFill>
                  <a:schemeClr val="bg1"/>
                </a:solidFill>
              </a:endParaRPr>
            </a:p>
          </p:txBody>
        </p:sp>
      </p:grpSp>
      <p:grpSp>
        <p:nvGrpSpPr>
          <p:cNvPr id="24" name="Group 33"/>
          <p:cNvGrpSpPr/>
          <p:nvPr/>
        </p:nvGrpSpPr>
        <p:grpSpPr>
          <a:xfrm>
            <a:off x="1827542" y="2632617"/>
            <a:ext cx="6387796" cy="585731"/>
            <a:chOff x="1827542" y="3009896"/>
            <a:chExt cx="6387796" cy="585731"/>
          </a:xfrm>
        </p:grpSpPr>
        <p:sp>
          <p:nvSpPr>
            <p:cNvPr id="25" name="TextBox 24"/>
            <p:cNvSpPr txBox="1"/>
            <p:nvPr/>
          </p:nvSpPr>
          <p:spPr>
            <a:xfrm>
              <a:off x="5103526" y="3143248"/>
              <a:ext cx="325730" cy="369332"/>
            </a:xfrm>
            <a:prstGeom prst="rect">
              <a:avLst/>
            </a:prstGeom>
            <a:noFill/>
          </p:spPr>
          <p:txBody>
            <a:bodyPr wrap="none" rtlCol="0">
              <a:spAutoFit/>
            </a:bodyPr>
            <a:lstStyle/>
            <a:p>
              <a:r>
                <a:rPr lang="en-GB" dirty="0" smtClean="0"/>
                <a:t>F</a:t>
              </a:r>
              <a:endParaRPr lang="en-GB" dirty="0"/>
            </a:p>
          </p:txBody>
        </p:sp>
        <p:sp>
          <p:nvSpPr>
            <p:cNvPr id="26" name="TextBox 25"/>
            <p:cNvSpPr txBox="1"/>
            <p:nvPr/>
          </p:nvSpPr>
          <p:spPr>
            <a:xfrm>
              <a:off x="1827542" y="3226295"/>
              <a:ext cx="345642" cy="369332"/>
            </a:xfrm>
            <a:prstGeom prst="rect">
              <a:avLst/>
            </a:prstGeom>
            <a:noFill/>
          </p:spPr>
          <p:txBody>
            <a:bodyPr wrap="square" rtlCol="0">
              <a:spAutoFit/>
            </a:bodyPr>
            <a:lstStyle/>
            <a:p>
              <a:r>
                <a:rPr lang="en-GB" dirty="0" smtClean="0"/>
                <a:t>D</a:t>
              </a:r>
              <a:endParaRPr lang="en-GB" dirty="0"/>
            </a:p>
          </p:txBody>
        </p:sp>
        <p:grpSp>
          <p:nvGrpSpPr>
            <p:cNvPr id="27" name="Group 32"/>
            <p:cNvGrpSpPr/>
            <p:nvPr/>
          </p:nvGrpSpPr>
          <p:grpSpPr>
            <a:xfrm>
              <a:off x="4143372" y="3009896"/>
              <a:ext cx="4071966" cy="401065"/>
              <a:chOff x="4143372" y="3009896"/>
              <a:chExt cx="4071966" cy="401065"/>
            </a:xfrm>
          </p:grpSpPr>
          <p:cxnSp>
            <p:nvCxnSpPr>
              <p:cNvPr id="28" name="Straight Arrow Connector 27"/>
              <p:cNvCxnSpPr/>
              <p:nvPr/>
            </p:nvCxnSpPr>
            <p:spPr>
              <a:xfrm flipH="1">
                <a:off x="4143372" y="3009896"/>
                <a:ext cx="4071966"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427943" y="3041629"/>
                <a:ext cx="479618" cy="369332"/>
              </a:xfrm>
              <a:prstGeom prst="rect">
                <a:avLst/>
              </a:prstGeom>
              <a:noFill/>
            </p:spPr>
            <p:txBody>
              <a:bodyPr wrap="none" rtlCol="0">
                <a:spAutoFit/>
              </a:bodyPr>
              <a:lstStyle/>
              <a:p>
                <a:r>
                  <a:rPr lang="en-GB" b="1" dirty="0" smtClean="0"/>
                  <a:t>B2</a:t>
                </a:r>
                <a:endParaRPr lang="en-GB" b="1" dirty="0"/>
              </a:p>
            </p:txBody>
          </p:sp>
        </p:grpSp>
      </p:grpSp>
    </p:spTree>
    <p:extLst>
      <p:ext uri="{BB962C8B-B14F-4D97-AF65-F5344CB8AC3E}">
        <p14:creationId xmlns:p14="http://schemas.microsoft.com/office/powerpoint/2010/main" val="1305284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right)">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54</a:t>
            </a:fld>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908720"/>
            <a:ext cx="3736414" cy="2802311"/>
          </a:xfrm>
          <a:prstGeom prst="rect">
            <a:avLst/>
          </a:prstGeom>
        </p:spPr>
      </p:pic>
      <p:sp>
        <p:nvSpPr>
          <p:cNvPr id="6" name="TextBox 5"/>
          <p:cNvSpPr txBox="1"/>
          <p:nvPr/>
        </p:nvSpPr>
        <p:spPr>
          <a:xfrm>
            <a:off x="323528" y="332656"/>
            <a:ext cx="3021480" cy="523220"/>
          </a:xfrm>
          <a:prstGeom prst="rect">
            <a:avLst/>
          </a:prstGeom>
          <a:noFill/>
        </p:spPr>
        <p:txBody>
          <a:bodyPr wrap="none" rtlCol="0">
            <a:spAutoFit/>
          </a:bodyPr>
          <a:lstStyle/>
          <a:p>
            <a:r>
              <a:rPr lang="en-US" sz="2800" dirty="0" smtClean="0"/>
              <a:t>Fast cycle machines</a:t>
            </a:r>
            <a:endParaRPr lang="en-US" sz="2800" dirty="0"/>
          </a:p>
        </p:txBody>
      </p:sp>
      <p:sp>
        <p:nvSpPr>
          <p:cNvPr id="7" name="TextBox 6"/>
          <p:cNvSpPr txBox="1"/>
          <p:nvPr/>
        </p:nvSpPr>
        <p:spPr>
          <a:xfrm>
            <a:off x="3419872" y="404664"/>
            <a:ext cx="869950" cy="369332"/>
          </a:xfrm>
          <a:prstGeom prst="rect">
            <a:avLst/>
          </a:prstGeom>
          <a:noFill/>
        </p:spPr>
        <p:txBody>
          <a:bodyPr wrap="none" rtlCol="0">
            <a:spAutoFit/>
          </a:bodyPr>
          <a:lstStyle/>
          <a:p>
            <a:r>
              <a:rPr lang="en-US" dirty="0" smtClean="0"/>
              <a:t>E.g. SPS</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008" y="908720"/>
            <a:ext cx="3744415" cy="28083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9752" y="3717032"/>
            <a:ext cx="3829685" cy="2682201"/>
          </a:xfrm>
          <a:prstGeom prst="rect">
            <a:avLst/>
          </a:prstGeom>
        </p:spPr>
      </p:pic>
    </p:spTree>
    <p:extLst>
      <p:ext uri="{BB962C8B-B14F-4D97-AF65-F5344CB8AC3E}">
        <p14:creationId xmlns:p14="http://schemas.microsoft.com/office/powerpoint/2010/main" val="8881372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5715008" y="3714752"/>
            <a:ext cx="2214578" cy="107157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642910" y="3357562"/>
            <a:ext cx="1071570" cy="642942"/>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flipV="1">
            <a:off x="1714480" y="5209282"/>
            <a:ext cx="857256" cy="5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714480" y="2857496"/>
            <a:ext cx="857256" cy="566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chor="t"/>
          <a:lstStyle/>
          <a:p>
            <a:pPr algn="r"/>
            <a:r>
              <a:rPr lang="en-GB" dirty="0"/>
              <a:t>Proton Synchrotron (PS)</a:t>
            </a: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55</a:t>
            </a:fld>
            <a:endParaRPr lang="en-US" dirty="0"/>
          </a:p>
        </p:txBody>
      </p:sp>
      <p:sp>
        <p:nvSpPr>
          <p:cNvPr id="6" name="Oval 5"/>
          <p:cNvSpPr/>
          <p:nvPr/>
        </p:nvSpPr>
        <p:spPr>
          <a:xfrm>
            <a:off x="572903" y="3500438"/>
            <a:ext cx="214314" cy="214314"/>
          </a:xfrm>
          <a:prstGeom prst="ellipse">
            <a:avLst/>
          </a:prstGeom>
          <a:solidFill>
            <a:srgbClr val="385D8A"/>
          </a:solidFill>
          <a:ln>
            <a:noFill/>
          </a:ln>
          <a:effectLst>
            <a:outerShdw blurRad="76200" dir="13500000" sy="23000" kx="1200000" algn="br" rotWithShape="0">
              <a:prstClr val="black">
                <a:alpha val="20000"/>
              </a:prstClr>
            </a:outerShdw>
          </a:effectLst>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79512" y="1268943"/>
            <a:ext cx="6328937" cy="369332"/>
          </a:xfrm>
          <a:prstGeom prst="rect">
            <a:avLst/>
          </a:prstGeom>
          <a:noFill/>
        </p:spPr>
        <p:txBody>
          <a:bodyPr wrap="square" rtlCol="0">
            <a:spAutoFit/>
          </a:bodyPr>
          <a:lstStyle/>
          <a:p>
            <a:r>
              <a:rPr lang="en-GB" dirty="0" smtClean="0"/>
              <a:t>BOOSTER (</a:t>
            </a:r>
            <a:r>
              <a:rPr lang="en-GB" dirty="0"/>
              <a:t>2</a:t>
            </a:r>
            <a:r>
              <a:rPr lang="en-GB" dirty="0" smtClean="0"/>
              <a:t> GeV) </a:t>
            </a:r>
            <a:r>
              <a:rPr lang="en-GB" dirty="0" smtClean="0">
                <a:sym typeface="Wingdings" pitchFamily="2" charset="2"/>
              </a:rPr>
              <a:t> PS (26 GeV)  SPS (450 GeV)  LHC</a:t>
            </a:r>
            <a:endParaRPr lang="en-GB" dirty="0"/>
          </a:p>
        </p:txBody>
      </p:sp>
      <p:sp>
        <p:nvSpPr>
          <p:cNvPr id="9" name="Oval 8"/>
          <p:cNvSpPr/>
          <p:nvPr/>
        </p:nvSpPr>
        <p:spPr>
          <a:xfrm>
            <a:off x="642910" y="2571744"/>
            <a:ext cx="1071570" cy="642942"/>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642910" y="4143380"/>
            <a:ext cx="1071570" cy="642942"/>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42910" y="4929198"/>
            <a:ext cx="1071570" cy="642942"/>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357158" y="2214554"/>
            <a:ext cx="2223686" cy="369332"/>
          </a:xfrm>
          <a:prstGeom prst="rect">
            <a:avLst/>
          </a:prstGeom>
          <a:noFill/>
        </p:spPr>
        <p:txBody>
          <a:bodyPr wrap="none" rtlCol="0">
            <a:spAutoFit/>
          </a:bodyPr>
          <a:lstStyle/>
          <a:p>
            <a:r>
              <a:rPr lang="en-GB" dirty="0" smtClean="0"/>
              <a:t>BOOSTER (4 rings)</a:t>
            </a:r>
            <a:endParaRPr lang="en-GB" dirty="0"/>
          </a:p>
        </p:txBody>
      </p:sp>
      <p:cxnSp>
        <p:nvCxnSpPr>
          <p:cNvPr id="14" name="Straight Connector 13"/>
          <p:cNvCxnSpPr/>
          <p:nvPr/>
        </p:nvCxnSpPr>
        <p:spPr>
          <a:xfrm flipV="1">
            <a:off x="1714480" y="3667698"/>
            <a:ext cx="5048927" cy="56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714480" y="4494902"/>
            <a:ext cx="1571636" cy="56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2500298" y="4566340"/>
            <a:ext cx="714380" cy="571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3214678" y="3709084"/>
            <a:ext cx="857256" cy="714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571736" y="2857496"/>
            <a:ext cx="1071570" cy="857256"/>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508449" y="5072074"/>
            <a:ext cx="492443" cy="369332"/>
          </a:xfrm>
          <a:prstGeom prst="rect">
            <a:avLst/>
          </a:prstGeom>
          <a:noFill/>
        </p:spPr>
        <p:txBody>
          <a:bodyPr wrap="none" rtlCol="0">
            <a:spAutoFit/>
          </a:bodyPr>
          <a:lstStyle/>
          <a:p>
            <a:r>
              <a:rPr lang="en-GB" dirty="0" smtClean="0"/>
              <a:t>PS</a:t>
            </a:r>
            <a:endParaRPr lang="en-GB" dirty="0"/>
          </a:p>
        </p:txBody>
      </p:sp>
      <p:sp>
        <p:nvSpPr>
          <p:cNvPr id="23" name="Oval 22"/>
          <p:cNvSpPr/>
          <p:nvPr/>
        </p:nvSpPr>
        <p:spPr>
          <a:xfrm>
            <a:off x="541262" y="4357694"/>
            <a:ext cx="214314" cy="214314"/>
          </a:xfrm>
          <a:prstGeom prst="ellipse">
            <a:avLst/>
          </a:prstGeom>
          <a:solidFill>
            <a:srgbClr val="FF0000"/>
          </a:solidFill>
          <a:ln>
            <a:noFill/>
          </a:ln>
          <a:effectLst>
            <a:outerShdw blurRad="76200" dir="13500000" sy="23000" kx="1200000" algn="br" rotWithShape="0">
              <a:prstClr val="black">
                <a:alpha val="20000"/>
              </a:prstClr>
            </a:outerShdw>
          </a:effectLst>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571472" y="3500438"/>
            <a:ext cx="214314" cy="214314"/>
          </a:xfrm>
          <a:prstGeom prst="ellipse">
            <a:avLst/>
          </a:prstGeom>
          <a:solidFill>
            <a:srgbClr val="FF0000"/>
          </a:solidFill>
          <a:ln>
            <a:noFill/>
          </a:ln>
          <a:effectLst>
            <a:outerShdw blurRad="76200" dir="13500000" sy="23000" kx="1200000" algn="br" rotWithShape="0">
              <a:prstClr val="black">
                <a:alpha val="20000"/>
              </a:prstClr>
            </a:outerShdw>
          </a:effectLst>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852929" y="5929330"/>
            <a:ext cx="575799" cy="369332"/>
          </a:xfrm>
          <a:prstGeom prst="rect">
            <a:avLst/>
          </a:prstGeom>
          <a:noFill/>
        </p:spPr>
        <p:txBody>
          <a:bodyPr wrap="none" rtlCol="0">
            <a:spAutoFit/>
          </a:bodyPr>
          <a:lstStyle/>
          <a:p>
            <a:r>
              <a:rPr lang="en-GB" dirty="0" smtClean="0"/>
              <a:t>h=1</a:t>
            </a:r>
            <a:endParaRPr lang="en-GB" dirty="0"/>
          </a:p>
        </p:txBody>
      </p:sp>
      <p:sp>
        <p:nvSpPr>
          <p:cNvPr id="27" name="TextBox 26"/>
          <p:cNvSpPr txBox="1"/>
          <p:nvPr/>
        </p:nvSpPr>
        <p:spPr>
          <a:xfrm>
            <a:off x="5337716" y="5387474"/>
            <a:ext cx="3626772" cy="369332"/>
          </a:xfrm>
          <a:prstGeom prst="rect">
            <a:avLst/>
          </a:prstGeom>
          <a:noFill/>
        </p:spPr>
        <p:txBody>
          <a:bodyPr wrap="square" rtlCol="0">
            <a:spAutoFit/>
          </a:bodyPr>
          <a:lstStyle/>
          <a:p>
            <a:pPr algn="ctr"/>
            <a:r>
              <a:rPr lang="en-GB" dirty="0" smtClean="0"/>
              <a:t>h=7 (6 buckets filled + 1 empty)</a:t>
            </a:r>
            <a:endParaRPr lang="en-GB" dirty="0"/>
          </a:p>
        </p:txBody>
      </p:sp>
      <p:sp>
        <p:nvSpPr>
          <p:cNvPr id="28" name="TextBox 27"/>
          <p:cNvSpPr txBox="1"/>
          <p:nvPr/>
        </p:nvSpPr>
        <p:spPr>
          <a:xfrm>
            <a:off x="3516559" y="4462992"/>
            <a:ext cx="2042419" cy="923330"/>
          </a:xfrm>
          <a:prstGeom prst="rect">
            <a:avLst/>
          </a:prstGeom>
          <a:noFill/>
        </p:spPr>
        <p:txBody>
          <a:bodyPr wrap="none" rtlCol="0">
            <a:spAutoFit/>
          </a:bodyPr>
          <a:lstStyle/>
          <a:p>
            <a:r>
              <a:rPr lang="en-GB" dirty="0" smtClean="0"/>
              <a:t>Two injections from</a:t>
            </a:r>
          </a:p>
          <a:p>
            <a:r>
              <a:rPr lang="en-GB" dirty="0" smtClean="0"/>
              <a:t>BOOSTER to PS</a:t>
            </a:r>
          </a:p>
          <a:p>
            <a:r>
              <a:rPr lang="en-GB" dirty="0" smtClean="0"/>
              <a:t>(2 x 1.2 s)</a:t>
            </a:r>
            <a:endParaRPr lang="en-GB" dirty="0"/>
          </a:p>
        </p:txBody>
      </p:sp>
      <p:grpSp>
        <p:nvGrpSpPr>
          <p:cNvPr id="29" name="Group 28"/>
          <p:cNvGrpSpPr/>
          <p:nvPr/>
        </p:nvGrpSpPr>
        <p:grpSpPr>
          <a:xfrm rot="18824805">
            <a:off x="5628881" y="3220434"/>
            <a:ext cx="1160790" cy="2115516"/>
            <a:chOff x="5500694" y="3143248"/>
            <a:chExt cx="1071570" cy="1857388"/>
          </a:xfrm>
        </p:grpSpPr>
        <p:sp>
          <p:nvSpPr>
            <p:cNvPr id="30" name="Oval 29"/>
            <p:cNvSpPr/>
            <p:nvPr/>
          </p:nvSpPr>
          <p:spPr>
            <a:xfrm>
              <a:off x="5500694" y="3500438"/>
              <a:ext cx="1071570" cy="1500198"/>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5500694" y="3143248"/>
              <a:ext cx="1061509" cy="369332"/>
            </a:xfrm>
            <a:prstGeom prst="rect">
              <a:avLst/>
            </a:prstGeom>
            <a:noFill/>
          </p:spPr>
          <p:txBody>
            <a:bodyPr wrap="none" rtlCol="0">
              <a:spAutoFit/>
            </a:bodyPr>
            <a:lstStyle/>
            <a:p>
              <a:r>
                <a:rPr lang="en-GB" dirty="0" smtClean="0"/>
                <a:t>1</a:t>
              </a:r>
              <a:r>
                <a:rPr lang="en-GB" baseline="30000" dirty="0" smtClean="0"/>
                <a:t>st</a:t>
              </a:r>
              <a:r>
                <a:rPr lang="en-GB" dirty="0" smtClean="0"/>
                <a:t> batch</a:t>
              </a:r>
              <a:endParaRPr lang="en-GB" dirty="0"/>
            </a:p>
          </p:txBody>
        </p:sp>
      </p:grpSp>
      <p:grpSp>
        <p:nvGrpSpPr>
          <p:cNvPr id="32" name="Group 31"/>
          <p:cNvGrpSpPr/>
          <p:nvPr/>
        </p:nvGrpSpPr>
        <p:grpSpPr>
          <a:xfrm rot="18799079">
            <a:off x="6718583" y="2489022"/>
            <a:ext cx="1182640" cy="2633435"/>
            <a:chOff x="7000892" y="3143248"/>
            <a:chExt cx="1182640" cy="1857388"/>
          </a:xfrm>
        </p:grpSpPr>
        <p:sp>
          <p:nvSpPr>
            <p:cNvPr id="33" name="Oval 32"/>
            <p:cNvSpPr/>
            <p:nvPr/>
          </p:nvSpPr>
          <p:spPr>
            <a:xfrm>
              <a:off x="7000892" y="3500438"/>
              <a:ext cx="1071570" cy="1500198"/>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7072330" y="3143248"/>
              <a:ext cx="1111202" cy="369332"/>
            </a:xfrm>
            <a:prstGeom prst="rect">
              <a:avLst/>
            </a:prstGeom>
            <a:noFill/>
          </p:spPr>
          <p:txBody>
            <a:bodyPr wrap="none" rtlCol="0">
              <a:spAutoFit/>
            </a:bodyPr>
            <a:lstStyle/>
            <a:p>
              <a:r>
                <a:rPr lang="en-GB" dirty="0" smtClean="0"/>
                <a:t>2</a:t>
              </a:r>
              <a:r>
                <a:rPr lang="en-GB" baseline="30000" dirty="0" smtClean="0"/>
                <a:t>nd</a:t>
              </a:r>
              <a:r>
                <a:rPr lang="en-GB" dirty="0" smtClean="0"/>
                <a:t> batch</a:t>
              </a:r>
              <a:endParaRPr lang="en-GB" dirty="0"/>
            </a:p>
          </p:txBody>
        </p:sp>
      </p:grpSp>
      <p:sp>
        <p:nvSpPr>
          <p:cNvPr id="35" name="TextBox 34"/>
          <p:cNvSpPr txBox="1"/>
          <p:nvPr/>
        </p:nvSpPr>
        <p:spPr>
          <a:xfrm>
            <a:off x="989985" y="5095077"/>
            <a:ext cx="301686" cy="369332"/>
          </a:xfrm>
          <a:prstGeom prst="rect">
            <a:avLst/>
          </a:prstGeom>
          <a:noFill/>
        </p:spPr>
        <p:txBody>
          <a:bodyPr wrap="none" rtlCol="0">
            <a:spAutoFit/>
          </a:bodyPr>
          <a:lstStyle/>
          <a:p>
            <a:r>
              <a:rPr lang="en-GB" dirty="0" smtClean="0"/>
              <a:t>1</a:t>
            </a:r>
            <a:endParaRPr lang="en-GB" dirty="0"/>
          </a:p>
        </p:txBody>
      </p:sp>
      <p:sp>
        <p:nvSpPr>
          <p:cNvPr id="36" name="TextBox 35"/>
          <p:cNvSpPr txBox="1"/>
          <p:nvPr/>
        </p:nvSpPr>
        <p:spPr>
          <a:xfrm>
            <a:off x="995919" y="4280185"/>
            <a:ext cx="301686" cy="369332"/>
          </a:xfrm>
          <a:prstGeom prst="rect">
            <a:avLst/>
          </a:prstGeom>
          <a:noFill/>
        </p:spPr>
        <p:txBody>
          <a:bodyPr wrap="none" rtlCol="0">
            <a:spAutoFit/>
          </a:bodyPr>
          <a:lstStyle/>
          <a:p>
            <a:r>
              <a:rPr lang="en-GB" dirty="0" smtClean="0"/>
              <a:t>2</a:t>
            </a:r>
            <a:endParaRPr lang="en-GB" dirty="0"/>
          </a:p>
        </p:txBody>
      </p:sp>
      <p:sp>
        <p:nvSpPr>
          <p:cNvPr id="37" name="TextBox 36"/>
          <p:cNvSpPr txBox="1"/>
          <p:nvPr/>
        </p:nvSpPr>
        <p:spPr>
          <a:xfrm>
            <a:off x="1027852" y="3500438"/>
            <a:ext cx="301686" cy="369332"/>
          </a:xfrm>
          <a:prstGeom prst="rect">
            <a:avLst/>
          </a:prstGeom>
          <a:noFill/>
        </p:spPr>
        <p:txBody>
          <a:bodyPr wrap="none" rtlCol="0">
            <a:spAutoFit/>
          </a:bodyPr>
          <a:lstStyle/>
          <a:p>
            <a:r>
              <a:rPr lang="en-GB" dirty="0" smtClean="0"/>
              <a:t>3</a:t>
            </a:r>
            <a:endParaRPr lang="en-GB" dirty="0"/>
          </a:p>
        </p:txBody>
      </p:sp>
      <p:sp>
        <p:nvSpPr>
          <p:cNvPr id="38" name="TextBox 37"/>
          <p:cNvSpPr txBox="1"/>
          <p:nvPr/>
        </p:nvSpPr>
        <p:spPr>
          <a:xfrm>
            <a:off x="1000296" y="2713174"/>
            <a:ext cx="301686" cy="369332"/>
          </a:xfrm>
          <a:prstGeom prst="rect">
            <a:avLst/>
          </a:prstGeom>
          <a:noFill/>
        </p:spPr>
        <p:txBody>
          <a:bodyPr wrap="none" rtlCol="0">
            <a:spAutoFit/>
          </a:bodyPr>
          <a:lstStyle/>
          <a:p>
            <a:r>
              <a:rPr lang="en-GB" dirty="0" smtClean="0"/>
              <a:t>4</a:t>
            </a:r>
            <a:endParaRPr lang="en-GB" dirty="0"/>
          </a:p>
        </p:txBody>
      </p:sp>
      <p:sp>
        <p:nvSpPr>
          <p:cNvPr id="39" name="Oval 38"/>
          <p:cNvSpPr/>
          <p:nvPr/>
        </p:nvSpPr>
        <p:spPr>
          <a:xfrm>
            <a:off x="7160418" y="3642293"/>
            <a:ext cx="214314" cy="214314"/>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539552" y="5157192"/>
            <a:ext cx="214314" cy="214314"/>
          </a:xfrm>
          <a:prstGeom prst="ellipse">
            <a:avLst/>
          </a:prstGeom>
          <a:solidFill>
            <a:srgbClr val="FF0000"/>
          </a:solidFill>
          <a:ln>
            <a:noFill/>
            <a:prstDash val="solid"/>
          </a:ln>
          <a:effectLst>
            <a:outerShdw blurRad="76200" dir="13500000" sy="23000" kx="1200000" algn="br" rotWithShape="0">
              <a:prstClr val="black">
                <a:alpha val="20000"/>
              </a:prstClr>
            </a:outerShdw>
          </a:effectLst>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575935" y="2786058"/>
            <a:ext cx="214314" cy="21431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571472" y="2786058"/>
            <a:ext cx="214314" cy="214314"/>
          </a:xfrm>
          <a:prstGeom prst="ellipse">
            <a:avLst/>
          </a:prstGeom>
          <a:solidFill>
            <a:srgbClr val="FF0000"/>
          </a:solidFill>
          <a:ln>
            <a:noFill/>
          </a:ln>
          <a:effectLst>
            <a:outerShdw blurRad="76200" dir="13500000" sy="23000" kx="1200000" algn="br" rotWithShape="0">
              <a:prstClr val="black">
                <a:alpha val="20000"/>
              </a:prstClr>
            </a:outerShdw>
          </a:effectLst>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4605236" y="5733256"/>
            <a:ext cx="4572000" cy="646331"/>
          </a:xfrm>
          <a:prstGeom prst="rect">
            <a:avLst/>
          </a:prstGeom>
        </p:spPr>
        <p:txBody>
          <a:bodyPr>
            <a:spAutoFit/>
          </a:bodyPr>
          <a:lstStyle/>
          <a:p>
            <a:pPr algn="ctr"/>
            <a:r>
              <a:rPr lang="en-GB" dirty="0"/>
              <a:t>All operational beams cross </a:t>
            </a:r>
            <a:r>
              <a:rPr lang="en-GB" b="1" dirty="0">
                <a:solidFill>
                  <a:srgbClr val="C00000"/>
                </a:solidFill>
              </a:rPr>
              <a:t>transition</a:t>
            </a:r>
            <a:r>
              <a:rPr lang="en-GB" b="1" dirty="0"/>
              <a:t> </a:t>
            </a:r>
            <a:r>
              <a:rPr lang="en-GB" dirty="0"/>
              <a:t>(Transition energy 6.1 </a:t>
            </a:r>
            <a:r>
              <a:rPr lang="en-GB" dirty="0" err="1"/>
              <a:t>GeV</a:t>
            </a:r>
            <a:r>
              <a:rPr lang="en-GB" dirty="0"/>
              <a:t>)</a:t>
            </a:r>
          </a:p>
        </p:txBody>
      </p:sp>
    </p:spTree>
    <p:extLst>
      <p:ext uri="{BB962C8B-B14F-4D97-AF65-F5344CB8AC3E}">
        <p14:creationId xmlns:p14="http://schemas.microsoft.com/office/powerpoint/2010/main" val="1849355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1.94444E-6 4.07407E-6 C 0.00452 -0.01088 0.0092 -0.02176 0.01893 -0.02755 C 0.02865 -0.03334 0.0467 -0.03519 0.05868 -0.03449 C 0.07066 -0.0338 0.08281 -0.02732 0.09132 -0.02292 C 0.09983 -0.01852 0.10677 -0.01644 0.11025 -0.00787 C 0.11372 0.00069 0.11337 0.02013 0.11233 0.02824 L 0.10347 0.04143 C 0.09705 0.04629 0.08455 0.05486 0.07413 0.05763 C 0.06372 0.06041 0.05226 0.05995 0.04132 0.05763 C 0.03038 0.05532 0.01615 0.05092 0.00868 0.04375 C 0.00122 0.03657 -0.00399 0.02546 -0.00347 0.01388 C -0.00295 0.00231 0.00018 -0.01713 0.01215 -0.02524 C 0.02413 -0.03334 0.05903 -0.03287 0.06893 -0.03449 C 0.07882 -0.03612 0.06997 -0.03565 0.0717 -0.03565 C 0.07344 -0.03565 0.0724 -0.03843 0.079 -0.03426 C 0.08559 -0.0301 0.10556 -0.01667 0.11129 -0.01065 L 0.11337 0.00185 C 0.11372 0.00509 0.1132 0.0074 0.11337 0.00879 C 0.11354 0.01018 0.11372 0.00902 0.11441 0.01018 L 0.11719 0.0162 C 0.16163 0.0162 0.29028 0.01088 0.38108 0.01018 C 0.47188 0.00949 0.59983 0.00717 0.66215 0.01157 C 0.72448 0.01597 0.73351 0.02384 0.75504 0.03657 C 0.77656 0.0493 0.79323 0.06643 0.79132 0.0875 C 0.78941 0.10856 0.76979 0.14907 0.74306 0.16319 C 0.71632 0.17731 0.66181 0.1787 0.63108 0.17245 C 0.60035 0.1662 0.57101 0.1456 0.55868 0.12638 C 0.54618 0.10717 0.54913 0.07338 0.55695 0.05763 C 0.56476 0.04189 0.5849 0.03703 0.60521 0.03217 " pathEditMode="relative" rAng="0" ptsTypes="aaaaaAaaaaaaaaaAaaAaaaaaaaaaa">
                                      <p:cBhvr>
                                        <p:cTn id="6" dur="5000" fill="hold"/>
                                        <p:tgtEl>
                                          <p:spTgt spid="24"/>
                                        </p:tgtEl>
                                        <p:attrNameLst>
                                          <p:attrName>ppt_x</p:attrName>
                                          <p:attrName>ppt_y</p:attrName>
                                        </p:attrNameLst>
                                      </p:cBhvr>
                                      <p:rCtr x="39462" y="7014"/>
                                    </p:animMotion>
                                  </p:childTnLst>
                                </p:cTn>
                              </p:par>
                              <p:par>
                                <p:cTn id="7" presetID="0" presetClass="path" presetSubtype="0" fill="hold" grpId="0" nodeType="withEffect">
                                  <p:stCondLst>
                                    <p:cond delay="100"/>
                                  </p:stCondLst>
                                  <p:childTnLst>
                                    <p:animMotion origin="layout" path="M -1.94444E-6 7.40741E-7 C -0.00139 -0.0088 -0.0026 -0.01759 0.00521 -0.025 C 0.01302 -0.03241 0.03334 -0.0419 0.04688 -0.04445 C 0.06042 -0.04699 0.07518 -0.04583 0.08646 -0.04028 C 0.09775 -0.03472 0.11094 -0.02245 0.11459 -0.01111 C 0.11823 0.00023 0.11476 0.01829 0.10834 0.02778 C 0.10174 0.03727 0.08837 0.04305 0.07604 0.04583 C 0.06372 0.04861 0.0467 0.04838 0.03438 0.04444 C 0.02205 0.04051 0.00816 0.03194 0.00209 0.02222 C -0.00399 0.0125 -0.00642 -0.00347 -0.00208 -0.01389 C 0.00226 -0.02431 0.01476 -0.03519 0.02813 -0.04028 C 0.0415 -0.04537 0.06389 -0.04884 0.07813 -0.04445 C 0.09236 -0.04005 0.10712 -0.02107 0.11354 -0.01389 C 0.11997 -0.00671 0.10573 -0.00324 0.11667 -0.00139 C 0.12761 0.00046 0.16372 -0.00278 0.17917 -0.00278 C 0.19462 -0.00278 0.20174 -0.00417 0.20938 -0.00139 C 0.21702 0.00139 0.21459 0.00324 0.225 0.01389 C 0.23542 0.02454 0.25695 0.04606 0.27188 0.0625 C 0.28681 0.07893 0.29948 0.10393 0.31424 0.11296 C 0.329 0.12199 0.31702 0.1162 0.36042 0.11667 C 0.40382 0.11713 0.52379 0.11528 0.575 0.11528 C 0.62622 0.11528 0.63594 0.11227 0.66771 0.11667 C 0.69948 0.12106 0.74479 0.1287 0.76563 0.14167 C 0.78646 0.15463 0.79063 0.17847 0.79271 0.19444 C 0.79479 0.21042 0.78768 0.22477 0.77813 0.2375 C 0.76858 0.25023 0.75226 0.26343 0.73542 0.27083 C 0.71858 0.27824 0.69913 0.28287 0.67709 0.28194 C 0.65504 0.28102 0.62222 0.27361 0.60295 0.26528 C 0.58403 0.25694 0.57101 0.24097 0.5625 0.23194 C 0.554 0.22292 0.55382 0.21458 0.55209 0.21111 " pathEditMode="relative" rAng="0" ptsTypes="aaaaaaaaaaaaaaaaaaaaaaaaaaaaaa">
                                      <p:cBhvr>
                                        <p:cTn id="8" dur="5000" fill="hold"/>
                                        <p:tgtEl>
                                          <p:spTgt spid="25"/>
                                        </p:tgtEl>
                                        <p:attrNameLst>
                                          <p:attrName>ppt_x</p:attrName>
                                          <p:attrName>ppt_y</p:attrName>
                                        </p:attrNameLst>
                                      </p:cBhvr>
                                      <p:rCtr x="39410" y="11690"/>
                                    </p:animMotion>
                                  </p:childTnLst>
                                </p:cTn>
                              </p:par>
                              <p:par>
                                <p:cTn id="9" presetID="0" presetClass="path" presetSubtype="0" fill="hold" grpId="0" nodeType="withEffect">
                                  <p:stCondLst>
                                    <p:cond delay="200"/>
                                  </p:stCondLst>
                                  <p:childTnLst>
                                    <p:animMotion origin="layout" path="M 0.00365 4.07407E-6 C 0.00243 -0.0088 0.00139 -0.01737 0.00677 -0.025 C 0.01215 -0.03264 0.02326 -0.04237 0.03594 -0.04584 C 0.04861 -0.04931 0.06944 -0.05047 0.08281 -0.04584 C 0.09618 -0.04121 0.11059 -0.02871 0.11615 -0.01806 C 0.1217 -0.00741 0.1217 0.00787 0.11615 0.01805 C 0.11059 0.02824 0.09601 0.03888 0.08281 0.04305 C 0.06962 0.04722 0.04983 0.04676 0.03698 0.04305 C 0.02413 0.03935 0.01146 0.02963 0.00573 0.02083 C 2.77778E-7 0.01203 0.00156 -0.00116 0.0026 -0.00973 C 0.00365 -0.01829 0.00399 -0.02408 0.01198 -0.03056 C 0.01997 -0.03704 0.03542 -0.04815 0.05069 -0.04885 C 0.06597 -0.04954 0.09219 -0.04121 0.10365 -0.03473 C 0.1151 -0.02824 0.11649 -0.01621 0.11927 -0.00973 C 0.12205 -0.00324 0.11285 0.00162 0.12031 0.00416 C 0.12778 0.00671 0.14062 0.00555 0.16406 0.00555 C 0.1875 0.00555 0.23976 0.00463 0.26076 0.00439 C 0.28177 0.00416 0.28142 0.00902 0.28993 0.00439 C 0.29844 -0.00024 0.3 -0.00533 0.31181 -0.02338 C 0.32361 -0.04144 0.34115 -0.08843 0.36076 -0.10394 C 0.38038 -0.11945 0.4151 -0.11459 0.42969 -0.11667 C 0.44427 -0.11875 0.41858 -0.11644 0.44844 -0.11667 C 0.4783 -0.1169 0.56823 -0.11875 0.60885 -0.11806 C 0.64948 -0.11737 0.66406 -0.11875 0.69219 -0.1125 C 0.72031 -0.10625 0.7599 -0.0926 0.7776 -0.08056 C 0.79531 -0.06852 0.7974 -0.0551 0.79844 -0.04028 C 0.79948 -0.02547 0.79514 -0.00556 0.78385 0.00833 C 0.77257 0.02222 0.74653 0.03634 0.73073 0.04305 C 0.71493 0.04976 0.70417 0.04814 0.68906 0.04861 C 0.67396 0.04907 0.65451 0.04861 0.6401 0.04583 C 0.62569 0.04305 0.60885 0.03426 0.6026 0.03194 " pathEditMode="relative" rAng="0" ptsTypes="aaaaaaaaaaaaaaaaaaaaaaaaaaaaaaa">
                                      <p:cBhvr>
                                        <p:cTn id="10" dur="5000" fill="hold"/>
                                        <p:tgtEl>
                                          <p:spTgt spid="23"/>
                                        </p:tgtEl>
                                        <p:attrNameLst>
                                          <p:attrName>ppt_x</p:attrName>
                                          <p:attrName>ppt_y</p:attrName>
                                        </p:attrNameLst>
                                      </p:cBhvr>
                                      <p:rCtr x="39601" y="-3495"/>
                                    </p:animMotion>
                                  </p:childTnLst>
                                </p:cTn>
                              </p:par>
                              <p:par>
                                <p:cTn id="11" presetID="0" presetClass="path" presetSubtype="0" fill="hold" grpId="0" nodeType="withEffect">
                                  <p:stCondLst>
                                    <p:cond delay="200"/>
                                  </p:stCondLst>
                                  <p:childTnLst>
                                    <p:animMotion origin="layout" path="M 2.77778E-7 -2.59259E-6 C -0.00139 -0.00879 -0.0026 -0.01759 0.00521 -0.025 C 0.01302 -0.0324 0.03333 -0.0419 0.04687 -0.04444 C 0.06042 -0.04699 0.07517 -0.04583 0.08646 -0.04028 C 0.09774 -0.03472 0.11094 -0.02245 0.11458 -0.01111 C 0.11823 0.00023 0.11476 0.01829 0.10833 0.02778 C 0.10156 0.03727 0.08837 0.04306 0.07604 0.04584 C 0.06372 0.04861 0.0467 0.04838 0.03437 0.04445 C 0.02205 0.04051 0.00816 0.03195 0.00208 0.02222 C -0.00399 0.0125 -0.00642 -0.00347 -0.00208 -0.01389 C 0.00226 -0.0243 0.01476 -0.03518 0.02812 -0.04028 C 0.04149 -0.04537 0.06389 -0.04884 0.07812 -0.04444 C 0.09236 -0.04004 0.10712 -0.02106 0.11354 -0.01389 C 0.11997 -0.00671 0.10556 -0.00324 0.11667 -0.00139 C 0.1276 0.00047 0.16372 -0.00278 0.17917 -0.00278 L 0.2092 -0.00139 L 0.27378 -0.11018 L 0.29097 -0.11018 L 0.36441 -0.22801 L 0.66372 -0.23009 L 0.73038 -0.21898 L 0.78247 -0.1912 L 0.80017 -0.15648 L 0.78247 -0.10648 L 0.73142 -0.07176 L 0.67309 -0.06759 " pathEditMode="relative" rAng="0" ptsTypes="aaaaaaaaaaaaaaAAAAAAAAAAAa">
                                      <p:cBhvr>
                                        <p:cTn id="12" dur="5000" fill="hold"/>
                                        <p:tgtEl>
                                          <p:spTgt spid="40"/>
                                        </p:tgtEl>
                                        <p:attrNameLst>
                                          <p:attrName>ppt_x</p:attrName>
                                          <p:attrName>ppt_y</p:attrName>
                                        </p:attrNameLst>
                                      </p:cBhvr>
                                      <p:rCtr x="39687" y="-9074"/>
                                    </p:animMotion>
                                  </p:childTnLst>
                                </p:cTn>
                              </p:par>
                            </p:childTnLst>
                          </p:cTn>
                        </p:par>
                        <p:par>
                          <p:cTn id="13" fill="hold">
                            <p:stCondLst>
                              <p:cond delay="5200"/>
                            </p:stCondLst>
                            <p:childTnLst>
                              <p:par>
                                <p:cTn id="14" presetID="1" presetClass="entr" presetSubtype="0"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fill="hold" grpId="0" nodeType="clickEffect">
                                  <p:stCondLst>
                                    <p:cond delay="0"/>
                                  </p:stCondLst>
                                  <p:childTnLst>
                                    <p:animMotion origin="layout" path="M -2.5E-6 -0.00116 C 0.00452 -0.01204 0.0092 -0.02292 0.01893 -0.02871 C 0.02865 -0.03449 0.0467 -0.03635 0.05868 -0.03565 C 0.07066 -0.03496 0.08247 -0.03449 0.09132 -0.02408 C 0.10018 -0.01366 0.11042 0.01643 0.11233 0.02708 L 0.10313 0.04027 C 0.09705 0.04513 0.08455 0.0537 0.07413 0.05648 C 0.06372 0.05926 0.05226 0.05879 0.04132 0.05648 C 0.03038 0.05416 0.01615 0.04976 0.00868 0.04259 C 0.00122 0.03541 -0.00399 0.0243 -0.00347 0.01273 C -0.00295 0.00115 0.00191 -0.01852 0.01216 -0.02639 C 0.0224 -0.03426 0.04393 -0.03612 0.05834 -0.03449 C 0.07275 -0.03287 0.08941 -0.02431 0.09844 -0.01621 L 0.11302 0.01435 C 0.16007 0.01851 0.32882 0.01018 0.38108 0.00902 C 0.43334 0.00787 0.39549 0.0074 0.42674 0.00763 C 0.45816 0.00787 0.52205 0.00787 0.56962 0.01041 C 0.61667 0.01296 0.67413 0.01319 0.71025 0.02291 C 0.74636 0.03263 0.77448 0.05185 0.78611 0.06898 C 0.79775 0.08611 0.78472 0.11226 0.77986 0.12569 C 0.775 0.13912 0.76181 0.14467 0.75712 0.14976 " pathEditMode="relative" rAng="0" ptsTypes="aaaaAaaaaaaaAaaaaaaaa">
                                      <p:cBhvr>
                                        <p:cTn id="19" dur="5000" fill="hold"/>
                                        <p:tgtEl>
                                          <p:spTgt spid="6"/>
                                        </p:tgtEl>
                                        <p:attrNameLst>
                                          <p:attrName>ppt_x</p:attrName>
                                          <p:attrName>ppt_y</p:attrName>
                                        </p:attrNameLst>
                                      </p:cBhvr>
                                      <p:rCtr x="39687" y="5787"/>
                                    </p:animMotion>
                                  </p:childTnLst>
                                </p:cTn>
                              </p:par>
                              <p:par>
                                <p:cTn id="20" presetID="0" presetClass="path" presetSubtype="0" accel="50000" fill="hold" grpId="0" nodeType="withEffect">
                                  <p:stCondLst>
                                    <p:cond delay="0"/>
                                  </p:stCondLst>
                                  <p:childTnLst>
                                    <p:animMotion origin="layout" path="M -2.77778E-6 0.00116 C -0.00139 -0.00763 -0.0026 -0.01642 0.00521 -0.02382 C 0.01302 -0.03122 0.03334 -0.0407 0.04688 -0.04325 C 0.06042 -0.04579 0.07518 -0.04464 0.08646 -0.03909 C 0.09775 -0.03353 0.11094 -0.02128 0.11459 -0.00995 C 0.11823 0.00139 0.11476 0.01943 0.10834 0.02891 C 0.10174 0.03839 0.08837 0.04417 0.07604 0.04695 C 0.06372 0.04972 0.0467 0.04949 0.03438 0.04556 C 0.02205 0.04163 0.00816 0.03307 0.00209 0.02336 C -0.00399 0.01364 -0.00642 -0.00231 -0.00208 -0.01272 C 0.00226 -0.02313 0.01476 -0.034 0.02813 -0.03909 C 0.0415 -0.04417 0.06389 -0.04764 0.07813 -0.04325 C 0.09236 -0.03885 0.10712 -0.01989 0.11354 -0.01272 C 0.11997 -0.00555 0.10573 -0.00208 0.11667 -0.00023 C 0.12761 0.00162 0.16372 -0.00162 0.17917 -0.00162 C 0.19462 -0.00162 0.20174 -0.00301 0.20938 -0.00023 C 0.21702 0.00254 0.21459 0.00439 0.22466 0.01503 C 0.23542 0.02567 0.25573 0.04625 0.27188 0.0636 C 0.28802 0.08094 0.30712 0.11008 0.32188 0.1191 L 0.36042 0.11771 C 0.37118 0.11725 0.37761 0.11725 0.38629 0.11679 C 0.39479 0.11633 0.40226 0.1154 0.41181 0.1154 C 0.42188 0.1154 0.43282 0.11702 0.44479 0.11679 C 0.45747 0.11656 0.47084 0.11448 0.48663 0.11401 C 0.50278 0.11355 0.51719 0.11355 0.5415 0.11401 C 0.5658 0.11448 0.60486 0.11471 0.63316 0.11679 C 0.66146 0.11887 0.6908 0.12211 0.71129 0.12673 C 0.73177 0.13113 0.74497 0.13645 0.75608 0.14338 C 0.76719 0.15032 0.77361 0.16327 0.77813 0.16859 " pathEditMode="relative" rAng="0" ptsTypes="aaaaaaaaaaaaaaaaaaAaaaaaaaaaa">
                                      <p:cBhvr>
                                        <p:cTn id="21" dur="5000" fill="hold"/>
                                        <p:tgtEl>
                                          <p:spTgt spid="7"/>
                                        </p:tgtEl>
                                        <p:attrNameLst>
                                          <p:attrName>ppt_x</p:attrName>
                                          <p:attrName>ppt_y</p:attrName>
                                        </p:attrNameLst>
                                      </p:cBhvr>
                                      <p:rCtr x="38576" y="5920"/>
                                    </p:animMotion>
                                  </p:childTnLst>
                                </p:cTn>
                              </p:par>
                            </p:childTnLst>
                          </p:cTn>
                        </p:par>
                        <p:par>
                          <p:cTn id="22" fill="hold">
                            <p:stCondLst>
                              <p:cond delay="5000"/>
                            </p:stCondLst>
                            <p:childTnLst>
                              <p:par>
                                <p:cTn id="23" presetID="1" presetClass="entr" presetSubtype="0"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3" grpId="0" animBg="1"/>
      <p:bldP spid="24" grpId="0" animBg="1"/>
      <p:bldP spid="39" grpId="0" animBg="1"/>
      <p:bldP spid="40" grpId="0" animBg="1"/>
      <p:bldP spid="7" grpId="0" animBg="1"/>
      <p:bldP spid="25"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Proton Synchrotron (PS)</a:t>
            </a:r>
            <a:endParaRPr lang="en-GB" dirty="0"/>
          </a:p>
        </p:txBody>
      </p:sp>
      <p:sp>
        <p:nvSpPr>
          <p:cNvPr id="3" name="Date Placeholder 2"/>
          <p:cNvSpPr>
            <a:spLocks noGrp="1"/>
          </p:cNvSpPr>
          <p:nvPr>
            <p:ph type="dt" sz="half" idx="10"/>
          </p:nvPr>
        </p:nvSpPr>
        <p:spPr>
          <a:xfrm>
            <a:off x="6400800" y="6375608"/>
            <a:ext cx="2289048" cy="365760"/>
          </a:xfrm>
        </p:spPr>
        <p:txBody>
          <a:bodyPr/>
          <a:lstStyle/>
          <a:p>
            <a:r>
              <a:rPr lang="en-US" smtClean="0"/>
              <a:t>15 January 2021</a:t>
            </a:r>
            <a:endParaRPr lang="en-US" dirty="0" smtClean="0"/>
          </a:p>
        </p:txBody>
      </p:sp>
      <p:sp>
        <p:nvSpPr>
          <p:cNvPr id="4" name="Footer Placeholder 3"/>
          <p:cNvSpPr>
            <a:spLocks noGrp="1"/>
          </p:cNvSpPr>
          <p:nvPr>
            <p:ph type="ftr" sz="quarter" idx="11"/>
          </p:nvPr>
        </p:nvSpPr>
        <p:spPr>
          <a:xfrm>
            <a:off x="2898648" y="6375608"/>
            <a:ext cx="3505200" cy="365760"/>
          </a:xfrm>
        </p:spPr>
        <p:txBody>
          <a:bodyPr/>
          <a:lstStyle/>
          <a:p>
            <a:r>
              <a:rPr lang="en-US" smtClean="0"/>
              <a:t>JUAS 2021</a:t>
            </a:r>
            <a:endParaRPr lang="en-US" dirty="0"/>
          </a:p>
        </p:txBody>
      </p:sp>
      <p:sp>
        <p:nvSpPr>
          <p:cNvPr id="5" name="Slide Number Placeholder 4"/>
          <p:cNvSpPr>
            <a:spLocks noGrp="1"/>
          </p:cNvSpPr>
          <p:nvPr>
            <p:ph type="sldNum" sz="quarter" idx="12"/>
          </p:nvPr>
        </p:nvSpPr>
        <p:spPr>
          <a:xfrm>
            <a:off x="612648" y="6309320"/>
            <a:ext cx="1981200" cy="365760"/>
          </a:xfrm>
        </p:spPr>
        <p:txBody>
          <a:bodyPr/>
          <a:lstStyle/>
          <a:p>
            <a:fld id="{8A37C28D-FCB0-477D-82D3-62143F2DA843}" type="slidenum">
              <a:rPr lang="en-US" smtClean="0"/>
              <a:pPr/>
              <a:t>56</a:t>
            </a:fld>
            <a:endParaRPr lang="en-US" dirty="0"/>
          </a:p>
        </p:txBody>
      </p:sp>
      <p:cxnSp>
        <p:nvCxnSpPr>
          <p:cNvPr id="6" name="Straight Connector 5"/>
          <p:cNvCxnSpPr/>
          <p:nvPr/>
        </p:nvCxnSpPr>
        <p:spPr>
          <a:xfrm>
            <a:off x="714348" y="5850654"/>
            <a:ext cx="7643866" cy="1588"/>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14348" y="5134686"/>
            <a:ext cx="7643866" cy="1588"/>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85786" y="3707514"/>
            <a:ext cx="76438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85786" y="2277166"/>
            <a:ext cx="764386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66437" y="5779216"/>
            <a:ext cx="1088118" cy="369332"/>
          </a:xfrm>
          <a:prstGeom prst="rect">
            <a:avLst/>
          </a:prstGeom>
          <a:noFill/>
        </p:spPr>
        <p:txBody>
          <a:bodyPr wrap="none" rtlCol="0">
            <a:spAutoFit/>
          </a:bodyPr>
          <a:lstStyle/>
          <a:p>
            <a:r>
              <a:rPr lang="en-GB" b="1" dirty="0" smtClean="0">
                <a:solidFill>
                  <a:srgbClr val="00B050"/>
                </a:solidFill>
              </a:rPr>
              <a:t>BOOSTER</a:t>
            </a:r>
            <a:endParaRPr lang="en-GB" b="1" dirty="0">
              <a:solidFill>
                <a:srgbClr val="00B050"/>
              </a:solidFill>
            </a:endParaRPr>
          </a:p>
        </p:txBody>
      </p:sp>
      <p:sp>
        <p:nvSpPr>
          <p:cNvPr id="11" name="TextBox 10"/>
          <p:cNvSpPr txBox="1"/>
          <p:nvPr/>
        </p:nvSpPr>
        <p:spPr>
          <a:xfrm>
            <a:off x="428596" y="5136274"/>
            <a:ext cx="475461" cy="369332"/>
          </a:xfrm>
          <a:prstGeom prst="rect">
            <a:avLst/>
          </a:prstGeom>
          <a:noFill/>
        </p:spPr>
        <p:txBody>
          <a:bodyPr wrap="none" rtlCol="0">
            <a:spAutoFit/>
          </a:bodyPr>
          <a:lstStyle/>
          <a:p>
            <a:r>
              <a:rPr lang="en-GB" b="1" dirty="0" smtClean="0">
                <a:solidFill>
                  <a:srgbClr val="0000FF"/>
                </a:solidFill>
              </a:rPr>
              <a:t>PS</a:t>
            </a:r>
            <a:endParaRPr lang="en-GB" b="1" dirty="0">
              <a:solidFill>
                <a:srgbClr val="0000FF"/>
              </a:solidFill>
            </a:endParaRPr>
          </a:p>
        </p:txBody>
      </p:sp>
      <p:sp>
        <p:nvSpPr>
          <p:cNvPr id="12" name="TextBox 11"/>
          <p:cNvSpPr txBox="1"/>
          <p:nvPr/>
        </p:nvSpPr>
        <p:spPr>
          <a:xfrm rot="5400000">
            <a:off x="8088158" y="4251180"/>
            <a:ext cx="1599540" cy="369332"/>
          </a:xfrm>
          <a:prstGeom prst="rect">
            <a:avLst/>
          </a:prstGeom>
          <a:noFill/>
        </p:spPr>
        <p:txBody>
          <a:bodyPr wrap="none" rtlCol="0">
            <a:spAutoFit/>
          </a:bodyPr>
          <a:lstStyle/>
          <a:p>
            <a:r>
              <a:rPr lang="en-GB" dirty="0" smtClean="0"/>
              <a:t>Triple splitting</a:t>
            </a:r>
            <a:endParaRPr lang="en-GB" dirty="0"/>
          </a:p>
        </p:txBody>
      </p:sp>
      <p:sp>
        <p:nvSpPr>
          <p:cNvPr id="13" name="TextBox 12"/>
          <p:cNvSpPr txBox="1"/>
          <p:nvPr/>
        </p:nvSpPr>
        <p:spPr>
          <a:xfrm rot="5400000">
            <a:off x="7920388" y="2427431"/>
            <a:ext cx="1935082" cy="369332"/>
          </a:xfrm>
          <a:prstGeom prst="rect">
            <a:avLst/>
          </a:prstGeom>
          <a:noFill/>
        </p:spPr>
        <p:txBody>
          <a:bodyPr wrap="none" rtlCol="0">
            <a:spAutoFit/>
          </a:bodyPr>
          <a:lstStyle/>
          <a:p>
            <a:r>
              <a:rPr lang="en-GB" dirty="0" smtClean="0"/>
              <a:t>2xDouble  splitting</a:t>
            </a:r>
            <a:endParaRPr lang="en-GB" dirty="0"/>
          </a:p>
        </p:txBody>
      </p:sp>
      <p:sp>
        <p:nvSpPr>
          <p:cNvPr id="14" name="TextBox 13"/>
          <p:cNvSpPr txBox="1"/>
          <p:nvPr/>
        </p:nvSpPr>
        <p:spPr>
          <a:xfrm>
            <a:off x="357158" y="4707646"/>
            <a:ext cx="575799" cy="369332"/>
          </a:xfrm>
          <a:prstGeom prst="rect">
            <a:avLst/>
          </a:prstGeom>
          <a:noFill/>
        </p:spPr>
        <p:txBody>
          <a:bodyPr wrap="none" rtlCol="0">
            <a:spAutoFit/>
          </a:bodyPr>
          <a:lstStyle/>
          <a:p>
            <a:r>
              <a:rPr lang="en-GB" dirty="0" smtClean="0"/>
              <a:t>h=7</a:t>
            </a:r>
            <a:endParaRPr lang="en-GB" dirty="0"/>
          </a:p>
        </p:txBody>
      </p:sp>
      <p:sp>
        <p:nvSpPr>
          <p:cNvPr id="15" name="TextBox 14"/>
          <p:cNvSpPr txBox="1"/>
          <p:nvPr/>
        </p:nvSpPr>
        <p:spPr>
          <a:xfrm>
            <a:off x="357158" y="3266744"/>
            <a:ext cx="704039" cy="369332"/>
          </a:xfrm>
          <a:prstGeom prst="rect">
            <a:avLst/>
          </a:prstGeom>
          <a:noFill/>
        </p:spPr>
        <p:txBody>
          <a:bodyPr wrap="none" rtlCol="0">
            <a:spAutoFit/>
          </a:bodyPr>
          <a:lstStyle/>
          <a:p>
            <a:r>
              <a:rPr lang="en-GB" dirty="0" smtClean="0"/>
              <a:t>h=21</a:t>
            </a:r>
            <a:endParaRPr lang="en-GB" dirty="0"/>
          </a:p>
        </p:txBody>
      </p:sp>
      <p:sp>
        <p:nvSpPr>
          <p:cNvPr id="16" name="TextBox 15"/>
          <p:cNvSpPr txBox="1"/>
          <p:nvPr/>
        </p:nvSpPr>
        <p:spPr>
          <a:xfrm>
            <a:off x="357158" y="1850126"/>
            <a:ext cx="704039" cy="369332"/>
          </a:xfrm>
          <a:prstGeom prst="rect">
            <a:avLst/>
          </a:prstGeom>
          <a:noFill/>
        </p:spPr>
        <p:txBody>
          <a:bodyPr wrap="none" rtlCol="0">
            <a:spAutoFit/>
          </a:bodyPr>
          <a:lstStyle/>
          <a:p>
            <a:r>
              <a:rPr lang="en-GB" dirty="0" smtClean="0"/>
              <a:t>h=84</a:t>
            </a:r>
            <a:endParaRPr lang="en-GB" dirty="0"/>
          </a:p>
        </p:txBody>
      </p:sp>
      <p:grpSp>
        <p:nvGrpSpPr>
          <p:cNvPr id="17" name="Group 252"/>
          <p:cNvGrpSpPr/>
          <p:nvPr/>
        </p:nvGrpSpPr>
        <p:grpSpPr>
          <a:xfrm>
            <a:off x="1571604" y="4421894"/>
            <a:ext cx="4536220" cy="714380"/>
            <a:chOff x="1571604" y="4857760"/>
            <a:chExt cx="4536220" cy="714380"/>
          </a:xfrm>
        </p:grpSpPr>
        <p:sp>
          <p:nvSpPr>
            <p:cNvPr id="18" name="Oval 17"/>
            <p:cNvSpPr/>
            <p:nvPr/>
          </p:nvSpPr>
          <p:spPr>
            <a:xfrm>
              <a:off x="1571604" y="4857760"/>
              <a:ext cx="21431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285984" y="4857760"/>
              <a:ext cx="21431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3000364" y="4857760"/>
              <a:ext cx="21431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3726619" y="4857760"/>
              <a:ext cx="21431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4452875" y="4857760"/>
              <a:ext cx="21431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5179316" y="4857760"/>
              <a:ext cx="214314" cy="71438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5893510" y="4857760"/>
              <a:ext cx="214314"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5" name="Straight Arrow Connector 24"/>
          <p:cNvCxnSpPr/>
          <p:nvPr/>
        </p:nvCxnSpPr>
        <p:spPr>
          <a:xfrm rot="5400000" flipH="1" flipV="1">
            <a:off x="8322495" y="5529183"/>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7965305" y="4386175"/>
            <a:ext cx="135732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flipH="1" flipV="1">
            <a:off x="8001024" y="2921696"/>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929454" y="4493332"/>
            <a:ext cx="1249060" cy="646331"/>
          </a:xfrm>
          <a:prstGeom prst="rect">
            <a:avLst/>
          </a:prstGeom>
          <a:noFill/>
        </p:spPr>
        <p:txBody>
          <a:bodyPr wrap="none" rtlCol="0">
            <a:spAutoFit/>
          </a:bodyPr>
          <a:lstStyle/>
          <a:p>
            <a:r>
              <a:rPr lang="en-GB" dirty="0" smtClean="0"/>
              <a:t>6 bunches</a:t>
            </a:r>
          </a:p>
          <a:p>
            <a:r>
              <a:rPr lang="en-GB" dirty="0" smtClean="0"/>
              <a:t>7 buckets</a:t>
            </a:r>
            <a:endParaRPr lang="en-GB" dirty="0"/>
          </a:p>
        </p:txBody>
      </p:sp>
      <p:sp>
        <p:nvSpPr>
          <p:cNvPr id="29" name="TextBox 28"/>
          <p:cNvSpPr txBox="1"/>
          <p:nvPr/>
        </p:nvSpPr>
        <p:spPr>
          <a:xfrm>
            <a:off x="6929454" y="2902076"/>
            <a:ext cx="1377300" cy="646331"/>
          </a:xfrm>
          <a:prstGeom prst="rect">
            <a:avLst/>
          </a:prstGeom>
          <a:noFill/>
        </p:spPr>
        <p:txBody>
          <a:bodyPr wrap="none" rtlCol="0">
            <a:spAutoFit/>
          </a:bodyPr>
          <a:lstStyle/>
          <a:p>
            <a:r>
              <a:rPr lang="en-GB" dirty="0" smtClean="0"/>
              <a:t>18 bunches</a:t>
            </a:r>
          </a:p>
          <a:p>
            <a:r>
              <a:rPr lang="en-GB" dirty="0" smtClean="0"/>
              <a:t>21 buckets</a:t>
            </a:r>
            <a:endParaRPr lang="en-GB" dirty="0"/>
          </a:p>
        </p:txBody>
      </p:sp>
      <p:grpSp>
        <p:nvGrpSpPr>
          <p:cNvPr id="30" name="Group 258"/>
          <p:cNvGrpSpPr/>
          <p:nvPr/>
        </p:nvGrpSpPr>
        <p:grpSpPr>
          <a:xfrm>
            <a:off x="1377538" y="2979278"/>
            <a:ext cx="4908974" cy="1456472"/>
            <a:chOff x="1377538" y="3415144"/>
            <a:chExt cx="4908974" cy="1456472"/>
          </a:xfrm>
        </p:grpSpPr>
        <p:cxnSp>
          <p:nvCxnSpPr>
            <p:cNvPr id="31" name="Straight Arrow Connector 30"/>
            <p:cNvCxnSpPr>
              <a:stCxn id="18" idx="0"/>
            </p:cNvCxnSpPr>
            <p:nvPr/>
          </p:nvCxnSpPr>
          <p:spPr>
            <a:xfrm rot="16200000" flipV="1">
              <a:off x="1196555" y="3939687"/>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8" idx="0"/>
            </p:cNvCxnSpPr>
            <p:nvPr/>
          </p:nvCxnSpPr>
          <p:spPr>
            <a:xfrm rot="16200000" flipV="1">
              <a:off x="1319955" y="4063088"/>
              <a:ext cx="713272" cy="4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8" idx="0"/>
            </p:cNvCxnSpPr>
            <p:nvPr/>
          </p:nvCxnSpPr>
          <p:spPr>
            <a:xfrm rot="5400000" flipH="1" flipV="1">
              <a:off x="1446587" y="3939688"/>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1377538"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1613066"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1862447"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Arrow Connector 36"/>
            <p:cNvCxnSpPr/>
            <p:nvPr/>
          </p:nvCxnSpPr>
          <p:spPr>
            <a:xfrm rot="16200000" flipV="1">
              <a:off x="1926092" y="4389408"/>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6200000" flipV="1">
              <a:off x="2049492" y="4512809"/>
              <a:ext cx="713272" cy="4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flipH="1" flipV="1">
              <a:off x="2176124" y="4389409"/>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2342603"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p:cNvSpPr/>
            <p:nvPr/>
          </p:nvSpPr>
          <p:spPr>
            <a:xfrm>
              <a:off x="2591984"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Arrow Connector 41"/>
            <p:cNvCxnSpPr/>
            <p:nvPr/>
          </p:nvCxnSpPr>
          <p:spPr>
            <a:xfrm rot="16200000" flipV="1">
              <a:off x="2640472" y="4375552"/>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V="1">
              <a:off x="2763872" y="4498953"/>
              <a:ext cx="713272" cy="4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5400000" flipH="1" flipV="1">
              <a:off x="2890504" y="4375553"/>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2821455"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p:cNvSpPr/>
            <p:nvPr/>
          </p:nvSpPr>
          <p:spPr>
            <a:xfrm>
              <a:off x="3056983"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p:cNvSpPr/>
            <p:nvPr/>
          </p:nvSpPr>
          <p:spPr>
            <a:xfrm>
              <a:off x="3306364"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Arrow Connector 47"/>
            <p:cNvCxnSpPr/>
            <p:nvPr/>
          </p:nvCxnSpPr>
          <p:spPr>
            <a:xfrm rot="16200000" flipV="1">
              <a:off x="3354852" y="4389408"/>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16200000" flipV="1">
              <a:off x="3478252" y="4512809"/>
              <a:ext cx="713272" cy="4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flipH="1" flipV="1">
              <a:off x="3604884" y="4389409"/>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3535835"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p:cNvSpPr/>
            <p:nvPr/>
          </p:nvSpPr>
          <p:spPr>
            <a:xfrm>
              <a:off x="3771363"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4020744"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Arrow Connector 53"/>
            <p:cNvCxnSpPr/>
            <p:nvPr/>
          </p:nvCxnSpPr>
          <p:spPr>
            <a:xfrm rot="16200000" flipV="1">
              <a:off x="4069232" y="4389408"/>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16200000" flipV="1">
              <a:off x="4192632" y="4512809"/>
              <a:ext cx="713272" cy="4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flipH="1" flipV="1">
              <a:off x="4319264" y="4389409"/>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Oval 56"/>
            <p:cNvSpPr/>
            <p:nvPr/>
          </p:nvSpPr>
          <p:spPr>
            <a:xfrm>
              <a:off x="4250215"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p:cNvSpPr/>
            <p:nvPr/>
          </p:nvSpPr>
          <p:spPr>
            <a:xfrm>
              <a:off x="4485743"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p:cNvSpPr/>
            <p:nvPr/>
          </p:nvSpPr>
          <p:spPr>
            <a:xfrm>
              <a:off x="4735124"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0" name="Group 65"/>
            <p:cNvGrpSpPr/>
            <p:nvPr/>
          </p:nvGrpSpPr>
          <p:grpSpPr>
            <a:xfrm>
              <a:off x="5678975" y="3415144"/>
              <a:ext cx="607537" cy="1442616"/>
              <a:chOff x="1377538" y="3415145"/>
              <a:chExt cx="607537" cy="1442616"/>
            </a:xfrm>
          </p:grpSpPr>
          <p:cxnSp>
            <p:nvCxnSpPr>
              <p:cNvPr id="69" name="Straight Arrow Connector 68"/>
              <p:cNvCxnSpPr/>
              <p:nvPr/>
            </p:nvCxnSpPr>
            <p:spPr>
              <a:xfrm rot="16200000" flipV="1">
                <a:off x="1196555" y="4375553"/>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6200000" flipV="1">
                <a:off x="1319955" y="4498954"/>
                <a:ext cx="713272" cy="4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rot="5400000" flipH="1" flipV="1">
                <a:off x="1446587" y="4375554"/>
                <a:ext cx="714380"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377538" y="3429000"/>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p:cNvSpPr/>
              <p:nvPr/>
            </p:nvSpPr>
            <p:spPr>
              <a:xfrm>
                <a:off x="1613066" y="3415145"/>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p:cNvSpPr/>
              <p:nvPr/>
            </p:nvSpPr>
            <p:spPr>
              <a:xfrm>
                <a:off x="1862447" y="3427021"/>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74"/>
            <p:cNvGrpSpPr/>
            <p:nvPr/>
          </p:nvGrpSpPr>
          <p:grpSpPr>
            <a:xfrm>
              <a:off x="4964595" y="3415144"/>
              <a:ext cx="607537" cy="1442616"/>
              <a:chOff x="1377538" y="3415145"/>
              <a:chExt cx="607537" cy="1442616"/>
            </a:xfrm>
            <a:noFill/>
          </p:grpSpPr>
          <p:cxnSp>
            <p:nvCxnSpPr>
              <p:cNvPr id="63" name="Straight Arrow Connector 62"/>
              <p:cNvCxnSpPr/>
              <p:nvPr/>
            </p:nvCxnSpPr>
            <p:spPr>
              <a:xfrm rot="16200000" flipV="1">
                <a:off x="1196555" y="4375553"/>
                <a:ext cx="714380" cy="250033"/>
              </a:xfrm>
              <a:prstGeom prst="straightConnector1">
                <a:avLst/>
              </a:prstGeom>
              <a:grpFill/>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16200000" flipV="1">
                <a:off x="1319955" y="4498954"/>
                <a:ext cx="713272" cy="4340"/>
              </a:xfrm>
              <a:prstGeom prst="straightConnector1">
                <a:avLst/>
              </a:prstGeom>
              <a:grpFill/>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flipH="1" flipV="1">
                <a:off x="1446587" y="4375554"/>
                <a:ext cx="714380" cy="250033"/>
              </a:xfrm>
              <a:prstGeom prst="straightConnector1">
                <a:avLst/>
              </a:prstGeom>
              <a:grpFill/>
              <a:ln>
                <a:prstDash val="dash"/>
                <a:tailEnd type="arrow"/>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1377538" y="3429000"/>
                <a:ext cx="122628" cy="714380"/>
              </a:xfrm>
              <a:prstGeom prst="ellipse">
                <a:avLst/>
              </a:prstGeom>
              <a:grp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p:cNvSpPr/>
              <p:nvPr/>
            </p:nvSpPr>
            <p:spPr>
              <a:xfrm>
                <a:off x="1613066" y="3415145"/>
                <a:ext cx="122628" cy="714380"/>
              </a:xfrm>
              <a:prstGeom prst="ellipse">
                <a:avLst/>
              </a:prstGeom>
              <a:grp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1862447" y="3427021"/>
                <a:ext cx="122628" cy="714380"/>
              </a:xfrm>
              <a:prstGeom prst="ellipse">
                <a:avLst/>
              </a:prstGeom>
              <a:grp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2" name="Oval 61"/>
            <p:cNvSpPr/>
            <p:nvPr/>
          </p:nvSpPr>
          <p:spPr>
            <a:xfrm>
              <a:off x="2107075" y="3415144"/>
              <a:ext cx="122628"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5" name="TextBox 74"/>
          <p:cNvSpPr txBox="1"/>
          <p:nvPr/>
        </p:nvSpPr>
        <p:spPr>
          <a:xfrm>
            <a:off x="6929454" y="1564374"/>
            <a:ext cx="1377300" cy="646331"/>
          </a:xfrm>
          <a:prstGeom prst="rect">
            <a:avLst/>
          </a:prstGeom>
          <a:noFill/>
        </p:spPr>
        <p:txBody>
          <a:bodyPr wrap="none" rtlCol="0">
            <a:spAutoFit/>
          </a:bodyPr>
          <a:lstStyle/>
          <a:p>
            <a:r>
              <a:rPr lang="en-GB" dirty="0" smtClean="0"/>
              <a:t>72 bunches</a:t>
            </a:r>
          </a:p>
          <a:p>
            <a:r>
              <a:rPr lang="en-GB" dirty="0" smtClean="0"/>
              <a:t>84 buckets</a:t>
            </a:r>
            <a:endParaRPr lang="en-GB" dirty="0"/>
          </a:p>
        </p:txBody>
      </p:sp>
      <p:sp>
        <p:nvSpPr>
          <p:cNvPr id="76" name="TextBox 75"/>
          <p:cNvSpPr txBox="1"/>
          <p:nvPr/>
        </p:nvSpPr>
        <p:spPr>
          <a:xfrm>
            <a:off x="7500958" y="5350588"/>
            <a:ext cx="856325" cy="369332"/>
          </a:xfrm>
          <a:prstGeom prst="rect">
            <a:avLst/>
          </a:prstGeom>
          <a:noFill/>
        </p:spPr>
        <p:txBody>
          <a:bodyPr wrap="none" rtlCol="0">
            <a:spAutoFit/>
          </a:bodyPr>
          <a:lstStyle/>
          <a:p>
            <a:r>
              <a:rPr lang="en-GB" b="1" dirty="0">
                <a:solidFill>
                  <a:srgbClr val="7030A0"/>
                </a:solidFill>
              </a:rPr>
              <a:t>2</a:t>
            </a:r>
            <a:r>
              <a:rPr lang="en-GB" b="1" dirty="0" smtClean="0">
                <a:solidFill>
                  <a:srgbClr val="7030A0"/>
                </a:solidFill>
              </a:rPr>
              <a:t> GeV</a:t>
            </a:r>
            <a:endParaRPr lang="en-GB" b="1" dirty="0">
              <a:solidFill>
                <a:srgbClr val="7030A0"/>
              </a:solidFill>
            </a:endParaRPr>
          </a:p>
        </p:txBody>
      </p:sp>
      <p:sp>
        <p:nvSpPr>
          <p:cNvPr id="77" name="TextBox 76"/>
          <p:cNvSpPr txBox="1"/>
          <p:nvPr/>
        </p:nvSpPr>
        <p:spPr>
          <a:xfrm>
            <a:off x="7500958" y="3707514"/>
            <a:ext cx="856325" cy="369332"/>
          </a:xfrm>
          <a:prstGeom prst="rect">
            <a:avLst/>
          </a:prstGeom>
          <a:noFill/>
        </p:spPr>
        <p:txBody>
          <a:bodyPr wrap="none" rtlCol="0">
            <a:spAutoFit/>
          </a:bodyPr>
          <a:lstStyle/>
          <a:p>
            <a:r>
              <a:rPr lang="en-GB" b="1" dirty="0">
                <a:solidFill>
                  <a:srgbClr val="7030A0"/>
                </a:solidFill>
              </a:rPr>
              <a:t>2</a:t>
            </a:r>
            <a:r>
              <a:rPr lang="en-GB" b="1" dirty="0" smtClean="0">
                <a:solidFill>
                  <a:srgbClr val="7030A0"/>
                </a:solidFill>
              </a:rPr>
              <a:t> GeV</a:t>
            </a:r>
            <a:endParaRPr lang="en-GB" b="1" dirty="0">
              <a:solidFill>
                <a:srgbClr val="7030A0"/>
              </a:solidFill>
            </a:endParaRPr>
          </a:p>
        </p:txBody>
      </p:sp>
      <p:sp>
        <p:nvSpPr>
          <p:cNvPr id="78" name="TextBox 77"/>
          <p:cNvSpPr txBox="1"/>
          <p:nvPr/>
        </p:nvSpPr>
        <p:spPr>
          <a:xfrm>
            <a:off x="7500958" y="3380766"/>
            <a:ext cx="864339" cy="369332"/>
          </a:xfrm>
          <a:prstGeom prst="rect">
            <a:avLst/>
          </a:prstGeom>
          <a:noFill/>
        </p:spPr>
        <p:txBody>
          <a:bodyPr wrap="none" rtlCol="0">
            <a:spAutoFit/>
          </a:bodyPr>
          <a:lstStyle/>
          <a:p>
            <a:r>
              <a:rPr lang="en-GB" b="1" dirty="0" smtClean="0">
                <a:solidFill>
                  <a:srgbClr val="7030A0"/>
                </a:solidFill>
              </a:rPr>
              <a:t>26 </a:t>
            </a:r>
            <a:r>
              <a:rPr lang="en-GB" b="1" dirty="0" err="1" smtClean="0">
                <a:solidFill>
                  <a:srgbClr val="7030A0"/>
                </a:solidFill>
              </a:rPr>
              <a:t>GeV</a:t>
            </a:r>
            <a:endParaRPr lang="en-GB" b="1" dirty="0">
              <a:solidFill>
                <a:srgbClr val="7030A0"/>
              </a:solidFill>
            </a:endParaRPr>
          </a:p>
        </p:txBody>
      </p:sp>
      <p:grpSp>
        <p:nvGrpSpPr>
          <p:cNvPr id="79" name="Group 251"/>
          <p:cNvGrpSpPr/>
          <p:nvPr/>
        </p:nvGrpSpPr>
        <p:grpSpPr>
          <a:xfrm>
            <a:off x="2571736" y="5204323"/>
            <a:ext cx="2643206" cy="646331"/>
            <a:chOff x="2571736" y="5640189"/>
            <a:chExt cx="2643206" cy="646331"/>
          </a:xfrm>
        </p:grpSpPr>
        <p:sp>
          <p:nvSpPr>
            <p:cNvPr id="80" name="TextBox 79"/>
            <p:cNvSpPr txBox="1"/>
            <p:nvPr/>
          </p:nvSpPr>
          <p:spPr>
            <a:xfrm>
              <a:off x="2571736" y="5640189"/>
              <a:ext cx="2159630" cy="646331"/>
            </a:xfrm>
            <a:prstGeom prst="rect">
              <a:avLst/>
            </a:prstGeom>
            <a:noFill/>
          </p:spPr>
          <p:txBody>
            <a:bodyPr wrap="none" rtlCol="0">
              <a:spAutoFit/>
            </a:bodyPr>
            <a:lstStyle/>
            <a:p>
              <a:r>
                <a:rPr lang="en-GB" dirty="0" smtClean="0"/>
                <a:t>Two injections from</a:t>
              </a:r>
            </a:p>
            <a:p>
              <a:r>
                <a:rPr lang="en-GB" dirty="0" smtClean="0"/>
                <a:t>BOOSTER to PS</a:t>
              </a:r>
              <a:endParaRPr lang="en-GB" dirty="0"/>
            </a:p>
          </p:txBody>
        </p:sp>
        <p:sp>
          <p:nvSpPr>
            <p:cNvPr id="81" name="Right Arrow 80"/>
            <p:cNvSpPr/>
            <p:nvPr/>
          </p:nvSpPr>
          <p:spPr>
            <a:xfrm rot="16200000">
              <a:off x="4857752" y="5786454"/>
              <a:ext cx="285752" cy="428628"/>
            </a:xfrm>
            <a:prstGeom prst="rightArrow">
              <a:avLst/>
            </a:prstGeom>
            <a:solidFill>
              <a:srgbClr val="93A9DB"/>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2" name="Straight Connector 81"/>
          <p:cNvCxnSpPr/>
          <p:nvPr/>
        </p:nvCxnSpPr>
        <p:spPr>
          <a:xfrm>
            <a:off x="785786" y="992870"/>
            <a:ext cx="7643866"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28596" y="980728"/>
            <a:ext cx="614884" cy="369332"/>
          </a:xfrm>
          <a:prstGeom prst="rect">
            <a:avLst/>
          </a:prstGeom>
          <a:noFill/>
        </p:spPr>
        <p:txBody>
          <a:bodyPr wrap="none" rtlCol="0">
            <a:spAutoFit/>
          </a:bodyPr>
          <a:lstStyle/>
          <a:p>
            <a:r>
              <a:rPr lang="en-GB" b="1" dirty="0" smtClean="0">
                <a:solidFill>
                  <a:srgbClr val="FF0000"/>
                </a:solidFill>
              </a:rPr>
              <a:t>SPS</a:t>
            </a:r>
            <a:endParaRPr lang="en-GB" b="1" dirty="0">
              <a:solidFill>
                <a:srgbClr val="FF0000"/>
              </a:solidFill>
            </a:endParaRPr>
          </a:p>
        </p:txBody>
      </p:sp>
      <p:grpSp>
        <p:nvGrpSpPr>
          <p:cNvPr id="84" name="Group 257"/>
          <p:cNvGrpSpPr/>
          <p:nvPr/>
        </p:nvGrpSpPr>
        <p:grpSpPr>
          <a:xfrm>
            <a:off x="3786182" y="1064308"/>
            <a:ext cx="4419272" cy="369332"/>
            <a:chOff x="3786182" y="1500174"/>
            <a:chExt cx="4419272" cy="369332"/>
          </a:xfrm>
        </p:grpSpPr>
        <p:sp>
          <p:nvSpPr>
            <p:cNvPr id="85" name="Right Arrow 84"/>
            <p:cNvSpPr/>
            <p:nvPr/>
          </p:nvSpPr>
          <p:spPr>
            <a:xfrm rot="16200000">
              <a:off x="3857620" y="1500174"/>
              <a:ext cx="285752" cy="428628"/>
            </a:xfrm>
            <a:prstGeom prst="rightArrow">
              <a:avLst/>
            </a:prstGeom>
            <a:solidFill>
              <a:srgbClr val="7030A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p:cNvSpPr txBox="1"/>
            <p:nvPr/>
          </p:nvSpPr>
          <p:spPr>
            <a:xfrm>
              <a:off x="4214810" y="1500174"/>
              <a:ext cx="3990644" cy="369332"/>
            </a:xfrm>
            <a:prstGeom prst="rect">
              <a:avLst/>
            </a:prstGeom>
            <a:noFill/>
          </p:spPr>
          <p:txBody>
            <a:bodyPr wrap="none" rtlCol="0">
              <a:spAutoFit/>
            </a:bodyPr>
            <a:lstStyle/>
            <a:p>
              <a:r>
                <a:rPr lang="en-GB" dirty="0" smtClean="0"/>
                <a:t>Up to 4 injections from PS of 72 bunches</a:t>
              </a:r>
              <a:endParaRPr lang="en-GB" dirty="0"/>
            </a:p>
          </p:txBody>
        </p:sp>
      </p:grpSp>
      <p:sp>
        <p:nvSpPr>
          <p:cNvPr id="87" name="TextBox 86"/>
          <p:cNvSpPr txBox="1"/>
          <p:nvPr/>
        </p:nvSpPr>
        <p:spPr>
          <a:xfrm>
            <a:off x="357158" y="5493464"/>
            <a:ext cx="575799" cy="369332"/>
          </a:xfrm>
          <a:prstGeom prst="rect">
            <a:avLst/>
          </a:prstGeom>
          <a:noFill/>
        </p:spPr>
        <p:txBody>
          <a:bodyPr wrap="none" rtlCol="0">
            <a:spAutoFit/>
          </a:bodyPr>
          <a:lstStyle/>
          <a:p>
            <a:r>
              <a:rPr lang="en-GB" dirty="0" smtClean="0"/>
              <a:t>h=1</a:t>
            </a:r>
            <a:endParaRPr lang="en-GB" dirty="0"/>
          </a:p>
        </p:txBody>
      </p:sp>
      <p:grpSp>
        <p:nvGrpSpPr>
          <p:cNvPr id="88" name="Group 255"/>
          <p:cNvGrpSpPr/>
          <p:nvPr/>
        </p:nvGrpSpPr>
        <p:grpSpPr>
          <a:xfrm>
            <a:off x="1260452" y="1554891"/>
            <a:ext cx="5078129" cy="1438243"/>
            <a:chOff x="1260452" y="1990757"/>
            <a:chExt cx="5078129" cy="1438243"/>
          </a:xfrm>
        </p:grpSpPr>
        <p:grpSp>
          <p:nvGrpSpPr>
            <p:cNvPr id="89" name="Group 118"/>
            <p:cNvGrpSpPr/>
            <p:nvPr/>
          </p:nvGrpSpPr>
          <p:grpSpPr>
            <a:xfrm>
              <a:off x="1260452" y="1990757"/>
              <a:ext cx="266383" cy="1438243"/>
              <a:chOff x="1285852" y="1993890"/>
              <a:chExt cx="266383" cy="1438243"/>
            </a:xfrm>
          </p:grpSpPr>
          <p:cxnSp>
            <p:nvCxnSpPr>
              <p:cNvPr id="199" name="Straight Arrow Connector 198"/>
              <p:cNvCxnSpPr>
                <a:stCxn id="34" idx="0"/>
              </p:cNvCxnSpPr>
              <p:nvPr/>
            </p:nvCxnSpPr>
            <p:spPr>
              <a:xfrm rot="5400000" flipH="1" flipV="1">
                <a:off x="1118709" y="2621166"/>
                <a:ext cx="706789" cy="157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a:stCxn id="34" idx="0"/>
              </p:cNvCxnSpPr>
              <p:nvPr/>
            </p:nvCxnSpPr>
            <p:spPr>
              <a:xfrm rot="16200000" flipV="1">
                <a:off x="1071140" y="2589298"/>
                <a:ext cx="712075" cy="741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a:stCxn id="34" idx="0"/>
              </p:cNvCxnSpPr>
              <p:nvPr/>
            </p:nvCxnSpPr>
            <p:spPr>
              <a:xfrm rot="16200000" flipV="1">
                <a:off x="1039427" y="2557585"/>
                <a:ext cx="706789" cy="1428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3" name="Oval 202"/>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Oval 203"/>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Oval 204"/>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Oval 205"/>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0" name="Group 119"/>
            <p:cNvGrpSpPr/>
            <p:nvPr/>
          </p:nvGrpSpPr>
          <p:grpSpPr>
            <a:xfrm>
              <a:off x="1519535" y="1990757"/>
              <a:ext cx="266383" cy="1438243"/>
              <a:chOff x="1285852" y="1993890"/>
              <a:chExt cx="266383" cy="1438243"/>
            </a:xfrm>
          </p:grpSpPr>
          <p:cxnSp>
            <p:nvCxnSpPr>
              <p:cNvPr id="191" name="Straight Arrow Connector 190"/>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5" name="Oval 194"/>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6" name="Oval 195"/>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Oval 196"/>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8" name="Oval 197"/>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1" name="Group 128"/>
            <p:cNvGrpSpPr/>
            <p:nvPr/>
          </p:nvGrpSpPr>
          <p:grpSpPr>
            <a:xfrm>
              <a:off x="1785918" y="1990757"/>
              <a:ext cx="266383" cy="1438243"/>
              <a:chOff x="1285852" y="1993890"/>
              <a:chExt cx="266383" cy="1438243"/>
            </a:xfrm>
          </p:grpSpPr>
          <p:cxnSp>
            <p:nvCxnSpPr>
              <p:cNvPr id="183" name="Straight Arrow Connector 182"/>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7" name="Oval 186"/>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8" name="Oval 187"/>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9" name="Oval 188"/>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0" name="Oval 189"/>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2" name="Group 137"/>
            <p:cNvGrpSpPr/>
            <p:nvPr/>
          </p:nvGrpSpPr>
          <p:grpSpPr>
            <a:xfrm>
              <a:off x="2019601" y="1990757"/>
              <a:ext cx="266383" cy="1438243"/>
              <a:chOff x="1285852" y="1993890"/>
              <a:chExt cx="266383" cy="1438243"/>
            </a:xfrm>
          </p:grpSpPr>
          <p:cxnSp>
            <p:nvCxnSpPr>
              <p:cNvPr id="175" name="Straight Arrow Connector 174"/>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9" name="Oval 178"/>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 name="Oval 179"/>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 180"/>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Oval 181"/>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3" name="Group 146"/>
            <p:cNvGrpSpPr/>
            <p:nvPr/>
          </p:nvGrpSpPr>
          <p:grpSpPr>
            <a:xfrm>
              <a:off x="2285984" y="1990757"/>
              <a:ext cx="266383" cy="1438243"/>
              <a:chOff x="1285852" y="1993890"/>
              <a:chExt cx="266383" cy="1438243"/>
            </a:xfrm>
          </p:grpSpPr>
          <p:cxnSp>
            <p:nvCxnSpPr>
              <p:cNvPr id="167" name="Straight Arrow Connector 166"/>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1" name="Oval 170"/>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Oval 171"/>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Oval 172"/>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Oval 173"/>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4" name="Group 155"/>
            <p:cNvGrpSpPr/>
            <p:nvPr/>
          </p:nvGrpSpPr>
          <p:grpSpPr>
            <a:xfrm>
              <a:off x="2519667" y="1990757"/>
              <a:ext cx="266383" cy="1438243"/>
              <a:chOff x="1285852" y="1993890"/>
              <a:chExt cx="266383" cy="1438243"/>
            </a:xfrm>
          </p:grpSpPr>
          <p:cxnSp>
            <p:nvCxnSpPr>
              <p:cNvPr id="159" name="Straight Arrow Connector 158"/>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Oval 163"/>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Oval 164"/>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Oval 165"/>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5" name="Group 164"/>
            <p:cNvGrpSpPr/>
            <p:nvPr/>
          </p:nvGrpSpPr>
          <p:grpSpPr>
            <a:xfrm>
              <a:off x="2733981" y="1990757"/>
              <a:ext cx="266383" cy="1438243"/>
              <a:chOff x="1285852" y="1993890"/>
              <a:chExt cx="266383" cy="1438243"/>
            </a:xfrm>
          </p:grpSpPr>
          <p:cxnSp>
            <p:nvCxnSpPr>
              <p:cNvPr id="151" name="Straight Arrow Connector 150"/>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5" name="Oval 154"/>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6" name="Oval 155"/>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 156"/>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Oval 157"/>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6" name="Group 173"/>
            <p:cNvGrpSpPr/>
            <p:nvPr/>
          </p:nvGrpSpPr>
          <p:grpSpPr>
            <a:xfrm>
              <a:off x="3000364" y="1990757"/>
              <a:ext cx="266383" cy="1438243"/>
              <a:chOff x="1285852" y="1993890"/>
              <a:chExt cx="266383" cy="1438243"/>
            </a:xfrm>
          </p:grpSpPr>
          <p:cxnSp>
            <p:nvCxnSpPr>
              <p:cNvPr id="143" name="Straight Arrow Connector 142"/>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5" name="Straight Arrow Connector 144"/>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7" name="Oval 146"/>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Oval 147"/>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Oval 148"/>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Oval 149"/>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7" name="Group 182"/>
            <p:cNvGrpSpPr/>
            <p:nvPr/>
          </p:nvGrpSpPr>
          <p:grpSpPr>
            <a:xfrm>
              <a:off x="3267385" y="1990757"/>
              <a:ext cx="266383" cy="1438243"/>
              <a:chOff x="1285852" y="1993890"/>
              <a:chExt cx="266383" cy="1438243"/>
            </a:xfrm>
          </p:grpSpPr>
          <p:cxnSp>
            <p:nvCxnSpPr>
              <p:cNvPr id="135" name="Straight Arrow Connector 134"/>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9" name="Oval 138"/>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Oval 141"/>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8" name="Straight Connector 97"/>
            <p:cNvCxnSpPr/>
            <p:nvPr/>
          </p:nvCxnSpPr>
          <p:spPr>
            <a:xfrm>
              <a:off x="3714744" y="2428868"/>
              <a:ext cx="928694"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99" name="Group 194"/>
            <p:cNvGrpSpPr/>
            <p:nvPr/>
          </p:nvGrpSpPr>
          <p:grpSpPr>
            <a:xfrm>
              <a:off x="6072198" y="1990757"/>
              <a:ext cx="266383" cy="1438243"/>
              <a:chOff x="1285852" y="1993890"/>
              <a:chExt cx="266383" cy="1438243"/>
            </a:xfrm>
          </p:grpSpPr>
          <p:cxnSp>
            <p:nvCxnSpPr>
              <p:cNvPr id="127" name="Straight Arrow Connector 126"/>
              <p:cNvCxnSpPr/>
              <p:nvPr/>
            </p:nvCxnSpPr>
            <p:spPr>
              <a:xfrm rot="5400000" flipH="1" flipV="1">
                <a:off x="1100647" y="3049693"/>
                <a:ext cx="717513" cy="411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Straight Arrow Connector 127"/>
              <p:cNvCxnSpPr/>
              <p:nvPr/>
            </p:nvCxnSpPr>
            <p:spPr>
              <a:xfrm rot="16200000" flipV="1">
                <a:off x="1053077" y="3043224"/>
                <a:ext cx="722799" cy="48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rot="16200000" flipV="1">
                <a:off x="1021364" y="3011511"/>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rot="5400000" flipH="1" flipV="1">
                <a:off x="1128704" y="3014644"/>
                <a:ext cx="717513" cy="117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1" name="Oval 130"/>
              <p:cNvSpPr/>
              <p:nvPr/>
            </p:nvSpPr>
            <p:spPr>
              <a:xfrm>
                <a:off x="1285852"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p:cNvSpPr/>
              <p:nvPr/>
            </p:nvSpPr>
            <p:spPr>
              <a:xfrm>
                <a:off x="1355173"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p:cNvSpPr/>
              <p:nvPr/>
            </p:nvSpPr>
            <p:spPr>
              <a:xfrm>
                <a:off x="1430844"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Oval 133"/>
              <p:cNvSpPr/>
              <p:nvPr/>
            </p:nvSpPr>
            <p:spPr>
              <a:xfrm>
                <a:off x="1506516" y="1993890"/>
                <a:ext cx="45719"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0" name="Group 222"/>
            <p:cNvGrpSpPr/>
            <p:nvPr/>
          </p:nvGrpSpPr>
          <p:grpSpPr>
            <a:xfrm>
              <a:off x="4843783" y="1990757"/>
              <a:ext cx="266383" cy="1438243"/>
              <a:chOff x="1285852" y="1993890"/>
              <a:chExt cx="266383" cy="1438243"/>
            </a:xfrm>
            <a:noFill/>
          </p:grpSpPr>
          <p:cxnSp>
            <p:nvCxnSpPr>
              <p:cNvPr id="119" name="Straight Arrow Connector 118"/>
              <p:cNvCxnSpPr/>
              <p:nvPr/>
            </p:nvCxnSpPr>
            <p:spPr>
              <a:xfrm rot="5400000" flipH="1" flipV="1">
                <a:off x="1100647" y="3049693"/>
                <a:ext cx="717513" cy="41102"/>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rot="16200000" flipV="1">
                <a:off x="1053077" y="3043224"/>
                <a:ext cx="722799" cy="48753"/>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rot="16200000" flipV="1">
                <a:off x="1021364" y="3011511"/>
                <a:ext cx="717513" cy="117465"/>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5400000" flipH="1" flipV="1">
                <a:off x="1128704" y="3014644"/>
                <a:ext cx="717513" cy="117465"/>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sp>
            <p:nvSpPr>
              <p:cNvPr id="123" name="Oval 122"/>
              <p:cNvSpPr/>
              <p:nvPr/>
            </p:nvSpPr>
            <p:spPr>
              <a:xfrm>
                <a:off x="1285852"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p:cNvSpPr/>
              <p:nvPr/>
            </p:nvSpPr>
            <p:spPr>
              <a:xfrm>
                <a:off x="1355173"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p:cNvSpPr/>
              <p:nvPr/>
            </p:nvSpPr>
            <p:spPr>
              <a:xfrm>
                <a:off x="1430844"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p:cNvSpPr/>
              <p:nvPr/>
            </p:nvSpPr>
            <p:spPr>
              <a:xfrm>
                <a:off x="1506516"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1" name="Group 231"/>
            <p:cNvGrpSpPr/>
            <p:nvPr/>
          </p:nvGrpSpPr>
          <p:grpSpPr>
            <a:xfrm>
              <a:off x="5110166" y="1990757"/>
              <a:ext cx="266383" cy="1438243"/>
              <a:chOff x="1285852" y="1993890"/>
              <a:chExt cx="266383" cy="1438243"/>
            </a:xfrm>
            <a:noFill/>
          </p:grpSpPr>
          <p:cxnSp>
            <p:nvCxnSpPr>
              <p:cNvPr id="111" name="Straight Arrow Connector 110"/>
              <p:cNvCxnSpPr/>
              <p:nvPr/>
            </p:nvCxnSpPr>
            <p:spPr>
              <a:xfrm rot="5400000" flipH="1" flipV="1">
                <a:off x="1100647" y="3049693"/>
                <a:ext cx="717513" cy="41102"/>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rot="16200000" flipV="1">
                <a:off x="1053077" y="3043224"/>
                <a:ext cx="722799" cy="48753"/>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rot="16200000" flipV="1">
                <a:off x="1021364" y="3011511"/>
                <a:ext cx="717513" cy="117465"/>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rot="5400000" flipH="1" flipV="1">
                <a:off x="1128704" y="3014644"/>
                <a:ext cx="717513" cy="117465"/>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sp>
            <p:nvSpPr>
              <p:cNvPr id="115" name="Oval 114"/>
              <p:cNvSpPr/>
              <p:nvPr/>
            </p:nvSpPr>
            <p:spPr>
              <a:xfrm>
                <a:off x="1285852"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p:cNvSpPr/>
              <p:nvPr/>
            </p:nvSpPr>
            <p:spPr>
              <a:xfrm>
                <a:off x="1355173"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p:cNvSpPr/>
              <p:nvPr/>
            </p:nvSpPr>
            <p:spPr>
              <a:xfrm>
                <a:off x="1430844"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p:cNvSpPr/>
              <p:nvPr/>
            </p:nvSpPr>
            <p:spPr>
              <a:xfrm>
                <a:off x="1506516"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2" name="Group 240"/>
            <p:cNvGrpSpPr/>
            <p:nvPr/>
          </p:nvGrpSpPr>
          <p:grpSpPr>
            <a:xfrm>
              <a:off x="5377187" y="1990757"/>
              <a:ext cx="266383" cy="1438243"/>
              <a:chOff x="1285852" y="1993890"/>
              <a:chExt cx="266383" cy="1438243"/>
            </a:xfrm>
            <a:noFill/>
          </p:grpSpPr>
          <p:cxnSp>
            <p:nvCxnSpPr>
              <p:cNvPr id="103" name="Straight Arrow Connector 102"/>
              <p:cNvCxnSpPr/>
              <p:nvPr/>
            </p:nvCxnSpPr>
            <p:spPr>
              <a:xfrm rot="5400000" flipH="1" flipV="1">
                <a:off x="1100647" y="3049693"/>
                <a:ext cx="717513" cy="41102"/>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rot="16200000" flipV="1">
                <a:off x="1053077" y="3043224"/>
                <a:ext cx="722799" cy="48753"/>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rot="16200000" flipV="1">
                <a:off x="1021364" y="3011511"/>
                <a:ext cx="717513" cy="117465"/>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rot="5400000" flipH="1" flipV="1">
                <a:off x="1128704" y="3014644"/>
                <a:ext cx="717513" cy="117465"/>
              </a:xfrm>
              <a:prstGeom prst="straightConnector1">
                <a:avLst/>
              </a:prstGeom>
              <a:grpFill/>
              <a:ln>
                <a:prstDash val="sysDot"/>
                <a:tailEnd type="arrow"/>
              </a:ln>
            </p:spPr>
            <p:style>
              <a:lnRef idx="1">
                <a:schemeClr val="accent1"/>
              </a:lnRef>
              <a:fillRef idx="0">
                <a:schemeClr val="accent1"/>
              </a:fillRef>
              <a:effectRef idx="0">
                <a:schemeClr val="accent1"/>
              </a:effectRef>
              <a:fontRef idx="minor">
                <a:schemeClr val="tx1"/>
              </a:fontRef>
            </p:style>
          </p:cxnSp>
          <p:sp>
            <p:nvSpPr>
              <p:cNvPr id="107" name="Oval 106"/>
              <p:cNvSpPr/>
              <p:nvPr/>
            </p:nvSpPr>
            <p:spPr>
              <a:xfrm>
                <a:off x="1285852"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1355173"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p:cNvSpPr/>
              <p:nvPr/>
            </p:nvSpPr>
            <p:spPr>
              <a:xfrm>
                <a:off x="1430844"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p:cNvSpPr/>
              <p:nvPr/>
            </p:nvSpPr>
            <p:spPr>
              <a:xfrm>
                <a:off x="1506516" y="1993890"/>
                <a:ext cx="45719" cy="714380"/>
              </a:xfrm>
              <a:prstGeom prst="ellipse">
                <a:avLst/>
              </a:prstGeom>
              <a:grp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07" name="Group 256"/>
          <p:cNvGrpSpPr/>
          <p:nvPr/>
        </p:nvGrpSpPr>
        <p:grpSpPr>
          <a:xfrm>
            <a:off x="3643306" y="2350192"/>
            <a:ext cx="3786214" cy="717769"/>
            <a:chOff x="3643306" y="2786058"/>
            <a:chExt cx="3786214" cy="717769"/>
          </a:xfrm>
        </p:grpSpPr>
        <p:sp>
          <p:nvSpPr>
            <p:cNvPr id="208" name="Left Brace 207"/>
            <p:cNvSpPr/>
            <p:nvPr/>
          </p:nvSpPr>
          <p:spPr>
            <a:xfrm rot="16200000">
              <a:off x="5165790" y="2406582"/>
              <a:ext cx="155448" cy="9144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9" name="TextBox 208"/>
            <p:cNvSpPr txBox="1"/>
            <p:nvPr/>
          </p:nvSpPr>
          <p:spPr>
            <a:xfrm>
              <a:off x="3643306" y="2857496"/>
              <a:ext cx="3786214" cy="646331"/>
            </a:xfrm>
            <a:prstGeom prst="rect">
              <a:avLst/>
            </a:prstGeom>
            <a:noFill/>
          </p:spPr>
          <p:txBody>
            <a:bodyPr wrap="square" rtlCol="0">
              <a:spAutoFit/>
            </a:bodyPr>
            <a:lstStyle/>
            <a:p>
              <a:pPr algn="ctr"/>
              <a:r>
                <a:rPr lang="en-GB" dirty="0" smtClean="0"/>
                <a:t>12x25 ns GAP to cover the rise time of the  PS ejection kicker</a:t>
              </a:r>
              <a:endParaRPr lang="en-GB" dirty="0"/>
            </a:p>
          </p:txBody>
        </p:sp>
      </p:grpSp>
      <p:sp>
        <p:nvSpPr>
          <p:cNvPr id="211" name="TextBox 210"/>
          <p:cNvSpPr txBox="1"/>
          <p:nvPr/>
        </p:nvSpPr>
        <p:spPr>
          <a:xfrm>
            <a:off x="1979712" y="5909210"/>
            <a:ext cx="3804247" cy="400110"/>
          </a:xfrm>
          <a:prstGeom prst="rect">
            <a:avLst/>
          </a:prstGeom>
          <a:noFill/>
        </p:spPr>
        <p:txBody>
          <a:bodyPr wrap="none" rtlCol="0">
            <a:spAutoFit/>
          </a:bodyPr>
          <a:lstStyle/>
          <a:p>
            <a:r>
              <a:rPr lang="en-GB" sz="2000" dirty="0"/>
              <a:t>Nominal 25 ns beam </a:t>
            </a:r>
            <a:r>
              <a:rPr lang="en-GB" sz="2000" dirty="0" smtClean="0"/>
              <a:t>production</a:t>
            </a:r>
            <a:endParaRPr lang="en-GB" sz="2000" dirty="0"/>
          </a:p>
        </p:txBody>
      </p:sp>
      <p:cxnSp>
        <p:nvCxnSpPr>
          <p:cNvPr id="212" name="Straight Arrow Connector 211"/>
          <p:cNvCxnSpPr/>
          <p:nvPr/>
        </p:nvCxnSpPr>
        <p:spPr>
          <a:xfrm>
            <a:off x="1231877" y="1468049"/>
            <a:ext cx="168276"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3" name="TextBox 212"/>
          <p:cNvSpPr txBox="1"/>
          <p:nvPr/>
        </p:nvSpPr>
        <p:spPr>
          <a:xfrm>
            <a:off x="1055670" y="1096574"/>
            <a:ext cx="683200" cy="369332"/>
          </a:xfrm>
          <a:prstGeom prst="rect">
            <a:avLst/>
          </a:prstGeom>
          <a:noFill/>
        </p:spPr>
        <p:txBody>
          <a:bodyPr wrap="none" rtlCol="0">
            <a:spAutoFit/>
          </a:bodyPr>
          <a:lstStyle/>
          <a:p>
            <a:r>
              <a:rPr lang="en-GB" dirty="0" smtClean="0"/>
              <a:t>25 ns</a:t>
            </a:r>
            <a:endParaRPr lang="en-GB" dirty="0"/>
          </a:p>
        </p:txBody>
      </p:sp>
    </p:spTree>
    <p:extLst>
      <p:ext uri="{BB962C8B-B14F-4D97-AF65-F5344CB8AC3E}">
        <p14:creationId xmlns:p14="http://schemas.microsoft.com/office/powerpoint/2010/main" val="1584695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down)">
                                      <p:cBhvr>
                                        <p:cTn id="15" dur="5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88"/>
                                        </p:tgtEl>
                                        <p:attrNameLst>
                                          <p:attrName>style.visibility</p:attrName>
                                        </p:attrNameLst>
                                      </p:cBhvr>
                                      <p:to>
                                        <p:strVal val="visible"/>
                                      </p:to>
                                    </p:set>
                                    <p:animEffect transition="in" filter="wipe(down)">
                                      <p:cBhvr>
                                        <p:cTn id="20" dur="500"/>
                                        <p:tgtEl>
                                          <p:spTgt spid="8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wipe(down)">
                                      <p:cBhvr>
                                        <p:cTn id="2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H</a:t>
            </a:r>
            <a:r>
              <a:rPr lang="en-GB" baseline="30000" dirty="0" smtClean="0"/>
              <a:t>-</a:t>
            </a:r>
            <a:r>
              <a:rPr lang="en-GB" dirty="0" smtClean="0"/>
              <a:t> Injection into the Booster</a:t>
            </a:r>
            <a:endParaRPr lang="en-GB" dirty="0"/>
          </a:p>
        </p:txBody>
      </p:sp>
      <p:sp>
        <p:nvSpPr>
          <p:cNvPr id="4" name="Date Placeholder 3"/>
          <p:cNvSpPr>
            <a:spLocks noGrp="1"/>
          </p:cNvSpPr>
          <p:nvPr>
            <p:ph type="dt" sz="half" idx="10"/>
          </p:nvPr>
        </p:nvSpPr>
        <p:spPr/>
        <p:txBody>
          <a:bodyPr/>
          <a:lstStyle/>
          <a:p>
            <a:r>
              <a:rPr lang="en-US" smtClean="0"/>
              <a:t>15 January 2021</a:t>
            </a:r>
            <a:endParaRPr lang="en-US" dirty="0" smtClean="0"/>
          </a:p>
        </p:txBody>
      </p:sp>
      <p:sp>
        <p:nvSpPr>
          <p:cNvPr id="9" name="Footer Placeholder 8"/>
          <p:cNvSpPr>
            <a:spLocks noGrp="1"/>
          </p:cNvSpPr>
          <p:nvPr>
            <p:ph type="ftr" sz="quarter" idx="11"/>
          </p:nvPr>
        </p:nvSpPr>
        <p:spPr/>
        <p:txBody>
          <a:bodyPr/>
          <a:lstStyle/>
          <a:p>
            <a:r>
              <a:rPr lang="en-US" smtClean="0"/>
              <a:t>JUAS 2021</a:t>
            </a:r>
            <a:endParaRPr lang="en-US" dirty="0"/>
          </a:p>
        </p:txBody>
      </p:sp>
      <p:sp>
        <p:nvSpPr>
          <p:cNvPr id="11" name="Slide Number Placeholder 10"/>
          <p:cNvSpPr>
            <a:spLocks noGrp="1"/>
          </p:cNvSpPr>
          <p:nvPr>
            <p:ph type="sldNum" sz="quarter" idx="12"/>
          </p:nvPr>
        </p:nvSpPr>
        <p:spPr/>
        <p:txBody>
          <a:bodyPr/>
          <a:lstStyle/>
          <a:p>
            <a:fld id="{8A37C28D-FCB0-477D-82D3-62143F2DA843}" type="slidenum">
              <a:rPr lang="en-US" smtClean="0"/>
              <a:pPr/>
              <a:t>57</a:t>
            </a:fld>
            <a:endParaRPr lang="en-US" dirty="0"/>
          </a:p>
        </p:txBody>
      </p:sp>
      <p:sp>
        <p:nvSpPr>
          <p:cNvPr id="3" name="Rectangle 2"/>
          <p:cNvSpPr/>
          <p:nvPr/>
        </p:nvSpPr>
        <p:spPr>
          <a:xfrm>
            <a:off x="2843808" y="2773012"/>
            <a:ext cx="216024"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563888" y="2773012"/>
            <a:ext cx="216024"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4860032" y="2773012"/>
            <a:ext cx="216024"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5600091" y="2773012"/>
            <a:ext cx="216024" cy="12241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1475656" y="3717032"/>
            <a:ext cx="6624736" cy="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547664" y="3427447"/>
            <a:ext cx="1414992" cy="155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708226" y="3456418"/>
            <a:ext cx="208880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2951820" y="3122262"/>
            <a:ext cx="720080" cy="29457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4967472" y="3037191"/>
            <a:ext cx="765228" cy="4323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1835696" y="3433200"/>
            <a:ext cx="0" cy="2838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444761" y="3710122"/>
            <a:ext cx="792087" cy="461665"/>
          </a:xfrm>
          <a:prstGeom prst="rect">
            <a:avLst/>
          </a:prstGeom>
          <a:noFill/>
        </p:spPr>
        <p:txBody>
          <a:bodyPr wrap="square" rtlCol="0">
            <a:spAutoFit/>
          </a:bodyPr>
          <a:lstStyle/>
          <a:p>
            <a:pPr algn="ctr"/>
            <a:r>
              <a:rPr lang="en-GB" sz="1200" dirty="0" smtClean="0"/>
              <a:t>Displaced Orbit</a:t>
            </a:r>
            <a:endParaRPr lang="en-GB" sz="1200" dirty="0"/>
          </a:p>
        </p:txBody>
      </p:sp>
      <p:sp>
        <p:nvSpPr>
          <p:cNvPr id="27" name="TextBox 26"/>
          <p:cNvSpPr txBox="1"/>
          <p:nvPr/>
        </p:nvSpPr>
        <p:spPr>
          <a:xfrm>
            <a:off x="224324" y="1311933"/>
            <a:ext cx="1402372" cy="369332"/>
          </a:xfrm>
          <a:prstGeom prst="rect">
            <a:avLst/>
          </a:prstGeom>
          <a:noFill/>
        </p:spPr>
        <p:txBody>
          <a:bodyPr wrap="none" rtlCol="0">
            <a:spAutoFit/>
          </a:bodyPr>
          <a:lstStyle/>
          <a:p>
            <a:r>
              <a:rPr lang="en-GB" dirty="0" smtClean="0"/>
              <a:t>From LINAC4</a:t>
            </a:r>
            <a:endParaRPr lang="en-GB" dirty="0"/>
          </a:p>
        </p:txBody>
      </p:sp>
      <p:cxnSp>
        <p:nvCxnSpPr>
          <p:cNvPr id="29" name="Straight Arrow Connector 28"/>
          <p:cNvCxnSpPr/>
          <p:nvPr/>
        </p:nvCxnSpPr>
        <p:spPr>
          <a:xfrm>
            <a:off x="1619672" y="1908916"/>
            <a:ext cx="2052228" cy="1120324"/>
          </a:xfrm>
          <a:prstGeom prst="straightConnector1">
            <a:avLst/>
          </a:prstGeom>
          <a:ln>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470" name="TextBox 19469"/>
          <p:cNvSpPr txBox="1"/>
          <p:nvPr/>
        </p:nvSpPr>
        <p:spPr>
          <a:xfrm>
            <a:off x="1792000" y="1539584"/>
            <a:ext cx="375424" cy="369332"/>
          </a:xfrm>
          <a:prstGeom prst="rect">
            <a:avLst/>
          </a:prstGeom>
          <a:noFill/>
        </p:spPr>
        <p:txBody>
          <a:bodyPr wrap="none" rtlCol="0">
            <a:spAutoFit/>
          </a:bodyPr>
          <a:lstStyle/>
          <a:p>
            <a:r>
              <a:rPr lang="en-GB" dirty="0" smtClean="0"/>
              <a:t>H</a:t>
            </a:r>
            <a:r>
              <a:rPr lang="en-GB" baseline="30000" dirty="0" smtClean="0"/>
              <a:t>-</a:t>
            </a:r>
            <a:endParaRPr lang="en-GB" baseline="30000" dirty="0"/>
          </a:p>
        </p:txBody>
      </p:sp>
      <p:sp>
        <p:nvSpPr>
          <p:cNvPr id="47" name="Oval 46"/>
          <p:cNvSpPr/>
          <p:nvPr/>
        </p:nvSpPr>
        <p:spPr>
          <a:xfrm>
            <a:off x="4160054" y="2876378"/>
            <a:ext cx="252028" cy="288032"/>
          </a:xfrm>
          <a:prstGeom prst="ellipse">
            <a:avLst/>
          </a:prstGeom>
          <a:solidFill>
            <a:schemeClr val="tx2"/>
          </a:solidFill>
          <a:ln>
            <a:noFill/>
          </a:ln>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a:off x="4161385" y="2888368"/>
            <a:ext cx="252028"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69" name="Oval 19468"/>
          <p:cNvSpPr/>
          <p:nvPr/>
        </p:nvSpPr>
        <p:spPr>
          <a:xfrm>
            <a:off x="1573668" y="1764900"/>
            <a:ext cx="252028" cy="288032"/>
          </a:xfrm>
          <a:prstGeom prst="ellipse">
            <a:avLst/>
          </a:prstGeom>
          <a:solidFill>
            <a:srgbClr val="FF0000"/>
          </a:solidFill>
          <a:ln>
            <a:noFill/>
          </a:ln>
          <a:scene3d>
            <a:camera prst="orthographicFront"/>
            <a:lightRig rig="freezing"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3671900" y="3037191"/>
            <a:ext cx="129614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9471" name="TextBox 19470"/>
          <p:cNvSpPr txBox="1"/>
          <p:nvPr/>
        </p:nvSpPr>
        <p:spPr>
          <a:xfrm>
            <a:off x="3489617" y="1724250"/>
            <a:ext cx="1748171" cy="646331"/>
          </a:xfrm>
          <a:prstGeom prst="rect">
            <a:avLst/>
          </a:prstGeom>
          <a:noFill/>
        </p:spPr>
        <p:txBody>
          <a:bodyPr wrap="square" rtlCol="0">
            <a:spAutoFit/>
          </a:bodyPr>
          <a:lstStyle/>
          <a:p>
            <a:pPr algn="ctr"/>
            <a:r>
              <a:rPr lang="en-GB" dirty="0" smtClean="0"/>
              <a:t>Stripping foil (99% efficiency)</a:t>
            </a:r>
            <a:endParaRPr lang="en-GB" dirty="0"/>
          </a:p>
        </p:txBody>
      </p:sp>
      <p:sp>
        <p:nvSpPr>
          <p:cNvPr id="19456" name="Rectangle 19455"/>
          <p:cNvSpPr/>
          <p:nvPr/>
        </p:nvSpPr>
        <p:spPr>
          <a:xfrm>
            <a:off x="4251715" y="2777430"/>
            <a:ext cx="72008" cy="435546"/>
          </a:xfrm>
          <a:prstGeom prst="rect">
            <a:avLst/>
          </a:prstGeom>
          <a:pattFill prst="dkUpDiag">
            <a:fgClr>
              <a:schemeClr val="accent1"/>
            </a:fgClr>
            <a:bgClr>
              <a:schemeClr val="bg1"/>
            </a:bgClr>
          </a:patt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486" name="Straight Connector 19485"/>
          <p:cNvCxnSpPr/>
          <p:nvPr/>
        </p:nvCxnSpPr>
        <p:spPr>
          <a:xfrm>
            <a:off x="3671900" y="3136978"/>
            <a:ext cx="129614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flipV="1">
            <a:off x="4982712" y="3134932"/>
            <a:ext cx="720080" cy="32403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42389" y="3812482"/>
            <a:ext cx="1067921" cy="369332"/>
          </a:xfrm>
          <a:prstGeom prst="rect">
            <a:avLst/>
          </a:prstGeom>
          <a:noFill/>
        </p:spPr>
        <p:txBody>
          <a:bodyPr wrap="none" rtlCol="0">
            <a:spAutoFit/>
          </a:bodyPr>
          <a:lstStyle/>
          <a:p>
            <a:r>
              <a:rPr lang="en-GB" dirty="0" smtClean="0"/>
              <a:t>BOOSTER</a:t>
            </a:r>
            <a:endParaRPr lang="en-GB" dirty="0"/>
          </a:p>
        </p:txBody>
      </p:sp>
      <p:grpSp>
        <p:nvGrpSpPr>
          <p:cNvPr id="35" name="Group 34"/>
          <p:cNvGrpSpPr/>
          <p:nvPr/>
        </p:nvGrpSpPr>
        <p:grpSpPr>
          <a:xfrm>
            <a:off x="4967472" y="2100284"/>
            <a:ext cx="899269" cy="928956"/>
            <a:chOff x="4967472" y="2100284"/>
            <a:chExt cx="899269" cy="928956"/>
          </a:xfrm>
        </p:grpSpPr>
        <p:cxnSp>
          <p:nvCxnSpPr>
            <p:cNvPr id="19466" name="Straight Arrow Connector 19465"/>
            <p:cNvCxnSpPr/>
            <p:nvPr/>
          </p:nvCxnSpPr>
          <p:spPr>
            <a:xfrm flipV="1">
              <a:off x="4967472" y="2556988"/>
              <a:ext cx="632619" cy="4722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1888" y="2100284"/>
              <a:ext cx="434853" cy="540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122" name="Group 121"/>
          <p:cNvGrpSpPr/>
          <p:nvPr/>
        </p:nvGrpSpPr>
        <p:grpSpPr>
          <a:xfrm>
            <a:off x="7797030" y="998758"/>
            <a:ext cx="909056" cy="1245768"/>
            <a:chOff x="539552" y="4499828"/>
            <a:chExt cx="909056" cy="1245768"/>
          </a:xfrm>
        </p:grpSpPr>
        <p:sp>
          <p:nvSpPr>
            <p:cNvPr id="123" name="Oval 122"/>
            <p:cNvSpPr/>
            <p:nvPr/>
          </p:nvSpPr>
          <p:spPr>
            <a:xfrm>
              <a:off x="611560" y="4941168"/>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4" name="Group 123"/>
            <p:cNvGrpSpPr/>
            <p:nvPr/>
          </p:nvGrpSpPr>
          <p:grpSpPr>
            <a:xfrm>
              <a:off x="774052" y="5088232"/>
              <a:ext cx="156600" cy="288032"/>
              <a:chOff x="2255160" y="5445224"/>
              <a:chExt cx="156600" cy="288032"/>
            </a:xfrm>
          </p:grpSpPr>
          <p:sp>
            <p:nvSpPr>
              <p:cNvPr id="149" name="Oval 148"/>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Oval 149"/>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5" name="Group 124"/>
            <p:cNvGrpSpPr/>
            <p:nvPr/>
          </p:nvGrpSpPr>
          <p:grpSpPr>
            <a:xfrm>
              <a:off x="935596" y="5085184"/>
              <a:ext cx="156600" cy="288032"/>
              <a:chOff x="2255160" y="5445224"/>
              <a:chExt cx="156600" cy="288032"/>
            </a:xfrm>
          </p:grpSpPr>
          <p:sp>
            <p:nvSpPr>
              <p:cNvPr id="147" name="Oval 14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Oval 14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6" name="TextBox 125"/>
            <p:cNvSpPr txBox="1"/>
            <p:nvPr/>
          </p:nvSpPr>
          <p:spPr>
            <a:xfrm>
              <a:off x="1019053" y="5376264"/>
              <a:ext cx="421910" cy="369332"/>
            </a:xfrm>
            <a:prstGeom prst="rect">
              <a:avLst/>
            </a:prstGeom>
            <a:noFill/>
          </p:spPr>
          <p:txBody>
            <a:bodyPr wrap="none" rtlCol="0">
              <a:spAutoFit/>
            </a:bodyPr>
            <a:lstStyle/>
            <a:p>
              <a:r>
                <a:rPr lang="en-GB" dirty="0" smtClean="0"/>
                <a:t>p+</a:t>
              </a:r>
              <a:endParaRPr lang="en-GB" dirty="0"/>
            </a:p>
          </p:txBody>
        </p:sp>
        <p:grpSp>
          <p:nvGrpSpPr>
            <p:cNvPr id="127" name="Group 126"/>
            <p:cNvGrpSpPr/>
            <p:nvPr/>
          </p:nvGrpSpPr>
          <p:grpSpPr>
            <a:xfrm>
              <a:off x="539552" y="4509120"/>
              <a:ext cx="370614" cy="552264"/>
              <a:chOff x="2475208" y="4532920"/>
              <a:chExt cx="370614" cy="552264"/>
            </a:xfrm>
          </p:grpSpPr>
          <p:sp>
            <p:nvSpPr>
              <p:cNvPr id="138" name="Oval 137"/>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9" name="Group 138"/>
              <p:cNvGrpSpPr/>
              <p:nvPr/>
            </p:nvGrpSpPr>
            <p:grpSpPr>
              <a:xfrm>
                <a:off x="2624875" y="4873118"/>
                <a:ext cx="149834" cy="144016"/>
                <a:chOff x="2484242" y="5531712"/>
                <a:chExt cx="149834" cy="144016"/>
              </a:xfrm>
            </p:grpSpPr>
            <p:grpSp>
              <p:nvGrpSpPr>
                <p:cNvPr id="141" name="Group 140"/>
                <p:cNvGrpSpPr/>
                <p:nvPr/>
              </p:nvGrpSpPr>
              <p:grpSpPr>
                <a:xfrm rot="10800000">
                  <a:off x="2484242" y="5531712"/>
                  <a:ext cx="78300" cy="144016"/>
                  <a:chOff x="2255160" y="5445224"/>
                  <a:chExt cx="156600" cy="288032"/>
                </a:xfrm>
              </p:grpSpPr>
              <p:sp>
                <p:nvSpPr>
                  <p:cNvPr id="145" name="Oval 14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Oval 14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2" name="Group 141"/>
                <p:cNvGrpSpPr/>
                <p:nvPr/>
              </p:nvGrpSpPr>
              <p:grpSpPr>
                <a:xfrm rot="10800000">
                  <a:off x="2555776" y="5531712"/>
                  <a:ext cx="78300" cy="144016"/>
                  <a:chOff x="2255160" y="5445224"/>
                  <a:chExt cx="156600" cy="288032"/>
                </a:xfrm>
              </p:grpSpPr>
              <p:sp>
                <p:nvSpPr>
                  <p:cNvPr id="143" name="Oval 14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Oval 14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0" name="TextBox 139"/>
              <p:cNvSpPr txBox="1"/>
              <p:nvPr/>
            </p:nvSpPr>
            <p:spPr>
              <a:xfrm>
                <a:off x="2475208" y="4532920"/>
                <a:ext cx="370614" cy="369332"/>
              </a:xfrm>
              <a:prstGeom prst="rect">
                <a:avLst/>
              </a:prstGeom>
              <a:noFill/>
            </p:spPr>
            <p:txBody>
              <a:bodyPr wrap="none" rtlCol="0">
                <a:spAutoFit/>
              </a:bodyPr>
              <a:lstStyle/>
              <a:p>
                <a:r>
                  <a:rPr lang="en-GB" dirty="0" smtClean="0"/>
                  <a:t>e-</a:t>
                </a:r>
                <a:endParaRPr lang="en-GB" dirty="0"/>
              </a:p>
            </p:txBody>
          </p:sp>
        </p:grpSp>
        <p:grpSp>
          <p:nvGrpSpPr>
            <p:cNvPr id="128" name="Group 127"/>
            <p:cNvGrpSpPr/>
            <p:nvPr/>
          </p:nvGrpSpPr>
          <p:grpSpPr>
            <a:xfrm>
              <a:off x="919074" y="4499828"/>
              <a:ext cx="529534" cy="519922"/>
              <a:chOff x="2555776" y="4565262"/>
              <a:chExt cx="529534" cy="519922"/>
            </a:xfrm>
          </p:grpSpPr>
          <p:sp>
            <p:nvSpPr>
              <p:cNvPr id="129" name="Oval 128"/>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0" name="Group 129"/>
              <p:cNvGrpSpPr/>
              <p:nvPr/>
            </p:nvGrpSpPr>
            <p:grpSpPr>
              <a:xfrm>
                <a:off x="2624875" y="4873118"/>
                <a:ext cx="149834" cy="144016"/>
                <a:chOff x="2484242" y="5531712"/>
                <a:chExt cx="149834" cy="144016"/>
              </a:xfrm>
            </p:grpSpPr>
            <p:grpSp>
              <p:nvGrpSpPr>
                <p:cNvPr id="132" name="Group 131"/>
                <p:cNvGrpSpPr/>
                <p:nvPr/>
              </p:nvGrpSpPr>
              <p:grpSpPr>
                <a:xfrm rot="10800000">
                  <a:off x="2484242" y="5531712"/>
                  <a:ext cx="78300" cy="144016"/>
                  <a:chOff x="2255160" y="5445224"/>
                  <a:chExt cx="156600" cy="288032"/>
                </a:xfrm>
              </p:grpSpPr>
              <p:sp>
                <p:nvSpPr>
                  <p:cNvPr id="136" name="Oval 13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3" name="Group 132"/>
                <p:cNvGrpSpPr/>
                <p:nvPr/>
              </p:nvGrpSpPr>
              <p:grpSpPr>
                <a:xfrm rot="10800000">
                  <a:off x="2555776" y="5531712"/>
                  <a:ext cx="78300" cy="144016"/>
                  <a:chOff x="2255160" y="5445224"/>
                  <a:chExt cx="156600" cy="288032"/>
                </a:xfrm>
              </p:grpSpPr>
              <p:sp>
                <p:nvSpPr>
                  <p:cNvPr id="134" name="Oval 13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Oval 13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31" name="TextBox 130"/>
              <p:cNvSpPr txBox="1"/>
              <p:nvPr/>
            </p:nvSpPr>
            <p:spPr>
              <a:xfrm>
                <a:off x="2714696" y="4565262"/>
                <a:ext cx="370614" cy="369332"/>
              </a:xfrm>
              <a:prstGeom prst="rect">
                <a:avLst/>
              </a:prstGeom>
              <a:noFill/>
            </p:spPr>
            <p:txBody>
              <a:bodyPr wrap="none" rtlCol="0">
                <a:spAutoFit/>
              </a:bodyPr>
              <a:lstStyle/>
              <a:p>
                <a:r>
                  <a:rPr lang="en-GB" dirty="0" smtClean="0"/>
                  <a:t>e-</a:t>
                </a:r>
                <a:endParaRPr lang="en-GB" dirty="0"/>
              </a:p>
            </p:txBody>
          </p:sp>
        </p:grpSp>
      </p:grpSp>
      <p:grpSp>
        <p:nvGrpSpPr>
          <p:cNvPr id="34" name="Group 33"/>
          <p:cNvGrpSpPr/>
          <p:nvPr/>
        </p:nvGrpSpPr>
        <p:grpSpPr>
          <a:xfrm>
            <a:off x="4967472" y="2773012"/>
            <a:ext cx="874939" cy="478412"/>
            <a:chOff x="4967472" y="2773012"/>
            <a:chExt cx="874939" cy="478412"/>
          </a:xfrm>
        </p:grpSpPr>
        <p:cxnSp>
          <p:nvCxnSpPr>
            <p:cNvPr id="19468" name="Straight Arrow Connector 19467"/>
            <p:cNvCxnSpPr/>
            <p:nvPr/>
          </p:nvCxnSpPr>
          <p:spPr>
            <a:xfrm>
              <a:off x="4967472" y="3033636"/>
              <a:ext cx="5406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3"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56216" y="2773012"/>
              <a:ext cx="386195" cy="4784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040182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0.00035 0.00047 L 0.21684 0.16031 L 0.28299 0.16031 " pathEditMode="relative" ptsTypes="AAA">
                                      <p:cBhvr>
                                        <p:cTn id="6" dur="2000" fill="hold"/>
                                        <p:tgtEl>
                                          <p:spTgt spid="19469"/>
                                        </p:tgtEl>
                                        <p:attrNameLst>
                                          <p:attrName>ppt_x</p:attrName>
                                          <p:attrName>ppt_y</p:attrName>
                                        </p:attrNameLst>
                                      </p:cBhvr>
                                    </p:animMotion>
                                  </p:childTnLst>
                                  <p:subTnLst>
                                    <p:set>
                                      <p:cBhvr override="childStyle">
                                        <p:cTn dur="1" fill="hold" display="0" masterRel="nextClick" afterEffect="1"/>
                                        <p:tgtEl>
                                          <p:spTgt spid="19469"/>
                                        </p:tgtEl>
                                        <p:attrNameLst>
                                          <p:attrName>style.visibility</p:attrName>
                                        </p:attrNameLst>
                                      </p:cBhvr>
                                      <p:to>
                                        <p:strVal val="hidden"/>
                                      </p:to>
                                    </p:set>
                                  </p:subTnLst>
                                </p:cTn>
                              </p:par>
                            </p:childTnLst>
                          </p:cTn>
                        </p:par>
                        <p:par>
                          <p:cTn id="7" fill="hold">
                            <p:stCondLst>
                              <p:cond delay="2000"/>
                            </p:stCondLst>
                            <p:childTnLst>
                              <p:par>
                                <p:cTn id="8" presetID="1" presetClass="exit" presetSubtype="0" fill="hold" grpId="0" nodeType="afterEffect">
                                  <p:stCondLst>
                                    <p:cond delay="0"/>
                                  </p:stCondLst>
                                  <p:childTnLst>
                                    <p:set>
                                      <p:cBhvr>
                                        <p:cTn id="9" dur="1" fill="hold">
                                          <p:stCondLst>
                                            <p:cond delay="0"/>
                                          </p:stCondLst>
                                        </p:cTn>
                                        <p:tgtEl>
                                          <p:spTgt spid="48"/>
                                        </p:tgtEl>
                                        <p:attrNameLst>
                                          <p:attrName>style.visibility</p:attrName>
                                        </p:attrNameLst>
                                      </p:cBhvr>
                                      <p:to>
                                        <p:strVal val="hidden"/>
                                      </p:to>
                                    </p:set>
                                  </p:childTnLst>
                                </p:cTn>
                              </p:par>
                              <p:par>
                                <p:cTn id="10" presetID="0" presetClass="path" presetSubtype="0" fill="hold" grpId="0" nodeType="withEffect">
                                  <p:stCondLst>
                                    <p:cond delay="0"/>
                                  </p:stCondLst>
                                  <p:childTnLst>
                                    <p:animMotion origin="layout" path="M 0.00035 0.00046 L 0.0776 0.00069 L 0.15764 0.05043 L 0.32465 0.05043 " pathEditMode="relative" rAng="0" ptsTypes="AAAA">
                                      <p:cBhvr>
                                        <p:cTn id="11" dur="2000" fill="hold"/>
                                        <p:tgtEl>
                                          <p:spTgt spid="47"/>
                                        </p:tgtEl>
                                        <p:attrNameLst>
                                          <p:attrName>ppt_x</p:attrName>
                                          <p:attrName>ppt_y</p:attrName>
                                        </p:attrNameLst>
                                      </p:cBhvr>
                                      <p:rCtr x="16215" y="2498"/>
                                    </p:animMotion>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19469"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0000" anchor="t">
            <a:normAutofit/>
          </a:bodyPr>
          <a:lstStyle/>
          <a:p>
            <a:pPr algn="r"/>
            <a:r>
              <a:rPr lang="en-GB" dirty="0" smtClean="0"/>
              <a:t>CERN injector accelerator </a:t>
            </a:r>
            <a:r>
              <a:rPr lang="en-GB" dirty="0"/>
              <a:t>complex</a:t>
            </a:r>
            <a:endParaRPr lang="en-US" dirty="0"/>
          </a:p>
        </p:txBody>
      </p:sp>
      <p:sp>
        <p:nvSpPr>
          <p:cNvPr id="23" name="Date Placeholder 22"/>
          <p:cNvSpPr>
            <a:spLocks noGrp="1"/>
          </p:cNvSpPr>
          <p:nvPr>
            <p:ph type="dt" sz="half" idx="10"/>
          </p:nvPr>
        </p:nvSpPr>
        <p:spPr/>
        <p:txBody>
          <a:bodyPr/>
          <a:lstStyle/>
          <a:p>
            <a:r>
              <a:rPr lang="en-US" smtClean="0"/>
              <a:t>15 January 2021</a:t>
            </a:r>
            <a:endParaRPr lang="en-US" dirty="0" smtClean="0"/>
          </a:p>
        </p:txBody>
      </p:sp>
      <p:sp>
        <p:nvSpPr>
          <p:cNvPr id="24" name="Footer Placeholder 23"/>
          <p:cNvSpPr>
            <a:spLocks noGrp="1"/>
          </p:cNvSpPr>
          <p:nvPr>
            <p:ph type="ftr" sz="quarter" idx="11"/>
          </p:nvPr>
        </p:nvSpPr>
        <p:spPr/>
        <p:txBody>
          <a:bodyPr/>
          <a:lstStyle/>
          <a:p>
            <a:r>
              <a:rPr lang="en-US" smtClean="0"/>
              <a:t>JUAS 2021</a:t>
            </a:r>
            <a:endParaRPr lang="en-US" dirty="0"/>
          </a:p>
        </p:txBody>
      </p:sp>
      <p:sp>
        <p:nvSpPr>
          <p:cNvPr id="25" name="Slide Number Placeholder 24"/>
          <p:cNvSpPr>
            <a:spLocks noGrp="1"/>
          </p:cNvSpPr>
          <p:nvPr>
            <p:ph type="sldNum" sz="quarter" idx="12"/>
          </p:nvPr>
        </p:nvSpPr>
        <p:spPr/>
        <p:txBody>
          <a:bodyPr/>
          <a:lstStyle/>
          <a:p>
            <a:fld id="{8A37C28D-FCB0-477D-82D3-62143F2DA843}" type="slidenum">
              <a:rPr lang="en-US" smtClean="0"/>
              <a:pPr/>
              <a:t>58</a:t>
            </a:fld>
            <a:endParaRPr lang="en-US" dirty="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158657"/>
            <a:ext cx="9029700" cy="4876800"/>
          </a:xfrm>
          <a:prstGeom prst="rect">
            <a:avLst/>
          </a:prstGeom>
        </p:spPr>
      </p:pic>
      <p:sp>
        <p:nvSpPr>
          <p:cNvPr id="9" name="Rectangle 8"/>
          <p:cNvSpPr/>
          <p:nvPr/>
        </p:nvSpPr>
        <p:spPr bwMode="auto">
          <a:xfrm>
            <a:off x="7452320" y="5427221"/>
            <a:ext cx="1691680" cy="72008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10" name="TextBox 9"/>
          <p:cNvSpPr txBox="1"/>
          <p:nvPr/>
        </p:nvSpPr>
        <p:spPr>
          <a:xfrm>
            <a:off x="5868144" y="1498719"/>
            <a:ext cx="1368152" cy="400110"/>
          </a:xfrm>
          <a:prstGeom prst="rect">
            <a:avLst/>
          </a:prstGeom>
          <a:solidFill>
            <a:schemeClr val="bg1"/>
          </a:solidFill>
          <a:ln>
            <a:noFill/>
          </a:ln>
        </p:spPr>
        <p:txBody>
          <a:bodyPr wrap="square" rtlCol="0">
            <a:spAutoFit/>
          </a:bodyPr>
          <a:lstStyle/>
          <a:p>
            <a:r>
              <a:rPr lang="en-US" sz="2000" b="1" dirty="0" smtClean="0">
                <a:effectLst/>
              </a:rPr>
              <a:t>East Hall</a:t>
            </a:r>
          </a:p>
        </p:txBody>
      </p:sp>
      <p:sp>
        <p:nvSpPr>
          <p:cNvPr id="11" name="TextBox 10"/>
          <p:cNvSpPr txBox="1"/>
          <p:nvPr/>
        </p:nvSpPr>
        <p:spPr>
          <a:xfrm>
            <a:off x="1403648" y="1714743"/>
            <a:ext cx="1080120" cy="400110"/>
          </a:xfrm>
          <a:prstGeom prst="rect">
            <a:avLst/>
          </a:prstGeom>
          <a:solidFill>
            <a:schemeClr val="bg1"/>
          </a:solidFill>
          <a:ln>
            <a:noFill/>
          </a:ln>
        </p:spPr>
        <p:txBody>
          <a:bodyPr wrap="square" rtlCol="0">
            <a:spAutoFit/>
          </a:bodyPr>
          <a:lstStyle/>
          <a:p>
            <a:pPr algn="ctr"/>
            <a:r>
              <a:rPr lang="en-US" sz="2000" b="1" dirty="0" smtClean="0">
                <a:effectLst/>
              </a:rPr>
              <a:t>AD Hall</a:t>
            </a:r>
          </a:p>
        </p:txBody>
      </p:sp>
      <p:sp>
        <p:nvSpPr>
          <p:cNvPr id="12" name="TextBox 11"/>
          <p:cNvSpPr txBox="1"/>
          <p:nvPr/>
        </p:nvSpPr>
        <p:spPr>
          <a:xfrm rot="2340817">
            <a:off x="-225190" y="1753071"/>
            <a:ext cx="2081283" cy="1015663"/>
          </a:xfrm>
          <a:prstGeom prst="rect">
            <a:avLst/>
          </a:prstGeom>
          <a:noFill/>
        </p:spPr>
        <p:txBody>
          <a:bodyPr wrap="square" rtlCol="0">
            <a:spAutoFit/>
          </a:bodyPr>
          <a:lstStyle/>
          <a:p>
            <a:pPr algn="ctr"/>
            <a:r>
              <a:rPr lang="en-US" sz="2000" b="1" dirty="0" smtClean="0">
                <a:effectLst/>
              </a:rPr>
              <a:t>SPS: </a:t>
            </a:r>
          </a:p>
          <a:p>
            <a:pPr algn="ctr"/>
            <a:r>
              <a:rPr lang="en-US" sz="2000" b="1" dirty="0" smtClean="0">
                <a:effectLst/>
              </a:rPr>
              <a:t>6911 m, </a:t>
            </a:r>
            <a:r>
              <a:rPr lang="en-US" sz="2000" b="1" dirty="0" smtClean="0">
                <a:solidFill>
                  <a:srgbClr val="C00000"/>
                </a:solidFill>
                <a:effectLst/>
              </a:rPr>
              <a:t>450 </a:t>
            </a:r>
            <a:r>
              <a:rPr lang="en-US" sz="2000" b="1" dirty="0" err="1" smtClean="0">
                <a:solidFill>
                  <a:srgbClr val="C00000"/>
                </a:solidFill>
                <a:effectLst/>
              </a:rPr>
              <a:t>GeV</a:t>
            </a:r>
            <a:r>
              <a:rPr lang="en-US" sz="2000" b="1" dirty="0" smtClean="0">
                <a:effectLst/>
              </a:rPr>
              <a:t>, 1976</a:t>
            </a:r>
          </a:p>
        </p:txBody>
      </p:sp>
      <p:sp>
        <p:nvSpPr>
          <p:cNvPr id="13" name="TextBox 12"/>
          <p:cNvSpPr txBox="1"/>
          <p:nvPr/>
        </p:nvSpPr>
        <p:spPr>
          <a:xfrm>
            <a:off x="3347864" y="890717"/>
            <a:ext cx="936104" cy="400110"/>
          </a:xfrm>
          <a:prstGeom prst="rect">
            <a:avLst/>
          </a:prstGeom>
          <a:solidFill>
            <a:schemeClr val="bg1"/>
          </a:solidFill>
          <a:ln>
            <a:noFill/>
          </a:ln>
        </p:spPr>
        <p:txBody>
          <a:bodyPr wrap="square" rtlCol="0">
            <a:spAutoFit/>
          </a:bodyPr>
          <a:lstStyle/>
          <a:p>
            <a:pPr algn="r"/>
            <a:r>
              <a:rPr lang="en-US" sz="2000" b="1" dirty="0" err="1" smtClean="0">
                <a:effectLst/>
              </a:rPr>
              <a:t>Isolde</a:t>
            </a:r>
            <a:endParaRPr lang="en-US" sz="2000" b="1" dirty="0" smtClean="0">
              <a:effectLst/>
            </a:endParaRPr>
          </a:p>
        </p:txBody>
      </p:sp>
      <p:sp>
        <p:nvSpPr>
          <p:cNvPr id="14" name="TextBox 13"/>
          <p:cNvSpPr txBox="1"/>
          <p:nvPr/>
        </p:nvSpPr>
        <p:spPr>
          <a:xfrm>
            <a:off x="1547664" y="4523055"/>
            <a:ext cx="936104" cy="400110"/>
          </a:xfrm>
          <a:prstGeom prst="rect">
            <a:avLst/>
          </a:prstGeom>
          <a:solidFill>
            <a:schemeClr val="bg1"/>
          </a:solidFill>
          <a:ln>
            <a:noFill/>
          </a:ln>
        </p:spPr>
        <p:txBody>
          <a:bodyPr wrap="square" rtlCol="0">
            <a:spAutoFit/>
          </a:bodyPr>
          <a:lstStyle/>
          <a:p>
            <a:pPr algn="ctr"/>
            <a:r>
              <a:rPr lang="en-US" sz="2000" b="1" dirty="0">
                <a:effectLst/>
              </a:rPr>
              <a:t>n</a:t>
            </a:r>
            <a:r>
              <a:rPr lang="en-US" sz="2000" b="1" dirty="0" smtClean="0">
                <a:effectLst/>
              </a:rPr>
              <a:t>-</a:t>
            </a:r>
            <a:r>
              <a:rPr lang="en-US" sz="2000" b="1" dirty="0" err="1" smtClean="0">
                <a:effectLst/>
              </a:rPr>
              <a:t>ToF</a:t>
            </a:r>
            <a:endParaRPr lang="en-US" sz="2000" b="1" dirty="0" smtClean="0">
              <a:effectLst/>
            </a:endParaRPr>
          </a:p>
        </p:txBody>
      </p:sp>
      <p:sp>
        <p:nvSpPr>
          <p:cNvPr id="15" name="TextBox 14"/>
          <p:cNvSpPr txBox="1"/>
          <p:nvPr/>
        </p:nvSpPr>
        <p:spPr>
          <a:xfrm>
            <a:off x="6804248" y="4059069"/>
            <a:ext cx="1080120" cy="400110"/>
          </a:xfrm>
          <a:prstGeom prst="rect">
            <a:avLst/>
          </a:prstGeom>
          <a:solidFill>
            <a:schemeClr val="bg1"/>
          </a:solidFill>
        </p:spPr>
        <p:txBody>
          <a:bodyPr wrap="square" rtlCol="0">
            <a:spAutoFit/>
          </a:bodyPr>
          <a:lstStyle/>
          <a:p>
            <a:r>
              <a:rPr lang="en-US" sz="2000" b="1" dirty="0">
                <a:effectLst/>
              </a:rPr>
              <a:t>CTF3</a:t>
            </a:r>
          </a:p>
        </p:txBody>
      </p:sp>
      <p:sp>
        <p:nvSpPr>
          <p:cNvPr id="16" name="TextBox 15"/>
          <p:cNvSpPr txBox="1"/>
          <p:nvPr/>
        </p:nvSpPr>
        <p:spPr>
          <a:xfrm>
            <a:off x="3707904" y="5283205"/>
            <a:ext cx="2160240" cy="954107"/>
          </a:xfrm>
          <a:prstGeom prst="rect">
            <a:avLst/>
          </a:prstGeom>
          <a:solidFill>
            <a:schemeClr val="bg1"/>
          </a:solidFill>
        </p:spPr>
        <p:txBody>
          <a:bodyPr wrap="square" rtlCol="0">
            <a:spAutoFit/>
          </a:bodyPr>
          <a:lstStyle/>
          <a:p>
            <a:pPr algn="ctr"/>
            <a:r>
              <a:rPr lang="en-US" sz="2000" b="1" dirty="0" smtClean="0">
                <a:effectLst/>
              </a:rPr>
              <a:t>Linac2: </a:t>
            </a:r>
          </a:p>
          <a:p>
            <a:pPr algn="ctr"/>
            <a:r>
              <a:rPr lang="en-US" sz="1600" b="1" dirty="0" smtClean="0">
                <a:effectLst/>
              </a:rPr>
              <a:t>33 m, </a:t>
            </a:r>
            <a:r>
              <a:rPr lang="en-US" sz="1600" b="1" dirty="0" smtClean="0">
                <a:solidFill>
                  <a:srgbClr val="C00000"/>
                </a:solidFill>
                <a:effectLst/>
              </a:rPr>
              <a:t>50 MeV</a:t>
            </a:r>
            <a:r>
              <a:rPr lang="en-US" sz="1600" b="1" dirty="0" smtClean="0">
                <a:effectLst/>
              </a:rPr>
              <a:t>, 1978</a:t>
            </a:r>
          </a:p>
          <a:p>
            <a:pPr algn="ctr"/>
            <a:r>
              <a:rPr lang="en-US" sz="1000" b="1" dirty="0" smtClean="0"/>
              <a:t>L/C (m),Energy after acceleration, Commissioning year</a:t>
            </a:r>
            <a:endParaRPr lang="en-US" sz="1000" b="1" dirty="0" smtClean="0">
              <a:effectLst/>
            </a:endParaRPr>
          </a:p>
        </p:txBody>
      </p:sp>
      <p:sp>
        <p:nvSpPr>
          <p:cNvPr id="17" name="TextBox 16"/>
          <p:cNvSpPr txBox="1"/>
          <p:nvPr/>
        </p:nvSpPr>
        <p:spPr>
          <a:xfrm rot="2236374">
            <a:off x="5580112" y="4575319"/>
            <a:ext cx="2448272" cy="707886"/>
          </a:xfrm>
          <a:prstGeom prst="rect">
            <a:avLst/>
          </a:prstGeom>
          <a:noFill/>
        </p:spPr>
        <p:txBody>
          <a:bodyPr wrap="square" rtlCol="0">
            <a:spAutoFit/>
          </a:bodyPr>
          <a:lstStyle/>
          <a:p>
            <a:pPr algn="ctr"/>
            <a:r>
              <a:rPr lang="en-US" sz="2000" b="1" dirty="0" smtClean="0">
                <a:effectLst/>
              </a:rPr>
              <a:t>PS:</a:t>
            </a:r>
          </a:p>
          <a:p>
            <a:pPr algn="ctr"/>
            <a:r>
              <a:rPr lang="en-US" sz="2000" b="1" dirty="0" smtClean="0">
                <a:effectLst/>
              </a:rPr>
              <a:t>628 m, </a:t>
            </a:r>
            <a:r>
              <a:rPr lang="en-US" sz="2000" b="1" dirty="0" smtClean="0">
                <a:solidFill>
                  <a:srgbClr val="C00000"/>
                </a:solidFill>
                <a:effectLst/>
              </a:rPr>
              <a:t>26 </a:t>
            </a:r>
            <a:r>
              <a:rPr lang="en-US" sz="2000" b="1" dirty="0" err="1" smtClean="0">
                <a:solidFill>
                  <a:srgbClr val="C00000"/>
                </a:solidFill>
                <a:effectLst/>
              </a:rPr>
              <a:t>GeV</a:t>
            </a:r>
            <a:r>
              <a:rPr lang="en-US" sz="2000" b="1" dirty="0" smtClean="0">
                <a:effectLst/>
              </a:rPr>
              <a:t>, </a:t>
            </a:r>
            <a:r>
              <a:rPr lang="en-US" sz="2000" b="1" dirty="0" smtClean="0"/>
              <a:t>1959</a:t>
            </a:r>
            <a:endParaRPr lang="en-US" sz="2000" b="1" dirty="0" smtClean="0">
              <a:effectLst/>
            </a:endParaRPr>
          </a:p>
        </p:txBody>
      </p:sp>
      <p:sp>
        <p:nvSpPr>
          <p:cNvPr id="18" name="TextBox 17"/>
          <p:cNvSpPr txBox="1"/>
          <p:nvPr/>
        </p:nvSpPr>
        <p:spPr>
          <a:xfrm rot="1497915">
            <a:off x="2123728" y="2927847"/>
            <a:ext cx="1800200" cy="830997"/>
          </a:xfrm>
          <a:prstGeom prst="rect">
            <a:avLst/>
          </a:prstGeom>
          <a:noFill/>
        </p:spPr>
        <p:txBody>
          <a:bodyPr wrap="square" rtlCol="0">
            <a:spAutoFit/>
          </a:bodyPr>
          <a:lstStyle/>
          <a:p>
            <a:pPr algn="ctr"/>
            <a:r>
              <a:rPr lang="en-US" sz="1600" b="1" dirty="0" smtClean="0">
                <a:effectLst/>
              </a:rPr>
              <a:t>PSB:</a:t>
            </a:r>
          </a:p>
          <a:p>
            <a:pPr algn="ctr"/>
            <a:r>
              <a:rPr lang="en-US" sz="1600" b="1" dirty="0" smtClean="0"/>
              <a:t>154 m, </a:t>
            </a:r>
            <a:r>
              <a:rPr lang="en-US" sz="1600" b="1" dirty="0" smtClean="0">
                <a:solidFill>
                  <a:srgbClr val="C00000"/>
                </a:solidFill>
              </a:rPr>
              <a:t>1.4 </a:t>
            </a:r>
            <a:r>
              <a:rPr lang="en-US" sz="1600" b="1" dirty="0" err="1" smtClean="0">
                <a:solidFill>
                  <a:srgbClr val="C00000"/>
                </a:solidFill>
              </a:rPr>
              <a:t>GeV</a:t>
            </a:r>
            <a:r>
              <a:rPr lang="en-US" sz="1600" b="1" dirty="0" smtClean="0"/>
              <a:t>, 1972</a:t>
            </a:r>
            <a:endParaRPr lang="en-US" sz="1600" b="1" dirty="0" smtClean="0">
              <a:effectLst/>
            </a:endParaRPr>
          </a:p>
        </p:txBody>
      </p:sp>
      <p:cxnSp>
        <p:nvCxnSpPr>
          <p:cNvPr id="19" name="Straight Arrow Connector 18"/>
          <p:cNvCxnSpPr/>
          <p:nvPr/>
        </p:nvCxnSpPr>
        <p:spPr bwMode="auto">
          <a:xfrm flipH="1" flipV="1">
            <a:off x="35496" y="1882860"/>
            <a:ext cx="504056" cy="376009"/>
          </a:xfrm>
          <a:prstGeom prst="straightConnector1">
            <a:avLst/>
          </a:prstGeom>
          <a:solidFill>
            <a:schemeClr val="accent1"/>
          </a:solidFill>
          <a:ln w="31750" cap="flat" cmpd="sng" algn="ctr">
            <a:solidFill>
              <a:srgbClr val="FF0000"/>
            </a:solidFill>
            <a:prstDash val="solid"/>
            <a:round/>
            <a:headEnd type="none" w="med" len="med"/>
            <a:tailEnd type="arrow"/>
          </a:ln>
          <a:effectLst/>
        </p:spPr>
      </p:cxnSp>
      <p:sp>
        <p:nvSpPr>
          <p:cNvPr id="22" name="TextBox 21"/>
          <p:cNvSpPr txBox="1"/>
          <p:nvPr/>
        </p:nvSpPr>
        <p:spPr>
          <a:xfrm>
            <a:off x="4283968" y="4851157"/>
            <a:ext cx="855712" cy="400110"/>
          </a:xfrm>
          <a:prstGeom prst="rect">
            <a:avLst/>
          </a:prstGeom>
          <a:noFill/>
        </p:spPr>
        <p:txBody>
          <a:bodyPr wrap="square" rtlCol="0">
            <a:spAutoFit/>
          </a:bodyPr>
          <a:lstStyle/>
          <a:p>
            <a:r>
              <a:rPr lang="en-US" sz="2000" b="1" dirty="0" smtClean="0">
                <a:effectLst/>
              </a:rPr>
              <a:t>LEIR</a:t>
            </a:r>
            <a:endParaRPr lang="en-US" sz="2000" b="1" dirty="0">
              <a:effectLst/>
            </a:endParaRPr>
          </a:p>
        </p:txBody>
      </p:sp>
      <p:sp>
        <p:nvSpPr>
          <p:cNvPr id="3" name="Smiley Face 2"/>
          <p:cNvSpPr/>
          <p:nvPr/>
        </p:nvSpPr>
        <p:spPr>
          <a:xfrm>
            <a:off x="3923928" y="5067181"/>
            <a:ext cx="216024" cy="216024"/>
          </a:xfrm>
          <a:prstGeom prst="smileyFace">
            <a:avLst/>
          </a:prstGeom>
          <a:ln>
            <a:solidFill>
              <a:schemeClr val="tx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5" name="Straight Arrow Connector 4"/>
          <p:cNvCxnSpPr/>
          <p:nvPr/>
        </p:nvCxnSpPr>
        <p:spPr>
          <a:xfrm flipH="1" flipV="1">
            <a:off x="5724128" y="3988319"/>
            <a:ext cx="828092" cy="64681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6" name="Smiley Face 25"/>
          <p:cNvSpPr/>
          <p:nvPr/>
        </p:nvSpPr>
        <p:spPr>
          <a:xfrm>
            <a:off x="3909891" y="4429339"/>
            <a:ext cx="216024" cy="216024"/>
          </a:xfrm>
          <a:prstGeom prst="smileyFace">
            <a:avLst/>
          </a:prstGeom>
          <a:solidFill>
            <a:srgbClr val="00B050"/>
          </a:solidFill>
          <a:ln>
            <a:solidFill>
              <a:schemeClr val="tx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45458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fill="hold" grpId="0" nodeType="clickEffect">
                                  <p:stCondLst>
                                    <p:cond delay="0"/>
                                  </p:stCondLst>
                                  <p:childTnLst>
                                    <p:animMotion origin="layout" path="M -0.00312 -0.01759 L -0.04219 -0.14676 L -0.04114 -0.19352 L -0.08021 -0.29583 L -0.09913 -0.32245 L -0.11909 -0.32778 L -0.13507 -0.31574 L -0.14514 -0.29444 L -0.14514 -0.27176 L -0.13715 -0.25463 L -0.12413 -0.24259 L -0.10712 -0.24144 L -0.09114 -0.25324 L -0.07916 -0.28102 L -0.07014 -0.31042 L -0.0651 -0.32245 L -0.05121 -0.3331 L -0.0342 -0.38102 L -0.01215 -0.41435 L 0.01684 -0.44097 L 0.0467 -0.45556 L 0.07865 -0.45972 L 0.11372 -0.45162 L 0.14566 -0.43171 L 0.17066 -0.40093 L 0.18872 -0.36644 L 0.2007 -0.3331 L 0.20469 -0.29167 L 0.20156 -0.25046 L 0.19462 -0.21204 L 0.17761 -0.17755 L 0.1566 -0.15069 L 0.13264 -0.12824 L 0.11077 -0.1162 L 0.07674 -0.10949 L 0.03976 -0.11482 L 0.00781 -0.13079 L -0.01319 -0.14815 L -0.02621 -0.14676 L -0.03923 -0.16667 L -0.35399 -0.34907 L -0.43281 -0.43032 " pathEditMode="relative" rAng="0" ptsTypes="AAAAAAAAAAAAAAAAAAAAAAAAAAAAAAAAAAAAAAAAAA">
                                      <p:cBhvr>
                                        <p:cTn id="6" dur="5000" fill="hold"/>
                                        <p:tgtEl>
                                          <p:spTgt spid="3"/>
                                        </p:tgtEl>
                                        <p:attrNameLst>
                                          <p:attrName>ppt_x</p:attrName>
                                          <p:attrName>ppt_y</p:attrName>
                                        </p:attrNameLst>
                                      </p:cBhvr>
                                      <p:rCtr x="-11094" y="-22106"/>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2.77778E-7 -4.07407E-6 L -0.02465 -0.04699 L -0.01615 -0.05833 L 0.03628 0.02037 L 0.03715 0.05463 L 0.05816 0.05579 L 0.05816 0.02292 L 0.03524 0.02292 L -0.03611 -0.09907 L -0.0533 -0.1537 L -0.0533 -0.20926 L -0.03993 -0.26273 L -0.01615 -0.31088 L 0.02951 -0.35023 L 0.08299 -0.36296 L 0.13906 -0.34652 L 0.18108 -0.29305 L 0.20677 -0.22708 L 0.20573 -0.15995 L 0.19531 -0.10532 L 0.16771 -0.06226 L 0.12674 -0.02291 L 0.08108 -0.01134 L 0.02587 -0.02407 L -0.01997 -0.06088 L -0.35712 -0.26134 L -0.44184 -0.35277 " pathEditMode="relative" rAng="0" ptsTypes="AAAAAAAAAAAAAAAAAAAAAAAAAAA">
                                      <p:cBhvr>
                                        <p:cTn id="10" dur="5000" fill="hold"/>
                                        <p:tgtEl>
                                          <p:spTgt spid="26"/>
                                        </p:tgtEl>
                                        <p:attrNameLst>
                                          <p:attrName>ppt_x</p:attrName>
                                          <p:attrName>ppt_y</p:attrName>
                                        </p:attrNameLst>
                                      </p:cBhvr>
                                      <p:rCtr x="-11753" y="-153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6" grpId="0" animBg="1"/>
    </p:bld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US"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59</a:t>
            </a:fld>
            <a:endParaRPr lang="en-US" dirty="0"/>
          </a:p>
        </p:txBody>
      </p:sp>
      <p:sp>
        <p:nvSpPr>
          <p:cNvPr id="6" name="TextBox 5"/>
          <p:cNvSpPr txBox="1"/>
          <p:nvPr/>
        </p:nvSpPr>
        <p:spPr>
          <a:xfrm>
            <a:off x="107504" y="908720"/>
            <a:ext cx="8784976" cy="5693865"/>
          </a:xfrm>
          <a:prstGeom prst="rect">
            <a:avLst/>
          </a:prstGeom>
          <a:noFill/>
        </p:spPr>
        <p:txBody>
          <a:bodyPr wrap="square" rtlCol="0">
            <a:spAutoFit/>
          </a:bodyPr>
          <a:lstStyle/>
          <a:p>
            <a:r>
              <a:rPr lang="en-US" sz="1400" b="1" dirty="0" smtClean="0">
                <a:effectLst/>
              </a:rPr>
              <a:t>The LHC Design Report Volume 1: The LHC Main Ring,  </a:t>
            </a:r>
            <a:r>
              <a:rPr lang="en-US" sz="1400" dirty="0" smtClean="0">
                <a:effectLst/>
              </a:rPr>
              <a:t>CERN</a:t>
            </a:r>
            <a:r>
              <a:rPr lang="en-US" sz="1400" dirty="0">
                <a:effectLst/>
              </a:rPr>
              <a:t>-2004-003-V-</a:t>
            </a:r>
            <a:r>
              <a:rPr lang="en-US" sz="1400" dirty="0" smtClean="0">
                <a:effectLst/>
              </a:rPr>
              <a:t>1,  </a:t>
            </a:r>
          </a:p>
          <a:p>
            <a:r>
              <a:rPr lang="en-US" sz="1400" dirty="0">
                <a:effectLst/>
              </a:rPr>
              <a:t>	</a:t>
            </a:r>
            <a:r>
              <a:rPr lang="en-US" sz="1400" dirty="0" smtClean="0">
                <a:effectLst/>
              </a:rPr>
              <a:t>		</a:t>
            </a:r>
            <a:r>
              <a:rPr lang="en-US" sz="1400" dirty="0" smtClean="0">
                <a:effectLst/>
                <a:hlinkClick r:id="rId2"/>
              </a:rPr>
              <a:t>http</a:t>
            </a:r>
            <a:r>
              <a:rPr lang="en-US" sz="1400" dirty="0">
                <a:effectLst/>
                <a:hlinkClick r:id="rId2"/>
              </a:rPr>
              <a:t>://cds.cern.ch/record/782076/files/CERN-2004-003-V1.</a:t>
            </a:r>
            <a:r>
              <a:rPr lang="en-US" sz="1400" dirty="0" smtClean="0">
                <a:effectLst/>
                <a:hlinkClick r:id="rId2"/>
              </a:rPr>
              <a:t>pdf</a:t>
            </a:r>
            <a:endParaRPr lang="en-US" sz="1400" dirty="0" smtClean="0">
              <a:effectLst/>
            </a:endParaRPr>
          </a:p>
          <a:p>
            <a:endParaRPr lang="en-US" sz="1400" b="1" dirty="0" smtClean="0">
              <a:effectLst/>
            </a:endParaRPr>
          </a:p>
          <a:p>
            <a:r>
              <a:rPr lang="en-US" sz="1400" b="1" dirty="0" smtClean="0">
                <a:effectLst/>
              </a:rPr>
              <a:t>The </a:t>
            </a:r>
            <a:r>
              <a:rPr lang="en-US" sz="1400" b="1" dirty="0">
                <a:effectLst/>
              </a:rPr>
              <a:t>LHC Design Report Volume 1: The LHC </a:t>
            </a:r>
            <a:r>
              <a:rPr lang="en-US" sz="1400" b="1" dirty="0" smtClean="0">
                <a:effectLst/>
              </a:rPr>
              <a:t>Infrastructure and Services,  </a:t>
            </a:r>
            <a:r>
              <a:rPr lang="en-US" sz="1400" dirty="0">
                <a:effectLst/>
              </a:rPr>
              <a:t>CERN-2004-003-V</a:t>
            </a:r>
            <a:r>
              <a:rPr lang="en-US" sz="1400" dirty="0" smtClean="0">
                <a:effectLst/>
              </a:rPr>
              <a:t>-2, </a:t>
            </a:r>
          </a:p>
          <a:p>
            <a:r>
              <a:rPr lang="en-US" sz="1400" dirty="0" smtClean="0">
                <a:effectLst/>
              </a:rPr>
              <a:t> 			</a:t>
            </a:r>
            <a:r>
              <a:rPr lang="en-US" sz="1400" dirty="0" smtClean="0">
                <a:effectLst/>
                <a:hlinkClick r:id="rId3"/>
              </a:rPr>
              <a:t>http</a:t>
            </a:r>
            <a:r>
              <a:rPr lang="en-US" sz="1400" dirty="0">
                <a:effectLst/>
                <a:hlinkClick r:id="rId3"/>
              </a:rPr>
              <a:t>://cds.cern.ch/record/782076/files/CERN-2004-003-</a:t>
            </a:r>
            <a:r>
              <a:rPr lang="en-US" sz="1400" dirty="0" smtClean="0">
                <a:effectLst/>
                <a:hlinkClick r:id="rId3"/>
              </a:rPr>
              <a:t>V2.pdf</a:t>
            </a:r>
            <a:endParaRPr lang="en-US" sz="1400" dirty="0">
              <a:effectLst/>
            </a:endParaRPr>
          </a:p>
          <a:p>
            <a:endParaRPr lang="en-US" sz="1400" b="1" dirty="0">
              <a:effectLst/>
            </a:endParaRPr>
          </a:p>
          <a:p>
            <a:r>
              <a:rPr lang="en-US" sz="1400" b="1" dirty="0" smtClean="0">
                <a:effectLst/>
              </a:rPr>
              <a:t>The </a:t>
            </a:r>
            <a:r>
              <a:rPr lang="en-US" sz="1400" b="1" dirty="0">
                <a:effectLst/>
              </a:rPr>
              <a:t>LHC Design Report Volume </a:t>
            </a:r>
            <a:r>
              <a:rPr lang="en-US" sz="1400" b="1" dirty="0" smtClean="0">
                <a:effectLst/>
              </a:rPr>
              <a:t>3: </a:t>
            </a:r>
            <a:r>
              <a:rPr lang="en-US" sz="1400" b="1" dirty="0">
                <a:effectLst/>
              </a:rPr>
              <a:t>The </a:t>
            </a:r>
            <a:r>
              <a:rPr lang="en-US" sz="1400" b="1" dirty="0" smtClean="0">
                <a:effectLst/>
              </a:rPr>
              <a:t>LHC Injector Chain </a:t>
            </a:r>
            <a:r>
              <a:rPr lang="en-US" sz="1400" b="1" dirty="0">
                <a:effectLst/>
              </a:rPr>
              <a:t>: </a:t>
            </a:r>
            <a:r>
              <a:rPr lang="en-US" sz="1400" dirty="0">
                <a:effectLst/>
              </a:rPr>
              <a:t>CERN-2004-003-V</a:t>
            </a:r>
            <a:r>
              <a:rPr lang="en-US" sz="1400" dirty="0" smtClean="0">
                <a:effectLst/>
              </a:rPr>
              <a:t>-3: </a:t>
            </a:r>
          </a:p>
          <a:p>
            <a:r>
              <a:rPr lang="en-US" sz="1400" dirty="0" smtClean="0">
                <a:effectLst/>
              </a:rPr>
              <a:t>		 </a:t>
            </a:r>
            <a:r>
              <a:rPr lang="en-US" sz="1400" dirty="0">
                <a:effectLst/>
              </a:rPr>
              <a:t>	</a:t>
            </a:r>
            <a:r>
              <a:rPr lang="en-US" sz="1400" b="1" dirty="0" smtClean="0">
                <a:effectLst/>
                <a:hlinkClick r:id="rId4"/>
              </a:rPr>
              <a:t>http</a:t>
            </a:r>
            <a:r>
              <a:rPr lang="en-US" sz="1400" b="1" dirty="0">
                <a:effectLst/>
                <a:hlinkClick r:id="rId4"/>
              </a:rPr>
              <a:t>://cds.cern.ch/record/823808/files/CERN-2004-003-V3.</a:t>
            </a:r>
            <a:r>
              <a:rPr lang="en-US" sz="1400" b="1" dirty="0" smtClean="0">
                <a:effectLst/>
                <a:hlinkClick r:id="rId4"/>
              </a:rPr>
              <a:t>pdf</a:t>
            </a:r>
            <a:endParaRPr lang="en-US" sz="1400" b="1" dirty="0">
              <a:effectLst/>
            </a:endParaRPr>
          </a:p>
          <a:p>
            <a:endParaRPr lang="en-US" sz="1400" b="1" dirty="0" smtClean="0">
              <a:effectLst/>
            </a:endParaRPr>
          </a:p>
          <a:p>
            <a:r>
              <a:rPr lang="en-US" sz="1400" b="1" dirty="0" smtClean="0">
                <a:effectLst/>
              </a:rPr>
              <a:t>Fifty years of the CERN Proton Synchrotron: Volume 1 :</a:t>
            </a:r>
            <a:r>
              <a:rPr lang="en-US" sz="1400" dirty="0">
                <a:effectLst/>
              </a:rPr>
              <a:t>CERN-2011-</a:t>
            </a:r>
            <a:r>
              <a:rPr lang="en-US" sz="1400" dirty="0" smtClean="0">
                <a:effectLst/>
              </a:rPr>
              <a:t>004</a:t>
            </a:r>
            <a:r>
              <a:rPr lang="en-US" sz="1400" dirty="0" smtClean="0"/>
              <a:t>, </a:t>
            </a:r>
          </a:p>
          <a:p>
            <a:r>
              <a:rPr lang="en-US" sz="1400" b="1" dirty="0" smtClean="0">
                <a:effectLst/>
              </a:rPr>
              <a:t>			</a:t>
            </a:r>
            <a:r>
              <a:rPr lang="en-US" sz="1400" b="1" dirty="0" smtClean="0">
                <a:effectLst/>
                <a:hlinkClick r:id="rId5"/>
              </a:rPr>
              <a:t>http</a:t>
            </a:r>
            <a:r>
              <a:rPr lang="en-US" sz="1400" b="1" dirty="0">
                <a:effectLst/>
                <a:hlinkClick r:id="rId5"/>
              </a:rPr>
              <a:t>://cds.cern.ch/record/1359959/files/cern-2011-004.</a:t>
            </a:r>
            <a:r>
              <a:rPr lang="en-US" sz="1400" b="1" dirty="0" smtClean="0">
                <a:effectLst/>
                <a:hlinkClick r:id="rId5"/>
              </a:rPr>
              <a:t>pdf</a:t>
            </a:r>
            <a:r>
              <a:rPr lang="en-US" sz="1400" b="1" dirty="0" smtClean="0">
                <a:effectLst/>
              </a:rPr>
              <a:t> </a:t>
            </a:r>
          </a:p>
          <a:p>
            <a:endParaRPr lang="en-US" sz="1400" b="1" dirty="0" smtClean="0">
              <a:effectLst/>
            </a:endParaRPr>
          </a:p>
          <a:p>
            <a:r>
              <a:rPr lang="en-US" sz="1400" b="1" dirty="0" smtClean="0">
                <a:effectLst/>
              </a:rPr>
              <a:t>Fifty </a:t>
            </a:r>
            <a:r>
              <a:rPr lang="en-US" sz="1400" b="1" dirty="0">
                <a:effectLst/>
              </a:rPr>
              <a:t>years of the CERN Proton Synchrotron: Volume </a:t>
            </a:r>
            <a:r>
              <a:rPr lang="en-US" sz="1400" b="1" dirty="0" smtClean="0">
                <a:effectLst/>
              </a:rPr>
              <a:t>2 </a:t>
            </a:r>
            <a:r>
              <a:rPr lang="en-US" sz="1400" b="1" dirty="0">
                <a:effectLst/>
              </a:rPr>
              <a:t>:</a:t>
            </a:r>
            <a:r>
              <a:rPr lang="en-US" sz="1400" dirty="0">
                <a:effectLst/>
              </a:rPr>
              <a:t>CERN-</a:t>
            </a:r>
            <a:r>
              <a:rPr lang="en-US" sz="1400" dirty="0" smtClean="0">
                <a:effectLst/>
              </a:rPr>
              <a:t>2013-005</a:t>
            </a:r>
            <a:r>
              <a:rPr lang="en-US" sz="1400" dirty="0" smtClean="0"/>
              <a:t>, </a:t>
            </a:r>
            <a:endParaRPr lang="en-US" sz="1400" dirty="0"/>
          </a:p>
          <a:p>
            <a:r>
              <a:rPr lang="en-US" sz="1400" b="1" dirty="0">
                <a:effectLst/>
              </a:rPr>
              <a:t>			</a:t>
            </a:r>
            <a:r>
              <a:rPr lang="en-US" sz="1400" b="1" dirty="0">
                <a:effectLst/>
                <a:hlinkClick r:id="rId6"/>
              </a:rPr>
              <a:t>http://cds.cern.ch/record/1597087/files/CERN-2013-005.</a:t>
            </a:r>
            <a:r>
              <a:rPr lang="en-US" sz="1400" b="1" dirty="0" smtClean="0">
                <a:effectLst/>
                <a:hlinkClick r:id="rId6"/>
              </a:rPr>
              <a:t>pdf</a:t>
            </a:r>
            <a:r>
              <a:rPr lang="en-US" sz="1400" b="1" dirty="0" smtClean="0">
                <a:effectLst/>
              </a:rPr>
              <a:t> </a:t>
            </a:r>
          </a:p>
          <a:p>
            <a:endParaRPr lang="en-US" sz="1400" b="1" dirty="0">
              <a:effectLst/>
            </a:endParaRPr>
          </a:p>
          <a:p>
            <a:r>
              <a:rPr lang="en-US" sz="1400" b="1" dirty="0" smtClean="0">
                <a:effectLst/>
              </a:rPr>
              <a:t>Linac4 Technical Design Report:: </a:t>
            </a:r>
          </a:p>
          <a:p>
            <a:r>
              <a:rPr lang="en-US" sz="1400" b="1" dirty="0" smtClean="0">
                <a:effectLst/>
              </a:rPr>
              <a:t>	 </a:t>
            </a:r>
            <a:r>
              <a:rPr lang="en-US" sz="1400" b="1" dirty="0">
                <a:effectLst/>
              </a:rPr>
              <a:t>	</a:t>
            </a:r>
            <a:r>
              <a:rPr lang="en-US" sz="1400" b="1" dirty="0" smtClean="0">
                <a:effectLst/>
              </a:rPr>
              <a:t>	</a:t>
            </a:r>
            <a:r>
              <a:rPr lang="en-US" sz="1400" b="1" dirty="0" smtClean="0">
                <a:effectLst/>
                <a:hlinkClick r:id="rId7"/>
              </a:rPr>
              <a:t>http</a:t>
            </a:r>
            <a:r>
              <a:rPr lang="en-US" sz="1400" b="1" dirty="0">
                <a:effectLst/>
                <a:hlinkClick r:id="rId7"/>
              </a:rPr>
              <a:t>://cds.cern.ch/record/1004186/files/ab-2006-084.</a:t>
            </a:r>
            <a:r>
              <a:rPr lang="en-US" sz="1400" b="1" dirty="0" smtClean="0">
                <a:effectLst/>
                <a:hlinkClick r:id="rId7"/>
              </a:rPr>
              <a:t>pdf</a:t>
            </a:r>
            <a:r>
              <a:rPr lang="en-US" sz="1400" b="1" dirty="0" smtClean="0">
                <a:effectLst/>
              </a:rPr>
              <a:t> </a:t>
            </a:r>
          </a:p>
          <a:p>
            <a:endParaRPr lang="en-US" sz="1400" b="1" dirty="0">
              <a:effectLst/>
            </a:endParaRPr>
          </a:p>
          <a:p>
            <a:r>
              <a:rPr lang="en-US" sz="1400" b="1" dirty="0" smtClean="0">
                <a:effectLst/>
              </a:rPr>
              <a:t>Elena Conceptual </a:t>
            </a:r>
            <a:r>
              <a:rPr lang="en-US" sz="1400" b="1" dirty="0">
                <a:effectLst/>
              </a:rPr>
              <a:t>Design Report: </a:t>
            </a:r>
            <a:endParaRPr lang="en-US" sz="1400" b="1" dirty="0" smtClean="0">
              <a:effectLst/>
            </a:endParaRPr>
          </a:p>
          <a:p>
            <a:r>
              <a:rPr lang="en-US" sz="1400" b="1" dirty="0">
                <a:effectLst/>
              </a:rPr>
              <a:t>	</a:t>
            </a:r>
            <a:r>
              <a:rPr lang="en-US" sz="1400" b="1" dirty="0" smtClean="0">
                <a:effectLst/>
              </a:rPr>
              <a:t> 		</a:t>
            </a:r>
            <a:r>
              <a:rPr lang="en-US" sz="1400" b="1" dirty="0" smtClean="0">
                <a:effectLst/>
                <a:hlinkClick r:id="rId8"/>
              </a:rPr>
              <a:t>http</a:t>
            </a:r>
            <a:r>
              <a:rPr lang="en-US" sz="1400" b="1" dirty="0">
                <a:effectLst/>
                <a:hlinkClick r:id="rId8"/>
              </a:rPr>
              <a:t>://cds.cern.ch/record/1309538/files/CERN-BE-2010-029.</a:t>
            </a:r>
            <a:r>
              <a:rPr lang="en-US" sz="1400" b="1" dirty="0" smtClean="0">
                <a:effectLst/>
                <a:hlinkClick r:id="rId8"/>
              </a:rPr>
              <a:t>pdf</a:t>
            </a:r>
            <a:endParaRPr lang="en-US" sz="1400" b="1" dirty="0" smtClean="0">
              <a:effectLst/>
            </a:endParaRPr>
          </a:p>
          <a:p>
            <a:endParaRPr lang="en-US" sz="1400" b="1" dirty="0">
              <a:effectLst/>
            </a:endParaRPr>
          </a:p>
          <a:p>
            <a:r>
              <a:rPr lang="en-US" sz="1400" b="1" dirty="0" smtClean="0">
                <a:effectLst/>
              </a:rPr>
              <a:t>AWAKE Technical Design Report:  </a:t>
            </a:r>
          </a:p>
          <a:p>
            <a:r>
              <a:rPr lang="en-US" sz="1400" b="1" dirty="0">
                <a:effectLst/>
              </a:rPr>
              <a:t>	</a:t>
            </a:r>
            <a:r>
              <a:rPr lang="en-US" sz="1400" b="1" dirty="0" smtClean="0">
                <a:effectLst/>
              </a:rPr>
              <a:t>		 </a:t>
            </a:r>
            <a:r>
              <a:rPr lang="en-US" sz="1400" b="1" dirty="0" smtClean="0">
                <a:effectLst/>
                <a:hlinkClick r:id="rId9"/>
              </a:rPr>
              <a:t>http</a:t>
            </a:r>
            <a:r>
              <a:rPr lang="en-US" sz="1400" b="1" dirty="0">
                <a:effectLst/>
                <a:hlinkClick r:id="rId9"/>
              </a:rPr>
              <a:t>://cds.cern.ch/record/1537318/files/SPSC-TDR-003.</a:t>
            </a:r>
            <a:r>
              <a:rPr lang="en-US" sz="1400" b="1" dirty="0" smtClean="0">
                <a:effectLst/>
                <a:hlinkClick r:id="rId9"/>
              </a:rPr>
              <a:t>pdf</a:t>
            </a:r>
            <a:r>
              <a:rPr lang="en-US" sz="1400" b="1" dirty="0" smtClean="0">
                <a:effectLst/>
              </a:rPr>
              <a:t> </a:t>
            </a:r>
          </a:p>
          <a:p>
            <a:endParaRPr lang="en-US" sz="1400" b="1" dirty="0" smtClean="0">
              <a:effectLst/>
            </a:endParaRPr>
          </a:p>
          <a:p>
            <a:r>
              <a:rPr lang="en-US" sz="1400" b="1" dirty="0" err="1" smtClean="0">
                <a:effectLst/>
              </a:rPr>
              <a:t>HiRadMat</a:t>
            </a:r>
            <a:r>
              <a:rPr lang="en-US" sz="1400" b="1" dirty="0" smtClean="0">
                <a:effectLst/>
              </a:rPr>
              <a:t>:  </a:t>
            </a:r>
          </a:p>
          <a:p>
            <a:r>
              <a:rPr lang="en-US" sz="1400" b="1" dirty="0" smtClean="0">
                <a:effectLst/>
              </a:rPr>
              <a:t> </a:t>
            </a:r>
            <a:r>
              <a:rPr lang="en-US" sz="1400" b="1" dirty="0">
                <a:effectLst/>
              </a:rPr>
              <a:t>	</a:t>
            </a:r>
            <a:r>
              <a:rPr lang="en-US" sz="1400" b="1" dirty="0" smtClean="0">
                <a:effectLst/>
              </a:rPr>
              <a:t>		</a:t>
            </a:r>
            <a:r>
              <a:rPr lang="en-US" sz="1400" b="1" dirty="0" smtClean="0">
                <a:effectLst/>
                <a:hlinkClick r:id="rId10"/>
              </a:rPr>
              <a:t>http</a:t>
            </a:r>
            <a:r>
              <a:rPr lang="en-US" sz="1400" b="1" dirty="0">
                <a:effectLst/>
                <a:hlinkClick r:id="rId10"/>
              </a:rPr>
              <a:t>://cds.cern.ch/record/1403043/files/CERN-ATS-2011-232.</a:t>
            </a:r>
            <a:r>
              <a:rPr lang="en-US" sz="1400" b="1" dirty="0" smtClean="0">
                <a:effectLst/>
                <a:hlinkClick r:id="rId10"/>
              </a:rPr>
              <a:t>pdf</a:t>
            </a:r>
            <a:r>
              <a:rPr lang="en-US" sz="1400" b="1" dirty="0" smtClean="0">
                <a:effectLst/>
              </a:rPr>
              <a:t> </a:t>
            </a:r>
          </a:p>
        </p:txBody>
      </p:sp>
    </p:spTree>
    <p:extLst>
      <p:ext uri="{BB962C8B-B14F-4D97-AF65-F5344CB8AC3E}">
        <p14:creationId xmlns:p14="http://schemas.microsoft.com/office/powerpoint/2010/main" val="1980017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4</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6</a:t>
            </a:fld>
            <a:endParaRPr lang="en-GB"/>
          </a:p>
        </p:txBody>
      </p:sp>
      <p:pic>
        <p:nvPicPr>
          <p:cNvPr id="51202" name="Picture 2" descr="https://www.lhc-closer.es/webapp/files/1435153565_71532af0de93da03a713d689eec6f8b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328254"/>
            <a:ext cx="5565593" cy="482047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259632" y="4653136"/>
            <a:ext cx="115212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540029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5416"/>
            <a:ext cx="7704855" cy="649288"/>
          </a:xfrm>
        </p:spPr>
        <p:txBody>
          <a:bodyPr>
            <a:normAutofit fontScale="90000"/>
          </a:bodyPr>
          <a:lstStyle/>
          <a:p>
            <a:r>
              <a:rPr lang="en-US" dirty="0" smtClean="0"/>
              <a:t>Generating a 25ns Bunch Train in the PS</a:t>
            </a:r>
            <a:endParaRPr lang="en-US" dirty="0"/>
          </a:p>
        </p:txBody>
      </p:sp>
      <p:pic>
        <p:nvPicPr>
          <p:cNvPr id="6" name="Picture 4" descr="benedikt-alvarez_Page_3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887437"/>
            <a:ext cx="8737352" cy="5123521"/>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extBox 6"/>
          <p:cNvSpPr txBox="1"/>
          <p:nvPr/>
        </p:nvSpPr>
        <p:spPr>
          <a:xfrm>
            <a:off x="107504" y="6165304"/>
            <a:ext cx="8784976" cy="400110"/>
          </a:xfrm>
          <a:prstGeom prst="rect">
            <a:avLst/>
          </a:prstGeom>
          <a:noFill/>
        </p:spPr>
        <p:txBody>
          <a:bodyPr wrap="square" rtlCol="0">
            <a:spAutoFit/>
          </a:bodyPr>
          <a:lstStyle/>
          <a:p>
            <a:r>
              <a:rPr lang="en-US" sz="2000" b="1" dirty="0" smtClean="0">
                <a:effectLst/>
              </a:rPr>
              <a:t>Use double splitting at 25 </a:t>
            </a:r>
            <a:r>
              <a:rPr lang="en-US" sz="2000" b="1" dirty="0" err="1" smtClean="0">
                <a:effectLst/>
              </a:rPr>
              <a:t>GeV</a:t>
            </a:r>
            <a:r>
              <a:rPr lang="en-US" sz="2000" b="1" dirty="0" smtClean="0">
                <a:effectLst/>
              </a:rPr>
              <a:t> to generate 50ns bunch trains instead</a:t>
            </a:r>
          </a:p>
        </p:txBody>
      </p:sp>
      <p:sp>
        <p:nvSpPr>
          <p:cNvPr id="8" name="Date Placeholder 7"/>
          <p:cNvSpPr>
            <a:spLocks noGrp="1"/>
          </p:cNvSpPr>
          <p:nvPr>
            <p:ph type="dt" sz="half" idx="10"/>
          </p:nvPr>
        </p:nvSpPr>
        <p:spPr/>
        <p:txBody>
          <a:bodyPr/>
          <a:lstStyle/>
          <a:p>
            <a:r>
              <a:rPr lang="en-US" smtClean="0"/>
              <a:t>15 January 2021</a:t>
            </a:r>
            <a:endParaRPr lang="en-US" dirty="0" smtClean="0"/>
          </a:p>
        </p:txBody>
      </p:sp>
      <p:sp>
        <p:nvSpPr>
          <p:cNvPr id="9" name="Footer Placeholder 8"/>
          <p:cNvSpPr>
            <a:spLocks noGrp="1"/>
          </p:cNvSpPr>
          <p:nvPr>
            <p:ph type="ftr" sz="quarter" idx="11"/>
          </p:nvPr>
        </p:nvSpPr>
        <p:spPr/>
        <p:txBody>
          <a:bodyPr/>
          <a:lstStyle/>
          <a:p>
            <a:r>
              <a:rPr lang="en-US" smtClean="0"/>
              <a:t>JUAS 2021</a:t>
            </a:r>
            <a:endParaRPr lang="en-US" dirty="0"/>
          </a:p>
        </p:txBody>
      </p:sp>
      <p:sp>
        <p:nvSpPr>
          <p:cNvPr id="10" name="Slide Number Placeholder 9"/>
          <p:cNvSpPr>
            <a:spLocks noGrp="1"/>
          </p:cNvSpPr>
          <p:nvPr>
            <p:ph type="sldNum" sz="quarter" idx="12"/>
          </p:nvPr>
        </p:nvSpPr>
        <p:spPr/>
        <p:txBody>
          <a:bodyPr/>
          <a:lstStyle/>
          <a:p>
            <a:fld id="{8A37C28D-FCB0-477D-82D3-62143F2DA843}" type="slidenum">
              <a:rPr lang="en-US" smtClean="0"/>
              <a:pPr/>
              <a:t>60</a:t>
            </a:fld>
            <a:endParaRPr lang="en-US" dirty="0"/>
          </a:p>
        </p:txBody>
      </p:sp>
    </p:spTree>
    <p:extLst>
      <p:ext uri="{BB962C8B-B14F-4D97-AF65-F5344CB8AC3E}">
        <p14:creationId xmlns:p14="http://schemas.microsoft.com/office/powerpoint/2010/main" val="33962046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Proton Synchrotron (PS)</a:t>
            </a: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61</a:t>
            </a:fld>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752475"/>
            <a:ext cx="9120188" cy="5353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467544" y="5980836"/>
            <a:ext cx="8568952" cy="646331"/>
          </a:xfrm>
          <a:prstGeom prst="rect">
            <a:avLst/>
          </a:prstGeom>
        </p:spPr>
        <p:txBody>
          <a:bodyPr wrap="square">
            <a:spAutoFit/>
          </a:bodyPr>
          <a:lstStyle/>
          <a:p>
            <a:pPr algn="ctr"/>
            <a:r>
              <a:rPr lang="en-US" b="1" dirty="0">
                <a:cs typeface="Comic Sans MS"/>
              </a:rPr>
              <a:t>The PS </a:t>
            </a:r>
            <a:r>
              <a:rPr lang="en-US" b="1" dirty="0" smtClean="0">
                <a:cs typeface="Comic Sans MS"/>
              </a:rPr>
              <a:t>is the </a:t>
            </a:r>
            <a:r>
              <a:rPr lang="en-US" b="1" dirty="0">
                <a:cs typeface="Comic Sans MS"/>
              </a:rPr>
              <a:t>machine in the LHC Injector Chain where the Longitudinal characteristics of the LHC beam are determined</a:t>
            </a:r>
          </a:p>
        </p:txBody>
      </p:sp>
      <p:sp>
        <p:nvSpPr>
          <p:cNvPr id="8" name="Rectangle 7"/>
          <p:cNvSpPr/>
          <p:nvPr/>
        </p:nvSpPr>
        <p:spPr>
          <a:xfrm>
            <a:off x="6350" y="752475"/>
            <a:ext cx="3485530" cy="5228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3851920" y="4797152"/>
            <a:ext cx="266429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4051450" y="5258849"/>
            <a:ext cx="2265236" cy="369332"/>
          </a:xfrm>
          <a:prstGeom prst="rect">
            <a:avLst/>
          </a:prstGeom>
          <a:solidFill>
            <a:schemeClr val="tx1"/>
          </a:solidFill>
        </p:spPr>
        <p:txBody>
          <a:bodyPr wrap="none" rtlCol="0">
            <a:spAutoFit/>
          </a:bodyPr>
          <a:lstStyle/>
          <a:p>
            <a:r>
              <a:rPr lang="en-GB" dirty="0" smtClean="0">
                <a:solidFill>
                  <a:srgbClr val="FFFF00"/>
                </a:solidFill>
              </a:rPr>
              <a:t>1</a:t>
            </a:r>
            <a:r>
              <a:rPr lang="en-GB" baseline="30000" dirty="0" smtClean="0">
                <a:solidFill>
                  <a:srgbClr val="FFFF00"/>
                </a:solidFill>
              </a:rPr>
              <a:t>st</a:t>
            </a:r>
            <a:r>
              <a:rPr lang="en-GB" dirty="0" smtClean="0">
                <a:solidFill>
                  <a:srgbClr val="FFFF00"/>
                </a:solidFill>
              </a:rPr>
              <a:t> Injection PSB </a:t>
            </a:r>
            <a:r>
              <a:rPr lang="en-GB" dirty="0" smtClean="0">
                <a:solidFill>
                  <a:srgbClr val="FFFF00"/>
                </a:solidFill>
                <a:sym typeface="Wingdings" panose="05000000000000000000" pitchFamily="2" charset="2"/>
              </a:rPr>
              <a:t> PS</a:t>
            </a:r>
            <a:endParaRPr lang="en-GB" dirty="0">
              <a:solidFill>
                <a:srgbClr val="FFFF00"/>
              </a:solidFill>
            </a:endParaRPr>
          </a:p>
        </p:txBody>
      </p:sp>
      <p:sp>
        <p:nvSpPr>
          <p:cNvPr id="11" name="Oval 10"/>
          <p:cNvSpPr/>
          <p:nvPr/>
        </p:nvSpPr>
        <p:spPr>
          <a:xfrm>
            <a:off x="6462242" y="4797152"/>
            <a:ext cx="1332148" cy="319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6490295" y="5116542"/>
            <a:ext cx="2265236" cy="369332"/>
          </a:xfrm>
          <a:prstGeom prst="rect">
            <a:avLst/>
          </a:prstGeom>
          <a:solidFill>
            <a:schemeClr val="tx1"/>
          </a:solidFill>
        </p:spPr>
        <p:txBody>
          <a:bodyPr wrap="none" rtlCol="0">
            <a:spAutoFit/>
          </a:bodyPr>
          <a:lstStyle/>
          <a:p>
            <a:r>
              <a:rPr lang="en-GB" dirty="0" smtClean="0">
                <a:solidFill>
                  <a:srgbClr val="FFFF00"/>
                </a:solidFill>
              </a:rPr>
              <a:t>2</a:t>
            </a:r>
            <a:r>
              <a:rPr lang="en-GB" baseline="30000" dirty="0" smtClean="0">
                <a:solidFill>
                  <a:srgbClr val="FFFF00"/>
                </a:solidFill>
              </a:rPr>
              <a:t>st</a:t>
            </a:r>
            <a:r>
              <a:rPr lang="en-GB" dirty="0" smtClean="0">
                <a:solidFill>
                  <a:srgbClr val="FFFF00"/>
                </a:solidFill>
              </a:rPr>
              <a:t> Injection PSB </a:t>
            </a:r>
            <a:r>
              <a:rPr lang="en-GB" dirty="0" smtClean="0">
                <a:solidFill>
                  <a:srgbClr val="FFFF00"/>
                </a:solidFill>
                <a:sym typeface="Wingdings" panose="05000000000000000000" pitchFamily="2" charset="2"/>
              </a:rPr>
              <a:t> PS</a:t>
            </a:r>
            <a:endParaRPr lang="en-GB" dirty="0">
              <a:solidFill>
                <a:srgbClr val="FFFF00"/>
              </a:solidFill>
            </a:endParaRPr>
          </a:p>
        </p:txBody>
      </p:sp>
      <p:pic>
        <p:nvPicPr>
          <p:cNvPr id="13" name="Picture 1"/>
          <p:cNvPicPr>
            <a:picLocks noChangeAspect="1"/>
          </p:cNvPicPr>
          <p:nvPr/>
        </p:nvPicPr>
        <p:blipFill>
          <a:blip r:embed="rId3"/>
          <a:srcRect/>
          <a:stretch>
            <a:fillRect/>
          </a:stretch>
        </p:blipFill>
        <p:spPr bwMode="auto">
          <a:xfrm>
            <a:off x="245964" y="836712"/>
            <a:ext cx="2880320" cy="4606803"/>
          </a:xfrm>
          <a:prstGeom prst="rect">
            <a:avLst/>
          </a:prstGeom>
          <a:noFill/>
          <a:ln w="9525">
            <a:noFill/>
            <a:miter lim="800000"/>
            <a:headEnd/>
            <a:tailEnd/>
          </a:ln>
        </p:spPr>
      </p:pic>
    </p:spTree>
    <p:extLst>
      <p:ext uri="{BB962C8B-B14F-4D97-AF65-F5344CB8AC3E}">
        <p14:creationId xmlns:p14="http://schemas.microsoft.com/office/powerpoint/2010/main" val="18709016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Large Hadron Collider (LHC)</a:t>
            </a: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62</a:t>
            </a:fld>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467544" y="1556792"/>
                <a:ext cx="2808312" cy="1252009"/>
              </a:xfrm>
              <a:prstGeom prst="rect">
                <a:avLst/>
              </a:prstGeom>
              <a:solidFill>
                <a:srgbClr val="FFC000"/>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4400" b="0" i="1" smtClean="0">
                          <a:latin typeface="Cambria Math"/>
                        </a:rPr>
                        <m:t>𝐵</m:t>
                      </m:r>
                      <m:r>
                        <a:rPr lang="en-GB" sz="4400" b="0" i="1" smtClean="0">
                          <a:latin typeface="Cambria Math"/>
                          <a:ea typeface="Cambria Math"/>
                        </a:rPr>
                        <m:t>𝜌</m:t>
                      </m:r>
                      <m:r>
                        <a:rPr lang="en-GB" sz="4400" b="0" i="1" smtClean="0">
                          <a:latin typeface="Cambria Math"/>
                          <a:ea typeface="Cambria Math"/>
                        </a:rPr>
                        <m:t>= </m:t>
                      </m:r>
                      <m:f>
                        <m:fPr>
                          <m:ctrlPr>
                            <a:rPr lang="en-GB" sz="4400" b="0" i="1" smtClean="0">
                              <a:latin typeface="Cambria Math" charset="0"/>
                              <a:ea typeface="Cambria Math"/>
                            </a:rPr>
                          </m:ctrlPr>
                        </m:fPr>
                        <m:num>
                          <m:r>
                            <a:rPr lang="en-GB" sz="4400" b="0" i="1" smtClean="0">
                              <a:latin typeface="Cambria Math"/>
                              <a:ea typeface="Cambria Math"/>
                            </a:rPr>
                            <m:t>𝑝</m:t>
                          </m:r>
                        </m:num>
                        <m:den>
                          <m:r>
                            <a:rPr lang="en-GB" sz="4400" b="0" i="1" smtClean="0">
                              <a:latin typeface="Cambria Math"/>
                              <a:ea typeface="Cambria Math"/>
                            </a:rPr>
                            <m:t>𝑍𝑒</m:t>
                          </m:r>
                        </m:den>
                      </m:f>
                    </m:oMath>
                  </m:oMathPara>
                </a14:m>
                <a:endParaRPr lang="en-GB" sz="4400" dirty="0"/>
              </a:p>
            </p:txBody>
          </p:sp>
        </mc:Choice>
        <mc:Fallback xmlns="">
          <p:sp>
            <p:nvSpPr>
              <p:cNvPr id="6" name="TextBox 5"/>
              <p:cNvSpPr txBox="1">
                <a:spLocks noRot="1" noChangeAspect="1" noMove="1" noResize="1" noEditPoints="1" noAdjustHandles="1" noChangeArrowheads="1" noChangeShapeType="1" noTextEdit="1"/>
              </p:cNvSpPr>
              <p:nvPr/>
            </p:nvSpPr>
            <p:spPr>
              <a:xfrm>
                <a:off x="467544" y="1556792"/>
                <a:ext cx="2808312" cy="1252009"/>
              </a:xfrm>
              <a:prstGeom prst="rect">
                <a:avLst/>
              </a:prstGeom>
              <a:blipFill rotWithShape="1">
                <a:blip r:embed="rId2"/>
                <a:stretch>
                  <a:fillRect/>
                </a:stretch>
              </a:blipFill>
            </p:spPr>
            <p:txBody>
              <a:bodyPr/>
              <a:lstStyle/>
              <a:p>
                <a:r>
                  <a:rPr lang="en-GB">
                    <a:noFill/>
                  </a:rPr>
                  <a:t> </a:t>
                </a:r>
              </a:p>
            </p:txBody>
          </p:sp>
        </mc:Fallback>
      </mc:AlternateContent>
      <p:grpSp>
        <p:nvGrpSpPr>
          <p:cNvPr id="7" name="Group 6"/>
          <p:cNvGrpSpPr/>
          <p:nvPr/>
        </p:nvGrpSpPr>
        <p:grpSpPr>
          <a:xfrm>
            <a:off x="4355976" y="1156102"/>
            <a:ext cx="4346062" cy="2023852"/>
            <a:chOff x="4355976" y="1156102"/>
            <a:chExt cx="4346062" cy="2023852"/>
          </a:xfrm>
        </p:grpSpPr>
        <mc:AlternateContent xmlns:mc="http://schemas.openxmlformats.org/markup-compatibility/2006" xmlns:a14="http://schemas.microsoft.com/office/drawing/2010/main">
          <mc:Choice Requires="a14">
            <p:sp>
              <p:nvSpPr>
                <p:cNvPr id="8" name="TextBox 7"/>
                <p:cNvSpPr txBox="1"/>
                <p:nvPr/>
              </p:nvSpPr>
              <p:spPr>
                <a:xfrm>
                  <a:off x="4572000" y="1844824"/>
                  <a:ext cx="3531288" cy="61837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𝜌</m:t>
                        </m:r>
                        <m:r>
                          <a:rPr lang="en-GB" b="0" i="1" smtClean="0">
                            <a:latin typeface="Cambria Math"/>
                            <a:ea typeface="Cambria Math"/>
                          </a:rPr>
                          <m:t>≈ </m:t>
                        </m:r>
                        <m:f>
                          <m:fPr>
                            <m:ctrlPr>
                              <a:rPr lang="en-GB" b="0" i="1" smtClean="0">
                                <a:latin typeface="Cambria Math" charset="0"/>
                                <a:ea typeface="Cambria Math"/>
                              </a:rPr>
                            </m:ctrlPr>
                          </m:fPr>
                          <m:num>
                            <m:r>
                              <a:rPr lang="en-GB" b="0" i="1" smtClean="0">
                                <a:latin typeface="Cambria Math"/>
                                <a:ea typeface="Cambria Math"/>
                              </a:rPr>
                              <m:t>26658.9 </m:t>
                            </m:r>
                            <m:r>
                              <a:rPr lang="en-GB" b="0" i="1" smtClean="0">
                                <a:latin typeface="Cambria Math"/>
                                <a:ea typeface="Cambria Math"/>
                              </a:rPr>
                              <m:t>𝑚</m:t>
                            </m:r>
                          </m:num>
                          <m:den>
                            <m:r>
                              <a:rPr lang="en-GB" b="0" i="1" smtClean="0">
                                <a:latin typeface="Cambria Math"/>
                                <a:ea typeface="Cambria Math"/>
                              </a:rPr>
                              <m:t>2</m:t>
                            </m:r>
                            <m:r>
                              <a:rPr lang="en-GB" b="0" i="1" smtClean="0">
                                <a:latin typeface="Cambria Math"/>
                                <a:ea typeface="Cambria Math"/>
                              </a:rPr>
                              <m:t>𝜋</m:t>
                            </m:r>
                          </m:den>
                        </m:f>
                        <m:r>
                          <a:rPr lang="en-GB" b="0" i="1" smtClean="0">
                            <a:latin typeface="Cambria Math"/>
                            <a:ea typeface="Cambria Math"/>
                          </a:rPr>
                          <m:t>∙66% ≈2780 </m:t>
                        </m:r>
                        <m:r>
                          <a:rPr lang="en-GB" b="0" i="1" smtClean="0">
                            <a:latin typeface="Cambria Math"/>
                            <a:ea typeface="Cambria Math"/>
                          </a:rPr>
                          <m:t>𝑚</m:t>
                        </m:r>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572000" y="1844824"/>
                  <a:ext cx="3531288" cy="618374"/>
                </a:xfrm>
                <a:prstGeom prst="rect">
                  <a:avLst/>
                </a:prstGeom>
                <a:blipFill rotWithShape="1">
                  <a:blip r:embed="rId3"/>
                  <a:stretch>
                    <a:fillRect/>
                  </a:stretch>
                </a:blipFill>
              </p:spPr>
              <p:txBody>
                <a:bodyPr/>
                <a:lstStyle/>
                <a:p>
                  <a:r>
                    <a:rPr lang="en-GB">
                      <a:noFill/>
                    </a:rPr>
                    <a:t> </a:t>
                  </a:r>
                </a:p>
              </p:txBody>
            </p:sp>
          </mc:Fallback>
        </mc:AlternateContent>
        <p:cxnSp>
          <p:nvCxnSpPr>
            <p:cNvPr id="9" name="Straight Arrow Connector 8"/>
            <p:cNvCxnSpPr/>
            <p:nvPr/>
          </p:nvCxnSpPr>
          <p:spPr>
            <a:xfrm flipV="1">
              <a:off x="6588224" y="2346992"/>
              <a:ext cx="0" cy="4618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355976" y="2810622"/>
              <a:ext cx="4346062" cy="369332"/>
            </a:xfrm>
            <a:prstGeom prst="rect">
              <a:avLst/>
            </a:prstGeom>
            <a:noFill/>
          </p:spPr>
          <p:txBody>
            <a:bodyPr wrap="none" rtlCol="0">
              <a:spAutoFit/>
            </a:bodyPr>
            <a:lstStyle/>
            <a:p>
              <a:r>
                <a:rPr lang="en-GB" dirty="0" smtClean="0"/>
                <a:t>~ 66% of the lattice elements are dipoles</a:t>
              </a:r>
              <a:endParaRPr lang="en-GB" dirty="0"/>
            </a:p>
          </p:txBody>
        </p:sp>
        <p:cxnSp>
          <p:nvCxnSpPr>
            <p:cNvPr id="11" name="Straight Arrow Connector 10"/>
            <p:cNvCxnSpPr/>
            <p:nvPr/>
          </p:nvCxnSpPr>
          <p:spPr>
            <a:xfrm>
              <a:off x="5724128" y="1340768"/>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936330" y="1156102"/>
              <a:ext cx="3740126" cy="369332"/>
            </a:xfrm>
            <a:prstGeom prst="rect">
              <a:avLst/>
            </a:prstGeom>
            <a:noFill/>
          </p:spPr>
          <p:txBody>
            <a:bodyPr wrap="none" rtlCol="0">
              <a:spAutoFit/>
            </a:bodyPr>
            <a:lstStyle/>
            <a:p>
              <a:r>
                <a:rPr lang="en-GB" dirty="0" smtClean="0"/>
                <a:t>Circumference </a:t>
              </a:r>
              <a:r>
                <a:rPr lang="en-GB" dirty="0" smtClean="0">
                  <a:sym typeface="Wingdings" panose="05000000000000000000" pitchFamily="2" charset="2"/>
                </a:rPr>
                <a:t> </a:t>
              </a:r>
              <a:r>
                <a:rPr lang="en-GB" dirty="0"/>
                <a:t>FIXED!!! by </a:t>
              </a:r>
              <a:r>
                <a:rPr lang="en-GB" dirty="0" smtClean="0"/>
                <a:t>LEP</a:t>
              </a:r>
              <a:endParaRPr lang="en-GB" dirty="0"/>
            </a:p>
          </p:txBody>
        </p:sp>
      </p:grpSp>
      <p:grpSp>
        <p:nvGrpSpPr>
          <p:cNvPr id="13" name="Group 12"/>
          <p:cNvGrpSpPr/>
          <p:nvPr/>
        </p:nvGrpSpPr>
        <p:grpSpPr>
          <a:xfrm>
            <a:off x="3479100" y="1671626"/>
            <a:ext cx="4765308" cy="985100"/>
            <a:chOff x="3479100" y="1671626"/>
            <a:chExt cx="4765308" cy="985100"/>
          </a:xfrm>
        </p:grpSpPr>
        <p:sp>
          <p:nvSpPr>
            <p:cNvPr id="14" name="TextBox 13"/>
            <p:cNvSpPr txBox="1"/>
            <p:nvPr/>
          </p:nvSpPr>
          <p:spPr>
            <a:xfrm rot="19793131">
              <a:off x="3479100" y="1841263"/>
              <a:ext cx="1753750" cy="369332"/>
            </a:xfrm>
            <a:prstGeom prst="rect">
              <a:avLst/>
            </a:prstGeom>
            <a:noFill/>
          </p:spPr>
          <p:txBody>
            <a:bodyPr wrap="none" rtlCol="0">
              <a:spAutoFit/>
            </a:bodyPr>
            <a:lstStyle/>
            <a:p>
              <a:r>
                <a:rPr lang="en-GB" b="1" dirty="0" smtClean="0">
                  <a:solidFill>
                    <a:schemeClr val="tx2"/>
                  </a:solidFill>
                </a:rPr>
                <a:t>FIXED, no choice</a:t>
              </a:r>
              <a:endParaRPr lang="en-GB" b="1" dirty="0">
                <a:solidFill>
                  <a:schemeClr val="tx2"/>
                </a:solidFill>
              </a:endParaRPr>
            </a:p>
          </p:txBody>
        </p:sp>
        <p:sp>
          <p:nvSpPr>
            <p:cNvPr id="15" name="Oval 14"/>
            <p:cNvSpPr/>
            <p:nvPr/>
          </p:nvSpPr>
          <p:spPr>
            <a:xfrm>
              <a:off x="4572000" y="1671626"/>
              <a:ext cx="3672408" cy="9851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p:cNvSpPr txBox="1"/>
          <p:nvPr/>
        </p:nvSpPr>
        <p:spPr>
          <a:xfrm>
            <a:off x="283677" y="3452952"/>
            <a:ext cx="4306215" cy="646331"/>
          </a:xfrm>
          <a:prstGeom prst="rect">
            <a:avLst/>
          </a:prstGeom>
          <a:noFill/>
        </p:spPr>
        <p:txBody>
          <a:bodyPr wrap="square" rtlCol="0">
            <a:spAutoFit/>
          </a:bodyPr>
          <a:lstStyle/>
          <a:p>
            <a:r>
              <a:rPr lang="en-GB" dirty="0" smtClean="0"/>
              <a:t>p = nucleon momentum </a:t>
            </a:r>
            <a:r>
              <a:rPr lang="en-GB" dirty="0" smtClean="0">
                <a:sym typeface="Wingdings" panose="05000000000000000000" pitchFamily="2" charset="2"/>
              </a:rPr>
              <a:t> defined by the physics case  </a:t>
            </a:r>
            <a:r>
              <a:rPr lang="en-GB" dirty="0" err="1" smtClean="0">
                <a:sym typeface="Wingdings" panose="05000000000000000000" pitchFamily="2" charset="2"/>
              </a:rPr>
              <a:t>TeV</a:t>
            </a:r>
            <a:r>
              <a:rPr lang="en-GB" dirty="0" smtClean="0">
                <a:sym typeface="Wingdings" panose="05000000000000000000" pitchFamily="2" charset="2"/>
              </a:rPr>
              <a:t> range  </a:t>
            </a:r>
            <a:r>
              <a:rPr lang="en-GB" b="1" dirty="0" smtClean="0">
                <a:sym typeface="Wingdings" panose="05000000000000000000" pitchFamily="2" charset="2"/>
              </a:rPr>
              <a:t>7 </a:t>
            </a:r>
            <a:r>
              <a:rPr lang="en-GB" b="1" dirty="0" err="1" smtClean="0">
                <a:sym typeface="Wingdings" panose="05000000000000000000" pitchFamily="2" charset="2"/>
              </a:rPr>
              <a:t>TeV</a:t>
            </a:r>
            <a:endParaRPr lang="en-GB" b="1" dirty="0"/>
          </a:p>
        </p:txBody>
      </p:sp>
      <mc:AlternateContent xmlns:mc="http://schemas.openxmlformats.org/markup-compatibility/2006" xmlns:a14="http://schemas.microsoft.com/office/drawing/2010/main">
        <mc:Choice Requires="a14">
          <p:sp>
            <p:nvSpPr>
              <p:cNvPr id="17" name="TextBox 16"/>
              <p:cNvSpPr txBox="1"/>
              <p:nvPr/>
            </p:nvSpPr>
            <p:spPr>
              <a:xfrm>
                <a:off x="467544" y="4509120"/>
                <a:ext cx="4609819" cy="835165"/>
              </a:xfrm>
              <a:prstGeom prst="rect">
                <a:avLst/>
              </a:prstGeom>
              <a:noFill/>
            </p:spPr>
            <p:txBody>
              <a:bodyPr wrap="square" rtlCol="0">
                <a:spAutoFit/>
              </a:bodyPr>
              <a:lstStyle/>
              <a:p>
                <a14:m>
                  <m:oMath xmlns:m="http://schemas.openxmlformats.org/officeDocument/2006/math">
                    <m:r>
                      <a:rPr lang="en-GB" sz="2400" b="0" i="1" smtClean="0">
                        <a:latin typeface="Cambria Math"/>
                      </a:rPr>
                      <m:t>𝐵</m:t>
                    </m:r>
                    <m:r>
                      <a:rPr lang="en-GB" sz="2400" b="0" i="1" smtClean="0">
                        <a:latin typeface="Cambria Math"/>
                        <a:ea typeface="Cambria Math"/>
                      </a:rPr>
                      <m:t>= </m:t>
                    </m:r>
                    <m:f>
                      <m:fPr>
                        <m:ctrlPr>
                          <a:rPr lang="en-GB" sz="2400" b="0" i="1" smtClean="0">
                            <a:latin typeface="Cambria Math" charset="0"/>
                            <a:ea typeface="Cambria Math"/>
                          </a:rPr>
                        </m:ctrlPr>
                      </m:fPr>
                      <m:num>
                        <m:r>
                          <a:rPr lang="en-GB" sz="2400" b="0" i="1" smtClean="0">
                            <a:latin typeface="Cambria Math"/>
                            <a:ea typeface="Cambria Math"/>
                          </a:rPr>
                          <m:t>𝑝</m:t>
                        </m:r>
                      </m:num>
                      <m:den>
                        <m:r>
                          <a:rPr lang="en-GB" sz="2400" b="0" i="1" smtClean="0">
                            <a:latin typeface="Cambria Math"/>
                            <a:ea typeface="Cambria Math"/>
                          </a:rPr>
                          <m:t>𝜌</m:t>
                        </m:r>
                        <m:r>
                          <a:rPr lang="en-GB" sz="2400" b="0" i="1" smtClean="0">
                            <a:latin typeface="Cambria Math"/>
                            <a:ea typeface="Cambria Math"/>
                          </a:rPr>
                          <m:t>𝑍𝑒</m:t>
                        </m:r>
                      </m:den>
                    </m:f>
                    <m:r>
                      <a:rPr lang="en-GB" sz="2400" b="0" i="1" smtClean="0">
                        <a:latin typeface="Cambria Math"/>
                        <a:ea typeface="Cambria Math"/>
                      </a:rPr>
                      <m:t>≈3.33</m:t>
                    </m:r>
                    <m:f>
                      <m:fPr>
                        <m:ctrlPr>
                          <a:rPr lang="en-GB" sz="2400" b="0" i="1" smtClean="0">
                            <a:latin typeface="Cambria Math" charset="0"/>
                            <a:ea typeface="Cambria Math"/>
                          </a:rPr>
                        </m:ctrlPr>
                      </m:fPr>
                      <m:num>
                        <m:r>
                          <a:rPr lang="en-GB" sz="2400" b="0" i="1" smtClean="0">
                            <a:latin typeface="Cambria Math"/>
                            <a:ea typeface="Cambria Math"/>
                          </a:rPr>
                          <m:t>𝑝</m:t>
                        </m:r>
                        <m:r>
                          <a:rPr lang="en-GB" sz="2400" b="0" i="1" smtClean="0">
                            <a:latin typeface="Cambria Math"/>
                            <a:ea typeface="Cambria Math"/>
                          </a:rPr>
                          <m:t> </m:t>
                        </m:r>
                        <m:d>
                          <m:dPr>
                            <m:ctrlPr>
                              <a:rPr lang="en-GB" sz="2400" b="0" i="1" smtClean="0">
                                <a:latin typeface="Cambria Math" charset="0"/>
                                <a:ea typeface="Cambria Math"/>
                              </a:rPr>
                            </m:ctrlPr>
                          </m:dPr>
                          <m:e>
                            <m:f>
                              <m:fPr>
                                <m:ctrlPr>
                                  <a:rPr lang="en-GB" sz="2400" b="0" i="1" smtClean="0">
                                    <a:latin typeface="Cambria Math" charset="0"/>
                                    <a:ea typeface="Cambria Math"/>
                                  </a:rPr>
                                </m:ctrlPr>
                              </m:fPr>
                              <m:num>
                                <m:r>
                                  <a:rPr lang="en-GB" sz="2400" b="0" i="1" smtClean="0">
                                    <a:latin typeface="Cambria Math"/>
                                    <a:ea typeface="Cambria Math"/>
                                  </a:rPr>
                                  <m:t>𝐺𝑒𝑉</m:t>
                                </m:r>
                              </m:num>
                              <m:den>
                                <m:r>
                                  <a:rPr lang="en-GB" sz="2400" b="0" i="1" smtClean="0">
                                    <a:latin typeface="Cambria Math"/>
                                    <a:ea typeface="Cambria Math"/>
                                  </a:rPr>
                                  <m:t>𝑐</m:t>
                                </m:r>
                              </m:den>
                            </m:f>
                          </m:e>
                        </m:d>
                      </m:num>
                      <m:den>
                        <m:r>
                          <a:rPr lang="en-GB" sz="2400" b="0" i="1" smtClean="0">
                            <a:latin typeface="Cambria Math"/>
                            <a:ea typeface="Cambria Math"/>
                          </a:rPr>
                          <m:t>𝜌</m:t>
                        </m:r>
                        <m:d>
                          <m:dPr>
                            <m:ctrlPr>
                              <a:rPr lang="en-GB" sz="2400" b="0" i="1" smtClean="0">
                                <a:latin typeface="Cambria Math" charset="0"/>
                                <a:ea typeface="Cambria Math"/>
                              </a:rPr>
                            </m:ctrlPr>
                          </m:dPr>
                          <m:e>
                            <m:r>
                              <a:rPr lang="en-GB" sz="2400" b="0" i="1" smtClean="0">
                                <a:latin typeface="Cambria Math"/>
                                <a:ea typeface="Cambria Math"/>
                              </a:rPr>
                              <m:t>𝑚</m:t>
                            </m:r>
                          </m:e>
                        </m:d>
                      </m:den>
                    </m:f>
                    <m:r>
                      <a:rPr lang="en-GB" sz="2400" b="0" i="1" smtClean="0">
                        <a:latin typeface="Cambria Math"/>
                        <a:ea typeface="Cambria Math"/>
                      </a:rPr>
                      <m:t>=8.39 </m:t>
                    </m:r>
                    <m:r>
                      <a:rPr lang="en-GB" sz="2400" b="0" i="1" smtClean="0">
                        <a:latin typeface="Cambria Math"/>
                        <a:ea typeface="Cambria Math"/>
                      </a:rPr>
                      <m:t>𝑇</m:t>
                    </m:r>
                  </m:oMath>
                </a14:m>
                <a:r>
                  <a:rPr lang="en-GB" sz="2400" dirty="0" smtClean="0"/>
                  <a:t> </a:t>
                </a:r>
                <a:endParaRPr lang="en-GB" sz="2400" dirty="0"/>
              </a:p>
            </p:txBody>
          </p:sp>
        </mc:Choice>
        <mc:Fallback xmlns="">
          <p:sp>
            <p:nvSpPr>
              <p:cNvPr id="17" name="TextBox 16"/>
              <p:cNvSpPr txBox="1">
                <a:spLocks noRot="1" noChangeAspect="1" noMove="1" noResize="1" noEditPoints="1" noAdjustHandles="1" noChangeArrowheads="1" noChangeShapeType="1" noTextEdit="1"/>
              </p:cNvSpPr>
              <p:nvPr/>
            </p:nvSpPr>
            <p:spPr>
              <a:xfrm>
                <a:off x="467544" y="4509120"/>
                <a:ext cx="4609819" cy="835165"/>
              </a:xfrm>
              <a:prstGeom prst="rect">
                <a:avLst/>
              </a:prstGeom>
              <a:blipFill rotWithShape="1">
                <a:blip r:embed="rId4"/>
                <a:stretch>
                  <a:fillRect/>
                </a:stretch>
              </a:blipFill>
            </p:spPr>
            <p:txBody>
              <a:bodyPr/>
              <a:lstStyle/>
              <a:p>
                <a:r>
                  <a:rPr lang="en-GB">
                    <a:noFill/>
                  </a:rPr>
                  <a:t> </a:t>
                </a:r>
              </a:p>
            </p:txBody>
          </p:sp>
        </mc:Fallback>
      </mc:AlternateContent>
      <p:sp>
        <p:nvSpPr>
          <p:cNvPr id="18" name="Oval 17"/>
          <p:cNvSpPr/>
          <p:nvPr/>
        </p:nvSpPr>
        <p:spPr>
          <a:xfrm>
            <a:off x="3618618" y="4509120"/>
            <a:ext cx="1249869" cy="9216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p:nvGrpSpPr>
        <p:grpSpPr>
          <a:xfrm>
            <a:off x="4983098" y="3140968"/>
            <a:ext cx="4163028" cy="3714514"/>
            <a:chOff x="4983098" y="3140968"/>
            <a:chExt cx="4163028" cy="3714514"/>
          </a:xfrm>
        </p:grpSpPr>
        <p:pic>
          <p:nvPicPr>
            <p:cNvPr id="20" name="Picture 19" descr="Dipole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7363" y="3140968"/>
              <a:ext cx="4068763" cy="3614738"/>
            </a:xfrm>
            <a:prstGeom prst="rect">
              <a:avLst/>
            </a:prstGeom>
            <a:noFill/>
            <a:extLst>
              <a:ext uri="{909E8E84-426E-40dd-AFC4-6F175D3DCCD1}">
                <a14:hiddenFill xmlns="" xmlns:a14="http://schemas.microsoft.com/office/drawing/2010/main">
                  <a:solidFill>
                    <a:srgbClr val="FFFFFF"/>
                  </a:solidFill>
                </a14:hiddenFill>
              </a:ext>
            </a:extLst>
          </p:spPr>
        </p:pic>
        <p:sp>
          <p:nvSpPr>
            <p:cNvPr id="21" name="Text Box 8"/>
            <p:cNvSpPr txBox="1">
              <a:spLocks noChangeArrowheads="1"/>
            </p:cNvSpPr>
            <p:nvPr/>
          </p:nvSpPr>
          <p:spPr bwMode="auto">
            <a:xfrm>
              <a:off x="4983098" y="6214132"/>
              <a:ext cx="4067175"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de-DE"/>
              </a:defPPr>
              <a:lvl1pPr algn="l" rtl="0" eaLnBrk="0" fontAlgn="base" hangingPunct="0">
                <a:spcBef>
                  <a:spcPct val="0"/>
                </a:spcBef>
                <a:spcAft>
                  <a:spcPct val="0"/>
                </a:spcAft>
                <a:defRPr kern="1200">
                  <a:solidFill>
                    <a:schemeClr val="tx1"/>
                  </a:solidFill>
                  <a:latin typeface="Symbol" pitchFamily="18" charset="2"/>
                  <a:ea typeface="+mn-ea"/>
                  <a:cs typeface="+mn-cs"/>
                </a:defRPr>
              </a:lvl1pPr>
              <a:lvl2pPr marL="457200" algn="l" rtl="0" eaLnBrk="0" fontAlgn="base" hangingPunct="0">
                <a:spcBef>
                  <a:spcPct val="0"/>
                </a:spcBef>
                <a:spcAft>
                  <a:spcPct val="0"/>
                </a:spcAft>
                <a:defRPr kern="1200">
                  <a:solidFill>
                    <a:schemeClr val="tx1"/>
                  </a:solidFill>
                  <a:latin typeface="Symbol" pitchFamily="18" charset="2"/>
                  <a:ea typeface="+mn-ea"/>
                  <a:cs typeface="+mn-cs"/>
                </a:defRPr>
              </a:lvl2pPr>
              <a:lvl3pPr marL="914400" algn="l" rtl="0" eaLnBrk="0" fontAlgn="base" hangingPunct="0">
                <a:spcBef>
                  <a:spcPct val="0"/>
                </a:spcBef>
                <a:spcAft>
                  <a:spcPct val="0"/>
                </a:spcAft>
                <a:defRPr kern="1200">
                  <a:solidFill>
                    <a:schemeClr val="tx1"/>
                  </a:solidFill>
                  <a:latin typeface="Symbol" pitchFamily="18" charset="2"/>
                  <a:ea typeface="+mn-ea"/>
                  <a:cs typeface="+mn-cs"/>
                </a:defRPr>
              </a:lvl3pPr>
              <a:lvl4pPr marL="1371600" algn="l" rtl="0" eaLnBrk="0" fontAlgn="base" hangingPunct="0">
                <a:spcBef>
                  <a:spcPct val="0"/>
                </a:spcBef>
                <a:spcAft>
                  <a:spcPct val="0"/>
                </a:spcAft>
                <a:defRPr kern="1200">
                  <a:solidFill>
                    <a:schemeClr val="tx1"/>
                  </a:solidFill>
                  <a:latin typeface="Symbol" pitchFamily="18" charset="2"/>
                  <a:ea typeface="+mn-ea"/>
                  <a:cs typeface="+mn-cs"/>
                </a:defRPr>
              </a:lvl4pPr>
              <a:lvl5pPr marL="1828800" algn="l" rtl="0" eaLnBrk="0" fontAlgn="base" hangingPunct="0">
                <a:spcBef>
                  <a:spcPct val="0"/>
                </a:spcBef>
                <a:spcAft>
                  <a:spcPct val="0"/>
                </a:spcAft>
                <a:defRPr kern="1200">
                  <a:solidFill>
                    <a:schemeClr val="tx1"/>
                  </a:solidFill>
                  <a:latin typeface="Symbol" pitchFamily="18" charset="2"/>
                  <a:ea typeface="+mn-ea"/>
                  <a:cs typeface="+mn-cs"/>
                </a:defRPr>
              </a:lvl5pPr>
              <a:lvl6pPr marL="2286000" algn="l" defTabSz="914400" rtl="0" eaLnBrk="1" latinLnBrk="0" hangingPunct="1">
                <a:defRPr kern="1200">
                  <a:solidFill>
                    <a:schemeClr val="tx1"/>
                  </a:solidFill>
                  <a:latin typeface="Symbol" pitchFamily="18" charset="2"/>
                  <a:ea typeface="+mn-ea"/>
                  <a:cs typeface="+mn-cs"/>
                </a:defRPr>
              </a:lvl6pPr>
              <a:lvl7pPr marL="2743200" algn="l" defTabSz="914400" rtl="0" eaLnBrk="1" latinLnBrk="0" hangingPunct="1">
                <a:defRPr kern="1200">
                  <a:solidFill>
                    <a:schemeClr val="tx1"/>
                  </a:solidFill>
                  <a:latin typeface="Symbol" pitchFamily="18" charset="2"/>
                  <a:ea typeface="+mn-ea"/>
                  <a:cs typeface="+mn-cs"/>
                </a:defRPr>
              </a:lvl7pPr>
              <a:lvl8pPr marL="3200400" algn="l" defTabSz="914400" rtl="0" eaLnBrk="1" latinLnBrk="0" hangingPunct="1">
                <a:defRPr kern="1200">
                  <a:solidFill>
                    <a:schemeClr val="tx1"/>
                  </a:solidFill>
                  <a:latin typeface="Symbol" pitchFamily="18" charset="2"/>
                  <a:ea typeface="+mn-ea"/>
                  <a:cs typeface="+mn-cs"/>
                </a:defRPr>
              </a:lvl8pPr>
              <a:lvl9pPr marL="3657600" algn="l" defTabSz="914400" rtl="0" eaLnBrk="1" latinLnBrk="0" hangingPunct="1">
                <a:defRPr kern="1200">
                  <a:solidFill>
                    <a:schemeClr val="tx1"/>
                  </a:solidFill>
                  <a:latin typeface="Symbol" pitchFamily="18" charset="2"/>
                  <a:ea typeface="+mn-ea"/>
                  <a:cs typeface="+mn-cs"/>
                </a:defRPr>
              </a:lvl9pPr>
            </a:lstStyle>
            <a:p>
              <a:pPr algn="ctr">
                <a:spcBef>
                  <a:spcPct val="50000"/>
                </a:spcBef>
              </a:pPr>
              <a:r>
                <a:rPr lang="en-GB" altLang="en-US" dirty="0">
                  <a:latin typeface="Arial" charset="0"/>
                </a:rPr>
                <a:t>Field limit for normal conducting magnets due to saturation</a:t>
              </a:r>
              <a:endParaRPr lang="en-US" altLang="en-US" dirty="0">
                <a:latin typeface="Arial" charset="0"/>
              </a:endParaRPr>
            </a:p>
          </p:txBody>
        </p:sp>
      </p:grpSp>
      <p:sp>
        <p:nvSpPr>
          <p:cNvPr id="22" name="TextBox 21"/>
          <p:cNvSpPr txBox="1"/>
          <p:nvPr/>
        </p:nvSpPr>
        <p:spPr>
          <a:xfrm>
            <a:off x="256856" y="5844800"/>
            <a:ext cx="4411721" cy="369332"/>
          </a:xfrm>
          <a:prstGeom prst="rect">
            <a:avLst/>
          </a:prstGeom>
          <a:solidFill>
            <a:srgbClr val="0070C0"/>
          </a:solidFill>
        </p:spPr>
        <p:txBody>
          <a:bodyPr wrap="none" rtlCol="0">
            <a:spAutoFit/>
          </a:bodyPr>
          <a:lstStyle/>
          <a:p>
            <a:r>
              <a:rPr lang="en-GB" dirty="0" smtClean="0">
                <a:solidFill>
                  <a:schemeClr val="bg1"/>
                </a:solidFill>
              </a:rPr>
              <a:t>We need SUPERCONDUCTING technology</a:t>
            </a:r>
            <a:endParaRPr lang="en-GB" dirty="0">
              <a:solidFill>
                <a:schemeClr val="bg1"/>
              </a:solidFill>
            </a:endParaRPr>
          </a:p>
        </p:txBody>
      </p:sp>
      <p:sp>
        <p:nvSpPr>
          <p:cNvPr id="23" name="TextBox 22"/>
          <p:cNvSpPr txBox="1"/>
          <p:nvPr/>
        </p:nvSpPr>
        <p:spPr>
          <a:xfrm>
            <a:off x="0" y="1209581"/>
            <a:ext cx="4108817" cy="338554"/>
          </a:xfrm>
          <a:prstGeom prst="rect">
            <a:avLst/>
          </a:prstGeom>
          <a:noFill/>
        </p:spPr>
        <p:txBody>
          <a:bodyPr wrap="none" rtlCol="0">
            <a:spAutoFit/>
          </a:bodyPr>
          <a:lstStyle/>
          <a:p>
            <a:r>
              <a:rPr lang="en-GB" sz="1600" dirty="0" smtClean="0"/>
              <a:t>Golden formula (you should know by heart)</a:t>
            </a:r>
            <a:endParaRPr lang="en-GB" sz="1600" dirty="0"/>
          </a:p>
        </p:txBody>
      </p:sp>
    </p:spTree>
    <p:extLst>
      <p:ext uri="{BB962C8B-B14F-4D97-AF65-F5344CB8AC3E}">
        <p14:creationId xmlns:p14="http://schemas.microsoft.com/office/powerpoint/2010/main" val="360631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randombar(horizontal)">
                                      <p:cBhvr>
                                        <p:cTn id="3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2"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Large Hadron Collider (LHC)</a:t>
            </a:r>
            <a:endParaRPr lang="en-GB"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63</a:t>
            </a:fld>
            <a:endParaRPr lang="en-US" dirty="0"/>
          </a:p>
        </p:txBody>
      </p:sp>
      <p:graphicFrame>
        <p:nvGraphicFramePr>
          <p:cNvPr id="8" name="Object 8"/>
          <p:cNvGraphicFramePr>
            <a:graphicFrameLocks noChangeAspect="1"/>
          </p:cNvGraphicFramePr>
          <p:nvPr>
            <p:extLst>
              <p:ext uri="{D42A27DB-BD31-4B8C-83A1-F6EECF244321}">
                <p14:modId xmlns:p14="http://schemas.microsoft.com/office/powerpoint/2010/main" val="3075106411"/>
              </p:ext>
            </p:extLst>
          </p:nvPr>
        </p:nvGraphicFramePr>
        <p:xfrm>
          <a:off x="2115986" y="2057334"/>
          <a:ext cx="4591050" cy="655637"/>
        </p:xfrm>
        <a:graphic>
          <a:graphicData uri="http://schemas.openxmlformats.org/presentationml/2006/ole">
            <mc:AlternateContent xmlns:mc="http://schemas.openxmlformats.org/markup-compatibility/2006">
              <mc:Choice xmlns:v="urn:schemas-microsoft-com:vml" Requires="v">
                <p:oleObj spid="_x0000_s38200" name="Equation" r:id="rId3" imgW="2755800" imgH="393480" progId="Equation.3">
                  <p:embed/>
                </p:oleObj>
              </mc:Choice>
              <mc:Fallback>
                <p:oleObj name="Equation" r:id="rId3" imgW="2755800" imgH="393480" progId="Equation.3">
                  <p:embed/>
                  <p:pic>
                    <p:nvPicPr>
                      <p:cNvPr id="0" name=""/>
                      <p:cNvPicPr>
                        <a:picLocks noChangeAspect="1" noChangeArrowheads="1"/>
                      </p:cNvPicPr>
                      <p:nvPr/>
                    </p:nvPicPr>
                    <p:blipFill>
                      <a:blip r:embed="rId4"/>
                      <a:srcRect/>
                      <a:stretch>
                        <a:fillRect/>
                      </a:stretch>
                    </p:blipFill>
                    <p:spPr bwMode="auto">
                      <a:xfrm>
                        <a:off x="2115986" y="2057334"/>
                        <a:ext cx="4591050" cy="6556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5"/>
          <p:cNvSpPr txBox="1">
            <a:spLocks noChangeArrowheads="1"/>
          </p:cNvSpPr>
          <p:nvPr/>
        </p:nvSpPr>
        <p:spPr bwMode="auto">
          <a:xfrm>
            <a:off x="1411560" y="992907"/>
            <a:ext cx="6400800" cy="923925"/>
          </a:xfrm>
          <a:prstGeom prst="rect">
            <a:avLst/>
          </a:prstGeom>
          <a:solidFill>
            <a:schemeClr val="bg1"/>
          </a:solidFill>
          <a:ln w="19050">
            <a:noFill/>
            <a:miter lim="800000"/>
            <a:headEnd/>
            <a:tailEnd/>
          </a:ln>
        </p:spPr>
        <p:txBody>
          <a:bodyPr>
            <a:spAutoFit/>
          </a:bodyPr>
          <a:lstStyle>
            <a:lvl1pPr eaLnBrk="0" hangingPunct="0">
              <a:defRPr sz="1600" b="1" i="1">
                <a:solidFill>
                  <a:schemeClr val="tx1"/>
                </a:solidFill>
                <a:latin typeface="Times New Roman" pitchFamily="18" charset="0"/>
                <a:ea typeface="ＭＳ Ｐゴシック" pitchFamily="34" charset="-128"/>
              </a:defRPr>
            </a:lvl1pPr>
            <a:lvl2pPr marL="37931725" indent="-37474525" eaLnBrk="0" hangingPunct="0">
              <a:defRPr sz="1600" b="1" i="1">
                <a:solidFill>
                  <a:schemeClr val="tx1"/>
                </a:solidFill>
                <a:latin typeface="Times New Roman" pitchFamily="18" charset="0"/>
                <a:ea typeface="ＭＳ Ｐゴシック" pitchFamily="34" charset="-128"/>
              </a:defRPr>
            </a:lvl2pPr>
            <a:lvl3pPr eaLnBrk="0" hangingPunct="0">
              <a:defRPr sz="1600" b="1" i="1">
                <a:solidFill>
                  <a:schemeClr val="tx1"/>
                </a:solidFill>
                <a:latin typeface="Times New Roman" pitchFamily="18" charset="0"/>
                <a:ea typeface="ＭＳ Ｐゴシック" pitchFamily="34" charset="-128"/>
              </a:defRPr>
            </a:lvl3pPr>
            <a:lvl4pPr eaLnBrk="0" hangingPunct="0">
              <a:defRPr sz="1600" b="1" i="1">
                <a:solidFill>
                  <a:schemeClr val="tx1"/>
                </a:solidFill>
                <a:latin typeface="Times New Roman" pitchFamily="18" charset="0"/>
                <a:ea typeface="ＭＳ Ｐゴシック" pitchFamily="34" charset="-128"/>
              </a:defRPr>
            </a:lvl4pPr>
            <a:lvl5pPr eaLnBrk="0" hangingPunct="0">
              <a:defRPr sz="1600" b="1" i="1">
                <a:solidFill>
                  <a:schemeClr val="tx1"/>
                </a:solidFill>
                <a:latin typeface="Times New Roman" pitchFamily="18" charset="0"/>
                <a:ea typeface="ＭＳ Ｐゴシック" pitchFamily="34" charset="-128"/>
              </a:defRPr>
            </a:lvl5pPr>
            <a:lvl6pPr marL="4572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6pPr>
            <a:lvl7pPr marL="9144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7pPr>
            <a:lvl8pPr marL="13716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8pPr>
            <a:lvl9pPr marL="18288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9pPr>
          </a:lstStyle>
          <a:p>
            <a:pPr eaLnBrk="1" hangingPunct="1"/>
            <a:r>
              <a:rPr lang="de-DE" altLang="en-US" sz="1800" b="0" i="0" dirty="0" smtClean="0">
                <a:solidFill>
                  <a:srgbClr val="0000FF"/>
                </a:solidFill>
                <a:latin typeface="+mn-lt"/>
              </a:rPr>
              <a:t>Production </a:t>
            </a:r>
            <a:r>
              <a:rPr lang="de-DE" altLang="en-US" sz="1800" b="0" i="0" dirty="0">
                <a:solidFill>
                  <a:srgbClr val="0000FF"/>
                </a:solidFill>
                <a:latin typeface="+mn-lt"/>
              </a:rPr>
              <a:t>rate</a:t>
            </a:r>
            <a:r>
              <a:rPr lang="de-DE" altLang="en-US" sz="1800" b="0" i="0" dirty="0">
                <a:latin typeface="+mn-lt"/>
              </a:rPr>
              <a:t> </a:t>
            </a:r>
            <a:r>
              <a:rPr lang="de-DE" altLang="en-US" sz="1800" b="0" i="0" dirty="0">
                <a:solidFill>
                  <a:srgbClr val="0000FF"/>
                </a:solidFill>
                <a:latin typeface="+mn-lt"/>
              </a:rPr>
              <a:t>of</a:t>
            </a:r>
            <a:r>
              <a:rPr lang="de-DE" altLang="en-US" sz="1800" b="0" i="0" dirty="0">
                <a:latin typeface="+mn-lt"/>
              </a:rPr>
              <a:t> </a:t>
            </a:r>
            <a:r>
              <a:rPr lang="de-DE" altLang="en-US" sz="1800" b="0" i="0" dirty="0">
                <a:solidFill>
                  <a:srgbClr val="0000FF"/>
                </a:solidFill>
                <a:latin typeface="+mn-lt"/>
              </a:rPr>
              <a:t>events </a:t>
            </a:r>
            <a:r>
              <a:rPr lang="de-DE" altLang="en-US" sz="1800" b="0" i="0" dirty="0">
                <a:latin typeface="+mn-lt"/>
              </a:rPr>
              <a:t>is </a:t>
            </a:r>
            <a:r>
              <a:rPr lang="de-DE" altLang="en-US" sz="1800" b="0" i="0" dirty="0">
                <a:solidFill>
                  <a:srgbClr val="0000FF"/>
                </a:solidFill>
                <a:latin typeface="+mn-lt"/>
              </a:rPr>
              <a:t>determined by</a:t>
            </a:r>
            <a:r>
              <a:rPr lang="de-DE" altLang="en-US" sz="1800" b="0" i="0" dirty="0">
                <a:latin typeface="+mn-lt"/>
              </a:rPr>
              <a:t> the </a:t>
            </a:r>
            <a:r>
              <a:rPr lang="de-DE" altLang="en-US" sz="1800" b="0" i="0" dirty="0">
                <a:solidFill>
                  <a:srgbClr val="0000FF"/>
                </a:solidFill>
                <a:latin typeface="+mn-lt"/>
              </a:rPr>
              <a:t>cross section </a:t>
            </a:r>
            <a:r>
              <a:rPr lang="el-GR" altLang="en-US" sz="1800" b="0" i="0" dirty="0">
                <a:solidFill>
                  <a:srgbClr val="0000FF"/>
                </a:solidFill>
                <a:latin typeface="+mn-lt"/>
              </a:rPr>
              <a:t>Σ</a:t>
            </a:r>
            <a:r>
              <a:rPr lang="en-US" altLang="en-US" sz="1800" b="0" i="0" baseline="-25000" dirty="0">
                <a:solidFill>
                  <a:srgbClr val="0000FF"/>
                </a:solidFill>
                <a:latin typeface="+mn-lt"/>
              </a:rPr>
              <a:t>react</a:t>
            </a:r>
          </a:p>
          <a:p>
            <a:pPr eaLnBrk="1" hangingPunct="1"/>
            <a:r>
              <a:rPr lang="en-US" altLang="en-US" sz="1800" b="0" i="0" dirty="0">
                <a:latin typeface="+mn-lt"/>
              </a:rPr>
              <a:t>and a parameter L that is given by the design of the accelerator:</a:t>
            </a:r>
          </a:p>
          <a:p>
            <a:pPr eaLnBrk="1" hangingPunct="1"/>
            <a:r>
              <a:rPr lang="en-US" altLang="en-US" sz="1800" b="0" i="0" dirty="0">
                <a:solidFill>
                  <a:srgbClr val="FF0000"/>
                </a:solidFill>
                <a:latin typeface="+mn-lt"/>
              </a:rPr>
              <a:t>… the luminosity</a:t>
            </a:r>
            <a:r>
              <a:rPr lang="de-DE" altLang="en-US" sz="1800" b="0" i="0" dirty="0">
                <a:solidFill>
                  <a:srgbClr val="FF0000"/>
                </a:solidFill>
                <a:latin typeface="+mn-lt"/>
              </a:rPr>
              <a:t> </a:t>
            </a:r>
          </a:p>
        </p:txBody>
      </p:sp>
      <p:grpSp>
        <p:nvGrpSpPr>
          <p:cNvPr id="19" name="Group 18"/>
          <p:cNvGrpSpPr/>
          <p:nvPr/>
        </p:nvGrpSpPr>
        <p:grpSpPr>
          <a:xfrm>
            <a:off x="4788024" y="2716211"/>
            <a:ext cx="3672408" cy="2438400"/>
            <a:chOff x="4788024" y="2716211"/>
            <a:chExt cx="3672408" cy="2438400"/>
          </a:xfrm>
        </p:grpSpPr>
        <p:pic>
          <p:nvPicPr>
            <p:cNvPr id="7" name="Pictur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8024" y="2943224"/>
              <a:ext cx="3048000" cy="2190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0" name="Straight Connector 9"/>
            <p:cNvCxnSpPr>
              <a:cxnSpLocks noChangeShapeType="1"/>
            </p:cNvCxnSpPr>
            <p:nvPr/>
          </p:nvCxnSpPr>
          <p:spPr bwMode="auto">
            <a:xfrm rot="5400000" flipH="1" flipV="1">
              <a:off x="4254625" y="3933823"/>
              <a:ext cx="2438400" cy="3175"/>
            </a:xfrm>
            <a:prstGeom prst="line">
              <a:avLst/>
            </a:prstGeom>
            <a:noFill/>
            <a:ln w="19050">
              <a:solidFill>
                <a:srgbClr val="FF0000"/>
              </a:solidFill>
              <a:prstDash val="sysDash"/>
              <a:round/>
              <a:headEnd/>
              <a:tailEnd/>
            </a:ln>
            <a:extLst>
              <a:ext uri="{909E8E84-426E-40dd-AFC4-6F175D3DCCD1}">
                <a14:hiddenFill xmlns="" xmlns:a14="http://schemas.microsoft.com/office/drawing/2010/main">
                  <a:noFill/>
                </a14:hiddenFill>
              </a:ext>
            </a:extLst>
          </p:spPr>
        </p:cxnSp>
        <p:cxnSp>
          <p:nvCxnSpPr>
            <p:cNvPr id="11" name="Straight Connector 11"/>
            <p:cNvCxnSpPr>
              <a:cxnSpLocks noChangeShapeType="1"/>
            </p:cNvCxnSpPr>
            <p:nvPr/>
          </p:nvCxnSpPr>
          <p:spPr bwMode="auto">
            <a:xfrm rot="10800000">
              <a:off x="4788024" y="3627436"/>
              <a:ext cx="3276600" cy="1588"/>
            </a:xfrm>
            <a:prstGeom prst="line">
              <a:avLst/>
            </a:prstGeom>
            <a:noFill/>
            <a:ln w="19050">
              <a:solidFill>
                <a:srgbClr val="FF0000"/>
              </a:solidFill>
              <a:prstDash val="sysDash"/>
              <a:round/>
              <a:headEnd/>
              <a:tailEnd/>
            </a:ln>
            <a:extLst>
              <a:ext uri="{909E8E84-426E-40dd-AFC4-6F175D3DCCD1}">
                <a14:hiddenFill xmlns="" xmlns:a14="http://schemas.microsoft.com/office/drawing/2010/main">
                  <a:noFill/>
                </a14:hiddenFill>
              </a:ext>
            </a:extLst>
          </p:spPr>
        </p:cxnSp>
        <p:graphicFrame>
          <p:nvGraphicFramePr>
            <p:cNvPr id="12" name="Object 3"/>
            <p:cNvGraphicFramePr>
              <a:graphicFrameLocks noChangeAspect="1"/>
            </p:cNvGraphicFramePr>
            <p:nvPr>
              <p:extLst>
                <p:ext uri="{D42A27DB-BD31-4B8C-83A1-F6EECF244321}">
                  <p14:modId xmlns:p14="http://schemas.microsoft.com/office/powerpoint/2010/main" val="4215907000"/>
                </p:ext>
              </p:extLst>
            </p:nvPr>
          </p:nvGraphicFramePr>
          <p:xfrm>
            <a:off x="7309495" y="3451224"/>
            <a:ext cx="1150937" cy="293687"/>
          </p:xfrm>
          <a:graphic>
            <a:graphicData uri="http://schemas.openxmlformats.org/presentationml/2006/ole">
              <mc:AlternateContent xmlns:mc="http://schemas.openxmlformats.org/markup-compatibility/2006">
                <mc:Choice xmlns:v="urn:schemas-microsoft-com:vml" Requires="v">
                  <p:oleObj spid="_x0000_s38201" name="Equation" r:id="rId6" imgW="698500" imgH="177800" progId="Equation.3">
                    <p:embed/>
                  </p:oleObj>
                </mc:Choice>
                <mc:Fallback>
                  <p:oleObj name="Equation" r:id="rId6" imgW="698500" imgH="177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9495" y="3451224"/>
                          <a:ext cx="1150937" cy="293687"/>
                        </a:xfrm>
                        <a:prstGeom prst="rect">
                          <a:avLst/>
                        </a:prstGeom>
                        <a:solidFill>
                          <a:srgbClr val="FFFFCC"/>
                        </a:solidFill>
                        <a:ln>
                          <a:noFill/>
                        </a:ln>
                        <a:effectLst/>
                        <a:extLst/>
                      </p:spPr>
                    </p:pic>
                  </p:oleObj>
                </mc:Fallback>
              </mc:AlternateContent>
            </a:graphicData>
          </a:graphic>
        </p:graphicFrame>
      </p:grpSp>
      <p:sp>
        <p:nvSpPr>
          <p:cNvPr id="15" name="TextBox 14"/>
          <p:cNvSpPr txBox="1">
            <a:spLocks noChangeArrowheads="1"/>
          </p:cNvSpPr>
          <p:nvPr/>
        </p:nvSpPr>
        <p:spPr bwMode="auto">
          <a:xfrm>
            <a:off x="745693" y="6106391"/>
            <a:ext cx="748211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i="1">
                <a:solidFill>
                  <a:schemeClr val="tx1"/>
                </a:solidFill>
                <a:latin typeface="Times New Roman" pitchFamily="18" charset="0"/>
                <a:ea typeface="ＭＳ Ｐゴシック" pitchFamily="34" charset="-128"/>
              </a:defRPr>
            </a:lvl1pPr>
            <a:lvl2pPr marL="37931725" indent="-37474525" eaLnBrk="0" hangingPunct="0">
              <a:defRPr sz="1600" b="1" i="1">
                <a:solidFill>
                  <a:schemeClr val="tx1"/>
                </a:solidFill>
                <a:latin typeface="Times New Roman" pitchFamily="18" charset="0"/>
                <a:ea typeface="ＭＳ Ｐゴシック" pitchFamily="34" charset="-128"/>
              </a:defRPr>
            </a:lvl2pPr>
            <a:lvl3pPr eaLnBrk="0" hangingPunct="0">
              <a:defRPr sz="1600" b="1" i="1">
                <a:solidFill>
                  <a:schemeClr val="tx1"/>
                </a:solidFill>
                <a:latin typeface="Times New Roman" pitchFamily="18" charset="0"/>
                <a:ea typeface="ＭＳ Ｐゴシック" pitchFamily="34" charset="-128"/>
              </a:defRPr>
            </a:lvl3pPr>
            <a:lvl4pPr eaLnBrk="0" hangingPunct="0">
              <a:defRPr sz="1600" b="1" i="1">
                <a:solidFill>
                  <a:schemeClr val="tx1"/>
                </a:solidFill>
                <a:latin typeface="Times New Roman" pitchFamily="18" charset="0"/>
                <a:ea typeface="ＭＳ Ｐゴシック" pitchFamily="34" charset="-128"/>
              </a:defRPr>
            </a:lvl4pPr>
            <a:lvl5pPr eaLnBrk="0" hangingPunct="0">
              <a:defRPr sz="1600" b="1" i="1">
                <a:solidFill>
                  <a:schemeClr val="tx1"/>
                </a:solidFill>
                <a:latin typeface="Times New Roman" pitchFamily="18" charset="0"/>
                <a:ea typeface="ＭＳ Ｐゴシック" pitchFamily="34" charset="-128"/>
              </a:defRPr>
            </a:lvl5pPr>
            <a:lvl6pPr marL="4572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6pPr>
            <a:lvl7pPr marL="9144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7pPr>
            <a:lvl8pPr marL="13716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8pPr>
            <a:lvl9pPr marL="18288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9pPr>
          </a:lstStyle>
          <a:p>
            <a:pPr eaLnBrk="1" hangingPunct="1"/>
            <a:r>
              <a:rPr lang="en-US" altLang="en-US" sz="2000" dirty="0">
                <a:solidFill>
                  <a:srgbClr val="0000FF"/>
                </a:solidFill>
                <a:latin typeface="+mn-lt"/>
              </a:rPr>
              <a:t>Official number: </a:t>
            </a:r>
            <a:r>
              <a:rPr lang="en-US" altLang="en-US" sz="2000" dirty="0">
                <a:solidFill>
                  <a:srgbClr val="FF0000"/>
                </a:solidFill>
                <a:latin typeface="+mn-lt"/>
              </a:rPr>
              <a:t>1400 clearly identified Higgs particles “on-tape”</a:t>
            </a:r>
          </a:p>
        </p:txBody>
      </p:sp>
      <p:grpSp>
        <p:nvGrpSpPr>
          <p:cNvPr id="17" name="Group 16"/>
          <p:cNvGrpSpPr/>
          <p:nvPr/>
        </p:nvGrpSpPr>
        <p:grpSpPr>
          <a:xfrm>
            <a:off x="260350" y="2888455"/>
            <a:ext cx="3711272" cy="3020457"/>
            <a:chOff x="260350" y="2888455"/>
            <a:chExt cx="3711272" cy="3020457"/>
          </a:xfrm>
        </p:grpSpPr>
        <p:pic>
          <p:nvPicPr>
            <p:cNvPr id="6" name="Picture 21"/>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8794" y="2888455"/>
              <a:ext cx="3200400" cy="2300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13" name="Object 4"/>
            <p:cNvGraphicFramePr>
              <a:graphicFrameLocks noChangeAspect="1"/>
            </p:cNvGraphicFramePr>
            <p:nvPr>
              <p:extLst>
                <p:ext uri="{D42A27DB-BD31-4B8C-83A1-F6EECF244321}">
                  <p14:modId xmlns:p14="http://schemas.microsoft.com/office/powerpoint/2010/main" val="1410643955"/>
                </p:ext>
              </p:extLst>
            </p:nvPr>
          </p:nvGraphicFramePr>
          <p:xfrm>
            <a:off x="1259632" y="5558074"/>
            <a:ext cx="1247775" cy="350838"/>
          </p:xfrm>
          <a:graphic>
            <a:graphicData uri="http://schemas.openxmlformats.org/presentationml/2006/ole">
              <mc:AlternateContent xmlns:mc="http://schemas.openxmlformats.org/markup-compatibility/2006">
                <mc:Choice xmlns:v="urn:schemas-microsoft-com:vml" Requires="v">
                  <p:oleObj spid="_x0000_s38202" name="Equation" r:id="rId9" imgW="901700" imgH="254000" progId="Equation.3">
                    <p:embed/>
                  </p:oleObj>
                </mc:Choice>
                <mc:Fallback>
                  <p:oleObj name="Equation" r:id="rId9" imgW="901700" imgH="2540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9632" y="5558074"/>
                          <a:ext cx="1247775" cy="350838"/>
                        </a:xfrm>
                        <a:prstGeom prst="rect">
                          <a:avLst/>
                        </a:prstGeom>
                        <a:solidFill>
                          <a:srgbClr val="FFFFCC"/>
                        </a:solidFill>
                        <a:ln>
                          <a:noFill/>
                        </a:ln>
                        <a:effectLst/>
                        <a:extLst/>
                      </p:spPr>
                    </p:pic>
                  </p:oleObj>
                </mc:Fallback>
              </mc:AlternateContent>
            </a:graphicData>
          </a:graphic>
        </p:graphicFrame>
        <p:sp>
          <p:nvSpPr>
            <p:cNvPr id="16" name="TextBox 15"/>
            <p:cNvSpPr txBox="1"/>
            <p:nvPr/>
          </p:nvSpPr>
          <p:spPr>
            <a:xfrm>
              <a:off x="260350" y="5188742"/>
              <a:ext cx="3711272" cy="369332"/>
            </a:xfrm>
            <a:prstGeom prst="rect">
              <a:avLst/>
            </a:prstGeom>
            <a:noFill/>
          </p:spPr>
          <p:txBody>
            <a:bodyPr wrap="none" rtlCol="0">
              <a:spAutoFit/>
            </a:bodyPr>
            <a:lstStyle/>
            <a:p>
              <a:r>
                <a:rPr lang="en-GB" dirty="0" smtClean="0"/>
                <a:t>Integrated luminosity during RUN I</a:t>
              </a:r>
              <a:endParaRPr lang="en-GB" dirty="0"/>
            </a:p>
          </p:txBody>
        </p:sp>
      </p:grpSp>
      <p:sp>
        <p:nvSpPr>
          <p:cNvPr id="14" name="TextBox 22"/>
          <p:cNvSpPr txBox="1">
            <a:spLocks noChangeArrowheads="1"/>
          </p:cNvSpPr>
          <p:nvPr/>
        </p:nvSpPr>
        <p:spPr bwMode="auto">
          <a:xfrm>
            <a:off x="3525044" y="3055142"/>
            <a:ext cx="1160463"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i="1">
                <a:solidFill>
                  <a:schemeClr val="tx1"/>
                </a:solidFill>
                <a:latin typeface="Times New Roman" pitchFamily="18" charset="0"/>
                <a:ea typeface="ＭＳ Ｐゴシック" pitchFamily="34" charset="-128"/>
              </a:defRPr>
            </a:lvl1pPr>
            <a:lvl2pPr marL="37931725" indent="-37474525" eaLnBrk="0" hangingPunct="0">
              <a:defRPr sz="1600" b="1" i="1">
                <a:solidFill>
                  <a:schemeClr val="tx1"/>
                </a:solidFill>
                <a:latin typeface="Times New Roman" pitchFamily="18" charset="0"/>
                <a:ea typeface="ＭＳ Ｐゴシック" pitchFamily="34" charset="-128"/>
              </a:defRPr>
            </a:lvl2pPr>
            <a:lvl3pPr eaLnBrk="0" hangingPunct="0">
              <a:defRPr sz="1600" b="1" i="1">
                <a:solidFill>
                  <a:schemeClr val="tx1"/>
                </a:solidFill>
                <a:latin typeface="Times New Roman" pitchFamily="18" charset="0"/>
                <a:ea typeface="ＭＳ Ｐゴシック" pitchFamily="34" charset="-128"/>
              </a:defRPr>
            </a:lvl3pPr>
            <a:lvl4pPr eaLnBrk="0" hangingPunct="0">
              <a:defRPr sz="1600" b="1" i="1">
                <a:solidFill>
                  <a:schemeClr val="tx1"/>
                </a:solidFill>
                <a:latin typeface="Times New Roman" pitchFamily="18" charset="0"/>
                <a:ea typeface="ＭＳ Ｐゴシック" pitchFamily="34" charset="-128"/>
              </a:defRPr>
            </a:lvl4pPr>
            <a:lvl5pPr eaLnBrk="0" hangingPunct="0">
              <a:defRPr sz="1600" b="1" i="1">
                <a:solidFill>
                  <a:schemeClr val="tx1"/>
                </a:solidFill>
                <a:latin typeface="Times New Roman" pitchFamily="18" charset="0"/>
                <a:ea typeface="ＭＳ Ｐゴシック" pitchFamily="34" charset="-128"/>
              </a:defRPr>
            </a:lvl5pPr>
            <a:lvl6pPr marL="4572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6pPr>
            <a:lvl7pPr marL="9144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7pPr>
            <a:lvl8pPr marL="13716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8pPr>
            <a:lvl9pPr marL="18288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9pPr>
          </a:lstStyle>
          <a:p>
            <a:pPr eaLnBrk="1" hangingPunct="1"/>
            <a:r>
              <a:rPr lang="en-US" altLang="en-US" sz="1400" b="0" dirty="0"/>
              <a:t>remember: </a:t>
            </a:r>
          </a:p>
          <a:p>
            <a:pPr eaLnBrk="1" hangingPunct="1"/>
            <a:r>
              <a:rPr lang="en-US" altLang="en-US" sz="1400" b="0" dirty="0"/>
              <a:t>1b=10</a:t>
            </a:r>
            <a:r>
              <a:rPr lang="en-US" altLang="en-US" sz="1400" b="0" baseline="30000" dirty="0"/>
              <a:t>-24 </a:t>
            </a:r>
            <a:r>
              <a:rPr lang="en-US" altLang="en-US" sz="1400" b="0" dirty="0"/>
              <a:t>cm</a:t>
            </a:r>
            <a:r>
              <a:rPr lang="en-US" altLang="en-US" sz="1400" b="0" baseline="30000" dirty="0"/>
              <a:t>2</a:t>
            </a:r>
            <a:endParaRPr lang="en-US" altLang="en-US" sz="1400" b="0" dirty="0"/>
          </a:p>
        </p:txBody>
      </p:sp>
    </p:spTree>
    <p:extLst>
      <p:ext uri="{BB962C8B-B14F-4D97-AF65-F5344CB8AC3E}">
        <p14:creationId xmlns:p14="http://schemas.microsoft.com/office/powerpoint/2010/main" val="2775754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Protons Delivered in 2012</a:t>
            </a:r>
            <a:endParaRPr lang="en-US" dirty="0"/>
          </a:p>
        </p:txBody>
      </p:sp>
      <p:sp>
        <p:nvSpPr>
          <p:cNvPr id="6" name="TextBox 5"/>
          <p:cNvSpPr txBox="1"/>
          <p:nvPr/>
        </p:nvSpPr>
        <p:spPr>
          <a:xfrm>
            <a:off x="467544" y="4149080"/>
            <a:ext cx="8136904" cy="1200328"/>
          </a:xfrm>
          <a:prstGeom prst="rect">
            <a:avLst/>
          </a:prstGeom>
          <a:noFill/>
        </p:spPr>
        <p:txBody>
          <a:bodyPr wrap="square" rtlCol="0">
            <a:spAutoFit/>
          </a:bodyPr>
          <a:lstStyle/>
          <a:p>
            <a:r>
              <a:rPr lang="en-US" sz="2400" b="1" dirty="0" smtClean="0">
                <a:solidFill>
                  <a:srgbClr val="008000"/>
                </a:solidFill>
                <a:effectLst/>
                <a:latin typeface="+mn-lt"/>
              </a:rPr>
              <a:t>Colliders are very Efficient!</a:t>
            </a:r>
          </a:p>
          <a:p>
            <a:pPr lvl="1"/>
            <a:r>
              <a:rPr lang="en-US" sz="2400" b="1" dirty="0" smtClean="0">
                <a:solidFill>
                  <a:schemeClr val="tx1"/>
                </a:solidFill>
                <a:effectLst/>
                <a:latin typeface="+mn-lt"/>
              </a:rPr>
              <a:t>The LHC Physics Program Used 0.018% of the protons produced in CERN  accelerators during 2012!</a:t>
            </a:r>
          </a:p>
        </p:txBody>
      </p:sp>
      <p:sp>
        <p:nvSpPr>
          <p:cNvPr id="7" name="TextBox 6"/>
          <p:cNvSpPr txBox="1"/>
          <p:nvPr/>
        </p:nvSpPr>
        <p:spPr>
          <a:xfrm>
            <a:off x="395536" y="5517232"/>
            <a:ext cx="8424936" cy="900759"/>
          </a:xfrm>
          <a:prstGeom prst="rect">
            <a:avLst/>
          </a:prstGeom>
          <a:noFill/>
        </p:spPr>
        <p:txBody>
          <a:bodyPr wrap="square" rtlCol="0">
            <a:spAutoFit/>
          </a:bodyPr>
          <a:lstStyle/>
          <a:p>
            <a:pPr marL="285750" indent="-285750">
              <a:lnSpc>
                <a:spcPct val="110000"/>
              </a:lnSpc>
              <a:buFont typeface="Wingdings" charset="2"/>
              <a:buChar char="v"/>
            </a:pPr>
            <a:r>
              <a:rPr lang="en-US" sz="1600" b="1" dirty="0" smtClean="0">
                <a:solidFill>
                  <a:srgbClr val="0000FF"/>
                </a:solidFill>
                <a:effectLst/>
                <a:latin typeface="+mn-lt"/>
              </a:rPr>
              <a:t>Intensities as delivered to the facility, upstream losses ignored,</a:t>
            </a:r>
          </a:p>
          <a:p>
            <a:pPr marL="285750" indent="-285750">
              <a:lnSpc>
                <a:spcPct val="110000"/>
              </a:lnSpc>
              <a:buFont typeface="Wingdings" charset="2"/>
              <a:buChar char="v"/>
            </a:pPr>
            <a:r>
              <a:rPr lang="en-US" sz="1600" b="1" dirty="0" smtClean="0">
                <a:solidFill>
                  <a:srgbClr val="0000FF"/>
                </a:solidFill>
                <a:effectLst/>
                <a:latin typeface="+mn-lt"/>
              </a:rPr>
              <a:t>Beams for Machine Setup and Studies Excluded</a:t>
            </a:r>
          </a:p>
          <a:p>
            <a:pPr marL="285750" indent="-285750">
              <a:lnSpc>
                <a:spcPct val="110000"/>
              </a:lnSpc>
              <a:buFont typeface="Wingdings" charset="2"/>
              <a:buChar char="v"/>
            </a:pPr>
            <a:r>
              <a:rPr lang="en-US" sz="1600" b="1" dirty="0" smtClean="0">
                <a:solidFill>
                  <a:srgbClr val="0000FF"/>
                </a:solidFill>
                <a:effectLst/>
                <a:latin typeface="+mn-lt"/>
              </a:rPr>
              <a:t>The total delivered protons represents roughly 0.27mg (rest mass!)</a:t>
            </a:r>
          </a:p>
        </p:txBody>
      </p:sp>
      <p:graphicFrame>
        <p:nvGraphicFramePr>
          <p:cNvPr id="8" name="Table 7"/>
          <p:cNvGraphicFramePr>
            <a:graphicFrameLocks noGrp="1"/>
          </p:cNvGraphicFramePr>
          <p:nvPr>
            <p:extLst>
              <p:ext uri="{D42A27DB-BD31-4B8C-83A1-F6EECF244321}">
                <p14:modId xmlns:p14="http://schemas.microsoft.com/office/powerpoint/2010/main" val="412292490"/>
              </p:ext>
            </p:extLst>
          </p:nvPr>
        </p:nvGraphicFramePr>
        <p:xfrm>
          <a:off x="2051720" y="1196752"/>
          <a:ext cx="5400600" cy="3078480"/>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gridCol w="2016224">
                  <a:extLst>
                    <a:ext uri="{9D8B030D-6E8A-4147-A177-3AD203B41FA5}">
                      <a16:colId xmlns="" xmlns:a16="http://schemas.microsoft.com/office/drawing/2014/main" val="20001"/>
                    </a:ext>
                  </a:extLst>
                </a:gridCol>
                <a:gridCol w="1584176">
                  <a:extLst>
                    <a:ext uri="{9D8B030D-6E8A-4147-A177-3AD203B41FA5}">
                      <a16:colId xmlns="" xmlns:a16="http://schemas.microsoft.com/office/drawing/2014/main" val="20002"/>
                    </a:ext>
                  </a:extLst>
                </a:gridCol>
              </a:tblGrid>
              <a:tr h="370840">
                <a:tc>
                  <a:txBody>
                    <a:bodyPr/>
                    <a:lstStyle/>
                    <a:p>
                      <a:pPr algn="ctr"/>
                      <a:r>
                        <a:rPr lang="en-US" sz="2000" b="1" dirty="0" smtClean="0"/>
                        <a:t>Facility</a:t>
                      </a:r>
                      <a:endParaRPr lang="en-US" sz="2000" b="1" dirty="0"/>
                    </a:p>
                  </a:txBody>
                  <a:tcPr/>
                </a:tc>
                <a:tc>
                  <a:txBody>
                    <a:bodyPr/>
                    <a:lstStyle/>
                    <a:p>
                      <a:pPr algn="ctr"/>
                      <a:r>
                        <a:rPr lang="en-US" sz="2000" b="1" dirty="0" smtClean="0"/>
                        <a:t>Protons</a:t>
                      </a:r>
                      <a:r>
                        <a:rPr lang="en-US" sz="2000" b="1" baseline="0" dirty="0" smtClean="0"/>
                        <a:t> </a:t>
                      </a:r>
                      <a:r>
                        <a:rPr lang="en-US" sz="2000" b="1" baseline="0" dirty="0" err="1" smtClean="0"/>
                        <a:t>Deliverd</a:t>
                      </a:r>
                      <a:endParaRPr lang="en-US" sz="2000" b="1" dirty="0"/>
                    </a:p>
                  </a:txBody>
                  <a:tcPr/>
                </a:tc>
                <a:tc>
                  <a:txBody>
                    <a:bodyPr/>
                    <a:lstStyle/>
                    <a:p>
                      <a:pPr algn="ctr"/>
                      <a:r>
                        <a:rPr lang="en-US" sz="2000" b="1" dirty="0" smtClean="0"/>
                        <a:t>% of Total</a:t>
                      </a:r>
                      <a:endParaRPr lang="en-US" sz="2000" b="1" dirty="0"/>
                    </a:p>
                  </a:txBody>
                  <a:tcPr/>
                </a:tc>
                <a:extLst>
                  <a:ext uri="{0D108BD9-81ED-4DB2-BD59-A6C34878D82A}">
                    <a16:rowId xmlns="" xmlns:a16="http://schemas.microsoft.com/office/drawing/2014/main" val="10000"/>
                  </a:ext>
                </a:extLst>
              </a:tr>
              <a:tr h="370840">
                <a:tc>
                  <a:txBody>
                    <a:bodyPr/>
                    <a:lstStyle/>
                    <a:p>
                      <a:pPr algn="ctr"/>
                      <a:r>
                        <a:rPr lang="en-US" sz="2000" b="1" dirty="0" err="1" smtClean="0"/>
                        <a:t>Isolde</a:t>
                      </a:r>
                      <a:endParaRPr lang="en-US" sz="2000" b="1" dirty="0"/>
                    </a:p>
                  </a:txBody>
                  <a:tcPr/>
                </a:tc>
                <a:tc>
                  <a:txBody>
                    <a:bodyPr/>
                    <a:lstStyle/>
                    <a:p>
                      <a:pPr algn="ctr"/>
                      <a:r>
                        <a:rPr lang="en-US" sz="2000" b="1" dirty="0" smtClean="0"/>
                        <a:t>1.15x10</a:t>
                      </a:r>
                      <a:r>
                        <a:rPr lang="en-US" sz="2000" b="1" baseline="30000" dirty="0" smtClean="0"/>
                        <a:t>+20</a:t>
                      </a:r>
                      <a:endParaRPr lang="en-US" sz="2000" b="1" baseline="30000" dirty="0"/>
                    </a:p>
                  </a:txBody>
                  <a:tcPr/>
                </a:tc>
                <a:tc>
                  <a:txBody>
                    <a:bodyPr/>
                    <a:lstStyle/>
                    <a:p>
                      <a:pPr algn="ctr"/>
                      <a:r>
                        <a:rPr lang="en-US" sz="2000" b="1" dirty="0" smtClean="0"/>
                        <a:t>63.8%</a:t>
                      </a:r>
                      <a:endParaRPr lang="en-US" sz="2000" b="1" dirty="0"/>
                    </a:p>
                  </a:txBody>
                  <a:tcPr/>
                </a:tc>
                <a:extLst>
                  <a:ext uri="{0D108BD9-81ED-4DB2-BD59-A6C34878D82A}">
                    <a16:rowId xmlns="" xmlns:a16="http://schemas.microsoft.com/office/drawing/2014/main" val="10001"/>
                  </a:ext>
                </a:extLst>
              </a:tr>
              <a:tr h="370840">
                <a:tc>
                  <a:txBody>
                    <a:bodyPr/>
                    <a:lstStyle/>
                    <a:p>
                      <a:pPr algn="ctr"/>
                      <a:r>
                        <a:rPr lang="en-US" sz="2000" b="1" dirty="0" smtClean="0"/>
                        <a:t>CNGS</a:t>
                      </a:r>
                      <a:endParaRPr lang="en-US" sz="2000" b="1" dirty="0"/>
                    </a:p>
                  </a:txBody>
                  <a:tcPr/>
                </a:tc>
                <a:tc>
                  <a:txBody>
                    <a:bodyPr/>
                    <a:lstStyle/>
                    <a:p>
                      <a:pPr algn="ctr"/>
                      <a:r>
                        <a:rPr lang="en-US" sz="2000" b="1" dirty="0" smtClean="0"/>
                        <a:t>3.9x10</a:t>
                      </a:r>
                      <a:r>
                        <a:rPr lang="en-US" sz="2000" b="1" baseline="30000" dirty="0" smtClean="0"/>
                        <a:t>+19</a:t>
                      </a:r>
                      <a:endParaRPr lang="en-US" sz="2000" b="1" baseline="30000" dirty="0"/>
                    </a:p>
                  </a:txBody>
                  <a:tcPr/>
                </a:tc>
                <a:tc>
                  <a:txBody>
                    <a:bodyPr/>
                    <a:lstStyle/>
                    <a:p>
                      <a:pPr algn="ctr"/>
                      <a:r>
                        <a:rPr lang="en-US" sz="2000" b="1" dirty="0" smtClean="0"/>
                        <a:t>21.6%</a:t>
                      </a:r>
                      <a:endParaRPr lang="en-US" sz="2000" b="1" dirty="0"/>
                    </a:p>
                  </a:txBody>
                  <a:tcPr/>
                </a:tc>
                <a:extLst>
                  <a:ext uri="{0D108BD9-81ED-4DB2-BD59-A6C34878D82A}">
                    <a16:rowId xmlns="" xmlns:a16="http://schemas.microsoft.com/office/drawing/2014/main" val="10002"/>
                  </a:ext>
                </a:extLst>
              </a:tr>
              <a:tr h="370840">
                <a:tc>
                  <a:txBody>
                    <a:bodyPr/>
                    <a:lstStyle/>
                    <a:p>
                      <a:pPr algn="ctr"/>
                      <a:r>
                        <a:rPr lang="en-US" sz="2000" b="1" dirty="0" smtClean="0"/>
                        <a:t>n-TOF</a:t>
                      </a:r>
                      <a:endParaRPr lang="en-US" sz="2000" b="1" dirty="0"/>
                    </a:p>
                  </a:txBody>
                  <a:tcPr/>
                </a:tc>
                <a:tc>
                  <a:txBody>
                    <a:bodyPr/>
                    <a:lstStyle/>
                    <a:p>
                      <a:pPr algn="ctr"/>
                      <a:r>
                        <a:rPr lang="en-US" sz="2000" b="1" dirty="0" smtClean="0"/>
                        <a:t>1.9x10</a:t>
                      </a:r>
                      <a:r>
                        <a:rPr lang="en-US" sz="2000" b="1" baseline="30000" dirty="0" smtClean="0"/>
                        <a:t>+19</a:t>
                      </a:r>
                      <a:endParaRPr lang="en-US" sz="2000" b="1" baseline="30000" dirty="0"/>
                    </a:p>
                  </a:txBody>
                  <a:tcPr/>
                </a:tc>
                <a:tc>
                  <a:txBody>
                    <a:bodyPr/>
                    <a:lstStyle/>
                    <a:p>
                      <a:pPr algn="ctr"/>
                      <a:r>
                        <a:rPr lang="en-US" sz="2000" b="1" dirty="0" smtClean="0"/>
                        <a:t>10.2%</a:t>
                      </a:r>
                      <a:endParaRPr lang="en-US" sz="2000" b="1" dirty="0"/>
                    </a:p>
                  </a:txBody>
                  <a:tcPr/>
                </a:tc>
                <a:extLst>
                  <a:ext uri="{0D108BD9-81ED-4DB2-BD59-A6C34878D82A}">
                    <a16:rowId xmlns="" xmlns:a16="http://schemas.microsoft.com/office/drawing/2014/main" val="10003"/>
                  </a:ext>
                </a:extLst>
              </a:tr>
              <a:tr h="370840">
                <a:tc>
                  <a:txBody>
                    <a:bodyPr/>
                    <a:lstStyle/>
                    <a:p>
                      <a:pPr algn="ctr"/>
                      <a:r>
                        <a:rPr lang="en-US" sz="2000" b="1" dirty="0" smtClean="0"/>
                        <a:t>The rest</a:t>
                      </a:r>
                      <a:endParaRPr lang="en-US" sz="2000" b="1" dirty="0"/>
                    </a:p>
                  </a:txBody>
                  <a:tcPr/>
                </a:tc>
                <a:tc>
                  <a:txBody>
                    <a:bodyPr/>
                    <a:lstStyle/>
                    <a:p>
                      <a:pPr algn="ctr"/>
                      <a:r>
                        <a:rPr lang="en-US" sz="2000" b="1" dirty="0" smtClean="0"/>
                        <a:t>8.13x10</a:t>
                      </a:r>
                      <a:r>
                        <a:rPr lang="en-US" sz="2000" b="1" baseline="30000" dirty="0" smtClean="0"/>
                        <a:t>+18</a:t>
                      </a:r>
                      <a:endParaRPr lang="en-US" sz="2000" b="1" baseline="30000" dirty="0"/>
                    </a:p>
                  </a:txBody>
                  <a:tcPr/>
                </a:tc>
                <a:tc>
                  <a:txBody>
                    <a:bodyPr/>
                    <a:lstStyle/>
                    <a:p>
                      <a:pPr algn="ctr"/>
                      <a:r>
                        <a:rPr lang="en-US" sz="2000" b="1" dirty="0" smtClean="0"/>
                        <a:t>4.5%</a:t>
                      </a:r>
                      <a:endParaRPr lang="en-US" sz="2000" b="1" dirty="0"/>
                    </a:p>
                  </a:txBody>
                  <a:tcPr/>
                </a:tc>
                <a:extLst>
                  <a:ext uri="{0D108BD9-81ED-4DB2-BD59-A6C34878D82A}">
                    <a16:rowId xmlns="" xmlns:a16="http://schemas.microsoft.com/office/drawing/2014/main" val="10004"/>
                  </a:ext>
                </a:extLst>
              </a:tr>
              <a:tr h="370840">
                <a:tc>
                  <a:txBody>
                    <a:bodyPr/>
                    <a:lstStyle/>
                    <a:p>
                      <a:pPr algn="ctr"/>
                      <a:r>
                        <a:rPr lang="en-US" sz="2000" b="1" dirty="0" smtClean="0">
                          <a:solidFill>
                            <a:srgbClr val="FF0000"/>
                          </a:solidFill>
                        </a:rPr>
                        <a:t>LHC</a:t>
                      </a:r>
                      <a:endParaRPr lang="en-US" sz="2000" b="1" dirty="0">
                        <a:solidFill>
                          <a:srgbClr val="FF0000"/>
                        </a:solidFill>
                      </a:endParaRPr>
                    </a:p>
                  </a:txBody>
                  <a:tcPr/>
                </a:tc>
                <a:tc>
                  <a:txBody>
                    <a:bodyPr/>
                    <a:lstStyle/>
                    <a:p>
                      <a:pPr algn="ctr"/>
                      <a:r>
                        <a:rPr lang="en-US" sz="2000" b="1" dirty="0" smtClean="0">
                          <a:solidFill>
                            <a:srgbClr val="FF0000"/>
                          </a:solidFill>
                        </a:rPr>
                        <a:t>3.25x10</a:t>
                      </a:r>
                      <a:r>
                        <a:rPr lang="en-US" sz="2000" b="1" baseline="30000" dirty="0" smtClean="0">
                          <a:solidFill>
                            <a:srgbClr val="FF0000"/>
                          </a:solidFill>
                        </a:rPr>
                        <a:t>+16       </a:t>
                      </a:r>
                      <a:endParaRPr lang="en-US" sz="2000" b="1" baseline="30000" dirty="0">
                        <a:solidFill>
                          <a:srgbClr val="FF0000"/>
                        </a:solidFill>
                      </a:endParaRPr>
                    </a:p>
                  </a:txBody>
                  <a:tcPr/>
                </a:tc>
                <a:tc>
                  <a:txBody>
                    <a:bodyPr/>
                    <a:lstStyle/>
                    <a:p>
                      <a:pPr algn="ctr"/>
                      <a:r>
                        <a:rPr lang="en-US" sz="2000" b="1" dirty="0" smtClean="0">
                          <a:solidFill>
                            <a:srgbClr val="FF0000"/>
                          </a:solidFill>
                        </a:rPr>
                        <a:t>0.018% </a:t>
                      </a:r>
                      <a:endParaRPr lang="en-US" sz="2000" b="1" dirty="0">
                        <a:solidFill>
                          <a:srgbClr val="FF0000"/>
                        </a:solidFill>
                      </a:endParaRPr>
                    </a:p>
                  </a:txBody>
                  <a:tcPr/>
                </a:tc>
                <a:extLst>
                  <a:ext uri="{0D108BD9-81ED-4DB2-BD59-A6C34878D82A}">
                    <a16:rowId xmlns="" xmlns:a16="http://schemas.microsoft.com/office/drawing/2014/main" val="10005"/>
                  </a:ext>
                </a:extLst>
              </a:tr>
              <a:tr h="370840">
                <a:tc>
                  <a:txBody>
                    <a:bodyPr/>
                    <a:lstStyle/>
                    <a:p>
                      <a:pPr algn="ctr"/>
                      <a:r>
                        <a:rPr lang="en-US" sz="2000" b="1" dirty="0" smtClean="0">
                          <a:solidFill>
                            <a:srgbClr val="008000"/>
                          </a:solidFill>
                        </a:rPr>
                        <a:t>Total</a:t>
                      </a:r>
                      <a:endParaRPr lang="en-US" sz="2000" b="1" dirty="0">
                        <a:solidFill>
                          <a:srgbClr val="008000"/>
                        </a:solidFill>
                      </a:endParaRPr>
                    </a:p>
                  </a:txBody>
                  <a:tcPr/>
                </a:tc>
                <a:tc>
                  <a:txBody>
                    <a:bodyPr/>
                    <a:lstStyle/>
                    <a:p>
                      <a:pPr algn="ctr"/>
                      <a:r>
                        <a:rPr lang="en-US" sz="2000" b="1" dirty="0" smtClean="0">
                          <a:solidFill>
                            <a:srgbClr val="008000"/>
                          </a:solidFill>
                        </a:rPr>
                        <a:t>1.81x10</a:t>
                      </a:r>
                      <a:r>
                        <a:rPr lang="en-US" sz="2000" b="1" baseline="30000" dirty="0" smtClean="0">
                          <a:solidFill>
                            <a:srgbClr val="008000"/>
                          </a:solidFill>
                        </a:rPr>
                        <a:t>+20</a:t>
                      </a:r>
                      <a:endParaRPr lang="en-US" sz="2000" b="1" baseline="30000" dirty="0">
                        <a:solidFill>
                          <a:srgbClr val="008000"/>
                        </a:solidFill>
                      </a:endParaRPr>
                    </a:p>
                  </a:txBody>
                  <a:tcPr/>
                </a:tc>
                <a:tc>
                  <a:txBody>
                    <a:bodyPr/>
                    <a:lstStyle/>
                    <a:p>
                      <a:pPr algn="ctr"/>
                      <a:endParaRPr lang="en-US" sz="2000" b="1" dirty="0"/>
                    </a:p>
                  </a:txBody>
                  <a:tcPr/>
                </a:tc>
                <a:extLst>
                  <a:ext uri="{0D108BD9-81ED-4DB2-BD59-A6C34878D82A}">
                    <a16:rowId xmlns="" xmlns:a16="http://schemas.microsoft.com/office/drawing/2014/main" val="10006"/>
                  </a:ext>
                </a:extLst>
              </a:tr>
            </a:tbl>
          </a:graphicData>
        </a:graphic>
      </p:graphicFrame>
      <p:sp>
        <p:nvSpPr>
          <p:cNvPr id="9" name="Date Placeholder 8"/>
          <p:cNvSpPr>
            <a:spLocks noGrp="1"/>
          </p:cNvSpPr>
          <p:nvPr>
            <p:ph type="dt" sz="half" idx="10"/>
          </p:nvPr>
        </p:nvSpPr>
        <p:spPr/>
        <p:txBody>
          <a:bodyPr/>
          <a:lstStyle/>
          <a:p>
            <a:r>
              <a:rPr lang="en-US" smtClean="0"/>
              <a:t>15 January 2021</a:t>
            </a:r>
            <a:endParaRPr lang="en-US" dirty="0" smtClean="0"/>
          </a:p>
        </p:txBody>
      </p:sp>
      <p:sp>
        <p:nvSpPr>
          <p:cNvPr id="10" name="Footer Placeholder 9"/>
          <p:cNvSpPr>
            <a:spLocks noGrp="1"/>
          </p:cNvSpPr>
          <p:nvPr>
            <p:ph type="ftr" sz="quarter" idx="11"/>
          </p:nvPr>
        </p:nvSpPr>
        <p:spPr/>
        <p:txBody>
          <a:bodyPr/>
          <a:lstStyle/>
          <a:p>
            <a:r>
              <a:rPr lang="en-US" smtClean="0"/>
              <a:t>JUAS 2021</a:t>
            </a:r>
            <a:endParaRPr lang="en-US" dirty="0"/>
          </a:p>
        </p:txBody>
      </p:sp>
      <p:sp>
        <p:nvSpPr>
          <p:cNvPr id="11" name="Slide Number Placeholder 10"/>
          <p:cNvSpPr>
            <a:spLocks noGrp="1"/>
          </p:cNvSpPr>
          <p:nvPr>
            <p:ph type="sldNum" sz="quarter" idx="12"/>
          </p:nvPr>
        </p:nvSpPr>
        <p:spPr/>
        <p:txBody>
          <a:bodyPr/>
          <a:lstStyle/>
          <a:p>
            <a:fld id="{8A37C28D-FCB0-477D-82D3-62143F2DA843}" type="slidenum">
              <a:rPr lang="en-US" smtClean="0"/>
              <a:pPr/>
              <a:t>64</a:t>
            </a:fld>
            <a:endParaRPr lang="en-US" dirty="0"/>
          </a:p>
        </p:txBody>
      </p:sp>
    </p:spTree>
    <p:extLst>
      <p:ext uri="{BB962C8B-B14F-4D97-AF65-F5344CB8AC3E}">
        <p14:creationId xmlns:p14="http://schemas.microsoft.com/office/powerpoint/2010/main" val="252321147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Large Hadron Collider (LHC)</a:t>
            </a:r>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65</a:t>
            </a:fld>
            <a:endParaRPr lang="en-US" dirty="0"/>
          </a:p>
        </p:txBody>
      </p:sp>
      <p:grpSp>
        <p:nvGrpSpPr>
          <p:cNvPr id="6" name="Group 5"/>
          <p:cNvGrpSpPr/>
          <p:nvPr/>
        </p:nvGrpSpPr>
        <p:grpSpPr>
          <a:xfrm>
            <a:off x="4198580" y="820964"/>
            <a:ext cx="6517088" cy="5344340"/>
            <a:chOff x="4198580" y="820964"/>
            <a:chExt cx="6517088" cy="5344340"/>
          </a:xfrm>
        </p:grpSpPr>
        <p:grpSp>
          <p:nvGrpSpPr>
            <p:cNvPr id="7" name="Group 6"/>
            <p:cNvGrpSpPr/>
            <p:nvPr/>
          </p:nvGrpSpPr>
          <p:grpSpPr>
            <a:xfrm>
              <a:off x="4198580" y="1787291"/>
              <a:ext cx="6517088" cy="4378013"/>
              <a:chOff x="4198580" y="1787291"/>
              <a:chExt cx="6517088" cy="4378013"/>
            </a:xfrm>
          </p:grpSpPr>
          <p:grpSp>
            <p:nvGrpSpPr>
              <p:cNvPr id="16" name="Group 13"/>
              <p:cNvGrpSpPr>
                <a:grpSpLocks noChangeAspect="1"/>
              </p:cNvGrpSpPr>
              <p:nvPr/>
            </p:nvGrpSpPr>
            <p:grpSpPr bwMode="auto">
              <a:xfrm>
                <a:off x="4198580" y="2423566"/>
                <a:ext cx="6517088" cy="3741738"/>
                <a:chOff x="-437" y="672"/>
                <a:chExt cx="3365" cy="1728"/>
              </a:xfrm>
              <a:noFill/>
            </p:grpSpPr>
            <p:sp>
              <p:nvSpPr>
                <p:cNvPr id="23" name="Rectangle 12"/>
                <p:cNvSpPr>
                  <a:spLocks noChangeAspect="1" noChangeArrowheads="1"/>
                </p:cNvSpPr>
                <p:nvPr/>
              </p:nvSpPr>
              <p:spPr bwMode="auto">
                <a:xfrm>
                  <a:off x="96" y="672"/>
                  <a:ext cx="2832" cy="1728"/>
                </a:xfrm>
                <a:prstGeom prst="rect">
                  <a:avLst/>
                </a:prstGeom>
                <a:grpFill/>
                <a:ln w="9525">
                  <a:noFill/>
                  <a:miter lim="800000"/>
                  <a:headEnd/>
                  <a:tailEnd/>
                </a:ln>
              </p:spPr>
              <p:txBody>
                <a:bodyPr wrap="none" anchor="ctr"/>
                <a:lstStyle/>
                <a:p>
                  <a:endParaRPr lang="en-GB"/>
                </a:p>
              </p:txBody>
            </p:sp>
            <p:pic>
              <p:nvPicPr>
                <p:cNvPr id="24" name="Picture 6"/>
                <p:cNvPicPr>
                  <a:picLocks noChangeAspect="1" noChangeArrowheads="1"/>
                </p:cNvPicPr>
                <p:nvPr/>
              </p:nvPicPr>
              <p:blipFill>
                <a:blip r:embed="rId2"/>
                <a:srcRect/>
                <a:stretch>
                  <a:fillRect/>
                </a:stretch>
              </p:blipFill>
              <p:spPr bwMode="auto">
                <a:xfrm>
                  <a:off x="-437" y="672"/>
                  <a:ext cx="2562" cy="1692"/>
                </a:xfrm>
                <a:prstGeom prst="rect">
                  <a:avLst/>
                </a:prstGeom>
                <a:noFill/>
                <a:ln>
                  <a:noFill/>
                </a:ln>
                <a:effectLst/>
              </p:spPr>
            </p:pic>
          </p:grpSp>
          <p:sp>
            <p:nvSpPr>
              <p:cNvPr id="17" name="Oval 18"/>
              <p:cNvSpPr>
                <a:spLocks noChangeAspect="1" noChangeArrowheads="1"/>
              </p:cNvSpPr>
              <p:nvPr/>
            </p:nvSpPr>
            <p:spPr bwMode="auto">
              <a:xfrm>
                <a:off x="8484558" y="3786704"/>
                <a:ext cx="185926" cy="207874"/>
              </a:xfrm>
              <a:prstGeom prst="ellipse">
                <a:avLst/>
              </a:prstGeom>
              <a:noFill/>
              <a:ln w="38100">
                <a:noFill/>
                <a:round/>
                <a:headEnd/>
                <a:tailEnd/>
              </a:ln>
              <a:effectLst/>
            </p:spPr>
            <p:txBody>
              <a:bodyPr wrap="none" anchor="ctr"/>
              <a:lstStyle/>
              <a:p>
                <a:endParaRPr lang="en-GB"/>
              </a:p>
            </p:txBody>
          </p:sp>
          <p:sp>
            <p:nvSpPr>
              <p:cNvPr id="18" name="TextBox 17"/>
              <p:cNvSpPr txBox="1"/>
              <p:nvPr/>
            </p:nvSpPr>
            <p:spPr>
              <a:xfrm>
                <a:off x="4932040" y="1787291"/>
                <a:ext cx="4067536" cy="646331"/>
              </a:xfrm>
              <a:prstGeom prst="rect">
                <a:avLst/>
              </a:prstGeom>
              <a:noFill/>
            </p:spPr>
            <p:txBody>
              <a:bodyPr wrap="square" rtlCol="0">
                <a:spAutoFit/>
              </a:bodyPr>
              <a:lstStyle/>
              <a:p>
                <a:r>
                  <a:rPr lang="en-GB" dirty="0" smtClean="0"/>
                  <a:t>He gas </a:t>
                </a:r>
                <a:r>
                  <a:rPr lang="en-GB" dirty="0" smtClean="0">
                    <a:sym typeface="Wingdings" panose="05000000000000000000" pitchFamily="2" charset="2"/>
                  </a:rPr>
                  <a:t> liquid @ 4.2 K  superfluid @ 2.17 K</a:t>
                </a:r>
                <a:endParaRPr lang="en-GB" dirty="0"/>
              </a:p>
            </p:txBody>
          </p:sp>
          <p:cxnSp>
            <p:nvCxnSpPr>
              <p:cNvPr id="19" name="Straight Arrow Connector 18"/>
              <p:cNvCxnSpPr/>
              <p:nvPr/>
            </p:nvCxnSpPr>
            <p:spPr>
              <a:xfrm>
                <a:off x="5868144" y="2333676"/>
                <a:ext cx="360040" cy="2513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348278" y="4806944"/>
                <a:ext cx="829073" cy="369332"/>
              </a:xfrm>
              <a:prstGeom prst="rect">
                <a:avLst/>
              </a:prstGeom>
              <a:noFill/>
            </p:spPr>
            <p:txBody>
              <a:bodyPr wrap="none" rtlCol="0">
                <a:spAutoFit/>
              </a:bodyPr>
              <a:lstStyle/>
              <a:p>
                <a:r>
                  <a:rPr lang="el-GR" dirty="0" smtClean="0">
                    <a:latin typeface="Times New Roman"/>
                    <a:cs typeface="Times New Roman"/>
                  </a:rPr>
                  <a:t>λ</a:t>
                </a:r>
                <a:r>
                  <a:rPr lang="en-GB" dirty="0" smtClean="0">
                    <a:latin typeface="Times New Roman"/>
                    <a:cs typeface="Times New Roman"/>
                  </a:rPr>
                  <a:t> point</a:t>
                </a:r>
                <a:endParaRPr lang="en-GB" dirty="0"/>
              </a:p>
            </p:txBody>
          </p:sp>
          <p:sp>
            <p:nvSpPr>
              <p:cNvPr id="21" name="Oval 20"/>
              <p:cNvSpPr/>
              <p:nvPr/>
            </p:nvSpPr>
            <p:spPr>
              <a:xfrm>
                <a:off x="6183338" y="4847594"/>
                <a:ext cx="148783"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Arrow Connector 21"/>
              <p:cNvCxnSpPr/>
              <p:nvPr/>
            </p:nvCxnSpPr>
            <p:spPr>
              <a:xfrm>
                <a:off x="7257656" y="2110202"/>
                <a:ext cx="482696" cy="15475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5329930" y="820964"/>
              <a:ext cx="2770462" cy="1012091"/>
              <a:chOff x="5329930" y="820964"/>
              <a:chExt cx="2770462" cy="1012091"/>
            </a:xfrm>
          </p:grpSpPr>
          <p:sp>
            <p:nvSpPr>
              <p:cNvPr id="12" name="TextBox 11"/>
              <p:cNvSpPr txBox="1"/>
              <p:nvPr/>
            </p:nvSpPr>
            <p:spPr>
              <a:xfrm>
                <a:off x="5329930" y="820964"/>
                <a:ext cx="1039011" cy="646331"/>
              </a:xfrm>
              <a:prstGeom prst="rect">
                <a:avLst/>
              </a:prstGeom>
              <a:noFill/>
            </p:spPr>
            <p:txBody>
              <a:bodyPr wrap="square" rtlCol="0">
                <a:spAutoFit/>
              </a:bodyPr>
              <a:lstStyle/>
              <a:p>
                <a:pPr algn="ctr"/>
                <a:r>
                  <a:rPr lang="en-GB" dirty="0" smtClean="0"/>
                  <a:t>Liquid Nitrogen</a:t>
                </a:r>
                <a:endParaRPr lang="en-GB" dirty="0"/>
              </a:p>
            </p:txBody>
          </p:sp>
          <p:sp>
            <p:nvSpPr>
              <p:cNvPr id="13" name="Curved Down Arrow 12"/>
              <p:cNvSpPr/>
              <p:nvPr/>
            </p:nvSpPr>
            <p:spPr>
              <a:xfrm>
                <a:off x="5508104" y="1467295"/>
                <a:ext cx="720080" cy="36576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TextBox 13"/>
              <p:cNvSpPr txBox="1"/>
              <p:nvPr/>
            </p:nvSpPr>
            <p:spPr>
              <a:xfrm>
                <a:off x="6679528" y="820964"/>
                <a:ext cx="1420864" cy="646331"/>
              </a:xfrm>
              <a:prstGeom prst="rect">
                <a:avLst/>
              </a:prstGeom>
              <a:noFill/>
            </p:spPr>
            <p:txBody>
              <a:bodyPr wrap="square" rtlCol="0">
                <a:spAutoFit/>
              </a:bodyPr>
              <a:lstStyle/>
              <a:p>
                <a:pPr algn="ctr"/>
                <a:r>
                  <a:rPr lang="en-GB" dirty="0" smtClean="0"/>
                  <a:t>Cold compressors</a:t>
                </a:r>
                <a:endParaRPr lang="en-GB" dirty="0"/>
              </a:p>
            </p:txBody>
          </p:sp>
          <p:sp>
            <p:nvSpPr>
              <p:cNvPr id="15" name="Curved Down Arrow 14"/>
              <p:cNvSpPr/>
              <p:nvPr/>
            </p:nvSpPr>
            <p:spPr>
              <a:xfrm>
                <a:off x="7036788" y="1467295"/>
                <a:ext cx="720080" cy="36576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9" name="Group 8"/>
            <p:cNvGrpSpPr/>
            <p:nvPr/>
          </p:nvGrpSpPr>
          <p:grpSpPr>
            <a:xfrm>
              <a:off x="5525067" y="5301208"/>
              <a:ext cx="681597" cy="518060"/>
              <a:chOff x="5525067" y="5301208"/>
              <a:chExt cx="681597" cy="518060"/>
            </a:xfrm>
          </p:grpSpPr>
          <p:sp>
            <p:nvSpPr>
              <p:cNvPr id="10" name="TextBox 9"/>
              <p:cNvSpPr txBox="1"/>
              <p:nvPr/>
            </p:nvSpPr>
            <p:spPr>
              <a:xfrm>
                <a:off x="5525067" y="5449936"/>
                <a:ext cx="681597" cy="369332"/>
              </a:xfrm>
              <a:prstGeom prst="rect">
                <a:avLst/>
              </a:prstGeom>
              <a:solidFill>
                <a:srgbClr val="FFC000"/>
              </a:solidFill>
            </p:spPr>
            <p:txBody>
              <a:bodyPr wrap="none" rtlCol="0">
                <a:spAutoFit/>
              </a:bodyPr>
              <a:lstStyle/>
              <a:p>
                <a:r>
                  <a:rPr lang="en-GB" dirty="0" smtClean="0"/>
                  <a:t>1.9 K</a:t>
                </a:r>
                <a:endParaRPr lang="en-GB" dirty="0"/>
              </a:p>
            </p:txBody>
          </p:sp>
          <p:cxnSp>
            <p:nvCxnSpPr>
              <p:cNvPr id="11" name="Straight Arrow Connector 10"/>
              <p:cNvCxnSpPr/>
              <p:nvPr/>
            </p:nvCxnSpPr>
            <p:spPr>
              <a:xfrm>
                <a:off x="5932960" y="5301208"/>
                <a:ext cx="0" cy="267478"/>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5" name="Content Placeholder 2"/>
          <p:cNvSpPr txBox="1">
            <a:spLocks/>
          </p:cNvSpPr>
          <p:nvPr/>
        </p:nvSpPr>
        <p:spPr>
          <a:xfrm>
            <a:off x="457200" y="980728"/>
            <a:ext cx="8229600" cy="4724400"/>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buFont typeface="Wingdings 3"/>
              <a:buNone/>
            </a:pPr>
            <a:r>
              <a:rPr lang="en-GB" sz="2400" smtClean="0"/>
              <a:t>Superconducting cables of Nb-Ti</a:t>
            </a:r>
            <a:endParaRPr lang="en-GB" sz="2400" dirty="0"/>
          </a:p>
        </p:txBody>
      </p:sp>
      <p:pic>
        <p:nvPicPr>
          <p:cNvPr id="26" name="Picture 2"/>
          <p:cNvPicPr>
            <a:picLocks noChangeAspect="1" noChangeArrowheads="1"/>
          </p:cNvPicPr>
          <p:nvPr/>
        </p:nvPicPr>
        <p:blipFill>
          <a:blip r:embed="rId3"/>
          <a:srcRect/>
          <a:stretch>
            <a:fillRect/>
          </a:stretch>
        </p:blipFill>
        <p:spPr bwMode="auto">
          <a:xfrm>
            <a:off x="428596" y="1409356"/>
            <a:ext cx="3771900" cy="2781300"/>
          </a:xfrm>
          <a:prstGeom prst="rect">
            <a:avLst/>
          </a:prstGeom>
          <a:noFill/>
          <a:ln w="9525">
            <a:noFill/>
            <a:miter lim="800000"/>
            <a:headEnd/>
            <a:tailEnd/>
          </a:ln>
          <a:effectLst/>
        </p:spPr>
      </p:pic>
      <p:sp>
        <p:nvSpPr>
          <p:cNvPr id="27" name="TextBox 26"/>
          <p:cNvSpPr txBox="1"/>
          <p:nvPr/>
        </p:nvSpPr>
        <p:spPr>
          <a:xfrm>
            <a:off x="-32" y="4119222"/>
            <a:ext cx="4357718" cy="2585323"/>
          </a:xfrm>
          <a:prstGeom prst="rect">
            <a:avLst/>
          </a:prstGeom>
          <a:noFill/>
        </p:spPr>
        <p:txBody>
          <a:bodyPr wrap="square" rtlCol="0">
            <a:spAutoFit/>
          </a:bodyPr>
          <a:lstStyle/>
          <a:p>
            <a:r>
              <a:rPr lang="en-GB" sz="1600" dirty="0" smtClean="0"/>
              <a:t>LHC</a:t>
            </a:r>
            <a:r>
              <a:rPr lang="en-GB" dirty="0" smtClean="0"/>
              <a:t> ~ 27 km </a:t>
            </a:r>
            <a:r>
              <a:rPr lang="en-GB" dirty="0" err="1" smtClean="0"/>
              <a:t>circumf</a:t>
            </a:r>
            <a:r>
              <a:rPr lang="en-GB" dirty="0" smtClean="0"/>
              <a:t>. with 20 km of superconducting magnets operating @8.3 T. An equivalent machine with normal conducting magnets would have a circumference of 100 km and would consume 1000 MW of power </a:t>
            </a:r>
            <a:r>
              <a:rPr lang="en-GB" dirty="0" smtClean="0">
                <a:sym typeface="Wingdings" pitchFamily="2" charset="2"/>
              </a:rPr>
              <a:t> we would need a dedicated nuclear power station for such a machine. LHC consumes ~ 10% nuclear power station </a:t>
            </a:r>
            <a:endParaRPr lang="en-GB" dirty="0"/>
          </a:p>
        </p:txBody>
      </p:sp>
      <p:cxnSp>
        <p:nvCxnSpPr>
          <p:cNvPr id="28" name="Straight Arrow Connector 27"/>
          <p:cNvCxnSpPr>
            <a:endCxn id="26" idx="3"/>
          </p:cNvCxnSpPr>
          <p:nvPr/>
        </p:nvCxnSpPr>
        <p:spPr>
          <a:xfrm>
            <a:off x="1310185" y="2799308"/>
            <a:ext cx="2890311" cy="69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357422" y="2838116"/>
            <a:ext cx="761747" cy="369332"/>
          </a:xfrm>
          <a:prstGeom prst="rect">
            <a:avLst/>
          </a:prstGeom>
          <a:noFill/>
        </p:spPr>
        <p:txBody>
          <a:bodyPr wrap="none" rtlCol="0">
            <a:spAutoFit/>
          </a:bodyPr>
          <a:lstStyle/>
          <a:p>
            <a:r>
              <a:rPr lang="en-GB" dirty="0" smtClean="0"/>
              <a:t>1 mm</a:t>
            </a:r>
            <a:endParaRPr lang="en-GB" dirty="0"/>
          </a:p>
        </p:txBody>
      </p:sp>
      <p:sp>
        <p:nvSpPr>
          <p:cNvPr id="30" name="TextBox 29"/>
          <p:cNvSpPr txBox="1"/>
          <p:nvPr/>
        </p:nvSpPr>
        <p:spPr>
          <a:xfrm>
            <a:off x="1909933" y="1668737"/>
            <a:ext cx="1596217" cy="646331"/>
          </a:xfrm>
          <a:prstGeom prst="rect">
            <a:avLst/>
          </a:prstGeom>
          <a:noFill/>
        </p:spPr>
        <p:txBody>
          <a:bodyPr wrap="square" rtlCol="0">
            <a:spAutoFit/>
          </a:bodyPr>
          <a:lstStyle/>
          <a:p>
            <a:pPr algn="ctr"/>
            <a:r>
              <a:rPr lang="en-GB" dirty="0" smtClean="0"/>
              <a:t>6 µm Ni-Ti filaments</a:t>
            </a:r>
            <a:endParaRPr lang="en-GB" dirty="0"/>
          </a:p>
        </p:txBody>
      </p:sp>
      <p:sp>
        <p:nvSpPr>
          <p:cNvPr id="32" name="Rectangle 31"/>
          <p:cNvSpPr/>
          <p:nvPr/>
        </p:nvSpPr>
        <p:spPr>
          <a:xfrm>
            <a:off x="4336217" y="5788977"/>
            <a:ext cx="4663360" cy="923330"/>
          </a:xfrm>
          <a:prstGeom prst="rect">
            <a:avLst/>
          </a:prstGeom>
        </p:spPr>
        <p:txBody>
          <a:bodyPr wrap="square">
            <a:spAutoFit/>
          </a:bodyPr>
          <a:lstStyle/>
          <a:p>
            <a:pPr lvl="0">
              <a:defRPr/>
            </a:pPr>
            <a:r>
              <a:rPr lang="en-US" b="1" kern="0" dirty="0">
                <a:solidFill>
                  <a:schemeClr val="tx2"/>
                </a:solidFill>
              </a:rPr>
              <a:t>LHC Requires </a:t>
            </a:r>
          </a:p>
          <a:p>
            <a:pPr marL="342900" lvl="0" indent="-342900">
              <a:buFont typeface="Wingdings" charset="2"/>
              <a:buChar char="Ø"/>
              <a:defRPr/>
            </a:pPr>
            <a:r>
              <a:rPr lang="en-US" b="1" kern="0" dirty="0">
                <a:solidFill>
                  <a:schemeClr val="tx2"/>
                </a:solidFill>
              </a:rPr>
              <a:t>90,000 T</a:t>
            </a:r>
            <a:r>
              <a:rPr lang="en-US" b="1" kern="0" dirty="0" smtClean="0">
                <a:solidFill>
                  <a:schemeClr val="tx2"/>
                </a:solidFill>
              </a:rPr>
              <a:t> </a:t>
            </a:r>
            <a:r>
              <a:rPr lang="en-US" b="1" kern="0" dirty="0">
                <a:solidFill>
                  <a:schemeClr val="tx2"/>
                </a:solidFill>
              </a:rPr>
              <a:t>of liquid </a:t>
            </a:r>
            <a:r>
              <a:rPr lang="en-US" b="1" kern="0" dirty="0" smtClean="0">
                <a:solidFill>
                  <a:schemeClr val="tx2"/>
                </a:solidFill>
              </a:rPr>
              <a:t>Nitrogen</a:t>
            </a:r>
            <a:endParaRPr lang="en-US" b="1" kern="0" dirty="0">
              <a:solidFill>
                <a:schemeClr val="tx2"/>
              </a:solidFill>
            </a:endParaRPr>
          </a:p>
          <a:p>
            <a:pPr marL="342900" lvl="0" indent="-342900">
              <a:buFont typeface="Wingdings" charset="2"/>
              <a:buChar char="Ø"/>
              <a:defRPr/>
            </a:pPr>
            <a:r>
              <a:rPr lang="en-US" b="1" kern="0" dirty="0">
                <a:solidFill>
                  <a:schemeClr val="tx2"/>
                </a:solidFill>
              </a:rPr>
              <a:t>130 </a:t>
            </a:r>
            <a:r>
              <a:rPr lang="en-US" b="1" kern="0" dirty="0" smtClean="0">
                <a:solidFill>
                  <a:schemeClr val="tx2"/>
                </a:solidFill>
              </a:rPr>
              <a:t>T </a:t>
            </a:r>
            <a:r>
              <a:rPr lang="en-US" b="1" kern="0" dirty="0">
                <a:solidFill>
                  <a:schemeClr val="tx2"/>
                </a:solidFill>
              </a:rPr>
              <a:t>of Liquid Helium to keep it cold</a:t>
            </a:r>
          </a:p>
        </p:txBody>
      </p:sp>
    </p:spTree>
    <p:extLst>
      <p:ext uri="{BB962C8B-B14F-4D97-AF65-F5344CB8AC3E}">
        <p14:creationId xmlns:p14="http://schemas.microsoft.com/office/powerpoint/2010/main" val="209594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125" name="Date Placeholder 124"/>
          <p:cNvSpPr>
            <a:spLocks noGrp="1"/>
          </p:cNvSpPr>
          <p:nvPr>
            <p:ph type="dt" sz="half" idx="10"/>
          </p:nvPr>
        </p:nvSpPr>
        <p:spPr/>
        <p:txBody>
          <a:bodyPr/>
          <a:lstStyle/>
          <a:p>
            <a:r>
              <a:rPr lang="en-US" smtClean="0"/>
              <a:t>15 January 2021</a:t>
            </a:r>
            <a:endParaRPr lang="en-US" dirty="0" smtClean="0"/>
          </a:p>
        </p:txBody>
      </p:sp>
      <p:sp>
        <p:nvSpPr>
          <p:cNvPr id="131" name="Footer Placeholder 130"/>
          <p:cNvSpPr>
            <a:spLocks noGrp="1"/>
          </p:cNvSpPr>
          <p:nvPr>
            <p:ph type="ftr" sz="quarter" idx="11"/>
          </p:nvPr>
        </p:nvSpPr>
        <p:spPr/>
        <p:txBody>
          <a:bodyPr/>
          <a:lstStyle/>
          <a:p>
            <a:r>
              <a:rPr lang="en-US" smtClean="0"/>
              <a:t>JUAS 2021</a:t>
            </a:r>
            <a:endParaRPr lang="en-US" dirty="0"/>
          </a:p>
        </p:txBody>
      </p:sp>
      <p:sp>
        <p:nvSpPr>
          <p:cNvPr id="132" name="Slide Number Placeholder 131"/>
          <p:cNvSpPr>
            <a:spLocks noGrp="1"/>
          </p:cNvSpPr>
          <p:nvPr>
            <p:ph type="sldNum" sz="quarter" idx="12"/>
          </p:nvPr>
        </p:nvSpPr>
        <p:spPr/>
        <p:txBody>
          <a:bodyPr/>
          <a:lstStyle/>
          <a:p>
            <a:fld id="{8A37C28D-FCB0-477D-82D3-62143F2DA843}" type="slidenum">
              <a:rPr lang="en-US" smtClean="0"/>
              <a:pPr/>
              <a:t>66</a:t>
            </a:fld>
            <a:endParaRPr lang="en-US" dirty="0"/>
          </a:p>
        </p:txBody>
      </p:sp>
      <p:sp>
        <p:nvSpPr>
          <p:cNvPr id="6" name="Footer Placeholder 3"/>
          <p:cNvSpPr txBox="1">
            <a:spLocks/>
          </p:cNvSpPr>
          <p:nvPr/>
        </p:nvSpPr>
        <p:spPr bwMode="auto">
          <a:xfrm>
            <a:off x="2571736" y="6597352"/>
            <a:ext cx="4000528"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sz="1000" kern="1200" baseline="0">
                <a:solidFill>
                  <a:schemeClr val="tx1"/>
                </a:solidFill>
                <a:effectLst/>
                <a:latin typeface="Arial" charset="0"/>
                <a:ea typeface="+mn-ea"/>
                <a:cs typeface="Arial" charset="0"/>
              </a:defRPr>
            </a:lvl1pPr>
            <a:lvl2pPr marL="4572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2pPr>
            <a:lvl3pPr marL="9144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3pPr>
            <a:lvl4pPr marL="13716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4pPr>
            <a:lvl5pPr marL="18288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5pPr>
            <a:lvl6pPr marL="22860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6pPr>
            <a:lvl7pPr marL="27432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7pPr>
            <a:lvl8pPr marL="32004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8pPr>
            <a:lvl9pPr marL="36576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9pPr>
          </a:lstStyle>
          <a:p>
            <a:r>
              <a:rPr lang="en-US" smtClean="0"/>
              <a:t>Paul Collier – LHC: Past, Present and Future</a:t>
            </a:r>
            <a:endParaRPr lang="en-US" dirty="0"/>
          </a:p>
        </p:txBody>
      </p:sp>
      <p:sp>
        <p:nvSpPr>
          <p:cNvPr id="7" name="Rectangle 6"/>
          <p:cNvSpPr/>
          <p:nvPr/>
        </p:nvSpPr>
        <p:spPr bwMode="auto">
          <a:xfrm>
            <a:off x="0"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8" name="Date Placeholder 2"/>
          <p:cNvSpPr txBox="1">
            <a:spLocks/>
          </p:cNvSpPr>
          <p:nvPr/>
        </p:nvSpPr>
        <p:spPr bwMode="auto">
          <a:xfrm>
            <a:off x="-9872" y="6597352"/>
            <a:ext cx="2133600" cy="26010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fontAlgn="base">
              <a:spcBef>
                <a:spcPct val="0"/>
              </a:spcBef>
              <a:spcAft>
                <a:spcPct val="0"/>
              </a:spcAft>
              <a:defRPr sz="1000" kern="1200">
                <a:solidFill>
                  <a:schemeClr val="tx1"/>
                </a:solidFill>
                <a:effectLst/>
                <a:latin typeface="Arial" charset="0"/>
                <a:ea typeface="+mn-ea"/>
                <a:cs typeface="Arial" charset="0"/>
              </a:defRPr>
            </a:lvl1pPr>
            <a:lvl2pPr marL="4572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2pPr>
            <a:lvl3pPr marL="9144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3pPr>
            <a:lvl4pPr marL="13716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4pPr>
            <a:lvl5pPr marL="18288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5pPr>
            <a:lvl6pPr marL="22860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6pPr>
            <a:lvl7pPr marL="27432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7pPr>
            <a:lvl8pPr marL="32004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8pPr>
            <a:lvl9pPr marL="36576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9pPr>
          </a:lstStyle>
          <a:p>
            <a:r>
              <a:rPr lang="en-US" smtClean="0"/>
              <a:t>May 9th 2012</a:t>
            </a:r>
            <a:endParaRPr lang="en-US" dirty="0" smtClean="0"/>
          </a:p>
        </p:txBody>
      </p:sp>
      <p:sp>
        <p:nvSpPr>
          <p:cNvPr id="9" name="Slide Number Placeholder 4"/>
          <p:cNvSpPr txBox="1">
            <a:spLocks/>
          </p:cNvSpPr>
          <p:nvPr/>
        </p:nvSpPr>
        <p:spPr bwMode="auto">
          <a:xfrm>
            <a:off x="6974904" y="6597352"/>
            <a:ext cx="2133600" cy="260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000" kern="1200">
                <a:solidFill>
                  <a:schemeClr val="tx1"/>
                </a:solidFill>
                <a:effectLst/>
                <a:latin typeface="Arial" charset="0"/>
                <a:ea typeface="+mn-ea"/>
                <a:cs typeface="Arial" charset="0"/>
              </a:defRPr>
            </a:lvl1pPr>
            <a:lvl2pPr marL="4572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2pPr>
            <a:lvl3pPr marL="9144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3pPr>
            <a:lvl4pPr marL="13716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4pPr>
            <a:lvl5pPr marL="18288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5pPr>
            <a:lvl6pPr marL="22860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6pPr>
            <a:lvl7pPr marL="27432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7pPr>
            <a:lvl8pPr marL="32004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8pPr>
            <a:lvl9pPr marL="36576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9pPr>
          </a:lstStyle>
          <a:p>
            <a:fld id="{8A37C28D-FCB0-477D-82D3-62143F2DA843}" type="slidenum">
              <a:rPr lang="en-US" smtClean="0"/>
              <a:pPr/>
              <a:t>66</a:t>
            </a:fld>
            <a:endParaRPr lang="en-US" dirty="0"/>
          </a:p>
        </p:txBody>
      </p:sp>
      <p:sp>
        <p:nvSpPr>
          <p:cNvPr id="10" name="Rectangle 9"/>
          <p:cNvSpPr/>
          <p:nvPr/>
        </p:nvSpPr>
        <p:spPr>
          <a:xfrm>
            <a:off x="0" y="4261642"/>
            <a:ext cx="9144000" cy="304800"/>
          </a:xfrm>
          <a:prstGeom prst="rect">
            <a:avLst/>
          </a:prstGeom>
          <a:solidFill>
            <a:sysClr val="windowText" lastClr="000000">
              <a:lumMod val="75000"/>
              <a:lumOff val="2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11" name="Group 10"/>
          <p:cNvGrpSpPr/>
          <p:nvPr/>
        </p:nvGrpSpPr>
        <p:grpSpPr>
          <a:xfrm>
            <a:off x="323528" y="4267200"/>
            <a:ext cx="432048" cy="304800"/>
            <a:chOff x="9237" y="4267200"/>
            <a:chExt cx="524163" cy="304800"/>
          </a:xfrm>
        </p:grpSpPr>
        <p:cxnSp>
          <p:nvCxnSpPr>
            <p:cNvPr id="12" name="Straight Connector 11"/>
            <p:cNvCxnSpPr/>
            <p:nvPr/>
          </p:nvCxnSpPr>
          <p:spPr>
            <a:xfrm>
              <a:off x="533400" y="4267200"/>
              <a:ext cx="0" cy="304800"/>
            </a:xfrm>
            <a:prstGeom prst="line">
              <a:avLst/>
            </a:prstGeom>
            <a:noFill/>
            <a:ln w="15875" cap="flat" cmpd="sng" algn="ctr">
              <a:solidFill>
                <a:sysClr val="window" lastClr="FFFFFF">
                  <a:lumMod val="95000"/>
                </a:sysClr>
              </a:solidFill>
              <a:prstDash val="solid"/>
            </a:ln>
            <a:effectLst/>
          </p:spPr>
        </p:cxnSp>
        <p:sp>
          <p:nvSpPr>
            <p:cNvPr id="13" name="TextBox 12"/>
            <p:cNvSpPr txBox="1"/>
            <p:nvPr/>
          </p:nvSpPr>
          <p:spPr>
            <a:xfrm>
              <a:off x="9237" y="4267200"/>
              <a:ext cx="491922"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84</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14" name="Group 13"/>
          <p:cNvGrpSpPr/>
          <p:nvPr/>
        </p:nvGrpSpPr>
        <p:grpSpPr>
          <a:xfrm>
            <a:off x="741620" y="4267200"/>
            <a:ext cx="373996" cy="304800"/>
            <a:chOff x="9236" y="4267200"/>
            <a:chExt cx="524164" cy="304800"/>
          </a:xfrm>
        </p:grpSpPr>
        <p:cxnSp>
          <p:nvCxnSpPr>
            <p:cNvPr id="15" name="Straight Connector 14"/>
            <p:cNvCxnSpPr/>
            <p:nvPr/>
          </p:nvCxnSpPr>
          <p:spPr>
            <a:xfrm>
              <a:off x="533400" y="4267200"/>
              <a:ext cx="0" cy="304800"/>
            </a:xfrm>
            <a:prstGeom prst="line">
              <a:avLst/>
            </a:prstGeom>
            <a:noFill/>
            <a:ln w="15875" cap="flat" cmpd="sng" algn="ctr">
              <a:solidFill>
                <a:sysClr val="window" lastClr="FFFFFF">
                  <a:lumMod val="95000"/>
                </a:sysClr>
              </a:solidFill>
              <a:prstDash val="solid"/>
            </a:ln>
            <a:effectLst/>
          </p:spPr>
        </p:cxnSp>
        <p:sp>
          <p:nvSpPr>
            <p:cNvPr id="16" name="TextBox 15"/>
            <p:cNvSpPr txBox="1"/>
            <p:nvPr/>
          </p:nvSpPr>
          <p:spPr>
            <a:xfrm>
              <a:off x="9236" y="4267200"/>
              <a:ext cx="491921"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17" name="Group 16"/>
          <p:cNvGrpSpPr/>
          <p:nvPr/>
        </p:nvGrpSpPr>
        <p:grpSpPr>
          <a:xfrm>
            <a:off x="1043608" y="4267200"/>
            <a:ext cx="404192" cy="304800"/>
            <a:chOff x="1066800" y="4267200"/>
            <a:chExt cx="381000" cy="304800"/>
          </a:xfrm>
        </p:grpSpPr>
        <p:cxnSp>
          <p:nvCxnSpPr>
            <p:cNvPr id="18" name="Straight Connector 17"/>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19" name="TextBox 18"/>
            <p:cNvSpPr txBox="1"/>
            <p:nvPr/>
          </p:nvSpPr>
          <p:spPr>
            <a:xfrm>
              <a:off x="1066800" y="4267200"/>
              <a:ext cx="380999" cy="276999"/>
            </a:xfrm>
            <a:prstGeom prst="rect">
              <a:avLst/>
            </a:prstGeom>
            <a:noFill/>
          </p:spPr>
          <p:txBody>
            <a:bodyPr wrap="square" lIns="7200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90</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20" name="Group 19"/>
          <p:cNvGrpSpPr/>
          <p:nvPr/>
        </p:nvGrpSpPr>
        <p:grpSpPr>
          <a:xfrm>
            <a:off x="1447800" y="4267200"/>
            <a:ext cx="381000" cy="304800"/>
            <a:chOff x="1066800" y="4267200"/>
            <a:chExt cx="381000" cy="304800"/>
          </a:xfrm>
        </p:grpSpPr>
        <p:cxnSp>
          <p:nvCxnSpPr>
            <p:cNvPr id="21" name="Straight Connector 20"/>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22" name="TextBox 21"/>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91</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23" name="Group 22"/>
          <p:cNvGrpSpPr/>
          <p:nvPr/>
        </p:nvGrpSpPr>
        <p:grpSpPr>
          <a:xfrm>
            <a:off x="3733800" y="4267200"/>
            <a:ext cx="381000" cy="304800"/>
            <a:chOff x="1066800" y="4267200"/>
            <a:chExt cx="381000" cy="304800"/>
          </a:xfrm>
        </p:grpSpPr>
        <p:cxnSp>
          <p:nvCxnSpPr>
            <p:cNvPr id="24" name="Straight Connector 23"/>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25" name="TextBox 24"/>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97</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26" name="Group 25"/>
          <p:cNvGrpSpPr/>
          <p:nvPr/>
        </p:nvGrpSpPr>
        <p:grpSpPr>
          <a:xfrm>
            <a:off x="2971800" y="4267200"/>
            <a:ext cx="381000" cy="304800"/>
            <a:chOff x="1066800" y="4267200"/>
            <a:chExt cx="381000" cy="304800"/>
          </a:xfrm>
        </p:grpSpPr>
        <p:cxnSp>
          <p:nvCxnSpPr>
            <p:cNvPr id="27" name="Straight Connector 26"/>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28" name="TextBox 27"/>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95</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29" name="Group 28"/>
          <p:cNvGrpSpPr/>
          <p:nvPr/>
        </p:nvGrpSpPr>
        <p:grpSpPr>
          <a:xfrm>
            <a:off x="3352800" y="4267200"/>
            <a:ext cx="381000" cy="304800"/>
            <a:chOff x="1066800" y="4267200"/>
            <a:chExt cx="381000" cy="304800"/>
          </a:xfrm>
        </p:grpSpPr>
        <p:cxnSp>
          <p:nvCxnSpPr>
            <p:cNvPr id="30" name="Straight Connector 29"/>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31" name="TextBox 30"/>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96</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32" name="Group 31"/>
          <p:cNvGrpSpPr/>
          <p:nvPr/>
        </p:nvGrpSpPr>
        <p:grpSpPr>
          <a:xfrm>
            <a:off x="2590800" y="4267200"/>
            <a:ext cx="381000" cy="304800"/>
            <a:chOff x="1066800" y="4267200"/>
            <a:chExt cx="381000" cy="304800"/>
          </a:xfrm>
        </p:grpSpPr>
        <p:cxnSp>
          <p:nvCxnSpPr>
            <p:cNvPr id="33" name="Straight Connector 32"/>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34" name="TextBox 33"/>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94</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35" name="Group 34"/>
          <p:cNvGrpSpPr/>
          <p:nvPr/>
        </p:nvGrpSpPr>
        <p:grpSpPr>
          <a:xfrm>
            <a:off x="1828800" y="4267200"/>
            <a:ext cx="381000" cy="304800"/>
            <a:chOff x="1066800" y="4267200"/>
            <a:chExt cx="381000" cy="304800"/>
          </a:xfrm>
        </p:grpSpPr>
        <p:cxnSp>
          <p:nvCxnSpPr>
            <p:cNvPr id="36" name="Straight Connector 35"/>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37" name="TextBox 36"/>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92</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38" name="Group 37"/>
          <p:cNvGrpSpPr/>
          <p:nvPr/>
        </p:nvGrpSpPr>
        <p:grpSpPr>
          <a:xfrm>
            <a:off x="2209800" y="4267200"/>
            <a:ext cx="381000" cy="304800"/>
            <a:chOff x="1066800" y="4267200"/>
            <a:chExt cx="381000" cy="304800"/>
          </a:xfrm>
        </p:grpSpPr>
        <p:cxnSp>
          <p:nvCxnSpPr>
            <p:cNvPr id="39" name="Straight Connector 38"/>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40" name="TextBox 39"/>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93</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41" name="Group 40"/>
          <p:cNvGrpSpPr/>
          <p:nvPr/>
        </p:nvGrpSpPr>
        <p:grpSpPr>
          <a:xfrm>
            <a:off x="4114800" y="4267200"/>
            <a:ext cx="381000" cy="304800"/>
            <a:chOff x="1066800" y="4267200"/>
            <a:chExt cx="381000" cy="304800"/>
          </a:xfrm>
        </p:grpSpPr>
        <p:cxnSp>
          <p:nvCxnSpPr>
            <p:cNvPr id="42" name="Straight Connector 41"/>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43" name="TextBox 42"/>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98</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44" name="Group 43"/>
          <p:cNvGrpSpPr/>
          <p:nvPr/>
        </p:nvGrpSpPr>
        <p:grpSpPr>
          <a:xfrm>
            <a:off x="4495800" y="4267200"/>
            <a:ext cx="381000" cy="304800"/>
            <a:chOff x="1066800" y="4267200"/>
            <a:chExt cx="381000" cy="304800"/>
          </a:xfrm>
        </p:grpSpPr>
        <p:cxnSp>
          <p:nvCxnSpPr>
            <p:cNvPr id="45" name="Straight Connector 44"/>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46" name="TextBox 45"/>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99</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47" name="Group 46"/>
          <p:cNvGrpSpPr/>
          <p:nvPr/>
        </p:nvGrpSpPr>
        <p:grpSpPr>
          <a:xfrm>
            <a:off x="6781800" y="4267200"/>
            <a:ext cx="381000" cy="304800"/>
            <a:chOff x="1066800" y="4267200"/>
            <a:chExt cx="381000" cy="304800"/>
          </a:xfrm>
        </p:grpSpPr>
        <p:cxnSp>
          <p:nvCxnSpPr>
            <p:cNvPr id="48" name="Straight Connector 47"/>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49" name="TextBox 48"/>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05</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50" name="Group 49"/>
          <p:cNvGrpSpPr/>
          <p:nvPr/>
        </p:nvGrpSpPr>
        <p:grpSpPr>
          <a:xfrm>
            <a:off x="6019800" y="4267200"/>
            <a:ext cx="381000" cy="304800"/>
            <a:chOff x="1066800" y="4267200"/>
            <a:chExt cx="381000" cy="304800"/>
          </a:xfrm>
        </p:grpSpPr>
        <p:cxnSp>
          <p:nvCxnSpPr>
            <p:cNvPr id="51" name="Straight Connector 50"/>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52" name="TextBox 51"/>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03</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53" name="Group 52"/>
          <p:cNvGrpSpPr/>
          <p:nvPr/>
        </p:nvGrpSpPr>
        <p:grpSpPr>
          <a:xfrm>
            <a:off x="6400800" y="4267200"/>
            <a:ext cx="381000" cy="304800"/>
            <a:chOff x="1066800" y="4267200"/>
            <a:chExt cx="381000" cy="304800"/>
          </a:xfrm>
        </p:grpSpPr>
        <p:cxnSp>
          <p:nvCxnSpPr>
            <p:cNvPr id="54" name="Straight Connector 53"/>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55" name="TextBox 54"/>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04</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56" name="Group 55"/>
          <p:cNvGrpSpPr/>
          <p:nvPr/>
        </p:nvGrpSpPr>
        <p:grpSpPr>
          <a:xfrm>
            <a:off x="5638800" y="4267200"/>
            <a:ext cx="381000" cy="304800"/>
            <a:chOff x="1066800" y="4267200"/>
            <a:chExt cx="381000" cy="304800"/>
          </a:xfrm>
        </p:grpSpPr>
        <p:cxnSp>
          <p:nvCxnSpPr>
            <p:cNvPr id="57" name="Straight Connector 56"/>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58" name="TextBox 57"/>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02</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59" name="Group 58"/>
          <p:cNvGrpSpPr/>
          <p:nvPr/>
        </p:nvGrpSpPr>
        <p:grpSpPr>
          <a:xfrm>
            <a:off x="4876800" y="4267200"/>
            <a:ext cx="381000" cy="304800"/>
            <a:chOff x="1066800" y="4267200"/>
            <a:chExt cx="381000" cy="304800"/>
          </a:xfrm>
        </p:grpSpPr>
        <p:cxnSp>
          <p:nvCxnSpPr>
            <p:cNvPr id="60" name="Straight Connector 59"/>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61" name="TextBox 60"/>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 lastClr="FFFFFF">
                      <a:lumMod val="85000"/>
                    </a:sysClr>
                  </a:solidFill>
                  <a:effectLst/>
                  <a:uLnTx/>
                  <a:uFillTx/>
                </a:rPr>
                <a:t>0</a:t>
              </a:r>
              <a:r>
                <a:rPr kumimoji="0" lang="en-US" sz="1200" b="0" i="0" u="none" strike="noStrike" kern="0" cap="none" spc="0" normalizeH="0" baseline="0" noProof="0" dirty="0" smtClean="0">
                  <a:ln>
                    <a:noFill/>
                  </a:ln>
                  <a:solidFill>
                    <a:sysClr val="window" lastClr="FFFFFF">
                      <a:lumMod val="85000"/>
                    </a:sysClr>
                  </a:solidFill>
                  <a:effectLst/>
                  <a:uLnTx/>
                  <a:uFillTx/>
                </a:rPr>
                <a:t>0</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62" name="Group 61"/>
          <p:cNvGrpSpPr/>
          <p:nvPr/>
        </p:nvGrpSpPr>
        <p:grpSpPr>
          <a:xfrm>
            <a:off x="5257800" y="4267200"/>
            <a:ext cx="381000" cy="304800"/>
            <a:chOff x="1066800" y="4267200"/>
            <a:chExt cx="381000" cy="304800"/>
          </a:xfrm>
        </p:grpSpPr>
        <p:cxnSp>
          <p:nvCxnSpPr>
            <p:cNvPr id="63" name="Straight Connector 62"/>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64" name="TextBox 63"/>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01</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65" name="Group 64"/>
          <p:cNvGrpSpPr/>
          <p:nvPr/>
        </p:nvGrpSpPr>
        <p:grpSpPr>
          <a:xfrm>
            <a:off x="7162800" y="4267200"/>
            <a:ext cx="381000" cy="304800"/>
            <a:chOff x="1066800" y="4267200"/>
            <a:chExt cx="381000" cy="304800"/>
          </a:xfrm>
        </p:grpSpPr>
        <p:cxnSp>
          <p:nvCxnSpPr>
            <p:cNvPr id="66" name="Straight Connector 65"/>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67" name="TextBox 66"/>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06</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68" name="Group 67"/>
          <p:cNvGrpSpPr/>
          <p:nvPr/>
        </p:nvGrpSpPr>
        <p:grpSpPr>
          <a:xfrm>
            <a:off x="7543800" y="4267200"/>
            <a:ext cx="381000" cy="304800"/>
            <a:chOff x="1066800" y="4267200"/>
            <a:chExt cx="381000" cy="304800"/>
          </a:xfrm>
        </p:grpSpPr>
        <p:cxnSp>
          <p:nvCxnSpPr>
            <p:cNvPr id="69" name="Straight Connector 68"/>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70" name="TextBox 69"/>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07</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71" name="Group 70"/>
          <p:cNvGrpSpPr/>
          <p:nvPr/>
        </p:nvGrpSpPr>
        <p:grpSpPr>
          <a:xfrm>
            <a:off x="8686800" y="4267200"/>
            <a:ext cx="381000" cy="304800"/>
            <a:chOff x="1066800" y="4267200"/>
            <a:chExt cx="381000" cy="304800"/>
          </a:xfrm>
        </p:grpSpPr>
        <p:cxnSp>
          <p:nvCxnSpPr>
            <p:cNvPr id="72" name="Straight Connector 71"/>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73" name="TextBox 72"/>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10</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74" name="Group 73"/>
          <p:cNvGrpSpPr/>
          <p:nvPr/>
        </p:nvGrpSpPr>
        <p:grpSpPr>
          <a:xfrm>
            <a:off x="7924800" y="4267200"/>
            <a:ext cx="381000" cy="304800"/>
            <a:chOff x="1066800" y="4267200"/>
            <a:chExt cx="381000" cy="304800"/>
          </a:xfrm>
        </p:grpSpPr>
        <p:cxnSp>
          <p:nvCxnSpPr>
            <p:cNvPr id="75" name="Straight Connector 74"/>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76" name="TextBox 75"/>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08</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77" name="Group 76"/>
          <p:cNvGrpSpPr/>
          <p:nvPr/>
        </p:nvGrpSpPr>
        <p:grpSpPr>
          <a:xfrm>
            <a:off x="8305800" y="4267200"/>
            <a:ext cx="381000" cy="304800"/>
            <a:chOff x="1066800" y="4267200"/>
            <a:chExt cx="381000" cy="304800"/>
          </a:xfrm>
        </p:grpSpPr>
        <p:cxnSp>
          <p:nvCxnSpPr>
            <p:cNvPr id="78" name="Straight Connector 77"/>
            <p:cNvCxnSpPr/>
            <p:nvPr/>
          </p:nvCxnSpPr>
          <p:spPr>
            <a:xfrm>
              <a:off x="1447800" y="4267200"/>
              <a:ext cx="0" cy="304800"/>
            </a:xfrm>
            <a:prstGeom prst="line">
              <a:avLst/>
            </a:prstGeom>
            <a:noFill/>
            <a:ln w="15875" cap="flat" cmpd="sng" algn="ctr">
              <a:solidFill>
                <a:sysClr val="window" lastClr="FFFFFF">
                  <a:lumMod val="95000"/>
                </a:sysClr>
              </a:solidFill>
              <a:prstDash val="solid"/>
            </a:ln>
            <a:effectLst/>
          </p:spPr>
        </p:cxnSp>
        <p:sp>
          <p:nvSpPr>
            <p:cNvPr id="79" name="TextBox 78"/>
            <p:cNvSpPr txBox="1"/>
            <p:nvPr/>
          </p:nvSpPr>
          <p:spPr>
            <a:xfrm>
              <a:off x="1066800" y="4267200"/>
              <a:ext cx="380999" cy="27699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09</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grpSp>
        <p:nvGrpSpPr>
          <p:cNvPr id="80" name="Group 79"/>
          <p:cNvGrpSpPr/>
          <p:nvPr/>
        </p:nvGrpSpPr>
        <p:grpSpPr>
          <a:xfrm>
            <a:off x="7772400" y="1600200"/>
            <a:ext cx="1219200" cy="2671375"/>
            <a:chOff x="7772400" y="1600200"/>
            <a:chExt cx="1219200" cy="2671375"/>
          </a:xfrm>
        </p:grpSpPr>
        <p:sp>
          <p:nvSpPr>
            <p:cNvPr id="81" name="TextBox 80"/>
            <p:cNvSpPr txBox="1"/>
            <p:nvPr/>
          </p:nvSpPr>
          <p:spPr>
            <a:xfrm>
              <a:off x="7772400" y="1600200"/>
              <a:ext cx="1219200"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ysClr val="windowText" lastClr="000000"/>
                  </a:solidFill>
                  <a:effectLst/>
                  <a:uLnTx/>
                  <a:uFillTx/>
                </a:rPr>
                <a:t>A</a:t>
              </a:r>
              <a:r>
                <a:rPr kumimoji="0" lang="en-US" sz="1100" b="1" i="0" u="none" strike="noStrike" kern="0" cap="none" spc="0" normalizeH="0" baseline="0" noProof="0" dirty="0" smtClean="0">
                  <a:ln>
                    <a:noFill/>
                  </a:ln>
                  <a:solidFill>
                    <a:sysClr val="windowText" lastClr="000000"/>
                  </a:solidFill>
                  <a:effectLst/>
                  <a:uLnTx/>
                  <a:uFillTx/>
                </a:rPr>
                <a:t>pril 2008</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rPr>
                <a:t>L</a:t>
              </a:r>
              <a:r>
                <a:rPr kumimoji="0" lang="en-US" sz="1000" b="0" i="0" u="none" strike="noStrike" kern="0" cap="none" spc="0" normalizeH="0" baseline="0" noProof="0" dirty="0" smtClean="0">
                  <a:ln>
                    <a:noFill/>
                  </a:ln>
                  <a:solidFill>
                    <a:sysClr val="windowText" lastClr="000000"/>
                  </a:solidFill>
                  <a:effectLst/>
                  <a:uLnTx/>
                  <a:uFillTx/>
                </a:rPr>
                <a:t>ast dipole down</a:t>
              </a:r>
              <a:endParaRPr kumimoji="0" lang="en-US" sz="1000" b="0" i="0" u="none" strike="noStrike" kern="0" cap="none" spc="0" normalizeH="0" baseline="0" noProof="0" dirty="0">
                <a:ln>
                  <a:noFill/>
                </a:ln>
                <a:solidFill>
                  <a:sysClr val="windowText" lastClr="000000"/>
                </a:solidFill>
                <a:effectLst/>
                <a:uLnTx/>
                <a:uFillTx/>
              </a:endParaRPr>
            </a:p>
          </p:txBody>
        </p:sp>
        <p:cxnSp>
          <p:nvCxnSpPr>
            <p:cNvPr id="82" name="Straight Connector 81"/>
            <p:cNvCxnSpPr/>
            <p:nvPr/>
          </p:nvCxnSpPr>
          <p:spPr>
            <a:xfrm>
              <a:off x="8001000" y="3657600"/>
              <a:ext cx="0" cy="613975"/>
            </a:xfrm>
            <a:prstGeom prst="line">
              <a:avLst/>
            </a:prstGeom>
            <a:noFill/>
            <a:ln w="15875" cap="flat" cmpd="sng" algn="ctr">
              <a:solidFill>
                <a:sysClr val="windowText" lastClr="000000">
                  <a:lumMod val="85000"/>
                  <a:lumOff val="15000"/>
                </a:sysClr>
              </a:solidFill>
              <a:prstDash val="solid"/>
              <a:headEnd type="oval"/>
            </a:ln>
            <a:effectLst/>
          </p:spPr>
        </p:cxnSp>
        <p:pic>
          <p:nvPicPr>
            <p:cNvPr id="83" name="Picture 82"/>
            <p:cNvPicPr>
              <a:picLocks noChangeAspect="1"/>
            </p:cNvPicPr>
            <p:nvPr/>
          </p:nvPicPr>
          <p:blipFill>
            <a:blip r:embed="rId2"/>
            <a:stretch>
              <a:fillRect/>
            </a:stretch>
          </p:blipFill>
          <p:spPr>
            <a:xfrm>
              <a:off x="7772400" y="2057400"/>
              <a:ext cx="1163372" cy="1549400"/>
            </a:xfrm>
            <a:prstGeom prst="rect">
              <a:avLst/>
            </a:prstGeom>
          </p:spPr>
        </p:pic>
      </p:grpSp>
      <p:grpSp>
        <p:nvGrpSpPr>
          <p:cNvPr id="84" name="Group 83"/>
          <p:cNvGrpSpPr/>
          <p:nvPr/>
        </p:nvGrpSpPr>
        <p:grpSpPr>
          <a:xfrm>
            <a:off x="1524000" y="3733800"/>
            <a:ext cx="990600" cy="533400"/>
            <a:chOff x="1524000" y="3733800"/>
            <a:chExt cx="990600" cy="533400"/>
          </a:xfrm>
        </p:grpSpPr>
        <p:sp>
          <p:nvSpPr>
            <p:cNvPr id="85" name="TextBox 84"/>
            <p:cNvSpPr txBox="1"/>
            <p:nvPr/>
          </p:nvSpPr>
          <p:spPr>
            <a:xfrm>
              <a:off x="1524000" y="3733800"/>
              <a:ext cx="99060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SSC cancelled</a:t>
              </a:r>
              <a:endParaRPr kumimoji="0" lang="en-US" sz="1000" b="0" i="0" u="none" strike="noStrike" kern="0" cap="none" spc="0" normalizeH="0" baseline="0" noProof="0" dirty="0" smtClean="0">
                <a:ln>
                  <a:noFill/>
                </a:ln>
                <a:solidFill>
                  <a:sysClr val="windowText" lastClr="000000"/>
                </a:solidFill>
                <a:effectLst/>
                <a:uLnTx/>
                <a:uFillTx/>
              </a:endParaRPr>
            </a:p>
          </p:txBody>
        </p:sp>
        <p:cxnSp>
          <p:nvCxnSpPr>
            <p:cNvPr id="86" name="Straight Connector 85"/>
            <p:cNvCxnSpPr/>
            <p:nvPr/>
          </p:nvCxnSpPr>
          <p:spPr>
            <a:xfrm>
              <a:off x="2438400" y="4038600"/>
              <a:ext cx="0" cy="228600"/>
            </a:xfrm>
            <a:prstGeom prst="line">
              <a:avLst/>
            </a:prstGeom>
            <a:noFill/>
            <a:ln w="15875" cap="flat" cmpd="sng" algn="ctr">
              <a:solidFill>
                <a:sysClr val="windowText" lastClr="000000">
                  <a:lumMod val="85000"/>
                  <a:lumOff val="15000"/>
                </a:sysClr>
              </a:solidFill>
              <a:prstDash val="solid"/>
              <a:headEnd type="oval"/>
            </a:ln>
            <a:effectLst/>
          </p:spPr>
        </p:cxnSp>
      </p:grpSp>
      <p:grpSp>
        <p:nvGrpSpPr>
          <p:cNvPr id="87" name="Group 86"/>
          <p:cNvGrpSpPr/>
          <p:nvPr/>
        </p:nvGrpSpPr>
        <p:grpSpPr>
          <a:xfrm>
            <a:off x="5257800" y="76200"/>
            <a:ext cx="2362200" cy="4195375"/>
            <a:chOff x="5257800" y="76200"/>
            <a:chExt cx="2362200" cy="4195375"/>
          </a:xfrm>
        </p:grpSpPr>
        <p:pic>
          <p:nvPicPr>
            <p:cNvPr id="88" name="Picture 87"/>
            <p:cNvPicPr>
              <a:picLocks noChangeAspect="1"/>
            </p:cNvPicPr>
            <p:nvPr/>
          </p:nvPicPr>
          <p:blipFill>
            <a:blip r:embed="rId3"/>
            <a:stretch>
              <a:fillRect/>
            </a:stretch>
          </p:blipFill>
          <p:spPr>
            <a:xfrm>
              <a:off x="5334000" y="381000"/>
              <a:ext cx="2286000" cy="1714500"/>
            </a:xfrm>
            <a:prstGeom prst="rect">
              <a:avLst/>
            </a:prstGeom>
          </p:spPr>
        </p:pic>
        <p:sp>
          <p:nvSpPr>
            <p:cNvPr id="89" name="TextBox 88"/>
            <p:cNvSpPr txBox="1"/>
            <p:nvPr/>
          </p:nvSpPr>
          <p:spPr>
            <a:xfrm>
              <a:off x="5257800" y="76200"/>
              <a:ext cx="190500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June 2007</a:t>
              </a:r>
              <a:r>
                <a:rPr kumimoji="0" lang="en-US" sz="1100" b="1" i="0" u="none" strike="noStrike" kern="0" cap="none" spc="0" normalizeH="0" baseline="0" noProof="0" dirty="0">
                  <a:ln>
                    <a:noFill/>
                  </a:ln>
                  <a:solidFill>
                    <a:sysClr val="windowText" lastClr="000000"/>
                  </a:solidFill>
                  <a:effectLst/>
                  <a:uLnTx/>
                  <a:uFillTx/>
                </a:rPr>
                <a:t> </a:t>
              </a:r>
              <a:r>
                <a:rPr kumimoji="0" lang="en-US" sz="1000" b="0" i="0" u="none" strike="noStrike" kern="0" cap="none" spc="0" normalizeH="0" baseline="0" noProof="0" dirty="0" smtClean="0">
                  <a:ln>
                    <a:noFill/>
                  </a:ln>
                  <a:solidFill>
                    <a:sysClr val="windowText" lastClr="000000"/>
                  </a:solidFill>
                  <a:effectLst/>
                  <a:uLnTx/>
                  <a:uFillTx/>
                </a:rPr>
                <a:t>First sector cold</a:t>
              </a:r>
              <a:endParaRPr kumimoji="0" lang="en-US" sz="1000" b="0" i="0" u="none" strike="noStrike" kern="0" cap="none" spc="0" normalizeH="0" baseline="0" noProof="0" dirty="0">
                <a:ln>
                  <a:noFill/>
                </a:ln>
                <a:solidFill>
                  <a:sysClr val="windowText" lastClr="000000"/>
                </a:solidFill>
                <a:effectLst/>
                <a:uLnTx/>
                <a:uFillTx/>
              </a:endParaRPr>
            </a:p>
          </p:txBody>
        </p:sp>
        <p:cxnSp>
          <p:nvCxnSpPr>
            <p:cNvPr id="90" name="Straight Connector 89"/>
            <p:cNvCxnSpPr/>
            <p:nvPr/>
          </p:nvCxnSpPr>
          <p:spPr>
            <a:xfrm>
              <a:off x="7620000" y="2209800"/>
              <a:ext cx="0" cy="2061775"/>
            </a:xfrm>
            <a:prstGeom prst="line">
              <a:avLst/>
            </a:prstGeom>
            <a:noFill/>
            <a:ln w="15875" cap="flat" cmpd="sng" algn="ctr">
              <a:solidFill>
                <a:sysClr val="windowText" lastClr="000000">
                  <a:lumMod val="85000"/>
                  <a:lumOff val="15000"/>
                </a:sysClr>
              </a:solidFill>
              <a:prstDash val="solid"/>
              <a:headEnd type="oval"/>
            </a:ln>
            <a:effectLst/>
          </p:spPr>
        </p:cxnSp>
      </p:grpSp>
      <p:grpSp>
        <p:nvGrpSpPr>
          <p:cNvPr id="91" name="Group 90"/>
          <p:cNvGrpSpPr/>
          <p:nvPr/>
        </p:nvGrpSpPr>
        <p:grpSpPr>
          <a:xfrm>
            <a:off x="3733800" y="4544199"/>
            <a:ext cx="2095500" cy="2230623"/>
            <a:chOff x="3733800" y="4544199"/>
            <a:chExt cx="2095500" cy="2230623"/>
          </a:xfrm>
        </p:grpSpPr>
        <p:pic>
          <p:nvPicPr>
            <p:cNvPr id="92" name="Picture 91"/>
            <p:cNvPicPr>
              <a:picLocks noChangeAspect="1"/>
            </p:cNvPicPr>
            <p:nvPr/>
          </p:nvPicPr>
          <p:blipFill>
            <a:blip r:embed="rId4"/>
            <a:stretch>
              <a:fillRect/>
            </a:stretch>
          </p:blipFill>
          <p:spPr>
            <a:xfrm>
              <a:off x="3733800" y="4876800"/>
              <a:ext cx="1727200" cy="1898022"/>
            </a:xfrm>
            <a:prstGeom prst="rect">
              <a:avLst/>
            </a:prstGeom>
          </p:spPr>
        </p:pic>
        <p:sp>
          <p:nvSpPr>
            <p:cNvPr id="93" name="TextBox 92"/>
            <p:cNvSpPr txBox="1"/>
            <p:nvPr/>
          </p:nvSpPr>
          <p:spPr>
            <a:xfrm>
              <a:off x="3733800" y="4648200"/>
              <a:ext cx="152400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2002 String 2</a:t>
              </a:r>
            </a:p>
          </p:txBody>
        </p:sp>
        <p:cxnSp>
          <p:nvCxnSpPr>
            <p:cNvPr id="94" name="Straight Connector 93"/>
            <p:cNvCxnSpPr>
              <a:stCxn id="58" idx="2"/>
              <a:endCxn id="93" idx="3"/>
            </p:cNvCxnSpPr>
            <p:nvPr/>
          </p:nvCxnSpPr>
          <p:spPr>
            <a:xfrm flipH="1">
              <a:off x="5257800" y="4544199"/>
              <a:ext cx="571500" cy="234806"/>
            </a:xfrm>
            <a:prstGeom prst="line">
              <a:avLst/>
            </a:prstGeom>
            <a:noFill/>
            <a:ln w="15875" cap="flat" cmpd="sng" algn="ctr">
              <a:solidFill>
                <a:sysClr val="windowText" lastClr="000000">
                  <a:lumMod val="85000"/>
                  <a:lumOff val="15000"/>
                </a:sysClr>
              </a:solidFill>
              <a:prstDash val="solid"/>
              <a:tailEnd type="oval"/>
            </a:ln>
            <a:effectLst/>
          </p:spPr>
        </p:cxnSp>
      </p:grpSp>
      <p:grpSp>
        <p:nvGrpSpPr>
          <p:cNvPr id="95" name="Group 94"/>
          <p:cNvGrpSpPr/>
          <p:nvPr/>
        </p:nvGrpSpPr>
        <p:grpSpPr>
          <a:xfrm>
            <a:off x="5715000" y="4509120"/>
            <a:ext cx="1708150" cy="2039000"/>
            <a:chOff x="5715000" y="4509120"/>
            <a:chExt cx="1708150" cy="2039000"/>
          </a:xfrm>
        </p:grpSpPr>
        <p:pic>
          <p:nvPicPr>
            <p:cNvPr id="96" name="Picture 95"/>
            <p:cNvPicPr>
              <a:picLocks noChangeAspect="1"/>
            </p:cNvPicPr>
            <p:nvPr/>
          </p:nvPicPr>
          <p:blipFill>
            <a:blip r:embed="rId5"/>
            <a:stretch>
              <a:fillRect/>
            </a:stretch>
          </p:blipFill>
          <p:spPr>
            <a:xfrm>
              <a:off x="5715000" y="5181600"/>
              <a:ext cx="1708150" cy="1366520"/>
            </a:xfrm>
            <a:prstGeom prst="rect">
              <a:avLst/>
            </a:prstGeom>
          </p:spPr>
        </p:pic>
        <p:sp>
          <p:nvSpPr>
            <p:cNvPr id="97" name="TextBox 96"/>
            <p:cNvSpPr txBox="1"/>
            <p:nvPr/>
          </p:nvSpPr>
          <p:spPr>
            <a:xfrm>
              <a:off x="5715000" y="4724400"/>
              <a:ext cx="1673290" cy="4154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November 2006</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1232 delivered</a:t>
              </a:r>
              <a:endParaRPr kumimoji="0" lang="en-US" sz="1000" b="0" i="0" u="none" strike="noStrike" kern="0" cap="none" spc="0" normalizeH="0" baseline="0" noProof="0" dirty="0">
                <a:ln>
                  <a:noFill/>
                </a:ln>
                <a:solidFill>
                  <a:sysClr val="windowText" lastClr="000000"/>
                </a:solidFill>
                <a:effectLst/>
                <a:uLnTx/>
                <a:uFillTx/>
              </a:endParaRPr>
            </a:p>
          </p:txBody>
        </p:sp>
        <p:cxnSp>
          <p:nvCxnSpPr>
            <p:cNvPr id="98" name="Straight Connector 97"/>
            <p:cNvCxnSpPr/>
            <p:nvPr/>
          </p:nvCxnSpPr>
          <p:spPr>
            <a:xfrm>
              <a:off x="7308304" y="4509120"/>
              <a:ext cx="6896" cy="524272"/>
            </a:xfrm>
            <a:prstGeom prst="line">
              <a:avLst/>
            </a:prstGeom>
            <a:noFill/>
            <a:ln w="15875" cap="flat" cmpd="sng" algn="ctr">
              <a:solidFill>
                <a:sysClr val="windowText" lastClr="000000">
                  <a:lumMod val="85000"/>
                  <a:lumOff val="15000"/>
                </a:sysClr>
              </a:solidFill>
              <a:prstDash val="solid"/>
              <a:tailEnd type="oval"/>
            </a:ln>
            <a:effectLst/>
          </p:spPr>
        </p:cxnSp>
      </p:grpSp>
      <p:sp>
        <p:nvSpPr>
          <p:cNvPr id="99" name="TextBox 98"/>
          <p:cNvSpPr txBox="1"/>
          <p:nvPr/>
        </p:nvSpPr>
        <p:spPr>
          <a:xfrm>
            <a:off x="4114800" y="3962400"/>
            <a:ext cx="1753344"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Main contracts signed</a:t>
            </a:r>
            <a:endParaRPr kumimoji="0" lang="en-US" sz="1000" b="0" i="0" u="none" strike="noStrike" kern="0" cap="none" spc="0" normalizeH="0" baseline="0" noProof="0" dirty="0">
              <a:ln>
                <a:noFill/>
              </a:ln>
              <a:solidFill>
                <a:sysClr val="windowText" lastClr="000000"/>
              </a:solidFill>
              <a:effectLst/>
              <a:uLnTx/>
              <a:uFillTx/>
            </a:endParaRPr>
          </a:p>
        </p:txBody>
      </p:sp>
      <p:grpSp>
        <p:nvGrpSpPr>
          <p:cNvPr id="100" name="Group 99"/>
          <p:cNvGrpSpPr/>
          <p:nvPr/>
        </p:nvGrpSpPr>
        <p:grpSpPr>
          <a:xfrm>
            <a:off x="2286000" y="0"/>
            <a:ext cx="2590800" cy="4271575"/>
            <a:chOff x="2286000" y="0"/>
            <a:chExt cx="2590800" cy="4271575"/>
          </a:xfrm>
        </p:grpSpPr>
        <p:cxnSp>
          <p:nvCxnSpPr>
            <p:cNvPr id="101" name="Straight Connector 100"/>
            <p:cNvCxnSpPr/>
            <p:nvPr/>
          </p:nvCxnSpPr>
          <p:spPr>
            <a:xfrm>
              <a:off x="2743200" y="3810000"/>
              <a:ext cx="0" cy="461575"/>
            </a:xfrm>
            <a:prstGeom prst="line">
              <a:avLst/>
            </a:prstGeom>
            <a:noFill/>
            <a:ln w="15875" cap="flat" cmpd="sng" algn="ctr">
              <a:solidFill>
                <a:sysClr val="windowText" lastClr="000000">
                  <a:lumMod val="85000"/>
                  <a:lumOff val="15000"/>
                </a:sysClr>
              </a:solidFill>
              <a:prstDash val="solid"/>
              <a:headEnd type="oval"/>
            </a:ln>
            <a:effectLst/>
          </p:spPr>
        </p:cxnSp>
        <p:sp>
          <p:nvSpPr>
            <p:cNvPr id="102" name="TextBox 101"/>
            <p:cNvSpPr txBox="1"/>
            <p:nvPr/>
          </p:nvSpPr>
          <p:spPr>
            <a:xfrm>
              <a:off x="2286000" y="3124200"/>
              <a:ext cx="1205880" cy="7540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1994 project approved by council (1-in-2)</a:t>
              </a:r>
              <a:endParaRPr kumimoji="0" lang="en-US" sz="10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Text" lastClr="000000"/>
                </a:solidFill>
                <a:effectLst/>
                <a:uLnTx/>
                <a:uFillTx/>
              </a:endParaRPr>
            </a:p>
          </p:txBody>
        </p:sp>
        <p:pic>
          <p:nvPicPr>
            <p:cNvPr id="103" name="Picture 102"/>
            <p:cNvPicPr>
              <a:picLocks noChangeAspect="1"/>
            </p:cNvPicPr>
            <p:nvPr/>
          </p:nvPicPr>
          <p:blipFill>
            <a:blip r:embed="rId6"/>
            <a:stretch>
              <a:fillRect/>
            </a:stretch>
          </p:blipFill>
          <p:spPr>
            <a:xfrm>
              <a:off x="2362200" y="2057400"/>
              <a:ext cx="1616364" cy="1066800"/>
            </a:xfrm>
            <a:prstGeom prst="rect">
              <a:avLst/>
            </a:prstGeom>
          </p:spPr>
        </p:pic>
        <p:pic>
          <p:nvPicPr>
            <p:cNvPr id="104" name="Picture 103"/>
            <p:cNvPicPr>
              <a:picLocks noChangeAspect="1"/>
            </p:cNvPicPr>
            <p:nvPr/>
          </p:nvPicPr>
          <p:blipFill>
            <a:blip r:embed="rId7"/>
            <a:stretch>
              <a:fillRect/>
            </a:stretch>
          </p:blipFill>
          <p:spPr>
            <a:xfrm>
              <a:off x="2362200" y="381000"/>
              <a:ext cx="2406861" cy="1562100"/>
            </a:xfrm>
            <a:prstGeom prst="rect">
              <a:avLst/>
            </a:prstGeom>
          </p:spPr>
        </p:pic>
        <p:sp>
          <p:nvSpPr>
            <p:cNvPr id="105" name="TextBox 104"/>
            <p:cNvSpPr txBox="1"/>
            <p:nvPr/>
          </p:nvSpPr>
          <p:spPr>
            <a:xfrm>
              <a:off x="2286000" y="0"/>
              <a:ext cx="2590800"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June 1994</a:t>
              </a:r>
              <a:br>
                <a:rPr kumimoji="0" lang="en-US" sz="1100" b="1" i="0" u="none" strike="noStrike" kern="0" cap="none" spc="0" normalizeH="0" baseline="0" noProof="0" dirty="0" smtClean="0">
                  <a:ln>
                    <a:noFill/>
                  </a:ln>
                  <a:solidFill>
                    <a:sysClr val="windowText" lastClr="000000"/>
                  </a:solidFill>
                  <a:effectLst/>
                  <a:uLnTx/>
                  <a:uFillTx/>
                </a:rPr>
              </a:br>
              <a:r>
                <a:rPr kumimoji="0" lang="en-US" sz="1100" b="1" i="0" u="none" strike="noStrike" kern="0" cap="none" spc="0" normalizeH="0" baseline="0" noProof="0" dirty="0" smtClean="0">
                  <a:ln>
                    <a:noFill/>
                  </a:ln>
                  <a:solidFill>
                    <a:sysClr val="windowText" lastClr="000000"/>
                  </a:solidFill>
                  <a:effectLst/>
                  <a:uLnTx/>
                  <a:uFillTx/>
                </a:rPr>
                <a:t>first full scale prototype dipole</a:t>
              </a:r>
              <a:endParaRPr kumimoji="0" lang="en-US" sz="1100" b="1" i="0" u="none" strike="noStrike" kern="0" cap="none" spc="0" normalizeH="0" baseline="0" noProof="0" dirty="0">
                <a:ln>
                  <a:noFill/>
                </a:ln>
                <a:solidFill>
                  <a:sysClr val="windowText" lastClr="000000"/>
                </a:solidFill>
                <a:effectLst/>
                <a:uLnTx/>
                <a:uFillTx/>
              </a:endParaRPr>
            </a:p>
          </p:txBody>
        </p:sp>
      </p:grpSp>
      <p:grpSp>
        <p:nvGrpSpPr>
          <p:cNvPr id="106" name="Group 105"/>
          <p:cNvGrpSpPr/>
          <p:nvPr/>
        </p:nvGrpSpPr>
        <p:grpSpPr>
          <a:xfrm>
            <a:off x="53752" y="533400"/>
            <a:ext cx="2286000" cy="3732616"/>
            <a:chOff x="0" y="533400"/>
            <a:chExt cx="2286000" cy="3732616"/>
          </a:xfrm>
        </p:grpSpPr>
        <p:cxnSp>
          <p:nvCxnSpPr>
            <p:cNvPr id="107" name="Straight Connector 106"/>
            <p:cNvCxnSpPr/>
            <p:nvPr/>
          </p:nvCxnSpPr>
          <p:spPr>
            <a:xfrm>
              <a:off x="485800" y="3124200"/>
              <a:ext cx="0" cy="1141816"/>
            </a:xfrm>
            <a:prstGeom prst="line">
              <a:avLst/>
            </a:prstGeom>
            <a:noFill/>
            <a:ln w="15875" cap="flat" cmpd="sng" algn="ctr">
              <a:solidFill>
                <a:sysClr val="windowText" lastClr="000000">
                  <a:lumMod val="85000"/>
                  <a:lumOff val="15000"/>
                </a:sysClr>
              </a:solidFill>
              <a:prstDash val="solid"/>
              <a:headEnd type="oval"/>
            </a:ln>
            <a:effectLst/>
          </p:spPr>
        </p:cxnSp>
        <p:pic>
          <p:nvPicPr>
            <p:cNvPr id="108" name="Picture 107" descr="Screen shot 2011-11-09 at 8.21.14 PM.pn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0" y="792921"/>
              <a:ext cx="2286000" cy="2153479"/>
            </a:xfrm>
            <a:prstGeom prst="rect">
              <a:avLst/>
            </a:prstGeom>
          </p:spPr>
        </p:pic>
        <p:sp>
          <p:nvSpPr>
            <p:cNvPr id="109" name="TextBox 108"/>
            <p:cNvSpPr txBox="1"/>
            <p:nvPr/>
          </p:nvSpPr>
          <p:spPr>
            <a:xfrm>
              <a:off x="0" y="533400"/>
              <a:ext cx="192596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ECFA-CERN workshop</a:t>
              </a:r>
              <a:endParaRPr kumimoji="0" lang="en-US" sz="1000" b="0" i="0" u="none" strike="noStrike" kern="0" cap="none" spc="0" normalizeH="0" baseline="0" noProof="0" dirty="0" smtClean="0">
                <a:ln>
                  <a:noFill/>
                </a:ln>
                <a:solidFill>
                  <a:sysClr val="windowText" lastClr="000000"/>
                </a:solidFill>
                <a:effectLst/>
                <a:uLnTx/>
                <a:uFillTx/>
              </a:endParaRPr>
            </a:p>
          </p:txBody>
        </p:sp>
      </p:grpSp>
      <p:grpSp>
        <p:nvGrpSpPr>
          <p:cNvPr id="110" name="Group 109"/>
          <p:cNvGrpSpPr/>
          <p:nvPr/>
        </p:nvGrpSpPr>
        <p:grpSpPr>
          <a:xfrm>
            <a:off x="4800600" y="2286000"/>
            <a:ext cx="2267443" cy="1981200"/>
            <a:chOff x="4800600" y="2286000"/>
            <a:chExt cx="2267443" cy="1981200"/>
          </a:xfrm>
        </p:grpSpPr>
        <p:pic>
          <p:nvPicPr>
            <p:cNvPr id="111" name="Picture 110"/>
            <p:cNvPicPr>
              <a:picLocks noChangeAspect="1"/>
            </p:cNvPicPr>
            <p:nvPr/>
          </p:nvPicPr>
          <p:blipFill>
            <a:blip r:embed="rId9"/>
            <a:stretch>
              <a:fillRect/>
            </a:stretch>
          </p:blipFill>
          <p:spPr>
            <a:xfrm>
              <a:off x="4800600" y="2286000"/>
              <a:ext cx="2267443" cy="1460500"/>
            </a:xfrm>
            <a:prstGeom prst="rect">
              <a:avLst/>
            </a:prstGeom>
          </p:spPr>
        </p:pic>
        <p:cxnSp>
          <p:nvCxnSpPr>
            <p:cNvPr id="112" name="Straight Connector 111"/>
            <p:cNvCxnSpPr/>
            <p:nvPr/>
          </p:nvCxnSpPr>
          <p:spPr>
            <a:xfrm>
              <a:off x="6934200" y="3810000"/>
              <a:ext cx="0" cy="457200"/>
            </a:xfrm>
            <a:prstGeom prst="line">
              <a:avLst/>
            </a:prstGeom>
            <a:noFill/>
            <a:ln w="15875" cap="flat" cmpd="sng" algn="ctr">
              <a:solidFill>
                <a:sysClr val="windowText" lastClr="000000">
                  <a:lumMod val="85000"/>
                  <a:lumOff val="15000"/>
                </a:sysClr>
              </a:solidFill>
              <a:prstDash val="solid"/>
              <a:headEnd type="oval"/>
            </a:ln>
            <a:effectLst/>
          </p:spPr>
        </p:cxnSp>
      </p:grpSp>
      <p:grpSp>
        <p:nvGrpSpPr>
          <p:cNvPr id="113" name="Group 112"/>
          <p:cNvGrpSpPr/>
          <p:nvPr/>
        </p:nvGrpSpPr>
        <p:grpSpPr>
          <a:xfrm>
            <a:off x="3870" y="4276328"/>
            <a:ext cx="360040" cy="304800"/>
            <a:chOff x="9237" y="4267200"/>
            <a:chExt cx="524163" cy="304800"/>
          </a:xfrm>
        </p:grpSpPr>
        <p:cxnSp>
          <p:nvCxnSpPr>
            <p:cNvPr id="114" name="Straight Connector 113"/>
            <p:cNvCxnSpPr/>
            <p:nvPr/>
          </p:nvCxnSpPr>
          <p:spPr>
            <a:xfrm>
              <a:off x="533400" y="4267200"/>
              <a:ext cx="0" cy="304800"/>
            </a:xfrm>
            <a:prstGeom prst="line">
              <a:avLst/>
            </a:prstGeom>
            <a:noFill/>
            <a:ln w="15875" cap="flat" cmpd="sng" algn="ctr">
              <a:solidFill>
                <a:sysClr val="window" lastClr="FFFFFF">
                  <a:lumMod val="95000"/>
                </a:sysClr>
              </a:solidFill>
              <a:prstDash val="solid"/>
            </a:ln>
            <a:effectLst/>
          </p:spPr>
        </p:cxnSp>
        <p:sp>
          <p:nvSpPr>
            <p:cNvPr id="115" name="TextBox 114"/>
            <p:cNvSpPr txBox="1"/>
            <p:nvPr/>
          </p:nvSpPr>
          <p:spPr>
            <a:xfrm>
              <a:off x="9237" y="4267200"/>
              <a:ext cx="491922" cy="276999"/>
            </a:xfrm>
            <a:prstGeom prst="rect">
              <a:avLst/>
            </a:prstGeom>
            <a:noFill/>
          </p:spPr>
          <p:txBody>
            <a:bodyPr wrap="square" lIns="3600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 lastClr="FFFFFF">
                      <a:lumMod val="85000"/>
                    </a:sysClr>
                  </a:solidFill>
                  <a:effectLst/>
                  <a:uLnTx/>
                  <a:uFillTx/>
                </a:rPr>
                <a:t>83</a:t>
              </a:r>
              <a:endParaRPr kumimoji="0" lang="en-US" sz="1200" b="0" i="0" u="none" strike="noStrike" kern="0" cap="none" spc="0" normalizeH="0" baseline="0" noProof="0" dirty="0">
                <a:ln>
                  <a:noFill/>
                </a:ln>
                <a:solidFill>
                  <a:sysClr val="window" lastClr="FFFFFF">
                    <a:lumMod val="85000"/>
                  </a:sysClr>
                </a:solidFill>
                <a:effectLst/>
                <a:uLnTx/>
                <a:uFillTx/>
              </a:endParaRPr>
            </a:p>
          </p:txBody>
        </p:sp>
      </p:grpSp>
      <p:cxnSp>
        <p:nvCxnSpPr>
          <p:cNvPr id="116" name="Straight Connector 115"/>
          <p:cNvCxnSpPr/>
          <p:nvPr/>
        </p:nvCxnSpPr>
        <p:spPr>
          <a:xfrm flipH="1">
            <a:off x="967408" y="4114800"/>
            <a:ext cx="76200" cy="609600"/>
          </a:xfrm>
          <a:prstGeom prst="line">
            <a:avLst/>
          </a:prstGeom>
          <a:noFill/>
          <a:ln w="38100" cap="flat" cmpd="sng" algn="ctr">
            <a:solidFill>
              <a:sysClr val="window" lastClr="FFFFFF">
                <a:lumMod val="85000"/>
              </a:sysClr>
            </a:solidFill>
            <a:prstDash val="solid"/>
          </a:ln>
          <a:effectLst>
            <a:outerShdw blurRad="40000" dist="20000" dir="5400000" rotWithShape="0">
              <a:srgbClr val="000000">
                <a:alpha val="38000"/>
              </a:srgbClr>
            </a:outerShdw>
          </a:effectLst>
        </p:spPr>
      </p:cxnSp>
      <p:cxnSp>
        <p:nvCxnSpPr>
          <p:cNvPr id="117" name="Straight Connector 116"/>
          <p:cNvCxnSpPr/>
          <p:nvPr/>
        </p:nvCxnSpPr>
        <p:spPr>
          <a:xfrm flipH="1">
            <a:off x="823392" y="4114800"/>
            <a:ext cx="76200" cy="609600"/>
          </a:xfrm>
          <a:prstGeom prst="line">
            <a:avLst/>
          </a:prstGeom>
          <a:noFill/>
          <a:ln w="38100" cap="flat" cmpd="sng" algn="ctr">
            <a:solidFill>
              <a:sysClr val="window" lastClr="FFFFFF">
                <a:lumMod val="85000"/>
              </a:sysClr>
            </a:solidFill>
            <a:prstDash val="solid"/>
          </a:ln>
          <a:effectLst>
            <a:outerShdw blurRad="40000" dist="20000" dir="5400000" rotWithShape="0">
              <a:srgbClr val="000000">
                <a:alpha val="38000"/>
              </a:srgbClr>
            </a:outerShdw>
          </a:effectLst>
        </p:spPr>
      </p:cxnSp>
      <p:grpSp>
        <p:nvGrpSpPr>
          <p:cNvPr id="118" name="Group 117"/>
          <p:cNvGrpSpPr/>
          <p:nvPr/>
        </p:nvGrpSpPr>
        <p:grpSpPr>
          <a:xfrm>
            <a:off x="13960" y="4551784"/>
            <a:ext cx="2732378" cy="2261592"/>
            <a:chOff x="13960" y="4551784"/>
            <a:chExt cx="2732378" cy="2261592"/>
          </a:xfrm>
        </p:grpSpPr>
        <p:pic>
          <p:nvPicPr>
            <p:cNvPr id="119" name="Picture 118"/>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13960" y="4869160"/>
              <a:ext cx="2732378" cy="1944216"/>
            </a:xfrm>
            <a:prstGeom prst="rect">
              <a:avLst/>
            </a:prstGeom>
          </p:spPr>
        </p:pic>
        <p:cxnSp>
          <p:nvCxnSpPr>
            <p:cNvPr id="120" name="Straight Connector 119"/>
            <p:cNvCxnSpPr/>
            <p:nvPr/>
          </p:nvCxnSpPr>
          <p:spPr>
            <a:xfrm>
              <a:off x="179512" y="4551784"/>
              <a:ext cx="0" cy="533400"/>
            </a:xfrm>
            <a:prstGeom prst="line">
              <a:avLst/>
            </a:prstGeom>
            <a:noFill/>
            <a:ln w="15875" cap="flat" cmpd="sng" algn="ctr">
              <a:solidFill>
                <a:sysClr val="windowText" lastClr="000000">
                  <a:lumMod val="85000"/>
                  <a:lumOff val="15000"/>
                </a:sysClr>
              </a:solidFill>
              <a:prstDash val="solid"/>
              <a:tailEnd type="oval"/>
            </a:ln>
            <a:effectLst/>
          </p:spPr>
        </p:cxnSp>
      </p:grpSp>
      <p:grpSp>
        <p:nvGrpSpPr>
          <p:cNvPr id="121" name="Group 120"/>
          <p:cNvGrpSpPr/>
          <p:nvPr/>
        </p:nvGrpSpPr>
        <p:grpSpPr>
          <a:xfrm>
            <a:off x="1362472" y="4572000"/>
            <a:ext cx="2057400" cy="2228850"/>
            <a:chOff x="685800" y="4572000"/>
            <a:chExt cx="2057400" cy="2228850"/>
          </a:xfrm>
          <a:solidFill>
            <a:schemeClr val="bg1"/>
          </a:solidFill>
        </p:grpSpPr>
        <p:sp>
          <p:nvSpPr>
            <p:cNvPr id="122" name="TextBox 121"/>
            <p:cNvSpPr txBox="1"/>
            <p:nvPr/>
          </p:nvSpPr>
          <p:spPr>
            <a:xfrm>
              <a:off x="685800" y="4797152"/>
              <a:ext cx="2057400" cy="600164"/>
            </a:xfrm>
            <a:prstGeom prst="rect">
              <a:avLst/>
            </a:prstGeom>
            <a:grp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ysClr val="windowText" lastClr="000000"/>
                  </a:solidFill>
                  <a:effectLst/>
                  <a:uLnTx/>
                  <a:uFillTx/>
                </a:rPr>
                <a:t>First set of twin 1 m prototypes </a:t>
              </a:r>
              <a:r>
                <a:rPr kumimoji="0" lang="en-US" sz="1100" b="0" i="0" u="none" strike="noStrike" kern="0" cap="none" spc="0" normalizeH="0" baseline="0" noProof="0" dirty="0" smtClean="0">
                  <a:ln>
                    <a:noFill/>
                  </a:ln>
                  <a:solidFill>
                    <a:sysClr val="windowText" lastClr="000000"/>
                  </a:solidFill>
                  <a:effectLst/>
                  <a:uLnTx/>
                  <a:uFillTx/>
                </a:rPr>
                <a:t>Over 9 T</a:t>
              </a:r>
            </a:p>
          </p:txBody>
        </p:sp>
        <p:pic>
          <p:nvPicPr>
            <p:cNvPr id="123" name="Picture 122"/>
            <p:cNvPicPr>
              <a:picLocks noChangeAspect="1"/>
            </p:cNvPicPr>
            <p:nvPr/>
          </p:nvPicPr>
          <p:blipFill>
            <a:blip r:embed="rId11"/>
            <a:stretch>
              <a:fillRect/>
            </a:stretch>
          </p:blipFill>
          <p:spPr>
            <a:xfrm>
              <a:off x="762000" y="5410200"/>
              <a:ext cx="1905000" cy="1390650"/>
            </a:xfrm>
            <a:prstGeom prst="rect">
              <a:avLst/>
            </a:prstGeom>
            <a:grpFill/>
          </p:spPr>
        </p:pic>
        <p:cxnSp>
          <p:nvCxnSpPr>
            <p:cNvPr id="124" name="Straight Connector 123"/>
            <p:cNvCxnSpPr/>
            <p:nvPr/>
          </p:nvCxnSpPr>
          <p:spPr>
            <a:xfrm>
              <a:off x="943000" y="4572000"/>
              <a:ext cx="0" cy="304800"/>
            </a:xfrm>
            <a:prstGeom prst="line">
              <a:avLst/>
            </a:prstGeom>
            <a:grpFill/>
            <a:ln w="15875" cap="flat" cmpd="sng" algn="ctr">
              <a:solidFill>
                <a:sysClr val="windowText" lastClr="000000">
                  <a:lumMod val="85000"/>
                  <a:lumOff val="15000"/>
                </a:sysClr>
              </a:solidFill>
              <a:prstDash val="solid"/>
              <a:tailEnd type="oval"/>
            </a:ln>
            <a:effectLst/>
          </p:spPr>
        </p:cxnSp>
      </p:grpSp>
      <p:grpSp>
        <p:nvGrpSpPr>
          <p:cNvPr id="126" name="Group 125"/>
          <p:cNvGrpSpPr/>
          <p:nvPr/>
        </p:nvGrpSpPr>
        <p:grpSpPr>
          <a:xfrm>
            <a:off x="7452321" y="4509120"/>
            <a:ext cx="1656182" cy="2016224"/>
            <a:chOff x="7452321" y="4509120"/>
            <a:chExt cx="1656182" cy="2016224"/>
          </a:xfrm>
        </p:grpSpPr>
        <p:grpSp>
          <p:nvGrpSpPr>
            <p:cNvPr id="127" name="Group 126"/>
            <p:cNvGrpSpPr/>
            <p:nvPr/>
          </p:nvGrpSpPr>
          <p:grpSpPr>
            <a:xfrm>
              <a:off x="7452321" y="5230077"/>
              <a:ext cx="1656182" cy="1295267"/>
              <a:chOff x="762001" y="1753578"/>
              <a:chExt cx="2066531" cy="1388280"/>
            </a:xfrm>
          </p:grpSpPr>
          <p:sp>
            <p:nvSpPr>
              <p:cNvPr id="129" name="TextBox 128"/>
              <p:cNvSpPr txBox="1"/>
              <p:nvPr/>
            </p:nvSpPr>
            <p:spPr>
              <a:xfrm>
                <a:off x="851849" y="2696523"/>
                <a:ext cx="1976683" cy="445335"/>
              </a:xfrm>
              <a:prstGeom prst="rect">
                <a:avLst/>
              </a:prstGeom>
              <a:noFill/>
            </p:spPr>
            <p:txBody>
              <a:bodyPr wrap="square" rtlCol="0">
                <a:spAutoFit/>
              </a:bodyPr>
              <a:lstStyle/>
              <a:p>
                <a:r>
                  <a:rPr lang="en-US" sz="1100" b="1" dirty="0" smtClean="0">
                    <a:solidFill>
                      <a:srgbClr val="000000"/>
                    </a:solidFill>
                    <a:effectLst/>
                  </a:rPr>
                  <a:t>September 10, 2008</a:t>
                </a:r>
              </a:p>
              <a:p>
                <a:r>
                  <a:rPr lang="en-US" sz="1000" dirty="0" smtClean="0">
                    <a:solidFill>
                      <a:srgbClr val="000000"/>
                    </a:solidFill>
                    <a:effectLst/>
                  </a:rPr>
                  <a:t>First beams around </a:t>
                </a:r>
                <a:endParaRPr lang="en-US" sz="1000" dirty="0">
                  <a:solidFill>
                    <a:srgbClr val="000000"/>
                  </a:solidFill>
                  <a:effectLst/>
                </a:endParaRPr>
              </a:p>
            </p:txBody>
          </p:sp>
          <p:pic>
            <p:nvPicPr>
              <p:cNvPr id="130" name="Picture 7" descr="attach_reader?attach_id=1025394&amp;height=150">
                <a:hlinkClick r:id="rId12"/>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762001" y="1753578"/>
                <a:ext cx="2042494" cy="7737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cxnSp>
          <p:nvCxnSpPr>
            <p:cNvPr id="128" name="Straight Connector 127"/>
            <p:cNvCxnSpPr/>
            <p:nvPr/>
          </p:nvCxnSpPr>
          <p:spPr>
            <a:xfrm>
              <a:off x="8172400" y="4509120"/>
              <a:ext cx="0" cy="648072"/>
            </a:xfrm>
            <a:prstGeom prst="line">
              <a:avLst/>
            </a:prstGeom>
            <a:noFill/>
            <a:ln w="15875" cap="flat" cmpd="sng" algn="ctr">
              <a:solidFill>
                <a:sysClr val="windowText" lastClr="000000">
                  <a:lumMod val="85000"/>
                  <a:lumOff val="15000"/>
                </a:sysClr>
              </a:solidFill>
              <a:prstDash val="solid"/>
              <a:tailEnd type="oval"/>
            </a:ln>
            <a:effectLst/>
          </p:spPr>
        </p:cxnSp>
      </p:grpSp>
      <p:sp>
        <p:nvSpPr>
          <p:cNvPr id="3" name="Oval 2"/>
          <p:cNvSpPr/>
          <p:nvPr/>
        </p:nvSpPr>
        <p:spPr>
          <a:xfrm>
            <a:off x="13960" y="4031675"/>
            <a:ext cx="34995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p:nvPr/>
        </p:nvSpPr>
        <p:spPr>
          <a:xfrm rot="20787811">
            <a:off x="645669" y="1198714"/>
            <a:ext cx="727430" cy="16675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p:cNvSpPr/>
          <p:nvPr/>
        </p:nvSpPr>
        <p:spPr>
          <a:xfrm>
            <a:off x="7193731" y="4009256"/>
            <a:ext cx="34995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6" name="Group 135"/>
          <p:cNvGrpSpPr/>
          <p:nvPr/>
        </p:nvGrpSpPr>
        <p:grpSpPr>
          <a:xfrm>
            <a:off x="172817" y="3561834"/>
            <a:ext cx="7942482" cy="400566"/>
            <a:chOff x="172817" y="3561834"/>
            <a:chExt cx="7135487" cy="400566"/>
          </a:xfrm>
        </p:grpSpPr>
        <p:sp>
          <p:nvSpPr>
            <p:cNvPr id="134" name="Right Arrow 133"/>
            <p:cNvSpPr/>
            <p:nvPr/>
          </p:nvSpPr>
          <p:spPr>
            <a:xfrm>
              <a:off x="172817" y="3878253"/>
              <a:ext cx="7135487" cy="841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TextBox 134"/>
            <p:cNvSpPr txBox="1"/>
            <p:nvPr/>
          </p:nvSpPr>
          <p:spPr>
            <a:xfrm>
              <a:off x="3516795" y="3561834"/>
              <a:ext cx="521615" cy="369332"/>
            </a:xfrm>
            <a:prstGeom prst="rect">
              <a:avLst/>
            </a:prstGeom>
            <a:noFill/>
          </p:spPr>
          <p:txBody>
            <a:bodyPr wrap="none" rtlCol="0">
              <a:spAutoFit/>
            </a:bodyPr>
            <a:lstStyle/>
            <a:p>
              <a:r>
                <a:rPr lang="en-GB" dirty="0" smtClean="0"/>
                <a:t>25 y</a:t>
              </a:r>
              <a:endParaRPr lang="en-GB" dirty="0"/>
            </a:p>
          </p:txBody>
        </p:sp>
      </p:grpSp>
      <p:sp>
        <p:nvSpPr>
          <p:cNvPr id="137" name="Oval 136"/>
          <p:cNvSpPr/>
          <p:nvPr/>
        </p:nvSpPr>
        <p:spPr>
          <a:xfrm>
            <a:off x="7955849" y="4040787"/>
            <a:ext cx="34995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p:cNvSpPr/>
          <p:nvPr/>
        </p:nvSpPr>
        <p:spPr>
          <a:xfrm>
            <a:off x="2600214" y="4035152"/>
            <a:ext cx="34995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6530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8"/>
                                        </p:tgtEl>
                                        <p:attrNameLst>
                                          <p:attrName>style.visibility</p:attrName>
                                        </p:attrNameLst>
                                      </p:cBhvr>
                                      <p:to>
                                        <p:strVal val="visible"/>
                                      </p:to>
                                    </p:set>
                                    <p:animEffect transition="in" filter="fade">
                                      <p:cBhvr>
                                        <p:cTn id="17" dur="500"/>
                                        <p:tgtEl>
                                          <p:spTgt spid="138"/>
                                        </p:tgtEl>
                                      </p:cBhvr>
                                    </p:animEffect>
                                  </p:childTnLst>
                                  <p:subTnLst>
                                    <p:set>
                                      <p:cBhvr override="childStyle">
                                        <p:cTn dur="1" fill="hold" display="0" masterRel="nextClick" afterEffect="1"/>
                                        <p:tgtEl>
                                          <p:spTgt spid="138"/>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500"/>
                                        <p:tgtEl>
                                          <p:spTgt spid="133"/>
                                        </p:tgtEl>
                                      </p:cBhvr>
                                    </p:animEffect>
                                  </p:childTnLst>
                                  <p:subTnLst>
                                    <p:set>
                                      <p:cBhvr override="childStyle">
                                        <p:cTn dur="1" fill="hold" display="0" masterRel="nextClick" afterEffect="1"/>
                                        <p:tgtEl>
                                          <p:spTgt spid="133"/>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36"/>
                                        </p:tgtEl>
                                        <p:attrNameLst>
                                          <p:attrName>style.visibility</p:attrName>
                                        </p:attrNameLst>
                                      </p:cBhvr>
                                      <p:to>
                                        <p:strVal val="visible"/>
                                      </p:to>
                                    </p:set>
                                    <p:animEffect transition="in" filter="wipe(left)">
                                      <p:cBhvr>
                                        <p:cTn id="27" dur="500"/>
                                        <p:tgtEl>
                                          <p:spTgt spid="136"/>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37"/>
                                        </p:tgtEl>
                                        <p:attrNameLst>
                                          <p:attrName>style.visibility</p:attrName>
                                        </p:attrNameLst>
                                      </p:cBhvr>
                                      <p:to>
                                        <p:strVal val="visible"/>
                                      </p:to>
                                    </p:set>
                                    <p:animEffect transition="in" filter="fade">
                                      <p:cBhvr>
                                        <p:cTn id="31" dur="500"/>
                                        <p:tgtEl>
                                          <p:spTgt spid="137"/>
                                        </p:tgtEl>
                                      </p:cBhvr>
                                    </p:animEffect>
                                  </p:childTnLst>
                                  <p:subTnLst>
                                    <p:set>
                                      <p:cBhvr override="childStyle">
                                        <p:cTn dur="1" fill="hold" display="0" masterRel="nextClick" afterEffect="1"/>
                                        <p:tgtEl>
                                          <p:spTgt spid="13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33" grpId="0" animBg="1"/>
      <p:bldP spid="137" grpId="0" animBg="1"/>
      <p:bldP spid="138" grpId="0" animBg="1"/>
    </p:bld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85" name="Date Placeholder 84"/>
          <p:cNvSpPr>
            <a:spLocks noGrp="1"/>
          </p:cNvSpPr>
          <p:nvPr>
            <p:ph type="dt" sz="half" idx="10"/>
          </p:nvPr>
        </p:nvSpPr>
        <p:spPr/>
        <p:txBody>
          <a:bodyPr/>
          <a:lstStyle/>
          <a:p>
            <a:r>
              <a:rPr lang="en-US" smtClean="0"/>
              <a:t>15 January 2021</a:t>
            </a:r>
            <a:endParaRPr lang="en-US" dirty="0" smtClean="0"/>
          </a:p>
        </p:txBody>
      </p:sp>
      <p:sp>
        <p:nvSpPr>
          <p:cNvPr id="86" name="Footer Placeholder 85"/>
          <p:cNvSpPr>
            <a:spLocks noGrp="1"/>
          </p:cNvSpPr>
          <p:nvPr>
            <p:ph type="ftr" sz="quarter" idx="11"/>
          </p:nvPr>
        </p:nvSpPr>
        <p:spPr/>
        <p:txBody>
          <a:bodyPr/>
          <a:lstStyle/>
          <a:p>
            <a:r>
              <a:rPr lang="en-US" smtClean="0"/>
              <a:t>JUAS 2021</a:t>
            </a:r>
            <a:endParaRPr lang="en-US" dirty="0"/>
          </a:p>
        </p:txBody>
      </p:sp>
      <p:sp>
        <p:nvSpPr>
          <p:cNvPr id="87" name="Slide Number Placeholder 86"/>
          <p:cNvSpPr>
            <a:spLocks noGrp="1"/>
          </p:cNvSpPr>
          <p:nvPr>
            <p:ph type="sldNum" sz="quarter" idx="12"/>
          </p:nvPr>
        </p:nvSpPr>
        <p:spPr/>
        <p:txBody>
          <a:bodyPr/>
          <a:lstStyle/>
          <a:p>
            <a:fld id="{8A37C28D-FCB0-477D-82D3-62143F2DA843}" type="slidenum">
              <a:rPr lang="en-US" smtClean="0"/>
              <a:pPr/>
              <a:t>67</a:t>
            </a:fld>
            <a:endParaRPr lang="en-US" dirty="0"/>
          </a:p>
        </p:txBody>
      </p:sp>
      <p:sp>
        <p:nvSpPr>
          <p:cNvPr id="6" name="Rectangle 5"/>
          <p:cNvSpPr/>
          <p:nvPr/>
        </p:nvSpPr>
        <p:spPr bwMode="auto">
          <a:xfrm>
            <a:off x="-36512" y="0"/>
            <a:ext cx="9180512" cy="68133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cxnSp>
        <p:nvCxnSpPr>
          <p:cNvPr id="7" name="Straight Connector 6"/>
          <p:cNvCxnSpPr/>
          <p:nvPr/>
        </p:nvCxnSpPr>
        <p:spPr>
          <a:xfrm>
            <a:off x="19050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5720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628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323528" y="1858020"/>
            <a:ext cx="2246232" cy="2435076"/>
            <a:chOff x="343936" y="1813074"/>
            <a:chExt cx="2246232" cy="2435076"/>
          </a:xfrm>
        </p:grpSpPr>
        <p:cxnSp>
          <p:nvCxnSpPr>
            <p:cNvPr id="11" name="Straight Connector 10"/>
            <p:cNvCxnSpPr/>
            <p:nvPr/>
          </p:nvCxnSpPr>
          <p:spPr>
            <a:xfrm>
              <a:off x="838200" y="2819400"/>
              <a:ext cx="0" cy="142875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20000" y="2696523"/>
              <a:ext cx="1524000" cy="446276"/>
            </a:xfrm>
            <a:prstGeom prst="rect">
              <a:avLst/>
            </a:prstGeom>
            <a:noFill/>
          </p:spPr>
          <p:txBody>
            <a:bodyPr wrap="square" rtlCol="0">
              <a:spAutoFit/>
            </a:bodyPr>
            <a:lstStyle/>
            <a:p>
              <a:r>
                <a:rPr lang="en-US" sz="1200" b="1" dirty="0" smtClean="0"/>
                <a:t>Sept. 10, 2008</a:t>
              </a:r>
            </a:p>
            <a:p>
              <a:r>
                <a:rPr lang="en-US" sz="1100" dirty="0" smtClean="0"/>
                <a:t>First beams around </a:t>
              </a:r>
              <a:endParaRPr lang="en-US" sz="1100" dirty="0"/>
            </a:p>
          </p:txBody>
        </p:sp>
        <p:pic>
          <p:nvPicPr>
            <p:cNvPr id="13" name="Picture 7" descr="attach_reader?attach_id=1025394&amp;height=150">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3936" y="1813074"/>
              <a:ext cx="2246232" cy="850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14" name="Group 13"/>
          <p:cNvGrpSpPr/>
          <p:nvPr/>
        </p:nvGrpSpPr>
        <p:grpSpPr>
          <a:xfrm>
            <a:off x="35496" y="4581128"/>
            <a:ext cx="1944216" cy="1963738"/>
            <a:chOff x="152400" y="4572000"/>
            <a:chExt cx="1944216" cy="1963738"/>
          </a:xfrm>
        </p:grpSpPr>
        <p:cxnSp>
          <p:nvCxnSpPr>
            <p:cNvPr id="15" name="Straight Connector 14"/>
            <p:cNvCxnSpPr/>
            <p:nvPr/>
          </p:nvCxnSpPr>
          <p:spPr>
            <a:xfrm>
              <a:off x="990600" y="4572000"/>
              <a:ext cx="0" cy="457200"/>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219200" y="5257800"/>
              <a:ext cx="877416" cy="892552"/>
            </a:xfrm>
            <a:prstGeom prst="rect">
              <a:avLst/>
            </a:prstGeom>
            <a:noFill/>
          </p:spPr>
          <p:txBody>
            <a:bodyPr wrap="square" rtlCol="0">
              <a:spAutoFit/>
            </a:bodyPr>
            <a:lstStyle/>
            <a:p>
              <a:r>
                <a:rPr lang="en-US" sz="1400" b="1" dirty="0" smtClean="0">
                  <a:solidFill>
                    <a:srgbClr val="FF0000"/>
                  </a:solidFill>
                </a:rPr>
                <a:t>Sept. 19, 2008</a:t>
              </a:r>
            </a:p>
            <a:p>
              <a:r>
                <a:rPr lang="en-US" sz="1200" dirty="0" smtClean="0">
                  <a:solidFill>
                    <a:srgbClr val="FF0000"/>
                  </a:solidFill>
                </a:rPr>
                <a:t>Disaster </a:t>
              </a:r>
              <a:br>
                <a:rPr lang="en-US" sz="1200" dirty="0" smtClean="0">
                  <a:solidFill>
                    <a:srgbClr val="FF0000"/>
                  </a:solidFill>
                </a:rPr>
              </a:br>
              <a:endParaRPr lang="en-US" sz="1200" dirty="0">
                <a:solidFill>
                  <a:srgbClr val="FF0000"/>
                </a:solidFill>
              </a:endParaRPr>
            </a:p>
          </p:txBody>
        </p:sp>
        <p:pic>
          <p:nvPicPr>
            <p:cNvPr id="17"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52400" y="5105400"/>
              <a:ext cx="1070713" cy="1430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18" name="Group 17"/>
          <p:cNvGrpSpPr/>
          <p:nvPr/>
        </p:nvGrpSpPr>
        <p:grpSpPr>
          <a:xfrm>
            <a:off x="35496" y="188640"/>
            <a:ext cx="2589138" cy="4104456"/>
            <a:chOff x="164976" y="161560"/>
            <a:chExt cx="2589138" cy="4104456"/>
          </a:xfrm>
        </p:grpSpPr>
        <p:cxnSp>
          <p:nvCxnSpPr>
            <p:cNvPr id="19" name="Straight Connector 18"/>
            <p:cNvCxnSpPr/>
            <p:nvPr/>
          </p:nvCxnSpPr>
          <p:spPr>
            <a:xfrm>
              <a:off x="381000" y="685800"/>
              <a:ext cx="0" cy="3580216"/>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164976" y="161560"/>
              <a:ext cx="2589138" cy="1656184"/>
              <a:chOff x="164976" y="161560"/>
              <a:chExt cx="2589138" cy="1656184"/>
            </a:xfrm>
          </p:grpSpPr>
          <p:sp>
            <p:nvSpPr>
              <p:cNvPr id="21" name="TextBox 20"/>
              <p:cNvSpPr txBox="1"/>
              <p:nvPr/>
            </p:nvSpPr>
            <p:spPr>
              <a:xfrm>
                <a:off x="164976" y="161560"/>
                <a:ext cx="1351894" cy="415498"/>
              </a:xfrm>
              <a:prstGeom prst="rect">
                <a:avLst/>
              </a:prstGeom>
              <a:noFill/>
            </p:spPr>
            <p:txBody>
              <a:bodyPr wrap="square" rtlCol="0">
                <a:spAutoFit/>
              </a:bodyPr>
              <a:lstStyle/>
              <a:p>
                <a:r>
                  <a:rPr lang="en-US" sz="1100" b="1" dirty="0" smtClean="0"/>
                  <a:t>August 2008</a:t>
                </a:r>
              </a:p>
              <a:p>
                <a:r>
                  <a:rPr lang="en-US" sz="1000" dirty="0" smtClean="0"/>
                  <a:t>First injection test</a:t>
                </a:r>
                <a:endParaRPr lang="en-US" sz="1000" dirty="0"/>
              </a:p>
            </p:txBody>
          </p:sp>
          <p:pic>
            <p:nvPicPr>
              <p:cNvPr id="22" name="Picture 21" descr="Screen shot 2009-11-25 at 9.20.42 PM.png"/>
              <p:cNvPicPr>
                <a:picLocks noChangeAspect="1"/>
              </p:cNvPicPr>
              <p:nvPr/>
            </p:nvPicPr>
            <p:blipFill>
              <a:blip r:embed="rId5" cstate="print"/>
              <a:stretch>
                <a:fillRect/>
              </a:stretch>
            </p:blipFill>
            <p:spPr>
              <a:xfrm>
                <a:off x="957064" y="598544"/>
                <a:ext cx="1797050" cy="1219200"/>
              </a:xfrm>
              <a:prstGeom prst="rect">
                <a:avLst/>
              </a:prstGeom>
            </p:spPr>
          </p:pic>
        </p:grpSp>
      </p:grpSp>
      <p:grpSp>
        <p:nvGrpSpPr>
          <p:cNvPr id="23" name="Group 22"/>
          <p:cNvGrpSpPr/>
          <p:nvPr/>
        </p:nvGrpSpPr>
        <p:grpSpPr>
          <a:xfrm>
            <a:off x="4644008" y="464716"/>
            <a:ext cx="1728192" cy="3900388"/>
            <a:chOff x="7084362" y="347762"/>
            <a:chExt cx="1728192" cy="3900388"/>
          </a:xfrm>
        </p:grpSpPr>
        <p:cxnSp>
          <p:nvCxnSpPr>
            <p:cNvPr id="24" name="Straight Connector 23"/>
            <p:cNvCxnSpPr/>
            <p:nvPr/>
          </p:nvCxnSpPr>
          <p:spPr>
            <a:xfrm>
              <a:off x="8668538" y="2447950"/>
              <a:ext cx="7918" cy="180020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228378" y="1704350"/>
              <a:ext cx="1584176" cy="764312"/>
            </a:xfrm>
            <a:prstGeom prst="rect">
              <a:avLst/>
            </a:prstGeom>
            <a:noFill/>
          </p:spPr>
          <p:txBody>
            <a:bodyPr wrap="square" rtlCol="0">
              <a:spAutoFit/>
            </a:bodyPr>
            <a:lstStyle/>
            <a:p>
              <a:pPr algn="ctr"/>
              <a:r>
                <a:rPr lang="en-US" sz="1100" b="1" dirty="0" smtClean="0"/>
                <a:t>October, 2011</a:t>
              </a:r>
            </a:p>
            <a:p>
              <a:pPr algn="ctr"/>
              <a:r>
                <a:rPr lang="en-US" sz="1000" dirty="0" smtClean="0"/>
                <a:t>3.5x10</a:t>
              </a:r>
              <a:r>
                <a:rPr lang="en-US" sz="1000" baseline="30000" dirty="0" smtClean="0"/>
                <a:t>+33</a:t>
              </a:r>
              <a:r>
                <a:rPr lang="en-US" sz="1000" dirty="0" smtClean="0"/>
                <a:t>, 5.7 fb</a:t>
              </a:r>
              <a:r>
                <a:rPr lang="en-US" sz="1000" baseline="30000" dirty="0" smtClean="0"/>
                <a:t>-1</a:t>
              </a:r>
            </a:p>
            <a:p>
              <a:pPr algn="ctr"/>
              <a:endParaRPr lang="en-US" sz="1000" baseline="30000" dirty="0" smtClean="0"/>
            </a:p>
            <a:p>
              <a:pPr algn="ctr"/>
              <a:r>
                <a:rPr lang="en-US" sz="1600" dirty="0" smtClean="0">
                  <a:solidFill>
                    <a:srgbClr val="FF0000"/>
                  </a:solidFill>
                </a:rPr>
                <a:t>First Hints!!</a:t>
              </a:r>
              <a:endParaRPr lang="en-US" sz="1600" dirty="0">
                <a:solidFill>
                  <a:srgbClr val="FF0000"/>
                </a:solidFill>
              </a:endParaRPr>
            </a:p>
          </p:txBody>
        </p:sp>
        <p:pic>
          <p:nvPicPr>
            <p:cNvPr id="26" name="Picture 2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084362" y="347762"/>
              <a:ext cx="1699598" cy="1308100"/>
            </a:xfrm>
            <a:prstGeom prst="rect">
              <a:avLst/>
            </a:prstGeom>
          </p:spPr>
        </p:pic>
      </p:grpSp>
      <p:grpSp>
        <p:nvGrpSpPr>
          <p:cNvPr id="27" name="Group 26"/>
          <p:cNvGrpSpPr/>
          <p:nvPr/>
        </p:nvGrpSpPr>
        <p:grpSpPr>
          <a:xfrm>
            <a:off x="3924672" y="4581128"/>
            <a:ext cx="2015480" cy="1922141"/>
            <a:chOff x="6084168" y="4572000"/>
            <a:chExt cx="2015480" cy="1688621"/>
          </a:xfrm>
        </p:grpSpPr>
        <p:cxnSp>
          <p:nvCxnSpPr>
            <p:cNvPr id="28" name="Straight Connector 27"/>
            <p:cNvCxnSpPr/>
            <p:nvPr/>
          </p:nvCxnSpPr>
          <p:spPr>
            <a:xfrm>
              <a:off x="6858000" y="4572000"/>
              <a:ext cx="0" cy="457200"/>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804248" y="4648200"/>
              <a:ext cx="1295400" cy="378539"/>
            </a:xfrm>
            <a:prstGeom prst="rect">
              <a:avLst/>
            </a:prstGeom>
            <a:noFill/>
          </p:spPr>
          <p:txBody>
            <a:bodyPr wrap="square" rtlCol="0">
              <a:spAutoFit/>
            </a:bodyPr>
            <a:lstStyle/>
            <a:p>
              <a:r>
                <a:rPr lang="en-US" sz="1100" b="1" dirty="0" smtClean="0"/>
                <a:t>November 2010</a:t>
              </a:r>
            </a:p>
            <a:p>
              <a:r>
                <a:rPr lang="en-US" sz="1100" dirty="0" smtClean="0"/>
                <a:t>Pb</a:t>
              </a:r>
              <a:r>
                <a:rPr lang="en-US" sz="1100" baseline="30000" dirty="0" smtClean="0"/>
                <a:t>82+</a:t>
              </a:r>
              <a:r>
                <a:rPr lang="en-US" sz="1100" dirty="0" smtClean="0"/>
                <a:t> Ions</a:t>
              </a:r>
            </a:p>
          </p:txBody>
        </p:sp>
        <p:pic>
          <p:nvPicPr>
            <p:cNvPr id="30" name="Picture 29"/>
            <p:cNvPicPr>
              <a:picLocks noChangeAspect="1"/>
            </p:cNvPicPr>
            <p:nvPr/>
          </p:nvPicPr>
          <p:blipFill>
            <a:blip r:embed="rId7"/>
            <a:stretch>
              <a:fillRect/>
            </a:stretch>
          </p:blipFill>
          <p:spPr>
            <a:xfrm>
              <a:off x="6084168" y="5155721"/>
              <a:ext cx="1578429" cy="1104900"/>
            </a:xfrm>
            <a:prstGeom prst="rect">
              <a:avLst/>
            </a:prstGeom>
          </p:spPr>
        </p:pic>
      </p:grpSp>
      <p:grpSp>
        <p:nvGrpSpPr>
          <p:cNvPr id="31" name="Group 30"/>
          <p:cNvGrpSpPr/>
          <p:nvPr/>
        </p:nvGrpSpPr>
        <p:grpSpPr>
          <a:xfrm>
            <a:off x="4932040" y="2912929"/>
            <a:ext cx="1080120" cy="1452175"/>
            <a:chOff x="7086600" y="2819400"/>
            <a:chExt cx="1143000" cy="1452175"/>
          </a:xfrm>
        </p:grpSpPr>
        <p:sp>
          <p:nvSpPr>
            <p:cNvPr id="32" name="Rectangle 31"/>
            <p:cNvSpPr/>
            <p:nvPr/>
          </p:nvSpPr>
          <p:spPr>
            <a:xfrm>
              <a:off x="7230616" y="3191455"/>
              <a:ext cx="864096" cy="376808"/>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2000" dirty="0" smtClean="0">
                  <a:solidFill>
                    <a:schemeClr val="tx2"/>
                  </a:solidFill>
                </a:rPr>
                <a:t>1380</a:t>
              </a:r>
              <a:endParaRPr lang="en-US" sz="2000" dirty="0">
                <a:solidFill>
                  <a:schemeClr val="tx2"/>
                </a:solidFill>
              </a:endParaRPr>
            </a:p>
          </p:txBody>
        </p:sp>
        <p:cxnSp>
          <p:nvCxnSpPr>
            <p:cNvPr id="33" name="Straight Connector 32"/>
            <p:cNvCxnSpPr/>
            <p:nvPr/>
          </p:nvCxnSpPr>
          <p:spPr>
            <a:xfrm>
              <a:off x="7734672" y="3657600"/>
              <a:ext cx="0" cy="613975"/>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086600" y="2819400"/>
              <a:ext cx="1143000" cy="415498"/>
            </a:xfrm>
            <a:prstGeom prst="rect">
              <a:avLst/>
            </a:prstGeom>
            <a:noFill/>
          </p:spPr>
          <p:txBody>
            <a:bodyPr wrap="square" rtlCol="0">
              <a:spAutoFit/>
            </a:bodyPr>
            <a:lstStyle/>
            <a:p>
              <a:r>
                <a:rPr lang="en-US" sz="1100" b="1" dirty="0" smtClean="0"/>
                <a:t>June 28 2011</a:t>
              </a:r>
            </a:p>
            <a:p>
              <a:r>
                <a:rPr lang="en-US" sz="1000" dirty="0" smtClean="0"/>
                <a:t>1380 bunches</a:t>
              </a:r>
            </a:p>
          </p:txBody>
        </p:sp>
      </p:grpSp>
      <p:sp>
        <p:nvSpPr>
          <p:cNvPr id="35" name="TextBox 34"/>
          <p:cNvSpPr txBox="1"/>
          <p:nvPr/>
        </p:nvSpPr>
        <p:spPr>
          <a:xfrm>
            <a:off x="539552" y="3933056"/>
            <a:ext cx="2736304" cy="276999"/>
          </a:xfrm>
          <a:prstGeom prst="rect">
            <a:avLst/>
          </a:prstGeom>
          <a:noFill/>
        </p:spPr>
        <p:txBody>
          <a:bodyPr wrap="square" rtlCol="0">
            <a:spAutoFit/>
          </a:bodyPr>
          <a:lstStyle/>
          <a:p>
            <a:pPr algn="ctr"/>
            <a:r>
              <a:rPr lang="en-US" sz="1200" b="1" dirty="0" smtClean="0"/>
              <a:t>Repair and Consolidation</a:t>
            </a:r>
          </a:p>
        </p:txBody>
      </p:sp>
      <p:grpSp>
        <p:nvGrpSpPr>
          <p:cNvPr id="36" name="Group 35"/>
          <p:cNvGrpSpPr/>
          <p:nvPr/>
        </p:nvGrpSpPr>
        <p:grpSpPr>
          <a:xfrm>
            <a:off x="2699792" y="959346"/>
            <a:ext cx="1650117" cy="3333750"/>
            <a:chOff x="4038600" y="914400"/>
            <a:chExt cx="1650117" cy="3333750"/>
          </a:xfrm>
        </p:grpSpPr>
        <p:cxnSp>
          <p:nvCxnSpPr>
            <p:cNvPr id="37" name="Straight Connector 36"/>
            <p:cNvCxnSpPr>
              <a:stCxn id="38" idx="1"/>
            </p:cNvCxnSpPr>
            <p:nvPr/>
          </p:nvCxnSpPr>
          <p:spPr>
            <a:xfrm>
              <a:off x="4267200" y="2265149"/>
              <a:ext cx="0" cy="1983001"/>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267200" y="2057400"/>
              <a:ext cx="1370972" cy="415498"/>
            </a:xfrm>
            <a:prstGeom prst="rect">
              <a:avLst/>
            </a:prstGeom>
            <a:noFill/>
          </p:spPr>
          <p:txBody>
            <a:bodyPr wrap="square" rtlCol="0">
              <a:spAutoFit/>
            </a:bodyPr>
            <a:lstStyle/>
            <a:p>
              <a:r>
                <a:rPr lang="en-US" sz="1100" b="1" dirty="0" smtClean="0"/>
                <a:t>November 29,  2009</a:t>
              </a:r>
            </a:p>
            <a:p>
              <a:r>
                <a:rPr lang="en-US" sz="1000" dirty="0" smtClean="0"/>
                <a:t>Beam back</a:t>
              </a:r>
              <a:endParaRPr lang="en-US" sz="1000" dirty="0"/>
            </a:p>
          </p:txBody>
        </p:sp>
        <p:pic>
          <p:nvPicPr>
            <p:cNvPr id="39" name="Picture 2" descr="http://mediaarchive.cern.ch/MediaArchive/Photo/Public/2009/0911187/0911187_94/0911187_94-A4-at-144-dpi.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4038600" y="914400"/>
              <a:ext cx="1650117" cy="1098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40" name="Group 39"/>
          <p:cNvGrpSpPr/>
          <p:nvPr/>
        </p:nvGrpSpPr>
        <p:grpSpPr>
          <a:xfrm>
            <a:off x="1979712" y="4581128"/>
            <a:ext cx="1584176" cy="2074788"/>
            <a:chOff x="3657600" y="4572000"/>
            <a:chExt cx="1584176" cy="2074788"/>
          </a:xfrm>
        </p:grpSpPr>
        <p:cxnSp>
          <p:nvCxnSpPr>
            <p:cNvPr id="41" name="Straight Connector 40"/>
            <p:cNvCxnSpPr/>
            <p:nvPr/>
          </p:nvCxnSpPr>
          <p:spPr>
            <a:xfrm>
              <a:off x="5172727" y="4572000"/>
              <a:ext cx="0" cy="714375"/>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657600" y="4876582"/>
              <a:ext cx="1584176" cy="415498"/>
            </a:xfrm>
            <a:prstGeom prst="rect">
              <a:avLst/>
            </a:prstGeom>
            <a:noFill/>
          </p:spPr>
          <p:txBody>
            <a:bodyPr wrap="square" rtlCol="0">
              <a:spAutoFit/>
            </a:bodyPr>
            <a:lstStyle/>
            <a:p>
              <a:r>
                <a:rPr lang="en-US" sz="1100" b="1" dirty="0" smtClean="0"/>
                <a:t>March 30, 2010</a:t>
              </a:r>
            </a:p>
            <a:p>
              <a:r>
                <a:rPr lang="en-US" sz="1000" dirty="0" smtClean="0"/>
                <a:t>First collisions at 3.5 TeV</a:t>
              </a:r>
              <a:endParaRPr lang="en-US" sz="1000" dirty="0"/>
            </a:p>
          </p:txBody>
        </p:sp>
        <p:pic>
          <p:nvPicPr>
            <p:cNvPr id="43" name="Picture 42" descr="Screen shot 2011-09-01 at 10.12.37 AM.pn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657600" y="5364088"/>
              <a:ext cx="1539955" cy="1282700"/>
            </a:xfrm>
            <a:prstGeom prst="rect">
              <a:avLst/>
            </a:prstGeom>
          </p:spPr>
        </p:pic>
      </p:grpSp>
      <p:grpSp>
        <p:nvGrpSpPr>
          <p:cNvPr id="44" name="Group 43"/>
          <p:cNvGrpSpPr/>
          <p:nvPr/>
        </p:nvGrpSpPr>
        <p:grpSpPr>
          <a:xfrm>
            <a:off x="3563888" y="2362761"/>
            <a:ext cx="1286487" cy="2002343"/>
            <a:chOff x="5503912" y="2269232"/>
            <a:chExt cx="1286487" cy="2002343"/>
          </a:xfrm>
        </p:grpSpPr>
        <p:cxnSp>
          <p:nvCxnSpPr>
            <p:cNvPr id="45" name="Straight Connector 44"/>
            <p:cNvCxnSpPr/>
            <p:nvPr/>
          </p:nvCxnSpPr>
          <p:spPr>
            <a:xfrm>
              <a:off x="6477000" y="3352800"/>
              <a:ext cx="0" cy="918775"/>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503912" y="3277344"/>
              <a:ext cx="1143000" cy="738664"/>
            </a:xfrm>
            <a:prstGeom prst="rect">
              <a:avLst/>
            </a:prstGeom>
            <a:noFill/>
          </p:spPr>
          <p:txBody>
            <a:bodyPr wrap="square" rtlCol="0">
              <a:spAutoFit/>
            </a:bodyPr>
            <a:lstStyle/>
            <a:p>
              <a:r>
                <a:rPr lang="en-US" sz="1100" b="1" dirty="0" smtClean="0"/>
                <a:t>October 14, 2010</a:t>
              </a:r>
            </a:p>
            <a:p>
              <a:r>
                <a:rPr lang="en-US" sz="1000" dirty="0" smtClean="0"/>
                <a:t>L= 1x10</a:t>
              </a:r>
              <a:r>
                <a:rPr lang="en-US" sz="1000" baseline="30000" dirty="0" smtClean="0"/>
                <a:t>+32</a:t>
              </a:r>
            </a:p>
            <a:p>
              <a:r>
                <a:rPr lang="en-US" sz="1000" dirty="0" smtClean="0"/>
                <a:t>248 bunches</a:t>
              </a:r>
            </a:p>
          </p:txBody>
        </p:sp>
        <p:pic>
          <p:nvPicPr>
            <p:cNvPr id="47" name="Picture 46" descr="Screen shot 2011-09-01 at 8.24.05 AM.pn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5791200" y="2269232"/>
              <a:ext cx="999199" cy="992974"/>
            </a:xfrm>
            <a:prstGeom prst="rect">
              <a:avLst/>
            </a:prstGeom>
          </p:spPr>
        </p:pic>
      </p:grpSp>
      <p:grpSp>
        <p:nvGrpSpPr>
          <p:cNvPr id="48" name="Group 47"/>
          <p:cNvGrpSpPr/>
          <p:nvPr/>
        </p:nvGrpSpPr>
        <p:grpSpPr>
          <a:xfrm>
            <a:off x="6372200" y="3212976"/>
            <a:ext cx="936104" cy="1152128"/>
            <a:chOff x="6372200" y="3212976"/>
            <a:chExt cx="936104" cy="1152128"/>
          </a:xfrm>
        </p:grpSpPr>
        <p:sp>
          <p:nvSpPr>
            <p:cNvPr id="49" name="TextBox 48"/>
            <p:cNvSpPr txBox="1"/>
            <p:nvPr/>
          </p:nvSpPr>
          <p:spPr>
            <a:xfrm>
              <a:off x="6372200" y="3212976"/>
              <a:ext cx="936104" cy="769441"/>
            </a:xfrm>
            <a:prstGeom prst="rect">
              <a:avLst/>
            </a:prstGeom>
            <a:noFill/>
          </p:spPr>
          <p:txBody>
            <a:bodyPr wrap="square" rtlCol="0">
              <a:spAutoFit/>
            </a:bodyPr>
            <a:lstStyle/>
            <a:p>
              <a:r>
                <a:rPr lang="en-US" sz="1100" b="1" dirty="0" smtClean="0"/>
                <a:t>March 14</a:t>
              </a:r>
              <a:r>
                <a:rPr lang="en-US" sz="1100" b="1" baseline="30000" dirty="0" smtClean="0"/>
                <a:t>th</a:t>
              </a:r>
              <a:r>
                <a:rPr lang="en-US" sz="1100" b="1" dirty="0" smtClean="0"/>
                <a:t> </a:t>
              </a:r>
            </a:p>
            <a:p>
              <a:r>
                <a:rPr lang="en-US" sz="1100" b="1" dirty="0" smtClean="0"/>
                <a:t>2012</a:t>
              </a:r>
            </a:p>
            <a:p>
              <a:r>
                <a:rPr lang="en-US" sz="1100" dirty="0" smtClean="0"/>
                <a:t>Restart </a:t>
              </a:r>
            </a:p>
            <a:p>
              <a:r>
                <a:rPr lang="en-US" sz="1100" dirty="0" smtClean="0"/>
                <a:t>with Beam</a:t>
              </a:r>
            </a:p>
          </p:txBody>
        </p:sp>
        <p:cxnSp>
          <p:nvCxnSpPr>
            <p:cNvPr id="50" name="Straight Connector 49"/>
            <p:cNvCxnSpPr/>
            <p:nvPr/>
          </p:nvCxnSpPr>
          <p:spPr>
            <a:xfrm>
              <a:off x="6876256" y="4005064"/>
              <a:ext cx="0" cy="36004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6588224" y="260648"/>
            <a:ext cx="1152128" cy="4104456"/>
            <a:chOff x="6588224" y="260648"/>
            <a:chExt cx="1152128" cy="4104456"/>
          </a:xfrm>
        </p:grpSpPr>
        <p:pic>
          <p:nvPicPr>
            <p:cNvPr id="52" name="Picture 51"/>
            <p:cNvPicPr>
              <a:picLocks noChangeAspect="1"/>
            </p:cNvPicPr>
            <p:nvPr/>
          </p:nvPicPr>
          <p:blipFill>
            <a:blip r:embed="rId11"/>
            <a:stretch>
              <a:fillRect/>
            </a:stretch>
          </p:blipFill>
          <p:spPr>
            <a:xfrm>
              <a:off x="6600214" y="260648"/>
              <a:ext cx="996122" cy="1429668"/>
            </a:xfrm>
            <a:prstGeom prst="rect">
              <a:avLst/>
            </a:prstGeom>
          </p:spPr>
        </p:pic>
        <p:cxnSp>
          <p:nvCxnSpPr>
            <p:cNvPr id="53" name="Straight Connector 52"/>
            <p:cNvCxnSpPr/>
            <p:nvPr/>
          </p:nvCxnSpPr>
          <p:spPr>
            <a:xfrm>
              <a:off x="7236296" y="2348880"/>
              <a:ext cx="0" cy="2016224"/>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88224" y="1700808"/>
              <a:ext cx="1152128" cy="600164"/>
            </a:xfrm>
            <a:prstGeom prst="rect">
              <a:avLst/>
            </a:prstGeom>
            <a:noFill/>
          </p:spPr>
          <p:txBody>
            <a:bodyPr wrap="square" rtlCol="0">
              <a:spAutoFit/>
            </a:bodyPr>
            <a:lstStyle/>
            <a:p>
              <a:pPr algn="ctr"/>
              <a:r>
                <a:rPr lang="en-US" sz="1100" b="1" dirty="0" smtClean="0"/>
                <a:t>May 2012</a:t>
              </a:r>
            </a:p>
            <a:p>
              <a:pPr algn="ctr"/>
              <a:r>
                <a:rPr lang="en-US" sz="1100" dirty="0" smtClean="0"/>
                <a:t>Ramping Performance</a:t>
              </a:r>
            </a:p>
          </p:txBody>
        </p:sp>
      </p:grpSp>
      <p:grpSp>
        <p:nvGrpSpPr>
          <p:cNvPr id="55" name="Group 54"/>
          <p:cNvGrpSpPr/>
          <p:nvPr/>
        </p:nvGrpSpPr>
        <p:grpSpPr>
          <a:xfrm>
            <a:off x="5652120" y="4509120"/>
            <a:ext cx="1224136" cy="1871048"/>
            <a:chOff x="6015170" y="3686364"/>
            <a:chExt cx="1224136" cy="1643735"/>
          </a:xfrm>
        </p:grpSpPr>
        <p:cxnSp>
          <p:nvCxnSpPr>
            <p:cNvPr id="56" name="Straight Connector 55"/>
            <p:cNvCxnSpPr/>
            <p:nvPr/>
          </p:nvCxnSpPr>
          <p:spPr>
            <a:xfrm flipH="1">
              <a:off x="6785992" y="3686364"/>
              <a:ext cx="21266" cy="1216316"/>
            </a:xfrm>
            <a:prstGeom prst="line">
              <a:avLst/>
            </a:prstGeom>
            <a:ln w="15875">
              <a:solidFill>
                <a:schemeClr val="tx1">
                  <a:lumMod val="85000"/>
                  <a:lumOff val="15000"/>
                </a:schemeClr>
              </a:solidFill>
              <a:tailEnd type="oval"/>
            </a:ln>
            <a:scene3d>
              <a:camera prst="orthographicFront">
                <a:rot lat="0" lon="0" rev="60000"/>
              </a:camera>
              <a:lightRig rig="threePt" dir="t"/>
            </a:scene3d>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015170" y="4951560"/>
              <a:ext cx="1224136" cy="378539"/>
            </a:xfrm>
            <a:prstGeom prst="rect">
              <a:avLst/>
            </a:prstGeom>
            <a:noFill/>
          </p:spPr>
          <p:txBody>
            <a:bodyPr wrap="square" rtlCol="0">
              <a:spAutoFit/>
            </a:bodyPr>
            <a:lstStyle/>
            <a:p>
              <a:r>
                <a:rPr lang="en-US" sz="1100" b="1" dirty="0" smtClean="0"/>
                <a:t>November 2011</a:t>
              </a:r>
            </a:p>
            <a:p>
              <a:r>
                <a:rPr lang="en-US" sz="1100" dirty="0" smtClean="0"/>
                <a:t>Second Ion Run</a:t>
              </a:r>
            </a:p>
          </p:txBody>
        </p:sp>
      </p:grpSp>
      <p:grpSp>
        <p:nvGrpSpPr>
          <p:cNvPr id="58" name="Group 57"/>
          <p:cNvGrpSpPr/>
          <p:nvPr/>
        </p:nvGrpSpPr>
        <p:grpSpPr>
          <a:xfrm>
            <a:off x="6876256" y="4437112"/>
            <a:ext cx="1393997" cy="2345184"/>
            <a:chOff x="6876256" y="4437112"/>
            <a:chExt cx="1393997" cy="2345184"/>
          </a:xfrm>
        </p:grpSpPr>
        <p:pic>
          <p:nvPicPr>
            <p:cNvPr id="59" name="Content Placeholder 3"/>
            <p:cNvPicPr preferRelativeResize="0">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a:xfrm>
              <a:off x="6876256" y="4941168"/>
              <a:ext cx="1393997" cy="1841128"/>
            </a:xfrm>
            <a:prstGeom prst="rect">
              <a:avLst/>
            </a:prstGeom>
            <a:ln>
              <a:solidFill>
                <a:schemeClr val="tx1"/>
              </a:solidFill>
              <a:miter lim="800000"/>
              <a:headEnd/>
              <a:tailEnd/>
            </a:ln>
            <a:effectLst>
              <a:innerShdw blurRad="63500" dist="50800" dir="2700000">
                <a:prstClr val="black">
                  <a:alpha val="50000"/>
                </a:prstClr>
              </a:innerShdw>
            </a:effectLst>
          </p:spPr>
        </p:pic>
        <p:cxnSp>
          <p:nvCxnSpPr>
            <p:cNvPr id="60" name="Straight Connector 59"/>
            <p:cNvCxnSpPr/>
            <p:nvPr/>
          </p:nvCxnSpPr>
          <p:spPr>
            <a:xfrm>
              <a:off x="7524328" y="4437112"/>
              <a:ext cx="0" cy="360040"/>
            </a:xfrm>
            <a:prstGeom prst="line">
              <a:avLst/>
            </a:prstGeom>
            <a:ln w="15875">
              <a:solidFill>
                <a:schemeClr val="tx1">
                  <a:lumMod val="85000"/>
                  <a:lumOff val="15000"/>
                </a:schemeClr>
              </a:solidFill>
              <a:tailEnd type="oval"/>
            </a:ln>
            <a:scene3d>
              <a:camera prst="orthographicFront">
                <a:rot lat="0" lon="0" rev="60000"/>
              </a:camera>
              <a:lightRig rig="threePt" dir="t"/>
            </a:scene3d>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948264" y="5013176"/>
              <a:ext cx="1224136" cy="261610"/>
            </a:xfrm>
            <a:prstGeom prst="rect">
              <a:avLst/>
            </a:prstGeom>
            <a:noFill/>
          </p:spPr>
          <p:txBody>
            <a:bodyPr wrap="square" rtlCol="0">
              <a:spAutoFit/>
            </a:bodyPr>
            <a:lstStyle/>
            <a:p>
              <a:pPr algn="ctr"/>
              <a:r>
                <a:rPr lang="en-US" sz="1100" b="1" dirty="0" smtClean="0">
                  <a:solidFill>
                    <a:srgbClr val="FF0000"/>
                  </a:solidFill>
                </a:rPr>
                <a:t>Higgs Day</a:t>
              </a:r>
              <a:endParaRPr lang="en-US" sz="1100" dirty="0" smtClean="0">
                <a:solidFill>
                  <a:srgbClr val="FF0000"/>
                </a:solidFill>
              </a:endParaRPr>
            </a:p>
          </p:txBody>
        </p:sp>
      </p:grpSp>
      <p:grpSp>
        <p:nvGrpSpPr>
          <p:cNvPr id="62" name="Group 61"/>
          <p:cNvGrpSpPr/>
          <p:nvPr/>
        </p:nvGrpSpPr>
        <p:grpSpPr>
          <a:xfrm>
            <a:off x="7880661" y="476672"/>
            <a:ext cx="1232891" cy="3816424"/>
            <a:chOff x="7880661" y="476672"/>
            <a:chExt cx="1232891" cy="3816424"/>
          </a:xfrm>
        </p:grpSpPr>
        <p:sp>
          <p:nvSpPr>
            <p:cNvPr id="63" name="TextBox 62"/>
            <p:cNvSpPr txBox="1"/>
            <p:nvPr/>
          </p:nvSpPr>
          <p:spPr>
            <a:xfrm>
              <a:off x="7956376" y="1628800"/>
              <a:ext cx="1152128" cy="769441"/>
            </a:xfrm>
            <a:prstGeom prst="rect">
              <a:avLst/>
            </a:prstGeom>
            <a:noFill/>
          </p:spPr>
          <p:txBody>
            <a:bodyPr wrap="square" rtlCol="0">
              <a:spAutoFit/>
            </a:bodyPr>
            <a:lstStyle/>
            <a:p>
              <a:pPr algn="ctr"/>
              <a:r>
                <a:rPr lang="en-US" sz="1100" b="1" dirty="0" smtClean="0"/>
                <a:t>Feb. 2013</a:t>
              </a:r>
            </a:p>
            <a:p>
              <a:pPr algn="ctr"/>
              <a:r>
                <a:rPr lang="en-US" sz="1100" dirty="0" smtClean="0"/>
                <a:t>p-Pb</a:t>
              </a:r>
              <a:r>
                <a:rPr lang="en-US" sz="1100" baseline="30000" dirty="0" smtClean="0"/>
                <a:t>82+</a:t>
              </a:r>
            </a:p>
            <a:p>
              <a:pPr algn="ctr"/>
              <a:r>
                <a:rPr lang="en-US" sz="1100" dirty="0" smtClean="0">
                  <a:solidFill>
                    <a:srgbClr val="FF0000"/>
                  </a:solidFill>
                </a:rPr>
                <a:t>New Operation Mode</a:t>
              </a:r>
            </a:p>
          </p:txBody>
        </p:sp>
        <p:cxnSp>
          <p:nvCxnSpPr>
            <p:cNvPr id="64" name="Straight Connector 63"/>
            <p:cNvCxnSpPr/>
            <p:nvPr/>
          </p:nvCxnSpPr>
          <p:spPr>
            <a:xfrm>
              <a:off x="8676456" y="2420888"/>
              <a:ext cx="0" cy="1872208"/>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pic>
          <p:nvPicPr>
            <p:cNvPr id="65" name="Picture 64"/>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7880661" y="476672"/>
              <a:ext cx="1232891" cy="1152128"/>
            </a:xfrm>
            <a:prstGeom prst="rect">
              <a:avLst/>
            </a:prstGeom>
          </p:spPr>
        </p:pic>
      </p:grpSp>
      <p:grpSp>
        <p:nvGrpSpPr>
          <p:cNvPr id="66" name="Group 65"/>
          <p:cNvGrpSpPr/>
          <p:nvPr/>
        </p:nvGrpSpPr>
        <p:grpSpPr>
          <a:xfrm>
            <a:off x="7308304" y="2636912"/>
            <a:ext cx="1296144" cy="1728192"/>
            <a:chOff x="7308304" y="2636912"/>
            <a:chExt cx="1296144" cy="1728192"/>
          </a:xfrm>
        </p:grpSpPr>
        <p:pic>
          <p:nvPicPr>
            <p:cNvPr id="67" name="Picture 5"/>
            <p:cNvPicPr>
              <a:picLocks noChangeAspect="1" noChangeArrowheads="1"/>
            </p:cNvPicPr>
            <p:nvPr/>
          </p:nvPicPr>
          <p:blipFill rotWithShape="1">
            <a:blip r:embed="rId14" cstate="print">
              <a:extLst>
                <a:ext uri="{28A0092B-C50C-407E-A947-70E740481C1C}">
                  <a14:useLocalDpi xmlns:a14="http://schemas.microsoft.com/office/drawing/2010/main"/>
                </a:ext>
              </a:extLst>
            </a:blip>
            <a:srcRect/>
            <a:stretch/>
          </p:blipFill>
          <p:spPr bwMode="auto">
            <a:xfrm>
              <a:off x="7308304" y="2636912"/>
              <a:ext cx="1269562" cy="8781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8" name="TextBox 67"/>
            <p:cNvSpPr txBox="1"/>
            <p:nvPr/>
          </p:nvSpPr>
          <p:spPr>
            <a:xfrm>
              <a:off x="7308304" y="3573016"/>
              <a:ext cx="1296144" cy="430887"/>
            </a:xfrm>
            <a:prstGeom prst="rect">
              <a:avLst/>
            </a:prstGeom>
            <a:noFill/>
          </p:spPr>
          <p:txBody>
            <a:bodyPr wrap="square" rtlCol="0">
              <a:spAutoFit/>
            </a:bodyPr>
            <a:lstStyle/>
            <a:p>
              <a:pPr algn="ctr"/>
              <a:r>
                <a:rPr lang="en-US" sz="1100" b="1" dirty="0" smtClean="0"/>
                <a:t>Nov. 2012  </a:t>
              </a:r>
            </a:p>
            <a:p>
              <a:pPr algn="ctr"/>
              <a:r>
                <a:rPr lang="en-US" sz="1100" dirty="0" smtClean="0">
                  <a:solidFill>
                    <a:srgbClr val="FF0000"/>
                  </a:solidFill>
                </a:rPr>
                <a:t>End of p</a:t>
              </a:r>
              <a:r>
                <a:rPr lang="en-US" sz="1100" baseline="30000" dirty="0" smtClean="0">
                  <a:solidFill>
                    <a:srgbClr val="FF0000"/>
                  </a:solidFill>
                </a:rPr>
                <a:t>+</a:t>
              </a:r>
              <a:r>
                <a:rPr lang="en-US" sz="1100" dirty="0" smtClean="0">
                  <a:solidFill>
                    <a:srgbClr val="FF0000"/>
                  </a:solidFill>
                </a:rPr>
                <a:t> Run 1</a:t>
              </a:r>
            </a:p>
          </p:txBody>
        </p:sp>
        <p:cxnSp>
          <p:nvCxnSpPr>
            <p:cNvPr id="69" name="Straight Connector 68"/>
            <p:cNvCxnSpPr/>
            <p:nvPr/>
          </p:nvCxnSpPr>
          <p:spPr>
            <a:xfrm>
              <a:off x="8244408" y="4149080"/>
              <a:ext cx="0" cy="216024"/>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0" y="4273351"/>
            <a:ext cx="9172128" cy="307777"/>
            <a:chOff x="0" y="4725144"/>
            <a:chExt cx="9172128" cy="307777"/>
          </a:xfrm>
        </p:grpSpPr>
        <p:sp>
          <p:nvSpPr>
            <p:cNvPr id="71" name="Rectangle 70"/>
            <p:cNvSpPr/>
            <p:nvPr/>
          </p:nvSpPr>
          <p:spPr>
            <a:xfrm>
              <a:off x="0" y="4725144"/>
              <a:ext cx="9108504" cy="304800"/>
            </a:xfrm>
            <a:prstGeom prst="rect">
              <a:avLst/>
            </a:prstGeom>
            <a:solidFill>
              <a:schemeClr val="tx1">
                <a:lumMod val="75000"/>
                <a:lumOff val="2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p:cNvSpPr/>
            <p:nvPr/>
          </p:nvSpPr>
          <p:spPr>
            <a:xfrm>
              <a:off x="1259832" y="4725144"/>
              <a:ext cx="1800000" cy="304800"/>
            </a:xfrm>
            <a:prstGeom prst="rect">
              <a:avLst/>
            </a:prstGeom>
            <a:solidFill>
              <a:schemeClr val="tx1">
                <a:lumMod val="75000"/>
                <a:lumOff val="2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6660232" y="4725144"/>
              <a:ext cx="1800000" cy="304800"/>
            </a:xfrm>
            <a:prstGeom prst="rect">
              <a:avLst/>
            </a:prstGeom>
            <a:solidFill>
              <a:schemeClr val="tx1">
                <a:lumMod val="75000"/>
                <a:lumOff val="2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p:cNvSpPr/>
            <p:nvPr/>
          </p:nvSpPr>
          <p:spPr>
            <a:xfrm>
              <a:off x="4860032" y="4725144"/>
              <a:ext cx="1800000" cy="304800"/>
            </a:xfrm>
            <a:prstGeom prst="rect">
              <a:avLst/>
            </a:prstGeom>
            <a:solidFill>
              <a:schemeClr val="tx1">
                <a:lumMod val="75000"/>
                <a:lumOff val="2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3059832" y="4725144"/>
              <a:ext cx="1800000" cy="304800"/>
            </a:xfrm>
            <a:prstGeom prst="rect">
              <a:avLst/>
            </a:prstGeom>
            <a:solidFill>
              <a:schemeClr val="tx1">
                <a:lumMod val="75000"/>
                <a:lumOff val="2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p:cNvSpPr txBox="1"/>
            <p:nvPr/>
          </p:nvSpPr>
          <p:spPr>
            <a:xfrm>
              <a:off x="107504" y="4725144"/>
              <a:ext cx="1027630" cy="307777"/>
            </a:xfrm>
            <a:prstGeom prst="rect">
              <a:avLst/>
            </a:prstGeom>
            <a:noFill/>
          </p:spPr>
          <p:txBody>
            <a:bodyPr wrap="square" rtlCol="0">
              <a:spAutoFit/>
            </a:bodyPr>
            <a:lstStyle/>
            <a:p>
              <a:pPr algn="ctr"/>
              <a:r>
                <a:rPr lang="en-US" sz="1400" dirty="0" smtClean="0">
                  <a:solidFill>
                    <a:schemeClr val="bg1">
                      <a:lumMod val="85000"/>
                    </a:schemeClr>
                  </a:solidFill>
                </a:rPr>
                <a:t>2008</a:t>
              </a:r>
              <a:endParaRPr lang="en-US" sz="1400" dirty="0">
                <a:solidFill>
                  <a:schemeClr val="bg1">
                    <a:lumMod val="85000"/>
                  </a:schemeClr>
                </a:solidFill>
              </a:endParaRPr>
            </a:p>
          </p:txBody>
        </p:sp>
        <p:sp>
          <p:nvSpPr>
            <p:cNvPr id="77" name="TextBox 76"/>
            <p:cNvSpPr txBox="1"/>
            <p:nvPr/>
          </p:nvSpPr>
          <p:spPr>
            <a:xfrm>
              <a:off x="1619672" y="4725144"/>
              <a:ext cx="1027630" cy="307777"/>
            </a:xfrm>
            <a:prstGeom prst="rect">
              <a:avLst/>
            </a:prstGeom>
            <a:noFill/>
          </p:spPr>
          <p:txBody>
            <a:bodyPr wrap="square" rtlCol="0">
              <a:spAutoFit/>
            </a:bodyPr>
            <a:lstStyle/>
            <a:p>
              <a:pPr algn="ctr"/>
              <a:r>
                <a:rPr lang="en-US" sz="1400" dirty="0" smtClean="0">
                  <a:solidFill>
                    <a:schemeClr val="bg1">
                      <a:lumMod val="85000"/>
                    </a:schemeClr>
                  </a:solidFill>
                </a:rPr>
                <a:t>2009</a:t>
              </a:r>
              <a:endParaRPr lang="en-US" sz="1400" dirty="0">
                <a:solidFill>
                  <a:schemeClr val="bg1">
                    <a:lumMod val="85000"/>
                  </a:schemeClr>
                </a:solidFill>
              </a:endParaRPr>
            </a:p>
          </p:txBody>
        </p:sp>
        <p:sp>
          <p:nvSpPr>
            <p:cNvPr id="78" name="TextBox 77"/>
            <p:cNvSpPr txBox="1"/>
            <p:nvPr/>
          </p:nvSpPr>
          <p:spPr>
            <a:xfrm>
              <a:off x="3419872" y="4725144"/>
              <a:ext cx="1027630" cy="307777"/>
            </a:xfrm>
            <a:prstGeom prst="rect">
              <a:avLst/>
            </a:prstGeom>
            <a:noFill/>
          </p:spPr>
          <p:txBody>
            <a:bodyPr wrap="square" rtlCol="0">
              <a:spAutoFit/>
            </a:bodyPr>
            <a:lstStyle/>
            <a:p>
              <a:pPr algn="ctr"/>
              <a:r>
                <a:rPr lang="en-US" sz="1400" dirty="0" smtClean="0">
                  <a:solidFill>
                    <a:schemeClr val="bg1">
                      <a:lumMod val="85000"/>
                    </a:schemeClr>
                  </a:solidFill>
                </a:rPr>
                <a:t>2010</a:t>
              </a:r>
              <a:endParaRPr lang="en-US" sz="1400" dirty="0">
                <a:solidFill>
                  <a:schemeClr val="bg1">
                    <a:lumMod val="85000"/>
                  </a:schemeClr>
                </a:solidFill>
              </a:endParaRPr>
            </a:p>
          </p:txBody>
        </p:sp>
        <p:sp>
          <p:nvSpPr>
            <p:cNvPr id="79" name="TextBox 78"/>
            <p:cNvSpPr txBox="1"/>
            <p:nvPr/>
          </p:nvSpPr>
          <p:spPr>
            <a:xfrm>
              <a:off x="5292080" y="4725144"/>
              <a:ext cx="1027630" cy="307777"/>
            </a:xfrm>
            <a:prstGeom prst="rect">
              <a:avLst/>
            </a:prstGeom>
            <a:noFill/>
          </p:spPr>
          <p:txBody>
            <a:bodyPr wrap="square" rtlCol="0">
              <a:spAutoFit/>
            </a:bodyPr>
            <a:lstStyle/>
            <a:p>
              <a:pPr algn="ctr"/>
              <a:r>
                <a:rPr lang="en-US" sz="1400" dirty="0" smtClean="0">
                  <a:solidFill>
                    <a:schemeClr val="bg1">
                      <a:lumMod val="85000"/>
                    </a:schemeClr>
                  </a:solidFill>
                </a:rPr>
                <a:t>2011</a:t>
              </a:r>
              <a:endParaRPr lang="en-US" sz="1400" dirty="0">
                <a:solidFill>
                  <a:schemeClr val="bg1">
                    <a:lumMod val="85000"/>
                  </a:schemeClr>
                </a:solidFill>
              </a:endParaRPr>
            </a:p>
          </p:txBody>
        </p:sp>
        <p:sp>
          <p:nvSpPr>
            <p:cNvPr id="80" name="TextBox 79"/>
            <p:cNvSpPr txBox="1"/>
            <p:nvPr/>
          </p:nvSpPr>
          <p:spPr>
            <a:xfrm>
              <a:off x="7020272" y="4725144"/>
              <a:ext cx="1027630" cy="307777"/>
            </a:xfrm>
            <a:prstGeom prst="rect">
              <a:avLst/>
            </a:prstGeom>
            <a:noFill/>
          </p:spPr>
          <p:txBody>
            <a:bodyPr wrap="square" rtlCol="0">
              <a:spAutoFit/>
            </a:bodyPr>
            <a:lstStyle/>
            <a:p>
              <a:pPr algn="ctr"/>
              <a:r>
                <a:rPr lang="en-US" sz="1400" dirty="0" smtClean="0">
                  <a:solidFill>
                    <a:schemeClr val="bg1">
                      <a:lumMod val="85000"/>
                    </a:schemeClr>
                  </a:solidFill>
                </a:rPr>
                <a:t>2012</a:t>
              </a:r>
              <a:endParaRPr lang="en-US" sz="1400" dirty="0">
                <a:solidFill>
                  <a:schemeClr val="bg1">
                    <a:lumMod val="85000"/>
                  </a:schemeClr>
                </a:solidFill>
              </a:endParaRPr>
            </a:p>
          </p:txBody>
        </p:sp>
        <p:sp>
          <p:nvSpPr>
            <p:cNvPr id="81" name="TextBox 80"/>
            <p:cNvSpPr txBox="1"/>
            <p:nvPr/>
          </p:nvSpPr>
          <p:spPr>
            <a:xfrm>
              <a:off x="8388424" y="4725144"/>
              <a:ext cx="783704" cy="307777"/>
            </a:xfrm>
            <a:prstGeom prst="rect">
              <a:avLst/>
            </a:prstGeom>
            <a:noFill/>
          </p:spPr>
          <p:txBody>
            <a:bodyPr wrap="square" rtlCol="0">
              <a:spAutoFit/>
            </a:bodyPr>
            <a:lstStyle/>
            <a:p>
              <a:pPr algn="ctr"/>
              <a:r>
                <a:rPr lang="en-US" sz="1400" dirty="0" smtClean="0">
                  <a:solidFill>
                    <a:schemeClr val="bg1">
                      <a:lumMod val="85000"/>
                    </a:schemeClr>
                  </a:solidFill>
                </a:rPr>
                <a:t>2013</a:t>
              </a:r>
              <a:endParaRPr lang="en-US" sz="1400" dirty="0">
                <a:solidFill>
                  <a:schemeClr val="bg1">
                    <a:lumMod val="85000"/>
                  </a:schemeClr>
                </a:solidFill>
              </a:endParaRPr>
            </a:p>
          </p:txBody>
        </p:sp>
      </p:grpSp>
      <p:grpSp>
        <p:nvGrpSpPr>
          <p:cNvPr id="82" name="Group 81"/>
          <p:cNvGrpSpPr/>
          <p:nvPr/>
        </p:nvGrpSpPr>
        <p:grpSpPr>
          <a:xfrm>
            <a:off x="8532440" y="4581128"/>
            <a:ext cx="539552" cy="1243881"/>
            <a:chOff x="8532440" y="4581128"/>
            <a:chExt cx="539552" cy="1243881"/>
          </a:xfrm>
        </p:grpSpPr>
        <p:sp>
          <p:nvSpPr>
            <p:cNvPr id="83" name="TextBox 82"/>
            <p:cNvSpPr txBox="1"/>
            <p:nvPr/>
          </p:nvSpPr>
          <p:spPr>
            <a:xfrm>
              <a:off x="8532440" y="5517232"/>
              <a:ext cx="539552" cy="307777"/>
            </a:xfrm>
            <a:prstGeom prst="rect">
              <a:avLst/>
            </a:prstGeom>
            <a:noFill/>
          </p:spPr>
          <p:txBody>
            <a:bodyPr wrap="square" rtlCol="0">
              <a:spAutoFit/>
            </a:bodyPr>
            <a:lstStyle/>
            <a:p>
              <a:pPr algn="ctr"/>
              <a:r>
                <a:rPr lang="en-US" sz="1400" b="1" dirty="0" smtClean="0">
                  <a:solidFill>
                    <a:srgbClr val="FF0000"/>
                  </a:solidFill>
                </a:rPr>
                <a:t>LS1</a:t>
              </a:r>
            </a:p>
          </p:txBody>
        </p:sp>
        <p:cxnSp>
          <p:nvCxnSpPr>
            <p:cNvPr id="84" name="Straight Connector 83"/>
            <p:cNvCxnSpPr/>
            <p:nvPr/>
          </p:nvCxnSpPr>
          <p:spPr>
            <a:xfrm>
              <a:off x="8820472" y="4581128"/>
              <a:ext cx="0" cy="936104"/>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 name="Oval 2"/>
          <p:cNvSpPr/>
          <p:nvPr/>
        </p:nvSpPr>
        <p:spPr>
          <a:xfrm>
            <a:off x="1135134" y="5038328"/>
            <a:ext cx="769866" cy="11989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p:cNvSpPr/>
          <p:nvPr/>
        </p:nvSpPr>
        <p:spPr>
          <a:xfrm rot="16200000">
            <a:off x="3109906" y="1749388"/>
            <a:ext cx="769866" cy="11989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p:cNvSpPr/>
          <p:nvPr/>
        </p:nvSpPr>
        <p:spPr>
          <a:xfrm rot="16200000">
            <a:off x="5132608" y="1589916"/>
            <a:ext cx="895008" cy="11989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p:cNvSpPr/>
          <p:nvPr/>
        </p:nvSpPr>
        <p:spPr>
          <a:xfrm rot="16200000">
            <a:off x="7211403" y="4515036"/>
            <a:ext cx="769866" cy="11989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p:cNvSpPr/>
          <p:nvPr/>
        </p:nvSpPr>
        <p:spPr>
          <a:xfrm rot="16200000">
            <a:off x="4895060" y="4282503"/>
            <a:ext cx="769866" cy="11989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p:cNvSpPr/>
          <p:nvPr/>
        </p:nvSpPr>
        <p:spPr>
          <a:xfrm rot="16200000">
            <a:off x="8159575" y="1414241"/>
            <a:ext cx="769866" cy="11989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24508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8"/>
                                        </p:tgtEl>
                                        <p:attrNameLst>
                                          <p:attrName>style.visibility</p:attrName>
                                        </p:attrNameLst>
                                      </p:cBhvr>
                                      <p:to>
                                        <p:strVal val="visible"/>
                                      </p:to>
                                    </p:set>
                                    <p:animEffect transition="in" filter="fade">
                                      <p:cBhvr>
                                        <p:cTn id="12" dur="500"/>
                                        <p:tgtEl>
                                          <p:spTgt spid="88"/>
                                        </p:tgtEl>
                                      </p:cBhvr>
                                    </p:animEffect>
                                  </p:childTnLst>
                                  <p:subTnLst>
                                    <p:set>
                                      <p:cBhvr override="childStyle">
                                        <p:cTn dur="1" fill="hold" display="0" masterRel="nextClick" afterEffect="1"/>
                                        <p:tgtEl>
                                          <p:spTgt spid="88"/>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500"/>
                                        <p:tgtEl>
                                          <p:spTgt spid="91"/>
                                        </p:tgtEl>
                                      </p:cBhvr>
                                    </p:animEffect>
                                  </p:childTnLst>
                                  <p:subTnLst>
                                    <p:set>
                                      <p:cBhvr override="childStyle">
                                        <p:cTn dur="1" fill="hold" display="0" masterRel="nextClick" afterEffect="1"/>
                                        <p:tgtEl>
                                          <p:spTgt spid="91"/>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subTnLst>
                                    <p:set>
                                      <p:cBhvr override="childStyle">
                                        <p:cTn dur="1" fill="hold" display="0" masterRel="nextClick" afterEffect="1"/>
                                        <p:tgtEl>
                                          <p:spTgt spid="89"/>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fade">
                                      <p:cBhvr>
                                        <p:cTn id="27" dur="500"/>
                                        <p:tgtEl>
                                          <p:spTgt spid="90"/>
                                        </p:tgtEl>
                                      </p:cBhvr>
                                    </p:animEffect>
                                  </p:childTnLst>
                                  <p:subTnLst>
                                    <p:set>
                                      <p:cBhvr override="childStyle">
                                        <p:cTn dur="1" fill="hold" display="0" masterRel="nextClick" afterEffect="1"/>
                                        <p:tgtEl>
                                          <p:spTgt spid="90"/>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fade">
                                      <p:cBhvr>
                                        <p:cTn id="32" dur="500"/>
                                        <p:tgtEl>
                                          <p:spTgt spid="92"/>
                                        </p:tgtEl>
                                      </p:cBhvr>
                                    </p:animEffect>
                                  </p:childTnLst>
                                  <p:subTnLst>
                                    <p:set>
                                      <p:cBhvr override="childStyle">
                                        <p:cTn dur="1" fill="hold" display="0" masterRel="nextClick" afterEffect="1"/>
                                        <p:tgtEl>
                                          <p:spTgt spid="9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8" grpId="0" animBg="1"/>
      <p:bldP spid="89" grpId="0" animBg="1"/>
      <p:bldP spid="90" grpId="0" animBg="1"/>
      <p:bldP spid="91" grpId="0" animBg="1"/>
      <p:bldP spid="92" grpId="0" animBg="1"/>
    </p:bld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Filling the LHC (2012)</a:t>
            </a:r>
            <a:endParaRPr lang="en-US" dirty="0"/>
          </a:p>
        </p:txBody>
      </p:sp>
      <p:sp>
        <p:nvSpPr>
          <p:cNvPr id="13" name="Date Placeholder 12"/>
          <p:cNvSpPr>
            <a:spLocks noGrp="1"/>
          </p:cNvSpPr>
          <p:nvPr>
            <p:ph type="dt" sz="half" idx="10"/>
          </p:nvPr>
        </p:nvSpPr>
        <p:spPr/>
        <p:txBody>
          <a:bodyPr/>
          <a:lstStyle/>
          <a:p>
            <a:r>
              <a:rPr lang="en-US" smtClean="0"/>
              <a:t>15 January 2021</a:t>
            </a:r>
            <a:endParaRPr lang="en-US" dirty="0" smtClean="0"/>
          </a:p>
        </p:txBody>
      </p:sp>
      <p:sp>
        <p:nvSpPr>
          <p:cNvPr id="15" name="Footer Placeholder 14"/>
          <p:cNvSpPr>
            <a:spLocks noGrp="1"/>
          </p:cNvSpPr>
          <p:nvPr>
            <p:ph type="ftr" sz="quarter" idx="11"/>
          </p:nvPr>
        </p:nvSpPr>
        <p:spPr/>
        <p:txBody>
          <a:bodyPr/>
          <a:lstStyle/>
          <a:p>
            <a:r>
              <a:rPr lang="en-US" smtClean="0"/>
              <a:t>JUAS 2021</a:t>
            </a:r>
            <a:endParaRPr lang="en-US" dirty="0"/>
          </a:p>
        </p:txBody>
      </p:sp>
      <p:sp>
        <p:nvSpPr>
          <p:cNvPr id="19" name="Slide Number Placeholder 18"/>
          <p:cNvSpPr>
            <a:spLocks noGrp="1"/>
          </p:cNvSpPr>
          <p:nvPr>
            <p:ph type="sldNum" sz="quarter" idx="12"/>
          </p:nvPr>
        </p:nvSpPr>
        <p:spPr/>
        <p:txBody>
          <a:bodyPr/>
          <a:lstStyle/>
          <a:p>
            <a:fld id="{8A37C28D-FCB0-477D-82D3-62143F2DA843}" type="slidenum">
              <a:rPr lang="en-US" smtClean="0"/>
              <a:pPr/>
              <a:t>68</a:t>
            </a:fld>
            <a:endParaRPr lang="en-US" dirty="0"/>
          </a:p>
        </p:txBody>
      </p:sp>
      <p:sp>
        <p:nvSpPr>
          <p:cNvPr id="6" name="Content Placeholder 2"/>
          <p:cNvSpPr txBox="1">
            <a:spLocks/>
          </p:cNvSpPr>
          <p:nvPr/>
        </p:nvSpPr>
        <p:spPr>
          <a:xfrm>
            <a:off x="232846" y="4952153"/>
            <a:ext cx="8229600" cy="818084"/>
          </a:xfrm>
          <a:prstGeom prst="rect">
            <a:avLst/>
          </a:prstGeom>
        </p:spPr>
        <p:txBody>
          <a:bodyPr>
            <a:normAutofit/>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r>
              <a:rPr lang="en-GB" smtClean="0"/>
              <a:t>..</a:t>
            </a:r>
          </a:p>
          <a:p>
            <a:pPr lvl="1"/>
            <a:endParaRPr lang="en-GB" dirty="0" smtClean="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80472" y="4566567"/>
            <a:ext cx="8640000" cy="1476535"/>
          </a:xfrm>
          <a:prstGeom prst="rect">
            <a:avLst/>
          </a:prstGeom>
          <a:noFill/>
          <a:ln w="9525">
            <a:noFill/>
            <a:miter lim="800000"/>
            <a:headEnd/>
            <a:tailEnd/>
          </a:ln>
        </p:spPr>
      </p:pic>
      <p:sp>
        <p:nvSpPr>
          <p:cNvPr id="8" name="TextBox 7"/>
          <p:cNvSpPr txBox="1"/>
          <p:nvPr/>
        </p:nvSpPr>
        <p:spPr>
          <a:xfrm>
            <a:off x="588838" y="4377053"/>
            <a:ext cx="2470994" cy="307777"/>
          </a:xfrm>
          <a:prstGeom prst="rect">
            <a:avLst/>
          </a:prstGeom>
          <a:solidFill>
            <a:schemeClr val="bg1"/>
          </a:solidFill>
        </p:spPr>
        <p:txBody>
          <a:bodyPr wrap="square" rtlCol="0">
            <a:spAutoFit/>
          </a:bodyPr>
          <a:lstStyle/>
          <a:p>
            <a:r>
              <a:rPr lang="fr-CH" sz="1400" dirty="0" smtClean="0"/>
              <a:t>LHC filling pattern (2012)</a:t>
            </a:r>
            <a:endParaRPr lang="fr-CH" sz="1400" dirty="0"/>
          </a:p>
        </p:txBody>
      </p:sp>
      <p:sp>
        <p:nvSpPr>
          <p:cNvPr id="9" name="Rounded Rectangle 8"/>
          <p:cNvSpPr/>
          <p:nvPr/>
        </p:nvSpPr>
        <p:spPr>
          <a:xfrm>
            <a:off x="6817714" y="4566568"/>
            <a:ext cx="783771" cy="120367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10" name="Rounded Rectangle 9"/>
          <p:cNvSpPr/>
          <p:nvPr/>
        </p:nvSpPr>
        <p:spPr>
          <a:xfrm>
            <a:off x="5592575" y="4566567"/>
            <a:ext cx="226621" cy="120367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cxnSp>
        <p:nvCxnSpPr>
          <p:cNvPr id="11" name="Straight Arrow Connector 10"/>
          <p:cNvCxnSpPr/>
          <p:nvPr/>
        </p:nvCxnSpPr>
        <p:spPr>
          <a:xfrm>
            <a:off x="588838" y="6032469"/>
            <a:ext cx="8223933"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477653" y="6001543"/>
            <a:ext cx="2390491" cy="307777"/>
          </a:xfrm>
          <a:prstGeom prst="rect">
            <a:avLst/>
          </a:prstGeom>
          <a:noFill/>
        </p:spPr>
        <p:txBody>
          <a:bodyPr wrap="square" rtlCol="0">
            <a:spAutoFit/>
          </a:bodyPr>
          <a:lstStyle/>
          <a:p>
            <a:r>
              <a:rPr lang="fr-CH" sz="1400" dirty="0" smtClean="0"/>
              <a:t>1380 bunches over 26.7 km</a:t>
            </a:r>
            <a:endParaRPr lang="fr-CH" sz="1400" dirty="0"/>
          </a:p>
        </p:txBody>
      </p:sp>
      <p:sp>
        <p:nvSpPr>
          <p:cNvPr id="14" name="TextBox 13"/>
          <p:cNvSpPr txBox="1"/>
          <p:nvPr/>
        </p:nvSpPr>
        <p:spPr>
          <a:xfrm rot="19969160">
            <a:off x="5586274" y="3908736"/>
            <a:ext cx="1416171"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smtClean="0">
                <a:ln>
                  <a:noFill/>
                </a:ln>
                <a:solidFill>
                  <a:sysClr val="windowText" lastClr="000000"/>
                </a:solidFill>
                <a:effectLst/>
                <a:uLnTx/>
                <a:uFillTx/>
              </a:rPr>
              <a:t>1 PS Batch</a:t>
            </a:r>
            <a:endParaRPr kumimoji="0" lang="fr-CH" sz="1800" b="0" i="0" u="none" strike="noStrike" kern="0" cap="none" spc="0" normalizeH="0" baseline="0" noProof="0" dirty="0">
              <a:ln>
                <a:noFill/>
              </a:ln>
              <a:solidFill>
                <a:sysClr val="windowText" lastClr="000000"/>
              </a:solidFill>
              <a:effectLst/>
              <a:uLnTx/>
              <a:uFillTx/>
            </a:endParaRPr>
          </a:p>
        </p:txBody>
      </p:sp>
      <p:sp>
        <p:nvSpPr>
          <p:cNvPr id="16" name="TextBox 15"/>
          <p:cNvSpPr txBox="1"/>
          <p:nvPr/>
        </p:nvSpPr>
        <p:spPr>
          <a:xfrm rot="19969160">
            <a:off x="7089266" y="3870780"/>
            <a:ext cx="158235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smtClean="0">
                <a:ln>
                  <a:noFill/>
                </a:ln>
                <a:solidFill>
                  <a:sysClr val="windowText" lastClr="000000"/>
                </a:solidFill>
                <a:effectLst/>
                <a:uLnTx/>
                <a:uFillTx/>
              </a:rPr>
              <a:t>1 SPS Batch</a:t>
            </a:r>
            <a:endParaRPr kumimoji="0" lang="fr-CH" sz="1800" b="0" i="0" u="none" strike="noStrike" kern="0" cap="none" spc="0" normalizeH="0" baseline="0" noProof="0" dirty="0">
              <a:ln>
                <a:noFill/>
              </a:ln>
              <a:solidFill>
                <a:sysClr val="windowText" lastClr="000000"/>
              </a:solidFill>
              <a:effectLst/>
              <a:uLnTx/>
              <a:uFillTx/>
            </a:endParaRPr>
          </a:p>
        </p:txBody>
      </p:sp>
      <p:graphicFrame>
        <p:nvGraphicFramePr>
          <p:cNvPr id="17" name="Table 16"/>
          <p:cNvGraphicFramePr>
            <a:graphicFrameLocks noGrp="1"/>
          </p:cNvGraphicFramePr>
          <p:nvPr>
            <p:extLst>
              <p:ext uri="{D42A27DB-BD31-4B8C-83A1-F6EECF244321}">
                <p14:modId xmlns:p14="http://schemas.microsoft.com/office/powerpoint/2010/main" val="523847638"/>
              </p:ext>
            </p:extLst>
          </p:nvPr>
        </p:nvGraphicFramePr>
        <p:xfrm>
          <a:off x="323528" y="980728"/>
          <a:ext cx="5374386" cy="3322320"/>
        </p:xfrm>
        <a:graphic>
          <a:graphicData uri="http://schemas.openxmlformats.org/drawingml/2006/table">
            <a:tbl>
              <a:tblPr firstRow="1" bandRow="1">
                <a:tableStyleId>{5C22544A-7EE6-4342-B048-85BDC9FD1C3A}</a:tableStyleId>
              </a:tblPr>
              <a:tblGrid>
                <a:gridCol w="2498471">
                  <a:extLst>
                    <a:ext uri="{9D8B030D-6E8A-4147-A177-3AD203B41FA5}">
                      <a16:colId xmlns="" xmlns:a16="http://schemas.microsoft.com/office/drawing/2014/main" val="20000"/>
                    </a:ext>
                  </a:extLst>
                </a:gridCol>
                <a:gridCol w="949643">
                  <a:extLst>
                    <a:ext uri="{9D8B030D-6E8A-4147-A177-3AD203B41FA5}">
                      <a16:colId xmlns="" xmlns:a16="http://schemas.microsoft.com/office/drawing/2014/main" val="20001"/>
                    </a:ext>
                  </a:extLst>
                </a:gridCol>
                <a:gridCol w="1009967">
                  <a:extLst>
                    <a:ext uri="{9D8B030D-6E8A-4147-A177-3AD203B41FA5}">
                      <a16:colId xmlns="" xmlns:a16="http://schemas.microsoft.com/office/drawing/2014/main" val="20002"/>
                    </a:ext>
                  </a:extLst>
                </a:gridCol>
                <a:gridCol w="916305">
                  <a:extLst>
                    <a:ext uri="{9D8B030D-6E8A-4147-A177-3AD203B41FA5}">
                      <a16:colId xmlns="" xmlns:a16="http://schemas.microsoft.com/office/drawing/2014/main" val="20003"/>
                    </a:ext>
                  </a:extLst>
                </a:gridCol>
              </a:tblGrid>
              <a:tr h="249711">
                <a:tc>
                  <a:txBody>
                    <a:bodyPr/>
                    <a:lstStyle/>
                    <a:p>
                      <a:endParaRPr lang="en-GB" sz="1600" dirty="0"/>
                    </a:p>
                  </a:txBody>
                  <a:tcPr/>
                </a:tc>
                <a:tc>
                  <a:txBody>
                    <a:bodyPr/>
                    <a:lstStyle/>
                    <a:p>
                      <a:pPr algn="ctr"/>
                      <a:r>
                        <a:rPr lang="en-GB" sz="1600" dirty="0" smtClean="0"/>
                        <a:t>25 ns</a:t>
                      </a:r>
                    </a:p>
                    <a:p>
                      <a:pPr algn="ctr"/>
                      <a:r>
                        <a:rPr lang="en-GB" sz="1600" dirty="0" smtClean="0"/>
                        <a:t> (design)</a:t>
                      </a:r>
                      <a:endParaRPr lang="en-GB" sz="1600" dirty="0"/>
                    </a:p>
                  </a:txBody>
                  <a:tcPr/>
                </a:tc>
                <a:tc>
                  <a:txBody>
                    <a:bodyPr/>
                    <a:lstStyle/>
                    <a:p>
                      <a:pPr algn="ctr"/>
                      <a:r>
                        <a:rPr lang="en-GB" sz="1600" b="1" dirty="0" smtClean="0"/>
                        <a:t>50 ns</a:t>
                      </a:r>
                    </a:p>
                    <a:p>
                      <a:pPr algn="ctr"/>
                      <a:r>
                        <a:rPr lang="en-GB" sz="1600" b="1" dirty="0" smtClean="0"/>
                        <a:t> (2012)</a:t>
                      </a:r>
                      <a:endParaRPr lang="en-GB" sz="1600" b="1" dirty="0"/>
                    </a:p>
                  </a:txBody>
                  <a:tcPr/>
                </a:tc>
                <a:tc>
                  <a:txBody>
                    <a:bodyPr/>
                    <a:lstStyle/>
                    <a:p>
                      <a:pPr algn="ctr"/>
                      <a:r>
                        <a:rPr lang="en-GB" sz="1600" dirty="0" smtClean="0"/>
                        <a:t>25 ns</a:t>
                      </a:r>
                    </a:p>
                    <a:p>
                      <a:pPr algn="ctr"/>
                      <a:r>
                        <a:rPr lang="en-GB" sz="1600" dirty="0" smtClean="0"/>
                        <a:t> (2012)</a:t>
                      </a:r>
                      <a:r>
                        <a:rPr lang="en-GB" sz="1600" baseline="30000" dirty="0" smtClean="0"/>
                        <a:t>#</a:t>
                      </a:r>
                      <a:endParaRPr lang="en-GB" sz="1600" baseline="30000" dirty="0"/>
                    </a:p>
                  </a:txBody>
                  <a:tcPr/>
                </a:tc>
                <a:extLst>
                  <a:ext uri="{0D108BD9-81ED-4DB2-BD59-A6C34878D82A}">
                    <a16:rowId xmlns="" xmlns:a16="http://schemas.microsoft.com/office/drawing/2014/main" val="10000"/>
                  </a:ext>
                </a:extLst>
              </a:tr>
              <a:tr h="301581">
                <a:tc>
                  <a:txBody>
                    <a:bodyPr/>
                    <a:lstStyle/>
                    <a:p>
                      <a:r>
                        <a:rPr lang="en-GB" sz="1600" dirty="0" smtClean="0"/>
                        <a:t>Energy per beam [</a:t>
                      </a:r>
                      <a:r>
                        <a:rPr lang="en-GB" sz="1600" dirty="0" err="1" smtClean="0"/>
                        <a:t>TeV</a:t>
                      </a:r>
                      <a:r>
                        <a:rPr lang="en-GB" sz="1600" dirty="0" smtClean="0"/>
                        <a:t>]</a:t>
                      </a:r>
                      <a:endParaRPr lang="en-GB" sz="1600" dirty="0"/>
                    </a:p>
                  </a:txBody>
                  <a:tcPr/>
                </a:tc>
                <a:tc>
                  <a:txBody>
                    <a:bodyPr/>
                    <a:lstStyle/>
                    <a:p>
                      <a:pPr algn="ctr"/>
                      <a:r>
                        <a:rPr lang="en-GB" sz="1600" dirty="0" smtClean="0"/>
                        <a:t>7</a:t>
                      </a:r>
                      <a:endParaRPr lang="en-GB" sz="1600" dirty="0"/>
                    </a:p>
                  </a:txBody>
                  <a:tcPr/>
                </a:tc>
                <a:tc>
                  <a:txBody>
                    <a:bodyPr/>
                    <a:lstStyle/>
                    <a:p>
                      <a:pPr algn="ctr"/>
                      <a:r>
                        <a:rPr lang="en-GB" sz="1600" b="1" dirty="0" smtClean="0"/>
                        <a:t>4</a:t>
                      </a:r>
                      <a:endParaRPr lang="en-GB" sz="1600" b="1" dirty="0"/>
                    </a:p>
                  </a:txBody>
                  <a:tcPr/>
                </a:tc>
                <a:tc>
                  <a:txBody>
                    <a:bodyPr/>
                    <a:lstStyle/>
                    <a:p>
                      <a:pPr algn="ctr"/>
                      <a:r>
                        <a:rPr lang="en-GB" sz="1600" dirty="0" smtClean="0"/>
                        <a:t>4</a:t>
                      </a:r>
                      <a:endParaRPr lang="en-GB" sz="1600" dirty="0"/>
                    </a:p>
                  </a:txBody>
                  <a:tcPr/>
                </a:tc>
                <a:extLst>
                  <a:ext uri="{0D108BD9-81ED-4DB2-BD59-A6C34878D82A}">
                    <a16:rowId xmlns="" xmlns:a16="http://schemas.microsoft.com/office/drawing/2014/main" val="10001"/>
                  </a:ext>
                </a:extLst>
              </a:tr>
              <a:tr h="315831">
                <a:tc>
                  <a:txBody>
                    <a:bodyPr/>
                    <a:lstStyle/>
                    <a:p>
                      <a:r>
                        <a:rPr lang="en-GB" sz="1600" dirty="0" smtClean="0"/>
                        <a:t>Intensity per bunch [x10</a:t>
                      </a:r>
                      <a:r>
                        <a:rPr lang="en-GB" sz="1600" baseline="30000" dirty="0" smtClean="0"/>
                        <a:t>11</a:t>
                      </a:r>
                      <a:r>
                        <a:rPr lang="en-GB" sz="1600" dirty="0" smtClean="0"/>
                        <a:t>]</a:t>
                      </a:r>
                      <a:endParaRPr lang="en-GB" sz="1600" dirty="0"/>
                    </a:p>
                  </a:txBody>
                  <a:tcPr/>
                </a:tc>
                <a:tc>
                  <a:txBody>
                    <a:bodyPr/>
                    <a:lstStyle/>
                    <a:p>
                      <a:pPr algn="ctr"/>
                      <a:r>
                        <a:rPr lang="en-GB" sz="1600" dirty="0" smtClean="0"/>
                        <a:t>1.15</a:t>
                      </a:r>
                      <a:endParaRPr lang="en-GB" sz="1600" dirty="0"/>
                    </a:p>
                  </a:txBody>
                  <a:tcPr/>
                </a:tc>
                <a:tc>
                  <a:txBody>
                    <a:bodyPr/>
                    <a:lstStyle/>
                    <a:p>
                      <a:pPr algn="ctr"/>
                      <a:r>
                        <a:rPr lang="en-GB" sz="1600" b="1" dirty="0" smtClean="0"/>
                        <a:t>1.7</a:t>
                      </a:r>
                      <a:endParaRPr lang="en-GB" sz="1600" b="1" dirty="0"/>
                    </a:p>
                  </a:txBody>
                  <a:tcPr/>
                </a:tc>
                <a:tc>
                  <a:txBody>
                    <a:bodyPr/>
                    <a:lstStyle/>
                    <a:p>
                      <a:pPr algn="ctr"/>
                      <a:r>
                        <a:rPr lang="en-GB" sz="1600" dirty="0" smtClean="0"/>
                        <a:t>1.2</a:t>
                      </a:r>
                      <a:endParaRPr lang="en-GB" sz="1600" dirty="0"/>
                    </a:p>
                  </a:txBody>
                  <a:tcPr/>
                </a:tc>
                <a:extLst>
                  <a:ext uri="{0D108BD9-81ED-4DB2-BD59-A6C34878D82A}">
                    <a16:rowId xmlns="" xmlns:a16="http://schemas.microsoft.com/office/drawing/2014/main" val="10002"/>
                  </a:ext>
                </a:extLst>
              </a:tr>
              <a:tr h="294456">
                <a:tc>
                  <a:txBody>
                    <a:bodyPr/>
                    <a:lstStyle/>
                    <a:p>
                      <a:r>
                        <a:rPr lang="en-GB" sz="1600" dirty="0" smtClean="0"/>
                        <a:t>Norm.</a:t>
                      </a:r>
                      <a:r>
                        <a:rPr lang="en-GB" sz="1600" baseline="0" dirty="0" smtClean="0"/>
                        <a:t> </a:t>
                      </a:r>
                      <a:r>
                        <a:rPr lang="en-GB" sz="1600" baseline="0" dirty="0" err="1" smtClean="0"/>
                        <a:t>Emittance</a:t>
                      </a:r>
                      <a:r>
                        <a:rPr lang="en-GB" sz="1600" baseline="0" dirty="0" smtClean="0"/>
                        <a:t> H&amp;V [µm]</a:t>
                      </a:r>
                      <a:endParaRPr lang="en-GB" sz="1600" dirty="0"/>
                    </a:p>
                  </a:txBody>
                  <a:tcPr/>
                </a:tc>
                <a:tc>
                  <a:txBody>
                    <a:bodyPr/>
                    <a:lstStyle/>
                    <a:p>
                      <a:pPr algn="ctr"/>
                      <a:r>
                        <a:rPr lang="en-GB" sz="1600" dirty="0" smtClean="0"/>
                        <a:t>3.75</a:t>
                      </a:r>
                      <a:endParaRPr lang="en-GB" sz="1600" dirty="0"/>
                    </a:p>
                  </a:txBody>
                  <a:tcPr/>
                </a:tc>
                <a:tc>
                  <a:txBody>
                    <a:bodyPr/>
                    <a:lstStyle/>
                    <a:p>
                      <a:pPr algn="ctr"/>
                      <a:r>
                        <a:rPr lang="en-GB" sz="1600" b="1" dirty="0" smtClean="0"/>
                        <a:t>1.8</a:t>
                      </a:r>
                      <a:endParaRPr lang="en-GB" sz="1600" b="1" dirty="0"/>
                    </a:p>
                  </a:txBody>
                  <a:tcPr/>
                </a:tc>
                <a:tc>
                  <a:txBody>
                    <a:bodyPr/>
                    <a:lstStyle/>
                    <a:p>
                      <a:pPr algn="ctr"/>
                      <a:r>
                        <a:rPr lang="en-GB" sz="1600" dirty="0" smtClean="0"/>
                        <a:t>2.7</a:t>
                      </a:r>
                      <a:endParaRPr lang="en-GB" sz="1600" dirty="0"/>
                    </a:p>
                  </a:txBody>
                  <a:tcPr/>
                </a:tc>
                <a:extLst>
                  <a:ext uri="{0D108BD9-81ED-4DB2-BD59-A6C34878D82A}">
                    <a16:rowId xmlns="" xmlns:a16="http://schemas.microsoft.com/office/drawing/2014/main" val="10003"/>
                  </a:ext>
                </a:extLst>
              </a:tr>
              <a:tr h="308706">
                <a:tc>
                  <a:txBody>
                    <a:bodyPr/>
                    <a:lstStyle/>
                    <a:p>
                      <a:r>
                        <a:rPr lang="en-GB" sz="1600" dirty="0" smtClean="0"/>
                        <a:t>Number of bunches</a:t>
                      </a:r>
                      <a:endParaRPr lang="en-GB" sz="1600" dirty="0"/>
                    </a:p>
                  </a:txBody>
                  <a:tcPr/>
                </a:tc>
                <a:tc>
                  <a:txBody>
                    <a:bodyPr/>
                    <a:lstStyle/>
                    <a:p>
                      <a:pPr algn="ctr"/>
                      <a:r>
                        <a:rPr lang="en-GB" sz="1600" dirty="0" smtClean="0"/>
                        <a:t>2808</a:t>
                      </a:r>
                      <a:endParaRPr lang="en-GB" sz="1600" dirty="0"/>
                    </a:p>
                  </a:txBody>
                  <a:tcPr/>
                </a:tc>
                <a:tc>
                  <a:txBody>
                    <a:bodyPr/>
                    <a:lstStyle/>
                    <a:p>
                      <a:pPr algn="ctr"/>
                      <a:r>
                        <a:rPr lang="en-GB" sz="1600" b="1" dirty="0" smtClean="0"/>
                        <a:t>1380</a:t>
                      </a:r>
                      <a:endParaRPr lang="en-GB" sz="1600" b="1" dirty="0"/>
                    </a:p>
                  </a:txBody>
                  <a:tcPr/>
                </a:tc>
                <a:tc>
                  <a:txBody>
                    <a:bodyPr/>
                    <a:lstStyle/>
                    <a:p>
                      <a:pPr algn="ctr"/>
                      <a:r>
                        <a:rPr lang="en-GB" sz="1600" dirty="0" smtClean="0"/>
                        <a:t>N.A.</a:t>
                      </a:r>
                      <a:r>
                        <a:rPr lang="fr-CH" sz="1600" baseline="30000" dirty="0" smtClean="0"/>
                        <a:t> #</a:t>
                      </a:r>
                      <a:endParaRPr lang="en-GB" sz="1600" dirty="0"/>
                    </a:p>
                  </a:txBody>
                  <a:tcPr/>
                </a:tc>
                <a:extLst>
                  <a:ext uri="{0D108BD9-81ED-4DB2-BD59-A6C34878D82A}">
                    <a16:rowId xmlns="" xmlns:a16="http://schemas.microsoft.com/office/drawing/2014/main" val="10004"/>
                  </a:ext>
                </a:extLst>
              </a:tr>
              <a:tr h="247732">
                <a:tc>
                  <a:txBody>
                    <a:bodyPr/>
                    <a:lstStyle/>
                    <a:p>
                      <a:r>
                        <a:rPr lang="el-GR" sz="1600" dirty="0" smtClean="0"/>
                        <a:t>β</a:t>
                      </a:r>
                      <a:r>
                        <a:rPr lang="fr-CH" sz="1600" dirty="0" smtClean="0"/>
                        <a:t>* [m]</a:t>
                      </a:r>
                      <a:endParaRPr lang="en-GB"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600" baseline="0" dirty="0" smtClean="0"/>
                        <a:t>0.55</a:t>
                      </a:r>
                    </a:p>
                  </a:txBody>
                  <a:tcPr/>
                </a:tc>
                <a:tc>
                  <a:txBody>
                    <a:bodyPr/>
                    <a:lstStyle/>
                    <a:p>
                      <a:pPr algn="ctr"/>
                      <a:r>
                        <a:rPr lang="en-GB" sz="1600" b="1" baseline="0" dirty="0" smtClean="0"/>
                        <a:t>0.6</a:t>
                      </a:r>
                      <a:endParaRPr lang="en-GB" sz="1600" b="1" baseline="0" dirty="0"/>
                    </a:p>
                  </a:txBody>
                  <a:tcPr/>
                </a:tc>
                <a:tc>
                  <a:txBody>
                    <a:bodyPr/>
                    <a:lstStyle/>
                    <a:p>
                      <a:pPr algn="ctr"/>
                      <a:r>
                        <a:rPr lang="en-GB" sz="1600" baseline="0" dirty="0" smtClean="0"/>
                        <a:t>N.A.</a:t>
                      </a:r>
                      <a:r>
                        <a:rPr lang="fr-CH" sz="1600" baseline="30000" dirty="0" smtClean="0"/>
                        <a:t> #</a:t>
                      </a:r>
                      <a:endParaRPr lang="en-GB" sz="1600" baseline="0" dirty="0"/>
                    </a:p>
                  </a:txBody>
                  <a:tcPr/>
                </a:tc>
                <a:extLst>
                  <a:ext uri="{0D108BD9-81ED-4DB2-BD59-A6C34878D82A}">
                    <a16:rowId xmlns="" xmlns:a16="http://schemas.microsoft.com/office/drawing/2014/main" val="10005"/>
                  </a:ext>
                </a:extLst>
              </a:tr>
              <a:tr h="221210">
                <a:tc>
                  <a:txBody>
                    <a:bodyPr/>
                    <a:lstStyle/>
                    <a:p>
                      <a:r>
                        <a:rPr lang="en-GB" sz="1600" dirty="0" smtClean="0"/>
                        <a:t>Peak luminosity [cm</a:t>
                      </a:r>
                      <a:r>
                        <a:rPr lang="en-GB" sz="1600" baseline="30000" dirty="0" smtClean="0"/>
                        <a:t>-2</a:t>
                      </a:r>
                      <a:r>
                        <a:rPr lang="en-GB" sz="1600" dirty="0" smtClean="0"/>
                        <a:t>s</a:t>
                      </a:r>
                      <a:r>
                        <a:rPr lang="en-GB" sz="1600" baseline="30000" dirty="0" smtClean="0"/>
                        <a:t>-1</a:t>
                      </a:r>
                      <a:r>
                        <a:rPr lang="en-GB" sz="1600" dirty="0" smtClean="0"/>
                        <a:t>]</a:t>
                      </a:r>
                      <a:endParaRPr lang="en-GB"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600" dirty="0" smtClean="0"/>
                        <a:t>1 × 10</a:t>
                      </a:r>
                      <a:r>
                        <a:rPr lang="en-GB" sz="1600" baseline="30000" dirty="0" smtClean="0"/>
                        <a:t>34</a:t>
                      </a:r>
                    </a:p>
                  </a:txBody>
                  <a:tcPr/>
                </a:tc>
                <a:tc>
                  <a:txBody>
                    <a:bodyPr/>
                    <a:lstStyle/>
                    <a:p>
                      <a:pPr algn="ctr"/>
                      <a:r>
                        <a:rPr lang="en-GB" sz="1600" b="1" dirty="0" smtClean="0"/>
                        <a:t>7.7 × 10</a:t>
                      </a:r>
                      <a:r>
                        <a:rPr lang="en-GB" sz="1600" b="1" baseline="30000" dirty="0" smtClean="0"/>
                        <a:t>33</a:t>
                      </a:r>
                      <a:endParaRPr lang="en-GB" sz="1600" b="1" baseline="30000" dirty="0"/>
                    </a:p>
                  </a:txBody>
                  <a:tcPr/>
                </a:tc>
                <a:tc>
                  <a:txBody>
                    <a:bodyPr/>
                    <a:lstStyle/>
                    <a:p>
                      <a:pPr algn="ctr"/>
                      <a:r>
                        <a:rPr lang="en-GB" sz="1600" dirty="0" smtClean="0"/>
                        <a:t>N.A.</a:t>
                      </a:r>
                      <a:r>
                        <a:rPr lang="fr-CH" sz="1600" baseline="30000" dirty="0" smtClean="0"/>
                        <a:t> #</a:t>
                      </a:r>
                      <a:endParaRPr lang="en-GB" sz="1600" dirty="0"/>
                    </a:p>
                  </a:txBody>
                  <a:tcPr/>
                </a:tc>
                <a:extLst>
                  <a:ext uri="{0D108BD9-81ED-4DB2-BD59-A6C34878D82A}">
                    <a16:rowId xmlns="" xmlns:a16="http://schemas.microsoft.com/office/drawing/2014/main" val="10006"/>
                  </a:ext>
                </a:extLst>
              </a:tr>
            </a:tbl>
          </a:graphicData>
        </a:graphic>
      </p:graphicFrame>
      <p:sp>
        <p:nvSpPr>
          <p:cNvPr id="18" name="Oval 17"/>
          <p:cNvSpPr/>
          <p:nvPr/>
        </p:nvSpPr>
        <p:spPr>
          <a:xfrm>
            <a:off x="3995936" y="1767342"/>
            <a:ext cx="558140" cy="74814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pic>
        <p:nvPicPr>
          <p:cNvPr id="21"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45310" y="1004477"/>
            <a:ext cx="3091815" cy="2180975"/>
          </a:xfrm>
          <a:prstGeom prst="rect">
            <a:avLst/>
          </a:prstGeom>
          <a:noFill/>
          <a:ln w="9525">
            <a:noFill/>
            <a:miter lim="800000"/>
            <a:headEnd/>
            <a:tailEnd/>
          </a:ln>
        </p:spPr>
      </p:pic>
      <p:sp>
        <p:nvSpPr>
          <p:cNvPr id="22" name="TextBox 21"/>
          <p:cNvSpPr txBox="1"/>
          <p:nvPr/>
        </p:nvSpPr>
        <p:spPr>
          <a:xfrm>
            <a:off x="5796136" y="3185452"/>
            <a:ext cx="3347863"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400" b="0" i="0" u="none" strike="noStrike" kern="0" cap="none" spc="0" normalizeH="0" baseline="0" noProof="0" dirty="0" smtClean="0">
                <a:ln>
                  <a:noFill/>
                </a:ln>
                <a:solidFill>
                  <a:sysClr val="windowText" lastClr="000000"/>
                </a:solidFill>
                <a:effectLst/>
                <a:uLnTx/>
                <a:uFillTx/>
                <a:latin typeface="+mn-lt"/>
              </a:rPr>
              <a:t>The 25 ns PS production scheme (2012)</a:t>
            </a:r>
            <a:endParaRPr kumimoji="0" lang="fr-CH" sz="1400" b="0" i="0" u="none" strike="noStrike" kern="0" cap="none" spc="0" normalizeH="0" baseline="0" noProof="0" dirty="0">
              <a:ln>
                <a:noFill/>
              </a:ln>
              <a:solidFill>
                <a:sysClr val="windowText" lastClr="000000"/>
              </a:solidFill>
              <a:effectLst/>
              <a:uLnTx/>
              <a:uFillTx/>
              <a:latin typeface="+mn-lt"/>
            </a:endParaRPr>
          </a:p>
        </p:txBody>
      </p:sp>
      <p:sp>
        <p:nvSpPr>
          <p:cNvPr id="24" name="TextBox 23"/>
          <p:cNvSpPr txBox="1"/>
          <p:nvPr/>
        </p:nvSpPr>
        <p:spPr>
          <a:xfrm>
            <a:off x="146450" y="6309320"/>
            <a:ext cx="4453708"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400" b="0" i="0" u="none" strike="noStrike" kern="0" cap="none" spc="0" normalizeH="0" baseline="30000" noProof="0" dirty="0" smtClean="0">
                <a:ln>
                  <a:noFill/>
                </a:ln>
                <a:solidFill>
                  <a:sysClr val="windowText" lastClr="000000"/>
                </a:solidFill>
                <a:effectLst/>
                <a:uLnTx/>
                <a:uFillTx/>
                <a:latin typeface="+mn-lt"/>
              </a:rPr>
              <a:t>#</a:t>
            </a:r>
            <a:r>
              <a:rPr kumimoji="0" lang="fr-CH" sz="1400" b="0" i="0" u="none" strike="noStrike" kern="0" cap="none" spc="0" normalizeH="0" baseline="0" noProof="0" dirty="0" smtClean="0">
                <a:ln>
                  <a:noFill/>
                </a:ln>
                <a:solidFill>
                  <a:sysClr val="windowText" lastClr="000000"/>
                </a:solidFill>
                <a:effectLst/>
                <a:uLnTx/>
                <a:uFillTx/>
                <a:latin typeface="+mn-lt"/>
              </a:rPr>
              <a:t> The 25 ns was only used for scrubbing and tests in 2012</a:t>
            </a:r>
            <a:endParaRPr kumimoji="0" lang="fr-CH" sz="1400" b="0" i="0" u="none" strike="noStrike" kern="0" cap="none" spc="0" normalizeH="0" baseline="0" noProof="0" dirty="0">
              <a:ln>
                <a:noFill/>
              </a:ln>
              <a:solidFill>
                <a:sysClr val="windowText" lastClr="000000"/>
              </a:solidFill>
              <a:effectLst/>
              <a:uLnTx/>
              <a:uFillTx/>
              <a:latin typeface="+mn-lt"/>
            </a:endParaRPr>
          </a:p>
        </p:txBody>
      </p:sp>
    </p:spTree>
    <p:extLst>
      <p:ext uri="{BB962C8B-B14F-4D97-AF65-F5344CB8AC3E}">
        <p14:creationId xmlns:p14="http://schemas.microsoft.com/office/powerpoint/2010/main" val="281639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16632"/>
            <a:ext cx="5616624" cy="649288"/>
          </a:xfrm>
        </p:spPr>
        <p:txBody>
          <a:bodyPr>
            <a:normAutofit/>
          </a:bodyPr>
          <a:lstStyle/>
          <a:p>
            <a:r>
              <a:rPr lang="en-GB" dirty="0"/>
              <a:t>CTF 3 – CLIC Test </a:t>
            </a:r>
            <a:r>
              <a:rPr lang="en-GB" dirty="0" smtClean="0"/>
              <a:t>Facility</a:t>
            </a:r>
            <a:endParaRPr lang="en-GB" dirty="0"/>
          </a:p>
        </p:txBody>
      </p:sp>
      <p:pic>
        <p:nvPicPr>
          <p:cNvPr id="245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116632"/>
            <a:ext cx="965646" cy="71698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1209" y="0"/>
            <a:ext cx="857250" cy="1000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80728"/>
            <a:ext cx="9144000" cy="2176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400934" y="1205657"/>
            <a:ext cx="663964" cy="369332"/>
          </a:xfrm>
          <a:prstGeom prst="rect">
            <a:avLst/>
          </a:prstGeom>
          <a:noFill/>
        </p:spPr>
        <p:txBody>
          <a:bodyPr wrap="none" rtlCol="0">
            <a:spAutoFit/>
          </a:bodyPr>
          <a:lstStyle/>
          <a:p>
            <a:r>
              <a:rPr lang="en-GB" dirty="0" smtClean="0">
                <a:solidFill>
                  <a:schemeClr val="bg1"/>
                </a:solidFill>
              </a:rPr>
              <a:t>JURA</a:t>
            </a:r>
            <a:endParaRPr lang="en-GB" dirty="0">
              <a:solidFill>
                <a:schemeClr val="bg1"/>
              </a:solidFill>
            </a:endParaRPr>
          </a:p>
        </p:txBody>
      </p:sp>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5070" t="8735" r="5695" b="9657"/>
          <a:stretch/>
        </p:blipFill>
        <p:spPr bwMode="auto">
          <a:xfrm>
            <a:off x="755576" y="3284984"/>
            <a:ext cx="5148149" cy="353113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16" name="Group 15"/>
          <p:cNvGrpSpPr/>
          <p:nvPr/>
        </p:nvGrpSpPr>
        <p:grpSpPr>
          <a:xfrm>
            <a:off x="19989" y="4723582"/>
            <a:ext cx="2995415" cy="1603986"/>
            <a:chOff x="19989" y="4723582"/>
            <a:chExt cx="2995415" cy="1603986"/>
          </a:xfrm>
        </p:grpSpPr>
        <p:sp>
          <p:nvSpPr>
            <p:cNvPr id="5" name="Oval 4"/>
            <p:cNvSpPr/>
            <p:nvPr/>
          </p:nvSpPr>
          <p:spPr>
            <a:xfrm>
              <a:off x="1962334" y="5895520"/>
              <a:ext cx="1053070"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p:cNvGrpSpPr/>
            <p:nvPr/>
          </p:nvGrpSpPr>
          <p:grpSpPr>
            <a:xfrm>
              <a:off x="19989" y="4723582"/>
              <a:ext cx="2736304" cy="1223712"/>
              <a:chOff x="19989" y="4723582"/>
              <a:chExt cx="2736304" cy="1223712"/>
            </a:xfrm>
          </p:grpSpPr>
          <p:sp>
            <p:nvSpPr>
              <p:cNvPr id="4" name="TextBox 3"/>
              <p:cNvSpPr txBox="1"/>
              <p:nvPr/>
            </p:nvSpPr>
            <p:spPr>
              <a:xfrm>
                <a:off x="19989" y="4723582"/>
                <a:ext cx="2736304" cy="584775"/>
              </a:xfrm>
              <a:prstGeom prst="rect">
                <a:avLst/>
              </a:prstGeom>
              <a:noFill/>
            </p:spPr>
            <p:txBody>
              <a:bodyPr wrap="square" rtlCol="0">
                <a:spAutoFit/>
              </a:bodyPr>
              <a:lstStyle/>
              <a:p>
                <a:pPr algn="ctr"/>
                <a:r>
                  <a:rPr lang="en-GB" sz="1600" dirty="0" smtClean="0"/>
                  <a:t>RF Power Extraction &amp; Transfer Structure (PETS)</a:t>
                </a:r>
                <a:endParaRPr lang="en-GB" sz="1600" dirty="0"/>
              </a:p>
            </p:txBody>
          </p:sp>
          <p:cxnSp>
            <p:nvCxnSpPr>
              <p:cNvPr id="11" name="Straight Arrow Connector 10"/>
              <p:cNvCxnSpPr/>
              <p:nvPr/>
            </p:nvCxnSpPr>
            <p:spPr>
              <a:xfrm>
                <a:off x="1619672" y="5269846"/>
                <a:ext cx="342662" cy="6774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grpSp>
        <p:nvGrpSpPr>
          <p:cNvPr id="17" name="Group 16"/>
          <p:cNvGrpSpPr/>
          <p:nvPr/>
        </p:nvGrpSpPr>
        <p:grpSpPr>
          <a:xfrm>
            <a:off x="5940425" y="4168524"/>
            <a:ext cx="3473064" cy="1477328"/>
            <a:chOff x="5940425" y="4168524"/>
            <a:chExt cx="3473064" cy="1477328"/>
          </a:xfrm>
        </p:grpSpPr>
        <p:sp>
          <p:nvSpPr>
            <p:cNvPr id="14" name="Rectangle 13"/>
            <p:cNvSpPr/>
            <p:nvPr/>
          </p:nvSpPr>
          <p:spPr>
            <a:xfrm>
              <a:off x="6804248" y="5308357"/>
              <a:ext cx="1800200" cy="33749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940425" y="4168524"/>
              <a:ext cx="3473064" cy="1477328"/>
            </a:xfrm>
            <a:prstGeom prst="rect">
              <a:avLst/>
            </a:prstGeom>
            <a:noFill/>
          </p:spPr>
          <p:txBody>
            <a:bodyPr wrap="square" rtlCol="0">
              <a:spAutoFit/>
            </a:bodyPr>
            <a:lstStyle/>
            <a:p>
              <a:pPr algn="ctr"/>
              <a:r>
                <a:rPr lang="en-GB" dirty="0" smtClean="0"/>
                <a:t>CLIC goal:</a:t>
              </a:r>
            </a:p>
            <a:p>
              <a:pPr algn="ctr"/>
              <a:r>
                <a:rPr lang="en-GB" b="1" dirty="0" smtClean="0">
                  <a:solidFill>
                    <a:srgbClr val="C00000"/>
                  </a:solidFill>
                </a:rPr>
                <a:t>Drive Beam </a:t>
              </a:r>
              <a:r>
                <a:rPr lang="en-GB" dirty="0" smtClean="0"/>
                <a:t>100 A, 239 ns</a:t>
              </a:r>
            </a:p>
            <a:p>
              <a:pPr algn="ctr"/>
              <a:r>
                <a:rPr lang="en-GB" dirty="0" smtClean="0"/>
                <a:t>2.38 </a:t>
              </a:r>
              <a:r>
                <a:rPr lang="en-GB" dirty="0" err="1" smtClean="0"/>
                <a:t>GeV</a:t>
              </a:r>
              <a:r>
                <a:rPr lang="en-GB" dirty="0" smtClean="0"/>
                <a:t> </a:t>
              </a:r>
              <a:r>
                <a:rPr lang="en-GB" dirty="0" smtClean="0">
                  <a:sym typeface="Wingdings" panose="05000000000000000000" pitchFamily="2" charset="2"/>
                </a:rPr>
                <a:t>240 MeV</a:t>
              </a:r>
            </a:p>
            <a:p>
              <a:pPr algn="ctr"/>
              <a:r>
                <a:rPr lang="en-GB" b="1" dirty="0" smtClean="0">
                  <a:solidFill>
                    <a:srgbClr val="C00000"/>
                  </a:solidFill>
                  <a:sym typeface="Wingdings" panose="05000000000000000000" pitchFamily="2" charset="2"/>
                </a:rPr>
                <a:t>Main Beam </a:t>
              </a:r>
              <a:r>
                <a:rPr lang="en-GB" dirty="0" smtClean="0">
                  <a:sym typeface="Wingdings" panose="05000000000000000000" pitchFamily="2" charset="2"/>
                </a:rPr>
                <a:t>1.2 A, 156 ns</a:t>
              </a:r>
            </a:p>
            <a:p>
              <a:pPr algn="ctr"/>
              <a:r>
                <a:rPr lang="en-GB" dirty="0" smtClean="0">
                  <a:solidFill>
                    <a:schemeClr val="bg1"/>
                  </a:solidFill>
                  <a:sym typeface="Wingdings" panose="05000000000000000000" pitchFamily="2" charset="2"/>
                </a:rPr>
                <a:t>9 </a:t>
              </a:r>
              <a:r>
                <a:rPr lang="en-GB" dirty="0" err="1" smtClean="0">
                  <a:solidFill>
                    <a:schemeClr val="bg1"/>
                  </a:solidFill>
                  <a:sym typeface="Wingdings" panose="05000000000000000000" pitchFamily="2" charset="2"/>
                </a:rPr>
                <a:t>GeV</a:t>
              </a:r>
              <a:r>
                <a:rPr lang="en-GB" dirty="0" smtClean="0">
                  <a:solidFill>
                    <a:schemeClr val="bg1"/>
                  </a:solidFill>
                  <a:sym typeface="Wingdings" panose="05000000000000000000" pitchFamily="2" charset="2"/>
                </a:rPr>
                <a:t>  1.5 </a:t>
              </a:r>
              <a:r>
                <a:rPr lang="en-GB" dirty="0" err="1" smtClean="0">
                  <a:solidFill>
                    <a:schemeClr val="bg1"/>
                  </a:solidFill>
                  <a:sym typeface="Wingdings" panose="05000000000000000000" pitchFamily="2" charset="2"/>
                </a:rPr>
                <a:t>TeV</a:t>
              </a:r>
              <a:endParaRPr lang="en-GB" dirty="0">
                <a:solidFill>
                  <a:schemeClr val="bg1"/>
                </a:solidFill>
              </a:endParaRPr>
            </a:p>
          </p:txBody>
        </p:sp>
      </p:grpSp>
      <p:sp>
        <p:nvSpPr>
          <p:cNvPr id="6" name="Date Placeholder 5"/>
          <p:cNvSpPr>
            <a:spLocks noGrp="1"/>
          </p:cNvSpPr>
          <p:nvPr>
            <p:ph type="dt" sz="half" idx="10"/>
          </p:nvPr>
        </p:nvSpPr>
        <p:spPr/>
        <p:txBody>
          <a:bodyPr/>
          <a:lstStyle/>
          <a:p>
            <a:r>
              <a:rPr lang="en-US" smtClean="0"/>
              <a:t>15 January 2021</a:t>
            </a:r>
            <a:endParaRPr lang="en-US" dirty="0" smtClean="0"/>
          </a:p>
        </p:txBody>
      </p:sp>
      <p:sp>
        <p:nvSpPr>
          <p:cNvPr id="7" name="Footer Placeholder 6"/>
          <p:cNvSpPr>
            <a:spLocks noGrp="1"/>
          </p:cNvSpPr>
          <p:nvPr>
            <p:ph type="ftr" sz="quarter" idx="11"/>
          </p:nvPr>
        </p:nvSpPr>
        <p:spPr/>
        <p:txBody>
          <a:bodyPr/>
          <a:lstStyle/>
          <a:p>
            <a:r>
              <a:rPr lang="en-US" smtClean="0"/>
              <a:t>JUAS 2021</a:t>
            </a:r>
            <a:endParaRPr lang="en-US" dirty="0"/>
          </a:p>
        </p:txBody>
      </p:sp>
      <p:sp>
        <p:nvSpPr>
          <p:cNvPr id="8" name="Slide Number Placeholder 7"/>
          <p:cNvSpPr>
            <a:spLocks noGrp="1"/>
          </p:cNvSpPr>
          <p:nvPr>
            <p:ph type="sldNum" sz="quarter" idx="12"/>
          </p:nvPr>
        </p:nvSpPr>
        <p:spPr/>
        <p:txBody>
          <a:bodyPr/>
          <a:lstStyle/>
          <a:p>
            <a:fld id="{8A37C28D-FCB0-477D-82D3-62143F2DA843}" type="slidenum">
              <a:rPr lang="en-US" smtClean="0"/>
              <a:pPr/>
              <a:t>69</a:t>
            </a:fld>
            <a:endParaRPr lang="en-US" dirty="0"/>
          </a:p>
        </p:txBody>
      </p:sp>
    </p:spTree>
    <p:extLst>
      <p:ext uri="{BB962C8B-B14F-4D97-AF65-F5344CB8AC3E}">
        <p14:creationId xmlns:p14="http://schemas.microsoft.com/office/powerpoint/2010/main" val="1013620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7</a:t>
            </a:fld>
            <a:endParaRPr lang="en-GB"/>
          </a:p>
        </p:txBody>
      </p:sp>
      <p:sp>
        <p:nvSpPr>
          <p:cNvPr id="5" name="TextBox 4"/>
          <p:cNvSpPr txBox="1"/>
          <p:nvPr/>
        </p:nvSpPr>
        <p:spPr>
          <a:xfrm>
            <a:off x="971600" y="260648"/>
            <a:ext cx="7488832" cy="3046988"/>
          </a:xfrm>
          <a:prstGeom prst="rect">
            <a:avLst/>
          </a:prstGeom>
          <a:solidFill>
            <a:schemeClr val="bg2">
              <a:lumMod val="90000"/>
            </a:schemeClr>
          </a:solidFill>
        </p:spPr>
        <p:txBody>
          <a:bodyPr wrap="square" rtlCol="0">
            <a:spAutoFit/>
          </a:bodyPr>
          <a:lstStyle/>
          <a:p>
            <a:pPr algn="ctr"/>
            <a:r>
              <a:rPr lang="en-US" sz="3200" dirty="0" smtClean="0">
                <a:latin typeface="+mj-lt"/>
              </a:rPr>
              <a:t>At this point I need to open a parenthesis to motivate why </a:t>
            </a:r>
            <a:r>
              <a:rPr lang="en-US" sz="3200" b="1" dirty="0" err="1" smtClean="0">
                <a:latin typeface="+mj-lt"/>
              </a:rPr>
              <a:t>Linac</a:t>
            </a:r>
            <a:r>
              <a:rPr lang="en-US" sz="3200" b="1" dirty="0" smtClean="0">
                <a:latin typeface="+mj-lt"/>
              </a:rPr>
              <a:t> 4</a:t>
            </a:r>
            <a:r>
              <a:rPr lang="en-US" sz="3200" dirty="0" smtClean="0">
                <a:latin typeface="+mj-lt"/>
              </a:rPr>
              <a:t> and many other </a:t>
            </a:r>
            <a:r>
              <a:rPr lang="en-US" sz="3200" b="1" dirty="0" smtClean="0">
                <a:latin typeface="+mj-lt"/>
              </a:rPr>
              <a:t>upgrades</a:t>
            </a:r>
            <a:r>
              <a:rPr lang="en-US" sz="3200" dirty="0" smtClean="0">
                <a:latin typeface="+mj-lt"/>
              </a:rPr>
              <a:t> have been carried out during the Long Shutdown 2 (</a:t>
            </a:r>
            <a:r>
              <a:rPr lang="en-US" sz="3200" b="1" dirty="0" smtClean="0">
                <a:latin typeface="+mj-lt"/>
              </a:rPr>
              <a:t>LS2</a:t>
            </a:r>
            <a:r>
              <a:rPr lang="en-US" sz="3200" dirty="0" smtClean="0">
                <a:latin typeface="+mj-lt"/>
              </a:rPr>
              <a:t>) (2019-2020) in the CERN Accelerator Complex</a:t>
            </a:r>
            <a:endParaRPr lang="en-US" sz="3200" dirty="0">
              <a:latin typeface="+mj-lt"/>
            </a:endParaRPr>
          </a:p>
        </p:txBody>
      </p:sp>
      <p:sp>
        <p:nvSpPr>
          <p:cNvPr id="6" name="TextBox 5"/>
          <p:cNvSpPr txBox="1"/>
          <p:nvPr/>
        </p:nvSpPr>
        <p:spPr>
          <a:xfrm>
            <a:off x="971600" y="3645024"/>
            <a:ext cx="7129864" cy="2062103"/>
          </a:xfrm>
          <a:prstGeom prst="rect">
            <a:avLst/>
          </a:prstGeom>
          <a:solidFill>
            <a:schemeClr val="accent2">
              <a:lumMod val="60000"/>
              <a:lumOff val="40000"/>
            </a:schemeClr>
          </a:solidFill>
        </p:spPr>
        <p:txBody>
          <a:bodyPr wrap="square" rtlCol="0">
            <a:spAutoFit/>
          </a:bodyPr>
          <a:lstStyle/>
          <a:p>
            <a:pPr algn="ctr"/>
            <a:r>
              <a:rPr lang="en-US" sz="3200" dirty="0" smtClean="0">
                <a:latin typeface="+mj-lt"/>
              </a:rPr>
              <a:t>I have to talk about </a:t>
            </a:r>
            <a:r>
              <a:rPr lang="en-US" sz="3200" b="1" dirty="0" smtClean="0">
                <a:latin typeface="+mj-lt"/>
              </a:rPr>
              <a:t>LHC Injector Upgrade (LIU)</a:t>
            </a:r>
            <a:r>
              <a:rPr lang="en-US" sz="3200" dirty="0" smtClean="0">
                <a:latin typeface="+mj-lt"/>
              </a:rPr>
              <a:t> done during LS2 to meet the </a:t>
            </a:r>
            <a:r>
              <a:rPr lang="en-US" sz="3200" b="1" dirty="0" smtClean="0">
                <a:latin typeface="+mj-lt"/>
              </a:rPr>
              <a:t>High-Luminosity LHC </a:t>
            </a:r>
            <a:r>
              <a:rPr lang="en-US" sz="3200" dirty="0" smtClean="0">
                <a:latin typeface="+mj-lt"/>
              </a:rPr>
              <a:t>performance requirements</a:t>
            </a:r>
            <a:endParaRPr lang="en-US" sz="3200" dirty="0">
              <a:latin typeface="+mj-lt"/>
            </a:endParaRPr>
          </a:p>
        </p:txBody>
      </p:sp>
    </p:spTree>
    <p:extLst>
      <p:ext uri="{BB962C8B-B14F-4D97-AF65-F5344CB8AC3E}">
        <p14:creationId xmlns:p14="http://schemas.microsoft.com/office/powerpoint/2010/main" val="180017740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5759103" cy="649288"/>
          </a:xfrm>
        </p:spPr>
        <p:txBody>
          <a:bodyPr>
            <a:normAutofit/>
          </a:bodyPr>
          <a:lstStyle/>
          <a:p>
            <a:r>
              <a:rPr lang="en-GB" dirty="0"/>
              <a:t>CTF 3 – CLIC Test </a:t>
            </a:r>
            <a:r>
              <a:rPr lang="en-GB" dirty="0" smtClean="0"/>
              <a:t>Facility</a:t>
            </a:r>
            <a:endParaRPr lang="en-GB" dirty="0"/>
          </a:p>
        </p:txBody>
      </p:sp>
      <p:pic>
        <p:nvPicPr>
          <p:cNvPr id="245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116632"/>
            <a:ext cx="965646" cy="71698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4400934" y="2564904"/>
            <a:ext cx="663964" cy="369332"/>
          </a:xfrm>
          <a:prstGeom prst="rect">
            <a:avLst/>
          </a:prstGeom>
          <a:noFill/>
        </p:spPr>
        <p:txBody>
          <a:bodyPr wrap="none" rtlCol="0">
            <a:spAutoFit/>
          </a:bodyPr>
          <a:lstStyle/>
          <a:p>
            <a:r>
              <a:rPr lang="en-GB" dirty="0" smtClean="0">
                <a:solidFill>
                  <a:schemeClr val="bg1"/>
                </a:solidFill>
              </a:rPr>
              <a:t>JURA</a:t>
            </a:r>
            <a:endParaRPr lang="en-GB" dirty="0">
              <a:solidFill>
                <a:schemeClr val="bg1"/>
              </a:solidFill>
            </a:endParaRPr>
          </a:p>
        </p:txBody>
      </p:sp>
      <p:sp>
        <p:nvSpPr>
          <p:cNvPr id="4" name="Rectangle 3"/>
          <p:cNvSpPr/>
          <p:nvPr/>
        </p:nvSpPr>
        <p:spPr>
          <a:xfrm>
            <a:off x="8271209" y="0"/>
            <a:ext cx="872791" cy="1340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6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815" y="790060"/>
            <a:ext cx="8085858" cy="60643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0" b="89524" l="0" r="100000"/>
                    </a14:imgEffect>
                  </a14:imgLayer>
                </a14:imgProps>
              </a:ext>
              <a:ext uri="{28A0092B-C50C-407E-A947-70E740481C1C}">
                <a14:useLocalDpi xmlns:a14="http://schemas.microsoft.com/office/drawing/2010/main" val="0"/>
              </a:ext>
            </a:extLst>
          </a:blip>
          <a:srcRect/>
          <a:stretch>
            <a:fillRect/>
          </a:stretch>
        </p:blipFill>
        <p:spPr bwMode="auto">
          <a:xfrm>
            <a:off x="8271209" y="29080"/>
            <a:ext cx="857250" cy="1000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2" name="TextBox 31"/>
          <p:cNvSpPr txBox="1"/>
          <p:nvPr/>
        </p:nvSpPr>
        <p:spPr>
          <a:xfrm>
            <a:off x="745217" y="2521794"/>
            <a:ext cx="370614" cy="369332"/>
          </a:xfrm>
          <a:prstGeom prst="rect">
            <a:avLst/>
          </a:prstGeom>
          <a:noFill/>
        </p:spPr>
        <p:txBody>
          <a:bodyPr wrap="none" rtlCol="0">
            <a:spAutoFit/>
          </a:bodyPr>
          <a:lstStyle/>
          <a:p>
            <a:r>
              <a:rPr lang="en-GB" dirty="0" smtClean="0"/>
              <a:t>e-</a:t>
            </a:r>
            <a:endParaRPr lang="en-GB" dirty="0"/>
          </a:p>
        </p:txBody>
      </p:sp>
      <p:grpSp>
        <p:nvGrpSpPr>
          <p:cNvPr id="53" name="Group 52"/>
          <p:cNvGrpSpPr/>
          <p:nvPr/>
        </p:nvGrpSpPr>
        <p:grpSpPr>
          <a:xfrm>
            <a:off x="5641486" y="5301208"/>
            <a:ext cx="288032" cy="280116"/>
            <a:chOff x="355769" y="3425016"/>
            <a:chExt cx="288032" cy="280116"/>
          </a:xfrm>
        </p:grpSpPr>
        <p:sp>
          <p:nvSpPr>
            <p:cNvPr id="58" name="Oval 57"/>
            <p:cNvSpPr/>
            <p:nvPr/>
          </p:nvSpPr>
          <p:spPr>
            <a:xfrm>
              <a:off x="355769" y="3425016"/>
              <a:ext cx="288032" cy="280116"/>
            </a:xfrm>
            <a:prstGeom prst="ellipse">
              <a:avLst/>
            </a:prstGeom>
            <a:solidFill>
              <a:srgbClr val="FFC00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9" name="Group 58"/>
            <p:cNvGrpSpPr/>
            <p:nvPr/>
          </p:nvGrpSpPr>
          <p:grpSpPr>
            <a:xfrm>
              <a:off x="424868" y="3493066"/>
              <a:ext cx="149834" cy="144016"/>
              <a:chOff x="2484242" y="5531712"/>
              <a:chExt cx="149834" cy="144016"/>
            </a:xfrm>
          </p:grpSpPr>
          <p:grpSp>
            <p:nvGrpSpPr>
              <p:cNvPr id="61" name="Group 60"/>
              <p:cNvGrpSpPr/>
              <p:nvPr/>
            </p:nvGrpSpPr>
            <p:grpSpPr>
              <a:xfrm rot="10800000">
                <a:off x="2484242" y="5531712"/>
                <a:ext cx="78300" cy="144016"/>
                <a:chOff x="2255160" y="5445224"/>
                <a:chExt cx="156600" cy="288032"/>
              </a:xfrm>
            </p:grpSpPr>
            <p:sp>
              <p:nvSpPr>
                <p:cNvPr id="65" name="Oval 6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2" name="Group 61"/>
              <p:cNvGrpSpPr/>
              <p:nvPr/>
            </p:nvGrpSpPr>
            <p:grpSpPr>
              <a:xfrm rot="10800000">
                <a:off x="2555776" y="5531712"/>
                <a:ext cx="78300" cy="144016"/>
                <a:chOff x="2255160" y="5445224"/>
                <a:chExt cx="156600" cy="288032"/>
              </a:xfrm>
            </p:grpSpPr>
            <p:sp>
              <p:nvSpPr>
                <p:cNvPr id="63" name="Oval 6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68" name="Group 67"/>
          <p:cNvGrpSpPr/>
          <p:nvPr/>
        </p:nvGrpSpPr>
        <p:grpSpPr>
          <a:xfrm>
            <a:off x="971815" y="2794178"/>
            <a:ext cx="288032" cy="280116"/>
            <a:chOff x="355769" y="3425016"/>
            <a:chExt cx="288032" cy="280116"/>
          </a:xfrm>
        </p:grpSpPr>
        <p:sp>
          <p:nvSpPr>
            <p:cNvPr id="69" name="Oval 68"/>
            <p:cNvSpPr/>
            <p:nvPr/>
          </p:nvSpPr>
          <p:spPr>
            <a:xfrm>
              <a:off x="355769" y="3425016"/>
              <a:ext cx="288032" cy="280116"/>
            </a:xfrm>
            <a:prstGeom prst="ellipse">
              <a:avLst/>
            </a:prstGeom>
            <a:solidFill>
              <a:srgbClr val="FFC00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0" name="Group 69"/>
            <p:cNvGrpSpPr/>
            <p:nvPr/>
          </p:nvGrpSpPr>
          <p:grpSpPr>
            <a:xfrm>
              <a:off x="424868" y="3493066"/>
              <a:ext cx="149834" cy="144016"/>
              <a:chOff x="2484242" y="5531712"/>
              <a:chExt cx="149834" cy="144016"/>
            </a:xfrm>
          </p:grpSpPr>
          <p:grpSp>
            <p:nvGrpSpPr>
              <p:cNvPr id="71" name="Group 70"/>
              <p:cNvGrpSpPr/>
              <p:nvPr/>
            </p:nvGrpSpPr>
            <p:grpSpPr>
              <a:xfrm rot="10800000">
                <a:off x="2484242" y="5531712"/>
                <a:ext cx="78300" cy="144016"/>
                <a:chOff x="2255160" y="5445224"/>
                <a:chExt cx="156600" cy="288032"/>
              </a:xfrm>
            </p:grpSpPr>
            <p:sp>
              <p:nvSpPr>
                <p:cNvPr id="75" name="Oval 7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2" name="Group 71"/>
              <p:cNvGrpSpPr/>
              <p:nvPr/>
            </p:nvGrpSpPr>
            <p:grpSpPr>
              <a:xfrm rot="10800000">
                <a:off x="2555776" y="5531712"/>
                <a:ext cx="78300" cy="144016"/>
                <a:chOff x="2255160" y="5445224"/>
                <a:chExt cx="156600" cy="288032"/>
              </a:xfrm>
            </p:grpSpPr>
            <p:sp>
              <p:nvSpPr>
                <p:cNvPr id="73" name="Oval 7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5" name="Date Placeholder 4"/>
          <p:cNvSpPr>
            <a:spLocks noGrp="1"/>
          </p:cNvSpPr>
          <p:nvPr>
            <p:ph type="dt" sz="half" idx="10"/>
          </p:nvPr>
        </p:nvSpPr>
        <p:spPr/>
        <p:txBody>
          <a:bodyPr/>
          <a:lstStyle/>
          <a:p>
            <a:r>
              <a:rPr lang="en-US" smtClean="0"/>
              <a:t>15 January 2021</a:t>
            </a:r>
            <a:endParaRPr lang="en-US" dirty="0" smtClean="0"/>
          </a:p>
        </p:txBody>
      </p:sp>
      <p:sp>
        <p:nvSpPr>
          <p:cNvPr id="6" name="Footer Placeholder 5"/>
          <p:cNvSpPr>
            <a:spLocks noGrp="1"/>
          </p:cNvSpPr>
          <p:nvPr>
            <p:ph type="ftr" sz="quarter" idx="11"/>
          </p:nvPr>
        </p:nvSpPr>
        <p:spPr/>
        <p:txBody>
          <a:bodyPr/>
          <a:lstStyle/>
          <a:p>
            <a:r>
              <a:rPr lang="en-US" smtClean="0"/>
              <a:t>JUAS 2021</a:t>
            </a:r>
            <a:endParaRPr lang="en-US" dirty="0"/>
          </a:p>
        </p:txBody>
      </p:sp>
      <p:sp>
        <p:nvSpPr>
          <p:cNvPr id="7" name="Slide Number Placeholder 6"/>
          <p:cNvSpPr>
            <a:spLocks noGrp="1"/>
          </p:cNvSpPr>
          <p:nvPr>
            <p:ph type="sldNum" sz="quarter" idx="12"/>
          </p:nvPr>
        </p:nvSpPr>
        <p:spPr/>
        <p:txBody>
          <a:bodyPr/>
          <a:lstStyle/>
          <a:p>
            <a:fld id="{8A37C28D-FCB0-477D-82D3-62143F2DA843}" type="slidenum">
              <a:rPr lang="en-US" smtClean="0"/>
              <a:pPr/>
              <a:t>70</a:t>
            </a:fld>
            <a:endParaRPr lang="en-US" dirty="0"/>
          </a:p>
        </p:txBody>
      </p:sp>
    </p:spTree>
    <p:extLst>
      <p:ext uri="{BB962C8B-B14F-4D97-AF65-F5344CB8AC3E}">
        <p14:creationId xmlns:p14="http://schemas.microsoft.com/office/powerpoint/2010/main" val="12114162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1.38889E-6 2.22222E-6 L 0.53976 0.00116 L 0.58976 -0.02408 L 0.61423 -0.0706 L 0.61042 -0.11459 L 0.59253 -0.14746 L 0.56684 -0.16019 L 0.52083 -0.1625 L 0.49253 -0.14491 L 0.47656 -0.11343 L 0.47465 -0.07431 L 0.48489 -0.03912 L 0.51319 -0.01898 L 0.53403 -0.00764 L 0.55764 2.22222E-6 L 0.5783 2.22222E-6 L 0.59531 0.00879 L 0.61233 0.02639 L 0.63021 0.03518 L 0.7066 0.03634 L 0.73594 0.05139 L 0.75573 0.08541 L 0.7651 0.1206 L 0.76146 0.18241 L 0.75486 0.21898 L 0.73212 0.25301 L 0.70851 0.26551 L 0.66892 0.26805 L 0.5783 0.26551 L 0.54531 0.23796 L 0.52934 0.19884 L 0.52465 0.15856 L 0.53316 0.0956 L 0.54826 0.05903 L 0.57743 0.03518 L 0.71614 0.03773 L 0.73594 0.05278 L 0.75573 0.08541 L 0.76423 0.13727 L 0.76042 0.1875 L 0.75295 0.22778 L 0.72743 0.2581 L 0.70104 0.2669 L 0.66614 0.26805 L 0.63021 0.29815 L 0.52726 0.29606 " pathEditMode="relative" rAng="0" ptsTypes="AAAAAAAAAAAAAAAAAAAAAAAAAAAAAAAAAAAAAAAAAAAAAA">
                                      <p:cBhvr>
                                        <p:cTn id="6" dur="5000" fill="hold"/>
                                        <p:tgtEl>
                                          <p:spTgt spid="68"/>
                                        </p:tgtEl>
                                        <p:attrNameLst>
                                          <p:attrName>ppt_x</p:attrName>
                                          <p:attrName>ppt_y</p:attrName>
                                        </p:attrNameLst>
                                      </p:cBhvr>
                                      <p:rCtr x="38247" y="6782"/>
                                    </p:animMotion>
                                  </p:childTnLst>
                                  <p:subTnLst>
                                    <p:set>
                                      <p:cBhvr override="childStyle">
                                        <p:cTn dur="1" fill="hold" display="0" masterRel="sameClick" afterEffect="1">
                                          <p:stCondLst>
                                            <p:cond evt="end" delay="0">
                                              <p:tn val="5"/>
                                            </p:cond>
                                          </p:stCondLst>
                                        </p:cTn>
                                        <p:tgtEl>
                                          <p:spTgt spid="6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333177" y="115416"/>
            <a:ext cx="5759103" cy="649288"/>
          </a:xfrm>
        </p:spPr>
        <p:txBody>
          <a:bodyPr>
            <a:normAutofit/>
          </a:bodyPr>
          <a:lstStyle/>
          <a:p>
            <a:r>
              <a:rPr lang="en-GB" dirty="0"/>
              <a:t>CTF 3 – CLIC Test </a:t>
            </a:r>
            <a:r>
              <a:rPr lang="en-GB" dirty="0" smtClean="0"/>
              <a:t>Facility</a:t>
            </a:r>
            <a:endParaRPr lang="en-GB" dirty="0"/>
          </a:p>
        </p:txBody>
      </p:sp>
      <p:pic>
        <p:nvPicPr>
          <p:cNvPr id="245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116632"/>
            <a:ext cx="965646" cy="71698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4400934" y="2564904"/>
            <a:ext cx="663964" cy="369332"/>
          </a:xfrm>
          <a:prstGeom prst="rect">
            <a:avLst/>
          </a:prstGeom>
          <a:noFill/>
        </p:spPr>
        <p:txBody>
          <a:bodyPr wrap="none" rtlCol="0">
            <a:spAutoFit/>
          </a:bodyPr>
          <a:lstStyle/>
          <a:p>
            <a:r>
              <a:rPr lang="en-GB" dirty="0" smtClean="0">
                <a:solidFill>
                  <a:schemeClr val="bg1"/>
                </a:solidFill>
              </a:rPr>
              <a:t>JURA</a:t>
            </a:r>
            <a:endParaRPr lang="en-GB" dirty="0">
              <a:solidFill>
                <a:schemeClr val="bg1"/>
              </a:solidFill>
            </a:endParaRPr>
          </a:p>
        </p:txBody>
      </p:sp>
      <p:sp>
        <p:nvSpPr>
          <p:cNvPr id="4" name="Rectangle 3"/>
          <p:cNvSpPr/>
          <p:nvPr/>
        </p:nvSpPr>
        <p:spPr>
          <a:xfrm>
            <a:off x="8271209" y="0"/>
            <a:ext cx="872791" cy="1340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6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815" y="790060"/>
            <a:ext cx="8085858" cy="606439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0" b="89524" l="0" r="100000"/>
                    </a14:imgEffect>
                  </a14:imgLayer>
                </a14:imgProps>
              </a:ext>
              <a:ext uri="{28A0092B-C50C-407E-A947-70E740481C1C}">
                <a14:useLocalDpi xmlns:a14="http://schemas.microsoft.com/office/drawing/2010/main" val="0"/>
              </a:ext>
            </a:extLst>
          </a:blip>
          <a:srcRect/>
          <a:stretch>
            <a:fillRect/>
          </a:stretch>
        </p:blipFill>
        <p:spPr bwMode="auto">
          <a:xfrm>
            <a:off x="8271209" y="29080"/>
            <a:ext cx="857250" cy="1000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53" name="Group 52"/>
          <p:cNvGrpSpPr/>
          <p:nvPr/>
        </p:nvGrpSpPr>
        <p:grpSpPr>
          <a:xfrm>
            <a:off x="5641486" y="5301208"/>
            <a:ext cx="288032" cy="280116"/>
            <a:chOff x="355769" y="3425016"/>
            <a:chExt cx="288032" cy="280116"/>
          </a:xfrm>
        </p:grpSpPr>
        <p:sp>
          <p:nvSpPr>
            <p:cNvPr id="58" name="Oval 57"/>
            <p:cNvSpPr/>
            <p:nvPr/>
          </p:nvSpPr>
          <p:spPr>
            <a:xfrm>
              <a:off x="355769" y="3425016"/>
              <a:ext cx="288032" cy="280116"/>
            </a:xfrm>
            <a:prstGeom prst="ellipse">
              <a:avLst/>
            </a:prstGeom>
            <a:solidFill>
              <a:srgbClr val="FFC00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9" name="Group 58"/>
            <p:cNvGrpSpPr/>
            <p:nvPr/>
          </p:nvGrpSpPr>
          <p:grpSpPr>
            <a:xfrm>
              <a:off x="424868" y="3493066"/>
              <a:ext cx="149834" cy="144016"/>
              <a:chOff x="2484242" y="5531712"/>
              <a:chExt cx="149834" cy="144016"/>
            </a:xfrm>
          </p:grpSpPr>
          <p:grpSp>
            <p:nvGrpSpPr>
              <p:cNvPr id="61" name="Group 60"/>
              <p:cNvGrpSpPr/>
              <p:nvPr/>
            </p:nvGrpSpPr>
            <p:grpSpPr>
              <a:xfrm rot="10800000">
                <a:off x="2484242" y="5531712"/>
                <a:ext cx="78300" cy="144016"/>
                <a:chOff x="2255160" y="5445224"/>
                <a:chExt cx="156600" cy="288032"/>
              </a:xfrm>
            </p:grpSpPr>
            <p:sp>
              <p:nvSpPr>
                <p:cNvPr id="65" name="Oval 6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2" name="Group 61"/>
              <p:cNvGrpSpPr/>
              <p:nvPr/>
            </p:nvGrpSpPr>
            <p:grpSpPr>
              <a:xfrm rot="10800000">
                <a:off x="2555776" y="5531712"/>
                <a:ext cx="78300" cy="144016"/>
                <a:chOff x="2255160" y="5445224"/>
                <a:chExt cx="156600" cy="288032"/>
              </a:xfrm>
            </p:grpSpPr>
            <p:sp>
              <p:nvSpPr>
                <p:cNvPr id="63" name="Oval 6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5612" name="Group 25611"/>
          <p:cNvGrpSpPr/>
          <p:nvPr/>
        </p:nvGrpSpPr>
        <p:grpSpPr>
          <a:xfrm>
            <a:off x="3275856" y="5181200"/>
            <a:ext cx="743152" cy="214037"/>
            <a:chOff x="3275856" y="5181200"/>
            <a:chExt cx="743152" cy="214037"/>
          </a:xfrm>
        </p:grpSpPr>
        <p:sp>
          <p:nvSpPr>
            <p:cNvPr id="25611" name="Lightning Bolt 25610"/>
            <p:cNvSpPr/>
            <p:nvPr/>
          </p:nvSpPr>
          <p:spPr>
            <a:xfrm rot="5400000">
              <a:off x="3367615" y="5089441"/>
              <a:ext cx="188058" cy="371576"/>
            </a:xfrm>
            <a:prstGeom prst="lightningBolt">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Lightning Bolt 93"/>
            <p:cNvSpPr/>
            <p:nvPr/>
          </p:nvSpPr>
          <p:spPr>
            <a:xfrm rot="5400000">
              <a:off x="3538424" y="5089441"/>
              <a:ext cx="188058" cy="371576"/>
            </a:xfrm>
            <a:prstGeom prst="lightningBolt">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Lightning Bolt 94"/>
            <p:cNvSpPr/>
            <p:nvPr/>
          </p:nvSpPr>
          <p:spPr>
            <a:xfrm rot="5400000">
              <a:off x="3739191" y="5115420"/>
              <a:ext cx="188058" cy="371576"/>
            </a:xfrm>
            <a:prstGeom prst="lightningBolt">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7" name="Lightning Bolt 96"/>
          <p:cNvSpPr/>
          <p:nvPr/>
        </p:nvSpPr>
        <p:spPr>
          <a:xfrm rot="5400000">
            <a:off x="6031911" y="5714730"/>
            <a:ext cx="188058" cy="371576"/>
          </a:xfrm>
          <a:prstGeom prst="lightningBolt">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613" name="TextBox 25612"/>
          <p:cNvSpPr txBox="1"/>
          <p:nvPr/>
        </p:nvSpPr>
        <p:spPr>
          <a:xfrm>
            <a:off x="6318413" y="5589240"/>
            <a:ext cx="2070011" cy="646331"/>
          </a:xfrm>
          <a:prstGeom prst="rect">
            <a:avLst/>
          </a:prstGeom>
          <a:noFill/>
        </p:spPr>
        <p:txBody>
          <a:bodyPr wrap="square" rtlCol="0">
            <a:spAutoFit/>
          </a:bodyPr>
          <a:lstStyle/>
          <a:p>
            <a:r>
              <a:rPr lang="en-GB" dirty="0" smtClean="0"/>
              <a:t>RF Power is sucked from Driver Beam</a:t>
            </a:r>
            <a:endParaRPr lang="en-GB" dirty="0"/>
          </a:p>
        </p:txBody>
      </p:sp>
      <p:grpSp>
        <p:nvGrpSpPr>
          <p:cNvPr id="99" name="Group 98"/>
          <p:cNvGrpSpPr/>
          <p:nvPr/>
        </p:nvGrpSpPr>
        <p:grpSpPr>
          <a:xfrm>
            <a:off x="5838474" y="4811801"/>
            <a:ext cx="288032" cy="280116"/>
            <a:chOff x="355769" y="3425016"/>
            <a:chExt cx="288032" cy="280116"/>
          </a:xfrm>
        </p:grpSpPr>
        <p:sp>
          <p:nvSpPr>
            <p:cNvPr id="100" name="Oval 99"/>
            <p:cNvSpPr/>
            <p:nvPr/>
          </p:nvSpPr>
          <p:spPr>
            <a:xfrm>
              <a:off x="355769" y="3425016"/>
              <a:ext cx="288032" cy="280116"/>
            </a:xfrm>
            <a:prstGeom prst="ellipse">
              <a:avLst/>
            </a:prstGeom>
            <a:solidFill>
              <a:srgbClr val="FFC00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1" name="Group 100"/>
            <p:cNvGrpSpPr/>
            <p:nvPr/>
          </p:nvGrpSpPr>
          <p:grpSpPr>
            <a:xfrm>
              <a:off x="424868" y="3493066"/>
              <a:ext cx="149834" cy="144016"/>
              <a:chOff x="2484242" y="5531712"/>
              <a:chExt cx="149834" cy="144016"/>
            </a:xfrm>
          </p:grpSpPr>
          <p:grpSp>
            <p:nvGrpSpPr>
              <p:cNvPr id="102" name="Group 101"/>
              <p:cNvGrpSpPr/>
              <p:nvPr/>
            </p:nvGrpSpPr>
            <p:grpSpPr>
              <a:xfrm rot="10800000">
                <a:off x="2484242" y="5531712"/>
                <a:ext cx="78300" cy="144016"/>
                <a:chOff x="2255160" y="5445224"/>
                <a:chExt cx="156600" cy="288032"/>
              </a:xfrm>
            </p:grpSpPr>
            <p:sp>
              <p:nvSpPr>
                <p:cNvPr id="106" name="Oval 10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3" name="Group 102"/>
              <p:cNvGrpSpPr/>
              <p:nvPr/>
            </p:nvGrpSpPr>
            <p:grpSpPr>
              <a:xfrm rot="10800000">
                <a:off x="2555776" y="5531712"/>
                <a:ext cx="78300" cy="144016"/>
                <a:chOff x="2255160" y="5445224"/>
                <a:chExt cx="156600" cy="288032"/>
              </a:xfrm>
            </p:grpSpPr>
            <p:sp>
              <p:nvSpPr>
                <p:cNvPr id="104" name="Oval 10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25615" name="Oval 25614"/>
          <p:cNvSpPr/>
          <p:nvPr/>
        </p:nvSpPr>
        <p:spPr>
          <a:xfrm>
            <a:off x="5835850" y="4802152"/>
            <a:ext cx="320325" cy="306096"/>
          </a:xfrm>
          <a:prstGeom prst="ellips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ate Placeholder 4"/>
          <p:cNvSpPr>
            <a:spLocks noGrp="1"/>
          </p:cNvSpPr>
          <p:nvPr>
            <p:ph type="dt" sz="half" idx="10"/>
          </p:nvPr>
        </p:nvSpPr>
        <p:spPr/>
        <p:txBody>
          <a:bodyPr/>
          <a:lstStyle/>
          <a:p>
            <a:r>
              <a:rPr lang="en-US" smtClean="0"/>
              <a:t>15 January 2021</a:t>
            </a:r>
            <a:endParaRPr lang="en-US" dirty="0" smtClean="0"/>
          </a:p>
        </p:txBody>
      </p:sp>
      <p:sp>
        <p:nvSpPr>
          <p:cNvPr id="6" name="Footer Placeholder 5"/>
          <p:cNvSpPr>
            <a:spLocks noGrp="1"/>
          </p:cNvSpPr>
          <p:nvPr>
            <p:ph type="ftr" sz="quarter" idx="11"/>
          </p:nvPr>
        </p:nvSpPr>
        <p:spPr/>
        <p:txBody>
          <a:bodyPr/>
          <a:lstStyle/>
          <a:p>
            <a:r>
              <a:rPr lang="en-US" smtClean="0"/>
              <a:t>JUAS 2021</a:t>
            </a:r>
            <a:endParaRPr lang="en-US" dirty="0"/>
          </a:p>
        </p:txBody>
      </p:sp>
      <p:sp>
        <p:nvSpPr>
          <p:cNvPr id="7" name="Slide Number Placeholder 6"/>
          <p:cNvSpPr>
            <a:spLocks noGrp="1"/>
          </p:cNvSpPr>
          <p:nvPr>
            <p:ph type="sldNum" sz="quarter" idx="12"/>
          </p:nvPr>
        </p:nvSpPr>
        <p:spPr/>
        <p:txBody>
          <a:bodyPr/>
          <a:lstStyle/>
          <a:p>
            <a:fld id="{8A37C28D-FCB0-477D-82D3-62143F2DA843}" type="slidenum">
              <a:rPr lang="en-US" smtClean="0"/>
              <a:pPr/>
              <a:t>71</a:t>
            </a:fld>
            <a:endParaRPr lang="en-US" dirty="0"/>
          </a:p>
        </p:txBody>
      </p:sp>
    </p:spTree>
    <p:extLst>
      <p:ext uri="{BB962C8B-B14F-4D97-AF65-F5344CB8AC3E}">
        <p14:creationId xmlns:p14="http://schemas.microsoft.com/office/powerpoint/2010/main" val="63744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100000" fill="hold" nodeType="withEffect">
                                  <p:stCondLst>
                                    <p:cond delay="0"/>
                                  </p:stCondLst>
                                  <p:childTnLst>
                                    <p:animMotion origin="layout" path="M 5.55556E-7 -2.96296E-6 L -0.34722 -0.0037 L -0.37743 0.01134 L -0.39913 0.04144 " pathEditMode="relative" ptsTypes="AAAA">
                                      <p:cBhvr>
                                        <p:cTn id="6" dur="2000" fill="hold"/>
                                        <p:tgtEl>
                                          <p:spTgt spid="53"/>
                                        </p:tgtEl>
                                        <p:attrNameLst>
                                          <p:attrName>ppt_x</p:attrName>
                                          <p:attrName>ppt_y</p:attrName>
                                        </p:attrNameLst>
                                      </p:cBhvr>
                                    </p:animMotion>
                                  </p:childTnLst>
                                </p:cTn>
                              </p:par>
                              <p:par>
                                <p:cTn id="7" presetID="1" presetClass="exit" presetSubtype="0" fill="hold" grpId="0" nodeType="withEffect">
                                  <p:stCondLst>
                                    <p:cond delay="0"/>
                                  </p:stCondLst>
                                  <p:childTnLst>
                                    <p:set>
                                      <p:cBhvr>
                                        <p:cTn id="8" dur="1" fill="hold">
                                          <p:stCondLst>
                                            <p:cond delay="0"/>
                                          </p:stCondLst>
                                        </p:cTn>
                                        <p:tgtEl>
                                          <p:spTgt spid="25615"/>
                                        </p:tgtEl>
                                        <p:attrNameLst>
                                          <p:attrName>style.visibility</p:attrName>
                                        </p:attrNameLst>
                                      </p:cBhvr>
                                      <p:to>
                                        <p:strVal val="hidden"/>
                                      </p:to>
                                    </p:set>
                                  </p:childTnLst>
                                </p:cTn>
                              </p:par>
                              <p:par>
                                <p:cTn id="9" presetID="0" presetClass="path" presetSubtype="0" decel="100000" fill="hold" nodeType="withEffect">
                                  <p:stCondLst>
                                    <p:cond delay="0"/>
                                  </p:stCondLst>
                                  <p:childTnLst>
                                    <p:animMotion origin="layout" path="M -7.5E-6 1.32084E-6 C -0.00921 1.32084E-6 -0.01858 1.32084E-6 -0.02778 1.32084E-6 L -0.06702 0.03146 L -0.3691 0.03007 L -0.39584 0.04256 L -0.42067 0.07818 " pathEditMode="relative" ptsTypes="fAAAAA">
                                      <p:cBhvr>
                                        <p:cTn id="10" dur="5000" fill="hold"/>
                                        <p:tgtEl>
                                          <p:spTgt spid="99"/>
                                        </p:tgtEl>
                                        <p:attrNameLst>
                                          <p:attrName>ppt_x</p:attrName>
                                          <p:attrName>ppt_y</p:attrName>
                                        </p:attrNameLst>
                                      </p:cBhvr>
                                    </p:animMotion>
                                  </p:childTnLst>
                                </p:cTn>
                              </p:par>
                              <p:par>
                                <p:cTn id="11" presetID="22" presetClass="entr" presetSubtype="1" fill="hold" nodeType="withEffect">
                                  <p:stCondLst>
                                    <p:cond delay="1400"/>
                                  </p:stCondLst>
                                  <p:childTnLst>
                                    <p:set>
                                      <p:cBhvr>
                                        <p:cTn id="12" dur="1" fill="hold">
                                          <p:stCondLst>
                                            <p:cond delay="0"/>
                                          </p:stCondLst>
                                        </p:cTn>
                                        <p:tgtEl>
                                          <p:spTgt spid="25612"/>
                                        </p:tgtEl>
                                        <p:attrNameLst>
                                          <p:attrName>style.visibility</p:attrName>
                                        </p:attrNameLst>
                                      </p:cBhvr>
                                      <p:to>
                                        <p:strVal val="visible"/>
                                      </p:to>
                                    </p:set>
                                    <p:animEffect transition="in" filter="wipe(up)">
                                      <p:cBhvr>
                                        <p:cTn id="13" dur="1000"/>
                                        <p:tgtEl>
                                          <p:spTgt spid="25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5" grpId="0" animBg="1"/>
    </p:bld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High Light Of HEP -Year</a:t>
            </a:r>
            <a:endParaRPr lang="en-GB"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72</a:t>
            </a:fld>
            <a:endParaRPr lang="en-US" dirty="0"/>
          </a:p>
        </p:txBody>
      </p:sp>
      <p:grpSp>
        <p:nvGrpSpPr>
          <p:cNvPr id="6" name="Group 27"/>
          <p:cNvGrpSpPr>
            <a:grpSpLocks/>
          </p:cNvGrpSpPr>
          <p:nvPr/>
        </p:nvGrpSpPr>
        <p:grpSpPr bwMode="auto">
          <a:xfrm>
            <a:off x="685805" y="1357313"/>
            <a:ext cx="7612058" cy="4862489"/>
            <a:chOff x="685800" y="1357313"/>
            <a:chExt cx="7611533" cy="4862547"/>
          </a:xfrm>
        </p:grpSpPr>
        <p:pic>
          <p:nvPicPr>
            <p:cNvPr id="7" name="Picture 2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357313"/>
              <a:ext cx="7611533"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26"/>
            <p:cNvSpPr txBox="1">
              <a:spLocks noChangeArrowheads="1"/>
            </p:cNvSpPr>
            <p:nvPr/>
          </p:nvSpPr>
          <p:spPr bwMode="auto">
            <a:xfrm>
              <a:off x="1297847" y="5819745"/>
              <a:ext cx="6673547" cy="4001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b="1" i="1">
                  <a:solidFill>
                    <a:schemeClr val="tx1"/>
                  </a:solidFill>
                  <a:latin typeface="Times New Roman" pitchFamily="18" charset="0"/>
                  <a:ea typeface="ＭＳ Ｐゴシック" pitchFamily="34" charset="-128"/>
                </a:defRPr>
              </a:lvl1pPr>
              <a:lvl2pPr marL="37931725" indent="-37474525" eaLnBrk="0" hangingPunct="0">
                <a:defRPr sz="1600" b="1" i="1">
                  <a:solidFill>
                    <a:schemeClr val="tx1"/>
                  </a:solidFill>
                  <a:latin typeface="Times New Roman" pitchFamily="18" charset="0"/>
                  <a:ea typeface="ＭＳ Ｐゴシック" pitchFamily="34" charset="-128"/>
                </a:defRPr>
              </a:lvl2pPr>
              <a:lvl3pPr eaLnBrk="0" hangingPunct="0">
                <a:defRPr sz="1600" b="1" i="1">
                  <a:solidFill>
                    <a:schemeClr val="tx1"/>
                  </a:solidFill>
                  <a:latin typeface="Times New Roman" pitchFamily="18" charset="0"/>
                  <a:ea typeface="ＭＳ Ｐゴシック" pitchFamily="34" charset="-128"/>
                </a:defRPr>
              </a:lvl3pPr>
              <a:lvl4pPr eaLnBrk="0" hangingPunct="0">
                <a:defRPr sz="1600" b="1" i="1">
                  <a:solidFill>
                    <a:schemeClr val="tx1"/>
                  </a:solidFill>
                  <a:latin typeface="Times New Roman" pitchFamily="18" charset="0"/>
                  <a:ea typeface="ＭＳ Ｐゴシック" pitchFamily="34" charset="-128"/>
                </a:defRPr>
              </a:lvl4pPr>
              <a:lvl5pPr eaLnBrk="0" hangingPunct="0">
                <a:defRPr sz="1600" b="1" i="1">
                  <a:solidFill>
                    <a:schemeClr val="tx1"/>
                  </a:solidFill>
                  <a:latin typeface="Times New Roman" pitchFamily="18" charset="0"/>
                  <a:ea typeface="ＭＳ Ｐゴシック" pitchFamily="34" charset="-128"/>
                </a:defRPr>
              </a:lvl5pPr>
              <a:lvl6pPr marL="4572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6pPr>
              <a:lvl7pPr marL="9144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7pPr>
              <a:lvl8pPr marL="13716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8pPr>
              <a:lvl9pPr marL="1828800" eaLnBrk="0" fontAlgn="base" hangingPunct="0">
                <a:spcBef>
                  <a:spcPct val="0"/>
                </a:spcBef>
                <a:spcAft>
                  <a:spcPct val="0"/>
                </a:spcAft>
                <a:defRPr sz="1600" b="1" i="1">
                  <a:solidFill>
                    <a:schemeClr val="tx1"/>
                  </a:solidFill>
                  <a:latin typeface="Times New Roman" pitchFamily="18" charset="0"/>
                  <a:ea typeface="ＭＳ Ｐゴシック" pitchFamily="34" charset="-128"/>
                </a:defRPr>
              </a:lvl9pPr>
            </a:lstStyle>
            <a:p>
              <a:pPr eaLnBrk="1" hangingPunct="1"/>
              <a:r>
                <a:rPr lang="en-US" altLang="en-US" sz="2000" dirty="0">
                  <a:solidFill>
                    <a:srgbClr val="0000FF"/>
                  </a:solidFill>
                  <a:latin typeface="+mn-lt"/>
                </a:rPr>
                <a:t>ATLAS event display: Higgs =&gt; two electrons &amp; two </a:t>
              </a:r>
              <a:r>
                <a:rPr lang="en-US" altLang="en-US" sz="2000" dirty="0" err="1">
                  <a:solidFill>
                    <a:srgbClr val="0000FF"/>
                  </a:solidFill>
                  <a:latin typeface="+mn-lt"/>
                </a:rPr>
                <a:t>muons</a:t>
              </a:r>
              <a:endParaRPr lang="en-US" altLang="en-US" sz="2000" dirty="0">
                <a:solidFill>
                  <a:srgbClr val="0000FF"/>
                </a:solidFill>
                <a:latin typeface="+mn-lt"/>
              </a:endParaRPr>
            </a:p>
          </p:txBody>
        </p:sp>
      </p:grpSp>
    </p:spTree>
    <p:extLst>
      <p:ext uri="{BB962C8B-B14F-4D97-AF65-F5344CB8AC3E}">
        <p14:creationId xmlns:p14="http://schemas.microsoft.com/office/powerpoint/2010/main" val="1114393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7504" y="2420888"/>
            <a:ext cx="3888432" cy="3113061"/>
          </a:xfrm>
          <a:prstGeom prst="rect">
            <a:avLst/>
          </a:prstGeom>
          <a:noFill/>
          <a:ln w="9525">
            <a:noFill/>
            <a:miter lim="800000"/>
            <a:headEnd/>
            <a:tailEnd/>
          </a:ln>
          <a:effectLst/>
        </p:spPr>
      </p:pic>
      <p:pic>
        <p:nvPicPr>
          <p:cNvPr id="10" name="Picture 9"/>
          <p:cNvPicPr>
            <a:picLocks noChangeAspect="1"/>
          </p:cNvPicPr>
          <p:nvPr/>
        </p:nvPicPr>
        <p:blipFill>
          <a:blip r:embed="rId4"/>
          <a:stretch>
            <a:fillRect/>
          </a:stretch>
        </p:blipFill>
        <p:spPr>
          <a:xfrm>
            <a:off x="2738372" y="5425062"/>
            <a:ext cx="6425108" cy="1432938"/>
          </a:xfrm>
          <a:prstGeom prst="rect">
            <a:avLst/>
          </a:prstGeom>
        </p:spPr>
      </p:pic>
      <p:sp>
        <p:nvSpPr>
          <p:cNvPr id="2" name="Title 1"/>
          <p:cNvSpPr>
            <a:spLocks noGrp="1"/>
          </p:cNvSpPr>
          <p:nvPr>
            <p:ph type="title"/>
          </p:nvPr>
        </p:nvSpPr>
        <p:spPr/>
        <p:txBody>
          <a:bodyPr anchor="t"/>
          <a:lstStyle/>
          <a:p>
            <a:pPr algn="r"/>
            <a:r>
              <a:rPr lang="en-US" dirty="0" smtClean="0"/>
              <a:t>Linac4 : Replacing Linac2</a:t>
            </a:r>
            <a:endParaRPr lang="en-US"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73</a:t>
            </a:fld>
            <a:endParaRPr lang="en-US" dirty="0"/>
          </a:p>
        </p:txBody>
      </p:sp>
      <p:sp>
        <p:nvSpPr>
          <p:cNvPr id="12" name="TextBox 11"/>
          <p:cNvSpPr txBox="1"/>
          <p:nvPr/>
        </p:nvSpPr>
        <p:spPr>
          <a:xfrm>
            <a:off x="107504" y="5721403"/>
            <a:ext cx="2592288" cy="707886"/>
          </a:xfrm>
          <a:prstGeom prst="rect">
            <a:avLst/>
          </a:prstGeom>
          <a:noFill/>
        </p:spPr>
        <p:txBody>
          <a:bodyPr wrap="square" rtlCol="0">
            <a:spAutoFit/>
          </a:bodyPr>
          <a:lstStyle/>
          <a:p>
            <a:r>
              <a:rPr lang="en-US" sz="2000" dirty="0" smtClean="0">
                <a:effectLst/>
              </a:rPr>
              <a:t>Delivers 40 mA, 400 </a:t>
            </a:r>
            <a:r>
              <a:rPr lang="en-US" sz="2000" dirty="0" err="1" smtClean="0">
                <a:effectLst/>
                <a:latin typeface="Symbol" charset="2"/>
                <a:cs typeface="Symbol" charset="2"/>
              </a:rPr>
              <a:t>m</a:t>
            </a:r>
            <a:r>
              <a:rPr lang="en-US" sz="2000" dirty="0" err="1" smtClean="0">
                <a:effectLst/>
              </a:rPr>
              <a:t>s</a:t>
            </a:r>
            <a:r>
              <a:rPr lang="en-US" sz="2000" dirty="0" smtClean="0">
                <a:effectLst/>
              </a:rPr>
              <a:t> pulses at 2 Hz</a:t>
            </a:r>
          </a:p>
        </p:txBody>
      </p:sp>
      <p:sp>
        <p:nvSpPr>
          <p:cNvPr id="18" name="TextBox 17"/>
          <p:cNvSpPr txBox="1"/>
          <p:nvPr/>
        </p:nvSpPr>
        <p:spPr>
          <a:xfrm>
            <a:off x="6516569" y="2346355"/>
            <a:ext cx="2087879" cy="369332"/>
          </a:xfrm>
          <a:prstGeom prst="rect">
            <a:avLst/>
          </a:prstGeom>
          <a:solidFill>
            <a:schemeClr val="accent1"/>
          </a:solidFill>
        </p:spPr>
        <p:txBody>
          <a:bodyPr wrap="none" rtlCol="0">
            <a:spAutoFit/>
          </a:bodyPr>
          <a:lstStyle/>
          <a:p>
            <a:r>
              <a:rPr lang="en-GB" dirty="0" smtClean="0">
                <a:solidFill>
                  <a:schemeClr val="bg1"/>
                </a:solidFill>
              </a:rPr>
              <a:t>50 </a:t>
            </a:r>
            <a:r>
              <a:rPr lang="en-GB" dirty="0" err="1" smtClean="0">
                <a:solidFill>
                  <a:schemeClr val="bg1"/>
                </a:solidFill>
              </a:rPr>
              <a:t>Mev</a:t>
            </a:r>
            <a:r>
              <a:rPr lang="en-GB" dirty="0" smtClean="0">
                <a:solidFill>
                  <a:schemeClr val="bg1"/>
                </a:solidFill>
              </a:rPr>
              <a:t> </a:t>
            </a:r>
            <a:r>
              <a:rPr lang="en-GB" dirty="0" smtClean="0">
                <a:solidFill>
                  <a:schemeClr val="bg1"/>
                </a:solidFill>
                <a:sym typeface="Wingdings" panose="05000000000000000000" pitchFamily="2" charset="2"/>
              </a:rPr>
              <a:t> 160 MeV</a:t>
            </a:r>
            <a:endParaRPr lang="en-GB" dirty="0">
              <a:solidFill>
                <a:schemeClr val="bg1"/>
              </a:solidFill>
            </a:endParaRPr>
          </a:p>
        </p:txBody>
      </p:sp>
      <p:sp>
        <p:nvSpPr>
          <p:cNvPr id="14" name="Rectangle 13"/>
          <p:cNvSpPr/>
          <p:nvPr/>
        </p:nvSpPr>
        <p:spPr>
          <a:xfrm>
            <a:off x="6294934" y="1183650"/>
            <a:ext cx="2736304"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p:cNvGrpSpPr/>
          <p:nvPr/>
        </p:nvGrpSpPr>
        <p:grpSpPr>
          <a:xfrm>
            <a:off x="5292080" y="1484784"/>
            <a:ext cx="3622675" cy="3744416"/>
            <a:chOff x="5292080" y="1484784"/>
            <a:chExt cx="3622675" cy="3744416"/>
          </a:xfrm>
        </p:grpSpPr>
        <p:graphicFrame>
          <p:nvGraphicFramePr>
            <p:cNvPr id="7" name="Object 4"/>
            <p:cNvGraphicFramePr>
              <a:graphicFrameLocks noChangeAspect="1"/>
            </p:cNvGraphicFramePr>
            <p:nvPr>
              <p:extLst>
                <p:ext uri="{D42A27DB-BD31-4B8C-83A1-F6EECF244321}">
                  <p14:modId xmlns:p14="http://schemas.microsoft.com/office/powerpoint/2010/main" val="328700559"/>
                </p:ext>
              </p:extLst>
            </p:nvPr>
          </p:nvGraphicFramePr>
          <p:xfrm>
            <a:off x="5292080" y="3514700"/>
            <a:ext cx="3622675" cy="1714500"/>
          </p:xfrm>
          <a:graphic>
            <a:graphicData uri="http://schemas.openxmlformats.org/presentationml/2006/ole">
              <mc:AlternateContent xmlns:mc="http://schemas.openxmlformats.org/markup-compatibility/2006">
                <mc:Choice xmlns:v="urn:schemas-microsoft-com:vml" Requires="v">
                  <p:oleObj spid="_x0000_s1100" name="Equation" r:id="rId5" imgW="2361960" imgH="1117440" progId="Equation.3">
                    <p:embed/>
                  </p:oleObj>
                </mc:Choice>
                <mc:Fallback>
                  <p:oleObj name="Equation" r:id="rId5" imgW="2361960" imgH="11174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3514700"/>
                          <a:ext cx="3622675" cy="1714500"/>
                        </a:xfrm>
                        <a:prstGeom prst="rect">
                          <a:avLst/>
                        </a:prstGeom>
                        <a:solidFill>
                          <a:srgbClr val="FFFFCC"/>
                        </a:solidFill>
                        <a:ln w="9525">
                          <a:solidFill>
                            <a:srgbClr val="339966"/>
                          </a:solidFill>
                          <a:miter lim="800000"/>
                          <a:headEnd/>
                          <a:tailEnd/>
                        </a:ln>
                      </p:spPr>
                    </p:pic>
                  </p:oleObj>
                </mc:Fallback>
              </mc:AlternateContent>
            </a:graphicData>
          </a:graphic>
        </p:graphicFrame>
        <p:cxnSp>
          <p:nvCxnSpPr>
            <p:cNvPr id="16" name="Straight Arrow Connector 15"/>
            <p:cNvCxnSpPr>
              <a:endCxn id="19" idx="0"/>
            </p:cNvCxnSpPr>
            <p:nvPr/>
          </p:nvCxnSpPr>
          <p:spPr>
            <a:xfrm flipH="1">
              <a:off x="5544108" y="1484784"/>
              <a:ext cx="828092" cy="21019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5292080" y="3586708"/>
              <a:ext cx="504056"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TextBox 19"/>
          <p:cNvSpPr txBox="1"/>
          <p:nvPr/>
        </p:nvSpPr>
        <p:spPr>
          <a:xfrm>
            <a:off x="5764793" y="2715687"/>
            <a:ext cx="3398687" cy="369332"/>
          </a:xfrm>
          <a:prstGeom prst="rect">
            <a:avLst/>
          </a:prstGeom>
          <a:solidFill>
            <a:schemeClr val="accent1"/>
          </a:solidFill>
        </p:spPr>
        <p:txBody>
          <a:bodyPr wrap="none" rtlCol="0">
            <a:spAutoFit/>
          </a:bodyPr>
          <a:lstStyle/>
          <a:p>
            <a:r>
              <a:rPr lang="en-GB" dirty="0" smtClean="0">
                <a:solidFill>
                  <a:schemeClr val="bg1"/>
                </a:solidFill>
              </a:rPr>
              <a:t>0.31*1.12=0.35 </a:t>
            </a:r>
            <a:r>
              <a:rPr lang="en-GB" dirty="0" smtClean="0">
                <a:solidFill>
                  <a:schemeClr val="bg1"/>
                </a:solidFill>
                <a:sym typeface="Wingdings" panose="05000000000000000000" pitchFamily="2" charset="2"/>
              </a:rPr>
              <a:t>0.52*1.37=0.70</a:t>
            </a:r>
            <a:endParaRPr lang="en-GB" dirty="0">
              <a:solidFill>
                <a:schemeClr val="bg1"/>
              </a:solidFill>
            </a:endParaRPr>
          </a:p>
        </p:txBody>
      </p:sp>
      <p:sp>
        <p:nvSpPr>
          <p:cNvPr id="23" name="TextBox 22"/>
          <p:cNvSpPr txBox="1"/>
          <p:nvPr/>
        </p:nvSpPr>
        <p:spPr>
          <a:xfrm>
            <a:off x="6300192" y="3154660"/>
            <a:ext cx="2178802" cy="369332"/>
          </a:xfrm>
          <a:prstGeom prst="rect">
            <a:avLst/>
          </a:prstGeom>
          <a:noFill/>
        </p:spPr>
        <p:txBody>
          <a:bodyPr wrap="none" rtlCol="0">
            <a:spAutoFit/>
          </a:bodyPr>
          <a:lstStyle/>
          <a:p>
            <a:r>
              <a:rPr lang="en-GB" dirty="0" smtClean="0">
                <a:sym typeface="Symbol"/>
              </a:rPr>
              <a:t>Q</a:t>
            </a:r>
            <a:r>
              <a:rPr lang="en-GB" sz="1100" b="1" dirty="0" smtClean="0">
                <a:sym typeface="Symbol"/>
              </a:rPr>
              <a:t>LINAC4</a:t>
            </a:r>
            <a:r>
              <a:rPr lang="en-GB" dirty="0" smtClean="0">
                <a:sym typeface="Symbol"/>
              </a:rPr>
              <a:t> </a:t>
            </a:r>
            <a:r>
              <a:rPr lang="en-GB" dirty="0" smtClean="0">
                <a:latin typeface="Arial"/>
                <a:cs typeface="Arial"/>
                <a:sym typeface="Symbol"/>
              </a:rPr>
              <a:t>≈ </a:t>
            </a:r>
            <a:r>
              <a:rPr lang="en-GB" b="1" dirty="0" smtClean="0">
                <a:solidFill>
                  <a:srgbClr val="C00000"/>
                </a:solidFill>
                <a:latin typeface="Arial"/>
                <a:cs typeface="Arial"/>
                <a:sym typeface="Symbol"/>
              </a:rPr>
              <a:t>0.5</a:t>
            </a:r>
            <a:r>
              <a:rPr lang="en-GB" dirty="0" smtClean="0">
                <a:sym typeface="Symbol"/>
              </a:rPr>
              <a:t>Q</a:t>
            </a:r>
            <a:r>
              <a:rPr lang="en-GB" sz="1100" b="1" dirty="0" smtClean="0">
                <a:sym typeface="Symbol"/>
              </a:rPr>
              <a:t>LINAC2</a:t>
            </a:r>
            <a:endParaRPr lang="en-GB" sz="1100" b="1" dirty="0"/>
          </a:p>
        </p:txBody>
      </p:sp>
      <p:sp>
        <p:nvSpPr>
          <p:cNvPr id="6" name="TextBox 5"/>
          <p:cNvSpPr txBox="1"/>
          <p:nvPr/>
        </p:nvSpPr>
        <p:spPr>
          <a:xfrm>
            <a:off x="0" y="836712"/>
            <a:ext cx="9036496" cy="1508105"/>
          </a:xfrm>
          <a:prstGeom prst="rect">
            <a:avLst/>
          </a:prstGeom>
          <a:noFill/>
        </p:spPr>
        <p:txBody>
          <a:bodyPr wrap="square" rtlCol="0">
            <a:spAutoFit/>
          </a:bodyPr>
          <a:lstStyle/>
          <a:p>
            <a:r>
              <a:rPr lang="en-US" sz="2000" dirty="0" smtClean="0">
                <a:solidFill>
                  <a:srgbClr val="0000FF"/>
                </a:solidFill>
                <a:effectLst/>
                <a:latin typeface="+mj-lt"/>
              </a:rPr>
              <a:t>Linac4 : Approved in 2007 as a replacement to Linac2</a:t>
            </a:r>
          </a:p>
          <a:p>
            <a:pPr marL="457200" indent="-457200">
              <a:buFont typeface="Courier New"/>
              <a:buChar char="o"/>
            </a:pPr>
            <a:r>
              <a:rPr lang="en-US" sz="1800" dirty="0" smtClean="0">
                <a:solidFill>
                  <a:srgbClr val="000000"/>
                </a:solidFill>
                <a:effectLst/>
                <a:latin typeface="+mj-lt"/>
              </a:rPr>
              <a:t>Energy 160 MeV (</a:t>
            </a:r>
            <a:r>
              <a:rPr lang="en-US" sz="1800" dirty="0" err="1" smtClean="0">
                <a:solidFill>
                  <a:srgbClr val="000000"/>
                </a:solidFill>
                <a:effectLst/>
                <a:latin typeface="+mj-lt"/>
              </a:rPr>
              <a:t>cf</a:t>
            </a:r>
            <a:r>
              <a:rPr lang="en-US" sz="1800" dirty="0" smtClean="0">
                <a:solidFill>
                  <a:srgbClr val="000000"/>
                </a:solidFill>
                <a:effectLst/>
                <a:latin typeface="+mj-lt"/>
              </a:rPr>
              <a:t> 50 MeV in Linac2) Doubles the </a:t>
            </a:r>
            <a:r>
              <a:rPr lang="en-US" sz="1800" dirty="0" smtClean="0">
                <a:solidFill>
                  <a:schemeClr val="bg1"/>
                </a:solidFill>
                <a:effectLst/>
                <a:latin typeface="+mj-lt"/>
              </a:rPr>
              <a:t>space charge tune shift </a:t>
            </a:r>
            <a:r>
              <a:rPr lang="en-US" sz="1800" dirty="0" smtClean="0">
                <a:solidFill>
                  <a:srgbClr val="000000"/>
                </a:solidFill>
                <a:effectLst/>
                <a:latin typeface="+mj-lt"/>
              </a:rPr>
              <a:t>limit at injection into the PS Booster</a:t>
            </a:r>
          </a:p>
          <a:p>
            <a:pPr marL="457200" indent="-457200">
              <a:buFont typeface="Courier New"/>
              <a:buChar char="o"/>
            </a:pPr>
            <a:r>
              <a:rPr lang="en-US" sz="1800" dirty="0" smtClean="0">
                <a:solidFill>
                  <a:srgbClr val="000000"/>
                </a:solidFill>
                <a:effectLst/>
                <a:latin typeface="+mj-lt"/>
              </a:rPr>
              <a:t>H- Injection : CERN is one of the few labs still using p</a:t>
            </a:r>
            <a:r>
              <a:rPr lang="en-US" sz="1800" baseline="30000" dirty="0" smtClean="0">
                <a:solidFill>
                  <a:srgbClr val="000000"/>
                </a:solidFill>
                <a:effectLst/>
                <a:latin typeface="+mj-lt"/>
              </a:rPr>
              <a:t>+</a:t>
            </a:r>
          </a:p>
          <a:p>
            <a:pPr marL="457200" indent="-457200">
              <a:buFont typeface="Courier New"/>
              <a:buChar char="o"/>
            </a:pPr>
            <a:r>
              <a:rPr lang="en-US" sz="1800" dirty="0" smtClean="0">
                <a:solidFill>
                  <a:srgbClr val="000000"/>
                </a:solidFill>
                <a:effectLst/>
                <a:latin typeface="+mj-lt"/>
              </a:rPr>
              <a:t>Connection to PSB LS2 (~ 2019)</a:t>
            </a:r>
            <a:endParaRPr lang="en-US" sz="1800" dirty="0">
              <a:solidFill>
                <a:srgbClr val="000000"/>
              </a:solidFill>
              <a:effectLst/>
              <a:latin typeface="+mj-lt"/>
            </a:endParaRPr>
          </a:p>
        </p:txBody>
      </p:sp>
      <p:grpSp>
        <p:nvGrpSpPr>
          <p:cNvPr id="21" name="Group 20"/>
          <p:cNvGrpSpPr/>
          <p:nvPr/>
        </p:nvGrpSpPr>
        <p:grpSpPr>
          <a:xfrm>
            <a:off x="6603082" y="3154660"/>
            <a:ext cx="786511" cy="989062"/>
            <a:chOff x="6603082" y="3154660"/>
            <a:chExt cx="786511" cy="989062"/>
          </a:xfrm>
        </p:grpSpPr>
        <p:sp>
          <p:nvSpPr>
            <p:cNvPr id="8" name="Oval 7"/>
            <p:cNvSpPr/>
            <p:nvPr/>
          </p:nvSpPr>
          <p:spPr>
            <a:xfrm>
              <a:off x="6603082" y="3855690"/>
              <a:ext cx="504056"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Arrow Connector 21"/>
            <p:cNvCxnSpPr/>
            <p:nvPr/>
          </p:nvCxnSpPr>
          <p:spPr>
            <a:xfrm flipH="1">
              <a:off x="7033321" y="3154660"/>
              <a:ext cx="356272" cy="7432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4" name="Oval 23"/>
          <p:cNvSpPr/>
          <p:nvPr/>
        </p:nvSpPr>
        <p:spPr>
          <a:xfrm>
            <a:off x="1835696" y="5589240"/>
            <a:ext cx="902676" cy="720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98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animBg="1"/>
      <p:bldP spid="20" grpId="0" animBg="1"/>
      <p:bldP spid="23" grpId="0"/>
      <p:bldP spid="24" grpId="0" animBg="1"/>
    </p:bld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History of the Antiproton Decelerator Chain</a:t>
            </a:r>
            <a:endParaRPr lang="en-US" dirty="0"/>
          </a:p>
        </p:txBody>
      </p:sp>
      <p:sp>
        <p:nvSpPr>
          <p:cNvPr id="23" name="Date Placeholder 22"/>
          <p:cNvSpPr>
            <a:spLocks noGrp="1"/>
          </p:cNvSpPr>
          <p:nvPr>
            <p:ph type="dt" sz="half" idx="10"/>
          </p:nvPr>
        </p:nvSpPr>
        <p:spPr/>
        <p:txBody>
          <a:bodyPr/>
          <a:lstStyle/>
          <a:p>
            <a:r>
              <a:rPr lang="en-US" smtClean="0"/>
              <a:t>15 January 2021</a:t>
            </a:r>
            <a:endParaRPr lang="en-US" dirty="0" smtClean="0"/>
          </a:p>
        </p:txBody>
      </p:sp>
      <p:sp>
        <p:nvSpPr>
          <p:cNvPr id="24" name="Footer Placeholder 23"/>
          <p:cNvSpPr>
            <a:spLocks noGrp="1"/>
          </p:cNvSpPr>
          <p:nvPr>
            <p:ph type="ftr" sz="quarter" idx="11"/>
          </p:nvPr>
        </p:nvSpPr>
        <p:spPr/>
        <p:txBody>
          <a:bodyPr/>
          <a:lstStyle/>
          <a:p>
            <a:r>
              <a:rPr lang="en-US" smtClean="0"/>
              <a:t>JUAS 2021</a:t>
            </a:r>
            <a:endParaRPr lang="en-US" dirty="0"/>
          </a:p>
        </p:txBody>
      </p:sp>
      <p:sp>
        <p:nvSpPr>
          <p:cNvPr id="25" name="Slide Number Placeholder 24"/>
          <p:cNvSpPr>
            <a:spLocks noGrp="1"/>
          </p:cNvSpPr>
          <p:nvPr>
            <p:ph type="sldNum" sz="quarter" idx="12"/>
          </p:nvPr>
        </p:nvSpPr>
        <p:spPr/>
        <p:txBody>
          <a:bodyPr/>
          <a:lstStyle/>
          <a:p>
            <a:fld id="{8A37C28D-FCB0-477D-82D3-62143F2DA843}" type="slidenum">
              <a:rPr lang="en-US" smtClean="0"/>
              <a:pPr/>
              <a:t>74</a:t>
            </a:fld>
            <a:endParaRPr lang="en-US" dirty="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536700"/>
            <a:ext cx="9029700" cy="4876800"/>
          </a:xfrm>
          <a:prstGeom prst="rect">
            <a:avLst/>
          </a:prstGeom>
        </p:spPr>
      </p:pic>
      <p:sp>
        <p:nvSpPr>
          <p:cNvPr id="10" name="TextBox 9"/>
          <p:cNvSpPr txBox="1"/>
          <p:nvPr/>
        </p:nvSpPr>
        <p:spPr>
          <a:xfrm>
            <a:off x="5868144" y="1876762"/>
            <a:ext cx="1368152" cy="400110"/>
          </a:xfrm>
          <a:prstGeom prst="rect">
            <a:avLst/>
          </a:prstGeom>
          <a:solidFill>
            <a:schemeClr val="bg1"/>
          </a:solidFill>
          <a:ln>
            <a:noFill/>
          </a:ln>
        </p:spPr>
        <p:txBody>
          <a:bodyPr wrap="square" rtlCol="0">
            <a:spAutoFit/>
          </a:bodyPr>
          <a:lstStyle/>
          <a:p>
            <a:r>
              <a:rPr lang="en-US" sz="2000" b="1" dirty="0" smtClean="0">
                <a:effectLst/>
              </a:rPr>
              <a:t>East Hall</a:t>
            </a:r>
          </a:p>
        </p:txBody>
      </p:sp>
      <p:sp>
        <p:nvSpPr>
          <p:cNvPr id="11" name="TextBox 10"/>
          <p:cNvSpPr txBox="1"/>
          <p:nvPr/>
        </p:nvSpPr>
        <p:spPr>
          <a:xfrm>
            <a:off x="1229859" y="1898715"/>
            <a:ext cx="1080120" cy="707886"/>
          </a:xfrm>
          <a:prstGeom prst="rect">
            <a:avLst/>
          </a:prstGeom>
          <a:solidFill>
            <a:schemeClr val="bg1"/>
          </a:solidFill>
          <a:ln>
            <a:noFill/>
          </a:ln>
        </p:spPr>
        <p:txBody>
          <a:bodyPr wrap="square" rtlCol="0">
            <a:spAutoFit/>
          </a:bodyPr>
          <a:lstStyle/>
          <a:p>
            <a:pPr algn="ctr"/>
            <a:r>
              <a:rPr lang="en-US" sz="2000" b="1" dirty="0" smtClean="0">
                <a:effectLst/>
              </a:rPr>
              <a:t>AD</a:t>
            </a:r>
          </a:p>
          <a:p>
            <a:pPr algn="ctr"/>
            <a:r>
              <a:rPr lang="en-US" sz="2000" b="1" dirty="0" smtClean="0"/>
              <a:t>2000</a:t>
            </a:r>
            <a:endParaRPr lang="en-US" sz="2000" b="1" dirty="0" smtClean="0">
              <a:effectLst/>
            </a:endParaRPr>
          </a:p>
        </p:txBody>
      </p:sp>
      <p:sp>
        <p:nvSpPr>
          <p:cNvPr id="12" name="TextBox 11"/>
          <p:cNvSpPr txBox="1"/>
          <p:nvPr/>
        </p:nvSpPr>
        <p:spPr>
          <a:xfrm>
            <a:off x="35496" y="1988840"/>
            <a:ext cx="792088" cy="400110"/>
          </a:xfrm>
          <a:prstGeom prst="rect">
            <a:avLst/>
          </a:prstGeom>
          <a:solidFill>
            <a:schemeClr val="bg1"/>
          </a:solidFill>
        </p:spPr>
        <p:txBody>
          <a:bodyPr wrap="square" rtlCol="0">
            <a:spAutoFit/>
          </a:bodyPr>
          <a:lstStyle/>
          <a:p>
            <a:pPr algn="ctr"/>
            <a:r>
              <a:rPr lang="en-US" sz="2000" b="1" dirty="0" smtClean="0">
                <a:effectLst/>
              </a:rPr>
              <a:t>SPS</a:t>
            </a:r>
          </a:p>
        </p:txBody>
      </p:sp>
      <p:sp>
        <p:nvSpPr>
          <p:cNvPr id="13" name="TextBox 12"/>
          <p:cNvSpPr txBox="1"/>
          <p:nvPr/>
        </p:nvSpPr>
        <p:spPr>
          <a:xfrm>
            <a:off x="3347864" y="1268760"/>
            <a:ext cx="936104" cy="400110"/>
          </a:xfrm>
          <a:prstGeom prst="rect">
            <a:avLst/>
          </a:prstGeom>
          <a:solidFill>
            <a:schemeClr val="bg1"/>
          </a:solidFill>
          <a:ln>
            <a:noFill/>
          </a:ln>
        </p:spPr>
        <p:txBody>
          <a:bodyPr wrap="square" rtlCol="0">
            <a:spAutoFit/>
          </a:bodyPr>
          <a:lstStyle/>
          <a:p>
            <a:pPr algn="r"/>
            <a:r>
              <a:rPr lang="en-US" sz="2000" b="1" dirty="0" err="1" smtClean="0">
                <a:effectLst/>
              </a:rPr>
              <a:t>Isolde</a:t>
            </a:r>
            <a:endParaRPr lang="en-US" sz="2000" b="1" dirty="0" smtClean="0">
              <a:effectLst/>
            </a:endParaRPr>
          </a:p>
        </p:txBody>
      </p:sp>
      <p:sp>
        <p:nvSpPr>
          <p:cNvPr id="14" name="TextBox 13"/>
          <p:cNvSpPr txBox="1"/>
          <p:nvPr/>
        </p:nvSpPr>
        <p:spPr>
          <a:xfrm>
            <a:off x="1547664" y="4901098"/>
            <a:ext cx="936104" cy="400110"/>
          </a:xfrm>
          <a:prstGeom prst="rect">
            <a:avLst/>
          </a:prstGeom>
          <a:solidFill>
            <a:schemeClr val="bg1"/>
          </a:solidFill>
          <a:ln>
            <a:solidFill>
              <a:srgbClr val="FF0000"/>
            </a:solidFill>
          </a:ln>
        </p:spPr>
        <p:txBody>
          <a:bodyPr wrap="square" rtlCol="0">
            <a:spAutoFit/>
          </a:bodyPr>
          <a:lstStyle/>
          <a:p>
            <a:pPr algn="ctr"/>
            <a:r>
              <a:rPr lang="en-US" sz="2000" b="1" dirty="0">
                <a:effectLst/>
              </a:rPr>
              <a:t>n</a:t>
            </a:r>
            <a:r>
              <a:rPr lang="en-US" sz="2000" b="1" dirty="0" smtClean="0">
                <a:effectLst/>
              </a:rPr>
              <a:t>-</a:t>
            </a:r>
            <a:r>
              <a:rPr lang="en-US" sz="2000" b="1" dirty="0" err="1" smtClean="0">
                <a:effectLst/>
              </a:rPr>
              <a:t>ToF</a:t>
            </a:r>
            <a:endParaRPr lang="en-US" sz="2000" b="1" dirty="0" smtClean="0">
              <a:effectLst/>
            </a:endParaRPr>
          </a:p>
        </p:txBody>
      </p:sp>
      <p:sp>
        <p:nvSpPr>
          <p:cNvPr id="15" name="TextBox 14"/>
          <p:cNvSpPr txBox="1"/>
          <p:nvPr/>
        </p:nvSpPr>
        <p:spPr>
          <a:xfrm rot="1179889">
            <a:off x="6228364" y="3139315"/>
            <a:ext cx="1080120" cy="400110"/>
          </a:xfrm>
          <a:prstGeom prst="rect">
            <a:avLst/>
          </a:prstGeom>
          <a:noFill/>
        </p:spPr>
        <p:txBody>
          <a:bodyPr wrap="square" rtlCol="0">
            <a:spAutoFit/>
          </a:bodyPr>
          <a:lstStyle/>
          <a:p>
            <a:r>
              <a:rPr lang="en-US" sz="2000" b="1" dirty="0">
                <a:effectLst/>
              </a:rPr>
              <a:t>CTF3</a:t>
            </a:r>
          </a:p>
        </p:txBody>
      </p:sp>
      <p:sp>
        <p:nvSpPr>
          <p:cNvPr id="16" name="TextBox 15"/>
          <p:cNvSpPr txBox="1"/>
          <p:nvPr/>
        </p:nvSpPr>
        <p:spPr>
          <a:xfrm>
            <a:off x="3707904" y="5661248"/>
            <a:ext cx="1080120" cy="400110"/>
          </a:xfrm>
          <a:prstGeom prst="rect">
            <a:avLst/>
          </a:prstGeom>
          <a:solidFill>
            <a:schemeClr val="bg1"/>
          </a:solidFill>
        </p:spPr>
        <p:txBody>
          <a:bodyPr wrap="square" rtlCol="0">
            <a:spAutoFit/>
          </a:bodyPr>
          <a:lstStyle/>
          <a:p>
            <a:pPr algn="r"/>
            <a:r>
              <a:rPr lang="en-US" sz="2000" b="1" dirty="0" smtClean="0">
                <a:effectLst/>
              </a:rPr>
              <a:t>Linac2</a:t>
            </a:r>
          </a:p>
        </p:txBody>
      </p:sp>
      <p:sp>
        <p:nvSpPr>
          <p:cNvPr id="17" name="TextBox 16"/>
          <p:cNvSpPr txBox="1"/>
          <p:nvPr/>
        </p:nvSpPr>
        <p:spPr>
          <a:xfrm>
            <a:off x="4716016" y="3068960"/>
            <a:ext cx="720080" cy="400110"/>
          </a:xfrm>
          <a:prstGeom prst="rect">
            <a:avLst/>
          </a:prstGeom>
          <a:solidFill>
            <a:schemeClr val="bg1"/>
          </a:solidFill>
        </p:spPr>
        <p:txBody>
          <a:bodyPr wrap="square" rtlCol="0">
            <a:spAutoFit/>
          </a:bodyPr>
          <a:lstStyle/>
          <a:p>
            <a:pPr algn="ctr"/>
            <a:r>
              <a:rPr lang="en-US" sz="2000" b="1" dirty="0" smtClean="0">
                <a:effectLst/>
              </a:rPr>
              <a:t>PS</a:t>
            </a:r>
          </a:p>
        </p:txBody>
      </p:sp>
      <p:sp>
        <p:nvSpPr>
          <p:cNvPr id="18" name="TextBox 17"/>
          <p:cNvSpPr txBox="1"/>
          <p:nvPr/>
        </p:nvSpPr>
        <p:spPr>
          <a:xfrm>
            <a:off x="2627784" y="3429000"/>
            <a:ext cx="720080" cy="400110"/>
          </a:xfrm>
          <a:prstGeom prst="rect">
            <a:avLst/>
          </a:prstGeom>
          <a:noFill/>
        </p:spPr>
        <p:txBody>
          <a:bodyPr wrap="square" rtlCol="0">
            <a:spAutoFit/>
          </a:bodyPr>
          <a:lstStyle/>
          <a:p>
            <a:pPr algn="ctr"/>
            <a:r>
              <a:rPr lang="en-US" sz="2000" b="1" dirty="0" smtClean="0">
                <a:effectLst/>
              </a:rPr>
              <a:t>PSB</a:t>
            </a:r>
          </a:p>
        </p:txBody>
      </p:sp>
      <p:cxnSp>
        <p:nvCxnSpPr>
          <p:cNvPr id="19" name="Straight Arrow Connector 18"/>
          <p:cNvCxnSpPr/>
          <p:nvPr/>
        </p:nvCxnSpPr>
        <p:spPr bwMode="auto">
          <a:xfrm flipH="1" flipV="1">
            <a:off x="35496" y="2260903"/>
            <a:ext cx="504056" cy="376009"/>
          </a:xfrm>
          <a:prstGeom prst="straightConnector1">
            <a:avLst/>
          </a:prstGeom>
          <a:solidFill>
            <a:schemeClr val="accent1"/>
          </a:solidFill>
          <a:ln w="31750" cap="flat" cmpd="sng" algn="ctr">
            <a:solidFill>
              <a:srgbClr val="FF0000"/>
            </a:solidFill>
            <a:prstDash val="solid"/>
            <a:round/>
            <a:headEnd type="none" w="med" len="med"/>
            <a:tailEnd type="arrow"/>
          </a:ln>
          <a:effectLst/>
        </p:spPr>
      </p:cxnSp>
      <p:sp>
        <p:nvSpPr>
          <p:cNvPr id="22" name="TextBox 21"/>
          <p:cNvSpPr txBox="1"/>
          <p:nvPr/>
        </p:nvSpPr>
        <p:spPr>
          <a:xfrm>
            <a:off x="4283968" y="5229200"/>
            <a:ext cx="855712" cy="400110"/>
          </a:xfrm>
          <a:prstGeom prst="rect">
            <a:avLst/>
          </a:prstGeom>
          <a:noFill/>
        </p:spPr>
        <p:txBody>
          <a:bodyPr wrap="square" rtlCol="0">
            <a:spAutoFit/>
          </a:bodyPr>
          <a:lstStyle/>
          <a:p>
            <a:r>
              <a:rPr lang="en-US" sz="2000" b="1" dirty="0" smtClean="0">
                <a:effectLst/>
              </a:rPr>
              <a:t>LEIR</a:t>
            </a:r>
            <a:endParaRPr lang="en-US" sz="2000" b="1" dirty="0">
              <a:effectLst/>
            </a:endParaRPr>
          </a:p>
        </p:txBody>
      </p:sp>
      <p:grpSp>
        <p:nvGrpSpPr>
          <p:cNvPr id="21" name="Group 20"/>
          <p:cNvGrpSpPr/>
          <p:nvPr/>
        </p:nvGrpSpPr>
        <p:grpSpPr>
          <a:xfrm>
            <a:off x="112097" y="2664620"/>
            <a:ext cx="2476319" cy="1869214"/>
            <a:chOff x="112097" y="2664620"/>
            <a:chExt cx="2476319" cy="1869214"/>
          </a:xfrm>
        </p:grpSpPr>
        <p:sp>
          <p:nvSpPr>
            <p:cNvPr id="29" name="Freeform 28"/>
            <p:cNvSpPr/>
            <p:nvPr/>
          </p:nvSpPr>
          <p:spPr>
            <a:xfrm>
              <a:off x="1228390" y="2751732"/>
              <a:ext cx="721570" cy="639629"/>
            </a:xfrm>
            <a:custGeom>
              <a:avLst/>
              <a:gdLst>
                <a:gd name="connsiteX0" fmla="*/ 92410 w 721570"/>
                <a:gd name="connsiteY0" fmla="*/ 93068 h 639629"/>
                <a:gd name="connsiteX1" fmla="*/ 332555 w 721570"/>
                <a:gd name="connsiteY1" fmla="*/ 704 h 639629"/>
                <a:gd name="connsiteX2" fmla="*/ 665065 w 721570"/>
                <a:gd name="connsiteY2" fmla="*/ 139250 h 639629"/>
                <a:gd name="connsiteX3" fmla="*/ 720483 w 721570"/>
                <a:gd name="connsiteY3" fmla="*/ 379395 h 639629"/>
                <a:gd name="connsiteX4" fmla="*/ 655828 w 721570"/>
                <a:gd name="connsiteY4" fmla="*/ 582595 h 639629"/>
                <a:gd name="connsiteX5" fmla="*/ 341792 w 721570"/>
                <a:gd name="connsiteY5" fmla="*/ 638013 h 639629"/>
                <a:gd name="connsiteX6" fmla="*/ 92410 w 721570"/>
                <a:gd name="connsiteY6" fmla="*/ 536413 h 639629"/>
                <a:gd name="connsiteX7" fmla="*/ 46 w 721570"/>
                <a:gd name="connsiteY7" fmla="*/ 259323 h 639629"/>
                <a:gd name="connsiteX8" fmla="*/ 92410 w 721570"/>
                <a:gd name="connsiteY8" fmla="*/ 93068 h 639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1570" h="639629">
                  <a:moveTo>
                    <a:pt x="92410" y="93068"/>
                  </a:moveTo>
                  <a:cubicBezTo>
                    <a:pt x="147828" y="49965"/>
                    <a:pt x="237113" y="-6993"/>
                    <a:pt x="332555" y="704"/>
                  </a:cubicBezTo>
                  <a:cubicBezTo>
                    <a:pt x="427998" y="8401"/>
                    <a:pt x="600410" y="76135"/>
                    <a:pt x="665065" y="139250"/>
                  </a:cubicBezTo>
                  <a:cubicBezTo>
                    <a:pt x="729720" y="202365"/>
                    <a:pt x="722022" y="305504"/>
                    <a:pt x="720483" y="379395"/>
                  </a:cubicBezTo>
                  <a:cubicBezTo>
                    <a:pt x="718944" y="453286"/>
                    <a:pt x="718943" y="539492"/>
                    <a:pt x="655828" y="582595"/>
                  </a:cubicBezTo>
                  <a:cubicBezTo>
                    <a:pt x="592713" y="625698"/>
                    <a:pt x="435695" y="645710"/>
                    <a:pt x="341792" y="638013"/>
                  </a:cubicBezTo>
                  <a:cubicBezTo>
                    <a:pt x="247889" y="630316"/>
                    <a:pt x="149368" y="599528"/>
                    <a:pt x="92410" y="536413"/>
                  </a:cubicBezTo>
                  <a:cubicBezTo>
                    <a:pt x="35452" y="473298"/>
                    <a:pt x="-1493" y="334753"/>
                    <a:pt x="46" y="259323"/>
                  </a:cubicBezTo>
                  <a:cubicBezTo>
                    <a:pt x="1585" y="183893"/>
                    <a:pt x="36992" y="136171"/>
                    <a:pt x="92410" y="93068"/>
                  </a:cubicBezTo>
                  <a:close/>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ounded Rectangle 30"/>
            <p:cNvSpPr/>
            <p:nvPr/>
          </p:nvSpPr>
          <p:spPr>
            <a:xfrm rot="1421380">
              <a:off x="1200682" y="2664620"/>
              <a:ext cx="787326" cy="792088"/>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rot="1497504">
              <a:off x="112097" y="3610504"/>
              <a:ext cx="2476319" cy="923330"/>
            </a:xfrm>
            <a:prstGeom prst="rect">
              <a:avLst/>
            </a:prstGeom>
            <a:solidFill>
              <a:srgbClr val="FF0000"/>
            </a:solidFill>
            <a:ln>
              <a:noFill/>
            </a:ln>
          </p:spPr>
          <p:txBody>
            <a:bodyPr wrap="none" rtlCol="0">
              <a:spAutoFit/>
            </a:bodyPr>
            <a:lstStyle/>
            <a:p>
              <a:r>
                <a:rPr lang="en-GB" dirty="0" smtClean="0">
                  <a:solidFill>
                    <a:schemeClr val="bg1"/>
                  </a:solidFill>
                </a:rPr>
                <a:t>Antiproton Accumulator</a:t>
              </a:r>
            </a:p>
            <a:p>
              <a:r>
                <a:rPr lang="en-GB" dirty="0" smtClean="0">
                  <a:solidFill>
                    <a:schemeClr val="bg1"/>
                  </a:solidFill>
                </a:rPr>
                <a:t>Antiproton Collector</a:t>
              </a:r>
            </a:p>
            <a:p>
              <a:r>
                <a:rPr lang="en-GB" dirty="0" smtClean="0">
                  <a:solidFill>
                    <a:schemeClr val="bg1"/>
                  </a:solidFill>
                </a:rPr>
                <a:t>26 </a:t>
              </a:r>
              <a:r>
                <a:rPr lang="en-GB" dirty="0" err="1" smtClean="0">
                  <a:solidFill>
                    <a:schemeClr val="bg1"/>
                  </a:solidFill>
                </a:rPr>
                <a:t>GeV</a:t>
              </a:r>
              <a:r>
                <a:rPr lang="en-GB" dirty="0" smtClean="0">
                  <a:solidFill>
                    <a:schemeClr val="bg1"/>
                  </a:solidFill>
                </a:rPr>
                <a:t> </a:t>
              </a:r>
              <a:r>
                <a:rPr lang="en-GB" dirty="0" smtClean="0">
                  <a:solidFill>
                    <a:schemeClr val="bg1"/>
                  </a:solidFill>
                  <a:sym typeface="Wingdings" panose="05000000000000000000" pitchFamily="2" charset="2"/>
                </a:rPr>
                <a:t> 3.5 </a:t>
              </a:r>
              <a:r>
                <a:rPr lang="en-GB" dirty="0" err="1" smtClean="0">
                  <a:solidFill>
                    <a:schemeClr val="bg1"/>
                  </a:solidFill>
                  <a:sym typeface="Wingdings" panose="05000000000000000000" pitchFamily="2" charset="2"/>
                </a:rPr>
                <a:t>GeV</a:t>
              </a:r>
              <a:endParaRPr lang="en-GB" dirty="0">
                <a:solidFill>
                  <a:schemeClr val="bg1"/>
                </a:solidFill>
              </a:endParaRPr>
            </a:p>
          </p:txBody>
        </p:sp>
      </p:grpSp>
      <p:grpSp>
        <p:nvGrpSpPr>
          <p:cNvPr id="6" name="Group 5"/>
          <p:cNvGrpSpPr/>
          <p:nvPr/>
        </p:nvGrpSpPr>
        <p:grpSpPr>
          <a:xfrm>
            <a:off x="2321290" y="3524831"/>
            <a:ext cx="1386614" cy="840274"/>
            <a:chOff x="2321290" y="3524831"/>
            <a:chExt cx="1386614" cy="840274"/>
          </a:xfrm>
        </p:grpSpPr>
        <p:cxnSp>
          <p:nvCxnSpPr>
            <p:cNvPr id="34" name="Straight Connector 33"/>
            <p:cNvCxnSpPr/>
            <p:nvPr/>
          </p:nvCxnSpPr>
          <p:spPr>
            <a:xfrm flipH="1" flipV="1">
              <a:off x="2321290" y="3747654"/>
              <a:ext cx="1386614" cy="617451"/>
            </a:xfrm>
            <a:prstGeom prst="line">
              <a:avLst/>
            </a:prstGeom>
            <a:ln w="76200">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681330" y="3524831"/>
              <a:ext cx="306494" cy="369332"/>
            </a:xfrm>
            <a:prstGeom prst="rect">
              <a:avLst/>
            </a:prstGeom>
            <a:solidFill>
              <a:srgbClr val="002060"/>
            </a:solidFill>
            <a:ln>
              <a:noFill/>
            </a:ln>
          </p:spPr>
          <p:txBody>
            <a:bodyPr wrap="none" rtlCol="0">
              <a:spAutoFit/>
            </a:bodyPr>
            <a:lstStyle/>
            <a:p>
              <a:r>
                <a:rPr lang="en-GB" dirty="0" smtClean="0">
                  <a:solidFill>
                    <a:schemeClr val="bg1"/>
                  </a:solidFill>
                </a:rPr>
                <a:t>p</a:t>
              </a:r>
              <a:endParaRPr lang="en-GB" dirty="0">
                <a:solidFill>
                  <a:schemeClr val="bg1"/>
                </a:solidFill>
              </a:endParaRPr>
            </a:p>
          </p:txBody>
        </p:sp>
      </p:grpSp>
      <p:grpSp>
        <p:nvGrpSpPr>
          <p:cNvPr id="20" name="Group 19"/>
          <p:cNvGrpSpPr/>
          <p:nvPr/>
        </p:nvGrpSpPr>
        <p:grpSpPr>
          <a:xfrm>
            <a:off x="1835696" y="3169751"/>
            <a:ext cx="652080" cy="696303"/>
            <a:chOff x="1835696" y="3169751"/>
            <a:chExt cx="652080" cy="696303"/>
          </a:xfrm>
        </p:grpSpPr>
        <p:cxnSp>
          <p:nvCxnSpPr>
            <p:cNvPr id="39" name="Straight Connector 38"/>
            <p:cNvCxnSpPr/>
            <p:nvPr/>
          </p:nvCxnSpPr>
          <p:spPr>
            <a:xfrm flipH="1">
              <a:off x="2249272" y="3618447"/>
              <a:ext cx="144016" cy="24760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1835696" y="3524831"/>
              <a:ext cx="413576" cy="217419"/>
            </a:xfrm>
            <a:prstGeom prst="straightConnector1">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Rectangle 41"/>
                <p:cNvSpPr/>
                <p:nvPr/>
              </p:nvSpPr>
              <p:spPr>
                <a:xfrm>
                  <a:off x="2067853" y="3169751"/>
                  <a:ext cx="419923" cy="369332"/>
                </a:xfrm>
                <a:prstGeom prst="rect">
                  <a:avLst/>
                </a:prstGeom>
                <a:solidFill>
                  <a:srgbClr val="FF0000"/>
                </a:solidFill>
                <a:ln>
                  <a:noFill/>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GB" i="1" smtClean="0">
                                <a:solidFill>
                                  <a:schemeClr val="bg1"/>
                                </a:solidFill>
                                <a:latin typeface="Cambria Math" charset="0"/>
                              </a:rPr>
                            </m:ctrlPr>
                          </m:accPr>
                          <m:e>
                            <m:r>
                              <a:rPr lang="en-GB" b="0" i="1" smtClean="0">
                                <a:solidFill>
                                  <a:schemeClr val="bg1"/>
                                </a:solidFill>
                                <a:latin typeface="Cambria Math"/>
                              </a:rPr>
                              <m:t>𝑝</m:t>
                            </m:r>
                            <m:r>
                              <a:rPr lang="en-GB" b="0" i="1" smtClean="0">
                                <a:solidFill>
                                  <a:schemeClr val="bg1"/>
                                </a:solidFill>
                                <a:latin typeface="Cambria Math"/>
                              </a:rPr>
                              <m:t> </m:t>
                            </m:r>
                          </m:e>
                        </m:acc>
                      </m:oMath>
                    </m:oMathPara>
                  </a14:m>
                  <a:endParaRPr lang="en-GB" dirty="0">
                    <a:solidFill>
                      <a:schemeClr val="bg1"/>
                    </a:solidFill>
                  </a:endParaRPr>
                </a:p>
              </p:txBody>
            </p:sp>
          </mc:Choice>
          <mc:Fallback xmlns="">
            <p:sp>
              <p:nvSpPr>
                <p:cNvPr id="42" name="Rectangle 41"/>
                <p:cNvSpPr>
                  <a:spLocks noRot="1" noChangeAspect="1" noMove="1" noResize="1" noEditPoints="1" noAdjustHandles="1" noChangeArrowheads="1" noChangeShapeType="1" noTextEdit="1"/>
                </p:cNvSpPr>
                <p:nvPr/>
              </p:nvSpPr>
              <p:spPr>
                <a:xfrm>
                  <a:off x="2067853" y="3169751"/>
                  <a:ext cx="419923" cy="369332"/>
                </a:xfrm>
                <a:prstGeom prst="rect">
                  <a:avLst/>
                </a:prstGeom>
                <a:blipFill rotWithShape="1">
                  <a:blip r:embed="rId4"/>
                  <a:stretch>
                    <a:fillRect b="-4918"/>
                  </a:stretch>
                </a:blipFill>
                <a:ln>
                  <a:noFill/>
                </a:ln>
              </p:spPr>
              <p:txBody>
                <a:bodyPr/>
                <a:lstStyle/>
                <a:p>
                  <a:r>
                    <a:rPr lang="en-GB">
                      <a:noFill/>
                    </a:rPr>
                    <a:t> </a:t>
                  </a:r>
                </a:p>
              </p:txBody>
            </p:sp>
          </mc:Fallback>
        </mc:AlternateContent>
      </p:grpSp>
      <p:sp>
        <p:nvSpPr>
          <p:cNvPr id="46" name="TextBox 45"/>
          <p:cNvSpPr txBox="1"/>
          <p:nvPr/>
        </p:nvSpPr>
        <p:spPr>
          <a:xfrm>
            <a:off x="4074793" y="3008990"/>
            <a:ext cx="1332148" cy="1477328"/>
          </a:xfrm>
          <a:prstGeom prst="rect">
            <a:avLst/>
          </a:prstGeom>
          <a:solidFill>
            <a:srgbClr val="FF0000"/>
          </a:solidFill>
        </p:spPr>
        <p:txBody>
          <a:bodyPr wrap="square" rtlCol="0">
            <a:spAutoFit/>
          </a:bodyPr>
          <a:lstStyle/>
          <a:p>
            <a:pPr algn="ctr"/>
            <a:r>
              <a:rPr lang="en-GB" dirty="0" smtClean="0">
                <a:solidFill>
                  <a:schemeClr val="bg1"/>
                </a:solidFill>
              </a:rPr>
              <a:t>PS </a:t>
            </a:r>
            <a:r>
              <a:rPr lang="en-GB" dirty="0" smtClean="0">
                <a:solidFill>
                  <a:schemeClr val="bg1"/>
                </a:solidFill>
                <a:sym typeface="Wingdings" panose="05000000000000000000" pitchFamily="2" charset="2"/>
              </a:rPr>
              <a:t> Antiproton Decelerator</a:t>
            </a:r>
          </a:p>
          <a:p>
            <a:pPr algn="ctr"/>
            <a:r>
              <a:rPr lang="en-GB" dirty="0" smtClean="0">
                <a:solidFill>
                  <a:schemeClr val="bg1"/>
                </a:solidFill>
                <a:sym typeface="Wingdings" panose="05000000000000000000" pitchFamily="2" charset="2"/>
              </a:rPr>
              <a:t>3.5 </a:t>
            </a:r>
            <a:r>
              <a:rPr lang="en-GB" dirty="0" err="1" smtClean="0">
                <a:solidFill>
                  <a:schemeClr val="bg1"/>
                </a:solidFill>
                <a:sym typeface="Wingdings" panose="05000000000000000000" pitchFamily="2" charset="2"/>
              </a:rPr>
              <a:t>GeV</a:t>
            </a:r>
            <a:r>
              <a:rPr lang="en-GB" dirty="0" smtClean="0">
                <a:solidFill>
                  <a:schemeClr val="bg1"/>
                </a:solidFill>
                <a:sym typeface="Wingdings" panose="05000000000000000000" pitchFamily="2" charset="2"/>
              </a:rPr>
              <a:t> 0.6 </a:t>
            </a:r>
            <a:r>
              <a:rPr lang="en-GB" dirty="0" err="1" smtClean="0">
                <a:solidFill>
                  <a:schemeClr val="bg1"/>
                </a:solidFill>
                <a:sym typeface="Wingdings" panose="05000000000000000000" pitchFamily="2" charset="2"/>
              </a:rPr>
              <a:t>GeV</a:t>
            </a:r>
            <a:r>
              <a:rPr lang="en-GB" dirty="0" smtClean="0">
                <a:solidFill>
                  <a:schemeClr val="bg1"/>
                </a:solidFill>
              </a:rPr>
              <a:t> </a:t>
            </a:r>
            <a:endParaRPr lang="en-GB" dirty="0">
              <a:solidFill>
                <a:schemeClr val="bg1"/>
              </a:solidFill>
            </a:endParaRPr>
          </a:p>
        </p:txBody>
      </p:sp>
      <p:grpSp>
        <p:nvGrpSpPr>
          <p:cNvPr id="30" name="Group 29"/>
          <p:cNvGrpSpPr/>
          <p:nvPr/>
        </p:nvGrpSpPr>
        <p:grpSpPr>
          <a:xfrm>
            <a:off x="1835696" y="2477598"/>
            <a:ext cx="4777067" cy="3919276"/>
            <a:chOff x="1835696" y="2477598"/>
            <a:chExt cx="4777067" cy="3919276"/>
          </a:xfrm>
        </p:grpSpPr>
        <p:grpSp>
          <p:nvGrpSpPr>
            <p:cNvPr id="4" name="Group 3"/>
            <p:cNvGrpSpPr/>
            <p:nvPr/>
          </p:nvGrpSpPr>
          <p:grpSpPr>
            <a:xfrm>
              <a:off x="4189728" y="5116542"/>
              <a:ext cx="2423035" cy="1280332"/>
              <a:chOff x="4189728" y="5116542"/>
              <a:chExt cx="2423035" cy="1280332"/>
            </a:xfrm>
          </p:grpSpPr>
          <p:sp>
            <p:nvSpPr>
              <p:cNvPr id="27" name="TextBox 26"/>
              <p:cNvSpPr txBox="1"/>
              <p:nvPr/>
            </p:nvSpPr>
            <p:spPr>
              <a:xfrm>
                <a:off x="4189728" y="5116542"/>
                <a:ext cx="650243" cy="369332"/>
              </a:xfrm>
              <a:prstGeom prst="rect">
                <a:avLst/>
              </a:prstGeom>
              <a:solidFill>
                <a:srgbClr val="FF0000"/>
              </a:solidFill>
            </p:spPr>
            <p:txBody>
              <a:bodyPr wrap="none" rtlCol="0">
                <a:spAutoFit/>
              </a:bodyPr>
              <a:lstStyle/>
              <a:p>
                <a:r>
                  <a:rPr lang="en-GB" dirty="0" smtClean="0">
                    <a:solidFill>
                      <a:schemeClr val="bg1"/>
                    </a:solidFill>
                  </a:rPr>
                  <a:t>LEAR</a:t>
                </a:r>
                <a:endParaRPr lang="en-GB" dirty="0">
                  <a:solidFill>
                    <a:schemeClr val="bg1"/>
                  </a:solidFill>
                </a:endParaRPr>
              </a:p>
            </p:txBody>
          </p:sp>
          <p:sp>
            <p:nvSpPr>
              <p:cNvPr id="28" name="TextBox 27"/>
              <p:cNvSpPr txBox="1"/>
              <p:nvPr/>
            </p:nvSpPr>
            <p:spPr>
              <a:xfrm>
                <a:off x="4803912" y="5473544"/>
                <a:ext cx="1808851" cy="923330"/>
              </a:xfrm>
              <a:prstGeom prst="rect">
                <a:avLst/>
              </a:prstGeom>
              <a:solidFill>
                <a:srgbClr val="FF0000"/>
              </a:solidFill>
            </p:spPr>
            <p:txBody>
              <a:bodyPr wrap="square" rtlCol="0">
                <a:spAutoFit/>
              </a:bodyPr>
              <a:lstStyle/>
              <a:p>
                <a:pPr algn="ctr"/>
                <a:r>
                  <a:rPr lang="en-GB" dirty="0" smtClean="0">
                    <a:solidFill>
                      <a:schemeClr val="bg1"/>
                    </a:solidFill>
                  </a:rPr>
                  <a:t>Low Energy Antiproton Ring</a:t>
                </a:r>
              </a:p>
              <a:p>
                <a:pPr algn="ctr"/>
                <a:r>
                  <a:rPr lang="en-GB" dirty="0" smtClean="0">
                    <a:solidFill>
                      <a:schemeClr val="bg1"/>
                    </a:solidFill>
                  </a:rPr>
                  <a:t>1983 - 1996</a:t>
                </a:r>
                <a:endParaRPr lang="en-GB" dirty="0">
                  <a:solidFill>
                    <a:schemeClr val="bg1"/>
                  </a:solidFill>
                </a:endParaRPr>
              </a:p>
            </p:txBody>
          </p:sp>
        </p:grpSp>
        <p:cxnSp>
          <p:nvCxnSpPr>
            <p:cNvPr id="44" name="Straight Arrow Connector 43"/>
            <p:cNvCxnSpPr/>
            <p:nvPr/>
          </p:nvCxnSpPr>
          <p:spPr>
            <a:xfrm>
              <a:off x="1835696" y="3709497"/>
              <a:ext cx="1800200" cy="799623"/>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Freeform 44"/>
            <p:cNvSpPr/>
            <p:nvPr/>
          </p:nvSpPr>
          <p:spPr>
            <a:xfrm>
              <a:off x="3545833" y="2477598"/>
              <a:ext cx="2353107" cy="2277495"/>
            </a:xfrm>
            <a:custGeom>
              <a:avLst/>
              <a:gdLst>
                <a:gd name="connsiteX0" fmla="*/ 148712 w 2353107"/>
                <a:gd name="connsiteY0" fmla="*/ 2038984 h 2277495"/>
                <a:gd name="connsiteX1" fmla="*/ 979985 w 2353107"/>
                <a:gd name="connsiteY1" fmla="*/ 2260657 h 2277495"/>
                <a:gd name="connsiteX2" fmla="*/ 1441803 w 2353107"/>
                <a:gd name="connsiteY2" fmla="*/ 2232947 h 2277495"/>
                <a:gd name="connsiteX3" fmla="*/ 1940567 w 2353107"/>
                <a:gd name="connsiteY3" fmla="*/ 2002038 h 2277495"/>
                <a:gd name="connsiteX4" fmla="*/ 2263840 w 2353107"/>
                <a:gd name="connsiteY4" fmla="*/ 1586402 h 2277495"/>
                <a:gd name="connsiteX5" fmla="*/ 2346967 w 2353107"/>
                <a:gd name="connsiteY5" fmla="*/ 1096875 h 2277495"/>
                <a:gd name="connsiteX6" fmla="*/ 2134531 w 2353107"/>
                <a:gd name="connsiteY6" fmla="*/ 478038 h 2277495"/>
                <a:gd name="connsiteX7" fmla="*/ 1635767 w 2353107"/>
                <a:gd name="connsiteY7" fmla="*/ 71638 h 2277495"/>
                <a:gd name="connsiteX8" fmla="*/ 1035403 w 2353107"/>
                <a:gd name="connsiteY8" fmla="*/ 6984 h 2277495"/>
                <a:gd name="connsiteX9" fmla="*/ 564349 w 2353107"/>
                <a:gd name="connsiteY9" fmla="*/ 154766 h 2277495"/>
                <a:gd name="connsiteX10" fmla="*/ 176422 w 2353107"/>
                <a:gd name="connsiteY10" fmla="*/ 551929 h 2277495"/>
                <a:gd name="connsiteX11" fmla="*/ 931 w 2353107"/>
                <a:gd name="connsiteY11" fmla="*/ 1032220 h 2277495"/>
                <a:gd name="connsiteX12" fmla="*/ 102531 w 2353107"/>
                <a:gd name="connsiteY12" fmla="*/ 1623347 h 2277495"/>
                <a:gd name="connsiteX13" fmla="*/ 102531 w 2353107"/>
                <a:gd name="connsiteY13" fmla="*/ 1623347 h 2277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53107" h="2277495">
                  <a:moveTo>
                    <a:pt x="148712" y="2038984"/>
                  </a:moveTo>
                  <a:cubicBezTo>
                    <a:pt x="456591" y="2133657"/>
                    <a:pt x="764470" y="2228330"/>
                    <a:pt x="979985" y="2260657"/>
                  </a:cubicBezTo>
                  <a:cubicBezTo>
                    <a:pt x="1195500" y="2292984"/>
                    <a:pt x="1281706" y="2276050"/>
                    <a:pt x="1441803" y="2232947"/>
                  </a:cubicBezTo>
                  <a:cubicBezTo>
                    <a:pt x="1601900" y="2189844"/>
                    <a:pt x="1803561" y="2109795"/>
                    <a:pt x="1940567" y="2002038"/>
                  </a:cubicBezTo>
                  <a:cubicBezTo>
                    <a:pt x="2077573" y="1894281"/>
                    <a:pt x="2196107" y="1737262"/>
                    <a:pt x="2263840" y="1586402"/>
                  </a:cubicBezTo>
                  <a:cubicBezTo>
                    <a:pt x="2331573" y="1435542"/>
                    <a:pt x="2368518" y="1281602"/>
                    <a:pt x="2346967" y="1096875"/>
                  </a:cubicBezTo>
                  <a:cubicBezTo>
                    <a:pt x="2325416" y="912148"/>
                    <a:pt x="2253064" y="648911"/>
                    <a:pt x="2134531" y="478038"/>
                  </a:cubicBezTo>
                  <a:cubicBezTo>
                    <a:pt x="2015998" y="307165"/>
                    <a:pt x="1818955" y="150147"/>
                    <a:pt x="1635767" y="71638"/>
                  </a:cubicBezTo>
                  <a:cubicBezTo>
                    <a:pt x="1452579" y="-6871"/>
                    <a:pt x="1213973" y="-6871"/>
                    <a:pt x="1035403" y="6984"/>
                  </a:cubicBezTo>
                  <a:cubicBezTo>
                    <a:pt x="856833" y="20839"/>
                    <a:pt x="707512" y="63942"/>
                    <a:pt x="564349" y="154766"/>
                  </a:cubicBezTo>
                  <a:cubicBezTo>
                    <a:pt x="421186" y="245590"/>
                    <a:pt x="270325" y="405687"/>
                    <a:pt x="176422" y="551929"/>
                  </a:cubicBezTo>
                  <a:cubicBezTo>
                    <a:pt x="82519" y="698171"/>
                    <a:pt x="13246" y="853650"/>
                    <a:pt x="931" y="1032220"/>
                  </a:cubicBezTo>
                  <a:cubicBezTo>
                    <a:pt x="-11384" y="1210790"/>
                    <a:pt x="102531" y="1623347"/>
                    <a:pt x="102531" y="1623347"/>
                  </a:cubicBezTo>
                  <a:lnTo>
                    <a:pt x="102531" y="1623347"/>
                  </a:lnTo>
                </a:path>
              </a:pathLst>
            </a:custGeom>
            <a:noFill/>
            <a:ln w="762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Arrow Connector 48"/>
            <p:cNvCxnSpPr/>
            <p:nvPr/>
          </p:nvCxnSpPr>
          <p:spPr>
            <a:xfrm>
              <a:off x="3635896" y="4146325"/>
              <a:ext cx="612068" cy="866851"/>
            </a:xfrm>
            <a:prstGeom prst="straightConnector1">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3" name="Rectangle 42"/>
          <p:cNvSpPr/>
          <p:nvPr/>
        </p:nvSpPr>
        <p:spPr bwMode="auto">
          <a:xfrm>
            <a:off x="7344816" y="5673230"/>
            <a:ext cx="1691680" cy="72008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1"/>
              </a:solidFill>
              <a:effectLst>
                <a:outerShdw blurRad="38100" dist="38100" dir="2700000" algn="tl">
                  <a:srgbClr val="000000">
                    <a:alpha val="43137"/>
                  </a:srgbClr>
                </a:outerShdw>
              </a:effectLst>
              <a:latin typeface="Arial" charset="0"/>
              <a:cs typeface="Arial" charset="0"/>
            </a:endParaRPr>
          </a:p>
        </p:txBody>
      </p:sp>
      <p:sp>
        <p:nvSpPr>
          <p:cNvPr id="50" name="TextBox 49"/>
          <p:cNvSpPr txBox="1"/>
          <p:nvPr/>
        </p:nvSpPr>
        <p:spPr>
          <a:xfrm>
            <a:off x="6550399" y="4654877"/>
            <a:ext cx="1982041" cy="646331"/>
          </a:xfrm>
          <a:prstGeom prst="rect">
            <a:avLst/>
          </a:prstGeom>
          <a:noFill/>
        </p:spPr>
        <p:txBody>
          <a:bodyPr wrap="square" rtlCol="0">
            <a:spAutoFit/>
          </a:bodyPr>
          <a:lstStyle/>
          <a:p>
            <a:pPr algn="ctr"/>
            <a:r>
              <a:rPr lang="en-GB" dirty="0" smtClean="0"/>
              <a:t>1</a:t>
            </a:r>
            <a:r>
              <a:rPr lang="en-GB" baseline="30000" dirty="0" smtClean="0"/>
              <a:t>st</a:t>
            </a:r>
            <a:r>
              <a:rPr lang="en-GB" dirty="0" smtClean="0"/>
              <a:t> Anti-Hydrogen ever produced </a:t>
            </a:r>
            <a:endParaRPr lang="en-GB" dirty="0"/>
          </a:p>
        </p:txBody>
      </p:sp>
      <p:grpSp>
        <p:nvGrpSpPr>
          <p:cNvPr id="7" name="Group 6"/>
          <p:cNvGrpSpPr/>
          <p:nvPr/>
        </p:nvGrpSpPr>
        <p:grpSpPr>
          <a:xfrm>
            <a:off x="7169797" y="5716569"/>
            <a:ext cx="719025" cy="808775"/>
            <a:chOff x="7169797" y="5716569"/>
            <a:chExt cx="719025" cy="808775"/>
          </a:xfrm>
        </p:grpSpPr>
        <p:grpSp>
          <p:nvGrpSpPr>
            <p:cNvPr id="5" name="Group 4"/>
            <p:cNvGrpSpPr/>
            <p:nvPr/>
          </p:nvGrpSpPr>
          <p:grpSpPr>
            <a:xfrm>
              <a:off x="7169797" y="5716569"/>
              <a:ext cx="648072" cy="576064"/>
              <a:chOff x="7169797" y="5716569"/>
              <a:chExt cx="648072" cy="576064"/>
            </a:xfrm>
          </p:grpSpPr>
          <p:sp>
            <p:nvSpPr>
              <p:cNvPr id="52" name="Oval 51"/>
              <p:cNvSpPr/>
              <p:nvPr/>
            </p:nvSpPr>
            <p:spPr>
              <a:xfrm>
                <a:off x="7169797" y="5716569"/>
                <a:ext cx="648072" cy="576064"/>
              </a:xfrm>
              <a:prstGeom prst="ellipse">
                <a:avLst/>
              </a:prstGeom>
              <a:solidFill>
                <a:srgbClr val="FF0000"/>
              </a:soli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p:cNvGrpSpPr/>
              <p:nvPr/>
            </p:nvGrpSpPr>
            <p:grpSpPr>
              <a:xfrm>
                <a:off x="7332289" y="5863633"/>
                <a:ext cx="156600" cy="288032"/>
                <a:chOff x="2255160" y="5445224"/>
                <a:chExt cx="156600" cy="288032"/>
              </a:xfrm>
            </p:grpSpPr>
            <p:sp>
              <p:nvSpPr>
                <p:cNvPr id="69" name="Oval 68"/>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4" name="Group 53"/>
              <p:cNvGrpSpPr/>
              <p:nvPr/>
            </p:nvGrpSpPr>
            <p:grpSpPr>
              <a:xfrm>
                <a:off x="7493833" y="5860585"/>
                <a:ext cx="156600" cy="288032"/>
                <a:chOff x="2255160" y="5445224"/>
                <a:chExt cx="156600" cy="288032"/>
              </a:xfrm>
            </p:grpSpPr>
            <p:sp>
              <p:nvSpPr>
                <p:cNvPr id="67" name="Oval 6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 name="Group 2"/>
            <p:cNvGrpSpPr/>
            <p:nvPr/>
          </p:nvGrpSpPr>
          <p:grpSpPr>
            <a:xfrm>
              <a:off x="7577290" y="5940569"/>
              <a:ext cx="311532" cy="584775"/>
              <a:chOff x="7577290" y="5940569"/>
              <a:chExt cx="311532" cy="584775"/>
            </a:xfrm>
          </p:grpSpPr>
          <p:sp>
            <p:nvSpPr>
              <p:cNvPr id="55" name="TextBox 54"/>
              <p:cNvSpPr txBox="1"/>
              <p:nvPr/>
            </p:nvSpPr>
            <p:spPr>
              <a:xfrm>
                <a:off x="7577290" y="6151665"/>
                <a:ext cx="306494" cy="369332"/>
              </a:xfrm>
              <a:prstGeom prst="rect">
                <a:avLst/>
              </a:prstGeom>
              <a:noFill/>
            </p:spPr>
            <p:txBody>
              <a:bodyPr wrap="none" rtlCol="0">
                <a:spAutoFit/>
              </a:bodyPr>
              <a:lstStyle/>
              <a:p>
                <a:r>
                  <a:rPr lang="en-GB" dirty="0" smtClean="0"/>
                  <a:t>p</a:t>
                </a:r>
                <a:endParaRPr lang="en-GB" dirty="0"/>
              </a:p>
            </p:txBody>
          </p:sp>
          <p:sp>
            <p:nvSpPr>
              <p:cNvPr id="57" name="TextBox 56"/>
              <p:cNvSpPr txBox="1"/>
              <p:nvPr/>
            </p:nvSpPr>
            <p:spPr>
              <a:xfrm>
                <a:off x="7579122" y="5940569"/>
                <a:ext cx="309700" cy="584775"/>
              </a:xfrm>
              <a:prstGeom prst="rect">
                <a:avLst/>
              </a:prstGeom>
              <a:noFill/>
            </p:spPr>
            <p:txBody>
              <a:bodyPr wrap="none" rtlCol="0">
                <a:spAutoFit/>
              </a:bodyPr>
              <a:lstStyle/>
              <a:p>
                <a:r>
                  <a:rPr lang="en-GB" sz="3200" dirty="0" smtClean="0"/>
                  <a:t>-</a:t>
                </a:r>
                <a:endParaRPr lang="en-GB" sz="3200" dirty="0"/>
              </a:p>
            </p:txBody>
          </p:sp>
        </p:grpSp>
      </p:grpSp>
      <p:grpSp>
        <p:nvGrpSpPr>
          <p:cNvPr id="56" name="Group 55"/>
          <p:cNvGrpSpPr/>
          <p:nvPr/>
        </p:nvGrpSpPr>
        <p:grpSpPr>
          <a:xfrm>
            <a:off x="7396862" y="5201396"/>
            <a:ext cx="415498" cy="552264"/>
            <a:chOff x="2475208" y="4532920"/>
            <a:chExt cx="415498" cy="552264"/>
          </a:xfrm>
        </p:grpSpPr>
        <p:sp>
          <p:nvSpPr>
            <p:cNvPr id="58" name="Oval 57"/>
            <p:cNvSpPr/>
            <p:nvPr/>
          </p:nvSpPr>
          <p:spPr>
            <a:xfrm>
              <a:off x="2555776" y="4805068"/>
              <a:ext cx="288032" cy="280116"/>
            </a:xfrm>
            <a:prstGeom prst="ellipse">
              <a:avLst/>
            </a:prstGeom>
            <a:solidFill>
              <a:srgbClr val="92D050"/>
            </a:soli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9" name="Group 58"/>
            <p:cNvGrpSpPr/>
            <p:nvPr/>
          </p:nvGrpSpPr>
          <p:grpSpPr>
            <a:xfrm>
              <a:off x="2624875" y="4873118"/>
              <a:ext cx="149834" cy="144016"/>
              <a:chOff x="2484242" y="5531712"/>
              <a:chExt cx="149834" cy="144016"/>
            </a:xfrm>
          </p:grpSpPr>
          <p:grpSp>
            <p:nvGrpSpPr>
              <p:cNvPr id="61" name="Group 60"/>
              <p:cNvGrpSpPr/>
              <p:nvPr/>
            </p:nvGrpSpPr>
            <p:grpSpPr>
              <a:xfrm rot="10800000">
                <a:off x="2484242" y="5531712"/>
                <a:ext cx="78300" cy="144016"/>
                <a:chOff x="2255160" y="5445224"/>
                <a:chExt cx="156600" cy="288032"/>
              </a:xfrm>
            </p:grpSpPr>
            <p:sp>
              <p:nvSpPr>
                <p:cNvPr id="65" name="Oval 6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2" name="Group 61"/>
              <p:cNvGrpSpPr/>
              <p:nvPr/>
            </p:nvGrpSpPr>
            <p:grpSpPr>
              <a:xfrm rot="10800000">
                <a:off x="2555776" y="5531712"/>
                <a:ext cx="78300" cy="144016"/>
                <a:chOff x="2255160" y="5445224"/>
                <a:chExt cx="156600" cy="288032"/>
              </a:xfrm>
            </p:grpSpPr>
            <p:sp>
              <p:nvSpPr>
                <p:cNvPr id="63" name="Oval 6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60" name="TextBox 59"/>
            <p:cNvSpPr txBox="1"/>
            <p:nvPr/>
          </p:nvSpPr>
          <p:spPr>
            <a:xfrm>
              <a:off x="2475208" y="4532920"/>
              <a:ext cx="415498" cy="369332"/>
            </a:xfrm>
            <a:prstGeom prst="rect">
              <a:avLst/>
            </a:prstGeom>
            <a:noFill/>
          </p:spPr>
          <p:txBody>
            <a:bodyPr wrap="none" rtlCol="0">
              <a:spAutoFit/>
            </a:bodyPr>
            <a:lstStyle/>
            <a:p>
              <a:r>
                <a:rPr lang="en-GB" dirty="0" smtClean="0"/>
                <a:t>e+</a:t>
              </a:r>
              <a:endParaRPr lang="en-GB" dirty="0"/>
            </a:p>
          </p:txBody>
        </p:sp>
      </p:grpSp>
    </p:spTree>
    <p:extLst>
      <p:ext uri="{BB962C8B-B14F-4D97-AF65-F5344CB8AC3E}">
        <p14:creationId xmlns:p14="http://schemas.microsoft.com/office/powerpoint/2010/main" val="2881140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4000"/>
                                  </p:stCondLst>
                                  <p:childTnLst>
                                    <p:set>
                                      <p:cBhvr>
                                        <p:cTn id="20" dur="1" fill="hold">
                                          <p:stCondLst>
                                            <p:cond delay="0"/>
                                          </p:stCondLst>
                                        </p:cTn>
                                        <p:tgtEl>
                                          <p:spTgt spid="50"/>
                                        </p:tgtEl>
                                        <p:attrNameLst>
                                          <p:attrName>style.visibility</p:attrName>
                                        </p:attrNameLst>
                                      </p:cBhvr>
                                      <p:to>
                                        <p:strVal val="visible"/>
                                      </p:to>
                                    </p:set>
                                  </p:childTnLst>
                                </p:cTn>
                              </p:par>
                            </p:childTnLst>
                          </p:cTn>
                        </p:par>
                        <p:par>
                          <p:cTn id="21" fill="hold">
                            <p:stCondLst>
                              <p:cond delay="4000"/>
                            </p:stCondLst>
                            <p:childTnLst>
                              <p:par>
                                <p:cTn id="22" presetID="10" presetClass="entr" presetSubtype="0" fill="hold" nodeType="afterEffect">
                                  <p:stCondLst>
                                    <p:cond delay="1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150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childTnLst>
                          </p:cTn>
                        </p:par>
                        <p:par>
                          <p:cTn id="28" fill="hold">
                            <p:stCondLst>
                              <p:cond delay="6000"/>
                            </p:stCondLst>
                            <p:childTnLst>
                              <p:par>
                                <p:cTn id="29" presetID="1" presetClass="path" presetSubtype="0" repeatCount="3000" fill="hold" nodeType="afterEffect">
                                  <p:stCondLst>
                                    <p:cond delay="0"/>
                                  </p:stCondLst>
                                  <p:childTnLst>
                                    <p:animMotion origin="layout" path="M 3.88889E-6 -2.34043E-6 C 0.03246 -2.34043E-6 0.0592 0.02244 0.0592 0.05019 C 0.0592 0.07771 0.03246 0.10037 3.88889E-6 0.10037 C -0.03264 0.10037 -0.05903 0.07771 -0.05903 0.05019 C -0.05903 0.02244 -0.03264 -2.34043E-6 3.88889E-6 -2.34043E-6 Z " pathEditMode="relative" rAng="0" ptsTypes="fffff">
                                      <p:cBhvr>
                                        <p:cTn id="30" dur="2000" fill="hold"/>
                                        <p:tgtEl>
                                          <p:spTgt spid="56"/>
                                        </p:tgtEl>
                                        <p:attrNameLst>
                                          <p:attrName>ppt_x</p:attrName>
                                          <p:attrName>ppt_y</p:attrName>
                                        </p:attrNameLst>
                                      </p:cBhvr>
                                      <p:rCtr x="0" y="50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75</a:t>
            </a:fld>
            <a:endParaRPr lang="en-GB"/>
          </a:p>
        </p:txBody>
      </p:sp>
      <p:sp>
        <p:nvSpPr>
          <p:cNvPr id="5" name="TextBox 4"/>
          <p:cNvSpPr txBox="1"/>
          <p:nvPr/>
        </p:nvSpPr>
        <p:spPr>
          <a:xfrm>
            <a:off x="683568" y="404664"/>
            <a:ext cx="7920880" cy="1569660"/>
          </a:xfrm>
          <a:prstGeom prst="rect">
            <a:avLst/>
          </a:prstGeom>
          <a:noFill/>
        </p:spPr>
        <p:txBody>
          <a:bodyPr wrap="square" rtlCol="0">
            <a:spAutoFit/>
          </a:bodyPr>
          <a:lstStyle/>
          <a:p>
            <a:pPr algn="ctr"/>
            <a:r>
              <a:rPr lang="en-GB" sz="3200" dirty="0" smtClean="0"/>
              <a:t>Let me open a parenthesis here to talk about</a:t>
            </a:r>
          </a:p>
          <a:p>
            <a:pPr algn="ctr"/>
            <a:r>
              <a:rPr lang="en-GB" sz="3200" dirty="0" smtClean="0"/>
              <a:t> </a:t>
            </a:r>
          </a:p>
          <a:p>
            <a:pPr algn="ctr"/>
            <a:r>
              <a:rPr lang="en-GB" sz="3200" dirty="0" smtClean="0"/>
              <a:t>EMITTANCE and PHASE SPACE </a:t>
            </a:r>
            <a:endParaRPr lang="en-GB" sz="3200" dirty="0"/>
          </a:p>
        </p:txBody>
      </p:sp>
      <p:pic>
        <p:nvPicPr>
          <p:cNvPr id="6" name="Picture 5"/>
          <p:cNvPicPr>
            <a:picLocks noChangeAspect="1"/>
          </p:cNvPicPr>
          <p:nvPr/>
        </p:nvPicPr>
        <p:blipFill>
          <a:blip r:embed="rId2"/>
          <a:stretch>
            <a:fillRect/>
          </a:stretch>
        </p:blipFill>
        <p:spPr>
          <a:xfrm>
            <a:off x="2771800" y="1988840"/>
            <a:ext cx="3204295" cy="4869160"/>
          </a:xfrm>
          <a:prstGeom prst="rect">
            <a:avLst/>
          </a:prstGeom>
        </p:spPr>
      </p:pic>
    </p:spTree>
    <p:extLst>
      <p:ext uri="{BB962C8B-B14F-4D97-AF65-F5344CB8AC3E}">
        <p14:creationId xmlns:p14="http://schemas.microsoft.com/office/powerpoint/2010/main" val="40140095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(Phase space and emittance)</a:t>
            </a:r>
            <a:endParaRPr lang="en-GB"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dirty="0"/>
          </a:p>
        </p:txBody>
      </p:sp>
      <p:sp>
        <p:nvSpPr>
          <p:cNvPr id="5" name="Slide Number Placeholder 4"/>
          <p:cNvSpPr>
            <a:spLocks noGrp="1"/>
          </p:cNvSpPr>
          <p:nvPr>
            <p:ph type="sldNum" sz="quarter" idx="12"/>
          </p:nvPr>
        </p:nvSpPr>
        <p:spPr/>
        <p:txBody>
          <a:bodyPr/>
          <a:lstStyle/>
          <a:p>
            <a:fld id="{83B6C149-C4AE-46F7-9107-89353D12E7BA}" type="slidenum">
              <a:rPr lang="en-GB" smtClean="0"/>
              <a:t>76</a:t>
            </a:fld>
            <a:endParaRPr lang="en-GB"/>
          </a:p>
        </p:txBody>
      </p:sp>
      <p:pic>
        <p:nvPicPr>
          <p:cNvPr id="6" name="Picture 5"/>
          <p:cNvPicPr>
            <a:picLocks noChangeAspect="1"/>
          </p:cNvPicPr>
          <p:nvPr/>
        </p:nvPicPr>
        <p:blipFill>
          <a:blip r:embed="rId2"/>
          <a:stretch>
            <a:fillRect/>
          </a:stretch>
        </p:blipFill>
        <p:spPr>
          <a:xfrm>
            <a:off x="4511974" y="1165999"/>
            <a:ext cx="4514850" cy="2190750"/>
          </a:xfrm>
          <a:prstGeom prst="rect">
            <a:avLst/>
          </a:prstGeom>
        </p:spPr>
      </p:pic>
      <p:grpSp>
        <p:nvGrpSpPr>
          <p:cNvPr id="25" name="Group 24"/>
          <p:cNvGrpSpPr/>
          <p:nvPr/>
        </p:nvGrpSpPr>
        <p:grpSpPr>
          <a:xfrm>
            <a:off x="433782" y="1263391"/>
            <a:ext cx="3792912" cy="1717041"/>
            <a:chOff x="1115616" y="1340768"/>
            <a:chExt cx="3792912" cy="1717041"/>
          </a:xfrm>
        </p:grpSpPr>
        <p:sp>
          <p:nvSpPr>
            <p:cNvPr id="7" name="Rectangle 6"/>
            <p:cNvSpPr/>
            <p:nvPr/>
          </p:nvSpPr>
          <p:spPr>
            <a:xfrm>
              <a:off x="1115616" y="1340768"/>
              <a:ext cx="72008"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a:stCxn id="7" idx="2"/>
            </p:cNvCxnSpPr>
            <p:nvPr/>
          </p:nvCxnSpPr>
          <p:spPr>
            <a:xfrm>
              <a:off x="1151620" y="2564904"/>
              <a:ext cx="370841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691959" y="2047137"/>
              <a:ext cx="614136"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1187624" y="2033426"/>
              <a:ext cx="1504335" cy="531478"/>
            </a:xfrm>
            <a:custGeom>
              <a:avLst/>
              <a:gdLst>
                <a:gd name="connsiteX0" fmla="*/ 0 w 1504335"/>
                <a:gd name="connsiteY0" fmla="*/ 275839 h 531478"/>
                <a:gd name="connsiteX1" fmla="*/ 19664 w 1504335"/>
                <a:gd name="connsiteY1" fmla="*/ 226678 h 531478"/>
                <a:gd name="connsiteX2" fmla="*/ 29497 w 1504335"/>
                <a:gd name="connsiteY2" fmla="*/ 197181 h 531478"/>
                <a:gd name="connsiteX3" fmla="*/ 68826 w 1504335"/>
                <a:gd name="connsiteY3" fmla="*/ 138188 h 531478"/>
                <a:gd name="connsiteX4" fmla="*/ 88490 w 1504335"/>
                <a:gd name="connsiteY4" fmla="*/ 108691 h 531478"/>
                <a:gd name="connsiteX5" fmla="*/ 108155 w 1504335"/>
                <a:gd name="connsiteY5" fmla="*/ 79194 h 531478"/>
                <a:gd name="connsiteX6" fmla="*/ 127819 w 1504335"/>
                <a:gd name="connsiteY6" fmla="*/ 49697 h 531478"/>
                <a:gd name="connsiteX7" fmla="*/ 157316 w 1504335"/>
                <a:gd name="connsiteY7" fmla="*/ 30033 h 531478"/>
                <a:gd name="connsiteX8" fmla="*/ 186813 w 1504335"/>
                <a:gd name="connsiteY8" fmla="*/ 20201 h 531478"/>
                <a:gd name="connsiteX9" fmla="*/ 216310 w 1504335"/>
                <a:gd name="connsiteY9" fmla="*/ 536 h 531478"/>
                <a:gd name="connsiteX10" fmla="*/ 304800 w 1504335"/>
                <a:gd name="connsiteY10" fmla="*/ 20201 h 531478"/>
                <a:gd name="connsiteX11" fmla="*/ 344129 w 1504335"/>
                <a:gd name="connsiteY11" fmla="*/ 30033 h 531478"/>
                <a:gd name="connsiteX12" fmla="*/ 403123 w 1504335"/>
                <a:gd name="connsiteY12" fmla="*/ 49697 h 531478"/>
                <a:gd name="connsiteX13" fmla="*/ 462116 w 1504335"/>
                <a:gd name="connsiteY13" fmla="*/ 98859 h 531478"/>
                <a:gd name="connsiteX14" fmla="*/ 491613 w 1504335"/>
                <a:gd name="connsiteY14" fmla="*/ 187349 h 531478"/>
                <a:gd name="connsiteX15" fmla="*/ 511277 w 1504335"/>
                <a:gd name="connsiteY15" fmla="*/ 246343 h 531478"/>
                <a:gd name="connsiteX16" fmla="*/ 521110 w 1504335"/>
                <a:gd name="connsiteY16" fmla="*/ 275839 h 531478"/>
                <a:gd name="connsiteX17" fmla="*/ 511277 w 1504335"/>
                <a:gd name="connsiteY17" fmla="*/ 403659 h 531478"/>
                <a:gd name="connsiteX18" fmla="*/ 491613 w 1504335"/>
                <a:gd name="connsiteY18" fmla="*/ 462652 h 531478"/>
                <a:gd name="connsiteX19" fmla="*/ 462116 w 1504335"/>
                <a:gd name="connsiteY19" fmla="*/ 482317 h 531478"/>
                <a:gd name="connsiteX20" fmla="*/ 353961 w 1504335"/>
                <a:gd name="connsiteY20" fmla="*/ 472485 h 531478"/>
                <a:gd name="connsiteX21" fmla="*/ 334297 w 1504335"/>
                <a:gd name="connsiteY21" fmla="*/ 413491 h 531478"/>
                <a:gd name="connsiteX22" fmla="*/ 314632 w 1504335"/>
                <a:gd name="connsiteY22" fmla="*/ 334833 h 531478"/>
                <a:gd name="connsiteX23" fmla="*/ 324464 w 1504335"/>
                <a:gd name="connsiteY23" fmla="*/ 187349 h 531478"/>
                <a:gd name="connsiteX24" fmla="*/ 373626 w 1504335"/>
                <a:gd name="connsiteY24" fmla="*/ 98859 h 531478"/>
                <a:gd name="connsiteX25" fmla="*/ 422787 w 1504335"/>
                <a:gd name="connsiteY25" fmla="*/ 49697 h 531478"/>
                <a:gd name="connsiteX26" fmla="*/ 481781 w 1504335"/>
                <a:gd name="connsiteY26" fmla="*/ 10368 h 531478"/>
                <a:gd name="connsiteX27" fmla="*/ 698090 w 1504335"/>
                <a:gd name="connsiteY27" fmla="*/ 20201 h 531478"/>
                <a:gd name="connsiteX28" fmla="*/ 727587 w 1504335"/>
                <a:gd name="connsiteY28" fmla="*/ 30033 h 531478"/>
                <a:gd name="connsiteX29" fmla="*/ 747252 w 1504335"/>
                <a:gd name="connsiteY29" fmla="*/ 59530 h 531478"/>
                <a:gd name="connsiteX30" fmla="*/ 776748 w 1504335"/>
                <a:gd name="connsiteY30" fmla="*/ 89026 h 531478"/>
                <a:gd name="connsiteX31" fmla="*/ 786581 w 1504335"/>
                <a:gd name="connsiteY31" fmla="*/ 118523 h 531478"/>
                <a:gd name="connsiteX32" fmla="*/ 806245 w 1504335"/>
                <a:gd name="connsiteY32" fmla="*/ 148020 h 531478"/>
                <a:gd name="connsiteX33" fmla="*/ 816077 w 1504335"/>
                <a:gd name="connsiteY33" fmla="*/ 207014 h 531478"/>
                <a:gd name="connsiteX34" fmla="*/ 835742 w 1504335"/>
                <a:gd name="connsiteY34" fmla="*/ 325001 h 531478"/>
                <a:gd name="connsiteX35" fmla="*/ 825910 w 1504335"/>
                <a:gd name="connsiteY35" fmla="*/ 423323 h 531478"/>
                <a:gd name="connsiteX36" fmla="*/ 816077 w 1504335"/>
                <a:gd name="connsiteY36" fmla="*/ 462652 h 531478"/>
                <a:gd name="connsiteX37" fmla="*/ 757084 w 1504335"/>
                <a:gd name="connsiteY37" fmla="*/ 501981 h 531478"/>
                <a:gd name="connsiteX38" fmla="*/ 698090 w 1504335"/>
                <a:gd name="connsiteY38" fmla="*/ 531478 h 531478"/>
                <a:gd name="connsiteX39" fmla="*/ 668594 w 1504335"/>
                <a:gd name="connsiteY39" fmla="*/ 521646 h 531478"/>
                <a:gd name="connsiteX40" fmla="*/ 648929 w 1504335"/>
                <a:gd name="connsiteY40" fmla="*/ 462652 h 531478"/>
                <a:gd name="connsiteX41" fmla="*/ 639097 w 1504335"/>
                <a:gd name="connsiteY41" fmla="*/ 433156 h 531478"/>
                <a:gd name="connsiteX42" fmla="*/ 629264 w 1504335"/>
                <a:gd name="connsiteY42" fmla="*/ 403659 h 531478"/>
                <a:gd name="connsiteX43" fmla="*/ 619432 w 1504335"/>
                <a:gd name="connsiteY43" fmla="*/ 364330 h 531478"/>
                <a:gd name="connsiteX44" fmla="*/ 629264 w 1504335"/>
                <a:gd name="connsiteY44" fmla="*/ 177517 h 531478"/>
                <a:gd name="connsiteX45" fmla="*/ 639097 w 1504335"/>
                <a:gd name="connsiteY45" fmla="*/ 138188 h 531478"/>
                <a:gd name="connsiteX46" fmla="*/ 717755 w 1504335"/>
                <a:gd name="connsiteY46" fmla="*/ 69362 h 531478"/>
                <a:gd name="connsiteX47" fmla="*/ 776748 w 1504335"/>
                <a:gd name="connsiteY47" fmla="*/ 30033 h 531478"/>
                <a:gd name="connsiteX48" fmla="*/ 845574 w 1504335"/>
                <a:gd name="connsiteY48" fmla="*/ 10368 h 531478"/>
                <a:gd name="connsiteX49" fmla="*/ 1042219 w 1504335"/>
                <a:gd name="connsiteY49" fmla="*/ 20201 h 531478"/>
                <a:gd name="connsiteX50" fmla="*/ 1101213 w 1504335"/>
                <a:gd name="connsiteY50" fmla="*/ 59530 h 531478"/>
                <a:gd name="connsiteX51" fmla="*/ 1111045 w 1504335"/>
                <a:gd name="connsiteY51" fmla="*/ 89026 h 531478"/>
                <a:gd name="connsiteX52" fmla="*/ 1140542 w 1504335"/>
                <a:gd name="connsiteY52" fmla="*/ 148020 h 531478"/>
                <a:gd name="connsiteX53" fmla="*/ 1160206 w 1504335"/>
                <a:gd name="connsiteY53" fmla="*/ 226678 h 531478"/>
                <a:gd name="connsiteX54" fmla="*/ 1150374 w 1504335"/>
                <a:gd name="connsiteY54" fmla="*/ 364330 h 531478"/>
                <a:gd name="connsiteX55" fmla="*/ 1120877 w 1504335"/>
                <a:gd name="connsiteY55" fmla="*/ 423323 h 531478"/>
                <a:gd name="connsiteX56" fmla="*/ 1091381 w 1504335"/>
                <a:gd name="connsiteY56" fmla="*/ 442988 h 531478"/>
                <a:gd name="connsiteX57" fmla="*/ 1061884 w 1504335"/>
                <a:gd name="connsiteY57" fmla="*/ 472485 h 531478"/>
                <a:gd name="connsiteX58" fmla="*/ 1002890 w 1504335"/>
                <a:gd name="connsiteY58" fmla="*/ 501981 h 531478"/>
                <a:gd name="connsiteX59" fmla="*/ 953729 w 1504335"/>
                <a:gd name="connsiteY59" fmla="*/ 492149 h 531478"/>
                <a:gd name="connsiteX60" fmla="*/ 943897 w 1504335"/>
                <a:gd name="connsiteY60" fmla="*/ 462652 h 531478"/>
                <a:gd name="connsiteX61" fmla="*/ 934064 w 1504335"/>
                <a:gd name="connsiteY61" fmla="*/ 413491 h 531478"/>
                <a:gd name="connsiteX62" fmla="*/ 924232 w 1504335"/>
                <a:gd name="connsiteY62" fmla="*/ 383994 h 531478"/>
                <a:gd name="connsiteX63" fmla="*/ 914400 w 1504335"/>
                <a:gd name="connsiteY63" fmla="*/ 334833 h 531478"/>
                <a:gd name="connsiteX64" fmla="*/ 924232 w 1504335"/>
                <a:gd name="connsiteY64" fmla="*/ 167685 h 531478"/>
                <a:gd name="connsiteX65" fmla="*/ 934064 w 1504335"/>
                <a:gd name="connsiteY65" fmla="*/ 138188 h 531478"/>
                <a:gd name="connsiteX66" fmla="*/ 993058 w 1504335"/>
                <a:gd name="connsiteY66" fmla="*/ 98859 h 531478"/>
                <a:gd name="connsiteX67" fmla="*/ 1042219 w 1504335"/>
                <a:gd name="connsiteY67" fmla="*/ 59530 h 531478"/>
                <a:gd name="connsiteX68" fmla="*/ 1101213 w 1504335"/>
                <a:gd name="connsiteY68" fmla="*/ 20201 h 531478"/>
                <a:gd name="connsiteX69" fmla="*/ 1170039 w 1504335"/>
                <a:gd name="connsiteY69" fmla="*/ 536 h 531478"/>
                <a:gd name="connsiteX70" fmla="*/ 1268361 w 1504335"/>
                <a:gd name="connsiteY70" fmla="*/ 10368 h 531478"/>
                <a:gd name="connsiteX71" fmla="*/ 1327355 w 1504335"/>
                <a:gd name="connsiteY71" fmla="*/ 49697 h 531478"/>
                <a:gd name="connsiteX72" fmla="*/ 1347019 w 1504335"/>
                <a:gd name="connsiteY72" fmla="*/ 118523 h 531478"/>
                <a:gd name="connsiteX73" fmla="*/ 1356852 w 1504335"/>
                <a:gd name="connsiteY73" fmla="*/ 285672 h 531478"/>
                <a:gd name="connsiteX74" fmla="*/ 1504335 w 1504335"/>
                <a:gd name="connsiteY74" fmla="*/ 275839 h 531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504335" h="531478">
                  <a:moveTo>
                    <a:pt x="0" y="275839"/>
                  </a:moveTo>
                  <a:cubicBezTo>
                    <a:pt x="6555" y="259452"/>
                    <a:pt x="13467" y="243204"/>
                    <a:pt x="19664" y="226678"/>
                  </a:cubicBezTo>
                  <a:cubicBezTo>
                    <a:pt x="23303" y="216974"/>
                    <a:pt x="24464" y="206241"/>
                    <a:pt x="29497" y="197181"/>
                  </a:cubicBezTo>
                  <a:cubicBezTo>
                    <a:pt x="40975" y="176522"/>
                    <a:pt x="55716" y="157852"/>
                    <a:pt x="68826" y="138188"/>
                  </a:cubicBezTo>
                  <a:lnTo>
                    <a:pt x="88490" y="108691"/>
                  </a:lnTo>
                  <a:lnTo>
                    <a:pt x="108155" y="79194"/>
                  </a:lnTo>
                  <a:cubicBezTo>
                    <a:pt x="114710" y="69362"/>
                    <a:pt x="117987" y="56252"/>
                    <a:pt x="127819" y="49697"/>
                  </a:cubicBezTo>
                  <a:cubicBezTo>
                    <a:pt x="137651" y="43142"/>
                    <a:pt x="146747" y="35318"/>
                    <a:pt x="157316" y="30033"/>
                  </a:cubicBezTo>
                  <a:cubicBezTo>
                    <a:pt x="166586" y="25398"/>
                    <a:pt x="176981" y="23478"/>
                    <a:pt x="186813" y="20201"/>
                  </a:cubicBezTo>
                  <a:cubicBezTo>
                    <a:pt x="196645" y="13646"/>
                    <a:pt x="204565" y="1841"/>
                    <a:pt x="216310" y="536"/>
                  </a:cubicBezTo>
                  <a:cubicBezTo>
                    <a:pt x="248253" y="-3013"/>
                    <a:pt x="275769" y="11906"/>
                    <a:pt x="304800" y="20201"/>
                  </a:cubicBezTo>
                  <a:cubicBezTo>
                    <a:pt x="317793" y="23913"/>
                    <a:pt x="331186" y="26150"/>
                    <a:pt x="344129" y="30033"/>
                  </a:cubicBezTo>
                  <a:cubicBezTo>
                    <a:pt x="363983" y="35989"/>
                    <a:pt x="403123" y="49697"/>
                    <a:pt x="403123" y="49697"/>
                  </a:cubicBezTo>
                  <a:cubicBezTo>
                    <a:pt x="421481" y="61936"/>
                    <a:pt x="450983" y="78821"/>
                    <a:pt x="462116" y="98859"/>
                  </a:cubicBezTo>
                  <a:cubicBezTo>
                    <a:pt x="462120" y="98866"/>
                    <a:pt x="486696" y="172597"/>
                    <a:pt x="491613" y="187349"/>
                  </a:cubicBezTo>
                  <a:lnTo>
                    <a:pt x="511277" y="246343"/>
                  </a:lnTo>
                  <a:lnTo>
                    <a:pt x="521110" y="275839"/>
                  </a:lnTo>
                  <a:cubicBezTo>
                    <a:pt x="517832" y="318446"/>
                    <a:pt x="517942" y="361449"/>
                    <a:pt x="511277" y="403659"/>
                  </a:cubicBezTo>
                  <a:cubicBezTo>
                    <a:pt x="508044" y="424133"/>
                    <a:pt x="508860" y="451154"/>
                    <a:pt x="491613" y="462652"/>
                  </a:cubicBezTo>
                  <a:lnTo>
                    <a:pt x="462116" y="482317"/>
                  </a:lnTo>
                  <a:lnTo>
                    <a:pt x="353961" y="472485"/>
                  </a:lnTo>
                  <a:cubicBezTo>
                    <a:pt x="335710" y="462658"/>
                    <a:pt x="340852" y="433156"/>
                    <a:pt x="334297" y="413491"/>
                  </a:cubicBezTo>
                  <a:cubicBezTo>
                    <a:pt x="319177" y="368132"/>
                    <a:pt x="326499" y="394169"/>
                    <a:pt x="314632" y="334833"/>
                  </a:cubicBezTo>
                  <a:cubicBezTo>
                    <a:pt x="317909" y="285672"/>
                    <a:pt x="319023" y="236318"/>
                    <a:pt x="324464" y="187349"/>
                  </a:cubicBezTo>
                  <a:cubicBezTo>
                    <a:pt x="327925" y="156200"/>
                    <a:pt x="360121" y="119117"/>
                    <a:pt x="373626" y="98859"/>
                  </a:cubicBezTo>
                  <a:cubicBezTo>
                    <a:pt x="409677" y="44782"/>
                    <a:pt x="373625" y="90664"/>
                    <a:pt x="422787" y="49697"/>
                  </a:cubicBezTo>
                  <a:cubicBezTo>
                    <a:pt x="471887" y="8781"/>
                    <a:pt x="429944" y="27648"/>
                    <a:pt x="481781" y="10368"/>
                  </a:cubicBezTo>
                  <a:cubicBezTo>
                    <a:pt x="553884" y="13646"/>
                    <a:pt x="626142" y="14445"/>
                    <a:pt x="698090" y="20201"/>
                  </a:cubicBezTo>
                  <a:cubicBezTo>
                    <a:pt x="708421" y="21028"/>
                    <a:pt x="719494" y="23559"/>
                    <a:pt x="727587" y="30033"/>
                  </a:cubicBezTo>
                  <a:cubicBezTo>
                    <a:pt x="736815" y="37415"/>
                    <a:pt x="739687" y="50452"/>
                    <a:pt x="747252" y="59530"/>
                  </a:cubicBezTo>
                  <a:cubicBezTo>
                    <a:pt x="756153" y="70212"/>
                    <a:pt x="766916" y="79194"/>
                    <a:pt x="776748" y="89026"/>
                  </a:cubicBezTo>
                  <a:cubicBezTo>
                    <a:pt x="780026" y="98858"/>
                    <a:pt x="781946" y="109253"/>
                    <a:pt x="786581" y="118523"/>
                  </a:cubicBezTo>
                  <a:cubicBezTo>
                    <a:pt x="791866" y="129092"/>
                    <a:pt x="802508" y="136809"/>
                    <a:pt x="806245" y="148020"/>
                  </a:cubicBezTo>
                  <a:cubicBezTo>
                    <a:pt x="812549" y="166933"/>
                    <a:pt x="813046" y="187310"/>
                    <a:pt x="816077" y="207014"/>
                  </a:cubicBezTo>
                  <a:cubicBezTo>
                    <a:pt x="832337" y="312699"/>
                    <a:pt x="818435" y="238464"/>
                    <a:pt x="835742" y="325001"/>
                  </a:cubicBezTo>
                  <a:cubicBezTo>
                    <a:pt x="832465" y="357775"/>
                    <a:pt x="830568" y="390717"/>
                    <a:pt x="825910" y="423323"/>
                  </a:cubicBezTo>
                  <a:cubicBezTo>
                    <a:pt x="823999" y="436700"/>
                    <a:pt x="824976" y="452482"/>
                    <a:pt x="816077" y="462652"/>
                  </a:cubicBezTo>
                  <a:cubicBezTo>
                    <a:pt x="800514" y="480438"/>
                    <a:pt x="776748" y="488871"/>
                    <a:pt x="757084" y="501981"/>
                  </a:cubicBezTo>
                  <a:cubicBezTo>
                    <a:pt x="718963" y="527395"/>
                    <a:pt x="738798" y="517909"/>
                    <a:pt x="698090" y="531478"/>
                  </a:cubicBezTo>
                  <a:cubicBezTo>
                    <a:pt x="688258" y="528201"/>
                    <a:pt x="674618" y="530079"/>
                    <a:pt x="668594" y="521646"/>
                  </a:cubicBezTo>
                  <a:cubicBezTo>
                    <a:pt x="656546" y="504779"/>
                    <a:pt x="655484" y="482317"/>
                    <a:pt x="648929" y="462652"/>
                  </a:cubicBezTo>
                  <a:lnTo>
                    <a:pt x="639097" y="433156"/>
                  </a:lnTo>
                  <a:cubicBezTo>
                    <a:pt x="635819" y="423324"/>
                    <a:pt x="631778" y="413714"/>
                    <a:pt x="629264" y="403659"/>
                  </a:cubicBezTo>
                  <a:lnTo>
                    <a:pt x="619432" y="364330"/>
                  </a:lnTo>
                  <a:cubicBezTo>
                    <a:pt x="622709" y="302059"/>
                    <a:pt x="623862" y="239640"/>
                    <a:pt x="629264" y="177517"/>
                  </a:cubicBezTo>
                  <a:cubicBezTo>
                    <a:pt x="630435" y="164055"/>
                    <a:pt x="633774" y="150609"/>
                    <a:pt x="639097" y="138188"/>
                  </a:cubicBezTo>
                  <a:cubicBezTo>
                    <a:pt x="655485" y="99950"/>
                    <a:pt x="681700" y="93399"/>
                    <a:pt x="717755" y="69362"/>
                  </a:cubicBezTo>
                  <a:lnTo>
                    <a:pt x="776748" y="30033"/>
                  </a:lnTo>
                  <a:cubicBezTo>
                    <a:pt x="826132" y="17687"/>
                    <a:pt x="803257" y="24474"/>
                    <a:pt x="845574" y="10368"/>
                  </a:cubicBezTo>
                  <a:cubicBezTo>
                    <a:pt x="911122" y="13646"/>
                    <a:pt x="977770" y="7807"/>
                    <a:pt x="1042219" y="20201"/>
                  </a:cubicBezTo>
                  <a:cubicBezTo>
                    <a:pt x="1065428" y="24664"/>
                    <a:pt x="1101213" y="59530"/>
                    <a:pt x="1101213" y="59530"/>
                  </a:cubicBezTo>
                  <a:cubicBezTo>
                    <a:pt x="1104490" y="69362"/>
                    <a:pt x="1106410" y="79756"/>
                    <a:pt x="1111045" y="89026"/>
                  </a:cubicBezTo>
                  <a:cubicBezTo>
                    <a:pt x="1137895" y="142724"/>
                    <a:pt x="1125714" y="93650"/>
                    <a:pt x="1140542" y="148020"/>
                  </a:cubicBezTo>
                  <a:cubicBezTo>
                    <a:pt x="1147653" y="174094"/>
                    <a:pt x="1160206" y="226678"/>
                    <a:pt x="1160206" y="226678"/>
                  </a:cubicBezTo>
                  <a:cubicBezTo>
                    <a:pt x="1156929" y="272562"/>
                    <a:pt x="1155749" y="318644"/>
                    <a:pt x="1150374" y="364330"/>
                  </a:cubicBezTo>
                  <a:cubicBezTo>
                    <a:pt x="1148241" y="382457"/>
                    <a:pt x="1133251" y="410949"/>
                    <a:pt x="1120877" y="423323"/>
                  </a:cubicBezTo>
                  <a:cubicBezTo>
                    <a:pt x="1112521" y="431679"/>
                    <a:pt x="1100459" y="435423"/>
                    <a:pt x="1091381" y="442988"/>
                  </a:cubicBezTo>
                  <a:cubicBezTo>
                    <a:pt x="1080699" y="451890"/>
                    <a:pt x="1072566" y="463583"/>
                    <a:pt x="1061884" y="472485"/>
                  </a:cubicBezTo>
                  <a:cubicBezTo>
                    <a:pt x="1036471" y="493662"/>
                    <a:pt x="1032452" y="492127"/>
                    <a:pt x="1002890" y="501981"/>
                  </a:cubicBezTo>
                  <a:cubicBezTo>
                    <a:pt x="986503" y="498704"/>
                    <a:pt x="967634" y="501419"/>
                    <a:pt x="953729" y="492149"/>
                  </a:cubicBezTo>
                  <a:cubicBezTo>
                    <a:pt x="945106" y="486400"/>
                    <a:pt x="946411" y="472707"/>
                    <a:pt x="943897" y="462652"/>
                  </a:cubicBezTo>
                  <a:cubicBezTo>
                    <a:pt x="939844" y="446439"/>
                    <a:pt x="938117" y="429704"/>
                    <a:pt x="934064" y="413491"/>
                  </a:cubicBezTo>
                  <a:cubicBezTo>
                    <a:pt x="931550" y="403436"/>
                    <a:pt x="926746" y="394049"/>
                    <a:pt x="924232" y="383994"/>
                  </a:cubicBezTo>
                  <a:cubicBezTo>
                    <a:pt x="920179" y="367781"/>
                    <a:pt x="917677" y="351220"/>
                    <a:pt x="914400" y="334833"/>
                  </a:cubicBezTo>
                  <a:cubicBezTo>
                    <a:pt x="917677" y="279117"/>
                    <a:pt x="918679" y="223220"/>
                    <a:pt x="924232" y="167685"/>
                  </a:cubicBezTo>
                  <a:cubicBezTo>
                    <a:pt x="925263" y="157372"/>
                    <a:pt x="926735" y="145517"/>
                    <a:pt x="934064" y="138188"/>
                  </a:cubicBezTo>
                  <a:cubicBezTo>
                    <a:pt x="950776" y="121476"/>
                    <a:pt x="993058" y="98859"/>
                    <a:pt x="993058" y="98859"/>
                  </a:cubicBezTo>
                  <a:cubicBezTo>
                    <a:pt x="1029393" y="44357"/>
                    <a:pt x="991934" y="87466"/>
                    <a:pt x="1042219" y="59530"/>
                  </a:cubicBezTo>
                  <a:cubicBezTo>
                    <a:pt x="1062879" y="48052"/>
                    <a:pt x="1078285" y="25933"/>
                    <a:pt x="1101213" y="20201"/>
                  </a:cubicBezTo>
                  <a:cubicBezTo>
                    <a:pt x="1150597" y="7854"/>
                    <a:pt x="1127722" y="14641"/>
                    <a:pt x="1170039" y="536"/>
                  </a:cubicBezTo>
                  <a:cubicBezTo>
                    <a:pt x="1202813" y="3813"/>
                    <a:pt x="1236923" y="544"/>
                    <a:pt x="1268361" y="10368"/>
                  </a:cubicBezTo>
                  <a:cubicBezTo>
                    <a:pt x="1290919" y="17417"/>
                    <a:pt x="1327355" y="49697"/>
                    <a:pt x="1327355" y="49697"/>
                  </a:cubicBezTo>
                  <a:cubicBezTo>
                    <a:pt x="1333254" y="67394"/>
                    <a:pt x="1345373" y="101239"/>
                    <a:pt x="1347019" y="118523"/>
                  </a:cubicBezTo>
                  <a:cubicBezTo>
                    <a:pt x="1352311" y="174084"/>
                    <a:pt x="1353574" y="229956"/>
                    <a:pt x="1356852" y="285672"/>
                  </a:cubicBezTo>
                  <a:cubicBezTo>
                    <a:pt x="1484637" y="275022"/>
                    <a:pt x="1435374" y="275839"/>
                    <a:pt x="1504335" y="27583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2836051" y="1714614"/>
              <a:ext cx="362600" cy="369332"/>
            </a:xfrm>
            <a:prstGeom prst="rect">
              <a:avLst/>
            </a:prstGeom>
            <a:noFill/>
          </p:spPr>
          <p:txBody>
            <a:bodyPr wrap="none" rtlCol="0">
              <a:spAutoFit/>
            </a:bodyPr>
            <a:lstStyle/>
            <a:p>
              <a:r>
                <a:rPr lang="en-GB" dirty="0" smtClean="0"/>
                <a:t>m</a:t>
              </a:r>
              <a:endParaRPr lang="en-GB" dirty="0"/>
            </a:p>
          </p:txBody>
        </p:sp>
        <p:sp>
          <p:nvSpPr>
            <p:cNvPr id="13" name="TextBox 12"/>
            <p:cNvSpPr txBox="1"/>
            <p:nvPr/>
          </p:nvSpPr>
          <p:spPr>
            <a:xfrm>
              <a:off x="1857510" y="1650992"/>
              <a:ext cx="295274" cy="369332"/>
            </a:xfrm>
            <a:prstGeom prst="rect">
              <a:avLst/>
            </a:prstGeom>
            <a:noFill/>
          </p:spPr>
          <p:txBody>
            <a:bodyPr wrap="none" rtlCol="0">
              <a:spAutoFit/>
            </a:bodyPr>
            <a:lstStyle/>
            <a:p>
              <a:r>
                <a:rPr lang="en-GB" dirty="0" smtClean="0"/>
                <a:t>k</a:t>
              </a:r>
              <a:endParaRPr lang="en-GB" dirty="0"/>
            </a:p>
          </p:txBody>
        </p:sp>
        <p:cxnSp>
          <p:nvCxnSpPr>
            <p:cNvPr id="15" name="Straight Connector 14"/>
            <p:cNvCxnSpPr>
              <a:stCxn id="10" idx="2"/>
            </p:cNvCxnSpPr>
            <p:nvPr/>
          </p:nvCxnSpPr>
          <p:spPr>
            <a:xfrm>
              <a:off x="2999027" y="2551193"/>
              <a:ext cx="0" cy="157727"/>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48986" y="2676530"/>
              <a:ext cx="300082" cy="369332"/>
            </a:xfrm>
            <a:prstGeom prst="rect">
              <a:avLst/>
            </a:prstGeom>
            <a:noFill/>
          </p:spPr>
          <p:txBody>
            <a:bodyPr wrap="none" rtlCol="0">
              <a:spAutoFit/>
            </a:bodyPr>
            <a:lstStyle/>
            <a:p>
              <a:r>
                <a:rPr lang="en-GB" dirty="0" smtClean="0"/>
                <a:t>0</a:t>
              </a:r>
              <a:endParaRPr lang="en-GB" dirty="0"/>
            </a:p>
          </p:txBody>
        </p:sp>
        <p:sp>
          <p:nvSpPr>
            <p:cNvPr id="17" name="Right Arrow 16"/>
            <p:cNvSpPr/>
            <p:nvPr/>
          </p:nvSpPr>
          <p:spPr>
            <a:xfrm>
              <a:off x="3306095" y="2217567"/>
              <a:ext cx="978408" cy="1631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294392" y="2061698"/>
              <a:ext cx="614136" cy="504056"/>
            </a:xfrm>
            <a:prstGeom prst="rect">
              <a:avLst/>
            </a:prstGeom>
            <a:solidFill>
              <a:schemeClr val="accent4">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p:cNvCxnSpPr/>
            <p:nvPr/>
          </p:nvCxnSpPr>
          <p:spPr>
            <a:xfrm>
              <a:off x="4578025" y="2551193"/>
              <a:ext cx="0" cy="157727"/>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427984" y="2676530"/>
              <a:ext cx="300082" cy="369332"/>
            </a:xfrm>
            <a:prstGeom prst="rect">
              <a:avLst/>
            </a:prstGeom>
            <a:noFill/>
          </p:spPr>
          <p:txBody>
            <a:bodyPr wrap="none" rtlCol="0">
              <a:spAutoFit/>
            </a:bodyPr>
            <a:lstStyle/>
            <a:p>
              <a:r>
                <a:rPr lang="en-GB" dirty="0" smtClean="0"/>
                <a:t>1</a:t>
              </a:r>
              <a:endParaRPr lang="en-GB" dirty="0"/>
            </a:p>
          </p:txBody>
        </p:sp>
        <p:cxnSp>
          <p:nvCxnSpPr>
            <p:cNvPr id="22" name="Straight Connector 21"/>
            <p:cNvCxnSpPr/>
            <p:nvPr/>
          </p:nvCxnSpPr>
          <p:spPr>
            <a:xfrm>
              <a:off x="1546246" y="2563140"/>
              <a:ext cx="0" cy="157727"/>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396205" y="2688477"/>
              <a:ext cx="375424" cy="369332"/>
            </a:xfrm>
            <a:prstGeom prst="rect">
              <a:avLst/>
            </a:prstGeom>
            <a:noFill/>
          </p:spPr>
          <p:txBody>
            <a:bodyPr wrap="none" rtlCol="0">
              <a:spAutoFit/>
            </a:bodyPr>
            <a:lstStyle/>
            <a:p>
              <a:r>
                <a:rPr lang="en-GB" dirty="0" smtClean="0"/>
                <a:t>-1</a:t>
              </a:r>
              <a:endParaRPr lang="en-GB" dirty="0"/>
            </a:p>
          </p:txBody>
        </p:sp>
        <p:sp>
          <p:nvSpPr>
            <p:cNvPr id="24" name="TextBox 23"/>
            <p:cNvSpPr txBox="1"/>
            <p:nvPr/>
          </p:nvSpPr>
          <p:spPr>
            <a:xfrm>
              <a:off x="3196433" y="2514640"/>
              <a:ext cx="986167" cy="230832"/>
            </a:xfrm>
            <a:prstGeom prst="rect">
              <a:avLst/>
            </a:prstGeom>
            <a:noFill/>
          </p:spPr>
          <p:txBody>
            <a:bodyPr wrap="none" rtlCol="0">
              <a:spAutoFit/>
            </a:bodyPr>
            <a:lstStyle/>
            <a:p>
              <a:r>
                <a:rPr lang="en-GB" sz="900" dirty="0" smtClean="0"/>
                <a:t>(friction ignored)</a:t>
              </a:r>
              <a:endParaRPr lang="en-GB" sz="900" dirty="0"/>
            </a:p>
          </p:txBody>
        </p:sp>
      </p:grpSp>
      <p:sp>
        <p:nvSpPr>
          <p:cNvPr id="26" name="TextBox 25"/>
          <p:cNvSpPr txBox="1"/>
          <p:nvPr/>
        </p:nvSpPr>
        <p:spPr>
          <a:xfrm>
            <a:off x="4644008" y="3356992"/>
            <a:ext cx="4332462" cy="2585323"/>
          </a:xfrm>
          <a:prstGeom prst="rect">
            <a:avLst/>
          </a:prstGeom>
          <a:noFill/>
        </p:spPr>
        <p:txBody>
          <a:bodyPr wrap="square" rtlCol="0">
            <a:spAutoFit/>
          </a:bodyPr>
          <a:lstStyle/>
          <a:p>
            <a:r>
              <a:rPr lang="en-GB" dirty="0" smtClean="0"/>
              <a:t>Analysis of </a:t>
            </a:r>
            <a:r>
              <a:rPr lang="en-GB" b="1" dirty="0" smtClean="0"/>
              <a:t>x=f(t)</a:t>
            </a:r>
            <a:r>
              <a:rPr lang="en-GB" dirty="0" smtClean="0"/>
              <a:t> </a:t>
            </a:r>
            <a:r>
              <a:rPr lang="en-GB" dirty="0" smtClean="0">
                <a:sym typeface="Wingdings" panose="05000000000000000000" pitchFamily="2" charset="2"/>
              </a:rPr>
              <a:t> provides information about the </a:t>
            </a:r>
            <a:r>
              <a:rPr lang="en-GB" b="1" dirty="0" smtClean="0">
                <a:sym typeface="Wingdings" panose="05000000000000000000" pitchFamily="2" charset="2"/>
              </a:rPr>
              <a:t>path</a:t>
            </a:r>
            <a:r>
              <a:rPr lang="en-GB" dirty="0" smtClean="0">
                <a:sym typeface="Wingdings" panose="05000000000000000000" pitchFamily="2" charset="2"/>
              </a:rPr>
              <a:t> taken by the system </a:t>
            </a:r>
            <a:r>
              <a:rPr lang="en-GB" b="1" dirty="0" smtClean="0">
                <a:sym typeface="Wingdings" panose="05000000000000000000" pitchFamily="2" charset="2"/>
              </a:rPr>
              <a:t>BUT NOT</a:t>
            </a:r>
            <a:r>
              <a:rPr lang="en-GB" dirty="0" smtClean="0">
                <a:sym typeface="Wingdings" panose="05000000000000000000" pitchFamily="2" charset="2"/>
              </a:rPr>
              <a:t> about the </a:t>
            </a:r>
            <a:r>
              <a:rPr lang="en-GB" b="1" dirty="0" smtClean="0">
                <a:sym typeface="Wingdings" panose="05000000000000000000" pitchFamily="2" charset="2"/>
              </a:rPr>
              <a:t>energy</a:t>
            </a:r>
            <a:r>
              <a:rPr lang="en-GB" dirty="0" smtClean="0">
                <a:sym typeface="Wingdings" panose="05000000000000000000" pitchFamily="2" charset="2"/>
              </a:rPr>
              <a:t>.</a:t>
            </a:r>
          </a:p>
          <a:p>
            <a:r>
              <a:rPr lang="en-GB" dirty="0" smtClean="0">
                <a:sym typeface="Wingdings" panose="05000000000000000000" pitchFamily="2" charset="2"/>
              </a:rPr>
              <a:t>Analysis of </a:t>
            </a:r>
            <a:r>
              <a:rPr lang="en-GB" b="1" dirty="0" smtClean="0">
                <a:solidFill>
                  <a:srgbClr val="FF0000"/>
                </a:solidFill>
                <a:sym typeface="Wingdings" panose="05000000000000000000" pitchFamily="2" charset="2"/>
              </a:rPr>
              <a:t>v=f(t)</a:t>
            </a:r>
            <a:r>
              <a:rPr lang="en-GB" dirty="0" smtClean="0">
                <a:solidFill>
                  <a:srgbClr val="FF0000"/>
                </a:solidFill>
                <a:sym typeface="Wingdings" panose="05000000000000000000" pitchFamily="2" charset="2"/>
              </a:rPr>
              <a:t> </a:t>
            </a:r>
            <a:r>
              <a:rPr lang="en-GB" dirty="0" smtClean="0">
                <a:sym typeface="Wingdings" panose="05000000000000000000" pitchFamily="2" charset="2"/>
              </a:rPr>
              <a:t> provides information about the </a:t>
            </a:r>
            <a:r>
              <a:rPr lang="en-GB" b="1" dirty="0" smtClean="0">
                <a:solidFill>
                  <a:srgbClr val="FF0000"/>
                </a:solidFill>
                <a:sym typeface="Wingdings" panose="05000000000000000000" pitchFamily="2" charset="2"/>
              </a:rPr>
              <a:t>energy</a:t>
            </a:r>
            <a:r>
              <a:rPr lang="en-GB" dirty="0" smtClean="0">
                <a:sym typeface="Wingdings" panose="05000000000000000000" pitchFamily="2" charset="2"/>
              </a:rPr>
              <a:t> of the system </a:t>
            </a:r>
            <a:r>
              <a:rPr lang="en-GB" b="1" dirty="0" smtClean="0">
                <a:sym typeface="Wingdings" panose="05000000000000000000" pitchFamily="2" charset="2"/>
              </a:rPr>
              <a:t>BUT NOT </a:t>
            </a:r>
            <a:r>
              <a:rPr lang="en-GB" dirty="0" smtClean="0">
                <a:sym typeface="Wingdings" panose="05000000000000000000" pitchFamily="2" charset="2"/>
              </a:rPr>
              <a:t>about the </a:t>
            </a:r>
            <a:r>
              <a:rPr lang="en-GB" b="1" dirty="0" smtClean="0">
                <a:sym typeface="Wingdings" panose="05000000000000000000" pitchFamily="2" charset="2"/>
              </a:rPr>
              <a:t>trajectory</a:t>
            </a:r>
            <a:r>
              <a:rPr lang="en-GB" dirty="0" smtClean="0">
                <a:sym typeface="Wingdings" panose="05000000000000000000" pitchFamily="2" charset="2"/>
              </a:rPr>
              <a:t> taken.</a:t>
            </a:r>
          </a:p>
          <a:p>
            <a:r>
              <a:rPr lang="en-GB" b="1" dirty="0" smtClean="0">
                <a:solidFill>
                  <a:schemeClr val="accent2">
                    <a:lumMod val="50000"/>
                  </a:schemeClr>
                </a:solidFill>
                <a:sym typeface="Wingdings" panose="05000000000000000000" pitchFamily="2" charset="2"/>
              </a:rPr>
              <a:t>… Let’s be inventive and try to analyse the evolution of the velocity as a function of position v=f(x)</a:t>
            </a:r>
            <a:endParaRPr lang="en-GB" b="1" dirty="0">
              <a:solidFill>
                <a:schemeClr val="accent2">
                  <a:lumMod val="50000"/>
                </a:schemeClr>
              </a:solidFill>
            </a:endParaRPr>
          </a:p>
        </p:txBody>
      </p:sp>
      <p:grpSp>
        <p:nvGrpSpPr>
          <p:cNvPr id="31" name="Group 30"/>
          <p:cNvGrpSpPr/>
          <p:nvPr/>
        </p:nvGrpSpPr>
        <p:grpSpPr>
          <a:xfrm>
            <a:off x="1619672" y="3140968"/>
            <a:ext cx="1540806" cy="2698223"/>
            <a:chOff x="4457480" y="3415105"/>
            <a:chExt cx="1540806" cy="2698223"/>
          </a:xfrm>
        </p:grpSpPr>
        <p:pic>
          <p:nvPicPr>
            <p:cNvPr id="27" name="Picture 26"/>
            <p:cNvPicPr>
              <a:picLocks noChangeAspect="1"/>
            </p:cNvPicPr>
            <p:nvPr/>
          </p:nvPicPr>
          <p:blipFill>
            <a:blip r:embed="rId3"/>
            <a:stretch>
              <a:fillRect/>
            </a:stretch>
          </p:blipFill>
          <p:spPr>
            <a:xfrm>
              <a:off x="4511974" y="3570153"/>
              <a:ext cx="1371600" cy="2543175"/>
            </a:xfrm>
            <a:prstGeom prst="rect">
              <a:avLst/>
            </a:prstGeom>
          </p:spPr>
        </p:pic>
        <p:sp>
          <p:nvSpPr>
            <p:cNvPr id="28" name="TextBox 27"/>
            <p:cNvSpPr txBox="1"/>
            <p:nvPr/>
          </p:nvSpPr>
          <p:spPr>
            <a:xfrm>
              <a:off x="4457480" y="3415105"/>
              <a:ext cx="1540806" cy="369332"/>
            </a:xfrm>
            <a:prstGeom prst="rect">
              <a:avLst/>
            </a:prstGeom>
            <a:noFill/>
          </p:spPr>
          <p:txBody>
            <a:bodyPr wrap="none" rtlCol="0">
              <a:spAutoFit/>
            </a:bodyPr>
            <a:lstStyle/>
            <a:p>
              <a:r>
                <a:rPr lang="en-GB" b="1" dirty="0" smtClean="0">
                  <a:solidFill>
                    <a:srgbClr val="FF0000"/>
                  </a:solidFill>
                </a:rPr>
                <a:t>Phase space</a:t>
              </a:r>
              <a:r>
                <a:rPr lang="en-GB" b="1" dirty="0" smtClean="0">
                  <a:solidFill>
                    <a:schemeClr val="accent2">
                      <a:lumMod val="50000"/>
                    </a:schemeClr>
                  </a:solidFill>
                </a:rPr>
                <a:t> </a:t>
              </a:r>
              <a:endParaRPr lang="en-GB" b="1" dirty="0">
                <a:solidFill>
                  <a:schemeClr val="accent2">
                    <a:lumMod val="50000"/>
                  </a:schemeClr>
                </a:solidFill>
              </a:endParaRPr>
            </a:p>
          </p:txBody>
        </p:sp>
        <p:sp>
          <p:nvSpPr>
            <p:cNvPr id="29" name="Rectangle 28"/>
            <p:cNvSpPr/>
            <p:nvPr/>
          </p:nvSpPr>
          <p:spPr>
            <a:xfrm>
              <a:off x="4511974" y="3415105"/>
              <a:ext cx="1371600" cy="26061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extBox 7"/>
          <p:cNvSpPr txBox="1"/>
          <p:nvPr/>
        </p:nvSpPr>
        <p:spPr>
          <a:xfrm>
            <a:off x="4860032" y="1124744"/>
            <a:ext cx="325730" cy="369332"/>
          </a:xfrm>
          <a:prstGeom prst="rect">
            <a:avLst/>
          </a:prstGeom>
          <a:solidFill>
            <a:srgbClr val="9FB8CD"/>
          </a:solidFill>
        </p:spPr>
        <p:txBody>
          <a:bodyPr wrap="none" rtlCol="0">
            <a:spAutoFit/>
          </a:bodyPr>
          <a:lstStyle/>
          <a:p>
            <a:r>
              <a:rPr lang="en-GB" dirty="0" smtClean="0">
                <a:solidFill>
                  <a:srgbClr val="FF0000"/>
                </a:solidFill>
              </a:rPr>
              <a:t>V</a:t>
            </a:r>
            <a:endParaRPr lang="en-GB" dirty="0">
              <a:solidFill>
                <a:srgbClr val="FF0000"/>
              </a:solidFill>
            </a:endParaRPr>
          </a:p>
        </p:txBody>
      </p:sp>
      <p:sp>
        <p:nvSpPr>
          <p:cNvPr id="32" name="TextBox 31"/>
          <p:cNvSpPr txBox="1"/>
          <p:nvPr/>
        </p:nvSpPr>
        <p:spPr>
          <a:xfrm>
            <a:off x="4499992" y="1124744"/>
            <a:ext cx="351378" cy="369332"/>
          </a:xfrm>
          <a:prstGeom prst="rect">
            <a:avLst/>
          </a:prstGeom>
          <a:solidFill>
            <a:srgbClr val="9FB8CD"/>
          </a:solidFill>
        </p:spPr>
        <p:txBody>
          <a:bodyPr wrap="none" rtlCol="0">
            <a:spAutoFit/>
          </a:bodyPr>
          <a:lstStyle/>
          <a:p>
            <a:r>
              <a:rPr lang="en-GB" dirty="0"/>
              <a:t>X</a:t>
            </a:r>
          </a:p>
        </p:txBody>
      </p:sp>
      <p:grpSp>
        <p:nvGrpSpPr>
          <p:cNvPr id="50" name="Group 49"/>
          <p:cNvGrpSpPr/>
          <p:nvPr/>
        </p:nvGrpSpPr>
        <p:grpSpPr>
          <a:xfrm>
            <a:off x="2771800" y="2996952"/>
            <a:ext cx="1165195" cy="2280449"/>
            <a:chOff x="2771800" y="2996952"/>
            <a:chExt cx="1165195" cy="2280449"/>
          </a:xfrm>
        </p:grpSpPr>
        <p:cxnSp>
          <p:nvCxnSpPr>
            <p:cNvPr id="34" name="Straight Arrow Connector 33"/>
            <p:cNvCxnSpPr/>
            <p:nvPr/>
          </p:nvCxnSpPr>
          <p:spPr>
            <a:xfrm flipH="1">
              <a:off x="2771800" y="2996952"/>
              <a:ext cx="1080120" cy="165618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059832" y="4077072"/>
              <a:ext cx="877163" cy="1200329"/>
            </a:xfrm>
            <a:prstGeom prst="rect">
              <a:avLst/>
            </a:prstGeom>
            <a:noFill/>
            <a:ln>
              <a:solidFill>
                <a:srgbClr val="0000FF"/>
              </a:solidFill>
            </a:ln>
          </p:spPr>
          <p:txBody>
            <a:bodyPr wrap="none" rtlCol="0">
              <a:spAutoFit/>
            </a:bodyPr>
            <a:lstStyle/>
            <a:p>
              <a:r>
                <a:rPr lang="en-GB" dirty="0"/>
                <a:t>x</a:t>
              </a:r>
              <a:r>
                <a:rPr lang="en-GB" dirty="0" smtClean="0"/>
                <a:t>=max</a:t>
              </a:r>
            </a:p>
            <a:p>
              <a:r>
                <a:rPr lang="en-GB" dirty="0" smtClean="0"/>
                <a:t>v=0</a:t>
              </a:r>
            </a:p>
            <a:p>
              <a:r>
                <a:rPr lang="en-GB" dirty="0" smtClean="0"/>
                <a:t>U=max</a:t>
              </a:r>
            </a:p>
            <a:p>
              <a:r>
                <a:rPr lang="en-GB" dirty="0" smtClean="0"/>
                <a:t>K=0</a:t>
              </a:r>
              <a:endParaRPr lang="en-GB" dirty="0"/>
            </a:p>
          </p:txBody>
        </p:sp>
      </p:grpSp>
      <p:sp>
        <p:nvSpPr>
          <p:cNvPr id="38" name="TextBox 37"/>
          <p:cNvSpPr txBox="1"/>
          <p:nvPr/>
        </p:nvSpPr>
        <p:spPr>
          <a:xfrm>
            <a:off x="1907704" y="6309320"/>
            <a:ext cx="1597726" cy="523220"/>
          </a:xfrm>
          <a:prstGeom prst="rect">
            <a:avLst/>
          </a:prstGeom>
          <a:noFill/>
        </p:spPr>
        <p:txBody>
          <a:bodyPr wrap="none" rtlCol="0">
            <a:spAutoFit/>
          </a:bodyPr>
          <a:lstStyle/>
          <a:p>
            <a:r>
              <a:rPr lang="en-GB" sz="1400" dirty="0" smtClean="0"/>
              <a:t>U=potential energy</a:t>
            </a:r>
          </a:p>
          <a:p>
            <a:r>
              <a:rPr lang="en-GB" sz="1400" dirty="0" smtClean="0"/>
              <a:t>K=kinetic energy</a:t>
            </a:r>
            <a:endParaRPr lang="en-GB" sz="1400" dirty="0"/>
          </a:p>
        </p:txBody>
      </p:sp>
      <p:grpSp>
        <p:nvGrpSpPr>
          <p:cNvPr id="53" name="Group 52"/>
          <p:cNvGrpSpPr/>
          <p:nvPr/>
        </p:nvGrpSpPr>
        <p:grpSpPr>
          <a:xfrm>
            <a:off x="755576" y="2980432"/>
            <a:ext cx="1080120" cy="2224961"/>
            <a:chOff x="755576" y="2980432"/>
            <a:chExt cx="1080120" cy="2224961"/>
          </a:xfrm>
        </p:grpSpPr>
        <p:cxnSp>
          <p:nvCxnSpPr>
            <p:cNvPr id="46" name="Straight Arrow Connector 45"/>
            <p:cNvCxnSpPr>
              <a:stCxn id="23" idx="2"/>
            </p:cNvCxnSpPr>
            <p:nvPr/>
          </p:nvCxnSpPr>
          <p:spPr>
            <a:xfrm>
              <a:off x="902083" y="2980432"/>
              <a:ext cx="933613" cy="167270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755576" y="4005064"/>
              <a:ext cx="877163" cy="1200329"/>
            </a:xfrm>
            <a:prstGeom prst="rect">
              <a:avLst/>
            </a:prstGeom>
            <a:noFill/>
            <a:ln>
              <a:solidFill>
                <a:srgbClr val="FF0000"/>
              </a:solidFill>
            </a:ln>
          </p:spPr>
          <p:txBody>
            <a:bodyPr wrap="none" rtlCol="0">
              <a:spAutoFit/>
            </a:bodyPr>
            <a:lstStyle/>
            <a:p>
              <a:r>
                <a:rPr lang="en-GB" dirty="0"/>
                <a:t>x</a:t>
              </a:r>
              <a:r>
                <a:rPr lang="en-GB" dirty="0" smtClean="0"/>
                <a:t>=max</a:t>
              </a:r>
            </a:p>
            <a:p>
              <a:r>
                <a:rPr lang="en-GB" dirty="0" smtClean="0"/>
                <a:t>v=0</a:t>
              </a:r>
            </a:p>
            <a:p>
              <a:r>
                <a:rPr lang="en-GB" dirty="0" smtClean="0"/>
                <a:t>U=max</a:t>
              </a:r>
            </a:p>
            <a:p>
              <a:r>
                <a:rPr lang="en-GB" dirty="0" smtClean="0"/>
                <a:t>K=0</a:t>
              </a:r>
              <a:endParaRPr lang="en-GB" dirty="0"/>
            </a:p>
          </p:txBody>
        </p:sp>
      </p:grpSp>
      <p:grpSp>
        <p:nvGrpSpPr>
          <p:cNvPr id="52" name="Group 51"/>
          <p:cNvGrpSpPr/>
          <p:nvPr/>
        </p:nvGrpSpPr>
        <p:grpSpPr>
          <a:xfrm>
            <a:off x="1547664" y="2968485"/>
            <a:ext cx="1656427" cy="3411102"/>
            <a:chOff x="1547664" y="2968485"/>
            <a:chExt cx="1656427" cy="3411102"/>
          </a:xfrm>
        </p:grpSpPr>
        <p:cxnSp>
          <p:nvCxnSpPr>
            <p:cNvPr id="42" name="Straight Arrow Connector 41"/>
            <p:cNvCxnSpPr>
              <a:stCxn id="16" idx="2"/>
            </p:cNvCxnSpPr>
            <p:nvPr/>
          </p:nvCxnSpPr>
          <p:spPr>
            <a:xfrm>
              <a:off x="2317193" y="2968485"/>
              <a:ext cx="22559" cy="748547"/>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grpSp>
          <p:nvGrpSpPr>
            <p:cNvPr id="51" name="Group 50"/>
            <p:cNvGrpSpPr/>
            <p:nvPr/>
          </p:nvGrpSpPr>
          <p:grpSpPr>
            <a:xfrm>
              <a:off x="1547664" y="5733256"/>
              <a:ext cx="1656427" cy="646331"/>
              <a:chOff x="1547664" y="5733256"/>
              <a:chExt cx="1656427" cy="646331"/>
            </a:xfrm>
          </p:grpSpPr>
          <p:sp>
            <p:nvSpPr>
              <p:cNvPr id="39" name="TextBox 38"/>
              <p:cNvSpPr txBox="1"/>
              <p:nvPr/>
            </p:nvSpPr>
            <p:spPr>
              <a:xfrm>
                <a:off x="1547664" y="5733256"/>
                <a:ext cx="813043" cy="646331"/>
              </a:xfrm>
              <a:prstGeom prst="rect">
                <a:avLst/>
              </a:prstGeom>
              <a:noFill/>
            </p:spPr>
            <p:txBody>
              <a:bodyPr wrap="none" rtlCol="0">
                <a:spAutoFit/>
              </a:bodyPr>
              <a:lstStyle/>
              <a:p>
                <a:r>
                  <a:rPr lang="en-GB" dirty="0"/>
                  <a:t>x</a:t>
                </a:r>
                <a:r>
                  <a:rPr lang="en-GB" dirty="0" smtClean="0"/>
                  <a:t>=0</a:t>
                </a:r>
              </a:p>
              <a:p>
                <a:r>
                  <a:rPr lang="en-GB" dirty="0" smtClean="0"/>
                  <a:t>v=max</a:t>
                </a:r>
              </a:p>
            </p:txBody>
          </p:sp>
          <p:sp>
            <p:nvSpPr>
              <p:cNvPr id="40" name="TextBox 39"/>
              <p:cNvSpPr txBox="1"/>
              <p:nvPr/>
            </p:nvSpPr>
            <p:spPr>
              <a:xfrm>
                <a:off x="2339752" y="5733256"/>
                <a:ext cx="864339" cy="646331"/>
              </a:xfrm>
              <a:prstGeom prst="rect">
                <a:avLst/>
              </a:prstGeom>
              <a:noFill/>
            </p:spPr>
            <p:txBody>
              <a:bodyPr wrap="none" rtlCol="0">
                <a:spAutoFit/>
              </a:bodyPr>
              <a:lstStyle/>
              <a:p>
                <a:r>
                  <a:rPr lang="en-GB" dirty="0" smtClean="0"/>
                  <a:t>U=0</a:t>
                </a:r>
              </a:p>
              <a:p>
                <a:r>
                  <a:rPr lang="en-GB" dirty="0" smtClean="0"/>
                  <a:t>K=max</a:t>
                </a:r>
                <a:endParaRPr lang="en-GB" dirty="0"/>
              </a:p>
            </p:txBody>
          </p:sp>
          <p:sp>
            <p:nvSpPr>
              <p:cNvPr id="48" name="Rectangle 47"/>
              <p:cNvSpPr/>
              <p:nvPr/>
            </p:nvSpPr>
            <p:spPr>
              <a:xfrm>
                <a:off x="1547664" y="5805264"/>
                <a:ext cx="1656184" cy="504056"/>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189337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smtClean="0"/>
              <a:t>(Phase space and emittance)</a:t>
            </a:r>
            <a:endParaRPr lang="en-GB"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dirty="0"/>
          </a:p>
        </p:txBody>
      </p:sp>
      <p:sp>
        <p:nvSpPr>
          <p:cNvPr id="5" name="Slide Number Placeholder 4"/>
          <p:cNvSpPr>
            <a:spLocks noGrp="1"/>
          </p:cNvSpPr>
          <p:nvPr>
            <p:ph type="sldNum" sz="quarter" idx="12"/>
          </p:nvPr>
        </p:nvSpPr>
        <p:spPr/>
        <p:txBody>
          <a:bodyPr/>
          <a:lstStyle/>
          <a:p>
            <a:fld id="{83B6C149-C4AE-46F7-9107-89353D12E7BA}" type="slidenum">
              <a:rPr lang="en-GB" smtClean="0"/>
              <a:t>77</a:t>
            </a:fld>
            <a:endParaRPr lang="en-GB"/>
          </a:p>
        </p:txBody>
      </p:sp>
      <p:grpSp>
        <p:nvGrpSpPr>
          <p:cNvPr id="25" name="Group 24"/>
          <p:cNvGrpSpPr/>
          <p:nvPr/>
        </p:nvGrpSpPr>
        <p:grpSpPr>
          <a:xfrm>
            <a:off x="433782" y="1263391"/>
            <a:ext cx="3792912" cy="1717041"/>
            <a:chOff x="1115616" y="1340768"/>
            <a:chExt cx="3792912" cy="1717041"/>
          </a:xfrm>
        </p:grpSpPr>
        <p:sp>
          <p:nvSpPr>
            <p:cNvPr id="7" name="Rectangle 6"/>
            <p:cNvSpPr/>
            <p:nvPr/>
          </p:nvSpPr>
          <p:spPr>
            <a:xfrm>
              <a:off x="1115616" y="1340768"/>
              <a:ext cx="72008"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a:stCxn id="7" idx="2"/>
            </p:cNvCxnSpPr>
            <p:nvPr/>
          </p:nvCxnSpPr>
          <p:spPr>
            <a:xfrm>
              <a:off x="1151620" y="2564904"/>
              <a:ext cx="3708412"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691959" y="2047137"/>
              <a:ext cx="614136"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p:nvPr/>
          </p:nvSpPr>
          <p:spPr>
            <a:xfrm>
              <a:off x="1187624" y="2033426"/>
              <a:ext cx="1504335" cy="531478"/>
            </a:xfrm>
            <a:custGeom>
              <a:avLst/>
              <a:gdLst>
                <a:gd name="connsiteX0" fmla="*/ 0 w 1504335"/>
                <a:gd name="connsiteY0" fmla="*/ 275839 h 531478"/>
                <a:gd name="connsiteX1" fmla="*/ 19664 w 1504335"/>
                <a:gd name="connsiteY1" fmla="*/ 226678 h 531478"/>
                <a:gd name="connsiteX2" fmla="*/ 29497 w 1504335"/>
                <a:gd name="connsiteY2" fmla="*/ 197181 h 531478"/>
                <a:gd name="connsiteX3" fmla="*/ 68826 w 1504335"/>
                <a:gd name="connsiteY3" fmla="*/ 138188 h 531478"/>
                <a:gd name="connsiteX4" fmla="*/ 88490 w 1504335"/>
                <a:gd name="connsiteY4" fmla="*/ 108691 h 531478"/>
                <a:gd name="connsiteX5" fmla="*/ 108155 w 1504335"/>
                <a:gd name="connsiteY5" fmla="*/ 79194 h 531478"/>
                <a:gd name="connsiteX6" fmla="*/ 127819 w 1504335"/>
                <a:gd name="connsiteY6" fmla="*/ 49697 h 531478"/>
                <a:gd name="connsiteX7" fmla="*/ 157316 w 1504335"/>
                <a:gd name="connsiteY7" fmla="*/ 30033 h 531478"/>
                <a:gd name="connsiteX8" fmla="*/ 186813 w 1504335"/>
                <a:gd name="connsiteY8" fmla="*/ 20201 h 531478"/>
                <a:gd name="connsiteX9" fmla="*/ 216310 w 1504335"/>
                <a:gd name="connsiteY9" fmla="*/ 536 h 531478"/>
                <a:gd name="connsiteX10" fmla="*/ 304800 w 1504335"/>
                <a:gd name="connsiteY10" fmla="*/ 20201 h 531478"/>
                <a:gd name="connsiteX11" fmla="*/ 344129 w 1504335"/>
                <a:gd name="connsiteY11" fmla="*/ 30033 h 531478"/>
                <a:gd name="connsiteX12" fmla="*/ 403123 w 1504335"/>
                <a:gd name="connsiteY12" fmla="*/ 49697 h 531478"/>
                <a:gd name="connsiteX13" fmla="*/ 462116 w 1504335"/>
                <a:gd name="connsiteY13" fmla="*/ 98859 h 531478"/>
                <a:gd name="connsiteX14" fmla="*/ 491613 w 1504335"/>
                <a:gd name="connsiteY14" fmla="*/ 187349 h 531478"/>
                <a:gd name="connsiteX15" fmla="*/ 511277 w 1504335"/>
                <a:gd name="connsiteY15" fmla="*/ 246343 h 531478"/>
                <a:gd name="connsiteX16" fmla="*/ 521110 w 1504335"/>
                <a:gd name="connsiteY16" fmla="*/ 275839 h 531478"/>
                <a:gd name="connsiteX17" fmla="*/ 511277 w 1504335"/>
                <a:gd name="connsiteY17" fmla="*/ 403659 h 531478"/>
                <a:gd name="connsiteX18" fmla="*/ 491613 w 1504335"/>
                <a:gd name="connsiteY18" fmla="*/ 462652 h 531478"/>
                <a:gd name="connsiteX19" fmla="*/ 462116 w 1504335"/>
                <a:gd name="connsiteY19" fmla="*/ 482317 h 531478"/>
                <a:gd name="connsiteX20" fmla="*/ 353961 w 1504335"/>
                <a:gd name="connsiteY20" fmla="*/ 472485 h 531478"/>
                <a:gd name="connsiteX21" fmla="*/ 334297 w 1504335"/>
                <a:gd name="connsiteY21" fmla="*/ 413491 h 531478"/>
                <a:gd name="connsiteX22" fmla="*/ 314632 w 1504335"/>
                <a:gd name="connsiteY22" fmla="*/ 334833 h 531478"/>
                <a:gd name="connsiteX23" fmla="*/ 324464 w 1504335"/>
                <a:gd name="connsiteY23" fmla="*/ 187349 h 531478"/>
                <a:gd name="connsiteX24" fmla="*/ 373626 w 1504335"/>
                <a:gd name="connsiteY24" fmla="*/ 98859 h 531478"/>
                <a:gd name="connsiteX25" fmla="*/ 422787 w 1504335"/>
                <a:gd name="connsiteY25" fmla="*/ 49697 h 531478"/>
                <a:gd name="connsiteX26" fmla="*/ 481781 w 1504335"/>
                <a:gd name="connsiteY26" fmla="*/ 10368 h 531478"/>
                <a:gd name="connsiteX27" fmla="*/ 698090 w 1504335"/>
                <a:gd name="connsiteY27" fmla="*/ 20201 h 531478"/>
                <a:gd name="connsiteX28" fmla="*/ 727587 w 1504335"/>
                <a:gd name="connsiteY28" fmla="*/ 30033 h 531478"/>
                <a:gd name="connsiteX29" fmla="*/ 747252 w 1504335"/>
                <a:gd name="connsiteY29" fmla="*/ 59530 h 531478"/>
                <a:gd name="connsiteX30" fmla="*/ 776748 w 1504335"/>
                <a:gd name="connsiteY30" fmla="*/ 89026 h 531478"/>
                <a:gd name="connsiteX31" fmla="*/ 786581 w 1504335"/>
                <a:gd name="connsiteY31" fmla="*/ 118523 h 531478"/>
                <a:gd name="connsiteX32" fmla="*/ 806245 w 1504335"/>
                <a:gd name="connsiteY32" fmla="*/ 148020 h 531478"/>
                <a:gd name="connsiteX33" fmla="*/ 816077 w 1504335"/>
                <a:gd name="connsiteY33" fmla="*/ 207014 h 531478"/>
                <a:gd name="connsiteX34" fmla="*/ 835742 w 1504335"/>
                <a:gd name="connsiteY34" fmla="*/ 325001 h 531478"/>
                <a:gd name="connsiteX35" fmla="*/ 825910 w 1504335"/>
                <a:gd name="connsiteY35" fmla="*/ 423323 h 531478"/>
                <a:gd name="connsiteX36" fmla="*/ 816077 w 1504335"/>
                <a:gd name="connsiteY36" fmla="*/ 462652 h 531478"/>
                <a:gd name="connsiteX37" fmla="*/ 757084 w 1504335"/>
                <a:gd name="connsiteY37" fmla="*/ 501981 h 531478"/>
                <a:gd name="connsiteX38" fmla="*/ 698090 w 1504335"/>
                <a:gd name="connsiteY38" fmla="*/ 531478 h 531478"/>
                <a:gd name="connsiteX39" fmla="*/ 668594 w 1504335"/>
                <a:gd name="connsiteY39" fmla="*/ 521646 h 531478"/>
                <a:gd name="connsiteX40" fmla="*/ 648929 w 1504335"/>
                <a:gd name="connsiteY40" fmla="*/ 462652 h 531478"/>
                <a:gd name="connsiteX41" fmla="*/ 639097 w 1504335"/>
                <a:gd name="connsiteY41" fmla="*/ 433156 h 531478"/>
                <a:gd name="connsiteX42" fmla="*/ 629264 w 1504335"/>
                <a:gd name="connsiteY42" fmla="*/ 403659 h 531478"/>
                <a:gd name="connsiteX43" fmla="*/ 619432 w 1504335"/>
                <a:gd name="connsiteY43" fmla="*/ 364330 h 531478"/>
                <a:gd name="connsiteX44" fmla="*/ 629264 w 1504335"/>
                <a:gd name="connsiteY44" fmla="*/ 177517 h 531478"/>
                <a:gd name="connsiteX45" fmla="*/ 639097 w 1504335"/>
                <a:gd name="connsiteY45" fmla="*/ 138188 h 531478"/>
                <a:gd name="connsiteX46" fmla="*/ 717755 w 1504335"/>
                <a:gd name="connsiteY46" fmla="*/ 69362 h 531478"/>
                <a:gd name="connsiteX47" fmla="*/ 776748 w 1504335"/>
                <a:gd name="connsiteY47" fmla="*/ 30033 h 531478"/>
                <a:gd name="connsiteX48" fmla="*/ 845574 w 1504335"/>
                <a:gd name="connsiteY48" fmla="*/ 10368 h 531478"/>
                <a:gd name="connsiteX49" fmla="*/ 1042219 w 1504335"/>
                <a:gd name="connsiteY49" fmla="*/ 20201 h 531478"/>
                <a:gd name="connsiteX50" fmla="*/ 1101213 w 1504335"/>
                <a:gd name="connsiteY50" fmla="*/ 59530 h 531478"/>
                <a:gd name="connsiteX51" fmla="*/ 1111045 w 1504335"/>
                <a:gd name="connsiteY51" fmla="*/ 89026 h 531478"/>
                <a:gd name="connsiteX52" fmla="*/ 1140542 w 1504335"/>
                <a:gd name="connsiteY52" fmla="*/ 148020 h 531478"/>
                <a:gd name="connsiteX53" fmla="*/ 1160206 w 1504335"/>
                <a:gd name="connsiteY53" fmla="*/ 226678 h 531478"/>
                <a:gd name="connsiteX54" fmla="*/ 1150374 w 1504335"/>
                <a:gd name="connsiteY54" fmla="*/ 364330 h 531478"/>
                <a:gd name="connsiteX55" fmla="*/ 1120877 w 1504335"/>
                <a:gd name="connsiteY55" fmla="*/ 423323 h 531478"/>
                <a:gd name="connsiteX56" fmla="*/ 1091381 w 1504335"/>
                <a:gd name="connsiteY56" fmla="*/ 442988 h 531478"/>
                <a:gd name="connsiteX57" fmla="*/ 1061884 w 1504335"/>
                <a:gd name="connsiteY57" fmla="*/ 472485 h 531478"/>
                <a:gd name="connsiteX58" fmla="*/ 1002890 w 1504335"/>
                <a:gd name="connsiteY58" fmla="*/ 501981 h 531478"/>
                <a:gd name="connsiteX59" fmla="*/ 953729 w 1504335"/>
                <a:gd name="connsiteY59" fmla="*/ 492149 h 531478"/>
                <a:gd name="connsiteX60" fmla="*/ 943897 w 1504335"/>
                <a:gd name="connsiteY60" fmla="*/ 462652 h 531478"/>
                <a:gd name="connsiteX61" fmla="*/ 934064 w 1504335"/>
                <a:gd name="connsiteY61" fmla="*/ 413491 h 531478"/>
                <a:gd name="connsiteX62" fmla="*/ 924232 w 1504335"/>
                <a:gd name="connsiteY62" fmla="*/ 383994 h 531478"/>
                <a:gd name="connsiteX63" fmla="*/ 914400 w 1504335"/>
                <a:gd name="connsiteY63" fmla="*/ 334833 h 531478"/>
                <a:gd name="connsiteX64" fmla="*/ 924232 w 1504335"/>
                <a:gd name="connsiteY64" fmla="*/ 167685 h 531478"/>
                <a:gd name="connsiteX65" fmla="*/ 934064 w 1504335"/>
                <a:gd name="connsiteY65" fmla="*/ 138188 h 531478"/>
                <a:gd name="connsiteX66" fmla="*/ 993058 w 1504335"/>
                <a:gd name="connsiteY66" fmla="*/ 98859 h 531478"/>
                <a:gd name="connsiteX67" fmla="*/ 1042219 w 1504335"/>
                <a:gd name="connsiteY67" fmla="*/ 59530 h 531478"/>
                <a:gd name="connsiteX68" fmla="*/ 1101213 w 1504335"/>
                <a:gd name="connsiteY68" fmla="*/ 20201 h 531478"/>
                <a:gd name="connsiteX69" fmla="*/ 1170039 w 1504335"/>
                <a:gd name="connsiteY69" fmla="*/ 536 h 531478"/>
                <a:gd name="connsiteX70" fmla="*/ 1268361 w 1504335"/>
                <a:gd name="connsiteY70" fmla="*/ 10368 h 531478"/>
                <a:gd name="connsiteX71" fmla="*/ 1327355 w 1504335"/>
                <a:gd name="connsiteY71" fmla="*/ 49697 h 531478"/>
                <a:gd name="connsiteX72" fmla="*/ 1347019 w 1504335"/>
                <a:gd name="connsiteY72" fmla="*/ 118523 h 531478"/>
                <a:gd name="connsiteX73" fmla="*/ 1356852 w 1504335"/>
                <a:gd name="connsiteY73" fmla="*/ 285672 h 531478"/>
                <a:gd name="connsiteX74" fmla="*/ 1504335 w 1504335"/>
                <a:gd name="connsiteY74" fmla="*/ 275839 h 531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504335" h="531478">
                  <a:moveTo>
                    <a:pt x="0" y="275839"/>
                  </a:moveTo>
                  <a:cubicBezTo>
                    <a:pt x="6555" y="259452"/>
                    <a:pt x="13467" y="243204"/>
                    <a:pt x="19664" y="226678"/>
                  </a:cubicBezTo>
                  <a:cubicBezTo>
                    <a:pt x="23303" y="216974"/>
                    <a:pt x="24464" y="206241"/>
                    <a:pt x="29497" y="197181"/>
                  </a:cubicBezTo>
                  <a:cubicBezTo>
                    <a:pt x="40975" y="176522"/>
                    <a:pt x="55716" y="157852"/>
                    <a:pt x="68826" y="138188"/>
                  </a:cubicBezTo>
                  <a:lnTo>
                    <a:pt x="88490" y="108691"/>
                  </a:lnTo>
                  <a:lnTo>
                    <a:pt x="108155" y="79194"/>
                  </a:lnTo>
                  <a:cubicBezTo>
                    <a:pt x="114710" y="69362"/>
                    <a:pt x="117987" y="56252"/>
                    <a:pt x="127819" y="49697"/>
                  </a:cubicBezTo>
                  <a:cubicBezTo>
                    <a:pt x="137651" y="43142"/>
                    <a:pt x="146747" y="35318"/>
                    <a:pt x="157316" y="30033"/>
                  </a:cubicBezTo>
                  <a:cubicBezTo>
                    <a:pt x="166586" y="25398"/>
                    <a:pt x="176981" y="23478"/>
                    <a:pt x="186813" y="20201"/>
                  </a:cubicBezTo>
                  <a:cubicBezTo>
                    <a:pt x="196645" y="13646"/>
                    <a:pt x="204565" y="1841"/>
                    <a:pt x="216310" y="536"/>
                  </a:cubicBezTo>
                  <a:cubicBezTo>
                    <a:pt x="248253" y="-3013"/>
                    <a:pt x="275769" y="11906"/>
                    <a:pt x="304800" y="20201"/>
                  </a:cubicBezTo>
                  <a:cubicBezTo>
                    <a:pt x="317793" y="23913"/>
                    <a:pt x="331186" y="26150"/>
                    <a:pt x="344129" y="30033"/>
                  </a:cubicBezTo>
                  <a:cubicBezTo>
                    <a:pt x="363983" y="35989"/>
                    <a:pt x="403123" y="49697"/>
                    <a:pt x="403123" y="49697"/>
                  </a:cubicBezTo>
                  <a:cubicBezTo>
                    <a:pt x="421481" y="61936"/>
                    <a:pt x="450983" y="78821"/>
                    <a:pt x="462116" y="98859"/>
                  </a:cubicBezTo>
                  <a:cubicBezTo>
                    <a:pt x="462120" y="98866"/>
                    <a:pt x="486696" y="172597"/>
                    <a:pt x="491613" y="187349"/>
                  </a:cubicBezTo>
                  <a:lnTo>
                    <a:pt x="511277" y="246343"/>
                  </a:lnTo>
                  <a:lnTo>
                    <a:pt x="521110" y="275839"/>
                  </a:lnTo>
                  <a:cubicBezTo>
                    <a:pt x="517832" y="318446"/>
                    <a:pt x="517942" y="361449"/>
                    <a:pt x="511277" y="403659"/>
                  </a:cubicBezTo>
                  <a:cubicBezTo>
                    <a:pt x="508044" y="424133"/>
                    <a:pt x="508860" y="451154"/>
                    <a:pt x="491613" y="462652"/>
                  </a:cubicBezTo>
                  <a:lnTo>
                    <a:pt x="462116" y="482317"/>
                  </a:lnTo>
                  <a:lnTo>
                    <a:pt x="353961" y="472485"/>
                  </a:lnTo>
                  <a:cubicBezTo>
                    <a:pt x="335710" y="462658"/>
                    <a:pt x="340852" y="433156"/>
                    <a:pt x="334297" y="413491"/>
                  </a:cubicBezTo>
                  <a:cubicBezTo>
                    <a:pt x="319177" y="368132"/>
                    <a:pt x="326499" y="394169"/>
                    <a:pt x="314632" y="334833"/>
                  </a:cubicBezTo>
                  <a:cubicBezTo>
                    <a:pt x="317909" y="285672"/>
                    <a:pt x="319023" y="236318"/>
                    <a:pt x="324464" y="187349"/>
                  </a:cubicBezTo>
                  <a:cubicBezTo>
                    <a:pt x="327925" y="156200"/>
                    <a:pt x="360121" y="119117"/>
                    <a:pt x="373626" y="98859"/>
                  </a:cubicBezTo>
                  <a:cubicBezTo>
                    <a:pt x="409677" y="44782"/>
                    <a:pt x="373625" y="90664"/>
                    <a:pt x="422787" y="49697"/>
                  </a:cubicBezTo>
                  <a:cubicBezTo>
                    <a:pt x="471887" y="8781"/>
                    <a:pt x="429944" y="27648"/>
                    <a:pt x="481781" y="10368"/>
                  </a:cubicBezTo>
                  <a:cubicBezTo>
                    <a:pt x="553884" y="13646"/>
                    <a:pt x="626142" y="14445"/>
                    <a:pt x="698090" y="20201"/>
                  </a:cubicBezTo>
                  <a:cubicBezTo>
                    <a:pt x="708421" y="21028"/>
                    <a:pt x="719494" y="23559"/>
                    <a:pt x="727587" y="30033"/>
                  </a:cubicBezTo>
                  <a:cubicBezTo>
                    <a:pt x="736815" y="37415"/>
                    <a:pt x="739687" y="50452"/>
                    <a:pt x="747252" y="59530"/>
                  </a:cubicBezTo>
                  <a:cubicBezTo>
                    <a:pt x="756153" y="70212"/>
                    <a:pt x="766916" y="79194"/>
                    <a:pt x="776748" y="89026"/>
                  </a:cubicBezTo>
                  <a:cubicBezTo>
                    <a:pt x="780026" y="98858"/>
                    <a:pt x="781946" y="109253"/>
                    <a:pt x="786581" y="118523"/>
                  </a:cubicBezTo>
                  <a:cubicBezTo>
                    <a:pt x="791866" y="129092"/>
                    <a:pt x="802508" y="136809"/>
                    <a:pt x="806245" y="148020"/>
                  </a:cubicBezTo>
                  <a:cubicBezTo>
                    <a:pt x="812549" y="166933"/>
                    <a:pt x="813046" y="187310"/>
                    <a:pt x="816077" y="207014"/>
                  </a:cubicBezTo>
                  <a:cubicBezTo>
                    <a:pt x="832337" y="312699"/>
                    <a:pt x="818435" y="238464"/>
                    <a:pt x="835742" y="325001"/>
                  </a:cubicBezTo>
                  <a:cubicBezTo>
                    <a:pt x="832465" y="357775"/>
                    <a:pt x="830568" y="390717"/>
                    <a:pt x="825910" y="423323"/>
                  </a:cubicBezTo>
                  <a:cubicBezTo>
                    <a:pt x="823999" y="436700"/>
                    <a:pt x="824976" y="452482"/>
                    <a:pt x="816077" y="462652"/>
                  </a:cubicBezTo>
                  <a:cubicBezTo>
                    <a:pt x="800514" y="480438"/>
                    <a:pt x="776748" y="488871"/>
                    <a:pt x="757084" y="501981"/>
                  </a:cubicBezTo>
                  <a:cubicBezTo>
                    <a:pt x="718963" y="527395"/>
                    <a:pt x="738798" y="517909"/>
                    <a:pt x="698090" y="531478"/>
                  </a:cubicBezTo>
                  <a:cubicBezTo>
                    <a:pt x="688258" y="528201"/>
                    <a:pt x="674618" y="530079"/>
                    <a:pt x="668594" y="521646"/>
                  </a:cubicBezTo>
                  <a:cubicBezTo>
                    <a:pt x="656546" y="504779"/>
                    <a:pt x="655484" y="482317"/>
                    <a:pt x="648929" y="462652"/>
                  </a:cubicBezTo>
                  <a:lnTo>
                    <a:pt x="639097" y="433156"/>
                  </a:lnTo>
                  <a:cubicBezTo>
                    <a:pt x="635819" y="423324"/>
                    <a:pt x="631778" y="413714"/>
                    <a:pt x="629264" y="403659"/>
                  </a:cubicBezTo>
                  <a:lnTo>
                    <a:pt x="619432" y="364330"/>
                  </a:lnTo>
                  <a:cubicBezTo>
                    <a:pt x="622709" y="302059"/>
                    <a:pt x="623862" y="239640"/>
                    <a:pt x="629264" y="177517"/>
                  </a:cubicBezTo>
                  <a:cubicBezTo>
                    <a:pt x="630435" y="164055"/>
                    <a:pt x="633774" y="150609"/>
                    <a:pt x="639097" y="138188"/>
                  </a:cubicBezTo>
                  <a:cubicBezTo>
                    <a:pt x="655485" y="99950"/>
                    <a:pt x="681700" y="93399"/>
                    <a:pt x="717755" y="69362"/>
                  </a:cubicBezTo>
                  <a:lnTo>
                    <a:pt x="776748" y="30033"/>
                  </a:lnTo>
                  <a:cubicBezTo>
                    <a:pt x="826132" y="17687"/>
                    <a:pt x="803257" y="24474"/>
                    <a:pt x="845574" y="10368"/>
                  </a:cubicBezTo>
                  <a:cubicBezTo>
                    <a:pt x="911122" y="13646"/>
                    <a:pt x="977770" y="7807"/>
                    <a:pt x="1042219" y="20201"/>
                  </a:cubicBezTo>
                  <a:cubicBezTo>
                    <a:pt x="1065428" y="24664"/>
                    <a:pt x="1101213" y="59530"/>
                    <a:pt x="1101213" y="59530"/>
                  </a:cubicBezTo>
                  <a:cubicBezTo>
                    <a:pt x="1104490" y="69362"/>
                    <a:pt x="1106410" y="79756"/>
                    <a:pt x="1111045" y="89026"/>
                  </a:cubicBezTo>
                  <a:cubicBezTo>
                    <a:pt x="1137895" y="142724"/>
                    <a:pt x="1125714" y="93650"/>
                    <a:pt x="1140542" y="148020"/>
                  </a:cubicBezTo>
                  <a:cubicBezTo>
                    <a:pt x="1147653" y="174094"/>
                    <a:pt x="1160206" y="226678"/>
                    <a:pt x="1160206" y="226678"/>
                  </a:cubicBezTo>
                  <a:cubicBezTo>
                    <a:pt x="1156929" y="272562"/>
                    <a:pt x="1155749" y="318644"/>
                    <a:pt x="1150374" y="364330"/>
                  </a:cubicBezTo>
                  <a:cubicBezTo>
                    <a:pt x="1148241" y="382457"/>
                    <a:pt x="1133251" y="410949"/>
                    <a:pt x="1120877" y="423323"/>
                  </a:cubicBezTo>
                  <a:cubicBezTo>
                    <a:pt x="1112521" y="431679"/>
                    <a:pt x="1100459" y="435423"/>
                    <a:pt x="1091381" y="442988"/>
                  </a:cubicBezTo>
                  <a:cubicBezTo>
                    <a:pt x="1080699" y="451890"/>
                    <a:pt x="1072566" y="463583"/>
                    <a:pt x="1061884" y="472485"/>
                  </a:cubicBezTo>
                  <a:cubicBezTo>
                    <a:pt x="1036471" y="493662"/>
                    <a:pt x="1032452" y="492127"/>
                    <a:pt x="1002890" y="501981"/>
                  </a:cubicBezTo>
                  <a:cubicBezTo>
                    <a:pt x="986503" y="498704"/>
                    <a:pt x="967634" y="501419"/>
                    <a:pt x="953729" y="492149"/>
                  </a:cubicBezTo>
                  <a:cubicBezTo>
                    <a:pt x="945106" y="486400"/>
                    <a:pt x="946411" y="472707"/>
                    <a:pt x="943897" y="462652"/>
                  </a:cubicBezTo>
                  <a:cubicBezTo>
                    <a:pt x="939844" y="446439"/>
                    <a:pt x="938117" y="429704"/>
                    <a:pt x="934064" y="413491"/>
                  </a:cubicBezTo>
                  <a:cubicBezTo>
                    <a:pt x="931550" y="403436"/>
                    <a:pt x="926746" y="394049"/>
                    <a:pt x="924232" y="383994"/>
                  </a:cubicBezTo>
                  <a:cubicBezTo>
                    <a:pt x="920179" y="367781"/>
                    <a:pt x="917677" y="351220"/>
                    <a:pt x="914400" y="334833"/>
                  </a:cubicBezTo>
                  <a:cubicBezTo>
                    <a:pt x="917677" y="279117"/>
                    <a:pt x="918679" y="223220"/>
                    <a:pt x="924232" y="167685"/>
                  </a:cubicBezTo>
                  <a:cubicBezTo>
                    <a:pt x="925263" y="157372"/>
                    <a:pt x="926735" y="145517"/>
                    <a:pt x="934064" y="138188"/>
                  </a:cubicBezTo>
                  <a:cubicBezTo>
                    <a:pt x="950776" y="121476"/>
                    <a:pt x="993058" y="98859"/>
                    <a:pt x="993058" y="98859"/>
                  </a:cubicBezTo>
                  <a:cubicBezTo>
                    <a:pt x="1029393" y="44357"/>
                    <a:pt x="991934" y="87466"/>
                    <a:pt x="1042219" y="59530"/>
                  </a:cubicBezTo>
                  <a:cubicBezTo>
                    <a:pt x="1062879" y="48052"/>
                    <a:pt x="1078285" y="25933"/>
                    <a:pt x="1101213" y="20201"/>
                  </a:cubicBezTo>
                  <a:cubicBezTo>
                    <a:pt x="1150597" y="7854"/>
                    <a:pt x="1127722" y="14641"/>
                    <a:pt x="1170039" y="536"/>
                  </a:cubicBezTo>
                  <a:cubicBezTo>
                    <a:pt x="1202813" y="3813"/>
                    <a:pt x="1236923" y="544"/>
                    <a:pt x="1268361" y="10368"/>
                  </a:cubicBezTo>
                  <a:cubicBezTo>
                    <a:pt x="1290919" y="17417"/>
                    <a:pt x="1327355" y="49697"/>
                    <a:pt x="1327355" y="49697"/>
                  </a:cubicBezTo>
                  <a:cubicBezTo>
                    <a:pt x="1333254" y="67394"/>
                    <a:pt x="1345373" y="101239"/>
                    <a:pt x="1347019" y="118523"/>
                  </a:cubicBezTo>
                  <a:cubicBezTo>
                    <a:pt x="1352311" y="174084"/>
                    <a:pt x="1353574" y="229956"/>
                    <a:pt x="1356852" y="285672"/>
                  </a:cubicBezTo>
                  <a:cubicBezTo>
                    <a:pt x="1484637" y="275022"/>
                    <a:pt x="1435374" y="275839"/>
                    <a:pt x="1504335" y="27583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2836051" y="1714614"/>
              <a:ext cx="362600" cy="369332"/>
            </a:xfrm>
            <a:prstGeom prst="rect">
              <a:avLst/>
            </a:prstGeom>
            <a:noFill/>
          </p:spPr>
          <p:txBody>
            <a:bodyPr wrap="none" rtlCol="0">
              <a:spAutoFit/>
            </a:bodyPr>
            <a:lstStyle/>
            <a:p>
              <a:r>
                <a:rPr lang="en-GB" dirty="0" smtClean="0"/>
                <a:t>m</a:t>
              </a:r>
              <a:endParaRPr lang="en-GB" dirty="0"/>
            </a:p>
          </p:txBody>
        </p:sp>
        <p:sp>
          <p:nvSpPr>
            <p:cNvPr id="13" name="TextBox 12"/>
            <p:cNvSpPr txBox="1"/>
            <p:nvPr/>
          </p:nvSpPr>
          <p:spPr>
            <a:xfrm>
              <a:off x="1857510" y="1650992"/>
              <a:ext cx="295274" cy="369332"/>
            </a:xfrm>
            <a:prstGeom prst="rect">
              <a:avLst/>
            </a:prstGeom>
            <a:noFill/>
          </p:spPr>
          <p:txBody>
            <a:bodyPr wrap="none" rtlCol="0">
              <a:spAutoFit/>
            </a:bodyPr>
            <a:lstStyle/>
            <a:p>
              <a:r>
                <a:rPr lang="en-GB" dirty="0" smtClean="0"/>
                <a:t>k</a:t>
              </a:r>
              <a:endParaRPr lang="en-GB" dirty="0"/>
            </a:p>
          </p:txBody>
        </p:sp>
        <p:cxnSp>
          <p:nvCxnSpPr>
            <p:cNvPr id="15" name="Straight Connector 14"/>
            <p:cNvCxnSpPr>
              <a:stCxn id="10" idx="2"/>
            </p:cNvCxnSpPr>
            <p:nvPr/>
          </p:nvCxnSpPr>
          <p:spPr>
            <a:xfrm>
              <a:off x="2999027" y="2551193"/>
              <a:ext cx="0" cy="157727"/>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48986" y="2676530"/>
              <a:ext cx="300082" cy="369332"/>
            </a:xfrm>
            <a:prstGeom prst="rect">
              <a:avLst/>
            </a:prstGeom>
            <a:noFill/>
          </p:spPr>
          <p:txBody>
            <a:bodyPr wrap="none" rtlCol="0">
              <a:spAutoFit/>
            </a:bodyPr>
            <a:lstStyle/>
            <a:p>
              <a:r>
                <a:rPr lang="en-GB" dirty="0" smtClean="0"/>
                <a:t>0</a:t>
              </a:r>
              <a:endParaRPr lang="en-GB" dirty="0"/>
            </a:p>
          </p:txBody>
        </p:sp>
        <p:sp>
          <p:nvSpPr>
            <p:cNvPr id="17" name="Right Arrow 16"/>
            <p:cNvSpPr/>
            <p:nvPr/>
          </p:nvSpPr>
          <p:spPr>
            <a:xfrm>
              <a:off x="3306095" y="2217567"/>
              <a:ext cx="978408" cy="1631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4294392" y="2061698"/>
              <a:ext cx="614136" cy="504056"/>
            </a:xfrm>
            <a:prstGeom prst="rect">
              <a:avLst/>
            </a:prstGeom>
            <a:solidFill>
              <a:schemeClr val="accent4">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p:cNvCxnSpPr/>
            <p:nvPr/>
          </p:nvCxnSpPr>
          <p:spPr>
            <a:xfrm>
              <a:off x="4578025" y="2551193"/>
              <a:ext cx="0" cy="157727"/>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427984" y="2676530"/>
              <a:ext cx="300082" cy="369332"/>
            </a:xfrm>
            <a:prstGeom prst="rect">
              <a:avLst/>
            </a:prstGeom>
            <a:noFill/>
          </p:spPr>
          <p:txBody>
            <a:bodyPr wrap="none" rtlCol="0">
              <a:spAutoFit/>
            </a:bodyPr>
            <a:lstStyle/>
            <a:p>
              <a:r>
                <a:rPr lang="en-GB" dirty="0" smtClean="0"/>
                <a:t>1</a:t>
              </a:r>
              <a:endParaRPr lang="en-GB" dirty="0"/>
            </a:p>
          </p:txBody>
        </p:sp>
        <p:cxnSp>
          <p:nvCxnSpPr>
            <p:cNvPr id="22" name="Straight Connector 21"/>
            <p:cNvCxnSpPr/>
            <p:nvPr/>
          </p:nvCxnSpPr>
          <p:spPr>
            <a:xfrm>
              <a:off x="1546246" y="2563140"/>
              <a:ext cx="0" cy="157727"/>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396205" y="2688477"/>
              <a:ext cx="375424" cy="369332"/>
            </a:xfrm>
            <a:prstGeom prst="rect">
              <a:avLst/>
            </a:prstGeom>
            <a:noFill/>
          </p:spPr>
          <p:txBody>
            <a:bodyPr wrap="none" rtlCol="0">
              <a:spAutoFit/>
            </a:bodyPr>
            <a:lstStyle/>
            <a:p>
              <a:r>
                <a:rPr lang="en-GB" dirty="0" smtClean="0"/>
                <a:t>-1</a:t>
              </a:r>
              <a:endParaRPr lang="en-GB" dirty="0"/>
            </a:p>
          </p:txBody>
        </p:sp>
        <p:sp>
          <p:nvSpPr>
            <p:cNvPr id="24" name="TextBox 23"/>
            <p:cNvSpPr txBox="1"/>
            <p:nvPr/>
          </p:nvSpPr>
          <p:spPr>
            <a:xfrm>
              <a:off x="3196433" y="2514640"/>
              <a:ext cx="986167" cy="230832"/>
            </a:xfrm>
            <a:prstGeom prst="rect">
              <a:avLst/>
            </a:prstGeom>
            <a:noFill/>
          </p:spPr>
          <p:txBody>
            <a:bodyPr wrap="none" rtlCol="0">
              <a:spAutoFit/>
            </a:bodyPr>
            <a:lstStyle/>
            <a:p>
              <a:r>
                <a:rPr lang="en-GB" sz="900" dirty="0" smtClean="0"/>
                <a:t>(friction ignored)</a:t>
              </a:r>
              <a:endParaRPr lang="en-GB" sz="900" dirty="0"/>
            </a:p>
          </p:txBody>
        </p:sp>
      </p:grpSp>
      <p:grpSp>
        <p:nvGrpSpPr>
          <p:cNvPr id="31" name="Group 30"/>
          <p:cNvGrpSpPr/>
          <p:nvPr/>
        </p:nvGrpSpPr>
        <p:grpSpPr>
          <a:xfrm>
            <a:off x="1619672" y="3140968"/>
            <a:ext cx="1540806" cy="2698223"/>
            <a:chOff x="4457480" y="3415105"/>
            <a:chExt cx="1540806" cy="2698223"/>
          </a:xfrm>
        </p:grpSpPr>
        <p:pic>
          <p:nvPicPr>
            <p:cNvPr id="27" name="Picture 26"/>
            <p:cNvPicPr>
              <a:picLocks noChangeAspect="1"/>
            </p:cNvPicPr>
            <p:nvPr/>
          </p:nvPicPr>
          <p:blipFill>
            <a:blip r:embed="rId2"/>
            <a:stretch>
              <a:fillRect/>
            </a:stretch>
          </p:blipFill>
          <p:spPr>
            <a:xfrm>
              <a:off x="4511974" y="3570153"/>
              <a:ext cx="1371600" cy="2543175"/>
            </a:xfrm>
            <a:prstGeom prst="rect">
              <a:avLst/>
            </a:prstGeom>
          </p:spPr>
        </p:pic>
        <p:sp>
          <p:nvSpPr>
            <p:cNvPr id="28" name="TextBox 27"/>
            <p:cNvSpPr txBox="1"/>
            <p:nvPr/>
          </p:nvSpPr>
          <p:spPr>
            <a:xfrm>
              <a:off x="4457480" y="3415105"/>
              <a:ext cx="1540806" cy="369332"/>
            </a:xfrm>
            <a:prstGeom prst="rect">
              <a:avLst/>
            </a:prstGeom>
            <a:noFill/>
          </p:spPr>
          <p:txBody>
            <a:bodyPr wrap="none" rtlCol="0">
              <a:spAutoFit/>
            </a:bodyPr>
            <a:lstStyle/>
            <a:p>
              <a:r>
                <a:rPr lang="en-GB" b="1" dirty="0" smtClean="0">
                  <a:solidFill>
                    <a:srgbClr val="FF0000"/>
                  </a:solidFill>
                </a:rPr>
                <a:t>Phase space</a:t>
              </a:r>
              <a:r>
                <a:rPr lang="en-GB" b="1" dirty="0" smtClean="0">
                  <a:solidFill>
                    <a:schemeClr val="accent2">
                      <a:lumMod val="50000"/>
                    </a:schemeClr>
                  </a:solidFill>
                </a:rPr>
                <a:t> </a:t>
              </a:r>
              <a:endParaRPr lang="en-GB" b="1" dirty="0">
                <a:solidFill>
                  <a:schemeClr val="accent2">
                    <a:lumMod val="50000"/>
                  </a:schemeClr>
                </a:solidFill>
              </a:endParaRPr>
            </a:p>
          </p:txBody>
        </p:sp>
        <p:sp>
          <p:nvSpPr>
            <p:cNvPr id="29" name="Rectangle 28"/>
            <p:cNvSpPr/>
            <p:nvPr/>
          </p:nvSpPr>
          <p:spPr>
            <a:xfrm>
              <a:off x="4511974" y="3415105"/>
              <a:ext cx="1371600" cy="26061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4" name="Straight Arrow Connector 33"/>
          <p:cNvCxnSpPr/>
          <p:nvPr/>
        </p:nvCxnSpPr>
        <p:spPr>
          <a:xfrm flipH="1">
            <a:off x="2771800" y="2996952"/>
            <a:ext cx="1080120" cy="165618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059832" y="4077072"/>
            <a:ext cx="877163" cy="1200329"/>
          </a:xfrm>
          <a:prstGeom prst="rect">
            <a:avLst/>
          </a:prstGeom>
          <a:noFill/>
          <a:ln>
            <a:solidFill>
              <a:srgbClr val="0000FF"/>
            </a:solidFill>
          </a:ln>
        </p:spPr>
        <p:txBody>
          <a:bodyPr wrap="none" rtlCol="0">
            <a:spAutoFit/>
          </a:bodyPr>
          <a:lstStyle/>
          <a:p>
            <a:r>
              <a:rPr lang="en-GB" dirty="0"/>
              <a:t>x</a:t>
            </a:r>
            <a:r>
              <a:rPr lang="en-GB" dirty="0" smtClean="0"/>
              <a:t>=max</a:t>
            </a:r>
          </a:p>
          <a:p>
            <a:r>
              <a:rPr lang="en-GB" dirty="0" smtClean="0"/>
              <a:t>v=0</a:t>
            </a:r>
          </a:p>
          <a:p>
            <a:r>
              <a:rPr lang="en-GB" dirty="0" smtClean="0"/>
              <a:t>U=max</a:t>
            </a:r>
          </a:p>
          <a:p>
            <a:r>
              <a:rPr lang="en-GB" dirty="0" smtClean="0"/>
              <a:t>K=0</a:t>
            </a:r>
            <a:endParaRPr lang="en-GB" dirty="0"/>
          </a:p>
        </p:txBody>
      </p:sp>
      <p:sp>
        <p:nvSpPr>
          <p:cNvPr id="38" name="TextBox 37"/>
          <p:cNvSpPr txBox="1"/>
          <p:nvPr/>
        </p:nvSpPr>
        <p:spPr>
          <a:xfrm>
            <a:off x="1907704" y="6309320"/>
            <a:ext cx="1597726" cy="523220"/>
          </a:xfrm>
          <a:prstGeom prst="rect">
            <a:avLst/>
          </a:prstGeom>
          <a:noFill/>
        </p:spPr>
        <p:txBody>
          <a:bodyPr wrap="none" rtlCol="0">
            <a:spAutoFit/>
          </a:bodyPr>
          <a:lstStyle/>
          <a:p>
            <a:r>
              <a:rPr lang="en-GB" sz="1400" dirty="0" smtClean="0"/>
              <a:t>U=potential energy</a:t>
            </a:r>
          </a:p>
          <a:p>
            <a:r>
              <a:rPr lang="en-GB" sz="1400" dirty="0" smtClean="0"/>
              <a:t>K=kinetic energy</a:t>
            </a:r>
            <a:endParaRPr lang="en-GB" sz="1400" dirty="0"/>
          </a:p>
        </p:txBody>
      </p:sp>
      <p:sp>
        <p:nvSpPr>
          <p:cNvPr id="39" name="TextBox 38"/>
          <p:cNvSpPr txBox="1"/>
          <p:nvPr/>
        </p:nvSpPr>
        <p:spPr>
          <a:xfrm>
            <a:off x="1547664" y="5733256"/>
            <a:ext cx="813043" cy="646331"/>
          </a:xfrm>
          <a:prstGeom prst="rect">
            <a:avLst/>
          </a:prstGeom>
          <a:noFill/>
        </p:spPr>
        <p:txBody>
          <a:bodyPr wrap="none" rtlCol="0">
            <a:spAutoFit/>
          </a:bodyPr>
          <a:lstStyle/>
          <a:p>
            <a:r>
              <a:rPr lang="en-GB" dirty="0"/>
              <a:t>x</a:t>
            </a:r>
            <a:r>
              <a:rPr lang="en-GB" dirty="0" smtClean="0"/>
              <a:t>=0</a:t>
            </a:r>
          </a:p>
          <a:p>
            <a:r>
              <a:rPr lang="en-GB" dirty="0" smtClean="0"/>
              <a:t>v=max</a:t>
            </a:r>
          </a:p>
        </p:txBody>
      </p:sp>
      <p:sp>
        <p:nvSpPr>
          <p:cNvPr id="40" name="TextBox 39"/>
          <p:cNvSpPr txBox="1"/>
          <p:nvPr/>
        </p:nvSpPr>
        <p:spPr>
          <a:xfrm>
            <a:off x="2339752" y="5733256"/>
            <a:ext cx="864339" cy="646331"/>
          </a:xfrm>
          <a:prstGeom prst="rect">
            <a:avLst/>
          </a:prstGeom>
          <a:noFill/>
        </p:spPr>
        <p:txBody>
          <a:bodyPr wrap="none" rtlCol="0">
            <a:spAutoFit/>
          </a:bodyPr>
          <a:lstStyle/>
          <a:p>
            <a:r>
              <a:rPr lang="en-GB" dirty="0" smtClean="0"/>
              <a:t>U=0</a:t>
            </a:r>
          </a:p>
          <a:p>
            <a:r>
              <a:rPr lang="en-GB" dirty="0" smtClean="0"/>
              <a:t>K=max</a:t>
            </a:r>
            <a:endParaRPr lang="en-GB" dirty="0"/>
          </a:p>
        </p:txBody>
      </p:sp>
      <p:cxnSp>
        <p:nvCxnSpPr>
          <p:cNvPr id="42" name="Straight Arrow Connector 41"/>
          <p:cNvCxnSpPr>
            <a:stCxn id="16" idx="2"/>
          </p:cNvCxnSpPr>
          <p:nvPr/>
        </p:nvCxnSpPr>
        <p:spPr>
          <a:xfrm>
            <a:off x="2317193" y="2968485"/>
            <a:ext cx="22559" cy="748547"/>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23" idx="2"/>
          </p:cNvCxnSpPr>
          <p:nvPr/>
        </p:nvCxnSpPr>
        <p:spPr>
          <a:xfrm>
            <a:off x="902083" y="2980432"/>
            <a:ext cx="933613" cy="167270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755576" y="4005064"/>
            <a:ext cx="877163" cy="1200329"/>
          </a:xfrm>
          <a:prstGeom prst="rect">
            <a:avLst/>
          </a:prstGeom>
          <a:noFill/>
          <a:ln>
            <a:solidFill>
              <a:srgbClr val="FF0000"/>
            </a:solidFill>
          </a:ln>
        </p:spPr>
        <p:txBody>
          <a:bodyPr wrap="none" rtlCol="0">
            <a:spAutoFit/>
          </a:bodyPr>
          <a:lstStyle/>
          <a:p>
            <a:r>
              <a:rPr lang="en-GB" dirty="0"/>
              <a:t>x</a:t>
            </a:r>
            <a:r>
              <a:rPr lang="en-GB" dirty="0" smtClean="0"/>
              <a:t>=max</a:t>
            </a:r>
          </a:p>
          <a:p>
            <a:r>
              <a:rPr lang="en-GB" dirty="0" smtClean="0"/>
              <a:t>v=0</a:t>
            </a:r>
          </a:p>
          <a:p>
            <a:r>
              <a:rPr lang="en-GB" dirty="0" smtClean="0"/>
              <a:t>U=max</a:t>
            </a:r>
          </a:p>
          <a:p>
            <a:r>
              <a:rPr lang="en-GB" dirty="0" smtClean="0"/>
              <a:t>K=0</a:t>
            </a:r>
            <a:endParaRPr lang="en-GB" dirty="0"/>
          </a:p>
        </p:txBody>
      </p:sp>
      <p:sp>
        <p:nvSpPr>
          <p:cNvPr id="48" name="Rectangle 47"/>
          <p:cNvSpPr/>
          <p:nvPr/>
        </p:nvSpPr>
        <p:spPr>
          <a:xfrm>
            <a:off x="1547664" y="5805264"/>
            <a:ext cx="1656184" cy="504056"/>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4283968" y="1124744"/>
            <a:ext cx="4644008" cy="2308324"/>
          </a:xfrm>
          <a:prstGeom prst="rect">
            <a:avLst/>
          </a:prstGeom>
          <a:noFill/>
        </p:spPr>
        <p:txBody>
          <a:bodyPr wrap="square" rtlCol="0">
            <a:spAutoFit/>
          </a:bodyPr>
          <a:lstStyle/>
          <a:p>
            <a:pPr marL="285750" indent="-285750">
              <a:buFont typeface="Wingdings" charset="2"/>
              <a:buChar char="u"/>
            </a:pPr>
            <a:r>
              <a:rPr lang="en-GB" dirty="0" smtClean="0"/>
              <a:t>Each point (</a:t>
            </a:r>
            <a:r>
              <a:rPr lang="en-GB" dirty="0" err="1" smtClean="0"/>
              <a:t>x,v</a:t>
            </a:r>
            <a:r>
              <a:rPr lang="en-GB" dirty="0" smtClean="0"/>
              <a:t>) in the ellipse represents an STATE of the physical system with well define position and velocity.</a:t>
            </a:r>
          </a:p>
          <a:p>
            <a:pPr marL="285750" indent="-285750">
              <a:buFont typeface="Wingdings" charset="2"/>
              <a:buChar char="u"/>
            </a:pPr>
            <a:r>
              <a:rPr lang="en-GB" dirty="0" smtClean="0"/>
              <a:t>All the points (</a:t>
            </a:r>
            <a:r>
              <a:rPr lang="en-GB" dirty="0" err="1" smtClean="0"/>
              <a:t>x,v</a:t>
            </a:r>
            <a:r>
              <a:rPr lang="en-GB" dirty="0" smtClean="0"/>
              <a:t>) in the ellipse have the SAME ENERGY (</a:t>
            </a:r>
            <a:r>
              <a:rPr lang="en-GB" dirty="0" smtClean="0">
                <a:solidFill>
                  <a:srgbClr val="FF00FF"/>
                </a:solidFill>
              </a:rPr>
              <a:t>E</a:t>
            </a:r>
            <a:r>
              <a:rPr lang="en-GB" baseline="-25000" dirty="0" smtClean="0">
                <a:solidFill>
                  <a:srgbClr val="FF00FF"/>
                </a:solidFill>
              </a:rPr>
              <a:t>1</a:t>
            </a:r>
            <a:r>
              <a:rPr lang="en-GB" dirty="0" smtClean="0"/>
              <a:t>)</a:t>
            </a:r>
          </a:p>
          <a:p>
            <a:pPr marL="285750" indent="-285750">
              <a:buFont typeface="Wingdings" charset="2"/>
              <a:buChar char="u"/>
            </a:pPr>
            <a:r>
              <a:rPr lang="en-GB" dirty="0" smtClean="0"/>
              <a:t>If the initial elongation is smaller, then we get a smaller ellipse with energy </a:t>
            </a:r>
            <a:r>
              <a:rPr lang="en-GB" dirty="0" smtClean="0">
                <a:solidFill>
                  <a:srgbClr val="0000FF"/>
                </a:solidFill>
              </a:rPr>
              <a:t>E</a:t>
            </a:r>
            <a:r>
              <a:rPr lang="en-GB" baseline="-25000" dirty="0" smtClean="0">
                <a:solidFill>
                  <a:srgbClr val="0000FF"/>
                </a:solidFill>
              </a:rPr>
              <a:t>2</a:t>
            </a:r>
            <a:r>
              <a:rPr lang="en-GB" dirty="0"/>
              <a:t> </a:t>
            </a:r>
            <a:r>
              <a:rPr lang="en-GB" dirty="0" smtClean="0"/>
              <a:t>(E</a:t>
            </a:r>
            <a:r>
              <a:rPr lang="en-GB" baseline="-25000" dirty="0" smtClean="0"/>
              <a:t>2</a:t>
            </a:r>
            <a:r>
              <a:rPr lang="en-GB" dirty="0" smtClean="0"/>
              <a:t>&lt;E</a:t>
            </a:r>
            <a:r>
              <a:rPr lang="en-GB" baseline="-25000" dirty="0" smtClean="0"/>
              <a:t>1</a:t>
            </a:r>
            <a:r>
              <a:rPr lang="en-GB" dirty="0" smtClean="0"/>
              <a:t>).</a:t>
            </a:r>
          </a:p>
          <a:p>
            <a:pPr marL="285750" indent="-285750">
              <a:buFont typeface="Wingdings" charset="2"/>
              <a:buChar char="u"/>
            </a:pPr>
            <a:r>
              <a:rPr lang="en-GB" dirty="0" smtClean="0"/>
              <a:t>If we change K the ellipse shape will change.</a:t>
            </a:r>
          </a:p>
        </p:txBody>
      </p:sp>
      <p:grpSp>
        <p:nvGrpSpPr>
          <p:cNvPr id="33" name="Group 32"/>
          <p:cNvGrpSpPr/>
          <p:nvPr/>
        </p:nvGrpSpPr>
        <p:grpSpPr>
          <a:xfrm>
            <a:off x="1880260" y="3645024"/>
            <a:ext cx="1124550" cy="1872208"/>
            <a:chOff x="1880260" y="3645024"/>
            <a:chExt cx="1124550" cy="1872208"/>
          </a:xfrm>
        </p:grpSpPr>
        <p:sp>
          <p:nvSpPr>
            <p:cNvPr id="49" name="Oval 48"/>
            <p:cNvSpPr/>
            <p:nvPr/>
          </p:nvSpPr>
          <p:spPr>
            <a:xfrm>
              <a:off x="1880260" y="3717032"/>
              <a:ext cx="864096" cy="1800200"/>
            </a:xfrm>
            <a:prstGeom prst="ellipse">
              <a:avLst/>
            </a:prstGeom>
            <a:noFill/>
            <a:ln w="38100" cmpd="sng">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2627784" y="3645024"/>
              <a:ext cx="377026" cy="369332"/>
            </a:xfrm>
            <a:prstGeom prst="rect">
              <a:avLst/>
            </a:prstGeom>
            <a:noFill/>
          </p:spPr>
          <p:txBody>
            <a:bodyPr wrap="none" rtlCol="0">
              <a:spAutoFit/>
            </a:bodyPr>
            <a:lstStyle/>
            <a:p>
              <a:r>
                <a:rPr lang="en-GB" dirty="0" smtClean="0">
                  <a:solidFill>
                    <a:srgbClr val="FF00FF"/>
                  </a:solidFill>
                </a:rPr>
                <a:t>E</a:t>
              </a:r>
              <a:r>
                <a:rPr lang="en-GB" baseline="-25000" dirty="0" smtClean="0">
                  <a:solidFill>
                    <a:srgbClr val="FF00FF"/>
                  </a:solidFill>
                </a:rPr>
                <a:t>1</a:t>
              </a:r>
              <a:endParaRPr lang="en-GB" baseline="-25000" dirty="0">
                <a:solidFill>
                  <a:srgbClr val="FF00FF"/>
                </a:solidFill>
              </a:endParaRPr>
            </a:p>
          </p:txBody>
        </p:sp>
      </p:grpSp>
      <p:grpSp>
        <p:nvGrpSpPr>
          <p:cNvPr id="35" name="Group 34"/>
          <p:cNvGrpSpPr/>
          <p:nvPr/>
        </p:nvGrpSpPr>
        <p:grpSpPr>
          <a:xfrm>
            <a:off x="2021519" y="3941440"/>
            <a:ext cx="606265" cy="1359768"/>
            <a:chOff x="2021519" y="3941440"/>
            <a:chExt cx="606265" cy="1359768"/>
          </a:xfrm>
        </p:grpSpPr>
        <p:sp>
          <p:nvSpPr>
            <p:cNvPr id="43" name="Oval 42"/>
            <p:cNvSpPr/>
            <p:nvPr/>
          </p:nvSpPr>
          <p:spPr>
            <a:xfrm>
              <a:off x="2021519" y="3941440"/>
              <a:ext cx="595124" cy="1359768"/>
            </a:xfrm>
            <a:prstGeom prst="ellipse">
              <a:avLst/>
            </a:prstGeom>
            <a:noFill/>
            <a:ln w="38100"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p:cNvSpPr txBox="1"/>
            <p:nvPr/>
          </p:nvSpPr>
          <p:spPr>
            <a:xfrm>
              <a:off x="2250758" y="4725144"/>
              <a:ext cx="377026" cy="369332"/>
            </a:xfrm>
            <a:prstGeom prst="rect">
              <a:avLst/>
            </a:prstGeom>
            <a:noFill/>
          </p:spPr>
          <p:txBody>
            <a:bodyPr wrap="none" rtlCol="0">
              <a:spAutoFit/>
            </a:bodyPr>
            <a:lstStyle/>
            <a:p>
              <a:r>
                <a:rPr lang="en-GB" dirty="0" smtClean="0">
                  <a:solidFill>
                    <a:srgbClr val="0000FF"/>
                  </a:solidFill>
                </a:rPr>
                <a:t>E</a:t>
              </a:r>
              <a:r>
                <a:rPr lang="en-GB" baseline="-25000" dirty="0" smtClean="0">
                  <a:solidFill>
                    <a:srgbClr val="0000FF"/>
                  </a:solidFill>
                </a:rPr>
                <a:t>2</a:t>
              </a:r>
              <a:endParaRPr lang="en-GB" baseline="-25000" dirty="0">
                <a:solidFill>
                  <a:srgbClr val="0000FF"/>
                </a:solidFill>
              </a:endParaRPr>
            </a:p>
          </p:txBody>
        </p:sp>
      </p:grpSp>
      <p:sp>
        <p:nvSpPr>
          <p:cNvPr id="44" name="TextBox 43"/>
          <p:cNvSpPr txBox="1"/>
          <p:nvPr/>
        </p:nvSpPr>
        <p:spPr>
          <a:xfrm>
            <a:off x="4355976" y="4581128"/>
            <a:ext cx="4536504" cy="1477328"/>
          </a:xfrm>
          <a:prstGeom prst="rect">
            <a:avLst/>
          </a:prstGeom>
          <a:solidFill>
            <a:schemeClr val="accent4"/>
          </a:solidFill>
        </p:spPr>
        <p:txBody>
          <a:bodyPr wrap="square" rtlCol="0">
            <a:spAutoFit/>
          </a:bodyPr>
          <a:lstStyle/>
          <a:p>
            <a:pPr algn="ctr"/>
            <a:r>
              <a:rPr lang="en-GB" dirty="0" smtClean="0"/>
              <a:t>A </a:t>
            </a:r>
            <a:r>
              <a:rPr lang="en-GB" b="1" dirty="0" smtClean="0"/>
              <a:t>beam of charged particles </a:t>
            </a:r>
            <a:r>
              <a:rPr lang="en-GB" dirty="0" smtClean="0"/>
              <a:t>in an accelerator subjected to </a:t>
            </a:r>
            <a:r>
              <a:rPr lang="en-GB" b="1" dirty="0" smtClean="0"/>
              <a:t>focusing and defocusing forces </a:t>
            </a:r>
            <a:r>
              <a:rPr lang="en-GB" dirty="0" smtClean="0"/>
              <a:t>have the same dynamics as the system above. The beam dynamics also </a:t>
            </a:r>
            <a:r>
              <a:rPr lang="en-GB" b="1" dirty="0" smtClean="0">
                <a:solidFill>
                  <a:schemeClr val="accent2">
                    <a:lumMod val="50000"/>
                  </a:schemeClr>
                </a:solidFill>
              </a:rPr>
              <a:t>reproduces an ellipse in phase space </a:t>
            </a:r>
            <a:r>
              <a:rPr lang="en-GB" dirty="0" smtClean="0"/>
              <a:t>…</a:t>
            </a:r>
            <a:endParaRPr lang="en-GB" dirty="0"/>
          </a:p>
        </p:txBody>
      </p:sp>
    </p:spTree>
    <p:extLst>
      <p:ext uri="{BB962C8B-B14F-4D97-AF65-F5344CB8AC3E}">
        <p14:creationId xmlns:p14="http://schemas.microsoft.com/office/powerpoint/2010/main" val="249401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GB" dirty="0"/>
              <a:t>(Phase space and emittance)</a:t>
            </a:r>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78</a:t>
            </a:fld>
            <a:endParaRPr lang="en-GB"/>
          </a:p>
        </p:txBody>
      </p:sp>
      <p:sp>
        <p:nvSpPr>
          <p:cNvPr id="6" name="TextBox 5"/>
          <p:cNvSpPr txBox="1"/>
          <p:nvPr/>
        </p:nvSpPr>
        <p:spPr>
          <a:xfrm>
            <a:off x="612648" y="1124744"/>
            <a:ext cx="8316416" cy="923330"/>
          </a:xfrm>
          <a:prstGeom prst="rect">
            <a:avLst/>
          </a:prstGeom>
          <a:noFill/>
        </p:spPr>
        <p:txBody>
          <a:bodyPr wrap="square" rtlCol="0">
            <a:spAutoFit/>
          </a:bodyPr>
          <a:lstStyle/>
          <a:p>
            <a:r>
              <a:rPr lang="en-GB" dirty="0" smtClean="0"/>
              <a:t>All particles with the </a:t>
            </a:r>
            <a:r>
              <a:rPr lang="en-GB" b="1" u="sng" dirty="0" smtClean="0">
                <a:solidFill>
                  <a:srgbClr val="FF0000"/>
                </a:solidFill>
              </a:rPr>
              <a:t>same initial </a:t>
            </a:r>
            <a:r>
              <a:rPr lang="en-GB" b="1" dirty="0" err="1" smtClean="0">
                <a:solidFill>
                  <a:srgbClr val="FF0000"/>
                </a:solidFill>
              </a:rPr>
              <a:t>betatron</a:t>
            </a:r>
            <a:r>
              <a:rPr lang="en-GB" b="1" dirty="0" smtClean="0">
                <a:solidFill>
                  <a:srgbClr val="FF0000"/>
                </a:solidFill>
              </a:rPr>
              <a:t> amplitude </a:t>
            </a:r>
            <a:r>
              <a:rPr lang="en-GB" dirty="0"/>
              <a:t>(equivalent to x) </a:t>
            </a:r>
            <a:r>
              <a:rPr lang="en-GB" dirty="0" smtClean="0"/>
              <a:t>at a given position in the accelerator (or time) but different phases or momentum due to momentum spread (equivalent to v), describe the </a:t>
            </a:r>
            <a:r>
              <a:rPr lang="en-GB" b="1" dirty="0" smtClean="0">
                <a:solidFill>
                  <a:srgbClr val="FF0000"/>
                </a:solidFill>
              </a:rPr>
              <a:t>same ellipse</a:t>
            </a:r>
            <a:r>
              <a:rPr lang="en-GB" dirty="0" smtClean="0"/>
              <a:t> turn after turn</a:t>
            </a:r>
            <a:endParaRPr lang="en-GB" dirty="0"/>
          </a:p>
        </p:txBody>
      </p:sp>
      <p:sp>
        <p:nvSpPr>
          <p:cNvPr id="12" name="TextBox 11"/>
          <p:cNvSpPr txBox="1"/>
          <p:nvPr/>
        </p:nvSpPr>
        <p:spPr>
          <a:xfrm>
            <a:off x="425989" y="4481973"/>
            <a:ext cx="8173488" cy="1754326"/>
          </a:xfrm>
          <a:prstGeom prst="rect">
            <a:avLst/>
          </a:prstGeom>
          <a:noFill/>
        </p:spPr>
        <p:txBody>
          <a:bodyPr wrap="square" rtlCol="0">
            <a:spAutoFit/>
          </a:bodyPr>
          <a:lstStyle/>
          <a:p>
            <a:r>
              <a:rPr lang="en-GB" dirty="0" smtClean="0"/>
              <a:t>Along a beam line, the orientation and aspect ratio of the ellipse varies, </a:t>
            </a:r>
            <a:r>
              <a:rPr lang="en-GB" b="1" dirty="0" smtClean="0">
                <a:solidFill>
                  <a:schemeClr val="accent2">
                    <a:lumMod val="50000"/>
                  </a:schemeClr>
                </a:solidFill>
              </a:rPr>
              <a:t>BUT THE AREA</a:t>
            </a:r>
            <a:r>
              <a:rPr lang="en-GB" dirty="0" smtClean="0"/>
              <a:t> remains </a:t>
            </a:r>
            <a:r>
              <a:rPr lang="en-GB" b="1" dirty="0" smtClean="0">
                <a:solidFill>
                  <a:schemeClr val="accent2">
                    <a:lumMod val="50000"/>
                  </a:schemeClr>
                </a:solidFill>
              </a:rPr>
              <a:t>CONSTANT</a:t>
            </a:r>
            <a:r>
              <a:rPr lang="en-GB" dirty="0" smtClean="0"/>
              <a:t> in the absence of non-linear forces or acceleration</a:t>
            </a:r>
          </a:p>
          <a:p>
            <a:endParaRPr lang="en-GB" b="1" dirty="0">
              <a:solidFill>
                <a:schemeClr val="accent2">
                  <a:lumMod val="50000"/>
                </a:schemeClr>
              </a:solidFill>
            </a:endParaRPr>
          </a:p>
          <a:p>
            <a:pPr lvl="6"/>
            <a:r>
              <a:rPr lang="en-GB" b="1" dirty="0" smtClean="0">
                <a:solidFill>
                  <a:srgbClr val="FF0000"/>
                </a:solidFill>
              </a:rPr>
              <a:t>AREA ≈ EMITTANCE (</a:t>
            </a:r>
            <a:r>
              <a:rPr lang="en-GB" b="1" dirty="0" smtClean="0">
                <a:solidFill>
                  <a:srgbClr val="FF0000"/>
                </a:solidFill>
                <a:latin typeface="Arial" panose="020B0604020202020204" pitchFamily="34" charset="0"/>
                <a:cs typeface="Arial" panose="020B0604020202020204" pitchFamily="34" charset="0"/>
              </a:rPr>
              <a:t>Ɛ)</a:t>
            </a:r>
          </a:p>
          <a:p>
            <a:pPr lvl="6"/>
            <a:endParaRPr lang="en-GB" b="1" dirty="0" smtClean="0">
              <a:solidFill>
                <a:srgbClr val="FF0000"/>
              </a:solidFill>
              <a:latin typeface="Arial" panose="020B0604020202020204" pitchFamily="34" charset="0"/>
              <a:cs typeface="Arial" panose="020B0604020202020204" pitchFamily="34" charset="0"/>
            </a:endParaRPr>
          </a:p>
          <a:p>
            <a:pPr lvl="3"/>
            <a:r>
              <a:rPr lang="en-GB" b="1" dirty="0" smtClean="0">
                <a:solidFill>
                  <a:srgbClr val="385D8A"/>
                </a:solidFill>
                <a:latin typeface="Arial" panose="020B0604020202020204" pitchFamily="34" charset="0"/>
                <a:cs typeface="Arial" panose="020B0604020202020204" pitchFamily="34" charset="0"/>
              </a:rPr>
              <a:t>Beam size </a:t>
            </a:r>
            <a:r>
              <a:rPr lang="en-GB" b="1" dirty="0" smtClean="0">
                <a:solidFill>
                  <a:srgbClr val="385D8A"/>
                </a:solidFill>
                <a:latin typeface="Arial" panose="020B0604020202020204" pitchFamily="34" charset="0"/>
                <a:cs typeface="Arial" panose="020B0604020202020204" pitchFamily="34" charset="0"/>
                <a:sym typeface="Wingdings" panose="05000000000000000000" pitchFamily="2" charset="2"/>
              </a:rPr>
              <a:t> </a:t>
            </a:r>
            <a:r>
              <a:rPr lang="en-GB" b="1" dirty="0" smtClean="0">
                <a:solidFill>
                  <a:srgbClr val="385D8A"/>
                </a:solidFill>
                <a:latin typeface="Arial" panose="020B0604020202020204" pitchFamily="34" charset="0"/>
                <a:cs typeface="Arial" panose="020B0604020202020204" pitchFamily="34" charset="0"/>
              </a:rPr>
              <a:t>σ = √Ɛ</a:t>
            </a:r>
            <a:r>
              <a:rPr lang="el-GR" b="1" dirty="0" smtClean="0">
                <a:solidFill>
                  <a:srgbClr val="385D8A"/>
                </a:solidFill>
                <a:latin typeface="Arial" panose="020B0604020202020204" pitchFamily="34" charset="0"/>
                <a:cs typeface="Arial" panose="020B0604020202020204" pitchFamily="34" charset="0"/>
              </a:rPr>
              <a:t>β</a:t>
            </a:r>
            <a:r>
              <a:rPr lang="en-GB" b="1" dirty="0" smtClean="0">
                <a:solidFill>
                  <a:srgbClr val="385D8A"/>
                </a:solidFill>
                <a:latin typeface="Arial" panose="020B0604020202020204" pitchFamily="34" charset="0"/>
                <a:cs typeface="Arial" panose="020B0604020202020204" pitchFamily="34" charset="0"/>
              </a:rPr>
              <a:t> (in places without dispersion)</a:t>
            </a:r>
            <a:endParaRPr lang="en-GB" b="1" dirty="0">
              <a:solidFill>
                <a:srgbClr val="385D8A"/>
              </a:solidFill>
            </a:endParaRPr>
          </a:p>
        </p:txBody>
      </p:sp>
      <p:grpSp>
        <p:nvGrpSpPr>
          <p:cNvPr id="8" name="Group 7"/>
          <p:cNvGrpSpPr/>
          <p:nvPr/>
        </p:nvGrpSpPr>
        <p:grpSpPr>
          <a:xfrm>
            <a:off x="395536" y="1916832"/>
            <a:ext cx="5077077" cy="2542858"/>
            <a:chOff x="1932539" y="1907540"/>
            <a:chExt cx="5077077" cy="2542858"/>
          </a:xfrm>
        </p:grpSpPr>
        <p:pic>
          <p:nvPicPr>
            <p:cNvPr id="10" name="Picture 9"/>
            <p:cNvPicPr>
              <a:picLocks noChangeAspect="1"/>
            </p:cNvPicPr>
            <p:nvPr/>
          </p:nvPicPr>
          <p:blipFill>
            <a:blip r:embed="rId2"/>
            <a:stretch>
              <a:fillRect/>
            </a:stretch>
          </p:blipFill>
          <p:spPr>
            <a:xfrm>
              <a:off x="1932539" y="2012939"/>
              <a:ext cx="5077077" cy="2437459"/>
            </a:xfrm>
            <a:prstGeom prst="rect">
              <a:avLst/>
            </a:prstGeom>
          </p:spPr>
        </p:pic>
        <p:sp>
          <p:nvSpPr>
            <p:cNvPr id="11" name="TextBox 10"/>
            <p:cNvSpPr txBox="1"/>
            <p:nvPr/>
          </p:nvSpPr>
          <p:spPr>
            <a:xfrm>
              <a:off x="6660232" y="3409839"/>
              <a:ext cx="272832" cy="369332"/>
            </a:xfrm>
            <a:prstGeom prst="rect">
              <a:avLst/>
            </a:prstGeom>
            <a:solidFill>
              <a:schemeClr val="bg1"/>
            </a:solidFill>
          </p:spPr>
          <p:txBody>
            <a:bodyPr wrap="none" rtlCol="0">
              <a:spAutoFit/>
            </a:bodyPr>
            <a:lstStyle/>
            <a:p>
              <a:r>
                <a:rPr lang="en-GB" dirty="0" smtClean="0"/>
                <a:t>s</a:t>
              </a:r>
              <a:endParaRPr lang="en-GB" dirty="0"/>
            </a:p>
          </p:txBody>
        </p:sp>
        <p:sp>
          <p:nvSpPr>
            <p:cNvPr id="7" name="TextBox 6"/>
            <p:cNvSpPr txBox="1"/>
            <p:nvPr/>
          </p:nvSpPr>
          <p:spPr>
            <a:xfrm>
              <a:off x="2483768" y="1916832"/>
              <a:ext cx="372180" cy="369332"/>
            </a:xfrm>
            <a:prstGeom prst="rect">
              <a:avLst/>
            </a:prstGeom>
            <a:noFill/>
          </p:spPr>
          <p:txBody>
            <a:bodyPr wrap="none" rtlCol="0">
              <a:spAutoFit/>
            </a:bodyPr>
            <a:lstStyle/>
            <a:p>
              <a:r>
                <a:rPr lang="en-GB" dirty="0" smtClean="0"/>
                <a:t>k</a:t>
              </a:r>
              <a:r>
                <a:rPr lang="en-GB" baseline="-25000" dirty="0" smtClean="0"/>
                <a:t>1</a:t>
              </a:r>
              <a:endParaRPr lang="en-GB" baseline="-25000" dirty="0"/>
            </a:p>
          </p:txBody>
        </p:sp>
        <p:sp>
          <p:nvSpPr>
            <p:cNvPr id="13" name="TextBox 12"/>
            <p:cNvSpPr txBox="1"/>
            <p:nvPr/>
          </p:nvSpPr>
          <p:spPr>
            <a:xfrm>
              <a:off x="4499992" y="1916832"/>
              <a:ext cx="372180" cy="369332"/>
            </a:xfrm>
            <a:prstGeom prst="rect">
              <a:avLst/>
            </a:prstGeom>
            <a:noFill/>
          </p:spPr>
          <p:txBody>
            <a:bodyPr wrap="none" rtlCol="0">
              <a:spAutoFit/>
            </a:bodyPr>
            <a:lstStyle/>
            <a:p>
              <a:r>
                <a:rPr lang="en-GB" dirty="0" smtClean="0"/>
                <a:t>k</a:t>
              </a:r>
              <a:r>
                <a:rPr lang="en-GB" baseline="-25000" dirty="0"/>
                <a:t>2</a:t>
              </a:r>
            </a:p>
          </p:txBody>
        </p:sp>
        <p:sp>
          <p:nvSpPr>
            <p:cNvPr id="14" name="TextBox 13"/>
            <p:cNvSpPr txBox="1"/>
            <p:nvPr/>
          </p:nvSpPr>
          <p:spPr>
            <a:xfrm>
              <a:off x="6156176" y="1907540"/>
              <a:ext cx="372180" cy="369332"/>
            </a:xfrm>
            <a:prstGeom prst="rect">
              <a:avLst/>
            </a:prstGeom>
            <a:noFill/>
          </p:spPr>
          <p:txBody>
            <a:bodyPr wrap="none" rtlCol="0">
              <a:spAutoFit/>
            </a:bodyPr>
            <a:lstStyle/>
            <a:p>
              <a:r>
                <a:rPr lang="en-GB" dirty="0" smtClean="0"/>
                <a:t>k</a:t>
              </a:r>
              <a:r>
                <a:rPr lang="en-GB" baseline="-25000" dirty="0"/>
                <a:t>3</a:t>
              </a:r>
            </a:p>
          </p:txBody>
        </p:sp>
      </p:grpSp>
      <p:sp>
        <p:nvSpPr>
          <p:cNvPr id="15" name="TextBox 14"/>
          <p:cNvSpPr txBox="1"/>
          <p:nvPr/>
        </p:nvSpPr>
        <p:spPr>
          <a:xfrm>
            <a:off x="1115616" y="2555612"/>
            <a:ext cx="350426" cy="369332"/>
          </a:xfrm>
          <a:prstGeom prst="rect">
            <a:avLst/>
          </a:prstGeom>
          <a:noFill/>
        </p:spPr>
        <p:txBody>
          <a:bodyPr wrap="none" rtlCol="0">
            <a:spAutoFit/>
          </a:bodyPr>
          <a:lstStyle/>
          <a:p>
            <a:r>
              <a:rPr lang="en-GB" dirty="0" smtClean="0">
                <a:solidFill>
                  <a:schemeClr val="bg1"/>
                </a:solidFill>
              </a:rPr>
              <a:t>s</a:t>
            </a:r>
            <a:r>
              <a:rPr lang="en-GB" baseline="-25000" dirty="0" smtClean="0">
                <a:solidFill>
                  <a:schemeClr val="bg1"/>
                </a:solidFill>
              </a:rPr>
              <a:t>1</a:t>
            </a:r>
            <a:endParaRPr lang="en-GB" baseline="-25000" dirty="0">
              <a:solidFill>
                <a:schemeClr val="bg1"/>
              </a:solidFill>
            </a:endParaRPr>
          </a:p>
        </p:txBody>
      </p:sp>
      <p:sp>
        <p:nvSpPr>
          <p:cNvPr id="16" name="TextBox 15"/>
          <p:cNvSpPr txBox="1"/>
          <p:nvPr/>
        </p:nvSpPr>
        <p:spPr>
          <a:xfrm>
            <a:off x="3131840" y="2437196"/>
            <a:ext cx="350426" cy="369332"/>
          </a:xfrm>
          <a:prstGeom prst="rect">
            <a:avLst/>
          </a:prstGeom>
          <a:noFill/>
        </p:spPr>
        <p:txBody>
          <a:bodyPr wrap="none" rtlCol="0">
            <a:spAutoFit/>
          </a:bodyPr>
          <a:lstStyle/>
          <a:p>
            <a:r>
              <a:rPr lang="en-GB" dirty="0" smtClean="0">
                <a:solidFill>
                  <a:schemeClr val="bg1"/>
                </a:solidFill>
              </a:rPr>
              <a:t>s</a:t>
            </a:r>
            <a:r>
              <a:rPr lang="en-GB" baseline="-25000" dirty="0" smtClean="0">
                <a:solidFill>
                  <a:schemeClr val="bg1"/>
                </a:solidFill>
              </a:rPr>
              <a:t>2</a:t>
            </a:r>
            <a:endParaRPr lang="en-GB" baseline="-25000" dirty="0">
              <a:solidFill>
                <a:schemeClr val="bg1"/>
              </a:solidFill>
            </a:endParaRPr>
          </a:p>
        </p:txBody>
      </p:sp>
      <p:sp>
        <p:nvSpPr>
          <p:cNvPr id="17" name="TextBox 16"/>
          <p:cNvSpPr txBox="1"/>
          <p:nvPr/>
        </p:nvSpPr>
        <p:spPr>
          <a:xfrm>
            <a:off x="4499992" y="2564904"/>
            <a:ext cx="350426" cy="369332"/>
          </a:xfrm>
          <a:prstGeom prst="rect">
            <a:avLst/>
          </a:prstGeom>
          <a:noFill/>
        </p:spPr>
        <p:txBody>
          <a:bodyPr wrap="none" rtlCol="0">
            <a:spAutoFit/>
          </a:bodyPr>
          <a:lstStyle/>
          <a:p>
            <a:r>
              <a:rPr lang="en-GB" dirty="0" smtClean="0">
                <a:solidFill>
                  <a:schemeClr val="bg1"/>
                </a:solidFill>
              </a:rPr>
              <a:t>s</a:t>
            </a:r>
            <a:r>
              <a:rPr lang="en-GB" baseline="-25000" dirty="0">
                <a:solidFill>
                  <a:schemeClr val="bg1"/>
                </a:solidFill>
              </a:rPr>
              <a:t>3</a:t>
            </a:r>
          </a:p>
        </p:txBody>
      </p:sp>
      <p:pic>
        <p:nvPicPr>
          <p:cNvPr id="9" name="Picture 8"/>
          <p:cNvPicPr>
            <a:picLocks noChangeAspect="1"/>
          </p:cNvPicPr>
          <p:nvPr/>
        </p:nvPicPr>
        <p:blipFill>
          <a:blip r:embed="rId3"/>
          <a:stretch>
            <a:fillRect/>
          </a:stretch>
        </p:blipFill>
        <p:spPr>
          <a:xfrm>
            <a:off x="5436096" y="1988840"/>
            <a:ext cx="2133352" cy="1574993"/>
          </a:xfrm>
          <a:prstGeom prst="rect">
            <a:avLst/>
          </a:prstGeom>
        </p:spPr>
      </p:pic>
      <p:pic>
        <p:nvPicPr>
          <p:cNvPr id="19" name="Picture 18"/>
          <p:cNvPicPr>
            <a:picLocks noChangeAspect="1"/>
          </p:cNvPicPr>
          <p:nvPr/>
        </p:nvPicPr>
        <p:blipFill>
          <a:blip r:embed="rId4"/>
          <a:stretch>
            <a:fillRect/>
          </a:stretch>
        </p:blipFill>
        <p:spPr>
          <a:xfrm>
            <a:off x="7308304" y="2780928"/>
            <a:ext cx="1656467" cy="1595636"/>
          </a:xfrm>
          <a:prstGeom prst="rect">
            <a:avLst/>
          </a:prstGeom>
        </p:spPr>
      </p:pic>
    </p:spTree>
    <p:extLst>
      <p:ext uri="{BB962C8B-B14F-4D97-AF65-F5344CB8AC3E}">
        <p14:creationId xmlns:p14="http://schemas.microsoft.com/office/powerpoint/2010/main" val="166512058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79</a:t>
            </a:fld>
            <a:endParaRPr lang="en-GB"/>
          </a:p>
        </p:txBody>
      </p:sp>
      <p:sp>
        <p:nvSpPr>
          <p:cNvPr id="5" name="TextBox 4"/>
          <p:cNvSpPr txBox="1"/>
          <p:nvPr/>
        </p:nvSpPr>
        <p:spPr>
          <a:xfrm>
            <a:off x="395536" y="404664"/>
            <a:ext cx="8280920" cy="2062103"/>
          </a:xfrm>
          <a:prstGeom prst="rect">
            <a:avLst/>
          </a:prstGeom>
          <a:noFill/>
        </p:spPr>
        <p:txBody>
          <a:bodyPr wrap="square" rtlCol="0">
            <a:spAutoFit/>
          </a:bodyPr>
          <a:lstStyle/>
          <a:p>
            <a:pPr algn="ctr"/>
            <a:r>
              <a:rPr lang="en-GB" sz="3200" dirty="0" smtClean="0"/>
              <a:t>Let me use the BOOSTER injection to talk about</a:t>
            </a:r>
          </a:p>
          <a:p>
            <a:pPr algn="ctr"/>
            <a:r>
              <a:rPr lang="en-GB" sz="3200" dirty="0" smtClean="0"/>
              <a:t> </a:t>
            </a:r>
          </a:p>
          <a:p>
            <a:pPr algn="ctr"/>
            <a:r>
              <a:rPr lang="en-GB" sz="3200" dirty="0" smtClean="0"/>
              <a:t>TUNE, PHASE SPACE PAINTING, </a:t>
            </a:r>
          </a:p>
          <a:p>
            <a:pPr algn="ctr"/>
            <a:r>
              <a:rPr lang="en-GB" sz="3200" dirty="0" smtClean="0"/>
              <a:t>SPACE CHARGE, BRIGHTNESS </a:t>
            </a:r>
            <a:endParaRPr lang="en-GB" sz="3200" dirty="0"/>
          </a:p>
        </p:txBody>
      </p:sp>
      <p:pic>
        <p:nvPicPr>
          <p:cNvPr id="6" name="Picture 5"/>
          <p:cNvPicPr>
            <a:picLocks noChangeAspect="1"/>
          </p:cNvPicPr>
          <p:nvPr/>
        </p:nvPicPr>
        <p:blipFill>
          <a:blip r:embed="rId2"/>
          <a:stretch>
            <a:fillRect/>
          </a:stretch>
        </p:blipFill>
        <p:spPr>
          <a:xfrm>
            <a:off x="3059832" y="2371722"/>
            <a:ext cx="2952328" cy="4486278"/>
          </a:xfrm>
          <a:prstGeom prst="rect">
            <a:avLst/>
          </a:prstGeom>
        </p:spPr>
      </p:pic>
    </p:spTree>
    <p:extLst>
      <p:ext uri="{BB962C8B-B14F-4D97-AF65-F5344CB8AC3E}">
        <p14:creationId xmlns:p14="http://schemas.microsoft.com/office/powerpoint/2010/main" val="841938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8</a:t>
            </a:fld>
            <a:endParaRPr lang="en-GB"/>
          </a:p>
        </p:txBody>
      </p:sp>
      <p:sp>
        <p:nvSpPr>
          <p:cNvPr id="5" name="TextBox 4"/>
          <p:cNvSpPr txBox="1"/>
          <p:nvPr/>
        </p:nvSpPr>
        <p:spPr>
          <a:xfrm>
            <a:off x="3491880" y="908720"/>
            <a:ext cx="1013419" cy="3170099"/>
          </a:xfrm>
          <a:prstGeom prst="rect">
            <a:avLst/>
          </a:prstGeom>
          <a:noFill/>
        </p:spPr>
        <p:txBody>
          <a:bodyPr wrap="none" rtlCol="0">
            <a:spAutoFit/>
          </a:bodyPr>
          <a:lstStyle/>
          <a:p>
            <a:r>
              <a:rPr lang="en-US" sz="20000" smtClean="0"/>
              <a:t>(</a:t>
            </a:r>
            <a:endParaRPr lang="en-US" sz="20000"/>
          </a:p>
        </p:txBody>
      </p:sp>
    </p:spTree>
    <p:extLst>
      <p:ext uri="{BB962C8B-B14F-4D97-AF65-F5344CB8AC3E}">
        <p14:creationId xmlns:p14="http://schemas.microsoft.com/office/powerpoint/2010/main" val="122685070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s-ES_tradnl" dirty="0" smtClean="0"/>
              <a:t>PS </a:t>
            </a:r>
            <a:r>
              <a:rPr lang="es-ES_tradnl" dirty="0" err="1" smtClean="0"/>
              <a:t>Booster</a:t>
            </a:r>
            <a:r>
              <a:rPr lang="es-ES_tradnl" dirty="0" smtClean="0"/>
              <a:t>: </a:t>
            </a:r>
            <a:r>
              <a:rPr lang="es-ES_tradnl" dirty="0" err="1" smtClean="0"/>
              <a:t>E</a:t>
            </a:r>
            <a:r>
              <a:rPr lang="es-ES_tradnl" sz="2000" dirty="0" err="1" smtClean="0"/>
              <a:t>inj</a:t>
            </a:r>
            <a:r>
              <a:rPr lang="es-ES_tradnl" dirty="0" smtClean="0"/>
              <a:t>=50MeV, C=154 m</a:t>
            </a:r>
            <a:endParaRPr lang="es-ES_tradnl" dirty="0"/>
          </a:p>
        </p:txBody>
      </p:sp>
      <p:sp>
        <p:nvSpPr>
          <p:cNvPr id="17" name="Date Placeholder 16"/>
          <p:cNvSpPr>
            <a:spLocks noGrp="1"/>
          </p:cNvSpPr>
          <p:nvPr>
            <p:ph type="dt" sz="half" idx="10"/>
          </p:nvPr>
        </p:nvSpPr>
        <p:spPr/>
        <p:txBody>
          <a:bodyPr/>
          <a:lstStyle/>
          <a:p>
            <a:r>
              <a:rPr lang="en-US" smtClean="0"/>
              <a:t>15 January 2021</a:t>
            </a:r>
            <a:endParaRPr lang="en-US" dirty="0" smtClean="0"/>
          </a:p>
        </p:txBody>
      </p:sp>
      <p:sp>
        <p:nvSpPr>
          <p:cNvPr id="23" name="Footer Placeholder 22"/>
          <p:cNvSpPr>
            <a:spLocks noGrp="1"/>
          </p:cNvSpPr>
          <p:nvPr>
            <p:ph type="ftr" sz="quarter" idx="11"/>
          </p:nvPr>
        </p:nvSpPr>
        <p:spPr/>
        <p:txBody>
          <a:bodyPr/>
          <a:lstStyle/>
          <a:p>
            <a:r>
              <a:rPr lang="en-US" smtClean="0"/>
              <a:t>JUAS 2021</a:t>
            </a:r>
            <a:endParaRPr lang="en-US" dirty="0"/>
          </a:p>
        </p:txBody>
      </p:sp>
      <p:sp>
        <p:nvSpPr>
          <p:cNvPr id="64" name="Slide Number Placeholder 63"/>
          <p:cNvSpPr>
            <a:spLocks noGrp="1"/>
          </p:cNvSpPr>
          <p:nvPr>
            <p:ph type="sldNum" sz="quarter" idx="12"/>
          </p:nvPr>
        </p:nvSpPr>
        <p:spPr/>
        <p:txBody>
          <a:bodyPr/>
          <a:lstStyle/>
          <a:p>
            <a:fld id="{8A37C28D-FCB0-477D-82D3-62143F2DA843}" type="slidenum">
              <a:rPr lang="en-US" smtClean="0"/>
              <a:pPr/>
              <a:t>80</a:t>
            </a:fld>
            <a:endParaRPr lang="en-US" dirty="0"/>
          </a:p>
        </p:txBody>
      </p:sp>
      <p:sp>
        <p:nvSpPr>
          <p:cNvPr id="12" name="Freeform 11"/>
          <p:cNvSpPr/>
          <p:nvPr/>
        </p:nvSpPr>
        <p:spPr>
          <a:xfrm flipV="1">
            <a:off x="5501745" y="1031412"/>
            <a:ext cx="2651923" cy="1381907"/>
          </a:xfrm>
          <a:custGeom>
            <a:avLst/>
            <a:gdLst>
              <a:gd name="connsiteX0" fmla="*/ 0 w 2763976"/>
              <a:gd name="connsiteY0" fmla="*/ 729397 h 1383006"/>
              <a:gd name="connsiteX1" fmla="*/ 690994 w 2763976"/>
              <a:gd name="connsiteY1" fmla="*/ 1382985 h 1383006"/>
              <a:gd name="connsiteX2" fmla="*/ 1363312 w 2763976"/>
              <a:gd name="connsiteY2" fmla="*/ 710724 h 1383006"/>
              <a:gd name="connsiteX3" fmla="*/ 1960929 w 2763976"/>
              <a:gd name="connsiteY3" fmla="*/ 1114 h 1383006"/>
              <a:gd name="connsiteX4" fmla="*/ 2763976 w 2763976"/>
              <a:gd name="connsiteY4" fmla="*/ 878789 h 1383006"/>
              <a:gd name="connsiteX5" fmla="*/ 2763976 w 2763976"/>
              <a:gd name="connsiteY5" fmla="*/ 878789 h 1383006"/>
              <a:gd name="connsiteX0" fmla="*/ 0 w 2800602"/>
              <a:gd name="connsiteY0" fmla="*/ 729397 h 1383006"/>
              <a:gd name="connsiteX1" fmla="*/ 690994 w 2800602"/>
              <a:gd name="connsiteY1" fmla="*/ 1382985 h 1383006"/>
              <a:gd name="connsiteX2" fmla="*/ 1363312 w 2800602"/>
              <a:gd name="connsiteY2" fmla="*/ 710724 h 1383006"/>
              <a:gd name="connsiteX3" fmla="*/ 1960929 w 2800602"/>
              <a:gd name="connsiteY3" fmla="*/ 1114 h 1383006"/>
              <a:gd name="connsiteX4" fmla="*/ 2763976 w 2800602"/>
              <a:gd name="connsiteY4" fmla="*/ 878789 h 1383006"/>
              <a:gd name="connsiteX5" fmla="*/ 2651923 w 2800602"/>
              <a:gd name="connsiteY5" fmla="*/ 729397 h 1383006"/>
              <a:gd name="connsiteX0" fmla="*/ 0 w 2651923"/>
              <a:gd name="connsiteY0" fmla="*/ 728298 h 1381907"/>
              <a:gd name="connsiteX1" fmla="*/ 690994 w 2651923"/>
              <a:gd name="connsiteY1" fmla="*/ 1381886 h 1381907"/>
              <a:gd name="connsiteX2" fmla="*/ 1363312 w 2651923"/>
              <a:gd name="connsiteY2" fmla="*/ 709625 h 1381907"/>
              <a:gd name="connsiteX3" fmla="*/ 1960929 w 2651923"/>
              <a:gd name="connsiteY3" fmla="*/ 15 h 1381907"/>
              <a:gd name="connsiteX4" fmla="*/ 2651923 w 2651923"/>
              <a:gd name="connsiteY4" fmla="*/ 728298 h 1381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1923" h="1381907">
                <a:moveTo>
                  <a:pt x="0" y="728298"/>
                </a:moveTo>
                <a:cubicBezTo>
                  <a:pt x="231887" y="1056648"/>
                  <a:pt x="463775" y="1384998"/>
                  <a:pt x="690994" y="1381886"/>
                </a:cubicBezTo>
                <a:cubicBezTo>
                  <a:pt x="918213" y="1378774"/>
                  <a:pt x="1151656" y="939937"/>
                  <a:pt x="1363312" y="709625"/>
                </a:cubicBezTo>
                <a:cubicBezTo>
                  <a:pt x="1574968" y="479313"/>
                  <a:pt x="1746161" y="-3097"/>
                  <a:pt x="1960929" y="15"/>
                </a:cubicBezTo>
                <a:cubicBezTo>
                  <a:pt x="2175697" y="3127"/>
                  <a:pt x="2507966" y="576573"/>
                  <a:pt x="2651923" y="728298"/>
                </a:cubicBezTo>
              </a:path>
            </a:pathLst>
          </a:cu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49" name="Group 48"/>
          <p:cNvGrpSpPr/>
          <p:nvPr/>
        </p:nvGrpSpPr>
        <p:grpSpPr>
          <a:xfrm>
            <a:off x="5495184" y="1190762"/>
            <a:ext cx="2664296" cy="369332"/>
            <a:chOff x="5776655" y="2671572"/>
            <a:chExt cx="2664296" cy="369332"/>
          </a:xfrm>
        </p:grpSpPr>
        <p:sp>
          <p:nvSpPr>
            <p:cNvPr id="20" name="TextBox 19"/>
            <p:cNvSpPr txBox="1"/>
            <p:nvPr/>
          </p:nvSpPr>
          <p:spPr>
            <a:xfrm>
              <a:off x="7144807" y="2671572"/>
              <a:ext cx="1090363" cy="369332"/>
            </a:xfrm>
            <a:prstGeom prst="rect">
              <a:avLst/>
            </a:prstGeom>
            <a:noFill/>
          </p:spPr>
          <p:txBody>
            <a:bodyPr wrap="none" rtlCol="0">
              <a:spAutoFit/>
            </a:bodyPr>
            <a:lstStyle/>
            <a:p>
              <a:r>
                <a:rPr lang="es-ES_tradnl" b="1" dirty="0" err="1" smtClean="0">
                  <a:solidFill>
                    <a:srgbClr val="00B0F0"/>
                  </a:solidFill>
                </a:rPr>
                <a:t>Qx</a:t>
              </a:r>
              <a:r>
                <a:rPr lang="es-ES_tradnl" b="1" dirty="0" smtClean="0">
                  <a:solidFill>
                    <a:srgbClr val="00B0F0"/>
                  </a:solidFill>
                </a:rPr>
                <a:t>=0.25</a:t>
              </a:r>
              <a:endParaRPr lang="es-ES_tradnl" b="1" dirty="0">
                <a:solidFill>
                  <a:srgbClr val="00B0F0"/>
                </a:solidFill>
              </a:endParaRPr>
            </a:p>
          </p:txBody>
        </p:sp>
        <p:cxnSp>
          <p:nvCxnSpPr>
            <p:cNvPr id="29" name="Straight Arrow Connector 28"/>
            <p:cNvCxnSpPr/>
            <p:nvPr/>
          </p:nvCxnSpPr>
          <p:spPr>
            <a:xfrm>
              <a:off x="5776655" y="2996952"/>
              <a:ext cx="2664296" cy="0"/>
            </a:xfrm>
            <a:prstGeom prst="straightConnector1">
              <a:avLst/>
            </a:prstGeom>
            <a:ln>
              <a:solidFill>
                <a:srgbClr val="00B0F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5483070" y="2235522"/>
            <a:ext cx="2676410" cy="369332"/>
            <a:chOff x="5764541" y="3716332"/>
            <a:chExt cx="2676410" cy="369332"/>
          </a:xfrm>
        </p:grpSpPr>
        <p:sp>
          <p:nvSpPr>
            <p:cNvPr id="30" name="TextBox 29"/>
            <p:cNvSpPr txBox="1"/>
            <p:nvPr/>
          </p:nvSpPr>
          <p:spPr>
            <a:xfrm>
              <a:off x="5764541" y="3716332"/>
              <a:ext cx="774571" cy="369332"/>
            </a:xfrm>
            <a:prstGeom prst="rect">
              <a:avLst/>
            </a:prstGeom>
            <a:noFill/>
          </p:spPr>
          <p:txBody>
            <a:bodyPr wrap="none" rtlCol="0">
              <a:spAutoFit/>
            </a:bodyPr>
            <a:lstStyle/>
            <a:p>
              <a:r>
                <a:rPr lang="es-ES_tradnl" b="1" dirty="0" err="1" smtClean="0">
                  <a:solidFill>
                    <a:srgbClr val="00B050"/>
                  </a:solidFill>
                </a:rPr>
                <a:t>Qx</a:t>
              </a:r>
              <a:r>
                <a:rPr lang="es-ES_tradnl" b="1" dirty="0" smtClean="0">
                  <a:solidFill>
                    <a:srgbClr val="00B050"/>
                  </a:solidFill>
                </a:rPr>
                <a:t>=1</a:t>
              </a:r>
              <a:endParaRPr lang="es-ES_tradnl" b="1" dirty="0">
                <a:solidFill>
                  <a:srgbClr val="00B050"/>
                </a:solidFill>
              </a:endParaRPr>
            </a:p>
          </p:txBody>
        </p:sp>
        <p:cxnSp>
          <p:nvCxnSpPr>
            <p:cNvPr id="31" name="Straight Arrow Connector 30"/>
            <p:cNvCxnSpPr/>
            <p:nvPr/>
          </p:nvCxnSpPr>
          <p:spPr>
            <a:xfrm>
              <a:off x="5776655" y="4005064"/>
              <a:ext cx="2664296" cy="9292"/>
            </a:xfrm>
            <a:prstGeom prst="straightConnector1">
              <a:avLst/>
            </a:prstGeom>
            <a:ln>
              <a:solidFill>
                <a:srgbClr val="00B05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4847112" y="940078"/>
            <a:ext cx="3888432" cy="1847346"/>
            <a:chOff x="5128583" y="2420888"/>
            <a:chExt cx="3888432" cy="1847346"/>
          </a:xfrm>
        </p:grpSpPr>
        <p:cxnSp>
          <p:nvCxnSpPr>
            <p:cNvPr id="14" name="Straight Arrow Connector 13"/>
            <p:cNvCxnSpPr/>
            <p:nvPr/>
          </p:nvCxnSpPr>
          <p:spPr>
            <a:xfrm>
              <a:off x="5128583" y="3212976"/>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5776655" y="2492896"/>
              <a:ext cx="0" cy="151216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416615" y="2420888"/>
              <a:ext cx="287258" cy="369332"/>
            </a:xfrm>
            <a:prstGeom prst="rect">
              <a:avLst/>
            </a:prstGeom>
            <a:noFill/>
          </p:spPr>
          <p:txBody>
            <a:bodyPr wrap="none" rtlCol="0">
              <a:spAutoFit/>
            </a:bodyPr>
            <a:lstStyle/>
            <a:p>
              <a:r>
                <a:rPr lang="es-ES_tradnl" dirty="0" smtClean="0"/>
                <a:t>x</a:t>
              </a:r>
              <a:endParaRPr lang="es-ES_tradnl" dirty="0"/>
            </a:p>
          </p:txBody>
        </p:sp>
        <p:sp>
          <p:nvSpPr>
            <p:cNvPr id="25" name="TextBox 24"/>
            <p:cNvSpPr txBox="1"/>
            <p:nvPr/>
          </p:nvSpPr>
          <p:spPr>
            <a:xfrm>
              <a:off x="8702624" y="2881591"/>
              <a:ext cx="274948" cy="369332"/>
            </a:xfrm>
            <a:prstGeom prst="rect">
              <a:avLst/>
            </a:prstGeom>
            <a:noFill/>
          </p:spPr>
          <p:txBody>
            <a:bodyPr wrap="none" rtlCol="0">
              <a:spAutoFit/>
            </a:bodyPr>
            <a:lstStyle/>
            <a:p>
              <a:r>
                <a:rPr lang="es-ES_tradnl" dirty="0" smtClean="0"/>
                <a:t>s</a:t>
              </a:r>
              <a:endParaRPr lang="es-ES_tradnl" dirty="0"/>
            </a:p>
          </p:txBody>
        </p:sp>
        <p:sp>
          <p:nvSpPr>
            <p:cNvPr id="33" name="TextBox 32"/>
            <p:cNvSpPr txBox="1"/>
            <p:nvPr/>
          </p:nvSpPr>
          <p:spPr>
            <a:xfrm>
              <a:off x="8440951" y="3248980"/>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35" name="Straight Arrow Connector 34"/>
            <p:cNvCxnSpPr/>
            <p:nvPr/>
          </p:nvCxnSpPr>
          <p:spPr>
            <a:xfrm flipV="1">
              <a:off x="8453159" y="3212976"/>
              <a:ext cx="479" cy="1055258"/>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grpSp>
      <p:sp>
        <p:nvSpPr>
          <p:cNvPr id="37" name="Freeform 36"/>
          <p:cNvSpPr/>
          <p:nvPr/>
        </p:nvSpPr>
        <p:spPr>
          <a:xfrm>
            <a:off x="5483070" y="976505"/>
            <a:ext cx="2595897" cy="728284"/>
          </a:xfrm>
          <a:custGeom>
            <a:avLst/>
            <a:gdLst>
              <a:gd name="connsiteX0" fmla="*/ 0 w 2595897"/>
              <a:gd name="connsiteY0" fmla="*/ 728284 h 728284"/>
              <a:gd name="connsiteX1" fmla="*/ 1344637 w 2595897"/>
              <a:gd name="connsiteY1" fmla="*/ 205414 h 728284"/>
              <a:gd name="connsiteX2" fmla="*/ 2595897 w 2595897"/>
              <a:gd name="connsiteY2" fmla="*/ 0 h 728284"/>
            </a:gdLst>
            <a:ahLst/>
            <a:cxnLst>
              <a:cxn ang="0">
                <a:pos x="connsiteX0" y="connsiteY0"/>
              </a:cxn>
              <a:cxn ang="0">
                <a:pos x="connsiteX1" y="connsiteY1"/>
              </a:cxn>
              <a:cxn ang="0">
                <a:pos x="connsiteX2" y="connsiteY2"/>
              </a:cxn>
            </a:cxnLst>
            <a:rect l="l" t="t" r="r" b="b"/>
            <a:pathLst>
              <a:path w="2595897" h="728284">
                <a:moveTo>
                  <a:pt x="0" y="728284"/>
                </a:moveTo>
                <a:cubicBezTo>
                  <a:pt x="455994" y="527539"/>
                  <a:pt x="911988" y="326795"/>
                  <a:pt x="1344637" y="205414"/>
                </a:cubicBezTo>
                <a:cubicBezTo>
                  <a:pt x="1777286" y="84033"/>
                  <a:pt x="2595897" y="0"/>
                  <a:pt x="2595897" y="0"/>
                </a:cubicBezTo>
              </a:path>
            </a:pathLst>
          </a:cu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48" name="TextBox 47"/>
          <p:cNvSpPr txBox="1"/>
          <p:nvPr/>
        </p:nvSpPr>
        <p:spPr>
          <a:xfrm>
            <a:off x="13310" y="2657663"/>
            <a:ext cx="1131079" cy="276999"/>
          </a:xfrm>
          <a:prstGeom prst="rect">
            <a:avLst/>
          </a:prstGeom>
          <a:noFill/>
        </p:spPr>
        <p:txBody>
          <a:bodyPr wrap="none" rtlCol="0">
            <a:spAutoFit/>
          </a:bodyPr>
          <a:lstStyle/>
          <a:p>
            <a:r>
              <a:rPr lang="es-ES_tradnl" sz="1200" dirty="0"/>
              <a:t>1</a:t>
            </a:r>
            <a:r>
              <a:rPr lang="es-ES_tradnl" sz="1200" dirty="0" smtClean="0"/>
              <a:t>st </a:t>
            </a:r>
            <a:r>
              <a:rPr lang="es-ES_tradnl" sz="1200" dirty="0" err="1" smtClean="0"/>
              <a:t>inject</a:t>
            </a:r>
            <a:r>
              <a:rPr lang="es-ES_tradnl" sz="1200" dirty="0" smtClean="0"/>
              <a:t>. @</a:t>
            </a:r>
            <a:r>
              <a:rPr lang="es-ES_tradnl" sz="1200" dirty="0" err="1" smtClean="0"/>
              <a:t>xo</a:t>
            </a:r>
            <a:endParaRPr lang="es-ES_tradnl" sz="1200" dirty="0"/>
          </a:p>
        </p:txBody>
      </p:sp>
      <p:grpSp>
        <p:nvGrpSpPr>
          <p:cNvPr id="36" name="Group 35"/>
          <p:cNvGrpSpPr/>
          <p:nvPr/>
        </p:nvGrpSpPr>
        <p:grpSpPr>
          <a:xfrm>
            <a:off x="35496" y="764704"/>
            <a:ext cx="2784160" cy="1512168"/>
            <a:chOff x="4823765" y="764704"/>
            <a:chExt cx="2784160" cy="1512168"/>
          </a:xfrm>
        </p:grpSpPr>
        <p:sp>
          <p:nvSpPr>
            <p:cNvPr id="5" name="Oval 4"/>
            <p:cNvSpPr/>
            <p:nvPr/>
          </p:nvSpPr>
          <p:spPr>
            <a:xfrm>
              <a:off x="6444208" y="1124744"/>
              <a:ext cx="1152128" cy="1152128"/>
            </a:xfrm>
            <a:prstGeom prst="ellipse">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7" name="Straight Arrow Connector 6"/>
            <p:cNvCxnSpPr/>
            <p:nvPr/>
          </p:nvCxnSpPr>
          <p:spPr>
            <a:xfrm>
              <a:off x="5326437" y="1124744"/>
              <a:ext cx="1765843"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550985" y="1702549"/>
              <a:ext cx="973343" cy="406265"/>
            </a:xfrm>
            <a:prstGeom prst="rect">
              <a:avLst/>
            </a:prstGeom>
            <a:noFill/>
          </p:spPr>
          <p:txBody>
            <a:bodyPr wrap="none" rtlCol="0">
              <a:spAutoFit/>
            </a:bodyPr>
            <a:lstStyle/>
            <a:p>
              <a:r>
                <a:rPr lang="es-ES_tradnl" smtClean="0"/>
                <a:t>T=1.6 </a:t>
              </a:r>
              <a:r>
                <a:rPr lang="es-ES_tradnl" dirty="0" err="1" smtClean="0"/>
                <a:t>μs</a:t>
              </a:r>
              <a:endParaRPr lang="es-ES_tradnl" dirty="0"/>
            </a:p>
          </p:txBody>
        </p:sp>
        <p:sp>
          <p:nvSpPr>
            <p:cNvPr id="10" name="TextBox 9"/>
            <p:cNvSpPr txBox="1"/>
            <p:nvPr/>
          </p:nvSpPr>
          <p:spPr>
            <a:xfrm>
              <a:off x="4823765" y="764704"/>
              <a:ext cx="2784160" cy="369332"/>
            </a:xfrm>
            <a:prstGeom prst="rect">
              <a:avLst/>
            </a:prstGeom>
            <a:noFill/>
          </p:spPr>
          <p:txBody>
            <a:bodyPr wrap="none" rtlCol="0">
              <a:spAutoFit/>
            </a:bodyPr>
            <a:lstStyle/>
            <a:p>
              <a:r>
                <a:rPr lang="es-ES_tradnl" dirty="0" smtClean="0"/>
                <a:t>Pulse </a:t>
              </a:r>
              <a:r>
                <a:rPr lang="es-ES_tradnl" dirty="0" err="1" smtClean="0"/>
                <a:t>from</a:t>
              </a:r>
              <a:r>
                <a:rPr lang="es-ES_tradnl" dirty="0" smtClean="0"/>
                <a:t> LINAC2=100 </a:t>
              </a:r>
              <a:r>
                <a:rPr lang="es-ES_tradnl" dirty="0" err="1" smtClean="0"/>
                <a:t>μs</a:t>
              </a:r>
              <a:endParaRPr lang="es-ES_tradnl" dirty="0"/>
            </a:p>
          </p:txBody>
        </p:sp>
        <p:sp>
          <p:nvSpPr>
            <p:cNvPr id="6" name="TextBox 5"/>
            <p:cNvSpPr txBox="1"/>
            <p:nvPr/>
          </p:nvSpPr>
          <p:spPr>
            <a:xfrm>
              <a:off x="6767009" y="1340768"/>
              <a:ext cx="534121" cy="406265"/>
            </a:xfrm>
            <a:prstGeom prst="rect">
              <a:avLst/>
            </a:prstGeom>
            <a:noFill/>
          </p:spPr>
          <p:txBody>
            <a:bodyPr wrap="none" rtlCol="0">
              <a:spAutoFit/>
            </a:bodyPr>
            <a:lstStyle/>
            <a:p>
              <a:r>
                <a:rPr lang="en-GB" dirty="0" smtClean="0"/>
                <a:t>PSB</a:t>
              </a:r>
              <a:endParaRPr lang="en-GB" dirty="0"/>
            </a:p>
          </p:txBody>
        </p:sp>
      </p:grpSp>
      <p:grpSp>
        <p:nvGrpSpPr>
          <p:cNvPr id="68" name="Group 67"/>
          <p:cNvGrpSpPr/>
          <p:nvPr/>
        </p:nvGrpSpPr>
        <p:grpSpPr>
          <a:xfrm>
            <a:off x="5076056" y="775462"/>
            <a:ext cx="3888432" cy="2108831"/>
            <a:chOff x="4296888" y="775462"/>
            <a:chExt cx="3888432" cy="2108831"/>
          </a:xfrm>
        </p:grpSpPr>
        <p:sp>
          <p:nvSpPr>
            <p:cNvPr id="66" name="Rounded Rectangle 65"/>
            <p:cNvSpPr/>
            <p:nvPr/>
          </p:nvSpPr>
          <p:spPr>
            <a:xfrm>
              <a:off x="4296888" y="775462"/>
              <a:ext cx="3888432"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p:cNvSpPr txBox="1"/>
            <p:nvPr/>
          </p:nvSpPr>
          <p:spPr>
            <a:xfrm rot="1622627">
              <a:off x="7388165" y="922423"/>
              <a:ext cx="782587" cy="369332"/>
            </a:xfrm>
            <a:prstGeom prst="rect">
              <a:avLst/>
            </a:prstGeom>
            <a:noFill/>
          </p:spPr>
          <p:txBody>
            <a:bodyPr wrap="none" rtlCol="0">
              <a:spAutoFit/>
            </a:bodyPr>
            <a:lstStyle/>
            <a:p>
              <a:r>
                <a:rPr lang="en-GB" dirty="0" smtClean="0"/>
                <a:t>TUNE</a:t>
              </a:r>
              <a:endParaRPr lang="en-GB" dirty="0"/>
            </a:p>
          </p:txBody>
        </p:sp>
      </p:grpSp>
      <p:grpSp>
        <p:nvGrpSpPr>
          <p:cNvPr id="74" name="Group 73"/>
          <p:cNvGrpSpPr/>
          <p:nvPr/>
        </p:nvGrpSpPr>
        <p:grpSpPr>
          <a:xfrm>
            <a:off x="59650" y="2400289"/>
            <a:ext cx="4719034" cy="2108831"/>
            <a:chOff x="59650" y="2400289"/>
            <a:chExt cx="4719034" cy="2108831"/>
          </a:xfrm>
        </p:grpSpPr>
        <p:grpSp>
          <p:nvGrpSpPr>
            <p:cNvPr id="71" name="Group 70"/>
            <p:cNvGrpSpPr/>
            <p:nvPr/>
          </p:nvGrpSpPr>
          <p:grpSpPr>
            <a:xfrm>
              <a:off x="635714" y="2441639"/>
              <a:ext cx="4142970" cy="1944216"/>
              <a:chOff x="635714" y="2276872"/>
              <a:chExt cx="4142970" cy="1944216"/>
            </a:xfrm>
          </p:grpSpPr>
          <p:sp>
            <p:nvSpPr>
              <p:cNvPr id="42" name="TextBox 41"/>
              <p:cNvSpPr txBox="1"/>
              <p:nvPr/>
            </p:nvSpPr>
            <p:spPr>
              <a:xfrm>
                <a:off x="923746" y="2276872"/>
                <a:ext cx="287258" cy="369332"/>
              </a:xfrm>
              <a:prstGeom prst="rect">
                <a:avLst/>
              </a:prstGeom>
              <a:noFill/>
            </p:spPr>
            <p:txBody>
              <a:bodyPr wrap="none" rtlCol="0">
                <a:spAutoFit/>
              </a:bodyPr>
              <a:lstStyle/>
              <a:p>
                <a:r>
                  <a:rPr lang="es-ES_tradnl" dirty="0" smtClean="0"/>
                  <a:t>x</a:t>
                </a:r>
                <a:endParaRPr lang="es-ES_tradnl" dirty="0"/>
              </a:p>
            </p:txBody>
          </p:sp>
          <p:sp>
            <p:nvSpPr>
              <p:cNvPr id="43" name="TextBox 42"/>
              <p:cNvSpPr txBox="1"/>
              <p:nvPr/>
            </p:nvSpPr>
            <p:spPr>
              <a:xfrm>
                <a:off x="4503736" y="3244334"/>
                <a:ext cx="274948" cy="369332"/>
              </a:xfrm>
              <a:prstGeom prst="rect">
                <a:avLst/>
              </a:prstGeom>
              <a:noFill/>
            </p:spPr>
            <p:txBody>
              <a:bodyPr wrap="none" rtlCol="0">
                <a:spAutoFit/>
              </a:bodyPr>
              <a:lstStyle/>
              <a:p>
                <a:r>
                  <a:rPr lang="es-ES_tradnl" dirty="0" smtClean="0"/>
                  <a:t>s</a:t>
                </a:r>
                <a:endParaRPr lang="es-ES_tradnl" dirty="0"/>
              </a:p>
            </p:txBody>
          </p:sp>
          <p:cxnSp>
            <p:nvCxnSpPr>
              <p:cNvPr id="44" name="Straight Arrow Connector 43"/>
              <p:cNvCxnSpPr/>
              <p:nvPr/>
            </p:nvCxnSpPr>
            <p:spPr>
              <a:xfrm flipV="1">
                <a:off x="3995936" y="3381856"/>
                <a:ext cx="987" cy="231810"/>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3948082" y="3476994"/>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40" name="Straight Arrow Connector 39"/>
              <p:cNvCxnSpPr/>
              <p:nvPr/>
            </p:nvCxnSpPr>
            <p:spPr>
              <a:xfrm>
                <a:off x="635714" y="3429000"/>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1283786" y="2276872"/>
                <a:ext cx="0" cy="1944216"/>
              </a:xfrm>
              <a:prstGeom prst="straightConnector1">
                <a:avLst/>
              </a:prstGeom>
              <a:ln>
                <a:solidFill>
                  <a:srgbClr val="FF9900"/>
                </a:solidFill>
                <a:tailEnd type="arrow"/>
              </a:ln>
            </p:spPr>
            <p:style>
              <a:lnRef idx="2">
                <a:schemeClr val="accent1"/>
              </a:lnRef>
              <a:fillRef idx="0">
                <a:schemeClr val="accent1"/>
              </a:fillRef>
              <a:effectRef idx="1">
                <a:schemeClr val="accent1"/>
              </a:effectRef>
              <a:fontRef idx="minor">
                <a:schemeClr val="tx1"/>
              </a:fontRef>
            </p:style>
          </p:cxnSp>
        </p:grpSp>
        <p:sp>
          <p:nvSpPr>
            <p:cNvPr id="72" name="Rounded Rectangle 71"/>
            <p:cNvSpPr/>
            <p:nvPr/>
          </p:nvSpPr>
          <p:spPr>
            <a:xfrm>
              <a:off x="59650" y="2400289"/>
              <a:ext cx="4719034"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TextBox 72"/>
            <p:cNvSpPr txBox="1"/>
            <p:nvPr/>
          </p:nvSpPr>
          <p:spPr>
            <a:xfrm rot="1746204">
              <a:off x="3443241" y="2523945"/>
              <a:ext cx="1330691" cy="646331"/>
            </a:xfrm>
            <a:prstGeom prst="rect">
              <a:avLst/>
            </a:prstGeom>
            <a:noFill/>
          </p:spPr>
          <p:txBody>
            <a:bodyPr wrap="square" rtlCol="0">
              <a:spAutoFit/>
            </a:bodyPr>
            <a:lstStyle/>
            <a:p>
              <a:pPr algn="ctr"/>
              <a:r>
                <a:rPr lang="en-GB" dirty="0" smtClean="0"/>
                <a:t>Particle Trajectory</a:t>
              </a:r>
              <a:endParaRPr lang="en-GB" dirty="0"/>
            </a:p>
          </p:txBody>
        </p:sp>
      </p:grpSp>
      <p:sp>
        <p:nvSpPr>
          <p:cNvPr id="50" name="Oval 49"/>
          <p:cNvSpPr/>
          <p:nvPr/>
        </p:nvSpPr>
        <p:spPr>
          <a:xfrm>
            <a:off x="1139770" y="3493184"/>
            <a:ext cx="288032" cy="194320"/>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2" name="Oval 51"/>
          <p:cNvSpPr/>
          <p:nvPr/>
        </p:nvSpPr>
        <p:spPr>
          <a:xfrm>
            <a:off x="1139770" y="2801679"/>
            <a:ext cx="288032" cy="194320"/>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pSp>
        <p:nvGrpSpPr>
          <p:cNvPr id="85" name="Group 84"/>
          <p:cNvGrpSpPr/>
          <p:nvPr/>
        </p:nvGrpSpPr>
        <p:grpSpPr>
          <a:xfrm>
            <a:off x="830607" y="2434336"/>
            <a:ext cx="1197363" cy="2169784"/>
            <a:chOff x="830607" y="2434336"/>
            <a:chExt cx="1197363" cy="2169784"/>
          </a:xfrm>
        </p:grpSpPr>
        <p:cxnSp>
          <p:nvCxnSpPr>
            <p:cNvPr id="78" name="Straight Connector 77"/>
            <p:cNvCxnSpPr/>
            <p:nvPr/>
          </p:nvCxnSpPr>
          <p:spPr>
            <a:xfrm>
              <a:off x="1067375" y="3068960"/>
              <a:ext cx="480289" cy="0"/>
            </a:xfrm>
            <a:prstGeom prst="line">
              <a:avLst/>
            </a:prstGeom>
            <a:ln w="571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0" name="TextBox 79"/>
                <p:cNvSpPr txBox="1"/>
                <p:nvPr/>
              </p:nvSpPr>
              <p:spPr>
                <a:xfrm>
                  <a:off x="1339915" y="2434336"/>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oMath>
                    </m:oMathPara>
                  </a14:m>
                  <a:endParaRPr lang="en-GB" b="1" dirty="0">
                    <a:solidFill>
                      <a:srgbClr val="FF9900"/>
                    </a:solidFill>
                  </a:endParaRPr>
                </a:p>
              </p:txBody>
            </p:sp>
          </mc:Choice>
          <mc:Fallback xmlns="">
            <p:sp>
              <p:nvSpPr>
                <p:cNvPr id="80" name="TextBox 79"/>
                <p:cNvSpPr txBox="1">
                  <a:spLocks noRot="1" noChangeAspect="1" noMove="1" noResize="1" noEditPoints="1" noAdjustHandles="1" noChangeArrowheads="1" noChangeShapeType="1" noTextEdit="1"/>
                </p:cNvSpPr>
                <p:nvPr/>
              </p:nvSpPr>
              <p:spPr>
                <a:xfrm>
                  <a:off x="1339915" y="2434336"/>
                  <a:ext cx="415498" cy="402931"/>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TextBox 80"/>
                <p:cNvSpPr txBox="1"/>
                <p:nvPr/>
              </p:nvSpPr>
              <p:spPr>
                <a:xfrm>
                  <a:off x="1173249" y="3061694"/>
                  <a:ext cx="854721"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r>
                          <a:rPr lang="en-GB" b="1" i="1" smtClean="0">
                            <a:solidFill>
                              <a:srgbClr val="FF9900"/>
                            </a:solidFill>
                            <a:latin typeface="Cambria Math"/>
                          </a:rPr>
                          <m:t>=</m:t>
                        </m:r>
                        <m:r>
                          <a:rPr lang="en-GB" b="1" i="1" smtClean="0">
                            <a:solidFill>
                              <a:srgbClr val="FF9900"/>
                            </a:solidFill>
                            <a:latin typeface="Cambria Math"/>
                          </a:rPr>
                          <m:t>𝟎</m:t>
                        </m:r>
                      </m:oMath>
                    </m:oMathPara>
                  </a14:m>
                  <a:endParaRPr lang="en-GB" b="1" dirty="0">
                    <a:solidFill>
                      <a:srgbClr val="FF9900"/>
                    </a:solidFill>
                  </a:endParaRPr>
                </a:p>
              </p:txBody>
            </p:sp>
          </mc:Choice>
          <mc:Fallback xmlns="">
            <p:sp>
              <p:nvSpPr>
                <p:cNvPr id="81" name="TextBox 80"/>
                <p:cNvSpPr txBox="1">
                  <a:spLocks noRot="1" noChangeAspect="1" noMove="1" noResize="1" noEditPoints="1" noAdjustHandles="1" noChangeArrowheads="1" noChangeShapeType="1" noTextEdit="1"/>
                </p:cNvSpPr>
                <p:nvPr/>
              </p:nvSpPr>
              <p:spPr>
                <a:xfrm>
                  <a:off x="1173249" y="3061694"/>
                  <a:ext cx="854721" cy="402931"/>
                </a:xfrm>
                <a:prstGeom prst="rect">
                  <a:avLst/>
                </a:prstGeom>
                <a:blipFill rotWithShape="1">
                  <a:blip r:embed="rId3"/>
                  <a:stretch>
                    <a:fillRect/>
                  </a:stretch>
                </a:blipFill>
              </p:spPr>
              <p:txBody>
                <a:bodyPr/>
                <a:lstStyle/>
                <a:p>
                  <a:r>
                    <a:rPr lang="en-GB">
                      <a:noFill/>
                    </a:rPr>
                    <a:t> </a:t>
                  </a:r>
                </a:p>
              </p:txBody>
            </p:sp>
          </mc:Fallback>
        </mc:AlternateContent>
        <p:sp>
          <p:nvSpPr>
            <p:cNvPr id="82" name="TextBox 81"/>
            <p:cNvSpPr txBox="1"/>
            <p:nvPr/>
          </p:nvSpPr>
          <p:spPr>
            <a:xfrm>
              <a:off x="830607" y="4234788"/>
              <a:ext cx="1005403" cy="369332"/>
            </a:xfrm>
            <a:prstGeom prst="rect">
              <a:avLst/>
            </a:prstGeom>
            <a:noFill/>
          </p:spPr>
          <p:txBody>
            <a:bodyPr wrap="none" rtlCol="0">
              <a:spAutoFit/>
            </a:bodyPr>
            <a:lstStyle/>
            <a:p>
              <a:r>
                <a:rPr lang="en-GB" dirty="0" smtClean="0">
                  <a:solidFill>
                    <a:srgbClr val="FF9900"/>
                  </a:solidFill>
                </a:rPr>
                <a:t>SEPTUM</a:t>
              </a:r>
              <a:endParaRPr lang="en-GB" dirty="0">
                <a:solidFill>
                  <a:srgbClr val="FF9900"/>
                </a:solidFill>
              </a:endParaRPr>
            </a:p>
          </p:txBody>
        </p:sp>
      </p:grpSp>
    </p:spTree>
    <p:extLst>
      <p:ext uri="{BB962C8B-B14F-4D97-AF65-F5344CB8AC3E}">
        <p14:creationId xmlns:p14="http://schemas.microsoft.com/office/powerpoint/2010/main" val="305639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0" nodeType="clickEffect">
                                  <p:stCondLst>
                                    <p:cond delay="0"/>
                                  </p:stCondLst>
                                  <p:childTnLst>
                                    <p:animMotion origin="layout" path="M 2.22222E-6 -3.7037E-7 L 0.05503 0.01065 C 0.06927 0.01319 0.07673 0.01366 0.08507 0.01574 C 0.0934 0.01782 0.09201 0.01898 0.10538 0.02338 L 0.16528 0.04213 L 0.23611 0.07361 L 0.29132 0.10509 " pathEditMode="relative" rAng="0" ptsTypes="AftAAAA">
                                      <p:cBhvr>
                                        <p:cTn id="50" dur="2000" fill="hold"/>
                                        <p:tgtEl>
                                          <p:spTgt spid="52"/>
                                        </p:tgtEl>
                                        <p:attrNameLst>
                                          <p:attrName>ppt_x</p:attrName>
                                          <p:attrName>ppt_y</p:attrName>
                                        </p:attrNameLst>
                                      </p:cBhvr>
                                      <p:rCtr x="14566" y="5255"/>
                                    </p:animMotion>
                                  </p:childTnLst>
                                  <p:subTnLst>
                                    <p:set>
                                      <p:cBhvr override="childStyle">
                                        <p:cTn dur="1" fill="hold" display="0" masterRel="nextClick" afterEffect="1"/>
                                        <p:tgtEl>
                                          <p:spTgt spid="52"/>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7" grpId="0" animBg="1"/>
      <p:bldP spid="48" grpId="0"/>
      <p:bldP spid="50" grpId="0" animBg="1"/>
      <p:bldP spid="52" grpId="0" animBg="1"/>
      <p:bldP spid="52" grpId="1"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s-ES_tradnl" dirty="0" smtClean="0"/>
              <a:t>PS </a:t>
            </a:r>
            <a:r>
              <a:rPr lang="es-ES_tradnl" dirty="0" err="1" smtClean="0"/>
              <a:t>Booster</a:t>
            </a:r>
            <a:r>
              <a:rPr lang="es-ES_tradnl" dirty="0" smtClean="0"/>
              <a:t>: </a:t>
            </a:r>
            <a:r>
              <a:rPr lang="es-ES_tradnl" dirty="0" err="1" smtClean="0"/>
              <a:t>E</a:t>
            </a:r>
            <a:r>
              <a:rPr lang="es-ES_tradnl" sz="2000" dirty="0" err="1" smtClean="0"/>
              <a:t>inj</a:t>
            </a:r>
            <a:r>
              <a:rPr lang="es-ES_tradnl" dirty="0" smtClean="0"/>
              <a:t>=50MeV, C=154 m</a:t>
            </a:r>
            <a:endParaRPr lang="es-ES_tradnl" dirty="0"/>
          </a:p>
        </p:txBody>
      </p:sp>
      <p:sp>
        <p:nvSpPr>
          <p:cNvPr id="17" name="Date Placeholder 16"/>
          <p:cNvSpPr>
            <a:spLocks noGrp="1"/>
          </p:cNvSpPr>
          <p:nvPr>
            <p:ph type="dt" sz="half" idx="10"/>
          </p:nvPr>
        </p:nvSpPr>
        <p:spPr/>
        <p:txBody>
          <a:bodyPr/>
          <a:lstStyle/>
          <a:p>
            <a:r>
              <a:rPr lang="en-US" smtClean="0"/>
              <a:t>15 January 2021</a:t>
            </a:r>
            <a:endParaRPr lang="en-US" dirty="0" smtClean="0"/>
          </a:p>
        </p:txBody>
      </p:sp>
      <p:sp>
        <p:nvSpPr>
          <p:cNvPr id="23" name="Footer Placeholder 22"/>
          <p:cNvSpPr>
            <a:spLocks noGrp="1"/>
          </p:cNvSpPr>
          <p:nvPr>
            <p:ph type="ftr" sz="quarter" idx="11"/>
          </p:nvPr>
        </p:nvSpPr>
        <p:spPr/>
        <p:txBody>
          <a:bodyPr/>
          <a:lstStyle/>
          <a:p>
            <a:r>
              <a:rPr lang="en-US" smtClean="0"/>
              <a:t>JUAS 2021</a:t>
            </a:r>
            <a:endParaRPr lang="en-US" dirty="0"/>
          </a:p>
        </p:txBody>
      </p:sp>
      <p:sp>
        <p:nvSpPr>
          <p:cNvPr id="64" name="Slide Number Placeholder 63"/>
          <p:cNvSpPr>
            <a:spLocks noGrp="1"/>
          </p:cNvSpPr>
          <p:nvPr>
            <p:ph type="sldNum" sz="quarter" idx="12"/>
          </p:nvPr>
        </p:nvSpPr>
        <p:spPr/>
        <p:txBody>
          <a:bodyPr/>
          <a:lstStyle/>
          <a:p>
            <a:fld id="{8A37C28D-FCB0-477D-82D3-62143F2DA843}" type="slidenum">
              <a:rPr lang="en-US" smtClean="0"/>
              <a:pPr/>
              <a:t>81</a:t>
            </a:fld>
            <a:endParaRPr lang="en-US" dirty="0"/>
          </a:p>
        </p:txBody>
      </p:sp>
      <p:sp>
        <p:nvSpPr>
          <p:cNvPr id="12" name="Freeform 11"/>
          <p:cNvSpPr/>
          <p:nvPr/>
        </p:nvSpPr>
        <p:spPr>
          <a:xfrm flipV="1">
            <a:off x="5514665" y="1020654"/>
            <a:ext cx="2651923" cy="1381907"/>
          </a:xfrm>
          <a:custGeom>
            <a:avLst/>
            <a:gdLst>
              <a:gd name="connsiteX0" fmla="*/ 0 w 2763976"/>
              <a:gd name="connsiteY0" fmla="*/ 729397 h 1383006"/>
              <a:gd name="connsiteX1" fmla="*/ 690994 w 2763976"/>
              <a:gd name="connsiteY1" fmla="*/ 1382985 h 1383006"/>
              <a:gd name="connsiteX2" fmla="*/ 1363312 w 2763976"/>
              <a:gd name="connsiteY2" fmla="*/ 710724 h 1383006"/>
              <a:gd name="connsiteX3" fmla="*/ 1960929 w 2763976"/>
              <a:gd name="connsiteY3" fmla="*/ 1114 h 1383006"/>
              <a:gd name="connsiteX4" fmla="*/ 2763976 w 2763976"/>
              <a:gd name="connsiteY4" fmla="*/ 878789 h 1383006"/>
              <a:gd name="connsiteX5" fmla="*/ 2763976 w 2763976"/>
              <a:gd name="connsiteY5" fmla="*/ 878789 h 1383006"/>
              <a:gd name="connsiteX0" fmla="*/ 0 w 2800602"/>
              <a:gd name="connsiteY0" fmla="*/ 729397 h 1383006"/>
              <a:gd name="connsiteX1" fmla="*/ 690994 w 2800602"/>
              <a:gd name="connsiteY1" fmla="*/ 1382985 h 1383006"/>
              <a:gd name="connsiteX2" fmla="*/ 1363312 w 2800602"/>
              <a:gd name="connsiteY2" fmla="*/ 710724 h 1383006"/>
              <a:gd name="connsiteX3" fmla="*/ 1960929 w 2800602"/>
              <a:gd name="connsiteY3" fmla="*/ 1114 h 1383006"/>
              <a:gd name="connsiteX4" fmla="*/ 2763976 w 2800602"/>
              <a:gd name="connsiteY4" fmla="*/ 878789 h 1383006"/>
              <a:gd name="connsiteX5" fmla="*/ 2651923 w 2800602"/>
              <a:gd name="connsiteY5" fmla="*/ 729397 h 1383006"/>
              <a:gd name="connsiteX0" fmla="*/ 0 w 2651923"/>
              <a:gd name="connsiteY0" fmla="*/ 728298 h 1381907"/>
              <a:gd name="connsiteX1" fmla="*/ 690994 w 2651923"/>
              <a:gd name="connsiteY1" fmla="*/ 1381886 h 1381907"/>
              <a:gd name="connsiteX2" fmla="*/ 1363312 w 2651923"/>
              <a:gd name="connsiteY2" fmla="*/ 709625 h 1381907"/>
              <a:gd name="connsiteX3" fmla="*/ 1960929 w 2651923"/>
              <a:gd name="connsiteY3" fmla="*/ 15 h 1381907"/>
              <a:gd name="connsiteX4" fmla="*/ 2651923 w 2651923"/>
              <a:gd name="connsiteY4" fmla="*/ 728298 h 1381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1923" h="1381907">
                <a:moveTo>
                  <a:pt x="0" y="728298"/>
                </a:moveTo>
                <a:cubicBezTo>
                  <a:pt x="231887" y="1056648"/>
                  <a:pt x="463775" y="1384998"/>
                  <a:pt x="690994" y="1381886"/>
                </a:cubicBezTo>
                <a:cubicBezTo>
                  <a:pt x="918213" y="1378774"/>
                  <a:pt x="1151656" y="939937"/>
                  <a:pt x="1363312" y="709625"/>
                </a:cubicBezTo>
                <a:cubicBezTo>
                  <a:pt x="1574968" y="479313"/>
                  <a:pt x="1746161" y="-3097"/>
                  <a:pt x="1960929" y="15"/>
                </a:cubicBezTo>
                <a:cubicBezTo>
                  <a:pt x="2175697" y="3127"/>
                  <a:pt x="2507966" y="576573"/>
                  <a:pt x="2651923" y="728298"/>
                </a:cubicBezTo>
              </a:path>
            </a:pathLst>
          </a:cu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49" name="Group 48"/>
          <p:cNvGrpSpPr/>
          <p:nvPr/>
        </p:nvGrpSpPr>
        <p:grpSpPr>
          <a:xfrm>
            <a:off x="5508104" y="1180004"/>
            <a:ext cx="2664296" cy="369332"/>
            <a:chOff x="5776655" y="2671572"/>
            <a:chExt cx="2664296" cy="369332"/>
          </a:xfrm>
        </p:grpSpPr>
        <p:sp>
          <p:nvSpPr>
            <p:cNvPr id="20" name="TextBox 19"/>
            <p:cNvSpPr txBox="1"/>
            <p:nvPr/>
          </p:nvSpPr>
          <p:spPr>
            <a:xfrm>
              <a:off x="7144807" y="2671572"/>
              <a:ext cx="1090363" cy="369332"/>
            </a:xfrm>
            <a:prstGeom prst="rect">
              <a:avLst/>
            </a:prstGeom>
            <a:noFill/>
          </p:spPr>
          <p:txBody>
            <a:bodyPr wrap="none" rtlCol="0">
              <a:spAutoFit/>
            </a:bodyPr>
            <a:lstStyle/>
            <a:p>
              <a:r>
                <a:rPr lang="es-ES_tradnl" b="1" dirty="0" err="1" smtClean="0">
                  <a:solidFill>
                    <a:srgbClr val="00B0F0"/>
                  </a:solidFill>
                </a:rPr>
                <a:t>Qx</a:t>
              </a:r>
              <a:r>
                <a:rPr lang="es-ES_tradnl" b="1" dirty="0" smtClean="0">
                  <a:solidFill>
                    <a:srgbClr val="00B0F0"/>
                  </a:solidFill>
                </a:rPr>
                <a:t>=0.25</a:t>
              </a:r>
              <a:endParaRPr lang="es-ES_tradnl" b="1" dirty="0">
                <a:solidFill>
                  <a:srgbClr val="00B0F0"/>
                </a:solidFill>
              </a:endParaRPr>
            </a:p>
          </p:txBody>
        </p:sp>
        <p:cxnSp>
          <p:nvCxnSpPr>
            <p:cNvPr id="29" name="Straight Arrow Connector 28"/>
            <p:cNvCxnSpPr/>
            <p:nvPr/>
          </p:nvCxnSpPr>
          <p:spPr>
            <a:xfrm>
              <a:off x="5776655" y="2996952"/>
              <a:ext cx="2664296" cy="0"/>
            </a:xfrm>
            <a:prstGeom prst="straightConnector1">
              <a:avLst/>
            </a:prstGeom>
            <a:ln>
              <a:solidFill>
                <a:srgbClr val="00B0F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5495990" y="2224764"/>
            <a:ext cx="2676410" cy="369332"/>
            <a:chOff x="5764541" y="3716332"/>
            <a:chExt cx="2676410" cy="369332"/>
          </a:xfrm>
        </p:grpSpPr>
        <p:sp>
          <p:nvSpPr>
            <p:cNvPr id="30" name="TextBox 29"/>
            <p:cNvSpPr txBox="1"/>
            <p:nvPr/>
          </p:nvSpPr>
          <p:spPr>
            <a:xfrm>
              <a:off x="5764541" y="3716332"/>
              <a:ext cx="774571" cy="369332"/>
            </a:xfrm>
            <a:prstGeom prst="rect">
              <a:avLst/>
            </a:prstGeom>
            <a:noFill/>
          </p:spPr>
          <p:txBody>
            <a:bodyPr wrap="none" rtlCol="0">
              <a:spAutoFit/>
            </a:bodyPr>
            <a:lstStyle/>
            <a:p>
              <a:r>
                <a:rPr lang="es-ES_tradnl" b="1" dirty="0" err="1" smtClean="0">
                  <a:solidFill>
                    <a:srgbClr val="00B050"/>
                  </a:solidFill>
                </a:rPr>
                <a:t>Qx</a:t>
              </a:r>
              <a:r>
                <a:rPr lang="es-ES_tradnl" b="1" dirty="0" smtClean="0">
                  <a:solidFill>
                    <a:srgbClr val="00B050"/>
                  </a:solidFill>
                </a:rPr>
                <a:t>=1</a:t>
              </a:r>
              <a:endParaRPr lang="es-ES_tradnl" b="1" dirty="0">
                <a:solidFill>
                  <a:srgbClr val="00B050"/>
                </a:solidFill>
              </a:endParaRPr>
            </a:p>
          </p:txBody>
        </p:sp>
        <p:cxnSp>
          <p:nvCxnSpPr>
            <p:cNvPr id="31" name="Straight Arrow Connector 30"/>
            <p:cNvCxnSpPr/>
            <p:nvPr/>
          </p:nvCxnSpPr>
          <p:spPr>
            <a:xfrm>
              <a:off x="5776655" y="4005064"/>
              <a:ext cx="2664296" cy="9292"/>
            </a:xfrm>
            <a:prstGeom prst="straightConnector1">
              <a:avLst/>
            </a:prstGeom>
            <a:ln>
              <a:solidFill>
                <a:srgbClr val="00B05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4860032" y="929320"/>
            <a:ext cx="3888432" cy="1847346"/>
            <a:chOff x="5128583" y="2420888"/>
            <a:chExt cx="3888432" cy="1847346"/>
          </a:xfrm>
        </p:grpSpPr>
        <p:cxnSp>
          <p:nvCxnSpPr>
            <p:cNvPr id="14" name="Straight Arrow Connector 13"/>
            <p:cNvCxnSpPr/>
            <p:nvPr/>
          </p:nvCxnSpPr>
          <p:spPr>
            <a:xfrm>
              <a:off x="5128583" y="3212976"/>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5776655" y="2492896"/>
              <a:ext cx="0" cy="151216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416615" y="2420888"/>
              <a:ext cx="287258" cy="369332"/>
            </a:xfrm>
            <a:prstGeom prst="rect">
              <a:avLst/>
            </a:prstGeom>
            <a:noFill/>
          </p:spPr>
          <p:txBody>
            <a:bodyPr wrap="none" rtlCol="0">
              <a:spAutoFit/>
            </a:bodyPr>
            <a:lstStyle/>
            <a:p>
              <a:r>
                <a:rPr lang="es-ES_tradnl" dirty="0" smtClean="0"/>
                <a:t>x</a:t>
              </a:r>
              <a:endParaRPr lang="es-ES_tradnl" dirty="0"/>
            </a:p>
          </p:txBody>
        </p:sp>
        <p:sp>
          <p:nvSpPr>
            <p:cNvPr id="25" name="TextBox 24"/>
            <p:cNvSpPr txBox="1"/>
            <p:nvPr/>
          </p:nvSpPr>
          <p:spPr>
            <a:xfrm>
              <a:off x="8702624" y="2881591"/>
              <a:ext cx="274948" cy="369332"/>
            </a:xfrm>
            <a:prstGeom prst="rect">
              <a:avLst/>
            </a:prstGeom>
            <a:noFill/>
          </p:spPr>
          <p:txBody>
            <a:bodyPr wrap="none" rtlCol="0">
              <a:spAutoFit/>
            </a:bodyPr>
            <a:lstStyle/>
            <a:p>
              <a:r>
                <a:rPr lang="es-ES_tradnl" dirty="0" smtClean="0"/>
                <a:t>s</a:t>
              </a:r>
              <a:endParaRPr lang="es-ES_tradnl" dirty="0"/>
            </a:p>
          </p:txBody>
        </p:sp>
        <p:sp>
          <p:nvSpPr>
            <p:cNvPr id="33" name="TextBox 32"/>
            <p:cNvSpPr txBox="1"/>
            <p:nvPr/>
          </p:nvSpPr>
          <p:spPr>
            <a:xfrm>
              <a:off x="8440951" y="3248980"/>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35" name="Straight Arrow Connector 34"/>
            <p:cNvCxnSpPr/>
            <p:nvPr/>
          </p:nvCxnSpPr>
          <p:spPr>
            <a:xfrm flipV="1">
              <a:off x="8453159" y="3212976"/>
              <a:ext cx="479" cy="1055258"/>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grpSp>
      <p:sp>
        <p:nvSpPr>
          <p:cNvPr id="37" name="Freeform 36"/>
          <p:cNvSpPr/>
          <p:nvPr/>
        </p:nvSpPr>
        <p:spPr>
          <a:xfrm>
            <a:off x="5495990" y="965747"/>
            <a:ext cx="2595897" cy="728284"/>
          </a:xfrm>
          <a:custGeom>
            <a:avLst/>
            <a:gdLst>
              <a:gd name="connsiteX0" fmla="*/ 0 w 2595897"/>
              <a:gd name="connsiteY0" fmla="*/ 728284 h 728284"/>
              <a:gd name="connsiteX1" fmla="*/ 1344637 w 2595897"/>
              <a:gd name="connsiteY1" fmla="*/ 205414 h 728284"/>
              <a:gd name="connsiteX2" fmla="*/ 2595897 w 2595897"/>
              <a:gd name="connsiteY2" fmla="*/ 0 h 728284"/>
            </a:gdLst>
            <a:ahLst/>
            <a:cxnLst>
              <a:cxn ang="0">
                <a:pos x="connsiteX0" y="connsiteY0"/>
              </a:cxn>
              <a:cxn ang="0">
                <a:pos x="connsiteX1" y="connsiteY1"/>
              </a:cxn>
              <a:cxn ang="0">
                <a:pos x="connsiteX2" y="connsiteY2"/>
              </a:cxn>
            </a:cxnLst>
            <a:rect l="l" t="t" r="r" b="b"/>
            <a:pathLst>
              <a:path w="2595897" h="728284">
                <a:moveTo>
                  <a:pt x="0" y="728284"/>
                </a:moveTo>
                <a:cubicBezTo>
                  <a:pt x="455994" y="527539"/>
                  <a:pt x="911988" y="326795"/>
                  <a:pt x="1344637" y="205414"/>
                </a:cubicBezTo>
                <a:cubicBezTo>
                  <a:pt x="1777286" y="84033"/>
                  <a:pt x="2595897" y="0"/>
                  <a:pt x="2595897" y="0"/>
                </a:cubicBezTo>
              </a:path>
            </a:pathLst>
          </a:cu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36" name="Group 35"/>
          <p:cNvGrpSpPr/>
          <p:nvPr/>
        </p:nvGrpSpPr>
        <p:grpSpPr>
          <a:xfrm>
            <a:off x="35496" y="764704"/>
            <a:ext cx="2784160" cy="1512168"/>
            <a:chOff x="4823765" y="764704"/>
            <a:chExt cx="2784160" cy="1512168"/>
          </a:xfrm>
        </p:grpSpPr>
        <p:sp>
          <p:nvSpPr>
            <p:cNvPr id="5" name="Oval 4"/>
            <p:cNvSpPr/>
            <p:nvPr/>
          </p:nvSpPr>
          <p:spPr>
            <a:xfrm>
              <a:off x="6444208" y="1124744"/>
              <a:ext cx="1152128" cy="1152128"/>
            </a:xfrm>
            <a:prstGeom prst="ellipse">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7" name="Straight Arrow Connector 6"/>
            <p:cNvCxnSpPr/>
            <p:nvPr/>
          </p:nvCxnSpPr>
          <p:spPr>
            <a:xfrm>
              <a:off x="5326437" y="1124744"/>
              <a:ext cx="1765843"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550985" y="1702549"/>
              <a:ext cx="973343" cy="406265"/>
            </a:xfrm>
            <a:prstGeom prst="rect">
              <a:avLst/>
            </a:prstGeom>
            <a:noFill/>
          </p:spPr>
          <p:txBody>
            <a:bodyPr wrap="none" rtlCol="0">
              <a:spAutoFit/>
            </a:bodyPr>
            <a:lstStyle/>
            <a:p>
              <a:r>
                <a:rPr lang="es-ES_tradnl" smtClean="0"/>
                <a:t>T=1.6 </a:t>
              </a:r>
              <a:r>
                <a:rPr lang="es-ES_tradnl" dirty="0" err="1" smtClean="0"/>
                <a:t>μs</a:t>
              </a:r>
              <a:endParaRPr lang="es-ES_tradnl" dirty="0"/>
            </a:p>
          </p:txBody>
        </p:sp>
        <p:sp>
          <p:nvSpPr>
            <p:cNvPr id="10" name="TextBox 9"/>
            <p:cNvSpPr txBox="1"/>
            <p:nvPr/>
          </p:nvSpPr>
          <p:spPr>
            <a:xfrm>
              <a:off x="4823765" y="764704"/>
              <a:ext cx="2784160" cy="369332"/>
            </a:xfrm>
            <a:prstGeom prst="rect">
              <a:avLst/>
            </a:prstGeom>
            <a:noFill/>
          </p:spPr>
          <p:txBody>
            <a:bodyPr wrap="none" rtlCol="0">
              <a:spAutoFit/>
            </a:bodyPr>
            <a:lstStyle/>
            <a:p>
              <a:r>
                <a:rPr lang="es-ES_tradnl" dirty="0" smtClean="0"/>
                <a:t>Pulse </a:t>
              </a:r>
              <a:r>
                <a:rPr lang="es-ES_tradnl" dirty="0" err="1" smtClean="0"/>
                <a:t>from</a:t>
              </a:r>
              <a:r>
                <a:rPr lang="es-ES_tradnl" dirty="0" smtClean="0"/>
                <a:t> LINAC2=100 </a:t>
              </a:r>
              <a:r>
                <a:rPr lang="es-ES_tradnl" dirty="0" err="1" smtClean="0"/>
                <a:t>μs</a:t>
              </a:r>
              <a:endParaRPr lang="es-ES_tradnl" dirty="0"/>
            </a:p>
          </p:txBody>
        </p:sp>
        <p:sp>
          <p:nvSpPr>
            <p:cNvPr id="6" name="TextBox 5"/>
            <p:cNvSpPr txBox="1"/>
            <p:nvPr/>
          </p:nvSpPr>
          <p:spPr>
            <a:xfrm>
              <a:off x="6767009" y="1340768"/>
              <a:ext cx="534121" cy="406265"/>
            </a:xfrm>
            <a:prstGeom prst="rect">
              <a:avLst/>
            </a:prstGeom>
            <a:noFill/>
          </p:spPr>
          <p:txBody>
            <a:bodyPr wrap="none" rtlCol="0">
              <a:spAutoFit/>
            </a:bodyPr>
            <a:lstStyle/>
            <a:p>
              <a:r>
                <a:rPr lang="en-GB" dirty="0" smtClean="0"/>
                <a:t>PSB</a:t>
              </a:r>
              <a:endParaRPr lang="en-GB" dirty="0"/>
            </a:p>
          </p:txBody>
        </p:sp>
      </p:grpSp>
      <p:sp>
        <p:nvSpPr>
          <p:cNvPr id="69" name="Oval 68"/>
          <p:cNvSpPr/>
          <p:nvPr/>
        </p:nvSpPr>
        <p:spPr>
          <a:xfrm>
            <a:off x="4169781" y="4785740"/>
            <a:ext cx="534121" cy="4320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8" name="Group 67"/>
          <p:cNvGrpSpPr/>
          <p:nvPr/>
        </p:nvGrpSpPr>
        <p:grpSpPr>
          <a:xfrm>
            <a:off x="5088976" y="764704"/>
            <a:ext cx="3888432" cy="2108831"/>
            <a:chOff x="4296888" y="775462"/>
            <a:chExt cx="3888432" cy="2108831"/>
          </a:xfrm>
        </p:grpSpPr>
        <p:sp>
          <p:nvSpPr>
            <p:cNvPr id="66" name="Rounded Rectangle 65"/>
            <p:cNvSpPr/>
            <p:nvPr/>
          </p:nvSpPr>
          <p:spPr>
            <a:xfrm>
              <a:off x="4296888" y="775462"/>
              <a:ext cx="3888432"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p:cNvSpPr txBox="1"/>
            <p:nvPr/>
          </p:nvSpPr>
          <p:spPr>
            <a:xfrm rot="1622627">
              <a:off x="7388165" y="922423"/>
              <a:ext cx="782587" cy="369332"/>
            </a:xfrm>
            <a:prstGeom prst="rect">
              <a:avLst/>
            </a:prstGeom>
            <a:noFill/>
          </p:spPr>
          <p:txBody>
            <a:bodyPr wrap="none" rtlCol="0">
              <a:spAutoFit/>
            </a:bodyPr>
            <a:lstStyle/>
            <a:p>
              <a:r>
                <a:rPr lang="en-GB" dirty="0" smtClean="0"/>
                <a:t>TUNE</a:t>
              </a:r>
              <a:endParaRPr lang="en-GB" dirty="0"/>
            </a:p>
          </p:txBody>
        </p:sp>
      </p:grpSp>
      <p:grpSp>
        <p:nvGrpSpPr>
          <p:cNvPr id="45" name="Group 44"/>
          <p:cNvGrpSpPr/>
          <p:nvPr/>
        </p:nvGrpSpPr>
        <p:grpSpPr>
          <a:xfrm>
            <a:off x="59650" y="2400289"/>
            <a:ext cx="4719034" cy="2108831"/>
            <a:chOff x="59650" y="2400289"/>
            <a:chExt cx="4719034" cy="2108831"/>
          </a:xfrm>
        </p:grpSpPr>
        <p:grpSp>
          <p:nvGrpSpPr>
            <p:cNvPr id="47" name="Group 46"/>
            <p:cNvGrpSpPr/>
            <p:nvPr/>
          </p:nvGrpSpPr>
          <p:grpSpPr>
            <a:xfrm>
              <a:off x="635714" y="2441639"/>
              <a:ext cx="4142970" cy="1944216"/>
              <a:chOff x="635714" y="2276872"/>
              <a:chExt cx="4142970" cy="1944216"/>
            </a:xfrm>
          </p:grpSpPr>
          <p:sp>
            <p:nvSpPr>
              <p:cNvPr id="55" name="TextBox 54"/>
              <p:cNvSpPr txBox="1"/>
              <p:nvPr/>
            </p:nvSpPr>
            <p:spPr>
              <a:xfrm>
                <a:off x="923746" y="2276872"/>
                <a:ext cx="287258" cy="369332"/>
              </a:xfrm>
              <a:prstGeom prst="rect">
                <a:avLst/>
              </a:prstGeom>
              <a:noFill/>
            </p:spPr>
            <p:txBody>
              <a:bodyPr wrap="none" rtlCol="0">
                <a:spAutoFit/>
              </a:bodyPr>
              <a:lstStyle/>
              <a:p>
                <a:r>
                  <a:rPr lang="es-ES_tradnl" dirty="0" smtClean="0"/>
                  <a:t>x</a:t>
                </a:r>
                <a:endParaRPr lang="es-ES_tradnl" dirty="0"/>
              </a:p>
            </p:txBody>
          </p:sp>
          <p:sp>
            <p:nvSpPr>
              <p:cNvPr id="56" name="TextBox 55"/>
              <p:cNvSpPr txBox="1"/>
              <p:nvPr/>
            </p:nvSpPr>
            <p:spPr>
              <a:xfrm>
                <a:off x="4503736" y="3244334"/>
                <a:ext cx="274948" cy="369332"/>
              </a:xfrm>
              <a:prstGeom prst="rect">
                <a:avLst/>
              </a:prstGeom>
              <a:noFill/>
            </p:spPr>
            <p:txBody>
              <a:bodyPr wrap="none" rtlCol="0">
                <a:spAutoFit/>
              </a:bodyPr>
              <a:lstStyle/>
              <a:p>
                <a:r>
                  <a:rPr lang="es-ES_tradnl" dirty="0" smtClean="0"/>
                  <a:t>s</a:t>
                </a:r>
                <a:endParaRPr lang="es-ES_tradnl" dirty="0"/>
              </a:p>
            </p:txBody>
          </p:sp>
          <p:cxnSp>
            <p:nvCxnSpPr>
              <p:cNvPr id="57" name="Straight Arrow Connector 56"/>
              <p:cNvCxnSpPr/>
              <p:nvPr/>
            </p:nvCxnSpPr>
            <p:spPr>
              <a:xfrm flipV="1">
                <a:off x="3995936" y="3381856"/>
                <a:ext cx="987" cy="231810"/>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3948082" y="3476994"/>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60" name="Straight Arrow Connector 59"/>
              <p:cNvCxnSpPr/>
              <p:nvPr/>
            </p:nvCxnSpPr>
            <p:spPr>
              <a:xfrm>
                <a:off x="635714" y="3429000"/>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V="1">
                <a:off x="1283786" y="2276872"/>
                <a:ext cx="0" cy="1944216"/>
              </a:xfrm>
              <a:prstGeom prst="straightConnector1">
                <a:avLst/>
              </a:prstGeom>
              <a:ln>
                <a:solidFill>
                  <a:srgbClr val="FF9900"/>
                </a:solidFill>
                <a:tailEnd type="arrow"/>
              </a:ln>
            </p:spPr>
            <p:style>
              <a:lnRef idx="2">
                <a:schemeClr val="accent1"/>
              </a:lnRef>
              <a:fillRef idx="0">
                <a:schemeClr val="accent1"/>
              </a:fillRef>
              <a:effectRef idx="1">
                <a:schemeClr val="accent1"/>
              </a:effectRef>
              <a:fontRef idx="minor">
                <a:schemeClr val="tx1"/>
              </a:fontRef>
            </p:style>
          </p:cxnSp>
        </p:grpSp>
        <p:sp>
          <p:nvSpPr>
            <p:cNvPr id="53" name="Rounded Rectangle 52"/>
            <p:cNvSpPr/>
            <p:nvPr/>
          </p:nvSpPr>
          <p:spPr>
            <a:xfrm>
              <a:off x="59650" y="2400289"/>
              <a:ext cx="4719034"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rot="1746204">
              <a:off x="3443241" y="2523945"/>
              <a:ext cx="1330691" cy="646331"/>
            </a:xfrm>
            <a:prstGeom prst="rect">
              <a:avLst/>
            </a:prstGeom>
            <a:noFill/>
          </p:spPr>
          <p:txBody>
            <a:bodyPr wrap="square" rtlCol="0">
              <a:spAutoFit/>
            </a:bodyPr>
            <a:lstStyle/>
            <a:p>
              <a:pPr algn="ctr"/>
              <a:r>
                <a:rPr lang="en-GB" dirty="0" smtClean="0"/>
                <a:t>Particle Trajectory</a:t>
              </a:r>
              <a:endParaRPr lang="en-GB" dirty="0"/>
            </a:p>
          </p:txBody>
        </p:sp>
      </p:grpSp>
      <p:sp>
        <p:nvSpPr>
          <p:cNvPr id="51" name="Oval 50"/>
          <p:cNvSpPr/>
          <p:nvPr/>
        </p:nvSpPr>
        <p:spPr>
          <a:xfrm>
            <a:off x="1133057" y="2740107"/>
            <a:ext cx="288032" cy="194320"/>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3" name="TextBox 62"/>
          <p:cNvSpPr txBox="1"/>
          <p:nvPr/>
        </p:nvSpPr>
        <p:spPr>
          <a:xfrm>
            <a:off x="-36512" y="2699628"/>
            <a:ext cx="1191352" cy="276999"/>
          </a:xfrm>
          <a:prstGeom prst="rect">
            <a:avLst/>
          </a:prstGeom>
          <a:noFill/>
        </p:spPr>
        <p:txBody>
          <a:bodyPr wrap="none" rtlCol="0">
            <a:spAutoFit/>
          </a:bodyPr>
          <a:lstStyle/>
          <a:p>
            <a:r>
              <a:rPr lang="es-ES_tradnl" sz="1200" dirty="0" smtClean="0"/>
              <a:t>2nd </a:t>
            </a:r>
            <a:r>
              <a:rPr lang="es-ES_tradnl" sz="1200" dirty="0" err="1" smtClean="0"/>
              <a:t>inject</a:t>
            </a:r>
            <a:r>
              <a:rPr lang="es-ES_tradnl" sz="1200" dirty="0" smtClean="0"/>
              <a:t>. @</a:t>
            </a:r>
            <a:r>
              <a:rPr lang="es-ES_tradnl" sz="1200" dirty="0" err="1" smtClean="0"/>
              <a:t>xo</a:t>
            </a:r>
            <a:endParaRPr lang="es-ES_tradnl" sz="1200" dirty="0"/>
          </a:p>
        </p:txBody>
      </p:sp>
      <p:sp>
        <p:nvSpPr>
          <p:cNvPr id="65" name="Oval 64"/>
          <p:cNvSpPr/>
          <p:nvPr/>
        </p:nvSpPr>
        <p:spPr>
          <a:xfrm>
            <a:off x="1139770" y="4162797"/>
            <a:ext cx="288032" cy="188640"/>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8" name="Oval 57"/>
          <p:cNvSpPr/>
          <p:nvPr/>
        </p:nvSpPr>
        <p:spPr>
          <a:xfrm>
            <a:off x="1139999" y="3499447"/>
            <a:ext cx="288032" cy="188640"/>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0" name="Oval 49"/>
          <p:cNvSpPr/>
          <p:nvPr/>
        </p:nvSpPr>
        <p:spPr>
          <a:xfrm>
            <a:off x="1139999" y="3496607"/>
            <a:ext cx="288032" cy="194320"/>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pSp>
        <p:nvGrpSpPr>
          <p:cNvPr id="71" name="Group 70"/>
          <p:cNvGrpSpPr/>
          <p:nvPr/>
        </p:nvGrpSpPr>
        <p:grpSpPr>
          <a:xfrm>
            <a:off x="830607" y="2434336"/>
            <a:ext cx="1197363" cy="2169784"/>
            <a:chOff x="830607" y="2434336"/>
            <a:chExt cx="1197363" cy="2169784"/>
          </a:xfrm>
        </p:grpSpPr>
        <p:cxnSp>
          <p:nvCxnSpPr>
            <p:cNvPr id="72" name="Straight Connector 71"/>
            <p:cNvCxnSpPr/>
            <p:nvPr/>
          </p:nvCxnSpPr>
          <p:spPr>
            <a:xfrm>
              <a:off x="1067375" y="3068960"/>
              <a:ext cx="480289" cy="0"/>
            </a:xfrm>
            <a:prstGeom prst="line">
              <a:avLst/>
            </a:prstGeom>
            <a:ln w="571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3" name="TextBox 72"/>
                <p:cNvSpPr txBox="1"/>
                <p:nvPr/>
              </p:nvSpPr>
              <p:spPr>
                <a:xfrm>
                  <a:off x="1339915" y="2434336"/>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oMath>
                    </m:oMathPara>
                  </a14:m>
                  <a:endParaRPr lang="en-GB" b="1" dirty="0">
                    <a:solidFill>
                      <a:srgbClr val="FF9900"/>
                    </a:solidFill>
                  </a:endParaRPr>
                </a:p>
              </p:txBody>
            </p:sp>
          </mc:Choice>
          <mc:Fallback xmlns="">
            <p:sp>
              <p:nvSpPr>
                <p:cNvPr id="73" name="TextBox 72"/>
                <p:cNvSpPr txBox="1">
                  <a:spLocks noRot="1" noChangeAspect="1" noMove="1" noResize="1" noEditPoints="1" noAdjustHandles="1" noChangeArrowheads="1" noChangeShapeType="1" noTextEdit="1"/>
                </p:cNvSpPr>
                <p:nvPr/>
              </p:nvSpPr>
              <p:spPr>
                <a:xfrm>
                  <a:off x="1339915" y="2434336"/>
                  <a:ext cx="415498" cy="402931"/>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4" name="TextBox 73"/>
                <p:cNvSpPr txBox="1"/>
                <p:nvPr/>
              </p:nvSpPr>
              <p:spPr>
                <a:xfrm>
                  <a:off x="1173249" y="3061694"/>
                  <a:ext cx="854721"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r>
                          <a:rPr lang="en-GB" b="1" i="1" smtClean="0">
                            <a:solidFill>
                              <a:srgbClr val="FF9900"/>
                            </a:solidFill>
                            <a:latin typeface="Cambria Math"/>
                          </a:rPr>
                          <m:t>=</m:t>
                        </m:r>
                        <m:r>
                          <a:rPr lang="en-GB" b="1" i="1" smtClean="0">
                            <a:solidFill>
                              <a:srgbClr val="FF9900"/>
                            </a:solidFill>
                            <a:latin typeface="Cambria Math"/>
                          </a:rPr>
                          <m:t>𝟎</m:t>
                        </m:r>
                      </m:oMath>
                    </m:oMathPara>
                  </a14:m>
                  <a:endParaRPr lang="en-GB" b="1" dirty="0">
                    <a:solidFill>
                      <a:srgbClr val="FF9900"/>
                    </a:solidFill>
                  </a:endParaRPr>
                </a:p>
              </p:txBody>
            </p:sp>
          </mc:Choice>
          <mc:Fallback xmlns="">
            <p:sp>
              <p:nvSpPr>
                <p:cNvPr id="74" name="TextBox 73"/>
                <p:cNvSpPr txBox="1">
                  <a:spLocks noRot="1" noChangeAspect="1" noMove="1" noResize="1" noEditPoints="1" noAdjustHandles="1" noChangeArrowheads="1" noChangeShapeType="1" noTextEdit="1"/>
                </p:cNvSpPr>
                <p:nvPr/>
              </p:nvSpPr>
              <p:spPr>
                <a:xfrm>
                  <a:off x="1173249" y="3061694"/>
                  <a:ext cx="854721" cy="402931"/>
                </a:xfrm>
                <a:prstGeom prst="rect">
                  <a:avLst/>
                </a:prstGeom>
                <a:blipFill rotWithShape="1">
                  <a:blip r:embed="rId3"/>
                  <a:stretch>
                    <a:fillRect/>
                  </a:stretch>
                </a:blipFill>
              </p:spPr>
              <p:txBody>
                <a:bodyPr/>
                <a:lstStyle/>
                <a:p>
                  <a:r>
                    <a:rPr lang="en-GB">
                      <a:noFill/>
                    </a:rPr>
                    <a:t> </a:t>
                  </a:r>
                </a:p>
              </p:txBody>
            </p:sp>
          </mc:Fallback>
        </mc:AlternateContent>
        <p:sp>
          <p:nvSpPr>
            <p:cNvPr id="75" name="TextBox 74"/>
            <p:cNvSpPr txBox="1"/>
            <p:nvPr/>
          </p:nvSpPr>
          <p:spPr>
            <a:xfrm>
              <a:off x="830607" y="4234788"/>
              <a:ext cx="1005403" cy="369332"/>
            </a:xfrm>
            <a:prstGeom prst="rect">
              <a:avLst/>
            </a:prstGeom>
            <a:noFill/>
          </p:spPr>
          <p:txBody>
            <a:bodyPr wrap="none" rtlCol="0">
              <a:spAutoFit/>
            </a:bodyPr>
            <a:lstStyle/>
            <a:p>
              <a:r>
                <a:rPr lang="en-GB" dirty="0" smtClean="0">
                  <a:solidFill>
                    <a:srgbClr val="FF9900"/>
                  </a:solidFill>
                </a:rPr>
                <a:t>SEPTUM</a:t>
              </a:r>
              <a:endParaRPr lang="en-GB" dirty="0">
                <a:solidFill>
                  <a:srgbClr val="FF9900"/>
                </a:solidFill>
              </a:endParaRPr>
            </a:p>
          </p:txBody>
        </p:sp>
      </p:grpSp>
    </p:spTree>
    <p:extLst>
      <p:ext uri="{BB962C8B-B14F-4D97-AF65-F5344CB8AC3E}">
        <p14:creationId xmlns:p14="http://schemas.microsoft.com/office/powerpoint/2010/main" val="3898800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fill="hold" grpId="1" nodeType="clickEffect">
                                  <p:stCondLst>
                                    <p:cond delay="0"/>
                                  </p:stCondLst>
                                  <p:childTnLst>
                                    <p:animMotion origin="layout" path="M -3.33333E-6 -4.74561E-6 L 0.11302 0.00347 L 0.19601 0.02082 L 0.25 0.05042 L 0.29601 0.11263 " pathEditMode="relative" rAng="0" ptsTypes="AAAAA">
                                      <p:cBhvr>
                                        <p:cTn id="10" dur="2000" fill="hold"/>
                                        <p:tgtEl>
                                          <p:spTgt spid="51"/>
                                        </p:tgtEl>
                                        <p:attrNameLst>
                                          <p:attrName>ppt_x</p:attrName>
                                          <p:attrName>ppt_y</p:attrName>
                                        </p:attrNameLst>
                                      </p:cBhvr>
                                      <p:rCtr x="14792" y="5620"/>
                                    </p:animMotion>
                                  </p:childTnLst>
                                  <p:subTnLst>
                                    <p:set>
                                      <p:cBhvr override="childStyle">
                                        <p:cTn dur="1" fill="hold" display="0" masterRel="nextClick" afterEffect="1"/>
                                        <p:tgtEl>
                                          <p:spTgt spid="51"/>
                                        </p:tgtEl>
                                        <p:attrNameLst>
                                          <p:attrName>style.visibility</p:attrName>
                                        </p:attrNameLst>
                                      </p:cBhvr>
                                      <p:to>
                                        <p:strVal val="hidden"/>
                                      </p:to>
                                    </p:set>
                                  </p:subTnLst>
                                </p:cTn>
                              </p:par>
                              <p:par>
                                <p:cTn id="11" presetID="0" presetClass="path" presetSubtype="0" fill="hold" grpId="0" nodeType="withEffect">
                                  <p:stCondLst>
                                    <p:cond delay="0"/>
                                  </p:stCondLst>
                                  <p:childTnLst>
                                    <p:animMotion origin="layout" path="M -1.38889E-6 7.30805E-7 L 0.04549 0.04093 L 0.11424 0.07447 L 0.22083 0.09135 L 0.29219 0.09135 " pathEditMode="relative" rAng="0" ptsTypes="AAAAA">
                                      <p:cBhvr>
                                        <p:cTn id="12" dur="2000" fill="hold"/>
                                        <p:tgtEl>
                                          <p:spTgt spid="50"/>
                                        </p:tgtEl>
                                        <p:attrNameLst>
                                          <p:attrName>ppt_x</p:attrName>
                                          <p:attrName>ppt_y</p:attrName>
                                        </p:attrNameLst>
                                      </p:cBhvr>
                                      <p:rCtr x="14601" y="4556"/>
                                    </p:animMotion>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1" grpId="1" animBg="1"/>
      <p:bldP spid="65" grpId="0" animBg="1"/>
      <p:bldP spid="58" grpId="0" animBg="1"/>
      <p:bldP spid="50"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s-ES_tradnl" dirty="0" smtClean="0"/>
              <a:t>PS </a:t>
            </a:r>
            <a:r>
              <a:rPr lang="es-ES_tradnl" dirty="0" err="1" smtClean="0"/>
              <a:t>Booster</a:t>
            </a:r>
            <a:r>
              <a:rPr lang="es-ES_tradnl" dirty="0" smtClean="0"/>
              <a:t>: </a:t>
            </a:r>
            <a:r>
              <a:rPr lang="es-ES_tradnl" dirty="0" err="1" smtClean="0"/>
              <a:t>E</a:t>
            </a:r>
            <a:r>
              <a:rPr lang="es-ES_tradnl" sz="2000" dirty="0" err="1" smtClean="0"/>
              <a:t>inj</a:t>
            </a:r>
            <a:r>
              <a:rPr lang="es-ES_tradnl" dirty="0" smtClean="0"/>
              <a:t>=50MeV, C=154 m</a:t>
            </a:r>
            <a:endParaRPr lang="es-ES_tradnl" dirty="0"/>
          </a:p>
        </p:txBody>
      </p:sp>
      <p:sp>
        <p:nvSpPr>
          <p:cNvPr id="17" name="Date Placeholder 16"/>
          <p:cNvSpPr>
            <a:spLocks noGrp="1"/>
          </p:cNvSpPr>
          <p:nvPr>
            <p:ph type="dt" sz="half" idx="10"/>
          </p:nvPr>
        </p:nvSpPr>
        <p:spPr/>
        <p:txBody>
          <a:bodyPr/>
          <a:lstStyle/>
          <a:p>
            <a:r>
              <a:rPr lang="en-US" smtClean="0"/>
              <a:t>15 January 2021</a:t>
            </a:r>
            <a:endParaRPr lang="en-US" dirty="0" smtClean="0"/>
          </a:p>
        </p:txBody>
      </p:sp>
      <p:sp>
        <p:nvSpPr>
          <p:cNvPr id="23" name="Footer Placeholder 22"/>
          <p:cNvSpPr>
            <a:spLocks noGrp="1"/>
          </p:cNvSpPr>
          <p:nvPr>
            <p:ph type="ftr" sz="quarter" idx="11"/>
          </p:nvPr>
        </p:nvSpPr>
        <p:spPr/>
        <p:txBody>
          <a:bodyPr/>
          <a:lstStyle/>
          <a:p>
            <a:r>
              <a:rPr lang="en-US" smtClean="0"/>
              <a:t>JUAS 2021</a:t>
            </a:r>
            <a:endParaRPr lang="en-US" dirty="0"/>
          </a:p>
        </p:txBody>
      </p:sp>
      <p:sp>
        <p:nvSpPr>
          <p:cNvPr id="64" name="Slide Number Placeholder 63"/>
          <p:cNvSpPr>
            <a:spLocks noGrp="1"/>
          </p:cNvSpPr>
          <p:nvPr>
            <p:ph type="sldNum" sz="quarter" idx="12"/>
          </p:nvPr>
        </p:nvSpPr>
        <p:spPr/>
        <p:txBody>
          <a:bodyPr/>
          <a:lstStyle/>
          <a:p>
            <a:fld id="{8A37C28D-FCB0-477D-82D3-62143F2DA843}" type="slidenum">
              <a:rPr lang="en-US" smtClean="0"/>
              <a:pPr/>
              <a:t>82</a:t>
            </a:fld>
            <a:endParaRPr lang="en-US" dirty="0"/>
          </a:p>
        </p:txBody>
      </p:sp>
      <p:sp>
        <p:nvSpPr>
          <p:cNvPr id="12" name="Freeform 11"/>
          <p:cNvSpPr/>
          <p:nvPr/>
        </p:nvSpPr>
        <p:spPr>
          <a:xfrm flipV="1">
            <a:off x="5514665" y="1020654"/>
            <a:ext cx="2651923" cy="1381907"/>
          </a:xfrm>
          <a:custGeom>
            <a:avLst/>
            <a:gdLst>
              <a:gd name="connsiteX0" fmla="*/ 0 w 2763976"/>
              <a:gd name="connsiteY0" fmla="*/ 729397 h 1383006"/>
              <a:gd name="connsiteX1" fmla="*/ 690994 w 2763976"/>
              <a:gd name="connsiteY1" fmla="*/ 1382985 h 1383006"/>
              <a:gd name="connsiteX2" fmla="*/ 1363312 w 2763976"/>
              <a:gd name="connsiteY2" fmla="*/ 710724 h 1383006"/>
              <a:gd name="connsiteX3" fmla="*/ 1960929 w 2763976"/>
              <a:gd name="connsiteY3" fmla="*/ 1114 h 1383006"/>
              <a:gd name="connsiteX4" fmla="*/ 2763976 w 2763976"/>
              <a:gd name="connsiteY4" fmla="*/ 878789 h 1383006"/>
              <a:gd name="connsiteX5" fmla="*/ 2763976 w 2763976"/>
              <a:gd name="connsiteY5" fmla="*/ 878789 h 1383006"/>
              <a:gd name="connsiteX0" fmla="*/ 0 w 2800602"/>
              <a:gd name="connsiteY0" fmla="*/ 729397 h 1383006"/>
              <a:gd name="connsiteX1" fmla="*/ 690994 w 2800602"/>
              <a:gd name="connsiteY1" fmla="*/ 1382985 h 1383006"/>
              <a:gd name="connsiteX2" fmla="*/ 1363312 w 2800602"/>
              <a:gd name="connsiteY2" fmla="*/ 710724 h 1383006"/>
              <a:gd name="connsiteX3" fmla="*/ 1960929 w 2800602"/>
              <a:gd name="connsiteY3" fmla="*/ 1114 h 1383006"/>
              <a:gd name="connsiteX4" fmla="*/ 2763976 w 2800602"/>
              <a:gd name="connsiteY4" fmla="*/ 878789 h 1383006"/>
              <a:gd name="connsiteX5" fmla="*/ 2651923 w 2800602"/>
              <a:gd name="connsiteY5" fmla="*/ 729397 h 1383006"/>
              <a:gd name="connsiteX0" fmla="*/ 0 w 2651923"/>
              <a:gd name="connsiteY0" fmla="*/ 728298 h 1381907"/>
              <a:gd name="connsiteX1" fmla="*/ 690994 w 2651923"/>
              <a:gd name="connsiteY1" fmla="*/ 1381886 h 1381907"/>
              <a:gd name="connsiteX2" fmla="*/ 1363312 w 2651923"/>
              <a:gd name="connsiteY2" fmla="*/ 709625 h 1381907"/>
              <a:gd name="connsiteX3" fmla="*/ 1960929 w 2651923"/>
              <a:gd name="connsiteY3" fmla="*/ 15 h 1381907"/>
              <a:gd name="connsiteX4" fmla="*/ 2651923 w 2651923"/>
              <a:gd name="connsiteY4" fmla="*/ 728298 h 1381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1923" h="1381907">
                <a:moveTo>
                  <a:pt x="0" y="728298"/>
                </a:moveTo>
                <a:cubicBezTo>
                  <a:pt x="231887" y="1056648"/>
                  <a:pt x="463775" y="1384998"/>
                  <a:pt x="690994" y="1381886"/>
                </a:cubicBezTo>
                <a:cubicBezTo>
                  <a:pt x="918213" y="1378774"/>
                  <a:pt x="1151656" y="939937"/>
                  <a:pt x="1363312" y="709625"/>
                </a:cubicBezTo>
                <a:cubicBezTo>
                  <a:pt x="1574968" y="479313"/>
                  <a:pt x="1746161" y="-3097"/>
                  <a:pt x="1960929" y="15"/>
                </a:cubicBezTo>
                <a:cubicBezTo>
                  <a:pt x="2175697" y="3127"/>
                  <a:pt x="2507966" y="576573"/>
                  <a:pt x="2651923" y="728298"/>
                </a:cubicBezTo>
              </a:path>
            </a:pathLst>
          </a:cu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49" name="Group 48"/>
          <p:cNvGrpSpPr/>
          <p:nvPr/>
        </p:nvGrpSpPr>
        <p:grpSpPr>
          <a:xfrm>
            <a:off x="5508104" y="1180004"/>
            <a:ext cx="2664296" cy="369332"/>
            <a:chOff x="5776655" y="2671572"/>
            <a:chExt cx="2664296" cy="369332"/>
          </a:xfrm>
        </p:grpSpPr>
        <p:sp>
          <p:nvSpPr>
            <p:cNvPr id="20" name="TextBox 19"/>
            <p:cNvSpPr txBox="1"/>
            <p:nvPr/>
          </p:nvSpPr>
          <p:spPr>
            <a:xfrm>
              <a:off x="7144807" y="2671572"/>
              <a:ext cx="1090363" cy="369332"/>
            </a:xfrm>
            <a:prstGeom prst="rect">
              <a:avLst/>
            </a:prstGeom>
            <a:noFill/>
          </p:spPr>
          <p:txBody>
            <a:bodyPr wrap="none" rtlCol="0">
              <a:spAutoFit/>
            </a:bodyPr>
            <a:lstStyle/>
            <a:p>
              <a:r>
                <a:rPr lang="es-ES_tradnl" b="1" dirty="0" err="1" smtClean="0">
                  <a:solidFill>
                    <a:srgbClr val="00B0F0"/>
                  </a:solidFill>
                </a:rPr>
                <a:t>Qx</a:t>
              </a:r>
              <a:r>
                <a:rPr lang="es-ES_tradnl" b="1" dirty="0" smtClean="0">
                  <a:solidFill>
                    <a:srgbClr val="00B0F0"/>
                  </a:solidFill>
                </a:rPr>
                <a:t>=0.25</a:t>
              </a:r>
              <a:endParaRPr lang="es-ES_tradnl" b="1" dirty="0">
                <a:solidFill>
                  <a:srgbClr val="00B0F0"/>
                </a:solidFill>
              </a:endParaRPr>
            </a:p>
          </p:txBody>
        </p:sp>
        <p:cxnSp>
          <p:nvCxnSpPr>
            <p:cNvPr id="29" name="Straight Arrow Connector 28"/>
            <p:cNvCxnSpPr/>
            <p:nvPr/>
          </p:nvCxnSpPr>
          <p:spPr>
            <a:xfrm>
              <a:off x="5776655" y="2996952"/>
              <a:ext cx="2664296" cy="0"/>
            </a:xfrm>
            <a:prstGeom prst="straightConnector1">
              <a:avLst/>
            </a:prstGeom>
            <a:ln>
              <a:solidFill>
                <a:srgbClr val="00B0F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5495990" y="2224764"/>
            <a:ext cx="2676410" cy="369332"/>
            <a:chOff x="5764541" y="3716332"/>
            <a:chExt cx="2676410" cy="369332"/>
          </a:xfrm>
        </p:grpSpPr>
        <p:sp>
          <p:nvSpPr>
            <p:cNvPr id="30" name="TextBox 29"/>
            <p:cNvSpPr txBox="1"/>
            <p:nvPr/>
          </p:nvSpPr>
          <p:spPr>
            <a:xfrm>
              <a:off x="5764541" y="3716332"/>
              <a:ext cx="774571" cy="369332"/>
            </a:xfrm>
            <a:prstGeom prst="rect">
              <a:avLst/>
            </a:prstGeom>
            <a:noFill/>
          </p:spPr>
          <p:txBody>
            <a:bodyPr wrap="none" rtlCol="0">
              <a:spAutoFit/>
            </a:bodyPr>
            <a:lstStyle/>
            <a:p>
              <a:r>
                <a:rPr lang="es-ES_tradnl" b="1" dirty="0" err="1" smtClean="0">
                  <a:solidFill>
                    <a:srgbClr val="00B050"/>
                  </a:solidFill>
                </a:rPr>
                <a:t>Qx</a:t>
              </a:r>
              <a:r>
                <a:rPr lang="es-ES_tradnl" b="1" dirty="0" smtClean="0">
                  <a:solidFill>
                    <a:srgbClr val="00B050"/>
                  </a:solidFill>
                </a:rPr>
                <a:t>=1</a:t>
              </a:r>
              <a:endParaRPr lang="es-ES_tradnl" b="1" dirty="0">
                <a:solidFill>
                  <a:srgbClr val="00B050"/>
                </a:solidFill>
              </a:endParaRPr>
            </a:p>
          </p:txBody>
        </p:sp>
        <p:cxnSp>
          <p:nvCxnSpPr>
            <p:cNvPr id="31" name="Straight Arrow Connector 30"/>
            <p:cNvCxnSpPr/>
            <p:nvPr/>
          </p:nvCxnSpPr>
          <p:spPr>
            <a:xfrm>
              <a:off x="5776655" y="4005064"/>
              <a:ext cx="2664296" cy="9292"/>
            </a:xfrm>
            <a:prstGeom prst="straightConnector1">
              <a:avLst/>
            </a:prstGeom>
            <a:ln>
              <a:solidFill>
                <a:srgbClr val="00B05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4860032" y="929320"/>
            <a:ext cx="3888432" cy="1847346"/>
            <a:chOff x="5128583" y="2420888"/>
            <a:chExt cx="3888432" cy="1847346"/>
          </a:xfrm>
        </p:grpSpPr>
        <p:cxnSp>
          <p:nvCxnSpPr>
            <p:cNvPr id="14" name="Straight Arrow Connector 13"/>
            <p:cNvCxnSpPr/>
            <p:nvPr/>
          </p:nvCxnSpPr>
          <p:spPr>
            <a:xfrm>
              <a:off x="5128583" y="3212976"/>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5776655" y="2492896"/>
              <a:ext cx="0" cy="151216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416615" y="2420888"/>
              <a:ext cx="287258" cy="369332"/>
            </a:xfrm>
            <a:prstGeom prst="rect">
              <a:avLst/>
            </a:prstGeom>
            <a:noFill/>
          </p:spPr>
          <p:txBody>
            <a:bodyPr wrap="none" rtlCol="0">
              <a:spAutoFit/>
            </a:bodyPr>
            <a:lstStyle/>
            <a:p>
              <a:r>
                <a:rPr lang="es-ES_tradnl" dirty="0" smtClean="0"/>
                <a:t>x</a:t>
              </a:r>
              <a:endParaRPr lang="es-ES_tradnl" dirty="0"/>
            </a:p>
          </p:txBody>
        </p:sp>
        <p:sp>
          <p:nvSpPr>
            <p:cNvPr id="25" name="TextBox 24"/>
            <p:cNvSpPr txBox="1"/>
            <p:nvPr/>
          </p:nvSpPr>
          <p:spPr>
            <a:xfrm>
              <a:off x="8702624" y="2881591"/>
              <a:ext cx="274948" cy="369332"/>
            </a:xfrm>
            <a:prstGeom prst="rect">
              <a:avLst/>
            </a:prstGeom>
            <a:noFill/>
          </p:spPr>
          <p:txBody>
            <a:bodyPr wrap="none" rtlCol="0">
              <a:spAutoFit/>
            </a:bodyPr>
            <a:lstStyle/>
            <a:p>
              <a:r>
                <a:rPr lang="es-ES_tradnl" dirty="0" smtClean="0"/>
                <a:t>s</a:t>
              </a:r>
              <a:endParaRPr lang="es-ES_tradnl" dirty="0"/>
            </a:p>
          </p:txBody>
        </p:sp>
        <p:sp>
          <p:nvSpPr>
            <p:cNvPr id="33" name="TextBox 32"/>
            <p:cNvSpPr txBox="1"/>
            <p:nvPr/>
          </p:nvSpPr>
          <p:spPr>
            <a:xfrm>
              <a:off x="8440951" y="3248980"/>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35" name="Straight Arrow Connector 34"/>
            <p:cNvCxnSpPr/>
            <p:nvPr/>
          </p:nvCxnSpPr>
          <p:spPr>
            <a:xfrm flipV="1">
              <a:off x="8453159" y="3212976"/>
              <a:ext cx="479" cy="1055258"/>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grpSp>
      <p:sp>
        <p:nvSpPr>
          <p:cNvPr id="37" name="Freeform 36"/>
          <p:cNvSpPr/>
          <p:nvPr/>
        </p:nvSpPr>
        <p:spPr>
          <a:xfrm>
            <a:off x="5495990" y="965747"/>
            <a:ext cx="2595897" cy="728284"/>
          </a:xfrm>
          <a:custGeom>
            <a:avLst/>
            <a:gdLst>
              <a:gd name="connsiteX0" fmla="*/ 0 w 2595897"/>
              <a:gd name="connsiteY0" fmla="*/ 728284 h 728284"/>
              <a:gd name="connsiteX1" fmla="*/ 1344637 w 2595897"/>
              <a:gd name="connsiteY1" fmla="*/ 205414 h 728284"/>
              <a:gd name="connsiteX2" fmla="*/ 2595897 w 2595897"/>
              <a:gd name="connsiteY2" fmla="*/ 0 h 728284"/>
            </a:gdLst>
            <a:ahLst/>
            <a:cxnLst>
              <a:cxn ang="0">
                <a:pos x="connsiteX0" y="connsiteY0"/>
              </a:cxn>
              <a:cxn ang="0">
                <a:pos x="connsiteX1" y="connsiteY1"/>
              </a:cxn>
              <a:cxn ang="0">
                <a:pos x="connsiteX2" y="connsiteY2"/>
              </a:cxn>
            </a:cxnLst>
            <a:rect l="l" t="t" r="r" b="b"/>
            <a:pathLst>
              <a:path w="2595897" h="728284">
                <a:moveTo>
                  <a:pt x="0" y="728284"/>
                </a:moveTo>
                <a:cubicBezTo>
                  <a:pt x="455994" y="527539"/>
                  <a:pt x="911988" y="326795"/>
                  <a:pt x="1344637" y="205414"/>
                </a:cubicBezTo>
                <a:cubicBezTo>
                  <a:pt x="1777286" y="84033"/>
                  <a:pt x="2595897" y="0"/>
                  <a:pt x="2595897" y="0"/>
                </a:cubicBezTo>
              </a:path>
            </a:pathLst>
          </a:cu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36" name="Group 35"/>
          <p:cNvGrpSpPr/>
          <p:nvPr/>
        </p:nvGrpSpPr>
        <p:grpSpPr>
          <a:xfrm>
            <a:off x="35496" y="764704"/>
            <a:ext cx="2784160" cy="1512168"/>
            <a:chOff x="4823765" y="764704"/>
            <a:chExt cx="2784160" cy="1512168"/>
          </a:xfrm>
        </p:grpSpPr>
        <p:sp>
          <p:nvSpPr>
            <p:cNvPr id="5" name="Oval 4"/>
            <p:cNvSpPr/>
            <p:nvPr/>
          </p:nvSpPr>
          <p:spPr>
            <a:xfrm>
              <a:off x="6444208" y="1124744"/>
              <a:ext cx="1152128" cy="1152128"/>
            </a:xfrm>
            <a:prstGeom prst="ellipse">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7" name="Straight Arrow Connector 6"/>
            <p:cNvCxnSpPr/>
            <p:nvPr/>
          </p:nvCxnSpPr>
          <p:spPr>
            <a:xfrm>
              <a:off x="5326437" y="1124744"/>
              <a:ext cx="1765843"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550985" y="1702549"/>
              <a:ext cx="973343" cy="406265"/>
            </a:xfrm>
            <a:prstGeom prst="rect">
              <a:avLst/>
            </a:prstGeom>
            <a:noFill/>
          </p:spPr>
          <p:txBody>
            <a:bodyPr wrap="none" rtlCol="0">
              <a:spAutoFit/>
            </a:bodyPr>
            <a:lstStyle/>
            <a:p>
              <a:r>
                <a:rPr lang="es-ES_tradnl" smtClean="0"/>
                <a:t>T=1.6 </a:t>
              </a:r>
              <a:r>
                <a:rPr lang="es-ES_tradnl" dirty="0" err="1" smtClean="0"/>
                <a:t>μs</a:t>
              </a:r>
              <a:endParaRPr lang="es-ES_tradnl" dirty="0"/>
            </a:p>
          </p:txBody>
        </p:sp>
        <p:sp>
          <p:nvSpPr>
            <p:cNvPr id="10" name="TextBox 9"/>
            <p:cNvSpPr txBox="1"/>
            <p:nvPr/>
          </p:nvSpPr>
          <p:spPr>
            <a:xfrm>
              <a:off x="4823765" y="764704"/>
              <a:ext cx="2784160" cy="369332"/>
            </a:xfrm>
            <a:prstGeom prst="rect">
              <a:avLst/>
            </a:prstGeom>
            <a:noFill/>
          </p:spPr>
          <p:txBody>
            <a:bodyPr wrap="none" rtlCol="0">
              <a:spAutoFit/>
            </a:bodyPr>
            <a:lstStyle/>
            <a:p>
              <a:r>
                <a:rPr lang="es-ES_tradnl" dirty="0" smtClean="0"/>
                <a:t>Pulse </a:t>
              </a:r>
              <a:r>
                <a:rPr lang="es-ES_tradnl" dirty="0" err="1" smtClean="0"/>
                <a:t>from</a:t>
              </a:r>
              <a:r>
                <a:rPr lang="es-ES_tradnl" dirty="0" smtClean="0"/>
                <a:t> LINAC2=100 </a:t>
              </a:r>
              <a:r>
                <a:rPr lang="es-ES_tradnl" dirty="0" err="1" smtClean="0"/>
                <a:t>μs</a:t>
              </a:r>
              <a:endParaRPr lang="es-ES_tradnl" dirty="0"/>
            </a:p>
          </p:txBody>
        </p:sp>
        <p:sp>
          <p:nvSpPr>
            <p:cNvPr id="6" name="TextBox 5"/>
            <p:cNvSpPr txBox="1"/>
            <p:nvPr/>
          </p:nvSpPr>
          <p:spPr>
            <a:xfrm>
              <a:off x="6767009" y="1340768"/>
              <a:ext cx="534121" cy="406265"/>
            </a:xfrm>
            <a:prstGeom prst="rect">
              <a:avLst/>
            </a:prstGeom>
            <a:noFill/>
          </p:spPr>
          <p:txBody>
            <a:bodyPr wrap="none" rtlCol="0">
              <a:spAutoFit/>
            </a:bodyPr>
            <a:lstStyle/>
            <a:p>
              <a:r>
                <a:rPr lang="en-GB" dirty="0" smtClean="0"/>
                <a:t>PSB</a:t>
              </a:r>
              <a:endParaRPr lang="en-GB" dirty="0"/>
            </a:p>
          </p:txBody>
        </p:sp>
      </p:grpSp>
      <p:sp>
        <p:nvSpPr>
          <p:cNvPr id="69" name="Oval 68"/>
          <p:cNvSpPr/>
          <p:nvPr/>
        </p:nvSpPr>
        <p:spPr>
          <a:xfrm>
            <a:off x="4169781" y="4785740"/>
            <a:ext cx="534121" cy="4320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8" name="Group 67"/>
          <p:cNvGrpSpPr/>
          <p:nvPr/>
        </p:nvGrpSpPr>
        <p:grpSpPr>
          <a:xfrm>
            <a:off x="5088976" y="764704"/>
            <a:ext cx="3888432" cy="2108831"/>
            <a:chOff x="4296888" y="775462"/>
            <a:chExt cx="3888432" cy="2108831"/>
          </a:xfrm>
        </p:grpSpPr>
        <p:sp>
          <p:nvSpPr>
            <p:cNvPr id="66" name="Rounded Rectangle 65"/>
            <p:cNvSpPr/>
            <p:nvPr/>
          </p:nvSpPr>
          <p:spPr>
            <a:xfrm>
              <a:off x="4296888" y="775462"/>
              <a:ext cx="3888432"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p:cNvSpPr txBox="1"/>
            <p:nvPr/>
          </p:nvSpPr>
          <p:spPr>
            <a:xfrm rot="1622627">
              <a:off x="7388165" y="922423"/>
              <a:ext cx="782587" cy="369332"/>
            </a:xfrm>
            <a:prstGeom prst="rect">
              <a:avLst/>
            </a:prstGeom>
            <a:noFill/>
          </p:spPr>
          <p:txBody>
            <a:bodyPr wrap="none" rtlCol="0">
              <a:spAutoFit/>
            </a:bodyPr>
            <a:lstStyle/>
            <a:p>
              <a:r>
                <a:rPr lang="en-GB" dirty="0" smtClean="0"/>
                <a:t>TUNE</a:t>
              </a:r>
              <a:endParaRPr lang="en-GB" dirty="0"/>
            </a:p>
          </p:txBody>
        </p:sp>
      </p:grpSp>
      <p:grpSp>
        <p:nvGrpSpPr>
          <p:cNvPr id="45" name="Group 44"/>
          <p:cNvGrpSpPr/>
          <p:nvPr/>
        </p:nvGrpSpPr>
        <p:grpSpPr>
          <a:xfrm>
            <a:off x="59650" y="2400289"/>
            <a:ext cx="4719034" cy="2108831"/>
            <a:chOff x="59650" y="2400289"/>
            <a:chExt cx="4719034" cy="2108831"/>
          </a:xfrm>
        </p:grpSpPr>
        <p:grpSp>
          <p:nvGrpSpPr>
            <p:cNvPr id="47" name="Group 46"/>
            <p:cNvGrpSpPr/>
            <p:nvPr/>
          </p:nvGrpSpPr>
          <p:grpSpPr>
            <a:xfrm>
              <a:off x="635714" y="2441639"/>
              <a:ext cx="4142970" cy="1944216"/>
              <a:chOff x="635714" y="2276872"/>
              <a:chExt cx="4142970" cy="1944216"/>
            </a:xfrm>
          </p:grpSpPr>
          <p:sp>
            <p:nvSpPr>
              <p:cNvPr id="55" name="TextBox 54"/>
              <p:cNvSpPr txBox="1"/>
              <p:nvPr/>
            </p:nvSpPr>
            <p:spPr>
              <a:xfrm>
                <a:off x="923746" y="2276872"/>
                <a:ext cx="287258" cy="369332"/>
              </a:xfrm>
              <a:prstGeom prst="rect">
                <a:avLst/>
              </a:prstGeom>
              <a:noFill/>
            </p:spPr>
            <p:txBody>
              <a:bodyPr wrap="none" rtlCol="0">
                <a:spAutoFit/>
              </a:bodyPr>
              <a:lstStyle/>
              <a:p>
                <a:r>
                  <a:rPr lang="es-ES_tradnl" dirty="0" smtClean="0"/>
                  <a:t>x</a:t>
                </a:r>
                <a:endParaRPr lang="es-ES_tradnl" dirty="0"/>
              </a:p>
            </p:txBody>
          </p:sp>
          <p:sp>
            <p:nvSpPr>
              <p:cNvPr id="56" name="TextBox 55"/>
              <p:cNvSpPr txBox="1"/>
              <p:nvPr/>
            </p:nvSpPr>
            <p:spPr>
              <a:xfrm>
                <a:off x="4503736" y="3244334"/>
                <a:ext cx="274948" cy="369332"/>
              </a:xfrm>
              <a:prstGeom prst="rect">
                <a:avLst/>
              </a:prstGeom>
              <a:noFill/>
            </p:spPr>
            <p:txBody>
              <a:bodyPr wrap="none" rtlCol="0">
                <a:spAutoFit/>
              </a:bodyPr>
              <a:lstStyle/>
              <a:p>
                <a:r>
                  <a:rPr lang="es-ES_tradnl" dirty="0" smtClean="0"/>
                  <a:t>s</a:t>
                </a:r>
                <a:endParaRPr lang="es-ES_tradnl" dirty="0"/>
              </a:p>
            </p:txBody>
          </p:sp>
          <p:cxnSp>
            <p:nvCxnSpPr>
              <p:cNvPr id="57" name="Straight Arrow Connector 56"/>
              <p:cNvCxnSpPr/>
              <p:nvPr/>
            </p:nvCxnSpPr>
            <p:spPr>
              <a:xfrm flipV="1">
                <a:off x="3995936" y="3381856"/>
                <a:ext cx="987" cy="231810"/>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3948082" y="3476994"/>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60" name="Straight Arrow Connector 59"/>
              <p:cNvCxnSpPr/>
              <p:nvPr/>
            </p:nvCxnSpPr>
            <p:spPr>
              <a:xfrm>
                <a:off x="635714" y="3429000"/>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V="1">
                <a:off x="1283786" y="2276872"/>
                <a:ext cx="0" cy="1944216"/>
              </a:xfrm>
              <a:prstGeom prst="straightConnector1">
                <a:avLst/>
              </a:prstGeom>
              <a:ln>
                <a:solidFill>
                  <a:srgbClr val="FF9900"/>
                </a:solidFill>
                <a:tailEnd type="arrow"/>
              </a:ln>
            </p:spPr>
            <p:style>
              <a:lnRef idx="2">
                <a:schemeClr val="accent1"/>
              </a:lnRef>
              <a:fillRef idx="0">
                <a:schemeClr val="accent1"/>
              </a:fillRef>
              <a:effectRef idx="1">
                <a:schemeClr val="accent1"/>
              </a:effectRef>
              <a:fontRef idx="minor">
                <a:schemeClr val="tx1"/>
              </a:fontRef>
            </p:style>
          </p:cxnSp>
        </p:grpSp>
        <p:sp>
          <p:nvSpPr>
            <p:cNvPr id="53" name="Rounded Rectangle 52"/>
            <p:cNvSpPr/>
            <p:nvPr/>
          </p:nvSpPr>
          <p:spPr>
            <a:xfrm>
              <a:off x="59650" y="2400289"/>
              <a:ext cx="4719034"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rot="1746204">
              <a:off x="3443241" y="2523945"/>
              <a:ext cx="1330691" cy="646331"/>
            </a:xfrm>
            <a:prstGeom prst="rect">
              <a:avLst/>
            </a:prstGeom>
            <a:noFill/>
          </p:spPr>
          <p:txBody>
            <a:bodyPr wrap="square" rtlCol="0">
              <a:spAutoFit/>
            </a:bodyPr>
            <a:lstStyle/>
            <a:p>
              <a:pPr algn="ctr"/>
              <a:r>
                <a:rPr lang="en-GB" dirty="0" smtClean="0"/>
                <a:t>Particle Trajectory</a:t>
              </a:r>
              <a:endParaRPr lang="en-GB" dirty="0"/>
            </a:p>
          </p:txBody>
        </p:sp>
      </p:grpSp>
      <p:sp>
        <p:nvSpPr>
          <p:cNvPr id="51" name="Oval 50"/>
          <p:cNvSpPr/>
          <p:nvPr/>
        </p:nvSpPr>
        <p:spPr>
          <a:xfrm>
            <a:off x="1133057" y="2780486"/>
            <a:ext cx="288032" cy="194320"/>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5" name="Oval 64"/>
          <p:cNvSpPr/>
          <p:nvPr/>
        </p:nvSpPr>
        <p:spPr>
          <a:xfrm>
            <a:off x="1139770" y="4162797"/>
            <a:ext cx="288032" cy="188640"/>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8" name="Oval 57"/>
          <p:cNvSpPr/>
          <p:nvPr/>
        </p:nvSpPr>
        <p:spPr>
          <a:xfrm>
            <a:off x="1139770" y="3484104"/>
            <a:ext cx="288032" cy="188640"/>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6" name="TextBox 45"/>
          <p:cNvSpPr txBox="1"/>
          <p:nvPr/>
        </p:nvSpPr>
        <p:spPr>
          <a:xfrm>
            <a:off x="38139" y="2739146"/>
            <a:ext cx="1173013" cy="276999"/>
          </a:xfrm>
          <a:prstGeom prst="rect">
            <a:avLst/>
          </a:prstGeom>
          <a:noFill/>
        </p:spPr>
        <p:txBody>
          <a:bodyPr wrap="none" rtlCol="0">
            <a:spAutoFit/>
          </a:bodyPr>
          <a:lstStyle/>
          <a:p>
            <a:r>
              <a:rPr lang="es-ES_tradnl" sz="1200" dirty="0" smtClean="0"/>
              <a:t>3rd </a:t>
            </a:r>
            <a:r>
              <a:rPr lang="es-ES_tradnl" sz="1200" dirty="0" err="1" smtClean="0"/>
              <a:t>inject</a:t>
            </a:r>
            <a:r>
              <a:rPr lang="es-ES_tradnl" sz="1200" dirty="0" smtClean="0"/>
              <a:t>. @</a:t>
            </a:r>
            <a:r>
              <a:rPr lang="es-ES_tradnl" sz="1200" dirty="0" err="1" smtClean="0"/>
              <a:t>xo</a:t>
            </a:r>
            <a:endParaRPr lang="es-ES_tradnl" sz="1200" dirty="0"/>
          </a:p>
        </p:txBody>
      </p:sp>
      <p:grpSp>
        <p:nvGrpSpPr>
          <p:cNvPr id="48" name="Group 47"/>
          <p:cNvGrpSpPr/>
          <p:nvPr/>
        </p:nvGrpSpPr>
        <p:grpSpPr>
          <a:xfrm>
            <a:off x="830607" y="2434336"/>
            <a:ext cx="1197363" cy="2169784"/>
            <a:chOff x="830607" y="2434336"/>
            <a:chExt cx="1197363" cy="2169784"/>
          </a:xfrm>
        </p:grpSpPr>
        <p:cxnSp>
          <p:nvCxnSpPr>
            <p:cNvPr id="52" name="Straight Connector 51"/>
            <p:cNvCxnSpPr/>
            <p:nvPr/>
          </p:nvCxnSpPr>
          <p:spPr>
            <a:xfrm>
              <a:off x="1067375" y="3068960"/>
              <a:ext cx="480289" cy="0"/>
            </a:xfrm>
            <a:prstGeom prst="line">
              <a:avLst/>
            </a:prstGeom>
            <a:ln w="571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61"/>
                <p:cNvSpPr txBox="1"/>
                <p:nvPr/>
              </p:nvSpPr>
              <p:spPr>
                <a:xfrm>
                  <a:off x="1339915" y="2434336"/>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oMath>
                    </m:oMathPara>
                  </a14:m>
                  <a:endParaRPr lang="en-GB" b="1" dirty="0">
                    <a:solidFill>
                      <a:srgbClr val="FF9900"/>
                    </a:solidFill>
                  </a:endParaRPr>
                </a:p>
              </p:txBody>
            </p:sp>
          </mc:Choice>
          <mc:Fallback xmlns="">
            <p:sp>
              <p:nvSpPr>
                <p:cNvPr id="62" name="TextBox 61"/>
                <p:cNvSpPr txBox="1">
                  <a:spLocks noRot="1" noChangeAspect="1" noMove="1" noResize="1" noEditPoints="1" noAdjustHandles="1" noChangeArrowheads="1" noChangeShapeType="1" noTextEdit="1"/>
                </p:cNvSpPr>
                <p:nvPr/>
              </p:nvSpPr>
              <p:spPr>
                <a:xfrm>
                  <a:off x="1339915" y="2434336"/>
                  <a:ext cx="415498" cy="402931"/>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0" name="TextBox 69"/>
                <p:cNvSpPr txBox="1"/>
                <p:nvPr/>
              </p:nvSpPr>
              <p:spPr>
                <a:xfrm>
                  <a:off x="1173249" y="3061694"/>
                  <a:ext cx="854721"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r>
                          <a:rPr lang="en-GB" b="1" i="1" smtClean="0">
                            <a:solidFill>
                              <a:srgbClr val="FF9900"/>
                            </a:solidFill>
                            <a:latin typeface="Cambria Math"/>
                          </a:rPr>
                          <m:t>=</m:t>
                        </m:r>
                        <m:r>
                          <a:rPr lang="en-GB" b="1" i="1" smtClean="0">
                            <a:solidFill>
                              <a:srgbClr val="FF9900"/>
                            </a:solidFill>
                            <a:latin typeface="Cambria Math"/>
                          </a:rPr>
                          <m:t>𝟎</m:t>
                        </m:r>
                      </m:oMath>
                    </m:oMathPara>
                  </a14:m>
                  <a:endParaRPr lang="en-GB" b="1" dirty="0">
                    <a:solidFill>
                      <a:srgbClr val="FF9900"/>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1173249" y="3061694"/>
                  <a:ext cx="854721" cy="402931"/>
                </a:xfrm>
                <a:prstGeom prst="rect">
                  <a:avLst/>
                </a:prstGeom>
                <a:blipFill rotWithShape="1">
                  <a:blip r:embed="rId3"/>
                  <a:stretch>
                    <a:fillRect/>
                  </a:stretch>
                </a:blipFill>
              </p:spPr>
              <p:txBody>
                <a:bodyPr/>
                <a:lstStyle/>
                <a:p>
                  <a:r>
                    <a:rPr lang="en-GB">
                      <a:noFill/>
                    </a:rPr>
                    <a:t> </a:t>
                  </a:r>
                </a:p>
              </p:txBody>
            </p:sp>
          </mc:Fallback>
        </mc:AlternateContent>
        <p:sp>
          <p:nvSpPr>
            <p:cNvPr id="71" name="TextBox 70"/>
            <p:cNvSpPr txBox="1"/>
            <p:nvPr/>
          </p:nvSpPr>
          <p:spPr>
            <a:xfrm>
              <a:off x="830607" y="4234788"/>
              <a:ext cx="1005403" cy="369332"/>
            </a:xfrm>
            <a:prstGeom prst="rect">
              <a:avLst/>
            </a:prstGeom>
            <a:noFill/>
          </p:spPr>
          <p:txBody>
            <a:bodyPr wrap="none" rtlCol="0">
              <a:spAutoFit/>
            </a:bodyPr>
            <a:lstStyle/>
            <a:p>
              <a:r>
                <a:rPr lang="en-GB" dirty="0" smtClean="0">
                  <a:solidFill>
                    <a:srgbClr val="FF9900"/>
                  </a:solidFill>
                </a:rPr>
                <a:t>SEPTUM</a:t>
              </a:r>
              <a:endParaRPr lang="en-GB" dirty="0">
                <a:solidFill>
                  <a:srgbClr val="FF9900"/>
                </a:solidFill>
              </a:endParaRPr>
            </a:p>
          </p:txBody>
        </p:sp>
      </p:grpSp>
    </p:spTree>
    <p:extLst>
      <p:ext uri="{BB962C8B-B14F-4D97-AF65-F5344CB8AC3E}">
        <p14:creationId xmlns:p14="http://schemas.microsoft.com/office/powerpoint/2010/main" val="3243247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s-ES_tradnl" dirty="0" smtClean="0"/>
              <a:t>PS </a:t>
            </a:r>
            <a:r>
              <a:rPr lang="es-ES_tradnl" dirty="0" err="1" smtClean="0"/>
              <a:t>Booster</a:t>
            </a:r>
            <a:r>
              <a:rPr lang="es-ES_tradnl" dirty="0" smtClean="0"/>
              <a:t>: </a:t>
            </a:r>
            <a:r>
              <a:rPr lang="es-ES_tradnl" dirty="0" err="1" smtClean="0"/>
              <a:t>Einj</a:t>
            </a:r>
            <a:r>
              <a:rPr lang="es-ES_tradnl" dirty="0" smtClean="0"/>
              <a:t>=50MeV, C=154 m</a:t>
            </a:r>
            <a:endParaRPr lang="es-ES_tradnl" dirty="0"/>
          </a:p>
        </p:txBody>
      </p:sp>
      <p:sp>
        <p:nvSpPr>
          <p:cNvPr id="64" name="Slide Number Placeholder 63"/>
          <p:cNvSpPr>
            <a:spLocks noGrp="1"/>
          </p:cNvSpPr>
          <p:nvPr>
            <p:ph type="sldNum" sz="quarter" idx="12"/>
          </p:nvPr>
        </p:nvSpPr>
        <p:spPr/>
        <p:txBody>
          <a:bodyPr/>
          <a:lstStyle/>
          <a:p>
            <a:fld id="{8A37C28D-FCB0-477D-82D3-62143F2DA843}" type="slidenum">
              <a:rPr lang="en-US" smtClean="0"/>
              <a:pPr/>
              <a:t>83</a:t>
            </a:fld>
            <a:endParaRPr lang="en-US" dirty="0"/>
          </a:p>
        </p:txBody>
      </p:sp>
      <p:grpSp>
        <p:nvGrpSpPr>
          <p:cNvPr id="36" name="Group 35"/>
          <p:cNvGrpSpPr/>
          <p:nvPr/>
        </p:nvGrpSpPr>
        <p:grpSpPr>
          <a:xfrm>
            <a:off x="35496" y="764704"/>
            <a:ext cx="2784160" cy="1512168"/>
            <a:chOff x="4823765" y="764704"/>
            <a:chExt cx="2784160" cy="1512168"/>
          </a:xfrm>
        </p:grpSpPr>
        <p:sp>
          <p:nvSpPr>
            <p:cNvPr id="5" name="Oval 4"/>
            <p:cNvSpPr/>
            <p:nvPr/>
          </p:nvSpPr>
          <p:spPr>
            <a:xfrm>
              <a:off x="6444208" y="1124744"/>
              <a:ext cx="1152128" cy="1152128"/>
            </a:xfrm>
            <a:prstGeom prst="ellipse">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7" name="Straight Arrow Connector 6"/>
            <p:cNvCxnSpPr/>
            <p:nvPr/>
          </p:nvCxnSpPr>
          <p:spPr>
            <a:xfrm>
              <a:off x="5326437" y="1124744"/>
              <a:ext cx="1765843" cy="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550985" y="1702549"/>
              <a:ext cx="973343" cy="406265"/>
            </a:xfrm>
            <a:prstGeom prst="rect">
              <a:avLst/>
            </a:prstGeom>
            <a:noFill/>
          </p:spPr>
          <p:txBody>
            <a:bodyPr wrap="none" rtlCol="0">
              <a:spAutoFit/>
            </a:bodyPr>
            <a:lstStyle/>
            <a:p>
              <a:r>
                <a:rPr lang="es-ES_tradnl" smtClean="0"/>
                <a:t>T=1.6 </a:t>
              </a:r>
              <a:r>
                <a:rPr lang="es-ES_tradnl" dirty="0" err="1" smtClean="0"/>
                <a:t>μs</a:t>
              </a:r>
              <a:endParaRPr lang="es-ES_tradnl" dirty="0"/>
            </a:p>
          </p:txBody>
        </p:sp>
        <p:sp>
          <p:nvSpPr>
            <p:cNvPr id="10" name="TextBox 9"/>
            <p:cNvSpPr txBox="1"/>
            <p:nvPr/>
          </p:nvSpPr>
          <p:spPr>
            <a:xfrm>
              <a:off x="4823765" y="764704"/>
              <a:ext cx="2784160" cy="369332"/>
            </a:xfrm>
            <a:prstGeom prst="rect">
              <a:avLst/>
            </a:prstGeom>
            <a:noFill/>
          </p:spPr>
          <p:txBody>
            <a:bodyPr wrap="none" rtlCol="0">
              <a:spAutoFit/>
            </a:bodyPr>
            <a:lstStyle/>
            <a:p>
              <a:r>
                <a:rPr lang="es-ES_tradnl" dirty="0" smtClean="0"/>
                <a:t>Pulse </a:t>
              </a:r>
              <a:r>
                <a:rPr lang="es-ES_tradnl" dirty="0" err="1" smtClean="0"/>
                <a:t>from</a:t>
              </a:r>
              <a:r>
                <a:rPr lang="es-ES_tradnl" dirty="0" smtClean="0"/>
                <a:t> LINAC2=100 </a:t>
              </a:r>
              <a:r>
                <a:rPr lang="es-ES_tradnl" dirty="0" err="1" smtClean="0"/>
                <a:t>μs</a:t>
              </a:r>
              <a:endParaRPr lang="es-ES_tradnl" dirty="0"/>
            </a:p>
          </p:txBody>
        </p:sp>
        <p:sp>
          <p:nvSpPr>
            <p:cNvPr id="6" name="TextBox 5"/>
            <p:cNvSpPr txBox="1"/>
            <p:nvPr/>
          </p:nvSpPr>
          <p:spPr>
            <a:xfrm>
              <a:off x="6767009" y="1340768"/>
              <a:ext cx="534121" cy="406265"/>
            </a:xfrm>
            <a:prstGeom prst="rect">
              <a:avLst/>
            </a:prstGeom>
            <a:noFill/>
          </p:spPr>
          <p:txBody>
            <a:bodyPr wrap="none" rtlCol="0">
              <a:spAutoFit/>
            </a:bodyPr>
            <a:lstStyle/>
            <a:p>
              <a:r>
                <a:rPr lang="en-GB" dirty="0" smtClean="0"/>
                <a:t>PSB</a:t>
              </a:r>
              <a:endParaRPr lang="en-GB" dirty="0"/>
            </a:p>
          </p:txBody>
        </p:sp>
      </p:grpSp>
      <p:sp>
        <p:nvSpPr>
          <p:cNvPr id="21" name="TextBox 20"/>
          <p:cNvSpPr txBox="1"/>
          <p:nvPr/>
        </p:nvSpPr>
        <p:spPr>
          <a:xfrm>
            <a:off x="240178" y="4869160"/>
            <a:ext cx="8903822" cy="1569660"/>
          </a:xfrm>
          <a:prstGeom prst="rect">
            <a:avLst/>
          </a:prstGeom>
          <a:noFill/>
        </p:spPr>
        <p:txBody>
          <a:bodyPr wrap="square" rtlCol="0">
            <a:spAutoFit/>
          </a:bodyPr>
          <a:lstStyle/>
          <a:p>
            <a:r>
              <a:rPr lang="en-GB" sz="1600" dirty="0" smtClean="0"/>
              <a:t>- The bigger the number of turns the more intensity we can accumulate</a:t>
            </a:r>
          </a:p>
          <a:p>
            <a:r>
              <a:rPr lang="en-GB" sz="1600" dirty="0" smtClean="0"/>
              <a:t>- The problem is that the longer the injection takes, the more time the particles have to fill the whole available phase space + SPACE CHARGE </a:t>
            </a:r>
            <a:r>
              <a:rPr lang="en-GB" sz="1600" dirty="0" smtClean="0">
                <a:sym typeface="Wingdings" panose="05000000000000000000" pitchFamily="2" charset="2"/>
              </a:rPr>
              <a:t> </a:t>
            </a:r>
            <a:r>
              <a:rPr lang="en-GB" sz="1600" dirty="0" err="1" smtClean="0">
                <a:sym typeface="Wingdings" panose="05000000000000000000" pitchFamily="2" charset="2"/>
              </a:rPr>
              <a:t>emittance</a:t>
            </a:r>
            <a:r>
              <a:rPr lang="en-GB" sz="1600" dirty="0" smtClean="0">
                <a:sym typeface="Wingdings" panose="05000000000000000000" pitchFamily="2" charset="2"/>
              </a:rPr>
              <a:t> increases  beam size increases</a:t>
            </a:r>
          </a:p>
          <a:p>
            <a:r>
              <a:rPr lang="en-GB" sz="1600" dirty="0" smtClean="0">
                <a:solidFill>
                  <a:srgbClr val="FF0000"/>
                </a:solidFill>
              </a:rPr>
              <a:t>-  </a:t>
            </a:r>
            <a:r>
              <a:rPr lang="en-US" sz="1600" b="1" dirty="0">
                <a:solidFill>
                  <a:srgbClr val="FF0000"/>
                </a:solidFill>
                <a:cs typeface="Comic Sans MS"/>
              </a:rPr>
              <a:t>The Booster is the machine in the LHC Injector Chain where the </a:t>
            </a:r>
            <a:r>
              <a:rPr lang="en-US" sz="1600" b="1" u="sng" dirty="0">
                <a:solidFill>
                  <a:srgbClr val="FF0000"/>
                </a:solidFill>
                <a:cs typeface="Comic Sans MS"/>
              </a:rPr>
              <a:t>transverse brightness </a:t>
            </a:r>
            <a:r>
              <a:rPr lang="en-US" sz="1600" b="1" dirty="0">
                <a:solidFill>
                  <a:srgbClr val="FF0000"/>
                </a:solidFill>
                <a:cs typeface="Comic Sans MS"/>
              </a:rPr>
              <a:t>of the LHC beam  is determined</a:t>
            </a:r>
          </a:p>
          <a:p>
            <a:r>
              <a:rPr lang="en-GB" sz="1600" dirty="0" smtClean="0"/>
              <a:t>			     Brightness = Intensity/</a:t>
            </a:r>
            <a:r>
              <a:rPr lang="en-GB" sz="1600" dirty="0" err="1" smtClean="0"/>
              <a:t>Emittance</a:t>
            </a:r>
            <a:endParaRPr lang="en-GB" sz="1600" dirty="0"/>
          </a:p>
        </p:txBody>
      </p:sp>
      <p:grpSp>
        <p:nvGrpSpPr>
          <p:cNvPr id="61" name="Group 60"/>
          <p:cNvGrpSpPr/>
          <p:nvPr/>
        </p:nvGrpSpPr>
        <p:grpSpPr>
          <a:xfrm>
            <a:off x="4973691" y="2994654"/>
            <a:ext cx="3805130" cy="2099707"/>
            <a:chOff x="-108520" y="4725144"/>
            <a:chExt cx="3805130" cy="2099707"/>
          </a:xfrm>
        </p:grpSpPr>
        <p:grpSp>
          <p:nvGrpSpPr>
            <p:cNvPr id="15" name="Group 14"/>
            <p:cNvGrpSpPr/>
            <p:nvPr/>
          </p:nvGrpSpPr>
          <p:grpSpPr>
            <a:xfrm>
              <a:off x="-108520" y="5111457"/>
              <a:ext cx="3144111" cy="1395338"/>
              <a:chOff x="1029422" y="5490012"/>
              <a:chExt cx="3144111" cy="1395338"/>
            </a:xfrm>
          </p:grpSpPr>
          <p:sp>
            <p:nvSpPr>
              <p:cNvPr id="45" name="TextBox 44"/>
              <p:cNvSpPr txBox="1"/>
              <p:nvPr/>
            </p:nvSpPr>
            <p:spPr>
              <a:xfrm>
                <a:off x="1029422" y="5490012"/>
                <a:ext cx="1944216" cy="738664"/>
              </a:xfrm>
              <a:prstGeom prst="rect">
                <a:avLst/>
              </a:prstGeom>
              <a:noFill/>
            </p:spPr>
            <p:txBody>
              <a:bodyPr wrap="square" rtlCol="0">
                <a:spAutoFit/>
              </a:bodyPr>
              <a:lstStyle/>
              <a:p>
                <a:pPr algn="ctr"/>
                <a:r>
                  <a:rPr lang="en-US" sz="1400" dirty="0" smtClean="0">
                    <a:effectLst/>
                  </a:rPr>
                  <a:t>e.g. 3-Turn Injection</a:t>
                </a:r>
              </a:p>
              <a:p>
                <a:pPr algn="ctr"/>
                <a:r>
                  <a:rPr lang="en-US" sz="1400" dirty="0" smtClean="0">
                    <a:effectLst/>
                  </a:rPr>
                  <a:t>(up to 13-turns possible)</a:t>
                </a:r>
              </a:p>
            </p:txBody>
          </p:sp>
          <p:pic>
            <p:nvPicPr>
              <p:cNvPr id="47" name="Picture 4" descr="benedikt-alvarez_Page_26"/>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757614" y="5490012"/>
                <a:ext cx="1415919" cy="1395338"/>
              </a:xfrm>
              <a:prstGeom prst="rect">
                <a:avLst/>
              </a:prstGeom>
              <a:solidFill>
                <a:srgbClr val="FFFFFF"/>
              </a:solidFill>
              <a:extLst/>
            </p:spPr>
          </p:pic>
        </p:grpSp>
        <p:cxnSp>
          <p:nvCxnSpPr>
            <p:cNvPr id="26" name="Straight Arrow Connector 25"/>
            <p:cNvCxnSpPr/>
            <p:nvPr/>
          </p:nvCxnSpPr>
          <p:spPr>
            <a:xfrm>
              <a:off x="2327631" y="4725144"/>
              <a:ext cx="0" cy="1930586"/>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1330866" y="5809126"/>
              <a:ext cx="2003882"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203848" y="5949280"/>
              <a:ext cx="284052" cy="369332"/>
            </a:xfrm>
            <a:prstGeom prst="rect">
              <a:avLst/>
            </a:prstGeom>
            <a:noFill/>
          </p:spPr>
          <p:txBody>
            <a:bodyPr wrap="none" rtlCol="0">
              <a:spAutoFit/>
            </a:bodyPr>
            <a:lstStyle/>
            <a:p>
              <a:r>
                <a:rPr lang="en-GB" dirty="0" smtClean="0"/>
                <a:t>x</a:t>
              </a:r>
              <a:endParaRPr lang="en-GB" dirty="0"/>
            </a:p>
          </p:txBody>
        </p:sp>
        <p:sp>
          <p:nvSpPr>
            <p:cNvPr id="55" name="TextBox 54"/>
            <p:cNvSpPr txBox="1"/>
            <p:nvPr/>
          </p:nvSpPr>
          <p:spPr>
            <a:xfrm>
              <a:off x="2043579" y="4725144"/>
              <a:ext cx="335348" cy="369332"/>
            </a:xfrm>
            <a:prstGeom prst="rect">
              <a:avLst/>
            </a:prstGeom>
            <a:noFill/>
          </p:spPr>
          <p:txBody>
            <a:bodyPr wrap="none" rtlCol="0">
              <a:spAutoFit/>
            </a:bodyPr>
            <a:lstStyle/>
            <a:p>
              <a:r>
                <a:rPr lang="en-GB" dirty="0" smtClean="0"/>
                <a:t>x'</a:t>
              </a:r>
              <a:endParaRPr lang="en-GB" dirty="0"/>
            </a:p>
          </p:txBody>
        </p:sp>
        <p:sp>
          <p:nvSpPr>
            <p:cNvPr id="34" name="TextBox 33"/>
            <p:cNvSpPr txBox="1"/>
            <p:nvPr/>
          </p:nvSpPr>
          <p:spPr>
            <a:xfrm>
              <a:off x="1098976" y="6486297"/>
              <a:ext cx="2597634" cy="338554"/>
            </a:xfrm>
            <a:prstGeom prst="rect">
              <a:avLst/>
            </a:prstGeom>
            <a:noFill/>
          </p:spPr>
          <p:txBody>
            <a:bodyPr wrap="none" rtlCol="0">
              <a:spAutoFit/>
            </a:bodyPr>
            <a:lstStyle/>
            <a:p>
              <a:r>
                <a:rPr lang="en-GB" sz="1600" dirty="0" smtClean="0"/>
                <a:t>Transverse Phase Space (</a:t>
              </a:r>
              <a:r>
                <a:rPr lang="en-GB" sz="1600" dirty="0" err="1" smtClean="0"/>
                <a:t>x,x</a:t>
              </a:r>
              <a:r>
                <a:rPr lang="en-GB" sz="1600" dirty="0" smtClean="0"/>
                <a:t>’)</a:t>
              </a:r>
              <a:endParaRPr lang="en-GB" sz="1600" dirty="0"/>
            </a:p>
          </p:txBody>
        </p:sp>
      </p:grpSp>
      <p:cxnSp>
        <p:nvCxnSpPr>
          <p:cNvPr id="18" name="Straight Arrow Connector 17"/>
          <p:cNvCxnSpPr/>
          <p:nvPr/>
        </p:nvCxnSpPr>
        <p:spPr>
          <a:xfrm flipV="1">
            <a:off x="6374787" y="4131284"/>
            <a:ext cx="736720"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257138" y="4311123"/>
            <a:ext cx="1234184" cy="276999"/>
          </a:xfrm>
          <a:prstGeom prst="rect">
            <a:avLst/>
          </a:prstGeom>
          <a:noFill/>
        </p:spPr>
        <p:txBody>
          <a:bodyPr wrap="none" rtlCol="0">
            <a:spAutoFit/>
          </a:bodyPr>
          <a:lstStyle/>
          <a:p>
            <a:r>
              <a:rPr lang="en-GB" sz="1200" dirty="0" smtClean="0"/>
              <a:t>Circulating beam</a:t>
            </a:r>
            <a:endParaRPr lang="en-GB" sz="1200" dirty="0"/>
          </a:p>
        </p:txBody>
      </p:sp>
      <p:sp>
        <p:nvSpPr>
          <p:cNvPr id="22" name="TextBox 21"/>
          <p:cNvSpPr txBox="1"/>
          <p:nvPr/>
        </p:nvSpPr>
        <p:spPr>
          <a:xfrm>
            <a:off x="7496206" y="3086987"/>
            <a:ext cx="1295163" cy="338554"/>
          </a:xfrm>
          <a:prstGeom prst="rect">
            <a:avLst/>
          </a:prstGeom>
          <a:noFill/>
        </p:spPr>
        <p:txBody>
          <a:bodyPr wrap="none" rtlCol="0">
            <a:spAutoFit/>
          </a:bodyPr>
          <a:lstStyle/>
          <a:p>
            <a:r>
              <a:rPr lang="en-GB" sz="1600" b="1" dirty="0" smtClean="0">
                <a:solidFill>
                  <a:srgbClr val="FF9900"/>
                </a:solidFill>
              </a:rPr>
              <a:t>Septum foil</a:t>
            </a:r>
            <a:endParaRPr lang="en-GB" sz="1600" b="1" dirty="0">
              <a:solidFill>
                <a:srgbClr val="FF9900"/>
              </a:solidFill>
            </a:endParaRPr>
          </a:p>
        </p:txBody>
      </p:sp>
      <p:sp>
        <p:nvSpPr>
          <p:cNvPr id="63" name="TextBox 62"/>
          <p:cNvSpPr txBox="1"/>
          <p:nvPr/>
        </p:nvSpPr>
        <p:spPr>
          <a:xfrm>
            <a:off x="7575770" y="3418741"/>
            <a:ext cx="1079078" cy="276999"/>
          </a:xfrm>
          <a:prstGeom prst="rect">
            <a:avLst/>
          </a:prstGeom>
          <a:noFill/>
        </p:spPr>
        <p:txBody>
          <a:bodyPr wrap="none" rtlCol="0">
            <a:spAutoFit/>
          </a:bodyPr>
          <a:lstStyle/>
          <a:p>
            <a:r>
              <a:rPr lang="en-GB" sz="1200" dirty="0" smtClean="0"/>
              <a:t>Injected beam</a:t>
            </a:r>
            <a:endParaRPr lang="en-GB" sz="1200" dirty="0"/>
          </a:p>
        </p:txBody>
      </p:sp>
      <p:cxnSp>
        <p:nvCxnSpPr>
          <p:cNvPr id="65" name="Straight Arrow Connector 64"/>
          <p:cNvCxnSpPr>
            <a:stCxn id="63" idx="2"/>
          </p:cNvCxnSpPr>
          <p:nvPr/>
        </p:nvCxnSpPr>
        <p:spPr>
          <a:xfrm flipH="1">
            <a:off x="7801007" y="3695740"/>
            <a:ext cx="314302" cy="3251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 name="Freeform 68"/>
          <p:cNvSpPr/>
          <p:nvPr/>
        </p:nvSpPr>
        <p:spPr>
          <a:xfrm flipV="1">
            <a:off x="5514665" y="1020654"/>
            <a:ext cx="2651923" cy="1381907"/>
          </a:xfrm>
          <a:custGeom>
            <a:avLst/>
            <a:gdLst>
              <a:gd name="connsiteX0" fmla="*/ 0 w 2763976"/>
              <a:gd name="connsiteY0" fmla="*/ 729397 h 1383006"/>
              <a:gd name="connsiteX1" fmla="*/ 690994 w 2763976"/>
              <a:gd name="connsiteY1" fmla="*/ 1382985 h 1383006"/>
              <a:gd name="connsiteX2" fmla="*/ 1363312 w 2763976"/>
              <a:gd name="connsiteY2" fmla="*/ 710724 h 1383006"/>
              <a:gd name="connsiteX3" fmla="*/ 1960929 w 2763976"/>
              <a:gd name="connsiteY3" fmla="*/ 1114 h 1383006"/>
              <a:gd name="connsiteX4" fmla="*/ 2763976 w 2763976"/>
              <a:gd name="connsiteY4" fmla="*/ 878789 h 1383006"/>
              <a:gd name="connsiteX5" fmla="*/ 2763976 w 2763976"/>
              <a:gd name="connsiteY5" fmla="*/ 878789 h 1383006"/>
              <a:gd name="connsiteX0" fmla="*/ 0 w 2800602"/>
              <a:gd name="connsiteY0" fmla="*/ 729397 h 1383006"/>
              <a:gd name="connsiteX1" fmla="*/ 690994 w 2800602"/>
              <a:gd name="connsiteY1" fmla="*/ 1382985 h 1383006"/>
              <a:gd name="connsiteX2" fmla="*/ 1363312 w 2800602"/>
              <a:gd name="connsiteY2" fmla="*/ 710724 h 1383006"/>
              <a:gd name="connsiteX3" fmla="*/ 1960929 w 2800602"/>
              <a:gd name="connsiteY3" fmla="*/ 1114 h 1383006"/>
              <a:gd name="connsiteX4" fmla="*/ 2763976 w 2800602"/>
              <a:gd name="connsiteY4" fmla="*/ 878789 h 1383006"/>
              <a:gd name="connsiteX5" fmla="*/ 2651923 w 2800602"/>
              <a:gd name="connsiteY5" fmla="*/ 729397 h 1383006"/>
              <a:gd name="connsiteX0" fmla="*/ 0 w 2651923"/>
              <a:gd name="connsiteY0" fmla="*/ 728298 h 1381907"/>
              <a:gd name="connsiteX1" fmla="*/ 690994 w 2651923"/>
              <a:gd name="connsiteY1" fmla="*/ 1381886 h 1381907"/>
              <a:gd name="connsiteX2" fmla="*/ 1363312 w 2651923"/>
              <a:gd name="connsiteY2" fmla="*/ 709625 h 1381907"/>
              <a:gd name="connsiteX3" fmla="*/ 1960929 w 2651923"/>
              <a:gd name="connsiteY3" fmla="*/ 15 h 1381907"/>
              <a:gd name="connsiteX4" fmla="*/ 2651923 w 2651923"/>
              <a:gd name="connsiteY4" fmla="*/ 728298 h 1381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1923" h="1381907">
                <a:moveTo>
                  <a:pt x="0" y="728298"/>
                </a:moveTo>
                <a:cubicBezTo>
                  <a:pt x="231887" y="1056648"/>
                  <a:pt x="463775" y="1384998"/>
                  <a:pt x="690994" y="1381886"/>
                </a:cubicBezTo>
                <a:cubicBezTo>
                  <a:pt x="918213" y="1378774"/>
                  <a:pt x="1151656" y="939937"/>
                  <a:pt x="1363312" y="709625"/>
                </a:cubicBezTo>
                <a:cubicBezTo>
                  <a:pt x="1574968" y="479313"/>
                  <a:pt x="1746161" y="-3097"/>
                  <a:pt x="1960929" y="15"/>
                </a:cubicBezTo>
                <a:cubicBezTo>
                  <a:pt x="2175697" y="3127"/>
                  <a:pt x="2507966" y="576573"/>
                  <a:pt x="2651923" y="728298"/>
                </a:cubicBezTo>
              </a:path>
            </a:pathLst>
          </a:cu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70" name="Group 69"/>
          <p:cNvGrpSpPr/>
          <p:nvPr/>
        </p:nvGrpSpPr>
        <p:grpSpPr>
          <a:xfrm>
            <a:off x="5508104" y="1180004"/>
            <a:ext cx="2664296" cy="369332"/>
            <a:chOff x="5776655" y="2671572"/>
            <a:chExt cx="2664296" cy="369332"/>
          </a:xfrm>
        </p:grpSpPr>
        <p:sp>
          <p:nvSpPr>
            <p:cNvPr id="71" name="TextBox 70"/>
            <p:cNvSpPr txBox="1"/>
            <p:nvPr/>
          </p:nvSpPr>
          <p:spPr>
            <a:xfrm>
              <a:off x="7144807" y="2671572"/>
              <a:ext cx="1090363" cy="369332"/>
            </a:xfrm>
            <a:prstGeom prst="rect">
              <a:avLst/>
            </a:prstGeom>
            <a:noFill/>
          </p:spPr>
          <p:txBody>
            <a:bodyPr wrap="none" rtlCol="0">
              <a:spAutoFit/>
            </a:bodyPr>
            <a:lstStyle/>
            <a:p>
              <a:r>
                <a:rPr lang="es-ES_tradnl" b="1" dirty="0" err="1" smtClean="0">
                  <a:solidFill>
                    <a:srgbClr val="00B0F0"/>
                  </a:solidFill>
                </a:rPr>
                <a:t>Qx</a:t>
              </a:r>
              <a:r>
                <a:rPr lang="es-ES_tradnl" b="1" dirty="0" smtClean="0">
                  <a:solidFill>
                    <a:srgbClr val="00B0F0"/>
                  </a:solidFill>
                </a:rPr>
                <a:t>=0.25</a:t>
              </a:r>
              <a:endParaRPr lang="es-ES_tradnl" b="1" dirty="0">
                <a:solidFill>
                  <a:srgbClr val="00B0F0"/>
                </a:solidFill>
              </a:endParaRPr>
            </a:p>
          </p:txBody>
        </p:sp>
        <p:cxnSp>
          <p:nvCxnSpPr>
            <p:cNvPr id="72" name="Straight Arrow Connector 71"/>
            <p:cNvCxnSpPr/>
            <p:nvPr/>
          </p:nvCxnSpPr>
          <p:spPr>
            <a:xfrm>
              <a:off x="5776655" y="2996952"/>
              <a:ext cx="2664296" cy="0"/>
            </a:xfrm>
            <a:prstGeom prst="straightConnector1">
              <a:avLst/>
            </a:prstGeom>
            <a:ln>
              <a:solidFill>
                <a:srgbClr val="00B0F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73" name="Group 72"/>
          <p:cNvGrpSpPr/>
          <p:nvPr/>
        </p:nvGrpSpPr>
        <p:grpSpPr>
          <a:xfrm>
            <a:off x="5495990" y="2224764"/>
            <a:ext cx="2676410" cy="369332"/>
            <a:chOff x="5764541" y="3716332"/>
            <a:chExt cx="2676410" cy="369332"/>
          </a:xfrm>
        </p:grpSpPr>
        <p:sp>
          <p:nvSpPr>
            <p:cNvPr id="74" name="TextBox 73"/>
            <p:cNvSpPr txBox="1"/>
            <p:nvPr/>
          </p:nvSpPr>
          <p:spPr>
            <a:xfrm>
              <a:off x="5764541" y="3716332"/>
              <a:ext cx="774571" cy="369332"/>
            </a:xfrm>
            <a:prstGeom prst="rect">
              <a:avLst/>
            </a:prstGeom>
            <a:noFill/>
          </p:spPr>
          <p:txBody>
            <a:bodyPr wrap="none" rtlCol="0">
              <a:spAutoFit/>
            </a:bodyPr>
            <a:lstStyle/>
            <a:p>
              <a:r>
                <a:rPr lang="es-ES_tradnl" b="1" dirty="0" err="1" smtClean="0">
                  <a:solidFill>
                    <a:srgbClr val="00B050"/>
                  </a:solidFill>
                </a:rPr>
                <a:t>Qx</a:t>
              </a:r>
              <a:r>
                <a:rPr lang="es-ES_tradnl" b="1" dirty="0" smtClean="0">
                  <a:solidFill>
                    <a:srgbClr val="00B050"/>
                  </a:solidFill>
                </a:rPr>
                <a:t>=1</a:t>
              </a:r>
              <a:endParaRPr lang="es-ES_tradnl" b="1" dirty="0">
                <a:solidFill>
                  <a:srgbClr val="00B050"/>
                </a:solidFill>
              </a:endParaRPr>
            </a:p>
          </p:txBody>
        </p:sp>
        <p:cxnSp>
          <p:nvCxnSpPr>
            <p:cNvPr id="75" name="Straight Arrow Connector 74"/>
            <p:cNvCxnSpPr/>
            <p:nvPr/>
          </p:nvCxnSpPr>
          <p:spPr>
            <a:xfrm>
              <a:off x="5776655" y="4005064"/>
              <a:ext cx="2664296" cy="9292"/>
            </a:xfrm>
            <a:prstGeom prst="straightConnector1">
              <a:avLst/>
            </a:prstGeom>
            <a:ln>
              <a:solidFill>
                <a:srgbClr val="00B050"/>
              </a:solidFill>
              <a:prstDash val="dash"/>
              <a:tailEnd type="arrow"/>
            </a:ln>
          </p:spPr>
          <p:style>
            <a:lnRef idx="2">
              <a:schemeClr val="accent1"/>
            </a:lnRef>
            <a:fillRef idx="0">
              <a:schemeClr val="accent1"/>
            </a:fillRef>
            <a:effectRef idx="1">
              <a:schemeClr val="accent1"/>
            </a:effectRef>
            <a:fontRef idx="minor">
              <a:schemeClr val="tx1"/>
            </a:fontRef>
          </p:style>
        </p:cxnSp>
      </p:grpSp>
      <p:grpSp>
        <p:nvGrpSpPr>
          <p:cNvPr id="76" name="Group 75"/>
          <p:cNvGrpSpPr/>
          <p:nvPr/>
        </p:nvGrpSpPr>
        <p:grpSpPr>
          <a:xfrm>
            <a:off x="4860032" y="929320"/>
            <a:ext cx="3888432" cy="1847346"/>
            <a:chOff x="5128583" y="2420888"/>
            <a:chExt cx="3888432" cy="1847346"/>
          </a:xfrm>
        </p:grpSpPr>
        <p:cxnSp>
          <p:nvCxnSpPr>
            <p:cNvPr id="77" name="Straight Arrow Connector 76"/>
            <p:cNvCxnSpPr/>
            <p:nvPr/>
          </p:nvCxnSpPr>
          <p:spPr>
            <a:xfrm>
              <a:off x="5128583" y="3212976"/>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p:nvPr/>
          </p:nvCxnSpPr>
          <p:spPr>
            <a:xfrm flipV="1">
              <a:off x="5776655" y="2492896"/>
              <a:ext cx="0" cy="151216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9" name="TextBox 78"/>
            <p:cNvSpPr txBox="1"/>
            <p:nvPr/>
          </p:nvSpPr>
          <p:spPr>
            <a:xfrm>
              <a:off x="5416615" y="2420888"/>
              <a:ext cx="287258" cy="369332"/>
            </a:xfrm>
            <a:prstGeom prst="rect">
              <a:avLst/>
            </a:prstGeom>
            <a:noFill/>
          </p:spPr>
          <p:txBody>
            <a:bodyPr wrap="none" rtlCol="0">
              <a:spAutoFit/>
            </a:bodyPr>
            <a:lstStyle/>
            <a:p>
              <a:r>
                <a:rPr lang="es-ES_tradnl" dirty="0" smtClean="0"/>
                <a:t>x</a:t>
              </a:r>
              <a:endParaRPr lang="es-ES_tradnl" dirty="0"/>
            </a:p>
          </p:txBody>
        </p:sp>
        <p:sp>
          <p:nvSpPr>
            <p:cNvPr id="80" name="TextBox 79"/>
            <p:cNvSpPr txBox="1"/>
            <p:nvPr/>
          </p:nvSpPr>
          <p:spPr>
            <a:xfrm>
              <a:off x="8702624" y="2881591"/>
              <a:ext cx="274948" cy="369332"/>
            </a:xfrm>
            <a:prstGeom prst="rect">
              <a:avLst/>
            </a:prstGeom>
            <a:noFill/>
          </p:spPr>
          <p:txBody>
            <a:bodyPr wrap="none" rtlCol="0">
              <a:spAutoFit/>
            </a:bodyPr>
            <a:lstStyle/>
            <a:p>
              <a:r>
                <a:rPr lang="es-ES_tradnl" dirty="0" smtClean="0"/>
                <a:t>s</a:t>
              </a:r>
              <a:endParaRPr lang="es-ES_tradnl" dirty="0"/>
            </a:p>
          </p:txBody>
        </p:sp>
        <p:sp>
          <p:nvSpPr>
            <p:cNvPr id="81" name="TextBox 80"/>
            <p:cNvSpPr txBox="1"/>
            <p:nvPr/>
          </p:nvSpPr>
          <p:spPr>
            <a:xfrm>
              <a:off x="8440951" y="3248980"/>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82" name="Straight Arrow Connector 81"/>
            <p:cNvCxnSpPr/>
            <p:nvPr/>
          </p:nvCxnSpPr>
          <p:spPr>
            <a:xfrm flipV="1">
              <a:off x="8453159" y="3212976"/>
              <a:ext cx="479" cy="1055258"/>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grpSp>
      <p:sp>
        <p:nvSpPr>
          <p:cNvPr id="83" name="Freeform 82"/>
          <p:cNvSpPr/>
          <p:nvPr/>
        </p:nvSpPr>
        <p:spPr>
          <a:xfrm>
            <a:off x="5495990" y="965747"/>
            <a:ext cx="2595897" cy="728284"/>
          </a:xfrm>
          <a:custGeom>
            <a:avLst/>
            <a:gdLst>
              <a:gd name="connsiteX0" fmla="*/ 0 w 2595897"/>
              <a:gd name="connsiteY0" fmla="*/ 728284 h 728284"/>
              <a:gd name="connsiteX1" fmla="*/ 1344637 w 2595897"/>
              <a:gd name="connsiteY1" fmla="*/ 205414 h 728284"/>
              <a:gd name="connsiteX2" fmla="*/ 2595897 w 2595897"/>
              <a:gd name="connsiteY2" fmla="*/ 0 h 728284"/>
            </a:gdLst>
            <a:ahLst/>
            <a:cxnLst>
              <a:cxn ang="0">
                <a:pos x="connsiteX0" y="connsiteY0"/>
              </a:cxn>
              <a:cxn ang="0">
                <a:pos x="connsiteX1" y="connsiteY1"/>
              </a:cxn>
              <a:cxn ang="0">
                <a:pos x="connsiteX2" y="connsiteY2"/>
              </a:cxn>
            </a:cxnLst>
            <a:rect l="l" t="t" r="r" b="b"/>
            <a:pathLst>
              <a:path w="2595897" h="728284">
                <a:moveTo>
                  <a:pt x="0" y="728284"/>
                </a:moveTo>
                <a:cubicBezTo>
                  <a:pt x="455994" y="527539"/>
                  <a:pt x="911988" y="326795"/>
                  <a:pt x="1344637" y="205414"/>
                </a:cubicBezTo>
                <a:cubicBezTo>
                  <a:pt x="1777286" y="84033"/>
                  <a:pt x="2595897" y="0"/>
                  <a:pt x="2595897" y="0"/>
                </a:cubicBezTo>
              </a:path>
            </a:pathLst>
          </a:custGeom>
          <a:ln>
            <a:solidFill>
              <a:srgbClr val="00B0F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grpSp>
        <p:nvGrpSpPr>
          <p:cNvPr id="84" name="Group 83"/>
          <p:cNvGrpSpPr/>
          <p:nvPr/>
        </p:nvGrpSpPr>
        <p:grpSpPr>
          <a:xfrm>
            <a:off x="5088976" y="764704"/>
            <a:ext cx="3888432" cy="2108831"/>
            <a:chOff x="4296888" y="775462"/>
            <a:chExt cx="3888432" cy="2108831"/>
          </a:xfrm>
        </p:grpSpPr>
        <p:sp>
          <p:nvSpPr>
            <p:cNvPr id="85" name="Rounded Rectangle 84"/>
            <p:cNvSpPr/>
            <p:nvPr/>
          </p:nvSpPr>
          <p:spPr>
            <a:xfrm>
              <a:off x="4296888" y="775462"/>
              <a:ext cx="3888432"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p:cNvSpPr txBox="1"/>
            <p:nvPr/>
          </p:nvSpPr>
          <p:spPr>
            <a:xfrm rot="1622627">
              <a:off x="7388165" y="922423"/>
              <a:ext cx="782587" cy="369332"/>
            </a:xfrm>
            <a:prstGeom prst="rect">
              <a:avLst/>
            </a:prstGeom>
            <a:noFill/>
          </p:spPr>
          <p:txBody>
            <a:bodyPr wrap="none" rtlCol="0">
              <a:spAutoFit/>
            </a:bodyPr>
            <a:lstStyle/>
            <a:p>
              <a:r>
                <a:rPr lang="en-GB" dirty="0" smtClean="0"/>
                <a:t>TUNE</a:t>
              </a:r>
              <a:endParaRPr lang="en-GB" dirty="0"/>
            </a:p>
          </p:txBody>
        </p:sp>
      </p:grpSp>
      <p:grpSp>
        <p:nvGrpSpPr>
          <p:cNvPr id="87" name="Group 86"/>
          <p:cNvGrpSpPr/>
          <p:nvPr/>
        </p:nvGrpSpPr>
        <p:grpSpPr>
          <a:xfrm>
            <a:off x="59650" y="2400289"/>
            <a:ext cx="4719034" cy="2108831"/>
            <a:chOff x="59650" y="2400289"/>
            <a:chExt cx="4719034" cy="2108831"/>
          </a:xfrm>
        </p:grpSpPr>
        <p:grpSp>
          <p:nvGrpSpPr>
            <p:cNvPr id="88" name="Group 87"/>
            <p:cNvGrpSpPr/>
            <p:nvPr/>
          </p:nvGrpSpPr>
          <p:grpSpPr>
            <a:xfrm>
              <a:off x="635714" y="2441639"/>
              <a:ext cx="4142970" cy="1944216"/>
              <a:chOff x="635714" y="2276872"/>
              <a:chExt cx="4142970" cy="1944216"/>
            </a:xfrm>
          </p:grpSpPr>
          <p:sp>
            <p:nvSpPr>
              <p:cNvPr id="91" name="TextBox 90"/>
              <p:cNvSpPr txBox="1"/>
              <p:nvPr/>
            </p:nvSpPr>
            <p:spPr>
              <a:xfrm>
                <a:off x="923746" y="2276872"/>
                <a:ext cx="287258" cy="369332"/>
              </a:xfrm>
              <a:prstGeom prst="rect">
                <a:avLst/>
              </a:prstGeom>
              <a:noFill/>
            </p:spPr>
            <p:txBody>
              <a:bodyPr wrap="none" rtlCol="0">
                <a:spAutoFit/>
              </a:bodyPr>
              <a:lstStyle/>
              <a:p>
                <a:r>
                  <a:rPr lang="es-ES_tradnl" dirty="0" smtClean="0"/>
                  <a:t>x</a:t>
                </a:r>
                <a:endParaRPr lang="es-ES_tradnl" dirty="0"/>
              </a:p>
            </p:txBody>
          </p:sp>
          <p:sp>
            <p:nvSpPr>
              <p:cNvPr id="92" name="TextBox 91"/>
              <p:cNvSpPr txBox="1"/>
              <p:nvPr/>
            </p:nvSpPr>
            <p:spPr>
              <a:xfrm>
                <a:off x="4503736" y="3244334"/>
                <a:ext cx="274948" cy="369332"/>
              </a:xfrm>
              <a:prstGeom prst="rect">
                <a:avLst/>
              </a:prstGeom>
              <a:noFill/>
            </p:spPr>
            <p:txBody>
              <a:bodyPr wrap="none" rtlCol="0">
                <a:spAutoFit/>
              </a:bodyPr>
              <a:lstStyle/>
              <a:p>
                <a:r>
                  <a:rPr lang="es-ES_tradnl" dirty="0" smtClean="0"/>
                  <a:t>s</a:t>
                </a:r>
                <a:endParaRPr lang="es-ES_tradnl" dirty="0"/>
              </a:p>
            </p:txBody>
          </p:sp>
          <p:cxnSp>
            <p:nvCxnSpPr>
              <p:cNvPr id="93" name="Straight Arrow Connector 92"/>
              <p:cNvCxnSpPr/>
              <p:nvPr/>
            </p:nvCxnSpPr>
            <p:spPr>
              <a:xfrm flipV="1">
                <a:off x="3995936" y="3381856"/>
                <a:ext cx="987" cy="231810"/>
              </a:xfrm>
              <a:prstGeom prst="straightConnector1">
                <a:avLst/>
              </a:prstGeom>
              <a:ln>
                <a:solidFill>
                  <a:srgbClr val="FF00FF"/>
                </a:solidFill>
                <a:tailEnd type="arrow"/>
              </a:ln>
            </p:spPr>
            <p:style>
              <a:lnRef idx="2">
                <a:schemeClr val="accent1"/>
              </a:lnRef>
              <a:fillRef idx="0">
                <a:schemeClr val="accent1"/>
              </a:fillRef>
              <a:effectRef idx="1">
                <a:schemeClr val="accent1"/>
              </a:effectRef>
              <a:fontRef idx="minor">
                <a:schemeClr val="tx1"/>
              </a:fontRef>
            </p:style>
          </p:cxnSp>
          <p:sp>
            <p:nvSpPr>
              <p:cNvPr id="94" name="TextBox 93"/>
              <p:cNvSpPr txBox="1"/>
              <p:nvPr/>
            </p:nvSpPr>
            <p:spPr>
              <a:xfrm>
                <a:off x="3948082" y="3476994"/>
                <a:ext cx="348172" cy="369332"/>
              </a:xfrm>
              <a:prstGeom prst="rect">
                <a:avLst/>
              </a:prstGeom>
              <a:noFill/>
            </p:spPr>
            <p:txBody>
              <a:bodyPr wrap="none" rtlCol="0">
                <a:spAutoFit/>
              </a:bodyPr>
              <a:lstStyle/>
              <a:p>
                <a:r>
                  <a:rPr lang="es-ES_tradnl" dirty="0" smtClean="0">
                    <a:solidFill>
                      <a:srgbClr val="FF00FF"/>
                    </a:solidFill>
                  </a:rPr>
                  <a:t>C</a:t>
                </a:r>
                <a:endParaRPr lang="es-ES_tradnl" dirty="0">
                  <a:solidFill>
                    <a:srgbClr val="FF00FF"/>
                  </a:solidFill>
                </a:endParaRPr>
              </a:p>
            </p:txBody>
          </p:sp>
          <p:cxnSp>
            <p:nvCxnSpPr>
              <p:cNvPr id="95" name="Straight Arrow Connector 94"/>
              <p:cNvCxnSpPr/>
              <p:nvPr/>
            </p:nvCxnSpPr>
            <p:spPr>
              <a:xfrm>
                <a:off x="635714" y="3429000"/>
                <a:ext cx="388843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flipV="1">
                <a:off x="1283786" y="2276872"/>
                <a:ext cx="0" cy="1944216"/>
              </a:xfrm>
              <a:prstGeom prst="straightConnector1">
                <a:avLst/>
              </a:prstGeom>
              <a:ln>
                <a:solidFill>
                  <a:srgbClr val="FF9900"/>
                </a:solidFill>
                <a:tailEnd type="arrow"/>
              </a:ln>
            </p:spPr>
            <p:style>
              <a:lnRef idx="2">
                <a:schemeClr val="accent1"/>
              </a:lnRef>
              <a:fillRef idx="0">
                <a:schemeClr val="accent1"/>
              </a:fillRef>
              <a:effectRef idx="1">
                <a:schemeClr val="accent1"/>
              </a:effectRef>
              <a:fontRef idx="minor">
                <a:schemeClr val="tx1"/>
              </a:fontRef>
            </p:style>
          </p:cxnSp>
        </p:grpSp>
        <p:sp>
          <p:nvSpPr>
            <p:cNvPr id="89" name="Rounded Rectangle 88"/>
            <p:cNvSpPr/>
            <p:nvPr/>
          </p:nvSpPr>
          <p:spPr>
            <a:xfrm>
              <a:off x="59650" y="2400289"/>
              <a:ext cx="4719034" cy="21088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TextBox 89"/>
            <p:cNvSpPr txBox="1"/>
            <p:nvPr/>
          </p:nvSpPr>
          <p:spPr>
            <a:xfrm rot="1746204">
              <a:off x="3443241" y="2523945"/>
              <a:ext cx="1330691" cy="646331"/>
            </a:xfrm>
            <a:prstGeom prst="rect">
              <a:avLst/>
            </a:prstGeom>
            <a:noFill/>
          </p:spPr>
          <p:txBody>
            <a:bodyPr wrap="square" rtlCol="0">
              <a:spAutoFit/>
            </a:bodyPr>
            <a:lstStyle/>
            <a:p>
              <a:pPr algn="ctr"/>
              <a:r>
                <a:rPr lang="en-GB" dirty="0" smtClean="0"/>
                <a:t>Particle Trajectory</a:t>
              </a:r>
              <a:endParaRPr lang="en-GB" dirty="0"/>
            </a:p>
          </p:txBody>
        </p:sp>
      </p:grpSp>
      <p:sp>
        <p:nvSpPr>
          <p:cNvPr id="97" name="Oval 96"/>
          <p:cNvSpPr/>
          <p:nvPr/>
        </p:nvSpPr>
        <p:spPr>
          <a:xfrm>
            <a:off x="1133057" y="2780486"/>
            <a:ext cx="288032" cy="194320"/>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98" name="Oval 97"/>
          <p:cNvSpPr/>
          <p:nvPr/>
        </p:nvSpPr>
        <p:spPr>
          <a:xfrm>
            <a:off x="1139770" y="4162797"/>
            <a:ext cx="288032" cy="188640"/>
          </a:xfrm>
          <a:prstGeom prst="ellipse">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99" name="Oval 98"/>
          <p:cNvSpPr/>
          <p:nvPr/>
        </p:nvSpPr>
        <p:spPr>
          <a:xfrm>
            <a:off x="1139770" y="3484104"/>
            <a:ext cx="288032" cy="188640"/>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0" name="TextBox 99"/>
          <p:cNvSpPr txBox="1"/>
          <p:nvPr/>
        </p:nvSpPr>
        <p:spPr>
          <a:xfrm>
            <a:off x="38139" y="2739146"/>
            <a:ext cx="1173013" cy="276999"/>
          </a:xfrm>
          <a:prstGeom prst="rect">
            <a:avLst/>
          </a:prstGeom>
          <a:noFill/>
        </p:spPr>
        <p:txBody>
          <a:bodyPr wrap="none" rtlCol="0">
            <a:spAutoFit/>
          </a:bodyPr>
          <a:lstStyle/>
          <a:p>
            <a:r>
              <a:rPr lang="es-ES_tradnl" sz="1200" dirty="0" smtClean="0"/>
              <a:t>3rd </a:t>
            </a:r>
            <a:r>
              <a:rPr lang="es-ES_tradnl" sz="1200" dirty="0" err="1" smtClean="0"/>
              <a:t>inject</a:t>
            </a:r>
            <a:r>
              <a:rPr lang="es-ES_tradnl" sz="1200" dirty="0" smtClean="0"/>
              <a:t>. @</a:t>
            </a:r>
            <a:r>
              <a:rPr lang="es-ES_tradnl" sz="1200" dirty="0" err="1" smtClean="0"/>
              <a:t>xo</a:t>
            </a:r>
            <a:endParaRPr lang="es-ES_tradnl" sz="1200" dirty="0"/>
          </a:p>
        </p:txBody>
      </p:sp>
      <p:grpSp>
        <p:nvGrpSpPr>
          <p:cNvPr id="101" name="Group 100"/>
          <p:cNvGrpSpPr/>
          <p:nvPr/>
        </p:nvGrpSpPr>
        <p:grpSpPr>
          <a:xfrm>
            <a:off x="830607" y="2434336"/>
            <a:ext cx="1197363" cy="2169784"/>
            <a:chOff x="830607" y="2434336"/>
            <a:chExt cx="1197363" cy="2169784"/>
          </a:xfrm>
        </p:grpSpPr>
        <p:cxnSp>
          <p:nvCxnSpPr>
            <p:cNvPr id="102" name="Straight Connector 101"/>
            <p:cNvCxnSpPr/>
            <p:nvPr/>
          </p:nvCxnSpPr>
          <p:spPr>
            <a:xfrm>
              <a:off x="1067375" y="3068960"/>
              <a:ext cx="480289" cy="0"/>
            </a:xfrm>
            <a:prstGeom prst="line">
              <a:avLst/>
            </a:prstGeom>
            <a:ln w="571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3" name="TextBox 102"/>
                <p:cNvSpPr txBox="1"/>
                <p:nvPr/>
              </p:nvSpPr>
              <p:spPr>
                <a:xfrm>
                  <a:off x="1339915" y="2434336"/>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oMath>
                    </m:oMathPara>
                  </a14:m>
                  <a:endParaRPr lang="en-GB" b="1" dirty="0">
                    <a:solidFill>
                      <a:srgbClr val="FF9900"/>
                    </a:solidFill>
                  </a:endParaRPr>
                </a:p>
              </p:txBody>
            </p:sp>
          </mc:Choice>
          <mc:Fallback xmlns="">
            <p:sp>
              <p:nvSpPr>
                <p:cNvPr id="103" name="TextBox 102"/>
                <p:cNvSpPr txBox="1">
                  <a:spLocks noRot="1" noChangeAspect="1" noMove="1" noResize="1" noEditPoints="1" noAdjustHandles="1" noChangeArrowheads="1" noChangeShapeType="1" noTextEdit="1"/>
                </p:cNvSpPr>
                <p:nvPr/>
              </p:nvSpPr>
              <p:spPr>
                <a:xfrm>
                  <a:off x="1339915" y="2434336"/>
                  <a:ext cx="415498" cy="402931"/>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4" name="TextBox 103"/>
                <p:cNvSpPr txBox="1"/>
                <p:nvPr/>
              </p:nvSpPr>
              <p:spPr>
                <a:xfrm>
                  <a:off x="1173249" y="3061694"/>
                  <a:ext cx="854721"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b="1" i="1" smtClean="0">
                                <a:solidFill>
                                  <a:srgbClr val="FF9900"/>
                                </a:solidFill>
                                <a:latin typeface="Cambria Math" charset="0"/>
                              </a:rPr>
                            </m:ctrlPr>
                          </m:accPr>
                          <m:e>
                            <m:r>
                              <a:rPr lang="en-GB" b="1" i="1" smtClean="0">
                                <a:solidFill>
                                  <a:srgbClr val="FF9900"/>
                                </a:solidFill>
                                <a:latin typeface="Cambria Math"/>
                              </a:rPr>
                              <m:t>𝑩</m:t>
                            </m:r>
                          </m:e>
                        </m:acc>
                        <m:r>
                          <a:rPr lang="en-GB" b="1" i="1" smtClean="0">
                            <a:solidFill>
                              <a:srgbClr val="FF9900"/>
                            </a:solidFill>
                            <a:latin typeface="Cambria Math"/>
                          </a:rPr>
                          <m:t>=</m:t>
                        </m:r>
                        <m:r>
                          <a:rPr lang="en-GB" b="1" i="1" smtClean="0">
                            <a:solidFill>
                              <a:srgbClr val="FF9900"/>
                            </a:solidFill>
                            <a:latin typeface="Cambria Math"/>
                          </a:rPr>
                          <m:t>𝟎</m:t>
                        </m:r>
                      </m:oMath>
                    </m:oMathPara>
                  </a14:m>
                  <a:endParaRPr lang="en-GB" b="1" dirty="0">
                    <a:solidFill>
                      <a:srgbClr val="FF9900"/>
                    </a:solidFill>
                  </a:endParaRPr>
                </a:p>
              </p:txBody>
            </p:sp>
          </mc:Choice>
          <mc:Fallback xmlns="">
            <p:sp>
              <p:nvSpPr>
                <p:cNvPr id="104" name="TextBox 103"/>
                <p:cNvSpPr txBox="1">
                  <a:spLocks noRot="1" noChangeAspect="1" noMove="1" noResize="1" noEditPoints="1" noAdjustHandles="1" noChangeArrowheads="1" noChangeShapeType="1" noTextEdit="1"/>
                </p:cNvSpPr>
                <p:nvPr/>
              </p:nvSpPr>
              <p:spPr>
                <a:xfrm>
                  <a:off x="1173249" y="3061694"/>
                  <a:ext cx="854721" cy="402931"/>
                </a:xfrm>
                <a:prstGeom prst="rect">
                  <a:avLst/>
                </a:prstGeom>
                <a:blipFill rotWithShape="1">
                  <a:blip r:embed="rId4"/>
                  <a:stretch>
                    <a:fillRect/>
                  </a:stretch>
                </a:blipFill>
              </p:spPr>
              <p:txBody>
                <a:bodyPr/>
                <a:lstStyle/>
                <a:p>
                  <a:r>
                    <a:rPr lang="en-GB">
                      <a:noFill/>
                    </a:rPr>
                    <a:t> </a:t>
                  </a:r>
                </a:p>
              </p:txBody>
            </p:sp>
          </mc:Fallback>
        </mc:AlternateContent>
        <p:sp>
          <p:nvSpPr>
            <p:cNvPr id="105" name="TextBox 104"/>
            <p:cNvSpPr txBox="1"/>
            <p:nvPr/>
          </p:nvSpPr>
          <p:spPr>
            <a:xfrm>
              <a:off x="830607" y="4234788"/>
              <a:ext cx="1005403" cy="369332"/>
            </a:xfrm>
            <a:prstGeom prst="rect">
              <a:avLst/>
            </a:prstGeom>
            <a:noFill/>
          </p:spPr>
          <p:txBody>
            <a:bodyPr wrap="none" rtlCol="0">
              <a:spAutoFit/>
            </a:bodyPr>
            <a:lstStyle/>
            <a:p>
              <a:r>
                <a:rPr lang="en-GB" dirty="0" smtClean="0">
                  <a:solidFill>
                    <a:srgbClr val="FF9900"/>
                  </a:solidFill>
                </a:rPr>
                <a:t>SEPTUM</a:t>
              </a:r>
              <a:endParaRPr lang="en-GB" dirty="0">
                <a:solidFill>
                  <a:srgbClr val="FF9900"/>
                </a:solidFill>
              </a:endParaRPr>
            </a:p>
          </p:txBody>
        </p:sp>
      </p:grpSp>
      <p:cxnSp>
        <p:nvCxnSpPr>
          <p:cNvPr id="4" name="Straight Connector 3"/>
          <p:cNvCxnSpPr/>
          <p:nvPr/>
        </p:nvCxnSpPr>
        <p:spPr>
          <a:xfrm flipH="1">
            <a:off x="7540467" y="3380967"/>
            <a:ext cx="1" cy="1395338"/>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6" name="TextBox 105"/>
              <p:cNvSpPr txBox="1"/>
              <p:nvPr/>
            </p:nvSpPr>
            <p:spPr>
              <a:xfrm>
                <a:off x="7593258" y="4292742"/>
                <a:ext cx="364202" cy="333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sz="1400" b="1" i="1" smtClean="0">
                              <a:solidFill>
                                <a:srgbClr val="FF9900"/>
                              </a:solidFill>
                              <a:latin typeface="Cambria Math" charset="0"/>
                            </a:rPr>
                          </m:ctrlPr>
                        </m:accPr>
                        <m:e>
                          <m:r>
                            <a:rPr lang="en-GB" sz="1400" b="1" i="1" smtClean="0">
                              <a:solidFill>
                                <a:srgbClr val="FF9900"/>
                              </a:solidFill>
                              <a:latin typeface="Cambria Math"/>
                            </a:rPr>
                            <m:t>𝑩</m:t>
                          </m:r>
                        </m:e>
                      </m:acc>
                    </m:oMath>
                  </m:oMathPara>
                </a14:m>
                <a:endParaRPr lang="en-GB" sz="1400" b="1" dirty="0">
                  <a:solidFill>
                    <a:srgbClr val="FF9900"/>
                  </a:solidFill>
                </a:endParaRPr>
              </a:p>
            </p:txBody>
          </p:sp>
        </mc:Choice>
        <mc:Fallback xmlns="">
          <p:sp>
            <p:nvSpPr>
              <p:cNvPr id="106" name="TextBox 105"/>
              <p:cNvSpPr txBox="1">
                <a:spLocks noRot="1" noChangeAspect="1" noMove="1" noResize="1" noEditPoints="1" noAdjustHandles="1" noChangeArrowheads="1" noChangeShapeType="1" noTextEdit="1"/>
              </p:cNvSpPr>
              <p:nvPr/>
            </p:nvSpPr>
            <p:spPr>
              <a:xfrm>
                <a:off x="7593258" y="4292742"/>
                <a:ext cx="364202" cy="333938"/>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7" name="TextBox 106"/>
              <p:cNvSpPr txBox="1"/>
              <p:nvPr/>
            </p:nvSpPr>
            <p:spPr>
              <a:xfrm>
                <a:off x="6803603" y="4286588"/>
                <a:ext cx="706027" cy="333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sz="1400" b="1" i="1" smtClean="0">
                              <a:solidFill>
                                <a:srgbClr val="FF9900"/>
                              </a:solidFill>
                              <a:latin typeface="Cambria Math" charset="0"/>
                            </a:rPr>
                          </m:ctrlPr>
                        </m:accPr>
                        <m:e>
                          <m:r>
                            <a:rPr lang="en-GB" sz="1400" b="1" i="1" smtClean="0">
                              <a:solidFill>
                                <a:srgbClr val="FF9900"/>
                              </a:solidFill>
                              <a:latin typeface="Cambria Math"/>
                            </a:rPr>
                            <m:t>𝑩</m:t>
                          </m:r>
                        </m:e>
                      </m:acc>
                      <m:r>
                        <a:rPr lang="en-GB" sz="1400" b="1" i="1" smtClean="0">
                          <a:solidFill>
                            <a:srgbClr val="FF9900"/>
                          </a:solidFill>
                          <a:latin typeface="Cambria Math"/>
                        </a:rPr>
                        <m:t>=</m:t>
                      </m:r>
                      <m:r>
                        <a:rPr lang="en-GB" sz="1400" b="1" i="1" smtClean="0">
                          <a:solidFill>
                            <a:srgbClr val="FF9900"/>
                          </a:solidFill>
                          <a:latin typeface="Cambria Math"/>
                        </a:rPr>
                        <m:t>𝟎</m:t>
                      </m:r>
                    </m:oMath>
                  </m:oMathPara>
                </a14:m>
                <a:endParaRPr lang="en-GB" sz="1400" b="1" dirty="0">
                  <a:solidFill>
                    <a:srgbClr val="FF9900"/>
                  </a:solidFill>
                </a:endParaRPr>
              </a:p>
            </p:txBody>
          </p:sp>
        </mc:Choice>
        <mc:Fallback xmlns="">
          <p:sp>
            <p:nvSpPr>
              <p:cNvPr id="107" name="TextBox 106"/>
              <p:cNvSpPr txBox="1">
                <a:spLocks noRot="1" noChangeAspect="1" noMove="1" noResize="1" noEditPoints="1" noAdjustHandles="1" noChangeArrowheads="1" noChangeShapeType="1" noTextEdit="1"/>
              </p:cNvSpPr>
              <p:nvPr/>
            </p:nvSpPr>
            <p:spPr>
              <a:xfrm>
                <a:off x="6803603" y="4286588"/>
                <a:ext cx="706027" cy="333938"/>
              </a:xfrm>
              <a:prstGeom prst="rect">
                <a:avLst/>
              </a:prstGeom>
              <a:blipFill rotWithShape="1">
                <a:blip r:embed="rId6"/>
                <a:stretch>
                  <a:fillRect/>
                </a:stretch>
              </a:blipFill>
            </p:spPr>
            <p:txBody>
              <a:bodyPr/>
              <a:lstStyle/>
              <a:p>
                <a:r>
                  <a:rPr lang="en-GB">
                    <a:noFill/>
                  </a:rPr>
                  <a:t> </a:t>
                </a:r>
              </a:p>
            </p:txBody>
          </p:sp>
        </mc:Fallback>
      </mc:AlternateContent>
      <p:sp>
        <p:nvSpPr>
          <p:cNvPr id="3" name="Date Placeholder 2"/>
          <p:cNvSpPr>
            <a:spLocks noGrp="1"/>
          </p:cNvSpPr>
          <p:nvPr>
            <p:ph type="dt" sz="half" idx="10"/>
          </p:nvPr>
        </p:nvSpPr>
        <p:spPr/>
        <p:txBody>
          <a:bodyPr/>
          <a:lstStyle/>
          <a:p>
            <a:r>
              <a:rPr lang="en-US" smtClean="0"/>
              <a:t>15 January 2021</a:t>
            </a:r>
            <a:endParaRPr lang="en-GB"/>
          </a:p>
        </p:txBody>
      </p:sp>
      <p:sp>
        <p:nvSpPr>
          <p:cNvPr id="8" name="Footer Placeholder 7"/>
          <p:cNvSpPr>
            <a:spLocks noGrp="1"/>
          </p:cNvSpPr>
          <p:nvPr>
            <p:ph type="ftr" sz="quarter" idx="11"/>
          </p:nvPr>
        </p:nvSpPr>
        <p:spPr/>
        <p:txBody>
          <a:bodyPr/>
          <a:lstStyle/>
          <a:p>
            <a:r>
              <a:rPr lang="en-US" smtClean="0"/>
              <a:t>JUAS 2021</a:t>
            </a:r>
            <a:endParaRPr lang="en-GB"/>
          </a:p>
        </p:txBody>
      </p:sp>
    </p:spTree>
    <p:extLst>
      <p:ext uri="{BB962C8B-B14F-4D97-AF65-F5344CB8AC3E}">
        <p14:creationId xmlns:p14="http://schemas.microsoft.com/office/powerpoint/2010/main" val="1968037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n-GB" dirty="0" smtClean="0"/>
              <a:t>(Space Charge in One Slide)</a:t>
            </a:r>
            <a:endParaRPr lang="en-GB" dirty="0"/>
          </a:p>
        </p:txBody>
      </p:sp>
      <p:sp>
        <p:nvSpPr>
          <p:cNvPr id="4" name="Date Placeholder 3"/>
          <p:cNvSpPr>
            <a:spLocks noGrp="1"/>
          </p:cNvSpPr>
          <p:nvPr>
            <p:ph type="dt" sz="half" idx="10"/>
          </p:nvPr>
        </p:nvSpPr>
        <p:spPr/>
        <p:txBody>
          <a:bodyPr/>
          <a:lstStyle/>
          <a:p>
            <a:r>
              <a:rPr lang="en-US" smtClean="0"/>
              <a:t>15 January 2021</a:t>
            </a:r>
            <a:endParaRPr lang="en-US" dirty="0" smtClean="0"/>
          </a:p>
        </p:txBody>
      </p:sp>
      <p:sp>
        <p:nvSpPr>
          <p:cNvPr id="6" name="Footer Placeholder 5"/>
          <p:cNvSpPr>
            <a:spLocks noGrp="1"/>
          </p:cNvSpPr>
          <p:nvPr>
            <p:ph type="ftr" sz="quarter" idx="11"/>
          </p:nvPr>
        </p:nvSpPr>
        <p:spPr/>
        <p:txBody>
          <a:bodyPr/>
          <a:lstStyle/>
          <a:p>
            <a:r>
              <a:rPr lang="en-US" smtClean="0"/>
              <a:t>JUAS 2021</a:t>
            </a:r>
            <a:endParaRPr lang="en-US" dirty="0"/>
          </a:p>
        </p:txBody>
      </p:sp>
      <p:sp>
        <p:nvSpPr>
          <p:cNvPr id="7" name="Slide Number Placeholder 6"/>
          <p:cNvSpPr>
            <a:spLocks noGrp="1"/>
          </p:cNvSpPr>
          <p:nvPr>
            <p:ph type="sldNum" sz="quarter" idx="12"/>
          </p:nvPr>
        </p:nvSpPr>
        <p:spPr/>
        <p:txBody>
          <a:bodyPr/>
          <a:lstStyle/>
          <a:p>
            <a:fld id="{8A37C28D-FCB0-477D-82D3-62143F2DA843}" type="slidenum">
              <a:rPr lang="en-US" smtClean="0"/>
              <a:pPr/>
              <a:t>84</a:t>
            </a:fld>
            <a:endParaRPr lang="en-US" dirty="0"/>
          </a:p>
        </p:txBody>
      </p:sp>
      <p:grpSp>
        <p:nvGrpSpPr>
          <p:cNvPr id="16" name="Group 15"/>
          <p:cNvGrpSpPr/>
          <p:nvPr/>
        </p:nvGrpSpPr>
        <p:grpSpPr>
          <a:xfrm>
            <a:off x="6588224" y="872716"/>
            <a:ext cx="1653442" cy="1213095"/>
            <a:chOff x="6588224" y="872716"/>
            <a:chExt cx="1653442" cy="1213095"/>
          </a:xfrm>
        </p:grpSpPr>
        <p:sp>
          <p:nvSpPr>
            <p:cNvPr id="13" name="Oval 12"/>
            <p:cNvSpPr/>
            <p:nvPr/>
          </p:nvSpPr>
          <p:spPr>
            <a:xfrm>
              <a:off x="7828781" y="1014789"/>
              <a:ext cx="216024" cy="216024"/>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Arrow Connector 42"/>
            <p:cNvCxnSpPr/>
            <p:nvPr/>
          </p:nvCxnSpPr>
          <p:spPr>
            <a:xfrm flipV="1">
              <a:off x="7724705" y="872716"/>
              <a:ext cx="0" cy="1057235"/>
            </a:xfrm>
            <a:prstGeom prst="straightConnector1">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6588224" y="1952811"/>
              <a:ext cx="1136481" cy="0"/>
            </a:xfrm>
            <a:prstGeom prst="straightConnector1">
              <a:avLst/>
            </a:prstGeom>
            <a:ln w="5715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370" name="Flowchart: Summing Junction 15369"/>
            <p:cNvSpPr/>
            <p:nvPr/>
          </p:nvSpPr>
          <p:spPr>
            <a:xfrm>
              <a:off x="7571543" y="1779487"/>
              <a:ext cx="306324" cy="306324"/>
            </a:xfrm>
            <a:prstGeom prst="flowChartSummingJunction">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p:cNvSpPr txBox="1"/>
            <p:nvPr/>
          </p:nvSpPr>
          <p:spPr>
            <a:xfrm>
              <a:off x="7931966" y="1716479"/>
              <a:ext cx="309700" cy="369332"/>
            </a:xfrm>
            <a:prstGeom prst="rect">
              <a:avLst/>
            </a:prstGeom>
            <a:noFill/>
          </p:spPr>
          <p:txBody>
            <a:bodyPr wrap="none" rtlCol="0">
              <a:spAutoFit/>
            </a:bodyPr>
            <a:lstStyle/>
            <a:p>
              <a:r>
                <a:rPr lang="en-GB" dirty="0" smtClean="0"/>
                <a:t>B</a:t>
              </a:r>
              <a:endParaRPr lang="en-GB" dirty="0"/>
            </a:p>
          </p:txBody>
        </p:sp>
        <p:sp>
          <p:nvSpPr>
            <p:cNvPr id="48" name="TextBox 47"/>
            <p:cNvSpPr txBox="1"/>
            <p:nvPr/>
          </p:nvSpPr>
          <p:spPr>
            <a:xfrm>
              <a:off x="7427112" y="938135"/>
              <a:ext cx="364202" cy="369332"/>
            </a:xfrm>
            <a:prstGeom prst="rect">
              <a:avLst/>
            </a:prstGeom>
            <a:noFill/>
          </p:spPr>
          <p:txBody>
            <a:bodyPr wrap="none" rtlCol="0">
              <a:spAutoFit/>
            </a:bodyPr>
            <a:lstStyle/>
            <a:p>
              <a:r>
                <a:rPr lang="en-GB" i="1" dirty="0" err="1" smtClean="0"/>
                <a:t>v</a:t>
              </a:r>
              <a:r>
                <a:rPr lang="en-GB" sz="1100" i="1" dirty="0" err="1" smtClean="0"/>
                <a:t>B</a:t>
              </a:r>
              <a:endParaRPr lang="en-GB" i="1" dirty="0"/>
            </a:p>
          </p:txBody>
        </p:sp>
        <p:sp>
          <p:nvSpPr>
            <p:cNvPr id="49" name="TextBox 48"/>
            <p:cNvSpPr txBox="1"/>
            <p:nvPr/>
          </p:nvSpPr>
          <p:spPr>
            <a:xfrm>
              <a:off x="6727058" y="1619508"/>
              <a:ext cx="290464" cy="369332"/>
            </a:xfrm>
            <a:prstGeom prst="rect">
              <a:avLst/>
            </a:prstGeom>
            <a:noFill/>
          </p:spPr>
          <p:txBody>
            <a:bodyPr wrap="none" rtlCol="0">
              <a:spAutoFit/>
            </a:bodyPr>
            <a:lstStyle/>
            <a:p>
              <a:r>
                <a:rPr lang="en-GB" dirty="0"/>
                <a:t>F</a:t>
              </a:r>
            </a:p>
          </p:txBody>
        </p:sp>
      </p:grpSp>
      <p:grpSp>
        <p:nvGrpSpPr>
          <p:cNvPr id="12" name="Group 11"/>
          <p:cNvGrpSpPr/>
          <p:nvPr/>
        </p:nvGrpSpPr>
        <p:grpSpPr>
          <a:xfrm>
            <a:off x="1115616" y="1371600"/>
            <a:ext cx="2808312" cy="1891104"/>
            <a:chOff x="1115616" y="1371600"/>
            <a:chExt cx="2808312" cy="1891104"/>
          </a:xfrm>
        </p:grpSpPr>
        <p:sp>
          <p:nvSpPr>
            <p:cNvPr id="15379" name="Rounded Rectangle 15378"/>
            <p:cNvSpPr/>
            <p:nvPr/>
          </p:nvSpPr>
          <p:spPr>
            <a:xfrm>
              <a:off x="1115616" y="1371600"/>
              <a:ext cx="2808312" cy="189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p:cNvSpPr/>
            <p:nvPr/>
          </p:nvSpPr>
          <p:spPr>
            <a:xfrm>
              <a:off x="1907704" y="1772816"/>
              <a:ext cx="216024" cy="21602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2771800" y="1772816"/>
              <a:ext cx="216024" cy="216024"/>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flipH="1">
              <a:off x="1301924" y="1880828"/>
              <a:ext cx="504056" cy="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131840" y="1885231"/>
              <a:ext cx="504056" cy="0"/>
            </a:xfrm>
            <a:prstGeom prst="straightConnector1">
              <a:avLst/>
            </a:prstGeom>
            <a:ln w="571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5373" name="TextBox 15372"/>
            <p:cNvSpPr txBox="1"/>
            <p:nvPr/>
          </p:nvSpPr>
          <p:spPr>
            <a:xfrm>
              <a:off x="1828073" y="2013294"/>
              <a:ext cx="421910" cy="369332"/>
            </a:xfrm>
            <a:prstGeom prst="rect">
              <a:avLst/>
            </a:prstGeom>
            <a:noFill/>
          </p:spPr>
          <p:txBody>
            <a:bodyPr wrap="none" rtlCol="0">
              <a:spAutoFit/>
            </a:bodyPr>
            <a:lstStyle/>
            <a:p>
              <a:r>
                <a:rPr lang="en-GB" dirty="0" smtClean="0"/>
                <a:t>p+</a:t>
              </a:r>
              <a:endParaRPr lang="en-GB" dirty="0"/>
            </a:p>
          </p:txBody>
        </p:sp>
        <p:sp>
          <p:nvSpPr>
            <p:cNvPr id="52" name="TextBox 51"/>
            <p:cNvSpPr txBox="1"/>
            <p:nvPr/>
          </p:nvSpPr>
          <p:spPr>
            <a:xfrm>
              <a:off x="2715148" y="2013294"/>
              <a:ext cx="421910" cy="369332"/>
            </a:xfrm>
            <a:prstGeom prst="rect">
              <a:avLst/>
            </a:prstGeom>
            <a:noFill/>
          </p:spPr>
          <p:txBody>
            <a:bodyPr wrap="none" rtlCol="0">
              <a:spAutoFit/>
            </a:bodyPr>
            <a:lstStyle/>
            <a:p>
              <a:r>
                <a:rPr lang="en-GB" dirty="0" smtClean="0"/>
                <a:t>p+</a:t>
              </a:r>
              <a:endParaRPr lang="en-GB" dirty="0"/>
            </a:p>
          </p:txBody>
        </p:sp>
        <p:sp>
          <p:nvSpPr>
            <p:cNvPr id="54" name="TextBox 53"/>
            <p:cNvSpPr txBox="1"/>
            <p:nvPr/>
          </p:nvSpPr>
          <p:spPr>
            <a:xfrm>
              <a:off x="1738305" y="2351502"/>
              <a:ext cx="601447" cy="369332"/>
            </a:xfrm>
            <a:prstGeom prst="rect">
              <a:avLst/>
            </a:prstGeom>
            <a:noFill/>
          </p:spPr>
          <p:txBody>
            <a:bodyPr wrap="none" rtlCol="0">
              <a:spAutoFit/>
            </a:bodyPr>
            <a:lstStyle/>
            <a:p>
              <a:r>
                <a:rPr lang="en-GB" i="1" dirty="0" err="1" smtClean="0"/>
                <a:t>v</a:t>
              </a:r>
              <a:r>
                <a:rPr lang="en-GB" sz="1100" i="1" dirty="0" err="1" smtClean="0"/>
                <a:t>A</a:t>
              </a:r>
              <a:r>
                <a:rPr lang="en-GB" i="1" dirty="0"/>
                <a:t>=0</a:t>
              </a:r>
            </a:p>
          </p:txBody>
        </p:sp>
        <p:sp>
          <p:nvSpPr>
            <p:cNvPr id="55" name="TextBox 54"/>
            <p:cNvSpPr txBox="1"/>
            <p:nvPr/>
          </p:nvSpPr>
          <p:spPr>
            <a:xfrm>
              <a:off x="2627784" y="2351502"/>
              <a:ext cx="596638" cy="369332"/>
            </a:xfrm>
            <a:prstGeom prst="rect">
              <a:avLst/>
            </a:prstGeom>
            <a:noFill/>
          </p:spPr>
          <p:txBody>
            <a:bodyPr wrap="none" rtlCol="0">
              <a:spAutoFit/>
            </a:bodyPr>
            <a:lstStyle/>
            <a:p>
              <a:r>
                <a:rPr lang="en-GB" i="1" dirty="0" err="1" smtClean="0"/>
                <a:t>v</a:t>
              </a:r>
              <a:r>
                <a:rPr lang="en-GB" sz="1100" i="1" dirty="0" err="1" smtClean="0"/>
                <a:t>B</a:t>
              </a:r>
              <a:r>
                <a:rPr lang="en-GB" i="1" dirty="0"/>
                <a:t>=0</a:t>
              </a:r>
            </a:p>
          </p:txBody>
        </p:sp>
        <p:sp>
          <p:nvSpPr>
            <p:cNvPr id="15375" name="TextBox 15374"/>
            <p:cNvSpPr txBox="1"/>
            <p:nvPr/>
          </p:nvSpPr>
          <p:spPr>
            <a:xfrm>
              <a:off x="1553952" y="1504871"/>
              <a:ext cx="296876" cy="369332"/>
            </a:xfrm>
            <a:prstGeom prst="rect">
              <a:avLst/>
            </a:prstGeom>
            <a:noFill/>
          </p:spPr>
          <p:txBody>
            <a:bodyPr wrap="none" rtlCol="0">
              <a:spAutoFit/>
            </a:bodyPr>
            <a:lstStyle/>
            <a:p>
              <a:r>
                <a:rPr lang="en-GB" dirty="0" smtClean="0"/>
                <a:t>E</a:t>
              </a:r>
              <a:endParaRPr lang="en-GB" dirty="0"/>
            </a:p>
          </p:txBody>
        </p:sp>
        <p:sp>
          <p:nvSpPr>
            <p:cNvPr id="57" name="TextBox 56"/>
            <p:cNvSpPr txBox="1"/>
            <p:nvPr/>
          </p:nvSpPr>
          <p:spPr>
            <a:xfrm>
              <a:off x="3137058" y="1529220"/>
              <a:ext cx="296876" cy="369332"/>
            </a:xfrm>
            <a:prstGeom prst="rect">
              <a:avLst/>
            </a:prstGeom>
            <a:noFill/>
          </p:spPr>
          <p:txBody>
            <a:bodyPr wrap="none" rtlCol="0">
              <a:spAutoFit/>
            </a:bodyPr>
            <a:lstStyle/>
            <a:p>
              <a:r>
                <a:rPr lang="en-GB" dirty="0" smtClean="0"/>
                <a:t>E</a:t>
              </a:r>
              <a:endParaRPr lang="en-GB" dirty="0"/>
            </a:p>
          </p:txBody>
        </p:sp>
      </p:grpSp>
      <p:sp>
        <p:nvSpPr>
          <p:cNvPr id="15376" name="TextBox 15375"/>
          <p:cNvSpPr txBox="1"/>
          <p:nvPr/>
        </p:nvSpPr>
        <p:spPr>
          <a:xfrm>
            <a:off x="1304244" y="2695417"/>
            <a:ext cx="2383986" cy="369332"/>
          </a:xfrm>
          <a:prstGeom prst="rect">
            <a:avLst/>
          </a:prstGeom>
          <a:noFill/>
        </p:spPr>
        <p:txBody>
          <a:bodyPr wrap="none" rtlCol="0">
            <a:spAutoFit/>
          </a:bodyPr>
          <a:lstStyle/>
          <a:p>
            <a:r>
              <a:rPr lang="en-GB" dirty="0" smtClean="0"/>
              <a:t>Electric </a:t>
            </a:r>
            <a:r>
              <a:rPr lang="en-GB" b="1" dirty="0" smtClean="0">
                <a:solidFill>
                  <a:srgbClr val="7030A0"/>
                </a:solidFill>
              </a:rPr>
              <a:t>Repulsive</a:t>
            </a:r>
            <a:r>
              <a:rPr lang="en-GB" dirty="0" smtClean="0"/>
              <a:t> Force</a:t>
            </a:r>
            <a:endParaRPr lang="en-GB" dirty="0"/>
          </a:p>
        </p:txBody>
      </p:sp>
      <p:grpSp>
        <p:nvGrpSpPr>
          <p:cNvPr id="14" name="Group 13"/>
          <p:cNvGrpSpPr/>
          <p:nvPr/>
        </p:nvGrpSpPr>
        <p:grpSpPr>
          <a:xfrm>
            <a:off x="5401234" y="2727738"/>
            <a:ext cx="1755230" cy="927565"/>
            <a:chOff x="5401234" y="2727738"/>
            <a:chExt cx="1755230" cy="927565"/>
          </a:xfrm>
        </p:grpSpPr>
        <p:sp>
          <p:nvSpPr>
            <p:cNvPr id="15377" name="Curved Up Arrow 15376"/>
            <p:cNvSpPr/>
            <p:nvPr/>
          </p:nvSpPr>
          <p:spPr>
            <a:xfrm>
              <a:off x="5401234" y="3054461"/>
              <a:ext cx="1755230" cy="47211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5369" name="Group 15368"/>
            <p:cNvGrpSpPr/>
            <p:nvPr/>
          </p:nvGrpSpPr>
          <p:grpSpPr>
            <a:xfrm>
              <a:off x="5784104" y="2727738"/>
              <a:ext cx="1001864" cy="927565"/>
              <a:chOff x="6607534" y="1294824"/>
              <a:chExt cx="2219325" cy="2134176"/>
            </a:xfrm>
          </p:grpSpPr>
          <p:pic>
            <p:nvPicPr>
              <p:cNvPr id="1536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7534" y="1371600"/>
                <a:ext cx="2219325" cy="2057400"/>
              </a:xfrm>
              <a:prstGeom prst="rect">
                <a:avLst/>
              </a:prstGeom>
              <a:noFill/>
              <a:ln>
                <a:noFill/>
              </a:ln>
              <a:scene3d>
                <a:camera prst="orthographicFront">
                  <a:rot lat="0" lon="0" rev="0"/>
                </a:camera>
                <a:lightRig rig="threePt" dir="t"/>
              </a:scene3d>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27" name="Straight Arrow Connector 26"/>
              <p:cNvCxnSpPr/>
              <p:nvPr/>
            </p:nvCxnSpPr>
            <p:spPr>
              <a:xfrm flipH="1" flipV="1">
                <a:off x="6607534" y="2067339"/>
                <a:ext cx="1001864" cy="310101"/>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609398" y="1320205"/>
                <a:ext cx="0" cy="1057235"/>
              </a:xfrm>
              <a:prstGeom prst="straightConnector1">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6694998" y="2400300"/>
                <a:ext cx="914400" cy="732514"/>
              </a:xfrm>
              <a:prstGeom prst="straightConnector1">
                <a:avLst/>
              </a:prstGeom>
              <a:ln w="1905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607534" y="1664157"/>
                <a:ext cx="309700" cy="369333"/>
              </a:xfrm>
              <a:prstGeom prst="rect">
                <a:avLst/>
              </a:prstGeom>
              <a:solidFill>
                <a:schemeClr val="bg1"/>
              </a:solidFill>
            </p:spPr>
            <p:txBody>
              <a:bodyPr wrap="none" rtlCol="0">
                <a:spAutoFit/>
              </a:bodyPr>
              <a:lstStyle/>
              <a:p>
                <a:r>
                  <a:rPr lang="en-GB" dirty="0" smtClean="0"/>
                  <a:t>B</a:t>
                </a:r>
                <a:endParaRPr lang="en-GB" dirty="0"/>
              </a:p>
            </p:txBody>
          </p:sp>
          <p:sp>
            <p:nvSpPr>
              <p:cNvPr id="18" name="TextBox 17"/>
              <p:cNvSpPr txBox="1"/>
              <p:nvPr/>
            </p:nvSpPr>
            <p:spPr>
              <a:xfrm>
                <a:off x="7738390" y="1294824"/>
                <a:ext cx="288862" cy="369332"/>
              </a:xfrm>
              <a:prstGeom prst="rect">
                <a:avLst/>
              </a:prstGeom>
              <a:solidFill>
                <a:schemeClr val="bg1"/>
              </a:solidFill>
            </p:spPr>
            <p:txBody>
              <a:bodyPr wrap="none" rtlCol="0">
                <a:spAutoFit/>
              </a:bodyPr>
              <a:lstStyle/>
              <a:p>
                <a:r>
                  <a:rPr lang="en-GB" i="1" dirty="0" smtClean="0"/>
                  <a:t>v</a:t>
                </a:r>
                <a:endParaRPr lang="en-GB" i="1" dirty="0"/>
              </a:p>
            </p:txBody>
          </p:sp>
          <p:sp>
            <p:nvSpPr>
              <p:cNvPr id="15" name="TextBox 14"/>
              <p:cNvSpPr txBox="1"/>
              <p:nvPr/>
            </p:nvSpPr>
            <p:spPr>
              <a:xfrm>
                <a:off x="6607534" y="2525694"/>
                <a:ext cx="290463" cy="369333"/>
              </a:xfrm>
              <a:prstGeom prst="rect">
                <a:avLst/>
              </a:prstGeom>
              <a:solidFill>
                <a:schemeClr val="bg1"/>
              </a:solidFill>
            </p:spPr>
            <p:txBody>
              <a:bodyPr wrap="none" rtlCol="0">
                <a:spAutoFit/>
              </a:bodyPr>
              <a:lstStyle/>
              <a:p>
                <a:r>
                  <a:rPr lang="en-GB" dirty="0"/>
                  <a:t>F</a:t>
                </a:r>
              </a:p>
            </p:txBody>
          </p:sp>
        </p:grpSp>
      </p:grpSp>
      <p:grpSp>
        <p:nvGrpSpPr>
          <p:cNvPr id="15383" name="Group 15382"/>
          <p:cNvGrpSpPr/>
          <p:nvPr/>
        </p:nvGrpSpPr>
        <p:grpSpPr>
          <a:xfrm>
            <a:off x="683568" y="3781156"/>
            <a:ext cx="4512947" cy="2960212"/>
            <a:chOff x="2627784" y="3781156"/>
            <a:chExt cx="4512947" cy="2960212"/>
          </a:xfrm>
        </p:grpSpPr>
        <p:pic>
          <p:nvPicPr>
            <p:cNvPr id="1538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3781156"/>
              <a:ext cx="3866399" cy="2960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5382" name="TextBox 15381"/>
                <p:cNvSpPr txBox="1"/>
                <p:nvPr/>
              </p:nvSpPr>
              <p:spPr>
                <a:xfrm>
                  <a:off x="6323584" y="5261262"/>
                  <a:ext cx="817147" cy="56720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𝛽</m:t>
                        </m:r>
                        <m:r>
                          <a:rPr lang="en-GB" b="0" i="1" smtClean="0">
                            <a:latin typeface="Cambria Math"/>
                            <a:ea typeface="Cambria Math"/>
                          </a:rPr>
                          <m:t>=</m:t>
                        </m:r>
                        <m:f>
                          <m:fPr>
                            <m:ctrlPr>
                              <a:rPr lang="en-GB" b="0" i="1" smtClean="0">
                                <a:latin typeface="Cambria Math" charset="0"/>
                                <a:ea typeface="Cambria Math"/>
                              </a:rPr>
                            </m:ctrlPr>
                          </m:fPr>
                          <m:num>
                            <m:r>
                              <a:rPr lang="en-GB" b="0" i="1" smtClean="0">
                                <a:latin typeface="Cambria Math"/>
                                <a:ea typeface="Cambria Math"/>
                              </a:rPr>
                              <m:t>𝑣</m:t>
                            </m:r>
                          </m:num>
                          <m:den>
                            <m:r>
                              <a:rPr lang="en-GB" b="0" i="1" smtClean="0">
                                <a:latin typeface="Cambria Math"/>
                                <a:ea typeface="Cambria Math"/>
                              </a:rPr>
                              <m:t>𝑐</m:t>
                            </m:r>
                          </m:den>
                        </m:f>
                      </m:oMath>
                    </m:oMathPara>
                  </a14:m>
                  <a:endParaRPr lang="en-GB" dirty="0"/>
                </a:p>
              </p:txBody>
            </p:sp>
          </mc:Choice>
          <mc:Fallback xmlns="">
            <p:sp>
              <p:nvSpPr>
                <p:cNvPr id="15382" name="TextBox 15381"/>
                <p:cNvSpPr txBox="1">
                  <a:spLocks noRot="1" noChangeAspect="1" noMove="1" noResize="1" noEditPoints="1" noAdjustHandles="1" noChangeArrowheads="1" noChangeShapeType="1" noTextEdit="1"/>
                </p:cNvSpPr>
                <p:nvPr/>
              </p:nvSpPr>
              <p:spPr>
                <a:xfrm>
                  <a:off x="6323584" y="5261262"/>
                  <a:ext cx="817147" cy="567207"/>
                </a:xfrm>
                <a:prstGeom prst="rect">
                  <a:avLst/>
                </a:prstGeom>
                <a:blipFill rotWithShape="1">
                  <a:blip r:embed="rId5"/>
                  <a:stretch>
                    <a:fillRect/>
                  </a:stretch>
                </a:blipFill>
              </p:spPr>
              <p:txBody>
                <a:bodyPr/>
                <a:lstStyle/>
                <a:p>
                  <a:r>
                    <a:rPr lang="en-GB">
                      <a:noFill/>
                    </a:rPr>
                    <a:t> </a:t>
                  </a:r>
                </a:p>
              </p:txBody>
            </p:sp>
          </mc:Fallback>
        </mc:AlternateContent>
      </p:grpSp>
      <p:grpSp>
        <p:nvGrpSpPr>
          <p:cNvPr id="21" name="Group 20"/>
          <p:cNvGrpSpPr/>
          <p:nvPr/>
        </p:nvGrpSpPr>
        <p:grpSpPr>
          <a:xfrm>
            <a:off x="1261917" y="4221088"/>
            <a:ext cx="4059425" cy="2520280"/>
            <a:chOff x="1261917" y="4221088"/>
            <a:chExt cx="4059425" cy="2520280"/>
          </a:xfrm>
        </p:grpSpPr>
        <p:sp>
          <p:nvSpPr>
            <p:cNvPr id="15384" name="Rounded Rectangle 15383"/>
            <p:cNvSpPr/>
            <p:nvPr/>
          </p:nvSpPr>
          <p:spPr>
            <a:xfrm>
              <a:off x="1261917" y="4221088"/>
              <a:ext cx="717795" cy="252028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85" name="TextBox 15384"/>
            <p:cNvSpPr txBox="1"/>
            <p:nvPr/>
          </p:nvSpPr>
          <p:spPr>
            <a:xfrm rot="16200000">
              <a:off x="1205896" y="6057857"/>
              <a:ext cx="871264" cy="369332"/>
            </a:xfrm>
            <a:prstGeom prst="rect">
              <a:avLst/>
            </a:prstGeom>
            <a:noFill/>
          </p:spPr>
          <p:txBody>
            <a:bodyPr wrap="none" rtlCol="0">
              <a:spAutoFit/>
            </a:bodyPr>
            <a:lstStyle/>
            <a:p>
              <a:r>
                <a:rPr lang="en-GB" b="1" dirty="0" smtClean="0"/>
                <a:t>LINAC2</a:t>
              </a:r>
              <a:endParaRPr lang="en-GB" b="1" dirty="0"/>
            </a:p>
          </p:txBody>
        </p:sp>
        <p:sp>
          <p:nvSpPr>
            <p:cNvPr id="15387" name="TextBox 15386"/>
            <p:cNvSpPr txBox="1"/>
            <p:nvPr/>
          </p:nvSpPr>
          <p:spPr>
            <a:xfrm>
              <a:off x="1913037" y="6337772"/>
              <a:ext cx="3408305" cy="369332"/>
            </a:xfrm>
            <a:prstGeom prst="rect">
              <a:avLst/>
            </a:prstGeom>
            <a:noFill/>
          </p:spPr>
          <p:txBody>
            <a:bodyPr wrap="none" rtlCol="0">
              <a:spAutoFit/>
            </a:bodyPr>
            <a:lstStyle/>
            <a:p>
              <a:r>
                <a:rPr lang="en-GB" dirty="0" smtClean="0">
                  <a:latin typeface="Times New Roman"/>
                  <a:cs typeface="Times New Roman"/>
                </a:rPr>
                <a:t>v</a:t>
              </a:r>
              <a:r>
                <a:rPr lang="en-GB" sz="1100" dirty="0" smtClean="0">
                  <a:latin typeface="Times New Roman"/>
                  <a:cs typeface="Times New Roman"/>
                </a:rPr>
                <a:t>(0.750 MeV</a:t>
              </a:r>
              <a:r>
                <a:rPr lang="en-GB" sz="1100" dirty="0" smtClean="0">
                  <a:latin typeface="Times New Roman"/>
                  <a:cs typeface="Times New Roman"/>
                  <a:sym typeface="Wingdings" panose="05000000000000000000" pitchFamily="2" charset="2"/>
                </a:rPr>
                <a:t>50 MeV)</a:t>
              </a:r>
              <a:r>
                <a:rPr lang="en-GB" dirty="0" smtClean="0">
                  <a:latin typeface="Times New Roman"/>
                  <a:cs typeface="Times New Roman"/>
                </a:rPr>
                <a:t>=4% </a:t>
              </a:r>
              <a:r>
                <a:rPr lang="en-GB" dirty="0" smtClean="0">
                  <a:latin typeface="Times New Roman"/>
                  <a:cs typeface="Times New Roman"/>
                  <a:sym typeface="Wingdings" panose="05000000000000000000" pitchFamily="2" charset="2"/>
                </a:rPr>
                <a:t>31% of c </a:t>
              </a:r>
              <a:endParaRPr lang="en-GB" dirty="0"/>
            </a:p>
          </p:txBody>
        </p:sp>
      </p:grpSp>
      <p:sp>
        <p:nvSpPr>
          <p:cNvPr id="15388" name="TextBox 15387"/>
          <p:cNvSpPr txBox="1"/>
          <p:nvPr/>
        </p:nvSpPr>
        <p:spPr>
          <a:xfrm>
            <a:off x="5379165" y="4360046"/>
            <a:ext cx="3140916" cy="2031325"/>
          </a:xfrm>
          <a:prstGeom prst="rect">
            <a:avLst/>
          </a:prstGeom>
          <a:noFill/>
        </p:spPr>
        <p:txBody>
          <a:bodyPr wrap="square" rtlCol="0">
            <a:spAutoFit/>
          </a:bodyPr>
          <a:lstStyle/>
          <a:p>
            <a:pPr algn="ctr"/>
            <a:r>
              <a:rPr lang="en-GB" dirty="0" smtClean="0"/>
              <a:t>Particles in the beam feel a strong repulsive force  = defocusing quadrupole  </a:t>
            </a:r>
            <a:r>
              <a:rPr lang="en-GB" dirty="0" smtClean="0">
                <a:sym typeface="Wingdings" panose="05000000000000000000" pitchFamily="2" charset="2"/>
              </a:rPr>
              <a:t> </a:t>
            </a:r>
            <a:r>
              <a:rPr lang="en-GB" sz="3600" b="1" dirty="0" smtClean="0">
                <a:solidFill>
                  <a:srgbClr val="7030A0"/>
                </a:solidFill>
                <a:sym typeface="Wingdings" panose="05000000000000000000" pitchFamily="2" charset="2"/>
              </a:rPr>
              <a:t>change in tune</a:t>
            </a:r>
            <a:endParaRPr lang="en-GB" sz="3600" b="1" dirty="0">
              <a:solidFill>
                <a:srgbClr val="7030A0"/>
              </a:solidFill>
            </a:endParaRPr>
          </a:p>
        </p:txBody>
      </p:sp>
      <p:sp>
        <p:nvSpPr>
          <p:cNvPr id="15372" name="TextBox 15371"/>
          <p:cNvSpPr txBox="1"/>
          <p:nvPr/>
        </p:nvSpPr>
        <p:spPr>
          <a:xfrm>
            <a:off x="6490319" y="2068158"/>
            <a:ext cx="1338462" cy="923330"/>
          </a:xfrm>
          <a:prstGeom prst="rect">
            <a:avLst/>
          </a:prstGeom>
          <a:noFill/>
        </p:spPr>
        <p:txBody>
          <a:bodyPr wrap="square" rtlCol="0">
            <a:spAutoFit/>
          </a:bodyPr>
          <a:lstStyle/>
          <a:p>
            <a:pPr algn="ctr"/>
            <a:r>
              <a:rPr lang="en-GB" dirty="0" smtClean="0"/>
              <a:t>Magnetic </a:t>
            </a:r>
            <a:r>
              <a:rPr lang="en-GB" b="1" dirty="0" smtClean="0">
                <a:solidFill>
                  <a:srgbClr val="00B050"/>
                </a:solidFill>
              </a:rPr>
              <a:t>Attractive</a:t>
            </a:r>
            <a:r>
              <a:rPr lang="en-GB" dirty="0" smtClean="0"/>
              <a:t> Force</a:t>
            </a:r>
            <a:endParaRPr lang="en-GB" dirty="0"/>
          </a:p>
        </p:txBody>
      </p:sp>
      <p:grpSp>
        <p:nvGrpSpPr>
          <p:cNvPr id="22" name="Group 21"/>
          <p:cNvGrpSpPr/>
          <p:nvPr/>
        </p:nvGrpSpPr>
        <p:grpSpPr>
          <a:xfrm>
            <a:off x="3995936" y="836712"/>
            <a:ext cx="4392488" cy="2880320"/>
            <a:chOff x="3995936" y="836712"/>
            <a:chExt cx="4392488" cy="2880320"/>
          </a:xfrm>
        </p:grpSpPr>
        <p:grpSp>
          <p:nvGrpSpPr>
            <p:cNvPr id="19" name="Group 18"/>
            <p:cNvGrpSpPr/>
            <p:nvPr/>
          </p:nvGrpSpPr>
          <p:grpSpPr>
            <a:xfrm>
              <a:off x="3995936" y="836712"/>
              <a:ext cx="4392488" cy="2880320"/>
              <a:chOff x="3995936" y="836712"/>
              <a:chExt cx="4392488" cy="2880320"/>
            </a:xfrm>
          </p:grpSpPr>
          <p:pic>
            <p:nvPicPr>
              <p:cNvPr id="1536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1912" y="1371600"/>
                <a:ext cx="1676400" cy="12382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5378" name="TextBox 15377"/>
              <p:cNvSpPr txBox="1"/>
              <p:nvPr/>
            </p:nvSpPr>
            <p:spPr>
              <a:xfrm>
                <a:off x="3995936" y="1927553"/>
                <a:ext cx="389850" cy="584775"/>
              </a:xfrm>
              <a:prstGeom prst="rect">
                <a:avLst/>
              </a:prstGeom>
              <a:noFill/>
            </p:spPr>
            <p:txBody>
              <a:bodyPr wrap="none" rtlCol="0">
                <a:spAutoFit/>
              </a:bodyPr>
              <a:lstStyle/>
              <a:p>
                <a:r>
                  <a:rPr lang="en-GB" sz="3200" dirty="0" smtClean="0"/>
                  <a:t>+</a:t>
                </a:r>
                <a:endParaRPr lang="en-GB" sz="3200" dirty="0"/>
              </a:p>
            </p:txBody>
          </p:sp>
          <p:sp>
            <p:nvSpPr>
              <p:cNvPr id="15380" name="Rounded Rectangle 15379"/>
              <p:cNvSpPr/>
              <p:nvPr/>
            </p:nvSpPr>
            <p:spPr>
              <a:xfrm>
                <a:off x="4499992" y="836712"/>
                <a:ext cx="3888432" cy="28803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Oval 10"/>
            <p:cNvSpPr/>
            <p:nvPr/>
          </p:nvSpPr>
          <p:spPr>
            <a:xfrm>
              <a:off x="5273030" y="1104181"/>
              <a:ext cx="216024" cy="21602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5401233" y="1320205"/>
              <a:ext cx="369012" cy="369332"/>
            </a:xfrm>
            <a:prstGeom prst="rect">
              <a:avLst/>
            </a:prstGeom>
            <a:noFill/>
          </p:spPr>
          <p:txBody>
            <a:bodyPr wrap="none" rtlCol="0">
              <a:spAutoFit/>
            </a:bodyPr>
            <a:lstStyle/>
            <a:p>
              <a:r>
                <a:rPr lang="en-GB" i="1" dirty="0" err="1" smtClean="0"/>
                <a:t>v</a:t>
              </a:r>
              <a:r>
                <a:rPr lang="en-GB" sz="1100" i="1" dirty="0" err="1" smtClean="0"/>
                <a:t>A</a:t>
              </a:r>
              <a:endParaRPr lang="en-GB" i="1" dirty="0"/>
            </a:p>
          </p:txBody>
        </p:sp>
      </p:grpSp>
    </p:spTree>
    <p:extLst>
      <p:ext uri="{BB962C8B-B14F-4D97-AF65-F5344CB8AC3E}">
        <p14:creationId xmlns:p14="http://schemas.microsoft.com/office/powerpoint/2010/main" val="151086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537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538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3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6" grpId="0"/>
      <p:bldP spid="15388" grpId="0"/>
      <p:bldP spid="15372" grpId="0"/>
    </p:bld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8774" r="33511"/>
          <a:stretch/>
        </p:blipFill>
        <p:spPr bwMode="auto">
          <a:xfrm>
            <a:off x="-286710" y="897"/>
            <a:ext cx="10996326"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Date Placeholder 14"/>
          <p:cNvSpPr>
            <a:spLocks noGrp="1"/>
          </p:cNvSpPr>
          <p:nvPr>
            <p:ph type="dt" sz="half" idx="10"/>
          </p:nvPr>
        </p:nvSpPr>
        <p:spPr/>
        <p:txBody>
          <a:bodyPr/>
          <a:lstStyle/>
          <a:p>
            <a:r>
              <a:rPr lang="en-US" smtClean="0"/>
              <a:t>15 January 2021</a:t>
            </a:r>
            <a:endParaRPr lang="en-GB"/>
          </a:p>
        </p:txBody>
      </p:sp>
      <p:sp>
        <p:nvSpPr>
          <p:cNvPr id="17" name="Footer Placeholder 16"/>
          <p:cNvSpPr>
            <a:spLocks noGrp="1"/>
          </p:cNvSpPr>
          <p:nvPr>
            <p:ph type="ftr" sz="quarter" idx="11"/>
          </p:nvPr>
        </p:nvSpPr>
        <p:spPr/>
        <p:txBody>
          <a:bodyPr/>
          <a:lstStyle/>
          <a:p>
            <a:r>
              <a:rPr lang="en-US" smtClean="0"/>
              <a:t>JUAS 2021</a:t>
            </a:r>
            <a:endParaRPr lang="en-GB"/>
          </a:p>
        </p:txBody>
      </p:sp>
      <p:sp>
        <p:nvSpPr>
          <p:cNvPr id="26" name="Slide Number Placeholder 25"/>
          <p:cNvSpPr>
            <a:spLocks noGrp="1"/>
          </p:cNvSpPr>
          <p:nvPr>
            <p:ph type="sldNum" sz="quarter" idx="12"/>
          </p:nvPr>
        </p:nvSpPr>
        <p:spPr/>
        <p:txBody>
          <a:bodyPr/>
          <a:lstStyle/>
          <a:p>
            <a:fld id="{83B6C149-C4AE-46F7-9107-89353D12E7BA}" type="slidenum">
              <a:rPr lang="en-GB" smtClean="0"/>
              <a:t>85</a:t>
            </a:fld>
            <a:endParaRPr lang="en-GB"/>
          </a:p>
        </p:txBody>
      </p:sp>
      <p:sp>
        <p:nvSpPr>
          <p:cNvPr id="2" name="TextBox 1"/>
          <p:cNvSpPr txBox="1"/>
          <p:nvPr/>
        </p:nvSpPr>
        <p:spPr>
          <a:xfrm rot="16928502">
            <a:off x="3935914" y="5117840"/>
            <a:ext cx="930263" cy="338554"/>
          </a:xfrm>
          <a:prstGeom prst="rect">
            <a:avLst/>
          </a:prstGeom>
          <a:noFill/>
        </p:spPr>
        <p:txBody>
          <a:bodyPr wrap="none" rtlCol="0">
            <a:spAutoFit/>
          </a:bodyPr>
          <a:lstStyle/>
          <a:p>
            <a:r>
              <a:rPr lang="en-GB" sz="1600" dirty="0" smtClean="0">
                <a:solidFill>
                  <a:schemeClr val="bg1"/>
                </a:solidFill>
              </a:rPr>
              <a:t>LINAC 4</a:t>
            </a:r>
            <a:endParaRPr lang="en-GB" sz="1600" dirty="0">
              <a:solidFill>
                <a:schemeClr val="bg1"/>
              </a:solidFill>
            </a:endParaRPr>
          </a:p>
        </p:txBody>
      </p:sp>
    </p:spTree>
    <p:extLst>
      <p:ext uri="{BB962C8B-B14F-4D97-AF65-F5344CB8AC3E}">
        <p14:creationId xmlns:p14="http://schemas.microsoft.com/office/powerpoint/2010/main" val="1267346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86</a:t>
            </a:fld>
            <a:endParaRPr lang="en-GB"/>
          </a:p>
        </p:txBody>
      </p:sp>
      <p:grpSp>
        <p:nvGrpSpPr>
          <p:cNvPr id="36" name="Group 35"/>
          <p:cNvGrpSpPr/>
          <p:nvPr/>
        </p:nvGrpSpPr>
        <p:grpSpPr>
          <a:xfrm>
            <a:off x="1448382" y="4796950"/>
            <a:ext cx="1430200" cy="1224136"/>
            <a:chOff x="4716016" y="2492896"/>
            <a:chExt cx="1430200" cy="1224136"/>
          </a:xfrm>
        </p:grpSpPr>
        <p:sp>
          <p:nvSpPr>
            <p:cNvPr id="7" name="Oval 6"/>
            <p:cNvSpPr/>
            <p:nvPr/>
          </p:nvSpPr>
          <p:spPr>
            <a:xfrm>
              <a:off x="4788024" y="2492896"/>
              <a:ext cx="1296144" cy="12241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4968660" y="2740278"/>
              <a:ext cx="934871" cy="369332"/>
            </a:xfrm>
            <a:prstGeom prst="rect">
              <a:avLst/>
            </a:prstGeom>
            <a:noFill/>
          </p:spPr>
          <p:txBody>
            <a:bodyPr wrap="none" rtlCol="0">
              <a:spAutoFit/>
            </a:bodyPr>
            <a:lstStyle/>
            <a:p>
              <a:r>
                <a:rPr lang="en-GB" dirty="0" smtClean="0"/>
                <a:t>Booster</a:t>
              </a:r>
              <a:endParaRPr lang="en-GB" dirty="0"/>
            </a:p>
          </p:txBody>
        </p:sp>
        <p:sp>
          <p:nvSpPr>
            <p:cNvPr id="9" name="TextBox 8"/>
            <p:cNvSpPr txBox="1"/>
            <p:nvPr/>
          </p:nvSpPr>
          <p:spPr>
            <a:xfrm>
              <a:off x="4716016" y="3018554"/>
              <a:ext cx="1430200" cy="276999"/>
            </a:xfrm>
            <a:prstGeom prst="rect">
              <a:avLst/>
            </a:prstGeom>
            <a:noFill/>
          </p:spPr>
          <p:txBody>
            <a:bodyPr wrap="none" rtlCol="0">
              <a:spAutoFit/>
            </a:bodyPr>
            <a:lstStyle/>
            <a:p>
              <a:r>
                <a:rPr lang="en-GB" sz="1200" dirty="0" smtClean="0"/>
                <a:t>50 MeV </a:t>
              </a:r>
              <a:r>
                <a:rPr lang="en-GB" sz="1200" dirty="0" smtClean="0">
                  <a:sym typeface="Wingdings" panose="05000000000000000000" pitchFamily="2" charset="2"/>
                </a:rPr>
                <a:t> 1.4 GeV</a:t>
              </a:r>
              <a:endParaRPr lang="en-GB" sz="1200" dirty="0"/>
            </a:p>
          </p:txBody>
        </p:sp>
      </p:grpSp>
      <p:grpSp>
        <p:nvGrpSpPr>
          <p:cNvPr id="35" name="Group 34"/>
          <p:cNvGrpSpPr/>
          <p:nvPr/>
        </p:nvGrpSpPr>
        <p:grpSpPr>
          <a:xfrm>
            <a:off x="198896" y="246915"/>
            <a:ext cx="2044149" cy="1821904"/>
            <a:chOff x="4909013" y="3839345"/>
            <a:chExt cx="2044149" cy="1821904"/>
          </a:xfrm>
        </p:grpSpPr>
        <p:sp>
          <p:nvSpPr>
            <p:cNvPr id="10" name="Oval 9"/>
            <p:cNvSpPr/>
            <p:nvPr/>
          </p:nvSpPr>
          <p:spPr>
            <a:xfrm>
              <a:off x="4968660" y="3839345"/>
              <a:ext cx="1908032" cy="18219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162732" y="4074652"/>
              <a:ext cx="1536709" cy="646331"/>
            </a:xfrm>
            <a:prstGeom prst="rect">
              <a:avLst/>
            </a:prstGeom>
            <a:noFill/>
          </p:spPr>
          <p:txBody>
            <a:bodyPr wrap="square" rtlCol="0">
              <a:spAutoFit/>
            </a:bodyPr>
            <a:lstStyle/>
            <a:p>
              <a:pPr algn="ctr"/>
              <a:r>
                <a:rPr lang="en-GB" dirty="0" smtClean="0"/>
                <a:t>Proton Synchrotron</a:t>
              </a:r>
              <a:endParaRPr lang="en-GB" dirty="0"/>
            </a:p>
          </p:txBody>
        </p:sp>
        <p:sp>
          <p:nvSpPr>
            <p:cNvPr id="12" name="TextBox 11"/>
            <p:cNvSpPr txBox="1"/>
            <p:nvPr/>
          </p:nvSpPr>
          <p:spPr>
            <a:xfrm>
              <a:off x="4909013" y="4750297"/>
              <a:ext cx="2044149" cy="369332"/>
            </a:xfrm>
            <a:prstGeom prst="rect">
              <a:avLst/>
            </a:prstGeom>
            <a:noFill/>
          </p:spPr>
          <p:txBody>
            <a:bodyPr wrap="none" rtlCol="0">
              <a:spAutoFit/>
            </a:bodyPr>
            <a:lstStyle/>
            <a:p>
              <a:r>
                <a:rPr lang="en-GB" dirty="0" smtClean="0"/>
                <a:t>1.4 GeV </a:t>
              </a:r>
              <a:r>
                <a:rPr lang="en-GB" dirty="0" smtClean="0">
                  <a:sym typeface="Wingdings" panose="05000000000000000000" pitchFamily="2" charset="2"/>
                </a:rPr>
                <a:t> 26 GeV</a:t>
              </a:r>
              <a:endParaRPr lang="en-GB" dirty="0"/>
            </a:p>
          </p:txBody>
        </p:sp>
      </p:grpSp>
      <p:grpSp>
        <p:nvGrpSpPr>
          <p:cNvPr id="34" name="Group 33"/>
          <p:cNvGrpSpPr/>
          <p:nvPr/>
        </p:nvGrpSpPr>
        <p:grpSpPr>
          <a:xfrm>
            <a:off x="2154843" y="1598066"/>
            <a:ext cx="2484893" cy="2392349"/>
            <a:chOff x="5903531" y="764704"/>
            <a:chExt cx="2484893" cy="2392349"/>
          </a:xfrm>
        </p:grpSpPr>
        <p:sp>
          <p:nvSpPr>
            <p:cNvPr id="17" name="Oval 16"/>
            <p:cNvSpPr/>
            <p:nvPr/>
          </p:nvSpPr>
          <p:spPr>
            <a:xfrm>
              <a:off x="5903531" y="764704"/>
              <a:ext cx="2484893" cy="23923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146216" y="1245298"/>
              <a:ext cx="2061572" cy="646331"/>
            </a:xfrm>
            <a:prstGeom prst="rect">
              <a:avLst/>
            </a:prstGeom>
            <a:noFill/>
          </p:spPr>
          <p:txBody>
            <a:bodyPr wrap="square" rtlCol="0">
              <a:spAutoFit/>
            </a:bodyPr>
            <a:lstStyle/>
            <a:p>
              <a:pPr algn="ctr"/>
              <a:r>
                <a:rPr lang="en-GB" dirty="0" smtClean="0"/>
                <a:t>Super Proton Synchrotron</a:t>
              </a:r>
              <a:endParaRPr lang="en-GB" dirty="0"/>
            </a:p>
          </p:txBody>
        </p:sp>
        <p:sp>
          <p:nvSpPr>
            <p:cNvPr id="19" name="TextBox 18"/>
            <p:cNvSpPr txBox="1"/>
            <p:nvPr/>
          </p:nvSpPr>
          <p:spPr>
            <a:xfrm>
              <a:off x="6147668" y="1960878"/>
              <a:ext cx="2108269" cy="369332"/>
            </a:xfrm>
            <a:prstGeom prst="rect">
              <a:avLst/>
            </a:prstGeom>
            <a:noFill/>
          </p:spPr>
          <p:txBody>
            <a:bodyPr wrap="none" rtlCol="0">
              <a:spAutoFit/>
            </a:bodyPr>
            <a:lstStyle/>
            <a:p>
              <a:r>
                <a:rPr lang="en-GB" dirty="0" smtClean="0"/>
                <a:t>26 GeV </a:t>
              </a:r>
              <a:r>
                <a:rPr lang="en-GB" dirty="0" smtClean="0">
                  <a:sym typeface="Wingdings" panose="05000000000000000000" pitchFamily="2" charset="2"/>
                </a:rPr>
                <a:t> 450 GeV</a:t>
              </a:r>
              <a:endParaRPr lang="en-GB" dirty="0"/>
            </a:p>
          </p:txBody>
        </p:sp>
      </p:grpSp>
      <p:grpSp>
        <p:nvGrpSpPr>
          <p:cNvPr id="33" name="Group 32"/>
          <p:cNvGrpSpPr/>
          <p:nvPr/>
        </p:nvGrpSpPr>
        <p:grpSpPr>
          <a:xfrm>
            <a:off x="4531108" y="1854070"/>
            <a:ext cx="4550084" cy="4498941"/>
            <a:chOff x="612648" y="620688"/>
            <a:chExt cx="4550084" cy="4498941"/>
          </a:xfrm>
        </p:grpSpPr>
        <p:sp>
          <p:nvSpPr>
            <p:cNvPr id="20" name="Oval 19"/>
            <p:cNvSpPr/>
            <p:nvPr/>
          </p:nvSpPr>
          <p:spPr>
            <a:xfrm>
              <a:off x="612648" y="620688"/>
              <a:ext cx="4550084" cy="4498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738657" y="1046743"/>
              <a:ext cx="2298065" cy="369332"/>
            </a:xfrm>
            <a:prstGeom prst="rect">
              <a:avLst/>
            </a:prstGeom>
            <a:noFill/>
          </p:spPr>
          <p:txBody>
            <a:bodyPr wrap="none" rtlCol="0">
              <a:spAutoFit/>
            </a:bodyPr>
            <a:lstStyle/>
            <a:p>
              <a:r>
                <a:rPr lang="en-GB" dirty="0" smtClean="0"/>
                <a:t>Large Hadron Collider</a:t>
              </a:r>
              <a:endParaRPr lang="en-GB" dirty="0"/>
            </a:p>
          </p:txBody>
        </p:sp>
        <p:sp>
          <p:nvSpPr>
            <p:cNvPr id="23" name="TextBox 22"/>
            <p:cNvSpPr txBox="1"/>
            <p:nvPr/>
          </p:nvSpPr>
          <p:spPr>
            <a:xfrm>
              <a:off x="1727032" y="1450423"/>
              <a:ext cx="2339102" cy="369332"/>
            </a:xfrm>
            <a:prstGeom prst="rect">
              <a:avLst/>
            </a:prstGeom>
            <a:noFill/>
          </p:spPr>
          <p:txBody>
            <a:bodyPr wrap="none" rtlCol="0">
              <a:spAutoFit/>
            </a:bodyPr>
            <a:lstStyle/>
            <a:p>
              <a:r>
                <a:rPr lang="en-GB" dirty="0" smtClean="0"/>
                <a:t>450 GeV </a:t>
              </a:r>
              <a:r>
                <a:rPr lang="en-GB" dirty="0" smtClean="0">
                  <a:sym typeface="Wingdings" panose="05000000000000000000" pitchFamily="2" charset="2"/>
                </a:rPr>
                <a:t> 7000 GeV</a:t>
              </a:r>
              <a:endParaRPr lang="en-GB" dirty="0"/>
            </a:p>
          </p:txBody>
        </p:sp>
      </p:grpSp>
      <p:grpSp>
        <p:nvGrpSpPr>
          <p:cNvPr id="37" name="Group 36"/>
          <p:cNvGrpSpPr/>
          <p:nvPr/>
        </p:nvGrpSpPr>
        <p:grpSpPr>
          <a:xfrm>
            <a:off x="3374622" y="4989684"/>
            <a:ext cx="1060704" cy="1219845"/>
            <a:chOff x="612648" y="5044534"/>
            <a:chExt cx="1060704" cy="1219845"/>
          </a:xfrm>
        </p:grpSpPr>
        <p:sp>
          <p:nvSpPr>
            <p:cNvPr id="5" name="Isosceles Triangle 4"/>
            <p:cNvSpPr/>
            <p:nvPr/>
          </p:nvSpPr>
          <p:spPr>
            <a:xfrm>
              <a:off x="612648" y="5044534"/>
              <a:ext cx="1060704"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74948" y="5404574"/>
              <a:ext cx="936104" cy="646331"/>
            </a:xfrm>
            <a:prstGeom prst="rect">
              <a:avLst/>
            </a:prstGeom>
            <a:noFill/>
          </p:spPr>
          <p:txBody>
            <a:bodyPr wrap="square" rtlCol="0">
              <a:spAutoFit/>
            </a:bodyPr>
            <a:lstStyle/>
            <a:p>
              <a:pPr algn="ctr"/>
              <a:r>
                <a:rPr lang="en-GB" dirty="0" smtClean="0">
                  <a:solidFill>
                    <a:schemeClr val="bg1"/>
                  </a:solidFill>
                </a:rPr>
                <a:t>Proton source</a:t>
              </a:r>
              <a:endParaRPr lang="en-GB" dirty="0">
                <a:solidFill>
                  <a:schemeClr val="bg1"/>
                </a:solidFill>
              </a:endParaRPr>
            </a:p>
          </p:txBody>
        </p:sp>
        <p:sp>
          <p:nvSpPr>
            <p:cNvPr id="24" name="TextBox 23"/>
            <p:cNvSpPr txBox="1"/>
            <p:nvPr/>
          </p:nvSpPr>
          <p:spPr>
            <a:xfrm>
              <a:off x="726283" y="5895047"/>
              <a:ext cx="833433" cy="369332"/>
            </a:xfrm>
            <a:prstGeom prst="rect">
              <a:avLst/>
            </a:prstGeom>
            <a:noFill/>
          </p:spPr>
          <p:txBody>
            <a:bodyPr wrap="none" rtlCol="0">
              <a:spAutoFit/>
            </a:bodyPr>
            <a:lstStyle/>
            <a:p>
              <a:r>
                <a:rPr lang="en-GB" dirty="0" smtClean="0"/>
                <a:t>90 </a:t>
              </a:r>
              <a:r>
                <a:rPr lang="en-GB" dirty="0" err="1" smtClean="0"/>
                <a:t>keV</a:t>
              </a:r>
              <a:endParaRPr lang="en-GB" dirty="0"/>
            </a:p>
          </p:txBody>
        </p:sp>
      </p:grpSp>
      <p:grpSp>
        <p:nvGrpSpPr>
          <p:cNvPr id="38" name="Group 37"/>
          <p:cNvGrpSpPr/>
          <p:nvPr/>
        </p:nvGrpSpPr>
        <p:grpSpPr>
          <a:xfrm>
            <a:off x="361378" y="2686376"/>
            <a:ext cx="1627946" cy="1175025"/>
            <a:chOff x="1932275" y="5243242"/>
            <a:chExt cx="1627946" cy="1175025"/>
          </a:xfrm>
        </p:grpSpPr>
        <p:sp>
          <p:nvSpPr>
            <p:cNvPr id="25" name="TextBox 24"/>
            <p:cNvSpPr txBox="1"/>
            <p:nvPr/>
          </p:nvSpPr>
          <p:spPr>
            <a:xfrm>
              <a:off x="2339752" y="5501734"/>
              <a:ext cx="623889" cy="369332"/>
            </a:xfrm>
            <a:prstGeom prst="rect">
              <a:avLst/>
            </a:prstGeom>
            <a:noFill/>
          </p:spPr>
          <p:txBody>
            <a:bodyPr wrap="none" rtlCol="0">
              <a:spAutoFit/>
            </a:bodyPr>
            <a:lstStyle/>
            <a:p>
              <a:r>
                <a:rPr lang="en-GB" dirty="0" smtClean="0"/>
                <a:t>RFQ</a:t>
              </a:r>
              <a:endParaRPr lang="en-GB" dirty="0"/>
            </a:p>
          </p:txBody>
        </p:sp>
        <p:sp>
          <p:nvSpPr>
            <p:cNvPr id="26" name="Diamond 25"/>
            <p:cNvSpPr/>
            <p:nvPr/>
          </p:nvSpPr>
          <p:spPr>
            <a:xfrm>
              <a:off x="2194496" y="5243242"/>
              <a:ext cx="914400" cy="914400"/>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1932275" y="6110490"/>
              <a:ext cx="1627946" cy="307777"/>
            </a:xfrm>
            <a:prstGeom prst="rect">
              <a:avLst/>
            </a:prstGeom>
            <a:noFill/>
          </p:spPr>
          <p:txBody>
            <a:bodyPr wrap="none" rtlCol="0">
              <a:spAutoFit/>
            </a:bodyPr>
            <a:lstStyle/>
            <a:p>
              <a:r>
                <a:rPr lang="en-GB" sz="1400" dirty="0" smtClean="0"/>
                <a:t>90 </a:t>
              </a:r>
              <a:r>
                <a:rPr lang="en-GB" sz="1400" dirty="0" err="1" smtClean="0"/>
                <a:t>keV</a:t>
              </a:r>
              <a:r>
                <a:rPr lang="en-GB" sz="1400" dirty="0" smtClean="0"/>
                <a:t> </a:t>
              </a:r>
              <a:r>
                <a:rPr lang="en-GB" sz="1400" dirty="0" smtClean="0">
                  <a:sym typeface="Wingdings" panose="05000000000000000000" pitchFamily="2" charset="2"/>
                </a:rPr>
                <a:t> 750 </a:t>
              </a:r>
              <a:r>
                <a:rPr lang="en-GB" sz="1400" dirty="0" err="1" smtClean="0">
                  <a:sym typeface="Wingdings" panose="05000000000000000000" pitchFamily="2" charset="2"/>
                </a:rPr>
                <a:t>keV</a:t>
              </a:r>
              <a:r>
                <a:rPr lang="en-GB" sz="1400" dirty="0" smtClean="0">
                  <a:sym typeface="Wingdings" panose="05000000000000000000" pitchFamily="2" charset="2"/>
                </a:rPr>
                <a:t> </a:t>
              </a:r>
              <a:endParaRPr lang="en-GB" sz="1400" dirty="0"/>
            </a:p>
          </p:txBody>
        </p:sp>
      </p:grpSp>
      <p:grpSp>
        <p:nvGrpSpPr>
          <p:cNvPr id="29" name="Group 28"/>
          <p:cNvGrpSpPr/>
          <p:nvPr/>
        </p:nvGrpSpPr>
        <p:grpSpPr>
          <a:xfrm>
            <a:off x="4487663" y="230338"/>
            <a:ext cx="2064228" cy="809131"/>
            <a:chOff x="2937804" y="1633783"/>
            <a:chExt cx="2064228" cy="809131"/>
          </a:xfrm>
        </p:grpSpPr>
        <p:cxnSp>
          <p:nvCxnSpPr>
            <p:cNvPr id="14" name="Straight Connector 13"/>
            <p:cNvCxnSpPr/>
            <p:nvPr/>
          </p:nvCxnSpPr>
          <p:spPr>
            <a:xfrm flipV="1">
              <a:off x="2937804" y="1633783"/>
              <a:ext cx="2064228" cy="670972"/>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20625031">
              <a:off x="3449066" y="1663641"/>
              <a:ext cx="779381" cy="369332"/>
            </a:xfrm>
            <a:prstGeom prst="rect">
              <a:avLst/>
            </a:prstGeom>
            <a:noFill/>
          </p:spPr>
          <p:txBody>
            <a:bodyPr wrap="none" rtlCol="0">
              <a:spAutoFit/>
            </a:bodyPr>
            <a:lstStyle/>
            <a:p>
              <a:r>
                <a:rPr lang="en-GB" dirty="0" smtClean="0"/>
                <a:t>Linac2</a:t>
              </a:r>
              <a:endParaRPr lang="en-GB" dirty="0"/>
            </a:p>
          </p:txBody>
        </p:sp>
        <p:sp>
          <p:nvSpPr>
            <p:cNvPr id="28" name="TextBox 27"/>
            <p:cNvSpPr txBox="1"/>
            <p:nvPr/>
          </p:nvSpPr>
          <p:spPr>
            <a:xfrm rot="20543108">
              <a:off x="2945663" y="2073582"/>
              <a:ext cx="2048510" cy="369332"/>
            </a:xfrm>
            <a:prstGeom prst="rect">
              <a:avLst/>
            </a:prstGeom>
            <a:noFill/>
          </p:spPr>
          <p:txBody>
            <a:bodyPr wrap="none" rtlCol="0">
              <a:spAutoFit/>
            </a:bodyPr>
            <a:lstStyle/>
            <a:p>
              <a:r>
                <a:rPr lang="en-GB" dirty="0" smtClean="0"/>
                <a:t>750 </a:t>
              </a:r>
              <a:r>
                <a:rPr lang="en-GB" dirty="0" err="1" smtClean="0"/>
                <a:t>keV</a:t>
              </a:r>
              <a:r>
                <a:rPr lang="en-GB" dirty="0" smtClean="0"/>
                <a:t> </a:t>
              </a:r>
              <a:r>
                <a:rPr lang="en-GB" dirty="0" smtClean="0">
                  <a:sym typeface="Wingdings" panose="05000000000000000000" pitchFamily="2" charset="2"/>
                </a:rPr>
                <a:t> 50 MeV</a:t>
              </a:r>
              <a:endParaRPr lang="en-GB" dirty="0"/>
            </a:p>
          </p:txBody>
        </p:sp>
      </p:grpSp>
    </p:spTree>
    <p:extLst>
      <p:ext uri="{BB962C8B-B14F-4D97-AF65-F5344CB8AC3E}">
        <p14:creationId xmlns:p14="http://schemas.microsoft.com/office/powerpoint/2010/main" val="188262025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US" dirty="0" smtClean="0"/>
              <a:t>Elena …  More Deceleration</a:t>
            </a:r>
            <a:endParaRPr lang="en-US" dirty="0"/>
          </a:p>
        </p:txBody>
      </p:sp>
      <p:sp>
        <p:nvSpPr>
          <p:cNvPr id="3" name="Date Placeholder 2"/>
          <p:cNvSpPr>
            <a:spLocks noGrp="1"/>
          </p:cNvSpPr>
          <p:nvPr>
            <p:ph type="dt" sz="half" idx="10"/>
          </p:nvPr>
        </p:nvSpPr>
        <p:spPr/>
        <p:txBody>
          <a:bodyPr/>
          <a:lstStyle/>
          <a:p>
            <a:r>
              <a:rPr lang="en-US" smtClean="0"/>
              <a:t>15 January 2021</a:t>
            </a:r>
            <a:endParaRPr lang="en-US" dirty="0" smtClean="0"/>
          </a:p>
        </p:txBody>
      </p:sp>
      <p:sp>
        <p:nvSpPr>
          <p:cNvPr id="4" name="Footer Placeholder 3"/>
          <p:cNvSpPr>
            <a:spLocks noGrp="1"/>
          </p:cNvSpPr>
          <p:nvPr>
            <p:ph type="ftr" sz="quarter" idx="11"/>
          </p:nvPr>
        </p:nvSpPr>
        <p:spPr/>
        <p:txBody>
          <a:bodyPr/>
          <a:lstStyle/>
          <a:p>
            <a:r>
              <a:rPr lang="en-US" smtClean="0"/>
              <a:t>JUAS 2021</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87</a:t>
            </a:fld>
            <a:endParaRPr lang="en-US" dirty="0"/>
          </a:p>
        </p:txBody>
      </p:sp>
      <p:pic>
        <p:nvPicPr>
          <p:cNvPr id="8" name="Picture 7"/>
          <p:cNvPicPr>
            <a:picLocks noChangeAspect="1"/>
          </p:cNvPicPr>
          <p:nvPr/>
        </p:nvPicPr>
        <p:blipFill>
          <a:blip r:embed="rId2"/>
          <a:stretch>
            <a:fillRect/>
          </a:stretch>
        </p:blipFill>
        <p:spPr>
          <a:xfrm>
            <a:off x="4867096" y="908720"/>
            <a:ext cx="4241408" cy="3888432"/>
          </a:xfrm>
          <a:prstGeom prst="rect">
            <a:avLst/>
          </a:prstGeom>
        </p:spPr>
      </p:pic>
      <p:sp>
        <p:nvSpPr>
          <p:cNvPr id="9" name="TextBox 8"/>
          <p:cNvSpPr txBox="1"/>
          <p:nvPr/>
        </p:nvSpPr>
        <p:spPr>
          <a:xfrm>
            <a:off x="467544" y="5157192"/>
            <a:ext cx="4824536" cy="1015663"/>
          </a:xfrm>
          <a:prstGeom prst="rect">
            <a:avLst/>
          </a:prstGeom>
          <a:noFill/>
        </p:spPr>
        <p:txBody>
          <a:bodyPr wrap="square" rtlCol="0">
            <a:spAutoFit/>
          </a:bodyPr>
          <a:lstStyle/>
          <a:p>
            <a:r>
              <a:rPr lang="en-US" sz="2000" b="1" dirty="0" smtClean="0">
                <a:effectLst/>
              </a:rPr>
              <a:t>A second stage of deceleration after AD Momentum: 100 – 13.7MeV/c </a:t>
            </a:r>
          </a:p>
          <a:p>
            <a:r>
              <a:rPr lang="en-US" sz="2000" b="1" dirty="0" smtClean="0">
                <a:effectLst/>
              </a:rPr>
              <a:t>Kinetic : 5.3 – 0.1 MeV </a:t>
            </a:r>
          </a:p>
        </p:txBody>
      </p:sp>
      <p:sp>
        <p:nvSpPr>
          <p:cNvPr id="11" name="TextBox 10"/>
          <p:cNvSpPr txBox="1"/>
          <p:nvPr/>
        </p:nvSpPr>
        <p:spPr>
          <a:xfrm>
            <a:off x="5504952" y="5103474"/>
            <a:ext cx="3096344" cy="707886"/>
          </a:xfrm>
          <a:prstGeom prst="rect">
            <a:avLst/>
          </a:prstGeom>
          <a:solidFill>
            <a:schemeClr val="tx2">
              <a:lumMod val="40000"/>
              <a:lumOff val="60000"/>
            </a:schemeClr>
          </a:solidFill>
          <a:ln>
            <a:solidFill>
              <a:schemeClr val="tx2"/>
            </a:solidFill>
          </a:ln>
        </p:spPr>
        <p:txBody>
          <a:bodyPr wrap="square" rtlCol="0">
            <a:spAutoFit/>
          </a:bodyPr>
          <a:lstStyle/>
          <a:p>
            <a:pPr algn="ctr"/>
            <a:r>
              <a:rPr lang="en-US" sz="2000" b="1" dirty="0" smtClean="0">
                <a:effectLst/>
                <a:cs typeface="Comic Sans MS"/>
              </a:rPr>
              <a:t>Commissioning in 2016 Operation since 2017</a:t>
            </a:r>
          </a:p>
        </p:txBody>
      </p:sp>
      <p:sp>
        <p:nvSpPr>
          <p:cNvPr id="6" name="Rectangle 5"/>
          <p:cNvSpPr/>
          <p:nvPr/>
        </p:nvSpPr>
        <p:spPr>
          <a:xfrm>
            <a:off x="296307" y="3517458"/>
            <a:ext cx="4614905" cy="1569660"/>
          </a:xfrm>
          <a:prstGeom prst="rect">
            <a:avLst/>
          </a:prstGeom>
        </p:spPr>
        <p:txBody>
          <a:bodyPr wrap="square">
            <a:spAutoFit/>
          </a:bodyPr>
          <a:lstStyle/>
          <a:p>
            <a:pPr algn="ctr"/>
            <a:r>
              <a:rPr lang="en-GB" sz="1600" b="1" dirty="0" smtClean="0">
                <a:solidFill>
                  <a:srgbClr val="FF0000"/>
                </a:solidFill>
              </a:rPr>
              <a:t>ELENA will overcome this problem + will be </a:t>
            </a:r>
          </a:p>
          <a:p>
            <a:pPr algn="ctr"/>
            <a:r>
              <a:rPr lang="en-GB" sz="1600" b="1" dirty="0">
                <a:solidFill>
                  <a:srgbClr val="FF0000"/>
                </a:solidFill>
              </a:rPr>
              <a:t>able to deliver beams almost simultaneously to all four experiments </a:t>
            </a:r>
            <a:r>
              <a:rPr lang="en-GB" sz="1600" dirty="0"/>
              <a:t>resulting in an essential gain in total beam time for each experiment. This also opens up the possibility to accommodate an extra experimental zone.</a:t>
            </a:r>
          </a:p>
        </p:txBody>
      </p:sp>
      <p:sp>
        <p:nvSpPr>
          <p:cNvPr id="7" name="TextBox 6"/>
          <p:cNvSpPr txBox="1"/>
          <p:nvPr/>
        </p:nvSpPr>
        <p:spPr>
          <a:xfrm>
            <a:off x="6228184" y="2276872"/>
            <a:ext cx="894797" cy="369332"/>
          </a:xfrm>
          <a:prstGeom prst="rect">
            <a:avLst/>
          </a:prstGeom>
          <a:noFill/>
        </p:spPr>
        <p:txBody>
          <a:bodyPr wrap="none" rtlCol="0">
            <a:spAutoFit/>
          </a:bodyPr>
          <a:lstStyle/>
          <a:p>
            <a:r>
              <a:rPr lang="en-GB" dirty="0" smtClean="0"/>
              <a:t>C=30 m</a:t>
            </a:r>
            <a:endParaRPr lang="en-GB" dirty="0"/>
          </a:p>
        </p:txBody>
      </p:sp>
      <p:sp>
        <p:nvSpPr>
          <p:cNvPr id="10" name="Rectangle 9"/>
          <p:cNvSpPr/>
          <p:nvPr/>
        </p:nvSpPr>
        <p:spPr>
          <a:xfrm>
            <a:off x="2051720" y="1628800"/>
            <a:ext cx="21602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p:cNvGrpSpPr/>
          <p:nvPr/>
        </p:nvGrpSpPr>
        <p:grpSpPr>
          <a:xfrm>
            <a:off x="827584" y="1654248"/>
            <a:ext cx="719025" cy="808775"/>
            <a:chOff x="827584" y="1654248"/>
            <a:chExt cx="719025" cy="808775"/>
          </a:xfrm>
        </p:grpSpPr>
        <p:sp>
          <p:nvSpPr>
            <p:cNvPr id="13" name="Oval 12"/>
            <p:cNvSpPr/>
            <p:nvPr/>
          </p:nvSpPr>
          <p:spPr>
            <a:xfrm>
              <a:off x="827584" y="1654248"/>
              <a:ext cx="648072" cy="576064"/>
            </a:xfrm>
            <a:prstGeom prst="ellipse">
              <a:avLst/>
            </a:prstGeom>
            <a:solidFill>
              <a:srgbClr val="FF0000"/>
            </a:soli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p:cNvGrpSpPr/>
            <p:nvPr/>
          </p:nvGrpSpPr>
          <p:grpSpPr>
            <a:xfrm>
              <a:off x="990076" y="1801312"/>
              <a:ext cx="156600" cy="288032"/>
              <a:chOff x="2255160" y="5445224"/>
              <a:chExt cx="156600" cy="288032"/>
            </a:xfrm>
          </p:grpSpPr>
          <p:sp>
            <p:nvSpPr>
              <p:cNvPr id="30" name="Oval 29"/>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1151620" y="1798264"/>
              <a:ext cx="156600" cy="288032"/>
              <a:chOff x="2255160" y="5445224"/>
              <a:chExt cx="156600" cy="288032"/>
            </a:xfrm>
          </p:grpSpPr>
          <p:sp>
            <p:nvSpPr>
              <p:cNvPr id="28" name="Oval 27"/>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p:cNvSpPr txBox="1"/>
            <p:nvPr/>
          </p:nvSpPr>
          <p:spPr>
            <a:xfrm>
              <a:off x="1235077" y="2089344"/>
              <a:ext cx="306494" cy="369332"/>
            </a:xfrm>
            <a:prstGeom prst="rect">
              <a:avLst/>
            </a:prstGeom>
            <a:noFill/>
          </p:spPr>
          <p:txBody>
            <a:bodyPr wrap="none" rtlCol="0">
              <a:spAutoFit/>
            </a:bodyPr>
            <a:lstStyle/>
            <a:p>
              <a:r>
                <a:rPr lang="en-GB" dirty="0" smtClean="0"/>
                <a:t>p</a:t>
              </a:r>
              <a:endParaRPr lang="en-GB" dirty="0"/>
            </a:p>
          </p:txBody>
        </p:sp>
        <p:sp>
          <p:nvSpPr>
            <p:cNvPr id="18" name="TextBox 17"/>
            <p:cNvSpPr txBox="1"/>
            <p:nvPr/>
          </p:nvSpPr>
          <p:spPr>
            <a:xfrm>
              <a:off x="1236909" y="1878248"/>
              <a:ext cx="309700" cy="584775"/>
            </a:xfrm>
            <a:prstGeom prst="rect">
              <a:avLst/>
            </a:prstGeom>
            <a:noFill/>
          </p:spPr>
          <p:txBody>
            <a:bodyPr wrap="none" rtlCol="0">
              <a:spAutoFit/>
            </a:bodyPr>
            <a:lstStyle/>
            <a:p>
              <a:r>
                <a:rPr lang="en-GB" sz="3200" dirty="0" smtClean="0"/>
                <a:t>-</a:t>
              </a:r>
              <a:endParaRPr lang="en-GB" sz="3200" dirty="0"/>
            </a:p>
          </p:txBody>
        </p:sp>
      </p:grpSp>
      <p:sp>
        <p:nvSpPr>
          <p:cNvPr id="33" name="TextBox 32"/>
          <p:cNvSpPr txBox="1"/>
          <p:nvPr/>
        </p:nvSpPr>
        <p:spPr>
          <a:xfrm>
            <a:off x="775273" y="2420888"/>
            <a:ext cx="884729" cy="369332"/>
          </a:xfrm>
          <a:prstGeom prst="rect">
            <a:avLst/>
          </a:prstGeom>
          <a:noFill/>
        </p:spPr>
        <p:txBody>
          <a:bodyPr wrap="none" rtlCol="0">
            <a:spAutoFit/>
          </a:bodyPr>
          <a:lstStyle/>
          <a:p>
            <a:r>
              <a:rPr lang="en-GB" dirty="0" smtClean="0"/>
              <a:t>5.3 </a:t>
            </a:r>
            <a:r>
              <a:rPr lang="en-GB" dirty="0" err="1" smtClean="0"/>
              <a:t>keV</a:t>
            </a:r>
            <a:endParaRPr lang="en-GB" dirty="0"/>
          </a:p>
        </p:txBody>
      </p:sp>
      <p:sp>
        <p:nvSpPr>
          <p:cNvPr id="34" name="TextBox 33"/>
          <p:cNvSpPr txBox="1"/>
          <p:nvPr/>
        </p:nvSpPr>
        <p:spPr>
          <a:xfrm>
            <a:off x="1131439" y="982469"/>
            <a:ext cx="2001795" cy="646331"/>
          </a:xfrm>
          <a:prstGeom prst="rect">
            <a:avLst/>
          </a:prstGeom>
          <a:noFill/>
        </p:spPr>
        <p:txBody>
          <a:bodyPr wrap="none" rtlCol="0">
            <a:spAutoFit/>
          </a:bodyPr>
          <a:lstStyle/>
          <a:p>
            <a:pPr algn="ctr"/>
            <a:r>
              <a:rPr lang="en-GB" b="1" dirty="0" smtClean="0">
                <a:solidFill>
                  <a:srgbClr val="FF0000"/>
                </a:solidFill>
              </a:rPr>
              <a:t>Degrader foil</a:t>
            </a:r>
          </a:p>
          <a:p>
            <a:pPr algn="ctr"/>
            <a:r>
              <a:rPr lang="en-GB" b="1" dirty="0" smtClean="0">
                <a:solidFill>
                  <a:srgbClr val="FF0000"/>
                </a:solidFill>
              </a:rPr>
              <a:t>(Efficiency=0.1%)</a:t>
            </a:r>
            <a:endParaRPr lang="en-GB" b="1" dirty="0">
              <a:solidFill>
                <a:srgbClr val="FF0000"/>
              </a:solidFill>
            </a:endParaRPr>
          </a:p>
        </p:txBody>
      </p:sp>
      <p:sp>
        <p:nvSpPr>
          <p:cNvPr id="35" name="TextBox 34"/>
          <p:cNvSpPr txBox="1"/>
          <p:nvPr/>
        </p:nvSpPr>
        <p:spPr>
          <a:xfrm>
            <a:off x="2699792" y="2420888"/>
            <a:ext cx="718017" cy="369332"/>
          </a:xfrm>
          <a:prstGeom prst="rect">
            <a:avLst/>
          </a:prstGeom>
          <a:solidFill>
            <a:srgbClr val="FFC000"/>
          </a:solidFill>
        </p:spPr>
        <p:txBody>
          <a:bodyPr wrap="none" rtlCol="0">
            <a:spAutoFit/>
          </a:bodyPr>
          <a:lstStyle/>
          <a:p>
            <a:r>
              <a:rPr lang="en-GB" dirty="0" smtClean="0"/>
              <a:t>5 </a:t>
            </a:r>
            <a:r>
              <a:rPr lang="en-GB" dirty="0" err="1" smtClean="0"/>
              <a:t>keV</a:t>
            </a:r>
            <a:endParaRPr lang="en-GB" dirty="0"/>
          </a:p>
        </p:txBody>
      </p:sp>
      <p:cxnSp>
        <p:nvCxnSpPr>
          <p:cNvPr id="37" name="Straight Arrow Connector 36"/>
          <p:cNvCxnSpPr/>
          <p:nvPr/>
        </p:nvCxnSpPr>
        <p:spPr>
          <a:xfrm>
            <a:off x="1541571" y="1942280"/>
            <a:ext cx="137424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rot="19785944">
            <a:off x="15562" y="1120968"/>
            <a:ext cx="1489703" cy="369332"/>
          </a:xfrm>
          <a:prstGeom prst="rect">
            <a:avLst/>
          </a:prstGeom>
        </p:spPr>
        <p:txBody>
          <a:bodyPr wrap="none">
            <a:spAutoFit/>
          </a:bodyPr>
          <a:lstStyle/>
          <a:p>
            <a:r>
              <a:rPr lang="en-GB" dirty="0" smtClean="0"/>
              <a:t>Today’s </a:t>
            </a:r>
            <a:r>
              <a:rPr lang="en-GB" dirty="0"/>
              <a:t>set-up</a:t>
            </a:r>
          </a:p>
        </p:txBody>
      </p:sp>
    </p:spTree>
    <p:extLst>
      <p:ext uri="{BB962C8B-B14F-4D97-AF65-F5344CB8AC3E}">
        <p14:creationId xmlns:p14="http://schemas.microsoft.com/office/powerpoint/2010/main" val="3589070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15 January 2021</a:t>
            </a:r>
            <a:endParaRPr lang="en-GB"/>
          </a:p>
        </p:txBody>
      </p:sp>
      <p:sp>
        <p:nvSpPr>
          <p:cNvPr id="3" name="Footer Placeholder 2"/>
          <p:cNvSpPr>
            <a:spLocks noGrp="1"/>
          </p:cNvSpPr>
          <p:nvPr>
            <p:ph type="ftr" sz="quarter" idx="11"/>
          </p:nvPr>
        </p:nvSpPr>
        <p:spPr/>
        <p:txBody>
          <a:bodyPr/>
          <a:lstStyle/>
          <a:p>
            <a:r>
              <a:rPr lang="en-US" smtClean="0"/>
              <a:t>JUAS 2021</a:t>
            </a:r>
            <a:endParaRPr lang="en-GB"/>
          </a:p>
        </p:txBody>
      </p:sp>
      <p:sp>
        <p:nvSpPr>
          <p:cNvPr id="4" name="Slide Number Placeholder 3"/>
          <p:cNvSpPr>
            <a:spLocks noGrp="1"/>
          </p:cNvSpPr>
          <p:nvPr>
            <p:ph type="sldNum" sz="quarter" idx="12"/>
          </p:nvPr>
        </p:nvSpPr>
        <p:spPr/>
        <p:txBody>
          <a:bodyPr/>
          <a:lstStyle/>
          <a:p>
            <a:fld id="{83B6C149-C4AE-46F7-9107-89353D12E7BA}" type="slidenum">
              <a:rPr lang="en-GB" smtClean="0"/>
              <a:t>88</a:t>
            </a:fld>
            <a:endParaRPr lang="en-GB"/>
          </a:p>
        </p:txBody>
      </p:sp>
      <p:grpSp>
        <p:nvGrpSpPr>
          <p:cNvPr id="36" name="Group 35"/>
          <p:cNvGrpSpPr/>
          <p:nvPr/>
        </p:nvGrpSpPr>
        <p:grpSpPr>
          <a:xfrm>
            <a:off x="5630581" y="1016178"/>
            <a:ext cx="1430200" cy="1224136"/>
            <a:chOff x="4716016" y="2492896"/>
            <a:chExt cx="1430200" cy="1224136"/>
          </a:xfrm>
        </p:grpSpPr>
        <p:sp>
          <p:nvSpPr>
            <p:cNvPr id="7" name="Oval 6"/>
            <p:cNvSpPr/>
            <p:nvPr/>
          </p:nvSpPr>
          <p:spPr>
            <a:xfrm>
              <a:off x="4788024" y="2492896"/>
              <a:ext cx="1296144" cy="12241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4968660" y="2740278"/>
              <a:ext cx="934871" cy="369332"/>
            </a:xfrm>
            <a:prstGeom prst="rect">
              <a:avLst/>
            </a:prstGeom>
            <a:noFill/>
          </p:spPr>
          <p:txBody>
            <a:bodyPr wrap="none" rtlCol="0">
              <a:spAutoFit/>
            </a:bodyPr>
            <a:lstStyle/>
            <a:p>
              <a:r>
                <a:rPr lang="en-GB" dirty="0" smtClean="0"/>
                <a:t>Booster</a:t>
              </a:r>
              <a:endParaRPr lang="en-GB" dirty="0"/>
            </a:p>
          </p:txBody>
        </p:sp>
        <p:sp>
          <p:nvSpPr>
            <p:cNvPr id="9" name="TextBox 8"/>
            <p:cNvSpPr txBox="1"/>
            <p:nvPr/>
          </p:nvSpPr>
          <p:spPr>
            <a:xfrm>
              <a:off x="4716016" y="3018554"/>
              <a:ext cx="1430200" cy="276999"/>
            </a:xfrm>
            <a:prstGeom prst="rect">
              <a:avLst/>
            </a:prstGeom>
            <a:noFill/>
          </p:spPr>
          <p:txBody>
            <a:bodyPr wrap="none" rtlCol="0">
              <a:spAutoFit/>
            </a:bodyPr>
            <a:lstStyle/>
            <a:p>
              <a:r>
                <a:rPr lang="en-GB" sz="1200" dirty="0" smtClean="0"/>
                <a:t>50 MeV </a:t>
              </a:r>
              <a:r>
                <a:rPr lang="en-GB" sz="1200" dirty="0" smtClean="0">
                  <a:sym typeface="Wingdings" panose="05000000000000000000" pitchFamily="2" charset="2"/>
                </a:rPr>
                <a:t> 1.4 GeV</a:t>
              </a:r>
              <a:endParaRPr lang="en-GB" sz="1200" dirty="0"/>
            </a:p>
          </p:txBody>
        </p:sp>
      </p:grpSp>
      <p:grpSp>
        <p:nvGrpSpPr>
          <p:cNvPr id="35" name="Group 34"/>
          <p:cNvGrpSpPr/>
          <p:nvPr/>
        </p:nvGrpSpPr>
        <p:grpSpPr>
          <a:xfrm>
            <a:off x="6827864" y="2223108"/>
            <a:ext cx="2044149" cy="1821904"/>
            <a:chOff x="4909013" y="3839345"/>
            <a:chExt cx="2044149" cy="1821904"/>
          </a:xfrm>
        </p:grpSpPr>
        <p:sp>
          <p:nvSpPr>
            <p:cNvPr id="10" name="Oval 9"/>
            <p:cNvSpPr/>
            <p:nvPr/>
          </p:nvSpPr>
          <p:spPr>
            <a:xfrm>
              <a:off x="4968660" y="3839345"/>
              <a:ext cx="1908032" cy="18219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162732" y="4074652"/>
              <a:ext cx="1536709" cy="646331"/>
            </a:xfrm>
            <a:prstGeom prst="rect">
              <a:avLst/>
            </a:prstGeom>
            <a:noFill/>
          </p:spPr>
          <p:txBody>
            <a:bodyPr wrap="square" rtlCol="0">
              <a:spAutoFit/>
            </a:bodyPr>
            <a:lstStyle/>
            <a:p>
              <a:pPr algn="ctr"/>
              <a:r>
                <a:rPr lang="en-GB" dirty="0" smtClean="0"/>
                <a:t>Proton Synchrotron</a:t>
              </a:r>
              <a:endParaRPr lang="en-GB" dirty="0"/>
            </a:p>
          </p:txBody>
        </p:sp>
        <p:sp>
          <p:nvSpPr>
            <p:cNvPr id="12" name="TextBox 11"/>
            <p:cNvSpPr txBox="1"/>
            <p:nvPr/>
          </p:nvSpPr>
          <p:spPr>
            <a:xfrm>
              <a:off x="4909013" y="4750297"/>
              <a:ext cx="2044149" cy="369332"/>
            </a:xfrm>
            <a:prstGeom prst="rect">
              <a:avLst/>
            </a:prstGeom>
            <a:noFill/>
          </p:spPr>
          <p:txBody>
            <a:bodyPr wrap="none" rtlCol="0">
              <a:spAutoFit/>
            </a:bodyPr>
            <a:lstStyle/>
            <a:p>
              <a:r>
                <a:rPr lang="en-GB" dirty="0" smtClean="0"/>
                <a:t>1.4 GeV </a:t>
              </a:r>
              <a:r>
                <a:rPr lang="en-GB" dirty="0" smtClean="0">
                  <a:sym typeface="Wingdings" panose="05000000000000000000" pitchFamily="2" charset="2"/>
                </a:rPr>
                <a:t> 26 GeV</a:t>
              </a:r>
              <a:endParaRPr lang="en-GB" dirty="0"/>
            </a:p>
          </p:txBody>
        </p:sp>
      </p:grpSp>
      <p:grpSp>
        <p:nvGrpSpPr>
          <p:cNvPr id="34" name="Group 33"/>
          <p:cNvGrpSpPr/>
          <p:nvPr/>
        </p:nvGrpSpPr>
        <p:grpSpPr>
          <a:xfrm>
            <a:off x="4932040" y="3907627"/>
            <a:ext cx="2484893" cy="2392349"/>
            <a:chOff x="5903531" y="764704"/>
            <a:chExt cx="2484893" cy="2392349"/>
          </a:xfrm>
        </p:grpSpPr>
        <p:sp>
          <p:nvSpPr>
            <p:cNvPr id="17" name="Oval 16"/>
            <p:cNvSpPr/>
            <p:nvPr/>
          </p:nvSpPr>
          <p:spPr>
            <a:xfrm>
              <a:off x="5903531" y="764704"/>
              <a:ext cx="2484893" cy="23923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146216" y="1245298"/>
              <a:ext cx="2061572" cy="646331"/>
            </a:xfrm>
            <a:prstGeom prst="rect">
              <a:avLst/>
            </a:prstGeom>
            <a:noFill/>
          </p:spPr>
          <p:txBody>
            <a:bodyPr wrap="square" rtlCol="0">
              <a:spAutoFit/>
            </a:bodyPr>
            <a:lstStyle/>
            <a:p>
              <a:pPr algn="ctr"/>
              <a:r>
                <a:rPr lang="en-GB" dirty="0" smtClean="0"/>
                <a:t>Super Proton Synchrotron</a:t>
              </a:r>
              <a:endParaRPr lang="en-GB" dirty="0"/>
            </a:p>
          </p:txBody>
        </p:sp>
        <p:sp>
          <p:nvSpPr>
            <p:cNvPr id="19" name="TextBox 18"/>
            <p:cNvSpPr txBox="1"/>
            <p:nvPr/>
          </p:nvSpPr>
          <p:spPr>
            <a:xfrm>
              <a:off x="6147668" y="1960878"/>
              <a:ext cx="2108269" cy="369332"/>
            </a:xfrm>
            <a:prstGeom prst="rect">
              <a:avLst/>
            </a:prstGeom>
            <a:noFill/>
          </p:spPr>
          <p:txBody>
            <a:bodyPr wrap="none" rtlCol="0">
              <a:spAutoFit/>
            </a:bodyPr>
            <a:lstStyle/>
            <a:p>
              <a:r>
                <a:rPr lang="en-GB" dirty="0" smtClean="0"/>
                <a:t>26 GeV </a:t>
              </a:r>
              <a:r>
                <a:rPr lang="en-GB" dirty="0" smtClean="0">
                  <a:sym typeface="Wingdings" panose="05000000000000000000" pitchFamily="2" charset="2"/>
                </a:rPr>
                <a:t> 450 GeV</a:t>
              </a:r>
              <a:endParaRPr lang="en-GB" dirty="0"/>
            </a:p>
          </p:txBody>
        </p:sp>
      </p:grpSp>
      <p:grpSp>
        <p:nvGrpSpPr>
          <p:cNvPr id="33" name="Group 32"/>
          <p:cNvGrpSpPr/>
          <p:nvPr/>
        </p:nvGrpSpPr>
        <p:grpSpPr>
          <a:xfrm>
            <a:off x="101164" y="2185909"/>
            <a:ext cx="4550084" cy="4498941"/>
            <a:chOff x="612648" y="620688"/>
            <a:chExt cx="4550084" cy="4498941"/>
          </a:xfrm>
        </p:grpSpPr>
        <p:sp>
          <p:nvSpPr>
            <p:cNvPr id="20" name="Oval 19"/>
            <p:cNvSpPr/>
            <p:nvPr/>
          </p:nvSpPr>
          <p:spPr>
            <a:xfrm>
              <a:off x="612648" y="620688"/>
              <a:ext cx="4550084" cy="4498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738657" y="1046743"/>
              <a:ext cx="2298065" cy="369332"/>
            </a:xfrm>
            <a:prstGeom prst="rect">
              <a:avLst/>
            </a:prstGeom>
            <a:noFill/>
          </p:spPr>
          <p:txBody>
            <a:bodyPr wrap="none" rtlCol="0">
              <a:spAutoFit/>
            </a:bodyPr>
            <a:lstStyle/>
            <a:p>
              <a:r>
                <a:rPr lang="en-GB" dirty="0" smtClean="0"/>
                <a:t>Large Hadron Collider</a:t>
              </a:r>
              <a:endParaRPr lang="en-GB" dirty="0"/>
            </a:p>
          </p:txBody>
        </p:sp>
        <p:sp>
          <p:nvSpPr>
            <p:cNvPr id="23" name="TextBox 22"/>
            <p:cNvSpPr txBox="1"/>
            <p:nvPr/>
          </p:nvSpPr>
          <p:spPr>
            <a:xfrm>
              <a:off x="1727032" y="1450423"/>
              <a:ext cx="2339102" cy="369332"/>
            </a:xfrm>
            <a:prstGeom prst="rect">
              <a:avLst/>
            </a:prstGeom>
            <a:noFill/>
          </p:spPr>
          <p:txBody>
            <a:bodyPr wrap="none" rtlCol="0">
              <a:spAutoFit/>
            </a:bodyPr>
            <a:lstStyle/>
            <a:p>
              <a:r>
                <a:rPr lang="en-GB" dirty="0" smtClean="0"/>
                <a:t>450 GeV </a:t>
              </a:r>
              <a:r>
                <a:rPr lang="en-GB" dirty="0" smtClean="0">
                  <a:sym typeface="Wingdings" panose="05000000000000000000" pitchFamily="2" charset="2"/>
                </a:rPr>
                <a:t> 7000 GeV</a:t>
              </a:r>
              <a:endParaRPr lang="en-GB" dirty="0"/>
            </a:p>
          </p:txBody>
        </p:sp>
      </p:grpSp>
      <p:grpSp>
        <p:nvGrpSpPr>
          <p:cNvPr id="37" name="Group 36"/>
          <p:cNvGrpSpPr/>
          <p:nvPr/>
        </p:nvGrpSpPr>
        <p:grpSpPr>
          <a:xfrm>
            <a:off x="194435" y="158529"/>
            <a:ext cx="1060704" cy="1219845"/>
            <a:chOff x="612648" y="5044534"/>
            <a:chExt cx="1060704" cy="1219845"/>
          </a:xfrm>
        </p:grpSpPr>
        <p:sp>
          <p:nvSpPr>
            <p:cNvPr id="5" name="Isosceles Triangle 4"/>
            <p:cNvSpPr/>
            <p:nvPr/>
          </p:nvSpPr>
          <p:spPr>
            <a:xfrm>
              <a:off x="612648" y="5044534"/>
              <a:ext cx="1060704"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74948" y="5404574"/>
              <a:ext cx="936104" cy="646331"/>
            </a:xfrm>
            <a:prstGeom prst="rect">
              <a:avLst/>
            </a:prstGeom>
            <a:noFill/>
          </p:spPr>
          <p:txBody>
            <a:bodyPr wrap="square" rtlCol="0">
              <a:spAutoFit/>
            </a:bodyPr>
            <a:lstStyle/>
            <a:p>
              <a:pPr algn="ctr"/>
              <a:r>
                <a:rPr lang="en-GB" dirty="0" smtClean="0">
                  <a:solidFill>
                    <a:schemeClr val="bg1"/>
                  </a:solidFill>
                </a:rPr>
                <a:t>Proton source</a:t>
              </a:r>
              <a:endParaRPr lang="en-GB" dirty="0">
                <a:solidFill>
                  <a:schemeClr val="bg1"/>
                </a:solidFill>
              </a:endParaRPr>
            </a:p>
          </p:txBody>
        </p:sp>
        <p:sp>
          <p:nvSpPr>
            <p:cNvPr id="24" name="TextBox 23"/>
            <p:cNvSpPr txBox="1"/>
            <p:nvPr/>
          </p:nvSpPr>
          <p:spPr>
            <a:xfrm>
              <a:off x="726283" y="5895047"/>
              <a:ext cx="833433" cy="369332"/>
            </a:xfrm>
            <a:prstGeom prst="rect">
              <a:avLst/>
            </a:prstGeom>
            <a:noFill/>
          </p:spPr>
          <p:txBody>
            <a:bodyPr wrap="none" rtlCol="0">
              <a:spAutoFit/>
            </a:bodyPr>
            <a:lstStyle/>
            <a:p>
              <a:r>
                <a:rPr lang="en-GB" dirty="0" smtClean="0"/>
                <a:t>90 </a:t>
              </a:r>
              <a:r>
                <a:rPr lang="en-GB" dirty="0" err="1" smtClean="0"/>
                <a:t>keV</a:t>
              </a:r>
              <a:endParaRPr lang="en-GB" dirty="0"/>
            </a:p>
          </p:txBody>
        </p:sp>
      </p:grpSp>
      <p:grpSp>
        <p:nvGrpSpPr>
          <p:cNvPr id="38" name="Group 37"/>
          <p:cNvGrpSpPr/>
          <p:nvPr/>
        </p:nvGrpSpPr>
        <p:grpSpPr>
          <a:xfrm>
            <a:off x="1843978" y="365606"/>
            <a:ext cx="1627946" cy="1175025"/>
            <a:chOff x="1932275" y="5243242"/>
            <a:chExt cx="1627946" cy="1175025"/>
          </a:xfrm>
        </p:grpSpPr>
        <p:sp>
          <p:nvSpPr>
            <p:cNvPr id="25" name="TextBox 24"/>
            <p:cNvSpPr txBox="1"/>
            <p:nvPr/>
          </p:nvSpPr>
          <p:spPr>
            <a:xfrm>
              <a:off x="2339752" y="5501734"/>
              <a:ext cx="623889" cy="369332"/>
            </a:xfrm>
            <a:prstGeom prst="rect">
              <a:avLst/>
            </a:prstGeom>
            <a:noFill/>
          </p:spPr>
          <p:txBody>
            <a:bodyPr wrap="none" rtlCol="0">
              <a:spAutoFit/>
            </a:bodyPr>
            <a:lstStyle/>
            <a:p>
              <a:r>
                <a:rPr lang="en-GB" dirty="0" smtClean="0"/>
                <a:t>RFQ</a:t>
              </a:r>
              <a:endParaRPr lang="en-GB" dirty="0"/>
            </a:p>
          </p:txBody>
        </p:sp>
        <p:sp>
          <p:nvSpPr>
            <p:cNvPr id="26" name="Diamond 25"/>
            <p:cNvSpPr/>
            <p:nvPr/>
          </p:nvSpPr>
          <p:spPr>
            <a:xfrm>
              <a:off x="2194496" y="5243242"/>
              <a:ext cx="914400" cy="914400"/>
            </a:xfrm>
            <a:prstGeom prst="diamon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1932275" y="6110490"/>
              <a:ext cx="1627946" cy="307777"/>
            </a:xfrm>
            <a:prstGeom prst="rect">
              <a:avLst/>
            </a:prstGeom>
            <a:noFill/>
          </p:spPr>
          <p:txBody>
            <a:bodyPr wrap="none" rtlCol="0">
              <a:spAutoFit/>
            </a:bodyPr>
            <a:lstStyle/>
            <a:p>
              <a:r>
                <a:rPr lang="en-GB" sz="1400" dirty="0" smtClean="0"/>
                <a:t>90 </a:t>
              </a:r>
              <a:r>
                <a:rPr lang="en-GB" sz="1400" dirty="0" err="1" smtClean="0"/>
                <a:t>keV</a:t>
              </a:r>
              <a:r>
                <a:rPr lang="en-GB" sz="1400" dirty="0" smtClean="0"/>
                <a:t> </a:t>
              </a:r>
              <a:r>
                <a:rPr lang="en-GB" sz="1400" dirty="0" smtClean="0">
                  <a:sym typeface="Wingdings" panose="05000000000000000000" pitchFamily="2" charset="2"/>
                </a:rPr>
                <a:t> 750 </a:t>
              </a:r>
              <a:r>
                <a:rPr lang="en-GB" sz="1400" dirty="0" err="1" smtClean="0">
                  <a:sym typeface="Wingdings" panose="05000000000000000000" pitchFamily="2" charset="2"/>
                </a:rPr>
                <a:t>keV</a:t>
              </a:r>
              <a:r>
                <a:rPr lang="en-GB" sz="1400" dirty="0" smtClean="0">
                  <a:sym typeface="Wingdings" panose="05000000000000000000" pitchFamily="2" charset="2"/>
                </a:rPr>
                <a:t> </a:t>
              </a:r>
              <a:endParaRPr lang="en-GB" sz="1400" dirty="0"/>
            </a:p>
          </p:txBody>
        </p:sp>
      </p:grpSp>
      <p:grpSp>
        <p:nvGrpSpPr>
          <p:cNvPr id="29" name="Group 28"/>
          <p:cNvGrpSpPr/>
          <p:nvPr/>
        </p:nvGrpSpPr>
        <p:grpSpPr>
          <a:xfrm rot="20922691">
            <a:off x="3019049" y="509436"/>
            <a:ext cx="3321705" cy="717899"/>
            <a:chOff x="2886457" y="1725015"/>
            <a:chExt cx="3321705" cy="717899"/>
          </a:xfrm>
        </p:grpSpPr>
        <p:cxnSp>
          <p:nvCxnSpPr>
            <p:cNvPr id="14" name="Straight Connector 13"/>
            <p:cNvCxnSpPr>
              <a:stCxn id="7" idx="0"/>
            </p:cNvCxnSpPr>
            <p:nvPr/>
          </p:nvCxnSpPr>
          <p:spPr>
            <a:xfrm rot="677309" flipH="1" flipV="1">
              <a:off x="2886457" y="2036413"/>
              <a:ext cx="3321705" cy="196323"/>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974969" flipH="1">
              <a:off x="3960887" y="1725015"/>
              <a:ext cx="779381" cy="369332"/>
            </a:xfrm>
            <a:prstGeom prst="rect">
              <a:avLst/>
            </a:prstGeom>
            <a:noFill/>
          </p:spPr>
          <p:txBody>
            <a:bodyPr wrap="none" rtlCol="0">
              <a:spAutoFit/>
            </a:bodyPr>
            <a:lstStyle/>
            <a:p>
              <a:r>
                <a:rPr lang="en-GB" dirty="0" smtClean="0"/>
                <a:t>Linac2</a:t>
              </a:r>
              <a:endParaRPr lang="en-GB" dirty="0"/>
            </a:p>
          </p:txBody>
        </p:sp>
        <p:sp>
          <p:nvSpPr>
            <p:cNvPr id="28" name="TextBox 27"/>
            <p:cNvSpPr txBox="1"/>
            <p:nvPr/>
          </p:nvSpPr>
          <p:spPr>
            <a:xfrm rot="1056892" flipH="1">
              <a:off x="2945663" y="2073582"/>
              <a:ext cx="2048510" cy="369332"/>
            </a:xfrm>
            <a:prstGeom prst="rect">
              <a:avLst/>
            </a:prstGeom>
            <a:noFill/>
          </p:spPr>
          <p:txBody>
            <a:bodyPr wrap="none" rtlCol="0">
              <a:spAutoFit/>
            </a:bodyPr>
            <a:lstStyle/>
            <a:p>
              <a:r>
                <a:rPr lang="en-GB" dirty="0" smtClean="0"/>
                <a:t>750 </a:t>
              </a:r>
              <a:r>
                <a:rPr lang="en-GB" dirty="0" err="1" smtClean="0"/>
                <a:t>keV</a:t>
              </a:r>
              <a:r>
                <a:rPr lang="en-GB" dirty="0" smtClean="0"/>
                <a:t> </a:t>
              </a:r>
              <a:r>
                <a:rPr lang="en-GB" dirty="0" smtClean="0">
                  <a:sym typeface="Wingdings" panose="05000000000000000000" pitchFamily="2" charset="2"/>
                </a:rPr>
                <a:t> 50 MeV</a:t>
              </a:r>
              <a:endParaRPr lang="en-GB" dirty="0"/>
            </a:p>
          </p:txBody>
        </p:sp>
      </p:grpSp>
      <p:grpSp>
        <p:nvGrpSpPr>
          <p:cNvPr id="73" name="Group 72"/>
          <p:cNvGrpSpPr/>
          <p:nvPr/>
        </p:nvGrpSpPr>
        <p:grpSpPr>
          <a:xfrm>
            <a:off x="1304081" y="4002305"/>
            <a:ext cx="2798522" cy="1477328"/>
            <a:chOff x="1304081" y="4002305"/>
            <a:chExt cx="2798522" cy="1477328"/>
          </a:xfrm>
        </p:grpSpPr>
        <p:sp>
          <p:nvSpPr>
            <p:cNvPr id="22" name="TextBox 21"/>
            <p:cNvSpPr txBox="1"/>
            <p:nvPr/>
          </p:nvSpPr>
          <p:spPr>
            <a:xfrm>
              <a:off x="2563399" y="4002305"/>
              <a:ext cx="1539204" cy="1477328"/>
            </a:xfrm>
            <a:prstGeom prst="rect">
              <a:avLst/>
            </a:prstGeom>
            <a:noFill/>
          </p:spPr>
          <p:txBody>
            <a:bodyPr wrap="none" rtlCol="0">
              <a:spAutoFit/>
            </a:bodyPr>
            <a:lstStyle/>
            <a:p>
              <a:r>
                <a:rPr lang="en-GB" dirty="0" smtClean="0"/>
                <a:t>m = 1 mg</a:t>
              </a:r>
            </a:p>
            <a:p>
              <a:r>
                <a:rPr lang="en-GB" dirty="0" smtClean="0"/>
                <a:t>v = 1.4 m/s</a:t>
              </a:r>
            </a:p>
            <a:p>
              <a:r>
                <a:rPr lang="en-GB" dirty="0" smtClean="0"/>
                <a:t>K = ½ m v</a:t>
              </a:r>
              <a:r>
                <a:rPr lang="en-GB" baseline="30000" dirty="0" smtClean="0"/>
                <a:t>2</a:t>
              </a:r>
            </a:p>
            <a:p>
              <a:r>
                <a:rPr lang="en-GB" dirty="0" smtClean="0"/>
                <a:t>K = 9.65 10</a:t>
              </a:r>
              <a:r>
                <a:rPr lang="en-GB" baseline="30000" dirty="0" smtClean="0"/>
                <a:t>-7</a:t>
              </a:r>
              <a:r>
                <a:rPr lang="en-GB" dirty="0" smtClean="0"/>
                <a:t> J</a:t>
              </a:r>
            </a:p>
            <a:p>
              <a:r>
                <a:rPr lang="en-GB" b="1" dirty="0" smtClean="0">
                  <a:solidFill>
                    <a:srgbClr val="FF0000"/>
                  </a:solidFill>
                </a:rPr>
                <a:t>K = 6 </a:t>
              </a:r>
              <a:r>
                <a:rPr lang="en-GB" b="1" dirty="0" err="1" smtClean="0">
                  <a:solidFill>
                    <a:srgbClr val="FF0000"/>
                  </a:solidFill>
                </a:rPr>
                <a:t>TeV</a:t>
              </a:r>
              <a:endParaRPr lang="en-GB" b="1" dirty="0">
                <a:solidFill>
                  <a:srgbClr val="FF0000"/>
                </a:solidFill>
              </a:endParaRPr>
            </a:p>
          </p:txBody>
        </p:sp>
        <p:pic>
          <p:nvPicPr>
            <p:cNvPr id="39" name="Picture 38"/>
            <p:cNvPicPr>
              <a:picLocks noChangeAspect="1"/>
            </p:cNvPicPr>
            <p:nvPr/>
          </p:nvPicPr>
          <p:blipFill>
            <a:blip r:embed="rId2"/>
            <a:stretch>
              <a:fillRect/>
            </a:stretch>
          </p:blipFill>
          <p:spPr>
            <a:xfrm>
              <a:off x="1304081" y="4214711"/>
              <a:ext cx="1078682" cy="909412"/>
            </a:xfrm>
            <a:prstGeom prst="rect">
              <a:avLst/>
            </a:prstGeom>
          </p:spPr>
        </p:pic>
      </p:grpSp>
      <p:grpSp>
        <p:nvGrpSpPr>
          <p:cNvPr id="32" name="Group 31"/>
          <p:cNvGrpSpPr/>
          <p:nvPr/>
        </p:nvGrpSpPr>
        <p:grpSpPr>
          <a:xfrm>
            <a:off x="101164" y="1391226"/>
            <a:ext cx="1236236" cy="782380"/>
            <a:chOff x="101164" y="1391226"/>
            <a:chExt cx="1236236" cy="782380"/>
          </a:xfrm>
        </p:grpSpPr>
        <p:pic>
          <p:nvPicPr>
            <p:cNvPr id="40" name="Picture 39"/>
            <p:cNvPicPr>
              <a:picLocks noChangeAspect="1"/>
            </p:cNvPicPr>
            <p:nvPr/>
          </p:nvPicPr>
          <p:blipFill>
            <a:blip r:embed="rId2"/>
            <a:stretch>
              <a:fillRect/>
            </a:stretch>
          </p:blipFill>
          <p:spPr>
            <a:xfrm>
              <a:off x="357910" y="1391226"/>
              <a:ext cx="549243" cy="463054"/>
            </a:xfrm>
            <a:prstGeom prst="rect">
              <a:avLst/>
            </a:prstGeom>
          </p:spPr>
        </p:pic>
        <p:sp>
          <p:nvSpPr>
            <p:cNvPr id="31" name="TextBox 30"/>
            <p:cNvSpPr txBox="1"/>
            <p:nvPr/>
          </p:nvSpPr>
          <p:spPr>
            <a:xfrm>
              <a:off x="101164" y="1804274"/>
              <a:ext cx="1236236" cy="369332"/>
            </a:xfrm>
            <a:prstGeom prst="rect">
              <a:avLst/>
            </a:prstGeom>
            <a:noFill/>
          </p:spPr>
          <p:txBody>
            <a:bodyPr wrap="none" rtlCol="0">
              <a:spAutoFit/>
            </a:bodyPr>
            <a:lstStyle/>
            <a:p>
              <a:r>
                <a:rPr lang="en-GB" dirty="0" smtClean="0"/>
                <a:t>70 000 000</a:t>
              </a:r>
              <a:endParaRPr lang="en-GB" dirty="0"/>
            </a:p>
          </p:txBody>
        </p:sp>
      </p:grpSp>
      <p:grpSp>
        <p:nvGrpSpPr>
          <p:cNvPr id="53" name="Group 52"/>
          <p:cNvGrpSpPr/>
          <p:nvPr/>
        </p:nvGrpSpPr>
        <p:grpSpPr>
          <a:xfrm>
            <a:off x="2032631" y="1467410"/>
            <a:ext cx="1120820" cy="782380"/>
            <a:chOff x="2032631" y="1467410"/>
            <a:chExt cx="1120820" cy="782380"/>
          </a:xfrm>
        </p:grpSpPr>
        <p:pic>
          <p:nvPicPr>
            <p:cNvPr id="41" name="Picture 40"/>
            <p:cNvPicPr>
              <a:picLocks noChangeAspect="1"/>
            </p:cNvPicPr>
            <p:nvPr/>
          </p:nvPicPr>
          <p:blipFill>
            <a:blip r:embed="rId2"/>
            <a:stretch>
              <a:fillRect/>
            </a:stretch>
          </p:blipFill>
          <p:spPr>
            <a:xfrm>
              <a:off x="2289377" y="1467410"/>
              <a:ext cx="549243" cy="463054"/>
            </a:xfrm>
            <a:prstGeom prst="rect">
              <a:avLst/>
            </a:prstGeom>
          </p:spPr>
        </p:pic>
        <p:sp>
          <p:nvSpPr>
            <p:cNvPr id="42" name="TextBox 41"/>
            <p:cNvSpPr txBox="1"/>
            <p:nvPr/>
          </p:nvSpPr>
          <p:spPr>
            <a:xfrm>
              <a:off x="2032631" y="1880458"/>
              <a:ext cx="1120820" cy="369332"/>
            </a:xfrm>
            <a:prstGeom prst="rect">
              <a:avLst/>
            </a:prstGeom>
            <a:noFill/>
          </p:spPr>
          <p:txBody>
            <a:bodyPr wrap="none" rtlCol="0">
              <a:spAutoFit/>
            </a:bodyPr>
            <a:lstStyle/>
            <a:p>
              <a:r>
                <a:rPr lang="en-GB" dirty="0"/>
                <a:t>8</a:t>
              </a:r>
              <a:r>
                <a:rPr lang="en-GB" dirty="0" smtClean="0"/>
                <a:t> 000 000</a:t>
              </a:r>
              <a:endParaRPr lang="en-GB" dirty="0"/>
            </a:p>
          </p:txBody>
        </p:sp>
      </p:grpSp>
      <p:grpSp>
        <p:nvGrpSpPr>
          <p:cNvPr id="54" name="Group 53"/>
          <p:cNvGrpSpPr/>
          <p:nvPr/>
        </p:nvGrpSpPr>
        <p:grpSpPr>
          <a:xfrm>
            <a:off x="4358010" y="1631563"/>
            <a:ext cx="941283" cy="782380"/>
            <a:chOff x="4358010" y="1631563"/>
            <a:chExt cx="941283" cy="782380"/>
          </a:xfrm>
        </p:grpSpPr>
        <p:pic>
          <p:nvPicPr>
            <p:cNvPr id="43" name="Picture 42"/>
            <p:cNvPicPr>
              <a:picLocks noChangeAspect="1"/>
            </p:cNvPicPr>
            <p:nvPr/>
          </p:nvPicPr>
          <p:blipFill>
            <a:blip r:embed="rId2"/>
            <a:stretch>
              <a:fillRect/>
            </a:stretch>
          </p:blipFill>
          <p:spPr>
            <a:xfrm>
              <a:off x="4614756" y="1631563"/>
              <a:ext cx="549243" cy="463054"/>
            </a:xfrm>
            <a:prstGeom prst="rect">
              <a:avLst/>
            </a:prstGeom>
          </p:spPr>
        </p:pic>
        <p:sp>
          <p:nvSpPr>
            <p:cNvPr id="44" name="TextBox 43"/>
            <p:cNvSpPr txBox="1"/>
            <p:nvPr/>
          </p:nvSpPr>
          <p:spPr>
            <a:xfrm>
              <a:off x="4358010" y="2044611"/>
              <a:ext cx="941283" cy="369332"/>
            </a:xfrm>
            <a:prstGeom prst="rect">
              <a:avLst/>
            </a:prstGeom>
            <a:noFill/>
          </p:spPr>
          <p:txBody>
            <a:bodyPr wrap="none" rtlCol="0">
              <a:spAutoFit/>
            </a:bodyPr>
            <a:lstStyle/>
            <a:p>
              <a:r>
                <a:rPr lang="en-GB" dirty="0" smtClean="0"/>
                <a:t>120 000</a:t>
              </a:r>
              <a:endParaRPr lang="en-GB" dirty="0"/>
            </a:p>
          </p:txBody>
        </p:sp>
      </p:grpSp>
      <p:grpSp>
        <p:nvGrpSpPr>
          <p:cNvPr id="55" name="Group 54"/>
          <p:cNvGrpSpPr/>
          <p:nvPr/>
        </p:nvGrpSpPr>
        <p:grpSpPr>
          <a:xfrm>
            <a:off x="5918871" y="1933872"/>
            <a:ext cx="710451" cy="779953"/>
            <a:chOff x="5918871" y="1933872"/>
            <a:chExt cx="710451" cy="779953"/>
          </a:xfrm>
        </p:grpSpPr>
        <p:pic>
          <p:nvPicPr>
            <p:cNvPr id="45" name="Picture 44"/>
            <p:cNvPicPr>
              <a:picLocks noChangeAspect="1"/>
            </p:cNvPicPr>
            <p:nvPr/>
          </p:nvPicPr>
          <p:blipFill>
            <a:blip r:embed="rId2"/>
            <a:stretch>
              <a:fillRect/>
            </a:stretch>
          </p:blipFill>
          <p:spPr>
            <a:xfrm>
              <a:off x="6005057" y="1933872"/>
              <a:ext cx="549243" cy="463054"/>
            </a:xfrm>
            <a:prstGeom prst="rect">
              <a:avLst/>
            </a:prstGeom>
          </p:spPr>
        </p:pic>
        <p:sp>
          <p:nvSpPr>
            <p:cNvPr id="46" name="TextBox 45"/>
            <p:cNvSpPr txBox="1"/>
            <p:nvPr/>
          </p:nvSpPr>
          <p:spPr>
            <a:xfrm>
              <a:off x="5918871" y="2344493"/>
              <a:ext cx="710451" cy="369332"/>
            </a:xfrm>
            <a:prstGeom prst="rect">
              <a:avLst/>
            </a:prstGeom>
            <a:noFill/>
          </p:spPr>
          <p:txBody>
            <a:bodyPr wrap="none" rtlCol="0">
              <a:spAutoFit/>
            </a:bodyPr>
            <a:lstStyle/>
            <a:p>
              <a:r>
                <a:rPr lang="en-GB" dirty="0"/>
                <a:t>4</a:t>
              </a:r>
              <a:r>
                <a:rPr lang="en-GB" dirty="0" smtClean="0"/>
                <a:t> 000</a:t>
              </a:r>
              <a:endParaRPr lang="en-GB" dirty="0"/>
            </a:p>
          </p:txBody>
        </p:sp>
      </p:grpSp>
      <p:grpSp>
        <p:nvGrpSpPr>
          <p:cNvPr id="56" name="Group 55"/>
          <p:cNvGrpSpPr/>
          <p:nvPr/>
        </p:nvGrpSpPr>
        <p:grpSpPr>
          <a:xfrm>
            <a:off x="7501162" y="3552721"/>
            <a:ext cx="595008" cy="815103"/>
            <a:chOff x="7501162" y="3552721"/>
            <a:chExt cx="595008" cy="815103"/>
          </a:xfrm>
        </p:grpSpPr>
        <p:pic>
          <p:nvPicPr>
            <p:cNvPr id="47" name="Picture 46"/>
            <p:cNvPicPr>
              <a:picLocks noChangeAspect="1"/>
            </p:cNvPicPr>
            <p:nvPr/>
          </p:nvPicPr>
          <p:blipFill>
            <a:blip r:embed="rId2"/>
            <a:stretch>
              <a:fillRect/>
            </a:stretch>
          </p:blipFill>
          <p:spPr>
            <a:xfrm>
              <a:off x="7546927" y="3552721"/>
              <a:ext cx="549243" cy="463054"/>
            </a:xfrm>
            <a:prstGeom prst="rect">
              <a:avLst/>
            </a:prstGeom>
          </p:spPr>
        </p:pic>
        <p:sp>
          <p:nvSpPr>
            <p:cNvPr id="48" name="TextBox 47"/>
            <p:cNvSpPr txBox="1"/>
            <p:nvPr/>
          </p:nvSpPr>
          <p:spPr>
            <a:xfrm>
              <a:off x="7501162" y="3998492"/>
              <a:ext cx="530915" cy="369332"/>
            </a:xfrm>
            <a:prstGeom prst="rect">
              <a:avLst/>
            </a:prstGeom>
            <a:noFill/>
          </p:spPr>
          <p:txBody>
            <a:bodyPr wrap="none" rtlCol="0">
              <a:spAutoFit/>
            </a:bodyPr>
            <a:lstStyle/>
            <a:p>
              <a:r>
                <a:rPr lang="en-GB" dirty="0" smtClean="0"/>
                <a:t>230</a:t>
              </a:r>
              <a:endParaRPr lang="en-GB" dirty="0"/>
            </a:p>
          </p:txBody>
        </p:sp>
      </p:grpSp>
      <p:grpSp>
        <p:nvGrpSpPr>
          <p:cNvPr id="57" name="Group 56"/>
          <p:cNvGrpSpPr/>
          <p:nvPr/>
        </p:nvGrpSpPr>
        <p:grpSpPr>
          <a:xfrm>
            <a:off x="5952276" y="5524230"/>
            <a:ext cx="595008" cy="815103"/>
            <a:chOff x="5952276" y="5524230"/>
            <a:chExt cx="595008" cy="815103"/>
          </a:xfrm>
        </p:grpSpPr>
        <p:pic>
          <p:nvPicPr>
            <p:cNvPr id="49" name="Picture 48"/>
            <p:cNvPicPr>
              <a:picLocks noChangeAspect="1"/>
            </p:cNvPicPr>
            <p:nvPr/>
          </p:nvPicPr>
          <p:blipFill>
            <a:blip r:embed="rId2"/>
            <a:stretch>
              <a:fillRect/>
            </a:stretch>
          </p:blipFill>
          <p:spPr>
            <a:xfrm>
              <a:off x="5998041" y="5524230"/>
              <a:ext cx="549243" cy="463054"/>
            </a:xfrm>
            <a:prstGeom prst="rect">
              <a:avLst/>
            </a:prstGeom>
          </p:spPr>
        </p:pic>
        <p:sp>
          <p:nvSpPr>
            <p:cNvPr id="50" name="TextBox 49"/>
            <p:cNvSpPr txBox="1"/>
            <p:nvPr/>
          </p:nvSpPr>
          <p:spPr>
            <a:xfrm>
              <a:off x="5952276" y="5970001"/>
              <a:ext cx="415498" cy="369332"/>
            </a:xfrm>
            <a:prstGeom prst="rect">
              <a:avLst/>
            </a:prstGeom>
            <a:noFill/>
          </p:spPr>
          <p:txBody>
            <a:bodyPr wrap="none" rtlCol="0">
              <a:spAutoFit/>
            </a:bodyPr>
            <a:lstStyle/>
            <a:p>
              <a:r>
                <a:rPr lang="en-GB" dirty="0" smtClean="0"/>
                <a:t>13</a:t>
              </a:r>
              <a:endParaRPr lang="en-GB" dirty="0"/>
            </a:p>
          </p:txBody>
        </p:sp>
      </p:grpSp>
      <p:sp>
        <p:nvSpPr>
          <p:cNvPr id="52" name="TextBox 51"/>
          <p:cNvSpPr txBox="1"/>
          <p:nvPr/>
        </p:nvSpPr>
        <p:spPr>
          <a:xfrm>
            <a:off x="1549687" y="5071346"/>
            <a:ext cx="582211" cy="369332"/>
          </a:xfrm>
          <a:prstGeom prst="rect">
            <a:avLst/>
          </a:prstGeom>
          <a:noFill/>
        </p:spPr>
        <p:txBody>
          <a:bodyPr wrap="none" rtlCol="0">
            <a:spAutoFit/>
          </a:bodyPr>
          <a:lstStyle/>
          <a:p>
            <a:r>
              <a:rPr lang="en-GB" dirty="0" smtClean="0"/>
              <a:t>0.85</a:t>
            </a:r>
            <a:endParaRPr lang="en-GB" dirty="0"/>
          </a:p>
        </p:txBody>
      </p:sp>
      <p:cxnSp>
        <p:nvCxnSpPr>
          <p:cNvPr id="59" name="Straight Connector 58"/>
          <p:cNvCxnSpPr/>
          <p:nvPr/>
        </p:nvCxnSpPr>
        <p:spPr>
          <a:xfrm>
            <a:off x="1061137" y="816616"/>
            <a:ext cx="1062591"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7" idx="7"/>
          </p:cNvCxnSpPr>
          <p:nvPr/>
        </p:nvCxnSpPr>
        <p:spPr>
          <a:xfrm>
            <a:off x="6808917" y="1195449"/>
            <a:ext cx="1354345" cy="107417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906796" y="3396390"/>
            <a:ext cx="510032" cy="151449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9" name="Freeform 68"/>
          <p:cNvSpPr/>
          <p:nvPr/>
        </p:nvSpPr>
        <p:spPr>
          <a:xfrm>
            <a:off x="4280598" y="3195376"/>
            <a:ext cx="1748413" cy="865406"/>
          </a:xfrm>
          <a:custGeom>
            <a:avLst/>
            <a:gdLst>
              <a:gd name="connsiteX0" fmla="*/ 1748413 w 1748413"/>
              <a:gd name="connsiteY0" fmla="*/ 713433 h 865406"/>
              <a:gd name="connsiteX1" fmla="*/ 633046 w 1748413"/>
              <a:gd name="connsiteY1" fmla="*/ 813916 h 865406"/>
              <a:gd name="connsiteX2" fmla="*/ 0 w 1748413"/>
              <a:gd name="connsiteY2" fmla="*/ 0 h 865406"/>
            </a:gdLst>
            <a:ahLst/>
            <a:cxnLst>
              <a:cxn ang="0">
                <a:pos x="connsiteX0" y="connsiteY0"/>
              </a:cxn>
              <a:cxn ang="0">
                <a:pos x="connsiteX1" y="connsiteY1"/>
              </a:cxn>
              <a:cxn ang="0">
                <a:pos x="connsiteX2" y="connsiteY2"/>
              </a:cxn>
            </a:cxnLst>
            <a:rect l="l" t="t" r="r" b="b"/>
            <a:pathLst>
              <a:path w="1748413" h="865406">
                <a:moveTo>
                  <a:pt x="1748413" y="713433"/>
                </a:moveTo>
                <a:cubicBezTo>
                  <a:pt x="1336430" y="823127"/>
                  <a:pt x="924448" y="932821"/>
                  <a:pt x="633046" y="813916"/>
                </a:cubicBezTo>
                <a:cubicBezTo>
                  <a:pt x="341644" y="695011"/>
                  <a:pt x="170822" y="347505"/>
                  <a:pt x="0" y="0"/>
                </a:cubicBezTo>
              </a:path>
            </a:pathLst>
          </a:cu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Freeform 69"/>
          <p:cNvSpPr/>
          <p:nvPr/>
        </p:nvSpPr>
        <p:spPr>
          <a:xfrm>
            <a:off x="3597310" y="5622366"/>
            <a:ext cx="1597688" cy="708096"/>
          </a:xfrm>
          <a:custGeom>
            <a:avLst/>
            <a:gdLst>
              <a:gd name="connsiteX0" fmla="*/ 0 w 1597688"/>
              <a:gd name="connsiteY0" fmla="*/ 708096 h 708096"/>
              <a:gd name="connsiteX1" fmla="*/ 1155560 w 1597688"/>
              <a:gd name="connsiteY1" fmla="*/ 24808 h 708096"/>
              <a:gd name="connsiteX2" fmla="*/ 1597688 w 1597688"/>
              <a:gd name="connsiteY2" fmla="*/ 215726 h 708096"/>
            </a:gdLst>
            <a:ahLst/>
            <a:cxnLst>
              <a:cxn ang="0">
                <a:pos x="connsiteX0" y="connsiteY0"/>
              </a:cxn>
              <a:cxn ang="0">
                <a:pos x="connsiteX1" y="connsiteY1"/>
              </a:cxn>
              <a:cxn ang="0">
                <a:pos x="connsiteX2" y="connsiteY2"/>
              </a:cxn>
            </a:cxnLst>
            <a:rect l="l" t="t" r="r" b="b"/>
            <a:pathLst>
              <a:path w="1597688" h="708096">
                <a:moveTo>
                  <a:pt x="0" y="708096"/>
                </a:moveTo>
                <a:cubicBezTo>
                  <a:pt x="444639" y="407483"/>
                  <a:pt x="889279" y="106870"/>
                  <a:pt x="1155560" y="24808"/>
                </a:cubicBezTo>
                <a:cubicBezTo>
                  <a:pt x="1421841" y="-57254"/>
                  <a:pt x="1509764" y="79236"/>
                  <a:pt x="1597688" y="215726"/>
                </a:cubicBezTo>
              </a:path>
            </a:pathLst>
          </a:custGeom>
          <a:noFill/>
          <a:ln w="38100">
            <a:solidFill>
              <a:srgbClr val="FF0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Smiley Face 70"/>
          <p:cNvSpPr/>
          <p:nvPr/>
        </p:nvSpPr>
        <p:spPr>
          <a:xfrm>
            <a:off x="4048659" y="2909564"/>
            <a:ext cx="216024" cy="216024"/>
          </a:xfrm>
          <a:prstGeom prst="smileyFace">
            <a:avLst/>
          </a:prstGeom>
          <a:ln>
            <a:solidFill>
              <a:schemeClr val="tx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72" name="Smiley Face 71"/>
          <p:cNvSpPr/>
          <p:nvPr/>
        </p:nvSpPr>
        <p:spPr>
          <a:xfrm>
            <a:off x="3309214" y="6323206"/>
            <a:ext cx="216024" cy="216024"/>
          </a:xfrm>
          <a:prstGeom prst="smileyFace">
            <a:avLst/>
          </a:prstGeom>
          <a:ln>
            <a:solidFill>
              <a:schemeClr val="tx1"/>
            </a:solidFill>
          </a:ln>
          <a:scene3d>
            <a:camera prst="orthographicFront"/>
            <a:lightRig rig="threePt" dir="t"/>
          </a:scene3d>
          <a:sp3d>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1770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1+#ppt_w/2"/>
                                          </p:val>
                                        </p:tav>
                                        <p:tav tm="100000">
                                          <p:val>
                                            <p:strVal val="#ppt_x"/>
                                          </p:val>
                                        </p:tav>
                                      </p:tavLst>
                                    </p:anim>
                                    <p:anim calcmode="lin" valueType="num">
                                      <p:cBhvr additive="base">
                                        <p:cTn id="8" dur="500" fill="hold"/>
                                        <p:tgtEl>
                                          <p:spTgt spid="7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500"/>
                                        <p:tgtEl>
                                          <p:spTgt spid="5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US" dirty="0" smtClean="0"/>
              <a:t>The Proton Beam Starts Here … </a:t>
            </a:r>
            <a:endParaRPr lang="en-US" dirty="0"/>
          </a:p>
        </p:txBody>
      </p:sp>
      <p:sp>
        <p:nvSpPr>
          <p:cNvPr id="7" name="Date Placeholder 6"/>
          <p:cNvSpPr>
            <a:spLocks noGrp="1"/>
          </p:cNvSpPr>
          <p:nvPr>
            <p:ph type="dt" sz="half" idx="10"/>
          </p:nvPr>
        </p:nvSpPr>
        <p:spPr/>
        <p:txBody>
          <a:bodyPr/>
          <a:lstStyle/>
          <a:p>
            <a:r>
              <a:rPr lang="en-US" smtClean="0"/>
              <a:t>15 January 2021</a:t>
            </a:r>
            <a:endParaRPr lang="en-US" dirty="0" smtClean="0"/>
          </a:p>
        </p:txBody>
      </p:sp>
      <p:sp>
        <p:nvSpPr>
          <p:cNvPr id="8" name="Footer Placeholder 7"/>
          <p:cNvSpPr>
            <a:spLocks noGrp="1"/>
          </p:cNvSpPr>
          <p:nvPr>
            <p:ph type="ftr" sz="quarter" idx="11"/>
          </p:nvPr>
        </p:nvSpPr>
        <p:spPr/>
        <p:txBody>
          <a:bodyPr/>
          <a:lstStyle/>
          <a:p>
            <a:r>
              <a:rPr lang="en-US" smtClean="0"/>
              <a:t>JUAS 2021</a:t>
            </a:r>
            <a:endParaRPr lang="en-US" dirty="0"/>
          </a:p>
        </p:txBody>
      </p:sp>
      <p:sp>
        <p:nvSpPr>
          <p:cNvPr id="9" name="Slide Number Placeholder 8"/>
          <p:cNvSpPr>
            <a:spLocks noGrp="1"/>
          </p:cNvSpPr>
          <p:nvPr>
            <p:ph type="sldNum" sz="quarter" idx="12"/>
          </p:nvPr>
        </p:nvSpPr>
        <p:spPr/>
        <p:txBody>
          <a:bodyPr/>
          <a:lstStyle/>
          <a:p>
            <a:fld id="{8A37C28D-FCB0-477D-82D3-62143F2DA843}" type="slidenum">
              <a:rPr lang="en-US" smtClean="0"/>
              <a:pPr/>
              <a:t>89</a:t>
            </a:fld>
            <a:endParaRPr lang="en-US" dirty="0"/>
          </a:p>
        </p:txBody>
      </p:sp>
      <p:pic>
        <p:nvPicPr>
          <p:cNvPr id="6" name="Picture 4" descr="benedikt-1-sourc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525" y="1021357"/>
            <a:ext cx="9123363" cy="528796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455447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Injectors Post-LS2 era </a:t>
            </a:r>
            <a:r>
              <a:rPr lang="en-US" dirty="0" smtClean="0">
                <a:sym typeface="Wingdings"/>
              </a:rPr>
              <a:t> meet HL-LHC performance</a:t>
            </a:r>
            <a:endParaRPr lang="en-US"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9</a:t>
            </a:fld>
            <a:endParaRPr lang="en-GB"/>
          </a:p>
        </p:txBody>
      </p:sp>
      <p:sp>
        <p:nvSpPr>
          <p:cNvPr id="7" name="TextBox 6"/>
          <p:cNvSpPr txBox="1"/>
          <p:nvPr/>
        </p:nvSpPr>
        <p:spPr>
          <a:xfrm>
            <a:off x="251520" y="1340585"/>
            <a:ext cx="4314368" cy="923330"/>
          </a:xfrm>
          <a:prstGeom prst="rect">
            <a:avLst/>
          </a:prstGeom>
          <a:solidFill>
            <a:schemeClr val="bg2">
              <a:lumMod val="90000"/>
            </a:schemeClr>
          </a:solidFill>
        </p:spPr>
        <p:txBody>
          <a:bodyPr wrap="square" rtlCol="0">
            <a:spAutoFit/>
          </a:bodyPr>
          <a:lstStyle/>
          <a:p>
            <a:r>
              <a:rPr lang="en-US" dirty="0" smtClean="0">
                <a:latin typeface="+mj-lt"/>
              </a:rPr>
              <a:t>What HL-LHC requires? </a:t>
            </a:r>
            <a:r>
              <a:rPr lang="en-US" dirty="0" smtClean="0">
                <a:latin typeface="+mj-lt"/>
                <a:sym typeface="Wingdings"/>
              </a:rPr>
              <a:t> increase by a factor of 2 the integrated luminosity</a:t>
            </a:r>
            <a:endParaRPr lang="en-US" dirty="0">
              <a:latin typeface="+mj-lt"/>
            </a:endParaRPr>
          </a:p>
        </p:txBody>
      </p:sp>
      <p:sp>
        <p:nvSpPr>
          <p:cNvPr id="8" name="TextBox 7"/>
          <p:cNvSpPr txBox="1"/>
          <p:nvPr/>
        </p:nvSpPr>
        <p:spPr>
          <a:xfrm>
            <a:off x="251520" y="2428949"/>
            <a:ext cx="4274804" cy="923330"/>
          </a:xfrm>
          <a:prstGeom prst="rect">
            <a:avLst/>
          </a:prstGeom>
          <a:solidFill>
            <a:schemeClr val="accent2">
              <a:lumMod val="20000"/>
              <a:lumOff val="80000"/>
            </a:schemeClr>
          </a:solidFill>
        </p:spPr>
        <p:txBody>
          <a:bodyPr wrap="square" rtlCol="0">
            <a:spAutoFit/>
          </a:bodyPr>
          <a:lstStyle/>
          <a:p>
            <a:r>
              <a:rPr lang="en-US" dirty="0" smtClean="0">
                <a:latin typeface="+mj-lt"/>
              </a:rPr>
              <a:t>What is luminosity? </a:t>
            </a:r>
            <a:r>
              <a:rPr lang="en-US" dirty="0" smtClean="0">
                <a:latin typeface="+mj-lt"/>
                <a:sym typeface="Wingdings"/>
              </a:rPr>
              <a:t> one of the most important figures of merit of a collider</a:t>
            </a:r>
            <a:r>
              <a:rPr lang="en-US" dirty="0" smtClean="0">
                <a:latin typeface="+mj-lt"/>
              </a:rPr>
              <a:t> </a:t>
            </a:r>
            <a:endParaRPr lang="en-US" dirty="0">
              <a:latin typeface="+mj-lt"/>
            </a:endParaRPr>
          </a:p>
        </p:txBody>
      </p:sp>
      <p:grpSp>
        <p:nvGrpSpPr>
          <p:cNvPr id="23" name="Group 22"/>
          <p:cNvGrpSpPr/>
          <p:nvPr/>
        </p:nvGrpSpPr>
        <p:grpSpPr>
          <a:xfrm>
            <a:off x="621904" y="4678193"/>
            <a:ext cx="8226474" cy="1416835"/>
            <a:chOff x="3923928" y="3841886"/>
            <a:chExt cx="8226474" cy="1416835"/>
          </a:xfrm>
        </p:grpSpPr>
        <p:sp>
          <p:nvSpPr>
            <p:cNvPr id="12" name="TextBox 11"/>
            <p:cNvSpPr txBox="1"/>
            <p:nvPr/>
          </p:nvSpPr>
          <p:spPr>
            <a:xfrm>
              <a:off x="6249893" y="3841886"/>
              <a:ext cx="5900509" cy="646331"/>
            </a:xfrm>
            <a:prstGeom prst="rect">
              <a:avLst/>
            </a:prstGeom>
            <a:noFill/>
          </p:spPr>
          <p:txBody>
            <a:bodyPr wrap="square" rtlCol="0">
              <a:spAutoFit/>
            </a:bodyPr>
            <a:lstStyle/>
            <a:p>
              <a:r>
                <a:rPr lang="en-US" dirty="0" smtClean="0">
                  <a:latin typeface="+mj-lt"/>
                </a:rPr>
                <a:t>Physics cross-section (cm</a:t>
              </a:r>
              <a:r>
                <a:rPr lang="en-US" baseline="30000" dirty="0" smtClean="0">
                  <a:latin typeface="+mj-lt"/>
                </a:rPr>
                <a:t>-2</a:t>
              </a:r>
              <a:r>
                <a:rPr lang="en-US" dirty="0" smtClean="0">
                  <a:latin typeface="+mj-lt"/>
                </a:rPr>
                <a:t>) at the collision energy (e.g. H</a:t>
              </a:r>
              <a:r>
                <a:rPr lang="en-US" dirty="0" smtClean="0">
                  <a:latin typeface="+mj-lt"/>
                  <a:sym typeface="Wingdings"/>
                </a:rPr>
                <a:t>𝜸𝜸)</a:t>
              </a:r>
              <a:endParaRPr lang="en-US" dirty="0">
                <a:latin typeface="+mj-lt"/>
              </a:endParaRPr>
            </a:p>
          </p:txBody>
        </p:sp>
        <p:grpSp>
          <p:nvGrpSpPr>
            <p:cNvPr id="18" name="Group 17"/>
            <p:cNvGrpSpPr/>
            <p:nvPr/>
          </p:nvGrpSpPr>
          <p:grpSpPr>
            <a:xfrm>
              <a:off x="3923928" y="4145265"/>
              <a:ext cx="3736181" cy="1113456"/>
              <a:chOff x="2180686" y="3316095"/>
              <a:chExt cx="3736181" cy="1113456"/>
            </a:xfrm>
          </p:grpSpPr>
          <p:pic>
            <p:nvPicPr>
              <p:cNvPr id="10" name="Picture 9"/>
              <p:cNvPicPr>
                <a:picLocks noChangeAspect="1"/>
              </p:cNvPicPr>
              <p:nvPr/>
            </p:nvPicPr>
            <p:blipFill>
              <a:blip r:embed="rId3"/>
              <a:stretch>
                <a:fillRect/>
              </a:stretch>
            </p:blipFill>
            <p:spPr>
              <a:xfrm>
                <a:off x="2180686" y="3316095"/>
                <a:ext cx="1524000" cy="1104900"/>
              </a:xfrm>
              <a:prstGeom prst="rect">
                <a:avLst/>
              </a:prstGeom>
            </p:spPr>
          </p:pic>
          <p:pic>
            <p:nvPicPr>
              <p:cNvPr id="11" name="Picture 10"/>
              <p:cNvPicPr>
                <a:picLocks noChangeAspect="1"/>
              </p:cNvPicPr>
              <p:nvPr/>
            </p:nvPicPr>
            <p:blipFill>
              <a:blip r:embed="rId4"/>
              <a:stretch>
                <a:fillRect/>
              </a:stretch>
            </p:blipFill>
            <p:spPr>
              <a:xfrm>
                <a:off x="4570667" y="3883451"/>
                <a:ext cx="1346200" cy="546100"/>
              </a:xfrm>
              <a:prstGeom prst="rect">
                <a:avLst/>
              </a:prstGeom>
            </p:spPr>
          </p:pic>
          <p:cxnSp>
            <p:nvCxnSpPr>
              <p:cNvPr id="13" name="Straight Arrow Connector 12"/>
              <p:cNvCxnSpPr/>
              <p:nvPr/>
            </p:nvCxnSpPr>
            <p:spPr>
              <a:xfrm flipV="1">
                <a:off x="3634563" y="3523411"/>
                <a:ext cx="894018" cy="3406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181526" y="4008054"/>
                <a:ext cx="1389141" cy="1484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pic>
        <p:nvPicPr>
          <p:cNvPr id="17" name="Picture 16"/>
          <p:cNvPicPr>
            <a:picLocks noChangeAspect="1"/>
          </p:cNvPicPr>
          <p:nvPr/>
        </p:nvPicPr>
        <p:blipFill>
          <a:blip r:embed="rId5"/>
          <a:stretch>
            <a:fillRect/>
          </a:stretch>
        </p:blipFill>
        <p:spPr>
          <a:xfrm>
            <a:off x="4710991" y="1258392"/>
            <a:ext cx="4469521" cy="2689288"/>
          </a:xfrm>
          <a:prstGeom prst="rect">
            <a:avLst/>
          </a:prstGeom>
        </p:spPr>
      </p:pic>
      <p:sp>
        <p:nvSpPr>
          <p:cNvPr id="9" name="TextBox 8"/>
          <p:cNvSpPr txBox="1"/>
          <p:nvPr/>
        </p:nvSpPr>
        <p:spPr>
          <a:xfrm>
            <a:off x="279873" y="3908955"/>
            <a:ext cx="8505051" cy="369332"/>
          </a:xfrm>
          <a:prstGeom prst="rect">
            <a:avLst/>
          </a:prstGeom>
          <a:noFill/>
        </p:spPr>
        <p:txBody>
          <a:bodyPr wrap="square" rtlCol="0">
            <a:spAutoFit/>
          </a:bodyPr>
          <a:lstStyle/>
          <a:p>
            <a:r>
              <a:rPr lang="en-US" dirty="0" smtClean="0">
                <a:latin typeface="+mj-lt"/>
              </a:rPr>
              <a:t>(Instantaneous) Luminosity ∝ number of interactions per unit of time</a:t>
            </a:r>
            <a:endParaRPr lang="en-US" dirty="0">
              <a:latin typeface="+mj-lt"/>
            </a:endParaRPr>
          </a:p>
        </p:txBody>
      </p:sp>
      <p:sp>
        <p:nvSpPr>
          <p:cNvPr id="20" name="TextBox 19"/>
          <p:cNvSpPr txBox="1"/>
          <p:nvPr/>
        </p:nvSpPr>
        <p:spPr>
          <a:xfrm rot="16200000">
            <a:off x="3392596" y="2402895"/>
            <a:ext cx="2674130" cy="369332"/>
          </a:xfrm>
          <a:prstGeom prst="rect">
            <a:avLst/>
          </a:prstGeom>
          <a:noFill/>
        </p:spPr>
        <p:txBody>
          <a:bodyPr wrap="none" rtlCol="0">
            <a:spAutoFit/>
          </a:bodyPr>
          <a:lstStyle/>
          <a:p>
            <a:r>
              <a:rPr lang="en-US" dirty="0" smtClean="0">
                <a:latin typeface="+mj-lt"/>
              </a:rPr>
              <a:t>Integrated Luminosity</a:t>
            </a:r>
            <a:endParaRPr lang="en-US" dirty="0">
              <a:latin typeface="+mj-lt"/>
            </a:endParaRPr>
          </a:p>
        </p:txBody>
      </p:sp>
      <p:sp>
        <p:nvSpPr>
          <p:cNvPr id="21" name="TextBox 20"/>
          <p:cNvSpPr txBox="1"/>
          <p:nvPr/>
        </p:nvSpPr>
        <p:spPr>
          <a:xfrm>
            <a:off x="7996419" y="3230192"/>
            <a:ext cx="785793" cy="369332"/>
          </a:xfrm>
          <a:prstGeom prst="rect">
            <a:avLst/>
          </a:prstGeom>
          <a:noFill/>
        </p:spPr>
        <p:txBody>
          <a:bodyPr wrap="none" rtlCol="0">
            <a:spAutoFit/>
          </a:bodyPr>
          <a:lstStyle/>
          <a:p>
            <a:r>
              <a:rPr lang="en-US" smtClean="0">
                <a:latin typeface="+mj-lt"/>
              </a:rPr>
              <a:t>years</a:t>
            </a:r>
            <a:endParaRPr lang="en-US">
              <a:latin typeface="+mj-lt"/>
            </a:endParaRPr>
          </a:p>
        </p:txBody>
      </p:sp>
      <p:sp>
        <p:nvSpPr>
          <p:cNvPr id="22" name="TextBox 21"/>
          <p:cNvSpPr txBox="1"/>
          <p:nvPr/>
        </p:nvSpPr>
        <p:spPr>
          <a:xfrm>
            <a:off x="283396" y="4347586"/>
            <a:ext cx="8564983" cy="369332"/>
          </a:xfrm>
          <a:prstGeom prst="rect">
            <a:avLst/>
          </a:prstGeom>
          <a:noFill/>
        </p:spPr>
        <p:txBody>
          <a:bodyPr wrap="square" rtlCol="0">
            <a:spAutoFit/>
          </a:bodyPr>
          <a:lstStyle/>
          <a:p>
            <a:r>
              <a:rPr lang="en-US" dirty="0" smtClean="0">
                <a:latin typeface="+mj-lt"/>
              </a:rPr>
              <a:t>(Integrated) Luminosity </a:t>
            </a:r>
            <a:r>
              <a:rPr lang="en-US" dirty="0">
                <a:latin typeface="+mj-lt"/>
              </a:rPr>
              <a:t>∝</a:t>
            </a:r>
            <a:r>
              <a:rPr lang="en-US" dirty="0" smtClean="0">
                <a:latin typeface="+mj-lt"/>
              </a:rPr>
              <a:t> number of interactions per unit of time </a:t>
            </a:r>
            <a:r>
              <a:rPr lang="en-US" b="1" dirty="0" smtClean="0">
                <a:latin typeface="+mj-lt"/>
              </a:rPr>
              <a:t>x </a:t>
            </a:r>
            <a:r>
              <a:rPr lang="en-US" b="1" dirty="0" err="1" smtClean="0">
                <a:latin typeface="+mj-lt"/>
              </a:rPr>
              <a:t>Δt</a:t>
            </a:r>
            <a:endParaRPr lang="en-US" b="1" dirty="0">
              <a:latin typeface="+mj-lt"/>
            </a:endParaRPr>
          </a:p>
        </p:txBody>
      </p:sp>
    </p:spTree>
    <p:extLst>
      <p:ext uri="{BB962C8B-B14F-4D97-AF65-F5344CB8AC3E}">
        <p14:creationId xmlns:p14="http://schemas.microsoft.com/office/powerpoint/2010/main" val="161272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2" grpId="0"/>
    </p:bld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650" t="8944"/>
          <a:stretch/>
        </p:blipFill>
        <p:spPr bwMode="auto">
          <a:xfrm>
            <a:off x="179390" y="895062"/>
            <a:ext cx="6902211" cy="40295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chor="t"/>
          <a:lstStyle/>
          <a:p>
            <a:pPr algn="r"/>
            <a:r>
              <a:rPr lang="en-US" dirty="0" err="1" smtClean="0"/>
              <a:t>Duoplasmatron</a:t>
            </a:r>
            <a:r>
              <a:rPr lang="en-US" dirty="0" smtClean="0"/>
              <a:t> Proton Source</a:t>
            </a:r>
            <a:endParaRPr lang="en-US" dirty="0"/>
          </a:p>
        </p:txBody>
      </p:sp>
      <p:sp>
        <p:nvSpPr>
          <p:cNvPr id="6" name="Date Placeholder 5"/>
          <p:cNvSpPr>
            <a:spLocks noGrp="1"/>
          </p:cNvSpPr>
          <p:nvPr>
            <p:ph type="dt" sz="half" idx="10"/>
          </p:nvPr>
        </p:nvSpPr>
        <p:spPr/>
        <p:txBody>
          <a:bodyPr/>
          <a:lstStyle/>
          <a:p>
            <a:r>
              <a:rPr lang="en-US" smtClean="0"/>
              <a:t>15 January 2021</a:t>
            </a:r>
            <a:endParaRPr lang="en-US" dirty="0" smtClean="0"/>
          </a:p>
        </p:txBody>
      </p:sp>
      <p:sp>
        <p:nvSpPr>
          <p:cNvPr id="7" name="Footer Placeholder 6"/>
          <p:cNvSpPr>
            <a:spLocks noGrp="1"/>
          </p:cNvSpPr>
          <p:nvPr>
            <p:ph type="ftr" sz="quarter" idx="11"/>
          </p:nvPr>
        </p:nvSpPr>
        <p:spPr/>
        <p:txBody>
          <a:bodyPr/>
          <a:lstStyle/>
          <a:p>
            <a:r>
              <a:rPr lang="en-US" smtClean="0"/>
              <a:t>JUAS 2021</a:t>
            </a:r>
            <a:endParaRPr lang="en-US" dirty="0"/>
          </a:p>
        </p:txBody>
      </p:sp>
      <p:sp>
        <p:nvSpPr>
          <p:cNvPr id="8" name="Slide Number Placeholder 7"/>
          <p:cNvSpPr>
            <a:spLocks noGrp="1"/>
          </p:cNvSpPr>
          <p:nvPr>
            <p:ph type="sldNum" sz="quarter" idx="12"/>
          </p:nvPr>
        </p:nvSpPr>
        <p:spPr/>
        <p:txBody>
          <a:bodyPr/>
          <a:lstStyle/>
          <a:p>
            <a:fld id="{8A37C28D-FCB0-477D-82D3-62143F2DA843}" type="slidenum">
              <a:rPr lang="en-US" smtClean="0"/>
              <a:pPr/>
              <a:t>90</a:t>
            </a:fld>
            <a:endParaRPr lang="en-US" dirty="0"/>
          </a:p>
        </p:txBody>
      </p:sp>
      <p:sp>
        <p:nvSpPr>
          <p:cNvPr id="244" name="Rectangle 120"/>
          <p:cNvSpPr>
            <a:spLocks noChangeArrowheads="1"/>
          </p:cNvSpPr>
          <p:nvPr/>
        </p:nvSpPr>
        <p:spPr bwMode="auto">
          <a:xfrm>
            <a:off x="4305951" y="5301208"/>
            <a:ext cx="4666574" cy="806490"/>
          </a:xfrm>
          <a:prstGeom prst="rect">
            <a:avLst/>
          </a:prstGeom>
          <a:noFill/>
          <a:ln>
            <a:noFill/>
          </a:ln>
          <a:effectLst/>
          <a:extLst>
            <a:ext uri="{909E8E84-426E-40dd-AFC4-6F175D3DCCD1}">
              <a14:hiddenFill xmlns="" xmlns:a14="http://schemas.microsoft.com/office/drawing/2010/main">
                <a:solidFill>
                  <a:schemeClr val="hlink"/>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lstStyle/>
          <a:p>
            <a:pPr marL="342900" marR="0" lvl="0" defTabSz="914400" eaLnBrk="1" fontAlgn="auto" latinLnBrk="0" hangingPunct="1">
              <a:lnSpc>
                <a:spcPct val="100000"/>
              </a:lnSpc>
              <a:spcBef>
                <a:spcPct val="20000"/>
              </a:spcBef>
              <a:spcAft>
                <a:spcPts val="0"/>
              </a:spcAft>
              <a:buClr>
                <a:srgbClr val="00CCCC"/>
              </a:buClr>
              <a:buSzPct val="75000"/>
              <a:buFont typeface="Monotype Sorts" charset="0"/>
              <a:buNone/>
              <a:tabLst/>
              <a:defRPr/>
            </a:pPr>
            <a:r>
              <a:rPr kumimoji="0" lang="en-US" sz="1400" b="1" i="0" u="none" strike="noStrike" kern="0" cap="none" spc="0" normalizeH="0" baseline="0" noProof="0" dirty="0" smtClean="0">
                <a:ln>
                  <a:noFill/>
                </a:ln>
                <a:solidFill>
                  <a:sysClr val="windowText" lastClr="000000"/>
                </a:solidFill>
                <a:effectLst/>
                <a:uLnTx/>
                <a:uFillTx/>
                <a:latin typeface="+mn-lt"/>
                <a:sym typeface="Mathematica1" charset="0"/>
              </a:rPr>
              <a:t>Protons (at 90 </a:t>
            </a:r>
            <a:r>
              <a:rPr kumimoji="0" lang="en-US" sz="1400" b="1" i="0" u="none" strike="noStrike" kern="0" cap="none" spc="0" normalizeH="0" baseline="0" noProof="0" dirty="0" err="1" smtClean="0">
                <a:ln>
                  <a:noFill/>
                </a:ln>
                <a:solidFill>
                  <a:sysClr val="windowText" lastClr="000000"/>
                </a:solidFill>
                <a:effectLst/>
                <a:uLnTx/>
                <a:uFillTx/>
                <a:latin typeface="+mn-lt"/>
                <a:sym typeface="Mathematica1" charset="0"/>
              </a:rPr>
              <a:t>keV</a:t>
            </a:r>
            <a:r>
              <a:rPr kumimoji="0" lang="en-US" sz="1400" b="1" i="0" u="none" strike="noStrike" kern="0" cap="none" spc="0" normalizeH="0" baseline="0" noProof="0" dirty="0" smtClean="0">
                <a:ln>
                  <a:noFill/>
                </a:ln>
                <a:solidFill>
                  <a:sysClr val="windowText" lastClr="000000"/>
                </a:solidFill>
                <a:effectLst/>
                <a:uLnTx/>
                <a:uFillTx/>
                <a:latin typeface="+mn-lt"/>
                <a:sym typeface="Mathematica1" charset="0"/>
              </a:rPr>
              <a:t>) are produced by creating</a:t>
            </a:r>
            <a:r>
              <a:rPr kumimoji="0" lang="en-US" sz="1400" b="1" i="0" u="none" strike="noStrike" kern="0" cap="none" spc="0" normalizeH="0" noProof="0" dirty="0" smtClean="0">
                <a:ln>
                  <a:noFill/>
                </a:ln>
                <a:solidFill>
                  <a:sysClr val="windowText" lastClr="000000"/>
                </a:solidFill>
                <a:effectLst/>
                <a:uLnTx/>
                <a:uFillTx/>
                <a:latin typeface="+mn-lt"/>
                <a:sym typeface="Mathematica1" charset="0"/>
              </a:rPr>
              <a:t> a plasma using</a:t>
            </a:r>
            <a:r>
              <a:rPr kumimoji="0" lang="en-US" sz="1400" b="1" i="0" u="none" strike="noStrike" kern="0" cap="none" spc="0" normalizeH="0" baseline="0" noProof="0" dirty="0" smtClean="0">
                <a:ln>
                  <a:noFill/>
                </a:ln>
                <a:solidFill>
                  <a:sysClr val="windowText" lastClr="000000"/>
                </a:solidFill>
                <a:effectLst/>
                <a:uLnTx/>
                <a:uFillTx/>
                <a:latin typeface="+mn-lt"/>
                <a:sym typeface="Mathematica1" charset="0"/>
              </a:rPr>
              <a:t> H</a:t>
            </a:r>
            <a:r>
              <a:rPr kumimoji="0" lang="en-US" sz="1400" b="1" i="0" u="none" strike="noStrike" kern="0" cap="none" spc="0" normalizeH="0" baseline="-25000" noProof="0" dirty="0" smtClean="0">
                <a:ln>
                  <a:noFill/>
                </a:ln>
                <a:solidFill>
                  <a:sysClr val="windowText" lastClr="000000"/>
                </a:solidFill>
                <a:effectLst/>
                <a:uLnTx/>
                <a:uFillTx/>
                <a:latin typeface="+mn-lt"/>
                <a:sym typeface="Mathematica1" charset="0"/>
              </a:rPr>
              <a:t>2</a:t>
            </a:r>
            <a:r>
              <a:rPr kumimoji="0" lang="en-US" sz="1400" b="1" i="0" u="none" strike="noStrike" kern="0" cap="none" spc="0" normalizeH="0" baseline="0" noProof="0" dirty="0" smtClean="0">
                <a:ln>
                  <a:noFill/>
                </a:ln>
                <a:solidFill>
                  <a:sysClr val="windowText" lastClr="000000"/>
                </a:solidFill>
                <a:effectLst/>
                <a:uLnTx/>
                <a:uFillTx/>
                <a:latin typeface="+mn-lt"/>
                <a:sym typeface="Mathematica1" charset="0"/>
              </a:rPr>
              <a:t> which is charged due to interaction with free electrons from the cathode.</a:t>
            </a:r>
            <a:r>
              <a:rPr kumimoji="0" lang="en-US" sz="1400" b="1" i="0" u="none" strike="noStrike" kern="0" cap="none" spc="0" normalizeH="0" noProof="0" dirty="0" smtClean="0">
                <a:ln>
                  <a:noFill/>
                </a:ln>
                <a:solidFill>
                  <a:sysClr val="windowText" lastClr="000000"/>
                </a:solidFill>
                <a:effectLst/>
                <a:uLnTx/>
                <a:uFillTx/>
                <a:latin typeface="+mn-lt"/>
                <a:sym typeface="Mathematica1" charset="0"/>
              </a:rPr>
              <a:t> T</a:t>
            </a:r>
            <a:r>
              <a:rPr kumimoji="0" lang="en-US" sz="1400" b="1" i="0" u="none" strike="noStrike" kern="0" cap="none" spc="0" normalizeH="0" baseline="0" noProof="0" dirty="0" smtClean="0">
                <a:ln>
                  <a:noFill/>
                </a:ln>
                <a:solidFill>
                  <a:sysClr val="windowText" lastClr="000000"/>
                </a:solidFill>
                <a:effectLst/>
                <a:uLnTx/>
                <a:uFillTx/>
                <a:latin typeface="+mn-lt"/>
                <a:sym typeface="Mathematica1" charset="0"/>
              </a:rPr>
              <a:t>he plasma is then accelerated and becomes an ion beam.</a:t>
            </a:r>
          </a:p>
        </p:txBody>
      </p:sp>
      <p:sp>
        <p:nvSpPr>
          <p:cNvPr id="3" name="TextBox 2"/>
          <p:cNvSpPr txBox="1"/>
          <p:nvPr/>
        </p:nvSpPr>
        <p:spPr>
          <a:xfrm>
            <a:off x="6639238" y="3566165"/>
            <a:ext cx="2504762" cy="646331"/>
          </a:xfrm>
          <a:prstGeom prst="rect">
            <a:avLst/>
          </a:prstGeom>
          <a:noFill/>
        </p:spPr>
        <p:txBody>
          <a:bodyPr wrap="square" rtlCol="0">
            <a:spAutoFit/>
          </a:bodyPr>
          <a:lstStyle/>
          <a:p>
            <a:pPr algn="ctr"/>
            <a:r>
              <a:rPr lang="es-ES_tradnl" dirty="0" err="1" smtClean="0"/>
              <a:t>Proton</a:t>
            </a:r>
            <a:r>
              <a:rPr lang="es-ES_tradnl" dirty="0" smtClean="0"/>
              <a:t> </a:t>
            </a:r>
            <a:r>
              <a:rPr lang="es-ES_tradnl" dirty="0" err="1" smtClean="0"/>
              <a:t>beam</a:t>
            </a:r>
            <a:r>
              <a:rPr lang="es-ES_tradnl" dirty="0" smtClean="0"/>
              <a:t> @ 90 </a:t>
            </a:r>
            <a:r>
              <a:rPr lang="es-ES_tradnl" dirty="0" err="1" smtClean="0"/>
              <a:t>keV</a:t>
            </a:r>
            <a:r>
              <a:rPr lang="es-ES_tradnl" dirty="0" smtClean="0"/>
              <a:t> to </a:t>
            </a:r>
            <a:r>
              <a:rPr lang="es-ES_tradnl" dirty="0" err="1" smtClean="0"/>
              <a:t>the</a:t>
            </a:r>
            <a:r>
              <a:rPr lang="es-ES_tradnl" dirty="0" smtClean="0"/>
              <a:t> RFQ</a:t>
            </a:r>
            <a:endParaRPr lang="es-ES_tradnl" dirty="0"/>
          </a:p>
        </p:txBody>
      </p:sp>
      <p:grpSp>
        <p:nvGrpSpPr>
          <p:cNvPr id="15" name="Group 14"/>
          <p:cNvGrpSpPr/>
          <p:nvPr/>
        </p:nvGrpSpPr>
        <p:grpSpPr>
          <a:xfrm>
            <a:off x="1043608" y="5760525"/>
            <a:ext cx="866782" cy="662945"/>
            <a:chOff x="295276" y="432304"/>
            <a:chExt cx="866782" cy="662945"/>
          </a:xfrm>
        </p:grpSpPr>
        <p:grpSp>
          <p:nvGrpSpPr>
            <p:cNvPr id="12" name="Group 11"/>
            <p:cNvGrpSpPr/>
            <p:nvPr/>
          </p:nvGrpSpPr>
          <p:grpSpPr>
            <a:xfrm>
              <a:off x="295276" y="619163"/>
              <a:ext cx="535596" cy="476086"/>
              <a:chOff x="295276" y="619163"/>
              <a:chExt cx="535596" cy="476086"/>
            </a:xfrm>
          </p:grpSpPr>
          <p:sp>
            <p:nvSpPr>
              <p:cNvPr id="230" name="Oval 229"/>
              <p:cNvSpPr/>
              <p:nvPr/>
            </p:nvSpPr>
            <p:spPr>
              <a:xfrm>
                <a:off x="295276" y="619163"/>
                <a:ext cx="535596" cy="47608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6" name="Group 245"/>
              <p:cNvGrpSpPr/>
              <p:nvPr/>
            </p:nvGrpSpPr>
            <p:grpSpPr>
              <a:xfrm>
                <a:off x="415119" y="741233"/>
                <a:ext cx="129422" cy="238043"/>
                <a:chOff x="2268749" y="5470219"/>
                <a:chExt cx="129422" cy="238043"/>
              </a:xfrm>
            </p:grpSpPr>
            <p:sp>
              <p:nvSpPr>
                <p:cNvPr id="277" name="Oval 276"/>
                <p:cNvSpPr/>
                <p:nvPr/>
              </p:nvSpPr>
              <p:spPr>
                <a:xfrm>
                  <a:off x="2268749" y="5470219"/>
                  <a:ext cx="129422" cy="23804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8" name="Oval 277"/>
                <p:cNvSpPr/>
                <p:nvPr/>
              </p:nvSpPr>
              <p:spPr>
                <a:xfrm>
                  <a:off x="2276545" y="5485153"/>
                  <a:ext cx="89266" cy="1190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7" name="Group 246"/>
              <p:cNvGrpSpPr/>
              <p:nvPr/>
            </p:nvGrpSpPr>
            <p:grpSpPr>
              <a:xfrm>
                <a:off x="539800" y="738185"/>
                <a:ext cx="129422" cy="238043"/>
                <a:chOff x="2231886" y="5470219"/>
                <a:chExt cx="129422" cy="238043"/>
              </a:xfrm>
            </p:grpSpPr>
            <p:sp>
              <p:nvSpPr>
                <p:cNvPr id="275" name="Oval 274"/>
                <p:cNvSpPr/>
                <p:nvPr/>
              </p:nvSpPr>
              <p:spPr>
                <a:xfrm>
                  <a:off x="2231886" y="5470219"/>
                  <a:ext cx="129422" cy="23804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6" name="Oval 275"/>
                <p:cNvSpPr/>
                <p:nvPr/>
              </p:nvSpPr>
              <p:spPr>
                <a:xfrm>
                  <a:off x="2239682" y="5485153"/>
                  <a:ext cx="89266" cy="1190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48" name="TextBox 247"/>
            <p:cNvSpPr txBox="1"/>
            <p:nvPr/>
          </p:nvSpPr>
          <p:spPr>
            <a:xfrm>
              <a:off x="727324" y="432304"/>
              <a:ext cx="434734" cy="369332"/>
            </a:xfrm>
            <a:prstGeom prst="rect">
              <a:avLst/>
            </a:prstGeom>
            <a:noFill/>
          </p:spPr>
          <p:txBody>
            <a:bodyPr wrap="none" rtlCol="0">
              <a:spAutoFit/>
            </a:bodyPr>
            <a:lstStyle/>
            <a:p>
              <a:r>
                <a:rPr lang="en-GB" dirty="0"/>
                <a:t>p</a:t>
              </a:r>
              <a:r>
                <a:rPr lang="en-GB" dirty="0" smtClean="0"/>
                <a:t>+</a:t>
              </a:r>
              <a:endParaRPr lang="en-GB" dirty="0"/>
            </a:p>
          </p:txBody>
        </p:sp>
      </p:grpSp>
      <p:grpSp>
        <p:nvGrpSpPr>
          <p:cNvPr id="251" name="Group 250"/>
          <p:cNvGrpSpPr/>
          <p:nvPr/>
        </p:nvGrpSpPr>
        <p:grpSpPr>
          <a:xfrm>
            <a:off x="586443" y="5847737"/>
            <a:ext cx="529534" cy="519922"/>
            <a:chOff x="2555776" y="4565262"/>
            <a:chExt cx="529534" cy="519922"/>
          </a:xfrm>
        </p:grpSpPr>
        <p:sp>
          <p:nvSpPr>
            <p:cNvPr id="252" name="Oval 251"/>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4" name="Group 253"/>
            <p:cNvGrpSpPr/>
            <p:nvPr/>
          </p:nvGrpSpPr>
          <p:grpSpPr>
            <a:xfrm>
              <a:off x="2624875" y="4873118"/>
              <a:ext cx="149834" cy="144016"/>
              <a:chOff x="2484242" y="5531712"/>
              <a:chExt cx="149834" cy="144016"/>
            </a:xfrm>
          </p:grpSpPr>
          <p:grpSp>
            <p:nvGrpSpPr>
              <p:cNvPr id="260" name="Group 259"/>
              <p:cNvGrpSpPr/>
              <p:nvPr/>
            </p:nvGrpSpPr>
            <p:grpSpPr>
              <a:xfrm rot="10800000">
                <a:off x="2484242" y="5531712"/>
                <a:ext cx="78300" cy="144016"/>
                <a:chOff x="2255160" y="5445224"/>
                <a:chExt cx="156600" cy="288032"/>
              </a:xfrm>
            </p:grpSpPr>
            <p:sp>
              <p:nvSpPr>
                <p:cNvPr id="264" name="Oval 26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5" name="Oval 26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61" name="Group 260"/>
              <p:cNvGrpSpPr/>
              <p:nvPr/>
            </p:nvGrpSpPr>
            <p:grpSpPr>
              <a:xfrm rot="10800000">
                <a:off x="2555776" y="5531712"/>
                <a:ext cx="78300" cy="144016"/>
                <a:chOff x="2255160" y="5445224"/>
                <a:chExt cx="156600" cy="288032"/>
              </a:xfrm>
            </p:grpSpPr>
            <p:sp>
              <p:nvSpPr>
                <p:cNvPr id="262" name="Oval 261"/>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3" name="Oval 262"/>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55" name="TextBox 254"/>
            <p:cNvSpPr txBox="1"/>
            <p:nvPr/>
          </p:nvSpPr>
          <p:spPr>
            <a:xfrm>
              <a:off x="2714696" y="4565262"/>
              <a:ext cx="370614" cy="369332"/>
            </a:xfrm>
            <a:prstGeom prst="rect">
              <a:avLst/>
            </a:prstGeom>
            <a:noFill/>
          </p:spPr>
          <p:txBody>
            <a:bodyPr wrap="none" rtlCol="0">
              <a:spAutoFit/>
            </a:bodyPr>
            <a:lstStyle/>
            <a:p>
              <a:r>
                <a:rPr lang="en-GB" dirty="0" smtClean="0"/>
                <a:t>e-</a:t>
              </a:r>
              <a:endParaRPr lang="en-GB" dirty="0"/>
            </a:p>
          </p:txBody>
        </p:sp>
      </p:grpSp>
      <p:grpSp>
        <p:nvGrpSpPr>
          <p:cNvPr id="287" name="Group 286"/>
          <p:cNvGrpSpPr/>
          <p:nvPr/>
        </p:nvGrpSpPr>
        <p:grpSpPr>
          <a:xfrm>
            <a:off x="2976762" y="3116599"/>
            <a:ext cx="216403" cy="210455"/>
            <a:chOff x="2555776" y="4805068"/>
            <a:chExt cx="288032" cy="280116"/>
          </a:xfrm>
        </p:grpSpPr>
        <p:sp>
          <p:nvSpPr>
            <p:cNvPr id="288" name="Oval 287"/>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9" name="Group 288"/>
            <p:cNvGrpSpPr/>
            <p:nvPr/>
          </p:nvGrpSpPr>
          <p:grpSpPr>
            <a:xfrm>
              <a:off x="2624875" y="4873118"/>
              <a:ext cx="149834" cy="144016"/>
              <a:chOff x="2484242" y="5531712"/>
              <a:chExt cx="149834" cy="144016"/>
            </a:xfrm>
          </p:grpSpPr>
          <p:grpSp>
            <p:nvGrpSpPr>
              <p:cNvPr id="290" name="Group 289"/>
              <p:cNvGrpSpPr/>
              <p:nvPr/>
            </p:nvGrpSpPr>
            <p:grpSpPr>
              <a:xfrm rot="10800000">
                <a:off x="2484242" y="5531712"/>
                <a:ext cx="78300" cy="144016"/>
                <a:chOff x="2255160" y="5445224"/>
                <a:chExt cx="156600" cy="288032"/>
              </a:xfrm>
            </p:grpSpPr>
            <p:sp>
              <p:nvSpPr>
                <p:cNvPr id="294" name="Oval 29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5" name="Oval 29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91" name="Group 290"/>
              <p:cNvGrpSpPr/>
              <p:nvPr/>
            </p:nvGrpSpPr>
            <p:grpSpPr>
              <a:xfrm rot="10800000">
                <a:off x="2555776" y="5531712"/>
                <a:ext cx="78300" cy="144016"/>
                <a:chOff x="2255160" y="5445224"/>
                <a:chExt cx="156600" cy="288032"/>
              </a:xfrm>
            </p:grpSpPr>
            <p:sp>
              <p:nvSpPr>
                <p:cNvPr id="292" name="Oval 291"/>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3" name="Oval 292"/>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96" name="Group 295"/>
          <p:cNvGrpSpPr/>
          <p:nvPr/>
        </p:nvGrpSpPr>
        <p:grpSpPr>
          <a:xfrm>
            <a:off x="2911108" y="3329808"/>
            <a:ext cx="216403" cy="210455"/>
            <a:chOff x="2555776" y="4805068"/>
            <a:chExt cx="288032" cy="280116"/>
          </a:xfrm>
        </p:grpSpPr>
        <p:sp>
          <p:nvSpPr>
            <p:cNvPr id="297" name="Oval 296"/>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8" name="Group 297"/>
            <p:cNvGrpSpPr/>
            <p:nvPr/>
          </p:nvGrpSpPr>
          <p:grpSpPr>
            <a:xfrm>
              <a:off x="2624875" y="4873118"/>
              <a:ext cx="149834" cy="144016"/>
              <a:chOff x="2484242" y="5531712"/>
              <a:chExt cx="149834" cy="144016"/>
            </a:xfrm>
          </p:grpSpPr>
          <p:grpSp>
            <p:nvGrpSpPr>
              <p:cNvPr id="299" name="Group 298"/>
              <p:cNvGrpSpPr/>
              <p:nvPr/>
            </p:nvGrpSpPr>
            <p:grpSpPr>
              <a:xfrm rot="10800000">
                <a:off x="2484242" y="5531712"/>
                <a:ext cx="78300" cy="144016"/>
                <a:chOff x="2255160" y="5445224"/>
                <a:chExt cx="156600" cy="288032"/>
              </a:xfrm>
            </p:grpSpPr>
            <p:sp>
              <p:nvSpPr>
                <p:cNvPr id="303" name="Oval 30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4" name="Oval 30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0" name="Group 299"/>
              <p:cNvGrpSpPr/>
              <p:nvPr/>
            </p:nvGrpSpPr>
            <p:grpSpPr>
              <a:xfrm rot="10800000">
                <a:off x="2555776" y="5531712"/>
                <a:ext cx="78300" cy="144016"/>
                <a:chOff x="2255160" y="5445224"/>
                <a:chExt cx="156600" cy="288032"/>
              </a:xfrm>
            </p:grpSpPr>
            <p:sp>
              <p:nvSpPr>
                <p:cNvPr id="301" name="Oval 300"/>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2" name="Oval 301"/>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18" name="Group 17"/>
          <p:cNvGrpSpPr/>
          <p:nvPr/>
        </p:nvGrpSpPr>
        <p:grpSpPr>
          <a:xfrm>
            <a:off x="2270738" y="5788646"/>
            <a:ext cx="740051" cy="733893"/>
            <a:chOff x="2773090" y="5015195"/>
            <a:chExt cx="740051" cy="733893"/>
          </a:xfrm>
        </p:grpSpPr>
        <p:grpSp>
          <p:nvGrpSpPr>
            <p:cNvPr id="11" name="Group 10"/>
            <p:cNvGrpSpPr/>
            <p:nvPr/>
          </p:nvGrpSpPr>
          <p:grpSpPr>
            <a:xfrm>
              <a:off x="2773090" y="5245151"/>
              <a:ext cx="416568" cy="391309"/>
              <a:chOff x="391438" y="721574"/>
              <a:chExt cx="648072" cy="576064"/>
            </a:xfrm>
          </p:grpSpPr>
          <p:sp>
            <p:nvSpPr>
              <p:cNvPr id="279" name="Oval 278"/>
              <p:cNvSpPr/>
              <p:nvPr/>
            </p:nvSpPr>
            <p:spPr>
              <a:xfrm>
                <a:off x="391438" y="721574"/>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0" name="Group 279"/>
              <p:cNvGrpSpPr/>
              <p:nvPr/>
            </p:nvGrpSpPr>
            <p:grpSpPr>
              <a:xfrm>
                <a:off x="553930" y="868638"/>
                <a:ext cx="156600" cy="288032"/>
                <a:chOff x="2255160" y="5445224"/>
                <a:chExt cx="156600" cy="288032"/>
              </a:xfrm>
            </p:grpSpPr>
            <p:sp>
              <p:nvSpPr>
                <p:cNvPr id="281" name="Oval 280"/>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2" name="Oval 281"/>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3" name="Group 282"/>
              <p:cNvGrpSpPr/>
              <p:nvPr/>
            </p:nvGrpSpPr>
            <p:grpSpPr>
              <a:xfrm>
                <a:off x="715474" y="865590"/>
                <a:ext cx="156600" cy="288032"/>
                <a:chOff x="2255160" y="5445224"/>
                <a:chExt cx="156600" cy="288032"/>
              </a:xfrm>
            </p:grpSpPr>
            <p:sp>
              <p:nvSpPr>
                <p:cNvPr id="284" name="Oval 28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5" name="Oval 28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22" name="Group 421"/>
            <p:cNvGrpSpPr/>
            <p:nvPr/>
          </p:nvGrpSpPr>
          <p:grpSpPr>
            <a:xfrm>
              <a:off x="3106523" y="5109523"/>
              <a:ext cx="406618" cy="383371"/>
              <a:chOff x="391438" y="721574"/>
              <a:chExt cx="648072" cy="576064"/>
            </a:xfrm>
          </p:grpSpPr>
          <p:sp>
            <p:nvSpPr>
              <p:cNvPr id="423" name="Oval 422"/>
              <p:cNvSpPr/>
              <p:nvPr/>
            </p:nvSpPr>
            <p:spPr>
              <a:xfrm>
                <a:off x="391438" y="721574"/>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4" name="Group 423"/>
              <p:cNvGrpSpPr/>
              <p:nvPr/>
            </p:nvGrpSpPr>
            <p:grpSpPr>
              <a:xfrm>
                <a:off x="553930" y="868638"/>
                <a:ext cx="156600" cy="288032"/>
                <a:chOff x="2255160" y="5445224"/>
                <a:chExt cx="156600" cy="288032"/>
              </a:xfrm>
            </p:grpSpPr>
            <p:sp>
              <p:nvSpPr>
                <p:cNvPr id="428" name="Oval 427"/>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9" name="Oval 428"/>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5" name="Group 424"/>
              <p:cNvGrpSpPr/>
              <p:nvPr/>
            </p:nvGrpSpPr>
            <p:grpSpPr>
              <a:xfrm>
                <a:off x="715474" y="865590"/>
                <a:ext cx="156600" cy="288032"/>
                <a:chOff x="2255160" y="5445224"/>
                <a:chExt cx="156600" cy="288032"/>
              </a:xfrm>
            </p:grpSpPr>
            <p:sp>
              <p:nvSpPr>
                <p:cNvPr id="426" name="Oval 42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7" name="Oval 42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30" name="Group 429"/>
            <p:cNvGrpSpPr/>
            <p:nvPr/>
          </p:nvGrpSpPr>
          <p:grpSpPr>
            <a:xfrm>
              <a:off x="3168736" y="5538633"/>
              <a:ext cx="216403" cy="210455"/>
              <a:chOff x="2555776" y="4805068"/>
              <a:chExt cx="288032" cy="280116"/>
            </a:xfrm>
          </p:grpSpPr>
          <p:sp>
            <p:nvSpPr>
              <p:cNvPr id="431" name="Oval 430"/>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2" name="Group 431"/>
              <p:cNvGrpSpPr/>
              <p:nvPr/>
            </p:nvGrpSpPr>
            <p:grpSpPr>
              <a:xfrm>
                <a:off x="2624875" y="4873118"/>
                <a:ext cx="149834" cy="144016"/>
                <a:chOff x="2484242" y="5531712"/>
                <a:chExt cx="149834" cy="144016"/>
              </a:xfrm>
            </p:grpSpPr>
            <p:grpSp>
              <p:nvGrpSpPr>
                <p:cNvPr id="433" name="Group 432"/>
                <p:cNvGrpSpPr/>
                <p:nvPr/>
              </p:nvGrpSpPr>
              <p:grpSpPr>
                <a:xfrm rot="10800000">
                  <a:off x="2484242" y="5531712"/>
                  <a:ext cx="78300" cy="144016"/>
                  <a:chOff x="2255160" y="5445224"/>
                  <a:chExt cx="156600" cy="288032"/>
                </a:xfrm>
              </p:grpSpPr>
              <p:sp>
                <p:nvSpPr>
                  <p:cNvPr id="437" name="Oval 43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8" name="Oval 43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34" name="Group 433"/>
                <p:cNvGrpSpPr/>
                <p:nvPr/>
              </p:nvGrpSpPr>
              <p:grpSpPr>
                <a:xfrm rot="10800000">
                  <a:off x="2555776" y="5531712"/>
                  <a:ext cx="78300" cy="144016"/>
                  <a:chOff x="2255160" y="5445224"/>
                  <a:chExt cx="156600" cy="288032"/>
                </a:xfrm>
              </p:grpSpPr>
              <p:sp>
                <p:nvSpPr>
                  <p:cNvPr id="435" name="Oval 43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6" name="Oval 43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439" name="Group 438"/>
            <p:cNvGrpSpPr/>
            <p:nvPr/>
          </p:nvGrpSpPr>
          <p:grpSpPr>
            <a:xfrm>
              <a:off x="2956332" y="5015195"/>
              <a:ext cx="216403" cy="210455"/>
              <a:chOff x="2555776" y="4805068"/>
              <a:chExt cx="288032" cy="280116"/>
            </a:xfrm>
          </p:grpSpPr>
          <p:sp>
            <p:nvSpPr>
              <p:cNvPr id="440" name="Oval 439"/>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1" name="Group 440"/>
              <p:cNvGrpSpPr/>
              <p:nvPr/>
            </p:nvGrpSpPr>
            <p:grpSpPr>
              <a:xfrm>
                <a:off x="2624875" y="4873118"/>
                <a:ext cx="149834" cy="144016"/>
                <a:chOff x="2484242" y="5531712"/>
                <a:chExt cx="149834" cy="144016"/>
              </a:xfrm>
            </p:grpSpPr>
            <p:grpSp>
              <p:nvGrpSpPr>
                <p:cNvPr id="442" name="Group 441"/>
                <p:cNvGrpSpPr/>
                <p:nvPr/>
              </p:nvGrpSpPr>
              <p:grpSpPr>
                <a:xfrm rot="10800000">
                  <a:off x="2484242" y="5531712"/>
                  <a:ext cx="78300" cy="144016"/>
                  <a:chOff x="2255160" y="5445224"/>
                  <a:chExt cx="156600" cy="288032"/>
                </a:xfrm>
              </p:grpSpPr>
              <p:sp>
                <p:nvSpPr>
                  <p:cNvPr id="446" name="Oval 44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7" name="Oval 44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43" name="Group 442"/>
                <p:cNvGrpSpPr/>
                <p:nvPr/>
              </p:nvGrpSpPr>
              <p:grpSpPr>
                <a:xfrm rot="10800000">
                  <a:off x="2555776" y="5531712"/>
                  <a:ext cx="78300" cy="144016"/>
                  <a:chOff x="2255160" y="5445224"/>
                  <a:chExt cx="156600" cy="288032"/>
                </a:xfrm>
              </p:grpSpPr>
              <p:sp>
                <p:nvSpPr>
                  <p:cNvPr id="444" name="Oval 44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5" name="Oval 44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sp>
        <p:nvSpPr>
          <p:cNvPr id="19" name="TextBox 18"/>
          <p:cNvSpPr txBox="1"/>
          <p:nvPr/>
        </p:nvSpPr>
        <p:spPr>
          <a:xfrm>
            <a:off x="2900046" y="6158460"/>
            <a:ext cx="423514" cy="369332"/>
          </a:xfrm>
          <a:prstGeom prst="rect">
            <a:avLst/>
          </a:prstGeom>
          <a:noFill/>
        </p:spPr>
        <p:txBody>
          <a:bodyPr wrap="none" rtlCol="0">
            <a:spAutoFit/>
          </a:bodyPr>
          <a:lstStyle/>
          <a:p>
            <a:r>
              <a:rPr lang="en-GB" dirty="0" smtClean="0"/>
              <a:t>H</a:t>
            </a:r>
            <a:r>
              <a:rPr lang="en-GB" sz="1100" dirty="0" smtClean="0"/>
              <a:t>2</a:t>
            </a:r>
            <a:endParaRPr lang="en-GB" dirty="0"/>
          </a:p>
        </p:txBody>
      </p:sp>
      <p:grpSp>
        <p:nvGrpSpPr>
          <p:cNvPr id="449" name="Group 448"/>
          <p:cNvGrpSpPr/>
          <p:nvPr/>
        </p:nvGrpSpPr>
        <p:grpSpPr>
          <a:xfrm>
            <a:off x="3779912" y="3074530"/>
            <a:ext cx="416568" cy="391309"/>
            <a:chOff x="391438" y="721574"/>
            <a:chExt cx="648072" cy="576064"/>
          </a:xfrm>
        </p:grpSpPr>
        <p:sp>
          <p:nvSpPr>
            <p:cNvPr id="476" name="Oval 475"/>
            <p:cNvSpPr/>
            <p:nvPr/>
          </p:nvSpPr>
          <p:spPr>
            <a:xfrm>
              <a:off x="391438" y="721574"/>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77" name="Group 476"/>
            <p:cNvGrpSpPr/>
            <p:nvPr/>
          </p:nvGrpSpPr>
          <p:grpSpPr>
            <a:xfrm>
              <a:off x="553930" y="868638"/>
              <a:ext cx="156600" cy="288032"/>
              <a:chOff x="2255160" y="5445224"/>
              <a:chExt cx="156600" cy="288032"/>
            </a:xfrm>
          </p:grpSpPr>
          <p:sp>
            <p:nvSpPr>
              <p:cNvPr id="481" name="Oval 480"/>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2" name="Oval 481"/>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8" name="Group 477"/>
            <p:cNvGrpSpPr/>
            <p:nvPr/>
          </p:nvGrpSpPr>
          <p:grpSpPr>
            <a:xfrm>
              <a:off x="715474" y="865590"/>
              <a:ext cx="156600" cy="288032"/>
              <a:chOff x="2255160" y="5445224"/>
              <a:chExt cx="156600" cy="288032"/>
            </a:xfrm>
          </p:grpSpPr>
          <p:sp>
            <p:nvSpPr>
              <p:cNvPr id="479" name="Oval 478"/>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0" name="Oval 479"/>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50" name="Group 449"/>
          <p:cNvGrpSpPr/>
          <p:nvPr/>
        </p:nvGrpSpPr>
        <p:grpSpPr>
          <a:xfrm>
            <a:off x="4113345" y="2938902"/>
            <a:ext cx="406618" cy="383371"/>
            <a:chOff x="391438" y="721574"/>
            <a:chExt cx="648072" cy="576064"/>
          </a:xfrm>
        </p:grpSpPr>
        <p:sp>
          <p:nvSpPr>
            <p:cNvPr id="469" name="Oval 468"/>
            <p:cNvSpPr/>
            <p:nvPr/>
          </p:nvSpPr>
          <p:spPr>
            <a:xfrm>
              <a:off x="391438" y="721574"/>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70" name="Group 469"/>
            <p:cNvGrpSpPr/>
            <p:nvPr/>
          </p:nvGrpSpPr>
          <p:grpSpPr>
            <a:xfrm>
              <a:off x="553930" y="868638"/>
              <a:ext cx="156600" cy="288032"/>
              <a:chOff x="2255160" y="5445224"/>
              <a:chExt cx="156600" cy="288032"/>
            </a:xfrm>
          </p:grpSpPr>
          <p:sp>
            <p:nvSpPr>
              <p:cNvPr id="474" name="Oval 47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5" name="Oval 47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71" name="Group 470"/>
            <p:cNvGrpSpPr/>
            <p:nvPr/>
          </p:nvGrpSpPr>
          <p:grpSpPr>
            <a:xfrm>
              <a:off x="715474" y="865590"/>
              <a:ext cx="156600" cy="288032"/>
              <a:chOff x="2255160" y="5445224"/>
              <a:chExt cx="156600" cy="288032"/>
            </a:xfrm>
          </p:grpSpPr>
          <p:sp>
            <p:nvSpPr>
              <p:cNvPr id="472" name="Oval 471"/>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3" name="Oval 472"/>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51" name="Group 450"/>
          <p:cNvGrpSpPr/>
          <p:nvPr/>
        </p:nvGrpSpPr>
        <p:grpSpPr>
          <a:xfrm>
            <a:off x="4175558" y="3368012"/>
            <a:ext cx="216403" cy="210455"/>
            <a:chOff x="2555776" y="4805068"/>
            <a:chExt cx="288032" cy="280116"/>
          </a:xfrm>
        </p:grpSpPr>
        <p:sp>
          <p:nvSpPr>
            <p:cNvPr id="461" name="Oval 460"/>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2" name="Group 461"/>
            <p:cNvGrpSpPr/>
            <p:nvPr/>
          </p:nvGrpSpPr>
          <p:grpSpPr>
            <a:xfrm>
              <a:off x="2624875" y="4873118"/>
              <a:ext cx="149834" cy="144016"/>
              <a:chOff x="2484242" y="5531712"/>
              <a:chExt cx="149834" cy="144016"/>
            </a:xfrm>
          </p:grpSpPr>
          <p:grpSp>
            <p:nvGrpSpPr>
              <p:cNvPr id="463" name="Group 462"/>
              <p:cNvGrpSpPr/>
              <p:nvPr/>
            </p:nvGrpSpPr>
            <p:grpSpPr>
              <a:xfrm rot="10800000">
                <a:off x="2484242" y="5531712"/>
                <a:ext cx="78300" cy="144016"/>
                <a:chOff x="2255160" y="5445224"/>
                <a:chExt cx="156600" cy="288032"/>
              </a:xfrm>
            </p:grpSpPr>
            <p:sp>
              <p:nvSpPr>
                <p:cNvPr id="467" name="Oval 46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8" name="Oval 46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4" name="Group 463"/>
              <p:cNvGrpSpPr/>
              <p:nvPr/>
            </p:nvGrpSpPr>
            <p:grpSpPr>
              <a:xfrm rot="10800000">
                <a:off x="2555776" y="5531712"/>
                <a:ext cx="78300" cy="144016"/>
                <a:chOff x="2255160" y="5445224"/>
                <a:chExt cx="156600" cy="288032"/>
              </a:xfrm>
            </p:grpSpPr>
            <p:sp>
              <p:nvSpPr>
                <p:cNvPr id="465" name="Oval 464"/>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6" name="Oval 465"/>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452" name="Group 451"/>
          <p:cNvGrpSpPr/>
          <p:nvPr/>
        </p:nvGrpSpPr>
        <p:grpSpPr>
          <a:xfrm>
            <a:off x="3963154" y="2844574"/>
            <a:ext cx="216403" cy="210455"/>
            <a:chOff x="2555776" y="4805068"/>
            <a:chExt cx="288032" cy="280116"/>
          </a:xfrm>
        </p:grpSpPr>
        <p:sp>
          <p:nvSpPr>
            <p:cNvPr id="453" name="Oval 452"/>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4" name="Group 453"/>
            <p:cNvGrpSpPr/>
            <p:nvPr/>
          </p:nvGrpSpPr>
          <p:grpSpPr>
            <a:xfrm>
              <a:off x="2624875" y="4873118"/>
              <a:ext cx="149834" cy="144016"/>
              <a:chOff x="2484242" y="5531712"/>
              <a:chExt cx="149834" cy="144016"/>
            </a:xfrm>
          </p:grpSpPr>
          <p:grpSp>
            <p:nvGrpSpPr>
              <p:cNvPr id="455" name="Group 454"/>
              <p:cNvGrpSpPr/>
              <p:nvPr/>
            </p:nvGrpSpPr>
            <p:grpSpPr>
              <a:xfrm rot="10800000">
                <a:off x="2484242" y="5531712"/>
                <a:ext cx="78300" cy="144016"/>
                <a:chOff x="2255160" y="5445224"/>
                <a:chExt cx="156600" cy="288032"/>
              </a:xfrm>
            </p:grpSpPr>
            <p:sp>
              <p:nvSpPr>
                <p:cNvPr id="459" name="Oval 458"/>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0" name="Oval 459"/>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56" name="Group 455"/>
              <p:cNvGrpSpPr/>
              <p:nvPr/>
            </p:nvGrpSpPr>
            <p:grpSpPr>
              <a:xfrm rot="10800000">
                <a:off x="2555776" y="5531712"/>
                <a:ext cx="78300" cy="144016"/>
                <a:chOff x="2255160" y="5445224"/>
                <a:chExt cx="156600" cy="288032"/>
              </a:xfrm>
            </p:grpSpPr>
            <p:sp>
              <p:nvSpPr>
                <p:cNvPr id="457" name="Oval 456"/>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8" name="Oval 457"/>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50" name="Group 249"/>
          <p:cNvGrpSpPr/>
          <p:nvPr/>
        </p:nvGrpSpPr>
        <p:grpSpPr>
          <a:xfrm>
            <a:off x="2900046" y="2904222"/>
            <a:ext cx="216403" cy="210455"/>
            <a:chOff x="2555776" y="4805068"/>
            <a:chExt cx="288032" cy="280116"/>
          </a:xfrm>
        </p:grpSpPr>
        <p:sp>
          <p:nvSpPr>
            <p:cNvPr id="266" name="Oval 265"/>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7" name="Group 266"/>
            <p:cNvGrpSpPr/>
            <p:nvPr/>
          </p:nvGrpSpPr>
          <p:grpSpPr>
            <a:xfrm>
              <a:off x="2624875" y="4873118"/>
              <a:ext cx="149834" cy="144016"/>
              <a:chOff x="2484242" y="5531712"/>
              <a:chExt cx="149834" cy="144016"/>
            </a:xfrm>
          </p:grpSpPr>
          <p:grpSp>
            <p:nvGrpSpPr>
              <p:cNvPr id="269" name="Group 268"/>
              <p:cNvGrpSpPr/>
              <p:nvPr/>
            </p:nvGrpSpPr>
            <p:grpSpPr>
              <a:xfrm rot="10800000">
                <a:off x="2484242" y="5531712"/>
                <a:ext cx="78300" cy="144016"/>
                <a:chOff x="2255160" y="5445224"/>
                <a:chExt cx="156600" cy="288032"/>
              </a:xfrm>
            </p:grpSpPr>
            <p:sp>
              <p:nvSpPr>
                <p:cNvPr id="273" name="Oval 27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4" name="Oval 27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0" name="Group 269"/>
              <p:cNvGrpSpPr/>
              <p:nvPr/>
            </p:nvGrpSpPr>
            <p:grpSpPr>
              <a:xfrm rot="10800000">
                <a:off x="2555776" y="5531712"/>
                <a:ext cx="78300" cy="144016"/>
                <a:chOff x="2255160" y="5445224"/>
                <a:chExt cx="156600" cy="288032"/>
              </a:xfrm>
            </p:grpSpPr>
            <p:sp>
              <p:nvSpPr>
                <p:cNvPr id="271" name="Oval 270"/>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2" name="Oval 271"/>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Tree>
    <p:extLst>
      <p:ext uri="{BB962C8B-B14F-4D97-AF65-F5344CB8AC3E}">
        <p14:creationId xmlns:p14="http://schemas.microsoft.com/office/powerpoint/2010/main" val="372132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fill="hold" nodeType="withEffect">
                                  <p:stCondLst>
                                    <p:cond delay="0"/>
                                  </p:stCondLst>
                                  <p:childTnLst>
                                    <p:animMotion origin="layout" path="M 1.66667E-6 -1.11111E-6 L 0.03108 0.00139 L 0.06406 0.01342 L 0.13299 0.05463 " pathEditMode="relative" ptsTypes="AAAA">
                                      <p:cBhvr>
                                        <p:cTn id="6" dur="2000" fill="hold"/>
                                        <p:tgtEl>
                                          <p:spTgt spid="250"/>
                                        </p:tgtEl>
                                        <p:attrNameLst>
                                          <p:attrName>ppt_x</p:attrName>
                                          <p:attrName>ppt_y</p:attrName>
                                        </p:attrNameLst>
                                      </p:cBhvr>
                                    </p:animMotion>
                                  </p:childTnLst>
                                  <p:subTnLst>
                                    <p:set>
                                      <p:cBhvr override="childStyle">
                                        <p:cTn dur="1" fill="hold" display="0" masterRel="sameClick" afterEffect="1">
                                          <p:stCondLst>
                                            <p:cond evt="end" delay="0">
                                              <p:tn val="5"/>
                                            </p:cond>
                                          </p:stCondLst>
                                        </p:cTn>
                                        <p:tgtEl>
                                          <p:spTgt spid="250"/>
                                        </p:tgtEl>
                                        <p:attrNameLst>
                                          <p:attrName>style.visibility</p:attrName>
                                        </p:attrNameLst>
                                      </p:cBhvr>
                                      <p:to>
                                        <p:strVal val="hidden"/>
                                      </p:to>
                                    </p:set>
                                  </p:subTnLst>
                                </p:cTn>
                              </p:par>
                              <p:par>
                                <p:cTn id="7" presetID="0" presetClass="path" presetSubtype="0" accel="50000" fill="hold" nodeType="withEffect">
                                  <p:stCondLst>
                                    <p:cond delay="0"/>
                                  </p:stCondLst>
                                  <p:childTnLst>
                                    <p:animMotion origin="layout" path="M 0.00069 0.00092 L 0.06875 0.00115 " pathEditMode="relative" ptsTypes="AA">
                                      <p:cBhvr>
                                        <p:cTn id="8" dur="2000" fill="hold"/>
                                        <p:tgtEl>
                                          <p:spTgt spid="287"/>
                                        </p:tgtEl>
                                        <p:attrNameLst>
                                          <p:attrName>ppt_x</p:attrName>
                                          <p:attrName>ppt_y</p:attrName>
                                        </p:attrNameLst>
                                      </p:cBhvr>
                                    </p:animMotion>
                                  </p:childTnLst>
                                  <p:subTnLst>
                                    <p:set>
                                      <p:cBhvr override="childStyle">
                                        <p:cTn dur="1" fill="hold" display="0" masterRel="sameClick" afterEffect="1">
                                          <p:stCondLst>
                                            <p:cond evt="end" delay="0">
                                              <p:tn val="7"/>
                                            </p:cond>
                                          </p:stCondLst>
                                        </p:cTn>
                                        <p:tgtEl>
                                          <p:spTgt spid="287"/>
                                        </p:tgtEl>
                                        <p:attrNameLst>
                                          <p:attrName>style.visibility</p:attrName>
                                        </p:attrNameLst>
                                      </p:cBhvr>
                                      <p:to>
                                        <p:strVal val="hidden"/>
                                      </p:to>
                                    </p:set>
                                  </p:subTnLst>
                                </p:cTn>
                              </p:par>
                              <p:par>
                                <p:cTn id="9" presetID="0" presetClass="path" presetSubtype="0" accel="50000" fill="hold" nodeType="withEffect">
                                  <p:stCondLst>
                                    <p:cond delay="0"/>
                                  </p:stCondLst>
                                  <p:childTnLst>
                                    <p:animMotion origin="layout" path="M 1.94444E-6 -1.85185E-6 L 0.02795 0.00116 L 0.06996 -0.02408 L 0.10295 -0.06273 " pathEditMode="relative" ptsTypes="AAAA">
                                      <p:cBhvr>
                                        <p:cTn id="10" dur="2000" fill="hold"/>
                                        <p:tgtEl>
                                          <p:spTgt spid="296"/>
                                        </p:tgtEl>
                                        <p:attrNameLst>
                                          <p:attrName>ppt_x</p:attrName>
                                          <p:attrName>ppt_y</p:attrName>
                                        </p:attrNameLst>
                                      </p:cBhvr>
                                    </p:animMotion>
                                  </p:childTnLst>
                                  <p:subTnLst>
                                    <p:set>
                                      <p:cBhvr override="childStyle">
                                        <p:cTn dur="1" fill="hold" display="0" masterRel="sameClick" afterEffect="1">
                                          <p:stCondLst>
                                            <p:cond evt="end" delay="0">
                                              <p:tn val="9"/>
                                            </p:cond>
                                          </p:stCondLst>
                                        </p:cTn>
                                        <p:tgtEl>
                                          <p:spTgt spid="296"/>
                                        </p:tgtEl>
                                        <p:attrNameLst>
                                          <p:attrName>style.visibility</p:attrName>
                                        </p:attrNameLst>
                                      </p:cBhvr>
                                      <p:to>
                                        <p:strVal val="hidden"/>
                                      </p:to>
                                    </p:set>
                                  </p:subTnLst>
                                </p:cTn>
                              </p:par>
                            </p:childTnLst>
                          </p:cTn>
                        </p:par>
                        <p:par>
                          <p:cTn id="11" fill="hold">
                            <p:stCondLst>
                              <p:cond delay="2000"/>
                            </p:stCondLst>
                            <p:childTnLst>
                              <p:par>
                                <p:cTn id="12" presetID="0" presetClass="path" presetSubtype="0" accel="50000" decel="50000" fill="hold" nodeType="afterEffect">
                                  <p:stCondLst>
                                    <p:cond delay="0"/>
                                  </p:stCondLst>
                                  <p:childTnLst>
                                    <p:animMotion origin="layout" path="M 3.88889E-6 3.7037E-7 C 0.00138 -0.00602 0.00399 -0.00555 0.00746 -0.00995 C 0.00885 -0.01551 0.00937 -0.02569 0.01371 -0.02847 L 0.01909 -0.04838 " pathEditMode="relative" ptsTypes="ffAA">
                                      <p:cBhvr>
                                        <p:cTn id="13" dur="2000" fill="hold"/>
                                        <p:tgtEl>
                                          <p:spTgt spid="452"/>
                                        </p:tgtEl>
                                        <p:attrNameLst>
                                          <p:attrName>ppt_x</p:attrName>
                                          <p:attrName>ppt_y</p:attrName>
                                        </p:attrNameLst>
                                      </p:cBhvr>
                                    </p:animMotion>
                                  </p:childTnLst>
                                  <p:subTnLst>
                                    <p:set>
                                      <p:cBhvr override="childStyle">
                                        <p:cTn dur="1" fill="hold" display="0" masterRel="sameClick" afterEffect="1">
                                          <p:stCondLst>
                                            <p:cond evt="end" delay="0">
                                              <p:tn val="12"/>
                                            </p:cond>
                                          </p:stCondLst>
                                        </p:cTn>
                                        <p:tgtEl>
                                          <p:spTgt spid="452"/>
                                        </p:tgtEl>
                                        <p:attrNameLst>
                                          <p:attrName>style.visibility</p:attrName>
                                        </p:attrNameLst>
                                      </p:cBhvr>
                                      <p:to>
                                        <p:strVal val="hidden"/>
                                      </p:to>
                                    </p:set>
                                  </p:subTnLst>
                                </p:cTn>
                              </p:par>
                              <p:par>
                                <p:cTn id="14" presetID="0" presetClass="path" presetSubtype="0" accel="50000" decel="50000" fill="hold" nodeType="withEffect">
                                  <p:stCondLst>
                                    <p:cond delay="0"/>
                                  </p:stCondLst>
                                  <p:childTnLst>
                                    <p:animMotion origin="layout" path="M -1.11111E-6 4.44444E-6 C 0.00139 0.00092 0.00313 0.00115 0.00434 0.00277 C 0.00608 0.00509 0.00851 0.01134 0.00851 0.01134 C 0.00955 0.01736 0.01025 0.02176 0.01164 0.02708 C 0.01233 0.02986 0.01389 0.03541 0.01389 0.03541 " pathEditMode="relative" ptsTypes="ffffA">
                                      <p:cBhvr>
                                        <p:cTn id="15" dur="2000" fill="hold"/>
                                        <p:tgtEl>
                                          <p:spTgt spid="451"/>
                                        </p:tgtEl>
                                        <p:attrNameLst>
                                          <p:attrName>ppt_x</p:attrName>
                                          <p:attrName>ppt_y</p:attrName>
                                        </p:attrNameLst>
                                      </p:cBhvr>
                                    </p:animMotion>
                                  </p:childTnLst>
                                  <p:subTnLst>
                                    <p:set>
                                      <p:cBhvr override="childStyle">
                                        <p:cTn dur="1" fill="hold" display="0" masterRel="sameClick" afterEffect="1">
                                          <p:stCondLst>
                                            <p:cond evt="end" delay="0">
                                              <p:tn val="14"/>
                                            </p:cond>
                                          </p:stCondLst>
                                        </p:cTn>
                                        <p:tgtEl>
                                          <p:spTgt spid="451"/>
                                        </p:tgtEl>
                                        <p:attrNameLst>
                                          <p:attrName>style.visibility</p:attrName>
                                        </p:attrNameLst>
                                      </p:cBhvr>
                                      <p:to>
                                        <p:strVal val="hidden"/>
                                      </p:to>
                                    </p:set>
                                  </p:subTnLst>
                                </p:cTn>
                              </p:par>
                            </p:childTnLst>
                          </p:cTn>
                        </p:par>
                        <p:par>
                          <p:cTn id="16" fill="hold">
                            <p:stCondLst>
                              <p:cond delay="4000"/>
                            </p:stCondLst>
                            <p:childTnLst>
                              <p:par>
                                <p:cTn id="17" presetID="0" presetClass="path" presetSubtype="0" accel="50000" decel="50000" fill="hold" nodeType="afterEffect">
                                  <p:stCondLst>
                                    <p:cond delay="0"/>
                                  </p:stCondLst>
                                  <p:childTnLst>
                                    <p:animMotion origin="layout" path="M -0.00278 0.00371 L 0.43542 0.01088 " pathEditMode="relative" rAng="0" ptsTypes="AA">
                                      <p:cBhvr>
                                        <p:cTn id="18" dur="2000" fill="hold"/>
                                        <p:tgtEl>
                                          <p:spTgt spid="450"/>
                                        </p:tgtEl>
                                        <p:attrNameLst>
                                          <p:attrName>ppt_x</p:attrName>
                                          <p:attrName>ppt_y</p:attrName>
                                        </p:attrNameLst>
                                      </p:cBhvr>
                                      <p:rCtr x="21910" y="347"/>
                                    </p:animMotion>
                                  </p:childTnLst>
                                </p:cTn>
                              </p:par>
                              <p:par>
                                <p:cTn id="19" presetID="0" presetClass="path" presetSubtype="0" accel="50000" decel="50000" fill="hold" nodeType="withEffect">
                                  <p:stCondLst>
                                    <p:cond delay="0"/>
                                  </p:stCondLst>
                                  <p:childTnLst>
                                    <p:animMotion origin="layout" path="M 3.33333E-6 1.48148E-6 L 0.44791 -0.01134 " pathEditMode="relative" ptsTypes="AA">
                                      <p:cBhvr>
                                        <p:cTn id="20" dur="2000" fill="hold"/>
                                        <p:tgtEl>
                                          <p:spTgt spid="44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 source for </a:t>
            </a:r>
            <a:r>
              <a:rPr lang="en-GB" dirty="0" err="1" smtClean="0"/>
              <a:t>Linac</a:t>
            </a:r>
            <a:r>
              <a:rPr lang="en-GB" dirty="0" smtClean="0"/>
              <a:t> 4</a:t>
            </a:r>
            <a:endParaRPr lang="en-GB" dirty="0"/>
          </a:p>
        </p:txBody>
      </p:sp>
      <p:sp>
        <p:nvSpPr>
          <p:cNvPr id="3" name="Date Placeholder 2"/>
          <p:cNvSpPr>
            <a:spLocks noGrp="1"/>
          </p:cNvSpPr>
          <p:nvPr>
            <p:ph type="dt" sz="half" idx="10"/>
          </p:nvPr>
        </p:nvSpPr>
        <p:spPr/>
        <p:txBody>
          <a:bodyPr/>
          <a:lstStyle/>
          <a:p>
            <a:r>
              <a:rPr lang="en-US" smtClean="0"/>
              <a:t>15 January 2021</a:t>
            </a:r>
            <a:endParaRPr lang="en-GB"/>
          </a:p>
        </p:txBody>
      </p:sp>
      <p:sp>
        <p:nvSpPr>
          <p:cNvPr id="4" name="Footer Placeholder 3"/>
          <p:cNvSpPr>
            <a:spLocks noGrp="1"/>
          </p:cNvSpPr>
          <p:nvPr>
            <p:ph type="ftr" sz="quarter" idx="11"/>
          </p:nvPr>
        </p:nvSpPr>
        <p:spPr/>
        <p:txBody>
          <a:bodyPr/>
          <a:lstStyle/>
          <a:p>
            <a:r>
              <a:rPr lang="en-US" smtClean="0"/>
              <a:t>JUAS 2021</a:t>
            </a:r>
            <a:endParaRPr lang="en-GB"/>
          </a:p>
        </p:txBody>
      </p:sp>
      <p:sp>
        <p:nvSpPr>
          <p:cNvPr id="5" name="Slide Number Placeholder 4"/>
          <p:cNvSpPr>
            <a:spLocks noGrp="1"/>
          </p:cNvSpPr>
          <p:nvPr>
            <p:ph type="sldNum" sz="quarter" idx="12"/>
          </p:nvPr>
        </p:nvSpPr>
        <p:spPr/>
        <p:txBody>
          <a:bodyPr/>
          <a:lstStyle/>
          <a:p>
            <a:fld id="{83B6C149-C4AE-46F7-9107-89353D12E7BA}" type="slidenum">
              <a:rPr lang="en-GB" smtClean="0"/>
              <a:t>91</a:t>
            </a:fld>
            <a:endParaRPr lang="en-GB"/>
          </a:p>
        </p:txBody>
      </p:sp>
      <p:pic>
        <p:nvPicPr>
          <p:cNvPr id="6" name="Picture 5"/>
          <p:cNvPicPr>
            <a:picLocks noChangeAspect="1"/>
          </p:cNvPicPr>
          <p:nvPr/>
        </p:nvPicPr>
        <p:blipFill rotWithShape="1">
          <a:blip r:embed="rId2"/>
          <a:srcRect l="1258"/>
          <a:stretch/>
        </p:blipFill>
        <p:spPr>
          <a:xfrm>
            <a:off x="323529" y="1241198"/>
            <a:ext cx="4034824" cy="3091855"/>
          </a:xfrm>
          <a:prstGeom prst="rect">
            <a:avLst/>
          </a:prstGeom>
        </p:spPr>
      </p:pic>
      <p:sp>
        <p:nvSpPr>
          <p:cNvPr id="7" name="Rectangle 6"/>
          <p:cNvSpPr/>
          <p:nvPr/>
        </p:nvSpPr>
        <p:spPr>
          <a:xfrm>
            <a:off x="4499992" y="1631374"/>
            <a:ext cx="4572000" cy="1754326"/>
          </a:xfrm>
          <a:prstGeom prst="rect">
            <a:avLst/>
          </a:prstGeom>
        </p:spPr>
        <p:txBody>
          <a:bodyPr>
            <a:spAutoFit/>
          </a:bodyPr>
          <a:lstStyle/>
          <a:p>
            <a:r>
              <a:rPr lang="en-GB" dirty="0"/>
              <a:t>Instead creating protons from H, an electron is added, making a negatively charged hydrogen-ion. The ion source is fed with hydrogen gas. A discharge plasma is formed and a strong  electric field strips away an electron from each </a:t>
            </a:r>
            <a:r>
              <a:rPr lang="en-GB" dirty="0" err="1"/>
              <a:t>hydogen</a:t>
            </a:r>
            <a:r>
              <a:rPr lang="en-GB" dirty="0"/>
              <a:t> atom.</a:t>
            </a:r>
          </a:p>
        </p:txBody>
      </p:sp>
      <p:grpSp>
        <p:nvGrpSpPr>
          <p:cNvPr id="8" name="Group 7"/>
          <p:cNvGrpSpPr/>
          <p:nvPr/>
        </p:nvGrpSpPr>
        <p:grpSpPr>
          <a:xfrm>
            <a:off x="7524328" y="3211129"/>
            <a:ext cx="866782" cy="662945"/>
            <a:chOff x="295276" y="432304"/>
            <a:chExt cx="866782" cy="662945"/>
          </a:xfrm>
        </p:grpSpPr>
        <p:grpSp>
          <p:nvGrpSpPr>
            <p:cNvPr id="9" name="Group 8"/>
            <p:cNvGrpSpPr/>
            <p:nvPr/>
          </p:nvGrpSpPr>
          <p:grpSpPr>
            <a:xfrm>
              <a:off x="295276" y="619163"/>
              <a:ext cx="535596" cy="476086"/>
              <a:chOff x="295276" y="619163"/>
              <a:chExt cx="535596" cy="476086"/>
            </a:xfrm>
          </p:grpSpPr>
          <p:sp>
            <p:nvSpPr>
              <p:cNvPr id="11" name="Oval 10"/>
              <p:cNvSpPr/>
              <p:nvPr/>
            </p:nvSpPr>
            <p:spPr>
              <a:xfrm>
                <a:off x="295276" y="619163"/>
                <a:ext cx="535596" cy="476086"/>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p:nvGrpSpPr>
            <p:grpSpPr>
              <a:xfrm>
                <a:off x="415119" y="741233"/>
                <a:ext cx="129422" cy="238043"/>
                <a:chOff x="2268749" y="5470219"/>
                <a:chExt cx="129422" cy="238043"/>
              </a:xfrm>
            </p:grpSpPr>
            <p:sp>
              <p:nvSpPr>
                <p:cNvPr id="16" name="Oval 15"/>
                <p:cNvSpPr/>
                <p:nvPr/>
              </p:nvSpPr>
              <p:spPr>
                <a:xfrm>
                  <a:off x="2268749" y="5470219"/>
                  <a:ext cx="129422" cy="23804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276545" y="5485153"/>
                  <a:ext cx="89266" cy="1190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p:cNvGrpSpPr/>
              <p:nvPr/>
            </p:nvGrpSpPr>
            <p:grpSpPr>
              <a:xfrm>
                <a:off x="539800" y="738185"/>
                <a:ext cx="129422" cy="238043"/>
                <a:chOff x="2231886" y="5470219"/>
                <a:chExt cx="129422" cy="238043"/>
              </a:xfrm>
            </p:grpSpPr>
            <p:sp>
              <p:nvSpPr>
                <p:cNvPr id="14" name="Oval 13"/>
                <p:cNvSpPr/>
                <p:nvPr/>
              </p:nvSpPr>
              <p:spPr>
                <a:xfrm>
                  <a:off x="2231886" y="5470219"/>
                  <a:ext cx="129422" cy="23804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239682" y="5485153"/>
                  <a:ext cx="89266" cy="1190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0" name="TextBox 9"/>
            <p:cNvSpPr txBox="1"/>
            <p:nvPr/>
          </p:nvSpPr>
          <p:spPr>
            <a:xfrm>
              <a:off x="727324" y="432304"/>
              <a:ext cx="434734" cy="369332"/>
            </a:xfrm>
            <a:prstGeom prst="rect">
              <a:avLst/>
            </a:prstGeom>
            <a:noFill/>
          </p:spPr>
          <p:txBody>
            <a:bodyPr wrap="none" rtlCol="0">
              <a:spAutoFit/>
            </a:bodyPr>
            <a:lstStyle/>
            <a:p>
              <a:r>
                <a:rPr lang="en-GB" dirty="0"/>
                <a:t>p</a:t>
              </a:r>
              <a:r>
                <a:rPr lang="en-GB" dirty="0" smtClean="0"/>
                <a:t>+</a:t>
              </a:r>
              <a:endParaRPr lang="en-GB" dirty="0"/>
            </a:p>
          </p:txBody>
        </p:sp>
      </p:grpSp>
      <p:grpSp>
        <p:nvGrpSpPr>
          <p:cNvPr id="18" name="Group 17"/>
          <p:cNvGrpSpPr/>
          <p:nvPr/>
        </p:nvGrpSpPr>
        <p:grpSpPr>
          <a:xfrm>
            <a:off x="7067163" y="3298341"/>
            <a:ext cx="529534" cy="519922"/>
            <a:chOff x="2555776" y="4565262"/>
            <a:chExt cx="529534" cy="519922"/>
          </a:xfrm>
        </p:grpSpPr>
        <p:sp>
          <p:nvSpPr>
            <p:cNvPr id="19" name="Oval 18"/>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0" name="Group 19"/>
            <p:cNvGrpSpPr/>
            <p:nvPr/>
          </p:nvGrpSpPr>
          <p:grpSpPr>
            <a:xfrm>
              <a:off x="2624875" y="4873118"/>
              <a:ext cx="149834" cy="144016"/>
              <a:chOff x="2484242" y="5531712"/>
              <a:chExt cx="149834" cy="144016"/>
            </a:xfrm>
          </p:grpSpPr>
          <p:grpSp>
            <p:nvGrpSpPr>
              <p:cNvPr id="22" name="Group 21"/>
              <p:cNvGrpSpPr/>
              <p:nvPr/>
            </p:nvGrpSpPr>
            <p:grpSpPr>
              <a:xfrm rot="10800000">
                <a:off x="2484242" y="5531712"/>
                <a:ext cx="78300" cy="144016"/>
                <a:chOff x="2255160" y="5445224"/>
                <a:chExt cx="156600" cy="288032"/>
              </a:xfrm>
            </p:grpSpPr>
            <p:sp>
              <p:nvSpPr>
                <p:cNvPr id="26" name="Oval 2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oup 22"/>
              <p:cNvGrpSpPr/>
              <p:nvPr/>
            </p:nvGrpSpPr>
            <p:grpSpPr>
              <a:xfrm rot="10800000">
                <a:off x="2555776" y="5531712"/>
                <a:ext cx="78300" cy="144016"/>
                <a:chOff x="2255160" y="5445224"/>
                <a:chExt cx="156600" cy="288032"/>
              </a:xfrm>
            </p:grpSpPr>
            <p:sp>
              <p:nvSpPr>
                <p:cNvPr id="24" name="Oval 2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1" name="TextBox 20"/>
            <p:cNvSpPr txBox="1"/>
            <p:nvPr/>
          </p:nvSpPr>
          <p:spPr>
            <a:xfrm>
              <a:off x="2714696" y="4565262"/>
              <a:ext cx="370614" cy="369332"/>
            </a:xfrm>
            <a:prstGeom prst="rect">
              <a:avLst/>
            </a:prstGeom>
            <a:noFill/>
          </p:spPr>
          <p:txBody>
            <a:bodyPr wrap="none" rtlCol="0">
              <a:spAutoFit/>
            </a:bodyPr>
            <a:lstStyle/>
            <a:p>
              <a:r>
                <a:rPr lang="en-GB" dirty="0" smtClean="0"/>
                <a:t>e-</a:t>
              </a:r>
              <a:endParaRPr lang="en-GB" dirty="0"/>
            </a:p>
          </p:txBody>
        </p:sp>
      </p:grpSp>
      <p:grpSp>
        <p:nvGrpSpPr>
          <p:cNvPr id="28" name="Group 27"/>
          <p:cNvGrpSpPr/>
          <p:nvPr/>
        </p:nvGrpSpPr>
        <p:grpSpPr>
          <a:xfrm>
            <a:off x="7556514" y="3670721"/>
            <a:ext cx="529534" cy="519922"/>
            <a:chOff x="2555776" y="4565262"/>
            <a:chExt cx="529534" cy="519922"/>
          </a:xfrm>
        </p:grpSpPr>
        <p:sp>
          <p:nvSpPr>
            <p:cNvPr id="29" name="Oval 28"/>
            <p:cNvSpPr/>
            <p:nvPr/>
          </p:nvSpPr>
          <p:spPr>
            <a:xfrm>
              <a:off x="2555776" y="4805068"/>
              <a:ext cx="288032" cy="280116"/>
            </a:xfrm>
            <a:prstGeom prst="ellipse">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a:ln>
              <a:noFill/>
            </a:ln>
            <a:effectLst>
              <a:outerShdw blurRad="76200" dir="13500000" sy="23000" kx="1200000" algn="br" rotWithShape="0">
                <a:prstClr val="black">
                  <a:alpha val="20000"/>
                </a:prstClr>
              </a:outerShdw>
            </a:effectLst>
            <a:scene3d>
              <a:camera prst="orthographicFront"/>
              <a:lightRig rig="threePt" dir="t"/>
            </a:scene3d>
            <a:sp3d prstMaterial="dkEdg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0" name="Group 29"/>
            <p:cNvGrpSpPr/>
            <p:nvPr/>
          </p:nvGrpSpPr>
          <p:grpSpPr>
            <a:xfrm>
              <a:off x="2624875" y="4873118"/>
              <a:ext cx="149834" cy="144016"/>
              <a:chOff x="2484242" y="5531712"/>
              <a:chExt cx="149834" cy="144016"/>
            </a:xfrm>
          </p:grpSpPr>
          <p:grpSp>
            <p:nvGrpSpPr>
              <p:cNvPr id="32" name="Group 31"/>
              <p:cNvGrpSpPr/>
              <p:nvPr/>
            </p:nvGrpSpPr>
            <p:grpSpPr>
              <a:xfrm rot="10800000">
                <a:off x="2484242" y="5531712"/>
                <a:ext cx="78300" cy="144016"/>
                <a:chOff x="2255160" y="5445224"/>
                <a:chExt cx="156600" cy="288032"/>
              </a:xfrm>
            </p:grpSpPr>
            <p:sp>
              <p:nvSpPr>
                <p:cNvPr id="36" name="Oval 3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p:cNvGrpSpPr/>
              <p:nvPr/>
            </p:nvGrpSpPr>
            <p:grpSpPr>
              <a:xfrm rot="10800000">
                <a:off x="2555776" y="5531712"/>
                <a:ext cx="78300" cy="144016"/>
                <a:chOff x="2255160" y="5445224"/>
                <a:chExt cx="156600" cy="288032"/>
              </a:xfrm>
            </p:grpSpPr>
            <p:sp>
              <p:nvSpPr>
                <p:cNvPr id="34" name="Oval 33"/>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1" name="TextBox 30"/>
            <p:cNvSpPr txBox="1"/>
            <p:nvPr/>
          </p:nvSpPr>
          <p:spPr>
            <a:xfrm>
              <a:off x="2714696" y="4565262"/>
              <a:ext cx="370614" cy="369332"/>
            </a:xfrm>
            <a:prstGeom prst="rect">
              <a:avLst/>
            </a:prstGeom>
            <a:noFill/>
          </p:spPr>
          <p:txBody>
            <a:bodyPr wrap="none" rtlCol="0">
              <a:spAutoFit/>
            </a:bodyPr>
            <a:lstStyle/>
            <a:p>
              <a:r>
                <a:rPr lang="en-GB" dirty="0" smtClean="0"/>
                <a:t>e-</a:t>
              </a:r>
              <a:endParaRPr lang="en-GB" dirty="0"/>
            </a:p>
          </p:txBody>
        </p:sp>
      </p:grpSp>
      <p:sp>
        <p:nvSpPr>
          <p:cNvPr id="38" name="Rectangle 37"/>
          <p:cNvSpPr/>
          <p:nvPr/>
        </p:nvSpPr>
        <p:spPr>
          <a:xfrm>
            <a:off x="587480" y="4489577"/>
            <a:ext cx="4572000" cy="1477328"/>
          </a:xfrm>
          <a:prstGeom prst="rect">
            <a:avLst/>
          </a:prstGeom>
        </p:spPr>
        <p:txBody>
          <a:bodyPr>
            <a:spAutoFit/>
          </a:bodyPr>
          <a:lstStyle/>
          <a:p>
            <a:r>
              <a:rPr lang="en-GB" dirty="0"/>
              <a:t>The positively charged  (protons) from the plasma are attracted towards a cathode surface (metal surface with </a:t>
            </a:r>
            <a:r>
              <a:rPr lang="en-GB" dirty="0" smtClean="0"/>
              <a:t>caesium) </a:t>
            </a:r>
            <a:r>
              <a:rPr lang="en-GB" dirty="0" smtClean="0">
                <a:sym typeface="Wingdings" panose="05000000000000000000" pitchFamily="2" charset="2"/>
              </a:rPr>
              <a:t> </a:t>
            </a:r>
            <a:r>
              <a:rPr lang="en-GB" dirty="0" smtClean="0"/>
              <a:t>donor </a:t>
            </a:r>
            <a:r>
              <a:rPr lang="en-GB" dirty="0"/>
              <a:t>of electrons to the positively charged hydrogen ions, thus enhancing H- ion production</a:t>
            </a:r>
          </a:p>
        </p:txBody>
      </p:sp>
      <p:sp>
        <p:nvSpPr>
          <p:cNvPr id="39" name="Rectangle 38"/>
          <p:cNvSpPr/>
          <p:nvPr/>
        </p:nvSpPr>
        <p:spPr>
          <a:xfrm>
            <a:off x="5659909" y="4869014"/>
            <a:ext cx="3240361" cy="646331"/>
          </a:xfrm>
          <a:prstGeom prst="rect">
            <a:avLst/>
          </a:prstGeom>
        </p:spPr>
        <p:txBody>
          <a:bodyPr wrap="square">
            <a:spAutoFit/>
          </a:bodyPr>
          <a:lstStyle/>
          <a:p>
            <a:r>
              <a:rPr lang="en-GB" dirty="0"/>
              <a:t>The H- ions leave the ion source with an energy of 45 </a:t>
            </a:r>
            <a:r>
              <a:rPr lang="en-GB" dirty="0" err="1"/>
              <a:t>keV</a:t>
            </a:r>
            <a:endParaRPr lang="en-GB" dirty="0"/>
          </a:p>
        </p:txBody>
      </p:sp>
    </p:spTree>
    <p:extLst>
      <p:ext uri="{BB962C8B-B14F-4D97-AF65-F5344CB8AC3E}">
        <p14:creationId xmlns:p14="http://schemas.microsoft.com/office/powerpoint/2010/main" val="39832828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r"/>
            <a:r>
              <a:rPr lang="en-US" dirty="0" smtClean="0"/>
              <a:t>Radio Frequency </a:t>
            </a:r>
            <a:r>
              <a:rPr lang="en-US" dirty="0" err="1" smtClean="0"/>
              <a:t>Quadrupole</a:t>
            </a:r>
            <a:r>
              <a:rPr lang="en-US" dirty="0" smtClean="0"/>
              <a:t> (RFQ)</a:t>
            </a:r>
            <a:endParaRPr lang="en-US" dirty="0"/>
          </a:p>
        </p:txBody>
      </p:sp>
      <p:sp>
        <p:nvSpPr>
          <p:cNvPr id="6" name="Date Placeholder 5"/>
          <p:cNvSpPr>
            <a:spLocks noGrp="1"/>
          </p:cNvSpPr>
          <p:nvPr>
            <p:ph type="dt" sz="half" idx="10"/>
          </p:nvPr>
        </p:nvSpPr>
        <p:spPr/>
        <p:txBody>
          <a:bodyPr/>
          <a:lstStyle/>
          <a:p>
            <a:r>
              <a:rPr lang="en-US" smtClean="0"/>
              <a:t>15 January 2021</a:t>
            </a:r>
            <a:endParaRPr lang="en-US" dirty="0" smtClean="0"/>
          </a:p>
        </p:txBody>
      </p:sp>
      <p:sp>
        <p:nvSpPr>
          <p:cNvPr id="10" name="Footer Placeholder 9"/>
          <p:cNvSpPr>
            <a:spLocks noGrp="1"/>
          </p:cNvSpPr>
          <p:nvPr>
            <p:ph type="ftr" sz="quarter" idx="11"/>
          </p:nvPr>
        </p:nvSpPr>
        <p:spPr/>
        <p:txBody>
          <a:bodyPr/>
          <a:lstStyle/>
          <a:p>
            <a:r>
              <a:rPr lang="en-US" smtClean="0"/>
              <a:t>JUAS 2021</a:t>
            </a:r>
            <a:endParaRPr lang="en-US" dirty="0"/>
          </a:p>
        </p:txBody>
      </p:sp>
      <p:sp>
        <p:nvSpPr>
          <p:cNvPr id="11" name="Slide Number Placeholder 10"/>
          <p:cNvSpPr>
            <a:spLocks noGrp="1"/>
          </p:cNvSpPr>
          <p:nvPr>
            <p:ph type="sldNum" sz="quarter" idx="12"/>
          </p:nvPr>
        </p:nvSpPr>
        <p:spPr/>
        <p:txBody>
          <a:bodyPr/>
          <a:lstStyle/>
          <a:p>
            <a:fld id="{8A37C28D-FCB0-477D-82D3-62143F2DA843}" type="slidenum">
              <a:rPr lang="en-US" smtClean="0"/>
              <a:pPr/>
              <a:t>92</a:t>
            </a:fld>
            <a:endParaRPr lang="en-US" dirty="0"/>
          </a:p>
        </p:txBody>
      </p:sp>
      <p:pic>
        <p:nvPicPr>
          <p:cNvPr id="8" name="Picture 7" descr="benedikt-1-rfq"/>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064000" y="2480965"/>
            <a:ext cx="5029200" cy="4116387"/>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135902" y="872034"/>
            <a:ext cx="9005616" cy="1200329"/>
          </a:xfrm>
          <a:prstGeom prst="rect">
            <a:avLst/>
          </a:prstGeom>
          <a:noFill/>
        </p:spPr>
        <p:txBody>
          <a:bodyPr wrap="square" rtlCol="0">
            <a:spAutoFit/>
          </a:bodyPr>
          <a:lstStyle/>
          <a:p>
            <a:pPr marL="285750" indent="-285750">
              <a:buFont typeface="Arial" panose="020B0604020202020204" pitchFamily="34" charset="0"/>
              <a:buChar char="•"/>
            </a:pPr>
            <a:r>
              <a:rPr lang="es-ES_tradnl" dirty="0" smtClean="0"/>
              <a:t>RFQ </a:t>
            </a:r>
            <a:r>
              <a:rPr lang="es-ES_tradnl" dirty="0" err="1" smtClean="0"/>
              <a:t>is</a:t>
            </a:r>
            <a:r>
              <a:rPr lang="es-ES_tradnl" dirty="0" smtClean="0"/>
              <a:t> a linear </a:t>
            </a:r>
            <a:r>
              <a:rPr lang="es-ES_tradnl" dirty="0" err="1" smtClean="0"/>
              <a:t>accelerator</a:t>
            </a:r>
            <a:r>
              <a:rPr lang="es-ES_tradnl" dirty="0" smtClean="0"/>
              <a:t> </a:t>
            </a:r>
            <a:r>
              <a:rPr lang="es-ES_tradnl" dirty="0" err="1" smtClean="0"/>
              <a:t>that</a:t>
            </a:r>
            <a:r>
              <a:rPr lang="es-ES_tradnl" dirty="0" smtClean="0"/>
              <a:t> </a:t>
            </a:r>
            <a:r>
              <a:rPr lang="es-ES_tradnl" sz="1600" b="1" dirty="0" smtClean="0">
                <a:solidFill>
                  <a:srgbClr val="7030A0"/>
                </a:solidFill>
              </a:rPr>
              <a:t>FOCUSES, BUNCHES &amp; ACCELERATES</a:t>
            </a:r>
          </a:p>
          <a:p>
            <a:r>
              <a:rPr lang="es-ES_tradnl" dirty="0" err="1" smtClean="0"/>
              <a:t>with</a:t>
            </a:r>
            <a:r>
              <a:rPr lang="es-ES_tradnl" dirty="0" smtClean="0"/>
              <a:t> </a:t>
            </a:r>
            <a:r>
              <a:rPr lang="es-ES_tradnl" b="1" dirty="0" smtClean="0">
                <a:solidFill>
                  <a:srgbClr val="7030A0"/>
                </a:solidFill>
              </a:rPr>
              <a:t>HIGH EFFICIENCY </a:t>
            </a:r>
            <a:r>
              <a:rPr lang="es-ES_tradnl" dirty="0" smtClean="0"/>
              <a:t>(90% w.r.t. 50% of </a:t>
            </a:r>
            <a:r>
              <a:rPr lang="es-ES_tradnl" dirty="0" err="1" smtClean="0"/>
              <a:t>conventional</a:t>
            </a:r>
            <a:r>
              <a:rPr lang="es-ES_tradnl" dirty="0" smtClean="0"/>
              <a:t> </a:t>
            </a:r>
            <a:r>
              <a:rPr lang="es-ES_tradnl" dirty="0" err="1" smtClean="0"/>
              <a:t>accelerators</a:t>
            </a:r>
            <a:r>
              <a:rPr lang="es-ES_tradnl" dirty="0" smtClean="0"/>
              <a:t>) and</a:t>
            </a:r>
          </a:p>
          <a:p>
            <a:r>
              <a:rPr lang="es-ES_tradnl" b="1" dirty="0" smtClean="0">
                <a:solidFill>
                  <a:srgbClr val="7030A0"/>
                </a:solidFill>
              </a:rPr>
              <a:t>PRESERVES THE EMITTANCE</a:t>
            </a:r>
            <a:endParaRPr lang="es-ES_tradnl" dirty="0" smtClean="0"/>
          </a:p>
          <a:p>
            <a:pPr marL="285750" indent="-285750">
              <a:buFont typeface="Arial" panose="020B0604020202020204" pitchFamily="34" charset="0"/>
              <a:buChar char="•"/>
            </a:pPr>
            <a:r>
              <a:rPr lang="es-ES_tradnl" dirty="0" err="1" smtClean="0"/>
              <a:t>The</a:t>
            </a:r>
            <a:r>
              <a:rPr lang="es-ES_tradnl" dirty="0" smtClean="0"/>
              <a:t> </a:t>
            </a:r>
            <a:r>
              <a:rPr lang="es-ES_tradnl" dirty="0" err="1"/>
              <a:t>whole</a:t>
            </a:r>
            <a:r>
              <a:rPr lang="es-ES_tradnl" dirty="0"/>
              <a:t> </a:t>
            </a:r>
            <a:r>
              <a:rPr lang="es-ES_tradnl" dirty="0" err="1"/>
              <a:t>beam</a:t>
            </a:r>
            <a:r>
              <a:rPr lang="es-ES_tradnl" dirty="0"/>
              <a:t> </a:t>
            </a:r>
            <a:r>
              <a:rPr lang="es-ES_tradnl" dirty="0" err="1"/>
              <a:t>dynamics</a:t>
            </a:r>
            <a:r>
              <a:rPr lang="es-ES_tradnl" dirty="0"/>
              <a:t> </a:t>
            </a:r>
            <a:r>
              <a:rPr lang="es-ES_tradnl" dirty="0" err="1"/>
              <a:t>depends</a:t>
            </a:r>
            <a:r>
              <a:rPr lang="es-ES_tradnl" dirty="0"/>
              <a:t> </a:t>
            </a:r>
            <a:r>
              <a:rPr lang="es-ES_tradnl" dirty="0" err="1"/>
              <a:t>upon</a:t>
            </a:r>
            <a:r>
              <a:rPr lang="es-ES_tradnl" dirty="0"/>
              <a:t> </a:t>
            </a:r>
            <a:r>
              <a:rPr lang="es-ES_tradnl" dirty="0" err="1"/>
              <a:t>the</a:t>
            </a:r>
            <a:r>
              <a:rPr lang="es-ES_tradnl" dirty="0"/>
              <a:t> </a:t>
            </a:r>
            <a:r>
              <a:rPr lang="es-ES_tradnl" dirty="0" err="1"/>
              <a:t>shape</a:t>
            </a:r>
            <a:r>
              <a:rPr lang="es-ES_tradnl" dirty="0"/>
              <a:t> of </a:t>
            </a:r>
            <a:r>
              <a:rPr lang="es-ES_tradnl" dirty="0" err="1"/>
              <a:t>the</a:t>
            </a:r>
            <a:r>
              <a:rPr lang="es-ES_tradnl" dirty="0"/>
              <a:t> vane </a:t>
            </a:r>
            <a:r>
              <a:rPr lang="es-ES_tradnl" dirty="0" err="1" smtClean="0"/>
              <a:t>tips</a:t>
            </a:r>
            <a:endParaRPr lang="es-ES_tradnl" dirty="0"/>
          </a:p>
        </p:txBody>
      </p:sp>
      <p:sp>
        <p:nvSpPr>
          <p:cNvPr id="14" name="TextBox 13"/>
          <p:cNvSpPr txBox="1"/>
          <p:nvPr/>
        </p:nvSpPr>
        <p:spPr>
          <a:xfrm>
            <a:off x="3125563" y="2412008"/>
            <a:ext cx="184731" cy="369332"/>
          </a:xfrm>
          <a:prstGeom prst="rect">
            <a:avLst/>
          </a:prstGeom>
          <a:solidFill>
            <a:srgbClr val="FFFFFF"/>
          </a:solidFill>
        </p:spPr>
        <p:txBody>
          <a:bodyPr wrap="none" rtlCol="0">
            <a:spAutoFit/>
          </a:bodyPr>
          <a:lstStyle/>
          <a:p>
            <a:endParaRPr lang="es-ES_tradnl" dirty="0"/>
          </a:p>
        </p:txBody>
      </p:sp>
      <p:sp>
        <p:nvSpPr>
          <p:cNvPr id="3" name="Right Brace 2"/>
          <p:cNvSpPr/>
          <p:nvPr/>
        </p:nvSpPr>
        <p:spPr>
          <a:xfrm rot="5400000">
            <a:off x="6326942" y="3323166"/>
            <a:ext cx="155448" cy="3103419"/>
          </a:xfrm>
          <a:prstGeom prst="rightBrace">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TextBox 16"/>
          <p:cNvSpPr txBox="1"/>
          <p:nvPr/>
        </p:nvSpPr>
        <p:spPr>
          <a:xfrm>
            <a:off x="5200073" y="5037459"/>
            <a:ext cx="2636234" cy="523220"/>
          </a:xfrm>
          <a:prstGeom prst="rect">
            <a:avLst/>
          </a:prstGeom>
          <a:solidFill>
            <a:schemeClr val="bg1"/>
          </a:solidFill>
        </p:spPr>
        <p:txBody>
          <a:bodyPr wrap="none" rtlCol="0">
            <a:spAutoFit/>
          </a:bodyPr>
          <a:lstStyle/>
          <a:p>
            <a:r>
              <a:rPr lang="en-GB" sz="2800" b="1" dirty="0" smtClean="0">
                <a:solidFill>
                  <a:srgbClr val="FF0000"/>
                </a:solidFill>
              </a:rPr>
              <a:t>RFQ</a:t>
            </a:r>
            <a:r>
              <a:rPr lang="en-GB" dirty="0" smtClean="0"/>
              <a:t> (1.75 m, 200 MHz) </a:t>
            </a:r>
            <a:endParaRPr lang="en-GB" dirty="0"/>
          </a:p>
        </p:txBody>
      </p:sp>
      <p:sp>
        <p:nvSpPr>
          <p:cNvPr id="20" name="TextBox 19"/>
          <p:cNvSpPr txBox="1"/>
          <p:nvPr/>
        </p:nvSpPr>
        <p:spPr>
          <a:xfrm>
            <a:off x="4064000" y="2822847"/>
            <a:ext cx="1635961" cy="369332"/>
          </a:xfrm>
          <a:prstGeom prst="rect">
            <a:avLst/>
          </a:prstGeom>
          <a:solidFill>
            <a:schemeClr val="bg1"/>
          </a:solidFill>
        </p:spPr>
        <p:txBody>
          <a:bodyPr wrap="none" rtlCol="0">
            <a:spAutoFit/>
          </a:bodyPr>
          <a:lstStyle/>
          <a:p>
            <a:r>
              <a:rPr lang="en-GB" dirty="0" err="1" smtClean="0"/>
              <a:t>Duoplasmatron</a:t>
            </a:r>
            <a:endParaRPr lang="en-GB" dirty="0"/>
          </a:p>
        </p:txBody>
      </p:sp>
      <p:cxnSp>
        <p:nvCxnSpPr>
          <p:cNvPr id="22" name="Straight Arrow Connector 21"/>
          <p:cNvCxnSpPr/>
          <p:nvPr/>
        </p:nvCxnSpPr>
        <p:spPr>
          <a:xfrm flipH="1">
            <a:off x="4064000" y="3429000"/>
            <a:ext cx="652016"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424990" y="2822847"/>
            <a:ext cx="534762" cy="369332"/>
          </a:xfrm>
          <a:prstGeom prst="rect">
            <a:avLst/>
          </a:prstGeom>
          <a:solidFill>
            <a:schemeClr val="bg1"/>
          </a:solidFill>
        </p:spPr>
        <p:txBody>
          <a:bodyPr wrap="none" rtlCol="0">
            <a:spAutoFit/>
          </a:bodyPr>
          <a:lstStyle/>
          <a:p>
            <a:r>
              <a:rPr lang="en-GB" dirty="0" smtClean="0"/>
              <a:t>DTL</a:t>
            </a:r>
            <a:endParaRPr lang="en-GB" dirty="0"/>
          </a:p>
        </p:txBody>
      </p:sp>
      <p:cxnSp>
        <p:nvCxnSpPr>
          <p:cNvPr id="25" name="Straight Arrow Connector 24"/>
          <p:cNvCxnSpPr/>
          <p:nvPr/>
        </p:nvCxnSpPr>
        <p:spPr>
          <a:xfrm>
            <a:off x="8291630" y="3356992"/>
            <a:ext cx="668122"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355474" y="3599627"/>
            <a:ext cx="815223" cy="369332"/>
          </a:xfrm>
          <a:prstGeom prst="rect">
            <a:avLst/>
          </a:prstGeom>
          <a:solidFill>
            <a:schemeClr val="bg1"/>
          </a:solidFill>
        </p:spPr>
        <p:txBody>
          <a:bodyPr wrap="none" rtlCol="0">
            <a:spAutoFit/>
          </a:bodyPr>
          <a:lstStyle/>
          <a:p>
            <a:r>
              <a:rPr lang="en-GB" dirty="0" smtClean="0">
                <a:solidFill>
                  <a:srgbClr val="0070C0"/>
                </a:solidFill>
              </a:rPr>
              <a:t>90 </a:t>
            </a:r>
            <a:r>
              <a:rPr lang="en-GB" dirty="0" err="1" smtClean="0">
                <a:solidFill>
                  <a:srgbClr val="0070C0"/>
                </a:solidFill>
              </a:rPr>
              <a:t>keV</a:t>
            </a:r>
            <a:endParaRPr lang="en-GB" dirty="0">
              <a:solidFill>
                <a:srgbClr val="0070C0"/>
              </a:solidFill>
            </a:endParaRPr>
          </a:p>
        </p:txBody>
      </p:sp>
      <p:sp>
        <p:nvSpPr>
          <p:cNvPr id="27" name="TextBox 26"/>
          <p:cNvSpPr txBox="1"/>
          <p:nvPr/>
        </p:nvSpPr>
        <p:spPr>
          <a:xfrm>
            <a:off x="8027509" y="4874875"/>
            <a:ext cx="932243" cy="369332"/>
          </a:xfrm>
          <a:prstGeom prst="rect">
            <a:avLst/>
          </a:prstGeom>
          <a:solidFill>
            <a:schemeClr val="bg1"/>
          </a:solidFill>
        </p:spPr>
        <p:txBody>
          <a:bodyPr wrap="none" rtlCol="0">
            <a:spAutoFit/>
          </a:bodyPr>
          <a:lstStyle/>
          <a:p>
            <a:r>
              <a:rPr lang="en-GB" dirty="0" smtClean="0">
                <a:solidFill>
                  <a:srgbClr val="0070C0"/>
                </a:solidFill>
              </a:rPr>
              <a:t>750 </a:t>
            </a:r>
            <a:r>
              <a:rPr lang="en-GB" dirty="0" err="1" smtClean="0">
                <a:solidFill>
                  <a:srgbClr val="0070C0"/>
                </a:solidFill>
              </a:rPr>
              <a:t>keV</a:t>
            </a:r>
            <a:endParaRPr lang="en-GB" dirty="0">
              <a:solidFill>
                <a:srgbClr val="0070C0"/>
              </a:solidFill>
            </a:endParaRPr>
          </a:p>
        </p:txBody>
      </p:sp>
      <p:grpSp>
        <p:nvGrpSpPr>
          <p:cNvPr id="36" name="Group 35"/>
          <p:cNvGrpSpPr/>
          <p:nvPr/>
        </p:nvGrpSpPr>
        <p:grpSpPr>
          <a:xfrm>
            <a:off x="6804248" y="-1"/>
            <a:ext cx="2339752" cy="2419211"/>
            <a:chOff x="6804248" y="-1"/>
            <a:chExt cx="2339752" cy="2419211"/>
          </a:xfrm>
        </p:grpSpPr>
        <p:pic>
          <p:nvPicPr>
            <p:cNvPr id="16" name="Picture 15"/>
            <p:cNvPicPr>
              <a:picLocks noChangeAspect="1"/>
            </p:cNvPicPr>
            <p:nvPr/>
          </p:nvPicPr>
          <p:blipFill>
            <a:blip r:embed="rId3"/>
            <a:stretch>
              <a:fillRect/>
            </a:stretch>
          </p:blipFill>
          <p:spPr>
            <a:xfrm>
              <a:off x="7524328" y="-1"/>
              <a:ext cx="1617190" cy="2419211"/>
            </a:xfrm>
            <a:prstGeom prst="rect">
              <a:avLst/>
            </a:prstGeom>
          </p:spPr>
        </p:pic>
        <p:sp>
          <p:nvSpPr>
            <p:cNvPr id="15" name="Rectangle 14"/>
            <p:cNvSpPr/>
            <p:nvPr/>
          </p:nvSpPr>
          <p:spPr>
            <a:xfrm>
              <a:off x="7705981" y="0"/>
              <a:ext cx="1438019" cy="461665"/>
            </a:xfrm>
            <a:prstGeom prst="rect">
              <a:avLst/>
            </a:prstGeom>
          </p:spPr>
          <p:txBody>
            <a:bodyPr wrap="square">
              <a:spAutoFit/>
            </a:bodyPr>
            <a:lstStyle/>
            <a:p>
              <a:pPr algn="ctr"/>
              <a:r>
                <a:rPr lang="es-ES_tradnl" sz="1200" b="1" dirty="0" err="1" smtClean="0">
                  <a:solidFill>
                    <a:schemeClr val="bg1"/>
                  </a:solidFill>
                </a:rPr>
                <a:t>Originally</a:t>
              </a:r>
              <a:r>
                <a:rPr lang="es-ES_tradnl" sz="1200" b="1" dirty="0" smtClean="0">
                  <a:solidFill>
                    <a:schemeClr val="bg1"/>
                  </a:solidFill>
                </a:rPr>
                <a:t> 750 </a:t>
              </a:r>
              <a:r>
                <a:rPr lang="es-ES_tradnl" sz="1200" b="1" dirty="0" err="1">
                  <a:solidFill>
                    <a:schemeClr val="bg1"/>
                  </a:solidFill>
                </a:rPr>
                <a:t>kV</a:t>
              </a:r>
              <a:r>
                <a:rPr lang="es-ES_tradnl" sz="1200" b="1" dirty="0">
                  <a:solidFill>
                    <a:schemeClr val="bg1"/>
                  </a:solidFill>
                </a:rPr>
                <a:t> </a:t>
              </a:r>
              <a:r>
                <a:rPr lang="es-ES_tradnl" sz="1200" b="1" dirty="0" err="1">
                  <a:solidFill>
                    <a:schemeClr val="bg1"/>
                  </a:solidFill>
                </a:rPr>
                <a:t>Cockcroft-Walton</a:t>
              </a:r>
              <a:endParaRPr lang="es-ES_tradnl" sz="1200" b="1" dirty="0">
                <a:solidFill>
                  <a:schemeClr val="bg1"/>
                </a:solidFill>
              </a:endParaRPr>
            </a:p>
          </p:txBody>
        </p:sp>
        <p:cxnSp>
          <p:nvCxnSpPr>
            <p:cNvPr id="29" name="Straight Arrow Connector 28"/>
            <p:cNvCxnSpPr/>
            <p:nvPr/>
          </p:nvCxnSpPr>
          <p:spPr>
            <a:xfrm flipV="1">
              <a:off x="6804248" y="1130408"/>
              <a:ext cx="720080" cy="1383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5496" y="3784292"/>
            <a:ext cx="3537635" cy="2885068"/>
            <a:chOff x="35496" y="3784292"/>
            <a:chExt cx="3537635" cy="2885068"/>
          </a:xfrm>
        </p:grpSpPr>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5496" y="3784292"/>
              <a:ext cx="3537635" cy="2813059"/>
            </a:xfrm>
            <a:prstGeom prst="rect">
              <a:avLst/>
            </a:prstGeom>
          </p:spPr>
        </p:pic>
        <p:sp>
          <p:nvSpPr>
            <p:cNvPr id="31" name="TextBox 30"/>
            <p:cNvSpPr txBox="1"/>
            <p:nvPr/>
          </p:nvSpPr>
          <p:spPr>
            <a:xfrm>
              <a:off x="41776" y="6207695"/>
              <a:ext cx="3237105" cy="461665"/>
            </a:xfrm>
            <a:prstGeom prst="rect">
              <a:avLst/>
            </a:prstGeom>
            <a:noFill/>
          </p:spPr>
          <p:txBody>
            <a:bodyPr wrap="none" rtlCol="0">
              <a:spAutoFit/>
            </a:bodyPr>
            <a:lstStyle/>
            <a:p>
              <a:r>
                <a:rPr lang="en-GB" sz="1200" dirty="0" smtClean="0">
                  <a:solidFill>
                    <a:schemeClr val="bg1"/>
                  </a:solidFill>
                </a:rPr>
                <a:t>1970 </a:t>
              </a:r>
              <a:r>
                <a:rPr lang="en-GB" sz="1200" dirty="0" err="1" smtClean="0">
                  <a:solidFill>
                    <a:schemeClr val="bg1"/>
                  </a:solidFill>
                </a:rPr>
                <a:t>Kapchinskij</a:t>
              </a:r>
              <a:r>
                <a:rPr lang="en-GB" sz="1200" dirty="0" smtClean="0">
                  <a:solidFill>
                    <a:schemeClr val="bg1"/>
                  </a:solidFill>
                </a:rPr>
                <a:t> and </a:t>
              </a:r>
              <a:r>
                <a:rPr lang="en-GB" sz="1200" dirty="0" err="1" smtClean="0">
                  <a:solidFill>
                    <a:schemeClr val="bg1"/>
                  </a:solidFill>
                </a:rPr>
                <a:t>Teplyakov</a:t>
              </a:r>
              <a:r>
                <a:rPr lang="en-GB" sz="1200" dirty="0" smtClean="0">
                  <a:solidFill>
                    <a:schemeClr val="bg1"/>
                  </a:solidFill>
                </a:rPr>
                <a:t> propose the idea</a:t>
              </a:r>
            </a:p>
            <a:p>
              <a:r>
                <a:rPr lang="en-GB" sz="1200" dirty="0" smtClean="0">
                  <a:solidFill>
                    <a:schemeClr val="bg1"/>
                  </a:solidFill>
                </a:rPr>
                <a:t>1979 Proof of principle @ Los Alamos</a:t>
              </a:r>
              <a:endParaRPr lang="en-GB" sz="1200" dirty="0">
                <a:solidFill>
                  <a:schemeClr val="bg1"/>
                </a:solidFill>
              </a:endParaRPr>
            </a:p>
          </p:txBody>
        </p:sp>
      </p:grpSp>
      <p:grpSp>
        <p:nvGrpSpPr>
          <p:cNvPr id="38" name="Group 37"/>
          <p:cNvGrpSpPr/>
          <p:nvPr/>
        </p:nvGrpSpPr>
        <p:grpSpPr>
          <a:xfrm>
            <a:off x="1571830" y="2007949"/>
            <a:ext cx="3531418" cy="1775700"/>
            <a:chOff x="899591" y="2007949"/>
            <a:chExt cx="3531418" cy="1775700"/>
          </a:xfrm>
        </p:grpSpPr>
        <p:pic>
          <p:nvPicPr>
            <p:cNvPr id="12" name="Picture 11"/>
            <p:cNvPicPr>
              <a:picLocks noChangeAspect="1"/>
            </p:cNvPicPr>
            <p:nvPr/>
          </p:nvPicPr>
          <p:blipFill>
            <a:blip r:embed="rId5"/>
            <a:stretch>
              <a:fillRect/>
            </a:stretch>
          </p:blipFill>
          <p:spPr>
            <a:xfrm>
              <a:off x="899591" y="2037034"/>
              <a:ext cx="2379289" cy="1746615"/>
            </a:xfrm>
            <a:prstGeom prst="rect">
              <a:avLst/>
            </a:prstGeom>
            <a:ln>
              <a:noFill/>
            </a:ln>
            <a:effectLst>
              <a:softEdge rad="112500"/>
            </a:effectLst>
          </p:spPr>
        </p:pic>
        <p:cxnSp>
          <p:nvCxnSpPr>
            <p:cNvPr id="33" name="Straight Arrow Connector 32"/>
            <p:cNvCxnSpPr/>
            <p:nvPr/>
          </p:nvCxnSpPr>
          <p:spPr>
            <a:xfrm flipH="1">
              <a:off x="2711600" y="2007949"/>
              <a:ext cx="1719409" cy="4112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5" name="Oval 34"/>
          <p:cNvSpPr/>
          <p:nvPr/>
        </p:nvSpPr>
        <p:spPr>
          <a:xfrm>
            <a:off x="2089234" y="1412776"/>
            <a:ext cx="1618669"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6"/>
          <a:stretch>
            <a:fillRect/>
          </a:stretch>
        </p:blipFill>
        <p:spPr>
          <a:xfrm>
            <a:off x="-84585" y="2007949"/>
            <a:ext cx="2058020" cy="1166527"/>
          </a:xfrm>
          <a:prstGeom prst="rect">
            <a:avLst/>
          </a:prstGeom>
          <a:ln>
            <a:noFill/>
          </a:ln>
          <a:effectLst>
            <a:softEdge rad="112500"/>
          </a:effectLst>
        </p:spPr>
      </p:pic>
      <p:sp>
        <p:nvSpPr>
          <p:cNvPr id="9" name="TextBox 8"/>
          <p:cNvSpPr txBox="1"/>
          <p:nvPr/>
        </p:nvSpPr>
        <p:spPr>
          <a:xfrm>
            <a:off x="7452320" y="2060848"/>
            <a:ext cx="1798577" cy="369332"/>
          </a:xfrm>
          <a:prstGeom prst="rect">
            <a:avLst/>
          </a:prstGeom>
          <a:noFill/>
        </p:spPr>
        <p:txBody>
          <a:bodyPr wrap="none" rtlCol="0">
            <a:spAutoFit/>
          </a:bodyPr>
          <a:lstStyle/>
          <a:p>
            <a:r>
              <a:rPr lang="en-GB" dirty="0" smtClean="0">
                <a:solidFill>
                  <a:schemeClr val="bg1"/>
                </a:solidFill>
              </a:rPr>
              <a:t>1993 CW</a:t>
            </a:r>
            <a:r>
              <a:rPr lang="en-GB" dirty="0" smtClean="0">
                <a:solidFill>
                  <a:schemeClr val="bg1"/>
                </a:solidFill>
                <a:sym typeface="Wingdings"/>
              </a:rPr>
              <a:t>RFQ</a:t>
            </a:r>
            <a:endParaRPr lang="en-GB" dirty="0">
              <a:solidFill>
                <a:schemeClr val="bg1"/>
              </a:solidFill>
            </a:endParaRPr>
          </a:p>
        </p:txBody>
      </p:sp>
    </p:spTree>
    <p:extLst>
      <p:ext uri="{BB962C8B-B14F-4D97-AF65-F5344CB8AC3E}">
        <p14:creationId xmlns:p14="http://schemas.microsoft.com/office/powerpoint/2010/main" val="426033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childTnLst>
                                </p:cTn>
                              </p:par>
                              <p:par>
                                <p:cTn id="24" presetID="22" presetClass="entr" presetSubtype="2"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right)">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20" grpId="0" animBg="1"/>
      <p:bldP spid="23" grpId="0" animBg="1"/>
      <p:bldP spid="26" grpId="0" animBg="1"/>
      <p:bldP spid="27" grpId="0" animBg="1"/>
      <p:bldP spid="35" grpId="0" animBg="1"/>
    </p:bld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oup 4"/>
          <p:cNvGrpSpPr/>
          <p:nvPr/>
        </p:nvGrpSpPr>
        <p:grpSpPr>
          <a:xfrm>
            <a:off x="3635896" y="906052"/>
            <a:ext cx="5472608" cy="4107124"/>
            <a:chOff x="3635896" y="906052"/>
            <a:chExt cx="5472608" cy="4107124"/>
          </a:xfrm>
        </p:grpSpPr>
        <p:grpSp>
          <p:nvGrpSpPr>
            <p:cNvPr id="4" name="Group 3"/>
            <p:cNvGrpSpPr/>
            <p:nvPr/>
          </p:nvGrpSpPr>
          <p:grpSpPr>
            <a:xfrm>
              <a:off x="3635896" y="906052"/>
              <a:ext cx="5472608" cy="4107124"/>
              <a:chOff x="3635896" y="906052"/>
              <a:chExt cx="5472608" cy="4107124"/>
            </a:xfrm>
          </p:grpSpPr>
          <p:pic>
            <p:nvPicPr>
              <p:cNvPr id="8" name="Picture 7"/>
              <p:cNvPicPr>
                <a:picLocks noChangeAspect="1"/>
              </p:cNvPicPr>
              <p:nvPr/>
            </p:nvPicPr>
            <p:blipFill>
              <a:blip r:embed="rId2"/>
              <a:stretch>
                <a:fillRect/>
              </a:stretch>
            </p:blipFill>
            <p:spPr>
              <a:xfrm>
                <a:off x="3635896" y="906052"/>
                <a:ext cx="5472608" cy="4107124"/>
              </a:xfrm>
              <a:prstGeom prst="rect">
                <a:avLst/>
              </a:prstGeom>
            </p:spPr>
          </p:pic>
          <p:sp>
            <p:nvSpPr>
              <p:cNvPr id="10" name="TextBox 9"/>
              <p:cNvSpPr txBox="1"/>
              <p:nvPr/>
            </p:nvSpPr>
            <p:spPr>
              <a:xfrm>
                <a:off x="4139952" y="4561092"/>
                <a:ext cx="4713808" cy="400110"/>
              </a:xfrm>
              <a:prstGeom prst="rect">
                <a:avLst/>
              </a:prstGeom>
              <a:solidFill>
                <a:schemeClr val="bg1"/>
              </a:solidFill>
            </p:spPr>
            <p:txBody>
              <a:bodyPr wrap="square" rtlCol="0">
                <a:spAutoFit/>
              </a:bodyPr>
              <a:lstStyle/>
              <a:p>
                <a:r>
                  <a:rPr lang="en-US" sz="2000" b="1" dirty="0" smtClean="0">
                    <a:effectLst/>
                    <a:latin typeface="+mn-lt"/>
                  </a:rPr>
                  <a:t>Pulse of beam ~100 </a:t>
                </a:r>
                <a:r>
                  <a:rPr lang="en-US" sz="2000" b="1" dirty="0" err="1" smtClean="0">
                    <a:effectLst/>
                    <a:latin typeface="Symbol" charset="2"/>
                    <a:cs typeface="Symbol" charset="2"/>
                  </a:rPr>
                  <a:t>m</a:t>
                </a:r>
                <a:r>
                  <a:rPr lang="en-US" sz="2000" b="1" dirty="0" err="1"/>
                  <a:t>s</a:t>
                </a:r>
                <a:r>
                  <a:rPr lang="en-US" sz="2000" b="1" dirty="0" smtClean="0">
                    <a:effectLst/>
                    <a:latin typeface="+mn-lt"/>
                  </a:rPr>
                  <a:t> long every 1.2 s</a:t>
                </a:r>
              </a:p>
            </p:txBody>
          </p:sp>
        </p:grpSp>
        <p:cxnSp>
          <p:nvCxnSpPr>
            <p:cNvPr id="21" name="Straight Arrow Connector 20"/>
            <p:cNvCxnSpPr/>
            <p:nvPr/>
          </p:nvCxnSpPr>
          <p:spPr>
            <a:xfrm flipV="1">
              <a:off x="6660232" y="2780929"/>
              <a:ext cx="1918331" cy="178685"/>
            </a:xfrm>
            <a:prstGeom prst="straightConnector1">
              <a:avLst/>
            </a:prstGeom>
            <a:ln w="3810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21255266">
              <a:off x="6816992" y="3050979"/>
              <a:ext cx="1828257" cy="369332"/>
            </a:xfrm>
            <a:prstGeom prst="rect">
              <a:avLst/>
            </a:prstGeom>
            <a:solidFill>
              <a:schemeClr val="bg1"/>
            </a:solidFill>
          </p:spPr>
          <p:txBody>
            <a:bodyPr wrap="none" rtlCol="0">
              <a:spAutoFit/>
            </a:bodyPr>
            <a:lstStyle/>
            <a:p>
              <a:r>
                <a:rPr lang="en-GB" dirty="0" smtClean="0"/>
                <a:t>DT (4 tanks,33 m)</a:t>
              </a:r>
              <a:endParaRPr lang="en-GB" dirty="0"/>
            </a:p>
          </p:txBody>
        </p:sp>
      </p:grpSp>
      <p:sp>
        <p:nvSpPr>
          <p:cNvPr id="2" name="Title 1"/>
          <p:cNvSpPr>
            <a:spLocks noGrp="1"/>
          </p:cNvSpPr>
          <p:nvPr>
            <p:ph type="title"/>
          </p:nvPr>
        </p:nvSpPr>
        <p:spPr/>
        <p:txBody>
          <a:bodyPr anchor="t"/>
          <a:lstStyle/>
          <a:p>
            <a:pPr algn="r"/>
            <a:r>
              <a:rPr lang="en-US" dirty="0" err="1" smtClean="0"/>
              <a:t>Linac</a:t>
            </a:r>
            <a:r>
              <a:rPr lang="en-US" dirty="0" smtClean="0"/>
              <a:t> 2</a:t>
            </a:r>
            <a:endParaRPr lang="en-US" dirty="0"/>
          </a:p>
        </p:txBody>
      </p:sp>
      <p:sp>
        <p:nvSpPr>
          <p:cNvPr id="6" name="Date Placeholder 5"/>
          <p:cNvSpPr>
            <a:spLocks noGrp="1"/>
          </p:cNvSpPr>
          <p:nvPr>
            <p:ph type="dt" sz="half" idx="10"/>
          </p:nvPr>
        </p:nvSpPr>
        <p:spPr/>
        <p:txBody>
          <a:bodyPr/>
          <a:lstStyle/>
          <a:p>
            <a:r>
              <a:rPr lang="en-US" smtClean="0"/>
              <a:t>15 January 2021</a:t>
            </a:r>
            <a:endParaRPr lang="en-US" dirty="0" smtClean="0"/>
          </a:p>
        </p:txBody>
      </p:sp>
      <p:sp>
        <p:nvSpPr>
          <p:cNvPr id="7" name="Footer Placeholder 6"/>
          <p:cNvSpPr>
            <a:spLocks noGrp="1"/>
          </p:cNvSpPr>
          <p:nvPr>
            <p:ph type="ftr" sz="quarter" idx="11"/>
          </p:nvPr>
        </p:nvSpPr>
        <p:spPr/>
        <p:txBody>
          <a:bodyPr/>
          <a:lstStyle/>
          <a:p>
            <a:r>
              <a:rPr lang="en-US" smtClean="0"/>
              <a:t>JUAS 2021</a:t>
            </a:r>
            <a:endParaRPr lang="en-US" dirty="0"/>
          </a:p>
        </p:txBody>
      </p:sp>
      <p:sp>
        <p:nvSpPr>
          <p:cNvPr id="14" name="Slide Number Placeholder 13"/>
          <p:cNvSpPr>
            <a:spLocks noGrp="1"/>
          </p:cNvSpPr>
          <p:nvPr>
            <p:ph type="sldNum" sz="quarter" idx="12"/>
          </p:nvPr>
        </p:nvSpPr>
        <p:spPr/>
        <p:txBody>
          <a:bodyPr/>
          <a:lstStyle/>
          <a:p>
            <a:fld id="{8A37C28D-FCB0-477D-82D3-62143F2DA843}" type="slidenum">
              <a:rPr lang="en-US" smtClean="0"/>
              <a:pPr/>
              <a:t>93</a:t>
            </a:fld>
            <a:endParaRPr lang="en-US" dirty="0"/>
          </a:p>
        </p:txBody>
      </p:sp>
      <p:sp>
        <p:nvSpPr>
          <p:cNvPr id="13" name="TextBox 12"/>
          <p:cNvSpPr txBox="1"/>
          <p:nvPr/>
        </p:nvSpPr>
        <p:spPr>
          <a:xfrm>
            <a:off x="35496" y="5517232"/>
            <a:ext cx="4032448" cy="1015663"/>
          </a:xfrm>
          <a:prstGeom prst="rect">
            <a:avLst/>
          </a:prstGeom>
          <a:noFill/>
        </p:spPr>
        <p:txBody>
          <a:bodyPr wrap="square" rtlCol="0">
            <a:spAutoFit/>
          </a:bodyPr>
          <a:lstStyle/>
          <a:p>
            <a:pPr algn="ctr"/>
            <a:r>
              <a:rPr lang="en-US" sz="2000" b="1" dirty="0" smtClean="0">
                <a:effectLst/>
                <a:latin typeface="+mn-lt"/>
              </a:rPr>
              <a:t>Drift tubes and spacing become larger as the energy increases</a:t>
            </a:r>
          </a:p>
          <a:p>
            <a:pPr algn="ctr"/>
            <a:r>
              <a:rPr lang="en-US" sz="2000" b="1" dirty="0" smtClean="0">
                <a:effectLst/>
                <a:latin typeface="+mn-lt"/>
              </a:rPr>
              <a:t>Focusing quads inside drift tubes</a:t>
            </a:r>
          </a:p>
        </p:txBody>
      </p:sp>
      <p:sp>
        <p:nvSpPr>
          <p:cNvPr id="12" name="TextBox 11"/>
          <p:cNvSpPr txBox="1"/>
          <p:nvPr/>
        </p:nvSpPr>
        <p:spPr>
          <a:xfrm>
            <a:off x="5148064" y="2164215"/>
            <a:ext cx="568938" cy="369332"/>
          </a:xfrm>
          <a:prstGeom prst="rect">
            <a:avLst/>
          </a:prstGeom>
          <a:solidFill>
            <a:schemeClr val="bg1"/>
          </a:solidFill>
        </p:spPr>
        <p:txBody>
          <a:bodyPr wrap="none" rtlCol="0">
            <a:spAutoFit/>
          </a:bodyPr>
          <a:lstStyle/>
          <a:p>
            <a:r>
              <a:rPr lang="en-GB" dirty="0" smtClean="0"/>
              <a:t>RFQ</a:t>
            </a:r>
            <a:endParaRPr lang="en-GB" dirty="0"/>
          </a:p>
        </p:txBody>
      </p:sp>
      <p:cxnSp>
        <p:nvCxnSpPr>
          <p:cNvPr id="15" name="Straight Arrow Connector 14"/>
          <p:cNvCxnSpPr/>
          <p:nvPr/>
        </p:nvCxnSpPr>
        <p:spPr>
          <a:xfrm flipH="1" flipV="1">
            <a:off x="8669295" y="2780929"/>
            <a:ext cx="110870" cy="714809"/>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868144" y="3311072"/>
            <a:ext cx="932243" cy="369332"/>
          </a:xfrm>
          <a:prstGeom prst="rect">
            <a:avLst/>
          </a:prstGeom>
          <a:solidFill>
            <a:schemeClr val="bg1"/>
          </a:solidFill>
        </p:spPr>
        <p:txBody>
          <a:bodyPr wrap="none" rtlCol="0">
            <a:spAutoFit/>
          </a:bodyPr>
          <a:lstStyle/>
          <a:p>
            <a:r>
              <a:rPr lang="en-GB" dirty="0" smtClean="0">
                <a:solidFill>
                  <a:srgbClr val="0070C0"/>
                </a:solidFill>
              </a:rPr>
              <a:t>750 </a:t>
            </a:r>
            <a:r>
              <a:rPr lang="en-GB" dirty="0" err="1" smtClean="0">
                <a:solidFill>
                  <a:srgbClr val="0070C0"/>
                </a:solidFill>
              </a:rPr>
              <a:t>keV</a:t>
            </a:r>
            <a:endParaRPr lang="en-GB" dirty="0">
              <a:solidFill>
                <a:srgbClr val="0070C0"/>
              </a:solidFill>
            </a:endParaRPr>
          </a:p>
        </p:txBody>
      </p:sp>
      <p:sp>
        <p:nvSpPr>
          <p:cNvPr id="18" name="TextBox 17"/>
          <p:cNvSpPr txBox="1"/>
          <p:nvPr/>
        </p:nvSpPr>
        <p:spPr>
          <a:xfrm>
            <a:off x="8048737" y="3495738"/>
            <a:ext cx="915635" cy="369332"/>
          </a:xfrm>
          <a:prstGeom prst="rect">
            <a:avLst/>
          </a:prstGeom>
          <a:solidFill>
            <a:schemeClr val="bg1"/>
          </a:solidFill>
        </p:spPr>
        <p:txBody>
          <a:bodyPr wrap="none" rtlCol="0">
            <a:spAutoFit/>
          </a:bodyPr>
          <a:lstStyle/>
          <a:p>
            <a:r>
              <a:rPr lang="en-GB" dirty="0" smtClean="0">
                <a:solidFill>
                  <a:srgbClr val="0070C0"/>
                </a:solidFill>
              </a:rPr>
              <a:t>50 MeV</a:t>
            </a:r>
            <a:endParaRPr lang="en-GB" dirty="0">
              <a:solidFill>
                <a:srgbClr val="0070C0"/>
              </a:solidFill>
            </a:endParaRPr>
          </a:p>
        </p:txBody>
      </p:sp>
      <p:grpSp>
        <p:nvGrpSpPr>
          <p:cNvPr id="4097" name="Group 4096"/>
          <p:cNvGrpSpPr/>
          <p:nvPr/>
        </p:nvGrpSpPr>
        <p:grpSpPr>
          <a:xfrm>
            <a:off x="0" y="3799924"/>
            <a:ext cx="3658660" cy="1789315"/>
            <a:chOff x="0" y="3799924"/>
            <a:chExt cx="3658660" cy="1789315"/>
          </a:xfrm>
        </p:grpSpPr>
        <p:pic>
          <p:nvPicPr>
            <p:cNvPr id="3" name="Picture 2"/>
            <p:cNvPicPr>
              <a:picLocks noChangeAspect="1"/>
            </p:cNvPicPr>
            <p:nvPr/>
          </p:nvPicPr>
          <p:blipFill>
            <a:blip r:embed="rId3"/>
            <a:stretch>
              <a:fillRect/>
            </a:stretch>
          </p:blipFill>
          <p:spPr>
            <a:xfrm>
              <a:off x="0" y="3933056"/>
              <a:ext cx="3658660" cy="1656183"/>
            </a:xfrm>
            <a:prstGeom prst="rect">
              <a:avLst/>
            </a:prstGeom>
          </p:spPr>
        </p:pic>
        <p:sp>
          <p:nvSpPr>
            <p:cNvPr id="19" name="Rectangle 18"/>
            <p:cNvSpPr/>
            <p:nvPr/>
          </p:nvSpPr>
          <p:spPr>
            <a:xfrm>
              <a:off x="328434" y="3799924"/>
              <a:ext cx="2930033" cy="369332"/>
            </a:xfrm>
            <a:prstGeom prst="rect">
              <a:avLst/>
            </a:prstGeom>
          </p:spPr>
          <p:txBody>
            <a:bodyPr wrap="none">
              <a:spAutoFit/>
            </a:bodyPr>
            <a:lstStyle/>
            <a:p>
              <a:r>
                <a:rPr lang="en-US" b="1" dirty="0"/>
                <a:t>DTL (Alvarez structure 1945) </a:t>
              </a:r>
            </a:p>
          </p:txBody>
        </p:sp>
      </p:grpSp>
      <p:sp>
        <p:nvSpPr>
          <p:cNvPr id="28" name="Rectangle 27"/>
          <p:cNvSpPr/>
          <p:nvPr/>
        </p:nvSpPr>
        <p:spPr>
          <a:xfrm>
            <a:off x="5720266" y="5746091"/>
            <a:ext cx="1076485" cy="4322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4568316" y="5217052"/>
            <a:ext cx="367408" cy="369332"/>
          </a:xfrm>
          <a:prstGeom prst="rect">
            <a:avLst/>
          </a:prstGeom>
        </p:spPr>
        <p:txBody>
          <a:bodyPr wrap="none">
            <a:spAutoFit/>
          </a:bodyPr>
          <a:lstStyle/>
          <a:p>
            <a:r>
              <a:rPr lang="en-GB" dirty="0" err="1"/>
              <a:t>v</a:t>
            </a:r>
            <a:r>
              <a:rPr lang="en-GB" sz="1050" dirty="0" err="1"/>
              <a:t>A</a:t>
            </a:r>
            <a:endParaRPr lang="en-GB" dirty="0"/>
          </a:p>
        </p:txBody>
      </p:sp>
      <p:sp>
        <p:nvSpPr>
          <p:cNvPr id="56" name="Rectangle 55"/>
          <p:cNvSpPr/>
          <p:nvPr/>
        </p:nvSpPr>
        <p:spPr>
          <a:xfrm>
            <a:off x="5589512" y="5228488"/>
            <a:ext cx="326722" cy="369332"/>
          </a:xfrm>
          <a:prstGeom prst="rect">
            <a:avLst/>
          </a:prstGeom>
        </p:spPr>
        <p:txBody>
          <a:bodyPr wrap="none">
            <a:spAutoFit/>
          </a:bodyPr>
          <a:lstStyle/>
          <a:p>
            <a:r>
              <a:rPr lang="en-GB" dirty="0" err="1"/>
              <a:t>v</a:t>
            </a:r>
            <a:r>
              <a:rPr lang="en-GB" sz="1000" dirty="0" err="1"/>
              <a:t>B</a:t>
            </a:r>
            <a:endParaRPr lang="en-GB" dirty="0"/>
          </a:p>
        </p:txBody>
      </p:sp>
      <p:cxnSp>
        <p:nvCxnSpPr>
          <p:cNvPr id="58" name="Straight Connector 57"/>
          <p:cNvCxnSpPr>
            <a:stCxn id="27" idx="0"/>
          </p:cNvCxnSpPr>
          <p:nvPr/>
        </p:nvCxnSpPr>
        <p:spPr>
          <a:xfrm flipV="1">
            <a:off x="4752020" y="5085184"/>
            <a:ext cx="0" cy="657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752020" y="5085184"/>
            <a:ext cx="437303"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5208573" y="5013176"/>
            <a:ext cx="223960" cy="2038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3" name="Straight Connector 62"/>
          <p:cNvCxnSpPr/>
          <p:nvPr/>
        </p:nvCxnSpPr>
        <p:spPr>
          <a:xfrm>
            <a:off x="5432533" y="5105778"/>
            <a:ext cx="6117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75" idx="0"/>
          </p:cNvCxnSpPr>
          <p:nvPr/>
        </p:nvCxnSpPr>
        <p:spPr>
          <a:xfrm flipH="1">
            <a:off x="6041038" y="5105778"/>
            <a:ext cx="3265" cy="633909"/>
          </a:xfrm>
          <a:prstGeom prst="line">
            <a:avLst/>
          </a:prstGeom>
        </p:spPr>
        <p:style>
          <a:lnRef idx="1">
            <a:schemeClr val="accent1"/>
          </a:lnRef>
          <a:fillRef idx="0">
            <a:schemeClr val="accent1"/>
          </a:fillRef>
          <a:effectRef idx="0">
            <a:schemeClr val="accent1"/>
          </a:effectRef>
          <a:fontRef idx="minor">
            <a:schemeClr val="tx1"/>
          </a:fontRef>
        </p:style>
      </p:cxnSp>
      <p:sp>
        <p:nvSpPr>
          <p:cNvPr id="66" name="Freeform 65"/>
          <p:cNvSpPr/>
          <p:nvPr/>
        </p:nvSpPr>
        <p:spPr>
          <a:xfrm>
            <a:off x="5251450" y="5036415"/>
            <a:ext cx="139700" cy="157398"/>
          </a:xfrm>
          <a:custGeom>
            <a:avLst/>
            <a:gdLst>
              <a:gd name="connsiteX0" fmla="*/ 0 w 139700"/>
              <a:gd name="connsiteY0" fmla="*/ 66706 h 157398"/>
              <a:gd name="connsiteX1" fmla="*/ 50800 w 139700"/>
              <a:gd name="connsiteY1" fmla="*/ 3206 h 157398"/>
              <a:gd name="connsiteX2" fmla="*/ 101600 w 139700"/>
              <a:gd name="connsiteY2" fmla="*/ 155606 h 157398"/>
              <a:gd name="connsiteX3" fmla="*/ 139700 w 139700"/>
              <a:gd name="connsiteY3" fmla="*/ 73056 h 157398"/>
            </a:gdLst>
            <a:ahLst/>
            <a:cxnLst>
              <a:cxn ang="0">
                <a:pos x="connsiteX0" y="connsiteY0"/>
              </a:cxn>
              <a:cxn ang="0">
                <a:pos x="connsiteX1" y="connsiteY1"/>
              </a:cxn>
              <a:cxn ang="0">
                <a:pos x="connsiteX2" y="connsiteY2"/>
              </a:cxn>
              <a:cxn ang="0">
                <a:pos x="connsiteX3" y="connsiteY3"/>
              </a:cxn>
            </a:cxnLst>
            <a:rect l="l" t="t" r="r" b="b"/>
            <a:pathLst>
              <a:path w="139700" h="157398">
                <a:moveTo>
                  <a:pt x="0" y="66706"/>
                </a:moveTo>
                <a:cubicBezTo>
                  <a:pt x="16933" y="27547"/>
                  <a:pt x="33867" y="-11611"/>
                  <a:pt x="50800" y="3206"/>
                </a:cubicBezTo>
                <a:cubicBezTo>
                  <a:pt x="67733" y="18023"/>
                  <a:pt x="86784" y="143964"/>
                  <a:pt x="101600" y="155606"/>
                </a:cubicBezTo>
                <a:cubicBezTo>
                  <a:pt x="116416" y="167248"/>
                  <a:pt x="128058" y="120152"/>
                  <a:pt x="139700" y="730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p:cNvSpPr txBox="1"/>
          <p:nvPr/>
        </p:nvSpPr>
        <p:spPr>
          <a:xfrm>
            <a:off x="4603441" y="6095530"/>
            <a:ext cx="364202" cy="305233"/>
          </a:xfrm>
          <a:prstGeom prst="rect">
            <a:avLst/>
          </a:prstGeom>
          <a:noFill/>
        </p:spPr>
        <p:txBody>
          <a:bodyPr wrap="none" rtlCol="0">
            <a:spAutoFit/>
          </a:bodyPr>
          <a:lstStyle/>
          <a:p>
            <a:r>
              <a:rPr lang="en-GB" dirty="0" smtClean="0"/>
              <a:t>L</a:t>
            </a:r>
            <a:r>
              <a:rPr lang="en-GB" sz="1050" dirty="0" smtClean="0"/>
              <a:t>A</a:t>
            </a:r>
            <a:endParaRPr lang="en-GB" dirty="0"/>
          </a:p>
        </p:txBody>
      </p:sp>
      <p:sp>
        <p:nvSpPr>
          <p:cNvPr id="68" name="TextBox 67"/>
          <p:cNvSpPr txBox="1"/>
          <p:nvPr/>
        </p:nvSpPr>
        <p:spPr>
          <a:xfrm>
            <a:off x="5836554" y="6084004"/>
            <a:ext cx="359394" cy="369332"/>
          </a:xfrm>
          <a:prstGeom prst="rect">
            <a:avLst/>
          </a:prstGeom>
          <a:noFill/>
        </p:spPr>
        <p:txBody>
          <a:bodyPr wrap="none" rtlCol="0">
            <a:spAutoFit/>
          </a:bodyPr>
          <a:lstStyle/>
          <a:p>
            <a:r>
              <a:rPr lang="en-GB" dirty="0" smtClean="0"/>
              <a:t>L</a:t>
            </a:r>
            <a:r>
              <a:rPr lang="en-GB" sz="1050" dirty="0" smtClean="0"/>
              <a:t>B</a:t>
            </a:r>
            <a:endParaRPr lang="en-GB" dirty="0"/>
          </a:p>
        </p:txBody>
      </p:sp>
      <p:grpSp>
        <p:nvGrpSpPr>
          <p:cNvPr id="71" name="Group 70"/>
          <p:cNvGrpSpPr/>
          <p:nvPr/>
        </p:nvGrpSpPr>
        <p:grpSpPr>
          <a:xfrm>
            <a:off x="6982303" y="5225934"/>
            <a:ext cx="1649108" cy="369841"/>
            <a:chOff x="5707847" y="6347720"/>
            <a:chExt cx="1649108" cy="369841"/>
          </a:xfrm>
        </p:grpSpPr>
        <p:sp>
          <p:nvSpPr>
            <p:cNvPr id="54" name="TextBox 53"/>
            <p:cNvSpPr txBox="1"/>
            <p:nvPr/>
          </p:nvSpPr>
          <p:spPr>
            <a:xfrm>
              <a:off x="5707847" y="6348229"/>
              <a:ext cx="1079142" cy="369332"/>
            </a:xfrm>
            <a:prstGeom prst="rect">
              <a:avLst/>
            </a:prstGeom>
            <a:noFill/>
          </p:spPr>
          <p:txBody>
            <a:bodyPr wrap="none" rtlCol="0">
              <a:spAutoFit/>
            </a:bodyPr>
            <a:lstStyle/>
            <a:p>
              <a:r>
                <a:rPr lang="en-GB" dirty="0" err="1" smtClean="0"/>
                <a:t>v</a:t>
              </a:r>
              <a:r>
                <a:rPr lang="en-GB" sz="1050" dirty="0" err="1" smtClean="0"/>
                <a:t>A</a:t>
              </a:r>
              <a:r>
                <a:rPr lang="en-GB" sz="1050" dirty="0" smtClean="0"/>
                <a:t> </a:t>
              </a:r>
              <a:r>
                <a:rPr lang="en-GB" dirty="0" smtClean="0"/>
                <a:t>&lt; </a:t>
              </a:r>
              <a:r>
                <a:rPr lang="en-GB" dirty="0" err="1" smtClean="0"/>
                <a:t>v</a:t>
              </a:r>
              <a:r>
                <a:rPr lang="en-GB" sz="1000" dirty="0" err="1" smtClean="0"/>
                <a:t>B</a:t>
              </a:r>
              <a:r>
                <a:rPr lang="en-GB" sz="1000" dirty="0" smtClean="0"/>
                <a:t>     </a:t>
              </a:r>
              <a:r>
                <a:rPr lang="en-GB" sz="1000" dirty="0" smtClean="0">
                  <a:sym typeface="Wingdings" panose="05000000000000000000" pitchFamily="2" charset="2"/>
                </a:rPr>
                <a:t>  </a:t>
              </a:r>
              <a:endParaRPr lang="en-GB" dirty="0"/>
            </a:p>
          </p:txBody>
        </p:sp>
        <p:sp>
          <p:nvSpPr>
            <p:cNvPr id="69" name="Rectangle 68"/>
            <p:cNvSpPr/>
            <p:nvPr/>
          </p:nvSpPr>
          <p:spPr>
            <a:xfrm>
              <a:off x="6618658" y="6348229"/>
              <a:ext cx="356188" cy="369332"/>
            </a:xfrm>
            <a:prstGeom prst="rect">
              <a:avLst/>
            </a:prstGeom>
          </p:spPr>
          <p:txBody>
            <a:bodyPr wrap="none">
              <a:spAutoFit/>
            </a:bodyPr>
            <a:lstStyle/>
            <a:p>
              <a:r>
                <a:rPr lang="en-GB" dirty="0"/>
                <a:t>L</a:t>
              </a:r>
              <a:r>
                <a:rPr lang="en-GB" sz="1050" dirty="0"/>
                <a:t>B</a:t>
              </a:r>
              <a:endParaRPr lang="en-GB" dirty="0"/>
            </a:p>
          </p:txBody>
        </p:sp>
        <p:sp>
          <p:nvSpPr>
            <p:cNvPr id="70" name="TextBox 69"/>
            <p:cNvSpPr txBox="1"/>
            <p:nvPr/>
          </p:nvSpPr>
          <p:spPr>
            <a:xfrm>
              <a:off x="6827643" y="6347720"/>
              <a:ext cx="529312" cy="305233"/>
            </a:xfrm>
            <a:prstGeom prst="rect">
              <a:avLst/>
            </a:prstGeom>
            <a:noFill/>
          </p:spPr>
          <p:txBody>
            <a:bodyPr wrap="none" rtlCol="0">
              <a:spAutoFit/>
            </a:bodyPr>
            <a:lstStyle/>
            <a:p>
              <a:r>
                <a:rPr lang="en-GB" dirty="0" smtClean="0"/>
                <a:t>&gt; L</a:t>
              </a:r>
              <a:r>
                <a:rPr lang="en-GB" sz="1050" dirty="0" smtClean="0"/>
                <a:t>A</a:t>
              </a:r>
              <a:endParaRPr lang="en-GB" dirty="0"/>
            </a:p>
          </p:txBody>
        </p:sp>
      </p:grpSp>
      <p:sp>
        <p:nvSpPr>
          <p:cNvPr id="72" name="Rectangle 71"/>
          <p:cNvSpPr/>
          <p:nvPr/>
        </p:nvSpPr>
        <p:spPr>
          <a:xfrm>
            <a:off x="7022690" y="5725399"/>
            <a:ext cx="2151062" cy="369332"/>
          </a:xfrm>
          <a:prstGeom prst="rect">
            <a:avLst/>
          </a:prstGeom>
          <a:ln>
            <a:noFill/>
          </a:ln>
        </p:spPr>
        <p:txBody>
          <a:bodyPr wrap="none">
            <a:spAutoFit/>
          </a:bodyPr>
          <a:lstStyle/>
          <a:p>
            <a:r>
              <a:rPr lang="en-GB" dirty="0" smtClean="0">
                <a:sym typeface="Wingdings" panose="05000000000000000000" pitchFamily="2" charset="2"/>
              </a:rPr>
              <a:t> </a:t>
            </a:r>
            <a:r>
              <a:rPr lang="en-GB" dirty="0" smtClean="0"/>
              <a:t>L </a:t>
            </a:r>
            <a:r>
              <a:rPr lang="en-GB" dirty="0"/>
              <a:t>= </a:t>
            </a:r>
            <a:r>
              <a:rPr lang="en-GB" dirty="0" err="1" smtClean="0"/>
              <a:t>vT</a:t>
            </a:r>
            <a:r>
              <a:rPr lang="en-GB" sz="1200" dirty="0" err="1" smtClean="0"/>
              <a:t>rf</a:t>
            </a:r>
            <a:r>
              <a:rPr lang="en-GB" dirty="0" smtClean="0"/>
              <a:t> </a:t>
            </a:r>
            <a:r>
              <a:rPr lang="en-GB" dirty="0"/>
              <a:t>= </a:t>
            </a:r>
            <a:r>
              <a:rPr lang="el-GR" dirty="0" smtClean="0">
                <a:latin typeface="Times New Roman"/>
                <a:cs typeface="Times New Roman"/>
              </a:rPr>
              <a:t>β</a:t>
            </a:r>
            <a:r>
              <a:rPr lang="en-US" baseline="-25000" dirty="0" err="1" smtClean="0">
                <a:latin typeface="Times New Roman"/>
                <a:cs typeface="Times New Roman"/>
              </a:rPr>
              <a:t>rel</a:t>
            </a:r>
            <a:r>
              <a:rPr lang="en-GB" dirty="0" err="1" smtClean="0"/>
              <a:t>λ</a:t>
            </a:r>
            <a:r>
              <a:rPr lang="en-GB" sz="1200" dirty="0" err="1" smtClean="0"/>
              <a:t>o</a:t>
            </a:r>
            <a:endParaRPr lang="en-GB" dirty="0"/>
          </a:p>
        </p:txBody>
      </p:sp>
      <p:sp>
        <p:nvSpPr>
          <p:cNvPr id="75" name="Rectangle 74"/>
          <p:cNvSpPr/>
          <p:nvPr/>
        </p:nvSpPr>
        <p:spPr>
          <a:xfrm>
            <a:off x="5717002" y="5739687"/>
            <a:ext cx="648072" cy="4358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06052"/>
            <a:ext cx="3635896" cy="28650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78" name="Group 77"/>
          <p:cNvGrpSpPr/>
          <p:nvPr/>
        </p:nvGrpSpPr>
        <p:grpSpPr>
          <a:xfrm>
            <a:off x="4881316" y="4838115"/>
            <a:ext cx="957056" cy="653713"/>
            <a:chOff x="4924211" y="4996502"/>
            <a:chExt cx="957056" cy="653713"/>
          </a:xfrm>
        </p:grpSpPr>
        <p:sp>
          <p:nvSpPr>
            <p:cNvPr id="77" name="TextBox 76"/>
            <p:cNvSpPr txBox="1"/>
            <p:nvPr/>
          </p:nvSpPr>
          <p:spPr>
            <a:xfrm>
              <a:off x="4924211" y="5003884"/>
              <a:ext cx="325730" cy="646331"/>
            </a:xfrm>
            <a:prstGeom prst="rect">
              <a:avLst/>
            </a:prstGeom>
            <a:noFill/>
          </p:spPr>
          <p:txBody>
            <a:bodyPr wrap="none" rtlCol="0">
              <a:spAutoFit/>
            </a:bodyPr>
            <a:lstStyle/>
            <a:p>
              <a:r>
                <a:rPr lang="en-GB" sz="3600" dirty="0" smtClean="0">
                  <a:effectLst>
                    <a:outerShdw blurRad="38100" dist="38100" dir="2700000" algn="tl">
                      <a:srgbClr val="000000">
                        <a:alpha val="43137"/>
                      </a:srgbClr>
                    </a:outerShdw>
                  </a:effectLst>
                </a:rPr>
                <a:t>-</a:t>
              </a:r>
              <a:endParaRPr lang="en-GB" sz="3600" dirty="0">
                <a:effectLst>
                  <a:outerShdw blurRad="38100" dist="38100" dir="2700000" algn="tl">
                    <a:srgbClr val="000000">
                      <a:alpha val="43137"/>
                    </a:srgbClr>
                  </a:outerShdw>
                </a:effectLst>
              </a:endParaRPr>
            </a:p>
          </p:txBody>
        </p:sp>
        <p:sp>
          <p:nvSpPr>
            <p:cNvPr id="79" name="TextBox 78"/>
            <p:cNvSpPr txBox="1"/>
            <p:nvPr/>
          </p:nvSpPr>
          <p:spPr>
            <a:xfrm>
              <a:off x="5467371" y="4996502"/>
              <a:ext cx="413896" cy="646331"/>
            </a:xfrm>
            <a:prstGeom prst="rect">
              <a:avLst/>
            </a:prstGeom>
            <a:noFill/>
          </p:spPr>
          <p:txBody>
            <a:bodyPr wrap="none" rtlCol="0">
              <a:spAutoFit/>
            </a:bodyPr>
            <a:lstStyle/>
            <a:p>
              <a:r>
                <a:rPr lang="en-GB" sz="3600" dirty="0" smtClean="0">
                  <a:effectLst>
                    <a:outerShdw blurRad="38100" dist="38100" dir="2700000" algn="tl">
                      <a:srgbClr val="000000">
                        <a:alpha val="43137"/>
                      </a:srgbClr>
                    </a:outerShdw>
                  </a:effectLst>
                </a:rPr>
                <a:t>+</a:t>
              </a:r>
              <a:endParaRPr lang="en-GB" sz="3600" dirty="0">
                <a:effectLst>
                  <a:outerShdw blurRad="38100" dist="38100" dir="2700000" algn="tl">
                    <a:srgbClr val="000000">
                      <a:alpha val="43137"/>
                    </a:srgbClr>
                  </a:outerShdw>
                </a:effectLst>
              </a:endParaRPr>
            </a:p>
          </p:txBody>
        </p:sp>
      </p:grpSp>
      <p:grpSp>
        <p:nvGrpSpPr>
          <p:cNvPr id="82" name="Group 81"/>
          <p:cNvGrpSpPr/>
          <p:nvPr/>
        </p:nvGrpSpPr>
        <p:grpSpPr>
          <a:xfrm>
            <a:off x="4880852" y="4848489"/>
            <a:ext cx="868890" cy="653713"/>
            <a:chOff x="7164288" y="5173786"/>
            <a:chExt cx="868890" cy="653713"/>
          </a:xfrm>
        </p:grpSpPr>
        <p:sp>
          <p:nvSpPr>
            <p:cNvPr id="80" name="TextBox 79"/>
            <p:cNvSpPr txBox="1"/>
            <p:nvPr/>
          </p:nvSpPr>
          <p:spPr>
            <a:xfrm>
              <a:off x="7164288" y="5181168"/>
              <a:ext cx="413896" cy="646331"/>
            </a:xfrm>
            <a:prstGeom prst="rect">
              <a:avLst/>
            </a:prstGeom>
            <a:noFill/>
          </p:spPr>
          <p:txBody>
            <a:bodyPr wrap="none" rtlCol="0">
              <a:spAutoFit/>
            </a:bodyPr>
            <a:lstStyle/>
            <a:p>
              <a:r>
                <a:rPr lang="en-GB" sz="3600" dirty="0" smtClean="0">
                  <a:effectLst>
                    <a:outerShdw blurRad="38100" dist="38100" dir="2700000" algn="tl">
                      <a:srgbClr val="000000">
                        <a:alpha val="43137"/>
                      </a:srgbClr>
                    </a:outerShdw>
                  </a:effectLst>
                </a:rPr>
                <a:t>+</a:t>
              </a:r>
              <a:endParaRPr lang="en-GB" sz="3600" dirty="0">
                <a:effectLst>
                  <a:outerShdw blurRad="38100" dist="38100" dir="2700000" algn="tl">
                    <a:srgbClr val="000000">
                      <a:alpha val="43137"/>
                    </a:srgbClr>
                  </a:outerShdw>
                </a:effectLst>
              </a:endParaRPr>
            </a:p>
          </p:txBody>
        </p:sp>
        <p:sp>
          <p:nvSpPr>
            <p:cNvPr id="81" name="TextBox 80"/>
            <p:cNvSpPr txBox="1"/>
            <p:nvPr/>
          </p:nvSpPr>
          <p:spPr>
            <a:xfrm>
              <a:off x="7707448" y="5173786"/>
              <a:ext cx="325730" cy="646331"/>
            </a:xfrm>
            <a:prstGeom prst="rect">
              <a:avLst/>
            </a:prstGeom>
            <a:noFill/>
          </p:spPr>
          <p:txBody>
            <a:bodyPr wrap="none" rtlCol="0">
              <a:spAutoFit/>
            </a:bodyPr>
            <a:lstStyle/>
            <a:p>
              <a:r>
                <a:rPr lang="en-GB" sz="3600" dirty="0" smtClean="0">
                  <a:effectLst>
                    <a:outerShdw blurRad="38100" dist="38100" dir="2700000" algn="tl">
                      <a:srgbClr val="000000">
                        <a:alpha val="43137"/>
                      </a:srgbClr>
                    </a:outerShdw>
                  </a:effectLst>
                </a:rPr>
                <a:t>-</a:t>
              </a:r>
              <a:endParaRPr lang="en-GB" sz="3600" dirty="0">
                <a:effectLst>
                  <a:outerShdw blurRad="38100" dist="38100" dir="2700000" algn="tl">
                    <a:srgbClr val="000000">
                      <a:alpha val="43137"/>
                    </a:srgbClr>
                  </a:outerShdw>
                </a:effectLst>
              </a:endParaRPr>
            </a:p>
          </p:txBody>
        </p:sp>
      </p:grpSp>
      <p:grpSp>
        <p:nvGrpSpPr>
          <p:cNvPr id="89" name="Group 88"/>
          <p:cNvGrpSpPr/>
          <p:nvPr/>
        </p:nvGrpSpPr>
        <p:grpSpPr>
          <a:xfrm>
            <a:off x="5168137" y="5236694"/>
            <a:ext cx="422816" cy="496272"/>
            <a:chOff x="7308304" y="5433552"/>
            <a:chExt cx="422816" cy="545899"/>
          </a:xfrm>
        </p:grpSpPr>
        <p:sp>
          <p:nvSpPr>
            <p:cNvPr id="85" name="Right Arrow 84"/>
            <p:cNvSpPr/>
            <p:nvPr/>
          </p:nvSpPr>
          <p:spPr>
            <a:xfrm>
              <a:off x="7308304" y="5677632"/>
              <a:ext cx="422816" cy="3018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p:cNvSpPr txBox="1"/>
            <p:nvPr/>
          </p:nvSpPr>
          <p:spPr>
            <a:xfrm>
              <a:off x="7308304" y="5433552"/>
              <a:ext cx="296876" cy="369332"/>
            </a:xfrm>
            <a:prstGeom prst="rect">
              <a:avLst/>
            </a:prstGeom>
            <a:noFill/>
          </p:spPr>
          <p:txBody>
            <a:bodyPr wrap="none" rtlCol="0">
              <a:spAutoFit/>
            </a:bodyPr>
            <a:lstStyle/>
            <a:p>
              <a:r>
                <a:rPr lang="en-GB" b="1" dirty="0" smtClean="0">
                  <a:solidFill>
                    <a:schemeClr val="tx2"/>
                  </a:solidFill>
                </a:rPr>
                <a:t>E</a:t>
              </a:r>
              <a:endParaRPr lang="en-GB" b="1" dirty="0">
                <a:solidFill>
                  <a:schemeClr val="tx2"/>
                </a:solidFill>
              </a:endParaRPr>
            </a:p>
          </p:txBody>
        </p:sp>
        <p:cxnSp>
          <p:nvCxnSpPr>
            <p:cNvPr id="88" name="Straight Arrow Connector 87"/>
            <p:cNvCxnSpPr/>
            <p:nvPr/>
          </p:nvCxnSpPr>
          <p:spPr>
            <a:xfrm>
              <a:off x="7351552" y="5472340"/>
              <a:ext cx="225256" cy="0"/>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5111200" y="5196644"/>
            <a:ext cx="434698" cy="545899"/>
            <a:chOff x="7308304" y="5433552"/>
            <a:chExt cx="434698" cy="545899"/>
          </a:xfrm>
        </p:grpSpPr>
        <p:sp>
          <p:nvSpPr>
            <p:cNvPr id="92" name="Right Arrow 91"/>
            <p:cNvSpPr/>
            <p:nvPr/>
          </p:nvSpPr>
          <p:spPr>
            <a:xfrm flipH="1">
              <a:off x="7308304" y="5677632"/>
              <a:ext cx="422816" cy="301819"/>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p:cNvSpPr txBox="1"/>
            <p:nvPr/>
          </p:nvSpPr>
          <p:spPr>
            <a:xfrm>
              <a:off x="7446126" y="5433552"/>
              <a:ext cx="296876" cy="369332"/>
            </a:xfrm>
            <a:prstGeom prst="rect">
              <a:avLst/>
            </a:prstGeom>
            <a:noFill/>
          </p:spPr>
          <p:txBody>
            <a:bodyPr wrap="none" rtlCol="0">
              <a:spAutoFit/>
            </a:bodyPr>
            <a:lstStyle/>
            <a:p>
              <a:r>
                <a:rPr lang="en-GB" b="1" dirty="0" smtClean="0">
                  <a:solidFill>
                    <a:srgbClr val="FF0000"/>
                  </a:solidFill>
                </a:rPr>
                <a:t>E</a:t>
              </a:r>
              <a:endParaRPr lang="en-GB" b="1" dirty="0">
                <a:solidFill>
                  <a:srgbClr val="FF0000"/>
                </a:solidFill>
              </a:endParaRPr>
            </a:p>
          </p:txBody>
        </p:sp>
        <p:cxnSp>
          <p:nvCxnSpPr>
            <p:cNvPr id="94" name="Straight Arrow Connector 93"/>
            <p:cNvCxnSpPr/>
            <p:nvPr/>
          </p:nvCxnSpPr>
          <p:spPr>
            <a:xfrm>
              <a:off x="7517746" y="5472340"/>
              <a:ext cx="225256" cy="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24" name="Straight Arrow Connector 23"/>
          <p:cNvCxnSpPr/>
          <p:nvPr/>
        </p:nvCxnSpPr>
        <p:spPr>
          <a:xfrm flipV="1">
            <a:off x="467544" y="3495738"/>
            <a:ext cx="144016" cy="1065354"/>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grpSp>
        <p:nvGrpSpPr>
          <p:cNvPr id="84" name="Group 83"/>
          <p:cNvGrpSpPr/>
          <p:nvPr/>
        </p:nvGrpSpPr>
        <p:grpSpPr>
          <a:xfrm>
            <a:off x="4908440" y="5765913"/>
            <a:ext cx="406618" cy="383371"/>
            <a:chOff x="391438" y="721574"/>
            <a:chExt cx="648072" cy="576064"/>
          </a:xfrm>
        </p:grpSpPr>
        <p:sp>
          <p:nvSpPr>
            <p:cNvPr id="87" name="Oval 86"/>
            <p:cNvSpPr/>
            <p:nvPr/>
          </p:nvSpPr>
          <p:spPr>
            <a:xfrm>
              <a:off x="391438" y="721574"/>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0" name="Group 89"/>
            <p:cNvGrpSpPr/>
            <p:nvPr/>
          </p:nvGrpSpPr>
          <p:grpSpPr>
            <a:xfrm>
              <a:off x="553930" y="868638"/>
              <a:ext cx="156600" cy="288032"/>
              <a:chOff x="2255160" y="5445224"/>
              <a:chExt cx="156600" cy="288032"/>
            </a:xfrm>
          </p:grpSpPr>
          <p:sp>
            <p:nvSpPr>
              <p:cNvPr id="98" name="Oval 97"/>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5" name="Group 94"/>
            <p:cNvGrpSpPr/>
            <p:nvPr/>
          </p:nvGrpSpPr>
          <p:grpSpPr>
            <a:xfrm>
              <a:off x="715474" y="865590"/>
              <a:ext cx="156600" cy="288032"/>
              <a:chOff x="2255160" y="5445224"/>
              <a:chExt cx="156600" cy="288032"/>
            </a:xfrm>
          </p:grpSpPr>
          <p:sp>
            <p:nvSpPr>
              <p:cNvPr id="96" name="Oval 9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3" name="Oval 52"/>
          <p:cNvSpPr/>
          <p:nvPr/>
        </p:nvSpPr>
        <p:spPr>
          <a:xfrm>
            <a:off x="4902099" y="5749158"/>
            <a:ext cx="442697" cy="40496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4427984" y="5742543"/>
            <a:ext cx="648072" cy="4358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7" name="Group 56"/>
          <p:cNvGrpSpPr/>
          <p:nvPr/>
        </p:nvGrpSpPr>
        <p:grpSpPr>
          <a:xfrm>
            <a:off x="4283577" y="5770543"/>
            <a:ext cx="406618" cy="383371"/>
            <a:chOff x="391438" y="721574"/>
            <a:chExt cx="648072" cy="576064"/>
          </a:xfrm>
        </p:grpSpPr>
        <p:sp>
          <p:nvSpPr>
            <p:cNvPr id="59" name="Oval 58"/>
            <p:cNvSpPr/>
            <p:nvPr/>
          </p:nvSpPr>
          <p:spPr>
            <a:xfrm>
              <a:off x="391438" y="721574"/>
              <a:ext cx="648072" cy="576064"/>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76200" dir="13500000" sy="23000" kx="1200000" algn="br" rotWithShape="0">
                <a:prstClr val="black">
                  <a:alpha val="20000"/>
                </a:prstClr>
              </a:outerShdw>
              <a:softEdge rad="63500"/>
            </a:effectLst>
            <a:scene3d>
              <a:camera prst="orthographicFront">
                <a:rot lat="0" lon="0" rev="0"/>
              </a:camera>
              <a:lightRig rig="freezing" dir="t"/>
            </a:scene3d>
            <a:sp3d prstMaterial="metal">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2" name="Group 61"/>
            <p:cNvGrpSpPr/>
            <p:nvPr/>
          </p:nvGrpSpPr>
          <p:grpSpPr>
            <a:xfrm>
              <a:off x="553930" y="868638"/>
              <a:ext cx="156600" cy="288032"/>
              <a:chOff x="2255160" y="5445224"/>
              <a:chExt cx="156600" cy="288032"/>
            </a:xfrm>
          </p:grpSpPr>
          <p:sp>
            <p:nvSpPr>
              <p:cNvPr id="76" name="Oval 75"/>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4" name="Group 63"/>
            <p:cNvGrpSpPr/>
            <p:nvPr/>
          </p:nvGrpSpPr>
          <p:grpSpPr>
            <a:xfrm>
              <a:off x="715474" y="865590"/>
              <a:ext cx="156600" cy="288032"/>
              <a:chOff x="2255160" y="5445224"/>
              <a:chExt cx="156600" cy="288032"/>
            </a:xfrm>
          </p:grpSpPr>
          <p:sp>
            <p:nvSpPr>
              <p:cNvPr id="73" name="Oval 72"/>
              <p:cNvSpPr/>
              <p:nvPr/>
            </p:nvSpPr>
            <p:spPr>
              <a:xfrm>
                <a:off x="2255160" y="5445224"/>
                <a:ext cx="156600" cy="288032"/>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p:cNvSpPr/>
              <p:nvPr/>
            </p:nvSpPr>
            <p:spPr>
              <a:xfrm>
                <a:off x="2267172" y="5472656"/>
                <a:ext cx="108012"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2357392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0" presetClass="path" presetSubtype="0" fill="hold" nodeType="clickEffect">
                                  <p:stCondLst>
                                    <p:cond delay="0"/>
                                  </p:stCondLst>
                                  <p:childTnLst>
                                    <p:animMotion origin="layout" path="M -0.00399 0.00116 L 0.0684 -0.00046 " pathEditMode="relative" rAng="0" ptsTypes="AA">
                                      <p:cBhvr>
                                        <p:cTn id="19" dur="3000" fill="hold"/>
                                        <p:tgtEl>
                                          <p:spTgt spid="57"/>
                                        </p:tgtEl>
                                        <p:attrNameLst>
                                          <p:attrName>ppt_x</p:attrName>
                                          <p:attrName>ppt_y</p:attrName>
                                        </p:attrNameLst>
                                      </p:cBhvr>
                                      <p:rCtr x="3611" y="-93"/>
                                    </p:animMotion>
                                  </p:childTnLst>
                                  <p:subTnLst>
                                    <p:set>
                                      <p:cBhvr override="childStyle">
                                        <p:cTn dur="1" fill="hold" display="0" masterRel="sameClick" afterEffect="1">
                                          <p:stCondLst>
                                            <p:cond evt="end" delay="0">
                                              <p:tn val="18"/>
                                            </p:cond>
                                          </p:stCondLst>
                                        </p:cTn>
                                        <p:tgtEl>
                                          <p:spTgt spid="57"/>
                                        </p:tgtEl>
                                        <p:attrNameLst>
                                          <p:attrName>style.visibility</p:attrName>
                                        </p:attrNameLst>
                                      </p:cBhvr>
                                      <p:to>
                                        <p:strVal val="hidden"/>
                                      </p:to>
                                    </p:set>
                                  </p:subTnLst>
                                </p:cTn>
                              </p:par>
                            </p:childTnLst>
                          </p:cTn>
                        </p:par>
                        <p:par>
                          <p:cTn id="20" fill="hold">
                            <p:stCondLst>
                              <p:cond delay="3000"/>
                            </p:stCondLst>
                            <p:childTnLst>
                              <p:par>
                                <p:cTn id="21" presetID="1" presetClass="exit" presetSubtype="0" fill="hold" grpId="0" nodeType="afterEffect">
                                  <p:stCondLst>
                                    <p:cond delay="0"/>
                                  </p:stCondLst>
                                  <p:childTnLst>
                                    <p:set>
                                      <p:cBhvr>
                                        <p:cTn id="22" dur="1" fill="hold">
                                          <p:stCondLst>
                                            <p:cond delay="0"/>
                                          </p:stCondLst>
                                        </p:cTn>
                                        <p:tgtEl>
                                          <p:spTgt spid="53"/>
                                        </p:tgtEl>
                                        <p:attrNameLst>
                                          <p:attrName>style.visibility</p:attrName>
                                        </p:attrNameLst>
                                      </p:cBhvr>
                                      <p:to>
                                        <p:strVal val="hidden"/>
                                      </p:to>
                                    </p:set>
                                  </p:childTnLst>
                                </p:cTn>
                              </p:par>
                            </p:childTnLst>
                          </p:cTn>
                        </p:par>
                        <p:par>
                          <p:cTn id="23" fill="hold">
                            <p:stCondLst>
                              <p:cond delay="3000"/>
                            </p:stCondLst>
                            <p:childTnLst>
                              <p:par>
                                <p:cTn id="24" presetID="10" presetClass="exit" presetSubtype="0" fill="hold" nodeType="afterEffect">
                                  <p:stCondLst>
                                    <p:cond delay="0"/>
                                  </p:stCondLst>
                                  <p:childTnLst>
                                    <p:animEffect transition="out" filter="fade">
                                      <p:cBhvr>
                                        <p:cTn id="25" dur="500"/>
                                        <p:tgtEl>
                                          <p:spTgt spid="78"/>
                                        </p:tgtEl>
                                      </p:cBhvr>
                                    </p:animEffect>
                                    <p:set>
                                      <p:cBhvr>
                                        <p:cTn id="26" dur="1" fill="hold">
                                          <p:stCondLst>
                                            <p:cond delay="499"/>
                                          </p:stCondLst>
                                        </p:cTn>
                                        <p:tgtEl>
                                          <p:spTgt spid="78"/>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91"/>
                                        </p:tgtEl>
                                      </p:cBhvr>
                                    </p:animEffect>
                                    <p:set>
                                      <p:cBhvr>
                                        <p:cTn id="29" dur="1" fill="hold">
                                          <p:stCondLst>
                                            <p:cond delay="499"/>
                                          </p:stCondLst>
                                        </p:cTn>
                                        <p:tgtEl>
                                          <p:spTgt spid="91"/>
                                        </p:tgtEl>
                                        <p:attrNameLst>
                                          <p:attrName>style.visibility</p:attrName>
                                        </p:attrNameLst>
                                      </p:cBhvr>
                                      <p:to>
                                        <p:strVal val="hidden"/>
                                      </p:to>
                                    </p:se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500"/>
                                        <p:tgtEl>
                                          <p:spTgt spid="82"/>
                                        </p:tgtEl>
                                      </p:cBhvr>
                                    </p:animEffect>
                                  </p:childTnLst>
                                </p:cTn>
                              </p:par>
                              <p:par>
                                <p:cTn id="34" presetID="10" presetClass="entr" presetSubtype="0" fill="hold" nodeType="withEffect">
                                  <p:stCondLst>
                                    <p:cond delay="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childTnLst>
                                </p:cTn>
                              </p:par>
                              <p:par>
                                <p:cTn id="37" presetID="0" presetClass="path" presetSubtype="0" fill="hold" nodeType="withEffect">
                                  <p:stCondLst>
                                    <p:cond delay="0"/>
                                  </p:stCondLst>
                                  <p:childTnLst>
                                    <p:animMotion origin="layout" path="M 8.33333E-7 -7.77778E-6 L 0.08837 0.00023 " pathEditMode="relative" ptsTypes="AA">
                                      <p:cBhvr>
                                        <p:cTn id="38" dur="3000" fill="hold"/>
                                        <p:tgtEl>
                                          <p:spTgt spid="84"/>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75"/>
                                        </p:tgtEl>
                                        <p:attrNameLst>
                                          <p:attrName>style.visibility</p:attrName>
                                        </p:attrNameLst>
                                      </p:cBhvr>
                                      <p:to>
                                        <p:strVal val="hidden"/>
                                      </p:to>
                                    </p:set>
                                  </p:childTnLst>
                                </p:cTn>
                              </p:par>
                            </p:childTnLst>
                          </p:cTn>
                        </p:par>
                        <p:par>
                          <p:cTn id="47" fill="hold">
                            <p:stCondLst>
                              <p:cond delay="0"/>
                            </p:stCondLst>
                            <p:childTnLst>
                              <p:par>
                                <p:cTn id="48" presetID="1" presetClass="entr" presetSubtype="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72"/>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7" grpId="0" animBg="1"/>
      <p:bldP spid="18" grpId="0" animBg="1"/>
      <p:bldP spid="28" grpId="0" animBg="1"/>
      <p:bldP spid="72" grpId="0"/>
      <p:bldP spid="75" grpId="0" animBg="1"/>
      <p:bldP spid="5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25734</TotalTime>
  <Words>6268</Words>
  <Application>Microsoft Macintosh PowerPoint</Application>
  <PresentationFormat>On-screen Show (4:3)</PresentationFormat>
  <Paragraphs>1335</Paragraphs>
  <Slides>93</Slides>
  <Notes>18</Notes>
  <HiddenSlides>0</HiddenSlides>
  <MMClips>0</MMClips>
  <ScaleCrop>false</ScaleCrop>
  <HeadingPairs>
    <vt:vector size="8" baseType="variant">
      <vt:variant>
        <vt:lpstr>Fonts Used</vt:lpstr>
      </vt:variant>
      <vt:variant>
        <vt:i4>18</vt:i4>
      </vt:variant>
      <vt:variant>
        <vt:lpstr>Theme</vt:lpstr>
      </vt:variant>
      <vt:variant>
        <vt:i4>1</vt:i4>
      </vt:variant>
      <vt:variant>
        <vt:lpstr>Embedded OLE Servers</vt:lpstr>
      </vt:variant>
      <vt:variant>
        <vt:i4>2</vt:i4>
      </vt:variant>
      <vt:variant>
        <vt:lpstr>Slide Titles</vt:lpstr>
      </vt:variant>
      <vt:variant>
        <vt:i4>93</vt:i4>
      </vt:variant>
    </vt:vector>
  </HeadingPairs>
  <TitlesOfParts>
    <vt:vector size="114" baseType="lpstr">
      <vt:lpstr>Arial Unicode MS</vt:lpstr>
      <vt:lpstr>Bookman Old Style</vt:lpstr>
      <vt:lpstr>Calibri</vt:lpstr>
      <vt:lpstr>Cambria Math</vt:lpstr>
      <vt:lpstr>Comic Sans MS</vt:lpstr>
      <vt:lpstr>Courier New</vt:lpstr>
      <vt:lpstr>Gill Sans MT</vt:lpstr>
      <vt:lpstr>HG明朝E</vt:lpstr>
      <vt:lpstr>Marker Felt</vt:lpstr>
      <vt:lpstr>Mathematica1</vt:lpstr>
      <vt:lpstr>Monotype Sorts</vt:lpstr>
      <vt:lpstr>ＭＳ Ｐゴシック</vt:lpstr>
      <vt:lpstr>Symbol</vt:lpstr>
      <vt:lpstr>Times New Roman</vt:lpstr>
      <vt:lpstr>Times New Roman Bold Italic</vt:lpstr>
      <vt:lpstr>Wingdings</vt:lpstr>
      <vt:lpstr>Wingdings 3</vt:lpstr>
      <vt:lpstr>Arial</vt:lpstr>
      <vt:lpstr>Origin</vt:lpstr>
      <vt:lpstr>Photo Editor Photo</vt:lpstr>
      <vt:lpstr>Equation</vt:lpstr>
      <vt:lpstr>PowerPoint Presentation</vt:lpstr>
      <vt:lpstr>PowerPoint Presentation</vt:lpstr>
      <vt:lpstr>CERN Accelerator Complex Layout</vt:lpstr>
      <vt:lpstr>CERN Proton Accelerator Complex</vt:lpstr>
      <vt:lpstr>CERN Ion Accelerator Complex</vt:lpstr>
      <vt:lpstr>Linac 4</vt:lpstr>
      <vt:lpstr>PowerPoint Presentation</vt:lpstr>
      <vt:lpstr>PowerPoint Presentation</vt:lpstr>
      <vt:lpstr>Injectors Post-LS2 era  meet HL-LHC performance</vt:lpstr>
      <vt:lpstr>Injectors Post-LS2 era  meet HL-LHC performance</vt:lpstr>
      <vt:lpstr>Injectors Post-LS2 era  meet HL-LHC performance</vt:lpstr>
      <vt:lpstr>PowerPoint Presentation</vt:lpstr>
      <vt:lpstr>Linac 4</vt:lpstr>
      <vt:lpstr>Source and Linac 4</vt:lpstr>
      <vt:lpstr>Source and Linac 4</vt:lpstr>
      <vt:lpstr>PowerPoint Presentation</vt:lpstr>
      <vt:lpstr>Linac 2 (50 MeV)  Linac 4 (160 MeV)</vt:lpstr>
      <vt:lpstr>Linac 2 (50 MeV)  Linac 4 (160 MeV)</vt:lpstr>
      <vt:lpstr>Linac 2 (50 MeV)  Linac 4 (160 MeV)</vt:lpstr>
      <vt:lpstr>H- Injection</vt:lpstr>
      <vt:lpstr>PS Booster</vt:lpstr>
      <vt:lpstr>PowerPoint Presentation</vt:lpstr>
      <vt:lpstr>First H- beam in Booster Ring 3 (07.12.2020)</vt:lpstr>
      <vt:lpstr>First H- beam in all Booster Rings entrance point (07.12.2020)</vt:lpstr>
      <vt:lpstr>First protons circulating in Booster</vt:lpstr>
      <vt:lpstr>Proton Synchrotron (PS)</vt:lpstr>
      <vt:lpstr>Super Proton Synchrotron (SPS)</vt:lpstr>
      <vt:lpstr>PowerPoint Presentation</vt:lpstr>
      <vt:lpstr>Ion Chain</vt:lpstr>
      <vt:lpstr>Linac 3</vt:lpstr>
      <vt:lpstr>Ion Chain : Low Energy Ion Ring (LEIR) </vt:lpstr>
      <vt:lpstr>Booster Experimental Areas</vt:lpstr>
      <vt:lpstr>PSB Experimental Areas: ISOLDE</vt:lpstr>
      <vt:lpstr>PowerPoint Presentation</vt:lpstr>
      <vt:lpstr>PS Experimental Areas</vt:lpstr>
      <vt:lpstr>PS Experimental Areas: East Hall</vt:lpstr>
      <vt:lpstr>PS Experimental Areas: n-TOF</vt:lpstr>
      <vt:lpstr>SPS Experimental Areas</vt:lpstr>
      <vt:lpstr>SPS Experimental Areas: North Area</vt:lpstr>
      <vt:lpstr>SPS Experimental Areas: Awake</vt:lpstr>
      <vt:lpstr>PowerPoint Presentation</vt:lpstr>
      <vt:lpstr>SPS Experimental Areas:</vt:lpstr>
      <vt:lpstr>SPS Experimental Areas:</vt:lpstr>
      <vt:lpstr>AD and ELENA</vt:lpstr>
      <vt:lpstr>Antiproton Decelerator : AD</vt:lpstr>
      <vt:lpstr>AD Layout</vt:lpstr>
      <vt:lpstr>PowerPoint Presentation</vt:lpstr>
      <vt:lpstr>PowerPoint Presentation</vt:lpstr>
      <vt:lpstr>PowerPoint Presentation</vt:lpstr>
      <vt:lpstr>Backup slides</vt:lpstr>
      <vt:lpstr>Large Hadron Collider (LHC)</vt:lpstr>
      <vt:lpstr>Large Hadron Collider (LHC)</vt:lpstr>
      <vt:lpstr>Large Hadron Collider (LHC)</vt:lpstr>
      <vt:lpstr>PowerPoint Presentation</vt:lpstr>
      <vt:lpstr>Proton Synchrotron (PS)</vt:lpstr>
      <vt:lpstr>Proton Synchrotron (PS)</vt:lpstr>
      <vt:lpstr>H- Injection into the Booster</vt:lpstr>
      <vt:lpstr>CERN injector accelerator complex</vt:lpstr>
      <vt:lpstr>Further Reading</vt:lpstr>
      <vt:lpstr>Generating a 25ns Bunch Train in the PS</vt:lpstr>
      <vt:lpstr>Proton Synchrotron (PS)</vt:lpstr>
      <vt:lpstr>Large Hadron Collider (LHC)</vt:lpstr>
      <vt:lpstr>Large Hadron Collider (LHC)</vt:lpstr>
      <vt:lpstr>Overall Protons Delivered in 2012</vt:lpstr>
      <vt:lpstr>Large Hadron Collider (LHC)</vt:lpstr>
      <vt:lpstr>PowerPoint Presentation</vt:lpstr>
      <vt:lpstr>PowerPoint Presentation</vt:lpstr>
      <vt:lpstr>Filling the LHC (2012)</vt:lpstr>
      <vt:lpstr>CTF 3 – CLIC Test Facility</vt:lpstr>
      <vt:lpstr>CTF 3 – CLIC Test Facility</vt:lpstr>
      <vt:lpstr>CTF 3 – CLIC Test Facility</vt:lpstr>
      <vt:lpstr>High Light Of HEP -Year</vt:lpstr>
      <vt:lpstr>Linac4 : Replacing Linac2</vt:lpstr>
      <vt:lpstr>History of the Antiproton Decelerator Chain</vt:lpstr>
      <vt:lpstr>PowerPoint Presentation</vt:lpstr>
      <vt:lpstr>(Phase space and emittance)</vt:lpstr>
      <vt:lpstr>(Phase space and emittance)</vt:lpstr>
      <vt:lpstr>(Phase space and emittance)</vt:lpstr>
      <vt:lpstr>PowerPoint Presentation</vt:lpstr>
      <vt:lpstr>PS Booster: Einj=50MeV, C=154 m</vt:lpstr>
      <vt:lpstr>PS Booster: Einj=50MeV, C=154 m</vt:lpstr>
      <vt:lpstr>PS Booster: Einj=50MeV, C=154 m</vt:lpstr>
      <vt:lpstr>PS Booster: Einj=50MeV, C=154 m</vt:lpstr>
      <vt:lpstr>(Space Charge in One Slide)</vt:lpstr>
      <vt:lpstr>PowerPoint Presentation</vt:lpstr>
      <vt:lpstr>PowerPoint Presentation</vt:lpstr>
      <vt:lpstr>Elena …  More Deceleration</vt:lpstr>
      <vt:lpstr>PowerPoint Presentation</vt:lpstr>
      <vt:lpstr>The Proton Beam Starts Here … </vt:lpstr>
      <vt:lpstr>Duoplasmatron Proton Source</vt:lpstr>
      <vt:lpstr>H- source for Linac 4</vt:lpstr>
      <vt:lpstr>Radio Frequency Quadrupole (RFQ)</vt:lpstr>
      <vt:lpstr>Linac 2</vt:lpstr>
    </vt:vector>
  </TitlesOfParts>
  <Company>CERN</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Reyes Alemany Fernandez</dc:creator>
  <cp:lastModifiedBy>Reyes Alemany Fernandez</cp:lastModifiedBy>
  <cp:revision>425</cp:revision>
  <cp:lastPrinted>2014-01-30T15:36:57Z</cp:lastPrinted>
  <dcterms:created xsi:type="dcterms:W3CDTF">2014-01-13T08:41:31Z</dcterms:created>
  <dcterms:modified xsi:type="dcterms:W3CDTF">2021-01-15T15:49:18Z</dcterms:modified>
</cp:coreProperties>
</file>