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mp" ContentType="image/p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charts/chart1.xml" ContentType="application/vnd.openxmlformats-officedocument.drawingml.chart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4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5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2" r:id="rId1"/>
  </p:sldMasterIdLst>
  <p:notesMasterIdLst>
    <p:notesMasterId r:id="rId109"/>
  </p:notesMasterIdLst>
  <p:handoutMasterIdLst>
    <p:handoutMasterId r:id="rId110"/>
  </p:handoutMasterIdLst>
  <p:sldIdLst>
    <p:sldId id="387" r:id="rId2"/>
    <p:sldId id="392" r:id="rId3"/>
    <p:sldId id="534" r:id="rId4"/>
    <p:sldId id="535" r:id="rId5"/>
    <p:sldId id="537" r:id="rId6"/>
    <p:sldId id="538" r:id="rId7"/>
    <p:sldId id="539" r:id="rId8"/>
    <p:sldId id="541" r:id="rId9"/>
    <p:sldId id="536" r:id="rId10"/>
    <p:sldId id="542" r:id="rId11"/>
    <p:sldId id="543" r:id="rId12"/>
    <p:sldId id="544" r:id="rId13"/>
    <p:sldId id="546" r:id="rId14"/>
    <p:sldId id="631" r:id="rId15"/>
    <p:sldId id="547" r:id="rId16"/>
    <p:sldId id="550" r:id="rId17"/>
    <p:sldId id="548" r:id="rId18"/>
    <p:sldId id="552" r:id="rId19"/>
    <p:sldId id="551" r:id="rId20"/>
    <p:sldId id="553" r:id="rId21"/>
    <p:sldId id="555" r:id="rId22"/>
    <p:sldId id="554" r:id="rId23"/>
    <p:sldId id="559" r:id="rId24"/>
    <p:sldId id="558" r:id="rId25"/>
    <p:sldId id="557" r:id="rId26"/>
    <p:sldId id="560" r:id="rId27"/>
    <p:sldId id="632" r:id="rId28"/>
    <p:sldId id="549" r:id="rId29"/>
    <p:sldId id="561" r:id="rId30"/>
    <p:sldId id="648" r:id="rId31"/>
    <p:sldId id="685" r:id="rId32"/>
    <p:sldId id="652" r:id="rId33"/>
    <p:sldId id="657" r:id="rId34"/>
    <p:sldId id="654" r:id="rId35"/>
    <p:sldId id="642" r:id="rId36"/>
    <p:sldId id="643" r:id="rId37"/>
    <p:sldId id="567" r:id="rId38"/>
    <p:sldId id="568" r:id="rId39"/>
    <p:sldId id="569" r:id="rId40"/>
    <p:sldId id="570" r:id="rId41"/>
    <p:sldId id="571" r:id="rId42"/>
    <p:sldId id="572" r:id="rId43"/>
    <p:sldId id="573" r:id="rId44"/>
    <p:sldId id="574" r:id="rId45"/>
    <p:sldId id="576" r:id="rId46"/>
    <p:sldId id="577" r:id="rId47"/>
    <p:sldId id="666" r:id="rId48"/>
    <p:sldId id="665" r:id="rId49"/>
    <p:sldId id="644" r:id="rId50"/>
    <p:sldId id="578" r:id="rId51"/>
    <p:sldId id="579" r:id="rId52"/>
    <p:sldId id="670" r:id="rId53"/>
    <p:sldId id="581" r:id="rId54"/>
    <p:sldId id="582" r:id="rId55"/>
    <p:sldId id="583" r:id="rId56"/>
    <p:sldId id="584" r:id="rId57"/>
    <p:sldId id="585" r:id="rId58"/>
    <p:sldId id="587" r:id="rId59"/>
    <p:sldId id="586" r:id="rId60"/>
    <p:sldId id="591" r:id="rId61"/>
    <p:sldId id="593" r:id="rId62"/>
    <p:sldId id="667" r:id="rId63"/>
    <p:sldId id="596" r:id="rId64"/>
    <p:sldId id="645" r:id="rId65"/>
    <p:sldId id="597" r:id="rId66"/>
    <p:sldId id="599" r:id="rId67"/>
    <p:sldId id="600" r:id="rId68"/>
    <p:sldId id="601" r:id="rId69"/>
    <p:sldId id="602" r:id="rId70"/>
    <p:sldId id="603" r:id="rId71"/>
    <p:sldId id="604" r:id="rId72"/>
    <p:sldId id="605" r:id="rId73"/>
    <p:sldId id="607" r:id="rId74"/>
    <p:sldId id="608" r:id="rId75"/>
    <p:sldId id="609" r:id="rId76"/>
    <p:sldId id="606" r:id="rId77"/>
    <p:sldId id="611" r:id="rId78"/>
    <p:sldId id="613" r:id="rId79"/>
    <p:sldId id="628" r:id="rId80"/>
    <p:sldId id="615" r:id="rId81"/>
    <p:sldId id="655" r:id="rId82"/>
    <p:sldId id="616" r:id="rId83"/>
    <p:sldId id="617" r:id="rId84"/>
    <p:sldId id="620" r:id="rId85"/>
    <p:sldId id="668" r:id="rId86"/>
    <p:sldId id="619" r:id="rId87"/>
    <p:sldId id="422" r:id="rId88"/>
    <p:sldId id="675" r:id="rId89"/>
    <p:sldId id="540" r:id="rId90"/>
    <p:sldId id="678" r:id="rId91"/>
    <p:sldId id="679" r:id="rId92"/>
    <p:sldId id="680" r:id="rId93"/>
    <p:sldId id="681" r:id="rId94"/>
    <p:sldId id="682" r:id="rId95"/>
    <p:sldId id="677" r:id="rId96"/>
    <p:sldId id="672" r:id="rId97"/>
    <p:sldId id="612" r:id="rId98"/>
    <p:sldId id="673" r:id="rId99"/>
    <p:sldId id="674" r:id="rId100"/>
    <p:sldId id="676" r:id="rId101"/>
    <p:sldId id="622" r:id="rId102"/>
    <p:sldId id="624" r:id="rId103"/>
    <p:sldId id="656" r:id="rId104"/>
    <p:sldId id="649" r:id="rId105"/>
    <p:sldId id="626" r:id="rId106"/>
    <p:sldId id="627" r:id="rId107"/>
    <p:sldId id="658" r:id="rId108"/>
  </p:sldIdLst>
  <p:sldSz cx="9144000" cy="6858000" type="screen4x3"/>
  <p:notesSz cx="6729413" cy="9861550"/>
  <p:custDataLst>
    <p:tags r:id="rId112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973C"/>
    <a:srgbClr val="312EFF"/>
    <a:srgbClr val="739C84"/>
    <a:srgbClr val="1200B0"/>
    <a:srgbClr val="365830"/>
    <a:srgbClr val="100666"/>
    <a:srgbClr val="BE1787"/>
    <a:srgbClr val="3C3C65"/>
    <a:srgbClr val="518CD8"/>
    <a:srgbClr val="032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9571" autoAdjust="0"/>
  </p:normalViewPr>
  <p:slideViewPr>
    <p:cSldViewPr>
      <p:cViewPr varScale="1">
        <p:scale>
          <a:sx n="104" d="100"/>
          <a:sy n="104" d="100"/>
        </p:scale>
        <p:origin x="-9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slide" Target="slides/slide107.xml"/><Relationship Id="rId10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handoutMaster" Target="handoutMasters/handoutMaster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printerSettings" Target="printerSettings/printerSettings1.bin"/><Relationship Id="rId112" Type="http://schemas.openxmlformats.org/officeDocument/2006/relationships/tags" Target="tags/tag1.xml"/><Relationship Id="rId113" Type="http://schemas.openxmlformats.org/officeDocument/2006/relationships/presProps" Target="presProps.xml"/><Relationship Id="rId114" Type="http://schemas.openxmlformats.org/officeDocument/2006/relationships/viewProps" Target="viewProps.xml"/><Relationship Id="rId115" Type="http://schemas.openxmlformats.org/officeDocument/2006/relationships/theme" Target="theme/theme1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bartosi:Library:Containers:com.apple.mail:Data:Library:Mail%20Downloads:3D24B80B-07A5-4F26-AA3C-36A3D7C7BC19:Vevolutionmore%20detai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kick5.11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00FF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Sheet1!$A$2:$A$17</c:f>
              <c:numCache>
                <c:formatCode>d\-mmm</c:formatCode>
                <c:ptCount val="16"/>
                <c:pt idx="0">
                  <c:v>42543.0</c:v>
                </c:pt>
                <c:pt idx="1">
                  <c:v>42549.0</c:v>
                </c:pt>
                <c:pt idx="2">
                  <c:v>42550.0</c:v>
                </c:pt>
                <c:pt idx="3">
                  <c:v>42551.0</c:v>
                </c:pt>
                <c:pt idx="4">
                  <c:v>42555.0</c:v>
                </c:pt>
                <c:pt idx="5">
                  <c:v>42563.0</c:v>
                </c:pt>
                <c:pt idx="6">
                  <c:v>42565.0</c:v>
                </c:pt>
                <c:pt idx="7">
                  <c:v>42574.0</c:v>
                </c:pt>
                <c:pt idx="8">
                  <c:v>42586.0</c:v>
                </c:pt>
                <c:pt idx="9">
                  <c:v>42589.0</c:v>
                </c:pt>
                <c:pt idx="10">
                  <c:v>42591.0</c:v>
                </c:pt>
                <c:pt idx="11">
                  <c:v>42598.0</c:v>
                </c:pt>
                <c:pt idx="12">
                  <c:v>42600.0</c:v>
                </c:pt>
                <c:pt idx="13">
                  <c:v>42601.0</c:v>
                </c:pt>
                <c:pt idx="14">
                  <c:v>42604.0</c:v>
                </c:pt>
                <c:pt idx="15">
                  <c:v>42605.0</c:v>
                </c:pt>
              </c:numCache>
            </c:numRef>
          </c:xVal>
          <c:yVal>
            <c:numRef>
              <c:f>Sheet1!$C$2:$C$17</c:f>
              <c:numCache>
                <c:formatCode>General</c:formatCode>
                <c:ptCount val="16"/>
                <c:pt idx="0">
                  <c:v>0.0</c:v>
                </c:pt>
                <c:pt idx="1">
                  <c:v>0.38</c:v>
                </c:pt>
                <c:pt idx="2">
                  <c:v>0.47</c:v>
                </c:pt>
                <c:pt idx="3">
                  <c:v>0.55</c:v>
                </c:pt>
                <c:pt idx="4">
                  <c:v>0.54</c:v>
                </c:pt>
                <c:pt idx="5">
                  <c:v>0.59</c:v>
                </c:pt>
                <c:pt idx="6">
                  <c:v>0.804</c:v>
                </c:pt>
                <c:pt idx="7">
                  <c:v>1.355</c:v>
                </c:pt>
                <c:pt idx="8">
                  <c:v>2.29</c:v>
                </c:pt>
                <c:pt idx="9">
                  <c:v>2.68</c:v>
                </c:pt>
                <c:pt idx="10">
                  <c:v>2.8</c:v>
                </c:pt>
                <c:pt idx="11">
                  <c:v>3.2</c:v>
                </c:pt>
                <c:pt idx="12">
                  <c:v>3.5</c:v>
                </c:pt>
                <c:pt idx="13">
                  <c:v>3.63</c:v>
                </c:pt>
                <c:pt idx="14">
                  <c:v>3.9</c:v>
                </c:pt>
                <c:pt idx="15">
                  <c:v>4.01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3488456"/>
        <c:axId val="1813465336"/>
      </c:scatterChart>
      <c:valAx>
        <c:axId val="1813488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18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3465336"/>
        <c:crosses val="autoZero"/>
        <c:crossBetween val="midCat"/>
      </c:valAx>
      <c:valAx>
        <c:axId val="1813465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Maximum closed orbit distortion</a:t>
                </a:r>
                <a:r>
                  <a:rPr lang="en-US" sz="1000" baseline="0"/>
                  <a:t> [mm]</a:t>
                </a:r>
                <a:endParaRPr lang="en-US" sz="10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3488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07B9247C-7CB1-344D-B6F0-DA3DE9EB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45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6C260935-2945-8F4F-A8CC-C9E01F0B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0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16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54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88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-36513" y="685800"/>
            <a:ext cx="228601" cy="61721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Font typeface="Noto Sans Symbols"/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-36513" y="0"/>
            <a:ext cx="9180512" cy="685799"/>
          </a:xfrm>
          <a:prstGeom prst="rect">
            <a:avLst/>
          </a:prstGeom>
          <a:solidFill>
            <a:srgbClr val="032555">
              <a:alpha val="67843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" name="Shape 26"/>
          <p:cNvSpPr/>
          <p:nvPr/>
        </p:nvSpPr>
        <p:spPr>
          <a:xfrm rot="-5400000">
            <a:off x="-2907505" y="3593306"/>
            <a:ext cx="5943599" cy="280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25000"/>
              <a:buFont typeface="Wingdings" charset="0"/>
              <a:buNone/>
              <a:tabLst/>
              <a:defRPr/>
            </a:pPr>
            <a:r>
              <a:rPr lang="en-US" sz="1100" b="0" i="0" u="none" strike="noStrike" cap="none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Linear imperfections and correction</a:t>
            </a:r>
            <a:r>
              <a:rPr lang="en-US" sz="110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JUAS, </a:t>
            </a:r>
            <a:r>
              <a:rPr lang="en-US" sz="110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January 2021</a:t>
            </a:r>
            <a:endParaRPr lang="en-US" sz="1100" dirty="0">
              <a:solidFill>
                <a:srgbClr val="0000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8040688" y="6477000"/>
            <a:ext cx="1020762" cy="265113"/>
          </a:xfrm>
          <a:prstGeom prst="rect">
            <a:avLst/>
          </a:prstGeom>
          <a:noFill/>
          <a:ln>
            <a:noFill/>
          </a:ln>
        </p:spPr>
        <p:txBody>
          <a:bodyPr lIns="96200" tIns="48100" rIns="96200" bIns="4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>
              <a:solidFill>
                <a:srgbClr val="808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r="60817" b="-336"/>
          <a:stretch/>
        </p:blipFill>
        <p:spPr>
          <a:xfrm>
            <a:off x="-36513" y="0"/>
            <a:ext cx="1417638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49287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1335087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80"/>
              </a:spcBef>
              <a:spcAft>
                <a:spcPts val="0"/>
              </a:spcAft>
              <a:buClr>
                <a:schemeClr val="lt2"/>
              </a:buClr>
              <a:buFont typeface="Noto Sans Symbols"/>
              <a:buNone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4350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pic>
        <p:nvPicPr>
          <p:cNvPr id="10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61" y="-7138"/>
            <a:ext cx="690431" cy="69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95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760640"/>
          </a:xfrm>
        </p:spPr>
        <p:txBody>
          <a:bodyPr>
            <a:normAutofit/>
          </a:bodyPr>
          <a:lstStyle>
            <a:lvl1pPr indent="-262800">
              <a:spcBef>
                <a:spcPts val="1800"/>
              </a:spcBef>
              <a:defRPr sz="2200" b="1">
                <a:solidFill>
                  <a:srgbClr val="032555"/>
                </a:solidFill>
                <a:latin typeface="Arial"/>
                <a:cs typeface="Arial"/>
              </a:defRPr>
            </a:lvl1pPr>
            <a:lvl2pPr marL="597600" indent="-252000">
              <a:spcBef>
                <a:spcPts val="900"/>
              </a:spcBef>
              <a:defRPr sz="2000">
                <a:latin typeface="Arial"/>
                <a:cs typeface="Arial"/>
              </a:defRPr>
            </a:lvl2pPr>
            <a:lvl3pPr marL="784800" indent="-165600">
              <a:spcBef>
                <a:spcPts val="600"/>
              </a:spcBef>
              <a:defRPr sz="1800">
                <a:latin typeface="Arial"/>
                <a:cs typeface="Arial"/>
              </a:defRPr>
            </a:lvl3pPr>
            <a:lvl4pPr>
              <a:spcBef>
                <a:spcPts val="600"/>
              </a:spcBef>
              <a:defRPr sz="1600">
                <a:latin typeface="Arial"/>
                <a:cs typeface="Arial"/>
              </a:defRPr>
            </a:lvl4pPr>
            <a:lvl5pPr>
              <a:spcBef>
                <a:spcPts val="600"/>
              </a:spcBef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55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36513" y="685800"/>
            <a:ext cx="228601" cy="61721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Font typeface="Noto Sans Symbols"/>
              <a:buNone/>
            </a:pP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-36513" y="0"/>
            <a:ext cx="9180512" cy="685799"/>
          </a:xfrm>
          <a:prstGeom prst="rect">
            <a:avLst/>
          </a:prstGeom>
          <a:solidFill>
            <a:srgbClr val="03255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1468437" y="0"/>
            <a:ext cx="699199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96887" y="1143000"/>
            <a:ext cx="8229600" cy="5135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4350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397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/>
          <p:nvPr/>
        </p:nvSpPr>
        <p:spPr>
          <a:xfrm rot="-5400000">
            <a:off x="-2907505" y="3593306"/>
            <a:ext cx="5943599" cy="280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25000"/>
              <a:buFont typeface="Wingdings" charset="0"/>
              <a:buNone/>
              <a:tabLst/>
              <a:defRPr/>
            </a:pPr>
            <a:r>
              <a:rPr lang="en-US" sz="1100" b="0" i="0" u="none" strike="noStrike" cap="none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Linear imperfections and correction, </a:t>
            </a:r>
            <a:r>
              <a:rPr lang="en-US" sz="1100" b="0" i="0" u="none" strike="noStrike" cap="none" dirty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JUAS, </a:t>
            </a:r>
            <a:r>
              <a:rPr lang="en-US" sz="1100" b="0" i="0" u="none" strike="noStrike" cap="none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January</a:t>
            </a:r>
            <a:r>
              <a:rPr lang="en-US" sz="1100" b="0" i="0" u="none" strike="noStrike" cap="none" baseline="0" dirty="0" smtClean="0">
                <a:solidFill>
                  <a:srgbClr val="00007D"/>
                </a:solidFill>
                <a:latin typeface="Arial"/>
                <a:ea typeface="Arial"/>
                <a:cs typeface="Arial"/>
                <a:sym typeface="Arial"/>
              </a:rPr>
              <a:t> 2021</a:t>
            </a:r>
            <a:endParaRPr lang="en-US" sz="1100" b="0" i="0" u="none" strike="noStrike" cap="none" dirty="0">
              <a:solidFill>
                <a:srgbClr val="0000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8040688" y="6477000"/>
            <a:ext cx="1020762" cy="265113"/>
          </a:xfrm>
          <a:prstGeom prst="rect">
            <a:avLst/>
          </a:prstGeom>
          <a:noFill/>
          <a:ln>
            <a:noFill/>
          </a:ln>
        </p:spPr>
        <p:txBody>
          <a:bodyPr lIns="96200" tIns="48100" rIns="96200" bIns="4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rgbClr val="808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4">
            <a:alphaModFix/>
          </a:blip>
          <a:srcRect r="60817" b="-336"/>
          <a:stretch/>
        </p:blipFill>
        <p:spPr>
          <a:xfrm>
            <a:off x="-36513" y="0"/>
            <a:ext cx="1417638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61" y="-7138"/>
            <a:ext cx="690431" cy="69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6896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4" r:id="rId1"/>
    <p:sldLayoutId id="2147483790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jpeg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18.png"/><Relationship Id="rId6" Type="http://schemas.openxmlformats.org/officeDocument/2006/relationships/image" Target="../media/image319.png"/><Relationship Id="rId7" Type="http://schemas.openxmlformats.org/officeDocument/2006/relationships/image" Target="../media/image320.png"/><Relationship Id="rId8" Type="http://schemas.openxmlformats.org/officeDocument/2006/relationships/image" Target="../media/image321.emf"/><Relationship Id="rId9" Type="http://schemas.openxmlformats.org/officeDocument/2006/relationships/image" Target="../media/image322.emf"/><Relationship Id="rId1" Type="http://schemas.openxmlformats.org/officeDocument/2006/relationships/tags" Target="../tags/tag101.xml"/><Relationship Id="rId2" Type="http://schemas.openxmlformats.org/officeDocument/2006/relationships/tags" Target="../tags/tag10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3.emf"/><Relationship Id="rId3" Type="http://schemas.openxmlformats.org/officeDocument/2006/relationships/image" Target="../media/image324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6.emf"/><Relationship Id="rId4" Type="http://schemas.openxmlformats.org/officeDocument/2006/relationships/image" Target="../media/image327.emf"/><Relationship Id="rId5" Type="http://schemas.openxmlformats.org/officeDocument/2006/relationships/image" Target="../media/image328.emf"/><Relationship Id="rId6" Type="http://schemas.openxmlformats.org/officeDocument/2006/relationships/image" Target="../media/image329.emf"/><Relationship Id="rId7" Type="http://schemas.openxmlformats.org/officeDocument/2006/relationships/image" Target="../media/image330.emf"/><Relationship Id="rId8" Type="http://schemas.openxmlformats.org/officeDocument/2006/relationships/image" Target="../media/image3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5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2.emf"/><Relationship Id="rId3" Type="http://schemas.openxmlformats.org/officeDocument/2006/relationships/image" Target="../media/image333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4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5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6.png"/><Relationship Id="rId3" Type="http://schemas.openxmlformats.org/officeDocument/2006/relationships/image" Target="../media/image337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2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Relationship Id="rId14" Type="http://schemas.openxmlformats.org/officeDocument/2006/relationships/image" Target="../media/image55.png"/><Relationship Id="rId15" Type="http://schemas.openxmlformats.org/officeDocument/2006/relationships/image" Target="../media/image56.png"/><Relationship Id="rId16" Type="http://schemas.openxmlformats.org/officeDocument/2006/relationships/image" Target="../media/image57.png"/><Relationship Id="rId17" Type="http://schemas.openxmlformats.org/officeDocument/2006/relationships/image" Target="../media/image58.png"/><Relationship Id="rId18" Type="http://schemas.openxmlformats.org/officeDocument/2006/relationships/image" Target="../media/image59.png"/><Relationship Id="rId19" Type="http://schemas.openxmlformats.org/officeDocument/2006/relationships/image" Target="../media/image60.png"/><Relationship Id="rId1" Type="http://schemas.openxmlformats.org/officeDocument/2006/relationships/tags" Target="../tags/tag32.xml"/><Relationship Id="rId2" Type="http://schemas.openxmlformats.org/officeDocument/2006/relationships/tags" Target="../tags/tag33.xml"/><Relationship Id="rId3" Type="http://schemas.openxmlformats.org/officeDocument/2006/relationships/tags" Target="../tags/tag34.xml"/><Relationship Id="rId4" Type="http://schemas.openxmlformats.org/officeDocument/2006/relationships/tags" Target="../tags/tag35.xml"/><Relationship Id="rId5" Type="http://schemas.openxmlformats.org/officeDocument/2006/relationships/tags" Target="../tags/tag36.xml"/><Relationship Id="rId6" Type="http://schemas.openxmlformats.org/officeDocument/2006/relationships/tags" Target="../tags/tag37.xml"/><Relationship Id="rId7" Type="http://schemas.openxmlformats.org/officeDocument/2006/relationships/tags" Target="../tags/tag38.xml"/><Relationship Id="rId8" Type="http://schemas.openxmlformats.org/officeDocument/2006/relationships/tags" Target="../tags/tag39.xml"/><Relationship Id="rId9" Type="http://schemas.openxmlformats.org/officeDocument/2006/relationships/tags" Target="../tags/tag40.xml"/><Relationship Id="rId10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7" Type="http://schemas.openxmlformats.org/officeDocument/2006/relationships/image" Target="../media/image62.emf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emf"/><Relationship Id="rId6" Type="http://schemas.openxmlformats.org/officeDocument/2006/relationships/image" Target="../media/image70.emf"/><Relationship Id="rId7" Type="http://schemas.openxmlformats.org/officeDocument/2006/relationships/image" Target="../media/image71.emf"/><Relationship Id="rId8" Type="http://schemas.openxmlformats.org/officeDocument/2006/relationships/image" Target="../media/image72.emf"/><Relationship Id="rId9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3.png"/><Relationship Id="rId12" Type="http://schemas.openxmlformats.org/officeDocument/2006/relationships/image" Target="../media/image84.png"/><Relationship Id="rId13" Type="http://schemas.openxmlformats.org/officeDocument/2006/relationships/image" Target="../media/image85.png"/><Relationship Id="rId14" Type="http://schemas.openxmlformats.org/officeDocument/2006/relationships/image" Target="../media/image86.png"/><Relationship Id="rId15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0.png"/><Relationship Id="rId9" Type="http://schemas.openxmlformats.org/officeDocument/2006/relationships/image" Target="../media/image81.png"/><Relationship Id="rId10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45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web.cern.ch/record/941313/files/p129.pdf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7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emf"/><Relationship Id="rId5" Type="http://schemas.openxmlformats.org/officeDocument/2006/relationships/image" Target="../media/image112.emf"/><Relationship Id="rId6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4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5.emf"/><Relationship Id="rId5" Type="http://schemas.openxmlformats.org/officeDocument/2006/relationships/image" Target="../media/image112.emf"/><Relationship Id="rId6" Type="http://schemas.openxmlformats.org/officeDocument/2006/relationships/image" Target="../media/image113.emf"/><Relationship Id="rId7" Type="http://schemas.openxmlformats.org/officeDocument/2006/relationships/image" Target="../media/image1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4" Type="http://schemas.openxmlformats.org/officeDocument/2006/relationships/image" Target="../media/image113.emf"/><Relationship Id="rId5" Type="http://schemas.openxmlformats.org/officeDocument/2006/relationships/image" Target="../media/image110.png"/><Relationship Id="rId6" Type="http://schemas.openxmlformats.org/officeDocument/2006/relationships/image" Target="../media/image117.emf"/><Relationship Id="rId7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20.png"/><Relationship Id="rId5" Type="http://schemas.openxmlformats.org/officeDocument/2006/relationships/image" Target="../media/image121.emf"/><Relationship Id="rId6" Type="http://schemas.openxmlformats.org/officeDocument/2006/relationships/image" Target="../media/image122.emf"/><Relationship Id="rId7" Type="http://schemas.openxmlformats.org/officeDocument/2006/relationships/image" Target="../media/image123.emf"/><Relationship Id="rId8" Type="http://schemas.openxmlformats.org/officeDocument/2006/relationships/image" Target="../media/image124.emf"/><Relationship Id="rId9" Type="http://schemas.openxmlformats.org/officeDocument/2006/relationships/image" Target="../media/image1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4" Type="http://schemas.openxmlformats.org/officeDocument/2006/relationships/image" Target="../media/image128.emf"/><Relationship Id="rId5" Type="http://schemas.openxmlformats.org/officeDocument/2006/relationships/image" Target="../media/image129.emf"/><Relationship Id="rId6" Type="http://schemas.openxmlformats.org/officeDocument/2006/relationships/image" Target="../media/image130.emf"/><Relationship Id="rId7" Type="http://schemas.openxmlformats.org/officeDocument/2006/relationships/image" Target="../media/image131.emf"/><Relationship Id="rId8" Type="http://schemas.openxmlformats.org/officeDocument/2006/relationships/image" Target="../media/image132.emf"/><Relationship Id="rId9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4" Type="http://schemas.openxmlformats.org/officeDocument/2006/relationships/image" Target="../media/image1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7.png"/><Relationship Id="rId5" Type="http://schemas.openxmlformats.org/officeDocument/2006/relationships/image" Target="../media/image138.png"/><Relationship Id="rId6" Type="http://schemas.openxmlformats.org/officeDocument/2006/relationships/image" Target="../media/image139.png"/><Relationship Id="rId7" Type="http://schemas.openxmlformats.org/officeDocument/2006/relationships/image" Target="../media/image140.emf"/><Relationship Id="rId8" Type="http://schemas.openxmlformats.org/officeDocument/2006/relationships/image" Target="../media/image141.emf"/><Relationship Id="rId1" Type="http://schemas.openxmlformats.org/officeDocument/2006/relationships/tags" Target="../tags/tag46.xml"/><Relationship Id="rId2" Type="http://schemas.openxmlformats.org/officeDocument/2006/relationships/tags" Target="../tags/tag4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7" Type="http://schemas.openxmlformats.org/officeDocument/2006/relationships/image" Target="../media/image144.png"/><Relationship Id="rId8" Type="http://schemas.openxmlformats.org/officeDocument/2006/relationships/image" Target="../media/image137.png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5.png"/><Relationship Id="rId1" Type="http://schemas.openxmlformats.org/officeDocument/2006/relationships/tags" Target="../tags/tag51.x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6.png"/><Relationship Id="rId1" Type="http://schemas.openxmlformats.org/officeDocument/2006/relationships/tags" Target="../tags/tag52.x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4.png"/><Relationship Id="rId12" Type="http://schemas.openxmlformats.org/officeDocument/2006/relationships/image" Target="../media/image155.png"/><Relationship Id="rId1" Type="http://schemas.openxmlformats.org/officeDocument/2006/relationships/tags" Target="../tags/tag5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42.png"/><Relationship Id="rId4" Type="http://schemas.openxmlformats.org/officeDocument/2006/relationships/image" Target="../media/image147.png"/><Relationship Id="rId5" Type="http://schemas.openxmlformats.org/officeDocument/2006/relationships/image" Target="../media/image148.png"/><Relationship Id="rId6" Type="http://schemas.openxmlformats.org/officeDocument/2006/relationships/image" Target="../media/image149.png"/><Relationship Id="rId7" Type="http://schemas.openxmlformats.org/officeDocument/2006/relationships/image" Target="../media/image150.png"/><Relationship Id="rId8" Type="http://schemas.openxmlformats.org/officeDocument/2006/relationships/image" Target="../media/image151.png"/><Relationship Id="rId9" Type="http://schemas.openxmlformats.org/officeDocument/2006/relationships/image" Target="../media/image152.png"/><Relationship Id="rId10" Type="http://schemas.openxmlformats.org/officeDocument/2006/relationships/image" Target="../media/image15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20" Type="http://schemas.openxmlformats.org/officeDocument/2006/relationships/image" Target="../media/image12.emf"/><Relationship Id="rId21" Type="http://schemas.openxmlformats.org/officeDocument/2006/relationships/image" Target="../media/image13.emf"/><Relationship Id="rId10" Type="http://schemas.openxmlformats.org/officeDocument/2006/relationships/slideLayout" Target="../slideLayouts/slideLayout2.xml"/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6" Type="http://schemas.openxmlformats.org/officeDocument/2006/relationships/image" Target="../media/image8.png"/><Relationship Id="rId17" Type="http://schemas.openxmlformats.org/officeDocument/2006/relationships/image" Target="../media/image9.png"/><Relationship Id="rId18" Type="http://schemas.openxmlformats.org/officeDocument/2006/relationships/image" Target="../media/image10.png"/><Relationship Id="rId19" Type="http://schemas.openxmlformats.org/officeDocument/2006/relationships/image" Target="../media/image11.png"/><Relationship Id="rId1" Type="http://schemas.openxmlformats.org/officeDocument/2006/relationships/tags" Target="../tags/tag2.xml"/><Relationship Id="rId2" Type="http://schemas.openxmlformats.org/officeDocument/2006/relationships/tags" Target="../tags/tag3.xml"/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tags" Target="../tags/tag6.xml"/><Relationship Id="rId6" Type="http://schemas.openxmlformats.org/officeDocument/2006/relationships/tags" Target="../tags/tag7.xml"/><Relationship Id="rId7" Type="http://schemas.openxmlformats.org/officeDocument/2006/relationships/tags" Target="../tags/tag8.xml"/><Relationship Id="rId8" Type="http://schemas.openxmlformats.org/officeDocument/2006/relationships/tags" Target="../tags/tag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4" Type="http://schemas.openxmlformats.org/officeDocument/2006/relationships/image" Target="../media/image158.png"/><Relationship Id="rId5" Type="http://schemas.openxmlformats.org/officeDocument/2006/relationships/image" Target="../media/image159.png"/><Relationship Id="rId6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4" Type="http://schemas.openxmlformats.org/officeDocument/2006/relationships/image" Target="../media/image164.emf"/><Relationship Id="rId5" Type="http://schemas.openxmlformats.org/officeDocument/2006/relationships/image" Target="../media/image165.emf"/><Relationship Id="rId6" Type="http://schemas.openxmlformats.org/officeDocument/2006/relationships/image" Target="../media/image166.emf"/><Relationship Id="rId7" Type="http://schemas.openxmlformats.org/officeDocument/2006/relationships/image" Target="../media/image16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4" Type="http://schemas.openxmlformats.org/officeDocument/2006/relationships/tags" Target="../tags/tag57.xml"/><Relationship Id="rId5" Type="http://schemas.openxmlformats.org/officeDocument/2006/relationships/tags" Target="../tags/tag58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68.png"/><Relationship Id="rId8" Type="http://schemas.openxmlformats.org/officeDocument/2006/relationships/image" Target="../media/image169.png"/><Relationship Id="rId9" Type="http://schemas.openxmlformats.org/officeDocument/2006/relationships/image" Target="../media/image170.png"/><Relationship Id="rId10" Type="http://schemas.openxmlformats.org/officeDocument/2006/relationships/image" Target="../media/image171.png"/><Relationship Id="rId11" Type="http://schemas.openxmlformats.org/officeDocument/2006/relationships/image" Target="../media/image172.png"/><Relationship Id="rId1" Type="http://schemas.openxmlformats.org/officeDocument/2006/relationships/tags" Target="../tags/tag54.xml"/><Relationship Id="rId2" Type="http://schemas.openxmlformats.org/officeDocument/2006/relationships/tags" Target="../tags/tag5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4" Type="http://schemas.openxmlformats.org/officeDocument/2006/relationships/image" Target="../media/image174.png"/><Relationship Id="rId5" Type="http://schemas.openxmlformats.org/officeDocument/2006/relationships/image" Target="../media/image175.png"/><Relationship Id="rId1" Type="http://schemas.openxmlformats.org/officeDocument/2006/relationships/tags" Target="../tags/tag59.x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6.emf"/><Relationship Id="rId5" Type="http://schemas.openxmlformats.org/officeDocument/2006/relationships/image" Target="../media/image177.png"/><Relationship Id="rId6" Type="http://schemas.openxmlformats.org/officeDocument/2006/relationships/image" Target="../media/image178.png"/><Relationship Id="rId1" Type="http://schemas.openxmlformats.org/officeDocument/2006/relationships/tags" Target="../tags/tag60.xml"/><Relationship Id="rId2" Type="http://schemas.openxmlformats.org/officeDocument/2006/relationships/tags" Target="../tags/tag6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JPG"/><Relationship Id="rId3" Type="http://schemas.openxmlformats.org/officeDocument/2006/relationships/image" Target="../media/image17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4" Type="http://schemas.openxmlformats.org/officeDocument/2006/relationships/image" Target="../media/image184.emf"/><Relationship Id="rId5" Type="http://schemas.openxmlformats.org/officeDocument/2006/relationships/image" Target="../media/image185.emf"/><Relationship Id="rId6" Type="http://schemas.openxmlformats.org/officeDocument/2006/relationships/image" Target="../media/image186.emf"/><Relationship Id="rId7" Type="http://schemas.openxmlformats.org/officeDocument/2006/relationships/image" Target="../media/image18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2.emf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tags" Target="../tags/tag15.xml"/><Relationship Id="rId6" Type="http://schemas.openxmlformats.org/officeDocument/2006/relationships/tags" Target="../tags/tag1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emf"/><Relationship Id="rId4" Type="http://schemas.openxmlformats.org/officeDocument/2006/relationships/image" Target="../media/image19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8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tags" Target="../tags/tag6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9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2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3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4.png"/><Relationship Id="rId3" Type="http://schemas.openxmlformats.org/officeDocument/2006/relationships/image" Target="../media/image19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4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4" Type="http://schemas.openxmlformats.org/officeDocument/2006/relationships/image" Target="../media/image198.png"/><Relationship Id="rId5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4" Type="http://schemas.openxmlformats.org/officeDocument/2006/relationships/image" Target="../media/image2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emf"/><Relationship Id="rId4" Type="http://schemas.openxmlformats.org/officeDocument/2006/relationships/image" Target="../media/image206.emf"/><Relationship Id="rId5" Type="http://schemas.openxmlformats.org/officeDocument/2006/relationships/image" Target="../media/image207.emf"/><Relationship Id="rId6" Type="http://schemas.openxmlformats.org/officeDocument/2006/relationships/image" Target="../media/image208.emf"/><Relationship Id="rId7" Type="http://schemas.openxmlformats.org/officeDocument/2006/relationships/image" Target="../media/image209.emf"/><Relationship Id="rId8" Type="http://schemas.openxmlformats.org/officeDocument/2006/relationships/image" Target="../media/image2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emf"/><Relationship Id="rId14" Type="http://schemas.openxmlformats.org/officeDocument/2006/relationships/image" Target="../media/image19.png"/><Relationship Id="rId1" Type="http://schemas.openxmlformats.org/officeDocument/2006/relationships/tags" Target="../tags/tag17.xml"/><Relationship Id="rId2" Type="http://schemas.openxmlformats.org/officeDocument/2006/relationships/tags" Target="../tags/tag18.xml"/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tags" Target="../tags/tag21.xml"/><Relationship Id="rId6" Type="http://schemas.openxmlformats.org/officeDocument/2006/relationships/tags" Target="../tags/tag22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2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3.png"/><Relationship Id="rId3" Type="http://schemas.openxmlformats.org/officeDocument/2006/relationships/chart" Target="../charts/char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4.png"/><Relationship Id="rId3" Type="http://schemas.openxmlformats.org/officeDocument/2006/relationships/image" Target="../media/image21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16.png"/><Relationship Id="rId6" Type="http://schemas.openxmlformats.org/officeDocument/2006/relationships/image" Target="../media/image217.png"/><Relationship Id="rId7" Type="http://schemas.openxmlformats.org/officeDocument/2006/relationships/image" Target="../media/image218.png"/><Relationship Id="rId8" Type="http://schemas.openxmlformats.org/officeDocument/2006/relationships/image" Target="../media/image219.emf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6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1.png"/><Relationship Id="rId12" Type="http://schemas.openxmlformats.org/officeDocument/2006/relationships/image" Target="../media/image222.png"/><Relationship Id="rId13" Type="http://schemas.openxmlformats.org/officeDocument/2006/relationships/image" Target="../media/image223.png"/><Relationship Id="rId14" Type="http://schemas.openxmlformats.org/officeDocument/2006/relationships/image" Target="../media/image224.png"/><Relationship Id="rId15" Type="http://schemas.openxmlformats.org/officeDocument/2006/relationships/image" Target="../media/image225.png"/><Relationship Id="rId16" Type="http://schemas.openxmlformats.org/officeDocument/2006/relationships/image" Target="../media/image226.png"/><Relationship Id="rId17" Type="http://schemas.openxmlformats.org/officeDocument/2006/relationships/image" Target="../media/image227.png"/><Relationship Id="rId18" Type="http://schemas.openxmlformats.org/officeDocument/2006/relationships/image" Target="../media/image228.emf"/><Relationship Id="rId19" Type="http://schemas.openxmlformats.org/officeDocument/2006/relationships/image" Target="../media/image229.emf"/><Relationship Id="rId1" Type="http://schemas.openxmlformats.org/officeDocument/2006/relationships/tags" Target="../tags/tag66.xml"/><Relationship Id="rId2" Type="http://schemas.openxmlformats.org/officeDocument/2006/relationships/tags" Target="../tags/tag67.xml"/><Relationship Id="rId3" Type="http://schemas.openxmlformats.org/officeDocument/2006/relationships/tags" Target="../tags/tag68.xml"/><Relationship Id="rId4" Type="http://schemas.openxmlformats.org/officeDocument/2006/relationships/tags" Target="../tags/tag69.xml"/><Relationship Id="rId5" Type="http://schemas.openxmlformats.org/officeDocument/2006/relationships/tags" Target="../tags/tag70.xml"/><Relationship Id="rId6" Type="http://schemas.openxmlformats.org/officeDocument/2006/relationships/tags" Target="../tags/tag71.xml"/><Relationship Id="rId7" Type="http://schemas.openxmlformats.org/officeDocument/2006/relationships/tags" Target="../tags/tag72.xml"/><Relationship Id="rId8" Type="http://schemas.openxmlformats.org/officeDocument/2006/relationships/tags" Target="../tags/tag73.xml"/><Relationship Id="rId9" Type="http://schemas.openxmlformats.org/officeDocument/2006/relationships/slideLayout" Target="../slideLayouts/slideLayout2.xml"/><Relationship Id="rId10" Type="http://schemas.openxmlformats.org/officeDocument/2006/relationships/image" Target="../media/image220.png"/></Relationships>
</file>

<file path=ppt/slides/_rels/slide6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5.png"/><Relationship Id="rId12" Type="http://schemas.openxmlformats.org/officeDocument/2006/relationships/image" Target="../media/image236.emf"/><Relationship Id="rId13" Type="http://schemas.openxmlformats.org/officeDocument/2006/relationships/image" Target="../media/image237.emf"/><Relationship Id="rId14" Type="http://schemas.openxmlformats.org/officeDocument/2006/relationships/image" Target="../media/image238.emf"/><Relationship Id="rId1" Type="http://schemas.openxmlformats.org/officeDocument/2006/relationships/tags" Target="../tags/tag74.xml"/><Relationship Id="rId2" Type="http://schemas.openxmlformats.org/officeDocument/2006/relationships/tags" Target="../tags/tag75.xml"/><Relationship Id="rId3" Type="http://schemas.openxmlformats.org/officeDocument/2006/relationships/tags" Target="../tags/tag7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.xml"/><Relationship Id="rId6" Type="http://schemas.openxmlformats.org/officeDocument/2006/relationships/image" Target="../media/image230.emf"/><Relationship Id="rId7" Type="http://schemas.openxmlformats.org/officeDocument/2006/relationships/image" Target="../media/image231.emf"/><Relationship Id="rId8" Type="http://schemas.openxmlformats.org/officeDocument/2006/relationships/image" Target="../media/image232.emf"/><Relationship Id="rId9" Type="http://schemas.openxmlformats.org/officeDocument/2006/relationships/image" Target="../media/image233.png"/><Relationship Id="rId10" Type="http://schemas.openxmlformats.org/officeDocument/2006/relationships/image" Target="../media/image234.png"/></Relationships>
</file>

<file path=ppt/slides/_rels/slide6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4.emf"/><Relationship Id="rId12" Type="http://schemas.openxmlformats.org/officeDocument/2006/relationships/image" Target="../media/image245.emf"/><Relationship Id="rId13" Type="http://schemas.openxmlformats.org/officeDocument/2006/relationships/image" Target="../media/image246.emf"/><Relationship Id="rId1" Type="http://schemas.openxmlformats.org/officeDocument/2006/relationships/tags" Target="../tags/tag77.xml"/><Relationship Id="rId2" Type="http://schemas.openxmlformats.org/officeDocument/2006/relationships/tags" Target="../tags/tag78.xml"/><Relationship Id="rId3" Type="http://schemas.openxmlformats.org/officeDocument/2006/relationships/tags" Target="../tags/tag79.xml"/><Relationship Id="rId4" Type="http://schemas.openxmlformats.org/officeDocument/2006/relationships/tags" Target="../tags/tag80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39.png"/><Relationship Id="rId7" Type="http://schemas.openxmlformats.org/officeDocument/2006/relationships/image" Target="../media/image240.png"/><Relationship Id="rId8" Type="http://schemas.openxmlformats.org/officeDocument/2006/relationships/image" Target="../media/image241.png"/><Relationship Id="rId9" Type="http://schemas.openxmlformats.org/officeDocument/2006/relationships/image" Target="../media/image242.png"/><Relationship Id="rId10" Type="http://schemas.openxmlformats.org/officeDocument/2006/relationships/image" Target="../media/image24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emf"/><Relationship Id="rId7" Type="http://schemas.openxmlformats.org/officeDocument/2006/relationships/image" Target="../media/image29.png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" Type="http://schemas.openxmlformats.org/officeDocument/2006/relationships/tags" Target="../tags/tag23.xml"/><Relationship Id="rId2" Type="http://schemas.openxmlformats.org/officeDocument/2006/relationships/tags" Target="../tags/tag2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4" Type="http://schemas.openxmlformats.org/officeDocument/2006/relationships/image" Target="../media/image247.png"/><Relationship Id="rId5" Type="http://schemas.openxmlformats.org/officeDocument/2006/relationships/image" Target="../media/image248.png"/><Relationship Id="rId6" Type="http://schemas.openxmlformats.org/officeDocument/2006/relationships/image" Target="../media/image249.png"/><Relationship Id="rId7" Type="http://schemas.openxmlformats.org/officeDocument/2006/relationships/image" Target="../media/image250.png"/><Relationship Id="rId8" Type="http://schemas.openxmlformats.org/officeDocument/2006/relationships/image" Target="../media/image251.png"/><Relationship Id="rId9" Type="http://schemas.openxmlformats.org/officeDocument/2006/relationships/image" Target="../media/image252.png"/><Relationship Id="rId1" Type="http://schemas.openxmlformats.org/officeDocument/2006/relationships/tags" Target="../tags/tag81.xml"/><Relationship Id="rId2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3.png"/><Relationship Id="rId3" Type="http://schemas.openxmlformats.org/officeDocument/2006/relationships/image" Target="../media/image254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5.png"/><Relationship Id="rId3" Type="http://schemas.openxmlformats.org/officeDocument/2006/relationships/image" Target="../media/image256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59.png"/><Relationship Id="rId5" Type="http://schemas.openxmlformats.org/officeDocument/2006/relationships/image" Target="../media/image260.png"/><Relationship Id="rId6" Type="http://schemas.openxmlformats.org/officeDocument/2006/relationships/image" Target="../media/image261.png"/><Relationship Id="rId7" Type="http://schemas.openxmlformats.org/officeDocument/2006/relationships/image" Target="../media/image262.png"/><Relationship Id="rId1" Type="http://schemas.openxmlformats.org/officeDocument/2006/relationships/tags" Target="../tags/tag82.xml"/><Relationship Id="rId2" Type="http://schemas.openxmlformats.org/officeDocument/2006/relationships/tags" Target="../tags/tag8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3.png"/><Relationship Id="rId3" Type="http://schemas.openxmlformats.org/officeDocument/2006/relationships/image" Target="../media/image264.tmp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jpeg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8" Type="http://schemas.openxmlformats.org/officeDocument/2006/relationships/image" Target="../media/image37.emf"/><Relationship Id="rId9" Type="http://schemas.openxmlformats.org/officeDocument/2006/relationships/image" Target="../media/image38.emf"/><Relationship Id="rId10" Type="http://schemas.openxmlformats.org/officeDocument/2006/relationships/image" Target="../media/image39.emf"/><Relationship Id="rId1" Type="http://schemas.openxmlformats.org/officeDocument/2006/relationships/tags" Target="../tags/tag25.xml"/><Relationship Id="rId2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12.emf"/><Relationship Id="rId5" Type="http://schemas.openxmlformats.org/officeDocument/2006/relationships/image" Target="../media/image113.emf"/><Relationship Id="rId6" Type="http://schemas.openxmlformats.org/officeDocument/2006/relationships/image" Target="../media/image266.emf"/><Relationship Id="rId7" Type="http://schemas.openxmlformats.org/officeDocument/2006/relationships/image" Target="../media/image267.emf"/><Relationship Id="rId8" Type="http://schemas.openxmlformats.org/officeDocument/2006/relationships/image" Target="../media/image26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69.png"/><Relationship Id="rId6" Type="http://schemas.openxmlformats.org/officeDocument/2006/relationships/image" Target="../media/image270.png"/><Relationship Id="rId7" Type="http://schemas.openxmlformats.org/officeDocument/2006/relationships/image" Target="../media/image271.png"/><Relationship Id="rId1" Type="http://schemas.openxmlformats.org/officeDocument/2006/relationships/tags" Target="../tags/tag84.xml"/><Relationship Id="rId2" Type="http://schemas.openxmlformats.org/officeDocument/2006/relationships/tags" Target="../tags/tag8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72.png"/><Relationship Id="rId5" Type="http://schemas.openxmlformats.org/officeDocument/2006/relationships/image" Target="../media/image273.png"/><Relationship Id="rId6" Type="http://schemas.openxmlformats.org/officeDocument/2006/relationships/image" Target="../media/image274.emf"/><Relationship Id="rId7" Type="http://schemas.openxmlformats.org/officeDocument/2006/relationships/image" Target="../media/image275.emf"/><Relationship Id="rId1" Type="http://schemas.openxmlformats.org/officeDocument/2006/relationships/tags" Target="../tags/tag87.xml"/><Relationship Id="rId2" Type="http://schemas.openxmlformats.org/officeDocument/2006/relationships/tags" Target="../tags/tag8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emf"/><Relationship Id="rId4" Type="http://schemas.openxmlformats.org/officeDocument/2006/relationships/image" Target="../media/image27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6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png"/><Relationship Id="rId4" Type="http://schemas.openxmlformats.org/officeDocument/2006/relationships/image" Target="../media/image27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6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4" Type="http://schemas.openxmlformats.org/officeDocument/2006/relationships/tags" Target="../tags/tag92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7" Type="http://schemas.openxmlformats.org/officeDocument/2006/relationships/image" Target="../media/image281.png"/><Relationship Id="rId8" Type="http://schemas.openxmlformats.org/officeDocument/2006/relationships/image" Target="../media/image282.png"/><Relationship Id="rId9" Type="http://schemas.openxmlformats.org/officeDocument/2006/relationships/image" Target="../media/image283.png"/><Relationship Id="rId1" Type="http://schemas.openxmlformats.org/officeDocument/2006/relationships/tags" Target="../tags/tag89.xml"/><Relationship Id="rId2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emf"/><Relationship Id="rId12" Type="http://schemas.openxmlformats.org/officeDocument/2006/relationships/image" Target="../media/image46.emf"/><Relationship Id="rId1" Type="http://schemas.openxmlformats.org/officeDocument/2006/relationships/tags" Target="../tags/tag26.xml"/><Relationship Id="rId2" Type="http://schemas.openxmlformats.org/officeDocument/2006/relationships/tags" Target="../tags/tag27.xml"/><Relationship Id="rId3" Type="http://schemas.openxmlformats.org/officeDocument/2006/relationships/tags" Target="../tags/tag28.xml"/><Relationship Id="rId4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4" Type="http://schemas.openxmlformats.org/officeDocument/2006/relationships/tags" Target="../tags/tag96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284.png"/><Relationship Id="rId7" Type="http://schemas.openxmlformats.org/officeDocument/2006/relationships/image" Target="../media/image285.png"/><Relationship Id="rId8" Type="http://schemas.openxmlformats.org/officeDocument/2006/relationships/image" Target="../media/image286.png"/><Relationship Id="rId9" Type="http://schemas.openxmlformats.org/officeDocument/2006/relationships/image" Target="../media/image287.png"/><Relationship Id="rId10" Type="http://schemas.openxmlformats.org/officeDocument/2006/relationships/image" Target="../media/image288.emf"/><Relationship Id="rId1" Type="http://schemas.openxmlformats.org/officeDocument/2006/relationships/tags" Target="../tags/tag93.xml"/><Relationship Id="rId2" Type="http://schemas.openxmlformats.org/officeDocument/2006/relationships/tags" Target="../tags/tag9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89.png"/><Relationship Id="rId6" Type="http://schemas.openxmlformats.org/officeDocument/2006/relationships/image" Target="../media/image290.png"/><Relationship Id="rId7" Type="http://schemas.openxmlformats.org/officeDocument/2006/relationships/image" Target="../media/image291.png"/><Relationship Id="rId8" Type="http://schemas.openxmlformats.org/officeDocument/2006/relationships/image" Target="../media/image292.emf"/><Relationship Id="rId9" Type="http://schemas.openxmlformats.org/officeDocument/2006/relationships/image" Target="../media/image293.emf"/><Relationship Id="rId1" Type="http://schemas.openxmlformats.org/officeDocument/2006/relationships/tags" Target="../tags/tag97.xml"/><Relationship Id="rId2" Type="http://schemas.openxmlformats.org/officeDocument/2006/relationships/tags" Target="../tags/tag9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5.emf"/><Relationship Id="rId4" Type="http://schemas.openxmlformats.org/officeDocument/2006/relationships/image" Target="../media/image296.emf"/><Relationship Id="rId5" Type="http://schemas.openxmlformats.org/officeDocument/2006/relationships/image" Target="../media/image297.emf"/><Relationship Id="rId6" Type="http://schemas.openxmlformats.org/officeDocument/2006/relationships/image" Target="../media/image298.emf"/><Relationship Id="rId7" Type="http://schemas.openxmlformats.org/officeDocument/2006/relationships/image" Target="../media/image299.emf"/><Relationship Id="rId8" Type="http://schemas.openxmlformats.org/officeDocument/2006/relationships/image" Target="../media/image300.emf"/><Relationship Id="rId9" Type="http://schemas.openxmlformats.org/officeDocument/2006/relationships/image" Target="../media/image301.emf"/><Relationship Id="rId10" Type="http://schemas.openxmlformats.org/officeDocument/2006/relationships/image" Target="../media/image30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4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3.emf"/><Relationship Id="rId3" Type="http://schemas.openxmlformats.org/officeDocument/2006/relationships/image" Target="../media/image304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4" Type="http://schemas.openxmlformats.org/officeDocument/2006/relationships/image" Target="../media/image306.png"/><Relationship Id="rId5" Type="http://schemas.openxmlformats.org/officeDocument/2006/relationships/image" Target="../media/image307.emf"/><Relationship Id="rId1" Type="http://schemas.openxmlformats.org/officeDocument/2006/relationships/tags" Target="../tags/tag100.xml"/><Relationship Id="rId2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9.wmf"/><Relationship Id="rId4" Type="http://schemas.openxmlformats.org/officeDocument/2006/relationships/image" Target="../media/image310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8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2.png"/><Relationship Id="rId4" Type="http://schemas.openxmlformats.org/officeDocument/2006/relationships/image" Target="../media/image313.png"/><Relationship Id="rId5" Type="http://schemas.openxmlformats.org/officeDocument/2006/relationships/image" Target="../media/image314.png"/><Relationship Id="rId6" Type="http://schemas.openxmlformats.org/officeDocument/2006/relationships/image" Target="../media/image315.png"/><Relationship Id="rId7" Type="http://schemas.openxmlformats.org/officeDocument/2006/relationships/image" Target="../media/image3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1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en-US" b="1" u="sng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Linear imperfections and correction</a:t>
            </a:r>
            <a:br>
              <a:rPr lang="en-US" b="1" u="sng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Hannes BARTOSIK with the help of </a:t>
            </a:r>
            <a:b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2800" b="1" dirty="0" err="1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Fanouria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ANTONIOU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and Sofia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KOSTOGLOU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Accelerator </a:t>
            </a: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and Beam Physics group</a:t>
            </a:r>
            <a:b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Beams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Department</a:t>
            </a:r>
            <a:r>
              <a:rPr lang="en-US" sz="2000" b="1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CERN</a:t>
            </a:r>
            <a:endParaRPr lang="en-US" sz="2000" b="1" dirty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378152"/>
            <a:ext cx="8534400" cy="12192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r>
              <a:rPr lang="en-US" sz="2000" b="1" dirty="0">
                <a:latin typeface="Arial"/>
                <a:ea typeface="ＭＳ Ｐゴシック" charset="0"/>
                <a:cs typeface="Arial"/>
              </a:rPr>
              <a:t>Joint University Accelerator School </a:t>
            </a:r>
          </a:p>
          <a:p>
            <a:pPr algn="ctr" eaLnBrk="1" hangingPunct="1">
              <a:buFont typeface="Wingdings" charset="0"/>
              <a:buNone/>
            </a:pPr>
            <a:endParaRPr lang="en-US" sz="2000" dirty="0" smtClean="0">
              <a:latin typeface="Arial"/>
              <a:ea typeface="ＭＳ Ｐゴシック" charset="0"/>
              <a:cs typeface="Arial"/>
            </a:endParaRPr>
          </a:p>
          <a:p>
            <a:pPr algn="ctr" eaLnBrk="1" hangingPunct="1">
              <a:buFont typeface="Wingdings" charset="0"/>
              <a:buNone/>
            </a:pPr>
            <a:r>
              <a:rPr lang="en-US" sz="2000" dirty="0" smtClean="0">
                <a:latin typeface="Arial"/>
                <a:ea typeface="ＭＳ Ｐゴシック" charset="0"/>
                <a:cs typeface="Arial"/>
              </a:rPr>
              <a:t>January 2021</a:t>
            </a:r>
            <a:endParaRPr lang="en-US" sz="2000" dirty="0">
              <a:latin typeface="Arial"/>
              <a:ea typeface="ＭＳ Ｐゴシック" charset="0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Hill’s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97666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Solutions are combination of the homogeneous and </a:t>
            </a:r>
            <a:br>
              <a:rPr lang="en-US" dirty="0"/>
            </a:br>
            <a:r>
              <a:rPr lang="en-US" dirty="0"/>
              <a:t>inhomogeneous equations’ solutions</a:t>
            </a:r>
          </a:p>
          <a:p>
            <a:pPr lvl="1"/>
            <a:r>
              <a:rPr lang="en-US" b="1" dirty="0"/>
              <a:t>Consider particles with the design momentum</a:t>
            </a:r>
            <a:r>
              <a:rPr lang="en-US" dirty="0"/>
              <a:t>. 	           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Equations of motion become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			      and</a:t>
            </a:r>
            <a:endParaRPr lang="en-US" dirty="0"/>
          </a:p>
          <a:p>
            <a:r>
              <a:rPr lang="en-US" dirty="0"/>
              <a:t>Hill’s equations of linear transverse particle motion</a:t>
            </a:r>
          </a:p>
          <a:p>
            <a:pPr lvl="1"/>
            <a:r>
              <a:rPr lang="en-US" dirty="0"/>
              <a:t>Linear equations with s-dependent coefficients (harmonic oscillator with time dependent frequency)</a:t>
            </a:r>
          </a:p>
          <a:p>
            <a:pPr lvl="1"/>
            <a:r>
              <a:rPr lang="en-US" dirty="0"/>
              <a:t>In a ring (or in transport line with symmetries), the </a:t>
            </a:r>
            <a:r>
              <a:rPr lang="en-US" b="1" dirty="0"/>
              <a:t>coefficients are periodic</a:t>
            </a:r>
          </a:p>
          <a:p>
            <a:pPr lvl="1"/>
            <a:r>
              <a:rPr lang="en-US" dirty="0"/>
              <a:t>Not straightforward to derive analytical solutions for whole accelerator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45614"/>
            <a:ext cx="2828636" cy="83937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790650"/>
            <a:ext cx="4450164" cy="2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086600" y="685800"/>
            <a:ext cx="2057400" cy="2528888"/>
            <a:chOff x="4464" y="624"/>
            <a:chExt cx="1159" cy="1529"/>
          </a:xfrm>
        </p:grpSpPr>
        <p:pic>
          <p:nvPicPr>
            <p:cNvPr id="8" name="Picture 5" descr="hil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" y="624"/>
              <a:ext cx="1159" cy="1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4682" y="1975"/>
              <a:ext cx="742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  <a:spcBef>
                  <a:spcPct val="50000"/>
                </a:spcBef>
                <a:buClrTx/>
                <a:buSzPct val="70000"/>
                <a:buFont typeface="Wingdings" charset="0"/>
                <a:buNone/>
              </a:pPr>
              <a:r>
                <a:rPr lang="en-GB" sz="1400" b="1" dirty="0"/>
                <a:t>George Hill</a:t>
              </a:r>
            </a:p>
          </p:txBody>
        </p:sp>
      </p:grpSp>
      <p:pic>
        <p:nvPicPr>
          <p:cNvPr id="10" name="Picture 9" descr="K_x(s)_=_left(_k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60" y="3607969"/>
            <a:ext cx="2705100" cy="622300"/>
          </a:xfrm>
          <a:prstGeom prst="rect">
            <a:avLst/>
          </a:prstGeom>
        </p:spPr>
      </p:pic>
      <p:pic>
        <p:nvPicPr>
          <p:cNvPr id="11" name="Picture 10" descr="K_y(s)_=_-k(s)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900" y="3765738"/>
            <a:ext cx="1612900" cy="2794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475656" y="3501008"/>
            <a:ext cx="2880320" cy="79208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32040" y="3501008"/>
            <a:ext cx="1944216" cy="79208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772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7647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 from </a:t>
            </a:r>
            <a:r>
              <a:rPr lang="en-US" dirty="0" err="1" smtClean="0"/>
              <a:t>quadrupoles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976664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Linear equations of motion depend on the energy (term proportional to dispersion)</a:t>
            </a:r>
          </a:p>
          <a:p>
            <a:pPr lvl="1"/>
            <a:r>
              <a:rPr lang="en-US" dirty="0"/>
              <a:t>Chromaticity is defined as:</a:t>
            </a:r>
          </a:p>
          <a:p>
            <a:pPr lvl="5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Recall that the gradient is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leads to dependence of tunes and optics function on the particle’s </a:t>
            </a:r>
            <a:r>
              <a:rPr lang="en-US" dirty="0" smtClean="0"/>
              <a:t>momentum due to the </a:t>
            </a:r>
            <a:r>
              <a:rPr lang="en-US" b="1" dirty="0" smtClean="0">
                <a:solidFill>
                  <a:srgbClr val="0000FF"/>
                </a:solidFill>
              </a:rPr>
              <a:t>momentum dependent focusing of </a:t>
            </a:r>
            <a:r>
              <a:rPr lang="en-US" b="1" dirty="0" err="1" smtClean="0">
                <a:solidFill>
                  <a:srgbClr val="0000FF"/>
                </a:solidFill>
              </a:rPr>
              <a:t>quadrupoles</a:t>
            </a:r>
            <a:endParaRPr lang="en-US" b="1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For a linear lattice the tune shift is: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So </a:t>
            </a:r>
            <a:r>
              <a:rPr lang="en-US" dirty="0"/>
              <a:t>the natural chromaticity is</a:t>
            </a:r>
            <a:r>
              <a:rPr lang="en-US" dirty="0" smtClean="0"/>
              <a:t>:</a:t>
            </a:r>
          </a:p>
          <a:p>
            <a:pPr lvl="2"/>
            <a:endParaRPr lang="en-US" dirty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Natural </a:t>
            </a:r>
            <a:r>
              <a:rPr lang="en-US" b="1" dirty="0">
                <a:solidFill>
                  <a:srgbClr val="0000FF"/>
                </a:solidFill>
              </a:rPr>
              <a:t>chromaticity </a:t>
            </a:r>
            <a:r>
              <a:rPr lang="en-US" b="1" dirty="0" smtClean="0">
                <a:solidFill>
                  <a:srgbClr val="0000FF"/>
                </a:solidFill>
              </a:rPr>
              <a:t>is </a:t>
            </a:r>
            <a:r>
              <a:rPr lang="en-US" b="1" dirty="0">
                <a:solidFill>
                  <a:srgbClr val="0000FF"/>
                </a:solidFill>
              </a:rPr>
              <a:t>always negative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dirty="0" smtClean="0"/>
              <a:t>(since </a:t>
            </a:r>
            <a:r>
              <a:rPr lang="en-US" dirty="0" err="1" smtClean="0"/>
              <a:t>quadrupoles</a:t>
            </a:r>
            <a:r>
              <a:rPr lang="en-US" dirty="0" smtClean="0"/>
              <a:t> have to provide overall focusing)</a:t>
            </a:r>
            <a:endParaRPr lang="en-US" dirty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Sometimes </a:t>
            </a:r>
            <a:r>
              <a:rPr lang="en-US" dirty="0"/>
              <a:t>the normalized chromaticity is quoted</a:t>
            </a:r>
          </a:p>
          <a:p>
            <a:endParaRPr lang="en-US" dirty="0"/>
          </a:p>
        </p:txBody>
      </p:sp>
      <p:pic>
        <p:nvPicPr>
          <p:cNvPr id="4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136" y="2079197"/>
            <a:ext cx="33988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12451"/>
            <a:ext cx="153987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183376"/>
            <a:ext cx="1440160" cy="653302"/>
          </a:xfrm>
          <a:prstGeom prst="rect">
            <a:avLst/>
          </a:prstGeom>
          <a:noFill/>
          <a:ln w="127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delta_Q_x,y_=_fr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30" y="3928385"/>
            <a:ext cx="8011958" cy="556722"/>
          </a:xfrm>
          <a:prstGeom prst="rect">
            <a:avLst/>
          </a:prstGeom>
        </p:spPr>
      </p:pic>
      <p:pic>
        <p:nvPicPr>
          <p:cNvPr id="11" name="Picture 10" descr="xi_x,y_=_mp_frac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936" y="4603808"/>
            <a:ext cx="3139524" cy="64806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9186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 induced tune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 beam consists of particles with momentum spread and through chromaticity this leads to a tune spread</a:t>
            </a:r>
          </a:p>
          <a:p>
            <a:pPr lvl="1"/>
            <a:r>
              <a:rPr lang="en-US" dirty="0" smtClean="0"/>
              <a:t>Example for SNS ring</a:t>
            </a:r>
          </a:p>
          <a:p>
            <a:pPr lvl="2"/>
            <a:r>
              <a:rPr lang="en-US" dirty="0" smtClean="0"/>
              <a:t>In </a:t>
            </a:r>
            <a:r>
              <a:rPr lang="en-US" dirty="0"/>
              <a:t>the SNS ring, the </a:t>
            </a:r>
            <a:r>
              <a:rPr lang="en-US" b="1" dirty="0"/>
              <a:t>natural chromaticity is –</a:t>
            </a:r>
            <a:r>
              <a:rPr lang="en-US" b="1" dirty="0" smtClean="0"/>
              <a:t>7 </a:t>
            </a:r>
            <a:br>
              <a:rPr lang="en-US" b="1" dirty="0" smtClean="0"/>
            </a:br>
            <a:r>
              <a:rPr lang="en-US" dirty="0" smtClean="0"/>
              <a:t>(in both planes)</a:t>
            </a:r>
            <a:endParaRPr lang="en-US" dirty="0"/>
          </a:p>
          <a:p>
            <a:pPr lvl="2"/>
            <a:r>
              <a:rPr lang="en-US" dirty="0"/>
              <a:t>Consider that </a:t>
            </a:r>
            <a:r>
              <a:rPr lang="en-US" b="1" dirty="0"/>
              <a:t>momentum spread </a:t>
            </a:r>
            <a:r>
              <a:rPr lang="en-US" b="1" i="1" dirty="0" err="1">
                <a:latin typeface="Symbol" charset="2"/>
                <a:cs typeface="Symbol" charset="2"/>
              </a:rPr>
              <a:t>d</a:t>
            </a:r>
            <a:r>
              <a:rPr lang="en-US" b="1" i="1" dirty="0" err="1"/>
              <a:t>p</a:t>
            </a:r>
            <a:r>
              <a:rPr lang="en-US" b="1" i="1" dirty="0"/>
              <a:t>/p </a:t>
            </a:r>
            <a:r>
              <a:rPr lang="en-US" b="1" dirty="0"/>
              <a:t>= ±1%</a:t>
            </a:r>
          </a:p>
          <a:p>
            <a:pPr lvl="2"/>
            <a:r>
              <a:rPr lang="en-US" dirty="0" smtClean="0"/>
              <a:t>Tune</a:t>
            </a:r>
            <a:r>
              <a:rPr lang="en-US" dirty="0"/>
              <a:t>-shift for off-momentum </a:t>
            </a:r>
            <a:r>
              <a:rPr lang="en-US" dirty="0" smtClean="0"/>
              <a:t>particles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b="1" dirty="0">
                <a:solidFill>
                  <a:srgbClr val="0000FF"/>
                </a:solidFill>
              </a:rPr>
              <a:t>correct chromaticity </a:t>
            </a:r>
            <a:r>
              <a:rPr lang="en-US" dirty="0" smtClean="0"/>
              <a:t>need focusing for off</a:t>
            </a:r>
            <a:r>
              <a:rPr lang="en-US" dirty="0"/>
              <a:t>-momentum </a:t>
            </a:r>
            <a:r>
              <a:rPr lang="en-US" dirty="0" smtClean="0"/>
              <a:t>particles</a:t>
            </a:r>
          </a:p>
          <a:p>
            <a:endParaRPr lang="en-US" dirty="0"/>
          </a:p>
          <a:p>
            <a:pPr marL="345600" lvl="1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		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573016"/>
            <a:ext cx="3528392" cy="332702"/>
          </a:xfrm>
          <a:prstGeom prst="rect">
            <a:avLst/>
          </a:prstGeom>
        </p:spPr>
      </p:pic>
      <p:pic>
        <p:nvPicPr>
          <p:cNvPr id="13" name="Picture 12" descr="tunediagram_S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"/>
          <a:stretch/>
        </p:blipFill>
        <p:spPr>
          <a:xfrm>
            <a:off x="6000840" y="1340768"/>
            <a:ext cx="3084899" cy="3200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96568" y="5475964"/>
            <a:ext cx="1826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buNone/>
            </a:pP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Sextupoles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16200000">
            <a:off x="2496344" y="5288632"/>
            <a:ext cx="381000" cy="838200"/>
          </a:xfrm>
          <a:prstGeom prst="downArrow">
            <a:avLst>
              <a:gd name="adj1" fmla="val 50000"/>
              <a:gd name="adj2" fmla="val 55000"/>
            </a:avLst>
          </a:prstGeom>
          <a:solidFill>
            <a:schemeClr val="accent5">
              <a:lumMod val="90000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7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from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sextupole field component in the </a:t>
            </a:r>
            <a:r>
              <a:rPr lang="en-US" i="1" dirty="0"/>
              <a:t>x</a:t>
            </a:r>
            <a:r>
              <a:rPr lang="en-US" dirty="0"/>
              <a:t>-plane is:</a:t>
            </a:r>
          </a:p>
          <a:p>
            <a:pPr lvl="5"/>
            <a:endParaRPr lang="en-US" sz="1400" dirty="0"/>
          </a:p>
          <a:p>
            <a:pPr lvl="1"/>
            <a:r>
              <a:rPr lang="en-US" dirty="0"/>
              <a:t>In </a:t>
            </a:r>
            <a:r>
              <a:rPr lang="en-US" dirty="0" smtClean="0"/>
              <a:t>a location with </a:t>
            </a:r>
            <a:r>
              <a:rPr lang="en-US" dirty="0"/>
              <a:t>non-zero </a:t>
            </a:r>
            <a:r>
              <a:rPr lang="en-US" dirty="0" smtClean="0"/>
              <a:t>dispersion the closed orbit is </a:t>
            </a:r>
            <a:endParaRPr lang="en-US" dirty="0"/>
          </a:p>
          <a:p>
            <a:pPr lvl="4"/>
            <a:endParaRPr lang="en-US" dirty="0"/>
          </a:p>
          <a:p>
            <a:pPr lvl="1"/>
            <a:r>
              <a:rPr lang="en-US" dirty="0"/>
              <a:t>Then the field is</a:t>
            </a:r>
          </a:p>
          <a:p>
            <a:pPr lvl="1"/>
            <a:endParaRPr lang="en-US" sz="1600" dirty="0"/>
          </a:p>
          <a:p>
            <a:pPr lvl="1"/>
            <a:r>
              <a:rPr lang="en-US" dirty="0"/>
              <a:t>With</a:t>
            </a:r>
          </a:p>
          <a:p>
            <a:pPr marL="254700" lvl="1" indent="0">
              <a:buNone/>
            </a:pPr>
            <a:r>
              <a:rPr lang="en-US" dirty="0"/>
              <a:t>     </a:t>
            </a:r>
            <a:r>
              <a:rPr lang="en-US" dirty="0" err="1"/>
              <a:t>sextupoles</a:t>
            </a:r>
            <a:r>
              <a:rPr lang="en-US" dirty="0"/>
              <a:t> introduce an equivalent focusing correction </a:t>
            </a:r>
          </a:p>
          <a:p>
            <a:pPr lvl="1"/>
            <a:r>
              <a:rPr lang="en-US" dirty="0"/>
              <a:t>The sextupole induced chromaticity </a:t>
            </a:r>
            <a:r>
              <a:rPr lang="en-US" dirty="0" smtClean="0"/>
              <a:t>is</a:t>
            </a:r>
          </a:p>
          <a:p>
            <a:pPr lvl="3"/>
            <a:endParaRPr lang="en-US" dirty="0"/>
          </a:p>
          <a:p>
            <a:pPr marL="1729800" lvl="3" indent="0">
              <a:buNone/>
            </a:pPr>
            <a:endParaRPr lang="en-US" dirty="0" smtClean="0"/>
          </a:p>
          <a:p>
            <a:pPr marL="1729800" lvl="3" indent="0">
              <a:buNone/>
            </a:pPr>
            <a:r>
              <a:rPr lang="en-US" dirty="0"/>
              <a:t>						</a:t>
            </a:r>
          </a:p>
          <a:p>
            <a:pPr lvl="1"/>
            <a:r>
              <a:rPr lang="en-US" dirty="0"/>
              <a:t>The total chromaticity is the sum of the natural and sextupole induced chromaticity</a:t>
            </a:r>
          </a:p>
          <a:p>
            <a:endParaRPr lang="en-US" dirty="0"/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 rot="5419254">
            <a:off x="4979517" y="2110066"/>
            <a:ext cx="187201" cy="1434942"/>
          </a:xfrm>
          <a:prstGeom prst="rightBrace">
            <a:avLst>
              <a:gd name="adj1" fmla="val 45070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 rot="5419254">
            <a:off x="6654591" y="2065219"/>
            <a:ext cx="190304" cy="1520632"/>
          </a:xfrm>
          <a:prstGeom prst="rightBrace">
            <a:avLst>
              <a:gd name="adj1" fmla="val 45070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423346" y="2858661"/>
            <a:ext cx="27255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800" dirty="0">
                <a:latin typeface="Arial"/>
                <a:cs typeface="Arial"/>
              </a:rPr>
              <a:t>quadrupole     </a:t>
            </a:r>
            <a:r>
              <a:rPr lang="en-US" sz="1800" dirty="0" smtClean="0">
                <a:latin typeface="Arial"/>
                <a:cs typeface="Arial"/>
              </a:rPr>
              <a:t>       dipole</a:t>
            </a:r>
            <a:endParaRPr lang="en-GB" sz="1800" dirty="0">
              <a:latin typeface="Arial"/>
              <a:cs typeface="Arial"/>
            </a:endParaRPr>
          </a:p>
        </p:txBody>
      </p:sp>
      <p:pic>
        <p:nvPicPr>
          <p:cNvPr id="17" name="Picture 16" descr="xi_x,y^text_tot_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049154"/>
            <a:ext cx="4470400" cy="5715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 descr="xi_x,y^text_S_=_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392970"/>
            <a:ext cx="3517900" cy="5715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9" name="Picture 18" descr="delta_k_=_k_2_D_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992" y="3345593"/>
            <a:ext cx="1572706" cy="629082"/>
          </a:xfrm>
          <a:prstGeom prst="rect">
            <a:avLst/>
          </a:prstGeom>
        </p:spPr>
      </p:pic>
      <p:pic>
        <p:nvPicPr>
          <p:cNvPr id="22" name="Picture 21" descr="x_=_x_o_+_D_x_fr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874" y="1409419"/>
            <a:ext cx="1727999" cy="606778"/>
          </a:xfrm>
          <a:prstGeom prst="rect">
            <a:avLst/>
          </a:prstGeom>
        </p:spPr>
      </p:pic>
      <p:pic>
        <p:nvPicPr>
          <p:cNvPr id="20" name="Picture 19" descr="B_y_=_B_2_x^2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879252"/>
            <a:ext cx="1193800" cy="317500"/>
          </a:xfrm>
          <a:prstGeom prst="rect">
            <a:avLst/>
          </a:prstGeom>
        </p:spPr>
      </p:pic>
      <p:pic>
        <p:nvPicPr>
          <p:cNvPr id="21" name="Picture 20" descr="B_y_=_B_2_x_0^2_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7" y="2085508"/>
            <a:ext cx="4718569" cy="685162"/>
          </a:xfrm>
          <a:prstGeom prst="rect">
            <a:avLst/>
          </a:prstGeom>
        </p:spPr>
      </p:pic>
      <p:pic>
        <p:nvPicPr>
          <p:cNvPr id="11" name="Picture 10" descr="k_2_=_frac_2_B_2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080" y="2953512"/>
            <a:ext cx="10541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56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of chromaticity 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Quadrupole focusing depends on particle momentum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Sextupole </a:t>
            </a:r>
            <a:r>
              <a:rPr lang="en-US" dirty="0"/>
              <a:t>in location with </a:t>
            </a:r>
            <a:r>
              <a:rPr lang="en-US" dirty="0" smtClean="0"/>
              <a:t>dispersion: closed orbit offset for off-momentum particles from dispersion results in feed-down in sextupole giving quadrupole effect (focusing or defocusing depending on sign of momentum)</a:t>
            </a:r>
            <a:endParaRPr lang="en-US" dirty="0"/>
          </a:p>
        </p:txBody>
      </p:sp>
      <p:pic>
        <p:nvPicPr>
          <p:cNvPr id="4" name="Picture 3" descr="USPAS2011Lect6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" t="43255" r="25944" b="7841"/>
          <a:stretch/>
        </p:blipFill>
        <p:spPr>
          <a:xfrm>
            <a:off x="2668335" y="1202216"/>
            <a:ext cx="4043285" cy="2228952"/>
          </a:xfrm>
          <a:prstGeom prst="rect">
            <a:avLst/>
          </a:prstGeom>
        </p:spPr>
      </p:pic>
      <p:pic>
        <p:nvPicPr>
          <p:cNvPr id="5" name="Picture 4" descr="USPAS2011Lect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9" t="52908" r="40856" b="11003"/>
          <a:stretch/>
        </p:blipFill>
        <p:spPr>
          <a:xfrm>
            <a:off x="2690235" y="4569476"/>
            <a:ext cx="4207819" cy="227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7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correction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Install </a:t>
            </a:r>
            <a:r>
              <a:rPr lang="en-US" dirty="0" err="1"/>
              <a:t>sextupoles</a:t>
            </a:r>
            <a:r>
              <a:rPr lang="en-US" dirty="0"/>
              <a:t> in areas </a:t>
            </a:r>
            <a:r>
              <a:rPr lang="en-US" dirty="0" smtClean="0"/>
              <a:t>with high</a:t>
            </a:r>
            <a:r>
              <a:rPr lang="en-US" dirty="0"/>
              <a:t>-</a:t>
            </a:r>
            <a:r>
              <a:rPr lang="en-US" dirty="0" smtClean="0"/>
              <a:t>dispersion and high beta</a:t>
            </a:r>
            <a:endParaRPr lang="en-US" dirty="0"/>
          </a:p>
          <a:p>
            <a:pPr lvl="1"/>
            <a:r>
              <a:rPr lang="en-US" dirty="0"/>
              <a:t>Two families are able to control horizontal and vertical chromaticity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(if installed in locations with different beta-functions in the two planes)</a:t>
            </a:r>
            <a:endParaRPr lang="en-US" dirty="0"/>
          </a:p>
          <a:p>
            <a:pPr lvl="1"/>
            <a:r>
              <a:rPr lang="en-US" dirty="0" smtClean="0"/>
              <a:t>Tune </a:t>
            </a:r>
            <a:r>
              <a:rPr lang="en-US" dirty="0"/>
              <a:t>them to achieve desired </a:t>
            </a:r>
            <a:r>
              <a:rPr lang="en-US" dirty="0" smtClean="0"/>
              <a:t>chromaticity values</a:t>
            </a:r>
          </a:p>
          <a:p>
            <a:pPr lvl="1"/>
            <a:r>
              <a:rPr lang="en-US" dirty="0" err="1" smtClean="0"/>
              <a:t>Sextupoles</a:t>
            </a:r>
            <a:r>
              <a:rPr lang="en-US" dirty="0" smtClean="0"/>
              <a:t> </a:t>
            </a:r>
            <a:r>
              <a:rPr lang="en-US" dirty="0"/>
              <a:t>introduce non-linear fields </a:t>
            </a:r>
            <a:r>
              <a:rPr lang="en-US" dirty="0" smtClean="0"/>
              <a:t>(can lead to chaotic </a:t>
            </a:r>
            <a:r>
              <a:rPr lang="en-US" dirty="0"/>
              <a:t>motion)</a:t>
            </a:r>
          </a:p>
          <a:p>
            <a:pPr lvl="1"/>
            <a:r>
              <a:rPr lang="en-US" dirty="0" err="1"/>
              <a:t>Sextupoles</a:t>
            </a:r>
            <a:r>
              <a:rPr lang="en-US" dirty="0"/>
              <a:t> introduce tune-shift with amplitude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The SNS ring has </a:t>
            </a:r>
            <a:r>
              <a:rPr lang="en-US" b="1" dirty="0"/>
              <a:t>natural chromaticity of –7</a:t>
            </a:r>
          </a:p>
          <a:p>
            <a:pPr lvl="2"/>
            <a:r>
              <a:rPr lang="en-US" dirty="0"/>
              <a:t>Placing </a:t>
            </a:r>
            <a:r>
              <a:rPr lang="en-US" b="1" dirty="0"/>
              <a:t>two </a:t>
            </a:r>
            <a:r>
              <a:rPr lang="en-US" b="1" dirty="0" err="1"/>
              <a:t>sextupoles</a:t>
            </a:r>
            <a:r>
              <a:rPr lang="en-US" b="1" dirty="0"/>
              <a:t> of length </a:t>
            </a:r>
            <a:r>
              <a:rPr lang="en-US" b="1" dirty="0" smtClean="0"/>
              <a:t>0.3 m</a:t>
            </a:r>
            <a:r>
              <a:rPr lang="en-US" dirty="0" smtClean="0"/>
              <a:t> </a:t>
            </a:r>
            <a:r>
              <a:rPr lang="en-US" dirty="0"/>
              <a:t>in locations </a:t>
            </a:r>
            <a:r>
              <a:rPr lang="en-US" dirty="0" smtClean="0"/>
              <a:t>where </a:t>
            </a:r>
            <a:r>
              <a:rPr lang="en-US" b="1" dirty="0" smtClean="0"/>
              <a:t>β=12 m</a:t>
            </a:r>
            <a:r>
              <a:rPr lang="en-US" dirty="0"/>
              <a:t>, and the dispersion </a:t>
            </a:r>
            <a:r>
              <a:rPr lang="en-US" b="1" dirty="0" err="1" smtClean="0"/>
              <a:t>D</a:t>
            </a:r>
            <a:r>
              <a:rPr lang="en-US" b="1" baseline="-25000" dirty="0" err="1" smtClean="0"/>
              <a:t>x</a:t>
            </a:r>
            <a:r>
              <a:rPr lang="en-US" b="1" dirty="0" smtClean="0"/>
              <a:t>=4 m</a:t>
            </a:r>
            <a:endParaRPr lang="en-US" b="1" dirty="0"/>
          </a:p>
          <a:p>
            <a:pPr lvl="2"/>
            <a:r>
              <a:rPr lang="en-US" dirty="0"/>
              <a:t>For getting 0 chromaticity, their strength should </a:t>
            </a:r>
            <a:r>
              <a:rPr lang="en-US" dirty="0" smtClean="0"/>
              <a:t>be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/>
              <a:t>a gradient of </a:t>
            </a:r>
            <a:r>
              <a:rPr lang="en-US" b="1" dirty="0" smtClean="0"/>
              <a:t>B</a:t>
            </a:r>
            <a:r>
              <a:rPr lang="en-US" b="1" baseline="-25000" dirty="0" smtClean="0"/>
              <a:t>2</a:t>
            </a:r>
            <a:r>
              <a:rPr lang="en-US" b="1" dirty="0" smtClean="0"/>
              <a:t>=</a:t>
            </a:r>
            <a:r>
              <a:rPr lang="en-US" b="1" dirty="0"/>
              <a:t>17.3 T/m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k_2_=_frac_7_cd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99" y="5013176"/>
            <a:ext cx="2747818" cy="48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9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vs. four sextupole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182666"/>
            <a:ext cx="8784976" cy="267533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Two </a:t>
            </a:r>
            <a:r>
              <a:rPr lang="en-US" dirty="0"/>
              <a:t>families of </a:t>
            </a:r>
            <a:r>
              <a:rPr lang="en-US" dirty="0" err="1"/>
              <a:t>sextupoles</a:t>
            </a:r>
            <a:r>
              <a:rPr lang="en-US" dirty="0"/>
              <a:t> not enough for correcting off-momentum optics functions’ distortion and second order chromaticity</a:t>
            </a:r>
          </a:p>
          <a:p>
            <a:pPr lvl="1"/>
            <a:r>
              <a:rPr lang="en-US" dirty="0"/>
              <a:t>Possible solutions:</a:t>
            </a:r>
          </a:p>
          <a:p>
            <a:pPr lvl="2"/>
            <a:r>
              <a:rPr lang="en-US" dirty="0"/>
              <a:t>Place </a:t>
            </a:r>
            <a:r>
              <a:rPr lang="en-US" dirty="0" err="1"/>
              <a:t>sextupoles</a:t>
            </a:r>
            <a:r>
              <a:rPr lang="en-US" dirty="0"/>
              <a:t> accordingly to eliminate second order effects (difficult)</a:t>
            </a:r>
          </a:p>
          <a:p>
            <a:pPr lvl="2"/>
            <a:r>
              <a:rPr lang="en-US" dirty="0" smtClean="0"/>
              <a:t>Large </a:t>
            </a:r>
            <a:r>
              <a:rPr lang="en-US" dirty="0"/>
              <a:t>optics function distortion for momentum spreads of ±0.7%,when using only two families of </a:t>
            </a:r>
            <a:r>
              <a:rPr lang="en-US" dirty="0" err="1" smtClean="0"/>
              <a:t>sextupoles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/>
              <a:t>more </a:t>
            </a:r>
            <a:r>
              <a:rPr lang="en-US" b="1" dirty="0"/>
              <a:t>families </a:t>
            </a:r>
            <a:r>
              <a:rPr lang="en-US" dirty="0"/>
              <a:t>(4 in the case of the SNS ring</a:t>
            </a:r>
            <a:r>
              <a:rPr lang="en-US" dirty="0" smtClean="0"/>
              <a:t>) and optimize their settings to minimize off</a:t>
            </a:r>
            <a:r>
              <a:rPr lang="en-US" dirty="0"/>
              <a:t>-momentum optics </a:t>
            </a:r>
            <a:r>
              <a:rPr lang="en-US" dirty="0" smtClean="0"/>
              <a:t>beating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56" y="832844"/>
            <a:ext cx="8405476" cy="326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66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764704"/>
            <a:ext cx="8784976" cy="5760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784800" marR="0" lvl="2" indent="-16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80100" indent="0" fontAlgn="auto">
              <a:buFont typeface="Noto Sans Symbols"/>
              <a:buNone/>
            </a:pPr>
            <a:r>
              <a:rPr lang="en-US" sz="1800" b="0" kern="0" smtClean="0">
                <a:solidFill>
                  <a:schemeClr val="tx1"/>
                </a:solidFill>
              </a:rPr>
              <a:t>LEIR: Consider a heavy-ion</a:t>
            </a:r>
            <a:r>
              <a:rPr lang="en-US" sz="1800" kern="0" smtClean="0">
                <a:solidFill>
                  <a:schemeClr val="tx1"/>
                </a:solidFill>
              </a:rPr>
              <a:t> synchrotron </a:t>
            </a:r>
            <a:r>
              <a:rPr lang="en-US" sz="1800" b="0" kern="0" smtClean="0">
                <a:solidFill>
                  <a:schemeClr val="tx1"/>
                </a:solidFill>
              </a:rPr>
              <a:t>with </a:t>
            </a:r>
            <a:r>
              <a:rPr lang="en-US" sz="1800" kern="0" smtClean="0">
                <a:solidFill>
                  <a:schemeClr val="tx1"/>
                </a:solidFill>
              </a:rPr>
              <a:t>5 families of quadrupoles </a:t>
            </a:r>
            <a:r>
              <a:rPr lang="en-US" sz="1800" b="0" kern="0" smtClean="0">
                <a:solidFill>
                  <a:schemeClr val="tx1"/>
                </a:solidFill>
              </a:rPr>
              <a:t>(no FODO structure) and the optical functions from the plot and table below. </a:t>
            </a:r>
          </a:p>
          <a:p>
            <a:pPr fontAlgn="auto"/>
            <a:r>
              <a:rPr lang="en-US" sz="1800" b="0" kern="0" smtClean="0">
                <a:solidFill>
                  <a:schemeClr val="tx1"/>
                </a:solidFill>
              </a:rPr>
              <a:t>What is the natural chromaticity of the machine? (quad length </a:t>
            </a:r>
            <a:r>
              <a:rPr lang="en-US" sz="1800" b="0" i="1" kern="1200" smtClean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l</a:t>
            </a:r>
            <a:r>
              <a:rPr lang="en-US" sz="1800" b="0" i="1" kern="1200" baseline="-25000" smtClean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q</a:t>
            </a:r>
            <a:r>
              <a:rPr lang="en-US" sz="1800" b="0" kern="1200" smtClean="0">
                <a:solidFill>
                  <a:srgbClr val="000000"/>
                </a:solidFill>
                <a:ea typeface="ＭＳ Ｐゴシック" charset="0"/>
              </a:rPr>
              <a:t>=0.5m for all families, dipole length </a:t>
            </a:r>
            <a:r>
              <a:rPr lang="en-US" sz="1800" b="0" i="1" kern="1200" smtClean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l</a:t>
            </a:r>
            <a:r>
              <a:rPr lang="en-US" sz="1800" b="0" i="1" kern="1200" baseline="-25000" smtClean="0">
                <a:solidFill>
                  <a:srgbClr val="000000"/>
                </a:solidFill>
                <a:latin typeface="Times" charset="0"/>
                <a:ea typeface="Times" charset="0"/>
                <a:cs typeface="Times" charset="0"/>
              </a:rPr>
              <a:t>d</a:t>
            </a:r>
            <a:r>
              <a:rPr lang="en-US" sz="1800" b="0" kern="1200" smtClean="0">
                <a:solidFill>
                  <a:srgbClr val="000000"/>
                </a:solidFill>
                <a:ea typeface="ＭＳ Ｐゴシック" charset="0"/>
              </a:rPr>
              <a:t>=6.44m)</a:t>
            </a:r>
            <a:endParaRPr lang="en-US" sz="1800" b="0" kern="0" smtClean="0">
              <a:solidFill>
                <a:schemeClr val="tx1"/>
              </a:solidFill>
            </a:endParaRPr>
          </a:p>
          <a:p>
            <a:pPr fontAlgn="auto">
              <a:spcBef>
                <a:spcPts val="600"/>
              </a:spcBef>
            </a:pPr>
            <a:r>
              <a:rPr lang="en-US" sz="1800" b="0" kern="0" smtClean="0">
                <a:solidFill>
                  <a:schemeClr val="tx1"/>
                </a:solidFill>
              </a:rPr>
              <a:t>What is the optimum placement for the sextupole magnets to correct the chromaticity? Give their estimated k</a:t>
            </a:r>
            <a:r>
              <a:rPr lang="en-US" sz="1800" b="0" kern="0" baseline="-25000" smtClean="0">
                <a:solidFill>
                  <a:schemeClr val="tx1"/>
                </a:solidFill>
              </a:rPr>
              <a:t>2</a:t>
            </a:r>
            <a:r>
              <a:rPr lang="en-US" sz="1800" b="0" kern="0" smtClean="0">
                <a:solidFill>
                  <a:schemeClr val="tx1"/>
                </a:solidFill>
              </a:rPr>
              <a:t> value to get               ? (assume </a:t>
            </a:r>
            <a:r>
              <a:rPr lang="en-US" sz="1800" b="0" i="1" kern="0" smtClean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l</a:t>
            </a:r>
            <a:r>
              <a:rPr lang="en-US" sz="1800" b="0" i="1" kern="0" baseline="-25000" smtClean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s</a:t>
            </a:r>
            <a:r>
              <a:rPr lang="en-US" sz="1800" b="0" i="1" kern="0" smtClean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sz="1800" b="0" kern="0" smtClean="0">
                <a:solidFill>
                  <a:schemeClr val="tx1"/>
                </a:solidFill>
              </a:rPr>
              <a:t>= </a:t>
            </a:r>
            <a:r>
              <a:rPr lang="en-US" sz="1800" b="0" i="1" kern="0" smtClean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l</a:t>
            </a:r>
            <a:r>
              <a:rPr lang="en-US" sz="1800" b="0" i="1" kern="0" baseline="-25000" smtClean="0">
                <a:solidFill>
                  <a:schemeClr val="tx1"/>
                </a:solidFill>
                <a:latin typeface="Times" charset="0"/>
                <a:ea typeface="Times" charset="0"/>
                <a:cs typeface="Times" charset="0"/>
              </a:rPr>
              <a:t>q</a:t>
            </a:r>
            <a:r>
              <a:rPr lang="en-US" sz="1800" b="0" kern="0" smtClean="0">
                <a:solidFill>
                  <a:schemeClr val="tx1"/>
                </a:solidFill>
              </a:rPr>
              <a:t>)</a:t>
            </a:r>
          </a:p>
          <a:p>
            <a:pPr marL="80100" indent="0" fontAlgn="auto">
              <a:spcBef>
                <a:spcPts val="600"/>
              </a:spcBef>
              <a:buFont typeface="Noto Sans Symbols"/>
              <a:buNone/>
            </a:pPr>
            <a:endParaRPr lang="en-US" kern="0" smtClean="0"/>
          </a:p>
          <a:p>
            <a:pPr marL="80100" indent="0" fontAlgn="auto">
              <a:spcBef>
                <a:spcPts val="600"/>
              </a:spcBef>
              <a:buFont typeface="Noto Sans Symbols"/>
              <a:buNone/>
            </a:pPr>
            <a:endParaRPr lang="en-US" kern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244" y="2564904"/>
            <a:ext cx="780887" cy="28803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037896" y="2983866"/>
            <a:ext cx="1872158" cy="1885294"/>
            <a:chOff x="1037896" y="2823172"/>
            <a:chExt cx="1872158" cy="1885294"/>
          </a:xfrm>
        </p:grpSpPr>
        <p:sp>
          <p:nvSpPr>
            <p:cNvPr id="15" name="Rounded Rectangle 14"/>
            <p:cNvSpPr/>
            <p:nvPr/>
          </p:nvSpPr>
          <p:spPr>
            <a:xfrm>
              <a:off x="1099645" y="2895305"/>
              <a:ext cx="1749972" cy="1736959"/>
            </a:xfrm>
            <a:prstGeom prst="roundRect">
              <a:avLst>
                <a:gd name="adj" fmla="val 20083"/>
              </a:avLst>
            </a:prstGeom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6" name="Block Arc 15"/>
            <p:cNvSpPr/>
            <p:nvPr/>
          </p:nvSpPr>
          <p:spPr>
            <a:xfrm>
              <a:off x="1048408" y="2838937"/>
              <a:ext cx="847395" cy="792219"/>
            </a:xfrm>
            <a:prstGeom prst="blockArc">
              <a:avLst>
                <a:gd name="adj1" fmla="val 10715562"/>
                <a:gd name="adj2" fmla="val 16262946"/>
                <a:gd name="adj3" fmla="val 12253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7" name="Block Arc 16"/>
            <p:cNvSpPr/>
            <p:nvPr/>
          </p:nvSpPr>
          <p:spPr>
            <a:xfrm rot="16039578">
              <a:off x="1023442" y="3874207"/>
              <a:ext cx="847395" cy="792219"/>
            </a:xfrm>
            <a:prstGeom prst="blockArc">
              <a:avLst>
                <a:gd name="adj1" fmla="val 10843435"/>
                <a:gd name="adj2" fmla="val 16262946"/>
                <a:gd name="adj3" fmla="val 12253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8" name="Block Arc 17"/>
            <p:cNvSpPr/>
            <p:nvPr/>
          </p:nvSpPr>
          <p:spPr>
            <a:xfrm rot="10800000">
              <a:off x="2054779" y="3892598"/>
              <a:ext cx="847395" cy="792219"/>
            </a:xfrm>
            <a:prstGeom prst="blockArc">
              <a:avLst>
                <a:gd name="adj1" fmla="val 10715562"/>
                <a:gd name="adj2" fmla="val 16172680"/>
                <a:gd name="adj3" fmla="val 11761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9" name="Block Arc 18"/>
            <p:cNvSpPr/>
            <p:nvPr/>
          </p:nvSpPr>
          <p:spPr>
            <a:xfrm rot="5245777">
              <a:off x="2081050" y="2866526"/>
              <a:ext cx="847395" cy="792219"/>
            </a:xfrm>
            <a:prstGeom prst="blockArc">
              <a:avLst>
                <a:gd name="adj1" fmla="val 10715562"/>
                <a:gd name="adj2" fmla="val 16262946"/>
                <a:gd name="adj3" fmla="val 12253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25315" y="2827113"/>
              <a:ext cx="51238" cy="1379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10713" y="2825800"/>
              <a:ext cx="51238" cy="1379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91258" y="2824486"/>
              <a:ext cx="51238" cy="1379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72713" y="2823172"/>
              <a:ext cx="51238" cy="1379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10713" y="4567890"/>
              <a:ext cx="51238" cy="1379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30571" y="4570518"/>
              <a:ext cx="51238" cy="1379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89948" y="4565256"/>
              <a:ext cx="51238" cy="1379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371404" y="4563944"/>
              <a:ext cx="51238" cy="1379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782614" y="3276429"/>
              <a:ext cx="126124" cy="51238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781303" y="3350003"/>
              <a:ext cx="126124" cy="512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783924" y="3439339"/>
              <a:ext cx="126124" cy="51238"/>
            </a:xfrm>
            <a:prstGeom prst="rect">
              <a:avLst/>
            </a:prstGeom>
            <a:solidFill>
              <a:srgbClr val="0096FF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782614" y="4127767"/>
              <a:ext cx="126124" cy="512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1300" y="4197398"/>
              <a:ext cx="126124" cy="51238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3930" y="4046311"/>
              <a:ext cx="126124" cy="51238"/>
            </a:xfrm>
            <a:prstGeom prst="rect">
              <a:avLst/>
            </a:prstGeom>
            <a:solidFill>
              <a:srgbClr val="0096FF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039210" y="3271171"/>
              <a:ext cx="126124" cy="51238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37899" y="3344745"/>
              <a:ext cx="126124" cy="512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40520" y="3434081"/>
              <a:ext cx="126124" cy="51238"/>
            </a:xfrm>
            <a:prstGeom prst="rect">
              <a:avLst/>
            </a:prstGeom>
            <a:solidFill>
              <a:srgbClr val="0096FF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39210" y="4130392"/>
              <a:ext cx="126124" cy="512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037896" y="4200023"/>
              <a:ext cx="126124" cy="51238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40526" y="4048936"/>
              <a:ext cx="126124" cy="51238"/>
            </a:xfrm>
            <a:prstGeom prst="rect">
              <a:avLst/>
            </a:prstGeom>
            <a:solidFill>
              <a:srgbClr val="0096FF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20595" y="2937471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solidFill>
                    <a:srgbClr val="92D050"/>
                  </a:solidFill>
                  <a:latin typeface="Arial"/>
                  <a:cs typeface="Arial"/>
                </a:rPr>
                <a:t>QF1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19149" y="3164756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solidFill>
                    <a:srgbClr val="FFC000"/>
                  </a:solidFill>
                  <a:latin typeface="Arial"/>
                  <a:cs typeface="Arial"/>
                </a:rPr>
                <a:t>QD1</a:t>
              </a:r>
            </a:p>
          </p:txBody>
        </p:sp>
        <p:cxnSp>
          <p:nvCxnSpPr>
            <p:cNvPr id="42" name="Straight Arrow Connector 41"/>
            <p:cNvCxnSpPr>
              <a:stCxn id="56" idx="3"/>
            </p:cNvCxnSpPr>
            <p:nvPr/>
          </p:nvCxnSpPr>
          <p:spPr>
            <a:xfrm flipV="1">
              <a:off x="2205023" y="2980827"/>
              <a:ext cx="120391" cy="95144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56" idx="1"/>
            </p:cNvCxnSpPr>
            <p:nvPr/>
          </p:nvCxnSpPr>
          <p:spPr>
            <a:xfrm flipH="1" flipV="1">
              <a:off x="1631732" y="2980827"/>
              <a:ext cx="88863" cy="95144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57" idx="3"/>
            </p:cNvCxnSpPr>
            <p:nvPr/>
          </p:nvCxnSpPr>
          <p:spPr>
            <a:xfrm flipV="1">
              <a:off x="2219607" y="2992652"/>
              <a:ext cx="204341" cy="310604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57" idx="1"/>
            </p:cNvCxnSpPr>
            <p:nvPr/>
          </p:nvCxnSpPr>
          <p:spPr>
            <a:xfrm flipH="1" flipV="1">
              <a:off x="1533199" y="2988710"/>
              <a:ext cx="185950" cy="314546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746869" y="3633781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solidFill>
                    <a:srgbClr val="800080"/>
                  </a:solidFill>
                  <a:latin typeface="Arial"/>
                  <a:cs typeface="Arial"/>
                </a:rPr>
                <a:t>QF2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02524" y="3632466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solidFill>
                    <a:srgbClr val="FF0000"/>
                  </a:solidFill>
                  <a:latin typeface="Arial"/>
                  <a:cs typeface="Arial"/>
                </a:rPr>
                <a:t>QD2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67642" y="3632466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solidFill>
                    <a:srgbClr val="0096FF"/>
                  </a:solidFill>
                  <a:latin typeface="Arial"/>
                  <a:cs typeface="Arial"/>
                </a:rPr>
                <a:t>QF3</a:t>
              </a:r>
            </a:p>
          </p:txBody>
        </p:sp>
        <p:cxnSp>
          <p:nvCxnSpPr>
            <p:cNvPr id="49" name="Straight Arrow Connector 48"/>
            <p:cNvCxnSpPr>
              <a:stCxn id="72" idx="0"/>
            </p:cNvCxnSpPr>
            <p:nvPr/>
          </p:nvCxnSpPr>
          <p:spPr>
            <a:xfrm flipH="1" flipV="1">
              <a:off x="1186356" y="3477442"/>
              <a:ext cx="123500" cy="155024"/>
            </a:xfrm>
            <a:prstGeom prst="straightConnector1">
              <a:avLst/>
            </a:prstGeom>
            <a:ln>
              <a:solidFill>
                <a:srgbClr val="0096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71" idx="0"/>
            </p:cNvCxnSpPr>
            <p:nvPr/>
          </p:nvCxnSpPr>
          <p:spPr>
            <a:xfrm flipH="1" flipV="1">
              <a:off x="1186356" y="3378907"/>
              <a:ext cx="466397" cy="2535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70" idx="0"/>
            </p:cNvCxnSpPr>
            <p:nvPr/>
          </p:nvCxnSpPr>
          <p:spPr>
            <a:xfrm flipH="1" flipV="1">
              <a:off x="1190297" y="3288255"/>
              <a:ext cx="798786" cy="345526"/>
            </a:xfrm>
            <a:prstGeom prst="straightConnector1">
              <a:avLst/>
            </a:prstGeom>
            <a:ln>
              <a:solidFill>
                <a:srgbClr val="6600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72" idx="2"/>
            </p:cNvCxnSpPr>
            <p:nvPr/>
          </p:nvCxnSpPr>
          <p:spPr>
            <a:xfrm flipH="1">
              <a:off x="1190298" y="3909465"/>
              <a:ext cx="119558" cy="151300"/>
            </a:xfrm>
            <a:prstGeom prst="straightConnector1">
              <a:avLst/>
            </a:prstGeom>
            <a:ln>
              <a:solidFill>
                <a:srgbClr val="0096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71" idx="2"/>
            </p:cNvCxnSpPr>
            <p:nvPr/>
          </p:nvCxnSpPr>
          <p:spPr>
            <a:xfrm flipH="1">
              <a:off x="1190298" y="3909465"/>
              <a:ext cx="462455" cy="241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70" idx="2"/>
            </p:cNvCxnSpPr>
            <p:nvPr/>
          </p:nvCxnSpPr>
          <p:spPr>
            <a:xfrm flipH="1">
              <a:off x="1194239" y="3910780"/>
              <a:ext cx="794844" cy="323406"/>
            </a:xfrm>
            <a:prstGeom prst="straightConnector1">
              <a:avLst/>
            </a:prstGeom>
            <a:ln>
              <a:solidFill>
                <a:srgbClr val="6600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3635896" y="2924944"/>
            <a:ext cx="5472608" cy="2500728"/>
            <a:chOff x="3635896" y="2640602"/>
            <a:chExt cx="5472608" cy="2500728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2640602"/>
              <a:ext cx="5472608" cy="2500728"/>
            </a:xfrm>
            <a:prstGeom prst="rect">
              <a:avLst/>
            </a:prstGeom>
          </p:spPr>
        </p:pic>
        <p:sp>
          <p:nvSpPr>
            <p:cNvPr id="57" name="Rectangle 56"/>
            <p:cNvSpPr/>
            <p:nvPr/>
          </p:nvSpPr>
          <p:spPr>
            <a:xfrm>
              <a:off x="4450776" y="3852058"/>
              <a:ext cx="45719" cy="1663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017976" y="3849658"/>
              <a:ext cx="45719" cy="1663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429576" y="3850858"/>
              <a:ext cx="45719" cy="1663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003976" y="3852058"/>
              <a:ext cx="45719" cy="16637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5176" y="4026058"/>
              <a:ext cx="45719" cy="1663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948776" y="4023658"/>
              <a:ext cx="45719" cy="1663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488376" y="4024858"/>
              <a:ext cx="45719" cy="1663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960376" y="4026058"/>
              <a:ext cx="45719" cy="1663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043576" y="3847258"/>
              <a:ext cx="45719" cy="166376"/>
            </a:xfrm>
            <a:prstGeom prst="rect">
              <a:avLst/>
            </a:prstGeom>
            <a:solidFill>
              <a:srgbClr val="009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419176" y="3848458"/>
              <a:ext cx="45719" cy="166376"/>
            </a:xfrm>
            <a:prstGeom prst="rect">
              <a:avLst/>
            </a:prstGeom>
            <a:solidFill>
              <a:srgbClr val="009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400376" y="3849658"/>
              <a:ext cx="45719" cy="166376"/>
            </a:xfrm>
            <a:prstGeom prst="rect">
              <a:avLst/>
            </a:prstGeom>
            <a:solidFill>
              <a:srgbClr val="009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027176" y="3850858"/>
              <a:ext cx="45719" cy="166376"/>
            </a:xfrm>
            <a:prstGeom prst="rect">
              <a:avLst/>
            </a:prstGeom>
            <a:solidFill>
              <a:srgbClr val="009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994376" y="4021258"/>
              <a:ext cx="45719" cy="16637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979176" y="4022458"/>
              <a:ext cx="45719" cy="16637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459176" y="4023658"/>
              <a:ext cx="45719" cy="16637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473176" y="4024858"/>
              <a:ext cx="45719" cy="16637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936776" y="3848458"/>
              <a:ext cx="45719" cy="166376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501176" y="3849658"/>
              <a:ext cx="45719" cy="166376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929976" y="3847258"/>
              <a:ext cx="45719" cy="166376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516376" y="3852058"/>
              <a:ext cx="45719" cy="166376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2479964" y="4437112"/>
            <a:ext cx="322118" cy="2840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766727" y="4417367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latin typeface="Symbol" charset="2"/>
                <a:ea typeface="Symbol" charset="2"/>
                <a:cs typeface="Symbol" charset="2"/>
              </a:rPr>
              <a:t>r </a:t>
            </a:r>
            <a:r>
              <a:rPr lang="en-US" sz="1400" smtClean="0">
                <a:latin typeface="Symbol" charset="2"/>
                <a:ea typeface="Symbol" charset="2"/>
                <a:cs typeface="Symbol" charset="2"/>
              </a:rPr>
              <a:t>=  4.1</a:t>
            </a:r>
            <a:r>
              <a:rPr lang="en-US" sz="1400" smtClean="0">
                <a:latin typeface="+mj-lt"/>
                <a:ea typeface="Symbol" charset="2"/>
                <a:cs typeface="Symbol" charset="2"/>
              </a:rPr>
              <a:t>m</a:t>
            </a:r>
            <a:endParaRPr lang="en-US" sz="1400" dirty="0" smtClean="0">
              <a:latin typeface="+mj-lt"/>
              <a:ea typeface="Symbol" charset="2"/>
              <a:cs typeface="Symbol" charset="2"/>
            </a:endParaRPr>
          </a:p>
        </p:txBody>
      </p:sp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992150"/>
              </p:ext>
            </p:extLst>
          </p:nvPr>
        </p:nvGraphicFramePr>
        <p:xfrm>
          <a:off x="442452" y="5017340"/>
          <a:ext cx="3318387" cy="17240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89935"/>
                <a:gridCol w="810724"/>
                <a:gridCol w="654515"/>
                <a:gridCol w="615244"/>
                <a:gridCol w="647969"/>
              </a:tblGrid>
              <a:tr h="287338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(m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200" baseline="-2500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baseline="-2500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92D050"/>
                          </a:solidFill>
                        </a:rPr>
                        <a:t>QF1</a:t>
                      </a:r>
                      <a:endParaRPr lang="en-US" sz="1200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0.9041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-10.9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C000"/>
                          </a:solidFill>
                        </a:rPr>
                        <a:t>QD1</a:t>
                      </a:r>
                      <a:endParaRPr lang="en-US" sz="1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-1.1303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5.3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18.0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-7.3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800080"/>
                          </a:solidFill>
                        </a:rPr>
                        <a:t>QF2</a:t>
                      </a:r>
                      <a:endParaRPr lang="en-US" sz="1200" dirty="0">
                        <a:solidFill>
                          <a:srgbClr val="800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0.3088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10.8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QD2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-1.3181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5.4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14.5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96FF"/>
                          </a:solidFill>
                        </a:rPr>
                        <a:t>QF3</a:t>
                      </a:r>
                      <a:endParaRPr lang="en-US" sz="1200" dirty="0">
                        <a:solidFill>
                          <a:srgbClr val="009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0.7167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72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Betatron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on-momentum linear betatron motion of a particle in both </a:t>
            </a:r>
            <a:r>
              <a:rPr lang="en-US" dirty="0" smtClean="0"/>
              <a:t>planes </a:t>
            </a:r>
            <a:r>
              <a:rPr lang="en-US" dirty="0"/>
              <a:t>is described </a:t>
            </a:r>
            <a:r>
              <a:rPr lang="en-US" dirty="0" smtClean="0"/>
              <a:t>by (</a:t>
            </a:r>
            <a:r>
              <a:rPr lang="en-US" dirty="0" err="1" smtClean="0"/>
              <a:t>Floquet</a:t>
            </a:r>
            <a:r>
              <a:rPr lang="en-US" dirty="0" smtClean="0"/>
              <a:t> theorem)</a:t>
            </a:r>
            <a:endParaRPr lang="en-US" dirty="0"/>
          </a:p>
          <a:p>
            <a:pPr lvl="3"/>
            <a:endParaRPr lang="en-US" dirty="0"/>
          </a:p>
          <a:p>
            <a:pPr marL="254700" lvl="1" indent="0">
              <a:buNone/>
            </a:pPr>
            <a:endParaRPr lang="en-US" dirty="0"/>
          </a:p>
          <a:p>
            <a:pPr marL="254700" lvl="1" indent="0">
              <a:buNone/>
            </a:pPr>
            <a:r>
              <a:rPr lang="en-US" dirty="0"/>
              <a:t>     with	    </a:t>
            </a:r>
            <a:r>
              <a:rPr lang="en-US" dirty="0" smtClean="0"/>
              <a:t> the </a:t>
            </a:r>
            <a:r>
              <a:rPr lang="en-US" dirty="0" err="1"/>
              <a:t>twiss</a:t>
            </a:r>
            <a:r>
              <a:rPr lang="en-US" dirty="0"/>
              <a:t> functions</a:t>
            </a:r>
          </a:p>
          <a:p>
            <a:pPr lvl="5"/>
            <a:endParaRPr lang="en-US" sz="1400" dirty="0"/>
          </a:p>
          <a:p>
            <a:pPr marL="254700" lvl="1" indent="0">
              <a:buNone/>
            </a:pPr>
            <a:r>
              <a:rPr lang="en-US" dirty="0"/>
              <a:t>          the betatron phase</a:t>
            </a:r>
          </a:p>
          <a:p>
            <a:pPr lvl="5"/>
            <a:endParaRPr lang="en-US" sz="1400" dirty="0"/>
          </a:p>
          <a:p>
            <a:pPr marL="254700" lvl="1" indent="0">
              <a:buNone/>
            </a:pPr>
            <a:r>
              <a:rPr lang="en-US" dirty="0"/>
              <a:t>     and the beta function     is defined by the envelope equation</a:t>
            </a:r>
          </a:p>
          <a:p>
            <a:pPr lvl="2"/>
            <a:endParaRPr lang="en-US" b="1" dirty="0"/>
          </a:p>
          <a:p>
            <a:pPr lvl="4"/>
            <a:endParaRPr lang="en-US" b="1" dirty="0"/>
          </a:p>
          <a:p>
            <a:pPr lvl="1"/>
            <a:r>
              <a:rPr lang="en-US" dirty="0"/>
              <a:t>By differentiation, we have that the angle is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1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54" y="1660350"/>
            <a:ext cx="3554310" cy="3582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1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00808"/>
            <a:ext cx="1368747" cy="32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844" y="2384446"/>
            <a:ext cx="862762" cy="24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7" name="Picture 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99671"/>
            <a:ext cx="3248509" cy="60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8" name="Picture 10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7" y="3057398"/>
            <a:ext cx="176522" cy="23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543" y="2894673"/>
            <a:ext cx="1625547" cy="59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534" y="3741910"/>
            <a:ext cx="165310" cy="26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31" y="4167264"/>
            <a:ext cx="3117274" cy="36368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406" y="5334818"/>
            <a:ext cx="6265049" cy="67219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69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transfer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The general transfer </a:t>
            </a:r>
            <a:r>
              <a:rPr lang="en-US" dirty="0"/>
              <a:t>matrix from location 0 to </a:t>
            </a:r>
            <a:r>
              <a:rPr lang="en-US" dirty="0" smtClean="0"/>
              <a:t>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obtained as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the </a:t>
            </a:r>
            <a:r>
              <a:rPr lang="en-US" b="1" dirty="0"/>
              <a:t>phase </a:t>
            </a:r>
            <a:r>
              <a:rPr lang="en-US" b="1" dirty="0" smtClean="0"/>
              <a:t>advance</a:t>
            </a:r>
            <a:br>
              <a:rPr lang="en-US" b="1" dirty="0" smtClean="0"/>
            </a:br>
            <a:endParaRPr lang="en-US" sz="1000" b="1" dirty="0" smtClean="0"/>
          </a:p>
          <a:p>
            <a:pPr lvl="1"/>
            <a:r>
              <a:rPr lang="en-US" b="1" dirty="0" smtClean="0"/>
              <a:t>For a periodic cell</a:t>
            </a:r>
            <a:br>
              <a:rPr lang="en-US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b="1" dirty="0" smtClean="0"/>
              <a:t>the transfer matrix is</a:t>
            </a:r>
            <a:r>
              <a:rPr lang="en-US" dirty="0" smtClean="0"/>
              <a:t>				</a:t>
            </a:r>
            <a:endParaRPr lang="en-US" b="1" dirty="0"/>
          </a:p>
          <a:p>
            <a:pPr lvl="1"/>
            <a:endParaRPr lang="en-US" dirty="0"/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2736304" cy="6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36912"/>
            <a:ext cx="7493010" cy="876074"/>
          </a:xfrm>
          <a:prstGeom prst="rect">
            <a:avLst/>
          </a:prstGeom>
        </p:spPr>
      </p:pic>
      <p:pic>
        <p:nvPicPr>
          <p:cNvPr id="8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708" y="3796369"/>
            <a:ext cx="2232248" cy="580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945" y="4509120"/>
            <a:ext cx="3870351" cy="29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517232"/>
            <a:ext cx="5112568" cy="72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971600" y="2564904"/>
            <a:ext cx="7632848" cy="1008112"/>
          </a:xfrm>
          <a:prstGeom prst="rect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79712" y="5373216"/>
            <a:ext cx="5328592" cy="1008112"/>
          </a:xfrm>
          <a:prstGeom prst="rect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7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ellipse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b="1" dirty="0"/>
              <a:t>phase space coordinates (u, u’) </a:t>
            </a:r>
            <a:r>
              <a:rPr lang="en-US" dirty="0"/>
              <a:t>of a single particle at a given location s </a:t>
            </a:r>
            <a:r>
              <a:rPr lang="en-US" dirty="0" smtClean="0"/>
              <a:t>of the </a:t>
            </a:r>
            <a:r>
              <a:rPr lang="en-US" dirty="0"/>
              <a:t>machine </a:t>
            </a:r>
            <a:r>
              <a:rPr lang="en-US" b="1" dirty="0"/>
              <a:t>lie on the phase space ellipse </a:t>
            </a:r>
            <a:r>
              <a:rPr lang="en-US" dirty="0"/>
              <a:t>when plotted for several </a:t>
            </a:r>
            <a:r>
              <a:rPr lang="en-US" dirty="0" smtClean="0"/>
              <a:t>turns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b="1" dirty="0"/>
              <a:t>values of the </a:t>
            </a:r>
            <a:r>
              <a:rPr lang="en-US" b="1" dirty="0" err="1"/>
              <a:t>Twiss</a:t>
            </a:r>
            <a:r>
              <a:rPr lang="en-US" b="1" dirty="0"/>
              <a:t> parameters </a:t>
            </a:r>
            <a:r>
              <a:rPr lang="en-US" dirty="0"/>
              <a:t>and therefore the orientation of the phase space ellipse </a:t>
            </a:r>
            <a:r>
              <a:rPr lang="en-US" b="1" dirty="0"/>
              <a:t>depend on the s location in the </a:t>
            </a:r>
            <a:r>
              <a:rPr lang="en-US" b="1" dirty="0" smtClean="0"/>
              <a:t>machine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b="1" dirty="0" err="1"/>
              <a:t>Twiss</a:t>
            </a:r>
            <a:r>
              <a:rPr lang="en-US" b="1" dirty="0"/>
              <a:t> parameters are periodic with the machine circumference</a:t>
            </a:r>
            <a:r>
              <a:rPr lang="en-US" dirty="0"/>
              <a:t>. Their values are derived from the transfer matrix and they are uniquely defined at any point in the </a:t>
            </a:r>
            <a:r>
              <a:rPr lang="en-US" dirty="0" smtClean="0"/>
              <a:t>machine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483630" y="2162919"/>
            <a:ext cx="3623794" cy="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>
          <a:xfrm flipV="1">
            <a:off x="4258359" y="879009"/>
            <a:ext cx="0" cy="238336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sp>
        <p:nvSpPr>
          <p:cNvPr id="7" name="Oval 6"/>
          <p:cNvSpPr/>
          <p:nvPr/>
        </p:nvSpPr>
        <p:spPr>
          <a:xfrm rot="19620000">
            <a:off x="2937320" y="1736807"/>
            <a:ext cx="2608623" cy="826399"/>
          </a:xfrm>
          <a:prstGeom prst="ellipse">
            <a:avLst/>
          </a:prstGeom>
          <a:noFill/>
          <a:ln w="25400" cap="flat" cmpd="sng" algn="ctr">
            <a:solidFill>
              <a:srgbClr val="0055A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215296" y="1218381"/>
            <a:ext cx="611015" cy="276999"/>
            <a:chOff x="5215296" y="1218381"/>
            <a:chExt cx="611015" cy="276999"/>
          </a:xfrm>
        </p:grpSpPr>
        <p:sp>
          <p:nvSpPr>
            <p:cNvPr id="23" name="Oval 22"/>
            <p:cNvSpPr/>
            <p:nvPr/>
          </p:nvSpPr>
          <p:spPr>
            <a:xfrm>
              <a:off x="5215296" y="1335585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48133" y="1218381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534468" y="1830859"/>
            <a:ext cx="611868" cy="276999"/>
            <a:chOff x="4534468" y="1830859"/>
            <a:chExt cx="611868" cy="276999"/>
          </a:xfrm>
        </p:grpSpPr>
        <p:sp>
          <p:nvSpPr>
            <p:cNvPr id="24" name="Oval 23"/>
            <p:cNvSpPr/>
            <p:nvPr/>
          </p:nvSpPr>
          <p:spPr>
            <a:xfrm>
              <a:off x="5055741" y="1941170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34468" y="1830859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2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346634" y="2410877"/>
            <a:ext cx="632880" cy="276999"/>
            <a:chOff x="4346634" y="2410877"/>
            <a:chExt cx="632880" cy="276999"/>
          </a:xfrm>
        </p:grpSpPr>
        <p:sp>
          <p:nvSpPr>
            <p:cNvPr id="18" name="Oval 17"/>
            <p:cNvSpPr/>
            <p:nvPr/>
          </p:nvSpPr>
          <p:spPr>
            <a:xfrm>
              <a:off x="4346634" y="2499233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01336" y="2410877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3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99742" y="2873960"/>
            <a:ext cx="578178" cy="339420"/>
            <a:chOff x="3299742" y="2873960"/>
            <a:chExt cx="578178" cy="339420"/>
          </a:xfrm>
        </p:grpSpPr>
        <p:sp>
          <p:nvSpPr>
            <p:cNvPr id="19" name="Oval 18"/>
            <p:cNvSpPr/>
            <p:nvPr/>
          </p:nvSpPr>
          <p:spPr>
            <a:xfrm>
              <a:off x="3509087" y="2873960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99742" y="2936381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4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632502" y="2366703"/>
            <a:ext cx="633218" cy="276999"/>
            <a:chOff x="2632502" y="2366703"/>
            <a:chExt cx="633218" cy="276999"/>
          </a:xfrm>
        </p:grpSpPr>
        <p:sp>
          <p:nvSpPr>
            <p:cNvPr id="20" name="Oval 19"/>
            <p:cNvSpPr/>
            <p:nvPr/>
          </p:nvSpPr>
          <p:spPr>
            <a:xfrm>
              <a:off x="3175125" y="2490635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32502" y="2366703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5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738043" y="1863412"/>
            <a:ext cx="578178" cy="303771"/>
            <a:chOff x="3738043" y="1863412"/>
            <a:chExt cx="578178" cy="303771"/>
          </a:xfrm>
        </p:grpSpPr>
        <p:sp>
          <p:nvSpPr>
            <p:cNvPr id="21" name="Oval 20"/>
            <p:cNvSpPr/>
            <p:nvPr/>
          </p:nvSpPr>
          <p:spPr>
            <a:xfrm>
              <a:off x="3819128" y="1863412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38043" y="1890184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6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376341" y="1426180"/>
            <a:ext cx="578178" cy="323978"/>
            <a:chOff x="4376341" y="1426180"/>
            <a:chExt cx="578178" cy="323978"/>
          </a:xfrm>
        </p:grpSpPr>
        <p:sp>
          <p:nvSpPr>
            <p:cNvPr id="22" name="Oval 21"/>
            <p:cNvSpPr/>
            <p:nvPr/>
          </p:nvSpPr>
          <p:spPr>
            <a:xfrm>
              <a:off x="4592011" y="1426180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376341" y="1473159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7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306871" y="1364212"/>
            <a:ext cx="633281" cy="276999"/>
            <a:chOff x="5306871" y="1364212"/>
            <a:chExt cx="633281" cy="276999"/>
          </a:xfrm>
        </p:grpSpPr>
        <p:sp>
          <p:nvSpPr>
            <p:cNvPr id="32" name="Oval 31"/>
            <p:cNvSpPr/>
            <p:nvPr/>
          </p:nvSpPr>
          <p:spPr>
            <a:xfrm>
              <a:off x="5306871" y="1470565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61974" y="1364212"/>
              <a:ext cx="5781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rPr>
                <a:t>urn 8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258357" y="858044"/>
            <a:ext cx="910988" cy="484528"/>
            <a:chOff x="4258357" y="858044"/>
            <a:chExt cx="910988" cy="484528"/>
          </a:xfrm>
        </p:grpSpPr>
        <p:sp>
          <p:nvSpPr>
            <p:cNvPr id="12" name="Right Brace 11"/>
            <p:cNvSpPr/>
            <p:nvPr/>
          </p:nvSpPr>
          <p:spPr>
            <a:xfrm rot="16200000">
              <a:off x="4641875" y="815102"/>
              <a:ext cx="143952" cy="910988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4" name="Picture 33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9864" y="858044"/>
              <a:ext cx="838200" cy="266700"/>
            </a:xfrm>
            <a:prstGeom prst="rect">
              <a:avLst/>
            </a:prstGeom>
          </p:spPr>
        </p:pic>
      </p:grpSp>
      <p:grpSp>
        <p:nvGrpSpPr>
          <p:cNvPr id="51" name="Group 50"/>
          <p:cNvGrpSpPr/>
          <p:nvPr/>
        </p:nvGrpSpPr>
        <p:grpSpPr>
          <a:xfrm>
            <a:off x="3131840" y="1638072"/>
            <a:ext cx="1126519" cy="524847"/>
            <a:chOff x="3131840" y="1638072"/>
            <a:chExt cx="1126519" cy="524847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3864426" y="1638072"/>
              <a:ext cx="393933" cy="0"/>
            </a:xfrm>
            <a:prstGeom prst="line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dash"/>
              <a:tailEnd type="none"/>
            </a:ln>
            <a:effectLst/>
          </p:spPr>
        </p:cxnSp>
        <p:sp>
          <p:nvSpPr>
            <p:cNvPr id="17" name="Right Brace 16"/>
            <p:cNvSpPr/>
            <p:nvPr/>
          </p:nvSpPr>
          <p:spPr>
            <a:xfrm rot="10800000">
              <a:off x="3688253" y="1649093"/>
              <a:ext cx="153009" cy="513826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5" name="Picture 34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1722140"/>
              <a:ext cx="533400" cy="26670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2483768" y="1351789"/>
            <a:ext cx="2671350" cy="811130"/>
            <a:chOff x="2483768" y="1351789"/>
            <a:chExt cx="2671350" cy="811130"/>
          </a:xfrm>
        </p:grpSpPr>
        <p:sp>
          <p:nvSpPr>
            <p:cNvPr id="14" name="Right Brace 13"/>
            <p:cNvSpPr/>
            <p:nvPr/>
          </p:nvSpPr>
          <p:spPr>
            <a:xfrm rot="10800000">
              <a:off x="2960525" y="1351789"/>
              <a:ext cx="153009" cy="811130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 flipV="1">
              <a:off x="3113535" y="1353594"/>
              <a:ext cx="2041583" cy="0"/>
            </a:xfrm>
            <a:prstGeom prst="line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dash"/>
              <a:tailEnd type="none"/>
            </a:ln>
            <a:effectLst/>
          </p:spPr>
        </p:cxnSp>
        <p:pic>
          <p:nvPicPr>
            <p:cNvPr id="36" name="Picture 3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3768" y="1628800"/>
              <a:ext cx="381000" cy="22860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4258358" y="2162919"/>
            <a:ext cx="679565" cy="910365"/>
            <a:chOff x="4258358" y="2162919"/>
            <a:chExt cx="679565" cy="910365"/>
          </a:xfrm>
        </p:grpSpPr>
        <p:sp>
          <p:nvSpPr>
            <p:cNvPr id="8" name="Right Brace 7"/>
            <p:cNvSpPr/>
            <p:nvPr/>
          </p:nvSpPr>
          <p:spPr>
            <a:xfrm rot="5400000">
              <a:off x="4523882" y="2360293"/>
              <a:ext cx="143955" cy="675003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937923" y="2162919"/>
              <a:ext cx="0" cy="462896"/>
            </a:xfrm>
            <a:prstGeom prst="line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dash"/>
              <a:tailEnd type="none"/>
            </a:ln>
            <a:effectLst/>
          </p:spPr>
        </p:cxnSp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0318" y="2806584"/>
              <a:ext cx="520700" cy="266700"/>
            </a:xfrm>
            <a:prstGeom prst="rect">
              <a:avLst/>
            </a:prstGeom>
          </p:spPr>
        </p:pic>
      </p:grpSp>
      <p:grpSp>
        <p:nvGrpSpPr>
          <p:cNvPr id="54" name="Group 53"/>
          <p:cNvGrpSpPr/>
          <p:nvPr/>
        </p:nvGrpSpPr>
        <p:grpSpPr>
          <a:xfrm>
            <a:off x="4258357" y="1517729"/>
            <a:ext cx="1101791" cy="2033955"/>
            <a:chOff x="4258357" y="1517729"/>
            <a:chExt cx="1101791" cy="2033955"/>
          </a:xfrm>
        </p:grpSpPr>
        <p:sp>
          <p:nvSpPr>
            <p:cNvPr id="10" name="Right Brace 9"/>
            <p:cNvSpPr/>
            <p:nvPr/>
          </p:nvSpPr>
          <p:spPr>
            <a:xfrm rot="5400000">
              <a:off x="4734994" y="2641780"/>
              <a:ext cx="143954" cy="1097228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5355587" y="1517729"/>
              <a:ext cx="4561" cy="1588378"/>
            </a:xfrm>
            <a:prstGeom prst="line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dash"/>
              <a:tailEnd type="none"/>
            </a:ln>
            <a:effectLst/>
          </p:spPr>
        </p:cxnSp>
        <p:pic>
          <p:nvPicPr>
            <p:cNvPr id="38" name="Picture 3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284984"/>
              <a:ext cx="419100" cy="266700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5355586" y="1517729"/>
            <a:ext cx="1134734" cy="645190"/>
            <a:chOff x="5355586" y="1517729"/>
            <a:chExt cx="1134734" cy="645190"/>
          </a:xfrm>
        </p:grpSpPr>
        <p:sp>
          <p:nvSpPr>
            <p:cNvPr id="13" name="Right Brace 12"/>
            <p:cNvSpPr/>
            <p:nvPr/>
          </p:nvSpPr>
          <p:spPr>
            <a:xfrm>
              <a:off x="5355586" y="1517729"/>
              <a:ext cx="153009" cy="645190"/>
            </a:xfrm>
            <a:prstGeom prst="rightBrace">
              <a:avLst>
                <a:gd name="adj1" fmla="val 23890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9" name="Picture 3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120" y="1700808"/>
              <a:ext cx="838200" cy="266700"/>
            </a:xfrm>
            <a:prstGeom prst="rect">
              <a:avLst/>
            </a:prstGeom>
          </p:spPr>
        </p:pic>
      </p:grpSp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882" y="2264788"/>
            <a:ext cx="152400" cy="1397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243" y="836712"/>
            <a:ext cx="2159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5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on a FODO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2" name="Picture 51" descr="Q4.270_turns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91"/>
          <a:stretch/>
        </p:blipFill>
        <p:spPr>
          <a:xfrm>
            <a:off x="1259632" y="3132474"/>
            <a:ext cx="6337549" cy="3657600"/>
          </a:xfrm>
          <a:prstGeom prst="rect">
            <a:avLst/>
          </a:prstGeom>
        </p:spPr>
      </p:pic>
      <p:pic>
        <p:nvPicPr>
          <p:cNvPr id="53" name="Picture 52" descr="Q4.270_turns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91"/>
          <a:stretch/>
        </p:blipFill>
        <p:spPr>
          <a:xfrm>
            <a:off x="1259632" y="3132474"/>
            <a:ext cx="6337549" cy="3657600"/>
          </a:xfrm>
          <a:prstGeom prst="rect">
            <a:avLst/>
          </a:prstGeom>
        </p:spPr>
      </p:pic>
      <p:pic>
        <p:nvPicPr>
          <p:cNvPr id="54" name="Picture 53" descr="Q4.270_turns3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91"/>
          <a:stretch/>
        </p:blipFill>
        <p:spPr>
          <a:xfrm>
            <a:off x="1259632" y="3132474"/>
            <a:ext cx="6337549" cy="3657600"/>
          </a:xfrm>
          <a:prstGeom prst="rect">
            <a:avLst/>
          </a:prstGeom>
        </p:spPr>
      </p:pic>
      <p:pic>
        <p:nvPicPr>
          <p:cNvPr id="55" name="Picture 54" descr="Q4.270_turns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64"/>
          <a:stretch/>
        </p:blipFill>
        <p:spPr>
          <a:xfrm>
            <a:off x="1259632" y="3132474"/>
            <a:ext cx="6349201" cy="3657600"/>
          </a:xfrm>
          <a:prstGeom prst="rect">
            <a:avLst/>
          </a:prstGeom>
        </p:spPr>
      </p:pic>
      <p:pic>
        <p:nvPicPr>
          <p:cNvPr id="56" name="Picture 55" descr="Q4.270_turns5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64"/>
          <a:stretch/>
        </p:blipFill>
        <p:spPr>
          <a:xfrm>
            <a:off x="1259632" y="3132474"/>
            <a:ext cx="6349201" cy="3657600"/>
          </a:xfrm>
          <a:prstGeom prst="rect">
            <a:avLst/>
          </a:prstGeom>
        </p:spPr>
      </p:pic>
      <p:pic>
        <p:nvPicPr>
          <p:cNvPr id="57" name="Picture 56" descr="Q4.270_turns10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64"/>
          <a:stretch/>
        </p:blipFill>
        <p:spPr>
          <a:xfrm>
            <a:off x="1259632" y="3132474"/>
            <a:ext cx="6349201" cy="3657600"/>
          </a:xfrm>
          <a:prstGeom prst="rect">
            <a:avLst/>
          </a:prstGeom>
        </p:spPr>
      </p:pic>
      <p:pic>
        <p:nvPicPr>
          <p:cNvPr id="58" name="Picture 57" descr="Q4.270_phasespaces_turns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-3261423"/>
            <a:ext cx="6681936" cy="2227312"/>
          </a:xfrm>
          <a:prstGeom prst="rect">
            <a:avLst/>
          </a:prstGeom>
        </p:spPr>
      </p:pic>
      <p:pic>
        <p:nvPicPr>
          <p:cNvPr id="63" name="Picture 62" descr="Q4.270_phasespaces_turns1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-2917940"/>
            <a:ext cx="6681936" cy="2227312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979712" y="3221907"/>
            <a:ext cx="321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a)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522311" y="3221907"/>
            <a:ext cx="321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098328" y="3702661"/>
            <a:ext cx="312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2242344" y="3451684"/>
            <a:ext cx="13236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2420144" y="3449582"/>
            <a:ext cx="144000" cy="14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2360960" y="3763034"/>
            <a:ext cx="144000" cy="781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0" name="Picture 79" descr="Q4.270_phasespaces_turns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pic>
        <p:nvPicPr>
          <p:cNvPr id="81" name="Picture 80" descr="Q4.270_phasespaces_turns2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pic>
        <p:nvPicPr>
          <p:cNvPr id="82" name="Picture 81" descr="Q4.270_phasespaces_turns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pic>
        <p:nvPicPr>
          <p:cNvPr id="83" name="Picture 82" descr="Q4.270_phasespaces_turns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pic>
        <p:nvPicPr>
          <p:cNvPr id="84" name="Picture 83" descr="Q4.270_phasespaces_turns5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pic>
        <p:nvPicPr>
          <p:cNvPr id="85" name="Picture 84" descr="Q4.270_phasespaces_turns10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856984" cy="2214246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1115616" y="1029434"/>
            <a:ext cx="1579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a) Before </a:t>
            </a:r>
            <a:r>
              <a:rPr lang="en-US" sz="1200" dirty="0" err="1" smtClean="0">
                <a:solidFill>
                  <a:srgbClr val="FF0000"/>
                </a:solidFill>
                <a:latin typeface="Arial"/>
                <a:cs typeface="Arial"/>
              </a:rPr>
              <a:t>foc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038624" y="1029434"/>
            <a:ext cx="1442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) After </a:t>
            </a:r>
            <a:r>
              <a:rPr lang="en-US" sz="1200" dirty="0" err="1" smtClean="0">
                <a:solidFill>
                  <a:srgbClr val="FF0000"/>
                </a:solidFill>
                <a:latin typeface="Arial"/>
                <a:cs typeface="Arial"/>
              </a:rPr>
              <a:t>foc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64720" y="1031536"/>
            <a:ext cx="1698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c) Before </a:t>
            </a:r>
            <a:r>
              <a:rPr lang="en-US" sz="1200" dirty="0" err="1" smtClean="0">
                <a:solidFill>
                  <a:srgbClr val="FF0000"/>
                </a:solidFill>
                <a:latin typeface="Arial"/>
                <a:cs typeface="Arial"/>
              </a:rPr>
              <a:t>defoc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673846" y="1029434"/>
            <a:ext cx="1570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d) After </a:t>
            </a:r>
            <a:r>
              <a:rPr lang="en-US" sz="1200" dirty="0" err="1" smtClean="0">
                <a:solidFill>
                  <a:srgbClr val="FF0000"/>
                </a:solidFill>
                <a:latin typeface="Arial"/>
                <a:cs typeface="Arial"/>
              </a:rPr>
              <a:t>defoc</a:t>
            </a: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637340" y="3707483"/>
            <a:ext cx="321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d)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 flipH="1" flipV="1">
            <a:off x="2559968" y="3765738"/>
            <a:ext cx="144000" cy="835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925584" y="3808946"/>
            <a:ext cx="144023" cy="144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24240" y="380434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QDs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57544" y="3228284"/>
            <a:ext cx="572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QFs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758904" y="3440340"/>
            <a:ext cx="144000" cy="1229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033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and working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In a ring, the </a:t>
            </a:r>
            <a:r>
              <a:rPr lang="en-US" b="1" dirty="0" smtClean="0"/>
              <a:t>betatron</a:t>
            </a:r>
            <a:r>
              <a:rPr lang="en-US" dirty="0" smtClean="0"/>
              <a:t> </a:t>
            </a:r>
            <a:r>
              <a:rPr lang="en-US" b="1" dirty="0" smtClean="0"/>
              <a:t>tune</a:t>
            </a:r>
            <a:r>
              <a:rPr lang="en-US" dirty="0" smtClean="0"/>
              <a:t> </a:t>
            </a:r>
            <a:r>
              <a:rPr lang="en-US" dirty="0"/>
              <a:t>is defined from the 1-turn phase </a:t>
            </a:r>
            <a:r>
              <a:rPr lang="en-US" dirty="0" smtClean="0"/>
              <a:t>advance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i.e</a:t>
            </a:r>
            <a:r>
              <a:rPr lang="en-US" dirty="0"/>
              <a:t>. number of betatron oscillations per </a:t>
            </a:r>
            <a:r>
              <a:rPr lang="en-US" dirty="0" smtClean="0"/>
              <a:t>turn</a:t>
            </a:r>
          </a:p>
          <a:p>
            <a:pPr lvl="1"/>
            <a:r>
              <a:rPr lang="en-US" dirty="0" smtClean="0"/>
              <a:t>The tune is defined by the quadrupole arrangement and strength around the machine 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position of the tunes in a diagram of horizontal versus vertical  tune is </a:t>
            </a:r>
            <a:r>
              <a:rPr lang="en-US" dirty="0" smtClean="0"/>
              <a:t>called </a:t>
            </a:r>
            <a:r>
              <a:rPr lang="en-US" b="1" dirty="0"/>
              <a:t>working point</a:t>
            </a:r>
          </a:p>
          <a:p>
            <a:pPr lvl="1"/>
            <a:r>
              <a:rPr lang="en-US" dirty="0"/>
              <a:t>The tunes are imposed by the choice of the quadrupole strengths</a:t>
            </a:r>
          </a:p>
          <a:p>
            <a:pPr lvl="1"/>
            <a:r>
              <a:rPr lang="en-US" dirty="0"/>
              <a:t>One should try to avoid </a:t>
            </a:r>
            <a:r>
              <a:rPr lang="en-US" b="1" dirty="0"/>
              <a:t>resonance conditions</a:t>
            </a:r>
          </a:p>
          <a:p>
            <a:endParaRPr lang="en-US" dirty="0"/>
          </a:p>
        </p:txBody>
      </p:sp>
      <p:pic>
        <p:nvPicPr>
          <p:cNvPr id="4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754" y="1450707"/>
            <a:ext cx="3353430" cy="68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5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en-US" b="1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Transverse linear imperfections and correction</a:t>
            </a: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endParaRPr lang="en-US" sz="2000" b="1" dirty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20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Closed orbit distortion (steering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Beam orbit stability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closed orbit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Effect of single and multiple dipole kicks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Closed orbit correction methods</a:t>
            </a:r>
          </a:p>
          <a:p>
            <a:r>
              <a:rPr lang="en-US" dirty="0" smtClean="0"/>
              <a:t>Optics </a:t>
            </a:r>
            <a:r>
              <a:rPr lang="en-US" dirty="0"/>
              <a:t>function distortion (gradient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Tune-shift and beta distortion due to gradient errors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Gradient error correction</a:t>
            </a:r>
          </a:p>
          <a:p>
            <a:r>
              <a:rPr lang="en-US" dirty="0"/>
              <a:t>Coupling error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errors and their effect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</a:t>
            </a:r>
            <a:r>
              <a:rPr lang="en-US" dirty="0" smtClean="0"/>
              <a:t>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0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Effect of single and multiple dipole kicks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Closed orbit correction methods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Optics </a:t>
            </a:r>
            <a:r>
              <a:rPr lang="en-US" dirty="0">
                <a:solidFill>
                  <a:srgbClr val="A6A6A6"/>
                </a:solidFill>
              </a:rPr>
              <a:t>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Gradient error correction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</a:t>
            </a:r>
            <a:r>
              <a:rPr lang="en-US" dirty="0" smtClean="0">
                <a:solidFill>
                  <a:srgbClr val="A6A6A6"/>
                </a:solidFill>
              </a:rPr>
              <a:t>correction</a:t>
            </a:r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9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physical units of the machine model defined by the accelerator physicist must be converted into </a:t>
            </a:r>
            <a:r>
              <a:rPr lang="en-US" dirty="0">
                <a:solidFill>
                  <a:srgbClr val="0000FF"/>
                </a:solidFill>
              </a:rPr>
              <a:t>magnetic fields </a:t>
            </a:r>
            <a:r>
              <a:rPr lang="en-US" dirty="0"/>
              <a:t>and eventually into </a:t>
            </a:r>
            <a:r>
              <a:rPr lang="en-US" dirty="0">
                <a:solidFill>
                  <a:srgbClr val="0000FF"/>
                </a:solidFill>
              </a:rPr>
              <a:t>currents</a:t>
            </a:r>
            <a:r>
              <a:rPr lang="en-US" dirty="0"/>
              <a:t> for the power converters that feed the magnet circuits.</a:t>
            </a:r>
          </a:p>
          <a:p>
            <a:pPr lvl="1"/>
            <a:r>
              <a:rPr lang="en-US" b="1" u="sng" dirty="0"/>
              <a:t>Imperfections</a:t>
            </a:r>
            <a:r>
              <a:rPr lang="en-US" dirty="0"/>
              <a:t> (= errors) in the real accelerator optics can be introduced by uncertainties or errors on: </a:t>
            </a:r>
            <a:r>
              <a:rPr lang="en-US" dirty="0" smtClean="0"/>
              <a:t>beam </a:t>
            </a:r>
            <a:r>
              <a:rPr lang="en-US" dirty="0"/>
              <a:t>momentum, magnet calibrations and power converter regulation.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038" y="4946746"/>
            <a:ext cx="3456220" cy="1865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100" y="5319111"/>
            <a:ext cx="2312510" cy="5232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Example of the LHC main dipole calibration curve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01070" y="3024260"/>
            <a:ext cx="8561752" cy="1843441"/>
            <a:chOff x="501070" y="2776115"/>
            <a:chExt cx="8561752" cy="1843440"/>
          </a:xfrm>
        </p:grpSpPr>
        <p:grpSp>
          <p:nvGrpSpPr>
            <p:cNvPr id="7" name="Group 6"/>
            <p:cNvGrpSpPr/>
            <p:nvPr/>
          </p:nvGrpSpPr>
          <p:grpSpPr>
            <a:xfrm>
              <a:off x="501070" y="2910235"/>
              <a:ext cx="6375230" cy="1709320"/>
              <a:chOff x="875021" y="2139821"/>
              <a:chExt cx="6375230" cy="170932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875021" y="2139821"/>
                <a:ext cx="1344175" cy="64633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Magnet strength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852907" y="2159321"/>
                <a:ext cx="2083621" cy="64633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Magnetic field</a:t>
                </a: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en-GB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(gradient)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557829" y="2159321"/>
                <a:ext cx="1692422" cy="64633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Requested current</a:t>
                </a:r>
              </a:p>
            </p:txBody>
          </p:sp>
          <p:sp>
            <p:nvSpPr>
              <p:cNvPr id="15" name="Right Arrow 14"/>
              <p:cNvSpPr/>
              <p:nvPr/>
            </p:nvSpPr>
            <p:spPr bwMode="auto">
              <a:xfrm>
                <a:off x="2241911" y="2345942"/>
                <a:ext cx="460860" cy="290607"/>
              </a:xfrm>
              <a:prstGeom prst="rightArrow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  <p:sp>
            <p:nvSpPr>
              <p:cNvPr id="16" name="Right Arrow 15"/>
              <p:cNvSpPr/>
              <p:nvPr/>
            </p:nvSpPr>
            <p:spPr bwMode="auto">
              <a:xfrm>
                <a:off x="4921239" y="2362425"/>
                <a:ext cx="460860" cy="290607"/>
              </a:xfrm>
              <a:prstGeom prst="rightArrow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96741" y="3095491"/>
                <a:ext cx="1267365" cy="52322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/>
                  </a:rPr>
                  <a:t>Beam momentum</a:t>
                </a:r>
              </a:p>
            </p:txBody>
          </p:sp>
          <p:sp>
            <p:nvSpPr>
              <p:cNvPr id="18" name="Down Arrow 17"/>
              <p:cNvSpPr/>
              <p:nvPr/>
            </p:nvSpPr>
            <p:spPr bwMode="auto">
              <a:xfrm rot="10800000">
                <a:off x="2327218" y="2791127"/>
                <a:ext cx="200521" cy="290894"/>
              </a:xfrm>
              <a:prstGeom prst="downArrow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54661" y="3110477"/>
                <a:ext cx="1842925" cy="73866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/>
                  </a:rPr>
                  <a:t>Magnet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/>
                  </a:rPr>
                  <a:t>calibration curve </a:t>
                </a:r>
                <a:r>
                  <a:rPr kumimoji="0" lang="en-GB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</a:rPr>
                  <a:t>(transfer function)</a:t>
                </a:r>
              </a:p>
            </p:txBody>
          </p:sp>
          <p:sp>
            <p:nvSpPr>
              <p:cNvPr id="20" name="Down Arrow 19"/>
              <p:cNvSpPr/>
              <p:nvPr/>
            </p:nvSpPr>
            <p:spPr bwMode="auto">
              <a:xfrm rot="10800000">
                <a:off x="5051408" y="2790146"/>
                <a:ext cx="200521" cy="290894"/>
              </a:xfrm>
              <a:prstGeom prst="downArrow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</p:grpSp>
        <p:sp>
          <p:nvSpPr>
            <p:cNvPr id="8" name="Right Arrow 7"/>
            <p:cNvSpPr/>
            <p:nvPr/>
          </p:nvSpPr>
          <p:spPr bwMode="auto">
            <a:xfrm>
              <a:off x="6863092" y="3117853"/>
              <a:ext cx="460860" cy="290607"/>
            </a:xfrm>
            <a:prstGeom prst="rightArrow">
              <a:avLst/>
            </a:prstGeom>
            <a:solidFill>
              <a:srgbClr val="BBE0E3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96514" y="3865905"/>
              <a:ext cx="184292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Arial"/>
                </a:rPr>
                <a:t>Power converter</a:t>
              </a:r>
              <a:endPara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0" name="Down Arrow 9"/>
            <p:cNvSpPr/>
            <p:nvPr/>
          </p:nvSpPr>
          <p:spPr bwMode="auto">
            <a:xfrm rot="10800000">
              <a:off x="6993261" y="3560561"/>
              <a:ext cx="200521" cy="290894"/>
            </a:xfrm>
            <a:prstGeom prst="downArrow">
              <a:avLst/>
            </a:prstGeom>
            <a:solidFill>
              <a:srgbClr val="92D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70400" y="2776115"/>
              <a:ext cx="1692422" cy="92333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rPr>
                <a:t>Actual magnet current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2102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US" b="1" dirty="0" smtClean="0"/>
              <a:t>Courses on linear imperfections</a:t>
            </a:r>
            <a:endParaRPr lang="en-US" b="1" dirty="0"/>
          </a:p>
          <a:p>
            <a:pPr lvl="1"/>
            <a:r>
              <a:rPr lang="en-US" dirty="0"/>
              <a:t>O. </a:t>
            </a:r>
            <a:r>
              <a:rPr lang="en-US" dirty="0" err="1"/>
              <a:t>Brüning</a:t>
            </a:r>
            <a:r>
              <a:rPr lang="en-US" dirty="0"/>
              <a:t>, Linear imperfections, CERN Accelerator School, Intermediate Level, </a:t>
            </a:r>
            <a:r>
              <a:rPr lang="en-US" dirty="0" err="1"/>
              <a:t>Zeuthen</a:t>
            </a:r>
            <a:r>
              <a:rPr lang="en-US" dirty="0"/>
              <a:t> 2003, </a:t>
            </a:r>
            <a:r>
              <a:rPr lang="en-US" dirty="0">
                <a:hlinkClick r:id="rId2"/>
              </a:rPr>
              <a:t>http://cdsweb.cern.ch/record/941313/files/p129.</a:t>
            </a:r>
            <a:r>
              <a:rPr lang="en-US" dirty="0" smtClean="0">
                <a:hlinkClick r:id="rId2"/>
              </a:rPr>
              <a:t>pdf</a:t>
            </a:r>
            <a:endParaRPr lang="en-US" dirty="0" smtClean="0"/>
          </a:p>
          <a:p>
            <a:r>
              <a:rPr lang="en-US" dirty="0" smtClean="0"/>
              <a:t>Books treating linear imperfections</a:t>
            </a:r>
            <a:endParaRPr lang="en-US" dirty="0"/>
          </a:p>
          <a:p>
            <a:pPr lvl="1"/>
            <a:r>
              <a:rPr lang="en-US" dirty="0"/>
              <a:t>H. </a:t>
            </a:r>
            <a:r>
              <a:rPr lang="en-US" dirty="0" err="1"/>
              <a:t>Wiedemann</a:t>
            </a:r>
            <a:r>
              <a:rPr lang="en-US" dirty="0"/>
              <a:t>, Particle Accelerator </a:t>
            </a:r>
            <a:r>
              <a:rPr lang="en-US" dirty="0" smtClean="0"/>
              <a:t>Physics, Third edition, Springer</a:t>
            </a:r>
            <a:r>
              <a:rPr lang="en-US" dirty="0"/>
              <a:t>, </a:t>
            </a:r>
            <a:r>
              <a:rPr lang="en-US" dirty="0" smtClean="0"/>
              <a:t>2007.</a:t>
            </a:r>
            <a:endParaRPr lang="en-US" dirty="0"/>
          </a:p>
          <a:p>
            <a:pPr lvl="1"/>
            <a:r>
              <a:rPr lang="en-US" dirty="0"/>
              <a:t>K. </a:t>
            </a:r>
            <a:r>
              <a:rPr lang="en-US" dirty="0" err="1"/>
              <a:t>Wille</a:t>
            </a:r>
            <a:r>
              <a:rPr lang="en-US" dirty="0"/>
              <a:t>, The physics of Particle Accelerators, Oxford University Press, 2000.</a:t>
            </a:r>
          </a:p>
          <a:p>
            <a:pPr lvl="1"/>
            <a:r>
              <a:rPr lang="en-US" dirty="0"/>
              <a:t>S.Y. Lee, Accelerator Physics, </a:t>
            </a:r>
            <a:r>
              <a:rPr lang="en-US" dirty="0" smtClean="0"/>
              <a:t>3rd </a:t>
            </a:r>
            <a:r>
              <a:rPr lang="en-US" dirty="0"/>
              <a:t>edition, World Scientific, 2011.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7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800" dirty="0"/>
              <a:t>To ensure that the accelerator elements are in the correct position the alignment must be precise – to the level of </a:t>
            </a:r>
            <a:r>
              <a:rPr lang="en-US" sz="1800" dirty="0" smtClean="0"/>
              <a:t>micrometers </a:t>
            </a:r>
            <a:r>
              <a:rPr lang="en-US" sz="1800" dirty="0"/>
              <a:t>for CLIC !</a:t>
            </a:r>
          </a:p>
          <a:p>
            <a:pPr lvl="2"/>
            <a:r>
              <a:rPr lang="en-US" dirty="0"/>
              <a:t>For CERN hadron machines we aim for accuracies of around </a:t>
            </a:r>
            <a:r>
              <a:rPr lang="en-US" dirty="0">
                <a:solidFill>
                  <a:srgbClr val="0000FF"/>
                </a:solidFill>
              </a:rPr>
              <a:t>0.1 mm</a:t>
            </a:r>
            <a:r>
              <a:rPr lang="en-US" dirty="0"/>
              <a:t>.</a:t>
            </a:r>
          </a:p>
          <a:p>
            <a:pPr lvl="1"/>
            <a:r>
              <a:rPr lang="en-US" sz="1800" dirty="0"/>
              <a:t>The alignment process implies:</a:t>
            </a:r>
          </a:p>
          <a:p>
            <a:pPr lvl="2"/>
            <a:r>
              <a:rPr lang="en-US" dirty="0"/>
              <a:t>Precise measurements of the magnetic axis in the laboratory with reference to the element </a:t>
            </a:r>
            <a:r>
              <a:rPr lang="en-US" u="sng" dirty="0">
                <a:solidFill>
                  <a:srgbClr val="CC3399"/>
                </a:solidFill>
              </a:rPr>
              <a:t>alignment markers</a:t>
            </a:r>
            <a:r>
              <a:rPr lang="en-US" dirty="0">
                <a:solidFill>
                  <a:srgbClr val="CC3399"/>
                </a:solidFill>
              </a:rPr>
              <a:t> </a:t>
            </a:r>
            <a:r>
              <a:rPr lang="en-US" dirty="0"/>
              <a:t>used by the survey group.</a:t>
            </a:r>
          </a:p>
          <a:p>
            <a:pPr lvl="2"/>
            <a:r>
              <a:rPr lang="en-US" dirty="0"/>
              <a:t>Precise in-situ alignment (position and angle) of the element in the tunnel.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Alignment errors </a:t>
            </a:r>
            <a:r>
              <a:rPr lang="en-US" sz="1800" b="1" dirty="0"/>
              <a:t>are a common source of </a:t>
            </a:r>
            <a:r>
              <a:rPr lang="en-US" sz="1800" b="1" u="sng" dirty="0" smtClean="0"/>
              <a:t>imperfections</a:t>
            </a:r>
            <a:r>
              <a:rPr lang="en-US" sz="1800" dirty="0" smtClean="0"/>
              <a:t> </a:t>
            </a:r>
            <a:endParaRPr lang="en-US" sz="1800" dirty="0"/>
          </a:p>
          <a:p>
            <a:pPr lvl="1"/>
            <a:endParaRPr lang="en-US" dirty="0"/>
          </a:p>
        </p:txBody>
      </p:sp>
      <p:pic>
        <p:nvPicPr>
          <p:cNvPr id="10" name="Picture 9" descr="TS3-33010-straight-section-MDH-BPH-QF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0" t="14877" b="24082"/>
          <a:stretch/>
        </p:blipFill>
        <p:spPr>
          <a:xfrm>
            <a:off x="2411760" y="3717032"/>
            <a:ext cx="4392692" cy="285773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3620588" y="3831808"/>
            <a:ext cx="792088" cy="787308"/>
          </a:xfrm>
          <a:prstGeom prst="ellipse">
            <a:avLst/>
          </a:prstGeom>
          <a:noFill/>
          <a:ln w="38100" cap="flat" cmpd="sng" algn="ctr">
            <a:solidFill>
              <a:srgbClr val="CC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300192" y="4005064"/>
            <a:ext cx="792088" cy="787308"/>
          </a:xfrm>
          <a:prstGeom prst="ellipse">
            <a:avLst/>
          </a:prstGeom>
          <a:noFill/>
          <a:ln w="38100" cap="flat" cmpd="sng" algn="ctr">
            <a:solidFill>
              <a:srgbClr val="CC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976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r>
              <a:rPr lang="en-US" dirty="0"/>
              <a:t>Closed orbit distortion (steering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Beam orbit stability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closed orbit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Effect of single and multiple dipole kicks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Closed orbit correction methods</a:t>
            </a:r>
          </a:p>
          <a:p>
            <a:pPr>
              <a:buClrTx/>
            </a:pPr>
            <a:r>
              <a:rPr lang="en-US" dirty="0" smtClean="0">
                <a:solidFill>
                  <a:srgbClr val="A6A6A6"/>
                </a:solidFill>
              </a:rPr>
              <a:t>Optics </a:t>
            </a:r>
            <a:r>
              <a:rPr lang="en-US" dirty="0">
                <a:solidFill>
                  <a:srgbClr val="A6A6A6"/>
                </a:solidFill>
              </a:rPr>
              <a:t>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Gradient error correction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</a:t>
            </a:r>
            <a:r>
              <a:rPr lang="en-US" dirty="0" smtClean="0">
                <a:solidFill>
                  <a:srgbClr val="A6A6A6"/>
                </a:solidFill>
              </a:rPr>
              <a:t>correction</a:t>
            </a:r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9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</a:t>
            </a:r>
            <a:r>
              <a:rPr lang="en-US" dirty="0" smtClean="0"/>
              <a:t>design (or reference) orbit </a:t>
            </a:r>
            <a:r>
              <a:rPr lang="is-IS" dirty="0"/>
              <a:t>… </a:t>
            </a:r>
            <a:r>
              <a:rPr lang="en-US" dirty="0"/>
              <a:t>remains on the </a:t>
            </a:r>
            <a:r>
              <a:rPr lang="en-US" dirty="0" smtClean="0"/>
              <a:t>design orbit </a:t>
            </a:r>
            <a:r>
              <a:rPr lang="en-US" dirty="0"/>
              <a:t>turn after turn</a:t>
            </a:r>
          </a:p>
          <a:p>
            <a:endParaRPr lang="en-US" dirty="0"/>
          </a:p>
        </p:txBody>
      </p:sp>
      <p:pic>
        <p:nvPicPr>
          <p:cNvPr id="14" name="Picture 13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 bwMode="auto">
          <a:xfrm>
            <a:off x="5076056" y="5445224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612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</a:t>
            </a:r>
            <a:r>
              <a:rPr lang="en-US" dirty="0" smtClean="0"/>
              <a:t>design (or reference) </a:t>
            </a:r>
            <a:r>
              <a:rPr lang="en-US" dirty="0"/>
              <a:t>orbit </a:t>
            </a:r>
            <a:r>
              <a:rPr lang="is-IS" dirty="0"/>
              <a:t>… </a:t>
            </a:r>
            <a:r>
              <a:rPr lang="en-US" dirty="0"/>
              <a:t>remains on the </a:t>
            </a:r>
            <a:r>
              <a:rPr lang="en-US" dirty="0" smtClean="0"/>
              <a:t>design orbit </a:t>
            </a:r>
            <a:r>
              <a:rPr lang="en-US" dirty="0"/>
              <a:t>turn after turn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with </a:t>
            </a:r>
            <a:r>
              <a:rPr lang="en-US" u="sng" dirty="0" smtClean="0"/>
              <a:t>offset</a:t>
            </a:r>
            <a:endParaRPr lang="en-US" dirty="0"/>
          </a:p>
        </p:txBody>
      </p:sp>
      <p:pic>
        <p:nvPicPr>
          <p:cNvPr id="38" name="Picture 37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39" name="Picture 38" descr="Q4.270_turn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40" name="Picture 39" descr="Q4.270_turns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41" name="Picture 40" descr="Q4.270_turns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42" name="Picture 41" descr="Q4.270_turns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43" name="Picture 42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99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</a:t>
            </a:r>
            <a:r>
              <a:rPr lang="en-US" dirty="0" smtClean="0"/>
              <a:t>design (or reference) orbit </a:t>
            </a:r>
            <a:r>
              <a:rPr lang="is-IS" dirty="0"/>
              <a:t>… </a:t>
            </a:r>
            <a:r>
              <a:rPr lang="en-US" dirty="0"/>
              <a:t>remains on the </a:t>
            </a:r>
            <a:r>
              <a:rPr lang="en-US" dirty="0" smtClean="0"/>
              <a:t>design orbit </a:t>
            </a:r>
            <a:r>
              <a:rPr lang="en-US" dirty="0"/>
              <a:t>turn after turn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with offset </a:t>
            </a:r>
            <a:r>
              <a:rPr lang="is-IS" u="sng" dirty="0"/>
              <a:t>… </a:t>
            </a:r>
            <a:r>
              <a:rPr lang="en-US" u="sng" dirty="0"/>
              <a:t>performs betatron oscillations around the </a:t>
            </a:r>
            <a:r>
              <a:rPr lang="en-US" b="1" u="sng" dirty="0"/>
              <a:t>closed orbit </a:t>
            </a:r>
            <a:r>
              <a:rPr lang="en-US" u="sng" dirty="0"/>
              <a:t>which is the same as </a:t>
            </a:r>
            <a:r>
              <a:rPr lang="en-US" u="sng" dirty="0" smtClean="0"/>
              <a:t>the design orbit </a:t>
            </a:r>
            <a:r>
              <a:rPr lang="en-US" u="sng" dirty="0"/>
              <a:t>as long as there are no imperfections</a:t>
            </a:r>
          </a:p>
          <a:p>
            <a:endParaRPr lang="en-US" dirty="0"/>
          </a:p>
        </p:txBody>
      </p:sp>
      <p:pic>
        <p:nvPicPr>
          <p:cNvPr id="10" name="Picture 9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996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</a:t>
            </a:r>
            <a:r>
              <a:rPr lang="en-US" dirty="0" smtClean="0"/>
              <a:t>somewhere in the lattice</a:t>
            </a:r>
            <a:endParaRPr lang="en-US" dirty="0"/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</a:t>
            </a:r>
            <a:r>
              <a:rPr lang="en-US" u="sng" dirty="0" smtClean="0"/>
              <a:t>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</a:t>
            </a:r>
          </a:p>
          <a:p>
            <a:endParaRPr lang="en-US" dirty="0"/>
          </a:p>
        </p:txBody>
      </p:sp>
      <p:pic>
        <p:nvPicPr>
          <p:cNvPr id="13" name="Picture 12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4" name="Picture 13" descr="Q4.270_turn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5" name="Picture 14" descr="Q4.270_turns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6" name="Picture 15" descr="Q4.270_turns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7" name="Picture 16" descr="Q4.270_turns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8" name="Picture 17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7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</a:t>
            </a:r>
            <a:r>
              <a:rPr lang="en-US" dirty="0" smtClean="0"/>
              <a:t>somewhere in the lattice</a:t>
            </a:r>
            <a:endParaRPr lang="en-US" dirty="0"/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</a:t>
            </a:r>
            <a:r>
              <a:rPr lang="en-US" u="sng" dirty="0" smtClean="0"/>
              <a:t>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 </a:t>
            </a:r>
            <a:r>
              <a:rPr lang="is-IS" u="sng" dirty="0"/>
              <a:t>… and consequently </a:t>
            </a:r>
            <a:r>
              <a:rPr lang="en-US" u="sng" dirty="0"/>
              <a:t>performs betatron oscillation around a </a:t>
            </a:r>
            <a:r>
              <a:rPr lang="en-US" b="1" u="sng" dirty="0"/>
              <a:t>distorted closed orbit</a:t>
            </a:r>
          </a:p>
          <a:p>
            <a:endParaRPr lang="en-US" dirty="0"/>
          </a:p>
        </p:txBody>
      </p:sp>
      <p:pic>
        <p:nvPicPr>
          <p:cNvPr id="10" name="Picture 9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55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</a:t>
            </a:r>
            <a:r>
              <a:rPr lang="en-US" dirty="0" smtClean="0"/>
              <a:t>somewhere in the lattice</a:t>
            </a:r>
            <a:endParaRPr lang="en-US" dirty="0"/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</a:t>
            </a:r>
            <a:r>
              <a:rPr lang="en-US" u="sng" dirty="0" smtClean="0"/>
              <a:t>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 </a:t>
            </a:r>
            <a:r>
              <a:rPr lang="is-IS" u="sng" dirty="0"/>
              <a:t>… and consequently </a:t>
            </a:r>
            <a:r>
              <a:rPr lang="en-US" u="sng" dirty="0"/>
              <a:t>performs betatron oscillation around a </a:t>
            </a:r>
            <a:r>
              <a:rPr lang="en-US" b="1" u="sng" dirty="0"/>
              <a:t>distorted closed </a:t>
            </a:r>
            <a:r>
              <a:rPr lang="en-US" b="1" u="sng" dirty="0" smtClean="0"/>
              <a:t>orbit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 smtClean="0"/>
              <a:t>Particle injected onto distorted closed orbit remains on closed orbit</a:t>
            </a:r>
            <a:endParaRPr lang="en-US" u="sng" dirty="0"/>
          </a:p>
          <a:p>
            <a:endParaRPr lang="en-US" dirty="0"/>
          </a:p>
        </p:txBody>
      </p:sp>
      <p:pic>
        <p:nvPicPr>
          <p:cNvPr id="5" name="Picture 4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8" name="Picture 7" descr="Q4.270_turns100_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7" name="Picture 6" descr="Q4.270_turns100_C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5076056" y="5445224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64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unintended deflections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Field error </a:t>
            </a:r>
            <a:r>
              <a:rPr lang="en-GB" dirty="0"/>
              <a:t>(deflection error) of a </a:t>
            </a:r>
            <a:r>
              <a:rPr lang="en-GB" u="sng" dirty="0"/>
              <a:t>dipole magnet</a:t>
            </a:r>
            <a:endParaRPr lang="en-GB" sz="2000" dirty="0"/>
          </a:p>
          <a:p>
            <a:pPr lvl="1"/>
            <a:r>
              <a:rPr lang="en-GB" dirty="0"/>
              <a:t>This can be due to an </a:t>
            </a:r>
            <a:r>
              <a:rPr lang="en-GB" b="1" dirty="0">
                <a:solidFill>
                  <a:srgbClr val="FF0000"/>
                </a:solidFill>
              </a:rPr>
              <a:t>error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in the </a:t>
            </a:r>
            <a:r>
              <a:rPr lang="en-GB" b="1" dirty="0">
                <a:solidFill>
                  <a:srgbClr val="FF0000"/>
                </a:solidFill>
              </a:rPr>
              <a:t>magnet current </a:t>
            </a:r>
            <a:r>
              <a:rPr lang="en-GB" dirty="0"/>
              <a:t>or in the </a:t>
            </a:r>
            <a:r>
              <a:rPr lang="en-GB" b="1" dirty="0">
                <a:solidFill>
                  <a:srgbClr val="FF0000"/>
                </a:solidFill>
              </a:rPr>
              <a:t>calibration table </a:t>
            </a:r>
            <a:r>
              <a:rPr lang="en-GB" dirty="0"/>
              <a:t>(measurement accuracy etc.)</a:t>
            </a:r>
          </a:p>
          <a:p>
            <a:pPr lvl="1"/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imperfect dipole </a:t>
            </a:r>
            <a:r>
              <a:rPr lang="en-GB" dirty="0"/>
              <a:t>can be expressed as </a:t>
            </a:r>
            <a:r>
              <a:rPr lang="en-GB" dirty="0" smtClean="0"/>
              <a:t>the </a:t>
            </a:r>
            <a:r>
              <a:rPr lang="en-GB" dirty="0" smtClean="0">
                <a:solidFill>
                  <a:srgbClr val="0000FF"/>
                </a:solidFill>
              </a:rPr>
              <a:t>ideal</a:t>
            </a:r>
            <a:r>
              <a:rPr lang="en-GB" dirty="0" smtClean="0"/>
              <a:t> </a:t>
            </a:r>
            <a:r>
              <a:rPr lang="en-GB" dirty="0"/>
              <a:t>one + a small </a:t>
            </a:r>
            <a:r>
              <a:rPr lang="en-GB" dirty="0">
                <a:solidFill>
                  <a:srgbClr val="FF0000"/>
                </a:solidFill>
              </a:rPr>
              <a:t>error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A small </a:t>
            </a:r>
            <a:r>
              <a:rPr lang="en-GB" dirty="0">
                <a:solidFill>
                  <a:srgbClr val="FF0000"/>
                </a:solidFill>
              </a:rPr>
              <a:t>rotation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(misalignment) </a:t>
            </a:r>
            <a:r>
              <a:rPr lang="en-GB" dirty="0"/>
              <a:t>of a </a:t>
            </a:r>
            <a:r>
              <a:rPr lang="en-GB" u="sng" dirty="0"/>
              <a:t>dipole magnet</a:t>
            </a:r>
            <a:r>
              <a:rPr lang="en-GB" dirty="0"/>
              <a:t> has the same effect, but </a:t>
            </a:r>
            <a:r>
              <a:rPr lang="en-GB" dirty="0" smtClean="0"/>
              <a:t>(mostly) in </a:t>
            </a:r>
            <a:r>
              <a:rPr lang="en-GB" dirty="0"/>
              <a:t>the other plane</a:t>
            </a:r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40" y="3128640"/>
            <a:ext cx="1206500" cy="66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1581465" y="2852936"/>
            <a:ext cx="1242531" cy="1152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3597689" y="2852936"/>
            <a:ext cx="1242531" cy="11521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5685921" y="3284984"/>
            <a:ext cx="379249" cy="3516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2579834"/>
            <a:ext cx="181839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i</a:t>
            </a:r>
            <a:r>
              <a:rPr kumimoji="0" lang="en-GB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mperfect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dipole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3909" y="2577998"/>
            <a:ext cx="136234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i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deal dipole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7811" y="317026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09857" y="3199882"/>
            <a:ext cx="358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68772" y="2562730"/>
            <a:ext cx="1419452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mall dipole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error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36859" y="2636912"/>
            <a:ext cx="1930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600" b="1" i="1" dirty="0" smtClean="0">
                <a:solidFill>
                  <a:srgbClr val="FF0000"/>
                </a:solidFill>
                <a:latin typeface="Arial"/>
                <a:cs typeface="Arial"/>
              </a:rPr>
              <a:t>horizontal kick</a:t>
            </a:r>
            <a:endParaRPr lang="en-US" sz="1600" b="1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805636"/>
            <a:ext cx="1460500" cy="647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3656604" y="5504138"/>
            <a:ext cx="1242531" cy="11521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32824" y="5229200"/>
            <a:ext cx="136234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i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deal dipole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80540" y="584765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=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42586" y="5877272"/>
            <a:ext cx="358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88253" y="5445224"/>
            <a:ext cx="1235895" cy="858762"/>
            <a:chOff x="7020272" y="4437112"/>
            <a:chExt cx="2383511" cy="1656184"/>
          </a:xfrm>
        </p:grpSpPr>
        <p:sp>
          <p:nvSpPr>
            <p:cNvPr id="20" name="TextBox 19"/>
            <p:cNvSpPr txBox="1"/>
            <p:nvPr/>
          </p:nvSpPr>
          <p:spPr>
            <a:xfrm>
              <a:off x="8621983" y="4974682"/>
              <a:ext cx="781800" cy="712283"/>
            </a:xfrm>
            <a:prstGeom prst="rect">
              <a:avLst/>
            </a:prstGeom>
            <a:solidFill>
              <a:schemeClr val="bg1"/>
            </a:solidFill>
            <a:ln w="1270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l-GR" sz="1800" b="1" dirty="0" smtClean="0">
                  <a:latin typeface="Century Schoolbook"/>
                  <a:cs typeface="Century Schoolbook"/>
                </a:rPr>
                <a:t>φ</a:t>
              </a:r>
              <a:endParaRPr lang="en-US" sz="1800" b="1" baseline="-25000" dirty="0">
                <a:latin typeface="Century Schoolbook"/>
                <a:cs typeface="Century Schoolbook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7020272" y="5229200"/>
              <a:ext cx="187220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8028384" y="4437112"/>
              <a:ext cx="0" cy="16561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3" name="Rectangle 22"/>
            <p:cNvSpPr/>
            <p:nvPr/>
          </p:nvSpPr>
          <p:spPr bwMode="auto">
            <a:xfrm rot="938038">
              <a:off x="7612440" y="4813255"/>
              <a:ext cx="792087" cy="79208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21079636" flipH="1">
              <a:off x="7740352" y="4509119"/>
              <a:ext cx="576064" cy="14401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21079636">
              <a:off x="7236295" y="4869160"/>
              <a:ext cx="1584176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 rot="505445">
            <a:off x="1718070" y="5517232"/>
            <a:ext cx="1242531" cy="115212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709993" y="5229200"/>
            <a:ext cx="13848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tilted dipole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 rot="5400000">
            <a:off x="5694309" y="5949280"/>
            <a:ext cx="379249" cy="35165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168772" y="5229200"/>
            <a:ext cx="1419452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mall dipole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error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51069" y="5229200"/>
            <a:ext cx="1668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600" b="1" i="1" dirty="0" smtClean="0">
                <a:solidFill>
                  <a:srgbClr val="FF0000"/>
                </a:solidFill>
                <a:latin typeface="Arial"/>
                <a:cs typeface="Arial"/>
              </a:rPr>
              <a:t>vertical kick</a:t>
            </a:r>
            <a:endParaRPr lang="en-US" sz="1600" b="1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637189" y="2796744"/>
            <a:ext cx="706103" cy="704264"/>
            <a:chOff x="2186398" y="2077711"/>
            <a:chExt cx="763887" cy="761905"/>
          </a:xfrm>
        </p:grpSpPr>
        <p:grpSp>
          <p:nvGrpSpPr>
            <p:cNvPr id="32" name="Group 31"/>
            <p:cNvGrpSpPr/>
            <p:nvPr/>
          </p:nvGrpSpPr>
          <p:grpSpPr>
            <a:xfrm>
              <a:off x="2186398" y="2077711"/>
              <a:ext cx="763887" cy="761905"/>
              <a:chOff x="1438934" y="2221727"/>
              <a:chExt cx="763887" cy="761905"/>
            </a:xfrm>
          </p:grpSpPr>
          <p:cxnSp>
            <p:nvCxnSpPr>
              <p:cNvPr id="35" name="Straight Connector 34"/>
              <p:cNvCxnSpPr/>
              <p:nvPr/>
            </p:nvCxnSpPr>
            <p:spPr bwMode="auto">
              <a:xfrm flipV="1">
                <a:off x="1489356" y="2221727"/>
                <a:ext cx="0" cy="7010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rot="5400000" flipV="1">
                <a:off x="1852303" y="2587032"/>
                <a:ext cx="0" cy="70103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7" name="Oval 36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33" name="Picture 3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2148797"/>
              <a:ext cx="105440" cy="140587"/>
            </a:xfrm>
            <a:prstGeom prst="rect">
              <a:avLst/>
            </a:prstGeom>
          </p:spPr>
        </p:pic>
        <p:pic>
          <p:nvPicPr>
            <p:cNvPr id="34" name="Picture 3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6200" y="2631234"/>
              <a:ext cx="111298" cy="99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440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7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feed-down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Horizontal misalignment</a:t>
            </a:r>
            <a:r>
              <a:rPr lang="en-GB" dirty="0" smtClean="0"/>
              <a:t> </a:t>
            </a:r>
            <a:r>
              <a:rPr lang="en-GB" dirty="0"/>
              <a:t>of a </a:t>
            </a:r>
            <a:r>
              <a:rPr lang="en-GB" u="sng" dirty="0" smtClean="0"/>
              <a:t>quadrupole</a:t>
            </a:r>
            <a:r>
              <a:rPr lang="en-GB" dirty="0" smtClean="0"/>
              <a:t> </a:t>
            </a:r>
            <a:r>
              <a:rPr lang="en-GB" dirty="0"/>
              <a:t>magnet</a:t>
            </a:r>
          </a:p>
          <a:p>
            <a:pPr lvl="1"/>
            <a:r>
              <a:rPr lang="en-GB" dirty="0"/>
              <a:t>Equivalent to perfectly aligned quadrupole plus small </a:t>
            </a:r>
            <a:r>
              <a:rPr lang="en-GB" dirty="0" smtClean="0"/>
              <a:t>dipole</a:t>
            </a:r>
            <a:endParaRPr lang="en-GB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1403648" y="2028251"/>
            <a:ext cx="1648755" cy="151461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173792" y="1743328"/>
            <a:ext cx="1129448" cy="1138808"/>
            <a:chOff x="2173792" y="1700808"/>
            <a:chExt cx="1129448" cy="1138808"/>
          </a:xfrm>
        </p:grpSpPr>
        <p:grpSp>
          <p:nvGrpSpPr>
            <p:cNvPr id="6" name="Group 5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1" name="Oval 10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291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2887E-6 -3.22073E-6 L -0.04811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Transverse </a:t>
            </a:r>
            <a:r>
              <a:rPr lang="en-US" b="1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beam </a:t>
            </a: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dynamics</a:t>
            </a:r>
            <a:b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reminder</a:t>
            </a:r>
            <a:r>
              <a:rPr lang="en-US" b="1" u="sng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u="sng" dirty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/>
            </a:r>
            <a:b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</a:br>
            <a:endParaRPr lang="en-US" sz="2000" b="1" dirty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331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</a:t>
            </a:r>
            <a:r>
              <a:rPr lang="en-US" dirty="0" smtClean="0"/>
              <a:t>feed</a:t>
            </a:r>
            <a:r>
              <a:rPr lang="en-US" dirty="0"/>
              <a:t>-</a:t>
            </a:r>
            <a:r>
              <a:rPr lang="en-US" dirty="0" smtClean="0"/>
              <a:t>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Horizontal misalignment</a:t>
            </a:r>
            <a:r>
              <a:rPr lang="en-GB" dirty="0"/>
              <a:t> of </a:t>
            </a:r>
            <a:r>
              <a:rPr lang="en-GB" dirty="0"/>
              <a:t>a </a:t>
            </a:r>
            <a:r>
              <a:rPr lang="en-GB" u="sng" dirty="0" smtClean="0"/>
              <a:t>quadrupole</a:t>
            </a:r>
            <a:r>
              <a:rPr lang="en-GB" dirty="0" smtClean="0"/>
              <a:t> </a:t>
            </a:r>
            <a:r>
              <a:rPr lang="en-GB" dirty="0"/>
              <a:t>magnet</a:t>
            </a:r>
          </a:p>
          <a:p>
            <a:pPr lvl="1"/>
            <a:r>
              <a:rPr lang="en-GB" dirty="0"/>
              <a:t>Equivalent to perfectly aligned quadrupole plus small </a:t>
            </a:r>
            <a:r>
              <a:rPr lang="en-GB" dirty="0" smtClean="0"/>
              <a:t>dipole</a:t>
            </a: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960996" y="2031360"/>
            <a:ext cx="1648755" cy="151461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03240" y="2031360"/>
            <a:ext cx="4273504" cy="1514615"/>
            <a:chOff x="2987824" y="2132856"/>
            <a:chExt cx="4273504" cy="151461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t="7276"/>
            <a:stretch/>
          </p:blipFill>
          <p:spPr>
            <a:xfrm>
              <a:off x="6056784" y="2363978"/>
              <a:ext cx="1204544" cy="111690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0915" t="16621" r="38798" b="5952"/>
            <a:stretch/>
          </p:blipFill>
          <p:spPr>
            <a:xfrm>
              <a:off x="3419872" y="2132856"/>
              <a:ext cx="1648755" cy="15146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87824" y="2660214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=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67069" y="2660214"/>
              <a:ext cx="3582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+</a:t>
              </a:r>
              <a:endParaRPr lang="en-US" dirty="0"/>
            </a:p>
          </p:txBody>
        </p:sp>
      </p:grp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43328"/>
            <a:ext cx="496055" cy="21602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173792" y="1743328"/>
            <a:ext cx="1129448" cy="1138808"/>
            <a:chOff x="2173792" y="1700808"/>
            <a:chExt cx="1129448" cy="1138808"/>
          </a:xfrm>
        </p:grpSpPr>
        <p:grpSp>
          <p:nvGrpSpPr>
            <p:cNvPr id="14" name="Group 13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17" name="Straight Connector 16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9" name="Oval 18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4511332" y="1743328"/>
            <a:ext cx="1129448" cy="1138808"/>
            <a:chOff x="2173056" y="1700808"/>
            <a:chExt cx="1129448" cy="1138808"/>
          </a:xfrm>
        </p:grpSpPr>
        <p:grpSp>
          <p:nvGrpSpPr>
            <p:cNvPr id="21" name="Group 20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26" name="Oval 25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6902904" y="1743328"/>
            <a:ext cx="1129448" cy="1138808"/>
            <a:chOff x="2173056" y="1700808"/>
            <a:chExt cx="1129448" cy="1138808"/>
          </a:xfrm>
        </p:grpSpPr>
        <p:grpSp>
          <p:nvGrpSpPr>
            <p:cNvPr id="28" name="Group 27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31" name="Straight Connector 30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3" name="Oval 32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30" name="Picture 29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sp>
        <p:nvSpPr>
          <p:cNvPr id="37" name="TextBox 36"/>
          <p:cNvSpPr txBox="1"/>
          <p:nvPr/>
        </p:nvSpPr>
        <p:spPr>
          <a:xfrm>
            <a:off x="6181576" y="4581128"/>
            <a:ext cx="277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 smtClean="0">
                <a:solidFill>
                  <a:srgbClr val="FF0000"/>
                </a:solidFill>
                <a:latin typeface="Arial"/>
                <a:cs typeface="Arial"/>
              </a:rPr>
              <a:t>horizontal offset creates horizontal (normal) dipole</a:t>
            </a:r>
          </a:p>
        </p:txBody>
      </p:sp>
      <p:pic>
        <p:nvPicPr>
          <p:cNvPr id="45" name="Picture 44" descr="B_x(x+_delta_x,_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24" y="4149080"/>
            <a:ext cx="5257800" cy="1244600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4067944" y="4436509"/>
            <a:ext cx="2084187" cy="675672"/>
            <a:chOff x="4067944" y="4436509"/>
            <a:chExt cx="2084187" cy="675672"/>
          </a:xfrm>
        </p:grpSpPr>
        <p:sp>
          <p:nvSpPr>
            <p:cNvPr id="90" name="AutoShape 6"/>
            <p:cNvSpPr>
              <a:spLocks/>
            </p:cNvSpPr>
            <p:nvPr/>
          </p:nvSpPr>
          <p:spPr bwMode="auto">
            <a:xfrm rot="5419254">
              <a:off x="4787577" y="4293718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1" name="AutoShape 7"/>
            <p:cNvSpPr>
              <a:spLocks/>
            </p:cNvSpPr>
            <p:nvPr/>
          </p:nvSpPr>
          <p:spPr bwMode="auto">
            <a:xfrm rot="16200000">
              <a:off x="5636139" y="4747532"/>
              <a:ext cx="165003" cy="557938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2" name="Rectangle 14"/>
            <p:cNvSpPr>
              <a:spLocks noChangeArrowheads="1"/>
            </p:cNvSpPr>
            <p:nvPr/>
          </p:nvSpPr>
          <p:spPr bwMode="auto">
            <a:xfrm>
              <a:off x="4067944" y="4539129"/>
              <a:ext cx="20841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>
                  <a:latin typeface="Arial"/>
                  <a:cs typeface="Arial"/>
                </a:rPr>
                <a:t>quadrupole  </a:t>
              </a:r>
              <a:r>
                <a:rPr lang="en-US" sz="1800" dirty="0" smtClean="0">
                  <a:latin typeface="Arial"/>
                  <a:cs typeface="Arial"/>
                </a:rPr>
                <a:t>dipole</a:t>
              </a:r>
              <a:endParaRPr lang="en-GB" sz="1800" dirty="0">
                <a:latin typeface="Arial"/>
                <a:cs typeface="Arial"/>
              </a:endParaRPr>
            </a:p>
          </p:txBody>
        </p:sp>
        <p:sp>
          <p:nvSpPr>
            <p:cNvPr id="93" name="AutoShape 6"/>
            <p:cNvSpPr>
              <a:spLocks/>
            </p:cNvSpPr>
            <p:nvPr/>
          </p:nvSpPr>
          <p:spPr bwMode="auto">
            <a:xfrm rot="16200000">
              <a:off x="4786800" y="4797773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245243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</a:t>
            </a:r>
            <a:r>
              <a:rPr lang="en-US" dirty="0" smtClean="0"/>
              <a:t>feed</a:t>
            </a:r>
            <a:r>
              <a:rPr lang="en-US" dirty="0"/>
              <a:t>-</a:t>
            </a:r>
            <a:r>
              <a:rPr lang="en-US" dirty="0" smtClean="0"/>
              <a:t>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Vertical misalignment</a:t>
            </a:r>
            <a:r>
              <a:rPr lang="en-GB" dirty="0" smtClean="0"/>
              <a:t> </a:t>
            </a:r>
            <a:r>
              <a:rPr lang="en-GB" dirty="0"/>
              <a:t>of a </a:t>
            </a:r>
            <a:r>
              <a:rPr lang="en-GB" u="sng" dirty="0" smtClean="0"/>
              <a:t>quadrupole</a:t>
            </a:r>
            <a:r>
              <a:rPr lang="en-GB" dirty="0" smtClean="0"/>
              <a:t> </a:t>
            </a:r>
            <a:r>
              <a:rPr lang="en-GB" dirty="0"/>
              <a:t>magnet</a:t>
            </a:r>
          </a:p>
          <a:p>
            <a:pPr lvl="1"/>
            <a:r>
              <a:rPr lang="en-GB" dirty="0"/>
              <a:t>Equivalent to perfectly aligned quadrupole plus small </a:t>
            </a:r>
            <a:r>
              <a:rPr lang="en-GB" dirty="0" smtClean="0"/>
              <a:t>dipole</a:t>
            </a: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1003288" y="2332167"/>
            <a:ext cx="1648755" cy="1514615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795376" y="1627854"/>
            <a:ext cx="1129448" cy="1138808"/>
            <a:chOff x="2173792" y="1700808"/>
            <a:chExt cx="1129448" cy="1138808"/>
          </a:xfrm>
        </p:grpSpPr>
        <p:grpSp>
          <p:nvGrpSpPr>
            <p:cNvPr id="41" name="Group 40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44" name="Straight Connector 4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43" name="Picture 4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3347864" y="2348880"/>
            <a:ext cx="4229684" cy="1514615"/>
            <a:chOff x="2987824" y="2132856"/>
            <a:chExt cx="4229684" cy="151461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/>
            <a:srcRect t="7276"/>
            <a:stretch/>
          </p:blipFill>
          <p:spPr>
            <a:xfrm rot="5400000">
              <a:off x="6056784" y="2363978"/>
              <a:ext cx="1204544" cy="1116905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2"/>
            <a:srcRect l="40915" t="16621" r="38798" b="5952"/>
            <a:stretch/>
          </p:blipFill>
          <p:spPr>
            <a:xfrm>
              <a:off x="3419872" y="2132856"/>
              <a:ext cx="1648755" cy="1514615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87824" y="2660214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=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67069" y="2660214"/>
              <a:ext cx="3582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555956" y="2060848"/>
            <a:ext cx="1129448" cy="1138808"/>
            <a:chOff x="2173056" y="1700808"/>
            <a:chExt cx="1129448" cy="1138808"/>
          </a:xfrm>
        </p:grpSpPr>
        <p:grpSp>
          <p:nvGrpSpPr>
            <p:cNvPr id="54" name="Group 53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57" name="Straight Connector 56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55" name="Picture 54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56" name="Picture 5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6947528" y="2060848"/>
            <a:ext cx="1129448" cy="1138808"/>
            <a:chOff x="2173056" y="1700808"/>
            <a:chExt cx="1129448" cy="1138808"/>
          </a:xfrm>
        </p:grpSpPr>
        <p:grpSp>
          <p:nvGrpSpPr>
            <p:cNvPr id="61" name="Group 60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62" name="Picture 6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63" name="Picture 6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pic>
        <p:nvPicPr>
          <p:cNvPr id="67" name="Picture 66" descr="-_delta_y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992" y="3013332"/>
            <a:ext cx="431800" cy="241300"/>
          </a:xfrm>
          <a:prstGeom prst="rect">
            <a:avLst/>
          </a:prstGeom>
        </p:spPr>
      </p:pic>
      <p:pic>
        <p:nvPicPr>
          <p:cNvPr id="69" name="Picture 68" descr="B_x(x,_y+_delta_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5194300" cy="1244600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4067944" y="4436509"/>
            <a:ext cx="2084187" cy="675672"/>
            <a:chOff x="4067944" y="4436509"/>
            <a:chExt cx="2084187" cy="675672"/>
          </a:xfrm>
        </p:grpSpPr>
        <p:sp>
          <p:nvSpPr>
            <p:cNvPr id="71" name="AutoShape 6"/>
            <p:cNvSpPr>
              <a:spLocks/>
            </p:cNvSpPr>
            <p:nvPr/>
          </p:nvSpPr>
          <p:spPr bwMode="auto">
            <a:xfrm rot="5419254">
              <a:off x="4787577" y="4293718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2" name="AutoShape 7"/>
            <p:cNvSpPr>
              <a:spLocks/>
            </p:cNvSpPr>
            <p:nvPr/>
          </p:nvSpPr>
          <p:spPr bwMode="auto">
            <a:xfrm rot="5400000">
              <a:off x="5636139" y="4251598"/>
              <a:ext cx="165003" cy="557938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067944" y="4539129"/>
              <a:ext cx="20841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>
                  <a:latin typeface="Arial"/>
                  <a:cs typeface="Arial"/>
                </a:rPr>
                <a:t>quadrupole  </a:t>
              </a:r>
              <a:r>
                <a:rPr lang="en-US" sz="1800" dirty="0" smtClean="0">
                  <a:latin typeface="Arial"/>
                  <a:cs typeface="Arial"/>
                </a:rPr>
                <a:t>dipole</a:t>
              </a:r>
              <a:endParaRPr lang="en-GB" sz="1800" dirty="0">
                <a:latin typeface="Arial"/>
                <a:cs typeface="Arial"/>
              </a:endParaRPr>
            </a:p>
          </p:txBody>
        </p:sp>
        <p:sp>
          <p:nvSpPr>
            <p:cNvPr id="74" name="AutoShape 6"/>
            <p:cNvSpPr>
              <a:spLocks/>
            </p:cNvSpPr>
            <p:nvPr/>
          </p:nvSpPr>
          <p:spPr bwMode="auto">
            <a:xfrm rot="16200000">
              <a:off x="4786800" y="4797773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6121957" y="4581128"/>
            <a:ext cx="277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 smtClean="0">
                <a:solidFill>
                  <a:srgbClr val="FF0000"/>
                </a:solidFill>
                <a:latin typeface="Arial"/>
                <a:cs typeface="Arial"/>
              </a:rPr>
              <a:t>vertical offset creates vertical (skew) dipole</a:t>
            </a:r>
          </a:p>
        </p:txBody>
      </p:sp>
    </p:spTree>
    <p:extLst>
      <p:ext uri="{BB962C8B-B14F-4D97-AF65-F5344CB8AC3E}">
        <p14:creationId xmlns:p14="http://schemas.microsoft.com/office/powerpoint/2010/main" val="122089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Multipole</a:t>
            </a:r>
            <a:r>
              <a:rPr lang="en-US" dirty="0" smtClean="0"/>
              <a:t>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GB" dirty="0" err="1" smtClean="0"/>
              <a:t>Multipole</a:t>
            </a:r>
            <a:r>
              <a:rPr lang="en-GB" dirty="0" smtClean="0"/>
              <a:t> expansion </a:t>
            </a:r>
            <a:r>
              <a:rPr lang="en-GB" dirty="0"/>
              <a:t>of </a:t>
            </a:r>
            <a:r>
              <a:rPr lang="en-GB" dirty="0" smtClean="0"/>
              <a:t>transverse </a:t>
            </a:r>
            <a:r>
              <a:rPr lang="en-GB" dirty="0"/>
              <a:t>magnetic </a:t>
            </a:r>
            <a:r>
              <a:rPr lang="en-GB" dirty="0" smtClean="0"/>
              <a:t>field</a:t>
            </a:r>
          </a:p>
          <a:p>
            <a:pPr lvl="1"/>
            <a:r>
              <a:rPr lang="en-GB" b="0" dirty="0" smtClean="0">
                <a:solidFill>
                  <a:schemeClr val="tx1"/>
                </a:solidFill>
              </a:rPr>
              <a:t>Start from the general expression for the transverse magnetic flux in terms of </a:t>
            </a:r>
            <a:r>
              <a:rPr lang="en-GB" b="0" dirty="0" err="1" smtClean="0">
                <a:solidFill>
                  <a:schemeClr val="tx1"/>
                </a:solidFill>
              </a:rPr>
              <a:t>multipole</a:t>
            </a:r>
            <a:r>
              <a:rPr lang="en-GB" b="0" dirty="0" smtClean="0">
                <a:solidFill>
                  <a:schemeClr val="tx1"/>
                </a:solidFill>
              </a:rPr>
              <a:t> coefficients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 some cases it is more convenient to use “normalized” components: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sz="400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so that:</a:t>
            </a: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endParaRPr lang="en-GB" b="0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082048"/>
            <a:ext cx="4192835" cy="6276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9823" t="15491" r="38964" b="1728"/>
          <a:stretch/>
        </p:blipFill>
        <p:spPr>
          <a:xfrm>
            <a:off x="395536" y="2748077"/>
            <a:ext cx="1351722" cy="12696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75230" t="12374"/>
          <a:stretch/>
        </p:blipFill>
        <p:spPr>
          <a:xfrm>
            <a:off x="7530126" y="2704714"/>
            <a:ext cx="1578378" cy="13439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6891" y="2996952"/>
            <a:ext cx="2168382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Normal components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(“upright” magnets)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44008" y="2996952"/>
            <a:ext cx="2880320" cy="726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600" b="1" dirty="0" smtClean="0">
                <a:latin typeface="Arial"/>
                <a:cs typeface="Arial"/>
              </a:rPr>
              <a:t>        Skew components</a:t>
            </a:r>
          </a:p>
          <a:p>
            <a:pPr algn="l">
              <a:buNone/>
            </a:pPr>
            <a:r>
              <a:rPr lang="en-US" sz="1600" dirty="0" smtClean="0">
                <a:latin typeface="Arial"/>
                <a:cs typeface="Arial"/>
              </a:rPr>
              <a:t>(magnets rotated by             )</a:t>
            </a:r>
          </a:p>
          <a:p>
            <a:pPr algn="l">
              <a:buNone/>
            </a:pPr>
            <a:r>
              <a:rPr lang="en-US" sz="500" dirty="0" smtClean="0">
                <a:latin typeface="Arial"/>
                <a:cs typeface="Arial"/>
              </a:rPr>
              <a:t> </a:t>
            </a:r>
            <a:endParaRPr lang="en-US" sz="500" dirty="0">
              <a:latin typeface="Arial"/>
              <a:cs typeface="Arial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53693" y="2504547"/>
            <a:ext cx="360047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185193" y="2516590"/>
            <a:ext cx="358911" cy="538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928" y="3284984"/>
            <a:ext cx="575872" cy="3322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1876" y="2460045"/>
            <a:ext cx="158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latin typeface="Arial"/>
                <a:cs typeface="Arial"/>
              </a:rPr>
              <a:t>e.g. normal quad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19640" y="2472634"/>
            <a:ext cx="1402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>
                <a:latin typeface="Arial"/>
                <a:cs typeface="Arial"/>
              </a:rPr>
              <a:t>e.g. skew quad</a:t>
            </a:r>
          </a:p>
        </p:txBody>
      </p:sp>
      <p:pic>
        <p:nvPicPr>
          <p:cNvPr id="39" name="Picture 38" descr="B_n_=_left._fra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56" y="3728683"/>
            <a:ext cx="1815145" cy="576064"/>
          </a:xfrm>
          <a:prstGeom prst="rect">
            <a:avLst/>
          </a:prstGeom>
        </p:spPr>
      </p:pic>
      <p:pic>
        <p:nvPicPr>
          <p:cNvPr id="41" name="Picture 40" descr="A_n_=_left._frac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273" y="3717032"/>
            <a:ext cx="1826015" cy="576064"/>
          </a:xfrm>
          <a:prstGeom prst="rect">
            <a:avLst/>
          </a:prstGeom>
        </p:spPr>
      </p:pic>
      <p:pic>
        <p:nvPicPr>
          <p:cNvPr id="43" name="Picture 4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20" y="6107806"/>
            <a:ext cx="4281190" cy="71555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004067" y="4960552"/>
            <a:ext cx="3308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Normalized normal components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40733" y="4961402"/>
            <a:ext cx="3126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Arial"/>
                <a:cs typeface="Arial"/>
              </a:rPr>
              <a:t>Normalized skew components</a:t>
            </a:r>
          </a:p>
        </p:txBody>
      </p:sp>
      <p:pic>
        <p:nvPicPr>
          <p:cNvPr id="48" name="Picture 47" descr="k_n_=_left._frac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306436"/>
            <a:ext cx="3575804" cy="570836"/>
          </a:xfrm>
          <a:prstGeom prst="rect">
            <a:avLst/>
          </a:prstGeom>
        </p:spPr>
      </p:pic>
      <p:pic>
        <p:nvPicPr>
          <p:cNvPr id="49" name="Picture 48" descr="j_n_=_left._frac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431" y="5306436"/>
            <a:ext cx="3565033" cy="57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0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</a:t>
            </a:r>
            <a:r>
              <a:rPr lang="en-US" dirty="0"/>
              <a:t>-</a:t>
            </a:r>
            <a:r>
              <a:rPr lang="en-US" dirty="0" smtClean="0"/>
              <a:t>down from </a:t>
            </a:r>
            <a:r>
              <a:rPr lang="en-US" dirty="0" err="1" smtClean="0"/>
              <a:t>multipoles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892480" cy="6093296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chemeClr val="tx1"/>
                </a:solidFill>
              </a:rPr>
              <a:t>Explicitly: the vertical field is the sum of all </a:t>
            </a:r>
            <a:r>
              <a:rPr lang="en-US" dirty="0" err="1" smtClean="0">
                <a:solidFill>
                  <a:schemeClr val="tx1"/>
                </a:solidFill>
              </a:rPr>
              <a:t>multipole</a:t>
            </a:r>
            <a:r>
              <a:rPr lang="en-US" dirty="0" smtClean="0">
                <a:solidFill>
                  <a:schemeClr val="tx1"/>
                </a:solidFill>
              </a:rPr>
              <a:t> components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Feed</a:t>
            </a:r>
            <a:r>
              <a:rPr lang="en-GB" dirty="0">
                <a:solidFill>
                  <a:srgbClr val="FF0000"/>
                </a:solidFill>
              </a:rPr>
              <a:t>-down: </a:t>
            </a:r>
            <a:r>
              <a:rPr lang="en-GB" dirty="0" smtClean="0">
                <a:solidFill>
                  <a:srgbClr val="FF0000"/>
                </a:solidFill>
              </a:rPr>
              <a:t>lower order </a:t>
            </a:r>
            <a:r>
              <a:rPr lang="en-GB" dirty="0">
                <a:solidFill>
                  <a:srgbClr val="FF0000"/>
                </a:solidFill>
              </a:rPr>
              <a:t>field components </a:t>
            </a:r>
            <a:r>
              <a:rPr lang="en-GB" dirty="0" smtClean="0">
                <a:solidFill>
                  <a:srgbClr val="FF0000"/>
                </a:solidFill>
              </a:rPr>
              <a:t>from misalignments 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Systematic horizontal offset in normal (skew) magnets creates normal (skew) feed-down components</a:t>
            </a:r>
            <a:r>
              <a:rPr lang="en-GB" dirty="0" smtClean="0">
                <a:solidFill>
                  <a:schemeClr val="tx1"/>
                </a:solidFill>
              </a:rPr>
              <a:t> as seen with                    at y=0:</a:t>
            </a: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rgbClr val="0000FF"/>
                </a:solidFill>
              </a:rPr>
              <a:t>Systematic </a:t>
            </a:r>
            <a:r>
              <a:rPr lang="en-US" dirty="0" smtClean="0">
                <a:solidFill>
                  <a:srgbClr val="0000FF"/>
                </a:solidFill>
              </a:rPr>
              <a:t>vertical offset in normal magnets </a:t>
            </a:r>
            <a:r>
              <a:rPr lang="en-US" dirty="0">
                <a:solidFill>
                  <a:srgbClr val="0000FF"/>
                </a:solidFill>
              </a:rPr>
              <a:t>results in </a:t>
            </a:r>
            <a:r>
              <a:rPr lang="en-US" dirty="0" smtClean="0">
                <a:solidFill>
                  <a:srgbClr val="0000FF"/>
                </a:solidFill>
              </a:rPr>
              <a:t>alternating skew </a:t>
            </a:r>
            <a:r>
              <a:rPr lang="en-US" dirty="0">
                <a:solidFill>
                  <a:srgbClr val="0000FF"/>
                </a:solidFill>
              </a:rPr>
              <a:t>and normal </a:t>
            </a:r>
            <a:r>
              <a:rPr lang="en-US" dirty="0" smtClean="0">
                <a:solidFill>
                  <a:srgbClr val="0000FF"/>
                </a:solidFill>
              </a:rPr>
              <a:t>feed</a:t>
            </a:r>
            <a:r>
              <a:rPr lang="en-US" dirty="0">
                <a:solidFill>
                  <a:srgbClr val="0000FF"/>
                </a:solidFill>
              </a:rPr>
              <a:t>-down </a:t>
            </a:r>
            <a:r>
              <a:rPr lang="en-US" dirty="0" smtClean="0">
                <a:solidFill>
                  <a:srgbClr val="0000FF"/>
                </a:solidFill>
              </a:rPr>
              <a:t>components (and vice-versa for skew magnets)</a:t>
            </a:r>
            <a:r>
              <a:rPr lang="en-US" dirty="0" smtClean="0">
                <a:solidFill>
                  <a:schemeClr val="tx1"/>
                </a:solidFill>
              </a:rPr>
              <a:t>, as can be worked out from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marL="619200" lvl="2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GB" b="1" dirty="0" smtClean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751984" y="4318500"/>
            <a:ext cx="5392016" cy="569026"/>
            <a:chOff x="3674516" y="5684112"/>
            <a:chExt cx="5361980" cy="569026"/>
          </a:xfrm>
        </p:grpSpPr>
        <p:sp>
          <p:nvSpPr>
            <p:cNvPr id="17" name="AutoShape 8"/>
            <p:cNvSpPr>
              <a:spLocks/>
            </p:cNvSpPr>
            <p:nvPr/>
          </p:nvSpPr>
          <p:spPr bwMode="auto">
            <a:xfrm rot="5419254">
              <a:off x="4487127" y="5617604"/>
              <a:ext cx="214060" cy="350412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9"/>
            <p:cNvSpPr>
              <a:spLocks/>
            </p:cNvSpPr>
            <p:nvPr/>
          </p:nvSpPr>
          <p:spPr bwMode="auto">
            <a:xfrm rot="5419254">
              <a:off x="5345689" y="5345649"/>
              <a:ext cx="210385" cy="894935"/>
            </a:xfrm>
            <a:prstGeom prst="rightBrace">
              <a:avLst>
                <a:gd name="adj1" fmla="val 2281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10"/>
            <p:cNvSpPr>
              <a:spLocks/>
            </p:cNvSpPr>
            <p:nvPr/>
          </p:nvSpPr>
          <p:spPr bwMode="auto">
            <a:xfrm rot="5419254">
              <a:off x="6739660" y="5010414"/>
              <a:ext cx="236340" cy="1583736"/>
            </a:xfrm>
            <a:prstGeom prst="rightBrace">
              <a:avLst>
                <a:gd name="adj1" fmla="val 3674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11"/>
            <p:cNvSpPr>
              <a:spLocks/>
            </p:cNvSpPr>
            <p:nvPr/>
          </p:nvSpPr>
          <p:spPr bwMode="auto">
            <a:xfrm rot="5419254">
              <a:off x="8506271" y="5568915"/>
              <a:ext cx="225425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674516" y="5883806"/>
              <a:ext cx="53619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 smtClean="0">
                  <a:latin typeface="Arial"/>
                  <a:cs typeface="Arial"/>
                </a:rPr>
                <a:t>2</a:t>
              </a:r>
              <a:r>
                <a:rPr lang="en-US" sz="1800" dirty="0">
                  <a:latin typeface="Arial"/>
                  <a:cs typeface="Arial"/>
                </a:rPr>
                <a:t>(n+1)-pole </a:t>
              </a:r>
              <a:r>
                <a:rPr lang="en-US" sz="1800" dirty="0" smtClean="0">
                  <a:latin typeface="Arial"/>
                  <a:cs typeface="Arial"/>
                </a:rPr>
                <a:t>  2n</a:t>
              </a:r>
              <a:r>
                <a:rPr lang="en-US" sz="1800" dirty="0">
                  <a:latin typeface="Arial"/>
                  <a:cs typeface="Arial"/>
                </a:rPr>
                <a:t>-</a:t>
              </a:r>
              <a:r>
                <a:rPr lang="en-US" sz="1800" dirty="0" smtClean="0">
                  <a:latin typeface="Arial"/>
                  <a:cs typeface="Arial"/>
                </a:rPr>
                <a:t>pole        2</a:t>
              </a:r>
              <a:r>
                <a:rPr lang="en-US" sz="1800" dirty="0">
                  <a:latin typeface="Arial"/>
                  <a:cs typeface="Arial"/>
                </a:rPr>
                <a:t>(n-1)-</a:t>
              </a:r>
              <a:r>
                <a:rPr lang="en-US" sz="1800" dirty="0" smtClean="0">
                  <a:latin typeface="Arial"/>
                  <a:cs typeface="Arial"/>
                </a:rPr>
                <a:t>pole            dipole</a:t>
              </a:r>
              <a:endParaRPr lang="en-GB" sz="1800" dirty="0">
                <a:latin typeface="Arial"/>
                <a:cs typeface="Arial"/>
              </a:endParaRPr>
            </a:p>
          </p:txBody>
        </p:sp>
      </p:grpSp>
      <p:sp>
        <p:nvSpPr>
          <p:cNvPr id="18" name="AutoShape 8"/>
          <p:cNvSpPr>
            <a:spLocks/>
          </p:cNvSpPr>
          <p:nvPr/>
        </p:nvSpPr>
        <p:spPr bwMode="auto">
          <a:xfrm rot="5419254">
            <a:off x="1801468" y="1485778"/>
            <a:ext cx="225425" cy="417841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9"/>
          <p:cNvSpPr>
            <a:spLocks/>
          </p:cNvSpPr>
          <p:nvPr/>
        </p:nvSpPr>
        <p:spPr bwMode="auto">
          <a:xfrm rot="5419254">
            <a:off x="2701561" y="1162375"/>
            <a:ext cx="225425" cy="1065937"/>
          </a:xfrm>
          <a:prstGeom prst="rightBrace">
            <a:avLst>
              <a:gd name="adj1" fmla="val 3380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 rot="5419254">
            <a:off x="4374060" y="698135"/>
            <a:ext cx="253127" cy="2016411"/>
          </a:xfrm>
          <a:prstGeom prst="rightBrace">
            <a:avLst>
              <a:gd name="adj1" fmla="val 2661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75656" y="1763524"/>
            <a:ext cx="67687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800" dirty="0" smtClean="0">
                <a:latin typeface="Arial"/>
                <a:cs typeface="Arial"/>
              </a:rPr>
              <a:t>dipole   quadrupole        sextupole 		         octupole            </a:t>
            </a:r>
            <a:endParaRPr lang="en-GB" sz="1800" dirty="0">
              <a:latin typeface="Arial"/>
              <a:cs typeface="Arial"/>
            </a:endParaRPr>
          </a:p>
        </p:txBody>
      </p:sp>
      <p:sp>
        <p:nvSpPr>
          <p:cNvPr id="23" name="AutoShape 10"/>
          <p:cNvSpPr>
            <a:spLocks/>
          </p:cNvSpPr>
          <p:nvPr/>
        </p:nvSpPr>
        <p:spPr bwMode="auto">
          <a:xfrm rot="5419254">
            <a:off x="6993839" y="307328"/>
            <a:ext cx="236285" cy="2782951"/>
          </a:xfrm>
          <a:prstGeom prst="rightBrace">
            <a:avLst>
              <a:gd name="adj1" fmla="val 2661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2" name="Picture 31" descr="B_y_=_B_0_+_B_1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76" y="1329117"/>
            <a:ext cx="7848872" cy="263385"/>
          </a:xfrm>
          <a:prstGeom prst="rect">
            <a:avLst/>
          </a:prstGeom>
        </p:spPr>
      </p:pic>
      <p:pic>
        <p:nvPicPr>
          <p:cNvPr id="33" name="Picture 32" descr="B_y(x_!=_!0)_=_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904" y="6151524"/>
            <a:ext cx="1994848" cy="255155"/>
          </a:xfrm>
          <a:prstGeom prst="rect">
            <a:avLst/>
          </a:prstGeom>
        </p:spPr>
      </p:pic>
      <p:pic>
        <p:nvPicPr>
          <p:cNvPr id="35" name="Picture 34" descr="B_y(x_!=_!0)_=_i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119838"/>
            <a:ext cx="2226808" cy="289949"/>
          </a:xfrm>
          <a:prstGeom prst="rect">
            <a:avLst/>
          </a:prstGeom>
        </p:spPr>
      </p:pic>
      <p:pic>
        <p:nvPicPr>
          <p:cNvPr id="10" name="Picture 9" descr="B_x(x_!=_!0)_=_i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904" y="6511564"/>
            <a:ext cx="1994848" cy="243557"/>
          </a:xfrm>
          <a:prstGeom prst="rect">
            <a:avLst/>
          </a:prstGeom>
        </p:spPr>
      </p:pic>
      <p:pic>
        <p:nvPicPr>
          <p:cNvPr id="11" name="Picture 10" descr="B_x(x_!=_!0)_=_i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607" y="6486159"/>
            <a:ext cx="2226808" cy="278351"/>
          </a:xfrm>
          <a:prstGeom prst="rect">
            <a:avLst/>
          </a:prstGeom>
        </p:spPr>
      </p:pic>
      <p:pic>
        <p:nvPicPr>
          <p:cNvPr id="41" name="Picture 40" descr="B_y(y_!=_!0)_=_B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12" y="3989238"/>
            <a:ext cx="8460432" cy="337069"/>
          </a:xfrm>
          <a:prstGeom prst="rect">
            <a:avLst/>
          </a:prstGeom>
        </p:spPr>
      </p:pic>
      <p:pic>
        <p:nvPicPr>
          <p:cNvPr id="43" name="Picture 42" descr="B_x(y_!=_!0)_=_A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85182"/>
            <a:ext cx="8477092" cy="33773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81652" y="6225759"/>
            <a:ext cx="738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l">
              <a:buNone/>
            </a:pPr>
            <a:r>
              <a:rPr lang="en-US" sz="1800" dirty="0" smtClean="0">
                <a:latin typeface="Arial"/>
                <a:cs typeface="Arial"/>
              </a:rPr>
              <a:t>for n </a:t>
            </a:r>
            <a:r>
              <a:rPr lang="en-US" sz="1800" dirty="0">
                <a:latin typeface="Arial"/>
                <a:cs typeface="Arial"/>
              </a:rPr>
              <a:t>= </a:t>
            </a:r>
            <a:r>
              <a:rPr lang="en-US" sz="1800" dirty="0" smtClean="0">
                <a:latin typeface="Arial"/>
                <a:cs typeface="Arial"/>
              </a:rPr>
              <a:t>even                                             for n </a:t>
            </a:r>
            <a:r>
              <a:rPr lang="en-US" sz="1800" dirty="0">
                <a:latin typeface="Arial"/>
                <a:cs typeface="Arial"/>
              </a:rPr>
              <a:t>= </a:t>
            </a:r>
            <a:r>
              <a:rPr lang="en-US" sz="1800" dirty="0" smtClean="0">
                <a:latin typeface="Arial"/>
                <a:cs typeface="Arial"/>
              </a:rPr>
              <a:t>odd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46" name="Left Brace 45"/>
          <p:cNvSpPr/>
          <p:nvPr/>
        </p:nvSpPr>
        <p:spPr>
          <a:xfrm>
            <a:off x="2281492" y="6116598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46"/>
          <p:cNvSpPr/>
          <p:nvPr/>
        </p:nvSpPr>
        <p:spPr>
          <a:xfrm>
            <a:off x="6209179" y="6117537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51803" y="3037406"/>
            <a:ext cx="1272509" cy="2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17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 animBg="1"/>
      <p:bldP spid="4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5600" lvl="1" indent="0">
              <a:buNone/>
            </a:pPr>
            <a:r>
              <a:rPr lang="en-US" sz="1800" dirty="0"/>
              <a:t>Derive an expression for the resulting magnetic field </a:t>
            </a:r>
            <a:r>
              <a:rPr lang="en-US" sz="1800" dirty="0" smtClean="0"/>
              <a:t>components (</a:t>
            </a:r>
            <a:r>
              <a:rPr lang="en-US" sz="1800" dirty="0" err="1" smtClean="0"/>
              <a:t>B</a:t>
            </a:r>
            <a:r>
              <a:rPr lang="en-US" sz="1800" baseline="-25000" dirty="0" err="1" smtClean="0"/>
              <a:t>x</a:t>
            </a:r>
            <a:r>
              <a:rPr lang="en-US" sz="1800" dirty="0" smtClean="0"/>
              <a:t> and B</a:t>
            </a:r>
            <a:r>
              <a:rPr lang="en-US" sz="1800" baseline="-25000" dirty="0" smtClean="0"/>
              <a:t>y</a:t>
            </a:r>
            <a:r>
              <a:rPr lang="en-US" sz="1800" dirty="0" smtClean="0"/>
              <a:t>) when the closed orbit in a </a:t>
            </a:r>
            <a:r>
              <a:rPr lang="en-US" sz="1800" dirty="0"/>
              <a:t>normal sextupole </a:t>
            </a:r>
            <a:r>
              <a:rPr lang="en-US" sz="1800" dirty="0" smtClean="0"/>
              <a:t>is </a:t>
            </a:r>
            <a:r>
              <a:rPr lang="en-US" sz="1800" dirty="0"/>
              <a:t>horizontally </a:t>
            </a:r>
            <a:r>
              <a:rPr lang="en-US" sz="1800" dirty="0" smtClean="0"/>
              <a:t>displaced </a:t>
            </a:r>
            <a:r>
              <a:rPr lang="en-US" sz="1800" dirty="0"/>
              <a:t>by </a:t>
            </a:r>
            <a:r>
              <a:rPr lang="en-US" sz="1800" b="1" dirty="0" err="1"/>
              <a:t>δx</a:t>
            </a:r>
            <a:r>
              <a:rPr lang="en-US" sz="1800" dirty="0"/>
              <a:t> from its </a:t>
            </a:r>
            <a:r>
              <a:rPr lang="en-US" sz="1800" dirty="0" smtClean="0"/>
              <a:t>reference position. Do </a:t>
            </a:r>
            <a:r>
              <a:rPr lang="en-US" sz="1800" dirty="0"/>
              <a:t>the same for an </a:t>
            </a:r>
            <a:r>
              <a:rPr lang="en-US" sz="1800" dirty="0" smtClean="0"/>
              <a:t>octupole. </a:t>
            </a:r>
          </a:p>
          <a:p>
            <a:pPr marL="345600" lvl="1" indent="0">
              <a:buNone/>
            </a:pPr>
            <a:endParaRPr lang="en-US" sz="1800" dirty="0" smtClean="0"/>
          </a:p>
          <a:p>
            <a:pPr marL="345600" lvl="1" indent="0">
              <a:buNone/>
            </a:pPr>
            <a:r>
              <a:rPr lang="en-US" sz="1800" dirty="0" smtClean="0"/>
              <a:t>The </a:t>
            </a:r>
            <a:r>
              <a:rPr lang="en-US" sz="1800" dirty="0"/>
              <a:t>field generated by a sextupole </a:t>
            </a:r>
            <a:r>
              <a:rPr lang="en-US" sz="1800" dirty="0" smtClean="0"/>
              <a:t>is</a:t>
            </a:r>
          </a:p>
          <a:p>
            <a:pPr marL="345600" lvl="1" indent="0">
              <a:buNone/>
            </a:pPr>
            <a:endParaRPr lang="en-US" sz="1800" dirty="0"/>
          </a:p>
          <a:p>
            <a:pPr marL="345600" lvl="1" indent="0">
              <a:buNone/>
            </a:pPr>
            <a:r>
              <a:rPr lang="en-US" sz="1800" dirty="0"/>
              <a:t>The field generated by </a:t>
            </a:r>
            <a:r>
              <a:rPr lang="en-US" sz="1800" dirty="0" smtClean="0"/>
              <a:t>an octupole is</a:t>
            </a:r>
            <a:endParaRPr lang="en-US" sz="1800" dirty="0"/>
          </a:p>
          <a:p>
            <a:pPr marL="345600" lvl="1" indent="0">
              <a:buNone/>
            </a:pPr>
            <a:endParaRPr lang="en-US" sz="1800" dirty="0"/>
          </a:p>
          <a:p>
            <a:pPr marL="345600" lvl="1" indent="0">
              <a:buNone/>
            </a:pPr>
            <a:endParaRPr lang="en-US" sz="18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76933" y="3550157"/>
            <a:ext cx="3014542" cy="2975187"/>
            <a:chOff x="2676933" y="2875795"/>
            <a:chExt cx="3502104" cy="34563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76933" y="2875795"/>
              <a:ext cx="3502104" cy="345638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4529874" y="4079768"/>
              <a:ext cx="520244" cy="86409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30342" y="4725144"/>
              <a:ext cx="628884" cy="572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2000" dirty="0" smtClean="0">
                  <a:solidFill>
                    <a:srgbClr val="FF0000"/>
                  </a:solidFill>
                </a:rPr>
                <a:t>x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226901" y="3905872"/>
              <a:ext cx="376228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4824048" y="4530203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4355976" y="4797152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080180" y="4979059"/>
            <a:ext cx="154940" cy="15494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  <p:pic>
        <p:nvPicPr>
          <p:cNvPr id="13" name="Picture 12" descr="B_y(x,y)_&amp;=_B_2_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40" y="1977887"/>
            <a:ext cx="2527300" cy="685800"/>
          </a:xfrm>
          <a:prstGeom prst="rect">
            <a:avLst/>
          </a:prstGeom>
        </p:spPr>
      </p:pic>
      <p:sp>
        <p:nvSpPr>
          <p:cNvPr id="15" name="Left Brace 14"/>
          <p:cNvSpPr/>
          <p:nvPr/>
        </p:nvSpPr>
        <p:spPr>
          <a:xfrm>
            <a:off x="4572000" y="2002309"/>
            <a:ext cx="203031" cy="648072"/>
          </a:xfrm>
          <a:prstGeom prst="leftBrac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/>
          <p:cNvSpPr/>
          <p:nvPr/>
        </p:nvSpPr>
        <p:spPr>
          <a:xfrm>
            <a:off x="4572000" y="2780928"/>
            <a:ext cx="203031" cy="648072"/>
          </a:xfrm>
          <a:prstGeom prst="leftBrac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B_y(x,y)_&amp;=_B_3_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184" y="2757764"/>
            <a:ext cx="30099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1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single dipole kick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Consider </a:t>
            </a:r>
            <a:r>
              <a:rPr lang="en-US" dirty="0"/>
              <a:t>a single dipole kick			 </a:t>
            </a:r>
            <a:r>
              <a:rPr lang="en-US" dirty="0" smtClean="0"/>
              <a:t>    at </a:t>
            </a:r>
            <a:r>
              <a:rPr lang="en-US" i="1" dirty="0" smtClean="0">
                <a:latin typeface="Century Schoolbook"/>
                <a:cs typeface="Century Schoolbook"/>
              </a:rPr>
              <a:t>s=s</a:t>
            </a:r>
            <a:r>
              <a:rPr lang="en-US" baseline="-25000" dirty="0" smtClean="0">
                <a:latin typeface="Century Schoolbook"/>
                <a:cs typeface="Century Schoolbook"/>
              </a:rPr>
              <a:t>0</a:t>
            </a:r>
            <a:r>
              <a:rPr lang="en-US" i="1" dirty="0" smtClean="0">
                <a:latin typeface="Century Schoolbook"/>
                <a:cs typeface="Century Schoolbook"/>
              </a:rPr>
              <a:t> </a:t>
            </a:r>
            <a:endParaRPr lang="en-US" i="1" baseline="-25000" dirty="0">
              <a:latin typeface="Century Schoolbook"/>
              <a:cs typeface="Century Schoolbook"/>
            </a:endParaRPr>
          </a:p>
          <a:p>
            <a:pPr lvl="1"/>
            <a:r>
              <a:rPr lang="en-US" dirty="0"/>
              <a:t>The coordinates before and after the kick are 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Taking the solutions of Hill’s equations </a:t>
            </a:r>
            <a:r>
              <a:rPr lang="en-US" dirty="0" smtClean="0"/>
              <a:t>(u and u’) at </a:t>
            </a:r>
            <a:r>
              <a:rPr lang="en-US" dirty="0"/>
              <a:t>the location of the kick, the orbit will close to itself only </a:t>
            </a:r>
            <a:r>
              <a:rPr lang="en-US" dirty="0" smtClean="0"/>
              <a:t>if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yields the following relations for the invariant and phase 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836712"/>
            <a:ext cx="7064691" cy="1152128"/>
          </a:xfrm>
          <a:prstGeom prst="rect">
            <a:avLst/>
          </a:prstGeom>
        </p:spPr>
      </p:pic>
      <p:pic>
        <p:nvPicPr>
          <p:cNvPr id="5" name="Picture 2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320" y="2231512"/>
            <a:ext cx="2707934" cy="56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184" y="3211613"/>
            <a:ext cx="2093912" cy="57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156" y="6097264"/>
            <a:ext cx="3048880" cy="623479"/>
          </a:xfrm>
          <a:prstGeom prst="rect">
            <a:avLst/>
          </a:prstGeom>
        </p:spPr>
      </p:pic>
      <p:pic>
        <p:nvPicPr>
          <p:cNvPr id="13" name="Picture 12" descr="sqrt_epsilon_bet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20" y="4653136"/>
            <a:ext cx="7777276" cy="100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5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from single dipole kick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The initial </a:t>
            </a:r>
            <a:r>
              <a:rPr lang="en-US" dirty="0"/>
              <a:t>conditions of the closed orbit </a:t>
            </a:r>
            <a:r>
              <a:rPr lang="en-US" dirty="0" smtClean="0"/>
              <a:t>at the location of the kick are therefore obtained as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and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any location around the ring, the orbit distortion is written as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3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523" y="4725144"/>
            <a:ext cx="4818733" cy="71174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9"/>
          <p:cNvSpPr>
            <a:spLocks/>
          </p:cNvSpPr>
          <p:nvPr/>
        </p:nvSpPr>
        <p:spPr bwMode="auto">
          <a:xfrm rot="5419254">
            <a:off x="3448471" y="4859120"/>
            <a:ext cx="225425" cy="1371600"/>
          </a:xfrm>
          <a:prstGeom prst="rightBrace">
            <a:avLst>
              <a:gd name="adj1" fmla="val 50704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946697" y="5621178"/>
            <a:ext cx="39182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2000" b="1" dirty="0" smtClean="0">
                <a:latin typeface="Arial"/>
                <a:cs typeface="Arial"/>
              </a:rPr>
              <a:t>maximum </a:t>
            </a:r>
            <a:r>
              <a:rPr lang="en-US" sz="2000" b="1" dirty="0">
                <a:latin typeface="Arial"/>
                <a:cs typeface="Arial"/>
              </a:rPr>
              <a:t>distortion amplitude</a:t>
            </a:r>
            <a:endParaRPr lang="en-GB" sz="2000" b="1" dirty="0">
              <a:latin typeface="Arial"/>
              <a:cs typeface="Arial"/>
            </a:endParaRPr>
          </a:p>
        </p:txBody>
      </p:sp>
      <p:pic>
        <p:nvPicPr>
          <p:cNvPr id="9" name="Picture 2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831" y="3114320"/>
            <a:ext cx="1593273" cy="57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76" y="3091640"/>
            <a:ext cx="2294659" cy="60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836712"/>
            <a:ext cx="7064691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and half integer resonance</a:t>
            </a:r>
          </a:p>
        </p:txBody>
      </p:sp>
      <p:pic>
        <p:nvPicPr>
          <p:cNvPr id="4" name="Picture 3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236" y="878953"/>
            <a:ext cx="5094064" cy="7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716016" y="1988840"/>
            <a:ext cx="4320480" cy="45365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628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■"/>
              <a:defRPr sz="2200" b="1" i="0" u="none" strike="noStrike" cap="none">
                <a:solidFill>
                  <a:srgbClr val="032555"/>
                </a:solidFill>
                <a:latin typeface="Arial"/>
                <a:ea typeface="Times New Roman"/>
                <a:cs typeface="Arial"/>
                <a:sym typeface="Times New Roman"/>
              </a:defRPr>
            </a:lvl1pPr>
            <a:lvl2pPr marL="597600" marR="0" lvl="1" indent="-252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Noto Sans Symbols"/>
              <a:buChar char="❑"/>
              <a:defRPr sz="20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2pPr>
            <a:lvl3pPr marL="1143000" marR="0" lvl="2" indent="-1295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65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Noto Sans Symbols"/>
              <a:buChar char="◻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Times New Roman"/>
                <a:cs typeface="Arial"/>
                <a:sym typeface="Times New Roman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lvl="1"/>
            <a:r>
              <a:rPr lang="en-US" dirty="0"/>
              <a:t>Dipole </a:t>
            </a:r>
            <a:r>
              <a:rPr lang="en-US" dirty="0" smtClean="0"/>
              <a:t>kicks get </a:t>
            </a:r>
            <a:r>
              <a:rPr lang="en-US" dirty="0"/>
              <a:t>cancelled in </a:t>
            </a:r>
            <a:r>
              <a:rPr lang="en-US" dirty="0" smtClean="0"/>
              <a:t>consecutive </a:t>
            </a:r>
            <a:r>
              <a:rPr lang="en-US" dirty="0"/>
              <a:t>turns for </a:t>
            </a:r>
            <a:r>
              <a:rPr lang="en-US" b="1" kern="0" dirty="0">
                <a:solidFill>
                  <a:srgbClr val="262626"/>
                </a:solidFill>
              </a:rPr>
              <a:t>Q = </a:t>
            </a:r>
            <a:r>
              <a:rPr lang="en-US" b="1" kern="0" dirty="0" smtClean="0">
                <a:solidFill>
                  <a:srgbClr val="262626"/>
                </a:solidFill>
              </a:rPr>
              <a:t>n/2</a:t>
            </a:r>
            <a:r>
              <a:rPr lang="en-US" kern="0" dirty="0" smtClean="0">
                <a:solidFill>
                  <a:srgbClr val="262626"/>
                </a:solidFill>
              </a:rPr>
              <a:t> </a:t>
            </a:r>
            <a:endParaRPr lang="en-US" dirty="0"/>
          </a:p>
          <a:p>
            <a:pPr lvl="1"/>
            <a:r>
              <a:rPr lang="en-US" dirty="0"/>
              <a:t>Half-integer tune cancels orbit </a:t>
            </a:r>
            <a:br>
              <a:rPr lang="en-US" dirty="0"/>
            </a:br>
            <a:r>
              <a:rPr lang="en-US" dirty="0"/>
              <a:t>oscillations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11" descr="Lee-Accelerator_Physics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8" t="38859" r="13082" b="39975"/>
          <a:stretch/>
        </p:blipFill>
        <p:spPr>
          <a:xfrm>
            <a:off x="755576" y="3619882"/>
            <a:ext cx="7798710" cy="325174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4320480" cy="4536504"/>
          </a:xfrm>
        </p:spPr>
        <p:txBody>
          <a:bodyPr/>
          <a:lstStyle/>
          <a:p>
            <a:pPr lvl="1"/>
            <a:r>
              <a:rPr lang="en-US" dirty="0"/>
              <a:t>Dipole </a:t>
            </a:r>
            <a:r>
              <a:rPr lang="en-US" dirty="0" smtClean="0"/>
              <a:t>kicks add</a:t>
            </a:r>
            <a:r>
              <a:rPr lang="en-US" dirty="0"/>
              <a:t>-up in </a:t>
            </a:r>
            <a:br>
              <a:rPr lang="en-US" dirty="0"/>
            </a:br>
            <a:r>
              <a:rPr lang="en-US" dirty="0"/>
              <a:t>consecutive turns </a:t>
            </a:r>
            <a:r>
              <a:rPr lang="en-US" dirty="0" smtClean="0"/>
              <a:t>for </a:t>
            </a:r>
            <a:r>
              <a:rPr lang="en-US" b="1" dirty="0">
                <a:solidFill>
                  <a:srgbClr val="262626"/>
                </a:solidFill>
              </a:rPr>
              <a:t>Q = n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Integer tune excites orbit </a:t>
            </a:r>
            <a:br>
              <a:rPr lang="en-US" dirty="0"/>
            </a:br>
            <a:r>
              <a:rPr lang="en-US" dirty="0"/>
              <a:t>oscillations (resonance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orbit becomes unstable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3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dipole kick vs. tune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3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146" y="2370019"/>
            <a:ext cx="3927709" cy="58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Q4.470_turns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 bwMode="auto">
          <a:xfrm>
            <a:off x="5076056" y="5445224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6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dipole kick vs. tune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Closed orbit distortion is most critical for </a:t>
            </a:r>
            <a:r>
              <a:rPr lang="en-US" b="1" dirty="0">
                <a:solidFill>
                  <a:srgbClr val="FF0000"/>
                </a:solidFill>
              </a:rPr>
              <a:t>tunes close to integer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 closed orbit becomes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unstable (but beam size not affected)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The closed orbit distortion propagates with the betatron phase advance (e.g. single kick induces 4 oscillations for a tune of Q=4.x)</a:t>
            </a:r>
          </a:p>
          <a:p>
            <a:endParaRPr lang="en-US" dirty="0"/>
          </a:p>
        </p:txBody>
      </p:sp>
      <p:pic>
        <p:nvPicPr>
          <p:cNvPr id="10" name="Picture 3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146" y="2370019"/>
            <a:ext cx="3927709" cy="58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Q4.420_turns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4" name="Picture 13" descr="Q4.370_turns1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5" name="Picture 14" descr="Q4.320_turns1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6" name="Picture 15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7" name="Picture 16" descr="Q4.220_turns10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8" name="Picture 17" descr="Q4.170_turns1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19" name="Picture 18" descr="Q4.120_turns10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0" name="Picture 19" descr="Q4.070_turns10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3" name="Picture 22" descr="Q4.020_turns10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 bwMode="auto">
          <a:xfrm>
            <a:off x="5076056" y="5445224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95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</a:t>
            </a:r>
            <a:r>
              <a:rPr lang="en-US" dirty="0"/>
              <a:t>reminder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94767" y="2209800"/>
            <a:ext cx="5113337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dirty="0"/>
              <a:t>      : </a:t>
            </a:r>
            <a:r>
              <a:rPr lang="en-GB" dirty="0" smtClean="0">
                <a:latin typeface="Arial"/>
                <a:cs typeface="Arial"/>
              </a:rPr>
              <a:t>total energy</a:t>
            </a: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sz="1000" dirty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dirty="0">
                <a:latin typeface="Arial"/>
                <a:cs typeface="Arial"/>
              </a:rPr>
              <a:t>      : </a:t>
            </a:r>
            <a:r>
              <a:rPr lang="en-GB" dirty="0" smtClean="0">
                <a:latin typeface="Arial"/>
                <a:cs typeface="Arial"/>
              </a:rPr>
              <a:t>kinetic energy</a:t>
            </a: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sz="1000" dirty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dirty="0">
                <a:latin typeface="Arial"/>
                <a:cs typeface="Arial"/>
              </a:rPr>
              <a:t>      : </a:t>
            </a:r>
            <a:r>
              <a:rPr lang="en-GB" dirty="0" smtClean="0">
                <a:latin typeface="Arial"/>
                <a:cs typeface="Arial"/>
              </a:rPr>
              <a:t>momentum </a:t>
            </a:r>
            <a:endParaRPr lang="en-GB" dirty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sz="500" dirty="0" smtClean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sz="2000" i="1" dirty="0">
              <a:latin typeface="Arial"/>
              <a:cs typeface="Arial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19372" y="4365104"/>
            <a:ext cx="42672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sz="2800" dirty="0"/>
              <a:t>         	</a:t>
            </a:r>
            <a:r>
              <a:rPr lang="en-GB" sz="2800" dirty="0" smtClean="0"/>
              <a:t>: </a:t>
            </a:r>
            <a:r>
              <a:rPr lang="en-GB" dirty="0" smtClean="0">
                <a:latin typeface="Arial"/>
                <a:cs typeface="Arial"/>
              </a:rPr>
              <a:t>reduced velocity</a:t>
            </a: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dirty="0" smtClean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dirty="0" smtClean="0">
                <a:latin typeface="Arial"/>
                <a:cs typeface="Arial"/>
              </a:rPr>
              <a:t>	: reduced energy</a:t>
            </a: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endParaRPr lang="en-GB" dirty="0" smtClean="0">
              <a:latin typeface="Arial"/>
              <a:cs typeface="Arial"/>
            </a:endParaRPr>
          </a:p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US" dirty="0" smtClean="0">
                <a:latin typeface="Arial"/>
                <a:cs typeface="Arial"/>
              </a:rPr>
              <a:t>     	: reduced momentum</a:t>
            </a:r>
            <a:endParaRPr lang="en-GB" dirty="0">
              <a:latin typeface="Arial"/>
              <a:cs typeface="Arial"/>
            </a:endParaRPr>
          </a:p>
        </p:txBody>
      </p:sp>
      <p:pic>
        <p:nvPicPr>
          <p:cNvPr id="6" name="Picture 17" descr="txp_fig.b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595" y="1191286"/>
            <a:ext cx="3295725" cy="690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2" descr="txp_fig.b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56" y="5016499"/>
            <a:ext cx="1404228" cy="75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6" descr="txp_fig.b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56" y="4365104"/>
            <a:ext cx="839986" cy="6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3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07" y="2312988"/>
            <a:ext cx="286072" cy="25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38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31" y="2813589"/>
            <a:ext cx="2667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44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79" y="3440651"/>
            <a:ext cx="213266" cy="24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47" descr="TP_tmp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8" y="4525516"/>
            <a:ext cx="214104" cy="30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49" descr="TP_tmp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08" y="5339308"/>
            <a:ext cx="235024" cy="2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63" descr="TP_tmp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84" y="6008588"/>
            <a:ext cx="387548" cy="29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66936" y="1298247"/>
            <a:ext cx="342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  <a:buSzTx/>
              <a:buFont typeface="Wingdings" charset="0"/>
              <a:buNone/>
            </a:pPr>
            <a:r>
              <a:rPr lang="en-GB" b="1" dirty="0">
                <a:latin typeface="Arial"/>
                <a:cs typeface="Arial"/>
              </a:rPr>
              <a:t>Lorentz equation</a:t>
            </a: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480" y="2723667"/>
            <a:ext cx="5256584" cy="522443"/>
          </a:xfrm>
          <a:prstGeom prst="rect">
            <a:avLst/>
          </a:prstGeom>
        </p:spPr>
      </p:pic>
      <p:pic>
        <p:nvPicPr>
          <p:cNvPr id="18" name="Picture 17" descr="beta_gamma_=_fra.pdf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96" y="5865621"/>
            <a:ext cx="1451391" cy="65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6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Closed orbit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Example of horizontal closed orbit for a machine with tune Q = 6.x</a:t>
            </a:r>
          </a:p>
          <a:p>
            <a:pPr lvl="1"/>
            <a:r>
              <a:rPr lang="en-US" dirty="0"/>
              <a:t>The </a:t>
            </a:r>
            <a:r>
              <a:rPr lang="en-US" b="1" dirty="0" smtClean="0"/>
              <a:t>kink at </a:t>
            </a:r>
            <a:r>
              <a:rPr lang="en-US" b="1" dirty="0"/>
              <a:t>the location of the deflection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/>
              <a:t>) can be used to localize the deflection (if it is not known)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can be used for orbit correction.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74468" y="2881487"/>
            <a:ext cx="2913589" cy="2813408"/>
            <a:chOff x="6174468" y="2596792"/>
            <a:chExt cx="2913589" cy="281340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468" y="2596792"/>
              <a:ext cx="2913589" cy="281340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226661" y="3849607"/>
              <a:ext cx="79065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i="1" kern="0" dirty="0" smtClean="0">
                  <a:latin typeface="+mn-lt"/>
                </a:rPr>
                <a:t>Q = </a:t>
              </a:r>
              <a:r>
                <a:rPr lang="en-GB" sz="1400" b="1" i="1" kern="0" dirty="0">
                  <a:latin typeface="+mn-lt"/>
                </a:rPr>
                <a:t>6</a:t>
              </a:r>
              <a:r>
                <a:rPr lang="en-GB" sz="1400" b="1" i="1" kern="0" dirty="0" smtClean="0">
                  <a:latin typeface="+mn-lt"/>
                </a:rPr>
                <a:t>.5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58255" y="2029899"/>
            <a:ext cx="2718769" cy="2302066"/>
            <a:chOff x="3458255" y="1648465"/>
            <a:chExt cx="2718769" cy="230206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22" b="6990"/>
            <a:stretch/>
          </p:blipFill>
          <p:spPr>
            <a:xfrm>
              <a:off x="3458255" y="1648465"/>
              <a:ext cx="2718769" cy="230206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430038" y="2595773"/>
              <a:ext cx="79065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i="1" kern="0" dirty="0" smtClean="0">
                  <a:latin typeface="+mn-lt"/>
                </a:rPr>
                <a:t>Q = 6.2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60054" y="1890184"/>
            <a:ext cx="2718769" cy="2509822"/>
            <a:chOff x="760054" y="1508750"/>
            <a:chExt cx="2718769" cy="250982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98"/>
            <a:stretch/>
          </p:blipFill>
          <p:spPr>
            <a:xfrm>
              <a:off x="760054" y="1508750"/>
              <a:ext cx="2718769" cy="250982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711269" y="2597383"/>
              <a:ext cx="79065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i="1" kern="0" dirty="0" smtClean="0">
                  <a:latin typeface="+mn-lt"/>
                </a:rPr>
                <a:t>Q = 6.1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13474" y="4365987"/>
            <a:ext cx="2680497" cy="2492014"/>
            <a:chOff x="813474" y="4011878"/>
            <a:chExt cx="2680497" cy="249201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2" b="1329"/>
            <a:stretch/>
          </p:blipFill>
          <p:spPr>
            <a:xfrm>
              <a:off x="813474" y="4011878"/>
              <a:ext cx="2680497" cy="249201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331640" y="5068781"/>
              <a:ext cx="79065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i="1" kern="0" dirty="0" smtClean="0">
                  <a:latin typeface="+mn-lt"/>
                </a:rPr>
                <a:t>Q = 6.9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93971" y="4242828"/>
            <a:ext cx="2704152" cy="2611172"/>
            <a:chOff x="3493971" y="3960118"/>
            <a:chExt cx="2704152" cy="26111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3971" y="3960118"/>
              <a:ext cx="2704152" cy="261117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427579" y="5111815"/>
              <a:ext cx="79065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i="1" kern="0" dirty="0" smtClean="0">
                  <a:latin typeface="+mn-lt"/>
                </a:rPr>
                <a:t>Q = 6.7</a:t>
              </a:r>
            </a:p>
          </p:txBody>
        </p:sp>
      </p:grpSp>
      <p:cxnSp>
        <p:nvCxnSpPr>
          <p:cNvPr id="19" name="Straight Arrow Connector 18"/>
          <p:cNvCxnSpPr/>
          <p:nvPr/>
        </p:nvCxnSpPr>
        <p:spPr bwMode="auto">
          <a:xfrm>
            <a:off x="2766965" y="3171297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301695" y="3171297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8093545" y="4265384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194228" y="5537378"/>
            <a:ext cx="51122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0800000" flipH="1">
            <a:off x="2286015" y="5598006"/>
            <a:ext cx="485785" cy="2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6857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deflection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In the example below for the 26.7km long LHC, there is </a:t>
            </a:r>
            <a:r>
              <a:rPr lang="en-US" dirty="0">
                <a:solidFill>
                  <a:srgbClr val="FF0000"/>
                </a:solidFill>
              </a:rPr>
              <a:t>one undesired deflection</a:t>
            </a:r>
            <a:r>
              <a:rPr lang="en-US" dirty="0"/>
              <a:t>, leading to a perturbed closed orbit.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93" y="1930668"/>
            <a:ext cx="8036507" cy="28664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90001" y="4869456"/>
            <a:ext cx="520247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1400" b="1" kern="0" dirty="0" smtClean="0">
                <a:latin typeface="+mn-lt"/>
              </a:rPr>
              <a:t>Beam Position Monitor index along the LHC circumference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916175" y="5177233"/>
            <a:ext cx="28849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395536" y="2204864"/>
            <a:ext cx="1601" cy="21539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 rot="16200000">
            <a:off x="-359208" y="3132583"/>
            <a:ext cx="187518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1400" b="1" kern="0" dirty="0" smtClean="0">
                <a:latin typeface="+mn-lt"/>
              </a:rPr>
              <a:t>Beam position x (mm)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53224" y="5488094"/>
            <a:ext cx="565007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400" i="1" kern="0" dirty="0" smtClean="0">
                <a:latin typeface="Arial"/>
                <a:cs typeface="Arial"/>
              </a:rPr>
              <a:t> Where is the location of the deflection?</a:t>
            </a:r>
          </a:p>
        </p:txBody>
      </p:sp>
    </p:spTree>
    <p:extLst>
      <p:ext uri="{BB962C8B-B14F-4D97-AF65-F5344CB8AC3E}">
        <p14:creationId xmlns:p14="http://schemas.microsoft.com/office/powerpoint/2010/main" val="1995473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deflection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To make our life easier we divide the position by </a:t>
            </a:r>
            <a:r>
              <a:rPr lang="en-GB" dirty="0" smtClean="0">
                <a:latin typeface="Symbol" charset="2"/>
                <a:cs typeface="Symbol" charset="2"/>
                <a:sym typeface="Symbol" panose="05050102010706020507" pitchFamily="18" charset="2"/>
              </a:rPr>
              <a:t>     </a:t>
            </a:r>
            <a:r>
              <a:rPr lang="en-US" dirty="0" smtClean="0">
                <a:latin typeface="Symbol" charset="2"/>
                <a:cs typeface="Symbol" charset="2"/>
              </a:rPr>
              <a:t>       </a:t>
            </a:r>
            <a:r>
              <a:rPr lang="en-US" dirty="0" smtClean="0"/>
              <a:t>and </a:t>
            </a:r>
            <a:r>
              <a:rPr lang="en-US" dirty="0"/>
              <a:t>replace the BPM index by its phase </a:t>
            </a:r>
            <a:r>
              <a:rPr lang="en-US" dirty="0" smtClean="0">
                <a:latin typeface="Symbol" charset="2"/>
                <a:cs typeface="Symbol" charset="2"/>
              </a:rPr>
              <a:t>      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transform </a:t>
            </a:r>
            <a:r>
              <a:rPr lang="en-US" dirty="0"/>
              <a:t>into pure sinusoidal oscillation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95536" y="2904610"/>
            <a:ext cx="8221354" cy="2789621"/>
            <a:chOff x="241588" y="2702461"/>
            <a:chExt cx="8221354" cy="27896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818" y="2702461"/>
              <a:ext cx="7802124" cy="2789621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 bwMode="auto">
            <a:xfrm flipV="1">
              <a:off x="241588" y="2938819"/>
              <a:ext cx="1601" cy="21539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 rot="16200000">
              <a:off x="-277600" y="4071799"/>
              <a:ext cx="142160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kern="0" dirty="0" smtClean="0">
                  <a:latin typeface="+mn-lt"/>
                </a:rPr>
                <a:t>Beam position</a:t>
              </a:r>
              <a:endParaRPr lang="en-GB" sz="1400" b="1" kern="0" dirty="0" smtClean="0">
                <a:latin typeface="Arial"/>
                <a:cs typeface="Arial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63847" y="5991671"/>
            <a:ext cx="4841590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400" i="1" kern="0" dirty="0" smtClean="0">
                <a:latin typeface="+mn-lt"/>
              </a:rPr>
              <a:t>Can you localize the deflection now?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816259" y="3787926"/>
            <a:ext cx="837" cy="19006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93669" y="5713511"/>
            <a:ext cx="149498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1400" b="1" kern="0" dirty="0" smtClean="0">
                <a:latin typeface="+mn-lt"/>
              </a:rPr>
              <a:t>Betatron phase </a:t>
            </a:r>
            <a:r>
              <a:rPr lang="en-GB" sz="1400" b="1" kern="0" dirty="0" smtClean="0">
                <a:latin typeface="Symbol" panose="05050102010706020507" pitchFamily="18" charset="2"/>
              </a:rPr>
              <a:t> 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5795408" y="6021288"/>
            <a:ext cx="28849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91179"/>
            <a:ext cx="4623172" cy="645733"/>
          </a:xfrm>
          <a:prstGeom prst="rect">
            <a:avLst/>
          </a:prstGeom>
        </p:spPr>
      </p:pic>
      <p:pic>
        <p:nvPicPr>
          <p:cNvPr id="13" name="Picture 12" descr="mu(_sigma)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250" y="1203316"/>
            <a:ext cx="482600" cy="266700"/>
          </a:xfrm>
          <a:prstGeom prst="rect">
            <a:avLst/>
          </a:prstGeom>
        </p:spPr>
      </p:pic>
      <p:pic>
        <p:nvPicPr>
          <p:cNvPr id="14" name="Picture 13" descr="mu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070" y="5813952"/>
            <a:ext cx="152400" cy="177800"/>
          </a:xfrm>
          <a:prstGeom prst="rect">
            <a:avLst/>
          </a:prstGeom>
        </p:spPr>
      </p:pic>
      <p:pic>
        <p:nvPicPr>
          <p:cNvPr id="15" name="Picture 14" descr="x∕_sqrt_beta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5684" y="3310982"/>
            <a:ext cx="577800" cy="267499"/>
          </a:xfrm>
          <a:prstGeom prst="rect">
            <a:avLst/>
          </a:prstGeom>
        </p:spPr>
      </p:pic>
      <p:pic>
        <p:nvPicPr>
          <p:cNvPr id="16" name="Picture 15" descr="sqrt_beta(_sigma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290" y="881016"/>
            <a:ext cx="67975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3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Orbit distortion due to </a:t>
            </a:r>
            <a:r>
              <a:rPr lang="en-US" dirty="0">
                <a:solidFill>
                  <a:srgbClr val="BE1787"/>
                </a:solidFill>
              </a:rPr>
              <a:t>many errors</a:t>
            </a:r>
          </a:p>
          <a:p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By approximating the errors as delta functions in </a:t>
            </a:r>
            <a:r>
              <a:rPr lang="en-US" i="1" dirty="0"/>
              <a:t>n</a:t>
            </a:r>
            <a:r>
              <a:rPr lang="en-US" dirty="0"/>
              <a:t> locations, the distortion at </a:t>
            </a:r>
            <a:r>
              <a:rPr lang="en-US" i="1" dirty="0" err="1"/>
              <a:t>i</a:t>
            </a:r>
            <a:r>
              <a:rPr lang="en-US" dirty="0"/>
              <a:t> observation points (Beam Position Monitors) is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dirty="0"/>
              <a:t>	with the kick produced by the </a:t>
            </a:r>
            <a:r>
              <a:rPr lang="en-US" i="1" dirty="0" err="1"/>
              <a:t>j</a:t>
            </a:r>
            <a:r>
              <a:rPr lang="en-US" baseline="30000" dirty="0" err="1"/>
              <a:t>th</a:t>
            </a:r>
            <a:r>
              <a:rPr lang="en-US" dirty="0"/>
              <a:t> error</a:t>
            </a:r>
          </a:p>
          <a:p>
            <a:pPr>
              <a:buNone/>
            </a:pPr>
            <a:endParaRPr lang="en-US" sz="100" dirty="0"/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Integrated dipole field error </a:t>
            </a:r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Dipole roll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Quadrupole displacement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12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432" y="1302302"/>
            <a:ext cx="6677105" cy="67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724128" y="914400"/>
            <a:ext cx="3334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Courant and Snyder, 1957</a:t>
            </a:r>
          </a:p>
        </p:txBody>
      </p:sp>
      <p:pic>
        <p:nvPicPr>
          <p:cNvPr id="6" name="Picture 16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3035927"/>
            <a:ext cx="5040560" cy="77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0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552" y="4653136"/>
            <a:ext cx="1270000" cy="55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316" y="5245569"/>
            <a:ext cx="1593273" cy="55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6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916" y="5839284"/>
            <a:ext cx="1339273" cy="55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5080" y="4765038"/>
            <a:ext cx="1944216" cy="1656184"/>
            <a:chOff x="7020272" y="4437112"/>
            <a:chExt cx="1944216" cy="1656184"/>
          </a:xfrm>
        </p:grpSpPr>
        <p:sp>
          <p:nvSpPr>
            <p:cNvPr id="11" name="TextBox 10"/>
            <p:cNvSpPr txBox="1"/>
            <p:nvPr/>
          </p:nvSpPr>
          <p:spPr>
            <a:xfrm>
              <a:off x="8460432" y="5143946"/>
              <a:ext cx="50405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l-GR" sz="1800" b="1" dirty="0" smtClean="0">
                  <a:latin typeface="Century Schoolbook"/>
                  <a:cs typeface="Century Schoolbook"/>
                </a:rPr>
                <a:t>φ</a:t>
              </a:r>
              <a:r>
                <a:rPr lang="en-US" sz="1800" b="1" i="1" baseline="-25000" dirty="0" smtClean="0">
                  <a:latin typeface="Century Schoolbook"/>
                  <a:cs typeface="Century Schoolbook"/>
                </a:rPr>
                <a:t>j</a:t>
              </a:r>
              <a:endParaRPr lang="en-US" sz="1800" b="1" i="1" baseline="-25000" dirty="0">
                <a:latin typeface="Century Schoolbook"/>
                <a:cs typeface="Century Schoolbook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7020272" y="5229200"/>
              <a:ext cx="187220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8028384" y="4437112"/>
              <a:ext cx="0" cy="165618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4" name="Rectangle 13"/>
            <p:cNvSpPr/>
            <p:nvPr/>
          </p:nvSpPr>
          <p:spPr bwMode="auto">
            <a:xfrm rot="1458402">
              <a:off x="7612439" y="4813255"/>
              <a:ext cx="792088" cy="79208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H="1">
              <a:off x="7740352" y="4509120"/>
              <a:ext cx="576064" cy="144016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7236296" y="4869160"/>
              <a:ext cx="1584176" cy="72008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sp>
        <p:nvSpPr>
          <p:cNvPr id="17" name="Rectangle 16"/>
          <p:cNvSpPr/>
          <p:nvPr/>
        </p:nvSpPr>
        <p:spPr bwMode="auto">
          <a:xfrm>
            <a:off x="467544" y="4581129"/>
            <a:ext cx="8280920" cy="194421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30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Orbit distortion in SNS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In </a:t>
            </a:r>
            <a:r>
              <a:rPr lang="en-US" dirty="0"/>
              <a:t>the SNS accumulator ring, the beta function is </a:t>
            </a:r>
            <a:r>
              <a:rPr lang="en-US" dirty="0" smtClean="0"/>
              <a:t>about </a:t>
            </a:r>
            <a:r>
              <a:rPr lang="en-US" b="1" dirty="0" smtClean="0"/>
              <a:t>6 m</a:t>
            </a:r>
            <a:r>
              <a:rPr lang="en-US" dirty="0" smtClean="0"/>
              <a:t> </a:t>
            </a:r>
            <a:r>
              <a:rPr lang="en-US" dirty="0"/>
              <a:t>in the dipoles and </a:t>
            </a:r>
            <a:r>
              <a:rPr lang="en-US" dirty="0" smtClean="0"/>
              <a:t>about 30 m </a:t>
            </a:r>
            <a:r>
              <a:rPr lang="en-US" dirty="0"/>
              <a:t>in the </a:t>
            </a:r>
            <a:r>
              <a:rPr lang="en-US" dirty="0" err="1"/>
              <a:t>quadrupoles</a:t>
            </a:r>
            <a:r>
              <a:rPr lang="en-US" dirty="0"/>
              <a:t>, the tune is </a:t>
            </a:r>
            <a:r>
              <a:rPr lang="en-US" b="1" dirty="0"/>
              <a:t>6.2</a:t>
            </a:r>
          </a:p>
          <a:p>
            <a:pPr lvl="1"/>
            <a:r>
              <a:rPr lang="en-US" dirty="0"/>
              <a:t>Consider </a:t>
            </a:r>
            <a:r>
              <a:rPr lang="en-US" dirty="0" smtClean="0"/>
              <a:t>dipole errors </a:t>
            </a:r>
            <a:r>
              <a:rPr lang="en-US" dirty="0"/>
              <a:t>of </a:t>
            </a:r>
            <a:r>
              <a:rPr lang="en-US" b="1" dirty="0" smtClean="0"/>
              <a:t>1 </a:t>
            </a:r>
            <a:r>
              <a:rPr lang="en-US" b="1" dirty="0" err="1" smtClean="0"/>
              <a:t>mrad</a:t>
            </a:r>
            <a:endParaRPr lang="en-US" b="1" dirty="0"/>
          </a:p>
          <a:p>
            <a:pPr lvl="1"/>
            <a:r>
              <a:rPr lang="en-US" dirty="0"/>
              <a:t>The maximum orbit distortion in dipoles is</a:t>
            </a:r>
          </a:p>
          <a:p>
            <a:pPr lvl="1"/>
            <a:r>
              <a:rPr lang="en-US" dirty="0"/>
              <a:t>For quadrupole displacement giving the same </a:t>
            </a:r>
            <a:r>
              <a:rPr lang="en-US" b="1" dirty="0" smtClean="0"/>
              <a:t>1 </a:t>
            </a:r>
            <a:r>
              <a:rPr lang="en-US" b="1" dirty="0" err="1" smtClean="0"/>
              <a:t>mrad</a:t>
            </a:r>
            <a:r>
              <a:rPr lang="en-US" b="1" dirty="0" smtClean="0"/>
              <a:t> </a:t>
            </a:r>
            <a:r>
              <a:rPr lang="en-US" dirty="0"/>
              <a:t>kick (and betas of </a:t>
            </a:r>
            <a:r>
              <a:rPr lang="en-US" dirty="0" smtClean="0"/>
              <a:t>30 m</a:t>
            </a:r>
            <a:r>
              <a:rPr lang="en-US" dirty="0"/>
              <a:t>) the maximum orbit distortion is </a:t>
            </a:r>
            <a:r>
              <a:rPr lang="en-US" dirty="0" smtClean="0"/>
              <a:t>25 mm</a:t>
            </a:r>
            <a:r>
              <a:rPr lang="en-US" dirty="0"/>
              <a:t>, to be compared to magnet radius of </a:t>
            </a:r>
            <a:r>
              <a:rPr lang="en-US" dirty="0" smtClean="0"/>
              <a:t>105 mm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084" y="897633"/>
            <a:ext cx="3745303" cy="2958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92" y="903983"/>
            <a:ext cx="3703807" cy="295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104360" y="976536"/>
            <a:ext cx="45538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l-GR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β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l-GR" sz="2000" b="0" i="0" u="none" strike="noStrike" kern="0" cap="none" spc="0" normalizeH="0" baseline="0" noProof="0" dirty="0">
                <a:ln>
                  <a:noFill/>
                </a:ln>
                <a:solidFill>
                  <a:srgbClr val="0000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β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y</a:t>
            </a:r>
            <a:endParaRPr kumimoji="0" lang="el-GR" sz="2000" b="0" i="0" u="none" strike="noStrike" kern="0" cap="none" spc="0" normalizeH="0" baseline="-25000" noProof="0" dirty="0">
              <a:ln>
                <a:noFill/>
              </a:ln>
              <a:solidFill>
                <a:srgbClr val="00007D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</a:t>
            </a:r>
            <a:r>
              <a:rPr kumimoji="0" lang="en-US" sz="20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endParaRPr kumimoji="0" lang="en-US" sz="20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19981" y="2884091"/>
            <a:ext cx="22512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horizontal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rms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vertical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rms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 CO</a:t>
            </a:r>
          </a:p>
        </p:txBody>
      </p:sp>
      <p:pic>
        <p:nvPicPr>
          <p:cNvPr id="12" name="Picture 9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304" y="5219129"/>
            <a:ext cx="3165125" cy="58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69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estimation of orbit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random distribution of errors in N magnets</a:t>
            </a:r>
          </a:p>
          <a:p>
            <a:pPr lvl="1"/>
            <a:r>
              <a:rPr lang="en-US" dirty="0"/>
              <a:t>By squaring the orbit distortion expression and averaging over the angles (considering uncorrelated errors), the expectation (</a:t>
            </a:r>
            <a:r>
              <a:rPr lang="en-US" dirty="0" err="1"/>
              <a:t>rms</a:t>
            </a:r>
            <a:r>
              <a:rPr lang="en-US" dirty="0"/>
              <a:t>) value is given by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In the SNS ring, there are </a:t>
            </a:r>
            <a:r>
              <a:rPr lang="en-US" b="1" dirty="0"/>
              <a:t>32</a:t>
            </a:r>
            <a:r>
              <a:rPr lang="en-US" dirty="0"/>
              <a:t> dipoles and </a:t>
            </a:r>
            <a:r>
              <a:rPr lang="en-US" b="1" dirty="0"/>
              <a:t>54</a:t>
            </a:r>
            <a:r>
              <a:rPr lang="en-US" dirty="0"/>
              <a:t> </a:t>
            </a:r>
            <a:r>
              <a:rPr lang="en-US" dirty="0" err="1"/>
              <a:t>quadrupoles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rms</a:t>
            </a:r>
            <a:r>
              <a:rPr lang="en-US" dirty="0"/>
              <a:t> value of the orbit distortion in the dipoles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In the </a:t>
            </a:r>
            <a:r>
              <a:rPr lang="en-US" dirty="0" err="1"/>
              <a:t>quadrupoles</a:t>
            </a:r>
            <a:r>
              <a:rPr lang="en-US" dirty="0"/>
              <a:t>, for equivalent kick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16968"/>
            <a:ext cx="6786720" cy="7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856684"/>
            <a:ext cx="3888432" cy="660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036" y="6070616"/>
            <a:ext cx="3971786" cy="63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52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Correcting </a:t>
            </a:r>
            <a:r>
              <a:rPr lang="en-US" dirty="0" smtClean="0"/>
              <a:t>closed orbit </a:t>
            </a:r>
            <a:r>
              <a:rPr lang="en-US" dirty="0"/>
              <a:t>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Horizontal dipole </a:t>
            </a:r>
            <a:r>
              <a:rPr lang="en-US" dirty="0"/>
              <a:t>correctors and </a:t>
            </a:r>
            <a:r>
              <a:rPr lang="en-US" dirty="0" smtClean="0"/>
              <a:t>BPMs close </a:t>
            </a:r>
            <a:r>
              <a:rPr lang="en-US" dirty="0"/>
              <a:t>to focusing </a:t>
            </a:r>
            <a:r>
              <a:rPr lang="en-US" dirty="0" smtClean="0"/>
              <a:t>quads + Vertical </a:t>
            </a:r>
            <a:r>
              <a:rPr lang="en-US" dirty="0"/>
              <a:t>dipole correctors and </a:t>
            </a:r>
            <a:r>
              <a:rPr lang="en-US" dirty="0" smtClean="0"/>
              <a:t>BPMs next to defocusing quads</a:t>
            </a:r>
          </a:p>
          <a:p>
            <a:pPr lvl="1">
              <a:defRPr/>
            </a:pPr>
            <a:r>
              <a:rPr lang="en-US" dirty="0" smtClean="0"/>
              <a:t>Highest sensitivity / effect on closed orbit due to beta-function maxima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Measure orbit in BPMs and minimize orbit distortion</a:t>
            </a:r>
          </a:p>
          <a:p>
            <a:pPr lvl="1">
              <a:defRPr/>
            </a:pPr>
            <a:r>
              <a:rPr lang="en-US" dirty="0"/>
              <a:t>Locally</a:t>
            </a:r>
          </a:p>
          <a:p>
            <a:pPr lvl="2">
              <a:defRPr/>
            </a:pPr>
            <a:r>
              <a:rPr lang="en-US" dirty="0" smtClean="0"/>
              <a:t>Closed orbit bumps</a:t>
            </a:r>
            <a:endParaRPr lang="en-US" dirty="0"/>
          </a:p>
          <a:p>
            <a:pPr lvl="2">
              <a:defRPr/>
            </a:pPr>
            <a:r>
              <a:rPr lang="en-US" dirty="0"/>
              <a:t>Singular Value Decomposition (SVD)</a:t>
            </a:r>
          </a:p>
          <a:p>
            <a:pPr lvl="1">
              <a:defRPr/>
            </a:pPr>
            <a:r>
              <a:rPr lang="en-US" dirty="0" smtClean="0"/>
              <a:t>Globally</a:t>
            </a:r>
            <a:endParaRPr lang="en-US" dirty="0"/>
          </a:p>
          <a:p>
            <a:pPr lvl="2">
              <a:defRPr/>
            </a:pPr>
            <a:r>
              <a:rPr lang="en-US" dirty="0" smtClean="0"/>
              <a:t>Harmonic: </a:t>
            </a:r>
            <a:r>
              <a:rPr lang="en-US" dirty="0"/>
              <a:t>minimizing components </a:t>
            </a:r>
            <a:r>
              <a:rPr lang="en-US" dirty="0" smtClean="0"/>
              <a:t>of orbit </a:t>
            </a:r>
            <a:r>
              <a:rPr lang="en-US" dirty="0"/>
              <a:t>frequency response </a:t>
            </a:r>
            <a:r>
              <a:rPr lang="en-US" dirty="0" smtClean="0"/>
              <a:t>from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Fourier analysis</a:t>
            </a:r>
          </a:p>
          <a:p>
            <a:pPr lvl="2">
              <a:defRPr/>
            </a:pPr>
            <a:r>
              <a:rPr lang="en-US" dirty="0" smtClean="0"/>
              <a:t>MICADO: finding </a:t>
            </a:r>
            <a:r>
              <a:rPr lang="en-US" dirty="0"/>
              <a:t>the most efficient corrector for </a:t>
            </a:r>
            <a:r>
              <a:rPr lang="en-US" dirty="0" smtClean="0"/>
              <a:t>minimizing </a:t>
            </a:r>
            <a:r>
              <a:rPr lang="en-US" dirty="0"/>
              <a:t>the </a:t>
            </a:r>
            <a:r>
              <a:rPr lang="en-US" dirty="0" err="1"/>
              <a:t>rms</a:t>
            </a:r>
            <a:r>
              <a:rPr lang="en-US" dirty="0"/>
              <a:t> orbit </a:t>
            </a:r>
          </a:p>
          <a:p>
            <a:pPr lvl="2">
              <a:defRPr/>
            </a:pPr>
            <a:r>
              <a:rPr lang="en-US" dirty="0"/>
              <a:t>Least square minimization using </a:t>
            </a:r>
            <a:r>
              <a:rPr lang="en-US" dirty="0" smtClean="0"/>
              <a:t>orbit </a:t>
            </a:r>
            <a:r>
              <a:rPr lang="en-US" dirty="0"/>
              <a:t>response matrix of </a:t>
            </a:r>
            <a:r>
              <a:rPr lang="en-US" dirty="0" smtClean="0"/>
              <a:t>correctors</a:t>
            </a:r>
          </a:p>
          <a:p>
            <a:pPr lvl="1">
              <a:defRPr/>
            </a:pPr>
            <a:endParaRPr lang="en-US" dirty="0"/>
          </a:p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811681" y="2033342"/>
            <a:ext cx="4224815" cy="1634797"/>
            <a:chOff x="1547664" y="1627021"/>
            <a:chExt cx="5184576" cy="2006178"/>
          </a:xfrm>
        </p:grpSpPr>
        <p:pic>
          <p:nvPicPr>
            <p:cNvPr id="5" name="Picture 4" descr="TS3-33010-straight-section-MDH-BPH-QF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691" b="27715"/>
            <a:stretch/>
          </p:blipFill>
          <p:spPr>
            <a:xfrm>
              <a:off x="1547664" y="1627021"/>
              <a:ext cx="5184576" cy="200617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983856" y="3068960"/>
              <a:ext cx="9941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corrector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75944" y="2879584"/>
              <a:ext cx="6292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BPM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9992" y="2708920"/>
              <a:ext cx="1211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solidFill>
                    <a:schemeClr val="bg1"/>
                  </a:solidFill>
                  <a:latin typeface="Arial"/>
                  <a:cs typeface="Arial"/>
                </a:rPr>
                <a:t>quadrupole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27268" y="1891634"/>
            <a:ext cx="2480166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1400" dirty="0" smtClean="0">
                <a:latin typeface="Arial"/>
                <a:cs typeface="Arial"/>
              </a:rPr>
              <a:t>BPM: Beam Position Monitor</a:t>
            </a:r>
          </a:p>
          <a:p>
            <a:pPr algn="l">
              <a:buNone/>
            </a:pPr>
            <a:r>
              <a:rPr lang="en-US" sz="1400" dirty="0" smtClean="0">
                <a:latin typeface="Arial"/>
                <a:cs typeface="Arial"/>
              </a:rPr>
              <a:t>DH, DV: correctors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41261" y="3329486"/>
            <a:ext cx="595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SPS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67544" y="2506511"/>
            <a:ext cx="4230221" cy="1246245"/>
            <a:chOff x="467544" y="2506511"/>
            <a:chExt cx="4230221" cy="1246245"/>
          </a:xfrm>
        </p:grpSpPr>
        <p:pic>
          <p:nvPicPr>
            <p:cNvPr id="10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9" t="5772" b="4002"/>
            <a:stretch>
              <a:fillRect/>
            </a:stretch>
          </p:blipFill>
          <p:spPr bwMode="auto">
            <a:xfrm>
              <a:off x="467544" y="2506511"/>
              <a:ext cx="4230221" cy="1183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547836" y="3414202"/>
              <a:ext cx="492443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sz="1600" b="1" dirty="0" smtClean="0">
                  <a:latin typeface="Times"/>
                  <a:cs typeface="Times"/>
                </a:rPr>
                <a:t>DH</a:t>
              </a:r>
              <a:endParaRPr lang="en-US" sz="1600" b="1" dirty="0">
                <a:latin typeface="Times"/>
                <a:cs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44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orbit bumps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25922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Often </a:t>
            </a:r>
            <a:r>
              <a:rPr lang="en-US" dirty="0" smtClean="0"/>
              <a:t>it </a:t>
            </a:r>
            <a:r>
              <a:rPr lang="en-US" dirty="0"/>
              <a:t>is needed to steer the closed-orbit away from the nominal trajectory in a localized part of </a:t>
            </a:r>
            <a:r>
              <a:rPr lang="en-US" dirty="0" smtClean="0"/>
              <a:t>a synchrotron </a:t>
            </a:r>
          </a:p>
          <a:p>
            <a:pPr lvl="1"/>
            <a:r>
              <a:rPr lang="en-US" dirty="0"/>
              <a:t>Injection / extraction</a:t>
            </a:r>
          </a:p>
          <a:p>
            <a:pPr lvl="1"/>
            <a:r>
              <a:rPr lang="en-US" dirty="0"/>
              <a:t>Local orbit </a:t>
            </a:r>
            <a:r>
              <a:rPr lang="en-US" dirty="0" smtClean="0"/>
              <a:t>correction (or steering around local aperture restrictions)</a:t>
            </a:r>
            <a:endParaRPr lang="en-US" dirty="0"/>
          </a:p>
          <a:p>
            <a:r>
              <a:rPr lang="en-US" dirty="0"/>
              <a:t>Standard bump configurations </a:t>
            </a:r>
            <a:r>
              <a:rPr lang="en-US" dirty="0" smtClean="0"/>
              <a:t>exist</a:t>
            </a:r>
            <a:endParaRPr lang="en-US" dirty="0"/>
          </a:p>
          <a:p>
            <a:pPr lvl="1"/>
            <a:r>
              <a:rPr lang="el-GR" dirty="0"/>
              <a:t>π</a:t>
            </a:r>
            <a:r>
              <a:rPr lang="en-US" dirty="0"/>
              <a:t>-bump (with 2 correctors)</a:t>
            </a:r>
          </a:p>
          <a:p>
            <a:pPr lvl="1"/>
            <a:r>
              <a:rPr lang="en-US" dirty="0"/>
              <a:t>3 and 4</a:t>
            </a:r>
            <a:r>
              <a:rPr lang="en-US" dirty="0" smtClean="0"/>
              <a:t>-corrector </a:t>
            </a:r>
            <a:r>
              <a:rPr lang="en-US" dirty="0"/>
              <a:t>bumps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5724128" y="4149080"/>
            <a:ext cx="2268264" cy="2268256"/>
          </a:xfrm>
          <a:prstGeom prst="ellipse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67828" y="591636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>
                <a:latin typeface="Arial"/>
                <a:cs typeface="Arial"/>
              </a:rPr>
              <a:t>u</a:t>
            </a:r>
            <a:r>
              <a:rPr lang="en-US" sz="1200" dirty="0" smtClean="0">
                <a:latin typeface="Arial"/>
                <a:cs typeface="Arial"/>
              </a:rPr>
              <a:t>nperturbed closed orbit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766119" y="4221088"/>
            <a:ext cx="1478289" cy="1394673"/>
            <a:chOff x="6766119" y="4221088"/>
            <a:chExt cx="1478289" cy="1394673"/>
          </a:xfrm>
        </p:grpSpPr>
        <p:sp>
          <p:nvSpPr>
            <p:cNvPr id="11" name="Rectangle 10"/>
            <p:cNvSpPr/>
            <p:nvPr/>
          </p:nvSpPr>
          <p:spPr>
            <a:xfrm>
              <a:off x="7236296" y="4221088"/>
              <a:ext cx="1008112" cy="1296144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>
              <a:spLocks noChangeAspect="1"/>
            </p:cNvSpPr>
            <p:nvPr/>
          </p:nvSpPr>
          <p:spPr>
            <a:xfrm rot="21402645">
              <a:off x="6766119" y="4247532"/>
              <a:ext cx="1368155" cy="1368229"/>
            </a:xfrm>
            <a:prstGeom prst="arc">
              <a:avLst>
                <a:gd name="adj1" fmla="val 16197180"/>
                <a:gd name="adj2" fmla="val 2097327"/>
              </a:avLst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04248" y="4581128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>
                <a:buNone/>
              </a:pPr>
              <a:r>
                <a:rPr lang="en-US" sz="1200" dirty="0" smtClean="0">
                  <a:latin typeface="Arial"/>
                  <a:cs typeface="Arial"/>
                </a:rPr>
                <a:t>local orbit bump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rot="19478899">
            <a:off x="8129614" y="4239155"/>
            <a:ext cx="642563" cy="258256"/>
            <a:chOff x="8028384" y="4365104"/>
            <a:chExt cx="642563" cy="288032"/>
          </a:xfrm>
        </p:grpSpPr>
        <p:sp>
          <p:nvSpPr>
            <p:cNvPr id="17" name="Rectangle 16"/>
            <p:cNvSpPr/>
            <p:nvPr/>
          </p:nvSpPr>
          <p:spPr>
            <a:xfrm>
              <a:off x="8028384" y="4365104"/>
              <a:ext cx="72008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85798" y="4365104"/>
              <a:ext cx="385149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588224" y="378904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dipole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79996" y="527790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dipole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87318" y="378904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septum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 rot="1586668">
            <a:off x="7125313" y="4123604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7822964" y="5325561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6" name="Picture 15" descr="Q4.310_kL0.000_turns100_nobump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 r="35784"/>
          <a:stretch/>
        </p:blipFill>
        <p:spPr>
          <a:xfrm>
            <a:off x="251520" y="3200400"/>
            <a:ext cx="5278410" cy="3657600"/>
          </a:xfrm>
          <a:prstGeom prst="rect">
            <a:avLst/>
          </a:prstGeom>
        </p:spPr>
      </p:pic>
      <p:pic>
        <p:nvPicPr>
          <p:cNvPr id="28" name="Picture 27" descr="Q4.310_kL0.000_turns1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" r="36039"/>
          <a:stretch/>
        </p:blipFill>
        <p:spPr>
          <a:xfrm>
            <a:off x="263172" y="3200400"/>
            <a:ext cx="5243454" cy="36576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803230" y="3429000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>
                <a:latin typeface="Arial"/>
                <a:cs typeface="Arial"/>
              </a:rPr>
              <a:t>e</a:t>
            </a:r>
            <a:r>
              <a:rPr lang="en-US" sz="1400" dirty="0" smtClean="0">
                <a:latin typeface="Arial"/>
                <a:cs typeface="Arial"/>
              </a:rPr>
              <a:t>xample of 2-corrector bump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10742" y="6021288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 smtClean="0">
                <a:latin typeface="Arial"/>
                <a:cs typeface="Arial"/>
              </a:rPr>
              <a:t>example of 3-corrector bump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413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orbit bumps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25922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Often </a:t>
            </a:r>
            <a:r>
              <a:rPr lang="en-US" dirty="0" smtClean="0"/>
              <a:t>it </a:t>
            </a:r>
            <a:r>
              <a:rPr lang="en-US" dirty="0"/>
              <a:t>is needed to steer the closed-orbit away from the nominal trajectory in a localized part of </a:t>
            </a:r>
            <a:r>
              <a:rPr lang="en-US" dirty="0" smtClean="0"/>
              <a:t>a synchrotron </a:t>
            </a:r>
          </a:p>
          <a:p>
            <a:pPr lvl="1"/>
            <a:r>
              <a:rPr lang="en-US" dirty="0"/>
              <a:t>Injection / extraction</a:t>
            </a:r>
          </a:p>
          <a:p>
            <a:pPr lvl="1"/>
            <a:r>
              <a:rPr lang="en-US" dirty="0"/>
              <a:t>Local orbit </a:t>
            </a:r>
            <a:r>
              <a:rPr lang="en-US" dirty="0" smtClean="0"/>
              <a:t>correction</a:t>
            </a:r>
            <a:r>
              <a:rPr lang="en-US" dirty="0"/>
              <a:t> (or steering around local aperture restrictions)</a:t>
            </a:r>
          </a:p>
          <a:p>
            <a:r>
              <a:rPr lang="en-US" dirty="0"/>
              <a:t>Standard bump configurations </a:t>
            </a:r>
            <a:r>
              <a:rPr lang="en-US" dirty="0" smtClean="0"/>
              <a:t>exist</a:t>
            </a:r>
            <a:endParaRPr lang="en-US" dirty="0"/>
          </a:p>
          <a:p>
            <a:pPr lvl="1"/>
            <a:r>
              <a:rPr lang="el-GR" dirty="0"/>
              <a:t>π</a:t>
            </a:r>
            <a:r>
              <a:rPr lang="en-US" dirty="0"/>
              <a:t>-bump (with 2 correctors)</a:t>
            </a:r>
          </a:p>
          <a:p>
            <a:pPr lvl="1"/>
            <a:r>
              <a:rPr lang="en-US" dirty="0"/>
              <a:t>3 and 4</a:t>
            </a:r>
            <a:r>
              <a:rPr lang="en-US" dirty="0" smtClean="0"/>
              <a:t>-corrector </a:t>
            </a:r>
            <a:r>
              <a:rPr lang="en-US" dirty="0"/>
              <a:t>bumps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5724128" y="4149080"/>
            <a:ext cx="2268264" cy="2268256"/>
          </a:xfrm>
          <a:prstGeom prst="ellipse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67828" y="591636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>
                <a:latin typeface="Arial"/>
                <a:cs typeface="Arial"/>
              </a:rPr>
              <a:t>u</a:t>
            </a:r>
            <a:r>
              <a:rPr lang="en-US" sz="1200" dirty="0" smtClean="0">
                <a:latin typeface="Arial"/>
                <a:cs typeface="Arial"/>
              </a:rPr>
              <a:t>nperturbed closed orbit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36296" y="4221088"/>
            <a:ext cx="1008112" cy="1296144"/>
          </a:xfrm>
          <a:prstGeom prst="rect">
            <a:avLst/>
          </a:prstGeom>
          <a:solidFill>
            <a:schemeClr val="bg1"/>
          </a:solidFill>
          <a:ln>
            <a:noFill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586668">
            <a:off x="7125313" y="4123604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7822964" y="5325561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88224" y="434328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>
                <a:latin typeface="Arial"/>
                <a:cs typeface="Arial"/>
              </a:rPr>
              <a:t>f</a:t>
            </a:r>
            <a:r>
              <a:rPr lang="en-US" sz="1200" dirty="0" smtClean="0">
                <a:latin typeface="Arial"/>
                <a:cs typeface="Arial"/>
              </a:rPr>
              <a:t>ast kick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 rot="19478899">
            <a:off x="8129614" y="4239155"/>
            <a:ext cx="642563" cy="258256"/>
            <a:chOff x="8028384" y="4365104"/>
            <a:chExt cx="642563" cy="288032"/>
          </a:xfrm>
        </p:grpSpPr>
        <p:sp>
          <p:nvSpPr>
            <p:cNvPr id="17" name="Rectangle 16"/>
            <p:cNvSpPr/>
            <p:nvPr/>
          </p:nvSpPr>
          <p:spPr>
            <a:xfrm>
              <a:off x="8028384" y="4365104"/>
              <a:ext cx="72008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85798" y="4365104"/>
              <a:ext cx="385149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588224" y="378904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dipole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79996" y="527790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dipole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87318" y="378904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septum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0" name="Arc 19"/>
          <p:cNvSpPr>
            <a:spLocks noChangeAspect="1"/>
          </p:cNvSpPr>
          <p:nvPr/>
        </p:nvSpPr>
        <p:spPr>
          <a:xfrm rot="19651719">
            <a:off x="7076237" y="4153421"/>
            <a:ext cx="1368155" cy="1368229"/>
          </a:xfrm>
          <a:prstGeom prst="arc">
            <a:avLst>
              <a:gd name="adj1" fmla="val 16197180"/>
              <a:gd name="adj2" fmla="val 21558282"/>
            </a:avLst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>
            <a:off x="8332944" y="4463293"/>
            <a:ext cx="487528" cy="477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622877">
            <a:off x="8006472" y="4871461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200" dirty="0" smtClean="0">
                <a:latin typeface="Arial"/>
                <a:cs typeface="Arial"/>
              </a:rPr>
              <a:t>extraction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7" name="Picture 26" descr="Q4.310_kL0.000_turns1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" r="36039"/>
          <a:stretch/>
        </p:blipFill>
        <p:spPr>
          <a:xfrm>
            <a:off x="263172" y="3200400"/>
            <a:ext cx="5243454" cy="36576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803230" y="3429000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>
                <a:latin typeface="Arial"/>
                <a:cs typeface="Arial"/>
              </a:rPr>
              <a:t>e</a:t>
            </a:r>
            <a:r>
              <a:rPr lang="en-US" sz="1400" dirty="0" smtClean="0">
                <a:latin typeface="Arial"/>
                <a:cs typeface="Arial"/>
              </a:rPr>
              <a:t>xample of 2-corrector bump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10742" y="6021288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 smtClean="0">
                <a:latin typeface="Arial"/>
                <a:cs typeface="Arial"/>
              </a:rPr>
              <a:t>example of 3-corrector bump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409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of closed orbit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Consider a transport matrix between positions 1 and 2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1"/>
            <a:r>
              <a:rPr lang="en-US" dirty="0"/>
              <a:t>The transport of transverse coordinates is written as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Consider a single dipole kick at position </a:t>
            </a:r>
            <a:r>
              <a:rPr lang="en-US" dirty="0" smtClean="0"/>
              <a:t>1</a:t>
            </a:r>
            <a:r>
              <a:rPr lang="en-US" dirty="0"/>
              <a:t>		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first equation may be rewritten	</a:t>
            </a:r>
            <a:r>
              <a:rPr lang="en-US" dirty="0" smtClean="0"/>
              <a:t>(and similar for the second)</a:t>
            </a:r>
            <a:r>
              <a:rPr lang="en-US" dirty="0"/>
              <a:t>	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Replacing the coefficient from the general betatron matrix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08" y="5904610"/>
            <a:ext cx="4052455" cy="773545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501173"/>
            <a:ext cx="2609273" cy="311727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048" y="1234438"/>
            <a:ext cx="2479516" cy="617023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348880"/>
            <a:ext cx="2274455" cy="65809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573016"/>
            <a:ext cx="1200727" cy="600364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568" y="4653136"/>
            <a:ext cx="5472545" cy="27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65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trajectory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/>
              <a:t>Cartesian coordinates not useful to describe motion in a circular accelerator (not true for </a:t>
            </a:r>
            <a:r>
              <a:rPr lang="en-US" b="0" dirty="0" err="1"/>
              <a:t>linacs</a:t>
            </a:r>
            <a:r>
              <a:rPr lang="en-US" b="0" dirty="0"/>
              <a:t>)</a:t>
            </a:r>
          </a:p>
          <a:p>
            <a:pPr lvl="1"/>
            <a:r>
              <a:rPr lang="en-US" b="0" dirty="0"/>
              <a:t>A system following an ideal path along the accelerator is used (</a:t>
            </a:r>
            <a:r>
              <a:rPr lang="en-US" b="0" dirty="0" err="1"/>
              <a:t>Frenet</a:t>
            </a:r>
            <a:r>
              <a:rPr lang="en-US" b="0" dirty="0"/>
              <a:t> reference system)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r>
              <a:rPr lang="en-GB" dirty="0"/>
              <a:t>The curvature vector is</a:t>
            </a:r>
            <a:endParaRPr lang="en-US" dirty="0"/>
          </a:p>
          <a:p>
            <a:pPr lvl="2"/>
            <a:endParaRPr lang="en-GB" dirty="0"/>
          </a:p>
          <a:p>
            <a:pPr lvl="2"/>
            <a:r>
              <a:rPr lang="en-GB" dirty="0"/>
              <a:t>From Lorentz </a:t>
            </a:r>
            <a:r>
              <a:rPr lang="en-US" dirty="0" smtClean="0"/>
              <a:t>equation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where </a:t>
            </a:r>
            <a:r>
              <a:rPr lang="en-US" b="0" dirty="0"/>
              <a:t>we used the curvature vector definition and</a:t>
            </a:r>
          </a:p>
          <a:p>
            <a:pPr lvl="4"/>
            <a:endParaRPr lang="en-US" sz="1200" dirty="0"/>
          </a:p>
          <a:p>
            <a:pPr lvl="1"/>
            <a:r>
              <a:rPr lang="en-US" b="0" dirty="0"/>
              <a:t>Using 					</a:t>
            </a:r>
            <a:r>
              <a:rPr lang="en-US" b="0" dirty="0" smtClean="0"/>
              <a:t>   , </a:t>
            </a:r>
            <a:r>
              <a:rPr lang="en-US" b="0" dirty="0"/>
              <a:t>the ideal path of the reference trajectory is defined by</a:t>
            </a:r>
          </a:p>
          <a:p>
            <a:endParaRPr lang="en-US" dirty="0"/>
          </a:p>
        </p:txBody>
      </p:sp>
      <p:pic>
        <p:nvPicPr>
          <p:cNvPr id="4" name="Picture 102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3211017" cy="30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69588"/>
            <a:ext cx="1224136" cy="63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81202"/>
            <a:ext cx="60817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5443537" y="2222549"/>
            <a:ext cx="3759494" cy="2214563"/>
            <a:chOff x="201613" y="2895600"/>
            <a:chExt cx="3759495" cy="2214563"/>
          </a:xfrm>
        </p:grpSpPr>
        <p:sp>
          <p:nvSpPr>
            <p:cNvPr id="8" name="Arc 1035"/>
            <p:cNvSpPr>
              <a:spLocks/>
            </p:cNvSpPr>
            <p:nvPr/>
          </p:nvSpPr>
          <p:spPr bwMode="auto">
            <a:xfrm rot="10824958" flipV="1">
              <a:off x="582613" y="3657600"/>
              <a:ext cx="3198813" cy="1452563"/>
            </a:xfrm>
            <a:custGeom>
              <a:avLst/>
              <a:gdLst>
                <a:gd name="T0" fmla="*/ 0 w 21298"/>
                <a:gd name="T1" fmla="*/ 0 h 21600"/>
                <a:gd name="T2" fmla="*/ 2147483647 w 21298"/>
                <a:gd name="T3" fmla="*/ 2147483647 h 21600"/>
                <a:gd name="T4" fmla="*/ 0 w 21298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298"/>
                <a:gd name="T10" fmla="*/ 0 h 21600"/>
                <a:gd name="T11" fmla="*/ 21298 w 212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98" h="21600" fill="none" extrusionOk="0">
                  <a:moveTo>
                    <a:pt x="-1" y="0"/>
                  </a:moveTo>
                  <a:cubicBezTo>
                    <a:pt x="10540" y="0"/>
                    <a:pt x="19541" y="7607"/>
                    <a:pt x="21298" y="18000"/>
                  </a:cubicBezTo>
                </a:path>
                <a:path w="21298" h="21600" stroke="0" extrusionOk="0">
                  <a:moveTo>
                    <a:pt x="-1" y="0"/>
                  </a:moveTo>
                  <a:cubicBezTo>
                    <a:pt x="10540" y="0"/>
                    <a:pt x="19541" y="7607"/>
                    <a:pt x="21298" y="180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036"/>
            <p:cNvSpPr>
              <a:spLocks noChangeShapeType="1"/>
            </p:cNvSpPr>
            <p:nvPr/>
          </p:nvSpPr>
          <p:spPr bwMode="auto">
            <a:xfrm flipV="1">
              <a:off x="1573213" y="3048000"/>
              <a:ext cx="0" cy="990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037"/>
            <p:cNvSpPr>
              <a:spLocks noChangeArrowheads="1"/>
            </p:cNvSpPr>
            <p:nvPr/>
          </p:nvSpPr>
          <p:spPr bwMode="auto">
            <a:xfrm>
              <a:off x="1192213" y="35052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038"/>
            <p:cNvSpPr>
              <a:spLocks noChangeShapeType="1"/>
            </p:cNvSpPr>
            <p:nvPr/>
          </p:nvSpPr>
          <p:spPr bwMode="auto">
            <a:xfrm flipV="1">
              <a:off x="1573213" y="3657600"/>
              <a:ext cx="99060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39"/>
            <p:cNvSpPr>
              <a:spLocks noChangeShapeType="1"/>
            </p:cNvSpPr>
            <p:nvPr/>
          </p:nvSpPr>
          <p:spPr bwMode="auto">
            <a:xfrm flipH="1" flipV="1">
              <a:off x="735013" y="3505200"/>
              <a:ext cx="83820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040"/>
            <p:cNvSpPr>
              <a:spLocks noChangeShapeType="1"/>
            </p:cNvSpPr>
            <p:nvPr/>
          </p:nvSpPr>
          <p:spPr bwMode="auto">
            <a:xfrm>
              <a:off x="3783013" y="3657600"/>
              <a:ext cx="762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041"/>
            <p:cNvSpPr>
              <a:spLocks noChangeArrowheads="1"/>
            </p:cNvSpPr>
            <p:nvPr/>
          </p:nvSpPr>
          <p:spPr bwMode="auto">
            <a:xfrm>
              <a:off x="3177883" y="3413125"/>
              <a:ext cx="78322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GB" sz="1000" b="1" dirty="0">
                  <a:solidFill>
                    <a:srgbClr val="FF0000"/>
                  </a:solidFill>
                  <a:latin typeface="Arial"/>
                  <a:cs typeface="Arial"/>
                </a:rPr>
                <a:t>Ideal path</a:t>
              </a:r>
            </a:p>
          </p:txBody>
        </p:sp>
        <p:sp>
          <p:nvSpPr>
            <p:cNvPr id="15" name="Freeform 1042"/>
            <p:cNvSpPr>
              <a:spLocks/>
            </p:cNvSpPr>
            <p:nvPr/>
          </p:nvSpPr>
          <p:spPr bwMode="auto">
            <a:xfrm>
              <a:off x="201613" y="3200400"/>
              <a:ext cx="2286000" cy="1066800"/>
            </a:xfrm>
            <a:custGeom>
              <a:avLst/>
              <a:gdLst>
                <a:gd name="T0" fmla="*/ 2147483647 w 1440"/>
                <a:gd name="T1" fmla="*/ 2147483647 h 672"/>
                <a:gd name="T2" fmla="*/ 2147483647 w 1440"/>
                <a:gd name="T3" fmla="*/ 2147483647 h 672"/>
                <a:gd name="T4" fmla="*/ 2147483647 w 1440"/>
                <a:gd name="T5" fmla="*/ 2147483647 h 672"/>
                <a:gd name="T6" fmla="*/ 2147483647 w 1440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0"/>
                <a:gd name="T13" fmla="*/ 0 h 672"/>
                <a:gd name="T14" fmla="*/ 1440 w 1440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0" h="672">
                  <a:moveTo>
                    <a:pt x="48" y="672"/>
                  </a:moveTo>
                  <a:cubicBezTo>
                    <a:pt x="24" y="520"/>
                    <a:pt x="0" y="368"/>
                    <a:pt x="144" y="288"/>
                  </a:cubicBezTo>
                  <a:cubicBezTo>
                    <a:pt x="288" y="208"/>
                    <a:pt x="696" y="240"/>
                    <a:pt x="912" y="192"/>
                  </a:cubicBezTo>
                  <a:cubicBezTo>
                    <a:pt x="1128" y="144"/>
                    <a:pt x="1360" y="32"/>
                    <a:pt x="1440" y="0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043"/>
            <p:cNvSpPr>
              <a:spLocks noChangeArrowheads="1"/>
            </p:cNvSpPr>
            <p:nvPr/>
          </p:nvSpPr>
          <p:spPr bwMode="auto">
            <a:xfrm>
              <a:off x="1640822" y="2895600"/>
              <a:ext cx="12681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GB" sz="1000" b="1" dirty="0">
                  <a:solidFill>
                    <a:srgbClr val="0033CC"/>
                  </a:solidFill>
                  <a:latin typeface="Arial"/>
                  <a:cs typeface="Arial"/>
                </a:rPr>
                <a:t>Particle trajectory</a:t>
              </a:r>
            </a:p>
          </p:txBody>
        </p:sp>
        <p:sp>
          <p:nvSpPr>
            <p:cNvPr id="17" name="Line 1045"/>
            <p:cNvSpPr>
              <a:spLocks noChangeShapeType="1"/>
            </p:cNvSpPr>
            <p:nvPr/>
          </p:nvSpPr>
          <p:spPr bwMode="auto">
            <a:xfrm flipH="1" flipV="1">
              <a:off x="1562323" y="4030043"/>
              <a:ext cx="876075" cy="6943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1046"/>
            <p:cNvSpPr>
              <a:spLocks noChangeArrowheads="1"/>
            </p:cNvSpPr>
            <p:nvPr/>
          </p:nvSpPr>
          <p:spPr bwMode="auto">
            <a:xfrm>
              <a:off x="1974621" y="4114800"/>
              <a:ext cx="2957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l-GR" sz="1400" b="1" dirty="0">
                  <a:latin typeface="Arial"/>
                  <a:cs typeface="Arial"/>
                </a:rPr>
                <a:t>ρ</a:t>
              </a:r>
              <a:endParaRPr lang="en-GB" sz="1400" b="1" dirty="0">
                <a:latin typeface="Arial"/>
                <a:cs typeface="Arial"/>
              </a:endParaRPr>
            </a:p>
          </p:txBody>
        </p:sp>
        <p:sp>
          <p:nvSpPr>
            <p:cNvPr id="19" name="Line 1047"/>
            <p:cNvSpPr>
              <a:spLocks noChangeShapeType="1"/>
            </p:cNvSpPr>
            <p:nvPr/>
          </p:nvSpPr>
          <p:spPr bwMode="auto">
            <a:xfrm>
              <a:off x="1227169" y="3540153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048"/>
            <p:cNvSpPr>
              <a:spLocks noChangeShapeType="1"/>
            </p:cNvSpPr>
            <p:nvPr/>
          </p:nvSpPr>
          <p:spPr bwMode="auto">
            <a:xfrm>
              <a:off x="1192213" y="3528502"/>
              <a:ext cx="3810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1049"/>
            <p:cNvSpPr>
              <a:spLocks noChangeArrowheads="1"/>
            </p:cNvSpPr>
            <p:nvPr/>
          </p:nvSpPr>
          <p:spPr bwMode="auto">
            <a:xfrm>
              <a:off x="652041" y="3226304"/>
              <a:ext cx="4782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400" b="1" dirty="0" err="1" smtClean="0">
                  <a:latin typeface="Times"/>
                  <a:cs typeface="Times"/>
                </a:rPr>
                <a:t>u</a:t>
              </a:r>
              <a:r>
                <a:rPr lang="en-US" sz="1400" b="1" baseline="-25000" dirty="0" err="1" smtClean="0">
                  <a:latin typeface="Times"/>
                  <a:cs typeface="Times"/>
                </a:rPr>
                <a:t>x</a:t>
              </a:r>
              <a:endParaRPr lang="en-GB" sz="1400" b="1" baseline="-25000" dirty="0">
                <a:latin typeface="Times"/>
                <a:cs typeface="Times"/>
              </a:endParaRPr>
            </a:p>
          </p:txBody>
        </p:sp>
        <p:sp>
          <p:nvSpPr>
            <p:cNvPr id="22" name="Rectangle 1050"/>
            <p:cNvSpPr>
              <a:spLocks noChangeArrowheads="1"/>
            </p:cNvSpPr>
            <p:nvPr/>
          </p:nvSpPr>
          <p:spPr bwMode="auto">
            <a:xfrm>
              <a:off x="1178393" y="2971800"/>
              <a:ext cx="39164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400" b="1" dirty="0" err="1" smtClean="0">
                  <a:latin typeface="Times"/>
                  <a:cs typeface="Times"/>
                </a:rPr>
                <a:t>u</a:t>
              </a:r>
              <a:r>
                <a:rPr lang="en-US" sz="1400" b="1" baseline="-25000" dirty="0" err="1" smtClean="0">
                  <a:latin typeface="Times"/>
                  <a:cs typeface="Times"/>
                </a:rPr>
                <a:t>y</a:t>
              </a:r>
              <a:endParaRPr lang="en-GB" sz="1400" b="1" baseline="-25000" dirty="0">
                <a:latin typeface="Times"/>
                <a:cs typeface="Times"/>
              </a:endParaRPr>
            </a:p>
          </p:txBody>
        </p:sp>
        <p:sp>
          <p:nvSpPr>
            <p:cNvPr id="23" name="Rectangle 1051"/>
            <p:cNvSpPr>
              <a:spLocks noChangeArrowheads="1"/>
            </p:cNvSpPr>
            <p:nvPr/>
          </p:nvSpPr>
          <p:spPr bwMode="auto">
            <a:xfrm>
              <a:off x="2210397" y="3394047"/>
              <a:ext cx="35024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400" b="1" dirty="0" smtClean="0">
                  <a:latin typeface="Times"/>
                  <a:cs typeface="Times"/>
                </a:rPr>
                <a:t>u</a:t>
              </a:r>
              <a:r>
                <a:rPr lang="en-US" sz="1400" b="1" baseline="-25000" dirty="0" smtClean="0">
                  <a:latin typeface="Times"/>
                  <a:cs typeface="Times"/>
                </a:rPr>
                <a:t>s</a:t>
              </a:r>
              <a:endParaRPr lang="en-GB" sz="1400" b="1" baseline="-25000" dirty="0">
                <a:latin typeface="Times"/>
                <a:cs typeface="Times"/>
              </a:endParaRPr>
            </a:p>
          </p:txBody>
        </p:sp>
        <p:sp>
          <p:nvSpPr>
            <p:cNvPr id="24" name="Rectangle 1052"/>
            <p:cNvSpPr>
              <a:spLocks noChangeArrowheads="1"/>
            </p:cNvSpPr>
            <p:nvPr/>
          </p:nvSpPr>
          <p:spPr bwMode="auto">
            <a:xfrm>
              <a:off x="966788" y="3733800"/>
              <a:ext cx="3016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400" dirty="0">
                  <a:latin typeface="Times"/>
                  <a:cs typeface="Times"/>
                </a:rPr>
                <a:t>x</a:t>
              </a:r>
              <a:endParaRPr lang="en-GB" sz="1400" dirty="0">
                <a:latin typeface="Times"/>
                <a:cs typeface="Times"/>
              </a:endParaRPr>
            </a:p>
          </p:txBody>
        </p:sp>
        <p:sp>
          <p:nvSpPr>
            <p:cNvPr id="25" name="Rectangle 1053"/>
            <p:cNvSpPr>
              <a:spLocks noChangeArrowheads="1"/>
            </p:cNvSpPr>
            <p:nvPr/>
          </p:nvSpPr>
          <p:spPr bwMode="auto">
            <a:xfrm>
              <a:off x="1497013" y="3581400"/>
              <a:ext cx="3016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400" dirty="0">
                  <a:latin typeface="Times"/>
                  <a:cs typeface="Times"/>
                </a:rPr>
                <a:t>y</a:t>
              </a:r>
              <a:endParaRPr lang="en-GB" sz="1400" dirty="0">
                <a:latin typeface="Times"/>
                <a:cs typeface="Times"/>
              </a:endParaRPr>
            </a:p>
          </p:txBody>
        </p:sp>
      </p:grpSp>
      <p:pic>
        <p:nvPicPr>
          <p:cNvPr id="26" name="Picture 4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812" y="4887811"/>
            <a:ext cx="1310208" cy="5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8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659146"/>
            <a:ext cx="4290764" cy="3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5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448" y="6136119"/>
            <a:ext cx="2232248" cy="64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820472" y="2924944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 smtClean="0">
                <a:latin typeface="Times"/>
                <a:cs typeface="Times"/>
              </a:rPr>
              <a:t>s</a:t>
            </a:r>
            <a:endParaRPr lang="en-US" sz="1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715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bumps: 2</a:t>
            </a:r>
            <a:r>
              <a:rPr lang="en-US" dirty="0" smtClean="0"/>
              <a:t>-corrector bump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166371"/>
            <a:ext cx="8784976" cy="3312367"/>
          </a:xfrm>
        </p:spPr>
        <p:txBody>
          <a:bodyPr/>
          <a:lstStyle/>
          <a:p>
            <a:pPr lvl="1"/>
            <a:r>
              <a:rPr lang="en-US" dirty="0" smtClean="0"/>
              <a:t>Consider a cell in which correctors are placed close to the focusing quads</a:t>
            </a:r>
          </a:p>
          <a:p>
            <a:pPr lvl="1"/>
            <a:r>
              <a:rPr lang="en-US" dirty="0" smtClean="0"/>
              <a:t>The orbit shift at the 2</a:t>
            </a:r>
            <a:r>
              <a:rPr lang="en-US" baseline="30000" dirty="0" smtClean="0"/>
              <a:t>nd</a:t>
            </a:r>
            <a:r>
              <a:rPr lang="en-US" dirty="0" smtClean="0"/>
              <a:t> corrector is</a:t>
            </a:r>
          </a:p>
          <a:p>
            <a:pPr lvl="1"/>
            <a:r>
              <a:rPr lang="en-US" dirty="0" smtClean="0"/>
              <a:t>This orbit bump can be closed by choosing a phase advance equal to </a:t>
            </a:r>
            <a:r>
              <a:rPr lang="en-US" i="1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 between correctors (this is called a “   -bump”)</a:t>
            </a:r>
          </a:p>
          <a:p>
            <a:pPr lvl="1"/>
            <a:r>
              <a:rPr lang="en-US" dirty="0" smtClean="0"/>
              <a:t>The angle should satisfy the following equation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696" y="3939371"/>
            <a:ext cx="3120115" cy="36755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39552" y="908720"/>
            <a:ext cx="8208912" cy="1800200"/>
            <a:chOff x="251520" y="3284984"/>
            <a:chExt cx="8208912" cy="18002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755576" y="4316398"/>
              <a:ext cx="7704856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867015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9168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83768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12246" y="432717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84071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40707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732512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7540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366564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687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02200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0062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5144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8759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99191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31840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55164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94332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00392" y="424649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s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539552" y="3573016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51520" y="328498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x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1271284" y="1761165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488340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1301766" y="1049017"/>
            <a:ext cx="3181029" cy="885545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1029" h="885545">
                <a:moveTo>
                  <a:pt x="0" y="873894"/>
                </a:moveTo>
                <a:cubicBezTo>
                  <a:pt x="451520" y="401062"/>
                  <a:pt x="658345" y="9787"/>
                  <a:pt x="1573036" y="78"/>
                </a:cubicBezTo>
                <a:cubicBezTo>
                  <a:pt x="2487727" y="-9631"/>
                  <a:pt x="3181029" y="885545"/>
                  <a:pt x="3181029" y="885545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 rot="10800000">
            <a:off x="4478784" y="1963436"/>
            <a:ext cx="3181029" cy="885545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1029" h="885545">
                <a:moveTo>
                  <a:pt x="0" y="873894"/>
                </a:moveTo>
                <a:cubicBezTo>
                  <a:pt x="451520" y="401062"/>
                  <a:pt x="658345" y="9787"/>
                  <a:pt x="1573036" y="78"/>
                </a:cubicBezTo>
                <a:cubicBezTo>
                  <a:pt x="2487727" y="-9631"/>
                  <a:pt x="3181029" y="885545"/>
                  <a:pt x="3181029" y="885545"/>
                </a:cubicBezTo>
              </a:path>
            </a:pathLst>
          </a:custGeom>
          <a:ln w="50800">
            <a:solidFill>
              <a:srgbClr val="7F7F7F">
                <a:alpha val="20000"/>
              </a:srgbClr>
            </a:solidFill>
            <a:prstDash val="dash"/>
            <a:headEnd type="non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511644" y="1938281"/>
            <a:ext cx="3181029" cy="11651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135011" y="2051299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355976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2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902789" y="1940133"/>
            <a:ext cx="431983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11740" y="2425929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26446" y="2425137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pic>
        <p:nvPicPr>
          <p:cNvPr id="45" name="Picture 44" descr="theta_2_=_delta_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5" y="5731973"/>
            <a:ext cx="7268591" cy="93738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 descr="pi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06" y="4797152"/>
            <a:ext cx="216000" cy="180000"/>
          </a:xfrm>
          <a:prstGeom prst="rect">
            <a:avLst/>
          </a:prstGeom>
        </p:spPr>
      </p:pic>
      <p:pic>
        <p:nvPicPr>
          <p:cNvPr id="40" name="Picture 39" descr="pi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655" y="4473136"/>
            <a:ext cx="216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0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bumps: 3</a:t>
            </a:r>
            <a:r>
              <a:rPr lang="en-US" dirty="0" smtClean="0"/>
              <a:t>-corrector bump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429000"/>
            <a:ext cx="8784976" cy="3096344"/>
          </a:xfrm>
        </p:spPr>
        <p:txBody>
          <a:bodyPr/>
          <a:lstStyle/>
          <a:p>
            <a:pPr lvl="1"/>
            <a:r>
              <a:rPr lang="en-US" dirty="0" smtClean="0"/>
              <a:t>Works </a:t>
            </a:r>
            <a:r>
              <a:rPr lang="en-US" dirty="0"/>
              <a:t>for any phase advance if the three correctors satisfy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 smtClean="0"/>
              <a:t>Angle of the closed orbit in the center of </a:t>
            </a:r>
            <a:r>
              <a:rPr lang="en-US" dirty="0"/>
              <a:t>the </a:t>
            </a:r>
            <a:r>
              <a:rPr lang="en-US" dirty="0" smtClean="0"/>
              <a:t>bump is defined by above condition (cannot be adjusted independently of bump amplitude)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1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003" y="4077072"/>
            <a:ext cx="4518497" cy="73771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39552" y="908720"/>
            <a:ext cx="8208912" cy="1800200"/>
            <a:chOff x="251520" y="3284984"/>
            <a:chExt cx="8208912" cy="18002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755576" y="4316398"/>
              <a:ext cx="7704856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867015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9168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83768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12246" y="432717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84071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40707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32512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57540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366564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687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02200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0062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5144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8759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99191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31840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55164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94332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00392" y="424649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s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539552" y="3573016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51520" y="328498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x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6127789" y="1761165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880860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488340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2895218" y="1052736"/>
            <a:ext cx="1645735" cy="901325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2769" h="901325">
                <a:moveTo>
                  <a:pt x="0" y="901325"/>
                </a:moveTo>
                <a:cubicBezTo>
                  <a:pt x="451520" y="428493"/>
                  <a:pt x="1052575" y="144018"/>
                  <a:pt x="1573036" y="27509"/>
                </a:cubicBezTo>
                <a:cubicBezTo>
                  <a:pt x="2093498" y="-89000"/>
                  <a:pt x="3122769" y="202272"/>
                  <a:pt x="3122769" y="202272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 rot="10800000">
            <a:off x="4490436" y="1208402"/>
            <a:ext cx="1728192" cy="1316549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344158"/>
              <a:gd name="connsiteY0" fmla="*/ 162995 h 1479544"/>
              <a:gd name="connsiteX1" fmla="*/ 1736165 w 3344158"/>
              <a:gd name="connsiteY1" fmla="*/ 594077 h 1479544"/>
              <a:gd name="connsiteX2" fmla="*/ 3344158 w 3344158"/>
              <a:gd name="connsiteY2" fmla="*/ 1479544 h 1479544"/>
              <a:gd name="connsiteX0" fmla="*/ 0 w 3344158"/>
              <a:gd name="connsiteY0" fmla="*/ 0 h 1316549"/>
              <a:gd name="connsiteX1" fmla="*/ 1736165 w 3344158"/>
              <a:gd name="connsiteY1" fmla="*/ 431082 h 1316549"/>
              <a:gd name="connsiteX2" fmla="*/ 3344158 w 3344158"/>
              <a:gd name="connsiteY2" fmla="*/ 1316549 h 131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4158" h="1316549">
                <a:moveTo>
                  <a:pt x="0" y="0"/>
                </a:moveTo>
                <a:cubicBezTo>
                  <a:pt x="731170" y="51457"/>
                  <a:pt x="1178805" y="211657"/>
                  <a:pt x="1736165" y="431082"/>
                </a:cubicBezTo>
                <a:cubicBezTo>
                  <a:pt x="2293525" y="650507"/>
                  <a:pt x="3344158" y="1316549"/>
                  <a:pt x="3344158" y="1316549"/>
                </a:cubicBezTo>
              </a:path>
            </a:pathLst>
          </a:custGeom>
          <a:ln w="50800">
            <a:solidFill>
              <a:srgbClr val="7F7F7F">
                <a:alpha val="20000"/>
              </a:srgbClr>
            </a:solidFill>
            <a:prstDash val="dash"/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152625" y="1928483"/>
            <a:ext cx="1844712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60148" y="2051299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361981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2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81113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3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4540953" y="1074588"/>
            <a:ext cx="1623017" cy="870098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  <a:gd name="connsiteX0" fmla="*/ 0 w 3309203"/>
              <a:gd name="connsiteY0" fmla="*/ 890907 h 1601611"/>
              <a:gd name="connsiteX1" fmla="*/ 1573036 w 3309203"/>
              <a:gd name="connsiteY1" fmla="*/ 17091 h 1601611"/>
              <a:gd name="connsiteX2" fmla="*/ 3309203 w 3309203"/>
              <a:gd name="connsiteY2" fmla="*/ 1601611 h 1601611"/>
              <a:gd name="connsiteX0" fmla="*/ 0 w 3309203"/>
              <a:gd name="connsiteY0" fmla="*/ 425284 h 1135988"/>
              <a:gd name="connsiteX1" fmla="*/ 1922600 w 3309203"/>
              <a:gd name="connsiteY1" fmla="*/ 64107 h 1135988"/>
              <a:gd name="connsiteX2" fmla="*/ 3309203 w 3309203"/>
              <a:gd name="connsiteY2" fmla="*/ 1135988 h 1135988"/>
              <a:gd name="connsiteX0" fmla="*/ 0 w 3426963"/>
              <a:gd name="connsiteY0" fmla="*/ 425284 h 1135988"/>
              <a:gd name="connsiteX1" fmla="*/ 1922600 w 3426963"/>
              <a:gd name="connsiteY1" fmla="*/ 64107 h 1135988"/>
              <a:gd name="connsiteX2" fmla="*/ 3426963 w 3426963"/>
              <a:gd name="connsiteY2" fmla="*/ 1135988 h 1135988"/>
              <a:gd name="connsiteX0" fmla="*/ 0 w 3426963"/>
              <a:gd name="connsiteY0" fmla="*/ 341933 h 1194790"/>
              <a:gd name="connsiteX1" fmla="*/ 1922600 w 3426963"/>
              <a:gd name="connsiteY1" fmla="*/ 122909 h 1194790"/>
              <a:gd name="connsiteX2" fmla="*/ 3426963 w 3426963"/>
              <a:gd name="connsiteY2" fmla="*/ 1194790 h 1194790"/>
              <a:gd name="connsiteX0" fmla="*/ 0 w 3426963"/>
              <a:gd name="connsiteY0" fmla="*/ 299475 h 1152332"/>
              <a:gd name="connsiteX1" fmla="*/ 1922600 w 3426963"/>
              <a:gd name="connsiteY1" fmla="*/ 80451 h 1152332"/>
              <a:gd name="connsiteX2" fmla="*/ 3426963 w 3426963"/>
              <a:gd name="connsiteY2" fmla="*/ 1152332 h 1152332"/>
              <a:gd name="connsiteX0" fmla="*/ 0 w 3426963"/>
              <a:gd name="connsiteY0" fmla="*/ 262140 h 1114997"/>
              <a:gd name="connsiteX1" fmla="*/ 2149458 w 3426963"/>
              <a:gd name="connsiteY1" fmla="*/ 99978 h 1114997"/>
              <a:gd name="connsiteX2" fmla="*/ 3426963 w 3426963"/>
              <a:gd name="connsiteY2" fmla="*/ 1114997 h 1114997"/>
              <a:gd name="connsiteX0" fmla="*/ 0 w 3426963"/>
              <a:gd name="connsiteY0" fmla="*/ 292443 h 1145300"/>
              <a:gd name="connsiteX1" fmla="*/ 2149458 w 3426963"/>
              <a:gd name="connsiteY1" fmla="*/ 130281 h 1145300"/>
              <a:gd name="connsiteX2" fmla="*/ 3426963 w 3426963"/>
              <a:gd name="connsiteY2" fmla="*/ 1145300 h 1145300"/>
              <a:gd name="connsiteX0" fmla="*/ 0 w 3426963"/>
              <a:gd name="connsiteY0" fmla="*/ 208754 h 1061611"/>
              <a:gd name="connsiteX1" fmla="*/ 2149458 w 3426963"/>
              <a:gd name="connsiteY1" fmla="*/ 202961 h 1061611"/>
              <a:gd name="connsiteX2" fmla="*/ 3426963 w 3426963"/>
              <a:gd name="connsiteY2" fmla="*/ 1061611 h 1061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6963" h="1061611">
                <a:moveTo>
                  <a:pt x="0" y="208754"/>
                </a:moveTo>
                <a:cubicBezTo>
                  <a:pt x="955647" y="-121925"/>
                  <a:pt x="1578296" y="-10258"/>
                  <a:pt x="2149458" y="202961"/>
                </a:cubicBezTo>
                <a:cubicBezTo>
                  <a:pt x="2720620" y="416180"/>
                  <a:pt x="3426963" y="1061611"/>
                  <a:pt x="3426963" y="1061611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71104" y="1928483"/>
            <a:ext cx="1844712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37414" y="2435433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2120" y="2422990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56701" y="2435579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059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bumps: 4</a:t>
            </a:r>
            <a:r>
              <a:rPr lang="en-US" dirty="0" smtClean="0"/>
              <a:t>-corrector bump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3398251"/>
            <a:ext cx="4860032" cy="3168352"/>
          </a:xfrm>
        </p:spPr>
        <p:txBody>
          <a:bodyPr>
            <a:normAutofit/>
          </a:bodyPr>
          <a:lstStyle/>
          <a:p>
            <a:pPr lvl="3"/>
            <a:r>
              <a:rPr lang="en-US" sz="1800" dirty="0" smtClean="0"/>
              <a:t>Works </a:t>
            </a:r>
            <a:r>
              <a:rPr lang="en-US" sz="1800" dirty="0"/>
              <a:t>for a</a:t>
            </a:r>
            <a:r>
              <a:rPr lang="en-US" sz="1800" dirty="0" smtClean="0"/>
              <a:t>ny </a:t>
            </a:r>
            <a:r>
              <a:rPr lang="en-US" sz="1800" dirty="0"/>
              <a:t>phase advance</a:t>
            </a:r>
          </a:p>
          <a:p>
            <a:pPr lvl="3"/>
            <a:r>
              <a:rPr lang="en-US" sz="1800" dirty="0" smtClean="0"/>
              <a:t>Position </a:t>
            </a:r>
            <a:r>
              <a:rPr lang="en-US" sz="1800" dirty="0" err="1" smtClean="0">
                <a:solidFill>
                  <a:srgbClr val="008000"/>
                </a:solidFill>
              </a:rPr>
              <a:t>x</a:t>
            </a:r>
            <a:r>
              <a:rPr lang="en-US" sz="1800" baseline="-25000" dirty="0" err="1" smtClean="0">
                <a:solidFill>
                  <a:srgbClr val="008000"/>
                </a:solidFill>
              </a:rPr>
              <a:t>b</a:t>
            </a:r>
            <a:r>
              <a:rPr lang="en-US" sz="1800" dirty="0" smtClean="0"/>
              <a:t> and angle </a:t>
            </a:r>
            <a:r>
              <a:rPr lang="en-US" sz="1800" dirty="0" err="1" smtClean="0">
                <a:solidFill>
                  <a:srgbClr val="008000"/>
                </a:solidFill>
              </a:rPr>
              <a:t>x’</a:t>
            </a:r>
            <a:r>
              <a:rPr lang="en-US" sz="1800" baseline="-25000" dirty="0" err="1" smtClean="0">
                <a:solidFill>
                  <a:srgbClr val="008000"/>
                </a:solidFill>
              </a:rPr>
              <a:t>b</a:t>
            </a:r>
            <a:r>
              <a:rPr lang="en-US" sz="1800" baseline="-25000" dirty="0" smtClean="0">
                <a:solidFill>
                  <a:srgbClr val="008000"/>
                </a:solidFill>
              </a:rPr>
              <a:t> </a:t>
            </a:r>
            <a:r>
              <a:rPr lang="en-US" sz="1800" dirty="0" smtClean="0"/>
              <a:t>of the bump at location </a:t>
            </a:r>
            <a:r>
              <a:rPr lang="en-US" sz="1800" dirty="0" err="1" smtClean="0">
                <a:solidFill>
                  <a:srgbClr val="008000"/>
                </a:solidFill>
              </a:rPr>
              <a:t>s</a:t>
            </a:r>
            <a:r>
              <a:rPr lang="en-US" sz="1800" baseline="-25000" dirty="0" err="1" smtClean="0">
                <a:solidFill>
                  <a:srgbClr val="008000"/>
                </a:solidFill>
              </a:rPr>
              <a:t>b</a:t>
            </a:r>
            <a:r>
              <a:rPr lang="en-US" sz="1800" baseline="-25000" dirty="0" smtClean="0">
                <a:solidFill>
                  <a:srgbClr val="008000"/>
                </a:solidFill>
              </a:rPr>
              <a:t> </a:t>
            </a:r>
            <a:r>
              <a:rPr lang="en-US" sz="1800" dirty="0" smtClean="0"/>
              <a:t>can be adjusted independently</a:t>
            </a:r>
          </a:p>
          <a:p>
            <a:pPr lvl="3"/>
            <a:r>
              <a:rPr lang="en-US" sz="1800" dirty="0" smtClean="0"/>
              <a:t>Can </a:t>
            </a:r>
            <a:r>
              <a:rPr lang="en-US" sz="1800" dirty="0"/>
              <a:t>be used for aperture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scanning</a:t>
            </a:r>
            <a:r>
              <a:rPr lang="en-US" sz="1800" dirty="0"/>
              <a:t>, extraction bumps, </a:t>
            </a:r>
            <a:r>
              <a:rPr lang="is-IS" sz="1800" dirty="0" smtClean="0"/>
              <a:t>…</a:t>
            </a:r>
            <a:endParaRPr lang="en-US" sz="18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539552" y="908720"/>
            <a:ext cx="8208912" cy="1800200"/>
            <a:chOff x="251520" y="3284984"/>
            <a:chExt cx="8208912" cy="1800200"/>
          </a:xfrm>
        </p:grpSpPr>
        <p:cxnSp>
          <p:nvCxnSpPr>
            <p:cNvPr id="45" name="Straight Arrow Connector 44"/>
            <p:cNvCxnSpPr/>
            <p:nvPr/>
          </p:nvCxnSpPr>
          <p:spPr>
            <a:xfrm flipV="1">
              <a:off x="755576" y="4316398"/>
              <a:ext cx="7704856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867015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69168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483768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12246" y="432717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084071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940707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732512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57540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66564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0687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02200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0062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5144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18759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499191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131840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755164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94332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100392" y="424649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s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V="1">
              <a:off x="539552" y="3573016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51520" y="328498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x</a:t>
              </a:r>
            </a:p>
          </p:txBody>
        </p:sp>
      </p:grpSp>
      <p:sp>
        <p:nvSpPr>
          <p:cNvPr id="67" name="Rectangle 66"/>
          <p:cNvSpPr/>
          <p:nvPr/>
        </p:nvSpPr>
        <p:spPr>
          <a:xfrm>
            <a:off x="1271284" y="1761165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80860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488340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1270081" y="1052736"/>
            <a:ext cx="1645735" cy="901325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2769" h="901325">
                <a:moveTo>
                  <a:pt x="0" y="901325"/>
                </a:moveTo>
                <a:cubicBezTo>
                  <a:pt x="451520" y="428493"/>
                  <a:pt x="1052575" y="144018"/>
                  <a:pt x="1573036" y="27509"/>
                </a:cubicBezTo>
                <a:cubicBezTo>
                  <a:pt x="2093498" y="-89000"/>
                  <a:pt x="3122769" y="202272"/>
                  <a:pt x="3122769" y="202272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6156176" y="1928483"/>
            <a:ext cx="1844712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135011" y="2051299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760148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2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355976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3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2892513" y="1077399"/>
            <a:ext cx="1630784" cy="203187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  <a:gd name="connsiteX0" fmla="*/ 0 w 3309203"/>
              <a:gd name="connsiteY0" fmla="*/ 890907 h 1601611"/>
              <a:gd name="connsiteX1" fmla="*/ 1573036 w 3309203"/>
              <a:gd name="connsiteY1" fmla="*/ 17091 h 1601611"/>
              <a:gd name="connsiteX2" fmla="*/ 3309203 w 3309203"/>
              <a:gd name="connsiteY2" fmla="*/ 1601611 h 1601611"/>
              <a:gd name="connsiteX0" fmla="*/ 0 w 3309203"/>
              <a:gd name="connsiteY0" fmla="*/ 425284 h 1135988"/>
              <a:gd name="connsiteX1" fmla="*/ 1922600 w 3309203"/>
              <a:gd name="connsiteY1" fmla="*/ 64107 h 1135988"/>
              <a:gd name="connsiteX2" fmla="*/ 3309203 w 3309203"/>
              <a:gd name="connsiteY2" fmla="*/ 1135988 h 1135988"/>
              <a:gd name="connsiteX0" fmla="*/ 0 w 3426963"/>
              <a:gd name="connsiteY0" fmla="*/ 425284 h 1135988"/>
              <a:gd name="connsiteX1" fmla="*/ 1922600 w 3426963"/>
              <a:gd name="connsiteY1" fmla="*/ 64107 h 1135988"/>
              <a:gd name="connsiteX2" fmla="*/ 3426963 w 3426963"/>
              <a:gd name="connsiteY2" fmla="*/ 1135988 h 1135988"/>
              <a:gd name="connsiteX0" fmla="*/ 0 w 3426963"/>
              <a:gd name="connsiteY0" fmla="*/ 341933 h 1194790"/>
              <a:gd name="connsiteX1" fmla="*/ 1922600 w 3426963"/>
              <a:gd name="connsiteY1" fmla="*/ 122909 h 1194790"/>
              <a:gd name="connsiteX2" fmla="*/ 3426963 w 3426963"/>
              <a:gd name="connsiteY2" fmla="*/ 1194790 h 1194790"/>
              <a:gd name="connsiteX0" fmla="*/ 0 w 3426963"/>
              <a:gd name="connsiteY0" fmla="*/ 299475 h 1152332"/>
              <a:gd name="connsiteX1" fmla="*/ 1922600 w 3426963"/>
              <a:gd name="connsiteY1" fmla="*/ 80451 h 1152332"/>
              <a:gd name="connsiteX2" fmla="*/ 3426963 w 3426963"/>
              <a:gd name="connsiteY2" fmla="*/ 1152332 h 1152332"/>
              <a:gd name="connsiteX0" fmla="*/ 0 w 3426963"/>
              <a:gd name="connsiteY0" fmla="*/ 262140 h 1114997"/>
              <a:gd name="connsiteX1" fmla="*/ 2149458 w 3426963"/>
              <a:gd name="connsiteY1" fmla="*/ 99978 h 1114997"/>
              <a:gd name="connsiteX2" fmla="*/ 3426963 w 3426963"/>
              <a:gd name="connsiteY2" fmla="*/ 1114997 h 1114997"/>
              <a:gd name="connsiteX0" fmla="*/ 0 w 3426963"/>
              <a:gd name="connsiteY0" fmla="*/ 292443 h 1145300"/>
              <a:gd name="connsiteX1" fmla="*/ 2149458 w 3426963"/>
              <a:gd name="connsiteY1" fmla="*/ 130281 h 1145300"/>
              <a:gd name="connsiteX2" fmla="*/ 3426963 w 3426963"/>
              <a:gd name="connsiteY2" fmla="*/ 1145300 h 1145300"/>
              <a:gd name="connsiteX0" fmla="*/ 0 w 3426963"/>
              <a:gd name="connsiteY0" fmla="*/ 208754 h 1061611"/>
              <a:gd name="connsiteX1" fmla="*/ 2149458 w 3426963"/>
              <a:gd name="connsiteY1" fmla="*/ 202961 h 1061611"/>
              <a:gd name="connsiteX2" fmla="*/ 3426963 w 3426963"/>
              <a:gd name="connsiteY2" fmla="*/ 1061611 h 1061611"/>
              <a:gd name="connsiteX0" fmla="*/ 0 w 3452169"/>
              <a:gd name="connsiteY0" fmla="*/ 227506 h 227506"/>
              <a:gd name="connsiteX1" fmla="*/ 2149458 w 3452169"/>
              <a:gd name="connsiteY1" fmla="*/ 221713 h 227506"/>
              <a:gd name="connsiteX2" fmla="*/ 3452169 w 3452169"/>
              <a:gd name="connsiteY2" fmla="*/ 0 h 227506"/>
              <a:gd name="connsiteX0" fmla="*/ 0 w 3452169"/>
              <a:gd name="connsiteY0" fmla="*/ 394389 h 394389"/>
              <a:gd name="connsiteX1" fmla="*/ 1670537 w 3452169"/>
              <a:gd name="connsiteY1" fmla="*/ 4783 h 394389"/>
              <a:gd name="connsiteX2" fmla="*/ 3452169 w 3452169"/>
              <a:gd name="connsiteY2" fmla="*/ 166883 h 394389"/>
              <a:gd name="connsiteX0" fmla="*/ 0 w 3452169"/>
              <a:gd name="connsiteY0" fmla="*/ 230524 h 230524"/>
              <a:gd name="connsiteX1" fmla="*/ 1670537 w 3452169"/>
              <a:gd name="connsiteY1" fmla="*/ 25717 h 230524"/>
              <a:gd name="connsiteX2" fmla="*/ 3452169 w 3452169"/>
              <a:gd name="connsiteY2" fmla="*/ 3018 h 230524"/>
              <a:gd name="connsiteX0" fmla="*/ 0 w 3527787"/>
              <a:gd name="connsiteY0" fmla="*/ 223392 h 223392"/>
              <a:gd name="connsiteX1" fmla="*/ 1670537 w 3527787"/>
              <a:gd name="connsiteY1" fmla="*/ 18585 h 223392"/>
              <a:gd name="connsiteX2" fmla="*/ 3527787 w 3527787"/>
              <a:gd name="connsiteY2" fmla="*/ 152256 h 223392"/>
              <a:gd name="connsiteX0" fmla="*/ 0 w 3527787"/>
              <a:gd name="connsiteY0" fmla="*/ 241332 h 241332"/>
              <a:gd name="connsiteX1" fmla="*/ 1670537 w 3527787"/>
              <a:gd name="connsiteY1" fmla="*/ 36525 h 241332"/>
              <a:gd name="connsiteX2" fmla="*/ 3527787 w 3527787"/>
              <a:gd name="connsiteY2" fmla="*/ 170196 h 241332"/>
              <a:gd name="connsiteX0" fmla="*/ 0 w 3527787"/>
              <a:gd name="connsiteY0" fmla="*/ 235295 h 235295"/>
              <a:gd name="connsiteX1" fmla="*/ 1670537 w 3527787"/>
              <a:gd name="connsiteY1" fmla="*/ 30488 h 235295"/>
              <a:gd name="connsiteX2" fmla="*/ 3527787 w 3527787"/>
              <a:gd name="connsiteY2" fmla="*/ 164159 h 235295"/>
              <a:gd name="connsiteX0" fmla="*/ 0 w 3527787"/>
              <a:gd name="connsiteY0" fmla="*/ 212333 h 212333"/>
              <a:gd name="connsiteX1" fmla="*/ 1670537 w 3527787"/>
              <a:gd name="connsiteY1" fmla="*/ 7526 h 212333"/>
              <a:gd name="connsiteX2" fmla="*/ 3527787 w 3527787"/>
              <a:gd name="connsiteY2" fmla="*/ 141197 h 212333"/>
              <a:gd name="connsiteX0" fmla="*/ 0 w 3527787"/>
              <a:gd name="connsiteY0" fmla="*/ 207061 h 207061"/>
              <a:gd name="connsiteX1" fmla="*/ 1670537 w 3527787"/>
              <a:gd name="connsiteY1" fmla="*/ 2254 h 207061"/>
              <a:gd name="connsiteX2" fmla="*/ 3527787 w 3527787"/>
              <a:gd name="connsiteY2" fmla="*/ 135925 h 207061"/>
              <a:gd name="connsiteX0" fmla="*/ 0 w 3527787"/>
              <a:gd name="connsiteY0" fmla="*/ 205324 h 247910"/>
              <a:gd name="connsiteX1" fmla="*/ 1670537 w 3527787"/>
              <a:gd name="connsiteY1" fmla="*/ 517 h 247910"/>
              <a:gd name="connsiteX2" fmla="*/ 3527787 w 3527787"/>
              <a:gd name="connsiteY2" fmla="*/ 247911 h 24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7787" h="247910">
                <a:moveTo>
                  <a:pt x="0" y="205324"/>
                </a:moveTo>
                <a:cubicBezTo>
                  <a:pt x="653171" y="59445"/>
                  <a:pt x="1082573" y="-6581"/>
                  <a:pt x="1670537" y="517"/>
                </a:cubicBezTo>
                <a:cubicBezTo>
                  <a:pt x="2258501" y="7615"/>
                  <a:pt x="3527787" y="247911"/>
                  <a:pt x="3527787" y="247911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130776" y="17728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00508" y="20608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4</a:t>
            </a:r>
          </a:p>
        </p:txBody>
      </p:sp>
      <p:sp>
        <p:nvSpPr>
          <p:cNvPr id="80" name="Freeform 79"/>
          <p:cNvSpPr/>
          <p:nvPr/>
        </p:nvSpPr>
        <p:spPr>
          <a:xfrm>
            <a:off x="4499992" y="1237116"/>
            <a:ext cx="1680691" cy="698021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  <a:gd name="connsiteX0" fmla="*/ 0 w 3189098"/>
              <a:gd name="connsiteY0" fmla="*/ 887757 h 1516905"/>
              <a:gd name="connsiteX1" fmla="*/ 1573036 w 3189098"/>
              <a:gd name="connsiteY1" fmla="*/ 13941 h 1516905"/>
              <a:gd name="connsiteX2" fmla="*/ 3189098 w 3189098"/>
              <a:gd name="connsiteY2" fmla="*/ 1516905 h 1516905"/>
              <a:gd name="connsiteX0" fmla="*/ 0 w 3189098"/>
              <a:gd name="connsiteY0" fmla="*/ 218473 h 847621"/>
              <a:gd name="connsiteX1" fmla="*/ 1838355 w 3189098"/>
              <a:gd name="connsiteY1" fmla="*/ 276727 h 847621"/>
              <a:gd name="connsiteX2" fmla="*/ 3189098 w 3189098"/>
              <a:gd name="connsiteY2" fmla="*/ 847621 h 847621"/>
              <a:gd name="connsiteX0" fmla="*/ 0 w 3189098"/>
              <a:gd name="connsiteY0" fmla="*/ 99527 h 728675"/>
              <a:gd name="connsiteX1" fmla="*/ 1838355 w 3189098"/>
              <a:gd name="connsiteY1" fmla="*/ 157781 h 728675"/>
              <a:gd name="connsiteX2" fmla="*/ 3189098 w 3189098"/>
              <a:gd name="connsiteY2" fmla="*/ 728675 h 728675"/>
              <a:gd name="connsiteX0" fmla="*/ 0 w 3189098"/>
              <a:gd name="connsiteY0" fmla="*/ 89145 h 764897"/>
              <a:gd name="connsiteX1" fmla="*/ 1838355 w 3189098"/>
              <a:gd name="connsiteY1" fmla="*/ 194003 h 764897"/>
              <a:gd name="connsiteX2" fmla="*/ 3189098 w 3189098"/>
              <a:gd name="connsiteY2" fmla="*/ 764897 h 764897"/>
              <a:gd name="connsiteX0" fmla="*/ 0 w 3189098"/>
              <a:gd name="connsiteY0" fmla="*/ 22269 h 698021"/>
              <a:gd name="connsiteX1" fmla="*/ 1838355 w 3189098"/>
              <a:gd name="connsiteY1" fmla="*/ 127127 h 698021"/>
              <a:gd name="connsiteX2" fmla="*/ 3189098 w 3189098"/>
              <a:gd name="connsiteY2" fmla="*/ 698021 h 69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9098" h="698021">
                <a:moveTo>
                  <a:pt x="0" y="22269"/>
                </a:moveTo>
                <a:cubicBezTo>
                  <a:pt x="1114813" y="-31132"/>
                  <a:pt x="1306839" y="14502"/>
                  <a:pt x="1838355" y="127127"/>
                </a:cubicBezTo>
                <a:cubicBezTo>
                  <a:pt x="2369871" y="239752"/>
                  <a:pt x="3189098" y="698021"/>
                  <a:pt x="3189098" y="698021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3491880" y="1076038"/>
            <a:ext cx="0" cy="86409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491880" y="980728"/>
            <a:ext cx="720080" cy="7200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463356" y="1103544"/>
            <a:ext cx="385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err="1" smtClean="0">
                <a:solidFill>
                  <a:srgbClr val="008000"/>
                </a:solidFill>
                <a:latin typeface="Arial"/>
                <a:cs typeface="Arial"/>
              </a:rPr>
              <a:t>x</a:t>
            </a:r>
            <a:r>
              <a:rPr lang="en-US" sz="1800" baseline="-25000" dirty="0" err="1" smtClean="0">
                <a:solidFill>
                  <a:srgbClr val="008000"/>
                </a:solidFill>
                <a:latin typeface="Arial"/>
                <a:cs typeface="Arial"/>
              </a:rPr>
              <a:t>b</a:t>
            </a:r>
            <a:endParaRPr lang="en-US" sz="1800" baseline="-250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73878" y="622790"/>
            <a:ext cx="45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err="1" smtClean="0">
                <a:solidFill>
                  <a:srgbClr val="008000"/>
                </a:solidFill>
                <a:latin typeface="Arial"/>
                <a:cs typeface="Arial"/>
              </a:rPr>
              <a:t>x’</a:t>
            </a:r>
            <a:r>
              <a:rPr lang="en-US" sz="1800" baseline="-25000" dirty="0" err="1" smtClean="0">
                <a:solidFill>
                  <a:srgbClr val="008000"/>
                </a:solidFill>
                <a:latin typeface="Arial"/>
                <a:cs typeface="Arial"/>
              </a:rPr>
              <a:t>b</a:t>
            </a:r>
            <a:endParaRPr lang="en-US" sz="1800" baseline="-250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902789" y="1940133"/>
            <a:ext cx="431983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437414" y="2435433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663772" y="2422990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056701" y="2435579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05761" y="2435579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84384" y="1883981"/>
            <a:ext cx="385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err="1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1800" baseline="-25000" dirty="0" err="1" smtClean="0">
                <a:solidFill>
                  <a:srgbClr val="008000"/>
                </a:solidFill>
                <a:latin typeface="Arial"/>
                <a:cs typeface="Arial"/>
              </a:rPr>
              <a:t>b</a:t>
            </a:r>
            <a:endParaRPr lang="en-US" sz="1800" baseline="-25000" dirty="0" smtClean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0" name="Picture 9" descr="theta_1_=_+_fra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5230055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4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5600" lvl="1" indent="0">
              <a:buNone/>
            </a:pPr>
            <a:r>
              <a:rPr lang="en-US" sz="1800" dirty="0"/>
              <a:t>Three correctors are placed at locations with phase advance of </a:t>
            </a:r>
            <a:r>
              <a:rPr lang="en-US" sz="1800" dirty="0">
                <a:latin typeface="Symbol" charset="2"/>
                <a:cs typeface="Symbol" charset="2"/>
              </a:rPr>
              <a:t> </a:t>
            </a:r>
            <a:r>
              <a:rPr lang="en-US" sz="1800" dirty="0" smtClean="0">
                <a:latin typeface="Symbol" charset="2"/>
                <a:cs typeface="Symbol" charset="2"/>
              </a:rPr>
              <a:t>    </a:t>
            </a:r>
            <a:r>
              <a:rPr lang="en-US" sz="1800" dirty="0" smtClean="0"/>
              <a:t>   between </a:t>
            </a:r>
            <a:r>
              <a:rPr lang="en-US" sz="1800" dirty="0"/>
              <a:t>them and beta functions of </a:t>
            </a:r>
            <a:r>
              <a:rPr lang="en-US" sz="1800" b="1" dirty="0"/>
              <a:t>12, 2 </a:t>
            </a:r>
            <a:r>
              <a:rPr lang="en-US" sz="1800" dirty="0"/>
              <a:t>and </a:t>
            </a:r>
            <a:r>
              <a:rPr lang="en-US" sz="1800" b="1" dirty="0"/>
              <a:t>12 m</a:t>
            </a:r>
            <a:r>
              <a:rPr lang="en-US" sz="1800" dirty="0"/>
              <a:t>. How are the corrector kicks related to each other in order to achieve a closed </a:t>
            </a:r>
            <a:r>
              <a:rPr lang="en-US" sz="1800" b="1" dirty="0"/>
              <a:t>3-corrector </a:t>
            </a:r>
            <a:r>
              <a:rPr lang="en-US" sz="1800" b="1" dirty="0" smtClean="0"/>
              <a:t>bump </a:t>
            </a:r>
            <a:r>
              <a:rPr lang="en-US" sz="1800" dirty="0" smtClean="0"/>
              <a:t>(i.e. what is the relative strength between the three kicks)?</a:t>
            </a:r>
            <a:endParaRPr lang="en-US" sz="1800" dirty="0"/>
          </a:p>
          <a:p>
            <a:pPr lvl="1"/>
            <a:endParaRPr lang="en-US" dirty="0"/>
          </a:p>
        </p:txBody>
      </p:sp>
      <p:pic>
        <p:nvPicPr>
          <p:cNvPr id="5" name="Picture 4" descr="pi∕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566" y="915670"/>
            <a:ext cx="335869" cy="220414"/>
          </a:xfrm>
          <a:prstGeom prst="rect">
            <a:avLst/>
          </a:prstGeom>
        </p:spPr>
      </p:pic>
      <p:grpSp>
        <p:nvGrpSpPr>
          <p:cNvPr id="106" name="Group 105"/>
          <p:cNvGrpSpPr/>
          <p:nvPr/>
        </p:nvGrpSpPr>
        <p:grpSpPr>
          <a:xfrm>
            <a:off x="539552" y="2708920"/>
            <a:ext cx="8208912" cy="1800200"/>
            <a:chOff x="251520" y="3284984"/>
            <a:chExt cx="8208912" cy="1800200"/>
          </a:xfrm>
        </p:grpSpPr>
        <p:cxnSp>
          <p:nvCxnSpPr>
            <p:cNvPr id="107" name="Straight Arrow Connector 106"/>
            <p:cNvCxnSpPr/>
            <p:nvPr/>
          </p:nvCxnSpPr>
          <p:spPr>
            <a:xfrm flipV="1">
              <a:off x="755576" y="4316398"/>
              <a:ext cx="7704856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67015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69168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483768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312246" y="432717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084071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940707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732512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575400" y="4314582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366564" y="3882534"/>
              <a:ext cx="116237" cy="43204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en-US" sz="2000" dirty="0" err="1">
                <a:latin typeface="Arial"/>
                <a:cs typeface="Arial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0687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302200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90062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551444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187592" y="3582851"/>
              <a:ext cx="469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QF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499191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131840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755164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394332" y="4746630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latin typeface="Arial"/>
                  <a:cs typeface="Arial"/>
                </a:rPr>
                <a:t>QD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100392" y="424649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s</a:t>
              </a:r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 flipV="1">
              <a:off x="539552" y="3573016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251520" y="328498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latin typeface="Arial"/>
                  <a:cs typeface="Arial"/>
                </a:rPr>
                <a:t>x</a:t>
              </a:r>
            </a:p>
          </p:txBody>
        </p:sp>
      </p:grpSp>
      <p:sp>
        <p:nvSpPr>
          <p:cNvPr id="129" name="Rectangle 128"/>
          <p:cNvSpPr/>
          <p:nvPr/>
        </p:nvSpPr>
        <p:spPr>
          <a:xfrm>
            <a:off x="6127789" y="3561365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880860" y="35730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4488340" y="3573016"/>
            <a:ext cx="65439" cy="360040"/>
          </a:xfrm>
          <a:prstGeom prst="rect">
            <a:avLst/>
          </a:prstGeom>
          <a:solidFill>
            <a:srgbClr val="BE1787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2895218" y="2852936"/>
            <a:ext cx="1645735" cy="901325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2769" h="901325">
                <a:moveTo>
                  <a:pt x="0" y="901325"/>
                </a:moveTo>
                <a:cubicBezTo>
                  <a:pt x="451520" y="428493"/>
                  <a:pt x="1052575" y="144018"/>
                  <a:pt x="1573036" y="27509"/>
                </a:cubicBezTo>
                <a:cubicBezTo>
                  <a:pt x="2093498" y="-89000"/>
                  <a:pt x="3122769" y="202272"/>
                  <a:pt x="3122769" y="202272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eform 132"/>
          <p:cNvSpPr/>
          <p:nvPr/>
        </p:nvSpPr>
        <p:spPr>
          <a:xfrm rot="10800000">
            <a:off x="4490436" y="3008602"/>
            <a:ext cx="1728192" cy="1316549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344158"/>
              <a:gd name="connsiteY0" fmla="*/ 162995 h 1479544"/>
              <a:gd name="connsiteX1" fmla="*/ 1736165 w 3344158"/>
              <a:gd name="connsiteY1" fmla="*/ 594077 h 1479544"/>
              <a:gd name="connsiteX2" fmla="*/ 3344158 w 3344158"/>
              <a:gd name="connsiteY2" fmla="*/ 1479544 h 1479544"/>
              <a:gd name="connsiteX0" fmla="*/ 0 w 3344158"/>
              <a:gd name="connsiteY0" fmla="*/ 0 h 1316549"/>
              <a:gd name="connsiteX1" fmla="*/ 1736165 w 3344158"/>
              <a:gd name="connsiteY1" fmla="*/ 431082 h 1316549"/>
              <a:gd name="connsiteX2" fmla="*/ 3344158 w 3344158"/>
              <a:gd name="connsiteY2" fmla="*/ 1316549 h 131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4158" h="1316549">
                <a:moveTo>
                  <a:pt x="0" y="0"/>
                </a:moveTo>
                <a:cubicBezTo>
                  <a:pt x="731170" y="51457"/>
                  <a:pt x="1178805" y="211657"/>
                  <a:pt x="1736165" y="431082"/>
                </a:cubicBezTo>
                <a:cubicBezTo>
                  <a:pt x="2293525" y="650507"/>
                  <a:pt x="3344158" y="1316549"/>
                  <a:pt x="3344158" y="1316549"/>
                </a:cubicBezTo>
              </a:path>
            </a:pathLst>
          </a:custGeom>
          <a:ln w="50800">
            <a:solidFill>
              <a:srgbClr val="7F7F7F">
                <a:alpha val="20000"/>
              </a:srgbClr>
            </a:solidFill>
            <a:prstDash val="dash"/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6152625" y="3728683"/>
            <a:ext cx="1844712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2760148" y="3851499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1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4385285" y="38610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2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981113" y="3861048"/>
            <a:ext cx="447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BE1787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>
                <a:solidFill>
                  <a:srgbClr val="BE1787"/>
                </a:solidFill>
                <a:latin typeface="Symbol" charset="2"/>
                <a:cs typeface="Symbol" charset="2"/>
              </a:rPr>
              <a:t>3</a:t>
            </a:r>
            <a:endParaRPr lang="en-US" baseline="-25000" dirty="0" smtClean="0">
              <a:solidFill>
                <a:srgbClr val="BE1787"/>
              </a:solidFill>
              <a:latin typeface="Symbol" charset="2"/>
              <a:cs typeface="Symbol" charset="2"/>
            </a:endParaRPr>
          </a:p>
        </p:txBody>
      </p:sp>
      <p:sp>
        <p:nvSpPr>
          <p:cNvPr id="138" name="Freeform 137"/>
          <p:cNvSpPr/>
          <p:nvPr/>
        </p:nvSpPr>
        <p:spPr>
          <a:xfrm>
            <a:off x="4540953" y="2874788"/>
            <a:ext cx="1623017" cy="870098"/>
          </a:xfrm>
          <a:custGeom>
            <a:avLst/>
            <a:gdLst>
              <a:gd name="connsiteX0" fmla="*/ 0 w 3181029"/>
              <a:gd name="connsiteY0" fmla="*/ 873822 h 885473"/>
              <a:gd name="connsiteX1" fmla="*/ 1573036 w 3181029"/>
              <a:gd name="connsiteY1" fmla="*/ 6 h 885473"/>
              <a:gd name="connsiteX2" fmla="*/ 3181029 w 3181029"/>
              <a:gd name="connsiteY2" fmla="*/ 885473 h 885473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73894 h 885545"/>
              <a:gd name="connsiteX1" fmla="*/ 1573036 w 3181029"/>
              <a:gd name="connsiteY1" fmla="*/ 78 h 885545"/>
              <a:gd name="connsiteX2" fmla="*/ 3181029 w 3181029"/>
              <a:gd name="connsiteY2" fmla="*/ 885545 h 885545"/>
              <a:gd name="connsiteX0" fmla="*/ 0 w 3181029"/>
              <a:gd name="connsiteY0" fmla="*/ 888585 h 900236"/>
              <a:gd name="connsiteX1" fmla="*/ 1573036 w 3181029"/>
              <a:gd name="connsiteY1" fmla="*/ 14769 h 900236"/>
              <a:gd name="connsiteX2" fmla="*/ 3181029 w 3181029"/>
              <a:gd name="connsiteY2" fmla="*/ 900236 h 900236"/>
              <a:gd name="connsiteX0" fmla="*/ 0 w 3122769"/>
              <a:gd name="connsiteY0" fmla="*/ 901325 h 901325"/>
              <a:gd name="connsiteX1" fmla="*/ 1573036 w 3122769"/>
              <a:gd name="connsiteY1" fmla="*/ 27509 h 901325"/>
              <a:gd name="connsiteX2" fmla="*/ 3122769 w 3122769"/>
              <a:gd name="connsiteY2" fmla="*/ 202272 h 901325"/>
              <a:gd name="connsiteX0" fmla="*/ 0 w 3309203"/>
              <a:gd name="connsiteY0" fmla="*/ 890907 h 1601611"/>
              <a:gd name="connsiteX1" fmla="*/ 1573036 w 3309203"/>
              <a:gd name="connsiteY1" fmla="*/ 17091 h 1601611"/>
              <a:gd name="connsiteX2" fmla="*/ 3309203 w 3309203"/>
              <a:gd name="connsiteY2" fmla="*/ 1601611 h 1601611"/>
              <a:gd name="connsiteX0" fmla="*/ 0 w 3309203"/>
              <a:gd name="connsiteY0" fmla="*/ 425284 h 1135988"/>
              <a:gd name="connsiteX1" fmla="*/ 1922600 w 3309203"/>
              <a:gd name="connsiteY1" fmla="*/ 64107 h 1135988"/>
              <a:gd name="connsiteX2" fmla="*/ 3309203 w 3309203"/>
              <a:gd name="connsiteY2" fmla="*/ 1135988 h 1135988"/>
              <a:gd name="connsiteX0" fmla="*/ 0 w 3426963"/>
              <a:gd name="connsiteY0" fmla="*/ 425284 h 1135988"/>
              <a:gd name="connsiteX1" fmla="*/ 1922600 w 3426963"/>
              <a:gd name="connsiteY1" fmla="*/ 64107 h 1135988"/>
              <a:gd name="connsiteX2" fmla="*/ 3426963 w 3426963"/>
              <a:gd name="connsiteY2" fmla="*/ 1135988 h 1135988"/>
              <a:gd name="connsiteX0" fmla="*/ 0 w 3426963"/>
              <a:gd name="connsiteY0" fmla="*/ 341933 h 1194790"/>
              <a:gd name="connsiteX1" fmla="*/ 1922600 w 3426963"/>
              <a:gd name="connsiteY1" fmla="*/ 122909 h 1194790"/>
              <a:gd name="connsiteX2" fmla="*/ 3426963 w 3426963"/>
              <a:gd name="connsiteY2" fmla="*/ 1194790 h 1194790"/>
              <a:gd name="connsiteX0" fmla="*/ 0 w 3426963"/>
              <a:gd name="connsiteY0" fmla="*/ 299475 h 1152332"/>
              <a:gd name="connsiteX1" fmla="*/ 1922600 w 3426963"/>
              <a:gd name="connsiteY1" fmla="*/ 80451 h 1152332"/>
              <a:gd name="connsiteX2" fmla="*/ 3426963 w 3426963"/>
              <a:gd name="connsiteY2" fmla="*/ 1152332 h 1152332"/>
              <a:gd name="connsiteX0" fmla="*/ 0 w 3426963"/>
              <a:gd name="connsiteY0" fmla="*/ 262140 h 1114997"/>
              <a:gd name="connsiteX1" fmla="*/ 2149458 w 3426963"/>
              <a:gd name="connsiteY1" fmla="*/ 99978 h 1114997"/>
              <a:gd name="connsiteX2" fmla="*/ 3426963 w 3426963"/>
              <a:gd name="connsiteY2" fmla="*/ 1114997 h 1114997"/>
              <a:gd name="connsiteX0" fmla="*/ 0 w 3426963"/>
              <a:gd name="connsiteY0" fmla="*/ 292443 h 1145300"/>
              <a:gd name="connsiteX1" fmla="*/ 2149458 w 3426963"/>
              <a:gd name="connsiteY1" fmla="*/ 130281 h 1145300"/>
              <a:gd name="connsiteX2" fmla="*/ 3426963 w 3426963"/>
              <a:gd name="connsiteY2" fmla="*/ 1145300 h 1145300"/>
              <a:gd name="connsiteX0" fmla="*/ 0 w 3426963"/>
              <a:gd name="connsiteY0" fmla="*/ 208754 h 1061611"/>
              <a:gd name="connsiteX1" fmla="*/ 2149458 w 3426963"/>
              <a:gd name="connsiteY1" fmla="*/ 202961 h 1061611"/>
              <a:gd name="connsiteX2" fmla="*/ 3426963 w 3426963"/>
              <a:gd name="connsiteY2" fmla="*/ 1061611 h 1061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6963" h="1061611">
                <a:moveTo>
                  <a:pt x="0" y="208754"/>
                </a:moveTo>
                <a:cubicBezTo>
                  <a:pt x="955647" y="-121925"/>
                  <a:pt x="1578296" y="-10258"/>
                  <a:pt x="2149458" y="202961"/>
                </a:cubicBezTo>
                <a:cubicBezTo>
                  <a:pt x="2720620" y="416180"/>
                  <a:pt x="3426963" y="1061611"/>
                  <a:pt x="3426963" y="1061611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1071104" y="3728683"/>
            <a:ext cx="1844712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2437414" y="4221880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652120" y="4209437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056701" y="4222026"/>
            <a:ext cx="99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dipole </a:t>
            </a:r>
            <a:b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BE1787"/>
                </a:solidFill>
                <a:latin typeface="Arial"/>
                <a:cs typeface="Arial"/>
              </a:rPr>
              <a:t>corrector</a:t>
            </a:r>
            <a:endParaRPr lang="en-US" sz="1600" dirty="0">
              <a:solidFill>
                <a:srgbClr val="BE1787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9044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correction: MICADO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problem of correcting the orbit deterministically came up a long time ago in the first CERN machines.</a:t>
            </a:r>
          </a:p>
          <a:p>
            <a:pPr lvl="1"/>
            <a:r>
              <a:rPr lang="en-US" dirty="0"/>
              <a:t>B. </a:t>
            </a:r>
            <a:r>
              <a:rPr lang="en-US" dirty="0" err="1"/>
              <a:t>Autin</a:t>
            </a:r>
            <a:r>
              <a:rPr lang="en-US" dirty="0"/>
              <a:t> and Y. Marti published a note in 1973 describing an algorithm that is still in use today (but in JAVA/C/C++ instead of FORTRAN) at ALL CERN machines: </a:t>
            </a:r>
            <a:r>
              <a:rPr lang="en-US" b="1" dirty="0"/>
              <a:t>MICADO*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88" y="2924944"/>
            <a:ext cx="6673632" cy="4776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2483768" y="3861048"/>
            <a:ext cx="4104456" cy="280831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816" y="4149080"/>
            <a:ext cx="3617822" cy="2520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59632" y="3247697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1800" kern="0" dirty="0">
                <a:latin typeface="Arial"/>
                <a:cs typeface="Arial"/>
              </a:rPr>
              <a:t>(Minimization of the quadratic orbit distortions)</a:t>
            </a:r>
          </a:p>
        </p:txBody>
      </p:sp>
    </p:spTree>
    <p:extLst>
      <p:ext uri="{BB962C8B-B14F-4D97-AF65-F5344CB8AC3E}">
        <p14:creationId xmlns:p14="http://schemas.microsoft.com/office/powerpoint/2010/main" val="317491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MICADO – 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intuitive principle of MICADO is rather </a:t>
            </a:r>
            <a:r>
              <a:rPr lang="en-US" dirty="0" smtClean="0"/>
              <a:t>simple</a:t>
            </a:r>
            <a:endParaRPr lang="en-US" dirty="0"/>
          </a:p>
          <a:p>
            <a:pPr lvl="1"/>
            <a:r>
              <a:rPr lang="en-US" dirty="0" smtClean="0"/>
              <a:t>Need </a:t>
            </a:r>
            <a:r>
              <a:rPr lang="en-US" dirty="0"/>
              <a:t>a model of the machine</a:t>
            </a:r>
          </a:p>
          <a:p>
            <a:pPr lvl="1"/>
            <a:r>
              <a:rPr lang="en-US" dirty="0"/>
              <a:t>Compute for each orbit corrector what the effect (response) is expected to be on the orbit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43" y="2805431"/>
            <a:ext cx="3845565" cy="1293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386" y="3694574"/>
            <a:ext cx="3917310" cy="13141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4581128"/>
            <a:ext cx="3843168" cy="129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99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MICADO – 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90465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MICADO </a:t>
            </a:r>
            <a:r>
              <a:rPr lang="en-GB" dirty="0" smtClean="0"/>
              <a:t>compares the response </a:t>
            </a:r>
            <a:r>
              <a:rPr lang="en-GB" dirty="0"/>
              <a:t>of every corrector with raw orbit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GB" dirty="0" smtClean="0"/>
              <a:t>MICADO </a:t>
            </a:r>
            <a:r>
              <a:rPr lang="en-GB" dirty="0"/>
              <a:t>picks out the corrector that has the best match with the orbit, and that will give the largest improvement to the orbit deviation </a:t>
            </a:r>
            <a:r>
              <a:rPr lang="en-GB" dirty="0" err="1"/>
              <a:t>rms</a:t>
            </a:r>
            <a:endParaRPr lang="en-GB" dirty="0"/>
          </a:p>
          <a:p>
            <a:pPr lvl="1"/>
            <a:r>
              <a:rPr lang="en-GB" dirty="0"/>
              <a:t>The procedure can be iterated until the orbit is good enough (or as good as it can be)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389" y="1575934"/>
            <a:ext cx="5452074" cy="19434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63" y="1522658"/>
            <a:ext cx="1872720" cy="6282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24" y="2395346"/>
            <a:ext cx="1862659" cy="62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224" y="3273605"/>
            <a:ext cx="1862659" cy="629398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 bwMode="auto">
          <a:xfrm>
            <a:off x="2633794" y="2332388"/>
            <a:ext cx="683308" cy="272165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93305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57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MICADO – LHC Orbit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The raw orbit at the LHC can have huge errors, but the correction (based partly on MICADO) brings the deviations down by </a:t>
            </a:r>
            <a:r>
              <a:rPr lang="en-GB" dirty="0" smtClean="0"/>
              <a:t>a </a:t>
            </a:r>
            <a:r>
              <a:rPr lang="en-GB" dirty="0"/>
              <a:t>factor </a:t>
            </a:r>
            <a:r>
              <a:rPr lang="en-GB" dirty="0" smtClean="0"/>
              <a:t>20</a:t>
            </a:r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Bent Arrow 3"/>
          <p:cNvSpPr/>
          <p:nvPr/>
        </p:nvSpPr>
        <p:spPr bwMode="auto">
          <a:xfrm rot="5400000">
            <a:off x="6440697" y="2651818"/>
            <a:ext cx="897902" cy="983212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39622" y="2121033"/>
            <a:ext cx="193707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000" b="1" kern="0" dirty="0" smtClean="0">
                <a:solidFill>
                  <a:srgbClr val="0000FF"/>
                </a:solidFill>
                <a:latin typeface="Arial"/>
                <a:cs typeface="Arial"/>
              </a:rPr>
              <a:t>MICADO &amp; Co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91166" y="4137398"/>
            <a:ext cx="2517402" cy="2417968"/>
            <a:chOff x="633213" y="4078599"/>
            <a:chExt cx="2517402" cy="2417968"/>
          </a:xfrm>
        </p:grpSpPr>
        <p:pic>
          <p:nvPicPr>
            <p:cNvPr id="7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13" y="4438434"/>
              <a:ext cx="2517402" cy="2058133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94918" y="4078599"/>
              <a:ext cx="2351926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600" b="1" kern="0" dirty="0" smtClean="0">
                  <a:latin typeface="Arial"/>
                  <a:cs typeface="Arial"/>
                </a:rPr>
                <a:t>LHC vacuum chamber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1185333" y="5554133"/>
              <a:ext cx="1514272" cy="14076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>
              <a:off x="1896533" y="4990981"/>
              <a:ext cx="153936" cy="117275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2091293" y="5652314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200" b="1" kern="0" dirty="0" smtClean="0">
                  <a:solidFill>
                    <a:srgbClr val="FFFFCC"/>
                  </a:solidFill>
                  <a:latin typeface="+mn-lt"/>
                </a:rPr>
                <a:t>44 mm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88764" y="5056102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200" b="1" kern="0" dirty="0" smtClean="0">
                  <a:solidFill>
                    <a:srgbClr val="FFFFCC"/>
                  </a:solidFill>
                  <a:latin typeface="+mn-lt"/>
                </a:rPr>
                <a:t>34 mm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3470" y="4116254"/>
            <a:ext cx="5491915" cy="2248519"/>
            <a:chOff x="3598861" y="3915214"/>
            <a:chExt cx="5491915" cy="2248519"/>
          </a:xfrm>
        </p:grpSpPr>
        <p:grpSp>
          <p:nvGrpSpPr>
            <p:cNvPr id="14" name="Group 13"/>
            <p:cNvGrpSpPr/>
            <p:nvPr/>
          </p:nvGrpSpPr>
          <p:grpSpPr>
            <a:xfrm>
              <a:off x="3598861" y="3966967"/>
              <a:ext cx="5491915" cy="2196766"/>
              <a:chOff x="3596918" y="3987731"/>
              <a:chExt cx="5491915" cy="2196766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96918" y="3987731"/>
                <a:ext cx="5491915" cy="2196766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5304487" y="4390815"/>
                <a:ext cx="0" cy="155221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3399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8" name="TextBox 17"/>
              <p:cNvSpPr txBox="1"/>
              <p:nvPr/>
            </p:nvSpPr>
            <p:spPr>
              <a:xfrm>
                <a:off x="5309635" y="4452913"/>
                <a:ext cx="75351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None/>
                </a:pPr>
                <a:r>
                  <a:rPr lang="en-GB" sz="1400" b="1" kern="0" dirty="0" smtClean="0">
                    <a:solidFill>
                      <a:srgbClr val="CC3399"/>
                    </a:solidFill>
                    <a:latin typeface="Arial"/>
                    <a:cs typeface="Arial"/>
                  </a:rPr>
                  <a:t>50 mm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77511" y="3915214"/>
              <a:ext cx="2879784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i="1" kern="0" dirty="0">
                  <a:latin typeface="Arial"/>
                  <a:cs typeface="Arial"/>
                </a:rPr>
                <a:t>C</a:t>
              </a:r>
              <a:r>
                <a:rPr lang="en-GB" sz="1400" i="1" kern="0" dirty="0" smtClean="0">
                  <a:latin typeface="Arial"/>
                  <a:cs typeface="Arial"/>
                </a:rPr>
                <a:t>orrected horizontal orbit of ring 1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82273" y="6413266"/>
            <a:ext cx="500161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000" kern="0" dirty="0" smtClean="0">
                <a:latin typeface="Arial"/>
                <a:cs typeface="Arial"/>
              </a:rPr>
              <a:t>At the LHC a good orbit correction is vital !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91166" y="1700808"/>
            <a:ext cx="5491915" cy="2244094"/>
            <a:chOff x="591166" y="1516486"/>
            <a:chExt cx="5491915" cy="2244094"/>
          </a:xfrm>
        </p:grpSpPr>
        <p:grpSp>
          <p:nvGrpSpPr>
            <p:cNvPr id="21" name="Group 20"/>
            <p:cNvGrpSpPr/>
            <p:nvPr/>
          </p:nvGrpSpPr>
          <p:grpSpPr>
            <a:xfrm>
              <a:off x="591166" y="1516486"/>
              <a:ext cx="5491915" cy="2244094"/>
              <a:chOff x="633213" y="1696309"/>
              <a:chExt cx="5491915" cy="2244094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3213" y="1743637"/>
                <a:ext cx="5491915" cy="2196766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2741839" y="1696309"/>
                <a:ext cx="3096344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None/>
                </a:pPr>
                <a:r>
                  <a:rPr lang="en-GB" sz="1400" i="1" kern="0" dirty="0" smtClean="0">
                    <a:latin typeface="Arial"/>
                    <a:cs typeface="Arial"/>
                  </a:rPr>
                  <a:t>Uncorrected horizontal orbit of ring 1</a:t>
                </a:r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 bwMode="auto">
            <a:xfrm>
              <a:off x="1941675" y="1977608"/>
              <a:ext cx="0" cy="15522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3399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1946823" y="2039706"/>
              <a:ext cx="75351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kern="0" dirty="0" smtClean="0">
                  <a:solidFill>
                    <a:srgbClr val="CC3399"/>
                  </a:solidFill>
                  <a:latin typeface="Arial"/>
                  <a:cs typeface="Arial"/>
                </a:rPr>
                <a:t>50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290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matrix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approach works for orbit correction when using the measured orbit distortion (but also for beta-beating when using ∆β/β, etc.)</a:t>
            </a:r>
          </a:p>
          <a:p>
            <a:pPr lvl="1"/>
            <a:r>
              <a:rPr lang="en-US" dirty="0"/>
              <a:t>Available set of correctors: </a:t>
            </a:r>
          </a:p>
          <a:p>
            <a:pPr lvl="1"/>
            <a:r>
              <a:rPr lang="en-US" dirty="0"/>
              <a:t>Available observables (here the Beam Position Monitors):</a:t>
            </a:r>
          </a:p>
          <a:p>
            <a:pPr lvl="1"/>
            <a:r>
              <a:rPr lang="en-US" dirty="0"/>
              <a:t>Assume the linear approximation is good (small corrections):</a:t>
            </a:r>
          </a:p>
          <a:p>
            <a:pPr lvl="1"/>
            <a:r>
              <a:rPr lang="en-US" dirty="0"/>
              <a:t>Use optics model to compute response matrix       (i.e. the orbit change in the </a:t>
            </a:r>
            <a:r>
              <a:rPr lang="en-US" dirty="0" err="1"/>
              <a:t>i</a:t>
            </a:r>
            <a:r>
              <a:rPr lang="en-US" baseline="30000" dirty="0" err="1"/>
              <a:t>th</a:t>
            </a:r>
            <a:r>
              <a:rPr lang="en-US" dirty="0"/>
              <a:t> monitor due to a unit kick from the </a:t>
            </a:r>
            <a:r>
              <a:rPr lang="en-US" dirty="0" err="1"/>
              <a:t>j</a:t>
            </a:r>
            <a:r>
              <a:rPr lang="en-US" baseline="30000" dirty="0" err="1"/>
              <a:t>th</a:t>
            </a:r>
            <a:r>
              <a:rPr lang="en-US" dirty="0"/>
              <a:t> corrector): 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/>
              <a:t>					 	    </a:t>
            </a:r>
            <a:r>
              <a:rPr lang="is-IS" dirty="0"/>
              <a:t>… or use</a:t>
            </a:r>
            <a:r>
              <a:rPr lang="en-US" dirty="0"/>
              <a:t>, e.g</a:t>
            </a:r>
            <a:r>
              <a:rPr lang="en-US" dirty="0" smtClean="0"/>
              <a:t>. </a:t>
            </a:r>
            <a:r>
              <a:rPr lang="en-US" dirty="0"/>
              <a:t>MADX </a:t>
            </a:r>
          </a:p>
          <a:p>
            <a:pPr lvl="1"/>
            <a:r>
              <a:rPr lang="en-US" dirty="0"/>
              <a:t>Invert or pseudo-invert the response matrix </a:t>
            </a:r>
            <a:r>
              <a:rPr lang="en-US" dirty="0" smtClean="0"/>
              <a:t>     to </a:t>
            </a:r>
            <a:r>
              <a:rPr lang="en-US" dirty="0"/>
              <a:t>compute an effective global correction based on the measured        </a:t>
            </a:r>
            <a:r>
              <a:rPr lang="en-US" dirty="0" smtClean="0"/>
              <a:t>:</a:t>
            </a:r>
            <a:endParaRPr lang="en-US" sz="1800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In case the number of correctors is not the same as the number of Beam Position Monitors one has to perform a pseudo matrix inversion, for example using the “Singular Value Decomposition (SVD)” algorithm</a:t>
            </a:r>
          </a:p>
          <a:p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607" y="1780034"/>
            <a:ext cx="241300" cy="2159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513" y="1435456"/>
            <a:ext cx="165100" cy="2159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252" y="2122271"/>
            <a:ext cx="965200" cy="215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379" y="2481963"/>
            <a:ext cx="251460" cy="223520"/>
          </a:xfrm>
          <a:prstGeom prst="rect">
            <a:avLst/>
          </a:prstGeom>
        </p:spPr>
      </p:pic>
      <p:pic>
        <p:nvPicPr>
          <p:cNvPr id="12" name="Picture 11" descr="Delta_vec_c_=_ma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681" y="4738000"/>
            <a:ext cx="1795888" cy="275176"/>
          </a:xfrm>
          <a:prstGeom prst="rect">
            <a:avLst/>
          </a:prstGeom>
        </p:spPr>
      </p:pic>
      <p:pic>
        <p:nvPicPr>
          <p:cNvPr id="13" name="Picture 12" descr="Delta_vec_m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081" y="4285482"/>
            <a:ext cx="419100" cy="190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638" y="4029857"/>
            <a:ext cx="251460" cy="223520"/>
          </a:xfrm>
          <a:prstGeom prst="rect">
            <a:avLst/>
          </a:prstGeom>
        </p:spPr>
      </p:pic>
      <p:pic>
        <p:nvPicPr>
          <p:cNvPr id="16" name="Picture 15" descr="A_i,j_=_frac_sqr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811" y="3192242"/>
            <a:ext cx="4121150" cy="71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5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Singular Value Decomposition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294210" y="686594"/>
            <a:ext cx="3035006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N monitors / N correctors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016471" y="3773732"/>
            <a:ext cx="306343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N monitors / M correctors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95858" y="740560"/>
            <a:ext cx="8575062" cy="5807878"/>
            <a:chOff x="395858" y="740560"/>
            <a:chExt cx="8575062" cy="5807878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3" t="2237" r="-917"/>
            <a:stretch>
              <a:fillRect/>
            </a:stretch>
          </p:blipFill>
          <p:spPr bwMode="auto">
            <a:xfrm>
              <a:off x="395858" y="740560"/>
              <a:ext cx="8424614" cy="580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147000" y="994481"/>
              <a:ext cx="823920" cy="29238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sz="1300" dirty="0" smtClean="0">
                  <a:latin typeface="Arial"/>
                  <a:cs typeface="Arial"/>
                </a:rPr>
                <a:t>Monitors</a:t>
              </a:r>
              <a:endParaRPr lang="en-US" sz="13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63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guidance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/>
              <a:t>Consider uniform magnetic field 	</a:t>
            </a:r>
            <a:r>
              <a:rPr lang="en-US" b="0" dirty="0" smtClean="0"/>
              <a:t>	         in </a:t>
            </a:r>
            <a:r>
              <a:rPr lang="en-US" b="0" dirty="0"/>
              <a:t>a direction perpendicular to particle motion. From the reference trajectory equation, after developing the cross product and considering that the transverse </a:t>
            </a:r>
            <a:r>
              <a:rPr lang="en-US" b="0" dirty="0" smtClean="0"/>
              <a:t>velocities                      , </a:t>
            </a:r>
            <a:r>
              <a:rPr lang="en-US" b="0" dirty="0"/>
              <a:t>the radius of </a:t>
            </a:r>
            <a:r>
              <a:rPr lang="en-US" b="0" dirty="0" smtClean="0"/>
              <a:t>curvature </a:t>
            </a:r>
            <a:r>
              <a:rPr lang="en-US" b="0" dirty="0" smtClean="0">
                <a:latin typeface="Symbol" charset="2"/>
                <a:cs typeface="Symbol" charset="2"/>
              </a:rPr>
              <a:t>r</a:t>
            </a:r>
            <a:r>
              <a:rPr lang="en-US" b="0" dirty="0" smtClean="0"/>
              <a:t> is given by</a:t>
            </a:r>
            <a:endParaRPr lang="en-US" b="0" dirty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r>
              <a:rPr lang="en-US" b="0" dirty="0"/>
              <a:t>We define the </a:t>
            </a:r>
            <a:r>
              <a:rPr lang="en-US" dirty="0"/>
              <a:t>magnetic rigidity </a:t>
            </a:r>
          </a:p>
          <a:p>
            <a:pPr lvl="1"/>
            <a:endParaRPr lang="en-US" b="0" dirty="0"/>
          </a:p>
          <a:p>
            <a:pPr lvl="1"/>
            <a:r>
              <a:rPr lang="en-US" b="0" dirty="0"/>
              <a:t>In more practical units</a:t>
            </a:r>
          </a:p>
          <a:p>
            <a:pPr lvl="1"/>
            <a:endParaRPr lang="en-US" b="0" dirty="0"/>
          </a:p>
          <a:p>
            <a:pPr lvl="1"/>
            <a:r>
              <a:rPr lang="en-US" b="0" dirty="0"/>
              <a:t>For ions with charge multiplicity </a:t>
            </a:r>
            <a:r>
              <a:rPr lang="en-US" b="0" i="1" dirty="0" smtClean="0"/>
              <a:t>Z</a:t>
            </a:r>
            <a:r>
              <a:rPr lang="en-US" b="0" dirty="0" smtClean="0"/>
              <a:t> </a:t>
            </a:r>
            <a:r>
              <a:rPr lang="en-US" b="0" dirty="0"/>
              <a:t>and atomic </a:t>
            </a:r>
            <a:r>
              <a:rPr lang="en-US" b="0" dirty="0" smtClean="0"/>
              <a:t>mass </a:t>
            </a:r>
            <a:r>
              <a:rPr lang="en-US" b="0" i="1" dirty="0"/>
              <a:t>A</a:t>
            </a:r>
            <a:r>
              <a:rPr lang="en-US" b="0" dirty="0"/>
              <a:t>, the energy per nucleon is</a:t>
            </a:r>
          </a:p>
          <a:p>
            <a:endParaRPr lang="en-US" b="0" dirty="0"/>
          </a:p>
          <a:p>
            <a:endParaRPr lang="en-US" b="0" dirty="0"/>
          </a:p>
        </p:txBody>
      </p:sp>
      <p:pic>
        <p:nvPicPr>
          <p:cNvPr id="4" name="Picture 2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56" y="897069"/>
            <a:ext cx="1706397" cy="29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64" y="1856475"/>
            <a:ext cx="1424948" cy="25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47" r="38426"/>
          <a:stretch/>
        </p:blipFill>
        <p:spPr bwMode="auto">
          <a:xfrm>
            <a:off x="5483697" y="2276872"/>
            <a:ext cx="2328663" cy="87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2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75911"/>
            <a:ext cx="1142813" cy="631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6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96476"/>
            <a:ext cx="3926329" cy="35665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beta_bar_E_GeV∕u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826866"/>
            <a:ext cx="4176464" cy="626470"/>
          </a:xfrm>
          <a:prstGeom prst="rect">
            <a:avLst/>
          </a:prstGeom>
        </p:spPr>
      </p:pic>
      <p:pic>
        <p:nvPicPr>
          <p:cNvPr id="10" name="Picture 45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2232248" cy="64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4355976" y="2780928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74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10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SNS: A </a:t>
            </a:r>
            <a:r>
              <a:rPr lang="en-US" sz="1800" dirty="0">
                <a:solidFill>
                  <a:schemeClr val="tx1"/>
                </a:solidFill>
              </a:rPr>
              <a:t>proton</a:t>
            </a:r>
            <a:r>
              <a:rPr lang="en-US" sz="1800" b="0" dirty="0">
                <a:solidFill>
                  <a:schemeClr val="tx1"/>
                </a:solidFill>
              </a:rPr>
              <a:t> ring with kinetic energy of </a:t>
            </a:r>
            <a:r>
              <a:rPr lang="en-US" sz="1800" b="0" dirty="0" smtClean="0">
                <a:solidFill>
                  <a:schemeClr val="tx1"/>
                </a:solidFill>
              </a:rPr>
              <a:t>1 GeV </a:t>
            </a:r>
            <a:r>
              <a:rPr lang="en-US" sz="1800" b="0" dirty="0">
                <a:solidFill>
                  <a:schemeClr val="tx1"/>
                </a:solidFill>
              </a:rPr>
              <a:t>and a </a:t>
            </a:r>
            <a:r>
              <a:rPr lang="en-US" sz="1800" dirty="0">
                <a:solidFill>
                  <a:schemeClr val="tx1"/>
                </a:solidFill>
              </a:rPr>
              <a:t>circumference of </a:t>
            </a:r>
            <a:r>
              <a:rPr lang="en-US" sz="1800" dirty="0" smtClean="0">
                <a:solidFill>
                  <a:schemeClr val="tx1"/>
                </a:solidFill>
              </a:rPr>
              <a:t>248 m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en-US" sz="1800" b="0" dirty="0">
                <a:solidFill>
                  <a:schemeClr val="tx1"/>
                </a:solidFill>
              </a:rPr>
              <a:t>has </a:t>
            </a:r>
            <a:r>
              <a:rPr lang="en-US" sz="1800" dirty="0">
                <a:solidFill>
                  <a:schemeClr val="tx1"/>
                </a:solidFill>
              </a:rPr>
              <a:t>18, </a:t>
            </a:r>
            <a:r>
              <a:rPr lang="en-US" sz="1800" dirty="0" smtClean="0">
                <a:solidFill>
                  <a:schemeClr val="tx1"/>
                </a:solidFill>
              </a:rPr>
              <a:t>1 m</a:t>
            </a:r>
            <a:r>
              <a:rPr lang="en-US" sz="1800" dirty="0">
                <a:solidFill>
                  <a:schemeClr val="tx1"/>
                </a:solidFill>
              </a:rPr>
              <a:t>-long</a:t>
            </a:r>
            <a:r>
              <a:rPr lang="en-US" sz="1800" b="0" dirty="0">
                <a:solidFill>
                  <a:schemeClr val="tx1"/>
                </a:solidFill>
              </a:rPr>
              <a:t> focusing quads with </a:t>
            </a:r>
            <a:r>
              <a:rPr lang="en-US" sz="1800" dirty="0">
                <a:solidFill>
                  <a:schemeClr val="tx1"/>
                </a:solidFill>
              </a:rPr>
              <a:t>gradient of </a:t>
            </a:r>
            <a:r>
              <a:rPr lang="en-US" sz="1800" dirty="0" smtClean="0">
                <a:solidFill>
                  <a:schemeClr val="tx1"/>
                </a:solidFill>
              </a:rPr>
              <a:t>5 T</a:t>
            </a:r>
            <a:r>
              <a:rPr lang="en-US" sz="1800" dirty="0">
                <a:solidFill>
                  <a:schemeClr val="tx1"/>
                </a:solidFill>
              </a:rPr>
              <a:t>/m</a:t>
            </a:r>
            <a:r>
              <a:rPr lang="en-US" sz="1800" b="0" dirty="0">
                <a:solidFill>
                  <a:schemeClr val="tx1"/>
                </a:solidFill>
              </a:rPr>
              <a:t>. In one of the quads, the horizontal and vertical </a:t>
            </a:r>
            <a:r>
              <a:rPr lang="en-US" sz="1800" dirty="0">
                <a:solidFill>
                  <a:schemeClr val="tx1"/>
                </a:solidFill>
              </a:rPr>
              <a:t>beta function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are </a:t>
            </a:r>
            <a:r>
              <a:rPr lang="en-US" sz="1800" dirty="0" smtClean="0">
                <a:solidFill>
                  <a:schemeClr val="tx1"/>
                </a:solidFill>
              </a:rPr>
              <a:t>12 m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en-US" sz="1800" b="0" dirty="0">
                <a:solidFill>
                  <a:schemeClr val="tx1"/>
                </a:solidFill>
              </a:rPr>
              <a:t>and </a:t>
            </a:r>
            <a:r>
              <a:rPr lang="en-US" sz="1800" dirty="0" smtClean="0">
                <a:solidFill>
                  <a:schemeClr val="tx1"/>
                </a:solidFill>
              </a:rPr>
              <a:t>2 m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en-US" sz="1800" b="0" dirty="0">
                <a:solidFill>
                  <a:schemeClr val="tx1"/>
                </a:solidFill>
              </a:rPr>
              <a:t>respectively. The </a:t>
            </a:r>
            <a:r>
              <a:rPr lang="en-US" sz="1800" dirty="0" err="1">
                <a:solidFill>
                  <a:schemeClr val="tx1"/>
                </a:solidFill>
              </a:rPr>
              <a:t>rms</a:t>
            </a:r>
            <a:r>
              <a:rPr lang="en-US" sz="1800" dirty="0">
                <a:solidFill>
                  <a:schemeClr val="tx1"/>
                </a:solidFill>
              </a:rPr>
              <a:t> beta </a:t>
            </a:r>
            <a:r>
              <a:rPr lang="en-US" sz="1800" b="0" dirty="0">
                <a:solidFill>
                  <a:schemeClr val="tx1"/>
                </a:solidFill>
              </a:rPr>
              <a:t>function in both planes on the focusing quads is </a:t>
            </a:r>
            <a:r>
              <a:rPr lang="en-US" sz="1800" dirty="0" smtClean="0">
                <a:solidFill>
                  <a:schemeClr val="tx1"/>
                </a:solidFill>
              </a:rPr>
              <a:t>8 m</a:t>
            </a:r>
            <a:r>
              <a:rPr lang="en-US" sz="1800" b="0" dirty="0">
                <a:solidFill>
                  <a:schemeClr val="tx1"/>
                </a:solidFill>
              </a:rPr>
              <a:t>. With a horizontal tune of </a:t>
            </a:r>
            <a:r>
              <a:rPr lang="en-US" sz="1800" dirty="0">
                <a:solidFill>
                  <a:schemeClr val="tx1"/>
                </a:solidFill>
              </a:rPr>
              <a:t>6.23</a:t>
            </a:r>
            <a:r>
              <a:rPr lang="en-US" sz="1800" b="0" dirty="0">
                <a:solidFill>
                  <a:schemeClr val="tx1"/>
                </a:solidFill>
              </a:rPr>
              <a:t> and a vertical of </a:t>
            </a:r>
            <a:r>
              <a:rPr lang="en-US" sz="1800" dirty="0">
                <a:solidFill>
                  <a:schemeClr val="tx1"/>
                </a:solidFill>
              </a:rPr>
              <a:t>6.2</a:t>
            </a:r>
            <a:r>
              <a:rPr lang="en-US" sz="1800" b="0" dirty="0">
                <a:solidFill>
                  <a:schemeClr val="tx1"/>
                </a:solidFill>
              </a:rPr>
              <a:t>, compute the expected horizontal and vertical orbit distortions on </a:t>
            </a:r>
            <a:r>
              <a:rPr lang="en-US" sz="1800" b="0" dirty="0" smtClean="0">
                <a:solidFill>
                  <a:schemeClr val="tx1"/>
                </a:solidFill>
              </a:rPr>
              <a:t>a single </a:t>
            </a:r>
            <a:r>
              <a:rPr lang="en-US" sz="1800" b="0" dirty="0">
                <a:solidFill>
                  <a:schemeClr val="tx1"/>
                </a:solidFill>
              </a:rPr>
              <a:t>focusing quad given by </a:t>
            </a:r>
            <a:r>
              <a:rPr lang="en-US" sz="1800" dirty="0">
                <a:solidFill>
                  <a:schemeClr val="tx1"/>
                </a:solidFill>
              </a:rPr>
              <a:t>horizontal</a:t>
            </a:r>
            <a:r>
              <a:rPr lang="en-US" sz="1800" b="0" dirty="0">
                <a:solidFill>
                  <a:schemeClr val="tx1"/>
                </a:solidFill>
              </a:rPr>
              <a:t> and </a:t>
            </a:r>
            <a:r>
              <a:rPr lang="en-US" sz="1800" dirty="0" smtClean="0">
                <a:solidFill>
                  <a:schemeClr val="tx1"/>
                </a:solidFill>
              </a:rPr>
              <a:t>vertical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misalignments of </a:t>
            </a:r>
            <a:r>
              <a:rPr lang="en-US" sz="1800" dirty="0" smtClean="0">
                <a:solidFill>
                  <a:schemeClr val="tx1"/>
                </a:solidFill>
              </a:rPr>
              <a:t>1 mm </a:t>
            </a:r>
            <a:r>
              <a:rPr lang="en-US" sz="1800" dirty="0">
                <a:solidFill>
                  <a:schemeClr val="tx1"/>
                </a:solidFill>
              </a:rPr>
              <a:t>in all the quads</a:t>
            </a:r>
            <a:r>
              <a:rPr lang="en-US" sz="1800" b="0" dirty="0">
                <a:solidFill>
                  <a:schemeClr val="tx1"/>
                </a:solidFill>
              </a:rPr>
              <a:t>. What happens to the horizontal and vertical orbit distortions if the horizontal tune drops to </a:t>
            </a:r>
            <a:r>
              <a:rPr lang="en-US" sz="1800" dirty="0">
                <a:solidFill>
                  <a:schemeClr val="tx1"/>
                </a:solidFill>
              </a:rPr>
              <a:t>6.1</a:t>
            </a:r>
            <a:r>
              <a:rPr lang="en-US" sz="1800" b="0" dirty="0">
                <a:solidFill>
                  <a:schemeClr val="tx1"/>
                </a:solidFill>
              </a:rPr>
              <a:t> and </a:t>
            </a:r>
            <a:r>
              <a:rPr lang="en-US" sz="1800" dirty="0">
                <a:solidFill>
                  <a:schemeClr val="tx1"/>
                </a:solidFill>
              </a:rPr>
              <a:t>6.01</a:t>
            </a:r>
            <a:r>
              <a:rPr lang="en-US" sz="1800" b="0" dirty="0">
                <a:solidFill>
                  <a:schemeClr val="tx1"/>
                </a:solidFill>
              </a:rPr>
              <a:t>? </a:t>
            </a:r>
          </a:p>
          <a:p>
            <a:pPr marL="80100" indent="0">
              <a:buNone/>
            </a:pPr>
            <a:endParaRPr lang="en-US" dirty="0"/>
          </a:p>
          <a:p>
            <a:pPr marL="80100" indent="0">
              <a:buNone/>
            </a:pPr>
            <a:endParaRPr lang="en-US" dirty="0"/>
          </a:p>
        </p:txBody>
      </p:sp>
      <p:pic>
        <p:nvPicPr>
          <p:cNvPr id="4" name="Picture 3" descr="WOAC00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3" t="65370" r="50721" b="15926"/>
          <a:stretch/>
        </p:blipFill>
        <p:spPr>
          <a:xfrm>
            <a:off x="1644247" y="3081760"/>
            <a:ext cx="6027314" cy="3757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3789040"/>
            <a:ext cx="3306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S. Henderson </a:t>
            </a:r>
            <a:r>
              <a:rPr lang="en-US" sz="2000" b="1" dirty="0" smtClean="0">
                <a:solidFill>
                  <a:srgbClr val="008000"/>
                </a:solidFill>
                <a:latin typeface="Arial"/>
                <a:cs typeface="Arial"/>
              </a:rPr>
              <a:t>et al. (2005)</a:t>
            </a:r>
            <a:endParaRPr lang="en-US" sz="20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434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100" lvl="0" indent="0">
              <a:buClr>
                <a:srgbClr val="00007D"/>
              </a:buClr>
              <a:buNone/>
            </a:pPr>
            <a:r>
              <a:rPr lang="en-US" sz="1700" b="0" dirty="0">
                <a:solidFill>
                  <a:srgbClr val="000000"/>
                </a:solidFill>
              </a:rPr>
              <a:t>The SPS is a </a:t>
            </a:r>
            <a:r>
              <a:rPr lang="en-US" sz="1700" dirty="0">
                <a:solidFill>
                  <a:srgbClr val="000000"/>
                </a:solidFill>
              </a:rPr>
              <a:t>400 GeV proton synchrotron </a:t>
            </a:r>
            <a:r>
              <a:rPr lang="en-US" sz="1700" b="0" dirty="0">
                <a:solidFill>
                  <a:srgbClr val="000000"/>
                </a:solidFill>
              </a:rPr>
              <a:t>with a FODO lattice consisting of </a:t>
            </a:r>
            <a:r>
              <a:rPr lang="en-US" sz="1700" dirty="0">
                <a:solidFill>
                  <a:srgbClr val="000000"/>
                </a:solidFill>
              </a:rPr>
              <a:t>108 </a:t>
            </a:r>
            <a:r>
              <a:rPr lang="en-US" sz="1700" b="0" dirty="0">
                <a:solidFill>
                  <a:srgbClr val="000000"/>
                </a:solidFill>
              </a:rPr>
              <a:t>focusing and </a:t>
            </a:r>
            <a:r>
              <a:rPr lang="en-US" sz="1700" dirty="0">
                <a:solidFill>
                  <a:srgbClr val="000000"/>
                </a:solidFill>
              </a:rPr>
              <a:t>108</a:t>
            </a:r>
            <a:r>
              <a:rPr lang="en-US" sz="1700" b="0" dirty="0">
                <a:solidFill>
                  <a:srgbClr val="000000"/>
                </a:solidFill>
              </a:rPr>
              <a:t> defocusing </a:t>
            </a:r>
            <a:r>
              <a:rPr lang="en-US" sz="1700" b="0" dirty="0" err="1">
                <a:solidFill>
                  <a:srgbClr val="000000"/>
                </a:solidFill>
              </a:rPr>
              <a:t>quadrupoles</a:t>
            </a:r>
            <a:r>
              <a:rPr lang="en-US" sz="1700" b="0" dirty="0">
                <a:solidFill>
                  <a:srgbClr val="000000"/>
                </a:solidFill>
              </a:rPr>
              <a:t> of length </a:t>
            </a:r>
            <a:r>
              <a:rPr lang="en-US" sz="1700" dirty="0">
                <a:solidFill>
                  <a:srgbClr val="000000"/>
                </a:solidFill>
              </a:rPr>
              <a:t>3.22 m </a:t>
            </a:r>
            <a:r>
              <a:rPr lang="en-US" sz="1700" b="0" dirty="0">
                <a:solidFill>
                  <a:srgbClr val="000000"/>
                </a:solidFill>
              </a:rPr>
              <a:t>and a gradient of </a:t>
            </a:r>
            <a:r>
              <a:rPr lang="en-US" sz="1700" dirty="0">
                <a:solidFill>
                  <a:srgbClr val="000000"/>
                </a:solidFill>
              </a:rPr>
              <a:t>15 T/m</a:t>
            </a:r>
            <a:r>
              <a:rPr lang="en-US" sz="1700" b="0" dirty="0">
                <a:solidFill>
                  <a:srgbClr val="000000"/>
                </a:solidFill>
              </a:rPr>
              <a:t>, with a </a:t>
            </a:r>
            <a:r>
              <a:rPr lang="en-US" sz="1700" dirty="0">
                <a:solidFill>
                  <a:srgbClr val="000000"/>
                </a:solidFill>
              </a:rPr>
              <a:t>horizontal and vertical beta of 108 m and 30 m </a:t>
            </a:r>
            <a:r>
              <a:rPr lang="en-US" sz="1700" b="0" dirty="0">
                <a:solidFill>
                  <a:srgbClr val="000000"/>
                </a:solidFill>
              </a:rPr>
              <a:t>in the focusing quads (</a:t>
            </a:r>
            <a:r>
              <a:rPr lang="en-US" sz="1700" dirty="0">
                <a:solidFill>
                  <a:srgbClr val="000000"/>
                </a:solidFill>
              </a:rPr>
              <a:t>30 m and 108 m </a:t>
            </a:r>
            <a:r>
              <a:rPr lang="en-US" sz="1700" b="0" dirty="0">
                <a:solidFill>
                  <a:srgbClr val="000000"/>
                </a:solidFill>
              </a:rPr>
              <a:t>for the defocusing ones). The tunes are </a:t>
            </a:r>
            <a:r>
              <a:rPr lang="en-US" sz="1700" dirty="0" err="1">
                <a:solidFill>
                  <a:srgbClr val="000000"/>
                </a:solidFill>
              </a:rPr>
              <a:t>Q</a:t>
            </a:r>
            <a:r>
              <a:rPr lang="en-US" sz="1700" baseline="-25000" dirty="0" err="1">
                <a:solidFill>
                  <a:srgbClr val="000000"/>
                </a:solidFill>
              </a:rPr>
              <a:t>x</a:t>
            </a:r>
            <a:r>
              <a:rPr lang="en-US" sz="1700" dirty="0">
                <a:solidFill>
                  <a:srgbClr val="000000"/>
                </a:solidFill>
              </a:rPr>
              <a:t>=20.13 </a:t>
            </a:r>
            <a:r>
              <a:rPr lang="en-US" sz="1700" b="0" dirty="0">
                <a:solidFill>
                  <a:srgbClr val="000000"/>
                </a:solidFill>
              </a:rPr>
              <a:t>and </a:t>
            </a:r>
            <a:r>
              <a:rPr lang="en-US" sz="1700" dirty="0" err="1">
                <a:solidFill>
                  <a:srgbClr val="000000"/>
                </a:solidFill>
              </a:rPr>
              <a:t>Q</a:t>
            </a:r>
            <a:r>
              <a:rPr lang="en-US" sz="1700" baseline="-25000" dirty="0" err="1">
                <a:solidFill>
                  <a:srgbClr val="000000"/>
                </a:solidFill>
              </a:rPr>
              <a:t>y</a:t>
            </a:r>
            <a:r>
              <a:rPr lang="en-US" sz="1700" dirty="0">
                <a:solidFill>
                  <a:srgbClr val="000000"/>
                </a:solidFill>
              </a:rPr>
              <a:t>=20.18</a:t>
            </a:r>
            <a:r>
              <a:rPr lang="en-US" sz="1700" b="0" dirty="0">
                <a:solidFill>
                  <a:srgbClr val="000000"/>
                </a:solidFill>
              </a:rPr>
              <a:t>. Due to a mechanical problem, a focusing quadrupole was sinking down in 2016, resulting in an increasing closed orbit distortion compared to a reference taken earlier in the year. </a:t>
            </a:r>
          </a:p>
          <a:p>
            <a:pPr>
              <a:spcBef>
                <a:spcPts val="600"/>
              </a:spcBef>
            </a:pPr>
            <a:r>
              <a:rPr lang="en-US" sz="1700" b="0" dirty="0" smtClean="0">
                <a:solidFill>
                  <a:schemeClr val="tx1"/>
                </a:solidFill>
              </a:rPr>
              <a:t>By how much the quadrupole had shifted down when the maximum vertical closed orbit distortion amplitude in defocusing </a:t>
            </a:r>
            <a:r>
              <a:rPr lang="en-US" sz="1700" b="0" dirty="0" err="1" smtClean="0">
                <a:solidFill>
                  <a:schemeClr val="tx1"/>
                </a:solidFill>
              </a:rPr>
              <a:t>quadrupoles</a:t>
            </a:r>
            <a:r>
              <a:rPr lang="en-US" sz="1700" b="0" dirty="0" smtClean="0">
                <a:solidFill>
                  <a:schemeClr val="tx1"/>
                </a:solidFill>
              </a:rPr>
              <a:t> reached 4 mm?</a:t>
            </a:r>
          </a:p>
          <a:p>
            <a:pPr>
              <a:spcBef>
                <a:spcPts val="600"/>
              </a:spcBef>
            </a:pPr>
            <a:r>
              <a:rPr lang="en-US" sz="1700" b="0" dirty="0" smtClean="0">
                <a:solidFill>
                  <a:schemeClr val="tx1"/>
                </a:solidFill>
              </a:rPr>
              <a:t>Why </a:t>
            </a:r>
            <a:r>
              <a:rPr lang="en-US" sz="1700" b="0" dirty="0">
                <a:solidFill>
                  <a:schemeClr val="tx1"/>
                </a:solidFill>
              </a:rPr>
              <a:t>was there no change of the horizontal orbit measured</a:t>
            </a:r>
            <a:r>
              <a:rPr lang="en-US" sz="1700" b="0" dirty="0" smtClean="0">
                <a:solidFill>
                  <a:schemeClr val="tx1"/>
                </a:solidFill>
              </a:rPr>
              <a:t>?</a:t>
            </a:r>
          </a:p>
          <a:p>
            <a:pPr>
              <a:spcBef>
                <a:spcPts val="600"/>
              </a:spcBef>
            </a:pPr>
            <a:r>
              <a:rPr lang="en-US" sz="1700" b="0" dirty="0" smtClean="0">
                <a:solidFill>
                  <a:schemeClr val="tx1"/>
                </a:solidFill>
              </a:rPr>
              <a:t>How </a:t>
            </a:r>
            <a:r>
              <a:rPr lang="en-US" sz="1700" b="0" dirty="0">
                <a:solidFill>
                  <a:schemeClr val="tx1"/>
                </a:solidFill>
              </a:rPr>
              <a:t>big would have been the maximum closed orbit distortion amplitude if it would have been a defocusing quadrupole?</a:t>
            </a:r>
          </a:p>
          <a:p>
            <a:pPr marL="80100" indent="0">
              <a:spcBef>
                <a:spcPts val="600"/>
              </a:spcBef>
              <a:buNone/>
            </a:pPr>
            <a:endParaRPr lang="en-US" sz="1800" b="0" dirty="0">
              <a:solidFill>
                <a:schemeClr val="tx1"/>
              </a:solidFill>
            </a:endParaRPr>
          </a:p>
          <a:p>
            <a:pPr marL="80100" indent="0">
              <a:spcBef>
                <a:spcPts val="600"/>
              </a:spcBef>
              <a:buNone/>
            </a:pPr>
            <a:endParaRPr lang="en-US" dirty="0"/>
          </a:p>
          <a:p>
            <a:pPr marL="8010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24019"/>
            <a:ext cx="5256584" cy="23893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5842" y="6262295"/>
            <a:ext cx="3718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vertical BPMs (at defocusing </a:t>
            </a:r>
            <a:r>
              <a:rPr lang="en-US" sz="1600" dirty="0" err="1" smtClean="0">
                <a:latin typeface="Calibri"/>
                <a:cs typeface="Calibri"/>
              </a:rPr>
              <a:t>quadrupoles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3200" y="4139788"/>
            <a:ext cx="4311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1" dirty="0">
                <a:latin typeface="Calibri"/>
                <a:cs typeface="Calibri"/>
              </a:rPr>
              <a:t>Difference orbit </a:t>
            </a:r>
            <a:r>
              <a:rPr lang="en-US" sz="1800" b="1" dirty="0" err="1">
                <a:latin typeface="Calibri"/>
                <a:cs typeface="Calibri"/>
              </a:rPr>
              <a:t>wrt</a:t>
            </a:r>
            <a:r>
              <a:rPr lang="en-US" sz="1800" b="1" dirty="0">
                <a:latin typeface="Calibri"/>
                <a:cs typeface="Calibri"/>
              </a:rPr>
              <a:t> </a:t>
            </a:r>
            <a:r>
              <a:rPr lang="en-US" sz="1800" b="1" dirty="0" smtClean="0">
                <a:latin typeface="Calibri"/>
                <a:cs typeface="Calibri"/>
              </a:rPr>
              <a:t>reference (18.08.2016)</a:t>
            </a:r>
            <a:endParaRPr lang="en-US" sz="1800" b="1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5" y="5215309"/>
            <a:ext cx="3744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horizontal BPMs (at focusing </a:t>
            </a:r>
            <a:r>
              <a:rPr lang="en-US" sz="1600" dirty="0" err="1" smtClean="0">
                <a:latin typeface="Calibri"/>
                <a:cs typeface="Calibri"/>
              </a:rPr>
              <a:t>quadrupoles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  <a:endParaRPr lang="en-US" sz="1600" dirty="0">
              <a:latin typeface="Calibri"/>
              <a:cs typeface="Calibri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02153"/>
              </p:ext>
            </p:extLst>
          </p:nvPr>
        </p:nvGraphicFramePr>
        <p:xfrm>
          <a:off x="5635439" y="3869134"/>
          <a:ext cx="3508561" cy="268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73978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orbit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Beam orbit stability is very critical </a:t>
            </a:r>
          </a:p>
          <a:p>
            <a:pPr lvl="1"/>
            <a:r>
              <a:rPr lang="en-US" dirty="0"/>
              <a:t>Injection and extraction efficiency of synchrotrons</a:t>
            </a:r>
          </a:p>
          <a:p>
            <a:pPr lvl="1"/>
            <a:r>
              <a:rPr lang="en-US" dirty="0"/>
              <a:t>Stability of collision point in colliders</a:t>
            </a:r>
          </a:p>
          <a:p>
            <a:pPr lvl="1"/>
            <a:r>
              <a:rPr lang="en-US" dirty="0"/>
              <a:t>Stability of the synchrotron light spot in the beam lines of light sources</a:t>
            </a:r>
          </a:p>
          <a:p>
            <a:r>
              <a:rPr lang="en-US" dirty="0"/>
              <a:t>Consequences of orbit distortion</a:t>
            </a:r>
          </a:p>
          <a:p>
            <a:pPr lvl="1"/>
            <a:r>
              <a:rPr lang="en-US" dirty="0"/>
              <a:t>Miss-steering of beams, modification of dispersion function, resonance excitation, aperture limitations, lifetime reduction, coupling, modulation of lattice functions, poor injection/extraction efficiency</a:t>
            </a:r>
          </a:p>
          <a:p>
            <a:r>
              <a:rPr lang="en-US" dirty="0"/>
              <a:t>Sources for closed orbit drifts</a:t>
            </a:r>
          </a:p>
          <a:p>
            <a:pPr lvl="1"/>
            <a:r>
              <a:rPr lang="en-US" b="1" dirty="0"/>
              <a:t>Long term (years - months)</a:t>
            </a:r>
            <a:r>
              <a:rPr lang="en-US" dirty="0"/>
              <a:t>: ground settling, season changes</a:t>
            </a:r>
          </a:p>
          <a:p>
            <a:pPr lvl="1"/>
            <a:r>
              <a:rPr lang="en-US" b="1" dirty="0"/>
              <a:t>Medium term (days - hours)</a:t>
            </a:r>
            <a:r>
              <a:rPr lang="en-US" dirty="0"/>
              <a:t>: sun and moon, day-night variations (thermal), rivers, rain, wind, refills and start-up, sensor motion, drift of electronics, local machinery, filling patterns</a:t>
            </a:r>
          </a:p>
          <a:p>
            <a:pPr lvl="1"/>
            <a:r>
              <a:rPr lang="en-US" b="1" dirty="0"/>
              <a:t>Short term (minutes - seconds)</a:t>
            </a:r>
            <a:r>
              <a:rPr lang="en-US" dirty="0"/>
              <a:t>: ground vibrations, power supplies, experimental magnets, air conditioning, refrigerators/compressors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70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Effect of single and multiple dipole kicks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Closed orbit correction methods</a:t>
            </a:r>
          </a:p>
          <a:p>
            <a:r>
              <a:rPr lang="en-US" dirty="0" smtClean="0"/>
              <a:t>Optics </a:t>
            </a:r>
            <a:r>
              <a:rPr lang="en-US" dirty="0"/>
              <a:t>function distortion (gradient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Tune-shift and beta distortion due to gradient errors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Gradient error correction</a:t>
            </a:r>
          </a:p>
          <a:p>
            <a:pPr>
              <a:buClrTx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correction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1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optics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5"/>
            <a:ext cx="8784976" cy="23810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Ideal machine toy model with regular FODO lattice and </a:t>
            </a:r>
            <a:r>
              <a:rPr lang="en-US" dirty="0">
                <a:solidFill>
                  <a:srgbClr val="BE1787"/>
                </a:solidFill>
              </a:rPr>
              <a:t>quadrupole error</a:t>
            </a:r>
            <a:r>
              <a:rPr lang="en-US" dirty="0">
                <a:solidFill>
                  <a:srgbClr val="FF00FF"/>
                </a:solidFill>
              </a:rPr>
              <a:t> </a:t>
            </a:r>
            <a:r>
              <a:rPr lang="en-US" dirty="0"/>
              <a:t>at the end of circumference </a:t>
            </a:r>
          </a:p>
          <a:p>
            <a:pPr lvl="1"/>
            <a:r>
              <a:rPr lang="en-US" dirty="0"/>
              <a:t>Particle injected with offset performs betatron oscillations but gets additional focusing from quadrupole error</a:t>
            </a:r>
          </a:p>
          <a:p>
            <a:pPr lvl="1"/>
            <a:r>
              <a:rPr lang="is-IS" dirty="0"/>
              <a:t>There is a </a:t>
            </a:r>
            <a:r>
              <a:rPr lang="is-IS" b="1" dirty="0"/>
              <a:t>tune-shift </a:t>
            </a:r>
            <a:r>
              <a:rPr lang="is-IS" dirty="0"/>
              <a:t>(additional de-/focusing)</a:t>
            </a:r>
            <a:endParaRPr lang="en-US" dirty="0"/>
          </a:p>
          <a:p>
            <a:pPr lvl="1"/>
            <a:r>
              <a:rPr lang="en-US" dirty="0" smtClean="0"/>
              <a:t>Beam </a:t>
            </a:r>
            <a:r>
              <a:rPr lang="en-US" dirty="0"/>
              <a:t>envelope is distorted around the machine </a:t>
            </a:r>
            <a:r>
              <a:rPr lang="is-IS" dirty="0"/>
              <a:t>… “</a:t>
            </a:r>
            <a:r>
              <a:rPr lang="is-IS" b="1" dirty="0"/>
              <a:t>beta-beating</a:t>
            </a:r>
            <a:r>
              <a:rPr lang="is-IS" dirty="0" smtClean="0"/>
              <a:t>”</a:t>
            </a:r>
          </a:p>
          <a:p>
            <a:endParaRPr lang="en-US" dirty="0"/>
          </a:p>
        </p:txBody>
      </p:sp>
      <p:pic>
        <p:nvPicPr>
          <p:cNvPr id="7" name="Picture 6" descr="Q4.310_kL0.00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8" name="Picture 7" descr="Q4.310_kL25.000_turns1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5076056" y="5445224"/>
            <a:ext cx="1008112" cy="72008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925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 and optics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8601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Optics functions perturbation can induce aperture restrictions</a:t>
            </a:r>
          </a:p>
          <a:p>
            <a:r>
              <a:rPr lang="en-US" dirty="0"/>
              <a:t>Tune perturbation can lead to </a:t>
            </a:r>
            <a:r>
              <a:rPr lang="en-US" dirty="0" smtClean="0"/>
              <a:t>reduced beam stability (dynamic aperture)</a:t>
            </a:r>
            <a:endParaRPr lang="en-US" dirty="0"/>
          </a:p>
          <a:p>
            <a:r>
              <a:rPr lang="en-US" dirty="0"/>
              <a:t>Broken super-periodicity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excitation of all resonances</a:t>
            </a:r>
          </a:p>
          <a:p>
            <a:pPr lvl="1"/>
            <a:r>
              <a:rPr lang="en-US" dirty="0"/>
              <a:t>In a ring made </a:t>
            </a:r>
            <a:r>
              <a:rPr lang="en-US" dirty="0" smtClean="0"/>
              <a:t>of </a:t>
            </a:r>
            <a:r>
              <a:rPr lang="en-US" i="1" dirty="0" smtClean="0"/>
              <a:t>N</a:t>
            </a:r>
            <a:r>
              <a:rPr lang="en-US" dirty="0" smtClean="0"/>
              <a:t> identical </a:t>
            </a:r>
            <a:r>
              <a:rPr lang="en-US" dirty="0"/>
              <a:t>cells, only resonances </a:t>
            </a:r>
            <a:r>
              <a:rPr lang="en-US" dirty="0" smtClean="0"/>
              <a:t>with </a:t>
            </a:r>
            <a:r>
              <a:rPr lang="en-US" dirty="0"/>
              <a:t>integer multiples of </a:t>
            </a:r>
            <a:r>
              <a:rPr lang="en-US" i="1" dirty="0"/>
              <a:t>N </a:t>
            </a:r>
            <a:r>
              <a:rPr lang="en-US" dirty="0"/>
              <a:t>can be </a:t>
            </a:r>
            <a:r>
              <a:rPr lang="en-US" dirty="0" smtClean="0"/>
              <a:t>excited</a:t>
            </a:r>
          </a:p>
          <a:p>
            <a:r>
              <a:rPr lang="en-US" dirty="0" smtClean="0"/>
              <a:t>Sometimes </a:t>
            </a:r>
            <a:r>
              <a:rPr lang="en-US" dirty="0"/>
              <a:t>control </a:t>
            </a:r>
            <a:r>
              <a:rPr lang="en-US" dirty="0" smtClean="0"/>
              <a:t>of optics is critical for machine performance</a:t>
            </a:r>
          </a:p>
          <a:p>
            <a:pPr lvl="1"/>
            <a:r>
              <a:rPr lang="en-US" dirty="0" smtClean="0"/>
              <a:t>Beta functions at collision points or at collimators (e.g. LHC)</a:t>
            </a:r>
          </a:p>
          <a:p>
            <a:r>
              <a:rPr lang="en-US" dirty="0" smtClean="0"/>
              <a:t>Sources</a:t>
            </a:r>
            <a:endParaRPr lang="en-US" dirty="0"/>
          </a:p>
          <a:p>
            <a:pPr lvl="1"/>
            <a:r>
              <a:rPr lang="en-US" dirty="0"/>
              <a:t>Errors in quadrupole strengths (random and systematic)</a:t>
            </a:r>
          </a:p>
          <a:p>
            <a:pPr lvl="1"/>
            <a:r>
              <a:rPr lang="en-US" dirty="0"/>
              <a:t>Injection elements</a:t>
            </a:r>
          </a:p>
          <a:p>
            <a:pPr lvl="1"/>
            <a:r>
              <a:rPr lang="en-US" dirty="0"/>
              <a:t>Higher-order multi-pole magnets and errors</a:t>
            </a:r>
          </a:p>
          <a:p>
            <a:r>
              <a:rPr lang="en-US" dirty="0"/>
              <a:t>Observables</a:t>
            </a:r>
          </a:p>
          <a:p>
            <a:pPr lvl="1"/>
            <a:r>
              <a:rPr lang="en-US" dirty="0"/>
              <a:t>Tune-shift</a:t>
            </a:r>
          </a:p>
          <a:p>
            <a:pPr lvl="1"/>
            <a:r>
              <a:rPr lang="en-US" dirty="0"/>
              <a:t>Beta-beating</a:t>
            </a:r>
          </a:p>
          <a:p>
            <a:pPr lvl="1"/>
            <a:r>
              <a:rPr lang="en-US" dirty="0"/>
              <a:t>Excitation of integer and half integer resonances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29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Consider the transfer matrix for 1-turn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Consider </a:t>
            </a:r>
            <a:r>
              <a:rPr lang="en-US" dirty="0"/>
              <a:t>a gradient error in a quad. In thin element approximation the </a:t>
            </a:r>
            <a:r>
              <a:rPr lang="en-US" dirty="0" smtClean="0"/>
              <a:t>quadrupole </a:t>
            </a:r>
            <a:r>
              <a:rPr lang="en-US" dirty="0"/>
              <a:t>matrix without </a:t>
            </a:r>
            <a:r>
              <a:rPr lang="en-US" dirty="0" smtClean="0"/>
              <a:t>and with error </a:t>
            </a:r>
            <a:r>
              <a:rPr lang="en-US" dirty="0"/>
              <a:t>are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new 1-turn matrix is</a:t>
            </a:r>
          </a:p>
          <a:p>
            <a:pPr lvl="1">
              <a:buNone/>
            </a:pPr>
            <a:r>
              <a:rPr lang="en-US" dirty="0"/>
              <a:t>	which yields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56687"/>
            <a:ext cx="5599402" cy="54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155888" cy="59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640" y="4381895"/>
            <a:ext cx="4121728" cy="63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athcal_M_=_cos(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91" y="5445224"/>
            <a:ext cx="8445505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42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 and tune-shift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Can also be written as a </a:t>
            </a:r>
            <a:r>
              <a:rPr lang="en-US" dirty="0"/>
              <a:t>new matrix </a:t>
            </a:r>
            <a:r>
              <a:rPr lang="en-US" dirty="0" smtClean="0"/>
              <a:t>with </a:t>
            </a:r>
            <a:r>
              <a:rPr lang="en-US" dirty="0"/>
              <a:t>a new tune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traces of the two matrices describing the 1-turn should be equal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</a:t>
            </a:r>
            <a:r>
              <a:rPr lang="en-US" dirty="0"/>
              <a:t>gives</a:t>
            </a:r>
          </a:p>
          <a:p>
            <a:pPr lvl="1"/>
            <a:r>
              <a:rPr lang="en-US" dirty="0" smtClean="0"/>
              <a:t>Developing </a:t>
            </a:r>
            <a:r>
              <a:rPr lang="en-US" dirty="0"/>
              <a:t>the right hand side </a:t>
            </a:r>
          </a:p>
          <a:p>
            <a:pPr marL="8010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finally </a:t>
            </a:r>
          </a:p>
          <a:p>
            <a:pPr lvl="1"/>
            <a:r>
              <a:rPr lang="en-US" dirty="0"/>
              <a:t>For a quadrupole of </a:t>
            </a:r>
            <a:r>
              <a:rPr lang="en-US" dirty="0" smtClean="0"/>
              <a:t>length </a:t>
            </a:r>
            <a:r>
              <a:rPr lang="en-US" i="1" dirty="0" smtClean="0"/>
              <a:t>l</a:t>
            </a:r>
            <a:r>
              <a:rPr lang="en-US" dirty="0" smtClean="0"/>
              <a:t>  the tune shift is</a:t>
            </a:r>
          </a:p>
          <a:p>
            <a:pPr lvl="1"/>
            <a:r>
              <a:rPr lang="en-US" dirty="0" smtClean="0"/>
              <a:t>For distributed quadrupole errors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745" y="897380"/>
            <a:ext cx="1732031" cy="268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30" y="1291440"/>
            <a:ext cx="5413961" cy="64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00" y="3201237"/>
            <a:ext cx="5680364" cy="27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98376" y="4042119"/>
            <a:ext cx="6791614" cy="750455"/>
            <a:chOff x="609600" y="4343400"/>
            <a:chExt cx="7470775" cy="825500"/>
          </a:xfrm>
        </p:grpSpPr>
        <p:pic>
          <p:nvPicPr>
            <p:cNvPr id="9" name="Picture 8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4343400"/>
              <a:ext cx="74707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953000"/>
              <a:ext cx="138113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10"/>
            <p:cNvSpPr>
              <a:spLocks/>
            </p:cNvSpPr>
            <p:nvPr/>
          </p:nvSpPr>
          <p:spPr bwMode="auto">
            <a:xfrm rot="5419254">
              <a:off x="4611687" y="4149726"/>
              <a:ext cx="225425" cy="1219200"/>
            </a:xfrm>
            <a:prstGeom prst="rightBrace">
              <a:avLst>
                <a:gd name="adj1" fmla="val 4507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 rot="5419254">
              <a:off x="7351256" y="4151313"/>
              <a:ext cx="225425" cy="1219200"/>
            </a:xfrm>
            <a:prstGeom prst="rightBrace">
              <a:avLst>
                <a:gd name="adj1" fmla="val 4507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" name="Picture 12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6796" y="4891087"/>
              <a:ext cx="6381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1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388" y="4880811"/>
            <a:ext cx="2029429" cy="28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812" y="5075635"/>
            <a:ext cx="2787704" cy="72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473344" y="4481862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≈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04248" y="4466554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≈</a:t>
            </a:r>
          </a:p>
        </p:txBody>
      </p:sp>
      <p:pic>
        <p:nvPicPr>
          <p:cNvPr id="19" name="Picture 18" descr="text_trace_left(.pd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36912"/>
            <a:ext cx="3199720" cy="324609"/>
          </a:xfrm>
          <a:prstGeom prst="rect">
            <a:avLst/>
          </a:prstGeom>
        </p:spPr>
      </p:pic>
      <p:pic>
        <p:nvPicPr>
          <p:cNvPr id="20" name="Picture 19" descr="delta_Q_=_frac_1.pd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36" y="6067819"/>
            <a:ext cx="3288538" cy="69151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6874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 and beta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Consider the unperturbed transfer matrix for one </a:t>
            </a:r>
            <a:r>
              <a:rPr lang="en-US" dirty="0" smtClean="0"/>
              <a:t>turn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          with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Introduce a gradient perturbation between the two matrices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Recall that			       </a:t>
            </a:r>
            <a:r>
              <a:rPr lang="en-US" dirty="0" smtClean="0"/>
              <a:t>and </a:t>
            </a:r>
            <a:r>
              <a:rPr lang="en-US" dirty="0"/>
              <a:t>write the perturbed term </a:t>
            </a:r>
            <a:r>
              <a:rPr lang="en-US" dirty="0" smtClean="0"/>
              <a:t>as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/>
              <a:t>we used	                        </a:t>
            </a:r>
            <a:r>
              <a:rPr lang="en-US" dirty="0" smtClean="0"/>
              <a:t>      </a:t>
            </a:r>
            <a:r>
              <a:rPr lang="en-US" dirty="0" smtClean="0"/>
              <a:t>and                            and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68" y="1642054"/>
            <a:ext cx="3207629" cy="63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08832"/>
            <a:ext cx="185444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1283320"/>
            <a:ext cx="1854446" cy="63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4820370" cy="659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404" y="4334880"/>
            <a:ext cx="2139845" cy="28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01" y="4879185"/>
            <a:ext cx="8260803" cy="27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820" y="5540783"/>
            <a:ext cx="2198216" cy="28241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456" y="5553266"/>
            <a:ext cx="1656184" cy="2735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6876" y="4814508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Arial"/>
                <a:cs typeface="Arial"/>
              </a:rPr>
              <a:t>a)</a:t>
            </a:r>
          </a:p>
        </p:txBody>
      </p:sp>
      <p:pic>
        <p:nvPicPr>
          <p:cNvPr id="13" name="Picture 12" descr="sin(2_pi(Q+_delt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52" y="6087622"/>
            <a:ext cx="6913116" cy="27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6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 and beta distortion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3943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On the other hand 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smtClean="0"/>
              <a:t>Equating </a:t>
            </a:r>
            <a:r>
              <a:rPr lang="en-US" dirty="0"/>
              <a:t>the two terms </a:t>
            </a:r>
          </a:p>
          <a:p>
            <a:pPr lvl="2"/>
            <a:endParaRPr lang="en-US" dirty="0"/>
          </a:p>
          <a:p>
            <a:endParaRPr lang="el-GR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using				</a:t>
            </a:r>
            <a:r>
              <a:rPr lang="en-US" dirty="0"/>
              <a:t> </a:t>
            </a:r>
            <a:r>
              <a:rPr lang="en-US" dirty="0" smtClean="0"/>
              <a:t>           and integrating yields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distributed errors around the machine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464316" y="1945357"/>
            <a:ext cx="6688651" cy="744851"/>
            <a:chOff x="1325563" y="1770063"/>
            <a:chExt cx="7783512" cy="866775"/>
          </a:xfrm>
        </p:grpSpPr>
        <p:pic>
          <p:nvPicPr>
            <p:cNvPr id="5" name="Picture 15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563" y="1770063"/>
              <a:ext cx="7783512" cy="34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AutoShape 8"/>
            <p:cNvSpPr>
              <a:spLocks/>
            </p:cNvSpPr>
            <p:nvPr/>
          </p:nvSpPr>
          <p:spPr bwMode="auto">
            <a:xfrm rot="5419254">
              <a:off x="3194050" y="1239838"/>
              <a:ext cx="225425" cy="1981200"/>
            </a:xfrm>
            <a:prstGeom prst="rightBrace">
              <a:avLst>
                <a:gd name="adj1" fmla="val 73239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10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888" y="2419350"/>
              <a:ext cx="527050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9309"/>
            <a:ext cx="6349796" cy="35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25" y="4957924"/>
            <a:ext cx="5623216" cy="6546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99592" y="1898120"/>
            <a:ext cx="40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</a:rPr>
              <a:t>b)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29699" y="2962492"/>
            <a:ext cx="99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Arial"/>
                <a:cs typeface="Arial"/>
              </a:rPr>
              <a:t>a)  </a:t>
            </a:r>
            <a:r>
              <a:rPr lang="en-US" sz="1800" b="1" dirty="0" smtClean="0">
                <a:latin typeface="Arial"/>
                <a:cs typeface="Arial"/>
              </a:rPr>
              <a:t>=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</a:rPr>
              <a:t>  b)</a:t>
            </a:r>
          </a:p>
        </p:txBody>
      </p:sp>
      <p:pic>
        <p:nvPicPr>
          <p:cNvPr id="24" name="Picture 23" descr="delta_beta_sin(2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28" y="3774498"/>
            <a:ext cx="8356600" cy="520700"/>
          </a:xfrm>
          <a:prstGeom prst="rect">
            <a:avLst/>
          </a:prstGeom>
        </p:spPr>
      </p:pic>
      <p:pic>
        <p:nvPicPr>
          <p:cNvPr id="25" name="Picture 24" descr="delta_beta_sin(2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44" y="3431102"/>
            <a:ext cx="7594600" cy="266700"/>
          </a:xfrm>
          <a:prstGeom prst="rect">
            <a:avLst/>
          </a:prstGeom>
        </p:spPr>
      </p:pic>
      <p:pic>
        <p:nvPicPr>
          <p:cNvPr id="26" name="Picture 25" descr="cos_A_-_cos_B_=_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568" y="4483716"/>
            <a:ext cx="3949700" cy="330200"/>
          </a:xfrm>
          <a:prstGeom prst="rect">
            <a:avLst/>
          </a:prstGeom>
          <a:ln>
            <a:noFill/>
          </a:ln>
        </p:spPr>
      </p:pic>
      <p:pic>
        <p:nvPicPr>
          <p:cNvPr id="32" name="Picture 31" descr="frac_delta_beta(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080541"/>
            <a:ext cx="7619396" cy="61195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006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Dipoles – beam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/>
              <a:t>Consider </a:t>
            </a:r>
            <a:r>
              <a:rPr lang="en-US" b="0" dirty="0" smtClean="0"/>
              <a:t>a ring </a:t>
            </a:r>
            <a:r>
              <a:rPr lang="en-US" b="0" dirty="0"/>
              <a:t>for particles </a:t>
            </a:r>
            <a:br>
              <a:rPr lang="en-US" b="0" dirty="0"/>
            </a:br>
            <a:r>
              <a:rPr lang="en-US" b="0" dirty="0"/>
              <a:t>with energy </a:t>
            </a:r>
            <a:r>
              <a:rPr lang="en-US" b="0" i="1" dirty="0">
                <a:latin typeface="Times"/>
                <a:cs typeface="Times"/>
              </a:rPr>
              <a:t>E</a:t>
            </a:r>
            <a:r>
              <a:rPr lang="en-US" b="0" dirty="0"/>
              <a:t> with </a:t>
            </a:r>
            <a:r>
              <a:rPr lang="en-US" b="0" i="1" dirty="0">
                <a:latin typeface="Times"/>
                <a:cs typeface="Times"/>
              </a:rPr>
              <a:t>N</a:t>
            </a:r>
            <a:r>
              <a:rPr lang="en-US" b="0" dirty="0"/>
              <a:t> dipoles </a:t>
            </a:r>
            <a:br>
              <a:rPr lang="en-US" b="0" dirty="0"/>
            </a:br>
            <a:r>
              <a:rPr lang="en-US" b="0" dirty="0"/>
              <a:t>of length </a:t>
            </a:r>
            <a:r>
              <a:rPr lang="en-US" b="0" i="1" dirty="0" smtClean="0">
                <a:latin typeface="Times"/>
                <a:cs typeface="Times"/>
              </a:rPr>
              <a:t>L</a:t>
            </a:r>
            <a:r>
              <a:rPr lang="en-US" b="0" dirty="0" smtClean="0"/>
              <a:t> </a:t>
            </a:r>
            <a:r>
              <a:rPr lang="en-US" b="0" dirty="0"/>
              <a:t>(or effective length </a:t>
            </a:r>
            <a:br>
              <a:rPr lang="en-US" b="0" dirty="0"/>
            </a:br>
            <a:r>
              <a:rPr lang="en-US" b="0" i="1" dirty="0" smtClean="0">
                <a:latin typeface="Times"/>
                <a:cs typeface="Times"/>
              </a:rPr>
              <a:t>l</a:t>
            </a:r>
            <a:r>
              <a:rPr lang="en-US" b="0" dirty="0" smtClean="0"/>
              <a:t>, </a:t>
            </a:r>
            <a:r>
              <a:rPr lang="en-US" b="0" dirty="0"/>
              <a:t>i.e. measured on beam path)</a:t>
            </a:r>
          </a:p>
          <a:p>
            <a:pPr lvl="5"/>
            <a:endParaRPr lang="en-US" dirty="0"/>
          </a:p>
          <a:p>
            <a:pPr lvl="2"/>
            <a:r>
              <a:rPr lang="en-US" b="1" dirty="0"/>
              <a:t>Bending angle</a:t>
            </a:r>
          </a:p>
          <a:p>
            <a:pPr lvl="2"/>
            <a:endParaRPr lang="en-US" sz="1600" b="1" dirty="0"/>
          </a:p>
          <a:p>
            <a:pPr lvl="2"/>
            <a:r>
              <a:rPr lang="en-US" b="1" dirty="0"/>
              <a:t>Bending radius </a:t>
            </a:r>
          </a:p>
          <a:p>
            <a:pPr lvl="2"/>
            <a:endParaRPr lang="en-US" sz="1600" b="1" dirty="0"/>
          </a:p>
          <a:p>
            <a:pPr lvl="2"/>
            <a:r>
              <a:rPr lang="en-US" b="1" i="1" dirty="0">
                <a:solidFill>
                  <a:srgbClr val="0000FF"/>
                </a:solidFill>
              </a:rPr>
              <a:t>Integrated dipole strength</a:t>
            </a:r>
          </a:p>
          <a:p>
            <a:pPr lvl="5">
              <a:lnSpc>
                <a:spcPct val="80000"/>
              </a:lnSpc>
            </a:pPr>
            <a:endParaRPr lang="en-GB" dirty="0">
              <a:cs typeface="Times New Roman" charset="0"/>
            </a:endParaRPr>
          </a:p>
          <a:p>
            <a:pPr lvl="1">
              <a:lnSpc>
                <a:spcPct val="80000"/>
              </a:lnSpc>
            </a:pPr>
            <a:r>
              <a:rPr lang="en-GB" b="0" dirty="0">
                <a:cs typeface="Times New Roman" charset="0"/>
              </a:rPr>
              <a:t>Note: </a:t>
            </a:r>
          </a:p>
          <a:p>
            <a:pPr lvl="2">
              <a:lnSpc>
                <a:spcPct val="80000"/>
              </a:lnSpc>
            </a:pPr>
            <a:r>
              <a:rPr lang="en-GB" dirty="0">
                <a:cs typeface="Times New Roman" charset="0"/>
              </a:rPr>
              <a:t>By choosing a dipole field, the dipole </a:t>
            </a:r>
            <a:br>
              <a:rPr lang="en-GB" dirty="0">
                <a:cs typeface="Times New Roman" charset="0"/>
              </a:rPr>
            </a:br>
            <a:r>
              <a:rPr lang="en-GB" dirty="0">
                <a:cs typeface="Times New Roman" charset="0"/>
              </a:rPr>
              <a:t>length is imposed and vice versa</a:t>
            </a:r>
          </a:p>
          <a:p>
            <a:pPr lvl="2">
              <a:lnSpc>
                <a:spcPct val="80000"/>
              </a:lnSpc>
            </a:pPr>
            <a:r>
              <a:rPr lang="en-GB" dirty="0">
                <a:cs typeface="Times New Roman" charset="0"/>
              </a:rPr>
              <a:t>The higher the field, the shorter or smaller </a:t>
            </a:r>
            <a:br>
              <a:rPr lang="en-GB" dirty="0">
                <a:cs typeface="Times New Roman" charset="0"/>
              </a:rPr>
            </a:br>
            <a:r>
              <a:rPr lang="en-GB" dirty="0">
                <a:cs typeface="Times New Roman" charset="0"/>
              </a:rPr>
              <a:t>number of dipoles can be used</a:t>
            </a:r>
          </a:p>
          <a:p>
            <a:pPr lvl="2">
              <a:lnSpc>
                <a:spcPct val="80000"/>
              </a:lnSpc>
            </a:pPr>
            <a:r>
              <a:rPr lang="en-GB" dirty="0">
                <a:cs typeface="Times New Roman" charset="0"/>
              </a:rPr>
              <a:t>The ring circumference (cost) is </a:t>
            </a:r>
            <a:br>
              <a:rPr lang="en-GB" dirty="0">
                <a:cs typeface="Times New Roman" charset="0"/>
              </a:rPr>
            </a:br>
            <a:r>
              <a:rPr lang="en-GB" dirty="0">
                <a:cs typeface="Times New Roman" charset="0"/>
              </a:rPr>
              <a:t>influenced by the field choice</a:t>
            </a:r>
            <a:endParaRPr lang="en-US" dirty="0">
              <a:cs typeface="Times New Roman" charset="0"/>
            </a:endParaRPr>
          </a:p>
          <a:p>
            <a:endParaRPr lang="en-US" dirty="0"/>
          </a:p>
        </p:txBody>
      </p:sp>
      <p:pic>
        <p:nvPicPr>
          <p:cNvPr id="4" name="Picture 103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175" y="2348880"/>
            <a:ext cx="882117" cy="59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824" y="2983199"/>
            <a:ext cx="800623" cy="6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39" y="3690384"/>
            <a:ext cx="1258265" cy="64506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407603" y="4082566"/>
            <a:ext cx="2718857" cy="2610334"/>
            <a:chOff x="5600700" y="4171466"/>
            <a:chExt cx="2718857" cy="2610334"/>
          </a:xfrm>
        </p:grpSpPr>
        <p:sp>
          <p:nvSpPr>
            <p:cNvPr id="8" name="Line 1034"/>
            <p:cNvSpPr>
              <a:spLocks noChangeShapeType="1"/>
            </p:cNvSpPr>
            <p:nvPr/>
          </p:nvSpPr>
          <p:spPr bwMode="auto">
            <a:xfrm>
              <a:off x="5637213" y="4855229"/>
              <a:ext cx="1174487" cy="19265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035"/>
            <p:cNvSpPr>
              <a:spLocks noChangeShapeType="1"/>
            </p:cNvSpPr>
            <p:nvPr/>
          </p:nvSpPr>
          <p:spPr bwMode="auto">
            <a:xfrm flipV="1">
              <a:off x="6811700" y="4855229"/>
              <a:ext cx="1175959" cy="19265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1038"/>
            <p:cNvGrpSpPr>
              <a:grpSpLocks/>
            </p:cNvGrpSpPr>
            <p:nvPr/>
          </p:nvGrpSpPr>
          <p:grpSpPr bwMode="auto">
            <a:xfrm>
              <a:off x="7579765" y="4259088"/>
              <a:ext cx="338511" cy="313491"/>
              <a:chOff x="1632" y="2064"/>
              <a:chExt cx="240" cy="240"/>
            </a:xfrm>
          </p:grpSpPr>
          <p:sp>
            <p:nvSpPr>
              <p:cNvPr id="18" name="AutoShape 1039"/>
              <p:cNvSpPr>
                <a:spLocks noChangeArrowheads="1"/>
              </p:cNvSpPr>
              <p:nvPr/>
            </p:nvSpPr>
            <p:spPr bwMode="auto">
              <a:xfrm>
                <a:off x="1632" y="2064"/>
                <a:ext cx="240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0 w 21600"/>
                  <a:gd name="T25" fmla="*/ 3150 h 21600"/>
                  <a:gd name="T26" fmla="*/ 18450 w 21600"/>
                  <a:gd name="T27" fmla="*/ 184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440" y="10800"/>
                    </a:moveTo>
                    <a:cubicBezTo>
                      <a:pt x="10440" y="10999"/>
                      <a:pt x="10601" y="11160"/>
                      <a:pt x="10800" y="11160"/>
                    </a:cubicBezTo>
                    <a:cubicBezTo>
                      <a:pt x="10999" y="11160"/>
                      <a:pt x="11160" y="10999"/>
                      <a:pt x="11160" y="10800"/>
                    </a:cubicBezTo>
                    <a:cubicBezTo>
                      <a:pt x="11160" y="10601"/>
                      <a:pt x="10999" y="10440"/>
                      <a:pt x="10800" y="10440"/>
                    </a:cubicBezTo>
                    <a:cubicBezTo>
                      <a:pt x="10601" y="10440"/>
                      <a:pt x="10440" y="10601"/>
                      <a:pt x="10440" y="10800"/>
                    </a:cubicBez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040"/>
              <p:cNvSpPr>
                <a:spLocks noChangeArrowheads="1"/>
              </p:cNvSpPr>
              <p:nvPr/>
            </p:nvSpPr>
            <p:spPr bwMode="auto">
              <a:xfrm>
                <a:off x="1728" y="216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Rectangle 1041"/>
            <p:cNvSpPr>
              <a:spLocks noChangeArrowheads="1"/>
            </p:cNvSpPr>
            <p:nvPr/>
          </p:nvSpPr>
          <p:spPr bwMode="auto">
            <a:xfrm>
              <a:off x="7963821" y="4171466"/>
              <a:ext cx="35573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GB" sz="2000" b="1" dirty="0">
                  <a:latin typeface="Times"/>
                  <a:cs typeface="Times"/>
                </a:rPr>
                <a:t>B</a:t>
              </a:r>
            </a:p>
          </p:txBody>
        </p:sp>
        <p:sp>
          <p:nvSpPr>
            <p:cNvPr id="12" name="AutoShape 1042"/>
            <p:cNvSpPr>
              <a:spLocks/>
            </p:cNvSpPr>
            <p:nvPr/>
          </p:nvSpPr>
          <p:spPr bwMode="auto">
            <a:xfrm rot="5269515" flipV="1">
              <a:off x="6730752" y="5723584"/>
              <a:ext cx="161897" cy="669664"/>
            </a:xfrm>
            <a:prstGeom prst="leftBracket">
              <a:avLst>
                <a:gd name="adj" fmla="val 206818"/>
              </a:avLst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5" name="Rectangle 1045"/>
            <p:cNvSpPr>
              <a:spLocks noChangeArrowheads="1"/>
            </p:cNvSpPr>
            <p:nvPr/>
          </p:nvSpPr>
          <p:spPr bwMode="auto">
            <a:xfrm>
              <a:off x="6650833" y="4573221"/>
              <a:ext cx="3246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GB" sz="2000" i="1" dirty="0">
                  <a:latin typeface="Times"/>
                  <a:cs typeface="Times"/>
                </a:rPr>
                <a:t>l</a:t>
              </a:r>
              <a:endParaRPr lang="en-GB" sz="2000" b="1" i="1" dirty="0">
                <a:latin typeface="Times"/>
                <a:cs typeface="Times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600700" y="4533900"/>
              <a:ext cx="2374900" cy="317500"/>
            </a:xfrm>
            <a:custGeom>
              <a:avLst/>
              <a:gdLst>
                <a:gd name="connsiteX0" fmla="*/ 0 w 2362200"/>
                <a:gd name="connsiteY0" fmla="*/ 268720 h 306820"/>
                <a:gd name="connsiteX1" fmla="*/ 927100 w 2362200"/>
                <a:gd name="connsiteY1" fmla="*/ 2020 h 306820"/>
                <a:gd name="connsiteX2" fmla="*/ 2057400 w 2362200"/>
                <a:gd name="connsiteY2" fmla="*/ 154420 h 306820"/>
                <a:gd name="connsiteX3" fmla="*/ 2362200 w 2362200"/>
                <a:gd name="connsiteY3" fmla="*/ 306820 h 306820"/>
                <a:gd name="connsiteX0" fmla="*/ 0 w 2362200"/>
                <a:gd name="connsiteY0" fmla="*/ 218835 h 256935"/>
                <a:gd name="connsiteX1" fmla="*/ 584200 w 2362200"/>
                <a:gd name="connsiteY1" fmla="*/ 2935 h 256935"/>
                <a:gd name="connsiteX2" fmla="*/ 2057400 w 2362200"/>
                <a:gd name="connsiteY2" fmla="*/ 104535 h 256935"/>
                <a:gd name="connsiteX3" fmla="*/ 2362200 w 2362200"/>
                <a:gd name="connsiteY3" fmla="*/ 256935 h 256935"/>
                <a:gd name="connsiteX0" fmla="*/ 0 w 2362200"/>
                <a:gd name="connsiteY0" fmla="*/ 251610 h 289710"/>
                <a:gd name="connsiteX1" fmla="*/ 584200 w 2362200"/>
                <a:gd name="connsiteY1" fmla="*/ 35710 h 289710"/>
                <a:gd name="connsiteX2" fmla="*/ 2057400 w 2362200"/>
                <a:gd name="connsiteY2" fmla="*/ 137310 h 289710"/>
                <a:gd name="connsiteX3" fmla="*/ 2362200 w 2362200"/>
                <a:gd name="connsiteY3" fmla="*/ 289710 h 289710"/>
                <a:gd name="connsiteX0" fmla="*/ 0 w 2362200"/>
                <a:gd name="connsiteY0" fmla="*/ 251610 h 289710"/>
                <a:gd name="connsiteX1" fmla="*/ 584200 w 2362200"/>
                <a:gd name="connsiteY1" fmla="*/ 35710 h 289710"/>
                <a:gd name="connsiteX2" fmla="*/ 2057400 w 2362200"/>
                <a:gd name="connsiteY2" fmla="*/ 137310 h 289710"/>
                <a:gd name="connsiteX3" fmla="*/ 2362200 w 2362200"/>
                <a:gd name="connsiteY3" fmla="*/ 289710 h 289710"/>
                <a:gd name="connsiteX0" fmla="*/ 0 w 2362200"/>
                <a:gd name="connsiteY0" fmla="*/ 236236 h 274336"/>
                <a:gd name="connsiteX1" fmla="*/ 584200 w 2362200"/>
                <a:gd name="connsiteY1" fmla="*/ 20336 h 274336"/>
                <a:gd name="connsiteX2" fmla="*/ 2057400 w 2362200"/>
                <a:gd name="connsiteY2" fmla="*/ 121936 h 274336"/>
                <a:gd name="connsiteX3" fmla="*/ 2362200 w 2362200"/>
                <a:gd name="connsiteY3" fmla="*/ 274336 h 274336"/>
                <a:gd name="connsiteX0" fmla="*/ 0 w 2362200"/>
                <a:gd name="connsiteY0" fmla="*/ 231377 h 269477"/>
                <a:gd name="connsiteX1" fmla="*/ 584200 w 2362200"/>
                <a:gd name="connsiteY1" fmla="*/ 15477 h 269477"/>
                <a:gd name="connsiteX2" fmla="*/ 2057400 w 2362200"/>
                <a:gd name="connsiteY2" fmla="*/ 117077 h 269477"/>
                <a:gd name="connsiteX3" fmla="*/ 2362200 w 2362200"/>
                <a:gd name="connsiteY3" fmla="*/ 269477 h 269477"/>
                <a:gd name="connsiteX0" fmla="*/ 0 w 2362200"/>
                <a:gd name="connsiteY0" fmla="*/ 283828 h 321928"/>
                <a:gd name="connsiteX1" fmla="*/ 584200 w 2362200"/>
                <a:gd name="connsiteY1" fmla="*/ 67928 h 321928"/>
                <a:gd name="connsiteX2" fmla="*/ 1130300 w 2362200"/>
                <a:gd name="connsiteY2" fmla="*/ 4428 h 321928"/>
                <a:gd name="connsiteX3" fmla="*/ 2057400 w 2362200"/>
                <a:gd name="connsiteY3" fmla="*/ 169528 h 321928"/>
                <a:gd name="connsiteX4" fmla="*/ 2362200 w 2362200"/>
                <a:gd name="connsiteY4" fmla="*/ 321928 h 321928"/>
                <a:gd name="connsiteX0" fmla="*/ 0 w 2362200"/>
                <a:gd name="connsiteY0" fmla="*/ 283828 h 321928"/>
                <a:gd name="connsiteX1" fmla="*/ 584200 w 2362200"/>
                <a:gd name="connsiteY1" fmla="*/ 67928 h 321928"/>
                <a:gd name="connsiteX2" fmla="*/ 1130300 w 2362200"/>
                <a:gd name="connsiteY2" fmla="*/ 4428 h 321928"/>
                <a:gd name="connsiteX3" fmla="*/ 2057400 w 2362200"/>
                <a:gd name="connsiteY3" fmla="*/ 169528 h 321928"/>
                <a:gd name="connsiteX4" fmla="*/ 2362200 w 2362200"/>
                <a:gd name="connsiteY4" fmla="*/ 321928 h 321928"/>
                <a:gd name="connsiteX0" fmla="*/ 0 w 2362200"/>
                <a:gd name="connsiteY0" fmla="*/ 284437 h 322537"/>
                <a:gd name="connsiteX1" fmla="*/ 584200 w 2362200"/>
                <a:gd name="connsiteY1" fmla="*/ 68537 h 322537"/>
                <a:gd name="connsiteX2" fmla="*/ 1130300 w 2362200"/>
                <a:gd name="connsiteY2" fmla="*/ 5037 h 322537"/>
                <a:gd name="connsiteX3" fmla="*/ 2057400 w 2362200"/>
                <a:gd name="connsiteY3" fmla="*/ 170137 h 322537"/>
                <a:gd name="connsiteX4" fmla="*/ 2362200 w 2362200"/>
                <a:gd name="connsiteY4" fmla="*/ 322537 h 322537"/>
                <a:gd name="connsiteX0" fmla="*/ 0 w 2362200"/>
                <a:gd name="connsiteY0" fmla="*/ 284437 h 322537"/>
                <a:gd name="connsiteX1" fmla="*/ 584200 w 2362200"/>
                <a:gd name="connsiteY1" fmla="*/ 68537 h 322537"/>
                <a:gd name="connsiteX2" fmla="*/ 1130300 w 2362200"/>
                <a:gd name="connsiteY2" fmla="*/ 5037 h 322537"/>
                <a:gd name="connsiteX3" fmla="*/ 2057400 w 2362200"/>
                <a:gd name="connsiteY3" fmla="*/ 170137 h 322537"/>
                <a:gd name="connsiteX4" fmla="*/ 2362200 w 2362200"/>
                <a:gd name="connsiteY4" fmla="*/ 322537 h 322537"/>
                <a:gd name="connsiteX0" fmla="*/ 0 w 2362200"/>
                <a:gd name="connsiteY0" fmla="*/ 284437 h 322537"/>
                <a:gd name="connsiteX1" fmla="*/ 1130300 w 2362200"/>
                <a:gd name="connsiteY1" fmla="*/ 5037 h 322537"/>
                <a:gd name="connsiteX2" fmla="*/ 2057400 w 2362200"/>
                <a:gd name="connsiteY2" fmla="*/ 170137 h 322537"/>
                <a:gd name="connsiteX3" fmla="*/ 2362200 w 2362200"/>
                <a:gd name="connsiteY3" fmla="*/ 322537 h 322537"/>
                <a:gd name="connsiteX0" fmla="*/ 0 w 2362200"/>
                <a:gd name="connsiteY0" fmla="*/ 284437 h 322537"/>
                <a:gd name="connsiteX1" fmla="*/ 1130300 w 2362200"/>
                <a:gd name="connsiteY1" fmla="*/ 5037 h 322537"/>
                <a:gd name="connsiteX2" fmla="*/ 2057400 w 2362200"/>
                <a:gd name="connsiteY2" fmla="*/ 170137 h 322537"/>
                <a:gd name="connsiteX3" fmla="*/ 2362200 w 2362200"/>
                <a:gd name="connsiteY3" fmla="*/ 322537 h 322537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057400 w 2362200"/>
                <a:gd name="connsiteY2" fmla="*/ 165100 h 317500"/>
                <a:gd name="connsiteX3" fmla="*/ 2362200 w 2362200"/>
                <a:gd name="connsiteY3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303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219200 w 2362200"/>
                <a:gd name="connsiteY1" fmla="*/ 0 h 317500"/>
                <a:gd name="connsiteX2" fmla="*/ 2362200 w 2362200"/>
                <a:gd name="connsiteY2" fmla="*/ 317500 h 317500"/>
                <a:gd name="connsiteX0" fmla="*/ 0 w 2362200"/>
                <a:gd name="connsiteY0" fmla="*/ 279400 h 317500"/>
                <a:gd name="connsiteX1" fmla="*/ 1155700 w 2362200"/>
                <a:gd name="connsiteY1" fmla="*/ 0 h 317500"/>
                <a:gd name="connsiteX2" fmla="*/ 2362200 w 2362200"/>
                <a:gd name="connsiteY2" fmla="*/ 317500 h 317500"/>
                <a:gd name="connsiteX0" fmla="*/ 0 w 2324100"/>
                <a:gd name="connsiteY0" fmla="*/ 266700 h 317500"/>
                <a:gd name="connsiteX1" fmla="*/ 1117600 w 2324100"/>
                <a:gd name="connsiteY1" fmla="*/ 0 h 317500"/>
                <a:gd name="connsiteX2" fmla="*/ 2324100 w 2324100"/>
                <a:gd name="connsiteY2" fmla="*/ 317500 h 317500"/>
                <a:gd name="connsiteX0" fmla="*/ 0 w 2374900"/>
                <a:gd name="connsiteY0" fmla="*/ 292100 h 317500"/>
                <a:gd name="connsiteX1" fmla="*/ 1168400 w 2374900"/>
                <a:gd name="connsiteY1" fmla="*/ 0 h 317500"/>
                <a:gd name="connsiteX2" fmla="*/ 2374900 w 2374900"/>
                <a:gd name="connsiteY2" fmla="*/ 317500 h 317500"/>
                <a:gd name="connsiteX0" fmla="*/ 0 w 2374900"/>
                <a:gd name="connsiteY0" fmla="*/ 292100 h 317500"/>
                <a:gd name="connsiteX1" fmla="*/ 1206500 w 2374900"/>
                <a:gd name="connsiteY1" fmla="*/ 0 h 317500"/>
                <a:gd name="connsiteX2" fmla="*/ 2374900 w 2374900"/>
                <a:gd name="connsiteY2" fmla="*/ 31750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4900" h="317500">
                  <a:moveTo>
                    <a:pt x="0" y="292100"/>
                  </a:moveTo>
                  <a:cubicBezTo>
                    <a:pt x="19579" y="271992"/>
                    <a:pt x="533400" y="6350"/>
                    <a:pt x="1206500" y="0"/>
                  </a:cubicBezTo>
                  <a:cubicBezTo>
                    <a:pt x="1955800" y="6350"/>
                    <a:pt x="2372254" y="314854"/>
                    <a:pt x="2374900" y="317500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sp>
          <p:nvSpPr>
            <p:cNvPr id="17" name="Rectangle 1037"/>
            <p:cNvSpPr>
              <a:spLocks noChangeArrowheads="1"/>
            </p:cNvSpPr>
            <p:nvPr/>
          </p:nvSpPr>
          <p:spPr bwMode="auto">
            <a:xfrm>
              <a:off x="5605512" y="4212057"/>
              <a:ext cx="2370088" cy="96402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2291" y="831752"/>
            <a:ext cx="404420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heta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567" y="5517232"/>
            <a:ext cx="129599" cy="215999"/>
          </a:xfrm>
          <a:prstGeom prst="rect">
            <a:avLst/>
          </a:prstGeom>
        </p:spPr>
      </p:pic>
      <p:pic>
        <p:nvPicPr>
          <p:cNvPr id="22" name="Picture 21" descr="rho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5517233"/>
            <a:ext cx="169714" cy="2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4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vs. tune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Quadrupole errors have biggest impact </a:t>
            </a:r>
            <a:r>
              <a:rPr lang="en-US" b="1" dirty="0">
                <a:solidFill>
                  <a:srgbClr val="FF0000"/>
                </a:solidFill>
              </a:rPr>
              <a:t>close to integer and half integer tunes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 envelope (or beam size) becomes unstable</a:t>
            </a:r>
          </a:p>
          <a:p>
            <a:pPr lvl="1"/>
            <a:r>
              <a:rPr lang="en-US" dirty="0">
                <a:sym typeface="Wingdings"/>
              </a:rPr>
              <a:t>Optics distortion propagates with twice the </a:t>
            </a:r>
            <a:r>
              <a:rPr lang="en-US" dirty="0" smtClean="0">
                <a:sym typeface="Wingdings"/>
              </a:rPr>
              <a:t>tune (check the plot)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760640" cy="67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 descr="Q4.228_kL7.000_turns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5" name="Picture 24" descr="Q4.278_kL7.000_turns1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6" name="Picture 25" descr="Q4.328_kL7.000_turns1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7" name="Picture 26" descr="Q4.378_kL7.00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8" name="Picture 27" descr="Q4.428_kL7.000_turns10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  <p:pic>
        <p:nvPicPr>
          <p:cNvPr id="29" name="Picture 28" descr="Q4.478_kL7.000_turns1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8784000" cy="35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11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error in phase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 smtClean="0"/>
              <a:t>Therefore </a:t>
            </a:r>
            <a:r>
              <a:rPr lang="en-US" b="1" dirty="0">
                <a:solidFill>
                  <a:srgbClr val="FF0000"/>
                </a:solidFill>
              </a:rPr>
              <a:t>integer tunes and half integer tunes need to be avoided for machine operation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avoid beam envelope becoming unstable due to quadrupole errors</a:t>
            </a:r>
          </a:p>
          <a:p>
            <a:pPr lvl="1"/>
            <a:r>
              <a:rPr lang="en-US" dirty="0"/>
              <a:t>Recall: for integer tunes dipole errors drive the closed orbit </a:t>
            </a:r>
            <a:r>
              <a:rPr lang="en-US" dirty="0" smtClean="0"/>
              <a:t>unstable, but for half integer tunes they have minimum effect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Lee-Accelerator_Physics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9" t="38528" r="50916" b="39314"/>
          <a:stretch/>
        </p:blipFill>
        <p:spPr>
          <a:xfrm>
            <a:off x="1213282" y="1003375"/>
            <a:ext cx="2970320" cy="2698325"/>
          </a:xfrm>
          <a:prstGeom prst="rect">
            <a:avLst/>
          </a:prstGeom>
        </p:spPr>
      </p:pic>
      <p:pic>
        <p:nvPicPr>
          <p:cNvPr id="5" name="Picture 4" descr="Lee-Accelerator_Physics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9" t="8268" r="50003" b="69574"/>
          <a:stretch/>
        </p:blipFill>
        <p:spPr>
          <a:xfrm>
            <a:off x="5004048" y="904368"/>
            <a:ext cx="3312368" cy="27973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3667671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Q = 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 (integer)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 </a:t>
            </a:r>
            <a:r>
              <a:rPr lang="en-US" sz="1800" kern="0" dirty="0" smtClean="0">
                <a:solidFill>
                  <a:srgbClr val="262626"/>
                </a:solidFill>
                <a:latin typeface="Arial"/>
                <a:cs typeface="Arial"/>
              </a:rPr>
              <a:t>kicks from </a:t>
            </a:r>
            <a:r>
              <a:rPr lang="en-US" sz="1800" kern="0" dirty="0" err="1" smtClean="0">
                <a:solidFill>
                  <a:srgbClr val="262626"/>
                </a:solidFill>
                <a:latin typeface="Arial"/>
                <a:cs typeface="Arial"/>
              </a:rPr>
              <a:t>quadrupoles</a:t>
            </a:r>
            <a:r>
              <a:rPr lang="en-US" sz="1800" kern="0" dirty="0" smtClean="0">
                <a:solidFill>
                  <a:srgbClr val="262626"/>
                </a:solidFill>
                <a:latin typeface="Arial"/>
                <a:cs typeface="Arial"/>
              </a:rPr>
              <a:t> add 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up </a:t>
            </a:r>
            <a:r>
              <a:rPr lang="en-US" sz="1800" kern="0" dirty="0" smtClean="0">
                <a:solidFill>
                  <a:srgbClr val="262626"/>
                </a:solidFill>
                <a:latin typeface="Arial"/>
                <a:cs typeface="Arial"/>
              </a:rPr>
              <a:t>     (same as for kicks from dipoles)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367068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Q = n/2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 (half integer)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kicks from </a:t>
            </a:r>
            <a:r>
              <a:rPr lang="en-US" sz="1800" kern="0" dirty="0" err="1">
                <a:solidFill>
                  <a:srgbClr val="262626"/>
                </a:solidFill>
                <a:latin typeface="Arial"/>
                <a:cs typeface="Arial"/>
              </a:rPr>
              <a:t>quadrupoles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 add up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(while kicks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 from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</a:rPr>
              <a:t>dipoles cancel)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9535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Let’s take a look at the LHC </a:t>
            </a:r>
            <a:r>
              <a:rPr lang="is-IS" dirty="0"/>
              <a:t>…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61930" y="1412776"/>
            <a:ext cx="6720253" cy="3429500"/>
            <a:chOff x="961930" y="1745585"/>
            <a:chExt cx="6720253" cy="3429500"/>
          </a:xfrm>
        </p:grpSpPr>
        <p:grpSp>
          <p:nvGrpSpPr>
            <p:cNvPr id="5" name="Group 4"/>
            <p:cNvGrpSpPr/>
            <p:nvPr/>
          </p:nvGrpSpPr>
          <p:grpSpPr>
            <a:xfrm>
              <a:off x="961930" y="1983301"/>
              <a:ext cx="6720253" cy="3191784"/>
              <a:chOff x="961930" y="1983301"/>
              <a:chExt cx="6720253" cy="3191784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1930" y="1983301"/>
                <a:ext cx="6720253" cy="3191784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5685745" y="2252315"/>
                <a:ext cx="1527982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</a:rPr>
                  <a:t>Nominal optics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685745" y="2545685"/>
                <a:ext cx="1723549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Perturbed optics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403953" y="1745585"/>
              <a:ext cx="4476579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6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rPr>
                <a:t>Example: one quadrupole gradient is incorrect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44510" y="4555581"/>
            <a:ext cx="5375766" cy="1833085"/>
            <a:chOff x="2344510" y="4888390"/>
            <a:chExt cx="5375766" cy="183308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4510" y="5316960"/>
              <a:ext cx="2957185" cy="140451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</p:pic>
        <p:cxnSp>
          <p:nvCxnSpPr>
            <p:cNvPr id="12" name="Straight Connector 11"/>
            <p:cNvCxnSpPr/>
            <p:nvPr/>
          </p:nvCxnSpPr>
          <p:spPr bwMode="auto">
            <a:xfrm flipH="1">
              <a:off x="2690155" y="4888390"/>
              <a:ext cx="614480" cy="422455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FFFF">
                  <a:lumMod val="6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418380" y="4888390"/>
              <a:ext cx="883315" cy="422455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FFFF">
                  <a:lumMod val="6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5685745" y="5826323"/>
              <a:ext cx="203453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rPr>
                <a:t>Zoom into a subsection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8102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The local beam optics perturbation</a:t>
            </a:r>
          </a:p>
          <a:p>
            <a:pPr lvl="1"/>
            <a:r>
              <a:rPr lang="is-IS" dirty="0"/>
              <a:t>… </a:t>
            </a:r>
            <a:r>
              <a:rPr lang="en-GB" dirty="0"/>
              <a:t>note the oscillating pattern</a:t>
            </a:r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5493" y="1854395"/>
            <a:ext cx="7527380" cy="3575128"/>
            <a:chOff x="833942" y="1825158"/>
            <a:chExt cx="7527380" cy="357512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942" y="1825158"/>
              <a:ext cx="7527380" cy="357512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069795" y="2126790"/>
              <a:ext cx="1527982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/>
                </a:rPr>
                <a:t>Nominal optics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69795" y="2420160"/>
              <a:ext cx="1723549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Perturbed optics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6407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The error is easier to analyse and diagnose if one considers the ratio of the betatron function perturbed/nominal.</a:t>
            </a:r>
          </a:p>
          <a:p>
            <a:pPr lvl="1"/>
            <a:r>
              <a:rPr lang="en-GB" dirty="0"/>
              <a:t>The ratio reveals an oscillating pattern called the </a:t>
            </a:r>
            <a:r>
              <a:rPr lang="en-GB" b="1" dirty="0">
                <a:solidFill>
                  <a:srgbClr val="FF00FF"/>
                </a:solidFill>
              </a:rPr>
              <a:t>betatron function beating</a:t>
            </a:r>
            <a:r>
              <a:rPr lang="en-GB" b="1" dirty="0">
                <a:solidFill>
                  <a:srgbClr val="CC3399"/>
                </a:solidFill>
              </a:rPr>
              <a:t> </a:t>
            </a:r>
            <a:r>
              <a:rPr lang="en-GB" dirty="0"/>
              <a:t>(‘beta-beating’). The amplitude of the perturbation is the same all over the ring!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78373"/>
            <a:ext cx="7771319" cy="369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1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beta-beating pattern comes out even more clearly if we replace the longitudinal coordinate with the betatron phase advance</a:t>
            </a:r>
          </a:p>
          <a:p>
            <a:pPr lvl="1"/>
            <a:r>
              <a:rPr lang="en-US" dirty="0"/>
              <a:t>The result is very similar to the case of the closed orbit kick, the error reveals itself by a kink!</a:t>
            </a:r>
          </a:p>
          <a:p>
            <a:pPr lvl="1"/>
            <a:r>
              <a:rPr lang="en-US" dirty="0"/>
              <a:t>If you watch closely you will observe that there are two oscillation periods per 2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 (360 </a:t>
            </a:r>
            <a:r>
              <a:rPr lang="en-US" dirty="0" err="1"/>
              <a:t>deg</a:t>
            </a:r>
            <a:r>
              <a:rPr lang="en-US" dirty="0"/>
              <a:t>) phase. The beta-beating frequency is twice the frequency of the orbit!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17" y="3356992"/>
            <a:ext cx="7232010" cy="343484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4055794" y="4994006"/>
            <a:ext cx="837" cy="19006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5213483" y="3555739"/>
            <a:ext cx="0" cy="27267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839365" y="3555739"/>
            <a:ext cx="0" cy="27267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1309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Gradient error in SNS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212976"/>
            <a:ext cx="8784976" cy="3456384"/>
          </a:xfrm>
        </p:spPr>
        <p:txBody>
          <a:bodyPr>
            <a:normAutofit/>
          </a:bodyPr>
          <a:lstStyle/>
          <a:p>
            <a:pPr lvl="1"/>
            <a:r>
              <a:rPr lang="en-US" sz="1800" dirty="0"/>
              <a:t>Consider </a:t>
            </a:r>
            <a:r>
              <a:rPr lang="en-US" sz="1800" b="1" dirty="0"/>
              <a:t>18 focusing quads </a:t>
            </a:r>
            <a:r>
              <a:rPr lang="en-US" sz="1800" dirty="0"/>
              <a:t>in the SNS ring with </a:t>
            </a:r>
            <a:r>
              <a:rPr lang="en-US" sz="1800" b="1" dirty="0" smtClean="0"/>
              <a:t>0.01 T</a:t>
            </a:r>
            <a:r>
              <a:rPr lang="en-US" sz="1800" b="1" dirty="0"/>
              <a:t>/m</a:t>
            </a:r>
            <a:r>
              <a:rPr lang="en-US" sz="1800" dirty="0"/>
              <a:t> gradient error. In this location </a:t>
            </a:r>
            <a:r>
              <a:rPr lang="el-GR" sz="1800" b="1" i="1" dirty="0" smtClean="0"/>
              <a:t>β</a:t>
            </a:r>
            <a:r>
              <a:rPr lang="en-US" sz="1800" b="1" i="1" dirty="0" smtClean="0"/>
              <a:t> </a:t>
            </a:r>
            <a:r>
              <a:rPr lang="el-GR" sz="1800" b="1" dirty="0" smtClean="0"/>
              <a:t>=</a:t>
            </a:r>
            <a:r>
              <a:rPr lang="en-US" sz="1800" b="1" dirty="0" smtClean="0"/>
              <a:t> </a:t>
            </a:r>
            <a:r>
              <a:rPr lang="el-GR" sz="1800" b="1" dirty="0" smtClean="0"/>
              <a:t>12</a:t>
            </a:r>
            <a:r>
              <a:rPr lang="en-US" sz="1800" b="1" dirty="0" smtClean="0"/>
              <a:t> m</a:t>
            </a:r>
            <a:r>
              <a:rPr lang="en-US" sz="1800" dirty="0"/>
              <a:t>. The length of the quads is </a:t>
            </a:r>
            <a:r>
              <a:rPr lang="en-US" sz="1800" b="1" dirty="0" smtClean="0"/>
              <a:t>0.5 m</a:t>
            </a:r>
            <a:r>
              <a:rPr lang="en-US" sz="1800" dirty="0" smtClean="0"/>
              <a:t> </a:t>
            </a:r>
            <a:r>
              <a:rPr lang="en-US" sz="1800" dirty="0"/>
              <a:t>and the magnetic rigidity is </a:t>
            </a:r>
            <a:r>
              <a:rPr lang="en-US" sz="1800" b="1" dirty="0" smtClean="0"/>
              <a:t>5.6567 Tm</a:t>
            </a:r>
            <a:endParaRPr lang="en-US" sz="1800" b="1" dirty="0"/>
          </a:p>
          <a:p>
            <a:pPr lvl="2"/>
            <a:r>
              <a:rPr lang="en-US" dirty="0"/>
              <a:t>The tune-shift is </a:t>
            </a:r>
          </a:p>
          <a:p>
            <a:pPr lvl="1"/>
            <a:r>
              <a:rPr lang="en-US" sz="1800" dirty="0"/>
              <a:t>For a random distribution of errors the beta beating is 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Optics </a:t>
            </a:r>
            <a:r>
              <a:rPr lang="en-US" dirty="0"/>
              <a:t>functions beating </a:t>
            </a:r>
            <a:r>
              <a:rPr lang="en-US" b="1" dirty="0"/>
              <a:t>&gt; 20%</a:t>
            </a:r>
            <a:r>
              <a:rPr lang="en-US" dirty="0"/>
              <a:t> by random errors (1% of gradient) in high dispersion quads of the SNS ring </a:t>
            </a:r>
            <a:r>
              <a:rPr lang="is-IS" dirty="0"/>
              <a:t>… </a:t>
            </a:r>
            <a:r>
              <a:rPr lang="en-US" dirty="0" smtClean="0"/>
              <a:t>defines correctors </a:t>
            </a:r>
            <a:r>
              <a:rPr lang="en-US" dirty="0"/>
              <a:t>strengths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3" r="1616"/>
          <a:stretch>
            <a:fillRect/>
          </a:stretch>
        </p:blipFill>
        <p:spPr bwMode="auto">
          <a:xfrm>
            <a:off x="4851434" y="764704"/>
            <a:ext cx="4152768" cy="226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1"/>
          <a:stretch>
            <a:fillRect/>
          </a:stretch>
        </p:blipFill>
        <p:spPr bwMode="auto">
          <a:xfrm>
            <a:off x="323528" y="810740"/>
            <a:ext cx="4121373" cy="226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6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83" y="4128841"/>
            <a:ext cx="3145716" cy="45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5131536"/>
            <a:ext cx="3918333" cy="60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50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Gradient error correction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Quadrupole correctors</a:t>
            </a:r>
          </a:p>
          <a:p>
            <a:pPr lvl="1"/>
            <a:r>
              <a:rPr lang="en-US" dirty="0"/>
              <a:t>Individual correction magnets</a:t>
            </a:r>
          </a:p>
          <a:p>
            <a:pPr lvl="1"/>
            <a:r>
              <a:rPr lang="en-US" dirty="0"/>
              <a:t>Windings on the core of the </a:t>
            </a:r>
            <a:r>
              <a:rPr lang="en-US" dirty="0" err="1"/>
              <a:t>quadrupoles</a:t>
            </a:r>
            <a:r>
              <a:rPr lang="en-US" dirty="0"/>
              <a:t> (trim windings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Pairs of correctors at well-chosen locations for minimizing resonance</a:t>
            </a:r>
            <a:endParaRPr lang="en-US" dirty="0"/>
          </a:p>
          <a:p>
            <a:r>
              <a:rPr lang="en-US" dirty="0"/>
              <a:t>Methods &amp; approaches</a:t>
            </a:r>
          </a:p>
          <a:p>
            <a:pPr lvl="1"/>
            <a:r>
              <a:rPr lang="en-US" dirty="0"/>
              <a:t>Compute tune-shift and optics function beta distortion </a:t>
            </a:r>
          </a:p>
          <a:p>
            <a:pPr lvl="1"/>
            <a:r>
              <a:rPr lang="en-US" dirty="0"/>
              <a:t>Move working point close to integer and half integer resonance to increase sensitivity</a:t>
            </a:r>
          </a:p>
          <a:p>
            <a:pPr lvl="1"/>
            <a:r>
              <a:rPr lang="en-US" dirty="0"/>
              <a:t>Minimize beta wave or quadrupole resonance width with trim windings</a:t>
            </a:r>
          </a:p>
          <a:p>
            <a:pPr lvl="1"/>
            <a:r>
              <a:rPr lang="en-US" dirty="0"/>
              <a:t>Individual powering of trim windings can provide flexibility and beam based alignment of BPM</a:t>
            </a:r>
          </a:p>
          <a:p>
            <a:r>
              <a:rPr lang="en-US" dirty="0"/>
              <a:t>Modern methods of response matrix analysis (LOCO) can fit optics model to real machine and correct optics distortion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8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LHC optics corrections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At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*=40cm, the bare machine has a beta-beat of more than 100%</a:t>
            </a:r>
          </a:p>
          <a:p>
            <a:pPr lvl="1"/>
            <a:r>
              <a:rPr lang="en-US" dirty="0"/>
              <a:t>After global and local corrections,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-beating was reduced to few %</a:t>
            </a:r>
          </a:p>
          <a:p>
            <a:endParaRPr lang="en-US" dirty="0"/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2426"/>
          <a:stretch/>
        </p:blipFill>
        <p:spPr bwMode="auto">
          <a:xfrm>
            <a:off x="244307" y="2452768"/>
            <a:ext cx="4477015" cy="341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36378" y="5841915"/>
            <a:ext cx="2617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41973C"/>
                </a:solidFill>
                <a:latin typeface="Arial"/>
                <a:cs typeface="Arial"/>
              </a:rPr>
              <a:t>R. Tomas et al. 2016</a:t>
            </a:r>
            <a:endParaRPr lang="en-US" sz="2000" b="1" dirty="0">
              <a:solidFill>
                <a:srgbClr val="41973C"/>
              </a:solidFill>
              <a:latin typeface="Arial"/>
              <a:cs typeface="Arial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06" y="2452768"/>
            <a:ext cx="4478945" cy="3338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7716" y="2199124"/>
            <a:ext cx="1866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latin typeface="Calibri"/>
                <a:cs typeface="Calibri"/>
              </a:rPr>
              <a:t>f</a:t>
            </a:r>
            <a:r>
              <a:rPr lang="en-US" sz="2000" dirty="0" smtClean="0">
                <a:latin typeface="Calibri"/>
                <a:cs typeface="Calibri"/>
              </a:rPr>
              <a:t>inal corrections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536" y="2169911"/>
            <a:ext cx="391626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Calibri"/>
                <a:cs typeface="Calibri"/>
              </a:rPr>
              <a:t>before and after local correction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19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10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The SPS is a </a:t>
            </a:r>
            <a:r>
              <a:rPr lang="en-US" sz="1800" dirty="0">
                <a:solidFill>
                  <a:srgbClr val="000000"/>
                </a:solidFill>
              </a:rPr>
              <a:t>400 GeV proton synchrotron </a:t>
            </a:r>
            <a:r>
              <a:rPr lang="en-US" sz="1800" b="0" dirty="0">
                <a:solidFill>
                  <a:srgbClr val="000000"/>
                </a:solidFill>
              </a:rPr>
              <a:t>with a FODO lattice consisting of </a:t>
            </a:r>
            <a:r>
              <a:rPr lang="en-US" sz="1800" dirty="0">
                <a:solidFill>
                  <a:srgbClr val="000000"/>
                </a:solidFill>
              </a:rPr>
              <a:t>108 </a:t>
            </a:r>
            <a:r>
              <a:rPr lang="en-US" sz="1800" b="0" dirty="0">
                <a:solidFill>
                  <a:srgbClr val="000000"/>
                </a:solidFill>
              </a:rPr>
              <a:t>focusing and </a:t>
            </a:r>
            <a:r>
              <a:rPr lang="en-US" sz="1800" dirty="0">
                <a:solidFill>
                  <a:srgbClr val="000000"/>
                </a:solidFill>
              </a:rPr>
              <a:t>108</a:t>
            </a:r>
            <a:r>
              <a:rPr lang="en-US" sz="1800" b="0" dirty="0">
                <a:solidFill>
                  <a:srgbClr val="000000"/>
                </a:solidFill>
              </a:rPr>
              <a:t> defocusing </a:t>
            </a:r>
            <a:r>
              <a:rPr lang="en-US" sz="1800" b="0" dirty="0" err="1">
                <a:solidFill>
                  <a:srgbClr val="000000"/>
                </a:solidFill>
              </a:rPr>
              <a:t>quadrupoles</a:t>
            </a:r>
            <a:r>
              <a:rPr lang="en-US" sz="1800" b="0" dirty="0">
                <a:solidFill>
                  <a:srgbClr val="000000"/>
                </a:solidFill>
              </a:rPr>
              <a:t> of length </a:t>
            </a:r>
            <a:r>
              <a:rPr lang="en-US" sz="1800" dirty="0">
                <a:solidFill>
                  <a:srgbClr val="000000"/>
                </a:solidFill>
              </a:rPr>
              <a:t>3.22 m </a:t>
            </a:r>
            <a:r>
              <a:rPr lang="en-US" sz="1800" b="0" dirty="0">
                <a:solidFill>
                  <a:srgbClr val="000000"/>
                </a:solidFill>
              </a:rPr>
              <a:t>and a gradient of </a:t>
            </a:r>
            <a:r>
              <a:rPr lang="en-US" sz="1800" dirty="0">
                <a:solidFill>
                  <a:srgbClr val="000000"/>
                </a:solidFill>
              </a:rPr>
              <a:t>15 T/m</a:t>
            </a:r>
            <a:r>
              <a:rPr lang="en-US" sz="1800" b="0" dirty="0">
                <a:solidFill>
                  <a:srgbClr val="000000"/>
                </a:solidFill>
              </a:rPr>
              <a:t>, with a </a:t>
            </a:r>
            <a:r>
              <a:rPr lang="en-US" sz="1800" dirty="0">
                <a:solidFill>
                  <a:srgbClr val="000000"/>
                </a:solidFill>
              </a:rPr>
              <a:t>horizontal and vertical beta of 108 m and 30 m </a:t>
            </a:r>
            <a:r>
              <a:rPr lang="en-US" sz="1800" b="0" dirty="0">
                <a:solidFill>
                  <a:srgbClr val="000000"/>
                </a:solidFill>
              </a:rPr>
              <a:t>in the focusing quads (</a:t>
            </a:r>
            <a:r>
              <a:rPr lang="en-US" sz="1800" dirty="0">
                <a:solidFill>
                  <a:srgbClr val="000000"/>
                </a:solidFill>
              </a:rPr>
              <a:t>30 m and 108 m </a:t>
            </a:r>
            <a:r>
              <a:rPr lang="en-US" sz="1800" b="0" dirty="0">
                <a:solidFill>
                  <a:srgbClr val="000000"/>
                </a:solidFill>
              </a:rPr>
              <a:t>for the defocusing ones)</a:t>
            </a:r>
            <a:r>
              <a:rPr lang="en-US" sz="1800" b="0" dirty="0" smtClean="0">
                <a:solidFill>
                  <a:schemeClr val="tx1"/>
                </a:solidFill>
              </a:rPr>
              <a:t>. </a:t>
            </a:r>
            <a:r>
              <a:rPr lang="en-US" sz="1800" b="0" dirty="0">
                <a:solidFill>
                  <a:schemeClr val="tx1"/>
                </a:solidFill>
              </a:rPr>
              <a:t>The tunes are </a:t>
            </a:r>
            <a:r>
              <a:rPr lang="en-US" sz="1800" dirty="0" err="1">
                <a:solidFill>
                  <a:schemeClr val="tx1"/>
                </a:solidFill>
              </a:rPr>
              <a:t>Q</a:t>
            </a:r>
            <a:r>
              <a:rPr lang="en-US" sz="1800" baseline="-25000" dirty="0" err="1">
                <a:solidFill>
                  <a:schemeClr val="tx1"/>
                </a:solidFill>
              </a:rPr>
              <a:t>x</a:t>
            </a:r>
            <a:r>
              <a:rPr lang="en-US" sz="1800" dirty="0">
                <a:solidFill>
                  <a:schemeClr val="tx1"/>
                </a:solidFill>
              </a:rPr>
              <a:t>=20.13 </a:t>
            </a:r>
            <a:r>
              <a:rPr lang="en-US" sz="1800" b="0" dirty="0">
                <a:solidFill>
                  <a:schemeClr val="tx1"/>
                </a:solidFill>
              </a:rPr>
              <a:t>and </a:t>
            </a:r>
            <a:r>
              <a:rPr lang="en-US" sz="1800" dirty="0" err="1">
                <a:solidFill>
                  <a:schemeClr val="tx1"/>
                </a:solidFill>
              </a:rPr>
              <a:t>Q</a:t>
            </a:r>
            <a:r>
              <a:rPr lang="en-US" sz="1800" baseline="-25000" dirty="0" err="1">
                <a:solidFill>
                  <a:schemeClr val="tx1"/>
                </a:solidFill>
              </a:rPr>
              <a:t>y</a:t>
            </a:r>
            <a:r>
              <a:rPr lang="en-US" sz="1800" dirty="0">
                <a:solidFill>
                  <a:schemeClr val="tx1"/>
                </a:solidFill>
              </a:rPr>
              <a:t>=</a:t>
            </a:r>
            <a:r>
              <a:rPr lang="en-US" sz="1800" dirty="0" smtClean="0">
                <a:solidFill>
                  <a:schemeClr val="tx1"/>
                </a:solidFill>
              </a:rPr>
              <a:t>20.18</a:t>
            </a:r>
            <a:r>
              <a:rPr lang="en-US" sz="1800" b="0" dirty="0" smtClean="0">
                <a:solidFill>
                  <a:schemeClr val="tx1"/>
                </a:solidFill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en-US" sz="1800" b="0" dirty="0" smtClean="0">
                <a:solidFill>
                  <a:schemeClr val="tx1"/>
                </a:solidFill>
              </a:rPr>
              <a:t>Find the tune change for systematic gradient errors of 1% in the focusing and 0.5% in the defocusing quads. </a:t>
            </a:r>
          </a:p>
          <a:p>
            <a:pPr marL="80100" indent="0">
              <a:spcBef>
                <a:spcPts val="600"/>
              </a:spcBef>
              <a:buNone/>
            </a:pPr>
            <a:endParaRPr lang="en-US" dirty="0"/>
          </a:p>
          <a:p>
            <a:pPr marL="8010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11" name="Picture 10" descr="Q2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48262"/>
            <a:ext cx="5080654" cy="354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84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Quadrupoles</a:t>
            </a:r>
            <a:r>
              <a:rPr lang="en-US" dirty="0" smtClean="0"/>
              <a:t> – focusing/de-focusing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Quadrupoles</a:t>
            </a:r>
            <a:r>
              <a:rPr lang="en-US" dirty="0"/>
              <a:t> are focusing in one plane</a:t>
            </a:r>
            <a:br>
              <a:rPr lang="en-US" dirty="0"/>
            </a:br>
            <a:r>
              <a:rPr lang="en-US" dirty="0"/>
              <a:t>and defocusing in the other</a:t>
            </a:r>
          </a:p>
          <a:p>
            <a:pPr lvl="1"/>
            <a:r>
              <a:rPr lang="en-US" b="0" dirty="0"/>
              <a:t>The field is</a:t>
            </a:r>
          </a:p>
          <a:p>
            <a:pPr lvl="1"/>
            <a:r>
              <a:rPr lang="en-US" b="0" dirty="0"/>
              <a:t>The resulting force</a:t>
            </a:r>
            <a:br>
              <a:rPr lang="en-US" b="0" dirty="0"/>
            </a:br>
            <a:r>
              <a:rPr lang="en-US" b="0" dirty="0"/>
              <a:t>with the </a:t>
            </a:r>
            <a:r>
              <a:rPr lang="en-US" b="1" i="1" dirty="0" err="1">
                <a:solidFill>
                  <a:srgbClr val="0000FF"/>
                </a:solidFill>
              </a:rPr>
              <a:t>normalised</a:t>
            </a:r>
            <a:r>
              <a:rPr lang="en-US" b="1" i="1" dirty="0">
                <a:solidFill>
                  <a:srgbClr val="0000FF"/>
                </a:solidFill>
              </a:rPr>
              <a:t> gradient </a:t>
            </a:r>
            <a:r>
              <a:rPr lang="en-US" b="1" i="1" dirty="0" smtClean="0">
                <a:solidFill>
                  <a:srgbClr val="0000FF"/>
                </a:solidFill>
                <a:latin typeface="Times"/>
                <a:cs typeface="Times"/>
              </a:rPr>
              <a:t>k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  <a:r>
              <a:rPr lang="en-US" b="0" dirty="0" smtClean="0"/>
              <a:t>defined </a:t>
            </a:r>
            <a:r>
              <a:rPr lang="en-US" b="0" dirty="0"/>
              <a:t>as</a:t>
            </a:r>
          </a:p>
          <a:p>
            <a:pPr marL="345600" lvl="1" indent="0">
              <a:buNone/>
            </a:pPr>
            <a:endParaRPr lang="en-US" dirty="0"/>
          </a:p>
          <a:p>
            <a:pPr lvl="2"/>
            <a:endParaRPr lang="en-US" b="0" dirty="0" smtClean="0"/>
          </a:p>
          <a:p>
            <a:pPr lvl="1"/>
            <a:r>
              <a:rPr lang="en-US" b="0" dirty="0" smtClean="0"/>
              <a:t>In practical </a:t>
            </a:r>
            <a:r>
              <a:rPr lang="en-US" b="0" dirty="0"/>
              <a:t>units: </a:t>
            </a:r>
          </a:p>
          <a:p>
            <a:pPr lvl="1"/>
            <a:r>
              <a:rPr lang="en-US" b="0" dirty="0" smtClean="0"/>
              <a:t>      is the </a:t>
            </a:r>
            <a:r>
              <a:rPr lang="en-US" b="0" dirty="0" smtClean="0">
                <a:solidFill>
                  <a:srgbClr val="0000FF"/>
                </a:solidFill>
              </a:rPr>
              <a:t>integrated norm. quadrupole strength</a:t>
            </a:r>
          </a:p>
          <a:p>
            <a:r>
              <a:rPr lang="en-US" b="0" dirty="0" smtClean="0"/>
              <a:t>Need </a:t>
            </a:r>
            <a:r>
              <a:rPr lang="en-US" b="0" dirty="0"/>
              <a:t>to alternate focusing and </a:t>
            </a:r>
            <a:br>
              <a:rPr lang="en-US" b="0" dirty="0"/>
            </a:br>
            <a:r>
              <a:rPr lang="en-US" b="0" dirty="0"/>
              <a:t>defocusing to control the beam, </a:t>
            </a:r>
            <a:br>
              <a:rPr lang="en-US" b="0" dirty="0"/>
            </a:br>
            <a:r>
              <a:rPr lang="en-US" b="0" dirty="0"/>
              <a:t>i.e. </a:t>
            </a:r>
            <a:r>
              <a:rPr lang="en-US" b="1" dirty="0"/>
              <a:t>alternating gradient focusing   </a:t>
            </a:r>
          </a:p>
        </p:txBody>
      </p:sp>
      <p:pic>
        <p:nvPicPr>
          <p:cNvPr id="7" name="Picture 7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720" y="3453590"/>
            <a:ext cx="2607407" cy="5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0"/>
          <p:cNvGrpSpPr>
            <a:grpSpLocks noChangeAspect="1"/>
          </p:cNvGrpSpPr>
          <p:nvPr/>
        </p:nvGrpSpPr>
        <p:grpSpPr bwMode="auto">
          <a:xfrm>
            <a:off x="6066232" y="762000"/>
            <a:ext cx="3023272" cy="2333425"/>
            <a:chOff x="3503" y="576"/>
            <a:chExt cx="2257" cy="1742"/>
          </a:xfrm>
        </p:grpSpPr>
        <p:grpSp>
          <p:nvGrpSpPr>
            <p:cNvPr id="9" name="Group 51"/>
            <p:cNvGrpSpPr>
              <a:grpSpLocks/>
            </p:cNvGrpSpPr>
            <p:nvPr/>
          </p:nvGrpSpPr>
          <p:grpSpPr bwMode="auto">
            <a:xfrm>
              <a:off x="3503" y="576"/>
              <a:ext cx="2257" cy="1742"/>
              <a:chOff x="3359" y="672"/>
              <a:chExt cx="2116" cy="1763"/>
            </a:xfrm>
          </p:grpSpPr>
          <p:pic>
            <p:nvPicPr>
              <p:cNvPr id="24" name="Picture 5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96" b="1895"/>
              <a:stretch/>
            </p:blipFill>
            <p:spPr bwMode="auto">
              <a:xfrm>
                <a:off x="3409" y="672"/>
                <a:ext cx="2066" cy="1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3359" y="672"/>
                <a:ext cx="480" cy="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54"/>
            <p:cNvGrpSpPr>
              <a:grpSpLocks/>
            </p:cNvGrpSpPr>
            <p:nvPr/>
          </p:nvGrpSpPr>
          <p:grpSpPr bwMode="auto">
            <a:xfrm>
              <a:off x="4320" y="1776"/>
              <a:ext cx="240" cy="240"/>
              <a:chOff x="4512" y="1536"/>
              <a:chExt cx="240" cy="240"/>
            </a:xfrm>
          </p:grpSpPr>
          <p:sp>
            <p:nvSpPr>
              <p:cNvPr id="21" name="Line 55"/>
              <p:cNvSpPr>
                <a:spLocks noChangeShapeType="1"/>
              </p:cNvSpPr>
              <p:nvPr/>
            </p:nvSpPr>
            <p:spPr bwMode="auto">
              <a:xfrm flipV="1">
                <a:off x="4608" y="153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56"/>
              <p:cNvSpPr>
                <a:spLocks noChangeShapeType="1"/>
              </p:cNvSpPr>
              <p:nvPr/>
            </p:nvSpPr>
            <p:spPr bwMode="auto">
              <a:xfrm>
                <a:off x="4608" y="168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57"/>
              <p:cNvSpPr>
                <a:spLocks noChangeShapeType="1"/>
              </p:cNvSpPr>
              <p:nvPr/>
            </p:nvSpPr>
            <p:spPr bwMode="auto">
              <a:xfrm flipH="1">
                <a:off x="4512" y="168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58"/>
            <p:cNvGrpSpPr>
              <a:grpSpLocks/>
            </p:cNvGrpSpPr>
            <p:nvPr/>
          </p:nvGrpSpPr>
          <p:grpSpPr bwMode="auto">
            <a:xfrm>
              <a:off x="4464" y="1296"/>
              <a:ext cx="288" cy="192"/>
              <a:chOff x="4560" y="1392"/>
              <a:chExt cx="288" cy="192"/>
            </a:xfrm>
          </p:grpSpPr>
          <p:sp>
            <p:nvSpPr>
              <p:cNvPr id="18" name="Line 59"/>
              <p:cNvSpPr>
                <a:spLocks noChangeShapeType="1"/>
              </p:cNvSpPr>
              <p:nvPr/>
            </p:nvSpPr>
            <p:spPr bwMode="auto">
              <a:xfrm>
                <a:off x="4704" y="139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auto">
              <a:xfrm>
                <a:off x="4704" y="139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61"/>
              <p:cNvSpPr>
                <a:spLocks noChangeShapeType="1"/>
              </p:cNvSpPr>
              <p:nvPr/>
            </p:nvSpPr>
            <p:spPr bwMode="auto">
              <a:xfrm flipH="1">
                <a:off x="4560" y="1392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Rectangle 62"/>
            <p:cNvSpPr>
              <a:spLocks noChangeArrowheads="1"/>
            </p:cNvSpPr>
            <p:nvPr/>
          </p:nvSpPr>
          <p:spPr bwMode="auto">
            <a:xfrm>
              <a:off x="4354" y="1296"/>
              <a:ext cx="1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 dirty="0">
                  <a:cs typeface="Times New Roman" charset="0"/>
                </a:rPr>
                <a:t>v</a:t>
              </a:r>
              <a:endParaRPr lang="en-GB" sz="1000" b="1" dirty="0">
                <a:cs typeface="Times New Roman" charset="0"/>
              </a:endParaRPr>
            </a:p>
          </p:txBody>
        </p:sp>
        <p:sp>
          <p:nvSpPr>
            <p:cNvPr id="13" name="Rectangle 63"/>
            <p:cNvSpPr>
              <a:spLocks noChangeArrowheads="1"/>
            </p:cNvSpPr>
            <p:nvPr/>
          </p:nvSpPr>
          <p:spPr bwMode="auto">
            <a:xfrm>
              <a:off x="4606" y="115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>
                  <a:cs typeface="Times New Roman" charset="0"/>
                </a:rPr>
                <a:t>F</a:t>
              </a:r>
              <a:endParaRPr lang="en-GB" sz="1000" b="1">
                <a:cs typeface="Times New Roman" charset="0"/>
              </a:endParaRPr>
            </a:p>
          </p:txBody>
        </p:sp>
        <p:sp>
          <p:nvSpPr>
            <p:cNvPr id="14" name="Rectangle 64"/>
            <p:cNvSpPr>
              <a:spLocks noChangeArrowheads="1"/>
            </p:cNvSpPr>
            <p:nvPr/>
          </p:nvSpPr>
          <p:spPr bwMode="auto">
            <a:xfrm>
              <a:off x="4610" y="1392"/>
              <a:ext cx="1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>
                  <a:cs typeface="Times New Roman" charset="0"/>
                </a:rPr>
                <a:t>B</a:t>
              </a:r>
              <a:endParaRPr lang="en-GB" sz="1000" b="1">
                <a:cs typeface="Times New Roman" charset="0"/>
              </a:endParaRPr>
            </a:p>
          </p:txBody>
        </p:sp>
        <p:sp>
          <p:nvSpPr>
            <p:cNvPr id="15" name="Rectangle 65"/>
            <p:cNvSpPr>
              <a:spLocks noChangeArrowheads="1"/>
            </p:cNvSpPr>
            <p:nvPr/>
          </p:nvSpPr>
          <p:spPr bwMode="auto">
            <a:xfrm>
              <a:off x="4272" y="1776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>
                  <a:cs typeface="Times New Roman" charset="0"/>
                </a:rPr>
                <a:t>F</a:t>
              </a:r>
              <a:endParaRPr lang="en-GB" sz="1000" b="1">
                <a:cs typeface="Times New Roman" charset="0"/>
              </a:endParaRPr>
            </a:p>
          </p:txBody>
        </p:sp>
        <p:sp>
          <p:nvSpPr>
            <p:cNvPr id="16" name="Rectangle 66"/>
            <p:cNvSpPr>
              <a:spLocks noChangeArrowheads="1"/>
            </p:cNvSpPr>
            <p:nvPr/>
          </p:nvSpPr>
          <p:spPr bwMode="auto">
            <a:xfrm>
              <a:off x="4514" y="1910"/>
              <a:ext cx="1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>
                  <a:cs typeface="Times New Roman" charset="0"/>
                </a:rPr>
                <a:t>B</a:t>
              </a:r>
              <a:endParaRPr lang="en-GB" sz="1000" b="1">
                <a:cs typeface="Times New Roman" charset="0"/>
              </a:endParaRPr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4322" y="1958"/>
              <a:ext cx="1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1000" b="1">
                  <a:cs typeface="Times New Roman" charset="0"/>
                </a:rPr>
                <a:t>v</a:t>
              </a:r>
              <a:endParaRPr lang="en-GB" sz="1000" b="1">
                <a:cs typeface="Times New Roman" charset="0"/>
              </a:endParaRPr>
            </a:p>
          </p:txBody>
        </p:sp>
      </p:grpSp>
      <p:pic>
        <p:nvPicPr>
          <p:cNvPr id="26" name="Picture 4" descr="Image result for quadrupole magne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45024"/>
            <a:ext cx="2529369" cy="2408400"/>
          </a:xfrm>
          <a:prstGeom prst="rect">
            <a:avLst/>
          </a:prstGeom>
          <a:noFill/>
          <a:effectLst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 descr="transverse_Yannis_USPAS2008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69507" r="32414" b="7854"/>
          <a:stretch/>
        </p:blipFill>
        <p:spPr>
          <a:xfrm>
            <a:off x="899592" y="5575769"/>
            <a:ext cx="4392488" cy="1200552"/>
          </a:xfrm>
          <a:prstGeom prst="rect">
            <a:avLst/>
          </a:prstGeom>
        </p:spPr>
      </p:pic>
      <p:pic>
        <p:nvPicPr>
          <p:cNvPr id="31" name="Picture 30" descr="(B_x,_B_y)_=_G_c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336" y="1655149"/>
            <a:ext cx="2413000" cy="300182"/>
          </a:xfrm>
          <a:prstGeom prst="rect">
            <a:avLst/>
          </a:prstGeom>
        </p:spPr>
      </p:pic>
      <p:pic>
        <p:nvPicPr>
          <p:cNvPr id="4" name="Picture 3" descr="k_=_frac_G_B_rho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21498"/>
            <a:ext cx="2324100" cy="58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22522" y="2913293"/>
            <a:ext cx="2187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is-IS" sz="1800" i="1" dirty="0" smtClean="0">
                <a:solidFill>
                  <a:srgbClr val="0000FF"/>
                </a:solidFill>
                <a:latin typeface="Century Schoolbook"/>
                <a:cs typeface="Century Schoolbook"/>
              </a:rPr>
              <a:t>… </a:t>
            </a:r>
            <a:r>
              <a:rPr lang="en-US" sz="1800" i="1" dirty="0" smtClean="0">
                <a:solidFill>
                  <a:srgbClr val="0000FF"/>
                </a:solidFill>
                <a:latin typeface="Century Schoolbook"/>
                <a:cs typeface="Century Schoolbook"/>
              </a:rPr>
              <a:t>G</a:t>
            </a:r>
            <a:r>
              <a:rPr lang="en-US" sz="1800" dirty="0" smtClean="0">
                <a:solidFill>
                  <a:srgbClr val="0000FF"/>
                </a:solidFill>
                <a:latin typeface="Arial"/>
                <a:cs typeface="Arial"/>
              </a:rPr>
              <a:t> is the gradient</a:t>
            </a:r>
            <a:endParaRPr lang="en-US" sz="1800" dirty="0" smtClean="0">
              <a:latin typeface="Arial"/>
              <a:cs typeface="Arial"/>
            </a:endParaRPr>
          </a:p>
        </p:txBody>
      </p:sp>
      <p:pic>
        <p:nvPicPr>
          <p:cNvPr id="28" name="Picture 27" descr="kL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0017"/>
            <a:ext cx="292100" cy="190500"/>
          </a:xfrm>
          <a:prstGeom prst="rect">
            <a:avLst/>
          </a:prstGeom>
        </p:spPr>
      </p:pic>
      <p:pic>
        <p:nvPicPr>
          <p:cNvPr id="34" name="Picture 33" descr="(F_x,F_y)_=_k_cd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144" y="2095584"/>
            <a:ext cx="2470925" cy="30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41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Effect of single and multiple dipole kicks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Closed orbit correction </a:t>
            </a:r>
            <a:r>
              <a:rPr lang="en-US" dirty="0" smtClean="0">
                <a:solidFill>
                  <a:srgbClr val="A6A6A6"/>
                </a:solidFill>
              </a:rPr>
              <a:t>methods</a:t>
            </a:r>
            <a:endParaRPr lang="en-US" dirty="0">
              <a:solidFill>
                <a:srgbClr val="A6A6A6"/>
              </a:solidFill>
            </a:endParaRP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Optics 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Gradient error correction</a:t>
            </a:r>
          </a:p>
          <a:p>
            <a:r>
              <a:rPr lang="en-US" dirty="0"/>
              <a:t>Coupling error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errors and their effect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</a:t>
            </a:r>
            <a:r>
              <a:rPr lang="en-US" dirty="0" smtClean="0"/>
              <a:t>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62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59" y="560619"/>
            <a:ext cx="8784976" cy="5760640"/>
          </a:xfrm>
        </p:spPr>
        <p:txBody>
          <a:bodyPr/>
          <a:lstStyle/>
          <a:p>
            <a:pPr lvl="1"/>
            <a:r>
              <a:rPr lang="en-US" dirty="0" smtClean="0"/>
              <a:t>Coupling </a:t>
            </a:r>
            <a:r>
              <a:rPr lang="en-US" dirty="0"/>
              <a:t>may result from rotation of a quadrupole, so that the field contains a skew component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systematic vertical offset in a sextupole </a:t>
            </a:r>
            <a:r>
              <a:rPr lang="en-US" dirty="0"/>
              <a:t>has the same effect as a skew quadrupole. </a:t>
            </a:r>
            <a:r>
              <a:rPr lang="en-US" dirty="0" smtClean="0"/>
              <a:t>For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displacement of </a:t>
            </a:r>
            <a:r>
              <a:rPr lang="en-US" b="1" i="1" dirty="0">
                <a:latin typeface="Symbol" charset="2"/>
                <a:cs typeface="Symbol" charset="2"/>
              </a:rPr>
              <a:t> </a:t>
            </a:r>
            <a:r>
              <a:rPr lang="en-US" b="1" i="1" dirty="0" smtClean="0">
                <a:latin typeface="Symbol" charset="2"/>
                <a:cs typeface="Symbol" charset="2"/>
              </a:rPr>
              <a:t>  </a:t>
            </a:r>
            <a:r>
              <a:rPr lang="en-US" dirty="0" smtClean="0"/>
              <a:t>   the field becomes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316" y="2048810"/>
            <a:ext cx="6372200" cy="1533755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878453" y="2286421"/>
            <a:ext cx="1235895" cy="858762"/>
            <a:chOff x="7020272" y="4437112"/>
            <a:chExt cx="2383511" cy="1656184"/>
          </a:xfrm>
          <a:noFill/>
        </p:grpSpPr>
        <p:sp>
          <p:nvSpPr>
            <p:cNvPr id="6" name="TextBox 5"/>
            <p:cNvSpPr txBox="1"/>
            <p:nvPr/>
          </p:nvSpPr>
          <p:spPr>
            <a:xfrm>
              <a:off x="8621983" y="4869972"/>
              <a:ext cx="781800" cy="712283"/>
            </a:xfrm>
            <a:prstGeom prst="rect">
              <a:avLst/>
            </a:prstGeom>
            <a:grpFill/>
            <a:ln w="1270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l-GR" sz="1800" b="1" dirty="0" smtClean="0">
                  <a:latin typeface="Century Schoolbook"/>
                  <a:cs typeface="Century Schoolbook"/>
                </a:rPr>
                <a:t>φ</a:t>
              </a:r>
              <a:endParaRPr lang="en-US" sz="1800" b="1" baseline="-25000" dirty="0">
                <a:latin typeface="Century Schoolbook"/>
                <a:cs typeface="Century Schoolbook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7020272" y="5229200"/>
              <a:ext cx="1872208" cy="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8028384" y="4437112"/>
              <a:ext cx="0" cy="1656184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9" name="Rectangle 8"/>
            <p:cNvSpPr/>
            <p:nvPr/>
          </p:nvSpPr>
          <p:spPr bwMode="auto">
            <a:xfrm rot="938038">
              <a:off x="7612440" y="4813255"/>
              <a:ext cx="792087" cy="792087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rot="21079636" flipH="1">
              <a:off x="7740352" y="4509119"/>
              <a:ext cx="576064" cy="1440161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rot="21079636">
              <a:off x="7236295" y="4869160"/>
              <a:ext cx="1584176" cy="72008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1787829" y="1706608"/>
            <a:ext cx="189784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lvl="0"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tilted quadrupole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06445" y="1710778"/>
            <a:ext cx="211465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lvl="0"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 smtClean="0">
                <a:solidFill>
                  <a:srgbClr val="0000FF"/>
                </a:solidFill>
                <a:latin typeface="Arial"/>
              </a:rPr>
              <a:t>normal quadrupole</a:t>
            </a:r>
            <a:endParaRPr lang="en-GB" sz="1600" b="1" i="1" kern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56011" y="1715738"/>
            <a:ext cx="193241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lvl="0"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 smtClean="0">
                <a:solidFill>
                  <a:srgbClr val="FF0000"/>
                </a:solidFill>
                <a:latin typeface="Arial"/>
              </a:rPr>
              <a:t>skew quadrupole</a:t>
            </a:r>
            <a:endParaRPr lang="en-GB" sz="1600" b="1" i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22405" y="4857221"/>
            <a:ext cx="6552728" cy="15217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48" charset="2"/>
              <a:buChar char="n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48" charset="0"/>
            </a:endParaRPr>
          </a:p>
        </p:txBody>
      </p:sp>
      <p:sp>
        <p:nvSpPr>
          <p:cNvPr id="18" name="AutoShape 6"/>
          <p:cNvSpPr>
            <a:spLocks/>
          </p:cNvSpPr>
          <p:nvPr/>
        </p:nvSpPr>
        <p:spPr bwMode="auto">
          <a:xfrm rot="5419254">
            <a:off x="3686647" y="4862700"/>
            <a:ext cx="172587" cy="1136396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"/>
          <p:cNvSpPr>
            <a:spLocks/>
          </p:cNvSpPr>
          <p:nvPr/>
        </p:nvSpPr>
        <p:spPr bwMode="auto">
          <a:xfrm rot="16200000">
            <a:off x="3672817" y="5192280"/>
            <a:ext cx="199141" cy="1137075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320409" y="5386128"/>
            <a:ext cx="2123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  <a:buClr>
                <a:srgbClr val="00007D"/>
              </a:buClr>
              <a:buSzTx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skew quadrupole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7270520" y="4773850"/>
            <a:ext cx="1705620" cy="1683353"/>
            <a:chOff x="7270520" y="4773850"/>
            <a:chExt cx="1705620" cy="168335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0520" y="4773850"/>
              <a:ext cx="1705620" cy="1683353"/>
            </a:xfrm>
            <a:prstGeom prst="rect">
              <a:avLst/>
            </a:prstGeom>
          </p:spPr>
        </p:pic>
        <p:sp>
          <p:nvSpPr>
            <p:cNvPr id="25" name="Oval 24"/>
            <p:cNvSpPr>
              <a:spLocks noChangeAspect="1"/>
            </p:cNvSpPr>
            <p:nvPr/>
          </p:nvSpPr>
          <p:spPr bwMode="auto">
            <a:xfrm>
              <a:off x="8062304" y="5576550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 bwMode="auto">
            <a:xfrm>
              <a:off x="8063340" y="5349914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48" charset="2"/>
                <a:buChar char="n"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48" charset="0"/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2618458" y="2023790"/>
            <a:ext cx="861772" cy="846179"/>
            <a:chOff x="2186398" y="1924180"/>
            <a:chExt cx="932295" cy="915436"/>
          </a:xfrm>
        </p:grpSpPr>
        <p:grpSp>
          <p:nvGrpSpPr>
            <p:cNvPr id="36" name="Group 35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1" name="Oval 40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38" name="Picture 3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5036908" y="2105350"/>
            <a:ext cx="861772" cy="846179"/>
            <a:chOff x="2186398" y="1924180"/>
            <a:chExt cx="932295" cy="915436"/>
          </a:xfrm>
        </p:grpSpPr>
        <p:grpSp>
          <p:nvGrpSpPr>
            <p:cNvPr id="50" name="Group 49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55" name="Oval 54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51" name="Picture 5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52" name="Picture 5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7368660" y="2105350"/>
            <a:ext cx="861772" cy="846179"/>
            <a:chOff x="2186398" y="1924180"/>
            <a:chExt cx="932295" cy="915436"/>
          </a:xfrm>
        </p:grpSpPr>
        <p:grpSp>
          <p:nvGrpSpPr>
            <p:cNvPr id="57" name="Group 56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60" name="Straight Connector 59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62" name="Oval 61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48" charset="2"/>
                  <a:buChar char="n"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48" charset="0"/>
                </a:endParaRPr>
              </a:p>
            </p:txBody>
          </p:sp>
        </p:grpSp>
        <p:pic>
          <p:nvPicPr>
            <p:cNvPr id="58" name="Picture 5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59" name="Picture 5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pic>
        <p:nvPicPr>
          <p:cNvPr id="65" name="Picture 64" descr="B_y_=_B_2_(x^2_-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6" y="5888421"/>
            <a:ext cx="6333468" cy="314842"/>
          </a:xfrm>
          <a:prstGeom prst="rect">
            <a:avLst/>
          </a:prstGeom>
        </p:spPr>
      </p:pic>
      <p:pic>
        <p:nvPicPr>
          <p:cNvPr id="66" name="Picture 65" descr="B_x_=_2_B_2_x_ba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94" y="5053514"/>
            <a:ext cx="3537679" cy="239604"/>
          </a:xfrm>
          <a:prstGeom prst="rect">
            <a:avLst/>
          </a:prstGeom>
        </p:spPr>
      </p:pic>
      <p:pic>
        <p:nvPicPr>
          <p:cNvPr id="17" name="Picture 16" descr="delta_y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52" y="4194848"/>
            <a:ext cx="254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76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4x4 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cs typeface="Times New Roman" charset="0"/>
              </a:rPr>
              <a:t>Combine the matrices for each </a:t>
            </a:r>
            <a:r>
              <a:rPr lang="en-US" dirty="0" smtClean="0">
                <a:cs typeface="Times New Roman" charset="0"/>
              </a:rPr>
              <a:t>plane</a:t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/>
            </a:r>
            <a:br>
              <a:rPr lang="en-US" dirty="0" smtClean="0">
                <a:cs typeface="Times New Roman" charset="0"/>
              </a:rPr>
            </a:br>
            <a:r>
              <a:rPr lang="en-US" dirty="0" smtClean="0">
                <a:cs typeface="Times New Roman" charset="0"/>
              </a:rPr>
              <a:t>to </a:t>
            </a:r>
            <a:r>
              <a:rPr lang="en-US" dirty="0">
                <a:cs typeface="Times New Roman" charset="0"/>
              </a:rPr>
              <a:t>get a total 4x4 matrix</a:t>
            </a:r>
          </a:p>
          <a:p>
            <a:pPr lvl="1"/>
            <a:endParaRPr lang="en-US" dirty="0"/>
          </a:p>
        </p:txBody>
      </p:sp>
      <p:pic>
        <p:nvPicPr>
          <p:cNvPr id="5" name="Picture 102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524000"/>
            <a:ext cx="421005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3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2584450"/>
            <a:ext cx="415131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3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53272"/>
            <a:ext cx="71786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1032"/>
          <p:cNvSpPr>
            <a:spLocks noChangeArrowheads="1"/>
          </p:cNvSpPr>
          <p:nvPr/>
        </p:nvSpPr>
        <p:spPr bwMode="auto">
          <a:xfrm>
            <a:off x="4870376" y="4077072"/>
            <a:ext cx="1828800" cy="914400"/>
          </a:xfrm>
          <a:prstGeom prst="ellipse">
            <a:avLst/>
          </a:prstGeom>
          <a:noFill/>
          <a:ln w="25400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1033"/>
          <p:cNvSpPr>
            <a:spLocks noChangeArrowheads="1"/>
          </p:cNvSpPr>
          <p:nvPr/>
        </p:nvSpPr>
        <p:spPr bwMode="auto">
          <a:xfrm>
            <a:off x="2660576" y="4915272"/>
            <a:ext cx="1905000" cy="838200"/>
          </a:xfrm>
          <a:prstGeom prst="ellipse">
            <a:avLst/>
          </a:prstGeom>
          <a:noFill/>
          <a:ln w="25400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034"/>
          <p:cNvSpPr>
            <a:spLocks noChangeShapeType="1"/>
          </p:cNvSpPr>
          <p:nvPr/>
        </p:nvSpPr>
        <p:spPr bwMode="auto">
          <a:xfrm flipV="1">
            <a:off x="4413176" y="4686672"/>
            <a:ext cx="533400" cy="381000"/>
          </a:xfrm>
          <a:prstGeom prst="line">
            <a:avLst/>
          </a:prstGeom>
          <a:noFill/>
          <a:ln w="25400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035"/>
          <p:cNvSpPr>
            <a:spLocks noChangeShapeType="1"/>
          </p:cNvSpPr>
          <p:nvPr/>
        </p:nvSpPr>
        <p:spPr bwMode="auto">
          <a:xfrm>
            <a:off x="4717976" y="4915272"/>
            <a:ext cx="0" cy="1066800"/>
          </a:xfrm>
          <a:prstGeom prst="line">
            <a:avLst/>
          </a:prstGeom>
          <a:noFill/>
          <a:ln w="254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1036"/>
          <p:cNvSpPr txBox="1">
            <a:spLocks noChangeArrowheads="1"/>
          </p:cNvSpPr>
          <p:nvPr/>
        </p:nvSpPr>
        <p:spPr bwMode="auto">
          <a:xfrm>
            <a:off x="3714672" y="6023347"/>
            <a:ext cx="2045301" cy="369332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GB" sz="1800" dirty="0">
                <a:latin typeface="Arial"/>
                <a:cs typeface="Arial"/>
              </a:rPr>
              <a:t>Uncoupled motion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61809" y="5839172"/>
            <a:ext cx="3482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with skew </a:t>
            </a:r>
            <a:r>
              <a:rPr lang="en-US" sz="1800" dirty="0" err="1" smtClean="0">
                <a:latin typeface="Arial"/>
                <a:cs typeface="Arial"/>
              </a:rPr>
              <a:t>quadrupoles</a:t>
            </a:r>
            <a:r>
              <a:rPr lang="en-US" sz="1800" dirty="0" smtClean="0">
                <a:latin typeface="Arial"/>
                <a:cs typeface="Arial"/>
              </a:rPr>
              <a:t> these matrix elements are non-zero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100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coupling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Betatron motion is coupled in the presence of skew </a:t>
            </a:r>
            <a:r>
              <a:rPr lang="en-US" dirty="0" smtClean="0"/>
              <a:t>quadrupole components in the machine</a:t>
            </a:r>
            <a:endParaRPr lang="en-US" dirty="0"/>
          </a:p>
          <a:p>
            <a:pPr lvl="1"/>
            <a:r>
              <a:rPr lang="en-US" dirty="0"/>
              <a:t>The field is			       </a:t>
            </a:r>
            <a:r>
              <a:rPr lang="en-US" dirty="0" smtClean="0"/>
              <a:t> and </a:t>
            </a:r>
            <a:r>
              <a:rPr lang="en-US" dirty="0"/>
              <a:t>Hill</a:t>
            </a:r>
            <a:r>
              <a:rPr lang="ja-JP" altLang="en-US" dirty="0"/>
              <a:t>’</a:t>
            </a:r>
            <a:r>
              <a:rPr lang="en-US" altLang="ja-JP" dirty="0"/>
              <a:t>s equations are coupled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The motion is still </a:t>
            </a:r>
            <a:r>
              <a:rPr lang="en-US" dirty="0">
                <a:solidFill>
                  <a:srgbClr val="0000FF"/>
                </a:solidFill>
              </a:rPr>
              <a:t>linear with two new </a:t>
            </a:r>
            <a:r>
              <a:rPr lang="en-US" dirty="0" err="1">
                <a:solidFill>
                  <a:srgbClr val="0000FF"/>
                </a:solidFill>
              </a:rPr>
              <a:t>eigen</a:t>
            </a:r>
            <a:r>
              <a:rPr lang="en-US" dirty="0">
                <a:solidFill>
                  <a:srgbClr val="0000FF"/>
                </a:solidFill>
              </a:rPr>
              <a:t>-mode tunes, which are always split. </a:t>
            </a:r>
            <a:r>
              <a:rPr lang="en-US" dirty="0" smtClean="0"/>
              <a:t>For a thin </a:t>
            </a:r>
            <a:r>
              <a:rPr lang="en-US" dirty="0"/>
              <a:t>skew </a:t>
            </a:r>
            <a:r>
              <a:rPr lang="en-US" dirty="0" smtClean="0"/>
              <a:t>quadrupole with </a:t>
            </a:r>
            <a:r>
              <a:rPr lang="en-US" i="1" dirty="0" err="1" smtClean="0"/>
              <a:t>k</a:t>
            </a:r>
            <a:r>
              <a:rPr lang="en-US" i="1" baseline="-25000" dirty="0" err="1" smtClean="0"/>
              <a:t>s</a:t>
            </a:r>
            <a:r>
              <a:rPr lang="en-US" dirty="0" smtClean="0"/>
              <a:t> the induced tune split is</a:t>
            </a: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Coupling coefficients represent the </a:t>
            </a:r>
            <a:r>
              <a:rPr lang="en-US" dirty="0" smtClean="0"/>
              <a:t>strength of </a:t>
            </a:r>
            <a:r>
              <a:rPr lang="en-US" dirty="0"/>
              <a:t>coupling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254700" lvl="1" indent="0">
              <a:buNone/>
            </a:pPr>
            <a:r>
              <a:rPr lang="en-US" dirty="0"/>
              <a:t>     </a:t>
            </a:r>
            <a:r>
              <a:rPr lang="is-IS" dirty="0"/>
              <a:t>… </a:t>
            </a:r>
            <a:r>
              <a:rPr lang="en-US" dirty="0"/>
              <a:t>complex number characterizing the difference resonance</a:t>
            </a:r>
          </a:p>
          <a:p>
            <a:pPr lvl="1"/>
            <a:endParaRPr lang="en-US" dirty="0"/>
          </a:p>
          <a:p>
            <a:r>
              <a:rPr lang="en-US" dirty="0" smtClean="0"/>
              <a:t>As the motion </a:t>
            </a:r>
            <a:r>
              <a:rPr lang="en-US" dirty="0"/>
              <a:t>is coupled, vertical dispersion and optics function distortion appears</a:t>
            </a:r>
          </a:p>
          <a:p>
            <a:endParaRPr lang="en-US" dirty="0"/>
          </a:p>
        </p:txBody>
      </p:sp>
      <p:pic>
        <p:nvPicPr>
          <p:cNvPr id="4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45137"/>
            <a:ext cx="2232248" cy="29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0" y="2786962"/>
            <a:ext cx="2160240" cy="47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09108"/>
            <a:ext cx="1663700" cy="292100"/>
          </a:xfrm>
          <a:prstGeom prst="rect">
            <a:avLst/>
          </a:prstGeom>
        </p:spPr>
      </p:pic>
      <p:pic>
        <p:nvPicPr>
          <p:cNvPr id="8" name="Picture 7" descr="|C^pm_|_=_left_|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67" y="3863936"/>
            <a:ext cx="6883400" cy="6223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70335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Closest tune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616624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/>
              <a:t>Coupling makes it impossible to approach the tunes below </a:t>
            </a:r>
            <a:br>
              <a:rPr lang="en-US" dirty="0"/>
            </a:br>
            <a:r>
              <a:rPr lang="en-US" dirty="0"/>
              <a:t>		        , where        is again the coupling coefficient	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66" y="5141908"/>
            <a:ext cx="1778000" cy="2921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92" y="5180618"/>
            <a:ext cx="368300" cy="215900"/>
          </a:xfrm>
          <a:prstGeom prst="rect">
            <a:avLst/>
          </a:prstGeom>
        </p:spPr>
      </p:pic>
      <p:pic>
        <p:nvPicPr>
          <p:cNvPr id="11" name="Picture 10" descr="tomas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6" t="12850" r="26201" b="36915"/>
          <a:stretch/>
        </p:blipFill>
        <p:spPr>
          <a:xfrm>
            <a:off x="1619672" y="1052736"/>
            <a:ext cx="554586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81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Closest tune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616624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/>
              <a:t>Coupling makes it impossible to approach the tunes below </a:t>
            </a:r>
            <a:br>
              <a:rPr lang="en-US" dirty="0"/>
            </a:br>
            <a:r>
              <a:rPr lang="en-US" dirty="0"/>
              <a:t>		        , where        is again the coupling coefficient	</a:t>
            </a:r>
          </a:p>
          <a:p>
            <a:pPr lvl="1"/>
            <a:r>
              <a:rPr lang="en-US" dirty="0"/>
              <a:t>The coupling coefficient       can be measured very easily by trying to approach the tunes and measure the minimum distance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66" y="5141908"/>
            <a:ext cx="1778000" cy="292100"/>
          </a:xfrm>
          <a:prstGeom prst="rect">
            <a:avLst/>
          </a:prstGeom>
        </p:spPr>
      </p:pic>
      <p:pic>
        <p:nvPicPr>
          <p:cNvPr id="7" name="Picture 6" descr="attach_reade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" t="47697" r="57705" b="5728"/>
          <a:stretch/>
        </p:blipFill>
        <p:spPr>
          <a:xfrm>
            <a:off x="2771800" y="1340768"/>
            <a:ext cx="3571381" cy="31504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9552" y="936784"/>
            <a:ext cx="4483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/>
                <a:cs typeface="Arial"/>
              </a:rPr>
              <a:t>Tune measurement in the CERN PS</a:t>
            </a: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64" y="5589364"/>
            <a:ext cx="368300" cy="215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92" y="5180618"/>
            <a:ext cx="368300" cy="215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580" y="2216515"/>
            <a:ext cx="2232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600" dirty="0">
                <a:latin typeface="Arial"/>
                <a:cs typeface="Arial"/>
              </a:rPr>
              <a:t>q</a:t>
            </a:r>
            <a:r>
              <a:rPr lang="en-US" sz="1600" dirty="0" smtClean="0">
                <a:latin typeface="Arial"/>
                <a:cs typeface="Arial"/>
              </a:rPr>
              <a:t>uadrupole setting changed dynamically during storage time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083136" y="1424427"/>
            <a:ext cx="3145031" cy="2796661"/>
            <a:chOff x="3083136" y="1424427"/>
            <a:chExt cx="3145031" cy="2796661"/>
          </a:xfrm>
        </p:grpSpPr>
        <p:grpSp>
          <p:nvGrpSpPr>
            <p:cNvPr id="39" name="Group 38"/>
            <p:cNvGrpSpPr/>
            <p:nvPr/>
          </p:nvGrpSpPr>
          <p:grpSpPr>
            <a:xfrm>
              <a:off x="3085232" y="1424427"/>
              <a:ext cx="3142935" cy="1143197"/>
              <a:chOff x="3085232" y="1424427"/>
              <a:chExt cx="3142935" cy="114319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131840" y="2276872"/>
                <a:ext cx="36004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5724128" y="1724110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491880" y="1724330"/>
                <a:ext cx="2252614" cy="55254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724128" y="2060848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131840" y="1712452"/>
                <a:ext cx="360040" cy="7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472331" y="1712680"/>
                <a:ext cx="2251797" cy="348168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3085232" y="2290625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</a:t>
                </a:r>
                <a:r>
                  <a:rPr lang="en-US" sz="1200" dirty="0" smtClean="0">
                    <a:latin typeface="Arial"/>
                    <a:cs typeface="Arial"/>
                  </a:rPr>
                  <a:t>rogrammed </a:t>
                </a:r>
                <a:r>
                  <a:rPr lang="en-US" sz="1200" dirty="0" err="1" smtClean="0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 smtClean="0">
                    <a:latin typeface="Arial"/>
                    <a:cs typeface="Arial"/>
                  </a:rPr>
                  <a:t>x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098980" y="1424427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</a:t>
                </a:r>
                <a:r>
                  <a:rPr lang="en-US" sz="1200" dirty="0" smtClean="0">
                    <a:latin typeface="Arial"/>
                    <a:cs typeface="Arial"/>
                  </a:rPr>
                  <a:t>rogrammed </a:t>
                </a:r>
                <a:r>
                  <a:rPr lang="en-US" sz="1200" dirty="0" err="1" smtClean="0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 smtClean="0">
                    <a:latin typeface="Arial"/>
                    <a:cs typeface="Arial"/>
                  </a:rPr>
                  <a:t>y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083136" y="3077891"/>
              <a:ext cx="3142935" cy="1143197"/>
              <a:chOff x="3085232" y="1424427"/>
              <a:chExt cx="3142935" cy="1143197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3131840" y="2276872"/>
                <a:ext cx="36004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724128" y="1724110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3491880" y="1724330"/>
                <a:ext cx="2252614" cy="55254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724128" y="2060848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3131840" y="1712452"/>
                <a:ext cx="360040" cy="7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472331" y="1712680"/>
                <a:ext cx="2251797" cy="348168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085232" y="2290625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</a:t>
                </a:r>
                <a:r>
                  <a:rPr lang="en-US" sz="1200" dirty="0" smtClean="0">
                    <a:latin typeface="Arial"/>
                    <a:cs typeface="Arial"/>
                  </a:rPr>
                  <a:t>rogrammed </a:t>
                </a:r>
                <a:r>
                  <a:rPr lang="en-US" sz="1200" dirty="0" err="1" smtClean="0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 smtClean="0">
                    <a:latin typeface="Arial"/>
                    <a:cs typeface="Arial"/>
                  </a:rPr>
                  <a:t>x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098980" y="1424427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</a:t>
                </a:r>
                <a:r>
                  <a:rPr lang="en-US" sz="1200" dirty="0" smtClean="0">
                    <a:latin typeface="Arial"/>
                    <a:cs typeface="Arial"/>
                  </a:rPr>
                  <a:t>rogrammed </a:t>
                </a:r>
                <a:r>
                  <a:rPr lang="en-US" sz="1200" dirty="0" err="1" smtClean="0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 smtClean="0">
                    <a:latin typeface="Arial"/>
                    <a:cs typeface="Arial"/>
                  </a:rPr>
                  <a:t>y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61" name="TextBox 60"/>
          <p:cNvSpPr txBox="1"/>
          <p:nvPr/>
        </p:nvSpPr>
        <p:spPr>
          <a:xfrm>
            <a:off x="6268840" y="2226312"/>
            <a:ext cx="2901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600" dirty="0">
                <a:latin typeface="Arial"/>
                <a:cs typeface="Arial"/>
              </a:rPr>
              <a:t>t</a:t>
            </a:r>
            <a:r>
              <a:rPr lang="en-US" sz="1600" dirty="0" smtClean="0">
                <a:latin typeface="Arial"/>
                <a:cs typeface="Arial"/>
              </a:rPr>
              <a:t>une peaks from both planes visible in Fourier spectra of </a:t>
            </a:r>
            <a:r>
              <a:rPr lang="en-US" sz="1600" dirty="0">
                <a:latin typeface="Arial"/>
                <a:cs typeface="Arial"/>
              </a:rPr>
              <a:t>horizontal and vertical </a:t>
            </a:r>
            <a:r>
              <a:rPr lang="en-US" sz="1600" dirty="0" smtClean="0">
                <a:latin typeface="Arial"/>
                <a:cs typeface="Arial"/>
              </a:rPr>
              <a:t>motion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908736" y="1809872"/>
            <a:ext cx="0" cy="2160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704364" y="1965538"/>
            <a:ext cx="4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800" i="1" dirty="0" smtClean="0">
                <a:latin typeface="Arial"/>
                <a:cs typeface="Arial"/>
              </a:rPr>
              <a:t>C</a:t>
            </a:r>
            <a:r>
              <a:rPr lang="en-US" sz="1800" i="1" baseline="30000" dirty="0" smtClean="0">
                <a:latin typeface="Arial"/>
                <a:cs typeface="Arial"/>
              </a:rPr>
              <a:t>–</a:t>
            </a:r>
            <a:endParaRPr lang="en-US" sz="1800" i="1" baseline="30000" dirty="0">
              <a:latin typeface="Arial"/>
              <a:cs typeface="Arial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906640" y="3468415"/>
            <a:ext cx="0" cy="2160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702268" y="3624081"/>
            <a:ext cx="4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800" i="1" dirty="0" smtClean="0">
                <a:latin typeface="Arial"/>
                <a:cs typeface="Arial"/>
              </a:rPr>
              <a:t>C</a:t>
            </a:r>
            <a:r>
              <a:rPr lang="en-US" sz="1800" i="1" baseline="30000" dirty="0" smtClean="0">
                <a:latin typeface="Arial"/>
                <a:cs typeface="Arial"/>
              </a:rPr>
              <a:t>–</a:t>
            </a:r>
            <a:endParaRPr lang="en-US" sz="1800" i="1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9583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coupling correction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Coupling correctors</a:t>
            </a:r>
          </a:p>
          <a:p>
            <a:pPr lvl="1"/>
            <a:r>
              <a:rPr lang="en-US" dirty="0"/>
              <a:t>Introduce skew </a:t>
            </a:r>
            <a:r>
              <a:rPr lang="en-US" dirty="0" err="1"/>
              <a:t>quadrupoles</a:t>
            </a:r>
            <a:r>
              <a:rPr lang="en-US" dirty="0"/>
              <a:t> into the lattice</a:t>
            </a:r>
          </a:p>
          <a:p>
            <a:pPr lvl="1"/>
            <a:r>
              <a:rPr lang="en-US" dirty="0"/>
              <a:t>If skew </a:t>
            </a:r>
            <a:r>
              <a:rPr lang="en-US" dirty="0" err="1"/>
              <a:t>quadrupoles</a:t>
            </a:r>
            <a:r>
              <a:rPr lang="en-US" dirty="0"/>
              <a:t> are not available, one can make vertical closed orbit bumps in sextuple magnets (used in JPARC main ring until installation of skew quadrupole correctors)</a:t>
            </a:r>
          </a:p>
          <a:p>
            <a:r>
              <a:rPr lang="en-US" dirty="0"/>
              <a:t>Methods &amp; approaches</a:t>
            </a:r>
          </a:p>
          <a:p>
            <a:pPr lvl="1"/>
            <a:r>
              <a:rPr lang="en-US" dirty="0"/>
              <a:t>Correct globally/locally coupling coefficient (or resonance driving term) </a:t>
            </a:r>
          </a:p>
          <a:p>
            <a:pPr lvl="1"/>
            <a:r>
              <a:rPr lang="en-US" dirty="0"/>
              <a:t>Correct optics distortion (especially vertical dispersion)</a:t>
            </a:r>
          </a:p>
          <a:p>
            <a:pPr lvl="1"/>
            <a:r>
              <a:rPr lang="en-US" dirty="0"/>
              <a:t>Move working point close to coupling resonances and repeat</a:t>
            </a:r>
          </a:p>
          <a:p>
            <a:r>
              <a:rPr lang="en-US" dirty="0"/>
              <a:t>Remarks</a:t>
            </a:r>
          </a:p>
          <a:p>
            <a:pPr lvl="1"/>
            <a:r>
              <a:rPr lang="en-US" dirty="0"/>
              <a:t>Correction especially important for beams with unequal emittances “flat beams” (coupling leads to emittance exchange)</a:t>
            </a:r>
          </a:p>
          <a:p>
            <a:pPr lvl="1"/>
            <a:r>
              <a:rPr lang="en-US" dirty="0"/>
              <a:t>The (vertical) orbit correction may be critical for reducing coupling (e.g. due to feed-down </a:t>
            </a:r>
            <a:r>
              <a:rPr lang="en-US" dirty="0" err="1"/>
              <a:t>sextupoles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20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linear imperfections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Linear imperfections such as magnet misalignments and field errors are unavoidable in a real accelerator, but they can be corrected to some extent as summarized in this table: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986173"/>
              </p:ext>
            </p:extLst>
          </p:nvPr>
        </p:nvGraphicFramePr>
        <p:xfrm>
          <a:off x="683568" y="2420888"/>
          <a:ext cx="8136904" cy="28905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6264"/>
                <a:gridCol w="2952328"/>
                <a:gridCol w="28083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Error </a:t>
                      </a:r>
                      <a:endParaRPr lang="en-US" b="1" dirty="0" smtClean="0">
                        <a:effectLst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Effect</a:t>
                      </a:r>
                      <a:endParaRPr lang="en-US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Cure </a:t>
                      </a:r>
                      <a:endParaRPr lang="en-US" b="1" dirty="0" smtClean="0">
                        <a:effectLst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fabrication imperfections </a:t>
                      </a:r>
                      <a:endParaRPr lang="en-US" dirty="0" smtClean="0">
                        <a:effectLst/>
                      </a:endParaRPr>
                    </a:p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unwanted multipolar components </a:t>
                      </a:r>
                      <a:endParaRPr lang="en-US" dirty="0" smtClean="0">
                        <a:effectLst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better fabrication / multipolar correctors coils </a:t>
                      </a:r>
                      <a:endParaRPr lang="en-US" dirty="0" smtClean="0">
                        <a:effectLst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transverse misalignments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feed-down effect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better alignment / correctors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dipole kicks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orbit distortion / residual dispersion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corrector dipoles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quad field errors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tune shift, beta-beating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trim special </a:t>
                      </a:r>
                      <a:r>
                        <a:rPr lang="en-US" sz="1400" b="0" i="0" u="none" strike="noStrike" cap="non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quadrupoles</a:t>
                      </a: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quadrupole tilts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coupling x −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better alignment  / skew quads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power supplies </a:t>
                      </a:r>
                      <a:endParaRPr lang="en-US" dirty="0" smtClean="0">
                        <a:effectLst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closed orbit distortion / tune shift / modulation</a:t>
                      </a:r>
                      <a:endParaRPr lang="en-US" dirty="0" smtClean="0">
                        <a:effectLst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improve power supplies and their calibration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06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"/>
                <a:ea typeface="ＭＳ Ｐゴシック" charset="0"/>
                <a:cs typeface="Arial"/>
              </a:rPr>
              <a:t>Additional material</a:t>
            </a:r>
            <a:endParaRPr lang="en-US" sz="2000" b="1" dirty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473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focusing from dipoles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760640"/>
          </a:xfrm>
        </p:spPr>
        <p:txBody>
          <a:bodyPr>
            <a:normAutofit/>
          </a:bodyPr>
          <a:lstStyle/>
          <a:p>
            <a:r>
              <a:rPr lang="en-US" dirty="0"/>
              <a:t>Consider a particle in a dipole field</a:t>
            </a:r>
          </a:p>
          <a:p>
            <a:pPr lvl="1"/>
            <a:r>
              <a:rPr lang="en-US" b="0" dirty="0"/>
              <a:t>In the </a:t>
            </a:r>
            <a:r>
              <a:rPr lang="en-US" dirty="0"/>
              <a:t>horizontal plane</a:t>
            </a:r>
          </a:p>
          <a:p>
            <a:pPr lvl="2"/>
            <a:r>
              <a:rPr lang="en-US" dirty="0"/>
              <a:t>it performs harmonic oscillations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dirty="0" smtClean="0"/>
              <a:t>with frequency</a:t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dirty="0"/>
          </a:p>
          <a:p>
            <a:pPr lvl="2"/>
            <a:r>
              <a:rPr lang="en-US" dirty="0"/>
              <a:t>the horizontal acceleration is described by</a:t>
            </a:r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2"/>
            <a:r>
              <a:rPr lang="en-US" dirty="0" smtClean="0"/>
              <a:t>Therefore dipoles provide a </a:t>
            </a:r>
            <a:r>
              <a:rPr lang="en-US" b="1" dirty="0" smtClean="0">
                <a:solidFill>
                  <a:srgbClr val="008000"/>
                </a:solidFill>
              </a:rPr>
              <a:t>weak </a:t>
            </a:r>
            <a:r>
              <a:rPr lang="en-US" b="1" dirty="0">
                <a:solidFill>
                  <a:srgbClr val="008000"/>
                </a:solidFill>
              </a:rPr>
              <a:t>focusing </a:t>
            </a:r>
            <a:r>
              <a:rPr lang="en-US" dirty="0"/>
              <a:t>effect in the </a:t>
            </a:r>
            <a:r>
              <a:rPr lang="en-US" b="1" dirty="0">
                <a:solidFill>
                  <a:srgbClr val="008000"/>
                </a:solidFill>
              </a:rPr>
              <a:t>horizontal plane</a:t>
            </a:r>
          </a:p>
          <a:p>
            <a:pPr lvl="1"/>
            <a:r>
              <a:rPr lang="en-US" b="0" dirty="0"/>
              <a:t>In the </a:t>
            </a:r>
            <a:r>
              <a:rPr lang="en-US" dirty="0"/>
              <a:t>vertical plane</a:t>
            </a:r>
            <a:r>
              <a:rPr lang="en-US" b="0" dirty="0"/>
              <a:t>, the only force present is </a:t>
            </a:r>
            <a:r>
              <a:rPr lang="en-US" b="0" dirty="0" smtClean="0"/>
              <a:t>gravity</a:t>
            </a:r>
            <a:endParaRPr lang="en-US" b="0" dirty="0"/>
          </a:p>
          <a:p>
            <a:pPr lvl="2"/>
            <a:r>
              <a:rPr lang="en-US" dirty="0"/>
              <a:t>Particles are displaced vertically following the usual </a:t>
            </a:r>
            <a:r>
              <a:rPr lang="en-US" dirty="0" smtClean="0"/>
              <a:t>law: </a:t>
            </a:r>
            <a:endParaRPr lang="en-US" dirty="0"/>
          </a:p>
          <a:p>
            <a:pPr lvl="2"/>
            <a:r>
              <a:rPr lang="en-US" dirty="0" smtClean="0"/>
              <a:t>With </a:t>
            </a:r>
            <a:r>
              <a:rPr lang="en-US" i="1" dirty="0" err="1"/>
              <a:t>a</a:t>
            </a:r>
            <a:r>
              <a:rPr lang="en-US" i="1" baseline="-25000" dirty="0" err="1"/>
              <a:t>g</a:t>
            </a:r>
            <a:r>
              <a:rPr lang="en-US" dirty="0"/>
              <a:t> ≈ 10 m/s</a:t>
            </a:r>
            <a:r>
              <a:rPr lang="en-US" baseline="30000" dirty="0"/>
              <a:t>2</a:t>
            </a:r>
            <a:r>
              <a:rPr lang="en-US" dirty="0"/>
              <a:t>, the particle is displaced by </a:t>
            </a:r>
            <a:r>
              <a:rPr lang="en-US" b="1" dirty="0"/>
              <a:t>18 mm </a:t>
            </a:r>
            <a:r>
              <a:rPr lang="en-US" dirty="0"/>
              <a:t>(LHC dipole aperture) in </a:t>
            </a:r>
            <a:r>
              <a:rPr lang="en-US" b="1" dirty="0"/>
              <a:t>60 </a:t>
            </a:r>
            <a:r>
              <a:rPr lang="en-US" b="1" dirty="0" err="1"/>
              <a:t>ms</a:t>
            </a:r>
            <a:r>
              <a:rPr lang="en-US" b="1" dirty="0"/>
              <a:t> </a:t>
            </a:r>
            <a:r>
              <a:rPr lang="en-US" dirty="0"/>
              <a:t>(few hundred turns in LHC)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need focusing!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1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029" y="2086753"/>
            <a:ext cx="2266633" cy="31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507" y="3687667"/>
            <a:ext cx="2534682" cy="64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9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7876"/>
            <a:ext cx="1531602" cy="53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562" y="2657246"/>
            <a:ext cx="878364" cy="59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292624" y="1399309"/>
            <a:ext cx="3527848" cy="2749771"/>
            <a:chOff x="1654908" y="1777599"/>
            <a:chExt cx="3527848" cy="2749771"/>
          </a:xfrm>
        </p:grpSpPr>
        <p:sp>
          <p:nvSpPr>
            <p:cNvPr id="9" name="Oval 8"/>
            <p:cNvSpPr/>
            <p:nvPr/>
          </p:nvSpPr>
          <p:spPr>
            <a:xfrm>
              <a:off x="3100929" y="2101817"/>
              <a:ext cx="2081827" cy="2108139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795414" y="1822132"/>
              <a:ext cx="2081827" cy="210813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 flipH="1">
              <a:off x="3180806" y="2168129"/>
              <a:ext cx="450000" cy="0"/>
            </a:xfrm>
            <a:prstGeom prst="straightConnector1">
              <a:avLst/>
            </a:prstGeom>
            <a:ln w="25400">
              <a:solidFill>
                <a:srgbClr val="26262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3369806" y="2378778"/>
              <a:ext cx="72000" cy="720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96804" y="2139455"/>
              <a:ext cx="699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solidFill>
                    <a:schemeClr val="accent6">
                      <a:lumMod val="50000"/>
                    </a:schemeClr>
                  </a:solidFill>
                  <a:latin typeface="Times"/>
                  <a:cs typeface="Times"/>
                </a:rPr>
                <a:t>s = </a:t>
              </a:r>
              <a:r>
                <a:rPr lang="en-US" sz="1800" dirty="0" err="1" smtClean="0">
                  <a:solidFill>
                    <a:schemeClr val="accent6">
                      <a:lumMod val="50000"/>
                    </a:schemeClr>
                  </a:solidFill>
                  <a:latin typeface="Times"/>
                  <a:cs typeface="Times"/>
                </a:rPr>
                <a:t>vt</a:t>
              </a:r>
              <a:endParaRPr lang="en-US" sz="1800" dirty="0">
                <a:solidFill>
                  <a:schemeClr val="accent6">
                    <a:lumMod val="50000"/>
                  </a:schemeClr>
                </a:solidFill>
                <a:latin typeface="Times"/>
                <a:cs typeface="Time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48902" y="4188816"/>
              <a:ext cx="15076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 smtClean="0">
                  <a:solidFill>
                    <a:srgbClr val="3C3C65"/>
                  </a:solidFill>
                  <a:latin typeface="Arial"/>
                  <a:cs typeface="Arial"/>
                </a:rPr>
                <a:t>reference orbit</a:t>
              </a:r>
              <a:endParaRPr lang="en-US" sz="1600" dirty="0">
                <a:solidFill>
                  <a:srgbClr val="3C3C65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54908" y="1777599"/>
              <a:ext cx="154658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particle with </a:t>
              </a:r>
              <a:r>
                <a:rPr lang="en-US" sz="1600" dirty="0" smtClean="0">
                  <a:solidFill>
                    <a:srgbClr val="FF0000"/>
                  </a:solidFill>
                  <a:latin typeface="Times"/>
                  <a:cs typeface="Times"/>
                </a:rPr>
                <a:t>x</a:t>
              </a:r>
              <a:r>
                <a:rPr lang="en-US" sz="1600" baseline="-25000" dirty="0" smtClean="0">
                  <a:solidFill>
                    <a:srgbClr val="FF0000"/>
                  </a:solidFill>
                  <a:latin typeface="Times"/>
                  <a:cs typeface="Times"/>
                </a:rPr>
                <a:t>0</a:t>
              </a:r>
              <a:r>
                <a:rPr lang="en-US" sz="1600" dirty="0" smtClean="0">
                  <a:solidFill>
                    <a:srgbClr val="FF0000"/>
                  </a:solidFill>
                  <a:latin typeface="Times"/>
                  <a:cs typeface="Times"/>
                </a:rPr>
                <a:t> 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initial offset</a:t>
              </a:r>
              <a:endParaRPr 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3022516" y="2106890"/>
              <a:ext cx="93334" cy="11174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3405806" y="2410547"/>
              <a:ext cx="735261" cy="718252"/>
            </a:xfrm>
            <a:prstGeom prst="straightConnector1">
              <a:avLst/>
            </a:prstGeom>
            <a:ln w="25400">
              <a:solidFill>
                <a:srgbClr val="26262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 noChangeAspect="1"/>
              <a:endCxn id="10" idx="1"/>
            </p:cNvCxnSpPr>
            <p:nvPr/>
          </p:nvCxnSpPr>
          <p:spPr>
            <a:xfrm flipH="1" flipV="1">
              <a:off x="3100291" y="2130862"/>
              <a:ext cx="292806" cy="267356"/>
            </a:xfrm>
            <a:prstGeom prst="straightConnector1">
              <a:avLst/>
            </a:prstGeom>
            <a:ln w="25400">
              <a:solidFill>
                <a:srgbClr val="26262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377316" y="181301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solidFill>
                    <a:schemeClr val="accent6">
                      <a:lumMod val="50000"/>
                    </a:schemeClr>
                  </a:solidFill>
                  <a:latin typeface="Times"/>
                  <a:cs typeface="Times"/>
                </a:rPr>
                <a:t>y</a:t>
              </a:r>
              <a:endParaRPr lang="en-US" sz="1800" baseline="-25000" dirty="0">
                <a:solidFill>
                  <a:schemeClr val="accent6">
                    <a:lumMod val="50000"/>
                  </a:schemeClr>
                </a:solidFill>
                <a:latin typeface="Times"/>
                <a:cs typeface="Time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03671" y="2589615"/>
              <a:ext cx="453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800" b="1" dirty="0" err="1" smtClean="0">
                  <a:solidFill>
                    <a:schemeClr val="accent6">
                      <a:lumMod val="50000"/>
                    </a:schemeClr>
                  </a:solidFill>
                  <a:latin typeface="Symbol" charset="2"/>
                  <a:cs typeface="Symbol" charset="2"/>
                </a:rPr>
                <a:t>ρ</a:t>
              </a:r>
              <a:endParaRPr lang="en-US" sz="1800" b="1" dirty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715348" y="178656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Times"/>
                <a:cs typeface="Times"/>
              </a:rPr>
              <a:t>x</a:t>
            </a:r>
            <a:endParaRPr lang="en-US" sz="1800" baseline="-25000" dirty="0">
              <a:solidFill>
                <a:schemeClr val="accent6">
                  <a:lumMod val="50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718492" y="1700808"/>
            <a:ext cx="72000" cy="72000"/>
          </a:xfrm>
          <a:prstGeom prst="ellipse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en-US" sz="2000" dirty="0" err="1">
              <a:latin typeface="Arial"/>
              <a:cs typeface="Arial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055228" y="1640451"/>
            <a:ext cx="408744" cy="378356"/>
          </a:xfrm>
          <a:prstGeom prst="straightConnector1">
            <a:avLst/>
          </a:prstGeom>
          <a:ln w="25400">
            <a:solidFill>
              <a:srgbClr val="26262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18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 – Linear </a:t>
            </a:r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/>
              <a:t>Consider s-dependent fields from dipoles and normal </a:t>
            </a:r>
            <a:r>
              <a:rPr lang="en-US" b="0" dirty="0" err="1"/>
              <a:t>quadrupoles</a:t>
            </a:r>
            <a:endParaRPr lang="en-US" b="0" dirty="0"/>
          </a:p>
          <a:p>
            <a:endParaRPr lang="en-US" b="0" dirty="0"/>
          </a:p>
          <a:p>
            <a:pPr lvl="1"/>
            <a:r>
              <a:rPr lang="en-US" b="0" dirty="0"/>
              <a:t>The total momentum can be </a:t>
            </a:r>
            <a:r>
              <a:rPr lang="en-US" b="0" dirty="0" smtClean="0"/>
              <a:t>written as </a:t>
            </a:r>
            <a:r>
              <a:rPr lang="en-US" b="0" dirty="0"/>
              <a:t>		</a:t>
            </a:r>
          </a:p>
          <a:p>
            <a:pPr lvl="1"/>
            <a:r>
              <a:rPr lang="en-US" b="0" dirty="0"/>
              <a:t>With </a:t>
            </a:r>
            <a:r>
              <a:rPr lang="en-US" b="0" dirty="0" smtClean="0"/>
              <a:t>the magnetic </a:t>
            </a:r>
            <a:r>
              <a:rPr lang="en-US" b="0" dirty="0"/>
              <a:t>rigidity	          </a:t>
            </a:r>
            <a:r>
              <a:rPr lang="en-US" b="0" dirty="0" smtClean="0"/>
              <a:t>	   and </a:t>
            </a:r>
            <a:r>
              <a:rPr lang="en-US" b="0" dirty="0"/>
              <a:t>normalized gradient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			</a:t>
            </a:r>
            <a:br>
              <a:rPr lang="en-US" b="0" dirty="0" smtClean="0"/>
            </a:br>
            <a:r>
              <a:rPr lang="en-US" b="0" dirty="0" smtClean="0"/>
              <a:t>		   the </a:t>
            </a:r>
            <a:r>
              <a:rPr lang="en-US" b="0" dirty="0"/>
              <a:t>equations of motion are</a:t>
            </a:r>
          </a:p>
          <a:p>
            <a:endParaRPr lang="en-US" b="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Inhomogeneous equations with s-dependent coefficients</a:t>
            </a:r>
          </a:p>
          <a:p>
            <a:pPr lvl="2"/>
            <a:r>
              <a:rPr lang="en-US" dirty="0"/>
              <a:t>The </a:t>
            </a:r>
            <a:r>
              <a:rPr lang="en-US" dirty="0" smtClean="0"/>
              <a:t>term</a:t>
            </a:r>
            <a:r>
              <a:rPr lang="en-US" dirty="0"/>
              <a:t> </a:t>
            </a:r>
            <a:r>
              <a:rPr lang="en-US" dirty="0" smtClean="0"/>
              <a:t>       corresponds </a:t>
            </a:r>
            <a:r>
              <a:rPr lang="en-US" dirty="0"/>
              <a:t>to the dipole </a:t>
            </a:r>
            <a:r>
              <a:rPr lang="en-US" b="1" dirty="0" smtClean="0">
                <a:solidFill>
                  <a:srgbClr val="008000"/>
                </a:solidFill>
              </a:rPr>
              <a:t>weak </a:t>
            </a:r>
            <a:r>
              <a:rPr lang="en-US" b="1" dirty="0">
                <a:solidFill>
                  <a:srgbClr val="008000"/>
                </a:solidFill>
              </a:rPr>
              <a:t>focusing </a:t>
            </a:r>
            <a:r>
              <a:rPr lang="en-US" dirty="0"/>
              <a:t>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/>
              <a:t>	       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              </a:t>
            </a:r>
            <a:r>
              <a:rPr lang="en-US" dirty="0" smtClean="0"/>
              <a:t>represents </a:t>
            </a:r>
            <a:r>
              <a:rPr lang="en-US" b="1" dirty="0">
                <a:solidFill>
                  <a:srgbClr val="0000FF"/>
                </a:solidFill>
              </a:rPr>
              <a:t>off-momentum </a:t>
            </a:r>
            <a:r>
              <a:rPr lang="en-US" dirty="0"/>
              <a:t>particles </a:t>
            </a:r>
          </a:p>
          <a:p>
            <a:endParaRPr lang="en-US" b="0" dirty="0"/>
          </a:p>
        </p:txBody>
      </p:sp>
      <p:pic>
        <p:nvPicPr>
          <p:cNvPr id="6" name="Picture 1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019" y="2196095"/>
            <a:ext cx="1130029" cy="56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65" y="2731365"/>
            <a:ext cx="1253323" cy="567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373216"/>
            <a:ext cx="297874" cy="46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2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813786"/>
            <a:ext cx="580957" cy="45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B_y_=_B_0(s)_+_G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06" y="1337642"/>
            <a:ext cx="4763770" cy="307340"/>
          </a:xfrm>
          <a:prstGeom prst="rect">
            <a:avLst/>
          </a:prstGeom>
        </p:spPr>
      </p:pic>
      <p:pic>
        <p:nvPicPr>
          <p:cNvPr id="18" name="Picture 17" descr="x^prime_prime_+_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29000"/>
            <a:ext cx="5353662" cy="1415545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3730172" y="3435294"/>
            <a:ext cx="990600" cy="990600"/>
          </a:xfrm>
          <a:prstGeom prst="ellipse">
            <a:avLst/>
          </a:prstGeom>
          <a:noFill/>
          <a:ln w="25400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5595776" y="3370745"/>
            <a:ext cx="1600200" cy="1066800"/>
          </a:xfrm>
          <a:prstGeom prst="ellipse">
            <a:avLst/>
          </a:prstGeom>
          <a:noFill/>
          <a:ln w="25400">
            <a:solidFill>
              <a:srgbClr val="00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3" descr="p_=_p_0_left(1_+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48" y="1677644"/>
            <a:ext cx="2024355" cy="65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orbit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3672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Off-momentum particles in a dipole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 to now all particles had the same momentum </a:t>
            </a:r>
            <a:r>
              <a:rPr lang="en-US" i="1" dirty="0"/>
              <a:t>p</a:t>
            </a:r>
            <a:r>
              <a:rPr lang="en-US" i="1" baseline="-25000" dirty="0"/>
              <a:t>0</a:t>
            </a:r>
          </a:p>
          <a:p>
            <a:r>
              <a:rPr lang="en-US" dirty="0"/>
              <a:t>What happens for off-momentum particles, i.e. particles with momentum </a:t>
            </a:r>
            <a:r>
              <a:rPr lang="en-US" i="1" dirty="0"/>
              <a:t>p</a:t>
            </a:r>
            <a:r>
              <a:rPr lang="en-US" i="1" baseline="-25000" dirty="0"/>
              <a:t>0</a:t>
            </a:r>
            <a:r>
              <a:rPr lang="en-US" i="1" dirty="0"/>
              <a:t>+</a:t>
            </a:r>
            <a:r>
              <a:rPr lang="en-US" dirty="0"/>
              <a:t>Δ</a:t>
            </a:r>
            <a:r>
              <a:rPr lang="en-US" i="1" dirty="0"/>
              <a:t>p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Consider a dipole with field </a:t>
            </a:r>
            <a:r>
              <a:rPr lang="en-US" i="1" dirty="0"/>
              <a:t>B</a:t>
            </a:r>
            <a:r>
              <a:rPr lang="en-US" dirty="0"/>
              <a:t> and </a:t>
            </a:r>
            <a:br>
              <a:rPr lang="en-US" dirty="0"/>
            </a:br>
            <a:r>
              <a:rPr lang="en-US" dirty="0"/>
              <a:t>bending </a:t>
            </a:r>
            <a:r>
              <a:rPr lang="en-US" dirty="0" smtClean="0"/>
              <a:t>radius</a:t>
            </a:r>
            <a:endParaRPr lang="en-US" i="1" dirty="0">
              <a:latin typeface="Symbol" charset="2"/>
              <a:cs typeface="Symbol" charset="2"/>
            </a:endParaRPr>
          </a:p>
          <a:p>
            <a:pPr lvl="1"/>
            <a:r>
              <a:rPr lang="en-US" dirty="0"/>
              <a:t>Recall that the magnetic rigidity is </a:t>
            </a:r>
            <a:br>
              <a:rPr lang="en-US" dirty="0"/>
            </a:br>
            <a:r>
              <a:rPr lang="en-US" dirty="0"/>
              <a:t>and for off-momentum particles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Considering the effective length of the dipole unchanged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1"/>
            <a:r>
              <a:rPr lang="en-US" dirty="0"/>
              <a:t>Off-momentum particles get different deflection (different orbit)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6520994" y="1955129"/>
            <a:ext cx="2501206" cy="2049935"/>
            <a:chOff x="4032" y="1584"/>
            <a:chExt cx="1757" cy="1728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032" y="1584"/>
              <a:ext cx="1344" cy="6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4032" y="1920"/>
              <a:ext cx="672" cy="13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4704" y="1920"/>
              <a:ext cx="672" cy="13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032" y="1728"/>
              <a:ext cx="1344" cy="192"/>
            </a:xfrm>
            <a:custGeom>
              <a:avLst/>
              <a:gdLst>
                <a:gd name="T0" fmla="*/ 0 w 1344"/>
                <a:gd name="T1" fmla="*/ 192 h 192"/>
                <a:gd name="T2" fmla="*/ 672 w 1344"/>
                <a:gd name="T3" fmla="*/ 0 h 192"/>
                <a:gd name="T4" fmla="*/ 1344 w 1344"/>
                <a:gd name="T5" fmla="*/ 192 h 192"/>
                <a:gd name="T6" fmla="*/ 0 60000 65536"/>
                <a:gd name="T7" fmla="*/ 0 60000 65536"/>
                <a:gd name="T8" fmla="*/ 0 60000 65536"/>
                <a:gd name="T9" fmla="*/ 0 w 1344"/>
                <a:gd name="T10" fmla="*/ 0 h 192"/>
                <a:gd name="T11" fmla="*/ 1344 w 134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44" h="192">
                  <a:moveTo>
                    <a:pt x="0" y="192"/>
                  </a:moveTo>
                  <a:cubicBezTo>
                    <a:pt x="224" y="96"/>
                    <a:pt x="448" y="0"/>
                    <a:pt x="672" y="0"/>
                  </a:cubicBezTo>
                  <a:cubicBezTo>
                    <a:pt x="896" y="0"/>
                    <a:pt x="1120" y="96"/>
                    <a:pt x="1344" y="192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512" y="2832"/>
              <a:ext cx="384" cy="96"/>
            </a:xfrm>
            <a:custGeom>
              <a:avLst/>
              <a:gdLst>
                <a:gd name="T0" fmla="*/ 0 w 384"/>
                <a:gd name="T1" fmla="*/ 96 h 96"/>
                <a:gd name="T2" fmla="*/ 192 w 384"/>
                <a:gd name="T3" fmla="*/ 0 h 96"/>
                <a:gd name="T4" fmla="*/ 384 w 384"/>
                <a:gd name="T5" fmla="*/ 96 h 96"/>
                <a:gd name="T6" fmla="*/ 0 60000 65536"/>
                <a:gd name="T7" fmla="*/ 0 60000 65536"/>
                <a:gd name="T8" fmla="*/ 0 60000 65536"/>
                <a:gd name="T9" fmla="*/ 0 w 384"/>
                <a:gd name="T10" fmla="*/ 0 h 96"/>
                <a:gd name="T11" fmla="*/ 384 w 384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96">
                  <a:moveTo>
                    <a:pt x="0" y="96"/>
                  </a:moveTo>
                  <a:cubicBezTo>
                    <a:pt x="64" y="48"/>
                    <a:pt x="128" y="0"/>
                    <a:pt x="192" y="0"/>
                  </a:cubicBezTo>
                  <a:cubicBezTo>
                    <a:pt x="256" y="0"/>
                    <a:pt x="320" y="48"/>
                    <a:pt x="384" y="96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032" y="1680"/>
              <a:ext cx="1344" cy="144"/>
            </a:xfrm>
            <a:custGeom>
              <a:avLst/>
              <a:gdLst>
                <a:gd name="T0" fmla="*/ 0 w 1440"/>
                <a:gd name="T1" fmla="*/ 0 h 312"/>
                <a:gd name="T2" fmla="*/ 359 w 1440"/>
                <a:gd name="T3" fmla="*/ 0 h 312"/>
                <a:gd name="T4" fmla="*/ 829 w 1440"/>
                <a:gd name="T5" fmla="*/ 0 h 312"/>
                <a:gd name="T6" fmla="*/ 0 60000 65536"/>
                <a:gd name="T7" fmla="*/ 0 60000 65536"/>
                <a:gd name="T8" fmla="*/ 0 60000 65536"/>
                <a:gd name="T9" fmla="*/ 0 w 1440"/>
                <a:gd name="T10" fmla="*/ 0 h 312"/>
                <a:gd name="T11" fmla="*/ 1440 w 1440"/>
                <a:gd name="T12" fmla="*/ 312 h 3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312">
                  <a:moveTo>
                    <a:pt x="0" y="312"/>
                  </a:moveTo>
                  <a:cubicBezTo>
                    <a:pt x="192" y="180"/>
                    <a:pt x="384" y="48"/>
                    <a:pt x="624" y="24"/>
                  </a:cubicBezTo>
                  <a:cubicBezTo>
                    <a:pt x="864" y="0"/>
                    <a:pt x="1304" y="128"/>
                    <a:pt x="1440" y="16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4656" y="2640"/>
              <a:ext cx="17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l-GR" sz="1400" b="1" i="1">
                  <a:latin typeface="Arial" charset="0"/>
                </a:rPr>
                <a:t>θ</a:t>
              </a:r>
              <a:endParaRPr lang="en-GB" sz="1400" b="1" i="1">
                <a:latin typeface="Arial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5356" y="1584"/>
              <a:ext cx="433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400" b="1" i="1" dirty="0">
                  <a:latin typeface="Arial" charset="0"/>
                </a:rPr>
                <a:t>p</a:t>
              </a:r>
              <a:r>
                <a:rPr lang="en-US" sz="1400" b="1" i="1" baseline="-25000" dirty="0">
                  <a:latin typeface="Arial" charset="0"/>
                </a:rPr>
                <a:t>0</a:t>
              </a:r>
              <a:r>
                <a:rPr lang="el-GR" sz="1400" b="1" i="1" dirty="0">
                  <a:latin typeface="Arial" charset="0"/>
                </a:rPr>
                <a:t>+Δ</a:t>
              </a:r>
              <a:r>
                <a:rPr lang="fr-FR" sz="1400" b="1" i="1" dirty="0">
                  <a:latin typeface="Arial" charset="0"/>
                </a:rPr>
                <a:t>p</a:t>
              </a:r>
              <a:endParaRPr lang="en-GB" sz="1400" b="1" i="1" dirty="0">
                <a:latin typeface="Arial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5376" y="1824"/>
              <a:ext cx="224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400" b="1" i="1" dirty="0">
                  <a:latin typeface="Arial" charset="0"/>
                </a:rPr>
                <a:t>p</a:t>
              </a:r>
              <a:r>
                <a:rPr lang="en-US" sz="1400" b="1" i="1" baseline="-25000" dirty="0">
                  <a:latin typeface="Arial" charset="0"/>
                </a:rPr>
                <a:t>0</a:t>
              </a:r>
              <a:endParaRPr lang="en-GB" sz="1400" b="1" i="1" dirty="0">
                <a:latin typeface="Arial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4704" y="1776"/>
              <a:ext cx="672" cy="15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5137" y="2400"/>
              <a:ext cx="184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l-GR" sz="1400" b="1" i="1" dirty="0">
                  <a:latin typeface="Arial" charset="0"/>
                </a:rPr>
                <a:t>ρ</a:t>
              </a:r>
              <a:endParaRPr lang="en-GB" sz="1400" b="1" i="1" dirty="0">
                <a:latin typeface="Arial" charset="0"/>
              </a:endParaRP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4032" y="1824"/>
              <a:ext cx="672" cy="14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756" y="2192"/>
              <a:ext cx="3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l-GR" sz="1400" b="1" i="1" dirty="0">
                  <a:latin typeface="Arial" charset="0"/>
                </a:rPr>
                <a:t>ρ</a:t>
              </a:r>
              <a:r>
                <a:rPr lang="en-US" sz="1400" b="1" i="1" dirty="0">
                  <a:latin typeface="Arial" charset="0"/>
                </a:rPr>
                <a:t>+</a:t>
              </a:r>
              <a:r>
                <a:rPr lang="el-GR" sz="1400" b="1" i="1" dirty="0">
                  <a:latin typeface="Arial" charset="0"/>
                </a:rPr>
                <a:t>Δρ</a:t>
              </a:r>
              <a:endParaRPr lang="en-GB" sz="1400" b="1" i="1" dirty="0">
                <a:latin typeface="Arial" charset="0"/>
              </a:endParaRPr>
            </a:p>
          </p:txBody>
        </p:sp>
      </p:grpSp>
      <p:pic>
        <p:nvPicPr>
          <p:cNvPr id="18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652" y="2869247"/>
            <a:ext cx="1000418" cy="55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676" y="3640363"/>
            <a:ext cx="3892396" cy="59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31168"/>
            <a:ext cx="6450324" cy="61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873" y="6005913"/>
            <a:ext cx="1574380" cy="69928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rho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469" y="2589496"/>
            <a:ext cx="197998" cy="25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98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equations of motion for off-momentum particles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solution is a sum of the </a:t>
            </a:r>
            <a:r>
              <a:rPr lang="en-US" b="1" dirty="0"/>
              <a:t>homogeneous</a:t>
            </a:r>
            <a:r>
              <a:rPr lang="en-US" dirty="0"/>
              <a:t> (on-momentum) and the </a:t>
            </a:r>
            <a:r>
              <a:rPr lang="en-US" b="1" dirty="0"/>
              <a:t>inhomogeneous</a:t>
            </a:r>
            <a:r>
              <a:rPr lang="en-US" dirty="0"/>
              <a:t> (off-momentum) equation solutions</a:t>
            </a:r>
          </a:p>
          <a:p>
            <a:endParaRPr lang="en-US" dirty="0"/>
          </a:p>
          <a:p>
            <a:pPr lvl="1"/>
            <a:r>
              <a:rPr lang="en-US" dirty="0"/>
              <a:t>In that way, the equations of motion are split in two parts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b="1" dirty="0"/>
              <a:t>dispersion function </a:t>
            </a:r>
            <a:r>
              <a:rPr lang="en-US" dirty="0"/>
              <a:t>can be defined as</a:t>
            </a:r>
          </a:p>
          <a:p>
            <a:r>
              <a:rPr lang="en-US" dirty="0"/>
              <a:t>The dispersion equation is</a:t>
            </a:r>
          </a:p>
          <a:p>
            <a:endParaRPr lang="en-US" dirty="0"/>
          </a:p>
        </p:txBody>
      </p:sp>
      <p:pic>
        <p:nvPicPr>
          <p:cNvPr id="4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372596"/>
            <a:ext cx="2952329" cy="6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69" y="2915188"/>
            <a:ext cx="2545431" cy="30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312" y="3890987"/>
            <a:ext cx="32258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_x(s)_=_frac_x_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653" y="4837712"/>
            <a:ext cx="1774190" cy="670560"/>
          </a:xfrm>
          <a:prstGeom prst="rect">
            <a:avLst/>
          </a:prstGeom>
        </p:spPr>
      </p:pic>
      <p:pic>
        <p:nvPicPr>
          <p:cNvPr id="12" name="Picture 11" descr="D_x^prime_prime_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993468"/>
            <a:ext cx="3408680" cy="6426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4328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including dispersion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Design orbit </a:t>
            </a:r>
            <a:r>
              <a:rPr lang="en-US" dirty="0" smtClean="0"/>
              <a:t>is defined </a:t>
            </a:r>
            <a:r>
              <a:rPr lang="en-US" dirty="0"/>
              <a:t>by main dipole field</a:t>
            </a:r>
          </a:p>
          <a:p>
            <a:pPr lvl="1"/>
            <a:r>
              <a:rPr lang="en-US" dirty="0" smtClean="0"/>
              <a:t>On-momentum particles oscillate around the </a:t>
            </a:r>
            <a:r>
              <a:rPr lang="en-US" dirty="0" smtClean="0">
                <a:solidFill>
                  <a:srgbClr val="FF0000"/>
                </a:solidFill>
              </a:rPr>
              <a:t>closed orbit </a:t>
            </a:r>
            <a:r>
              <a:rPr lang="en-US" dirty="0" smtClean="0"/>
              <a:t>(which is different compared to the design orbit in case of imperfections)</a:t>
            </a:r>
          </a:p>
          <a:p>
            <a:pPr lvl="1"/>
            <a:r>
              <a:rPr lang="en-US" dirty="0" smtClean="0"/>
              <a:t>Off-momentum particles oscillate around the </a:t>
            </a:r>
            <a:r>
              <a:rPr lang="en-US" dirty="0" smtClean="0">
                <a:solidFill>
                  <a:srgbClr val="0000FF"/>
                </a:solidFill>
              </a:rPr>
              <a:t>chromatic closed orbit</a:t>
            </a:r>
            <a:r>
              <a:rPr lang="en-US" dirty="0" smtClean="0"/>
              <a:t>, defined by the dispersion function times the momentum offset </a:t>
            </a:r>
            <a:r>
              <a:rPr lang="en-US" dirty="0" smtClean="0">
                <a:solidFill>
                  <a:srgbClr val="FF0000"/>
                </a:solidFill>
              </a:rPr>
              <a:t>added to </a:t>
            </a:r>
            <a:r>
              <a:rPr lang="en-US" dirty="0">
                <a:solidFill>
                  <a:srgbClr val="FF0000"/>
                </a:solidFill>
              </a:rPr>
              <a:t>the on-momentum closed </a:t>
            </a:r>
            <a:r>
              <a:rPr lang="en-US" dirty="0" smtClean="0">
                <a:solidFill>
                  <a:srgbClr val="FF0000"/>
                </a:solidFill>
              </a:rPr>
              <a:t>orbit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27972" y="5167239"/>
            <a:ext cx="3455996" cy="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>
          <a:xfrm flipV="1">
            <a:off x="2325352" y="4040017"/>
            <a:ext cx="0" cy="238336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grpSp>
        <p:nvGrpSpPr>
          <p:cNvPr id="73" name="Group 72"/>
          <p:cNvGrpSpPr/>
          <p:nvPr/>
        </p:nvGrpSpPr>
        <p:grpSpPr>
          <a:xfrm>
            <a:off x="1686416" y="5095231"/>
            <a:ext cx="2608623" cy="826399"/>
            <a:chOff x="1209266" y="4803088"/>
            <a:chExt cx="2608623" cy="826399"/>
          </a:xfrm>
        </p:grpSpPr>
        <p:sp>
          <p:nvSpPr>
            <p:cNvPr id="23" name="Oval 22"/>
            <p:cNvSpPr/>
            <p:nvPr/>
          </p:nvSpPr>
          <p:spPr>
            <a:xfrm rot="19620000">
              <a:off x="1209266" y="4803088"/>
              <a:ext cx="2608623" cy="826399"/>
            </a:xfrm>
            <a:prstGeom prst="ellipse">
              <a:avLst/>
            </a:prstGeom>
            <a:noFill/>
            <a:ln w="2540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483768" y="5183107"/>
              <a:ext cx="90595" cy="9059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74" name="Picture 73" descr="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268" y="4934882"/>
            <a:ext cx="139700" cy="127000"/>
          </a:xfrm>
          <a:prstGeom prst="rect">
            <a:avLst/>
          </a:prstGeom>
        </p:spPr>
      </p:pic>
      <p:pic>
        <p:nvPicPr>
          <p:cNvPr id="75" name="Picture 74" descr="x^pri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205" y="4045015"/>
            <a:ext cx="203200" cy="215900"/>
          </a:xfrm>
          <a:prstGeom prst="rect">
            <a:avLst/>
          </a:prstGeom>
        </p:spPr>
      </p:pic>
      <p:cxnSp>
        <p:nvCxnSpPr>
          <p:cNvPr id="77" name="Straight Arrow Connector 76"/>
          <p:cNvCxnSpPr/>
          <p:nvPr/>
        </p:nvCxnSpPr>
        <p:spPr>
          <a:xfrm>
            <a:off x="3005864" y="5167239"/>
            <a:ext cx="0" cy="35706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2327520" y="5527279"/>
            <a:ext cx="683999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" name="Picture 78" descr="x^prime_text_C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146" y="5204152"/>
            <a:ext cx="364463" cy="229091"/>
          </a:xfrm>
          <a:prstGeom prst="rect">
            <a:avLst/>
          </a:prstGeom>
        </p:spPr>
      </p:pic>
      <p:pic>
        <p:nvPicPr>
          <p:cNvPr id="80" name="Picture 79" descr="x_text_C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276" y="5617570"/>
            <a:ext cx="352447" cy="130909"/>
          </a:xfrm>
          <a:prstGeom prst="rect">
            <a:avLst/>
          </a:prstGeom>
        </p:spPr>
      </p:pic>
      <p:cxnSp>
        <p:nvCxnSpPr>
          <p:cNvPr id="122" name="Straight Arrow Connector 121"/>
          <p:cNvCxnSpPr/>
          <p:nvPr/>
        </p:nvCxnSpPr>
        <p:spPr>
          <a:xfrm flipV="1">
            <a:off x="4611536" y="5167239"/>
            <a:ext cx="3455996" cy="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cxnSp>
        <p:nvCxnSpPr>
          <p:cNvPr id="123" name="Straight Arrow Connector 122"/>
          <p:cNvCxnSpPr/>
          <p:nvPr/>
        </p:nvCxnSpPr>
        <p:spPr>
          <a:xfrm flipV="1">
            <a:off x="6230119" y="4040017"/>
            <a:ext cx="0" cy="2383360"/>
          </a:xfrm>
          <a:prstGeom prst="straightConnector1">
            <a:avLst/>
          </a:prstGeom>
          <a:noFill/>
          <a:ln w="25400" cap="flat" cmpd="sng" algn="ctr">
            <a:solidFill>
              <a:srgbClr val="262626"/>
            </a:solidFill>
            <a:prstDash val="solid"/>
            <a:tailEnd type="arrow"/>
          </a:ln>
          <a:effectLst/>
        </p:spPr>
      </p:cxnSp>
      <p:sp>
        <p:nvSpPr>
          <p:cNvPr id="126" name="Oval 125"/>
          <p:cNvSpPr/>
          <p:nvPr/>
        </p:nvSpPr>
        <p:spPr>
          <a:xfrm>
            <a:off x="6865685" y="5475250"/>
            <a:ext cx="90595" cy="90595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7" name="Picture 126" descr="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249" y="4941168"/>
            <a:ext cx="139700" cy="127000"/>
          </a:xfrm>
          <a:prstGeom prst="rect">
            <a:avLst/>
          </a:prstGeom>
        </p:spPr>
      </p:pic>
      <p:pic>
        <p:nvPicPr>
          <p:cNvPr id="128" name="Picture 127" descr="x^pri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972" y="4045015"/>
            <a:ext cx="203200" cy="215900"/>
          </a:xfrm>
          <a:prstGeom prst="rect">
            <a:avLst/>
          </a:prstGeom>
        </p:spPr>
      </p:pic>
      <p:cxnSp>
        <p:nvCxnSpPr>
          <p:cNvPr id="129" name="Straight Arrow Connector 128"/>
          <p:cNvCxnSpPr/>
          <p:nvPr/>
        </p:nvCxnSpPr>
        <p:spPr>
          <a:xfrm>
            <a:off x="6910631" y="5167239"/>
            <a:ext cx="0" cy="35706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6232287" y="5527279"/>
            <a:ext cx="683999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1" name="Picture 130" descr="x^prime_text_C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913" y="5204152"/>
            <a:ext cx="364463" cy="229091"/>
          </a:xfrm>
          <a:prstGeom prst="rect">
            <a:avLst/>
          </a:prstGeom>
        </p:spPr>
      </p:pic>
      <p:pic>
        <p:nvPicPr>
          <p:cNvPr id="132" name="Picture 131" descr="x_text_C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43" y="5617570"/>
            <a:ext cx="352447" cy="130909"/>
          </a:xfrm>
          <a:prstGeom prst="rect">
            <a:avLst/>
          </a:prstGeom>
        </p:spPr>
      </p:pic>
      <p:cxnSp>
        <p:nvCxnSpPr>
          <p:cNvPr id="137" name="Straight Arrow Connector 136"/>
          <p:cNvCxnSpPr>
            <a:cxnSpLocks/>
          </p:cNvCxnSpPr>
          <p:nvPr/>
        </p:nvCxnSpPr>
        <p:spPr>
          <a:xfrm flipH="1" flipV="1">
            <a:off x="6193225" y="5059783"/>
            <a:ext cx="1474972" cy="93610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6919709" y="6007535"/>
            <a:ext cx="755998" cy="0"/>
          </a:xfrm>
          <a:prstGeom prst="straightConnector1">
            <a:avLst/>
          </a:prstGeom>
          <a:ln>
            <a:solidFill>
              <a:srgbClr val="0000FF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6915404" y="5528535"/>
            <a:ext cx="0" cy="467995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7679996" y="5530637"/>
            <a:ext cx="0" cy="467995"/>
          </a:xfrm>
          <a:prstGeom prst="straightConnector1">
            <a:avLst/>
          </a:prstGeom>
          <a:ln>
            <a:solidFill>
              <a:srgbClr val="0000FF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6915405" y="5532736"/>
            <a:ext cx="755998" cy="0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8" name="Picture 147" descr="x^prime_=_x^prim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650" y="3476324"/>
            <a:ext cx="3695700" cy="317500"/>
          </a:xfrm>
          <a:prstGeom prst="rect">
            <a:avLst/>
          </a:prstGeom>
        </p:spPr>
      </p:pic>
      <p:pic>
        <p:nvPicPr>
          <p:cNvPr id="150" name="Picture 149" descr="x_=_x_text_CO_(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524" y="3068960"/>
            <a:ext cx="3619500" cy="279400"/>
          </a:xfrm>
          <a:prstGeom prst="rect">
            <a:avLst/>
          </a:prstGeom>
        </p:spPr>
      </p:pic>
      <p:grpSp>
        <p:nvGrpSpPr>
          <p:cNvPr id="194" name="Group 193"/>
          <p:cNvGrpSpPr/>
          <p:nvPr/>
        </p:nvGrpSpPr>
        <p:grpSpPr>
          <a:xfrm>
            <a:off x="4860032" y="4616081"/>
            <a:ext cx="2608623" cy="826399"/>
            <a:chOff x="1209266" y="4803088"/>
            <a:chExt cx="2608623" cy="826399"/>
          </a:xfrm>
        </p:grpSpPr>
        <p:sp>
          <p:nvSpPr>
            <p:cNvPr id="195" name="Oval 194"/>
            <p:cNvSpPr/>
            <p:nvPr/>
          </p:nvSpPr>
          <p:spPr>
            <a:xfrm rot="19620000">
              <a:off x="1209266" y="4803088"/>
              <a:ext cx="2608623" cy="826399"/>
            </a:xfrm>
            <a:prstGeom prst="ellipse">
              <a:avLst/>
            </a:prstGeom>
            <a:noFill/>
            <a:ln w="25400" cap="flat" cmpd="sng" algn="ctr">
              <a:solidFill>
                <a:srgbClr val="0055A0"/>
              </a:solidFill>
              <a:prstDash val="dash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2483768" y="5183107"/>
              <a:ext cx="90595" cy="90595"/>
            </a:xfrm>
            <a:prstGeom prst="ellipse">
              <a:avLst/>
            </a:prstGeom>
            <a:solidFill>
              <a:srgbClr val="0000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03" name="TextBox 202"/>
          <p:cNvSpPr txBox="1"/>
          <p:nvPr/>
        </p:nvSpPr>
        <p:spPr>
          <a:xfrm rot="1948911">
            <a:off x="7072040" y="4220059"/>
            <a:ext cx="2163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prop. to particle momentum offset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6355865" y="5564478"/>
            <a:ext cx="2608623" cy="826399"/>
            <a:chOff x="1209266" y="4803088"/>
            <a:chExt cx="2608623" cy="826399"/>
          </a:xfrm>
        </p:grpSpPr>
        <p:sp>
          <p:nvSpPr>
            <p:cNvPr id="211" name="Oval 210"/>
            <p:cNvSpPr/>
            <p:nvPr/>
          </p:nvSpPr>
          <p:spPr>
            <a:xfrm rot="19620000">
              <a:off x="1209266" y="4803088"/>
              <a:ext cx="2608623" cy="826399"/>
            </a:xfrm>
            <a:prstGeom prst="ellipse">
              <a:avLst/>
            </a:prstGeom>
            <a:noFill/>
            <a:ln w="25400" cap="flat" cmpd="sng" algn="ctr">
              <a:solidFill>
                <a:srgbClr val="0055A0"/>
              </a:solidFill>
              <a:prstDash val="dash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2483768" y="5183107"/>
              <a:ext cx="90595" cy="90595"/>
            </a:xfrm>
            <a:prstGeom prst="ellipse">
              <a:avLst/>
            </a:prstGeom>
            <a:solidFill>
              <a:srgbClr val="0000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13" name="Straight Arrow Connector 212"/>
          <p:cNvCxnSpPr>
            <a:cxnSpLocks/>
          </p:cNvCxnSpPr>
          <p:nvPr/>
        </p:nvCxnSpPr>
        <p:spPr>
          <a:xfrm flipH="1" flipV="1">
            <a:off x="7247948" y="4279343"/>
            <a:ext cx="1474972" cy="93610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cxnSpLocks/>
          </p:cNvCxnSpPr>
          <p:nvPr/>
        </p:nvCxnSpPr>
        <p:spPr>
          <a:xfrm flipH="1" flipV="1">
            <a:off x="5116533" y="5783246"/>
            <a:ext cx="1474972" cy="93610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5" name="Picture 214" descr="D^prime_x_delta_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628" y="5622974"/>
            <a:ext cx="697686" cy="229091"/>
          </a:xfrm>
          <a:prstGeom prst="rect">
            <a:avLst/>
          </a:prstGeom>
        </p:spPr>
      </p:pic>
      <p:pic>
        <p:nvPicPr>
          <p:cNvPr id="216" name="Picture 215" descr="D_x_delta_p∕p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31" y="6122976"/>
            <a:ext cx="730909" cy="229091"/>
          </a:xfrm>
          <a:prstGeom prst="rect">
            <a:avLst/>
          </a:prstGeom>
        </p:spPr>
      </p:pic>
      <p:sp>
        <p:nvSpPr>
          <p:cNvPr id="217" name="TextBox 216"/>
          <p:cNvSpPr txBox="1"/>
          <p:nvPr/>
        </p:nvSpPr>
        <p:spPr>
          <a:xfrm>
            <a:off x="346832" y="397966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600" dirty="0">
                <a:latin typeface="Arial"/>
                <a:cs typeface="Arial"/>
              </a:rPr>
              <a:t>o</a:t>
            </a:r>
            <a:r>
              <a:rPr lang="en-US" sz="1600" dirty="0" smtClean="0">
                <a:latin typeface="Arial"/>
                <a:cs typeface="Arial"/>
              </a:rPr>
              <a:t>n-momentum particle at a given s-location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4376781" y="3979660"/>
            <a:ext cx="1779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1600" dirty="0" smtClean="0">
                <a:latin typeface="Arial"/>
                <a:cs typeface="Arial"/>
              </a:rPr>
              <a:t>off-momentum particle at </a:t>
            </a:r>
            <a:r>
              <a:rPr lang="en-US" sz="1600" dirty="0">
                <a:latin typeface="Arial"/>
                <a:cs typeface="Arial"/>
              </a:rPr>
              <a:t>a </a:t>
            </a:r>
            <a:r>
              <a:rPr lang="en-US" sz="1600" dirty="0" smtClean="0">
                <a:latin typeface="Arial"/>
                <a:cs typeface="Arial"/>
              </a:rPr>
              <a:t>given </a:t>
            </a:r>
            <a:r>
              <a:rPr lang="en-US" sz="1600" dirty="0">
                <a:latin typeface="Arial"/>
                <a:cs typeface="Arial"/>
              </a:rPr>
              <a:t>s-</a:t>
            </a:r>
            <a:r>
              <a:rPr lang="en-US" sz="1600" dirty="0" smtClean="0">
                <a:latin typeface="Arial"/>
                <a:cs typeface="Arial"/>
              </a:rPr>
              <a:t>location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2699792" y="2996952"/>
            <a:ext cx="3976872" cy="894442"/>
          </a:xfrm>
          <a:prstGeom prst="rect">
            <a:avLst/>
          </a:prstGeom>
          <a:ln w="12700" cmpd="sng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21" name="Picture 220" descr="x_beta,_x^prime_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6093296"/>
            <a:ext cx="588818" cy="288636"/>
          </a:xfrm>
          <a:prstGeom prst="rect">
            <a:avLst/>
          </a:prstGeom>
        </p:spPr>
      </p:pic>
      <p:sp>
        <p:nvSpPr>
          <p:cNvPr id="222" name="TextBox 221"/>
          <p:cNvSpPr txBox="1"/>
          <p:nvPr/>
        </p:nvSpPr>
        <p:spPr>
          <a:xfrm>
            <a:off x="3433620" y="6069994"/>
            <a:ext cx="107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>
              <a:buNone/>
            </a:pPr>
            <a:r>
              <a:rPr lang="en-US" sz="1400" dirty="0" smtClean="0">
                <a:latin typeface="Arial"/>
                <a:cs typeface="Arial"/>
              </a:rPr>
              <a:t>give ellipse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826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earth tides on LHC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The </a:t>
            </a:r>
            <a:r>
              <a:rPr lang="en-US" dirty="0"/>
              <a:t>LHC </a:t>
            </a:r>
            <a:r>
              <a:rPr lang="en-US" dirty="0" smtClean="0"/>
              <a:t>circumference is </a:t>
            </a:r>
            <a:r>
              <a:rPr lang="en-US" dirty="0"/>
              <a:t>oscillating periodically due to Earth </a:t>
            </a:r>
            <a:r>
              <a:rPr lang="en-US" dirty="0" smtClean="0"/>
              <a:t>tides, caused by sun and moon, which </a:t>
            </a:r>
            <a:r>
              <a:rPr lang="en-US" dirty="0"/>
              <a:t>move the Earth surface up and down </a:t>
            </a:r>
            <a:r>
              <a:rPr lang="en-US" dirty="0" smtClean="0"/>
              <a:t>(the </a:t>
            </a:r>
            <a:r>
              <a:rPr lang="en-US" dirty="0"/>
              <a:t>Moon contributes </a:t>
            </a:r>
            <a:r>
              <a:rPr lang="en-US" dirty="0" smtClean="0"/>
              <a:t>~2</a:t>
            </a:r>
            <a:r>
              <a:rPr lang="en-US" dirty="0"/>
              <a:t>/3</a:t>
            </a:r>
            <a:r>
              <a:rPr lang="en-US" dirty="0" smtClean="0"/>
              <a:t>, the </a:t>
            </a:r>
            <a:r>
              <a:rPr lang="en-US" dirty="0"/>
              <a:t>Sun </a:t>
            </a:r>
            <a:r>
              <a:rPr lang="en-US" dirty="0" smtClean="0"/>
              <a:t>contributes ~1</a:t>
            </a:r>
            <a:r>
              <a:rPr lang="en-US" dirty="0"/>
              <a:t>/</a:t>
            </a:r>
            <a:r>
              <a:rPr lang="en-US" dirty="0" smtClean="0"/>
              <a:t>3)</a:t>
            </a:r>
          </a:p>
          <a:p>
            <a:pPr lvl="1"/>
            <a:r>
              <a:rPr lang="en-US" dirty="0" smtClean="0"/>
              <a:t>A change of beam energy of 0.014% is observed (through radial beam excursion for given RF frequency), corresponding to a change of circumference of 1.1 mm</a:t>
            </a:r>
          </a:p>
          <a:p>
            <a:pPr lvl="1"/>
            <a:r>
              <a:rPr lang="en-US" dirty="0" smtClean="0"/>
              <a:t>Very important for experiments </a:t>
            </a:r>
            <a:r>
              <a:rPr lang="en-US" dirty="0"/>
              <a:t>for calibrating collision events!</a:t>
            </a:r>
          </a:p>
          <a:p>
            <a:endParaRPr lang="en-US" dirty="0"/>
          </a:p>
        </p:txBody>
      </p:sp>
      <p:pic>
        <p:nvPicPr>
          <p:cNvPr id="4" name="Picture 3" descr="PhysRevAccelBeams.20.08100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7" t="5482" r="6062" b="76023"/>
          <a:stretch/>
        </p:blipFill>
        <p:spPr>
          <a:xfrm>
            <a:off x="323527" y="3456145"/>
            <a:ext cx="5256584" cy="29251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6381328"/>
            <a:ext cx="6917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Arial"/>
                <a:cs typeface="Arial"/>
              </a:rPr>
              <a:t>E. </a:t>
            </a:r>
            <a:r>
              <a:rPr lang="en-US" sz="2000" b="1" dirty="0" err="1" smtClean="0">
                <a:solidFill>
                  <a:srgbClr val="008000"/>
                </a:solidFill>
                <a:latin typeface="Arial"/>
                <a:cs typeface="Arial"/>
              </a:rPr>
              <a:t>Todesco</a:t>
            </a:r>
            <a:r>
              <a:rPr lang="en-US" sz="2000" b="1" dirty="0" smtClean="0">
                <a:solidFill>
                  <a:srgbClr val="008000"/>
                </a:solidFill>
                <a:latin typeface="Arial"/>
                <a:cs typeface="Arial"/>
              </a:rPr>
              <a:t> and J. </a:t>
            </a:r>
            <a:r>
              <a:rPr lang="en-US" sz="2000" b="1" dirty="0" err="1" smtClean="0">
                <a:solidFill>
                  <a:srgbClr val="008000"/>
                </a:solidFill>
                <a:latin typeface="Arial"/>
                <a:cs typeface="Arial"/>
              </a:rPr>
              <a:t>Wenninger</a:t>
            </a:r>
            <a:r>
              <a:rPr lang="en-US" sz="2000" b="1" dirty="0" smtClean="0">
                <a:solidFill>
                  <a:srgbClr val="008000"/>
                </a:solidFill>
                <a:latin typeface="Arial"/>
                <a:cs typeface="Arial"/>
              </a:rPr>
              <a:t>,  PR-AB 20, 081003 (2017)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88608"/>
            <a:ext cx="3277635" cy="2102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8564" y="5367809"/>
            <a:ext cx="1072967" cy="5663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algn="l">
              <a:buNone/>
            </a:pP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– 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predicted </a:t>
            </a:r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algn="l">
              <a:buNone/>
            </a:pPr>
            <a:r>
              <a:rPr lang="en-US" sz="1400" dirty="0">
                <a:solidFill>
                  <a:srgbClr val="FF0000"/>
                </a:solidFill>
                <a:latin typeface="Arial"/>
                <a:cs typeface="Arial"/>
              </a:rPr>
              <a:t>– 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observed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6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9975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Gradient error in ESRF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581128"/>
            <a:ext cx="8784976" cy="1944216"/>
          </a:xfrm>
        </p:spPr>
        <p:txBody>
          <a:bodyPr/>
          <a:lstStyle/>
          <a:p>
            <a:pPr lvl="1"/>
            <a:r>
              <a:rPr lang="en-US" dirty="0" smtClean="0"/>
              <a:t>Consider </a:t>
            </a:r>
            <a:r>
              <a:rPr lang="en-US" b="1" dirty="0" smtClean="0"/>
              <a:t>128 focusing arc quads</a:t>
            </a:r>
            <a:r>
              <a:rPr lang="en-US" dirty="0" smtClean="0"/>
              <a:t> in the ESRF storage ring with </a:t>
            </a:r>
            <a:r>
              <a:rPr lang="en-US" b="1" dirty="0" smtClean="0"/>
              <a:t>0.001 T/m </a:t>
            </a:r>
            <a:r>
              <a:rPr lang="en-US" dirty="0" smtClean="0"/>
              <a:t>gradient error. In this location </a:t>
            </a:r>
            <a:r>
              <a:rPr lang="en-US" b="1" i="1" dirty="0" smtClean="0">
                <a:latin typeface="Symbol" charset="2"/>
                <a:cs typeface="Symbol" charset="2"/>
              </a:rPr>
              <a:t>  </a:t>
            </a:r>
            <a:r>
              <a:rPr lang="en-US" b="1" i="1" dirty="0" smtClean="0">
                <a:latin typeface="Lucida Grande" charset="0"/>
              </a:rPr>
              <a:t> </a:t>
            </a:r>
            <a:r>
              <a:rPr lang="el-GR" b="1" dirty="0" smtClean="0"/>
              <a:t>=</a:t>
            </a:r>
            <a:r>
              <a:rPr lang="en-US" b="1" dirty="0" smtClean="0"/>
              <a:t> </a:t>
            </a:r>
            <a:r>
              <a:rPr lang="el-GR" b="1" dirty="0" smtClean="0"/>
              <a:t>30</a:t>
            </a:r>
            <a:r>
              <a:rPr lang="en-US" b="1" dirty="0" smtClean="0"/>
              <a:t> m</a:t>
            </a:r>
            <a:r>
              <a:rPr lang="en-US" dirty="0" smtClean="0"/>
              <a:t>. The length of the quads is around </a:t>
            </a:r>
            <a:r>
              <a:rPr lang="en-US" b="1" dirty="0" smtClean="0"/>
              <a:t>1 m</a:t>
            </a:r>
            <a:r>
              <a:rPr lang="en-US" dirty="0" smtClean="0"/>
              <a:t>. The magnetic rigidity of the ESRF is </a:t>
            </a:r>
            <a:r>
              <a:rPr lang="en-US" b="1" dirty="0" smtClean="0"/>
              <a:t>20 Tm</a:t>
            </a:r>
            <a:r>
              <a:rPr lang="en-US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tune-shift is</a:t>
            </a:r>
            <a:r>
              <a:rPr lang="en-US" sz="1800" dirty="0"/>
              <a:t> </a:t>
            </a:r>
          </a:p>
          <a:p>
            <a:pPr lvl="1"/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/>
          <a:stretch>
            <a:fillRect/>
          </a:stretch>
        </p:blipFill>
        <p:spPr bwMode="auto">
          <a:xfrm>
            <a:off x="2317528" y="947337"/>
            <a:ext cx="4702744" cy="356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732426"/>
            <a:ext cx="3630155" cy="55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bet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197" y="5028213"/>
            <a:ext cx="1524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3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</a:t>
            </a:r>
            <a:r>
              <a:rPr lang="en-US" dirty="0"/>
              <a:t>inear </a:t>
            </a:r>
            <a:r>
              <a:rPr lang="en-US" u="sng" dirty="0"/>
              <a:t>O</a:t>
            </a:r>
            <a:r>
              <a:rPr lang="en-US" dirty="0"/>
              <a:t>ptics from </a:t>
            </a:r>
            <a:r>
              <a:rPr lang="en-US" u="sng" dirty="0"/>
              <a:t>C</a:t>
            </a:r>
            <a:r>
              <a:rPr lang="en-US" dirty="0"/>
              <a:t>losed </a:t>
            </a:r>
            <a:r>
              <a:rPr lang="en-US" u="sng" dirty="0" smtClean="0"/>
              <a:t>O</a:t>
            </a:r>
            <a:r>
              <a:rPr lang="en-US" dirty="0" smtClean="0"/>
              <a:t>rbit</a:t>
            </a:r>
            <a:endParaRPr lang="en-US" dirty="0"/>
          </a:p>
        </p:txBody>
      </p:sp>
      <p:pic>
        <p:nvPicPr>
          <p:cNvPr id="4" name="Picture 2" descr="beta_func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54125"/>
            <a:ext cx="5513388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4267200"/>
            <a:ext cx="5513388" cy="2085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1800" dirty="0">
                <a:latin typeface="Arial" charset="0"/>
                <a:sym typeface="Wingdings" charset="0"/>
              </a:rPr>
              <a:t>Modified version of LOCO with constraints on gradient variations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  <a:sym typeface="Wingdings" charset="0"/>
              </a:rPr>
              <a:t> (see </a:t>
            </a:r>
            <a:r>
              <a:rPr lang="en-US" sz="1800" b="1" u="sng" dirty="0">
                <a:solidFill>
                  <a:srgbClr val="0000FF"/>
                </a:solidFill>
                <a:latin typeface="Arial" charset="0"/>
                <a:sym typeface="Wingdings" charset="0"/>
              </a:rPr>
              <a:t>ICFA </a:t>
            </a:r>
            <a:r>
              <a:rPr lang="en-US" sz="1800" b="1" u="sng" dirty="0" smtClean="0">
                <a:solidFill>
                  <a:srgbClr val="0000FF"/>
                </a:solidFill>
                <a:latin typeface="Arial" charset="0"/>
                <a:sym typeface="Wingdings" charset="0"/>
              </a:rPr>
              <a:t>Newsletter, </a:t>
            </a:r>
            <a:r>
              <a:rPr lang="en-US" sz="1800" b="1" u="sng" dirty="0">
                <a:solidFill>
                  <a:srgbClr val="0000FF"/>
                </a:solidFill>
                <a:latin typeface="Arial" charset="0"/>
                <a:sym typeface="Wingdings" charset="0"/>
              </a:rPr>
              <a:t>Dec</a:t>
            </a:r>
            <a:r>
              <a:rPr lang="ja-JP" altLang="en-US" sz="1800" b="1" u="sng" dirty="0">
                <a:solidFill>
                  <a:srgbClr val="0000FF"/>
                </a:solidFill>
                <a:latin typeface="Arial" charset="0"/>
                <a:sym typeface="Wingdings" charset="0"/>
              </a:rPr>
              <a:t>’</a:t>
            </a:r>
            <a:r>
              <a:rPr lang="en-US" altLang="ja-JP" sz="1800" b="1" u="sng" dirty="0">
                <a:solidFill>
                  <a:srgbClr val="0000FF"/>
                </a:solidFill>
                <a:latin typeface="Arial" charset="0"/>
                <a:sym typeface="Wingdings" charset="0"/>
              </a:rPr>
              <a:t>07</a:t>
            </a:r>
            <a:r>
              <a:rPr lang="en-US" altLang="ja-JP" sz="1800" b="1" dirty="0">
                <a:solidFill>
                  <a:srgbClr val="0000FF"/>
                </a:solidFill>
                <a:latin typeface="Arial" charset="0"/>
                <a:sym typeface="Wingdings" charset="0"/>
              </a:rPr>
              <a:t>)</a:t>
            </a:r>
            <a:endParaRPr lang="en-US" altLang="ja-JP" dirty="0">
              <a:solidFill>
                <a:srgbClr val="FF3300"/>
              </a:solidFill>
              <a:latin typeface="Arial" charset="0"/>
              <a:sym typeface="Symbol" charset="0"/>
            </a:endParaRPr>
          </a:p>
          <a:p>
            <a:pPr eaLnBrk="1" hangingPunct="1">
              <a:buFont typeface="Symbol" charset="0"/>
              <a:buNone/>
            </a:pPr>
            <a:r>
              <a:rPr lang="en-US" sz="1800" dirty="0">
                <a:solidFill>
                  <a:srgbClr val="FF3300"/>
                </a:solidFill>
                <a:latin typeface="Symbol" charset="2"/>
                <a:cs typeface="Symbol" charset="2"/>
                <a:sym typeface="Symbol" charset="0"/>
              </a:rPr>
              <a:t></a:t>
            </a:r>
            <a:r>
              <a:rPr lang="en-US" sz="1800" dirty="0">
                <a:solidFill>
                  <a:srgbClr val="FF3300"/>
                </a:solidFill>
                <a:latin typeface="Arial" charset="0"/>
                <a:sym typeface="Symbol" charset="0"/>
              </a:rPr>
              <a:t> - beating reduced to 0.4%  </a:t>
            </a:r>
            <a:r>
              <a:rPr lang="en-US" sz="1800" dirty="0" err="1">
                <a:solidFill>
                  <a:srgbClr val="FF3300"/>
                </a:solidFill>
                <a:latin typeface="Arial" charset="0"/>
                <a:sym typeface="Symbol" charset="0"/>
              </a:rPr>
              <a:t>rms</a:t>
            </a:r>
            <a:endParaRPr lang="en-US" dirty="0">
              <a:latin typeface="Arial" charset="0"/>
              <a:sym typeface="Wingdings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sz="1800" dirty="0">
                <a:latin typeface="Arial" charset="0"/>
                <a:sym typeface="Wingdings" charset="0"/>
              </a:rPr>
              <a:t>Quadrupole variation reduced to 2%</a:t>
            </a:r>
          </a:p>
          <a:p>
            <a:pPr eaLnBrk="1" hangingPunct="1">
              <a:buFont typeface="Wingdings" charset="0"/>
              <a:buNone/>
            </a:pPr>
            <a:r>
              <a:rPr lang="en-US" sz="1800" dirty="0">
                <a:latin typeface="Arial" charset="0"/>
                <a:sym typeface="Wingdings" charset="0"/>
              </a:rPr>
              <a:t>Results compatible with mag. meas. and calibrations </a:t>
            </a:r>
          </a:p>
          <a:p>
            <a:pPr eaLnBrk="1" hangingPunct="1">
              <a:buFont typeface="Wingdings" charset="0"/>
              <a:buNone/>
            </a:pPr>
            <a:endParaRPr lang="en-US" dirty="0">
              <a:latin typeface="Arial" charset="0"/>
              <a:sym typeface="Wingdings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651500" y="1168400"/>
            <a:ext cx="3330575" cy="2711450"/>
            <a:chOff x="3560" y="686"/>
            <a:chExt cx="2098" cy="1821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" y="686"/>
              <a:ext cx="2098" cy="1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3815" y="686"/>
              <a:ext cx="1801" cy="1152"/>
              <a:chOff x="895" y="686"/>
              <a:chExt cx="1801" cy="1152"/>
            </a:xfrm>
          </p:grpSpPr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895" y="686"/>
                <a:ext cx="1801" cy="2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charset="0"/>
                  <a:buNone/>
                </a:pPr>
                <a:r>
                  <a:rPr lang="en-GB" sz="1800" dirty="0">
                    <a:latin typeface="Arial" charset="0"/>
                    <a:sym typeface="Symbol" charset="0"/>
                  </a:rPr>
                  <a:t>Hor.  - beating</a:t>
                </a:r>
              </a:p>
            </p:txBody>
          </p:sp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895" y="1590"/>
                <a:ext cx="1705" cy="2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charset="0"/>
                  <a:buChar char="n"/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Wingdings" charset="0"/>
                  <a:buNone/>
                </a:pPr>
                <a:r>
                  <a:rPr lang="en-GB" sz="1800">
                    <a:latin typeface="Arial" charset="0"/>
                    <a:sym typeface="Symbol" charset="0"/>
                  </a:rPr>
                  <a:t>Ver.  - beating</a:t>
                </a:r>
              </a:p>
            </p:txBody>
          </p:sp>
        </p:grpSp>
      </p:grp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61925" y="6129338"/>
            <a:ext cx="8832850" cy="641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GB" sz="1800" b="1">
                <a:solidFill>
                  <a:srgbClr val="FF0000"/>
                </a:solidFill>
                <a:latin typeface="Arial" charset="0"/>
              </a:rPr>
              <a:t>LOCO allowed remarkable progress with the correct implementation of the linear optics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5780087" y="3879850"/>
            <a:ext cx="3184525" cy="2339975"/>
            <a:chOff x="3641" y="2444"/>
            <a:chExt cx="2006" cy="1564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3" r="6089"/>
            <a:stretch/>
          </p:blipFill>
          <p:spPr bwMode="auto">
            <a:xfrm>
              <a:off x="3641" y="2444"/>
              <a:ext cx="2006" cy="15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844" y="3467"/>
              <a:ext cx="1757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Wingdings" charset="0"/>
                <a:buNone/>
              </a:pPr>
              <a:r>
                <a:rPr lang="en-GB" sz="1600" b="1" dirty="0">
                  <a:solidFill>
                    <a:srgbClr val="FF3300"/>
                  </a:solidFill>
                  <a:latin typeface="Arial" charset="0"/>
                </a:rPr>
                <a:t>Quadrupole gradient variation</a:t>
              </a: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85525" y="762000"/>
            <a:ext cx="2778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R. </a:t>
            </a:r>
            <a:r>
              <a:rPr lang="en-US" sz="2000" b="1" dirty="0" err="1">
                <a:solidFill>
                  <a:srgbClr val="008000"/>
                </a:solidFill>
                <a:latin typeface="Arial"/>
                <a:cs typeface="Arial"/>
              </a:rPr>
              <a:t>Bartolini</a:t>
            </a: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, LER2010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6323357" y="692696"/>
            <a:ext cx="22090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J. </a:t>
            </a:r>
            <a:r>
              <a:rPr lang="en-US" sz="2000" b="1" dirty="0" err="1">
                <a:solidFill>
                  <a:srgbClr val="008000"/>
                </a:solidFill>
                <a:latin typeface="Arial"/>
                <a:cs typeface="Arial"/>
              </a:rPr>
              <a:t>Safranek</a:t>
            </a:r>
            <a:r>
              <a:rPr lang="en-US" sz="2000" b="1" dirty="0">
                <a:solidFill>
                  <a:srgbClr val="008000"/>
                </a:solidFill>
                <a:latin typeface="Arial"/>
                <a:cs typeface="Arial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625802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half integer resonance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US" dirty="0" smtClean="0"/>
              <a:t>Compensation of quadrupole errors at half integer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y</a:t>
            </a:r>
            <a:r>
              <a:rPr lang="en-US" dirty="0" smtClean="0"/>
              <a:t>=4.5</a:t>
            </a:r>
          </a:p>
          <a:p>
            <a:pPr lvl="1"/>
            <a:r>
              <a:rPr lang="en-US" dirty="0" smtClean="0"/>
              <a:t>PSB has 16-fold symmetry</a:t>
            </a:r>
          </a:p>
          <a:p>
            <a:pPr lvl="1"/>
            <a:r>
              <a:rPr lang="en-US" dirty="0" smtClean="0"/>
              <a:t>2 families of normal quadrupole correctors</a:t>
            </a:r>
          </a:p>
          <a:p>
            <a:pPr lvl="2"/>
            <a:r>
              <a:rPr lang="en-US" b="1" dirty="0" smtClean="0"/>
              <a:t>+QNO4 and –QNO12</a:t>
            </a:r>
            <a:r>
              <a:rPr lang="en-US" dirty="0" smtClean="0"/>
              <a:t> with </a:t>
            </a:r>
            <a:r>
              <a:rPr lang="en-US" dirty="0" err="1" smtClean="0">
                <a:latin typeface="Symbol" charset="2"/>
                <a:cs typeface="Symbol" charset="2"/>
              </a:rPr>
              <a:t>Dm</a:t>
            </a:r>
            <a:r>
              <a:rPr lang="en-US" baseline="-25000" dirty="0" err="1" smtClean="0"/>
              <a:t>x</a:t>
            </a:r>
            <a:r>
              <a:rPr lang="en-US" dirty="0" smtClean="0"/>
              <a:t> = 2.25 * 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endParaRPr lang="en-US" dirty="0" smtClean="0"/>
          </a:p>
          <a:p>
            <a:pPr lvl="2"/>
            <a:r>
              <a:rPr lang="en-US" b="1" dirty="0"/>
              <a:t>+</a:t>
            </a:r>
            <a:r>
              <a:rPr lang="en-US" b="1" dirty="0" smtClean="0"/>
              <a:t>QNO8 and –QNO16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 err="1" smtClean="0">
                <a:latin typeface="Symbol" charset="2"/>
                <a:cs typeface="Symbol" charset="2"/>
              </a:rPr>
              <a:t>Dm</a:t>
            </a:r>
            <a:r>
              <a:rPr lang="en-US" baseline="-25000" dirty="0" err="1" smtClean="0"/>
              <a:t>x</a:t>
            </a:r>
            <a:r>
              <a:rPr lang="en-US" dirty="0" smtClean="0"/>
              <a:t> </a:t>
            </a:r>
            <a:r>
              <a:rPr lang="en-US" dirty="0"/>
              <a:t>= 2.25 * </a:t>
            </a:r>
            <a:r>
              <a:rPr lang="en-US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Due to opposite polarity within each </a:t>
            </a:r>
            <a:r>
              <a:rPr lang="en-US" b="1" dirty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amily, their contribution on </a:t>
            </a:r>
            <a:r>
              <a:rPr lang="en-US" b="1" dirty="0">
                <a:solidFill>
                  <a:srgbClr val="FF0000"/>
                </a:solidFill>
              </a:rPr>
              <a:t>beta-beating adds </a:t>
            </a:r>
            <a:r>
              <a:rPr lang="en-US" b="1" dirty="0" smtClean="0">
                <a:solidFill>
                  <a:srgbClr val="FF0000"/>
                </a:solidFill>
              </a:rPr>
              <a:t>up </a:t>
            </a:r>
            <a:r>
              <a:rPr lang="en-US" dirty="0" smtClean="0"/>
              <a:t>(beta-beat frequency is twice the tune!) </a:t>
            </a:r>
            <a:r>
              <a:rPr lang="en-US" b="1" dirty="0" smtClean="0">
                <a:solidFill>
                  <a:srgbClr val="FF0000"/>
                </a:solidFill>
              </a:rPr>
              <a:t>while there is </a:t>
            </a:r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o change of tune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(same change of focusing </a:t>
            </a:r>
            <a:r>
              <a:rPr lang="en-US" dirty="0"/>
              <a:t>&amp; </a:t>
            </a:r>
            <a:r>
              <a:rPr lang="en-US" dirty="0" smtClean="0"/>
              <a:t>defocusing)</a:t>
            </a:r>
          </a:p>
          <a:p>
            <a:pPr lvl="1"/>
            <a:r>
              <a:rPr lang="en-US" dirty="0"/>
              <a:t>The two families are orthogonal </a:t>
            </a:r>
            <a:r>
              <a:rPr lang="en-US" dirty="0" smtClean="0"/>
              <a:t>with </a:t>
            </a:r>
            <a:r>
              <a:rPr lang="en-US" dirty="0"/>
              <a:t>respect to the half integer </a:t>
            </a:r>
            <a:r>
              <a:rPr lang="en-US" dirty="0" smtClean="0"/>
              <a:t>resonance </a:t>
            </a:r>
            <a:r>
              <a:rPr lang="en-US" dirty="0"/>
              <a:t>driving term </a:t>
            </a:r>
            <a:r>
              <a:rPr lang="en-US" dirty="0" smtClean="0"/>
              <a:t>(</a:t>
            </a:r>
            <a:r>
              <a:rPr lang="en-US" dirty="0"/>
              <a:t>every phase achievable)</a:t>
            </a:r>
          </a:p>
          <a:p>
            <a:pPr lvl="1"/>
            <a:endParaRPr lang="en-US" dirty="0" smtClean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23528" y="4671998"/>
            <a:ext cx="3312368" cy="2141378"/>
            <a:chOff x="-170994" y="3176281"/>
            <a:chExt cx="4437641" cy="2868837"/>
          </a:xfrm>
        </p:grpSpPr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971600" y="3501008"/>
              <a:ext cx="2232248" cy="2232248"/>
            </a:xfrm>
            <a:prstGeom prst="ellipse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endCxn id="23" idx="2"/>
            </p:cNvCxnSpPr>
            <p:nvPr/>
          </p:nvCxnSpPr>
          <p:spPr>
            <a:xfrm flipV="1">
              <a:off x="1147902" y="4612775"/>
              <a:ext cx="1872459" cy="2694"/>
            </a:xfrm>
            <a:prstGeom prst="line">
              <a:avLst/>
            </a:prstGeom>
            <a:ln w="12700">
              <a:solidFill>
                <a:srgbClr val="0000FF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9" idx="0"/>
              <a:endCxn id="24" idx="2"/>
            </p:cNvCxnSpPr>
            <p:nvPr/>
          </p:nvCxnSpPr>
          <p:spPr>
            <a:xfrm flipV="1">
              <a:off x="2088081" y="3679053"/>
              <a:ext cx="2126" cy="795726"/>
            </a:xfrm>
            <a:prstGeom prst="line">
              <a:avLst/>
            </a:prstGeom>
            <a:ln w="12700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5" idx="4"/>
              <a:endCxn id="9" idx="2"/>
            </p:cNvCxnSpPr>
            <p:nvPr/>
          </p:nvCxnSpPr>
          <p:spPr>
            <a:xfrm flipH="1" flipV="1">
              <a:off x="2084941" y="4762746"/>
              <a:ext cx="2783" cy="790509"/>
            </a:xfrm>
            <a:prstGeom prst="line">
              <a:avLst/>
            </a:prstGeom>
            <a:ln w="12700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/>
            <p:cNvSpPr>
              <a:spLocks noChangeAspect="1"/>
            </p:cNvSpPr>
            <p:nvPr/>
          </p:nvSpPr>
          <p:spPr>
            <a:xfrm>
              <a:off x="1944097" y="4474779"/>
              <a:ext cx="287968" cy="288000"/>
            </a:xfrm>
            <a:prstGeom prst="arc">
              <a:avLst>
                <a:gd name="adj1" fmla="val 16200000"/>
                <a:gd name="adj2" fmla="val 5474957"/>
              </a:avLst>
            </a:prstGeom>
            <a:ln w="12700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1995855" y="5554899"/>
              <a:ext cx="180045" cy="330082"/>
              <a:chOff x="4139952" y="3140968"/>
              <a:chExt cx="432048" cy="792088"/>
            </a:xfrm>
          </p:grpSpPr>
          <p:sp>
            <p:nvSpPr>
              <p:cNvPr id="26" name="Arc 25"/>
              <p:cNvSpPr/>
              <p:nvPr/>
            </p:nvSpPr>
            <p:spPr>
              <a:xfrm>
                <a:off x="4139952" y="3140968"/>
                <a:ext cx="216024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8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rot="10800000">
                <a:off x="4355976" y="3140968"/>
                <a:ext cx="216024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8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6" idx="0"/>
                <a:endCxn id="27" idx="2"/>
              </p:cNvCxnSpPr>
              <p:nvPr/>
            </p:nvCxnSpPr>
            <p:spPr>
              <a:xfrm>
                <a:off x="4247964" y="3140968"/>
                <a:ext cx="220556" cy="349"/>
              </a:xfrm>
              <a:prstGeom prst="line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6" idx="2"/>
                <a:endCxn id="27" idx="0"/>
              </p:cNvCxnSpPr>
              <p:nvPr/>
            </p:nvCxnSpPr>
            <p:spPr>
              <a:xfrm>
                <a:off x="4243432" y="3932707"/>
                <a:ext cx="220556" cy="349"/>
              </a:xfrm>
              <a:prstGeom prst="line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2051720" y="3319325"/>
              <a:ext cx="78173" cy="360084"/>
              <a:chOff x="3906748" y="3717032"/>
              <a:chExt cx="171957" cy="792088"/>
            </a:xfrm>
          </p:grpSpPr>
          <p:sp>
            <p:nvSpPr>
              <p:cNvPr id="24" name="Arc 23"/>
              <p:cNvSpPr/>
              <p:nvPr/>
            </p:nvSpPr>
            <p:spPr>
              <a:xfrm>
                <a:off x="3923928" y="3717032"/>
                <a:ext cx="144016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8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c 24"/>
              <p:cNvSpPr/>
              <p:nvPr/>
            </p:nvSpPr>
            <p:spPr>
              <a:xfrm rot="10800000">
                <a:off x="3906748" y="3717032"/>
                <a:ext cx="171957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8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 rot="16200000">
              <a:off x="3161066" y="4434792"/>
              <a:ext cx="78173" cy="360084"/>
              <a:chOff x="3906748" y="3717032"/>
              <a:chExt cx="171957" cy="792088"/>
            </a:xfrm>
          </p:grpSpPr>
          <p:sp>
            <p:nvSpPr>
              <p:cNvPr id="22" name="Arc 21"/>
              <p:cNvSpPr/>
              <p:nvPr/>
            </p:nvSpPr>
            <p:spPr>
              <a:xfrm>
                <a:off x="3923928" y="3717032"/>
                <a:ext cx="144016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>
                <a:off x="3906748" y="3717032"/>
                <a:ext cx="171957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 rot="5400000">
              <a:off x="891840" y="4450245"/>
              <a:ext cx="180045" cy="330082"/>
              <a:chOff x="4139952" y="3140968"/>
              <a:chExt cx="432048" cy="792088"/>
            </a:xfrm>
          </p:grpSpPr>
          <p:sp>
            <p:nvSpPr>
              <p:cNvPr id="18" name="Arc 17"/>
              <p:cNvSpPr/>
              <p:nvPr/>
            </p:nvSpPr>
            <p:spPr>
              <a:xfrm>
                <a:off x="4139952" y="3140968"/>
                <a:ext cx="216024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Arc 18"/>
              <p:cNvSpPr/>
              <p:nvPr/>
            </p:nvSpPr>
            <p:spPr>
              <a:xfrm rot="10800000">
                <a:off x="4355976" y="3140968"/>
                <a:ext cx="216024" cy="792088"/>
              </a:xfrm>
              <a:prstGeom prst="arc">
                <a:avLst>
                  <a:gd name="adj1" fmla="val 16200000"/>
                  <a:gd name="adj2" fmla="val 5439376"/>
                </a:avLst>
              </a:prstGeom>
              <a:noFill/>
              <a:ln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>
                <a:stCxn id="18" idx="0"/>
                <a:endCxn id="19" idx="2"/>
              </p:cNvCxnSpPr>
              <p:nvPr/>
            </p:nvCxnSpPr>
            <p:spPr>
              <a:xfrm>
                <a:off x="4247964" y="3140968"/>
                <a:ext cx="220556" cy="349"/>
              </a:xfrm>
              <a:prstGeom prst="line">
                <a:avLst/>
              </a:prstGeom>
              <a:ln>
                <a:solidFill>
                  <a:srgbClr val="0000FF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18" idx="2"/>
                <a:endCxn id="19" idx="0"/>
              </p:cNvCxnSpPr>
              <p:nvPr/>
            </p:nvCxnSpPr>
            <p:spPr>
              <a:xfrm>
                <a:off x="4243432" y="3932707"/>
                <a:ext cx="220556" cy="349"/>
              </a:xfrm>
              <a:prstGeom prst="line">
                <a:avLst/>
              </a:prstGeom>
              <a:ln>
                <a:solidFill>
                  <a:srgbClr val="0000FF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1709411" y="5669604"/>
              <a:ext cx="1537511" cy="375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latin typeface="Arial"/>
                  <a:cs typeface="Arial"/>
                </a:rPr>
                <a:t>–    </a:t>
              </a:r>
              <a:r>
                <a:rPr lang="en-US" sz="1200" dirty="0">
                  <a:latin typeface="Arial"/>
                  <a:cs typeface="Arial"/>
                </a:rPr>
                <a:t>QNO16L3 </a:t>
              </a:r>
              <a:endParaRPr lang="en-US" sz="1200" dirty="0" smtClean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7177" y="3176281"/>
              <a:ext cx="1427291" cy="375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sz="1200" dirty="0" smtClean="0">
                  <a:latin typeface="Arial"/>
                  <a:cs typeface="Arial"/>
                </a:rPr>
                <a:t>QNO8L3    +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13953" y="4180740"/>
              <a:ext cx="1952694" cy="817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latin typeface="Arial"/>
                  <a:cs typeface="Arial"/>
                </a:rPr>
                <a:t>            </a:t>
              </a:r>
              <a:r>
                <a:rPr lang="en-US" sz="1200" dirty="0" smtClean="0">
                  <a:latin typeface="Arial"/>
                  <a:cs typeface="Arial"/>
                </a:rPr>
                <a:t>QNO4L3</a:t>
              </a:r>
              <a:endParaRPr lang="en-US" sz="1200" dirty="0">
                <a:latin typeface="Arial"/>
                <a:cs typeface="Arial"/>
              </a:endParaRPr>
            </a:p>
            <a:p>
              <a:pPr marL="0">
                <a:buNone/>
              </a:pPr>
              <a:r>
                <a:rPr lang="en-US" sz="200" dirty="0" smtClean="0">
                  <a:latin typeface="Arial"/>
                  <a:cs typeface="Arial"/>
                </a:rPr>
                <a:t> </a:t>
              </a:r>
            </a:p>
            <a:p>
              <a:pPr>
                <a:buNone/>
              </a:pPr>
              <a:r>
                <a:rPr lang="en-US" sz="1400" dirty="0" smtClean="0">
                  <a:latin typeface="Arial"/>
                  <a:cs typeface="Arial"/>
                </a:rPr>
                <a:t>   </a:t>
              </a:r>
              <a:r>
                <a:rPr lang="en-US" sz="1200" dirty="0" smtClean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     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170994" y="4181788"/>
              <a:ext cx="2339202" cy="817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sz="1400" dirty="0" smtClean="0">
                  <a:latin typeface="Arial"/>
                  <a:cs typeface="Arial"/>
                </a:rPr>
                <a:t>     </a:t>
              </a:r>
              <a:r>
                <a:rPr lang="en-US" sz="1200" dirty="0" smtClean="0">
                  <a:latin typeface="Arial"/>
                  <a:cs typeface="Arial"/>
                </a:rPr>
                <a:t>–</a:t>
              </a:r>
              <a:endParaRPr lang="en-US" sz="1400" dirty="0" smtClean="0">
                <a:latin typeface="Arial"/>
                <a:cs typeface="Arial"/>
              </a:endParaRPr>
            </a:p>
            <a:p>
              <a:pPr marL="0">
                <a:buNone/>
              </a:pPr>
              <a:r>
                <a:rPr lang="en-US" sz="200" dirty="0" smtClean="0">
                  <a:latin typeface="Arial"/>
                  <a:cs typeface="Arial"/>
                </a:rPr>
                <a:t> </a:t>
              </a:r>
            </a:p>
            <a:p>
              <a:pPr>
                <a:buNone/>
              </a:pPr>
              <a:r>
                <a:rPr lang="en-US" sz="1400" dirty="0" smtClean="0">
                  <a:latin typeface="Arial"/>
                  <a:cs typeface="Arial"/>
                </a:rPr>
                <a:t>                </a:t>
              </a:r>
              <a:r>
                <a:rPr lang="en-US" sz="1200" dirty="0" smtClean="0">
                  <a:latin typeface="Arial"/>
                  <a:cs typeface="Arial"/>
                </a:rPr>
                <a:t>QNO12L3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pic>
        <p:nvPicPr>
          <p:cNvPr id="44" name="Picture 43" descr="betabeat_Q4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2000"/>
            <a:ext cx="4572000" cy="2286000"/>
          </a:xfrm>
          <a:prstGeom prst="rect">
            <a:avLst/>
          </a:prstGeom>
        </p:spPr>
      </p:pic>
      <p:pic>
        <p:nvPicPr>
          <p:cNvPr id="45" name="Picture 44" descr="betabeat_Q4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2000"/>
            <a:ext cx="4572000" cy="2286000"/>
          </a:xfrm>
          <a:prstGeom prst="rect">
            <a:avLst/>
          </a:prstGeom>
        </p:spPr>
      </p:pic>
      <p:pic>
        <p:nvPicPr>
          <p:cNvPr id="46" name="Picture 45" descr="betabeat_Q4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2000"/>
            <a:ext cx="4572000" cy="2286000"/>
          </a:xfrm>
          <a:prstGeom prst="rect">
            <a:avLst/>
          </a:prstGeom>
        </p:spPr>
      </p:pic>
      <p:pic>
        <p:nvPicPr>
          <p:cNvPr id="47" name="Picture 46" descr="betabeat_Q4.4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5340"/>
            <a:ext cx="4572000" cy="2286000"/>
          </a:xfrm>
          <a:prstGeom prst="rect">
            <a:avLst/>
          </a:prstGeom>
        </p:spPr>
      </p:pic>
      <p:pic>
        <p:nvPicPr>
          <p:cNvPr id="50" name="Picture 49" descr="betabeat_Q4.4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2000"/>
            <a:ext cx="4572000" cy="2286000"/>
          </a:xfrm>
          <a:prstGeom prst="rect">
            <a:avLst/>
          </a:prstGeom>
        </p:spPr>
      </p:pic>
      <p:pic>
        <p:nvPicPr>
          <p:cNvPr id="49" name="Picture 48" descr="betabeat_Q4.49_orthogon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72000"/>
            <a:ext cx="457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5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half integer resonance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6093296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data!</a:t>
            </a:r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1331641" y="917594"/>
            <a:ext cx="8280919" cy="5544346"/>
            <a:chOff x="5440105" y="3397176"/>
            <a:chExt cx="4658666" cy="3119130"/>
          </a:xfrm>
        </p:grpSpPr>
        <p:pic>
          <p:nvPicPr>
            <p:cNvPr id="34" name="Picture 33" descr="200631617D7A43A6857FAACDB1C6AEB3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2272"/>
            <a:stretch/>
          </p:blipFill>
          <p:spPr>
            <a:xfrm>
              <a:off x="5440105" y="3933056"/>
              <a:ext cx="3524383" cy="258325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5940784" y="3776273"/>
              <a:ext cx="2490430" cy="2597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b="1" dirty="0" smtClean="0">
                  <a:latin typeface="Arial"/>
                  <a:cs typeface="Arial"/>
                </a:rPr>
                <a:t>dynamic resonance crossing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76812" y="4706400"/>
              <a:ext cx="1035504" cy="3809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lIns="36000" tIns="0" rIns="36000" bIns="0" rtlCol="0">
              <a:spAutoFit/>
            </a:bodyPr>
            <a:lstStyle/>
            <a:p>
              <a:pPr marL="0" algn="l">
                <a:buNone/>
              </a:pPr>
              <a:r>
                <a:rPr lang="en-US" sz="2000" dirty="0" smtClean="0">
                  <a:solidFill>
                    <a:srgbClr val="312EFF"/>
                  </a:solidFill>
                  <a:latin typeface="Arial"/>
                  <a:cs typeface="Arial"/>
                </a:rPr>
                <a:t>– bare machine</a:t>
              </a:r>
            </a:p>
            <a:p>
              <a:pPr algn="l">
                <a:buNone/>
              </a:pPr>
              <a:r>
                <a:rPr lang="en-US" sz="2000" dirty="0" smtClean="0">
                  <a:solidFill>
                    <a:srgbClr val="41973C"/>
                  </a:solidFill>
                  <a:latin typeface="Arial"/>
                  <a:cs typeface="Arial"/>
                </a:rPr>
                <a:t>– correction</a:t>
              </a:r>
              <a:endParaRPr lang="en-US" sz="2000" dirty="0">
                <a:solidFill>
                  <a:srgbClr val="41973C"/>
                </a:solidFill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799769" y="3397176"/>
              <a:ext cx="22990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>
                <a:buNone/>
              </a:pPr>
              <a:r>
                <a:rPr lang="en-US" sz="2000" b="1" dirty="0" smtClean="0">
                  <a:solidFill>
                    <a:srgbClr val="41973C"/>
                  </a:solidFill>
                  <a:latin typeface="Arial"/>
                  <a:cs typeface="Arial"/>
                </a:rPr>
                <a:t>F. </a:t>
              </a:r>
              <a:r>
                <a:rPr lang="en-US" sz="2000" b="1" dirty="0" err="1" smtClean="0">
                  <a:solidFill>
                    <a:srgbClr val="41973C"/>
                  </a:solidFill>
                  <a:latin typeface="Arial"/>
                  <a:cs typeface="Arial"/>
                </a:rPr>
                <a:t>Asvesta</a:t>
              </a:r>
              <a:r>
                <a:rPr lang="en-US" sz="2000" b="1" dirty="0" smtClean="0">
                  <a:solidFill>
                    <a:srgbClr val="41973C"/>
                  </a:solidFill>
                  <a:latin typeface="Arial"/>
                  <a:cs typeface="Arial"/>
                </a:rPr>
                <a:t>, CERN</a:t>
              </a:r>
              <a:endParaRPr lang="en-US" sz="2000" b="1" dirty="0">
                <a:solidFill>
                  <a:srgbClr val="41973C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317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beta\gamma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25"/>
  <p:tag name="PICTUREFILESIZE" val="39693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delta Q = \frac{1}{4\pi} 128\cdot 30 \frac{0.001}{20} 1 = 0.014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38"/>
  <p:tag name="PICTUREFILESIZE" val="10086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k=\frac{G}{B\rho} = \frac{eG}{p} \rightarrow \frac{\delta k}{k}=\mp\frac{\delta p}{p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58"/>
  <p:tag name="PICTUREFILESIZE" val="43206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xi_{x,y}=\frac{\delta Q_{x,y}}{\delta p/p}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17"/>
  <p:tag name="PICTUREFILESIZE" val="19526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overline{\xi_{x,y}} =\frac{\xi_{x,y}}{Q_{x,y}}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08"/>
  <p:tag name="PICTUREFILESIZE" val="18633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({\bf u_x}, {\bf u_y}, {\bf u_z}) \rightarrow ({\bf u_x}, {\bf u_y}, {\bf u_s}) 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6"/>
  <p:tag name="PICTUREFILESIZE" val="447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{\boldsymbol  \kappa} = -\frac{d^2{\bf s}}{ds^2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44"/>
  <p:tag name="PICTUREFILESIZE" val="3529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frac{d{\bf p}}{dt} = m_0 \gamma \frac{d^2{\bf s}}{dt^2} = m_0 \gamma v^2_s \frac{d^2{\bf s}}{ds^2} =   - m_0 \gamma v^2_s {\boldsymbol \kappa} = q [{\bf v} \times {\bf B}]&#10;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27"/>
  <p:tag name="PICTUREFILESIZE" val="18237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frac{d^2}{dt^2}= v_s^2\frac{d^2}{ds^2} &#10;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54"/>
  <p:tag name="PICTUREFILESIZE" val="4449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m_0 \gamma v_s = p_s = (p^2-p_x^2-p_y^2)^{1/2}\approx p&#10;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57"/>
  <p:tag name="PICTUREFILESIZE" val="7648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{\boldsymbol \kappa_0} = - \frac{q}{p}   \left[\frac{\bf v}{v_s} \times {\bf B_0}\right]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87"/>
  <p:tag name="PICTUREFILESIZE" val="7679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{\bf B} = \{0,B_y,0\}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63"/>
  <p:tag name="PICTUREFILESIZE" val="2421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 v_x\;,v_y \ll v_s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51"/>
  <p:tag name="PICTUREFILESIZE" val="1626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 \frac{1}{\rho}  =|{k} |= |\frac{q}{p} {B}|=   |\frac{q}{\beta E} {B}|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08"/>
  <p:tag name="PICTUREFILESIZE" val="8738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d{\bf p}}{dt} = {\bf F} 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5"/>
  <p:tag name="PICTUREFILESIZE" val="805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|B\rho| =  \frac{p }{ q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8"/>
  <p:tag name="PICTUREFILESIZE" val="2806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beta E [GeV]  = 0.2998 |B\rho| [T m]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21"/>
  <p:tag name="PICTUREFILESIZE" val="469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{\boldsymbol \kappa_0} = - \frac{q}{p}   \left[\frac{\bf v}{v_s} \times {\bf B_0}\right]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87"/>
  <p:tag name="PICTUREFILESIZE" val="7679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theta = \frac{2\pi}{N}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1"/>
  <p:tag name="PICTUREFILESIZE" val="238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rho = \frac{l}{\theta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6"/>
  <p:tag name="PICTUREFILESIZE" val="206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 k [m^{-2}] = 0.2998 \frac{G [T/m]}{\beta E [GeV]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13"/>
  <p:tag name="PICTUREFILESIZE" val="9847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B_0 \rho =  \frac{p_0 }{ q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42"/>
  <p:tag name="PICTUREFILESIZE" val="3086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k(s) =  \frac{G(s) }{B_0\rho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53"/>
  <p:tag name="PICTUREFILESIZE" val="4486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1}{\rho^2}  template TPT1  env TPENV1  fore 0  back 16777215  eqnno 2"/>
  <p:tag name="FILENAME" val="TP_tmp"/>
  <p:tag name="ORIGWIDTH" val="9"/>
  <p:tag name="PICTUREFILESIZE" val="140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1}{\rho}\frac{\Delta p}{p}  template TPT1  env TPENV1  fore 0  back 16777215  eqnno 3"/>
  <p:tag name="FILENAME" val="TP_tmp"/>
  <p:tag name="ORIGWIDTH" val="19"/>
  <p:tag name="PICTUREFILESIZE" val="24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gamma = \frac{E}{m_0 c^2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43"/>
  <p:tag name="PICTUREFILESIZE" val="3529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\begin{eqnarray*}&#10; x'' + K_x(s) \ x &amp;=&amp; 0 \\&#10;y''  + K_y(s) \ y &amp;=&amp;  0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1"/>
  <p:tag name="PICTUREFILESIZE" val="8646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K_x(s) = K_x(s+C) \;,\;\; K_y(s) = K_y(s+C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82"/>
  <p:tag name="PICTUREFILESIZE" val="6960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5pt]{article}\pagestyle{empty}&#10;\begin{document}&#10;$$u(s)=\sqrt{\epsilon\beta(s)}\cos(\psi(s)+\psi_0)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29"/>
  <p:tag name="PICTUREFILESIZE" val="588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u\mapsto \{x,y\}  template TPT1  env TPENV1  fore 0  back 16777215  eqnno 4"/>
  <p:tag name="FILENAME" val="TP_tmp"/>
  <p:tag name="ORIGWIDTH" val="47"/>
  <p:tag name="PICTUREFILESIZE" val="331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\alpha,\;\beta,\;\gamma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8"/>
  <p:tag name="PICTUREFILESIZE" val="4556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\alpha(s)=-\frac{\beta(s)'}{2},\;\;\gamma=\frac{1+\alpha(s)^2}{\beta(s)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35"/>
  <p:tag name="PICTUREFILESIZE" val="11820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\psi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"/>
  <p:tag name="PICTUREFILESIZE" val="1017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\psi(s) = \int\frac{ds}{\beta(s)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5"/>
  <p:tag name="PICTUREFILESIZE" val="5446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\beta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2"/>
  <p:tag name="PICTUREFILESIZE" val="891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2\beta\beta'' - \beta'^2 + 4\beta^2K = 4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4326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beta = \frac{v}{c} $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26"/>
  <p:tag name="PICTUREFILESIZE" val="1775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&#10;u'(s)=\sqrt{\frac{\epsilon}{\beta(s)}}\left(\sin(\psi(s) +\psi_0) +\alpha(s) \cos(\psi(s)+\psi_0)\righ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3"/>
  <p:tag name="PICTUREFILESIZE" val="20307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u(s) \\ u'(s)  \end{pmatrix}  = &#10;{\cal M}_{0\rightarrow s}  \begin{pmatrix}   u_0 \\ u'_0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1"/>
  <p:tag name="PICTUREFILESIZE" val="8825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mu(s) = \Delta\psi = \int_0^s\frac{ds}{\beta(s)}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96"/>
  <p:tag name="PICTUREFILESIZE" val="8346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\beta_0=\beta(C)=\beta\;,\;\; \alpha_0=\alpha(C)=\alpha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3"/>
  <p:tag name="PICTUREFILESIZE" val="5496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M}_{C} =   \begin{pmatrix}    \cos\mu + \alpha\sin\mu  &amp; \beta\sin\mu \\  - \gamma\sin\mu &amp;  \cos\mu - \alpha\sin\mu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77"/>
  <p:tag name="PICTUREFILESIZE" val="15481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 &#10;Q_{x,y} =\frac{1}{2\pi} \oint\frac{ds}{\beta_{x,y}(s)} = \frac{\nu_{x,y}}{2\pi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23"/>
  <p:tag name="PICTUREFILESIZE" val="10848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 = \delta u_0' = \delta{u}'(s_0)= \frac{\delta (B l)}{B\rho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16"/>
  <p:tag name="PICTUREFILESIZE" val="9766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begin{pmatrix} u_0\\ u_0'  - \theta \end{pmatrix} = {\cal M } \begin{pmatrix}   u_0 \\ u'_0  \end{pmatrix}  &#10;$$&#10;\end{document}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91"/>
  <p:tag name="PICTUREFILESIZE" val="8012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(s) = \theta \frac{\sqrt{\beta(s)\beta_0}}{2\sin(\pi Q)} \cos(\pi Q - |\psi(s)-\psi_0|)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76"/>
  <p:tag name="PICTUREFILESIZE" val="15940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_0 = \theta \frac{\beta_0}{2\tan\pi Q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67"/>
  <p:tag name="PICTUREFILESIZE" val="5606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E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9"/>
  <p:tag name="PICTUREFILESIZE" val="272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_0' = \frac{\theta}{2} \left(1 - \frac{\alpha_0}{\tan\pi Q}\right )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95"/>
  <p:tag name="PICTUREFILESIZE" val="8346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(s) = \theta \frac{\sqrt{\beta(s)\beta_0}}{2\sin(\pi Q)} \cos(\pi Q - |\psi(s)-\psi_0|)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76"/>
  <p:tag name="PICTUREFILESIZE" val="15940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(s) = \theta \frac{\sqrt{\beta(s)\beta_0}}{2\sin(\pi Q)} \cos(\pi Q - |\psi(s)-\psi_0|)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76"/>
  <p:tag name="PICTUREFILESIZE" val="15940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(s) = \theta \frac{\sqrt{\beta(s)\beta_0}}{2\sin(\pi Q)} \cos(\pi Q - |\psi(s)-\psi_0|)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76"/>
  <p:tag name="PICTUREFILESIZE" val="15940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(s) = \frac{\sqrt{\beta(s)}}{2\sin(\pi Q)} &#10;\int_s^{s+C} \theta(\tau) \sqrt{\beta(\tau)} \cos(\pi Q - |\psi(s)-\psi(\tau)|) d\tau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69"/>
  <p:tag name="PICTUREFILESIZE" val="2640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u_i = \frac{\sqrt{\beta_i}}{2\sin(\pi Q)} &#10;\sum_{j=i+1}^{i+n} \theta_j \sqrt{\beta_j} \cos(\pi Q - |\psi_i-\psi_j|)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07"/>
  <p:tag name="PICTUREFILESIZE" val="2221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_j = \frac{\delta (B_j l_j)}{B\rho}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5"/>
  <p:tag name="PICTUREFILESIZE" val="656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_j = \frac{B_j l_j \sin\phi_j}{B\rho}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9"/>
  <p:tag name="PICTUREFILESIZE" val="726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theta_j = \frac{G_j l_j \delta u_j}{B\rho}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8"/>
  <p:tag name="PICTUREFILESIZE" val="665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u_0= \frac{\sqrt{6\cdot 6}}{2\sin(6.2\pi)}\cdot 10^{-3}\approx 5\text{mm} &#10;$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5"/>
  <p:tag name="PICTUREFILESIZE" val="121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T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8"/>
  <p:tag name="PICTUREFILESIZE" val="272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u_\text{rms}^\text{dip}= \frac{\sqrt{6\cdot 6}\sqrt{32}}{2\sqrt{2}\sin(6.2\pi)}\cdot 10^{-3}\approx 2\text{cm} &#10;$$&#10;\end{document}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53"/>
  <p:tag name="PICTUREFILESIZE" val="13862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u_\text{rms}^\text{quad}= \frac{\sqrt{30\cdot 30}\sqrt{54}}{2\sqrt{2}\sin(6.2\pi)}\cdot 10^{-3}\approx 13\text{cm}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62"/>
  <p:tag name="PICTUREFILESIZE" val="14728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 \frac{\sqrt{\beta_1}}{\sin\psi_{23}} \theta_1 =  \frac{\sqrt{\beta_2}}{\sin\psi_{31}} \theta_2 =  \frac{\sqrt{\beta_3}}{\sin\psi_{12}} \theta_3 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47"/>
  <p:tag name="PICTUREFILESIZE" val="12326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m_{0} =   \begin{pmatrix}    1  &amp; 0\\  - K_0(s) ds&amp;  1 \end{pmatrix}  \;\;\text{and}\;\; m =   \begin{pmatrix}    1  &amp; 0\\  - (K_0(s)+\delta K) ds &amp;  1 \end{pmatrix}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55"/>
  <p:tag name="PICTUREFILESIZE" val="22137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M}_{0} =   \begin{pmatrix}    \cos(2\pi Q) + \alpha_0\sin(2\pi Q)  &amp; \beta_0\sin(2\pi Q) \\  - \gamma_0\sin(2\pi Q) &amp;  \cos(2\pi Q) - \alpha_0\sin(2\pi Q)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60"/>
  <p:tag name="PICTUREFILESIZE" val="22636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M} = m m_{0}^{-1} {\cal M}_0  =   \begin{pmatrix}    1  &amp; 0\\  -\delta K ds &amp;  1 \end{pmatrix} {\cal M}_0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62"/>
  <p:tag name="PICTUREFILESIZE" val="14150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 \chi =  2\pi (Q+ \delta Q) 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71"/>
  <p:tag name="PICTUREFILESIZE" val="2714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M}^{\star}=   \begin{pmatrix}    \cos(\chi) + \alpha_0\sin(\chi)  &amp; \beta_0\sin(\chi) \\  - \gamma_0\sin(\chi) &amp;  \cos(\chi) - \alpha_0\sin(\chi)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09"/>
  <p:tag name="PICTUREFILESIZE" val="18143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2\cos(2\pi Q) - \delta K ds\beta_0 \sin(2\pi Q) = 2\cos(2\pi(Q+\delta Q))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25"/>
  <p:tag name="PICTUREFILESIZE" val="8643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4\pi \delta Q =\delta K ds\beta_0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71"/>
  <p:tag name="PICTUREFILESIZE" val="246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  template TPT1  env TPENV1  fore 0  back 16777215  eqnno 1"/>
  <p:tag name="FILENAME" val="TP_tmp"/>
  <p:tag name="ORIGWIDTH" val="6"/>
  <p:tag name="PICTUREFILESIZE" val="93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delta Q = \frac{1}{4\pi} \int_{s_0}^{s_0+l} \delta K \beta_0 ds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9726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\cos(2\pi(Q+\delta Q)) = \cos(2\pi Q)\cos(2\pi\delta Q) -  \sin(2\pi Q) \sin(2\pi\delta Q)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69"/>
  <p:tag name="PICTUREFILESIZE" val="10327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1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"/>
  <p:tag name="PICTUREFILESIZE" val="145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 2\pi\delta Q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"/>
  <p:tag name="PICTUREFILESIZE" val="803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M}_{0}^\star =   \begin{pmatrix}    m_{11}^\star &amp; m_{12}^\star  \\  m_{21}^\star  &amp;  m_{22}^\star \end{pmatrix}  = B  \begin{pmatrix}    1  &amp; 0\\  -\delta K ds &amp;  1 \end{pmatrix} A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83"/>
  <p:tag name="PICTUREFILESIZE" val="15980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m_{12} =   \beta_0 \sin(2\pi Q)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1"/>
  <p:tag name="PICTUREFILESIZE" val="3153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m_{12}^\star =    (\beta_0 +\delta \beta) \sin(2\pi (Q+\delta Q)) =  m_{12}+\delta \beta  \sin(2\pi Q) + 2\pi\delta Q \beta_0 \cos(2\pi Q)&#10;$$&#10;\end{document}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326"/>
  <p:tag name="PICTUREFILESIZE" val="12450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a_{12} = \sqrt{\beta_0\beta(s_1)}\sin{\psi},\;&#10;b_{12} = \sqrt{\beta_0\beta(s_1)}\sin{(2\pi Q - \psi)}&#10; 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29"/>
  <p:tag name="PICTUREFILESIZE" val="1037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\delta \beta}{\beta_0} = -\frac{1}{2\sin(2\pi Q)}\int_{s_1}^{s_1+l} \beta(s) \delta K(s) \cos(2\psi -2 \pi Q) ds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2"/>
  <p:tag name="PICTUREFILESIZE" val="21786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m_{12}^\star =  b_{11}a_{12}+b_{12}a_{22} - a_{12}b_{12} \delta K ds = m_{12} - a_{12} b_{12} \delta K ds&#10;$$&#10;\end{document}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51"/>
  <p:tag name="PICTUREFILESIZE" val="9595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beta  template TPT1  env TPENV1  fore 0  back 16777215  eqnno 1"/>
  <p:tag name="FILENAME" val="TP_tmp"/>
  <p:tag name="ORIGWIDTH" val="7"/>
  <p:tag name="PICTUREFILESIZE" val="122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m_{12}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7"/>
  <p:tag name="PICTUREFILESIZE" val="423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\delta \beta}{\beta_0} = -\frac{1}{2\sin(2\pi Q)}\int_{s_1}^{s_1+l} \beta(s) \delta K(s) \cos(2\psi -2 \pi Q) ds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2"/>
  <p:tag name="PICTUREFILESIZE" val="21786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delta Q = \frac{1}{4\pi} 18\cdot 12 \frac{0.01}{5.6567} 0.5 = 0.015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5"/>
  <p:tag name="PICTUREFILESIZE" val="10646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\delta \beta}{\beta_0}_{\text{rms}} = -\frac{1}{2\sqrt{2}|\sin(2\pi Q)|}(\sum_i \delta k_i^2 \beta_i^2)^{1/2}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75"/>
  <p:tag name="PICTUREFILESIZE" val="16566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x(s) \\ x'(s)  \end{pmatrix}  = &#10;\begin{pmatrix} C_x(s) &amp; S_x(s) \\ C_x'(s) &amp; S_x'(s)  \end{pmatrix}  \begin{pmatrix}   x_0 \\ x'_0  \end{pmatrix}  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5"/>
  <p:tag name="PICTUREFILESIZE" val="12652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y(s) \\ y'(s)  \end{pmatrix}  = &#10;\begin{pmatrix} C_y(s) &amp; S_y(s) \\ C_y'(s) &amp; S_y'(s)  \end{pmatrix}  \begin{pmatrix}   y_0 \\ y'_0  \end{pmatrix}  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3"/>
  <p:tag name="PICTUREFILESIZE" val="12486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x(s) \\ x'(s) \\ y(s) \\ y'(s) \end{pmatrix}  = &#10;\begin{pmatrix} C_x(s) &amp; S_x(s) &amp; 0 &amp; 0 \\ C_x'(s) &amp; S_x'(s)  &amp; 0 &amp; 0 \\ 0 &amp; 0 &amp; C_y(s) &amp; S_y(s) \\ 0 &amp; 0 &amp; C'_y(s) &amp; S'_y(s) \end{pmatrix}  \begin{pmatrix}   x_0 \\ x'_0  \\ y_0 \\ y'_0 \end{pmatrix}  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19"/>
  <p:tag name="PICTUREFILESIZE" val="37542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(B_x,B_y)  =  k_s (x,y)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82"/>
  <p:tag name="PICTUREFILESIZE" val="3153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delta Q \propto |k_s|\sqrt{\beta_x\beta_y}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47"/>
  <p:tag name="PICTUREFILESIZE" val="16422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x= x_0 \cos(\omega t + \phi) 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0"/>
  <p:tag name="PICTUREFILESIZE" val="3080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gamma  template TPT1  env TPENV1  fore 0  back 16777215  eqnno 1"/>
  <p:tag name="FILENAME" val="TP_tmp"/>
  <p:tag name="ORIGWIDTH" val="7"/>
  <p:tag name="PICTUREFILESIZE" val="88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 \frac{d^2x}{ds^2}= \frac{1}{v_s^2}\frac{d^2x}{dt^2} = -\frac{1}{\rho^2} x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98"/>
  <p:tag name="PICTUREFILESIZE" val="8679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\Delta y = \frac{1}{2} a_g \Delta t^2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60"/>
  <p:tag name="PICTUREFILESIZE" val="4486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\omega  =  \frac{v_s}{\rho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1"/>
  <p:tag name="PICTUREFILESIZE" val="2386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B\rho =  \frac{p_0}{ q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38"/>
  <p:tag name="PICTUREFILESIZE" val="2806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B(\rho+\Delta\rho) =  \frac{p_0+\Delta p }{ q} \Rightarrow  \frac{\Delta \rho}{\rho} = \frac{\Delta p}{p_0}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57"/>
  <p:tag name="PICTUREFILESIZE" val="13126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theta \rho = l = \text{const.} \Rightarrow \rho \Delta\theta + \theta\Delta\rho = 0 \Rightarrow \frac{\Delta\theta }{\theta} = -\frac{\Delta\rho}{\rho} = -\frac{\Delta p}{p_0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52"/>
  <p:tag name="PICTUREFILESIZE" val="21126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\Delta\theta = -{\theta}  \frac{\Delta p}{p_0}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54"/>
  <p:tag name="PICTUREFILESIZE" val="4646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 x'' + K_x(s) x =  \frac{1}{\rho(s)}\frac{\Delta p}{p} &#10;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03"/>
  <p:tag name="PICTUREFILESIZE" val="8646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x(s) =  x_{H}(s) + x_{I}(s)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2"/>
  <p:tag name="PICTUREFILESIZE" val="3519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\begin{eqnarray*}&#10; x_H'' + K_x(s) x_H &amp;=&amp;  0 \\&#10;x_I''  + K_x(s)  x_I \ &amp;=&amp;  \frac{1}{\rho(s)}\frac{\Delta p}{p} &#10;\end{eqnarray*}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28"/>
  <p:tag name="PICTUREFILESIZE" val="174262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>
          <a:buNone/>
          <a:defRPr sz="1800" dirty="0">
            <a:latin typeface="Arial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90020</TotalTime>
  <Words>5603</Words>
  <Application>Microsoft Macintosh PowerPoint</Application>
  <PresentationFormat>On-screen Show (4:3)</PresentationFormat>
  <Paragraphs>1126</Paragraphs>
  <Slides>107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08" baseType="lpstr">
      <vt:lpstr>1_Pixel</vt:lpstr>
      <vt:lpstr>Linear imperfections and correction   Hannes BARTOSIK with the help of  Fanouria ANTONIOU and Sofia KOSTOGLOU  Accelerator and Beam Physics group Beams Department CERN</vt:lpstr>
      <vt:lpstr>Bibliography</vt:lpstr>
      <vt:lpstr>Transverse beam dynamics reminder  </vt:lpstr>
      <vt:lpstr>Equations reminder</vt:lpstr>
      <vt:lpstr>Reference trajectory</vt:lpstr>
      <vt:lpstr>Beam guidance</vt:lpstr>
      <vt:lpstr>Dipoles – beam guidance</vt:lpstr>
      <vt:lpstr>Quadrupoles – focusing/de-focusing</vt:lpstr>
      <vt:lpstr>Equations of motion – Linear fields</vt:lpstr>
      <vt:lpstr>Hill’s equations</vt:lpstr>
      <vt:lpstr>Betatron motion</vt:lpstr>
      <vt:lpstr>General transfer matrix</vt:lpstr>
      <vt:lpstr>Phase space ellipse</vt:lpstr>
      <vt:lpstr>Illustration on a FODO lattice</vt:lpstr>
      <vt:lpstr>Tune and working point</vt:lpstr>
      <vt:lpstr>Transverse linear imperfections and correction </vt:lpstr>
      <vt:lpstr>Outline</vt:lpstr>
      <vt:lpstr>Outline</vt:lpstr>
      <vt:lpstr>From model to reality - fields</vt:lpstr>
      <vt:lpstr>From model to reality - alignment</vt:lpstr>
      <vt:lpstr>Outline</vt:lpstr>
      <vt:lpstr>Illustration of closed orbit distortion</vt:lpstr>
      <vt:lpstr>Illustration of closed orbit distortion</vt:lpstr>
      <vt:lpstr>Illustration of closed orbit distortion</vt:lpstr>
      <vt:lpstr>Illustration of closed orbit distortion</vt:lpstr>
      <vt:lpstr>Illustration of closed orbit distortion</vt:lpstr>
      <vt:lpstr>Illustration of closed orbit distortion</vt:lpstr>
      <vt:lpstr>Sources of unintended deflections </vt:lpstr>
      <vt:lpstr>Misalignments causing feed-down</vt:lpstr>
      <vt:lpstr>Misalignments causing feed-down</vt:lpstr>
      <vt:lpstr>Misalignments causing feed-down</vt:lpstr>
      <vt:lpstr>Multipole expansion</vt:lpstr>
      <vt:lpstr>Feed-down from multipoles</vt:lpstr>
      <vt:lpstr>Problem 1</vt:lpstr>
      <vt:lpstr>Effect of single dipole kick</vt:lpstr>
      <vt:lpstr>Closed orbit from single dipole kick </vt:lpstr>
      <vt:lpstr>Integer and half integer resonance</vt:lpstr>
      <vt:lpstr>Single dipole kick vs. tune</vt:lpstr>
      <vt:lpstr>Single dipole kick vs. tune</vt:lpstr>
      <vt:lpstr>Closed orbit examples</vt:lpstr>
      <vt:lpstr>A deflection at the LHC</vt:lpstr>
      <vt:lpstr>A deflection at the LHC</vt:lpstr>
      <vt:lpstr>Global orbit distortion</vt:lpstr>
      <vt:lpstr>Example: Orbit distortion in SNS</vt:lpstr>
      <vt:lpstr>Statistical estimation of orbit errors</vt:lpstr>
      <vt:lpstr>Correcting closed orbit distortion</vt:lpstr>
      <vt:lpstr>Closed orbit bumps</vt:lpstr>
      <vt:lpstr>Closed orbit bumps</vt:lpstr>
      <vt:lpstr>Transport of closed orbit distortion</vt:lpstr>
      <vt:lpstr>Orbit bumps: 2-corrector bump</vt:lpstr>
      <vt:lpstr>Orbit bumps: 3-corrector bump</vt:lpstr>
      <vt:lpstr>Orbit bumps: 4-corrector bump</vt:lpstr>
      <vt:lpstr>Problem 2</vt:lpstr>
      <vt:lpstr>Closed orbit correction: MICADO</vt:lpstr>
      <vt:lpstr>MICADO – how does it work?</vt:lpstr>
      <vt:lpstr>MICADO – how does it work?</vt:lpstr>
      <vt:lpstr>MICADO – LHC Orbit example</vt:lpstr>
      <vt:lpstr>Response matrix approach</vt:lpstr>
      <vt:lpstr>Singular Value Decomposition</vt:lpstr>
      <vt:lpstr>Problem 3</vt:lpstr>
      <vt:lpstr>Problem 4</vt:lpstr>
      <vt:lpstr>Beam orbit stability</vt:lpstr>
      <vt:lpstr>Outline</vt:lpstr>
      <vt:lpstr>Illustration of optics distortion</vt:lpstr>
      <vt:lpstr>Gradient error and optics distortion</vt:lpstr>
      <vt:lpstr>Gradient error</vt:lpstr>
      <vt:lpstr>Gradient error and tune-shift</vt:lpstr>
      <vt:lpstr>Gradient error and beta distortion</vt:lpstr>
      <vt:lpstr>Gradient error and beta distortion</vt:lpstr>
      <vt:lpstr>Optics distortion vs. tune</vt:lpstr>
      <vt:lpstr>Quadrupole error in phase space</vt:lpstr>
      <vt:lpstr>Optics distortion characteristics</vt:lpstr>
      <vt:lpstr>Optics distortion characteristics</vt:lpstr>
      <vt:lpstr>Optics distortion characteristics</vt:lpstr>
      <vt:lpstr>Optics distortion characteristics</vt:lpstr>
      <vt:lpstr>Example: Gradient error in SNS</vt:lpstr>
      <vt:lpstr>Gradient error correction</vt:lpstr>
      <vt:lpstr>Example: LHC optics corrections</vt:lpstr>
      <vt:lpstr>Problem 5</vt:lpstr>
      <vt:lpstr>Outline</vt:lpstr>
      <vt:lpstr>Coupling</vt:lpstr>
      <vt:lpstr>4x4 Matrices</vt:lpstr>
      <vt:lpstr>Effect of coupling</vt:lpstr>
      <vt:lpstr>Closest tune approach</vt:lpstr>
      <vt:lpstr>Closest tune approach</vt:lpstr>
      <vt:lpstr>Linear coupling correction</vt:lpstr>
      <vt:lpstr>Summary of linear imperfections</vt:lpstr>
      <vt:lpstr>Additional material</vt:lpstr>
      <vt:lpstr>Weak focusing from dipoles</vt:lpstr>
      <vt:lpstr>Closed orbit errors</vt:lpstr>
      <vt:lpstr>Off-momentum particles in a dipole</vt:lpstr>
      <vt:lpstr>Dispersion equation</vt:lpstr>
      <vt:lpstr>Closed orbit including dispersion</vt:lpstr>
      <vt:lpstr>Impact of earth tides on LHC energy</vt:lpstr>
      <vt:lpstr>Gradient errors</vt:lpstr>
      <vt:lpstr>Example: Gradient error in ESRF </vt:lpstr>
      <vt:lpstr>Linear Optics from Closed Orbit</vt:lpstr>
      <vt:lpstr>PSB half integer resonance correction</vt:lpstr>
      <vt:lpstr>PSB half integer resonance correction</vt:lpstr>
      <vt:lpstr>Chromaticity</vt:lpstr>
      <vt:lpstr>Chromaticity from quadrupoles</vt:lpstr>
      <vt:lpstr>Chromaticity induced tune spread</vt:lpstr>
      <vt:lpstr>Chromaticity from sextupoles</vt:lpstr>
      <vt:lpstr>Schematic of chromaticity correction</vt:lpstr>
      <vt:lpstr>Chromaticity correction</vt:lpstr>
      <vt:lpstr>Two vs. four sextupole families</vt:lpstr>
      <vt:lpstr>Problem 6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Hannes Bartosik</cp:lastModifiedBy>
  <cp:revision>2991</cp:revision>
  <cp:lastPrinted>2008-01-22T16:33:02Z</cp:lastPrinted>
  <dcterms:created xsi:type="dcterms:W3CDTF">2011-01-18T14:20:36Z</dcterms:created>
  <dcterms:modified xsi:type="dcterms:W3CDTF">2021-01-26T06:46:16Z</dcterms:modified>
</cp:coreProperties>
</file>