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5" r:id="rId1"/>
  </p:sldMasterIdLst>
  <p:notesMasterIdLst>
    <p:notesMasterId r:id="rId55"/>
  </p:notesMasterIdLst>
  <p:handoutMasterIdLst>
    <p:handoutMasterId r:id="rId56"/>
  </p:handoutMasterIdLst>
  <p:sldIdLst>
    <p:sldId id="256" r:id="rId2"/>
    <p:sldId id="442" r:id="rId3"/>
    <p:sldId id="312" r:id="rId4"/>
    <p:sldId id="478" r:id="rId5"/>
    <p:sldId id="479" r:id="rId6"/>
    <p:sldId id="480" r:id="rId7"/>
    <p:sldId id="482" r:id="rId8"/>
    <p:sldId id="483" r:id="rId9"/>
    <p:sldId id="484" r:id="rId10"/>
    <p:sldId id="313" r:id="rId11"/>
    <p:sldId id="259" r:id="rId12"/>
    <p:sldId id="314" r:id="rId13"/>
    <p:sldId id="396" r:id="rId14"/>
    <p:sldId id="318" r:id="rId15"/>
    <p:sldId id="320" r:id="rId16"/>
    <p:sldId id="400" r:id="rId17"/>
    <p:sldId id="399" r:id="rId18"/>
    <p:sldId id="262" r:id="rId19"/>
    <p:sldId id="321" r:id="rId20"/>
    <p:sldId id="263" r:id="rId21"/>
    <p:sldId id="268" r:id="rId22"/>
    <p:sldId id="270" r:id="rId23"/>
    <p:sldId id="272" r:id="rId24"/>
    <p:sldId id="273" r:id="rId25"/>
    <p:sldId id="275" r:id="rId26"/>
    <p:sldId id="328" r:id="rId27"/>
    <p:sldId id="276" r:id="rId28"/>
    <p:sldId id="278" r:id="rId29"/>
    <p:sldId id="277" r:id="rId30"/>
    <p:sldId id="331" r:id="rId31"/>
    <p:sldId id="308" r:id="rId32"/>
    <p:sldId id="470" r:id="rId33"/>
    <p:sldId id="469" r:id="rId34"/>
    <p:sldId id="283" r:id="rId35"/>
    <p:sldId id="485" r:id="rId36"/>
    <p:sldId id="309" r:id="rId37"/>
    <p:sldId id="359" r:id="rId38"/>
    <p:sldId id="376" r:id="rId39"/>
    <p:sldId id="451" r:id="rId40"/>
    <p:sldId id="448" r:id="rId41"/>
    <p:sldId id="449" r:id="rId42"/>
    <p:sldId id="452" r:id="rId43"/>
    <p:sldId id="450" r:id="rId44"/>
    <p:sldId id="458" r:id="rId45"/>
    <p:sldId id="475" r:id="rId46"/>
    <p:sldId id="461" r:id="rId47"/>
    <p:sldId id="463" r:id="rId48"/>
    <p:sldId id="465" r:id="rId49"/>
    <p:sldId id="466" r:id="rId50"/>
    <p:sldId id="456" r:id="rId51"/>
    <p:sldId id="457" r:id="rId52"/>
    <p:sldId id="420" r:id="rId53"/>
    <p:sldId id="476" r:id="rId5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1" autoAdjust="0"/>
    <p:restoredTop sz="88272" autoAdjust="0"/>
  </p:normalViewPr>
  <p:slideViewPr>
    <p:cSldViewPr snapToObjects="1">
      <p:cViewPr varScale="1">
        <p:scale>
          <a:sx n="61" d="100"/>
          <a:sy n="61" d="100"/>
        </p:scale>
        <p:origin x="14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03" d="100"/>
          <a:sy n="103" d="100"/>
        </p:scale>
        <p:origin x="-257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29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8.wmf"/><Relationship Id="rId5" Type="http://schemas.openxmlformats.org/officeDocument/2006/relationships/image" Target="../media/image19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3ECF6-37FC-C34B-AC58-D0714C8AAF94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23D70-7DEB-AB42-8A01-F419EB2CA6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8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8C370-05C0-314B-B21C-703A9520DD4D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42A32-A282-9F4C-85BD-68448646F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1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19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4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46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15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18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08C55-84C9-AE43-AC31-01C9557611E1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25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56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2D9BC-F177-EB45-A8AB-4F8796CAAB1A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32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86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15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1520" y="4560400"/>
            <a:ext cx="5851821" cy="42342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48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3F628-2746-7F43-9F01-3A52F27674A7}" type="slidenum"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45</a:t>
            </a:fld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75119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48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   </a:t>
            </a:r>
            <a:endParaRPr lang="en-US" sz="1100" dirty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49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   </a:t>
            </a:r>
            <a:endParaRPr lang="en-US" sz="1100" dirty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35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58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8573B43-41B7-4DAC-AE82-5BD050CE567E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9650" y="790575"/>
            <a:ext cx="5200650" cy="390048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22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EBE007E-4F17-410C-A984-603FEED6B88F}" type="slidenum">
              <a:t>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9650" y="790575"/>
            <a:ext cx="5200650" cy="390048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90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3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22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8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CH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CH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CH"/>
              <a:t>Click to edit Master text styles</a:t>
            </a:r>
          </a:p>
          <a:p>
            <a:pPr lvl="1" eaLnBrk="1" latinLnBrk="0" hangingPunct="1"/>
            <a:r>
              <a:rPr lang="de-CH"/>
              <a:t>Second level</a:t>
            </a:r>
          </a:p>
          <a:p>
            <a:pPr lvl="2" eaLnBrk="1" latinLnBrk="0" hangingPunct="1"/>
            <a:r>
              <a:rPr lang="de-CH"/>
              <a:t>Third level</a:t>
            </a:r>
          </a:p>
          <a:p>
            <a:pPr lvl="3" eaLnBrk="1" latinLnBrk="0" hangingPunct="1"/>
            <a:r>
              <a:rPr lang="de-CH"/>
              <a:t>Fourth level</a:t>
            </a:r>
          </a:p>
          <a:p>
            <a:pPr lvl="4" eaLnBrk="1" latinLnBrk="0" hangingPunct="1"/>
            <a:r>
              <a:rPr lang="de-CH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CH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CH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de-CH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CH" dirty="0" err="1"/>
              <a:t>Click</a:t>
            </a:r>
            <a:r>
              <a:rPr kumimoji="0" lang="de-CH" dirty="0"/>
              <a:t> to </a:t>
            </a:r>
            <a:r>
              <a:rPr kumimoji="0" lang="de-CH" dirty="0" err="1"/>
              <a:t>edit</a:t>
            </a:r>
            <a:r>
              <a:rPr kumimoji="0" lang="de-CH" dirty="0"/>
              <a:t>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9404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CH" dirty="0" err="1"/>
              <a:t>Click</a:t>
            </a:r>
            <a:r>
              <a:rPr kumimoji="0" lang="de-CH" dirty="0"/>
              <a:t> to </a:t>
            </a:r>
            <a:r>
              <a:rPr kumimoji="0" lang="de-CH" dirty="0" err="1"/>
              <a:t>edit</a:t>
            </a:r>
            <a:r>
              <a:rPr kumimoji="0" lang="de-CH" dirty="0"/>
              <a:t> Master text </a:t>
            </a:r>
            <a:r>
              <a:rPr kumimoji="0" lang="de-CH" dirty="0" err="1"/>
              <a:t>styles</a:t>
            </a:r>
            <a:endParaRPr kumimoji="0" lang="de-CH" dirty="0"/>
          </a:p>
          <a:p>
            <a:pPr lvl="1" eaLnBrk="1" latinLnBrk="0" hangingPunct="1"/>
            <a:r>
              <a:rPr kumimoji="0" lang="de-CH" dirty="0"/>
              <a:t>Second </a:t>
            </a:r>
            <a:r>
              <a:rPr kumimoji="0" lang="de-CH" dirty="0" err="1"/>
              <a:t>level</a:t>
            </a:r>
            <a:endParaRPr kumimoji="0" lang="de-CH" dirty="0"/>
          </a:p>
          <a:p>
            <a:pPr lvl="2" eaLnBrk="1" latinLnBrk="0" hangingPunct="1"/>
            <a:r>
              <a:rPr kumimoji="0" lang="de-CH" dirty="0" err="1"/>
              <a:t>Third</a:t>
            </a:r>
            <a:r>
              <a:rPr kumimoji="0" lang="de-CH" dirty="0"/>
              <a:t> </a:t>
            </a:r>
            <a:r>
              <a:rPr kumimoji="0" lang="de-CH" dirty="0" err="1"/>
              <a:t>level</a:t>
            </a:r>
            <a:endParaRPr kumimoji="0" lang="de-CH" dirty="0"/>
          </a:p>
          <a:p>
            <a:pPr lvl="3" eaLnBrk="1" latinLnBrk="0" hangingPunct="1"/>
            <a:r>
              <a:rPr kumimoji="0" lang="de-CH" dirty="0" err="1"/>
              <a:t>Fourth</a:t>
            </a:r>
            <a:r>
              <a:rPr kumimoji="0" lang="de-CH" dirty="0"/>
              <a:t> </a:t>
            </a:r>
            <a:r>
              <a:rPr kumimoji="0" lang="de-CH" dirty="0" err="1"/>
              <a:t>level</a:t>
            </a:r>
            <a:endParaRPr kumimoji="0" lang="de-CH" dirty="0"/>
          </a:p>
          <a:p>
            <a:pPr lvl="4" eaLnBrk="1" latinLnBrk="0" hangingPunct="1"/>
            <a:r>
              <a:rPr kumimoji="0" lang="de-CH" dirty="0" err="1"/>
              <a:t>Fifth</a:t>
            </a:r>
            <a:r>
              <a:rPr kumimoji="0" lang="de-CH" dirty="0"/>
              <a:t> </a:t>
            </a:r>
            <a:r>
              <a:rPr kumimoji="0" lang="de-CH" dirty="0" err="1"/>
              <a:t>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1/25/2021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7.pdf"/><Relationship Id="rId5" Type="http://schemas.openxmlformats.org/officeDocument/2006/relationships/image" Target="../media/image38.png"/><Relationship Id="rId4" Type="http://schemas.openxmlformats.org/officeDocument/2006/relationships/image" Target="../media/image96.pdf"/><Relationship Id="rId9" Type="http://schemas.openxmlformats.org/officeDocument/2006/relationships/image" Target="../media/image3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45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0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52.png"/><Relationship Id="rId4" Type="http://schemas.openxmlformats.org/officeDocument/2006/relationships/image" Target="../media/image105.pd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7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video" Target="../media/media3.avi"/><Relationship Id="rId7" Type="http://schemas.openxmlformats.org/officeDocument/2006/relationships/image" Target="../media/image61.wmf"/><Relationship Id="rId2" Type="http://schemas.microsoft.com/office/2007/relationships/media" Target="../media/media3.avi"/><Relationship Id="rId1" Type="http://schemas.openxmlformats.org/officeDocument/2006/relationships/video" Target="file:///F:\work\theorie\wake.avi" TargetMode="External"/><Relationship Id="rId6" Type="http://schemas.openxmlformats.org/officeDocument/2006/relationships/image" Target="../media/image60.wm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Free-Electron Lasers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Eduard Prat</a:t>
            </a:r>
            <a:r>
              <a:rPr lang="en-US" dirty="0"/>
              <a:t>,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  <a:p>
            <a:r>
              <a:rPr lang="en-US" dirty="0"/>
              <a:t>JUAS, </a:t>
            </a:r>
            <a:r>
              <a:rPr lang="en-US" dirty="0" smtClean="0"/>
              <a:t>27 </a:t>
            </a:r>
            <a:r>
              <a:rPr lang="en-US" dirty="0"/>
              <a:t>January </a:t>
            </a:r>
            <a:r>
              <a:rPr lang="en-US" dirty="0" smtClean="0"/>
              <a:t>2021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II. Basic physics principles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>
                <a:solidFill>
                  <a:schemeClr val="tx1"/>
                </a:solidFill>
              </a:rPr>
              <a:t>Electron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 by injecting them into a period field of an wiggler magnet (also often called </a:t>
            </a:r>
            <a:r>
              <a:rPr lang="en-US" dirty="0" err="1"/>
              <a:t>undulator</a:t>
            </a:r>
            <a:r>
              <a:rPr lang="en-US" dirty="0"/>
              <a:t>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Forcing the Electrons to Wiggle…</a:t>
            </a:r>
          </a:p>
        </p:txBody>
      </p:sp>
      <p:pic>
        <p:nvPicPr>
          <p:cNvPr id="4" name="Picture 3" descr="Undula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3276600"/>
            <a:ext cx="5805714" cy="3657600"/>
          </a:xfrm>
          <a:prstGeom prst="rect">
            <a:avLst/>
          </a:prstGeom>
        </p:spPr>
      </p:pic>
      <p:pic>
        <p:nvPicPr>
          <p:cNvPr id="5" name="Picture 4" descr="undulator-on-girder_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905000"/>
            <a:ext cx="4171843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8283" y="5105400"/>
            <a:ext cx="255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Wiggler module from the LCLS XFEL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676399"/>
          </a:xfrm>
        </p:spPr>
        <p:txBody>
          <a:bodyPr>
            <a:normAutofit fontScale="92500"/>
          </a:bodyPr>
          <a:lstStyle/>
          <a:p>
            <a:r>
              <a:rPr lang="en-US" dirty="0"/>
              <a:t>Defined by a transverse magnetic field which switch polarity multiple times, defining the </a:t>
            </a:r>
            <a:r>
              <a:rPr lang="en-US" dirty="0" err="1"/>
              <a:t>undulator</a:t>
            </a:r>
            <a:r>
              <a:rPr lang="en-US" dirty="0"/>
              <a:t> period </a:t>
            </a:r>
            <a:r>
              <a:rPr lang="en-US" dirty="0" err="1">
                <a:latin typeface="Symbol" charset="2"/>
                <a:cs typeface="Symbol" charset="2"/>
              </a:rPr>
              <a:t>l</a:t>
            </a:r>
            <a:r>
              <a:rPr lang="en-US" baseline="-25000" dirty="0" err="1"/>
              <a:t>u</a:t>
            </a:r>
            <a:endParaRPr lang="en-US" baseline="-25000" dirty="0"/>
          </a:p>
          <a:p>
            <a:endParaRPr lang="en-US" baseline="-25000" dirty="0"/>
          </a:p>
          <a:p>
            <a:r>
              <a:rPr lang="en-US" dirty="0" smtClean="0"/>
              <a:t>On </a:t>
            </a:r>
            <a:r>
              <a:rPr lang="en-US" dirty="0"/>
              <a:t>Axis-Field: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Wiggler Field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8441" y="3385066"/>
            <a:ext cx="21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Planar </a:t>
            </a:r>
            <a:r>
              <a:rPr lang="en-US" i="1" dirty="0" err="1"/>
              <a:t>Undulator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352800"/>
            <a:ext cx="220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Helical </a:t>
            </a:r>
            <a:r>
              <a:rPr lang="en-US" i="1" dirty="0" err="1"/>
              <a:t>Undulator</a:t>
            </a:r>
            <a:endParaRPr lang="en-US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775536"/>
              </p:ext>
            </p:extLst>
          </p:nvPr>
        </p:nvGraphicFramePr>
        <p:xfrm>
          <a:off x="1474788" y="3941763"/>
          <a:ext cx="2006600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Equation" r:id="rId4" imgW="1104840" imgH="711000" progId="Equation.3">
                  <p:embed/>
                </p:oleObj>
              </mc:Choice>
              <mc:Fallback>
                <p:oleObj name="Equation" r:id="rId4" imgW="1104840" imgH="7110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88" y="3941763"/>
                        <a:ext cx="2006600" cy="1290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14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40862"/>
              </p:ext>
            </p:extLst>
          </p:nvPr>
        </p:nvGraphicFramePr>
        <p:xfrm>
          <a:off x="5278438" y="3940175"/>
          <a:ext cx="2093912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6" name="Equation" r:id="rId6" imgW="1104840" imgH="711000" progId="Equation.3">
                  <p:embed/>
                </p:oleObj>
              </mc:Choice>
              <mc:Fallback>
                <p:oleObj name="Equation" r:id="rId6" imgW="1104840" imgH="711000" progId="Equation.3">
                  <p:embed/>
                  <p:pic>
                    <p:nvPicPr>
                      <p:cNvPr id="10014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438" y="3940175"/>
                        <a:ext cx="2093912" cy="134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00315" y="4190847"/>
            <a:ext cx="2085181" cy="9683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52400" y="4191000"/>
            <a:ext cx="4343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 </a:t>
            </a:r>
            <a:r>
              <a:rPr lang="en-US" sz="1600" dirty="0" err="1"/>
              <a:t>Undulator</a:t>
            </a:r>
            <a:r>
              <a:rPr lang="en-US" sz="1600" dirty="0"/>
              <a:t> parameter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305768"/>
              </p:ext>
            </p:extLst>
          </p:nvPr>
        </p:nvGraphicFramePr>
        <p:xfrm>
          <a:off x="390550" y="5430270"/>
          <a:ext cx="2203961" cy="320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1" name="Equation" r:id="rId4" imgW="1485900" imgH="215900" progId="Equation.3">
                  <p:embed/>
                </p:oleObj>
              </mc:Choice>
              <mc:Fallback>
                <p:oleObj name="Equation" r:id="rId4" imgW="1485900" imgH="21590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50" y="5430270"/>
                        <a:ext cx="2203961" cy="320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32855"/>
              </p:ext>
            </p:extLst>
          </p:nvPr>
        </p:nvGraphicFramePr>
        <p:xfrm>
          <a:off x="3302000" y="4303562"/>
          <a:ext cx="1924050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2" name="Equation" r:id="rId6" imgW="1104840" imgH="419040" progId="Equation.3">
                  <p:embed/>
                </p:oleObj>
              </mc:Choice>
              <mc:Fallback>
                <p:oleObj name="Equation" r:id="rId6" imgW="1104840" imgH="419040" progId="Equation.3">
                  <p:embed/>
                  <p:pic>
                    <p:nvPicPr>
                      <p:cNvPr id="2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4303562"/>
                        <a:ext cx="1924050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Lorentz Force: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in Planar </a:t>
            </a:r>
            <a:r>
              <a:rPr lang="en-US" dirty="0" err="1"/>
              <a:t>Undulator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734050"/>
              </p:ext>
            </p:extLst>
          </p:nvPr>
        </p:nvGraphicFramePr>
        <p:xfrm>
          <a:off x="3352800" y="990600"/>
          <a:ext cx="21240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3" name="Equation" r:id="rId8" imgW="863280" imgH="241200" progId="Equation.3">
                  <p:embed/>
                </p:oleObj>
              </mc:Choice>
              <mc:Fallback>
                <p:oleObj name="Equation" r:id="rId8" imgW="863280" imgH="2412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2124075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752600"/>
            <a:ext cx="352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Dominant motion in </a:t>
            </a:r>
            <a:r>
              <a:rPr lang="en-US" i="1" dirty="0" err="1">
                <a:solidFill>
                  <a:schemeClr val="accent2"/>
                </a:solidFill>
              </a:rPr>
              <a:t>z</a:t>
            </a:r>
            <a:r>
              <a:rPr lang="en-US" i="1" dirty="0">
                <a:solidFill>
                  <a:schemeClr val="accent2"/>
                </a:solidFill>
              </a:rPr>
              <a:t> (~</a:t>
            </a:r>
            <a:r>
              <a:rPr lang="en-US" i="1" dirty="0" err="1">
                <a:solidFill>
                  <a:schemeClr val="accent2"/>
                </a:solidFill>
                <a:latin typeface="Symbol" charset="2"/>
                <a:cs typeface="Symbol" charset="2"/>
              </a:rPr>
              <a:t>b</a:t>
            </a:r>
            <a:r>
              <a:rPr lang="en-US" i="1" baseline="-25000" dirty="0" err="1">
                <a:solidFill>
                  <a:schemeClr val="accent2"/>
                </a:solidFill>
              </a:rPr>
              <a:t>z</a:t>
            </a:r>
            <a:r>
              <a:rPr lang="en-US" i="1" dirty="0" err="1">
                <a:solidFill>
                  <a:schemeClr val="accent2"/>
                </a:solidFill>
              </a:rPr>
              <a:t>ct</a:t>
            </a:r>
            <a:r>
              <a:rPr lang="en-US" i="1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7400" y="1535668"/>
            <a:ext cx="241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Dominant field in </a:t>
            </a:r>
            <a:r>
              <a:rPr lang="en-US" i="1" dirty="0" err="1">
                <a:solidFill>
                  <a:schemeClr val="accent2"/>
                </a:solidFill>
              </a:rPr>
              <a:t>y</a:t>
            </a:r>
            <a:endParaRPr lang="en-US" i="1" dirty="0">
              <a:solidFill>
                <a:schemeClr val="accent2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381500" y="1638300"/>
            <a:ext cx="3048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6" idx="1"/>
          </p:cNvCxnSpPr>
          <p:nvPr/>
        </p:nvCxnSpPr>
        <p:spPr>
          <a:xfrm>
            <a:off x="5334000" y="1386245"/>
            <a:ext cx="533400" cy="3340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398768"/>
              </p:ext>
            </p:extLst>
          </p:nvPr>
        </p:nvGraphicFramePr>
        <p:xfrm>
          <a:off x="374735" y="4586288"/>
          <a:ext cx="114935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4" name="Equation" r:id="rId10" imgW="660240" imgH="431640" progId="Equation.3">
                  <p:embed/>
                </p:oleObj>
              </mc:Choice>
              <mc:Fallback>
                <p:oleObj name="Equation" r:id="rId10" imgW="660240" imgH="431640" progId="Equation.3">
                  <p:embed/>
                  <p:pic>
                    <p:nvPicPr>
                      <p:cNvPr id="14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735" y="4586288"/>
                        <a:ext cx="1149350" cy="747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257656" y="3733800"/>
            <a:ext cx="201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Transverse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244431" y="4190847"/>
            <a:ext cx="2748954" cy="990601"/>
            <a:chOff x="5009356" y="3826390"/>
            <a:chExt cx="2748954" cy="990601"/>
          </a:xfrm>
        </p:grpSpPr>
        <p:sp>
          <p:nvSpPr>
            <p:cNvPr id="26" name="Rectangle 25"/>
            <p:cNvSpPr/>
            <p:nvPr/>
          </p:nvSpPr>
          <p:spPr>
            <a:xfrm>
              <a:off x="5009356" y="3826390"/>
              <a:ext cx="2748954" cy="9906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5078194"/>
                </p:ext>
              </p:extLst>
            </p:nvPr>
          </p:nvGraphicFramePr>
          <p:xfrm>
            <a:off x="5090319" y="3961329"/>
            <a:ext cx="2589212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55" name="Equation" r:id="rId12" imgW="1600200" imgH="444240" progId="Equation.3">
                    <p:embed/>
                  </p:oleObj>
                </mc:Choice>
                <mc:Fallback>
                  <p:oleObj name="Equation" r:id="rId12" imgW="1600200" imgH="444240" progId="Equation.3">
                    <p:embed/>
                    <p:pic>
                      <p:nvPicPr>
                        <p:cNvPr id="28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0319" y="3961329"/>
                          <a:ext cx="2589212" cy="720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Box 28"/>
          <p:cNvSpPr txBox="1"/>
          <p:nvPr/>
        </p:nvSpPr>
        <p:spPr>
          <a:xfrm>
            <a:off x="6528044" y="3747758"/>
            <a:ext cx="201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24600" y="543027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Average over one period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7086600" y="4930624"/>
            <a:ext cx="0" cy="46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734381"/>
              </p:ext>
            </p:extLst>
          </p:nvPr>
        </p:nvGraphicFramePr>
        <p:xfrm>
          <a:off x="152400" y="2286000"/>
          <a:ext cx="3622675" cy="111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6" name="Equation" r:id="rId14" imgW="2082600" imgH="647640" progId="Equation.3">
                  <p:embed/>
                </p:oleObj>
              </mc:Choice>
              <mc:Fallback>
                <p:oleObj name="Equation" r:id="rId14" imgW="2082600" imgH="64764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286000"/>
                        <a:ext cx="3622675" cy="1119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4100976" y="2514600"/>
            <a:ext cx="4738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these 2 equations and after some algebra the transverse and longitudinal motion of the electrons can be derived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620355"/>
              </p:ext>
            </p:extLst>
          </p:nvPr>
        </p:nvGraphicFramePr>
        <p:xfrm>
          <a:off x="6735350" y="6017645"/>
          <a:ext cx="1612674" cy="594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7" name="Equation" r:id="rId16" imgW="1206360" imgH="444240" progId="Equation.3">
                  <p:embed/>
                </p:oleObj>
              </mc:Choice>
              <mc:Fallback>
                <p:oleObj name="Equation" r:id="rId16" imgW="1206360" imgH="444240" progId="Equation.3">
                  <p:embed/>
                  <p:pic>
                    <p:nvPicPr>
                      <p:cNvPr id="24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5350" y="6017645"/>
                        <a:ext cx="1612674" cy="5944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1" y="1371600"/>
            <a:ext cx="5255608" cy="4800600"/>
          </a:xfrm>
        </p:spPr>
        <p:txBody>
          <a:bodyPr/>
          <a:lstStyle/>
          <a:p>
            <a:r>
              <a:rPr lang="en-US" dirty="0"/>
              <a:t>Longitudinal wiggle has twice the period.</a:t>
            </a:r>
          </a:p>
          <a:p>
            <a:r>
              <a:rPr lang="en-US" dirty="0"/>
              <a:t>Causes a figure “8” motion in the co-moving frame.</a:t>
            </a:r>
          </a:p>
          <a:p>
            <a:r>
              <a:rPr lang="en-US" dirty="0"/>
              <a:t>The longitudinal position is effectively smeared out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Co-moving frame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438400" cy="4152900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2272922" y="2819399"/>
            <a:ext cx="115827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>
                <a:solidFill>
                  <a:schemeClr val="tx1"/>
                </a:solidFill>
                <a:ea typeface="Chalkboard" charset="0"/>
                <a:cs typeface="Chalkboard" charset="0"/>
              </a:rPr>
              <a:t>trajectory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 flipV="1">
            <a:off x="2391380" y="2298699"/>
            <a:ext cx="298450" cy="5207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2135792" y="3695700"/>
            <a:ext cx="554038" cy="609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2516793" y="4471600"/>
            <a:ext cx="1140808" cy="55399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>
                <a:ea typeface="Chalkboard" charset="0"/>
                <a:cs typeface="Chalkboard" charset="0"/>
              </a:rPr>
              <a:t>Effective position</a:t>
            </a:r>
            <a:endParaRPr lang="en-US" i="1" dirty="0">
              <a:solidFill>
                <a:schemeClr val="tx1"/>
              </a:solidFill>
              <a:ea typeface="Chalkboard" charset="0"/>
              <a:cs typeface="Chalkboar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4848136"/>
            <a:ext cx="41909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DA1F28"/>
                </a:solidFill>
              </a:rPr>
              <a:t>In a helical wiggle the longitudinal motion is constant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9400" y="3200400"/>
            <a:ext cx="31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1066800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II. Basic physics principles. </a:t>
            </a:r>
            <a:r>
              <a:rPr lang="en-US" sz="4800" dirty="0" err="1">
                <a:solidFill>
                  <a:schemeClr val="tx1"/>
                </a:solidFill>
              </a:rPr>
              <a:t>Undulator</a:t>
            </a:r>
            <a:r>
              <a:rPr lang="en-US" sz="4800" dirty="0">
                <a:solidFill>
                  <a:schemeClr val="tx1"/>
                </a:solidFill>
              </a:rPr>
              <a:t> radiation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>
          <a:xfrm flipV="1">
            <a:off x="4078495" y="3376397"/>
            <a:ext cx="1788905" cy="951455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91505" y="3578987"/>
            <a:ext cx="256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Emission Direction: </a:t>
            </a:r>
            <a:r>
              <a:rPr lang="en-US" dirty="0" err="1">
                <a:latin typeface="Symbol" charset="2"/>
                <a:cs typeface="Symbol" charset="2"/>
              </a:rPr>
              <a:t>q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19471" y="4011123"/>
            <a:ext cx="30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q</a:t>
            </a:r>
            <a:endParaRPr lang="en-US" dirty="0">
              <a:latin typeface="Symbol" charset="2"/>
              <a:cs typeface="Symbol" charset="2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069095" y="3389855"/>
            <a:ext cx="1788905" cy="951455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143000"/>
            <a:ext cx="8229600" cy="685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200" dirty="0"/>
              <a:t>Accelerated particles are emitting radiation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Condition (I)</a:t>
            </a:r>
          </a:p>
        </p:txBody>
      </p:sp>
      <p:sp>
        <p:nvSpPr>
          <p:cNvPr id="6" name="Freeform 5"/>
          <p:cNvSpPr/>
          <p:nvPr/>
        </p:nvSpPr>
        <p:spPr>
          <a:xfrm>
            <a:off x="2667000" y="4285727"/>
            <a:ext cx="4419600" cy="604132"/>
          </a:xfrm>
          <a:custGeom>
            <a:avLst/>
            <a:gdLst>
              <a:gd name="connsiteX0" fmla="*/ 2165871 w 2165871"/>
              <a:gd name="connsiteY0" fmla="*/ 234364 h 483849"/>
              <a:gd name="connsiteX1" fmla="*/ 1984437 w 2165871"/>
              <a:gd name="connsiteY1" fmla="*/ 449828 h 483849"/>
              <a:gd name="connsiteX2" fmla="*/ 1712285 w 2165871"/>
              <a:gd name="connsiteY2" fmla="*/ 30240 h 483849"/>
              <a:gd name="connsiteX3" fmla="*/ 1451474 w 2165871"/>
              <a:gd name="connsiteY3" fmla="*/ 461168 h 483849"/>
              <a:gd name="connsiteX4" fmla="*/ 1190662 w 2165871"/>
              <a:gd name="connsiteY4" fmla="*/ 18899 h 483849"/>
              <a:gd name="connsiteX5" fmla="*/ 941190 w 2165871"/>
              <a:gd name="connsiteY5" fmla="*/ 461168 h 483849"/>
              <a:gd name="connsiteX6" fmla="*/ 691718 w 2165871"/>
              <a:gd name="connsiteY6" fmla="*/ 18899 h 483849"/>
              <a:gd name="connsiteX7" fmla="*/ 430906 w 2165871"/>
              <a:gd name="connsiteY7" fmla="*/ 461168 h 483849"/>
              <a:gd name="connsiteX8" fmla="*/ 204113 w 2165871"/>
              <a:gd name="connsiteY8" fmla="*/ 30240 h 483849"/>
              <a:gd name="connsiteX9" fmla="*/ 0 w 2165871"/>
              <a:gd name="connsiteY9" fmla="*/ 279725 h 48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5871" h="483849">
                <a:moveTo>
                  <a:pt x="2165871" y="234364"/>
                </a:moveTo>
                <a:cubicBezTo>
                  <a:pt x="2112953" y="359106"/>
                  <a:pt x="2060035" y="483849"/>
                  <a:pt x="1984437" y="449828"/>
                </a:cubicBezTo>
                <a:cubicBezTo>
                  <a:pt x="1908839" y="415807"/>
                  <a:pt x="1801112" y="28350"/>
                  <a:pt x="1712285" y="30240"/>
                </a:cubicBezTo>
                <a:cubicBezTo>
                  <a:pt x="1623458" y="32130"/>
                  <a:pt x="1538411" y="463058"/>
                  <a:pt x="1451474" y="461168"/>
                </a:cubicBezTo>
                <a:cubicBezTo>
                  <a:pt x="1364537" y="459278"/>
                  <a:pt x="1275709" y="18899"/>
                  <a:pt x="1190662" y="18899"/>
                </a:cubicBezTo>
                <a:cubicBezTo>
                  <a:pt x="1105615" y="18899"/>
                  <a:pt x="1024347" y="461168"/>
                  <a:pt x="941190" y="461168"/>
                </a:cubicBezTo>
                <a:cubicBezTo>
                  <a:pt x="858033" y="461168"/>
                  <a:pt x="776765" y="18899"/>
                  <a:pt x="691718" y="18899"/>
                </a:cubicBezTo>
                <a:cubicBezTo>
                  <a:pt x="606671" y="18899"/>
                  <a:pt x="512173" y="459278"/>
                  <a:pt x="430906" y="461168"/>
                </a:cubicBezTo>
                <a:cubicBezTo>
                  <a:pt x="349639" y="463058"/>
                  <a:pt x="275931" y="60480"/>
                  <a:pt x="204113" y="30240"/>
                </a:cubicBezTo>
                <a:cubicBezTo>
                  <a:pt x="132295" y="0"/>
                  <a:pt x="0" y="279725"/>
                  <a:pt x="0" y="279725"/>
                </a:cubicBezTo>
              </a:path>
            </a:pathLst>
          </a:cu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24438" y="2914128"/>
            <a:ext cx="2098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Wavefront</a:t>
            </a:r>
            <a:r>
              <a:rPr lang="en-US" dirty="0"/>
              <a:t> from emission point A when electron has moved by one period</a:t>
            </a:r>
          </a:p>
        </p:txBody>
      </p:sp>
      <p:sp>
        <p:nvSpPr>
          <p:cNvPr id="28" name="Oval 27"/>
          <p:cNvSpPr/>
          <p:nvPr/>
        </p:nvSpPr>
        <p:spPr>
          <a:xfrm>
            <a:off x="2772594" y="3054094"/>
            <a:ext cx="2637606" cy="258470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6" idx="6"/>
            <a:endCxn id="28" idx="1"/>
          </p:cNvCxnSpPr>
          <p:nvPr/>
        </p:nvCxnSpPr>
        <p:spPr>
          <a:xfrm flipH="1" flipV="1">
            <a:off x="3158862" y="3432615"/>
            <a:ext cx="919633" cy="876709"/>
          </a:xfrm>
          <a:prstGeom prst="straightConnector1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oval" w="med" len="med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71800" y="391639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dirty="0"/>
              <a:t>=</a:t>
            </a:r>
            <a:r>
              <a:rPr lang="en-US" i="1" dirty="0" err="1"/>
              <a:t>cT</a:t>
            </a:r>
            <a:endParaRPr lang="en-US" i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4087272" y="4309324"/>
            <a:ext cx="1018128" cy="0"/>
          </a:xfrm>
          <a:prstGeom prst="line">
            <a:avLst/>
          </a:prstGeom>
          <a:ln w="317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4831101" y="3950471"/>
            <a:ext cx="274299" cy="392929"/>
          </a:xfrm>
          <a:prstGeom prst="line">
            <a:avLst/>
          </a:prstGeom>
          <a:ln w="317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3942398" y="4908387"/>
          <a:ext cx="272194" cy="293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1" name="Equation" r:id="rId4" imgW="165100" imgH="177800" progId="Equation.3">
                  <p:embed/>
                </p:oleObj>
              </mc:Choice>
              <mc:Fallback>
                <p:oleObj name="Equation" r:id="rId4" imgW="165100" imgH="177800" progId="Equation.3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2398" y="4908387"/>
                        <a:ext cx="272194" cy="293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6595" name="Object 3"/>
          <p:cNvGraphicFramePr>
            <a:graphicFrameLocks noChangeAspect="1"/>
          </p:cNvGraphicFramePr>
          <p:nvPr/>
        </p:nvGraphicFramePr>
        <p:xfrm>
          <a:off x="3733800" y="3313655"/>
          <a:ext cx="81438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2" name="Equation" r:id="rId6" imgW="495300" imgH="177800" progId="Equation.3">
                  <p:embed/>
                </p:oleObj>
              </mc:Choice>
              <mc:Fallback>
                <p:oleObj name="Equation" r:id="rId6" imgW="495300" imgH="177800" progId="Equation.3">
                  <p:embed/>
                  <p:pic>
                    <p:nvPicPr>
                      <p:cNvPr id="10065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313655"/>
                        <a:ext cx="814387" cy="293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6596" name="Object 4"/>
          <p:cNvGraphicFramePr>
            <a:graphicFrameLocks noChangeAspect="1"/>
          </p:cNvGraphicFramePr>
          <p:nvPr/>
        </p:nvGraphicFramePr>
        <p:xfrm>
          <a:off x="4957968" y="2785812"/>
          <a:ext cx="163353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3" name="Equation" r:id="rId8" imgW="990600" imgH="177800" progId="Equation.3">
                  <p:embed/>
                </p:oleObj>
              </mc:Choice>
              <mc:Fallback>
                <p:oleObj name="Equation" r:id="rId8" imgW="990600" imgH="177800" progId="Equation.3">
                  <p:embed/>
                  <p:pic>
                    <p:nvPicPr>
                      <p:cNvPr id="10065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968" y="2785812"/>
                        <a:ext cx="1633537" cy="293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Connector 47"/>
          <p:cNvCxnSpPr/>
          <p:nvPr/>
        </p:nvCxnSpPr>
        <p:spPr>
          <a:xfrm rot="16200000" flipH="1">
            <a:off x="4032915" y="3624567"/>
            <a:ext cx="432136" cy="340976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4919921" y="3228674"/>
            <a:ext cx="639454" cy="341105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 flipH="1" flipV="1">
            <a:off x="4049375" y="4409575"/>
            <a:ext cx="527932" cy="469692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822324" y="3718953"/>
            <a:ext cx="435476" cy="215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86200" y="43159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A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2" name="Content Placeholder 1"/>
          <p:cNvSpPr txBox="1">
            <a:spLocks/>
          </p:cNvSpPr>
          <p:nvPr/>
        </p:nvSpPr>
        <p:spPr>
          <a:xfrm>
            <a:off x="3124200" y="1905000"/>
            <a:ext cx="5943600" cy="68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 defTabSz="914400">
              <a:buFont typeface="Wingdings 3"/>
              <a:buNone/>
            </a:pPr>
            <a:r>
              <a:rPr lang="en-US" sz="1900" dirty="0">
                <a:solidFill>
                  <a:srgbClr val="0070C0"/>
                </a:solidFill>
              </a:rPr>
              <a:t>Condition to have a constructive interference between electrons and photons</a:t>
            </a:r>
          </a:p>
        </p:txBody>
      </p:sp>
    </p:spTree>
    <p:extLst>
      <p:ext uri="{BB962C8B-B14F-4D97-AF65-F5344CB8AC3E}">
        <p14:creationId xmlns:p14="http://schemas.microsoft.com/office/powerpoint/2010/main" val="25965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 Condition (II)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4378744" y="4343400"/>
            <a:ext cx="4003256" cy="1219200"/>
            <a:chOff x="2743200" y="5562600"/>
            <a:chExt cx="4003256" cy="1219200"/>
          </a:xfrm>
        </p:grpSpPr>
        <p:sp>
          <p:nvSpPr>
            <p:cNvPr id="58" name="Rectangle 57"/>
            <p:cNvSpPr/>
            <p:nvPr/>
          </p:nvSpPr>
          <p:spPr>
            <a:xfrm>
              <a:off x="2743200" y="5562600"/>
              <a:ext cx="4003256" cy="1219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9" name="Object 58"/>
            <p:cNvGraphicFramePr>
              <a:graphicFrameLocks noChangeAspect="1"/>
            </p:cNvGraphicFramePr>
            <p:nvPr/>
          </p:nvGraphicFramePr>
          <p:xfrm>
            <a:off x="2914015" y="5640387"/>
            <a:ext cx="3506787" cy="1065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111" name="Equation" r:id="rId4" imgW="1460500" imgH="444500" progId="Equation.3">
                    <p:embed/>
                  </p:oleObj>
                </mc:Choice>
                <mc:Fallback>
                  <p:oleObj name="Equation" r:id="rId4" imgW="1460500" imgH="444500" progId="Equation.3">
                    <p:embed/>
                    <p:pic>
                      <p:nvPicPr>
                        <p:cNvPr id="59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4015" y="5640387"/>
                          <a:ext cx="3506787" cy="1065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573743"/>
              </p:ext>
            </p:extLst>
          </p:nvPr>
        </p:nvGraphicFramePr>
        <p:xfrm>
          <a:off x="425450" y="1743075"/>
          <a:ext cx="67024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2" name="Equation" r:id="rId6" imgW="3911400" imgH="672840" progId="Equation.3">
                  <p:embed/>
                </p:oleObj>
              </mc:Choice>
              <mc:Fallback>
                <p:oleObj name="Equation" r:id="rId6" imgW="3911400" imgH="672840" progId="Equation.3">
                  <p:embed/>
                  <p:pic>
                    <p:nvPicPr>
                      <p:cNvPr id="4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1743075"/>
                        <a:ext cx="6702425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685800" y="3733800"/>
            <a:ext cx="20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For small angles</a:t>
            </a:r>
          </a:p>
        </p:txBody>
      </p: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190429"/>
              </p:ext>
            </p:extLst>
          </p:nvPr>
        </p:nvGraphicFramePr>
        <p:xfrm>
          <a:off x="387021" y="4089400"/>
          <a:ext cx="258445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3" name="Equation" r:id="rId8" imgW="1473120" imgH="482400" progId="Equation.3">
                  <p:embed/>
                </p:oleObj>
              </mc:Choice>
              <mc:Fallback>
                <p:oleObj name="Equation" r:id="rId8" imgW="1473120" imgH="482400" progId="Equation.3">
                  <p:embed/>
                  <p:pic>
                    <p:nvPicPr>
                      <p:cNvPr id="69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21" y="4089400"/>
                        <a:ext cx="2584450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245184"/>
              </p:ext>
            </p:extLst>
          </p:nvPr>
        </p:nvGraphicFramePr>
        <p:xfrm>
          <a:off x="533400" y="1143001"/>
          <a:ext cx="2140697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4" name="Equation" r:id="rId10" imgW="1002960" imgH="228600" progId="Equation.3">
                  <p:embed/>
                </p:oleObj>
              </mc:Choice>
              <mc:Fallback>
                <p:oleObj name="Equation" r:id="rId10" imgW="1002960" imgH="228600" progId="Equation.3">
                  <p:embed/>
                  <p:pic>
                    <p:nvPicPr>
                      <p:cNvPr id="7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143001"/>
                        <a:ext cx="2140697" cy="488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333989"/>
              </p:ext>
            </p:extLst>
          </p:nvPr>
        </p:nvGraphicFramePr>
        <p:xfrm>
          <a:off x="2678113" y="3048000"/>
          <a:ext cx="1589087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5" name="Equation" r:id="rId12" imgW="1206360" imgH="444240" progId="Equation.3">
                  <p:embed/>
                </p:oleObj>
              </mc:Choice>
              <mc:Fallback>
                <p:oleObj name="Equation" r:id="rId12" imgW="1206360" imgH="44424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113" y="3048000"/>
                        <a:ext cx="1589087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126679"/>
              </p:ext>
            </p:extLst>
          </p:nvPr>
        </p:nvGraphicFramePr>
        <p:xfrm>
          <a:off x="4572000" y="1143000"/>
          <a:ext cx="1428750" cy="44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6" name="Equation" r:id="rId14" imgW="1257120" imgH="393480" progId="Equation.3">
                  <p:embed/>
                </p:oleObj>
              </mc:Choice>
              <mc:Fallback>
                <p:oleObj name="Equation" r:id="rId14" imgW="1257120" imgH="39348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143000"/>
                        <a:ext cx="1428750" cy="4475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4" name="Straight Arrow Connector 73"/>
          <p:cNvCxnSpPr/>
          <p:nvPr/>
        </p:nvCxnSpPr>
        <p:spPr>
          <a:xfrm flipH="1" flipV="1">
            <a:off x="3276600" y="2286000"/>
            <a:ext cx="0" cy="82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029200" y="1589400"/>
            <a:ext cx="0" cy="46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883087"/>
              </p:ext>
            </p:extLst>
          </p:nvPr>
        </p:nvGraphicFramePr>
        <p:xfrm>
          <a:off x="990600" y="5008563"/>
          <a:ext cx="16732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7" name="Equation" r:id="rId16" imgW="1473120" imgH="419040" progId="Equation.3">
                  <p:embed/>
                </p:oleObj>
              </mc:Choice>
              <mc:Fallback>
                <p:oleObj name="Equation" r:id="rId16" imgW="1473120" imgH="41904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008563"/>
                        <a:ext cx="1673225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6" name="Straight Arrow Connector 75"/>
          <p:cNvCxnSpPr/>
          <p:nvPr/>
        </p:nvCxnSpPr>
        <p:spPr>
          <a:xfrm flipH="1" flipV="1">
            <a:off x="1676400" y="4625725"/>
            <a:ext cx="0" cy="540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33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5334000"/>
            <a:ext cx="34290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wavelength can be controlled by 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Changing the electron beam energy,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Varying the magnetic field </a:t>
            </a:r>
            <a:r>
              <a:rPr lang="en-US" dirty="0"/>
              <a:t>(requires K significantly larger than 1)</a:t>
            </a:r>
          </a:p>
          <a:p>
            <a:endParaRPr lang="en-US" sz="2000" dirty="0"/>
          </a:p>
          <a:p>
            <a:r>
              <a:rPr lang="en-US" sz="2000" dirty="0"/>
              <a:t>Example: an </a:t>
            </a:r>
            <a:r>
              <a:rPr lang="en-US" sz="2000" dirty="0" err="1"/>
              <a:t>undulator</a:t>
            </a:r>
            <a:r>
              <a:rPr lang="en-US" sz="2000" dirty="0"/>
              <a:t> period of 15 mm, a K-value of 1.2 and an energy of 5.8 </a:t>
            </a:r>
            <a:r>
              <a:rPr lang="en-US" sz="2000" dirty="0" err="1"/>
              <a:t>GeV</a:t>
            </a:r>
            <a:r>
              <a:rPr lang="en-US" sz="2000" dirty="0"/>
              <a:t> (</a:t>
            </a:r>
            <a:r>
              <a:rPr lang="en-US" sz="2000" dirty="0">
                <a:latin typeface="Symbol" charset="2"/>
                <a:cs typeface="Symbol" charset="2"/>
              </a:rPr>
              <a:t>g</a:t>
            </a:r>
            <a:r>
              <a:rPr lang="en-US" sz="2000" dirty="0"/>
              <a:t>=11000) would give 1 Å radiation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FEL Resonant Wavelength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817203"/>
            <a:ext cx="76200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Free-Electron Lasers are based on </a:t>
            </a:r>
            <a:r>
              <a:rPr lang="en-US" sz="2400" b="1" dirty="0" err="1"/>
              <a:t>undulator</a:t>
            </a:r>
            <a:r>
              <a:rPr lang="en-US" sz="2400" b="1" dirty="0"/>
              <a:t> radiation in the forward direction with the resonant wavelength:</a:t>
            </a:r>
          </a:p>
        </p:txBody>
      </p:sp>
      <p:graphicFrame>
        <p:nvGraphicFramePr>
          <p:cNvPr id="8734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368263"/>
              </p:ext>
            </p:extLst>
          </p:nvPr>
        </p:nvGraphicFramePr>
        <p:xfrm>
          <a:off x="3590925" y="5435600"/>
          <a:ext cx="2306638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1" name="Equation" r:id="rId3" imgW="1104840" imgH="482400" progId="Equation.3">
                  <p:embed/>
                </p:oleObj>
              </mc:Choice>
              <mc:Fallback>
                <p:oleObj name="Equation" r:id="rId3" imgW="1104840" imgH="482400" progId="Equation.3">
                  <p:embed/>
                  <p:pic>
                    <p:nvPicPr>
                      <p:cNvPr id="8734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5435600"/>
                        <a:ext cx="2306638" cy="1004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II. Basic physics principles. </a:t>
            </a:r>
            <a:r>
              <a:rPr lang="en-US" sz="4800" dirty="0" err="1" smtClean="0">
                <a:solidFill>
                  <a:schemeClr val="tx1"/>
                </a:solidFill>
              </a:rPr>
              <a:t>Microbunching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231709"/>
            <a:ext cx="7162800" cy="4940491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romanLcPeriod"/>
            </a:pPr>
            <a:r>
              <a:rPr lang="en-US" sz="2000" dirty="0"/>
              <a:t>Introduction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/>
          </a:p>
          <a:p>
            <a:pPr marL="624078" indent="-514350">
              <a:buFont typeface="+mj-lt"/>
              <a:buAutoNum type="romanLcPeriod"/>
            </a:pPr>
            <a:r>
              <a:rPr lang="en-US" sz="2000" dirty="0"/>
              <a:t>Basic physics principles: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/>
              <a:t>Electron motion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err="1"/>
              <a:t>Undulator</a:t>
            </a:r>
            <a:r>
              <a:rPr lang="en-US" sz="1600" dirty="0"/>
              <a:t> radiation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err="1"/>
              <a:t>M</a:t>
            </a:r>
            <a:r>
              <a:rPr lang="en-US" sz="1600" dirty="0" err="1" smtClean="0"/>
              <a:t>icrobunching</a:t>
            </a:r>
            <a:endParaRPr lang="en-US" sz="1600" dirty="0"/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SASE </a:t>
            </a:r>
            <a:r>
              <a:rPr lang="en-US" sz="1600" dirty="0"/>
              <a:t>FELs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/>
              <a:t>The FEL parameter </a:t>
            </a:r>
            <a:r>
              <a:rPr lang="en-US" sz="1600" i="1" dirty="0"/>
              <a:t>ρ</a:t>
            </a:r>
            <a:r>
              <a:rPr lang="en-US" sz="1600" dirty="0"/>
              <a:t> 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/>
          </a:p>
          <a:p>
            <a:pPr marL="624078" indent="-514350">
              <a:buFont typeface="+mj-lt"/>
              <a:buAutoNum type="romanLcPeriod"/>
            </a:pPr>
            <a:r>
              <a:rPr lang="en-US" sz="2000" dirty="0"/>
              <a:t>Electron beam requirements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/>
          </a:p>
          <a:p>
            <a:pPr marL="624078" indent="-514350">
              <a:buFont typeface="+mj-lt"/>
              <a:buAutoNum type="romanLcPeriod"/>
            </a:pPr>
            <a:r>
              <a:rPr lang="en-US" sz="2000" dirty="0"/>
              <a:t>FEL driver accelerators 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/>
          </a:p>
          <a:p>
            <a:pPr marL="624078" indent="-514350">
              <a:buFont typeface="+mj-lt"/>
              <a:buAutoNum type="romanLcPeriod"/>
            </a:pPr>
            <a:r>
              <a:rPr lang="en-US" sz="2000" dirty="0"/>
              <a:t>FEL projects around the world</a:t>
            </a:r>
          </a:p>
          <a:p>
            <a:pPr marL="566928" indent="-457200">
              <a:buAutoNum type="romanLcPeriod"/>
            </a:pPr>
            <a:endParaRPr lang="en-US" sz="2000" dirty="0"/>
          </a:p>
          <a:p>
            <a:pPr marL="566928" indent="-457200">
              <a:buAutoNum type="romanLcPeriod"/>
            </a:pPr>
            <a:endParaRPr lang="en-US" sz="2000" dirty="0"/>
          </a:p>
          <a:p>
            <a:pPr marL="566928" indent="-457200">
              <a:buAutoNum type="romanLcPeriod"/>
            </a:pPr>
            <a:endParaRPr lang="en-US" sz="2000" dirty="0"/>
          </a:p>
          <a:p>
            <a:pPr marL="566928" indent="-457200">
              <a:buAutoNum type="romanLcPeriod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4417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40491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The wiggling electrons emit radiation. Some of it co-propagates along the </a:t>
            </a:r>
            <a:r>
              <a:rPr lang="en-US" sz="2000" dirty="0" err="1"/>
              <a:t>undulator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The transverse oscillation allows the coupling of the electron beam with the radiation field.  </a:t>
            </a:r>
          </a:p>
          <a:p>
            <a:endParaRPr lang="en-US" sz="2000" dirty="0"/>
          </a:p>
          <a:p>
            <a:r>
              <a:rPr lang="en-US" sz="2000" dirty="0"/>
              <a:t>Electrons absorbing more photons than emitting become faster and tend to group with electrons, which are emitting more photons than absorbing.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ideas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4743272"/>
            <a:ext cx="79248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FEL exploits a collective process, which ends with an almost fully coherent emission at the resonant wavelength.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transverse oscillation allows to couple with a co-propagating field </a:t>
            </a:r>
          </a:p>
          <a:p>
            <a:r>
              <a:rPr lang="en-US" sz="2000" dirty="0"/>
              <a:t>The electron moves either with or against the field line</a:t>
            </a:r>
          </a:p>
          <a:p>
            <a:r>
              <a:rPr lang="en-US" sz="2000" dirty="0"/>
              <a:t>After half </a:t>
            </a:r>
            <a:r>
              <a:rPr lang="en-US" sz="2000" dirty="0" err="1"/>
              <a:t>undulator</a:t>
            </a:r>
            <a:r>
              <a:rPr lang="en-US" sz="2000" dirty="0"/>
              <a:t> period the radiation field has slipped half wavelength. Both velocity and field, have changed sign and the direction of energy transfer remains.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Co-Propagation of Electrons and Field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3429000"/>
            <a:ext cx="29718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3429000"/>
            <a:ext cx="29718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48600" y="3429000"/>
            <a:ext cx="12954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429000"/>
            <a:ext cx="9144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3644784"/>
            <a:ext cx="9123609" cy="1184506"/>
          </a:xfrm>
          <a:custGeom>
            <a:avLst/>
            <a:gdLst>
              <a:gd name="connsiteX0" fmla="*/ 0 w 9123609"/>
              <a:gd name="connsiteY0" fmla="*/ 1120426 h 1184506"/>
              <a:gd name="connsiteX1" fmla="*/ 2668335 w 9123609"/>
              <a:gd name="connsiteY1" fmla="*/ 1942 h 1184506"/>
              <a:gd name="connsiteX2" fmla="*/ 6047450 w 9123609"/>
              <a:gd name="connsiteY2" fmla="*/ 1132077 h 1184506"/>
              <a:gd name="connsiteX3" fmla="*/ 9123609 w 9123609"/>
              <a:gd name="connsiteY3" fmla="*/ 316516 h 118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23609" h="1184506">
                <a:moveTo>
                  <a:pt x="0" y="1120426"/>
                </a:moveTo>
                <a:cubicBezTo>
                  <a:pt x="830213" y="560213"/>
                  <a:pt x="1660427" y="0"/>
                  <a:pt x="2668335" y="1942"/>
                </a:cubicBezTo>
                <a:cubicBezTo>
                  <a:pt x="3676243" y="3884"/>
                  <a:pt x="4971571" y="1079648"/>
                  <a:pt x="6047450" y="1132077"/>
                </a:cubicBezTo>
                <a:cubicBezTo>
                  <a:pt x="7123329" y="1184506"/>
                  <a:pt x="9123609" y="316516"/>
                  <a:pt x="9123609" y="316516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13292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90600" y="4038600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14600" y="3566035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4139298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43600" y="4694804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8834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99920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46436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1059848" y="3794501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2584512" y="3621482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4336448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6025164" y="4007267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757430" y="499881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30853" y="50284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7452424" y="3878472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10800000" flipV="1">
            <a:off x="7665940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591328" y="4419162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7367301" y="49522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1632" y="5591792"/>
            <a:ext cx="7620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 net energy change can be accumulated over many periods</a:t>
            </a:r>
            <a:endParaRPr lang="en-US" sz="2400" b="1" dirty="0">
              <a:latin typeface="Symbol" charset="2"/>
              <a:cs typeface="Symbol" charset="2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090753"/>
              </p:ext>
            </p:extLst>
          </p:nvPr>
        </p:nvGraphicFramePr>
        <p:xfrm>
          <a:off x="3060700" y="1420813"/>
          <a:ext cx="6254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8" name="Equation" r:id="rId3" imgW="431640" imgH="241200" progId="Equation.3">
                  <p:embed/>
                </p:oleObj>
              </mc:Choice>
              <mc:Fallback>
                <p:oleObj name="Equation" r:id="rId3" imgW="431640" imgH="241200" progId="Equation.3">
                  <p:embed/>
                  <p:pic>
                    <p:nvPicPr>
                      <p:cNvPr id="3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1420813"/>
                        <a:ext cx="625475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6909"/>
            <a:ext cx="8229600" cy="4940491"/>
          </a:xfrm>
        </p:spPr>
        <p:txBody>
          <a:bodyPr>
            <a:normAutofit/>
          </a:bodyPr>
          <a:lstStyle/>
          <a:p>
            <a:r>
              <a:rPr lang="en-US" sz="2000" dirty="0"/>
              <a:t>The energy change of an electron depends on its phase </a:t>
            </a:r>
            <a:r>
              <a:rPr lang="el-GR" sz="2000" i="1" dirty="0"/>
              <a:t>θ</a:t>
            </a:r>
            <a:endParaRPr lang="en-US" sz="2000" i="1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a given wavelength </a:t>
            </a:r>
            <a:r>
              <a:rPr lang="en-US" sz="2000" i="1" dirty="0">
                <a:latin typeface="Symbol" charset="2"/>
                <a:cs typeface="Symbol" charset="2"/>
              </a:rPr>
              <a:t>l</a:t>
            </a:r>
            <a:r>
              <a:rPr lang="en-US" sz="2000" dirty="0"/>
              <a:t> there is one energy </a:t>
            </a:r>
            <a:r>
              <a:rPr lang="en-US" sz="2000" i="1" dirty="0">
                <a:latin typeface="Symbol" charset="2"/>
                <a:cs typeface="Symbol" charset="2"/>
              </a:rPr>
              <a:t>g</a:t>
            </a:r>
            <a:r>
              <a:rPr lang="en-US" sz="2000" i="1" baseline="-25000" dirty="0"/>
              <a:t>r</a:t>
            </a:r>
            <a:r>
              <a:rPr lang="en-US" sz="2000" dirty="0"/>
              <a:t>, where the electron stays in phase with radiation field. </a:t>
            </a:r>
          </a:p>
          <a:p>
            <a:r>
              <a:rPr lang="en-US" sz="2000" dirty="0"/>
              <a:t>It can be proven that the condition that satisfies this is exactly the resonance condition.</a:t>
            </a:r>
          </a:p>
          <a:p>
            <a:endParaRPr lang="en-US" sz="500" dirty="0"/>
          </a:p>
          <a:p>
            <a:r>
              <a:rPr lang="en-US" sz="2000" dirty="0"/>
              <a:t>Electrons with energies above the resonant energy, move faster (</a:t>
            </a:r>
            <a:r>
              <a:rPr lang="en-US" sz="2000" i="1" dirty="0" err="1"/>
              <a:t>d</a:t>
            </a:r>
            <a:r>
              <a:rPr lang="en-US" sz="2000" i="1" dirty="0" err="1">
                <a:latin typeface="Symbol" charset="2"/>
                <a:cs typeface="Symbol" charset="2"/>
              </a:rPr>
              <a:t>q</a:t>
            </a:r>
            <a:r>
              <a:rPr lang="en-US" sz="2000" dirty="0"/>
              <a:t>/</a:t>
            </a:r>
            <a:r>
              <a:rPr lang="en-US" sz="2000" i="1" dirty="0" err="1"/>
              <a:t>dz</a:t>
            </a:r>
            <a:r>
              <a:rPr lang="en-US" sz="2000" i="1" dirty="0"/>
              <a:t> </a:t>
            </a:r>
            <a:r>
              <a:rPr lang="en-US" sz="2000" dirty="0"/>
              <a:t>&gt; 0), while energies below will make the electrons fall back (</a:t>
            </a:r>
            <a:r>
              <a:rPr lang="en-US" sz="2000" i="1" dirty="0" err="1"/>
              <a:t>d</a:t>
            </a:r>
            <a:r>
              <a:rPr lang="en-US" sz="2000" i="1" dirty="0" err="1">
                <a:latin typeface="Symbol" charset="2"/>
                <a:cs typeface="Symbol" charset="2"/>
              </a:rPr>
              <a:t>q</a:t>
            </a:r>
            <a:r>
              <a:rPr lang="en-US" sz="2000" dirty="0"/>
              <a:t>/</a:t>
            </a:r>
            <a:r>
              <a:rPr lang="en-US" sz="2000" i="1" dirty="0" err="1"/>
              <a:t>dz</a:t>
            </a:r>
            <a:r>
              <a:rPr lang="en-US" sz="2000" i="1" dirty="0"/>
              <a:t> </a:t>
            </a:r>
            <a:r>
              <a:rPr lang="en-US" sz="2000" dirty="0"/>
              <a:t>&lt;0 ). For small energy deviations:</a:t>
            </a:r>
          </a:p>
          <a:p>
            <a:endParaRPr lang="en-US" sz="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Modulation &amp; Longitudinal Motion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971800" y="4953000"/>
            <a:ext cx="2559050" cy="1600200"/>
            <a:chOff x="4902200" y="4419600"/>
            <a:chExt cx="2559050" cy="1600200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5011738" y="4648200"/>
              <a:ext cx="1828800" cy="12954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016500" y="4800600"/>
              <a:ext cx="1828800" cy="9906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016500" y="4953000"/>
              <a:ext cx="1828800" cy="6858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4902200" y="5334000"/>
              <a:ext cx="2209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7188200" y="5181600"/>
              <a:ext cx="2730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z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6121400" y="48768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 dirty="0"/>
                <a:t> &gt; 0</a:t>
              </a: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5148263" y="5715000"/>
              <a:ext cx="6683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/>
                <a:t> &lt; 0</a:t>
              </a: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816600" y="44196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 dirty="0"/>
                <a:t> = 0</a:t>
              </a: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5021263" y="5280025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6502400" y="54864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6426200" y="56388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6329363" y="5824538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V="1">
              <a:off x="5816600" y="57150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5588000" y="46482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6121400" y="5181600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8806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36370"/>
              </p:ext>
            </p:extLst>
          </p:nvPr>
        </p:nvGraphicFramePr>
        <p:xfrm>
          <a:off x="6389688" y="5181600"/>
          <a:ext cx="16113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9" name="Equation" r:id="rId4" imgW="914400" imgH="431640" progId="Equation.3">
                  <p:embed/>
                </p:oleObj>
              </mc:Choice>
              <mc:Fallback>
                <p:oleObj name="Equation" r:id="rId4" imgW="914400" imgH="431640" progId="Equation.3">
                  <p:embed/>
                  <p:pic>
                    <p:nvPicPr>
                      <p:cNvPr id="88064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5181600"/>
                        <a:ext cx="1611312" cy="762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657306"/>
              </p:ext>
            </p:extLst>
          </p:nvPr>
        </p:nvGraphicFramePr>
        <p:xfrm>
          <a:off x="2284413" y="1393825"/>
          <a:ext cx="289718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0" name="Equation" r:id="rId6" imgW="1562100" imgH="419100" progId="Equation.3">
                  <p:embed/>
                </p:oleObj>
              </mc:Choice>
              <mc:Fallback>
                <p:oleObj name="Equation" r:id="rId6" imgW="1562100" imgH="4191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1393825"/>
                        <a:ext cx="2897187" cy="6635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486400" y="1600200"/>
            <a:ext cx="1887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</a:t>
            </a:r>
            <a:r>
              <a:rPr lang="en-US" sz="1200" i="1" baseline="-25000" dirty="0"/>
              <a:t>c</a:t>
            </a:r>
            <a:r>
              <a:rPr lang="en-US" sz="1200" dirty="0"/>
              <a:t>: coupling factor (&lt;1)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6800"/>
            <a:ext cx="8229600" cy="4940491"/>
          </a:xfrm>
        </p:spPr>
        <p:txBody>
          <a:bodyPr>
            <a:normAutofit/>
          </a:bodyPr>
          <a:lstStyle/>
          <a:p>
            <a:r>
              <a:rPr lang="en-US" sz="2000" dirty="0"/>
              <a:t>Wavelength typically much smaller than bunch length.</a:t>
            </a:r>
          </a:p>
          <a:p>
            <a:r>
              <a:rPr lang="en-US" sz="2000" dirty="0"/>
              <a:t>Electrons are spread out initially over all phases.</a:t>
            </a:r>
          </a:p>
          <a:p>
            <a:endParaRPr lang="en-US" sz="2000" dirty="0"/>
          </a:p>
          <a:p>
            <a:pPr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in </a:t>
            </a:r>
            <a:r>
              <a:rPr lang="en-US" dirty="0" err="1"/>
              <a:t>Phasespace</a:t>
            </a:r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1016623" y="1674911"/>
            <a:ext cx="2640413" cy="2211289"/>
            <a:chOff x="1016623" y="1674911"/>
            <a:chExt cx="2640413" cy="2211289"/>
          </a:xfrm>
        </p:grpSpPr>
        <p:grpSp>
          <p:nvGrpSpPr>
            <p:cNvPr id="8" name="Group 7"/>
            <p:cNvGrpSpPr/>
            <p:nvPr/>
          </p:nvGrpSpPr>
          <p:grpSpPr>
            <a:xfrm>
              <a:off x="1016623" y="1674911"/>
              <a:ext cx="2640413" cy="2211289"/>
              <a:chOff x="964353" y="3659088"/>
              <a:chExt cx="2640413" cy="2211289"/>
            </a:xfrm>
          </p:grpSpPr>
          <p:cxnSp>
            <p:nvCxnSpPr>
              <p:cNvPr id="4" name="Straight Arrow Connector 3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Dg</a:t>
                </a: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12039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3474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49097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3448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77799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9215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35203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06501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0852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49554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6390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27825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92607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055223" y="1674911"/>
            <a:ext cx="2640413" cy="2211289"/>
            <a:chOff x="5055223" y="1674911"/>
            <a:chExt cx="2640413" cy="2211289"/>
          </a:xfrm>
        </p:grpSpPr>
        <p:grpSp>
          <p:nvGrpSpPr>
            <p:cNvPr id="9" name="Group 8"/>
            <p:cNvGrpSpPr/>
            <p:nvPr/>
          </p:nvGrpSpPr>
          <p:grpSpPr>
            <a:xfrm>
              <a:off x="5055223" y="1674911"/>
              <a:ext cx="2640413" cy="2211289"/>
              <a:chOff x="964353" y="3659088"/>
              <a:chExt cx="2640413" cy="221128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Dg</a:t>
                </a:r>
              </a:p>
            </p:txBody>
          </p:sp>
        </p:grpSp>
        <p:sp>
          <p:nvSpPr>
            <p:cNvPr id="37" name="Oval 36"/>
            <p:cNvSpPr/>
            <p:nvPr/>
          </p:nvSpPr>
          <p:spPr>
            <a:xfrm>
              <a:off x="52373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38081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2432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5667839" y="26655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81134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95485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38538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0983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24187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528899" y="33817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67240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81591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95942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16623" y="3810000"/>
            <a:ext cx="2640413" cy="2211289"/>
            <a:chOff x="1016623" y="3810000"/>
            <a:chExt cx="2640413" cy="2211289"/>
          </a:xfrm>
        </p:grpSpPr>
        <p:grpSp>
          <p:nvGrpSpPr>
            <p:cNvPr id="14" name="Group 13"/>
            <p:cNvGrpSpPr/>
            <p:nvPr/>
          </p:nvGrpSpPr>
          <p:grpSpPr>
            <a:xfrm>
              <a:off x="1016623" y="3810000"/>
              <a:ext cx="2640413" cy="2211289"/>
              <a:chOff x="964353" y="3659088"/>
              <a:chExt cx="2640413" cy="221128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Dg</a:t>
                </a:r>
              </a:p>
            </p:txBody>
          </p:sp>
        </p:grpSp>
        <p:sp>
          <p:nvSpPr>
            <p:cNvPr id="50" name="Oval 49"/>
            <p:cNvSpPr/>
            <p:nvPr/>
          </p:nvSpPr>
          <p:spPr>
            <a:xfrm>
              <a:off x="120395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347469" y="49072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5544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52600" y="46482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18592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935481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2860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06501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098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392681" y="56388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5908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782569" y="54406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92607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055223" y="3810000"/>
            <a:ext cx="2640413" cy="2211289"/>
            <a:chOff x="5055223" y="3810000"/>
            <a:chExt cx="2640413" cy="2211289"/>
          </a:xfrm>
        </p:grpSpPr>
        <p:grpSp>
          <p:nvGrpSpPr>
            <p:cNvPr id="19" name="Group 18"/>
            <p:cNvGrpSpPr/>
            <p:nvPr/>
          </p:nvGrpSpPr>
          <p:grpSpPr>
            <a:xfrm>
              <a:off x="5055223" y="3810000"/>
              <a:ext cx="2640413" cy="2211289"/>
              <a:chOff x="964353" y="3659088"/>
              <a:chExt cx="2640413" cy="221128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charset="2"/>
                    <a:cs typeface="Symbol" charset="2"/>
                  </a:rPr>
                  <a:t>Dg</a:t>
                </a: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523730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4406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56692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9740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0502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096000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61722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609836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0960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62484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5532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818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695942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016623" y="6260068"/>
            <a:ext cx="687519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Electrons are bunched on same phase after quarter rotation</a:t>
            </a:r>
          </a:p>
        </p:txBody>
      </p:sp>
      <p:graphicFrame>
        <p:nvGraphicFramePr>
          <p:cNvPr id="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548435"/>
              </p:ext>
            </p:extLst>
          </p:nvPr>
        </p:nvGraphicFramePr>
        <p:xfrm>
          <a:off x="7660001" y="685800"/>
          <a:ext cx="1179199" cy="557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7" name="Equation" r:id="rId3" imgW="914400" imgH="431640" progId="Equation.3">
                  <p:embed/>
                </p:oleObj>
              </mc:Choice>
              <mc:Fallback>
                <p:oleObj name="Equation" r:id="rId3" imgW="914400" imgH="431640" progId="Equation.3">
                  <p:embed/>
                  <p:pic>
                    <p:nvPicPr>
                      <p:cNvPr id="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0001" y="685800"/>
                        <a:ext cx="1179199" cy="55765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788041"/>
              </p:ext>
            </p:extLst>
          </p:nvPr>
        </p:nvGraphicFramePr>
        <p:xfrm>
          <a:off x="6599413" y="128516"/>
          <a:ext cx="2239787" cy="513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8" name="Equation" r:id="rId5" imgW="1562100" imgH="419100" progId="Equation.3">
                  <p:embed/>
                </p:oleObj>
              </mc:Choice>
              <mc:Fallback>
                <p:oleObj name="Equation" r:id="rId5" imgW="1562100" imgH="419100" progId="Equation.3">
                  <p:embed/>
                  <p:pic>
                    <p:nvPicPr>
                      <p:cNvPr id="82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413" y="128516"/>
                        <a:ext cx="2239787" cy="51300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Microbunching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569803"/>
            <a:ext cx="6477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Microbunching</a:t>
            </a:r>
            <a:r>
              <a:rPr lang="en-US" sz="2400" dirty="0"/>
              <a:t> has periodicity of FEL wavelength. All electrons emit coherently.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1219200"/>
            <a:ext cx="266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3D Simulation for</a:t>
            </a:r>
          </a:p>
          <a:p>
            <a:r>
              <a:rPr lang="en-US" i="1" dirty="0"/>
              <a:t>FLASH FEL over 4 wavelengths</a:t>
            </a:r>
          </a:p>
          <a:p>
            <a:endParaRPr lang="en-US" i="1" dirty="0"/>
          </a:p>
          <a:p>
            <a:r>
              <a:rPr lang="en-US" i="1" dirty="0"/>
              <a:t>Frame moving with electron beam through 15 </a:t>
            </a:r>
            <a:r>
              <a:rPr lang="en-US" i="1" dirty="0" err="1"/>
              <a:t>m</a:t>
            </a:r>
            <a:r>
              <a:rPr lang="en-US" i="1" dirty="0"/>
              <a:t> </a:t>
            </a:r>
            <a:r>
              <a:rPr lang="en-US" i="1" dirty="0" err="1"/>
              <a:t>undulator</a:t>
            </a:r>
            <a:endParaRPr lang="en-US" i="1" dirty="0"/>
          </a:p>
          <a:p>
            <a:endParaRPr lang="en-US" i="1" dirty="0"/>
          </a:p>
          <a:p>
            <a:r>
              <a:rPr lang="en-US" i="1" dirty="0"/>
              <a:t>Wiggle motion is too small to see. The ‘breathing’ comes from focusing to keep beam small.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724400"/>
            <a:ext cx="456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Slice of electron bunch (4 wavelengths)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81716" y="2708832"/>
            <a:ext cx="238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position</a:t>
            </a:r>
          </a:p>
        </p:txBody>
      </p:sp>
      <p:pic>
        <p:nvPicPr>
          <p:cNvPr id="9" name="microbunch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6400" y="992270"/>
            <a:ext cx="3794544" cy="3427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Generic Amplification Process</a:t>
            </a:r>
          </a:p>
        </p:txBody>
      </p:sp>
      <p:pic>
        <p:nvPicPr>
          <p:cNvPr id="50179" name="Picture 4" descr="1DFELcur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219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3657600" y="27432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Exponential Amplification</a:t>
            </a:r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5791200" y="1371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Saturation (max. bunching)</a:t>
            </a:r>
          </a:p>
        </p:txBody>
      </p:sp>
      <p:sp>
        <p:nvSpPr>
          <p:cNvPr id="50182" name="Rectangle 7"/>
          <p:cNvSpPr>
            <a:spLocks noChangeArrowheads="1"/>
          </p:cNvSpPr>
          <p:nvPr/>
        </p:nvSpPr>
        <p:spPr bwMode="auto">
          <a:xfrm>
            <a:off x="2286000" y="42672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Start-up Lethargy</a:t>
            </a:r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4419600" y="4267200"/>
            <a:ext cx="3276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Lethargy at start-up is the response time till some bunching has formed.</a:t>
            </a:r>
          </a:p>
        </p:txBody>
      </p:sp>
      <p:sp>
        <p:nvSpPr>
          <p:cNvPr id="50184" name="Rectangle 10"/>
          <p:cNvSpPr>
            <a:spLocks noChangeArrowheads="1"/>
          </p:cNvSpPr>
          <p:nvPr/>
        </p:nvSpPr>
        <p:spPr bwMode="auto">
          <a:xfrm>
            <a:off x="2286000" y="1371600"/>
            <a:ext cx="3505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Beyond saturation there is a continuous exchange of energy between electron beam and radiation beam.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93078" y="3450342"/>
            <a:ext cx="311104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7506664" y="3311199"/>
            <a:ext cx="145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FEL 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II. Basic physics principles. SASE FELs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SASE FEL (Self-Amplified Spontaneous Emission)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FEL Amplifier (starts with an input signal)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FEL Modes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645347" y="4724400"/>
            <a:ext cx="8386706" cy="952500"/>
            <a:chOff x="604894" y="1866900"/>
            <a:chExt cx="8386706" cy="952500"/>
          </a:xfrm>
        </p:grpSpPr>
        <p:grpSp>
          <p:nvGrpSpPr>
            <p:cNvPr id="54" name="Group 53"/>
            <p:cNvGrpSpPr/>
            <p:nvPr/>
          </p:nvGrpSpPr>
          <p:grpSpPr>
            <a:xfrm>
              <a:off x="604894" y="1866900"/>
              <a:ext cx="7319906" cy="952500"/>
              <a:chOff x="604894" y="1866900"/>
              <a:chExt cx="7319906" cy="9525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2552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81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009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238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467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695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24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152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381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610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838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67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95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524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53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981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hape 26"/>
              <p:cNvCxnSpPr>
                <a:endCxn id="10" idx="1"/>
              </p:cNvCxnSpPr>
              <p:nvPr/>
            </p:nvCxnSpPr>
            <p:spPr>
              <a:xfrm rot="5400000" flipH="1" flipV="1">
                <a:off x="1809750" y="207645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hape 28"/>
              <p:cNvCxnSpPr/>
              <p:nvPr/>
            </p:nvCxnSpPr>
            <p:spPr>
              <a:xfrm rot="10800000" flipH="1" flipV="1">
                <a:off x="6248400" y="209550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ight Arrow 29"/>
              <p:cNvSpPr/>
              <p:nvPr/>
            </p:nvSpPr>
            <p:spPr>
              <a:xfrm>
                <a:off x="1524000" y="2000250"/>
                <a:ext cx="533400" cy="1905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Arrow 30"/>
              <p:cNvSpPr/>
              <p:nvPr/>
            </p:nvSpPr>
            <p:spPr>
              <a:xfrm>
                <a:off x="6819900" y="1905000"/>
                <a:ext cx="1104900" cy="3810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8954" y="1891268"/>
                <a:ext cx="801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Seed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04894" y="2450068"/>
                <a:ext cx="1296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Electrons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581400" y="2417802"/>
                <a:ext cx="1500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/>
                  <a:t>Undulators</a:t>
                </a:r>
                <a:endParaRPr lang="en-US" i="1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7933373" y="1891268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Output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45347" y="1905000"/>
            <a:ext cx="8386706" cy="952500"/>
            <a:chOff x="604894" y="4838699"/>
            <a:chExt cx="8386706" cy="952500"/>
          </a:xfrm>
        </p:grpSpPr>
        <p:sp>
          <p:nvSpPr>
            <p:cNvPr id="36" name="Rectangle 35"/>
            <p:cNvSpPr/>
            <p:nvPr/>
          </p:nvSpPr>
          <p:spPr>
            <a:xfrm>
              <a:off x="2552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1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009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38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67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695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924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152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81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610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38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67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295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524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53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981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hape 51"/>
            <p:cNvCxnSpPr>
              <a:endCxn id="36" idx="1"/>
            </p:cNvCxnSpPr>
            <p:nvPr/>
          </p:nvCxnSpPr>
          <p:spPr>
            <a:xfrm rot="5400000" flipH="1" flipV="1">
              <a:off x="1809750" y="504824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hape 52"/>
            <p:cNvCxnSpPr/>
            <p:nvPr/>
          </p:nvCxnSpPr>
          <p:spPr>
            <a:xfrm rot="10800000" flipH="1" flipV="1">
              <a:off x="6248400" y="506729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ight Arrow 54"/>
            <p:cNvSpPr/>
            <p:nvPr/>
          </p:nvSpPr>
          <p:spPr>
            <a:xfrm>
              <a:off x="6819900" y="4876799"/>
              <a:ext cx="1104900" cy="381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4894" y="5421867"/>
              <a:ext cx="1296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Electrons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81400" y="5389601"/>
              <a:ext cx="150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/>
                <a:t>Undulators</a:t>
              </a:r>
              <a:endParaRPr lang="en-US" i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33373" y="4863067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Output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905000" y="5867400"/>
            <a:ext cx="5087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Seed must be above shot noise power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597847" y="3048000"/>
            <a:ext cx="556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Spontaneous emission (shot noise) 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is a broadband seed of “white noise”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Growth of SASE Pulse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87497" y="6324600"/>
            <a:ext cx="306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Simulation for FLASH FEL</a:t>
            </a:r>
          </a:p>
        </p:txBody>
      </p:sp>
      <p:pic>
        <p:nvPicPr>
          <p:cNvPr id="6" name="profi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0600" y="990601"/>
            <a:ext cx="7238017" cy="501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544320"/>
          </a:xfrm>
        </p:spPr>
        <p:txBody>
          <a:bodyPr>
            <a:normAutofit/>
          </a:bodyPr>
          <a:lstStyle/>
          <a:p>
            <a:r>
              <a:rPr lang="en-US" sz="2000" dirty="0"/>
              <a:t>FEL starts with the broadband signal of spontaneous radiation (almost a white noise signal)</a:t>
            </a:r>
          </a:p>
          <a:p>
            <a:r>
              <a:rPr lang="en-US" sz="2000" dirty="0"/>
              <a:t>Within the FEL bandwidth </a:t>
            </a:r>
            <a:r>
              <a:rPr lang="en-US" sz="2000" dirty="0" err="1">
                <a:latin typeface="Symbol" charset="2"/>
                <a:cs typeface="Symbol" charset="2"/>
              </a:rPr>
              <a:t>Dw</a:t>
            </a:r>
            <a:r>
              <a:rPr lang="en-US" sz="2000" dirty="0">
                <a:latin typeface="Symbol" charset="2"/>
                <a:cs typeface="Symbol" charset="2"/>
              </a:rPr>
              <a:t> </a:t>
            </a:r>
            <a:r>
              <a:rPr lang="en-US" sz="2000" dirty="0"/>
              <a:t>the noise is amplified</a:t>
            </a:r>
          </a:p>
          <a:p>
            <a:r>
              <a:rPr lang="en-US" sz="2000" dirty="0"/>
              <a:t>Spikes in spectrum and time profile.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SASE </a:t>
            </a:r>
            <a:r>
              <a:rPr lang="en-US" dirty="0" err="1"/>
              <a:t>FELs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62004" y="2687320"/>
            <a:ext cx="3809604" cy="2926080"/>
            <a:chOff x="609600" y="3665220"/>
            <a:chExt cx="3809604" cy="2926080"/>
          </a:xfrm>
        </p:grpSpPr>
        <p:pic>
          <p:nvPicPr>
            <p:cNvPr id="4" name="Picture 3" descr="Aramis_profile_200pC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609600" y="3665220"/>
              <a:ext cx="3809604" cy="2926080"/>
            </a:xfrm>
            <a:prstGeom prst="rect">
              <a:avLst/>
            </a:prstGeom>
          </p:spPr>
        </p:pic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1131887" y="3929061"/>
              <a:ext cx="100171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Pulse at saturation</a:t>
              </a: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603500" y="4064000"/>
              <a:ext cx="2905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c</a:t>
              </a:r>
              <a:endParaRPr lang="en-US" sz="1400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21336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H="1">
              <a:off x="23622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1955800" y="5715000"/>
              <a:ext cx="1188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149600" y="5499100"/>
              <a:ext cx="2968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b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0446" y="2695575"/>
            <a:ext cx="3809604" cy="2971800"/>
            <a:chOff x="4838700" y="3703320"/>
            <a:chExt cx="3809604" cy="2926080"/>
          </a:xfrm>
        </p:grpSpPr>
        <p:pic>
          <p:nvPicPr>
            <p:cNvPr id="5" name="Picture 4" descr="Aramis_spectrum_200pC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4838700" y="3703320"/>
              <a:ext cx="3809604" cy="2926080"/>
            </a:xfrm>
            <a:prstGeom prst="rect">
              <a:avLst/>
            </a:prstGeom>
          </p:spPr>
        </p:pic>
        <p:sp>
          <p:nvSpPr>
            <p:cNvPr id="7" name="TextBox 8"/>
            <p:cNvSpPr txBox="1">
              <a:spLocks noChangeArrowheads="1"/>
            </p:cNvSpPr>
            <p:nvPr/>
          </p:nvSpPr>
          <p:spPr bwMode="auto">
            <a:xfrm>
              <a:off x="5360193" y="3962400"/>
              <a:ext cx="1014413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Spectrum at 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saturation</a:t>
              </a: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6881812" y="4086225"/>
              <a:ext cx="4460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1/t</a:t>
              </a:r>
              <a:r>
                <a:rPr lang="en-US" sz="1400" baseline="-25000"/>
                <a:t>b</a:t>
              </a:r>
              <a:endParaRPr lang="en-US" sz="1400"/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6565900" y="4262438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 flipH="1">
              <a:off x="6794500" y="4262438"/>
              <a:ext cx="1635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6646862" y="5784850"/>
              <a:ext cx="3200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6934200" y="5613400"/>
              <a:ext cx="521297" cy="30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1/</a:t>
              </a:r>
              <a:r>
                <a:rPr lang="en-US" sz="1400" dirty="0" err="1"/>
                <a:t>t</a:t>
              </a:r>
              <a:r>
                <a:rPr lang="en-US" sz="1400" baseline="-25000" dirty="0" err="1"/>
                <a:t>c</a:t>
              </a:r>
              <a:endParaRPr lang="en-US" sz="1400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2533431"/>
            <a:ext cx="426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SwissFEL</a:t>
            </a:r>
            <a:r>
              <a:rPr lang="en-US" sz="1400" i="1" dirty="0"/>
              <a:t>: Simulation for 1 Angstrom radiation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25126" y="5955268"/>
            <a:ext cx="2570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Cooperation Length: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427691"/>
              </p:ext>
            </p:extLst>
          </p:nvPr>
        </p:nvGraphicFramePr>
        <p:xfrm>
          <a:off x="6210300" y="5903913"/>
          <a:ext cx="93345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" name="Equation" r:id="rId8" imgW="495000" imgH="228600" progId="Equation.3">
                  <p:embed/>
                </p:oleObj>
              </mc:Choice>
              <mc:Fallback>
                <p:oleObj name="Equation" r:id="rId8" imgW="495000" imgH="228600" progId="Equation.3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0300" y="5903913"/>
                        <a:ext cx="93345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I.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II. Basic physics principles. The FEL parameter </a:t>
            </a:r>
            <a:r>
              <a:rPr lang="en-US" sz="4800" i="1" dirty="0">
                <a:solidFill>
                  <a:schemeClr val="tx1"/>
                </a:solidFill>
                <a:latin typeface="Symbol" charset="2"/>
                <a:cs typeface="Symbol" charset="2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/>
              <a:t>FEL parameter </a:t>
            </a:r>
            <a:r>
              <a:rPr lang="en-US" dirty="0">
                <a:latin typeface="Symbol" charset="2"/>
                <a:cs typeface="Symbol" charset="2"/>
              </a:rPr>
              <a:t>r</a:t>
            </a:r>
            <a:r>
              <a:rPr lang="en-US" dirty="0">
                <a:cs typeface="Symbol" charset="2"/>
              </a:rPr>
              <a:t>.   </a:t>
            </a:r>
            <a:r>
              <a:rPr lang="en-US" sz="2200" dirty="0">
                <a:cs typeface="Symbol" charset="2"/>
              </a:rPr>
              <a:t>Typical values</a:t>
            </a:r>
            <a:r>
              <a:rPr lang="en-US" sz="2200" dirty="0"/>
              <a:t>= 10</a:t>
            </a:r>
            <a:r>
              <a:rPr lang="en-US" sz="2200" baseline="30000" dirty="0"/>
              <a:t>-4 </a:t>
            </a:r>
            <a:r>
              <a:rPr lang="en-US" sz="2200" dirty="0"/>
              <a:t>– 10</a:t>
            </a:r>
            <a:r>
              <a:rPr lang="en-US" sz="2200" baseline="30000" dirty="0"/>
              <a:t>-2</a:t>
            </a:r>
            <a:endParaRPr lang="en-US" sz="2200" dirty="0"/>
          </a:p>
          <a:p>
            <a:endParaRPr lang="en-US" baseline="30000" dirty="0"/>
          </a:p>
          <a:p>
            <a:endParaRPr lang="en-US" baseline="30000" dirty="0"/>
          </a:p>
          <a:p>
            <a:endParaRPr lang="en-US" baseline="30000" dirty="0"/>
          </a:p>
          <a:p>
            <a:endParaRPr lang="en-US" baseline="30000" dirty="0"/>
          </a:p>
          <a:p>
            <a:pPr>
              <a:buNone/>
            </a:pPr>
            <a:endParaRPr lang="en-US" baseline="30000" dirty="0"/>
          </a:p>
          <a:p>
            <a:r>
              <a:rPr lang="en-US" dirty="0"/>
              <a:t>Scaling of 1D theory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Beam Requirements: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FEL Parameter </a:t>
            </a:r>
            <a:r>
              <a:rPr lang="en-US" dirty="0" err="1">
                <a:latin typeface="Symbol" charset="2"/>
                <a:cs typeface="Symbol" charset="2"/>
              </a:rPr>
              <a:t>r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664106"/>
              </p:ext>
            </p:extLst>
          </p:nvPr>
        </p:nvGraphicFramePr>
        <p:xfrm>
          <a:off x="455613" y="4065588"/>
          <a:ext cx="14605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4" name="Equation" r:id="rId3" imgW="927000" imgH="431640" progId="Equation.3">
                  <p:embed/>
                </p:oleObj>
              </mc:Choice>
              <mc:Fallback>
                <p:oleObj name="Equation" r:id="rId3" imgW="927000" imgH="43164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065588"/>
                        <a:ext cx="1460500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" y="3505200"/>
            <a:ext cx="1563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Gain length</a:t>
            </a:r>
          </a:p>
        </p:txBody>
      </p:sp>
      <p:sp>
        <p:nvSpPr>
          <p:cNvPr id="7" name="Rectangle 6"/>
          <p:cNvSpPr/>
          <p:nvPr/>
        </p:nvSpPr>
        <p:spPr>
          <a:xfrm>
            <a:off x="2398032" y="3962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442925"/>
              </p:ext>
            </p:extLst>
          </p:nvPr>
        </p:nvGraphicFramePr>
        <p:xfrm>
          <a:off x="2640013" y="4152284"/>
          <a:ext cx="1703387" cy="540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5" name="Equation" r:id="rId5" imgW="825480" imgH="228600" progId="Equation.3">
                  <p:embed/>
                </p:oleObj>
              </mc:Choice>
              <mc:Fallback>
                <p:oleObj name="Equation" r:id="rId5" imgW="825480" imgH="2286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4152284"/>
                        <a:ext cx="1703387" cy="5403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18967" y="3505200"/>
            <a:ext cx="13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Efficiency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104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230689"/>
              </p:ext>
            </p:extLst>
          </p:nvPr>
        </p:nvGraphicFramePr>
        <p:xfrm>
          <a:off x="7454900" y="4051300"/>
          <a:ext cx="12207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6" name="Equation" r:id="rId7" imgW="609480" imgH="393480" progId="Equation.3">
                  <p:embed/>
                </p:oleObj>
              </mc:Choice>
              <mc:Fallback>
                <p:oleObj name="Equation" r:id="rId7" imgW="609480" imgH="393480" progId="Equation.3">
                  <p:embed/>
                  <p:pic>
                    <p:nvPicPr>
                      <p:cNvPr id="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900" y="4051300"/>
                        <a:ext cx="1220788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15200" y="3505200"/>
            <a:ext cx="144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Bandwidth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92980" y="3939064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068353"/>
              </p:ext>
            </p:extLst>
          </p:nvPr>
        </p:nvGraphicFramePr>
        <p:xfrm>
          <a:off x="5267325" y="4071938"/>
          <a:ext cx="960438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7" name="Equation" r:id="rId9" imgW="609480" imgH="419040" progId="Equation.3">
                  <p:embed/>
                </p:oleObj>
              </mc:Choice>
              <mc:Fallback>
                <p:oleObj name="Equation" r:id="rId9" imgW="609480" imgH="419040" progId="Equation.3">
                  <p:embed/>
                  <p:pic>
                    <p:nvPicPr>
                      <p:cNvPr id="9687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325" y="4071938"/>
                        <a:ext cx="960438" cy="658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48200" y="3505200"/>
            <a:ext cx="232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SASE Spike Length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066800" y="1586945"/>
            <a:ext cx="2743993" cy="1232455"/>
            <a:chOff x="10809361" y="1324531"/>
            <a:chExt cx="2743993" cy="1232455"/>
          </a:xfrm>
        </p:grpSpPr>
        <p:sp>
          <p:nvSpPr>
            <p:cNvPr id="26" name="Rectangle 25"/>
            <p:cNvSpPr/>
            <p:nvPr/>
          </p:nvSpPr>
          <p:spPr>
            <a:xfrm>
              <a:off x="10809361" y="1345168"/>
              <a:ext cx="2743993" cy="1211818"/>
            </a:xfrm>
            <a:prstGeom prst="rect">
              <a:avLst/>
            </a:prstGeom>
            <a:ln w="381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aphicFrame>
          <p:nvGraphicFramePr>
            <p:cNvPr id="2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3204671"/>
                </p:ext>
              </p:extLst>
            </p:nvPr>
          </p:nvGraphicFramePr>
          <p:xfrm>
            <a:off x="10917311" y="1324531"/>
            <a:ext cx="2614613" cy="109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708" name="Equation" r:id="rId11" imgW="1549080" imgH="647640" progId="Equation.3">
                    <p:embed/>
                  </p:oleObj>
                </mc:Choice>
                <mc:Fallback>
                  <p:oleObj name="Equation" r:id="rId11" imgW="1549080" imgH="647640" progId="Equation.3">
                    <p:embed/>
                    <p:pic>
                      <p:nvPicPr>
                        <p:cNvPr id="27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17311" y="1324531"/>
                          <a:ext cx="2614613" cy="1090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Rectangle 18"/>
          <p:cNvSpPr/>
          <p:nvPr/>
        </p:nvSpPr>
        <p:spPr>
          <a:xfrm>
            <a:off x="2398032" y="5867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521009"/>
              </p:ext>
            </p:extLst>
          </p:nvPr>
        </p:nvGraphicFramePr>
        <p:xfrm>
          <a:off x="2894013" y="5905500"/>
          <a:ext cx="11445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9" name="Equation" r:id="rId13" imgW="571320" imgH="444240" progId="Equation.3">
                  <p:embed/>
                </p:oleObj>
              </mc:Choice>
              <mc:Fallback>
                <p:oleObj name="Equation" r:id="rId13" imgW="571320" imgH="444240" progId="Equation.3">
                  <p:embed/>
                  <p:pic>
                    <p:nvPicPr>
                      <p:cNvPr id="2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5905500"/>
                        <a:ext cx="1144587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4792980" y="5867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399351"/>
              </p:ext>
            </p:extLst>
          </p:nvPr>
        </p:nvGraphicFramePr>
        <p:xfrm>
          <a:off x="5311775" y="5981700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10" name="Equation" r:id="rId15" imgW="558720" imgH="419040" progId="Equation.3">
                  <p:embed/>
                </p:oleObj>
              </mc:Choice>
              <mc:Fallback>
                <p:oleObj name="Equation" r:id="rId15" imgW="558720" imgH="419040" progId="Equation.3">
                  <p:embed/>
                  <p:pic>
                    <p:nvPicPr>
                      <p:cNvPr id="96871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1775" y="5981700"/>
                        <a:ext cx="996950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590800" y="5498068"/>
            <a:ext cx="18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Energy Spread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04985" y="5498068"/>
            <a:ext cx="13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Emittance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38600" y="1828800"/>
            <a:ext cx="3565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</a:t>
            </a:r>
            <a:r>
              <a:rPr lang="en-US" sz="1200" baseline="-25000" dirty="0"/>
              <a:t>c</a:t>
            </a:r>
            <a:r>
              <a:rPr lang="en-US" sz="1200" dirty="0"/>
              <a:t>: coupling factor (~0.9 for planar </a:t>
            </a:r>
            <a:r>
              <a:rPr lang="en-US" sz="1200" dirty="0" err="1"/>
              <a:t>undulator</a:t>
            </a:r>
            <a:r>
              <a:rPr lang="en-US" sz="1200" dirty="0"/>
              <a:t>)</a:t>
            </a:r>
          </a:p>
          <a:p>
            <a:r>
              <a:rPr lang="en-US" sz="1200" dirty="0"/>
              <a:t>I: electron peak current</a:t>
            </a:r>
          </a:p>
          <a:p>
            <a:r>
              <a:rPr lang="el-GR" sz="1200" dirty="0"/>
              <a:t>σ</a:t>
            </a:r>
            <a:r>
              <a:rPr lang="de-CH" sz="1200" baseline="-25000" dirty="0"/>
              <a:t>x</a:t>
            </a:r>
            <a:r>
              <a:rPr lang="en-US" sz="1200" dirty="0"/>
              <a:t>: transverse beam size</a:t>
            </a:r>
          </a:p>
          <a:p>
            <a:r>
              <a:rPr lang="en-US" sz="1200" dirty="0"/>
              <a:t>I</a:t>
            </a:r>
            <a:r>
              <a:rPr lang="en-US" sz="1200" baseline="-25000" dirty="0"/>
              <a:t>A</a:t>
            </a:r>
            <a:r>
              <a:rPr lang="en-US" sz="1200" dirty="0"/>
              <a:t>: Alfven current (~17 kA)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590800"/>
          </a:xfrm>
        </p:spPr>
        <p:txBody>
          <a:bodyPr>
            <a:normAutofit/>
          </a:bodyPr>
          <a:lstStyle/>
          <a:p>
            <a:r>
              <a:rPr lang="en-US" sz="2000" dirty="0"/>
              <a:t>FEL utilized the strong coherent emission in the collective instability with the tuning ability of the wavelength.</a:t>
            </a:r>
          </a:p>
          <a:p>
            <a:endParaRPr lang="en-US" sz="1000" dirty="0"/>
          </a:p>
          <a:p>
            <a:r>
              <a:rPr lang="en-US" sz="2000" dirty="0"/>
              <a:t>Instability can only occur with a beam with low energy spread and </a:t>
            </a:r>
            <a:r>
              <a:rPr lang="en-US" sz="2000" dirty="0" err="1"/>
              <a:t>emittance</a:t>
            </a:r>
            <a:r>
              <a:rPr lang="en-US" sz="2000" dirty="0"/>
              <a:t>.</a:t>
            </a:r>
          </a:p>
          <a:p>
            <a:endParaRPr lang="en-US" sz="2000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basic physics principles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1616075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Induced energy modulation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5257800" y="1600200"/>
            <a:ext cx="289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Increasing density modulation</a:t>
            </a: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3098800" y="36576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Enhanced emission</a:t>
            </a:r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3581400" y="1828800"/>
            <a:ext cx="1752600" cy="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 flipH="1">
            <a:off x="5562600" y="2209800"/>
            <a:ext cx="1066800" cy="17526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 flipH="1" flipV="1">
            <a:off x="1676400" y="2133600"/>
            <a:ext cx="1066800" cy="16764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Rectangle 10"/>
          <p:cNvSpPr>
            <a:spLocks noChangeArrowheads="1"/>
          </p:cNvSpPr>
          <p:nvPr/>
        </p:nvSpPr>
        <p:spPr bwMode="auto">
          <a:xfrm>
            <a:off x="2971800" y="2438400"/>
            <a:ext cx="26329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Run-away process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(collective instability)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1141" y="1143000"/>
            <a:ext cx="1905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FEL Process</a:t>
            </a:r>
          </a:p>
        </p:txBody>
      </p:sp>
    </p:spTree>
    <p:extLst>
      <p:ext uri="{BB962C8B-B14F-4D97-AF65-F5344CB8AC3E}">
        <p14:creationId xmlns:p14="http://schemas.microsoft.com/office/powerpoint/2010/main" val="11587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III. </a:t>
            </a:r>
            <a:r>
              <a:rPr lang="en-US" sz="4800" dirty="0">
                <a:solidFill>
                  <a:schemeClr val="tx1"/>
                </a:solidFill>
                <a:latin typeface="+mn-lt"/>
                <a:cs typeface="Symbol" charset="2"/>
              </a:rPr>
              <a:t>Electron beam requirements</a:t>
            </a:r>
            <a:endParaRPr lang="en-US" sz="4800" i="1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10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Only electrons within the FEL bandwidth can contribute to FEL gain.</a:t>
            </a:r>
          </a:p>
          <a:p>
            <a:r>
              <a:rPr lang="en-US" sz="2000" dirty="0"/>
              <a:t>FEL process is a quarter rotation in the </a:t>
            </a:r>
            <a:r>
              <a:rPr lang="en-US" sz="2000" dirty="0" err="1"/>
              <a:t>separatrix</a:t>
            </a:r>
            <a:r>
              <a:rPr lang="en-US" sz="2000" dirty="0"/>
              <a:t> of the FEL. If </a:t>
            </a:r>
            <a:r>
              <a:rPr lang="en-US" sz="2000" dirty="0" err="1"/>
              <a:t>separatrix</a:t>
            </a:r>
            <a:r>
              <a:rPr lang="en-US" sz="2000" dirty="0"/>
              <a:t> is filled homogeneously, no bunching and thus coherent emission can be achieved.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Electron Beam Requirements: Energy Spread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895600"/>
            <a:ext cx="3473450" cy="264795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895600"/>
            <a:ext cx="3473450" cy="2651125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47800" y="3114675"/>
            <a:ext cx="971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Small spread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257800" y="3114675"/>
            <a:ext cx="958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Large spread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76400" y="4649946"/>
            <a:ext cx="14125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Strong Bunching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90141" y="4708525"/>
            <a:ext cx="13154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Weak Bunching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781800" y="56388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7315200" y="5715000"/>
          <a:ext cx="10683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5" name="Equation" r:id="rId6" imgW="533400" imgH="406400" progId="Equation.3">
                  <p:embed/>
                </p:oleObj>
              </mc:Choice>
              <mc:Fallback>
                <p:oleObj name="Equation" r:id="rId6" imgW="533400" imgH="406400" progId="Equation.3">
                  <p:embed/>
                  <p:pic>
                    <p:nvPicPr>
                      <p:cNvPr id="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715000"/>
                        <a:ext cx="1068387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05200" y="5715000"/>
            <a:ext cx="309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Spread Constraint: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The effective “</a:t>
            </a:r>
            <a:r>
              <a:rPr lang="en-US" sz="2000" dirty="0" err="1"/>
              <a:t>emittance</a:t>
            </a:r>
            <a:r>
              <a:rPr lang="en-US" sz="2000" dirty="0"/>
              <a:t>” for the fundamental mode of the radiation field is </a:t>
            </a:r>
            <a:r>
              <a:rPr lang="en-US" sz="2000" dirty="0">
                <a:latin typeface="Symbol" pitchFamily="18" charset="2"/>
              </a:rPr>
              <a:t></a:t>
            </a:r>
            <a:r>
              <a:rPr lang="en-US" sz="2000" dirty="0"/>
              <a:t>/4</a:t>
            </a:r>
            <a:r>
              <a:rPr lang="en-US" sz="2000" dirty="0">
                <a:latin typeface="Symbol" pitchFamily="18" charset="2"/>
              </a:rPr>
              <a:t></a:t>
            </a:r>
            <a:r>
              <a:rPr lang="en-US" sz="2000" dirty="0"/>
              <a:t>.</a:t>
            </a:r>
          </a:p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The effective phase space ellipse should enclose all electrons, allowing them to radiate coherently into the fundamental mode.</a:t>
            </a:r>
          </a:p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Electrons, outside the ellipse, are emitting into higher modes and do not contribute to the amplification of the fundamental mode.</a:t>
            </a:r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Effects - </a:t>
            </a:r>
            <a:r>
              <a:rPr lang="en-GB" dirty="0" err="1"/>
              <a:t>Emittance</a:t>
            </a:r>
            <a:endParaRPr lang="en-GB" dirty="0"/>
          </a:p>
        </p:txBody>
      </p:sp>
      <p:cxnSp>
        <p:nvCxnSpPr>
          <p:cNvPr id="5" name="AutoShape 4"/>
          <p:cNvCxnSpPr>
            <a:cxnSpLocks noChangeShapeType="1"/>
          </p:cNvCxnSpPr>
          <p:nvPr/>
        </p:nvCxnSpPr>
        <p:spPr bwMode="auto">
          <a:xfrm>
            <a:off x="2801938" y="5103813"/>
            <a:ext cx="5105400" cy="317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" name="Oval 6"/>
          <p:cNvSpPr>
            <a:spLocks noChangeArrowheads="1"/>
          </p:cNvSpPr>
          <p:nvPr/>
        </p:nvSpPr>
        <p:spPr bwMode="auto">
          <a:xfrm rot="20280000">
            <a:off x="3498850" y="4546600"/>
            <a:ext cx="3810000" cy="1066800"/>
          </a:xfrm>
          <a:prstGeom prst="ellips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859338" y="5103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011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453063" y="5180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164138" y="4799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554538" y="5484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51641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011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1641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61547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53165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383338" y="4494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5316538" y="5561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44783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5316538" y="5561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468938" y="4570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6078538" y="4646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773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63071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4859338" y="4875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46307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4783138" y="5637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49938" y="4722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764338" y="4418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4249738" y="5713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4402138" y="4799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4097338" y="5180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5697538" y="4646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Oval 34"/>
          <p:cNvSpPr>
            <a:spLocks noChangeArrowheads="1"/>
          </p:cNvSpPr>
          <p:nvPr/>
        </p:nvSpPr>
        <p:spPr bwMode="auto">
          <a:xfrm>
            <a:off x="4935538" y="5484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5621338" y="4341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Oval 36"/>
          <p:cNvSpPr>
            <a:spLocks noChangeArrowheads="1"/>
          </p:cNvSpPr>
          <p:nvPr/>
        </p:nvSpPr>
        <p:spPr bwMode="auto">
          <a:xfrm>
            <a:off x="40973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3792538" y="5637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>
            <a:off x="4325938" y="5332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>
            <a:off x="4706938" y="4570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7986713" y="4951413"/>
            <a:ext cx="2571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5364163" y="3789363"/>
            <a:ext cx="2889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000000"/>
                </a:solidFill>
              </a:rPr>
              <a:t>x’</a:t>
            </a:r>
          </a:p>
        </p:txBody>
      </p:sp>
      <p:sp>
        <p:nvSpPr>
          <p:cNvPr id="42" name="Line 44"/>
          <p:cNvSpPr>
            <a:spLocks noChangeShapeType="1"/>
          </p:cNvSpPr>
          <p:nvPr/>
        </p:nvSpPr>
        <p:spPr bwMode="auto">
          <a:xfrm flipV="1">
            <a:off x="5292725" y="3933825"/>
            <a:ext cx="0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/>
          </p:nvPr>
        </p:nvGraphicFramePr>
        <p:xfrm>
          <a:off x="1447800" y="4692650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8" name="Equation" r:id="rId3" imgW="558720" imgH="419040" progId="Equation.3">
                  <p:embed/>
                </p:oleObj>
              </mc:Choice>
              <mc:Fallback>
                <p:oleObj name="Equation" r:id="rId3" imgW="558720" imgH="419040" progId="Equation.3">
                  <p:embed/>
                  <p:pic>
                    <p:nvPicPr>
                      <p:cNvPr id="43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692650"/>
                        <a:ext cx="99695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19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the Focusing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Decreasing the </a:t>
            </a:r>
            <a:r>
              <a:rPr lang="en-US" sz="2000" dirty="0" err="1">
                <a:latin typeface="Symbol" charset="2"/>
                <a:cs typeface="Symbol" charset="2"/>
              </a:rPr>
              <a:t>b</a:t>
            </a:r>
            <a:r>
              <a:rPr lang="en-US" sz="2000" dirty="0"/>
              <a:t>-function (increase focusing), increases the FEL parameter </a:t>
            </a:r>
            <a:r>
              <a:rPr lang="en-US" sz="2000" dirty="0" err="1">
                <a:latin typeface="Symbol" charset="2"/>
                <a:cs typeface="Symbol" charset="2"/>
              </a:rPr>
              <a:t>r</a:t>
            </a:r>
            <a:r>
              <a:rPr lang="en-US" sz="2000" dirty="0"/>
              <a:t>.</a:t>
            </a:r>
          </a:p>
          <a:p>
            <a:r>
              <a:rPr lang="en-US" sz="2000" dirty="0"/>
              <a:t>Stronger focusing:</a:t>
            </a:r>
          </a:p>
          <a:p>
            <a:pPr lvl="1"/>
            <a:r>
              <a:rPr lang="en-US" sz="1600" dirty="0">
                <a:sym typeface="Wingdings"/>
              </a:rPr>
              <a:t>Larger kinetic energy of </a:t>
            </a:r>
            <a:r>
              <a:rPr lang="en-US" sz="1600" dirty="0" err="1">
                <a:sym typeface="Wingdings"/>
              </a:rPr>
              <a:t>betatron</a:t>
            </a:r>
            <a:r>
              <a:rPr lang="en-US" sz="1600" dirty="0">
                <a:sym typeface="Wingdings"/>
              </a:rPr>
              <a:t> oscillation</a:t>
            </a:r>
          </a:p>
          <a:p>
            <a:pPr lvl="1"/>
            <a:r>
              <a:rPr lang="en-US" sz="1600" dirty="0">
                <a:sym typeface="Wingdings"/>
              </a:rPr>
              <a:t>Less kinetic energy for longitudinal motion</a:t>
            </a:r>
          </a:p>
          <a:p>
            <a:pPr lvl="1"/>
            <a:r>
              <a:rPr lang="en-US" sz="1600" dirty="0">
                <a:sym typeface="Wingdings"/>
              </a:rPr>
              <a:t>Smearing out of growing bunching</a:t>
            </a:r>
            <a:endParaRPr lang="en-US" sz="16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4" name="Picture 13" descr="beta-scan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443351" y="2834640"/>
            <a:ext cx="5548249" cy="40233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45695" y="5816708"/>
            <a:ext cx="2933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3D Optimization for </a:t>
            </a:r>
            <a:r>
              <a:rPr lang="en-US" sz="1600" i="1" dirty="0" err="1">
                <a:solidFill>
                  <a:srgbClr val="FF0000"/>
                </a:solidFill>
              </a:rPr>
              <a:t>SwissFEL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0433" y="3889215"/>
            <a:ext cx="2013041" cy="11567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756424" y="4139663"/>
          <a:ext cx="1677988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3" name="Equation" r:id="rId6" imgW="1104900" imgH="444500" progId="Equation.3">
                  <p:embed/>
                </p:oleObj>
              </mc:Choice>
              <mc:Fallback>
                <p:oleObj name="Equation" r:id="rId6" imgW="1104900" imgH="44450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424" y="4139663"/>
                        <a:ext cx="1677988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74453" y="3362689"/>
            <a:ext cx="175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From 1D Theory: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IV. </a:t>
            </a:r>
            <a:r>
              <a:rPr lang="en-US" sz="4800" dirty="0"/>
              <a:t>FEL driver accelerators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85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940491"/>
          </a:xfrm>
        </p:spPr>
        <p:txBody>
          <a:bodyPr>
            <a:noAutofit/>
          </a:bodyPr>
          <a:lstStyle/>
          <a:p>
            <a:pPr defTabSz="914400"/>
            <a:r>
              <a:rPr lang="en-GB" sz="1800" dirty="0"/>
              <a:t>FEL performance is determined by the electron beam: the peak current, the size, the energy spread and the </a:t>
            </a:r>
            <a:r>
              <a:rPr lang="en-GB" sz="1800" dirty="0" err="1"/>
              <a:t>emittance</a:t>
            </a:r>
            <a:r>
              <a:rPr lang="en-GB" sz="1800" dirty="0"/>
              <a:t>, i.e. the electron charge density in 6D. 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900" dirty="0"/>
          </a:p>
          <a:p>
            <a:r>
              <a:rPr lang="en-US" sz="1800" dirty="0"/>
              <a:t>The X-ray FEL requirements on the electron beam quality are so demanding that only linear accelerators can be used to provide the drive beam.  </a:t>
            </a:r>
            <a:endParaRPr lang="en-GB" sz="1800" dirty="0"/>
          </a:p>
          <a:p>
            <a:pPr defTabSz="914400"/>
            <a:r>
              <a:rPr lang="en-GB" sz="1800" dirty="0" smtClean="0"/>
              <a:t>High energy, low </a:t>
            </a:r>
            <a:r>
              <a:rPr lang="en-GB" sz="1800" dirty="0"/>
              <a:t>emittance and high peak current beams are required in the </a:t>
            </a:r>
            <a:r>
              <a:rPr lang="en-GB" sz="1800" dirty="0" err="1"/>
              <a:t>undulators</a:t>
            </a:r>
            <a:r>
              <a:rPr lang="en-GB" sz="1800" dirty="0"/>
              <a:t>, but not available at feasible electron sources.</a:t>
            </a:r>
          </a:p>
          <a:p>
            <a:pPr defTabSz="914400"/>
            <a:r>
              <a:rPr lang="en-GB" sz="1800" dirty="0"/>
              <a:t>Typically </a:t>
            </a:r>
            <a:r>
              <a:rPr lang="en-GB" sz="1800" dirty="0" smtClean="0"/>
              <a:t>long electron beams with low energy, small emittance and energy spread are produced, and then accelerated and compressed later. Compression </a:t>
            </a:r>
            <a:r>
              <a:rPr lang="en-GB" sz="1800" dirty="0"/>
              <a:t>should not dilute emittance too much (i.e. space-charge forces).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-based FELs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531017"/>
              </p:ext>
            </p:extLst>
          </p:nvPr>
        </p:nvGraphicFramePr>
        <p:xfrm>
          <a:off x="4953000" y="2120345"/>
          <a:ext cx="10683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5" name="Equation" r:id="rId3" imgW="533400" imgH="406400" progId="Equation.3">
                  <p:embed/>
                </p:oleObj>
              </mc:Choice>
              <mc:Fallback>
                <p:oleObj name="Equation" r:id="rId3" imgW="533400" imgH="406400" progId="Equation.3">
                  <p:embed/>
                  <p:pic>
                    <p:nvPicPr>
                      <p:cNvPr id="1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120345"/>
                        <a:ext cx="1068387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487219"/>
              </p:ext>
            </p:extLst>
          </p:nvPr>
        </p:nvGraphicFramePr>
        <p:xfrm>
          <a:off x="6623050" y="2120345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6" name="Equation" r:id="rId5" imgW="558720" imgH="419040" progId="Equation.3">
                  <p:embed/>
                </p:oleObj>
              </mc:Choice>
              <mc:Fallback>
                <p:oleObj name="Equation" r:id="rId5" imgW="558720" imgH="41904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3050" y="2120345"/>
                        <a:ext cx="99695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676400" y="1891745"/>
            <a:ext cx="2592387" cy="1232455"/>
            <a:chOff x="10960967" y="1324531"/>
            <a:chExt cx="2592387" cy="1232455"/>
          </a:xfrm>
        </p:grpSpPr>
        <p:sp>
          <p:nvSpPr>
            <p:cNvPr id="16" name="Rectangle 15"/>
            <p:cNvSpPr/>
            <p:nvPr/>
          </p:nvSpPr>
          <p:spPr>
            <a:xfrm>
              <a:off x="10960967" y="1345168"/>
              <a:ext cx="2592387" cy="12118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4817269"/>
                </p:ext>
              </p:extLst>
            </p:nvPr>
          </p:nvGraphicFramePr>
          <p:xfrm>
            <a:off x="10980811" y="1324531"/>
            <a:ext cx="2487613" cy="109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857" name="Equation" r:id="rId7" imgW="1473120" imgH="647640" progId="Equation.3">
                    <p:embed/>
                  </p:oleObj>
                </mc:Choice>
                <mc:Fallback>
                  <p:oleObj name="Equation" r:id="rId7" imgW="1473120" imgH="647640" progId="Equation.3">
                    <p:embed/>
                    <p:pic>
                      <p:nvPicPr>
                        <p:cNvPr id="17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80811" y="1324531"/>
                          <a:ext cx="2487613" cy="1090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553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sources</a:t>
            </a:r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-89519" y="990600"/>
            <a:ext cx="9004919" cy="4724400"/>
          </a:xfrm>
        </p:spPr>
        <p:txBody>
          <a:bodyPr>
            <a:normAutofit/>
          </a:bodyPr>
          <a:lstStyle/>
          <a:p>
            <a:r>
              <a:rPr lang="en-GB" sz="1800" dirty="0"/>
              <a:t>RF photo-injectors are normally used to generate high-brightness electron beams</a:t>
            </a:r>
          </a:p>
          <a:p>
            <a:r>
              <a:rPr lang="en-US" sz="1800" dirty="0"/>
              <a:t>Electrons are produced via the photo-electric effect by a laser of a proper wavelength impinging on a photocathode mounted inside</a:t>
            </a:r>
            <a:r>
              <a:rPr lang="de-CH" sz="1800" dirty="0"/>
              <a:t> an RF </a:t>
            </a:r>
            <a:r>
              <a:rPr lang="de-CH" sz="1800" dirty="0" err="1"/>
              <a:t>gun</a:t>
            </a:r>
            <a:r>
              <a:rPr lang="de-CH" sz="1800" dirty="0"/>
              <a:t>. </a:t>
            </a:r>
          </a:p>
          <a:p>
            <a:r>
              <a:rPr lang="en-US" sz="1800" dirty="0"/>
              <a:t>Final energy of the electrons is of few-several MeV</a:t>
            </a:r>
          </a:p>
          <a:p>
            <a:r>
              <a:rPr lang="en-GB" sz="1800" dirty="0"/>
              <a:t>Other (less bright) alternatives: thermionic or DC guns</a:t>
            </a:r>
          </a:p>
        </p:txBody>
      </p:sp>
      <p:pic>
        <p:nvPicPr>
          <p:cNvPr id="1128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5029200" cy="31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-89519" y="2971800"/>
            <a:ext cx="3975719" cy="4724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800" dirty="0"/>
              <a:t>Emittance of the source is determined by: intrinsic emittance of the cathode, space-charge and RF effects. </a:t>
            </a:r>
          </a:p>
          <a:p>
            <a:pPr marL="109728" indent="0" defTabSz="914400">
              <a:buNone/>
            </a:pPr>
            <a:endParaRPr lang="en-US" sz="1800" dirty="0"/>
          </a:p>
          <a:p>
            <a:pPr defTabSz="914400"/>
            <a:r>
              <a:rPr lang="en-US" sz="1800" dirty="0"/>
              <a:t>Emittance goals: </a:t>
            </a:r>
          </a:p>
          <a:p>
            <a:pPr marL="452628" indent="-342900" defTabSz="914400">
              <a:buFont typeface="+mj-lt"/>
              <a:buAutoNum type="arabicPeriod"/>
            </a:pPr>
            <a:r>
              <a:rPr lang="en-US" sz="1800" dirty="0"/>
              <a:t>Optimize the source emittance </a:t>
            </a:r>
          </a:p>
          <a:p>
            <a:pPr marL="452628" indent="-342900" defTabSz="914400">
              <a:buFont typeface="+mj-lt"/>
              <a:buAutoNum type="arabicPeriod"/>
            </a:pPr>
            <a:r>
              <a:rPr lang="en-US" sz="1800" dirty="0"/>
              <a:t>Preserve emittance along the </a:t>
            </a:r>
            <a:r>
              <a:rPr lang="en-US" sz="1800" dirty="0" err="1"/>
              <a:t>linac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4175511" y="3821668"/>
            <a:ext cx="2167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RF photo-injector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981980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/>
              <a:t>C. Hernandez-Garcia, P. G. O' Shea, </a:t>
            </a:r>
            <a:r>
              <a:rPr lang="en-US" sz="1400" dirty="0"/>
              <a:t>and M. L. </a:t>
            </a:r>
            <a:r>
              <a:rPr lang="en-US" sz="1400" dirty="0" err="1"/>
              <a:t>Stutzman</a:t>
            </a:r>
            <a:r>
              <a:rPr lang="en-US" sz="1400" dirty="0"/>
              <a:t>, Phys. Today 61(2), 44 (2008).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7782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3 Types of Light Sources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0114" t="14342" r="1543" b="51840"/>
          <a:stretch/>
        </p:blipFill>
        <p:spPr>
          <a:xfrm>
            <a:off x="151203" y="858799"/>
            <a:ext cx="4052239" cy="18897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30246" y="1066800"/>
            <a:ext cx="471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Optical short pulse lasers</a:t>
            </a:r>
          </a:p>
          <a:p>
            <a:r>
              <a:rPr lang="en-US" sz="1600" dirty="0">
                <a:solidFill>
                  <a:srgbClr val="002060"/>
                </a:solidFill>
              </a:rPr>
              <a:t>Pulse duration: 	+++	(few fs)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Wavelength:	- - -	(~800 nm)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>
                <a:solidFill>
                  <a:srgbClr val="00B050"/>
                </a:solidFill>
                <a:sym typeface="Wingdings"/>
              </a:rPr>
              <a:t>Fastest processes can be analyzed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>
                <a:solidFill>
                  <a:srgbClr val="FF0000"/>
                </a:solidFill>
                <a:sym typeface="Wingdings"/>
              </a:rPr>
              <a:t>Spatial resolution </a:t>
            </a: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limited</a:t>
            </a:r>
            <a:endParaRPr lang="en-US" sz="1600" dirty="0">
              <a:solidFill>
                <a:srgbClr val="FF0000"/>
              </a:solidFill>
              <a:sym typeface="Wingdings"/>
            </a:endParaRPr>
          </a:p>
          <a:p>
            <a:endParaRPr lang="en-US" sz="8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  <a:sym typeface="Wingding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30247" y="2971800"/>
            <a:ext cx="471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Synchrotrons</a:t>
            </a:r>
          </a:p>
          <a:p>
            <a:r>
              <a:rPr lang="en-US" sz="1600" dirty="0">
                <a:solidFill>
                  <a:srgbClr val="002060"/>
                </a:solidFill>
              </a:rPr>
              <a:t>Pulse duration: 	o	(few </a:t>
            </a:r>
            <a:r>
              <a:rPr lang="en-US" sz="1600" dirty="0" err="1">
                <a:solidFill>
                  <a:srgbClr val="002060"/>
                </a:solidFill>
              </a:rPr>
              <a:t>ps</a:t>
            </a:r>
            <a:r>
              <a:rPr lang="en-US" sz="1600" dirty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Wavelength:	+++	(~ 0.1 nm)</a:t>
            </a:r>
          </a:p>
          <a:p>
            <a:r>
              <a:rPr lang="en-US" sz="1600" dirty="0">
                <a:solidFill>
                  <a:srgbClr val="FF0000"/>
                </a:solidFill>
                <a:sym typeface="Wingdings"/>
              </a:rPr>
              <a:t> Temporal resolution limited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rgbClr val="00B050"/>
                </a:solidFill>
                <a:sym typeface="Wingdings"/>
              </a:rPr>
              <a:t>Wavelength allows for atomic resolution</a:t>
            </a:r>
          </a:p>
          <a:p>
            <a:endParaRPr lang="en-US" sz="800" dirty="0">
              <a:solidFill>
                <a:srgbClr val="002060"/>
              </a:solidFill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dirty="0">
              <a:solidFill>
                <a:srgbClr val="002060"/>
              </a:solidFill>
              <a:sym typeface="Wingding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6567" y="5165229"/>
            <a:ext cx="471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X-ray free-electron lasers</a:t>
            </a:r>
          </a:p>
          <a:p>
            <a:r>
              <a:rPr lang="en-US" sz="1600" dirty="0">
                <a:solidFill>
                  <a:srgbClr val="002060"/>
                </a:solidFill>
              </a:rPr>
              <a:t>Pulse duration: 	+++	(few fs)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Wavelength:	+++	(~ 0.1 nm)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>
                <a:solidFill>
                  <a:srgbClr val="00B050"/>
                </a:solidFill>
                <a:sym typeface="Wingdings"/>
              </a:rPr>
              <a:t>Fastest processes can be analyzed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>
                <a:solidFill>
                  <a:srgbClr val="00B050"/>
                </a:solidFill>
                <a:sym typeface="Wingdings"/>
              </a:rPr>
              <a:t>Wavelength allows for atomic resolution</a:t>
            </a:r>
          </a:p>
          <a:p>
            <a:endParaRPr lang="en-US" sz="800" dirty="0">
              <a:solidFill>
                <a:srgbClr val="002060"/>
              </a:solidFill>
              <a:sym typeface="Wingdings"/>
            </a:endParaRPr>
          </a:p>
          <a:p>
            <a:endParaRPr lang="en-US" sz="1600" dirty="0">
              <a:solidFill>
                <a:srgbClr val="002060"/>
              </a:solidFill>
              <a:sym typeface="Wingding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16877"/>
          <a:stretch/>
        </p:blipFill>
        <p:spPr>
          <a:xfrm>
            <a:off x="187429" y="5046544"/>
            <a:ext cx="4061375" cy="18876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3" y="2895601"/>
            <a:ext cx="4052239" cy="21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7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compression</a:t>
            </a:r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-89519" y="2971800"/>
            <a:ext cx="5652119" cy="335280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200" b="1" dirty="0">
                <a:solidFill>
                  <a:srgbClr val="0000FF"/>
                </a:solidFill>
              </a:rPr>
              <a:t>Where to compress?</a:t>
            </a:r>
          </a:p>
          <a:p>
            <a:r>
              <a:rPr lang="en-GB" sz="1800" dirty="0"/>
              <a:t>Early compression would lead to high charge density beams at low energies which would increase the </a:t>
            </a:r>
            <a:r>
              <a:rPr lang="en-GB" sz="1800" dirty="0" err="1"/>
              <a:t>emittance</a:t>
            </a:r>
            <a:r>
              <a:rPr lang="en-GB" sz="1800" dirty="0"/>
              <a:t>.</a:t>
            </a:r>
          </a:p>
          <a:p>
            <a:r>
              <a:rPr lang="en-GB" sz="1800" dirty="0"/>
              <a:t>Late compression would require the transport of long bunches trough the </a:t>
            </a:r>
            <a:r>
              <a:rPr lang="en-GB" sz="1800" dirty="0" err="1"/>
              <a:t>linac</a:t>
            </a:r>
            <a:r>
              <a:rPr lang="en-GB" sz="1800" dirty="0"/>
              <a:t> without </a:t>
            </a:r>
            <a:r>
              <a:rPr lang="en-GB" sz="1800" dirty="0" err="1"/>
              <a:t>emitance</a:t>
            </a:r>
            <a:r>
              <a:rPr lang="en-GB" sz="1800" dirty="0"/>
              <a:t> dilution, which is difficult (RF-curvature, wake fields, …)</a:t>
            </a:r>
          </a:p>
          <a:p>
            <a:pPr>
              <a:buFont typeface="Symbol" pitchFamily="18" charset="2"/>
              <a:buChar char="Þ"/>
            </a:pPr>
            <a:r>
              <a:rPr lang="en-GB" sz="1800" dirty="0"/>
              <a:t>Multi-stage-compression: 2 stages in case of LCLS, FLASH, and </a:t>
            </a:r>
            <a:r>
              <a:rPr lang="en-GB" sz="1800" dirty="0" err="1"/>
              <a:t>SwissFEL</a:t>
            </a:r>
            <a:endParaRPr lang="en-GB" sz="1800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0"/>
            <a:ext cx="3552089" cy="26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20636" y="4949032"/>
            <a:ext cx="1002499" cy="23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34" charset="0"/>
              </a:rPr>
              <a:t>BC1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73366" y="5360035"/>
            <a:ext cx="1002499" cy="23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34" charset="0"/>
              </a:rPr>
              <a:t>BC2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322741" y="5544912"/>
            <a:ext cx="313281" cy="184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489308" y="5186091"/>
            <a:ext cx="219297" cy="7176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9" name="Picture 2" descr="http://latex.codecogs.com/png.latex?%5Cdpi%7B300%7D%20%5Cbg_white%20%5Cfn_cm%20%5Clarge%20%5Crho_%5Ctext%7Blaminarity%7D%20%3D%20%5Cfrac%7BI%7D%7B2I_A%5Cgamma%7D%5Cfrac%7B%5Csigma%5E2%7D%7B%5Cvarepsilon%5E2%7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00" y="4077131"/>
            <a:ext cx="1554549" cy="48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b="945"/>
          <a:stretch>
            <a:fillRect/>
          </a:stretch>
        </p:blipFill>
        <p:spPr bwMode="auto">
          <a:xfrm>
            <a:off x="4811590" y="381000"/>
            <a:ext cx="4180010" cy="3019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-142729" y="1371600"/>
            <a:ext cx="517192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9728" indent="0">
              <a:buNone/>
            </a:pPr>
            <a:r>
              <a:rPr lang="en-GB" sz="2200" b="1" dirty="0">
                <a:solidFill>
                  <a:srgbClr val="0000FF"/>
                </a:solidFill>
              </a:rPr>
              <a:t>Bunch compression principle</a:t>
            </a:r>
          </a:p>
          <a:p>
            <a:pPr marL="566928" indent="-457200">
              <a:buAutoNum type="arabicPeriod"/>
            </a:pPr>
            <a:r>
              <a:rPr lang="en-GB" dirty="0"/>
              <a:t>Energy chirp generation in </a:t>
            </a:r>
            <a:r>
              <a:rPr lang="en-GB" dirty="0" err="1"/>
              <a:t>rf</a:t>
            </a:r>
            <a:r>
              <a:rPr lang="en-GB" dirty="0"/>
              <a:t> structures</a:t>
            </a:r>
          </a:p>
          <a:p>
            <a:pPr marL="566928" indent="-457200">
              <a:buAutoNum type="arabicPeriod"/>
            </a:pPr>
            <a:r>
              <a:rPr lang="en-GB" dirty="0"/>
              <a:t>Transport through magnetic chicanes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 Interactions</a:t>
            </a: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318000" y="1516061"/>
            <a:ext cx="4824413" cy="1654175"/>
            <a:chOff x="2720" y="884"/>
            <a:chExt cx="3039" cy="1042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2720" y="884"/>
              <a:ext cx="3039" cy="1042"/>
              <a:chOff x="2720" y="884"/>
              <a:chExt cx="3039" cy="1042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5" y="884"/>
                <a:ext cx="1445" cy="10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0" y="906"/>
                <a:ext cx="1570" cy="9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92" y="1189"/>
              <a:ext cx="34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head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562" y="1189"/>
              <a:ext cx="261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tail</a:t>
              </a:r>
            </a:p>
          </p:txBody>
        </p:sp>
      </p:grpSp>
      <p:sp>
        <p:nvSpPr>
          <p:cNvPr id="10" name="Rectangle 8"/>
          <p:cNvSpPr txBox="1">
            <a:spLocks noChangeArrowheads="1"/>
          </p:cNvSpPr>
          <p:nvPr/>
        </p:nvSpPr>
        <p:spPr>
          <a:xfrm>
            <a:off x="250825" y="949324"/>
            <a:ext cx="7669213" cy="5003800"/>
          </a:xfrm>
          <a:prstGeom prst="rect">
            <a:avLst/>
          </a:prstGeom>
          <a:ln/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/>
              <a:t>High charge densities give rise to strong electro-magnetic fields generated by the electron bunches. Electrons within the bunch experience these fields.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/>
              <a:t>Coherent Synchrotron Radiation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/>
              <a:t>Space Charge fields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/>
              <a:t>Wake fields </a:t>
            </a:r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6816725" y="3343275"/>
            <a:ext cx="2206625" cy="1449388"/>
            <a:chOff x="4294" y="2035"/>
            <a:chExt cx="1390" cy="913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28" r="7965"/>
            <a:stretch>
              <a:fillRect/>
            </a:stretch>
          </p:blipFill>
          <p:spPr bwMode="auto">
            <a:xfrm>
              <a:off x="4294" y="2035"/>
              <a:ext cx="1337" cy="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4428" r="796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5341" y="2288"/>
              <a:ext cx="34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head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4511" y="2288"/>
              <a:ext cx="261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tail</a:t>
              </a: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5088" y="2288"/>
              <a:ext cx="14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2" y="2288"/>
              <a:ext cx="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835" y="2288"/>
              <a:ext cx="14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3194049"/>
            <a:ext cx="2259012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6" y="4900610"/>
            <a:ext cx="2303463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" name="AutoShape 21"/>
          <p:cNvSpPr>
            <a:spLocks noRot="1" noChangeAspect="1" noChangeArrowheads="1"/>
          </p:cNvSpPr>
          <p:nvPr>
            <a:videoFile r:link="rId1"/>
          </p:nvPr>
        </p:nvSpPr>
        <p:spPr bwMode="auto">
          <a:xfrm>
            <a:off x="900113" y="5053011"/>
            <a:ext cx="5759450" cy="9985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5" name="wake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60451" y="5090316"/>
            <a:ext cx="5545137" cy="100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0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video>
            <p:video>
              <p:cMediaNode vol="80000">
                <p:cTn id="8" repeatCount="indefinite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beam optics</a:t>
            </a:r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4572000" cy="43296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sz="2000" b="1" dirty="0">
                <a:solidFill>
                  <a:srgbClr val="0000FF"/>
                </a:solidFill>
              </a:rPr>
              <a:t>Optics design has to consider:</a:t>
            </a:r>
          </a:p>
          <a:p>
            <a:pPr>
              <a:buFontTx/>
              <a:buChar char="-"/>
            </a:pPr>
            <a:r>
              <a:rPr lang="en-GB" sz="1600" dirty="0"/>
              <a:t>Maximum/minimum beam size</a:t>
            </a:r>
          </a:p>
          <a:p>
            <a:pPr>
              <a:buFontTx/>
              <a:buChar char="-"/>
            </a:pPr>
            <a:r>
              <a:rPr lang="en-GB" sz="1600" dirty="0"/>
              <a:t>Chromaticity</a:t>
            </a:r>
          </a:p>
          <a:p>
            <a:pPr>
              <a:buFontTx/>
              <a:buChar char="-"/>
            </a:pPr>
            <a:r>
              <a:rPr lang="en-GB" sz="1600" dirty="0"/>
              <a:t>Sensitivity to </a:t>
            </a:r>
            <a:r>
              <a:rPr lang="en-GB" sz="1600" dirty="0" err="1"/>
              <a:t>quadrupole</a:t>
            </a:r>
            <a:r>
              <a:rPr lang="en-GB" sz="1600" dirty="0"/>
              <a:t> field errors</a:t>
            </a:r>
          </a:p>
          <a:p>
            <a:pPr>
              <a:buFontTx/>
              <a:buChar char="-"/>
            </a:pPr>
            <a:r>
              <a:rPr lang="en-GB" sz="1600" dirty="0"/>
              <a:t>CSR in bunch compressors</a:t>
            </a:r>
          </a:p>
          <a:p>
            <a:pPr>
              <a:buFontTx/>
              <a:buChar char="-"/>
            </a:pPr>
            <a:r>
              <a:rPr lang="en-GB" sz="1600" dirty="0"/>
              <a:t>Diagnostics: TDC measurements, </a:t>
            </a:r>
            <a:r>
              <a:rPr lang="en-GB" sz="1600" dirty="0" err="1"/>
              <a:t>emittance</a:t>
            </a:r>
            <a:r>
              <a:rPr lang="en-GB" sz="1600" dirty="0"/>
              <a:t> measurements</a:t>
            </a:r>
          </a:p>
          <a:p>
            <a:pPr>
              <a:buFontTx/>
              <a:buChar char="-"/>
            </a:pPr>
            <a:r>
              <a:rPr lang="en-GB" sz="1600" dirty="0"/>
              <a:t>Optimum beta-function in the </a:t>
            </a:r>
            <a:r>
              <a:rPr lang="en-GB" sz="1600" dirty="0" err="1"/>
              <a:t>undulator</a:t>
            </a:r>
            <a:endParaRPr lang="en-GB" sz="1600" dirty="0"/>
          </a:p>
          <a:p>
            <a:pPr>
              <a:buFontTx/>
              <a:buChar char="-"/>
            </a:pPr>
            <a:r>
              <a:rPr lang="en-GB" sz="1600" dirty="0"/>
              <a:t>…</a:t>
            </a:r>
            <a:endParaRPr lang="en-GB" sz="1600" b="1" dirty="0">
              <a:solidFill>
                <a:srgbClr val="0000FF"/>
              </a:solidFill>
            </a:endParaRPr>
          </a:p>
        </p:txBody>
      </p:sp>
      <p:pic>
        <p:nvPicPr>
          <p:cNvPr id="1127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6800"/>
            <a:ext cx="4504849" cy="405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" y="3987641"/>
            <a:ext cx="3493770" cy="287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2096869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</a:t>
            </a:r>
            <a:r>
              <a:rPr lang="en-US" dirty="0" err="1"/>
              <a:t>SwissFEL</a:t>
            </a:r>
            <a:endParaRPr lang="en-US" dirty="0"/>
          </a:p>
          <a:p>
            <a:r>
              <a:rPr lang="el-GR" dirty="0"/>
              <a:t>β</a:t>
            </a:r>
            <a:r>
              <a:rPr lang="en-US" dirty="0"/>
              <a:t>-function along the </a:t>
            </a:r>
            <a:r>
              <a:rPr lang="en-US" dirty="0" err="1"/>
              <a:t>beamline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5449669"/>
            <a:ext cx="3603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</a:t>
            </a:r>
            <a:r>
              <a:rPr lang="en-US" dirty="0" err="1"/>
              <a:t>SwissFEL</a:t>
            </a:r>
            <a:endParaRPr lang="en-US" dirty="0"/>
          </a:p>
          <a:p>
            <a:r>
              <a:rPr lang="de-CH" dirty="0"/>
              <a:t>Dispersion </a:t>
            </a:r>
            <a:r>
              <a:rPr lang="en-US" dirty="0"/>
              <a:t>along the </a:t>
            </a:r>
            <a:r>
              <a:rPr lang="en-US" dirty="0" err="1"/>
              <a:t>beamline</a:t>
            </a:r>
            <a:endParaRPr lang="en-US" dirty="0"/>
          </a:p>
        </p:txBody>
      </p:sp>
      <p:cxnSp>
        <p:nvCxnSpPr>
          <p:cNvPr id="6" name="Straight Arrow Connector 5"/>
          <p:cNvCxnSpPr>
            <a:stCxn id="9" idx="1"/>
          </p:cNvCxnSpPr>
          <p:nvPr/>
        </p:nvCxnSpPr>
        <p:spPr>
          <a:xfrm flipH="1" flipV="1">
            <a:off x="3505200" y="5772834"/>
            <a:ext cx="12192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7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9253" y="1607485"/>
            <a:ext cx="8121654" cy="5250515"/>
          </a:xfrm>
          <a:prstGeom prst="rect">
            <a:avLst/>
          </a:prstGeom>
          <a:solidFill>
            <a:srgbClr val="99CCFF">
              <a:alpha val="30000"/>
            </a:srgbClr>
          </a:solidFill>
          <a:ln>
            <a:noFill/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207361" y="301224"/>
            <a:ext cx="7641239" cy="576199"/>
          </a:xfrm>
        </p:spPr>
        <p:txBody>
          <a:bodyPr wrap="square" lIns="82945" tIns="41473" rIns="82945" bIns="41473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Requirements of an FEL / Diagnostics</a:t>
            </a:r>
          </a:p>
        </p:txBody>
      </p:sp>
      <p:sp>
        <p:nvSpPr>
          <p:cNvPr id="4" name="Straight Connector 3"/>
          <p:cNvSpPr/>
          <p:nvPr/>
        </p:nvSpPr>
        <p:spPr>
          <a:xfrm>
            <a:off x="511379" y="2299193"/>
            <a:ext cx="8047527" cy="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vert="horz" wrap="none" lIns="97967" tIns="57147" rIns="97967" bIns="57147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217" y="2389658"/>
            <a:ext cx="1020235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Electrons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889" y="1665291"/>
            <a:ext cx="1419127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>
                <a:latin typeface="Arial" pitchFamily="18"/>
                <a:ea typeface="DejaVu LGC Sans" pitchFamily="2"/>
                <a:cs typeface="DejaVu LGC Sans" pitchFamily="2"/>
              </a:rPr>
              <a:t>Requirement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5624" y="1665291"/>
            <a:ext cx="1738252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 dirty="0">
                <a:latin typeface="Arial" pitchFamily="18"/>
                <a:ea typeface="DejaVu LGC Sans" pitchFamily="2"/>
                <a:cs typeface="DejaVu LGC Sans" pitchFamily="2"/>
              </a:rPr>
              <a:t>Implementation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26000" y="1665291"/>
            <a:ext cx="2650938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 dirty="0">
                <a:latin typeface="Arial" pitchFamily="18"/>
                <a:ea typeface="DejaVu LGC Sans" pitchFamily="2"/>
                <a:cs typeface="DejaVu LGC Sans" pitchFamily="2"/>
              </a:rPr>
              <a:t>Measurement/Verification</a:t>
            </a:r>
            <a:br>
              <a:rPr lang="en-US" sz="1600" b="1" dirty="0">
                <a:latin typeface="Arial" pitchFamily="18"/>
                <a:ea typeface="DejaVu LGC Sans" pitchFamily="2"/>
                <a:cs typeface="DejaVu LGC Sans" pitchFamily="2"/>
              </a:rPr>
            </a:br>
            <a:endParaRPr lang="en-US" sz="1600" b="1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511379" y="2985023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511379" y="3507559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511379" y="4030096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>
            <a:off x="511379" y="4781243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511379" y="5695682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511379" y="6858000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889" y="3075487"/>
            <a:ext cx="1727288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Focusing (optics)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2889" y="3598023"/>
            <a:ext cx="1841550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Localization (orbit)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889" y="4218536"/>
            <a:ext cx="815051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Energy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2889" y="4839375"/>
            <a:ext cx="1328268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Peak current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1952" y="2389658"/>
            <a:ext cx="2634266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Laser electron gun</a:t>
            </a:r>
          </a:p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(photocathode + RF cavity</a:t>
            </a:r>
            <a:r>
              <a:rPr lang="en-US" sz="1600">
                <a:latin typeface="Arial" pitchFamily="34"/>
                <a:ea typeface="Arial" pitchFamily="34"/>
                <a:cs typeface="Arial" pitchFamily="34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07637" y="2389658"/>
            <a:ext cx="2392470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e.g. Wall current monitor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15624" y="3075487"/>
            <a:ext cx="2081423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Quadrupole magnets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91311" y="3075487"/>
            <a:ext cx="1556344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Screen monitor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15624" y="3598023"/>
            <a:ext cx="2617275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Steering magnets (dipoles)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1310" y="3598023"/>
            <a:ext cx="2676779" cy="30365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500">
                <a:latin typeface="Arial" pitchFamily="18"/>
                <a:ea typeface="DejaVu LGC Sans" pitchFamily="2"/>
                <a:cs typeface="DejaVu LGC Sans" pitchFamily="2"/>
              </a:rPr>
              <a:t>Beam position monitor (BPM)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15624" y="4120561"/>
            <a:ext cx="2343482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Radiofrequency cavities</a:t>
            </a:r>
          </a:p>
          <a:p>
            <a:pPr hangingPunct="0"/>
            <a:r>
              <a:rPr lang="en-US" sz="1600">
                <a:latin typeface="Arial" pitchFamily="18"/>
                <a:ea typeface="Arial" pitchFamily="34"/>
                <a:cs typeface="Arial" pitchFamily="34"/>
              </a:rPr>
              <a:t>(3 GHz = S-band)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1310" y="4120887"/>
            <a:ext cx="1624824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Spectrometer</a:t>
            </a:r>
          </a:p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(Dipole magnet)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15624" y="4839375"/>
            <a:ext cx="2024677" cy="79032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180912" indent="-180912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Laser pulse shape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Magnetic chicane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(bunch compressor)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91310" y="4839375"/>
            <a:ext cx="2628496" cy="79032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profile measurement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with RF deflector and 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screen monitor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2889" y="5753814"/>
            <a:ext cx="2183502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size / emittance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15624" y="5753815"/>
            <a:ext cx="2581688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180912" indent="-180912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Design electron gun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“emittance compensation”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91310" y="5753814"/>
            <a:ext cx="2250956" cy="102628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“Pepperpot”/slits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(low energies)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optical methods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(h</a:t>
            </a:r>
            <a:r>
              <a:rPr lang="en-US" sz="1600">
                <a:latin typeface="Arial" pitchFamily="34"/>
                <a:ea typeface="DejaVu LGC Sans" pitchFamily="2"/>
                <a:cs typeface="DejaVu LGC Sans" pitchFamily="2"/>
              </a:rPr>
              <a:t>igher</a:t>
            </a:r>
            <a:r>
              <a:rPr lang="en-US" sz="1600">
                <a:latin typeface="Arial" pitchFamily="18"/>
                <a:ea typeface="Arial" pitchFamily="34"/>
                <a:cs typeface="Arial" pitchFamily="34"/>
              </a:rPr>
              <a:t> energies)</a:t>
            </a:r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1066800" y="838200"/>
            <a:ext cx="6477000" cy="978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 defTabSz="914400">
              <a:buNone/>
            </a:pPr>
            <a:r>
              <a:rPr lang="en-US" sz="2200" dirty="0" smtClean="0"/>
              <a:t>Diagnostics are required to characterize, setup and optimize the electron beam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119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V. </a:t>
            </a:r>
            <a:r>
              <a:rPr lang="en-US" sz="4800" dirty="0"/>
              <a:t>FEL projects around </a:t>
            </a:r>
            <a:br>
              <a:rPr lang="en-US" sz="4800" dirty="0"/>
            </a:br>
            <a:r>
              <a:rPr lang="en-US" sz="4800" dirty="0"/>
              <a:t>the world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28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X-ray FEL Projects Around the World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784896" y="1079495"/>
            <a:ext cx="2141309" cy="577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FLASH: first soft X-ray with high repetition rate (MHz), 2007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LCLS: first hard X-ray, 2009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SACLA: compact hard X-ray, 2011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FERMI: first soft X-ray seeded-FEL,  2013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PAL-XFEL: hard X-ray with low      (20 fs) timing jitter, 2016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E-XFEL: hard X-ray with high repetition rate, 2017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</a:rPr>
              <a:t>SwissFEL</a:t>
            </a:r>
            <a:r>
              <a:rPr lang="en-US" sz="1600" dirty="0">
                <a:latin typeface="Calibri" panose="020F0502020204030204" pitchFamily="34" charset="0"/>
              </a:rPr>
              <a:t>: compact hard X-ray driven by low emittance beam, 2017</a:t>
            </a:r>
          </a:p>
          <a:p>
            <a:pPr marL="72000" indent="-72000">
              <a:spcBef>
                <a:spcPts val="3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Future facilities: LCLS2 and SHINE (high repetition rate)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0" y="1548964"/>
            <a:ext cx="6744832" cy="4166036"/>
            <a:chOff x="304800" y="1143000"/>
            <a:chExt cx="8351838" cy="5237163"/>
          </a:xfrm>
        </p:grpSpPr>
        <p:pic>
          <p:nvPicPr>
            <p:cNvPr id="28" name="Picture 29" descr="neocreo_Blue_World_Map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1143000"/>
              <a:ext cx="8351838" cy="523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56"/>
            <p:cNvSpPr>
              <a:spLocks noChangeArrowheads="1"/>
            </p:cNvSpPr>
            <p:nvPr/>
          </p:nvSpPr>
          <p:spPr bwMode="auto">
            <a:xfrm>
              <a:off x="594361" y="2903221"/>
              <a:ext cx="1295400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LCLS</a:t>
              </a:r>
            </a:p>
          </p:txBody>
        </p:sp>
        <p:cxnSp>
          <p:nvCxnSpPr>
            <p:cNvPr id="30" name="Straight Connector 32"/>
            <p:cNvCxnSpPr>
              <a:cxnSpLocks noChangeShapeType="1"/>
            </p:cNvCxnSpPr>
            <p:nvPr/>
          </p:nvCxnSpPr>
          <p:spPr bwMode="auto">
            <a:xfrm rot="10800000" flipV="1">
              <a:off x="1371600" y="2590800"/>
              <a:ext cx="457200" cy="304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31" name="Rectangle 56"/>
            <p:cNvSpPr>
              <a:spLocks noChangeArrowheads="1"/>
            </p:cNvSpPr>
            <p:nvPr/>
          </p:nvSpPr>
          <p:spPr bwMode="auto">
            <a:xfrm>
              <a:off x="1219200" y="3429000"/>
              <a:ext cx="1143001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dirty="0">
                  <a:solidFill>
                    <a:srgbClr val="FFFF00"/>
                  </a:solidFill>
                </a:rPr>
                <a:t>LCLS-II</a:t>
              </a:r>
            </a:p>
          </p:txBody>
        </p:sp>
        <p:cxnSp>
          <p:nvCxnSpPr>
            <p:cNvPr id="34" name="Straight Connector 38"/>
            <p:cNvCxnSpPr>
              <a:cxnSpLocks noChangeShapeType="1"/>
              <a:endCxn id="31" idx="0"/>
            </p:cNvCxnSpPr>
            <p:nvPr/>
          </p:nvCxnSpPr>
          <p:spPr bwMode="auto">
            <a:xfrm flipH="1">
              <a:off x="1790701" y="2590801"/>
              <a:ext cx="91442" cy="8381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35" name="Rectangle 56"/>
            <p:cNvSpPr>
              <a:spLocks noChangeArrowheads="1"/>
            </p:cNvSpPr>
            <p:nvPr/>
          </p:nvSpPr>
          <p:spPr bwMode="auto">
            <a:xfrm>
              <a:off x="7292341" y="3029584"/>
              <a:ext cx="1219199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SACLA</a:t>
              </a:r>
            </a:p>
          </p:txBody>
        </p:sp>
        <p:cxnSp>
          <p:nvCxnSpPr>
            <p:cNvPr id="36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7353300" y="2781300"/>
              <a:ext cx="381000" cy="1524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37" name="Rectangle 56"/>
            <p:cNvSpPr>
              <a:spLocks noChangeArrowheads="1"/>
            </p:cNvSpPr>
            <p:nvPr/>
          </p:nvSpPr>
          <p:spPr bwMode="auto">
            <a:xfrm>
              <a:off x="5852160" y="3627119"/>
              <a:ext cx="1219199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dirty="0">
                  <a:solidFill>
                    <a:srgbClr val="FFFF00"/>
                  </a:solidFill>
                </a:rPr>
                <a:t>SHINE</a:t>
              </a:r>
            </a:p>
          </p:txBody>
        </p:sp>
        <p:cxnSp>
          <p:nvCxnSpPr>
            <p:cNvPr id="38" name="Straight Connector 53"/>
            <p:cNvCxnSpPr>
              <a:cxnSpLocks noChangeShapeType="1"/>
            </p:cNvCxnSpPr>
            <p:nvPr/>
          </p:nvCxnSpPr>
          <p:spPr bwMode="auto">
            <a:xfrm rot="5400000">
              <a:off x="6515100" y="3002280"/>
              <a:ext cx="685800" cy="6096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39" name="Rectangle 56"/>
            <p:cNvSpPr>
              <a:spLocks noChangeArrowheads="1"/>
            </p:cNvSpPr>
            <p:nvPr/>
          </p:nvSpPr>
          <p:spPr bwMode="auto">
            <a:xfrm>
              <a:off x="3252711" y="1947044"/>
              <a:ext cx="1143001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bg1"/>
                  </a:solidFill>
                </a:rPr>
                <a:t>FLASH </a:t>
              </a:r>
            </a:p>
          </p:txBody>
        </p:sp>
        <p:sp>
          <p:nvSpPr>
            <p:cNvPr id="40" name="Rectangle 56"/>
            <p:cNvSpPr>
              <a:spLocks noChangeArrowheads="1"/>
            </p:cNvSpPr>
            <p:nvPr/>
          </p:nvSpPr>
          <p:spPr bwMode="auto">
            <a:xfrm>
              <a:off x="3101340" y="2209799"/>
              <a:ext cx="1371600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E-XFEL</a:t>
              </a:r>
            </a:p>
          </p:txBody>
        </p:sp>
        <p:sp>
          <p:nvSpPr>
            <p:cNvPr id="41" name="Rectangle 56"/>
            <p:cNvSpPr>
              <a:spLocks noChangeArrowheads="1"/>
            </p:cNvSpPr>
            <p:nvPr/>
          </p:nvSpPr>
          <p:spPr bwMode="auto">
            <a:xfrm>
              <a:off x="3200400" y="2740025"/>
              <a:ext cx="1371600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 err="1">
                  <a:solidFill>
                    <a:schemeClr val="bg1"/>
                  </a:solidFill>
                </a:rPr>
                <a:t>SwissFEL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56"/>
            <p:cNvSpPr>
              <a:spLocks noChangeArrowheads="1"/>
            </p:cNvSpPr>
            <p:nvPr/>
          </p:nvSpPr>
          <p:spPr bwMode="auto">
            <a:xfrm>
              <a:off x="4572000" y="1863725"/>
              <a:ext cx="1371600" cy="414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i="1" dirty="0">
                  <a:solidFill>
                    <a:srgbClr val="000000"/>
                  </a:solidFill>
                </a:rPr>
                <a:t>FERMI</a:t>
              </a:r>
            </a:p>
          </p:txBody>
        </p:sp>
        <p:cxnSp>
          <p:nvCxnSpPr>
            <p:cNvPr id="43" name="Straight Connector 66"/>
            <p:cNvCxnSpPr>
              <a:cxnSpLocks noChangeShapeType="1"/>
            </p:cNvCxnSpPr>
            <p:nvPr/>
          </p:nvCxnSpPr>
          <p:spPr bwMode="auto">
            <a:xfrm rot="10800000" flipV="1">
              <a:off x="4191000" y="2057400"/>
              <a:ext cx="533400" cy="762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44" name="Straight Connector 69"/>
            <p:cNvCxnSpPr>
              <a:cxnSpLocks noChangeShapeType="1"/>
            </p:cNvCxnSpPr>
            <p:nvPr/>
          </p:nvCxnSpPr>
          <p:spPr bwMode="auto">
            <a:xfrm rot="10800000" flipV="1">
              <a:off x="4114800" y="2057400"/>
              <a:ext cx="609600" cy="2286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45" name="Straight Connector 75"/>
            <p:cNvCxnSpPr>
              <a:cxnSpLocks noChangeShapeType="1"/>
            </p:cNvCxnSpPr>
            <p:nvPr/>
          </p:nvCxnSpPr>
          <p:spPr bwMode="auto">
            <a:xfrm rot="10800000" flipV="1">
              <a:off x="4038600" y="2286000"/>
              <a:ext cx="609600" cy="5334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46" name="Straight Connector 81"/>
            <p:cNvCxnSpPr>
              <a:cxnSpLocks noChangeShapeType="1"/>
            </p:cNvCxnSpPr>
            <p:nvPr/>
          </p:nvCxnSpPr>
          <p:spPr bwMode="auto">
            <a:xfrm flipV="1">
              <a:off x="4724400" y="2133600"/>
              <a:ext cx="304800" cy="1539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47" name="Rectangle 56"/>
            <p:cNvSpPr>
              <a:spLocks noChangeArrowheads="1"/>
            </p:cNvSpPr>
            <p:nvPr/>
          </p:nvSpPr>
          <p:spPr bwMode="auto">
            <a:xfrm>
              <a:off x="7391400" y="2124232"/>
              <a:ext cx="916933" cy="636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PAL</a:t>
              </a:r>
            </a:p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XFEL</a:t>
              </a:r>
            </a:p>
          </p:txBody>
        </p:sp>
        <p:cxnSp>
          <p:nvCxnSpPr>
            <p:cNvPr id="48" name="Straight Connector 53"/>
            <p:cNvCxnSpPr>
              <a:cxnSpLocks noChangeShapeType="1"/>
            </p:cNvCxnSpPr>
            <p:nvPr/>
          </p:nvCxnSpPr>
          <p:spPr bwMode="auto">
            <a:xfrm flipV="1">
              <a:off x="7246620" y="2438402"/>
              <a:ext cx="266700" cy="15239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136430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 (</a:t>
            </a:r>
            <a:r>
              <a:rPr lang="en-US" dirty="0" err="1"/>
              <a:t>Linac</a:t>
            </a:r>
            <a:r>
              <a:rPr lang="en-US" dirty="0"/>
              <a:t> Coherent Light Source)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066800"/>
            <a:ext cx="3810000" cy="5717564"/>
          </a:xfrm>
          <a:prstGeom prst="rect">
            <a:avLst/>
          </a:prstGeom>
          <a:noFill/>
          <a:ln w="19050">
            <a:solidFill>
              <a:sysClr val="window" lastClr="FFF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6" name="Straight Arrow Connector 35"/>
          <p:cNvCxnSpPr/>
          <p:nvPr/>
        </p:nvCxnSpPr>
        <p:spPr>
          <a:xfrm rot="16200000" flipH="1">
            <a:off x="5228013" y="3420894"/>
            <a:ext cx="3078296" cy="448243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-1816" t="-1" b="-4897"/>
          <a:stretch/>
        </p:blipFill>
        <p:spPr bwMode="auto">
          <a:xfrm>
            <a:off x="50801" y="3124200"/>
            <a:ext cx="4902200" cy="3264358"/>
          </a:xfrm>
          <a:prstGeom prst="rect">
            <a:avLst/>
          </a:prstGeom>
          <a:solidFill>
            <a:schemeClr val="bg1"/>
          </a:solidFill>
          <a:ln w="9525">
            <a:solidFill>
              <a:srgbClr val="EEECE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1126983" y="4178758"/>
            <a:ext cx="2974469" cy="17594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can vary pulse length</a:t>
            </a: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60 – 500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fs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and hold pulse energy</a:t>
            </a: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&gt; 2.5 mJ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&lt; 10 fs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also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availabl</a:t>
            </a:r>
            <a:r>
              <a:rPr lang="en-US" sz="2400" kern="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9607" y="3873958"/>
            <a:ext cx="211159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187892" y="4438139"/>
            <a:ext cx="272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FEL X-ray Pulse Energy (mJ)</a:t>
            </a:r>
          </a:p>
        </p:txBody>
      </p:sp>
      <p:sp>
        <p:nvSpPr>
          <p:cNvPr id="41" name="Rectangle 40"/>
          <p:cNvSpPr/>
          <p:nvPr/>
        </p:nvSpPr>
        <p:spPr>
          <a:xfrm rot="5400000">
            <a:off x="2490008" y="4937904"/>
            <a:ext cx="235585" cy="2556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0273" y="6055183"/>
            <a:ext cx="360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Estimated FWHM Pulse Duration (fs)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800" y="1217474"/>
            <a:ext cx="46362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Electron energy	= 3 - 15 GeV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Photon energy 	= 0.3 - 11 keV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X-ray pulse length	= 5 - 500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fsec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Bandwidth	= 0.005 - 2 %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Repetition rate	= </a:t>
            </a:r>
            <a:r>
              <a:rPr lang="en-US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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120 Hz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Machine length	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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2 km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299219" y="1138535"/>
            <a:ext cx="3562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Last 1/3 of 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SLAC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Linac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20570" y="6400800"/>
            <a:ext cx="2513830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Courtesy of P. Emma</a:t>
            </a:r>
          </a:p>
        </p:txBody>
      </p:sp>
    </p:spTree>
    <p:extLst>
      <p:ext uri="{BB962C8B-B14F-4D97-AF65-F5344CB8AC3E}">
        <p14:creationId xmlns:p14="http://schemas.microsoft.com/office/powerpoint/2010/main" val="254074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 Layout 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33350" y="2286000"/>
            <a:ext cx="8902700" cy="4478337"/>
          </a:xfrm>
          <a:prstGeom prst="rect">
            <a:avLst/>
          </a:prstGeom>
          <a:solidFill>
            <a:srgbClr val="FFFFCC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33350" y="2286000"/>
            <a:ext cx="8902700" cy="4025900"/>
          </a:xfrm>
          <a:prstGeom prst="rect">
            <a:avLst/>
          </a:prstGeom>
          <a:solidFill>
            <a:schemeClr val="bg1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>
            <a:off x="7246938" y="2293937"/>
            <a:ext cx="0" cy="44529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782888" y="6307137"/>
            <a:ext cx="37898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SLAC linac tunnel (1.6 km long)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256463" y="6307137"/>
            <a:ext cx="1735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research yard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355725" y="3144837"/>
            <a:ext cx="896938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Linac-0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=6 m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324100" y="3841750"/>
            <a:ext cx="990600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Linac-1</a:t>
            </a:r>
            <a:endParaRPr lang="en-US" altLang="en-US" sz="16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9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25°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129088" y="3841750"/>
            <a:ext cx="990600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Linac-2</a:t>
            </a:r>
            <a:endParaRPr lang="en-US" altLang="en-US" sz="160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330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41°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6026150" y="3827462"/>
            <a:ext cx="969963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Linac-3</a:t>
            </a:r>
            <a:endParaRPr lang="en-US" altLang="en-US" sz="160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550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0°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094038" y="4983162"/>
            <a:ext cx="12858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BC1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6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39 mm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849813" y="4983162"/>
            <a:ext cx="12858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BC2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22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25 mm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7219950" y="5462587"/>
            <a:ext cx="973138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DL2  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=275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 0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1671638" y="5222875"/>
            <a:ext cx="8683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DL1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12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0 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7781925" y="4714875"/>
            <a:ext cx="112077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undulator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=130 m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323850" y="2295525"/>
            <a:ext cx="12747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6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0.83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0.05 %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1514475" y="2306637"/>
            <a:ext cx="16287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135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0.83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0.10 %</a:t>
            </a: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3292475" y="2292350"/>
            <a:ext cx="12747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250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0.19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1.6 %</a:t>
            </a: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5106988" y="2292350"/>
            <a:ext cx="13763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4.30 GeV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0.022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0.71 %</a:t>
            </a:r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7200900" y="2292350"/>
            <a:ext cx="13763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13.6 GeV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0.022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0.01 %</a:t>
            </a:r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 flipH="1">
            <a:off x="2308225" y="3059112"/>
            <a:ext cx="0" cy="17129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3938588" y="3059112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26"/>
          <p:cNvSpPr>
            <a:spLocks noChangeShapeType="1"/>
          </p:cNvSpPr>
          <p:nvPr/>
        </p:nvSpPr>
        <p:spPr bwMode="auto">
          <a:xfrm flipH="1">
            <a:off x="5788025" y="3059112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27"/>
          <p:cNvSpPr>
            <a:spLocks noChangeShapeType="1"/>
          </p:cNvSpPr>
          <p:nvPr/>
        </p:nvSpPr>
        <p:spPr bwMode="auto">
          <a:xfrm>
            <a:off x="7808913" y="3059112"/>
            <a:ext cx="0" cy="225583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28"/>
          <p:cNvSpPr>
            <a:spLocks noChangeShapeType="1"/>
          </p:cNvSpPr>
          <p:nvPr/>
        </p:nvSpPr>
        <p:spPr bwMode="auto">
          <a:xfrm rot="8100000" flipV="1">
            <a:off x="1567656" y="3836194"/>
            <a:ext cx="227013" cy="0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 flipV="1">
            <a:off x="2116138" y="4970462"/>
            <a:ext cx="0" cy="252413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Line 30"/>
          <p:cNvSpPr>
            <a:spLocks noChangeShapeType="1"/>
          </p:cNvSpPr>
          <p:nvPr/>
        </p:nvSpPr>
        <p:spPr bwMode="auto">
          <a:xfrm flipV="1">
            <a:off x="5240338" y="4600575"/>
            <a:ext cx="165100" cy="3190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31"/>
          <p:cNvSpPr>
            <a:spLocks noChangeShapeType="1"/>
          </p:cNvSpPr>
          <p:nvPr/>
        </p:nvSpPr>
        <p:spPr bwMode="auto">
          <a:xfrm>
            <a:off x="5395913" y="4611687"/>
            <a:ext cx="1635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32"/>
          <p:cNvSpPr>
            <a:spLocks noChangeShapeType="1"/>
          </p:cNvSpPr>
          <p:nvPr/>
        </p:nvSpPr>
        <p:spPr bwMode="auto">
          <a:xfrm flipH="1" flipV="1">
            <a:off x="5549900" y="4598987"/>
            <a:ext cx="163513" cy="3175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 flipV="1">
            <a:off x="3594100" y="4683125"/>
            <a:ext cx="69850" cy="2397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34"/>
          <p:cNvSpPr>
            <a:spLocks noChangeShapeType="1"/>
          </p:cNvSpPr>
          <p:nvPr/>
        </p:nvSpPr>
        <p:spPr bwMode="auto">
          <a:xfrm>
            <a:off x="3652838" y="4703762"/>
            <a:ext cx="10953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35"/>
          <p:cNvSpPr>
            <a:spLocks noChangeShapeType="1"/>
          </p:cNvSpPr>
          <p:nvPr/>
        </p:nvSpPr>
        <p:spPr bwMode="auto">
          <a:xfrm flipH="1" flipV="1">
            <a:off x="3751263" y="4687887"/>
            <a:ext cx="66675" cy="2413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36"/>
          <p:cNvSpPr>
            <a:spLocks noChangeShapeType="1"/>
          </p:cNvSpPr>
          <p:nvPr/>
        </p:nvSpPr>
        <p:spPr bwMode="auto">
          <a:xfrm>
            <a:off x="3414713" y="4922837"/>
            <a:ext cx="20478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 flipH="1">
            <a:off x="1241425" y="3086100"/>
            <a:ext cx="0" cy="3302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38"/>
          <p:cNvSpPr>
            <a:spLocks noChangeShapeType="1"/>
          </p:cNvSpPr>
          <p:nvPr/>
        </p:nvSpPr>
        <p:spPr bwMode="auto">
          <a:xfrm rot="18900000" flipV="1">
            <a:off x="973138" y="3530600"/>
            <a:ext cx="319087" cy="26987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Text Box 39"/>
          <p:cNvSpPr txBox="1">
            <a:spLocks noChangeArrowheads="1"/>
          </p:cNvSpPr>
          <p:nvPr/>
        </p:nvSpPr>
        <p:spPr bwMode="auto">
          <a:xfrm>
            <a:off x="2855913" y="3033712"/>
            <a:ext cx="106045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</a:t>
            </a:r>
            <a:r>
              <a:rPr lang="en-US" altLang="en-US" sz="1600" b="1" i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</a:t>
            </a:r>
            <a:endParaRPr lang="en-US" altLang="en-US" sz="16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5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=0.6 m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-160</a:t>
            </a:r>
          </a:p>
        </p:txBody>
      </p:sp>
      <p:sp>
        <p:nvSpPr>
          <p:cNvPr id="58" name="Line 40"/>
          <p:cNvSpPr>
            <a:spLocks noChangeShapeType="1"/>
          </p:cNvSpPr>
          <p:nvPr/>
        </p:nvSpPr>
        <p:spPr bwMode="auto">
          <a:xfrm flipH="1">
            <a:off x="3384550" y="3846512"/>
            <a:ext cx="0" cy="815975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>
            <a:off x="5043488" y="4905375"/>
            <a:ext cx="20637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42"/>
          <p:cNvSpPr>
            <a:spLocks noChangeShapeType="1"/>
          </p:cNvSpPr>
          <p:nvPr/>
        </p:nvSpPr>
        <p:spPr bwMode="auto">
          <a:xfrm flipH="1">
            <a:off x="7504113" y="4359275"/>
            <a:ext cx="214312" cy="54610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 flipH="1" flipV="1">
            <a:off x="7489825" y="4895850"/>
            <a:ext cx="212725" cy="5476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44"/>
          <p:cNvSpPr>
            <a:spLocks noChangeShapeType="1"/>
          </p:cNvSpPr>
          <p:nvPr/>
        </p:nvSpPr>
        <p:spPr bwMode="auto">
          <a:xfrm>
            <a:off x="7040563" y="4906962"/>
            <a:ext cx="4683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Line 45"/>
          <p:cNvSpPr>
            <a:spLocks noChangeShapeType="1"/>
          </p:cNvSpPr>
          <p:nvPr/>
        </p:nvSpPr>
        <p:spPr bwMode="auto">
          <a:xfrm rot="19500000" flipV="1">
            <a:off x="838200" y="3875087"/>
            <a:ext cx="276225" cy="4921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Rectangle 46"/>
          <p:cNvSpPr>
            <a:spLocks noChangeArrowheads="1"/>
          </p:cNvSpPr>
          <p:nvPr/>
        </p:nvSpPr>
        <p:spPr bwMode="auto">
          <a:xfrm rot="18900000">
            <a:off x="828675" y="3946525"/>
            <a:ext cx="111125" cy="12065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AutoShape 47"/>
          <p:cNvSpPr>
            <a:spLocks noChangeArrowheads="1"/>
          </p:cNvSpPr>
          <p:nvPr/>
        </p:nvSpPr>
        <p:spPr bwMode="auto">
          <a:xfrm rot="-5400000">
            <a:off x="2491582" y="4588668"/>
            <a:ext cx="604838" cy="663575"/>
          </a:xfrm>
          <a:prstGeom prst="can">
            <a:avLst>
              <a:gd name="adj" fmla="val 19113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21-1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b,c,d</a:t>
            </a:r>
          </a:p>
        </p:txBody>
      </p:sp>
      <p:sp>
        <p:nvSpPr>
          <p:cNvPr id="66" name="AutoShape 48"/>
          <p:cNvSpPr>
            <a:spLocks noChangeArrowheads="1"/>
          </p:cNvSpPr>
          <p:nvPr/>
        </p:nvSpPr>
        <p:spPr bwMode="auto">
          <a:xfrm rot="-5400000">
            <a:off x="786606" y="4344194"/>
            <a:ext cx="604837" cy="1162050"/>
          </a:xfrm>
          <a:prstGeom prst="can">
            <a:avLst>
              <a:gd name="adj" fmla="val 14205"/>
            </a:avLst>
          </a:prstGeom>
          <a:gradFill rotWithShape="1">
            <a:gsLst>
              <a:gs pos="0">
                <a:srgbClr val="FFFFCC">
                  <a:gamma/>
                  <a:shade val="76078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76078"/>
                  <a:invGamma/>
                </a:srgbClr>
              </a:gs>
            </a:gsLst>
            <a:lin ang="0" scaled="1"/>
          </a:gra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400" b="1" i="1">
                <a:solidFill>
                  <a:srgbClr val="0000FF"/>
                </a:solidFill>
                <a:latin typeface="Arial" charset="0"/>
              </a:rPr>
              <a:t>...existing</a:t>
            </a:r>
          </a:p>
          <a:p>
            <a:pPr algn="ctr" eaLnBrk="0" hangingPunct="0"/>
            <a:r>
              <a:rPr lang="en-US" altLang="en-US" sz="1400" b="1" i="1">
                <a:solidFill>
                  <a:srgbClr val="0000FF"/>
                </a:solidFill>
                <a:latin typeface="Arial" charset="0"/>
              </a:rPr>
              <a:t>linac</a:t>
            </a:r>
          </a:p>
        </p:txBody>
      </p:sp>
      <p:sp>
        <p:nvSpPr>
          <p:cNvPr id="67" name="Line 49"/>
          <p:cNvSpPr>
            <a:spLocks noChangeShapeType="1"/>
          </p:cNvSpPr>
          <p:nvPr/>
        </p:nvSpPr>
        <p:spPr bwMode="auto">
          <a:xfrm flipV="1">
            <a:off x="223838" y="4922837"/>
            <a:ext cx="33178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Line 50"/>
          <p:cNvSpPr>
            <a:spLocks noChangeShapeType="1"/>
          </p:cNvSpPr>
          <p:nvPr/>
        </p:nvSpPr>
        <p:spPr bwMode="auto">
          <a:xfrm flipV="1">
            <a:off x="1670050" y="4926012"/>
            <a:ext cx="86518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AutoShape 51"/>
          <p:cNvSpPr>
            <a:spLocks noChangeArrowheads="1"/>
          </p:cNvSpPr>
          <p:nvPr/>
        </p:nvSpPr>
        <p:spPr bwMode="auto">
          <a:xfrm rot="18900000">
            <a:off x="1117600" y="3783012"/>
            <a:ext cx="552450" cy="717550"/>
          </a:xfrm>
          <a:prstGeom prst="can">
            <a:avLst>
              <a:gd name="adj" fmla="val 22628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L0-a,b</a:t>
            </a:r>
          </a:p>
        </p:txBody>
      </p:sp>
      <p:sp>
        <p:nvSpPr>
          <p:cNvPr id="70" name="Line 52"/>
          <p:cNvSpPr>
            <a:spLocks noChangeShapeType="1"/>
          </p:cNvSpPr>
          <p:nvPr/>
        </p:nvSpPr>
        <p:spPr bwMode="auto">
          <a:xfrm rot="2700000" flipV="1">
            <a:off x="696913" y="3725862"/>
            <a:ext cx="58102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Text Box 53"/>
          <p:cNvSpPr txBox="1">
            <a:spLocks noChangeArrowheads="1"/>
          </p:cNvSpPr>
          <p:nvPr/>
        </p:nvSpPr>
        <p:spPr bwMode="auto">
          <a:xfrm>
            <a:off x="107950" y="3529012"/>
            <a:ext cx="6127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rf</a:t>
            </a:r>
          </a:p>
          <a:p>
            <a:pPr algn="ctr" eaLnBrk="0" hangingPunct="0">
              <a:lnSpc>
                <a:spcPct val="6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gun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72" name="Line 54"/>
          <p:cNvSpPr>
            <a:spLocks noChangeShapeType="1"/>
          </p:cNvSpPr>
          <p:nvPr/>
        </p:nvSpPr>
        <p:spPr bwMode="auto">
          <a:xfrm rot="2700000" flipV="1">
            <a:off x="1449388" y="4865687"/>
            <a:ext cx="1270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AutoShape 55"/>
          <p:cNvSpPr>
            <a:spLocks noChangeArrowheads="1"/>
          </p:cNvSpPr>
          <p:nvPr/>
        </p:nvSpPr>
        <p:spPr bwMode="auto">
          <a:xfrm rot="-5400000">
            <a:off x="4265613" y="4308474"/>
            <a:ext cx="604838" cy="1223963"/>
          </a:xfrm>
          <a:prstGeom prst="can">
            <a:avLst>
              <a:gd name="adj" fmla="val 21642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21-3b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24-6d</a:t>
            </a:r>
          </a:p>
        </p:txBody>
      </p:sp>
      <p:sp>
        <p:nvSpPr>
          <p:cNvPr id="74" name="Line 56"/>
          <p:cNvSpPr>
            <a:spLocks noChangeShapeType="1"/>
          </p:cNvSpPr>
          <p:nvPr/>
        </p:nvSpPr>
        <p:spPr bwMode="auto">
          <a:xfrm>
            <a:off x="3803650" y="4921250"/>
            <a:ext cx="227013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57"/>
          <p:cNvSpPr>
            <a:spLocks noChangeArrowheads="1"/>
          </p:cNvSpPr>
          <p:nvPr/>
        </p:nvSpPr>
        <p:spPr bwMode="auto">
          <a:xfrm rot="16200000">
            <a:off x="2706688" y="5267324"/>
            <a:ext cx="120650" cy="11112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58"/>
          <p:cNvSpPr>
            <a:spLocks noChangeArrowheads="1"/>
          </p:cNvSpPr>
          <p:nvPr/>
        </p:nvSpPr>
        <p:spPr bwMode="auto">
          <a:xfrm rot="-5400000">
            <a:off x="3196432" y="4779168"/>
            <a:ext cx="354012" cy="276225"/>
          </a:xfrm>
          <a:prstGeom prst="can">
            <a:avLst>
              <a:gd name="adj" fmla="val 23833"/>
            </a:avLst>
          </a:prstGeom>
          <a:gradFill rotWithShape="1">
            <a:gsLst>
              <a:gs pos="0">
                <a:srgbClr val="D07C00"/>
              </a:gs>
              <a:gs pos="50000">
                <a:srgbClr val="FF9900"/>
              </a:gs>
              <a:gs pos="100000">
                <a:srgbClr val="D07C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400" b="1">
                <a:solidFill>
                  <a:srgbClr val="3333CC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77" name="Line 59"/>
          <p:cNvSpPr>
            <a:spLocks noChangeShapeType="1"/>
          </p:cNvSpPr>
          <p:nvPr/>
        </p:nvSpPr>
        <p:spPr bwMode="auto">
          <a:xfrm flipV="1">
            <a:off x="3136900" y="4926012"/>
            <a:ext cx="13652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AutoShape 60"/>
          <p:cNvSpPr>
            <a:spLocks noChangeArrowheads="1"/>
          </p:cNvSpPr>
          <p:nvPr/>
        </p:nvSpPr>
        <p:spPr bwMode="auto">
          <a:xfrm rot="-5400000">
            <a:off x="6200775" y="4214812"/>
            <a:ext cx="606425" cy="1381125"/>
          </a:xfrm>
          <a:prstGeom prst="can">
            <a:avLst>
              <a:gd name="adj" fmla="val 24356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25-1a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30-8c</a:t>
            </a:r>
          </a:p>
        </p:txBody>
      </p:sp>
      <p:sp>
        <p:nvSpPr>
          <p:cNvPr id="79" name="Line 61"/>
          <p:cNvSpPr>
            <a:spLocks noChangeShapeType="1"/>
          </p:cNvSpPr>
          <p:nvPr/>
        </p:nvSpPr>
        <p:spPr bwMode="auto">
          <a:xfrm>
            <a:off x="5705475" y="4905375"/>
            <a:ext cx="18415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Line 62"/>
          <p:cNvSpPr>
            <a:spLocks noChangeShapeType="1"/>
          </p:cNvSpPr>
          <p:nvPr/>
        </p:nvSpPr>
        <p:spPr bwMode="auto">
          <a:xfrm rot="2700000" flipV="1">
            <a:off x="7331075" y="4695825"/>
            <a:ext cx="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63"/>
          <p:cNvSpPr>
            <a:spLocks noChangeArrowheads="1"/>
          </p:cNvSpPr>
          <p:nvPr/>
        </p:nvSpPr>
        <p:spPr bwMode="auto">
          <a:xfrm rot="18900000">
            <a:off x="7380288" y="4654550"/>
            <a:ext cx="109537" cy="12065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AutoShape 64"/>
          <p:cNvSpPr>
            <a:spLocks noChangeArrowheads="1"/>
          </p:cNvSpPr>
          <p:nvPr/>
        </p:nvSpPr>
        <p:spPr bwMode="auto">
          <a:xfrm rot="3840000">
            <a:off x="7543006" y="5098256"/>
            <a:ext cx="166688" cy="1524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AutoShape 65"/>
          <p:cNvSpPr>
            <a:spLocks noChangeArrowheads="1"/>
          </p:cNvSpPr>
          <p:nvPr/>
        </p:nvSpPr>
        <p:spPr bwMode="auto">
          <a:xfrm rot="-5400000">
            <a:off x="8102600" y="5032375"/>
            <a:ext cx="420687" cy="833438"/>
          </a:xfrm>
          <a:prstGeom prst="can">
            <a:avLst>
              <a:gd name="adj" fmla="val 25425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undulator</a:t>
            </a:r>
          </a:p>
        </p:txBody>
      </p:sp>
      <p:sp>
        <p:nvSpPr>
          <p:cNvPr id="84" name="Line 66"/>
          <p:cNvSpPr>
            <a:spLocks noChangeShapeType="1"/>
          </p:cNvSpPr>
          <p:nvPr/>
        </p:nvSpPr>
        <p:spPr bwMode="auto">
          <a:xfrm>
            <a:off x="8731250" y="5449887"/>
            <a:ext cx="14287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Line 67"/>
          <p:cNvSpPr>
            <a:spLocks noChangeShapeType="1"/>
          </p:cNvSpPr>
          <p:nvPr/>
        </p:nvSpPr>
        <p:spPr bwMode="auto">
          <a:xfrm>
            <a:off x="7696200" y="5445125"/>
            <a:ext cx="2667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AutoShape 68"/>
          <p:cNvSpPr>
            <a:spLocks noChangeArrowheads="1"/>
          </p:cNvSpPr>
          <p:nvPr/>
        </p:nvSpPr>
        <p:spPr bwMode="auto">
          <a:xfrm rot="-5400000">
            <a:off x="8102600" y="3938587"/>
            <a:ext cx="420688" cy="833438"/>
          </a:xfrm>
          <a:prstGeom prst="can">
            <a:avLst>
              <a:gd name="adj" fmla="val 25425"/>
            </a:avLst>
          </a:prstGeom>
          <a:gradFill rotWithShape="1">
            <a:gsLst>
              <a:gs pos="0">
                <a:schemeClr val="bg1">
                  <a:gamma/>
                  <a:shade val="8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86275"/>
                  <a:invGamma/>
                </a:schemeClr>
              </a:gs>
            </a:gsLst>
            <a:lin ang="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endParaRPr lang="en-US" altLang="en-US" sz="120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87" name="Line 69"/>
          <p:cNvSpPr>
            <a:spLocks noChangeShapeType="1"/>
          </p:cNvSpPr>
          <p:nvPr/>
        </p:nvSpPr>
        <p:spPr bwMode="auto">
          <a:xfrm flipV="1">
            <a:off x="8729663" y="4364037"/>
            <a:ext cx="184150" cy="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Line 70"/>
          <p:cNvSpPr>
            <a:spLocks noChangeShapeType="1"/>
          </p:cNvSpPr>
          <p:nvPr/>
        </p:nvSpPr>
        <p:spPr bwMode="auto">
          <a:xfrm flipV="1">
            <a:off x="7700963" y="4357687"/>
            <a:ext cx="261937" cy="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71"/>
          <p:cNvSpPr>
            <a:spLocks noChangeArrowheads="1"/>
          </p:cNvSpPr>
          <p:nvPr/>
        </p:nvSpPr>
        <p:spPr bwMode="auto">
          <a:xfrm rot="18900000">
            <a:off x="539750" y="3386137"/>
            <a:ext cx="552450" cy="300038"/>
          </a:xfrm>
          <a:prstGeom prst="can">
            <a:avLst>
              <a:gd name="adj" fmla="val 33185"/>
            </a:avLst>
          </a:prstGeom>
          <a:gradFill rotWithShape="1">
            <a:gsLst>
              <a:gs pos="0">
                <a:srgbClr val="FF9900">
                  <a:gamma/>
                  <a:shade val="76078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76078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1400" b="1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90" name="Line 72"/>
          <p:cNvSpPr>
            <a:spLocks noChangeShapeType="1"/>
          </p:cNvSpPr>
          <p:nvPr/>
        </p:nvSpPr>
        <p:spPr bwMode="auto">
          <a:xfrm rot="5400000" flipV="1">
            <a:off x="1662112" y="3670300"/>
            <a:ext cx="168275" cy="0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73"/>
          <p:cNvSpPr>
            <a:spLocks noChangeShapeType="1"/>
          </p:cNvSpPr>
          <p:nvPr/>
        </p:nvSpPr>
        <p:spPr bwMode="auto">
          <a:xfrm rot="2700000">
            <a:off x="8828088" y="5495925"/>
            <a:ext cx="15875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74"/>
          <p:cNvSpPr>
            <a:spLocks noChangeShapeType="1"/>
          </p:cNvSpPr>
          <p:nvPr/>
        </p:nvSpPr>
        <p:spPr bwMode="auto">
          <a:xfrm rot="2700000">
            <a:off x="8841582" y="4412456"/>
            <a:ext cx="157162" cy="0"/>
          </a:xfrm>
          <a:prstGeom prst="line">
            <a:avLst/>
          </a:prstGeom>
          <a:noFill/>
          <a:ln w="50800">
            <a:solidFill>
              <a:srgbClr val="FF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Line 79"/>
          <p:cNvSpPr>
            <a:spLocks noChangeShapeType="1"/>
          </p:cNvSpPr>
          <p:nvPr/>
        </p:nvSpPr>
        <p:spPr bwMode="auto">
          <a:xfrm flipV="1">
            <a:off x="2509838" y="5316537"/>
            <a:ext cx="19526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Rectangle 85"/>
          <p:cNvSpPr>
            <a:spLocks noChangeArrowheads="1"/>
          </p:cNvSpPr>
          <p:nvPr/>
        </p:nvSpPr>
        <p:spPr bwMode="auto">
          <a:xfrm>
            <a:off x="7315200" y="5888037"/>
            <a:ext cx="12954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152400" y="1143000"/>
            <a:ext cx="35173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electron gun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bunch compressors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heater system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51242" y="1143000"/>
            <a:ext cx="5011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S-band linac (2.856 GHz) to 14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harmonic linearizer (11.424 GHz)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 magnet undulator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81000" y="5879068"/>
            <a:ext cx="25138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P. Emma</a:t>
            </a:r>
          </a:p>
        </p:txBody>
      </p:sp>
    </p:spTree>
    <p:extLst>
      <p:ext uri="{BB962C8B-B14F-4D97-AF65-F5344CB8AC3E}">
        <p14:creationId xmlns:p14="http://schemas.microsoft.com/office/powerpoint/2010/main" val="368520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/>
              <a:t>European-XFEL</a:t>
            </a: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7357" y="3031547"/>
            <a:ext cx="9178634" cy="3597853"/>
            <a:chOff x="38" y="744"/>
            <a:chExt cx="5138" cy="2014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" y="744"/>
              <a:ext cx="5138" cy="1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744"/>
              <a:ext cx="4941" cy="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043" y="250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02" y="2602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11" y="946"/>
              <a:ext cx="101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Experimental Hall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922" y="946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46" y="1030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165" y="1297"/>
              <a:ext cx="78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Beam Dumps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611" y="1297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165" y="1381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537" y="1422"/>
              <a:ext cx="62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Undulators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893" y="1422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537" y="1506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2352" y="1777"/>
              <a:ext cx="64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Collimation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717" y="1777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2352" y="1861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502" y="2167"/>
              <a:ext cx="403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Bunch 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3502" y="2251"/>
              <a:ext cx="77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Compressors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940" y="2251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3502" y="2335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865" y="1984"/>
              <a:ext cx="104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Linear Accelerator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462" y="1984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2865" y="206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4144" y="2414"/>
              <a:ext cx="42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Injector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" name="Rectangle 28"/>
            <p:cNvSpPr>
              <a:spLocks noChangeArrowheads="1"/>
            </p:cNvSpPr>
            <p:nvPr/>
          </p:nvSpPr>
          <p:spPr bwMode="auto">
            <a:xfrm>
              <a:off x="4385" y="2414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9" name="Rectangle 29"/>
            <p:cNvSpPr>
              <a:spLocks noChangeArrowheads="1"/>
            </p:cNvSpPr>
            <p:nvPr/>
          </p:nvSpPr>
          <p:spPr bwMode="auto">
            <a:xfrm>
              <a:off x="4144" y="249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0" name="Rectangle 30"/>
            <p:cNvSpPr>
              <a:spLocks noChangeArrowheads="1"/>
            </p:cNvSpPr>
            <p:nvPr/>
          </p:nvSpPr>
          <p:spPr bwMode="auto">
            <a:xfrm>
              <a:off x="608" y="1157"/>
              <a:ext cx="113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Photon Beam Lines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1" name="Rectangle 31"/>
            <p:cNvSpPr>
              <a:spLocks noChangeArrowheads="1"/>
            </p:cNvSpPr>
            <p:nvPr/>
          </p:nvSpPr>
          <p:spPr bwMode="auto">
            <a:xfrm>
              <a:off x="1365" y="1152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2" name="Rectangle 32"/>
            <p:cNvSpPr>
              <a:spLocks noChangeArrowheads="1"/>
            </p:cNvSpPr>
            <p:nvPr/>
          </p:nvSpPr>
          <p:spPr bwMode="auto">
            <a:xfrm>
              <a:off x="723" y="1236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4" name="Rectangle 33"/>
            <p:cNvSpPr>
              <a:spLocks noChangeArrowheads="1"/>
            </p:cNvSpPr>
            <p:nvPr/>
          </p:nvSpPr>
          <p:spPr bwMode="auto">
            <a:xfrm>
              <a:off x="2311" y="1302"/>
              <a:ext cx="88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Electron Beam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5" name="Rectangle 34"/>
            <p:cNvSpPr>
              <a:spLocks noChangeArrowheads="1"/>
            </p:cNvSpPr>
            <p:nvPr/>
          </p:nvSpPr>
          <p:spPr bwMode="auto">
            <a:xfrm>
              <a:off x="2311" y="1386"/>
              <a:ext cx="648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Distribution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6" name="Rectangle 35"/>
            <p:cNvSpPr>
              <a:spLocks noChangeArrowheads="1"/>
            </p:cNvSpPr>
            <p:nvPr/>
          </p:nvSpPr>
          <p:spPr bwMode="auto">
            <a:xfrm>
              <a:off x="2679" y="1386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7" name="Rectangle 36"/>
            <p:cNvSpPr>
              <a:spLocks noChangeArrowheads="1"/>
            </p:cNvSpPr>
            <p:nvPr/>
          </p:nvSpPr>
          <p:spPr bwMode="auto">
            <a:xfrm>
              <a:off x="2311" y="1470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8" name="Rectangle 37"/>
            <p:cNvSpPr>
              <a:spLocks noChangeArrowheads="1"/>
            </p:cNvSpPr>
            <p:nvPr/>
          </p:nvSpPr>
          <p:spPr bwMode="auto">
            <a:xfrm>
              <a:off x="1002" y="809"/>
              <a:ext cx="580" cy="115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59" name="Rectangle 38"/>
            <p:cNvSpPr>
              <a:spLocks noChangeArrowheads="1"/>
            </p:cNvSpPr>
            <p:nvPr/>
          </p:nvSpPr>
          <p:spPr bwMode="auto">
            <a:xfrm>
              <a:off x="1799" y="1577"/>
              <a:ext cx="648" cy="114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60" name="Rectangle 39"/>
            <p:cNvSpPr>
              <a:spLocks noChangeArrowheads="1"/>
            </p:cNvSpPr>
            <p:nvPr/>
          </p:nvSpPr>
          <p:spPr bwMode="auto">
            <a:xfrm>
              <a:off x="4008" y="2098"/>
              <a:ext cx="784" cy="125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5" name="Rectangle 4"/>
          <p:cNvSpPr/>
          <p:nvPr/>
        </p:nvSpPr>
        <p:spPr>
          <a:xfrm>
            <a:off x="196161" y="914400"/>
            <a:ext cx="8800818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17.5 </a:t>
            </a:r>
            <a:r>
              <a:rPr lang="en-GB" kern="0" dirty="0" err="1">
                <a:solidFill>
                  <a:srgbClr val="000000"/>
                </a:solidFill>
                <a:latin typeface="Arial"/>
                <a:ea typeface="ＭＳ Ｐゴシック"/>
              </a:rPr>
              <a:t>GeV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 superconducting </a:t>
            </a:r>
            <a:r>
              <a:rPr lang="en-GB" kern="0" dirty="0" err="1">
                <a:solidFill>
                  <a:srgbClr val="000000"/>
                </a:solidFill>
                <a:latin typeface="Arial"/>
                <a:ea typeface="ＭＳ Ｐゴシック"/>
              </a:rPr>
              <a:t>linac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, almost 1 MW beam power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27000 pulses per second in 10 Hz burst mode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Three moveable gap </a:t>
            </a:r>
            <a:r>
              <a:rPr lang="en-GB" kern="0" dirty="0" err="1">
                <a:solidFill>
                  <a:srgbClr val="000000"/>
                </a:solidFill>
                <a:latin typeface="Arial"/>
                <a:ea typeface="ＭＳ Ｐゴシック"/>
              </a:rPr>
              <a:t>undulators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 for hard and soft X-rays (0.25 to 25 </a:t>
            </a:r>
            <a:r>
              <a:rPr lang="en-GB" kern="0" dirty="0" err="1">
                <a:solidFill>
                  <a:srgbClr val="000000"/>
                </a:solidFill>
                <a:latin typeface="Arial"/>
                <a:ea typeface="ＭＳ Ｐゴシック"/>
              </a:rPr>
              <a:t>keV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)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Initially 6 equipped experiments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Total length around 3 km</a:t>
            </a:r>
          </a:p>
          <a:p>
            <a:pPr marL="29845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Commissioning started in December 2015 / First FEL light in 2017</a:t>
            </a:r>
          </a:p>
        </p:txBody>
      </p:sp>
      <p:pic>
        <p:nvPicPr>
          <p:cNvPr id="43" name="Picture 2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850" y="3031547"/>
            <a:ext cx="6248400" cy="43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5500224" y="6412468"/>
            <a:ext cx="280557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W. Decking</a:t>
            </a:r>
          </a:p>
        </p:txBody>
      </p:sp>
    </p:spTree>
    <p:extLst>
      <p:ext uri="{BB962C8B-B14F-4D97-AF65-F5344CB8AC3E}">
        <p14:creationId xmlns:p14="http://schemas.microsoft.com/office/powerpoint/2010/main" val="5328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European-XFEL Layout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875" y="1306499"/>
            <a:ext cx="8828791" cy="160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468078"/>
              </p:ext>
            </p:extLst>
          </p:nvPr>
        </p:nvGraphicFramePr>
        <p:xfrm>
          <a:off x="762000" y="3516492"/>
          <a:ext cx="7604758" cy="288430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114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16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Quantity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Value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pulse</a:t>
                      </a:r>
                      <a:r>
                        <a:rPr lang="en-US" sz="1800" baseline="0" dirty="0">
                          <a:effectLst/>
                          <a:latin typeface="+mn-lt"/>
                          <a:ea typeface="Times New Roman"/>
                        </a:rPr>
                        <a:t> repetition rate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10 Hz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beam pulse length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600 </a:t>
                      </a:r>
                      <a:r>
                        <a:rPr lang="en-GB" sz="1800" kern="800" dirty="0" err="1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GB" sz="1800" kern="800" dirty="0" err="1">
                          <a:effectLst/>
                        </a:rPr>
                        <a:t>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bunch repetition frequency within pulse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4.5 MHz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electron bunch length after compression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800" dirty="0">
                          <a:effectLst/>
                        </a:rPr>
                        <a:t>2 – 180 fs (FWHM)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bunch charge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0.02 – 1 </a:t>
                      </a:r>
                      <a:r>
                        <a:rPr lang="en-GB" sz="1800" kern="800" dirty="0" err="1">
                          <a:effectLst/>
                        </a:rPr>
                        <a:t>nC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slice</a:t>
                      </a:r>
                      <a:r>
                        <a:rPr lang="en-US" sz="1800" baseline="0" dirty="0">
                          <a:effectLst/>
                          <a:latin typeface="+mn-lt"/>
                          <a:ea typeface="Times New Roman"/>
                        </a:rPr>
                        <a:t> emittance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0.4 - 1.0 mm mrad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slice</a:t>
                      </a:r>
                      <a:r>
                        <a:rPr lang="en-US" sz="1800" baseline="0" dirty="0">
                          <a:effectLst/>
                          <a:latin typeface="+mn-lt"/>
                          <a:ea typeface="Times New Roman"/>
                        </a:rPr>
                        <a:t> energy spread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4 – 2 MeV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5" name="Rectangle 44"/>
          <p:cNvSpPr/>
          <p:nvPr/>
        </p:nvSpPr>
        <p:spPr>
          <a:xfrm>
            <a:off x="2895600" y="2971800"/>
            <a:ext cx="280557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W. Decking</a:t>
            </a:r>
          </a:p>
        </p:txBody>
      </p:sp>
    </p:spTree>
    <p:extLst>
      <p:ext uri="{BB962C8B-B14F-4D97-AF65-F5344CB8AC3E}">
        <p14:creationId xmlns:p14="http://schemas.microsoft.com/office/powerpoint/2010/main" val="14039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3 Types of Light Sources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" y="868680"/>
          <a:ext cx="8991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2872">
                  <a:extLst>
                    <a:ext uri="{9D8B030D-6E8A-4147-A177-3AD203B41FA5}">
                      <a16:colId xmlns:a16="http://schemas.microsoft.com/office/drawing/2014/main" val="3706568119"/>
                    </a:ext>
                  </a:extLst>
                </a:gridCol>
                <a:gridCol w="2015358">
                  <a:extLst>
                    <a:ext uri="{9D8B030D-6E8A-4147-A177-3AD203B41FA5}">
                      <a16:colId xmlns:a16="http://schemas.microsoft.com/office/drawing/2014/main" val="1208268313"/>
                    </a:ext>
                  </a:extLst>
                </a:gridCol>
                <a:gridCol w="2368770">
                  <a:extLst>
                    <a:ext uri="{9D8B030D-6E8A-4147-A177-3AD203B41FA5}">
                      <a16:colId xmlns:a16="http://schemas.microsoft.com/office/drawing/2014/main" val="183050631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469155932"/>
                    </a:ext>
                  </a:extLst>
                </a:gridCol>
              </a:tblGrid>
              <a:tr h="222680">
                <a:tc>
                  <a:txBody>
                    <a:bodyPr/>
                    <a:lstStyle/>
                    <a:p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Optical lasers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Synchrotrons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FELs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692481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Time atomic res.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843935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Spatial atomic res.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542348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Pulse energy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few 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</a:rPr>
                        <a:t>mJ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&lt;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nJ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few 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</a:rPr>
                        <a:t>mJ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901278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Rep rate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MHz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~500 MHz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~0.1 – 1 MHz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364577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Facility cost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Moderate 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(≥10</a:t>
                      </a:r>
                      <a:r>
                        <a:rPr lang="en-US" sz="1600" baseline="0" dirty="0">
                          <a:solidFill>
                            <a:srgbClr val="00B050"/>
                          </a:solidFill>
                        </a:rPr>
                        <a:t> MEUR)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High (≥100 MEUR)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(but government</a:t>
                      </a:r>
                      <a:r>
                        <a:rPr lang="en-US" sz="1600" baseline="0" dirty="0">
                          <a:solidFill>
                            <a:srgbClr val="FFC000"/>
                          </a:solidFill>
                        </a:rPr>
                        <a:t> funded)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Very High (≥300 MEUR) (but government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funded)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927482"/>
                  </a:ext>
                </a:extLst>
              </a:tr>
              <a:tr h="222680">
                <a:tc>
                  <a:txBody>
                    <a:bodyPr/>
                    <a:lstStyle/>
                    <a:p>
                      <a:r>
                        <a:rPr lang="en-US" sz="1600" dirty="0"/>
                        <a:t>User accessibility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Poor, normally buy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it yourself!</a:t>
                      </a:r>
                      <a:endParaRPr lang="de-CH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solidFill>
                            <a:srgbClr val="00B050"/>
                          </a:solidFill>
                        </a:rPr>
                        <a:t>Good: ~50 user facilities worldwide (~10 beamlines each)</a:t>
                      </a:r>
                      <a:endParaRPr lang="de-CH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Fair: ~5 user</a:t>
                      </a:r>
                      <a:r>
                        <a:rPr lang="en-US" sz="1600" baseline="0" dirty="0">
                          <a:solidFill>
                            <a:srgbClr val="FFC000"/>
                          </a:solidFill>
                        </a:rPr>
                        <a:t> facilities worldwide (1-2 beamlines each)</a:t>
                      </a:r>
                      <a:endParaRPr lang="de-CH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083207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2400" y="4478215"/>
            <a:ext cx="8763000" cy="1231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</a:rPr>
              <a:t>FELs are the only source providing atomic resolution in space and time but they are expensive </a:t>
            </a:r>
            <a:r>
              <a:rPr lang="en-US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 use them only when high power or ultra-short pulses are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Synchrotrons are sufficient for most of studies on structural analysis</a:t>
            </a:r>
            <a:endParaRPr lang="en-US" sz="1600" b="1" dirty="0">
              <a:solidFill>
                <a:srgbClr val="002060"/>
              </a:solidFill>
            </a:endParaRPr>
          </a:p>
          <a:p>
            <a:endParaRPr lang="en-US" sz="800" b="1" dirty="0">
              <a:solidFill>
                <a:srgbClr val="002060"/>
              </a:solidFill>
            </a:endParaRPr>
          </a:p>
          <a:p>
            <a:pPr algn="ctr"/>
            <a:r>
              <a:rPr lang="en-US" b="1" i="1" dirty="0">
                <a:solidFill>
                  <a:srgbClr val="00B050"/>
                </a:solidFill>
              </a:rPr>
              <a:t>All light sources are necessary and complementary </a:t>
            </a:r>
          </a:p>
        </p:txBody>
      </p:sp>
    </p:spTree>
    <p:extLst>
      <p:ext uri="{BB962C8B-B14F-4D97-AF65-F5344CB8AC3E}">
        <p14:creationId xmlns:p14="http://schemas.microsoft.com/office/powerpoint/2010/main" val="290235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err="1"/>
              <a:t>SwissFEL</a:t>
            </a:r>
            <a:endParaRPr lang="en-US" dirty="0"/>
          </a:p>
        </p:txBody>
      </p:sp>
      <p:pic>
        <p:nvPicPr>
          <p:cNvPr id="1129474" name="Picture 2" descr="http://webbase.psi.ch/webbase/img/qsh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762000"/>
            <a:ext cx="9144000" cy="20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5416425" y="762000"/>
            <a:ext cx="3270375" cy="45720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テキスト ボックス 9"/>
          <p:cNvSpPr txBox="1"/>
          <p:nvPr/>
        </p:nvSpPr>
        <p:spPr>
          <a:xfrm>
            <a:off x="5302488" y="1154668"/>
            <a:ext cx="3612912" cy="369332"/>
          </a:xfrm>
          <a:prstGeom prst="rect">
            <a:avLst/>
          </a:prstGeom>
          <a:solidFill>
            <a:srgbClr val="514A4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XFEL with 700 m length</a:t>
            </a:r>
            <a:endParaRPr kumimoji="1" lang="ja-JP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7200" y="2895600"/>
            <a:ext cx="8458200" cy="313932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X-ray FEL project in Switzerland (</a:t>
            </a:r>
            <a:r>
              <a:rPr lang="en-US" dirty="0" err="1"/>
              <a:t>Villigen</a:t>
            </a:r>
            <a:r>
              <a:rPr lang="en-US" dirty="0"/>
              <a:t>) with 2 beamlines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Aramis (hard X-ray)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Athos (soft X-ray)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Compact (~700 m) and cost-effective facility driven by electron beam with low energy (6 GeV) and ultra-low emittance.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Budget ~300  MCHF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First ideas more than 10 years ago.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Construction started in 2013.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Commissioning started in 2016.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2018: pilot experiments in Aramis. 2019: first user experiments.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Athos: first FEL light by end of 2019, first users from 2021.</a:t>
            </a:r>
          </a:p>
        </p:txBody>
      </p:sp>
    </p:spTree>
    <p:extLst>
      <p:ext uri="{BB962C8B-B14F-4D97-AF65-F5344CB8AC3E}">
        <p14:creationId xmlns:p14="http://schemas.microsoft.com/office/powerpoint/2010/main" val="18491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err="1"/>
              <a:t>SwissFEL</a:t>
            </a:r>
            <a:r>
              <a:rPr lang="en-US" dirty="0"/>
              <a:t> Layout</a:t>
            </a:r>
          </a:p>
        </p:txBody>
      </p:sp>
      <p:pic>
        <p:nvPicPr>
          <p:cNvPr id="11" name="Picture 7" descr="FEL-RV84-004-03-SwissFEL-Layout-Lo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68300" y="1879600"/>
            <a:ext cx="8302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Injector</a:t>
            </a: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054100" y="1371600"/>
            <a:ext cx="55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BC 1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2154238" y="1879600"/>
            <a:ext cx="760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1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3149600" y="1409700"/>
            <a:ext cx="55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BC 2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3760788" y="1879600"/>
            <a:ext cx="75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2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272088" y="1879600"/>
            <a:ext cx="75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3</a:t>
            </a: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6464300" y="1409700"/>
            <a:ext cx="1050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Collimator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8051800" y="800100"/>
            <a:ext cx="663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Athos</a:t>
            </a: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7823200" y="1879600"/>
            <a:ext cx="76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Aramis</a:t>
            </a: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-107950" y="1268413"/>
            <a:ext cx="7159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Rf gun</a:t>
            </a:r>
          </a:p>
          <a:p>
            <a:pPr algn="ctr"/>
            <a:endParaRPr lang="en-US" altLang="de-DE" sz="16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2592388" y="908050"/>
            <a:ext cx="2041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n-NO" altLang="de-DE" sz="1600" b="1"/>
              <a:t>Total length: 715 m</a:t>
            </a:r>
          </a:p>
        </p:txBody>
      </p: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2951163" y="1989138"/>
            <a:ext cx="8413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2.1 GeV</a:t>
            </a:r>
          </a:p>
        </p:txBody>
      </p:sp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4211638" y="1268413"/>
            <a:ext cx="6848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 dirty="0">
                <a:solidFill>
                  <a:srgbClr val="0000FF"/>
                </a:solidFill>
                <a:latin typeface="Calibri" pitchFamily="34" charset="0"/>
              </a:rPr>
              <a:t>3 </a:t>
            </a:r>
            <a:r>
              <a:rPr lang="de-CH" altLang="de-DE" sz="1600" dirty="0" err="1">
                <a:solidFill>
                  <a:srgbClr val="0000FF"/>
                </a:solidFill>
                <a:latin typeface="Calibri" pitchFamily="34" charset="0"/>
              </a:rPr>
              <a:t>GeV</a:t>
            </a:r>
            <a:endParaRPr lang="de-CH" altLang="de-DE" sz="16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>
            <a:off x="1211263" y="1830388"/>
            <a:ext cx="938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450 MeV</a:t>
            </a:r>
          </a:p>
        </p:txBody>
      </p:sp>
      <p:sp>
        <p:nvSpPr>
          <p:cNvPr id="26" name="TextBox 31"/>
          <p:cNvSpPr txBox="1">
            <a:spLocks noChangeArrowheads="1"/>
          </p:cNvSpPr>
          <p:nvPr/>
        </p:nvSpPr>
        <p:spPr bwMode="auto">
          <a:xfrm>
            <a:off x="7691438" y="1449388"/>
            <a:ext cx="1301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Up to 5.8GeV</a:t>
            </a:r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>
            <a:off x="6659563" y="1008063"/>
            <a:ext cx="1249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2.4– 3.4 GeV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71438" y="2404170"/>
            <a:ext cx="4321175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Electron source</a:t>
            </a:r>
          </a:p>
          <a:p>
            <a:r>
              <a:rPr lang="en-US" altLang="de-DE" sz="1600" dirty="0"/>
              <a:t>RF gun with laser driven Cu‐photocathode</a:t>
            </a:r>
          </a:p>
          <a:p>
            <a:endParaRPr lang="nn-NO" altLang="de-DE" sz="1600" b="1" dirty="0"/>
          </a:p>
          <a:p>
            <a:r>
              <a:rPr lang="nn-NO" altLang="de-DE" sz="1600" b="1" dirty="0"/>
              <a:t>RF </a:t>
            </a:r>
            <a:r>
              <a:rPr lang="nn-NO" altLang="de-DE" sz="1600" b="1" dirty="0" err="1"/>
              <a:t>structures</a:t>
            </a:r>
            <a:endParaRPr lang="nn-NO" altLang="de-DE" sz="1600" b="1" dirty="0"/>
          </a:p>
          <a:p>
            <a:pPr>
              <a:buFont typeface="Wingdings" pitchFamily="2" charset="2"/>
              <a:buChar char="Ø"/>
            </a:pPr>
            <a:r>
              <a:rPr lang="nn-NO" altLang="de-DE" sz="1600" dirty="0"/>
              <a:t>Gun and </a:t>
            </a:r>
            <a:r>
              <a:rPr lang="nn-NO" altLang="de-DE" sz="1600" dirty="0" err="1"/>
              <a:t>Injector</a:t>
            </a:r>
            <a:r>
              <a:rPr lang="nn-NO" altLang="de-DE" sz="1600" dirty="0"/>
              <a:t>: S-band</a:t>
            </a:r>
          </a:p>
          <a:p>
            <a:pPr>
              <a:buFont typeface="Wingdings" pitchFamily="2" charset="2"/>
              <a:buChar char="Ø"/>
            </a:pPr>
            <a:r>
              <a:rPr lang="nn-NO" altLang="de-DE" sz="1600" dirty="0" err="1"/>
              <a:t>Linac</a:t>
            </a:r>
            <a:r>
              <a:rPr lang="nn-NO" altLang="de-DE" sz="1600" dirty="0"/>
              <a:t>: C-band</a:t>
            </a:r>
          </a:p>
          <a:p>
            <a:pPr>
              <a:buFont typeface="Wingdings" pitchFamily="2" charset="2"/>
              <a:buChar char="Ø"/>
            </a:pPr>
            <a:r>
              <a:rPr lang="nn-NO" altLang="de-DE" sz="1600" dirty="0"/>
              <a:t>X-band for </a:t>
            </a:r>
            <a:r>
              <a:rPr lang="nn-NO" altLang="de-DE" sz="1600" dirty="0" err="1"/>
              <a:t>phase-space</a:t>
            </a:r>
            <a:r>
              <a:rPr lang="nn-NO" altLang="de-DE" sz="1600" dirty="0"/>
              <a:t> </a:t>
            </a:r>
            <a:r>
              <a:rPr lang="nn-NO" altLang="de-DE" sz="1600" dirty="0" err="1"/>
              <a:t>linearization</a:t>
            </a:r>
            <a:endParaRPr lang="nn-NO" altLang="de-DE" sz="1600" dirty="0"/>
          </a:p>
          <a:p>
            <a:endParaRPr lang="nn-NO" altLang="de-DE" sz="1600" b="1" dirty="0"/>
          </a:p>
          <a:p>
            <a:r>
              <a:rPr lang="nn-NO" altLang="de-DE" sz="1600" b="1" dirty="0" err="1"/>
              <a:t>Undulator</a:t>
            </a:r>
            <a:r>
              <a:rPr lang="nn-NO" altLang="de-DE" sz="1600" b="1" dirty="0"/>
              <a:t> </a:t>
            </a:r>
            <a:r>
              <a:rPr lang="nn-NO" altLang="de-DE" sz="1600" b="1" dirty="0" err="1"/>
              <a:t>beamlines</a:t>
            </a:r>
            <a:r>
              <a:rPr lang="nn-NO" altLang="de-DE" sz="1600" b="1" dirty="0"/>
              <a:t>:</a:t>
            </a:r>
          </a:p>
          <a:p>
            <a:r>
              <a:rPr lang="nn-NO" altLang="de-DE" sz="1600" b="1" dirty="0"/>
              <a:t>1. Aramis: hard X‐</a:t>
            </a:r>
            <a:r>
              <a:rPr lang="nn-NO" altLang="de-DE" sz="1600" b="1" dirty="0" err="1"/>
              <a:t>ray</a:t>
            </a:r>
            <a:r>
              <a:rPr lang="nn-NO" altLang="de-DE" sz="1600" b="1" dirty="0"/>
              <a:t> FEL (1‐7 Å)</a:t>
            </a:r>
          </a:p>
          <a:p>
            <a:r>
              <a:rPr lang="en-US" altLang="de-DE" sz="1600" dirty="0" err="1"/>
              <a:t>Undulators</a:t>
            </a:r>
            <a:r>
              <a:rPr lang="en-US" altLang="de-DE" sz="1600" dirty="0"/>
              <a:t> with variable gap, period = 15mm</a:t>
            </a:r>
          </a:p>
          <a:p>
            <a:r>
              <a:rPr lang="en-US" altLang="de-DE" sz="1600" b="1" dirty="0"/>
              <a:t>2. Athos: soft X‐ray FEL (7‐70 Å) </a:t>
            </a:r>
          </a:p>
          <a:p>
            <a:r>
              <a:rPr lang="en-US" altLang="de-DE" sz="1600" dirty="0" err="1"/>
              <a:t>Undulators</a:t>
            </a:r>
            <a:r>
              <a:rPr lang="en-US" altLang="de-DE" sz="1600" dirty="0"/>
              <a:t> with variable gap , period = 40mm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795589"/>
              </p:ext>
            </p:extLst>
          </p:nvPr>
        </p:nvGraphicFramePr>
        <p:xfrm>
          <a:off x="4983163" y="2264092"/>
          <a:ext cx="3779837" cy="1698308"/>
        </p:xfrm>
        <a:graphic>
          <a:graphicData uri="http://schemas.openxmlformats.org/drawingml/2006/table">
            <a:tbl>
              <a:tblPr/>
              <a:tblGrid>
                <a:gridCol w="1890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Wavelength</a:t>
                      </a:r>
                      <a:endParaRPr kumimoji="0" lang="de-CH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Å ‐ 70 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Pulse duration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– 20 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CH" altLang="de-DE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de-CH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</a:t>
                      </a:r>
                      <a:endParaRPr kumimoji="0" lang="de-CH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5.8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CH" altLang="de-DE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Bunch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 – 200 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Repetition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 Hz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2" y="4008437"/>
            <a:ext cx="45005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3"/>
          <p:cNvSpPr>
            <a:spLocks noChangeArrowheads="1"/>
          </p:cNvSpPr>
          <p:nvPr/>
        </p:nvSpPr>
        <p:spPr bwMode="auto">
          <a:xfrm>
            <a:off x="6615082" y="4127053"/>
            <a:ext cx="16081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Time structure</a:t>
            </a: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800600" y="6348412"/>
            <a:ext cx="4572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2 bunch operation</a:t>
            </a:r>
            <a:r>
              <a:rPr lang="en-US" altLang="de-DE" sz="1600" dirty="0"/>
              <a:t>: serve 2 </a:t>
            </a:r>
            <a:r>
              <a:rPr lang="en-US" altLang="de-DE" sz="1600" dirty="0" err="1"/>
              <a:t>undulator</a:t>
            </a:r>
            <a:r>
              <a:rPr lang="en-US" altLang="de-DE" sz="1600" dirty="0"/>
              <a:t> lines simultaneously at full repetition rate</a:t>
            </a:r>
            <a:endParaRPr lang="de-CH" altLang="de-DE" sz="1600" dirty="0"/>
          </a:p>
        </p:txBody>
      </p: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5413375" y="5629275"/>
            <a:ext cx="900112" cy="358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de-CH" altLang="de-DE" sz="1200" b="1">
                <a:solidFill>
                  <a:srgbClr val="6A56E4"/>
                </a:solidFill>
              </a:rPr>
              <a:t>28 ns</a:t>
            </a:r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610475" y="5691187"/>
            <a:ext cx="684212" cy="3603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200" b="1">
                <a:solidFill>
                  <a:srgbClr val="6A56E4"/>
                </a:solidFill>
              </a:rPr>
              <a:t>28 ns</a:t>
            </a:r>
          </a:p>
        </p:txBody>
      </p:sp>
    </p:spTree>
    <p:extLst>
      <p:ext uri="{BB962C8B-B14F-4D97-AF65-F5344CB8AC3E}">
        <p14:creationId xmlns:p14="http://schemas.microsoft.com/office/powerpoint/2010/main" val="8007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References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21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2192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Z. Huang and K. J. Kim, “Review of X-ray Free-Electron Laser Theory”. </a:t>
            </a:r>
            <a:r>
              <a:rPr lang="en-US" sz="1600" i="1" dirty="0"/>
              <a:t>Physical Review Special Topics – Accelerator and Beams 10</a:t>
            </a:r>
            <a:r>
              <a:rPr lang="en-US" sz="1600" dirty="0"/>
              <a:t>, 0.4801/1-034801/38, 2007. </a:t>
            </a:r>
          </a:p>
          <a:p>
            <a:endParaRPr lang="en-US" sz="1600" dirty="0"/>
          </a:p>
          <a:p>
            <a:r>
              <a:rPr lang="en-US" sz="1600" dirty="0"/>
              <a:t>K. J. Kim, Z. Huang, and R. Lindberg, </a:t>
            </a:r>
            <a:r>
              <a:rPr lang="en-US" sz="1600" i="1" dirty="0"/>
              <a:t>Synchrotron Radiation and Free-Electron Lasers</a:t>
            </a:r>
            <a:r>
              <a:rPr lang="en-US" sz="1600" dirty="0"/>
              <a:t>. Cambridge University Press, 2017. </a:t>
            </a:r>
          </a:p>
          <a:p>
            <a:endParaRPr lang="en-US" sz="1600" dirty="0"/>
          </a:p>
          <a:p>
            <a:r>
              <a:rPr lang="en-US" sz="1600" dirty="0"/>
              <a:t>C. Pellegrini, A. </a:t>
            </a:r>
            <a:r>
              <a:rPr lang="en-US" sz="1600" dirty="0" err="1"/>
              <a:t>Marinelli</a:t>
            </a:r>
            <a:r>
              <a:rPr lang="en-US" sz="1600" dirty="0"/>
              <a:t>, and S. Reiche, “The physics of x-ray free-electron lasers”. </a:t>
            </a:r>
            <a:r>
              <a:rPr lang="en-US" sz="1600" i="1" dirty="0"/>
              <a:t>Reviews of Modern Physics 88</a:t>
            </a:r>
            <a:r>
              <a:rPr lang="en-US" sz="1600" dirty="0"/>
              <a:t>, 015006, 2016. </a:t>
            </a:r>
          </a:p>
          <a:p>
            <a:endParaRPr lang="en-US" sz="1600" dirty="0"/>
          </a:p>
          <a:p>
            <a:r>
              <a:rPr lang="en-US" sz="1600" dirty="0"/>
              <a:t>E. L. </a:t>
            </a:r>
            <a:r>
              <a:rPr lang="en-US" sz="1600" dirty="0" err="1"/>
              <a:t>Saldin</a:t>
            </a:r>
            <a:r>
              <a:rPr lang="en-US" sz="1600" dirty="0"/>
              <a:t>, E. A. </a:t>
            </a:r>
            <a:r>
              <a:rPr lang="en-US" sz="1600" dirty="0" err="1"/>
              <a:t>Schneidmiller</a:t>
            </a:r>
            <a:r>
              <a:rPr lang="en-US" sz="1600" dirty="0"/>
              <a:t> and M. V. </a:t>
            </a:r>
            <a:r>
              <a:rPr lang="en-US" sz="1600" dirty="0" err="1"/>
              <a:t>Yurkov</a:t>
            </a:r>
            <a:r>
              <a:rPr lang="en-US" sz="1600" dirty="0"/>
              <a:t>, </a:t>
            </a:r>
            <a:r>
              <a:rPr lang="en-US" sz="1600" i="1" dirty="0"/>
              <a:t>The Physics of Free-Electron Lasers</a:t>
            </a:r>
            <a:r>
              <a:rPr lang="en-US" sz="1600" dirty="0"/>
              <a:t>. Springer, 1999. </a:t>
            </a:r>
          </a:p>
          <a:p>
            <a:endParaRPr lang="en-US" sz="1600" dirty="0"/>
          </a:p>
          <a:p>
            <a:r>
              <a:rPr lang="en-US" sz="1600" dirty="0"/>
              <a:t>P. </a:t>
            </a:r>
            <a:r>
              <a:rPr lang="en-US" sz="1600" dirty="0" err="1"/>
              <a:t>Schmüser</a:t>
            </a:r>
            <a:r>
              <a:rPr lang="en-US" sz="1600" dirty="0"/>
              <a:t>, M. </a:t>
            </a:r>
            <a:r>
              <a:rPr lang="en-US" sz="1600" dirty="0" err="1"/>
              <a:t>Dohlus</a:t>
            </a:r>
            <a:r>
              <a:rPr lang="en-US" sz="1600" dirty="0"/>
              <a:t> and J. Rossbach, </a:t>
            </a:r>
            <a:r>
              <a:rPr lang="en-US" sz="1600" i="1" dirty="0"/>
              <a:t>Ultraviolet and Soft X-Ray Free-Electron Lasers. Introduction to Physical Principles, Experimental Results, Technological Challenges</a:t>
            </a:r>
            <a:r>
              <a:rPr lang="en-US" sz="1600" dirty="0"/>
              <a:t>. Springer, 2009.</a:t>
            </a:r>
          </a:p>
          <a:p>
            <a:endParaRPr lang="en-US" sz="1600" dirty="0"/>
          </a:p>
          <a:p>
            <a:r>
              <a:rPr lang="en-US" sz="1600" dirty="0"/>
              <a:t>P. Willmott, </a:t>
            </a:r>
            <a:r>
              <a:rPr lang="en-US" sz="1600" i="1" dirty="0"/>
              <a:t>An Introduction to Synchrotron Radiation. Techniques and Applications</a:t>
            </a:r>
            <a:r>
              <a:rPr lang="en-US" sz="1600" dirty="0"/>
              <a:t>. Wiley, 2019. </a:t>
            </a:r>
          </a:p>
        </p:txBody>
      </p:sp>
    </p:spTree>
    <p:extLst>
      <p:ext uri="{BB962C8B-B14F-4D97-AF65-F5344CB8AC3E}">
        <p14:creationId xmlns:p14="http://schemas.microsoft.com/office/powerpoint/2010/main" val="17349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918953"/>
            <a:ext cx="8228763" cy="4846648"/>
          </a:xfrm>
        </p:spPr>
        <p:txBody>
          <a:bodyPr>
            <a:spAutoFit/>
          </a:bodyPr>
          <a:lstStyle/>
          <a:p>
            <a:pPr>
              <a:spcBef>
                <a:spcPts val="915"/>
              </a:spcBef>
              <a:spcAft>
                <a:spcPts val="522"/>
              </a:spcAft>
            </a:pPr>
            <a:r>
              <a:rPr lang="en-US" sz="1633" dirty="0"/>
              <a:t>At the business end, the appropriate figure-of-merit for light sources is the </a:t>
            </a:r>
            <a:r>
              <a:rPr lang="en-US" sz="1633" b="1" dirty="0">
                <a:solidFill>
                  <a:srgbClr val="CE181E"/>
                </a:solidFill>
              </a:rPr>
              <a:t>brilliance.</a:t>
            </a:r>
          </a:p>
          <a:p>
            <a:pPr>
              <a:spcBef>
                <a:spcPts val="915"/>
              </a:spcBef>
              <a:spcAft>
                <a:spcPts val="522"/>
              </a:spcAft>
            </a:pPr>
            <a:r>
              <a:rPr lang="en-US" sz="1633" dirty="0"/>
              <a:t>It takes into account: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dirty="0"/>
              <a:t>the number of photons produced per time unit (use second)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dirty="0"/>
              <a:t>the angular divergence of the photons (in mrad</a:t>
            </a:r>
            <a:r>
              <a:rPr lang="en-US" sz="1361" baseline="33000" dirty="0"/>
              <a:t>2</a:t>
            </a:r>
            <a:r>
              <a:rPr lang="en-US" sz="1361" dirty="0"/>
              <a:t>)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dirty="0"/>
              <a:t>the cross-sectional area of the photon beam (use mm</a:t>
            </a:r>
            <a:r>
              <a:rPr lang="en-US" sz="1361" baseline="33000" dirty="0"/>
              <a:t>2</a:t>
            </a:r>
            <a:r>
              <a:rPr lang="en-US" sz="1361" dirty="0"/>
              <a:t>)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dirty="0"/>
              <a:t>the number of photons falling within a certain bandwidth (BW) of the central wavelength</a:t>
            </a:r>
            <a:br>
              <a:rPr lang="en-US" sz="1361" dirty="0"/>
            </a:br>
            <a:r>
              <a:rPr lang="en-US" sz="1361" dirty="0"/>
              <a:t>(0.1% are customary)</a:t>
            </a:r>
          </a:p>
          <a:p>
            <a:pPr>
              <a:spcBef>
                <a:spcPts val="915"/>
              </a:spcBef>
              <a:spcAft>
                <a:spcPts val="522"/>
              </a:spcAft>
            </a:pPr>
            <a:r>
              <a:rPr lang="en-US" sz="1633" dirty="0"/>
              <a:t>Therefore the awkward but appropriate unit for brilliance is: </a:t>
            </a:r>
            <a:br>
              <a:rPr lang="en-US" sz="1633" dirty="0"/>
            </a:br>
            <a:r>
              <a:rPr lang="en-US" sz="1633" dirty="0"/>
              <a:t/>
            </a:r>
            <a:br>
              <a:rPr lang="en-US" sz="1633" dirty="0"/>
            </a:br>
            <a:r>
              <a:rPr lang="en-US" sz="1633" dirty="0"/>
              <a:t>                       </a:t>
            </a:r>
            <a:r>
              <a:rPr lang="en-US" sz="1633" b="1" dirty="0">
                <a:solidFill>
                  <a:srgbClr val="000080"/>
                </a:solidFill>
              </a:rPr>
              <a:t>photons / s / mm</a:t>
            </a:r>
            <a:r>
              <a:rPr lang="en-US" sz="1633" b="1" baseline="33000" dirty="0">
                <a:solidFill>
                  <a:srgbClr val="000080"/>
                </a:solidFill>
              </a:rPr>
              <a:t>2</a:t>
            </a:r>
            <a:r>
              <a:rPr lang="en-US" sz="1633" b="1" dirty="0">
                <a:solidFill>
                  <a:srgbClr val="000080"/>
                </a:solidFill>
              </a:rPr>
              <a:t> / mrad</a:t>
            </a:r>
            <a:r>
              <a:rPr lang="en-US" sz="1633" b="1" baseline="33000" dirty="0">
                <a:solidFill>
                  <a:srgbClr val="000080"/>
                </a:solidFill>
              </a:rPr>
              <a:t>2</a:t>
            </a:r>
            <a:r>
              <a:rPr lang="en-US" sz="1633" b="1" dirty="0">
                <a:solidFill>
                  <a:srgbClr val="000080"/>
                </a:solidFill>
              </a:rPr>
              <a:t> / 0.1% (BW)</a:t>
            </a:r>
            <a:br>
              <a:rPr lang="en-US" sz="1633" b="1" dirty="0">
                <a:solidFill>
                  <a:srgbClr val="000080"/>
                </a:solidFill>
              </a:rPr>
            </a:br>
            <a:endParaRPr lang="en-US" sz="800" b="1" dirty="0">
              <a:solidFill>
                <a:srgbClr val="000080"/>
              </a:solidFill>
            </a:endParaRPr>
          </a:p>
          <a:p>
            <a:pPr>
              <a:spcBef>
                <a:spcPts val="915"/>
              </a:spcBef>
              <a:spcAft>
                <a:spcPts val="522"/>
              </a:spcAft>
            </a:pPr>
            <a:r>
              <a:rPr lang="en-US" sz="1633" dirty="0" smtClean="0"/>
              <a:t>Some </a:t>
            </a:r>
            <a:r>
              <a:rPr lang="en-US" sz="1633" dirty="0"/>
              <a:t>other terms are used in the literature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i="1" dirty="0"/>
              <a:t>brightness</a:t>
            </a:r>
            <a:r>
              <a:rPr lang="en-US" sz="1361" dirty="0"/>
              <a:t> (should be reserved for the phase-space density of particle beams)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i="1" dirty="0"/>
              <a:t>intensity</a:t>
            </a:r>
            <a:r>
              <a:rPr lang="en-US" sz="1361" dirty="0"/>
              <a:t> (should only be used for power per unit area!)</a:t>
            </a:r>
          </a:p>
          <a:p>
            <a:pPr lvl="1">
              <a:spcBef>
                <a:spcPts val="0"/>
              </a:spcBef>
              <a:spcAft>
                <a:spcPts val="522"/>
              </a:spcAft>
            </a:pPr>
            <a:r>
              <a:rPr lang="en-US" sz="1361" i="1" dirty="0"/>
              <a:t>photon flux</a:t>
            </a:r>
            <a:r>
              <a:rPr lang="en-US" sz="1361" dirty="0"/>
              <a:t> (is the number of photons per time and area, it misses divergence and bandwidth)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228600"/>
            <a:ext cx="8229600" cy="79216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/>
              <a:t>Brilliance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7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7114" y="1007118"/>
            <a:ext cx="4182794" cy="54194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 rot="5400000">
            <a:off x="-570157" y="6372706"/>
            <a:ext cx="1179828" cy="216126"/>
          </a:xfrm>
          <a:prstGeom prst="rect">
            <a:avLst/>
          </a:prstGeom>
          <a:noFill/>
          <a:ln>
            <a:noFill/>
          </a:ln>
        </p:spPr>
        <p:txBody>
          <a:bodyPr wrap="none" lIns="81638" tIns="40819" rIns="81638" bIns="40819" anchorCtr="0" compatLnSpc="0">
            <a:spAutoFit/>
          </a:bodyPr>
          <a:lstStyle/>
          <a:p>
            <a:pPr hangingPunct="0"/>
            <a:r>
              <a:rPr lang="en-US" sz="907">
                <a:latin typeface="Arial" pitchFamily="18"/>
                <a:ea typeface="DejaVu LGC Sans" pitchFamily="2"/>
                <a:cs typeface="DejaVu LGC Sans" pitchFamily="2"/>
              </a:rPr>
              <a:t>Image: www.xfel.eu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72000" y="1229521"/>
            <a:ext cx="4389954" cy="4942679"/>
          </a:xfrm>
        </p:spPr>
        <p:txBody>
          <a:bodyPr/>
          <a:lstStyle/>
          <a:p>
            <a:pPr lvl="0">
              <a:buNone/>
            </a:pPr>
            <a:r>
              <a:rPr lang="en-US" sz="1633" dirty="0"/>
              <a:t>Classification of synchrotron light sources:</a:t>
            </a:r>
          </a:p>
          <a:p>
            <a:pPr lvl="0"/>
            <a:r>
              <a:rPr lang="en-US" sz="1633" b="1" dirty="0">
                <a:solidFill>
                  <a:srgbClr val="000080"/>
                </a:solidFill>
              </a:rPr>
              <a:t>1st generation:</a:t>
            </a:r>
            <a:r>
              <a:rPr lang="en-US" sz="1633" dirty="0"/>
              <a:t> parasitic use of synchrotrons built for particle physics</a:t>
            </a:r>
          </a:p>
          <a:p>
            <a:pPr lvl="0"/>
            <a:r>
              <a:rPr lang="en-US" sz="1633" b="1" dirty="0">
                <a:solidFill>
                  <a:srgbClr val="000080"/>
                </a:solidFill>
              </a:rPr>
              <a:t>2nd generation:</a:t>
            </a:r>
            <a:r>
              <a:rPr lang="en-US" sz="1633" dirty="0"/>
              <a:t> dedicated synchrotrons / storage rings built for photon science</a:t>
            </a:r>
          </a:p>
          <a:p>
            <a:pPr lvl="0"/>
            <a:r>
              <a:rPr lang="en-US" sz="1633" b="1" dirty="0">
                <a:solidFill>
                  <a:srgbClr val="000080"/>
                </a:solidFill>
              </a:rPr>
              <a:t>3rd generation:</a:t>
            </a:r>
            <a:r>
              <a:rPr lang="en-US" sz="1633" dirty="0"/>
              <a:t> dedicated storage rings optimized for operation with insertion devices (wigglers and </a:t>
            </a:r>
            <a:r>
              <a:rPr lang="en-US" sz="1633" dirty="0" err="1"/>
              <a:t>undulators</a:t>
            </a:r>
            <a:r>
              <a:rPr lang="en-US" sz="1633" dirty="0"/>
              <a:t>)</a:t>
            </a:r>
          </a:p>
          <a:p>
            <a:pPr lvl="0"/>
            <a:r>
              <a:rPr lang="en-US" sz="1633" b="1" dirty="0">
                <a:solidFill>
                  <a:srgbClr val="002060"/>
                </a:solidFill>
              </a:rPr>
              <a:t>4th generation</a:t>
            </a:r>
            <a:r>
              <a:rPr lang="en-US" sz="1633" dirty="0"/>
              <a:t>: free electron lasers</a:t>
            </a:r>
            <a:br>
              <a:rPr lang="en-US" sz="1633" dirty="0"/>
            </a:br>
            <a:endParaRPr lang="en-US" sz="1633" dirty="0"/>
          </a:p>
          <a:p>
            <a:pPr lvl="0">
              <a:buNone/>
            </a:pPr>
            <a:r>
              <a:rPr lang="en-US" sz="1400" dirty="0"/>
              <a:t>(ESRF is a reference for 3rd generation light sources)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/>
              <a:t>Historical evolution of peak brilliance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6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0309"/>
            <a:ext cx="8382000" cy="4940491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The most brilliant light sources 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Tunable wavelength, down to 1 Angstrom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Pulse Length less then 100 fs (sub fs demonstrated)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High Peak Power </a:t>
            </a:r>
            <a:r>
              <a:rPr lang="en-US" dirty="0" smtClean="0">
                <a:solidFill>
                  <a:srgbClr val="00B050"/>
                </a:solidFill>
              </a:rPr>
              <a:t>well above </a:t>
            </a:r>
            <a:r>
              <a:rPr lang="en-US" dirty="0">
                <a:solidFill>
                  <a:srgbClr val="00B050"/>
                </a:solidFill>
              </a:rPr>
              <a:t>1 </a:t>
            </a:r>
            <a:r>
              <a:rPr lang="en-US" dirty="0" smtClean="0">
                <a:solidFill>
                  <a:srgbClr val="00B050"/>
                </a:solidFill>
              </a:rPr>
              <a:t>GW </a:t>
            </a:r>
            <a:endParaRPr lang="en-US" dirty="0">
              <a:solidFill>
                <a:srgbClr val="00B050"/>
              </a:solidFill>
            </a:endParaRP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Fully Transverse Coherence 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Longitudinal coherence (with special methods such as self-seeding)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generation light sources: FELs</a:t>
            </a:r>
          </a:p>
        </p:txBody>
      </p:sp>
    </p:spTree>
    <p:extLst>
      <p:ext uri="{BB962C8B-B14F-4D97-AF65-F5344CB8AC3E}">
        <p14:creationId xmlns:p14="http://schemas.microsoft.com/office/powerpoint/2010/main" val="167587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295400"/>
          </a:xfrm>
        </p:spPr>
        <p:txBody>
          <a:bodyPr>
            <a:noAutofit/>
          </a:bodyPr>
          <a:lstStyle/>
          <a:p>
            <a:pPr>
              <a:spcBef>
                <a:spcPts val="550"/>
              </a:spcBef>
            </a:pPr>
            <a:r>
              <a:rPr lang="en-US" sz="1600" dirty="0"/>
              <a:t>FELs are unique light sources to observe matter on </a:t>
            </a:r>
            <a:r>
              <a:rPr lang="en-US" sz="1600" b="1" dirty="0">
                <a:solidFill>
                  <a:srgbClr val="002060"/>
                </a:solidFill>
              </a:rPr>
              <a:t>spatial AND time </a:t>
            </a:r>
            <a:r>
              <a:rPr lang="en-US" sz="1600" dirty="0"/>
              <a:t>scales of atomic processes</a:t>
            </a:r>
          </a:p>
          <a:p>
            <a:pPr>
              <a:spcBef>
                <a:spcPts val="550"/>
              </a:spcBef>
            </a:pPr>
            <a:r>
              <a:rPr lang="en-US" sz="1600" dirty="0"/>
              <a:t>They can address fundamental research questions across the disciplines of physics, chemistry, materials and life sciences.</a:t>
            </a:r>
          </a:p>
          <a:p>
            <a:pPr marL="109728" indent="0">
              <a:buNone/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with light sources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57200" y="2133600"/>
            <a:ext cx="8229600" cy="1295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50"/>
              </a:spcBef>
            </a:pPr>
            <a:r>
              <a:rPr lang="en-US" sz="1600" dirty="0"/>
              <a:t>Examples: </a:t>
            </a:r>
          </a:p>
          <a:p>
            <a:pPr lvl="1">
              <a:spcBef>
                <a:spcPts val="550"/>
              </a:spcBef>
            </a:pPr>
            <a:r>
              <a:rPr lang="en-US" sz="1600" dirty="0"/>
              <a:t>Crystallography to determine structure and dynamics of biomolecules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discovery of new drugs for challenging diseases</a:t>
            </a:r>
          </a:p>
          <a:p>
            <a:pPr lvl="1">
              <a:spcBef>
                <a:spcPts val="550"/>
              </a:spcBef>
            </a:pPr>
            <a:r>
              <a:rPr lang="en-US" sz="1600" dirty="0"/>
              <a:t>Observation of transitions in quantum materials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development of new materials for multiple applications</a:t>
            </a:r>
          </a:p>
        </p:txBody>
      </p:sp>
      <p:pic>
        <p:nvPicPr>
          <p:cNvPr id="1132552" name="Picture 8" descr="http://www.kurzweilai.net/images/xfel_structure_prote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729" y="4022771"/>
            <a:ext cx="3158871" cy="207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www.fels-of-europe.eu/sites/site_fels-of-europe/content/e212751/e214611/e234267/ElectricitycontrolmagnetismQM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008" y="3962400"/>
            <a:ext cx="321259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fels-of-europe.eu/sites/site_fels-of-europe/content/e212751/e214611/e234264/Trypanosoma-brucei-cathepsin-B-Molecular-Structure.mw5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9" y="3696419"/>
            <a:ext cx="2932981" cy="293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4114800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/>
              <a:t>reconstruction</a:t>
            </a:r>
            <a:endParaRPr lang="de-CH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48453" y="518160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/>
              <a:t>known</a:t>
            </a:r>
            <a:endParaRPr lang="de-CH" sz="1400" dirty="0"/>
          </a:p>
        </p:txBody>
      </p:sp>
      <p:sp>
        <p:nvSpPr>
          <p:cNvPr id="13" name="Rectangle 12"/>
          <p:cNvSpPr/>
          <p:nvPr/>
        </p:nvSpPr>
        <p:spPr>
          <a:xfrm>
            <a:off x="2819400" y="6096000"/>
            <a:ext cx="2819400" cy="30777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CH" sz="1400" dirty="0" err="1"/>
              <a:t>Ref</a:t>
            </a:r>
            <a:r>
              <a:rPr lang="de-CH" sz="1400" dirty="0"/>
              <a:t>. PNNL </a:t>
            </a:r>
            <a:r>
              <a:rPr lang="de-CH" sz="1400" dirty="0" err="1"/>
              <a:t>and</a:t>
            </a:r>
            <a:r>
              <a:rPr lang="de-CH" sz="1400" dirty="0"/>
              <a:t> FELs </a:t>
            </a:r>
            <a:r>
              <a:rPr lang="de-CH" sz="1400" dirty="0" err="1"/>
              <a:t>of</a:t>
            </a:r>
            <a:r>
              <a:rPr lang="de-CH" sz="1400" dirty="0"/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56650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0</TotalTime>
  <Words>3278</Words>
  <Application>Microsoft Office PowerPoint</Application>
  <PresentationFormat>On-screen Show (4:3)</PresentationFormat>
  <Paragraphs>651</Paragraphs>
  <Slides>53</Slides>
  <Notes>23</Notes>
  <HiddenSlides>0</HiddenSlides>
  <MMClips>4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70" baseType="lpstr">
      <vt:lpstr>ＭＳ Ｐゴシック</vt:lpstr>
      <vt:lpstr>Arial</vt:lpstr>
      <vt:lpstr>Calibri</vt:lpstr>
      <vt:lpstr>Chalkboard</vt:lpstr>
      <vt:lpstr>DejaVu LGC Sans</vt:lpstr>
      <vt:lpstr>Helvetica</vt:lpstr>
      <vt:lpstr>Lucida Sans Unicode</vt:lpstr>
      <vt:lpstr>StarSymbol</vt:lpstr>
      <vt:lpstr>Symbol</vt:lpstr>
      <vt:lpstr>Times</vt:lpstr>
      <vt:lpstr>Times New Roman</vt:lpstr>
      <vt:lpstr>Verdana</vt:lpstr>
      <vt:lpstr>Wingdings</vt:lpstr>
      <vt:lpstr>Wingdings 2</vt:lpstr>
      <vt:lpstr>Wingdings 3</vt:lpstr>
      <vt:lpstr>Concourse</vt:lpstr>
      <vt:lpstr>Equation</vt:lpstr>
      <vt:lpstr>Free-Electron Lasers</vt:lpstr>
      <vt:lpstr>Contents</vt:lpstr>
      <vt:lpstr>I. Introduction</vt:lpstr>
      <vt:lpstr>3 Types of Light Sources</vt:lpstr>
      <vt:lpstr>3 Types of Light Sources</vt:lpstr>
      <vt:lpstr>PowerPoint Presentation</vt:lpstr>
      <vt:lpstr>PowerPoint Presentation</vt:lpstr>
      <vt:lpstr>4th generation light sources: FELs</vt:lpstr>
      <vt:lpstr>Science with light sources</vt:lpstr>
      <vt:lpstr>II. Basic physics principles Electron motion</vt:lpstr>
      <vt:lpstr>Forcing the Electrons to Wiggle…</vt:lpstr>
      <vt:lpstr>Wiggler Field</vt:lpstr>
      <vt:lpstr>Motion in Planar Undulator</vt:lpstr>
      <vt:lpstr>In the Co-moving frame</vt:lpstr>
      <vt:lpstr>II. Basic physics principles. Undulator radiation</vt:lpstr>
      <vt:lpstr>Resonance Condition (I)</vt:lpstr>
      <vt:lpstr>Resonance Condition (II)</vt:lpstr>
      <vt:lpstr>The FEL Resonant Wavelength</vt:lpstr>
      <vt:lpstr>II. Basic physics principles. Microbunching</vt:lpstr>
      <vt:lpstr>Basic ideas</vt:lpstr>
      <vt:lpstr>Co-Propagation of Electrons and Field</vt:lpstr>
      <vt:lpstr>Energy Modulation &amp; Longitudinal Motion</vt:lpstr>
      <vt:lpstr>Motion in Phasespace</vt:lpstr>
      <vt:lpstr>Microbunching</vt:lpstr>
      <vt:lpstr>The Generic Amplification Process</vt:lpstr>
      <vt:lpstr>II. Basic physics principles. SASE FELs</vt:lpstr>
      <vt:lpstr>FEL Modes</vt:lpstr>
      <vt:lpstr>Typical Growth of SASE Pulse</vt:lpstr>
      <vt:lpstr>SASE FELs</vt:lpstr>
      <vt:lpstr>II. Basic physics principles. The FEL parameter r</vt:lpstr>
      <vt:lpstr>The Importance of the FEL Parameter r</vt:lpstr>
      <vt:lpstr>Summary of basic physics principles</vt:lpstr>
      <vt:lpstr>III. Electron beam requirements</vt:lpstr>
      <vt:lpstr>Electron Beam Requirements: Energy Spread</vt:lpstr>
      <vt:lpstr>3D Effects - Emittance</vt:lpstr>
      <vt:lpstr>Optimizing the Focusing</vt:lpstr>
      <vt:lpstr>IV. FEL driver accelerators</vt:lpstr>
      <vt:lpstr>Linac-based FELs</vt:lpstr>
      <vt:lpstr>Electron sources</vt:lpstr>
      <vt:lpstr>Bunch compression</vt:lpstr>
      <vt:lpstr>Self Interactions</vt:lpstr>
      <vt:lpstr>Electron beam optics</vt:lpstr>
      <vt:lpstr>Requirements of an FEL / Diagnostics</vt:lpstr>
      <vt:lpstr>V. FEL projects around  the world</vt:lpstr>
      <vt:lpstr>X-ray FEL Projects Around the World</vt:lpstr>
      <vt:lpstr>LCLS (Linac Coherent Light Source)</vt:lpstr>
      <vt:lpstr>LCLS Layout </vt:lpstr>
      <vt:lpstr>European-XFEL</vt:lpstr>
      <vt:lpstr>European-XFEL Layout</vt:lpstr>
      <vt:lpstr>SwissFEL</vt:lpstr>
      <vt:lpstr>SwissFEL Layout</vt:lpstr>
      <vt:lpstr>References</vt:lpstr>
      <vt:lpstr>References</vt:lpstr>
    </vt:vector>
  </TitlesOfParts>
  <Company>Ucla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</dc:title>
  <dc:creator>Sven Reiche</dc:creator>
  <cp:lastModifiedBy>Prat Costa Eduard</cp:lastModifiedBy>
  <cp:revision>449</cp:revision>
  <cp:lastPrinted>2015-02-17T10:34:20Z</cp:lastPrinted>
  <dcterms:created xsi:type="dcterms:W3CDTF">2012-11-14T07:17:04Z</dcterms:created>
  <dcterms:modified xsi:type="dcterms:W3CDTF">2021-01-27T10:57:31Z</dcterms:modified>
</cp:coreProperties>
</file>