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8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9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10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1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2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3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14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36" r:id="rId2"/>
    <p:sldMasterId id="2147483772" r:id="rId3"/>
    <p:sldMasterId id="2147484006" r:id="rId4"/>
    <p:sldMasterId id="2147484020" r:id="rId5"/>
    <p:sldMasterId id="2147484033" r:id="rId6"/>
    <p:sldMasterId id="2147484039" r:id="rId7"/>
    <p:sldMasterId id="2147484051" r:id="rId8"/>
    <p:sldMasterId id="2147484125" r:id="rId9"/>
    <p:sldMasterId id="2147484137" r:id="rId10"/>
    <p:sldMasterId id="2147484149" r:id="rId11"/>
    <p:sldMasterId id="2147484164" r:id="rId12"/>
    <p:sldMasterId id="2147484176" r:id="rId13"/>
    <p:sldMasterId id="2147484190" r:id="rId14"/>
    <p:sldMasterId id="2147484217" r:id="rId15"/>
  </p:sldMasterIdLst>
  <p:notesMasterIdLst>
    <p:notesMasterId r:id="rId75"/>
  </p:notesMasterIdLst>
  <p:sldIdLst>
    <p:sldId id="450" r:id="rId16"/>
    <p:sldId id="1059" r:id="rId17"/>
    <p:sldId id="344" r:id="rId18"/>
    <p:sldId id="343" r:id="rId19"/>
    <p:sldId id="320" r:id="rId20"/>
    <p:sldId id="1060" r:id="rId21"/>
    <p:sldId id="337" r:id="rId22"/>
    <p:sldId id="304" r:id="rId23"/>
    <p:sldId id="333" r:id="rId24"/>
    <p:sldId id="342" r:id="rId25"/>
    <p:sldId id="1079" r:id="rId26"/>
    <p:sldId id="717" r:id="rId27"/>
    <p:sldId id="718" r:id="rId28"/>
    <p:sldId id="1068" r:id="rId29"/>
    <p:sldId id="1075" r:id="rId30"/>
    <p:sldId id="917" r:id="rId31"/>
    <p:sldId id="922" r:id="rId32"/>
    <p:sldId id="954" r:id="rId33"/>
    <p:sldId id="1066" r:id="rId34"/>
    <p:sldId id="1245" r:id="rId35"/>
    <p:sldId id="902" r:id="rId36"/>
    <p:sldId id="928" r:id="rId37"/>
    <p:sldId id="973" r:id="rId38"/>
    <p:sldId id="904" r:id="rId39"/>
    <p:sldId id="972" r:id="rId40"/>
    <p:sldId id="778" r:id="rId41"/>
    <p:sldId id="1246" r:id="rId42"/>
    <p:sldId id="905" r:id="rId43"/>
    <p:sldId id="906" r:id="rId44"/>
    <p:sldId id="1268" r:id="rId45"/>
    <p:sldId id="1061" r:id="rId46"/>
    <p:sldId id="2015" r:id="rId47"/>
    <p:sldId id="1080" r:id="rId48"/>
    <p:sldId id="935" r:id="rId49"/>
    <p:sldId id="1280" r:id="rId50"/>
    <p:sldId id="1076" r:id="rId51"/>
    <p:sldId id="965" r:id="rId52"/>
    <p:sldId id="919" r:id="rId53"/>
    <p:sldId id="945" r:id="rId54"/>
    <p:sldId id="1281" r:id="rId55"/>
    <p:sldId id="2014" r:id="rId56"/>
    <p:sldId id="907" r:id="rId57"/>
    <p:sldId id="2012" r:id="rId58"/>
    <p:sldId id="2013" r:id="rId59"/>
    <p:sldId id="390" r:id="rId60"/>
    <p:sldId id="1282" r:id="rId61"/>
    <p:sldId id="1267" r:id="rId62"/>
    <p:sldId id="964" r:id="rId63"/>
    <p:sldId id="958" r:id="rId64"/>
    <p:sldId id="894" r:id="rId65"/>
    <p:sldId id="1070" r:id="rId66"/>
    <p:sldId id="947" r:id="rId67"/>
    <p:sldId id="948" r:id="rId68"/>
    <p:sldId id="275" r:id="rId69"/>
    <p:sldId id="334" r:id="rId70"/>
    <p:sldId id="335" r:id="rId71"/>
    <p:sldId id="936" r:id="rId72"/>
    <p:sldId id="1233" r:id="rId73"/>
    <p:sldId id="1279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99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14" autoAdjust="0"/>
    <p:restoredTop sz="94660"/>
  </p:normalViewPr>
  <p:slideViewPr>
    <p:cSldViewPr snapToGrid="0">
      <p:cViewPr varScale="1">
        <p:scale>
          <a:sx n="62" d="100"/>
          <a:sy n="62" d="100"/>
        </p:scale>
        <p:origin x="1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1.xml"/><Relationship Id="rId21" Type="http://schemas.openxmlformats.org/officeDocument/2006/relationships/slide" Target="slides/slide6.xml"/><Relationship Id="rId42" Type="http://schemas.openxmlformats.org/officeDocument/2006/relationships/slide" Target="slides/slide27.xml"/><Relationship Id="rId47" Type="http://schemas.openxmlformats.org/officeDocument/2006/relationships/slide" Target="slides/slide32.xml"/><Relationship Id="rId63" Type="http://schemas.openxmlformats.org/officeDocument/2006/relationships/slide" Target="slides/slide48.xml"/><Relationship Id="rId68" Type="http://schemas.openxmlformats.org/officeDocument/2006/relationships/slide" Target="slides/slide53.xml"/><Relationship Id="rId16" Type="http://schemas.openxmlformats.org/officeDocument/2006/relationships/slide" Target="slides/slide1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slide" Target="slides/slide30.xml"/><Relationship Id="rId53" Type="http://schemas.openxmlformats.org/officeDocument/2006/relationships/slide" Target="slides/slide38.xml"/><Relationship Id="rId58" Type="http://schemas.openxmlformats.org/officeDocument/2006/relationships/slide" Target="slides/slide43.xml"/><Relationship Id="rId66" Type="http://schemas.openxmlformats.org/officeDocument/2006/relationships/slide" Target="slides/slide51.xml"/><Relationship Id="rId74" Type="http://schemas.openxmlformats.org/officeDocument/2006/relationships/slide" Target="slides/slide59.xml"/><Relationship Id="rId79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6.xml"/><Relationship Id="rId19" Type="http://schemas.openxmlformats.org/officeDocument/2006/relationships/slide" Target="slides/slide4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slide" Target="slides/slide33.xml"/><Relationship Id="rId56" Type="http://schemas.openxmlformats.org/officeDocument/2006/relationships/slide" Target="slides/slide41.xml"/><Relationship Id="rId64" Type="http://schemas.openxmlformats.org/officeDocument/2006/relationships/slide" Target="slides/slide49.xml"/><Relationship Id="rId69" Type="http://schemas.openxmlformats.org/officeDocument/2006/relationships/slide" Target="slides/slide54.xml"/><Relationship Id="rId77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6.xml"/><Relationship Id="rId72" Type="http://schemas.openxmlformats.org/officeDocument/2006/relationships/slide" Target="slides/slide57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slide" Target="slides/slide31.xml"/><Relationship Id="rId59" Type="http://schemas.openxmlformats.org/officeDocument/2006/relationships/slide" Target="slides/slide44.xml"/><Relationship Id="rId67" Type="http://schemas.openxmlformats.org/officeDocument/2006/relationships/slide" Target="slides/slide52.xml"/><Relationship Id="rId20" Type="http://schemas.openxmlformats.org/officeDocument/2006/relationships/slide" Target="slides/slide5.xml"/><Relationship Id="rId41" Type="http://schemas.openxmlformats.org/officeDocument/2006/relationships/slide" Target="slides/slide26.xml"/><Relationship Id="rId54" Type="http://schemas.openxmlformats.org/officeDocument/2006/relationships/slide" Target="slides/slide39.xml"/><Relationship Id="rId62" Type="http://schemas.openxmlformats.org/officeDocument/2006/relationships/slide" Target="slides/slide47.xml"/><Relationship Id="rId70" Type="http://schemas.openxmlformats.org/officeDocument/2006/relationships/slide" Target="slides/slide55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slide" Target="slides/slide34.xml"/><Relationship Id="rId57" Type="http://schemas.openxmlformats.org/officeDocument/2006/relationships/slide" Target="slides/slide42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52" Type="http://schemas.openxmlformats.org/officeDocument/2006/relationships/slide" Target="slides/slide37.xml"/><Relationship Id="rId60" Type="http://schemas.openxmlformats.org/officeDocument/2006/relationships/slide" Target="slides/slide45.xml"/><Relationship Id="rId65" Type="http://schemas.openxmlformats.org/officeDocument/2006/relationships/slide" Target="slides/slide50.xml"/><Relationship Id="rId73" Type="http://schemas.openxmlformats.org/officeDocument/2006/relationships/slide" Target="slides/slide58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9" Type="http://schemas.openxmlformats.org/officeDocument/2006/relationships/slide" Target="slides/slide24.xml"/><Relationship Id="rId34" Type="http://schemas.openxmlformats.org/officeDocument/2006/relationships/slide" Target="slides/slide19.xml"/><Relationship Id="rId50" Type="http://schemas.openxmlformats.org/officeDocument/2006/relationships/slide" Target="slides/slide35.xml"/><Relationship Id="rId55" Type="http://schemas.openxmlformats.org/officeDocument/2006/relationships/slide" Target="slides/slide40.xml"/><Relationship Id="rId76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6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3200" dirty="0"/>
              <a:t>electrical power budget [MW]</a:t>
            </a:r>
          </a:p>
        </c:rich>
      </c:tx>
      <c:layout>
        <c:manualLayout>
          <c:xMode val="edge"/>
          <c:yMode val="edge"/>
          <c:x val="0.23238522239814294"/>
          <c:y val="4.25925196850393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collider cryo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Z</c:v>
                </c:pt>
                <c:pt idx="1">
                  <c:v>WW</c:v>
                </c:pt>
                <c:pt idx="2">
                  <c:v>ZH</c:v>
                </c:pt>
                <c:pt idx="3">
                  <c:v>ttbar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</c:v>
                </c:pt>
                <c:pt idx="1">
                  <c:v>9</c:v>
                </c:pt>
                <c:pt idx="2">
                  <c:v>14</c:v>
                </c:pt>
                <c:pt idx="3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5C-4B3A-AFC2-901F23C1FB5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booster rf &amp; cryo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Z</c:v>
                </c:pt>
                <c:pt idx="1">
                  <c:v>WW</c:v>
                </c:pt>
                <c:pt idx="2">
                  <c:v>ZH</c:v>
                </c:pt>
                <c:pt idx="3">
                  <c:v>ttbar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5C-4B3A-AFC2-901F23C1FB5A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collider rf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Z</c:v>
                </c:pt>
                <c:pt idx="1">
                  <c:v>WW</c:v>
                </c:pt>
                <c:pt idx="2">
                  <c:v>ZH</c:v>
                </c:pt>
                <c:pt idx="3">
                  <c:v>ttbar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163</c:v>
                </c:pt>
                <c:pt idx="1">
                  <c:v>163</c:v>
                </c:pt>
                <c:pt idx="2">
                  <c:v>145</c:v>
                </c:pt>
                <c:pt idx="3">
                  <c:v>145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5C-4B3A-AFC2-901F23C1FB5A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magnets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Z</c:v>
                </c:pt>
                <c:pt idx="1">
                  <c:v>WW</c:v>
                </c:pt>
                <c:pt idx="2">
                  <c:v>ZH</c:v>
                </c:pt>
                <c:pt idx="3">
                  <c:v>ttbar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4</c:v>
                </c:pt>
                <c:pt idx="1">
                  <c:v>12</c:v>
                </c:pt>
                <c:pt idx="2">
                  <c:v>26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5C-4B3A-AFC2-901F23C1FB5A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cooling &amp; ventilation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Z</c:v>
                </c:pt>
                <c:pt idx="1">
                  <c:v>WW</c:v>
                </c:pt>
                <c:pt idx="2">
                  <c:v>ZH</c:v>
                </c:pt>
                <c:pt idx="3">
                  <c:v>ttbar</c:v>
                </c:pt>
              </c:strCache>
            </c:strRef>
          </c:cat>
          <c:val>
            <c:numRef>
              <c:f>Sheet1!$B$6:$E$6</c:f>
              <c:numCache>
                <c:formatCode>General</c:formatCode>
                <c:ptCount val="4"/>
                <c:pt idx="0">
                  <c:v>30</c:v>
                </c:pt>
                <c:pt idx="1">
                  <c:v>31</c:v>
                </c:pt>
                <c:pt idx="2">
                  <c:v>33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5C-4B3A-AFC2-901F23C1FB5A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general services 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Z</c:v>
                </c:pt>
                <c:pt idx="1">
                  <c:v>WW</c:v>
                </c:pt>
                <c:pt idx="2">
                  <c:v>ZH</c:v>
                </c:pt>
                <c:pt idx="3">
                  <c:v>ttbar</c:v>
                </c:pt>
              </c:strCache>
            </c:strRef>
          </c:cat>
          <c:val>
            <c:numRef>
              <c:f>Sheet1!$B$7:$E$7</c:f>
              <c:numCache>
                <c:formatCode>General</c:formatCode>
                <c:ptCount val="4"/>
                <c:pt idx="0">
                  <c:v>36</c:v>
                </c:pt>
                <c:pt idx="1">
                  <c:v>36</c:v>
                </c:pt>
                <c:pt idx="2">
                  <c:v>36</c:v>
                </c:pt>
                <c:pt idx="3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95C-4B3A-AFC2-901F23C1FB5A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two experiments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Z</c:v>
                </c:pt>
                <c:pt idx="1">
                  <c:v>WW</c:v>
                </c:pt>
                <c:pt idx="2">
                  <c:v>ZH</c:v>
                </c:pt>
                <c:pt idx="3">
                  <c:v>ttbar</c:v>
                </c:pt>
              </c:strCache>
            </c:strRef>
          </c:cat>
          <c:val>
            <c:numRef>
              <c:f>Sheet1!$B$8:$E$8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95C-4B3A-AFC2-901F23C1FB5A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two data centres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Z</c:v>
                </c:pt>
                <c:pt idx="1">
                  <c:v>WW</c:v>
                </c:pt>
                <c:pt idx="2">
                  <c:v>ZH</c:v>
                </c:pt>
                <c:pt idx="3">
                  <c:v>ttbar</c:v>
                </c:pt>
              </c:strCache>
            </c:strRef>
          </c:cat>
          <c:val>
            <c:numRef>
              <c:f>Sheet1!$B$9:$E$9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95C-4B3A-AFC2-901F23C1FB5A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injector complex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Z</c:v>
                </c:pt>
                <c:pt idx="1">
                  <c:v>WW</c:v>
                </c:pt>
                <c:pt idx="2">
                  <c:v>ZH</c:v>
                </c:pt>
                <c:pt idx="3">
                  <c:v>ttbar</c:v>
                </c:pt>
              </c:strCache>
            </c:strRef>
          </c:cat>
          <c:val>
            <c:numRef>
              <c:f>Sheet1!$B$10:$E$10</c:f>
              <c:numCache>
                <c:formatCode>General</c:formatCode>
                <c:ptCount val="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95C-4B3A-AFC2-901F23C1FB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370189663"/>
        <c:axId val="363416319"/>
      </c:barChart>
      <c:catAx>
        <c:axId val="3701896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416319"/>
        <c:crosses val="autoZero"/>
        <c:auto val="1"/>
        <c:lblAlgn val="ctr"/>
        <c:lblOffset val="100"/>
        <c:noMultiLvlLbl val="0"/>
      </c:catAx>
      <c:valAx>
        <c:axId val="3634163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1896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wmf"/><Relationship Id="rId1" Type="http://schemas.openxmlformats.org/officeDocument/2006/relationships/image" Target="../media/image10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9630C-11B2-4D21-8565-588800A7CF10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7419A-CCA0-4623-84AD-5863B0A0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905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New slide from Davide.</a:t>
            </a:r>
          </a:p>
          <a:p>
            <a:r>
              <a:rPr lang="de-AT" dirty="0"/>
              <a:t>Showing that conductor</a:t>
            </a:r>
            <a:r>
              <a:rPr lang="de-AT" baseline="0" dirty="0"/>
              <a:t> development is launched at international level, Russia, Japan, (Korea and Europe in preparation)</a:t>
            </a:r>
            <a:endParaRPr lang="de-AT" dirty="0"/>
          </a:p>
          <a:p>
            <a:r>
              <a:rPr lang="de-AT" dirty="0"/>
              <a:t>Underline importance of that development as main</a:t>
            </a:r>
            <a:r>
              <a:rPr lang="de-AT" baseline="0" dirty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9794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46BF4A-9E2F-4614-8ADE-8D1E3AEA1D7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4189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7232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87119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3E912D2D-0716-43FF-AA58-C5B486BA7BB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52366F99-07CE-4250-AAF4-32BD2D3B39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3B819909-9AE0-485A-8E7B-A19C359945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2751EC3-9575-4715-84CD-3CB7031072E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2242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EC5A2D7F-2D72-4154-ACA4-0E80F000092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B5ED5191-034B-4A72-8A9C-603CCC42D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807A0052-B33D-46D9-900C-7225245148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57B6B5-9911-4BB5-A5CC-50B3648E9CE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22343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982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New slide from Davide.</a:t>
            </a:r>
          </a:p>
          <a:p>
            <a:r>
              <a:rPr lang="de-AT" dirty="0"/>
              <a:t>Showing that conductor</a:t>
            </a:r>
            <a:r>
              <a:rPr lang="de-AT" baseline="0" dirty="0"/>
              <a:t> development is launched at international level, Russia, Japan, (Korea and Europe in preparation)</a:t>
            </a:r>
            <a:endParaRPr lang="de-AT" dirty="0"/>
          </a:p>
          <a:p>
            <a:r>
              <a:rPr lang="de-AT" dirty="0"/>
              <a:t>Underline importance of that development as main</a:t>
            </a:r>
            <a:r>
              <a:rPr lang="de-AT" baseline="0" dirty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6689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New slide from Davide.</a:t>
            </a:r>
          </a:p>
          <a:p>
            <a:r>
              <a:rPr lang="de-AT" dirty="0"/>
              <a:t>Showing that conductor</a:t>
            </a:r>
            <a:r>
              <a:rPr lang="de-AT" baseline="0" dirty="0"/>
              <a:t> development is launched at international level, Russia, Japan, (Korea and Europe in preparation)</a:t>
            </a:r>
            <a:endParaRPr lang="de-AT" dirty="0"/>
          </a:p>
          <a:p>
            <a:r>
              <a:rPr lang="de-AT" dirty="0"/>
              <a:t>Underline importance of that development as main</a:t>
            </a:r>
            <a:r>
              <a:rPr lang="de-AT" baseline="0" dirty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1561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8CFAE0D5-7888-4EE7-B1B2-D448CA69E9E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29CA19B5-9A39-4C0C-8A55-ABFC1BB27A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30BCB3DF-1678-4186-9761-AC403FD2C0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5268B7-6E14-4C83-9DC0-CE58F674A5C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1EDC4499-045C-462D-AA66-95FEF7C1FA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826F0FE-6369-4CF0-B41C-938D58FFF63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3520728F-59B5-4AB7-8044-2972A99CF2D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291F20D6-99DD-4493-80DE-8109AC2D8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874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969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71973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884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2"/>
            <a:ext cx="91440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07646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3307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CF92C8-6B61-414D-B676-346ABD3BBA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FAC9F4-1FD1-4D27-BB49-86983B3BF0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68C91E-59F9-4A74-BF39-E081A20736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D292F79-8F2A-4FA9-AE53-2EF1C2E43B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771324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819BF3-7C47-410F-9592-5D1CC5A6F4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5DE769-EDC7-4176-BF4D-4FAE3F7B8C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31C566-6127-4820-B3BF-870381757F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4D528F0-1A0C-481A-9FB2-0C6A532970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550979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321E4D9-6142-4B7F-B265-1A9B8DE575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983A88F-5EB8-42F0-A168-318B5BC051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28AF3E6-7747-48C4-AD5D-B2454A82C0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4215992-1BB1-4013-98FF-9351C988ED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722022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DBE9F85-F555-4D9F-84B9-C57FF2E7FE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04EC337-1D38-4A26-8EC6-FE35EA481E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1F44C4D-2C82-4EFB-914F-FBCA8AE2F8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D05F7357-FDD2-41F0-A65C-2E0C229AFB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3558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2701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717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3007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7" y="242089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973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4721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18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69618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1/28/2021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60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1DCD7-FB5B-4583-BD70-D1D533299D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485A6-34F3-4D38-90C5-3F3E32041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70D59-0728-4368-9C6C-5D2EB905B1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562BEE-1ADA-4202-9517-D3D271DB22DD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B3C1A-D415-477C-B0B1-E9BC383CD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36B1B-E7D0-4596-B1D0-83D7FC379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25164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87835-7F9A-4760-9262-14856B9E9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277C8-7AEC-4AAE-973A-7C2F3303CB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395E5F-21E3-4C7C-A5CD-0A16D4E569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562BEE-1ADA-4202-9517-D3D271DB22DD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BAB2D-5C06-4A48-9695-098086FF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124E1-C1C1-4784-AA5A-5BB601E84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0586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163C2-83A7-4BA2-9E66-9898C65D0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49925-5A71-408E-9D69-A1294C790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83E7D-1380-4142-9418-535F8A964F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562BEE-1ADA-4202-9517-D3D271DB22DD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07EFC-D5FE-44C2-BFCB-3F78B91D7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1781C-8A18-4B86-B077-AF0AE53A0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3523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8117C-1081-4EA8-80D0-A72F2DBDD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1C54E-51EE-46CB-96D4-AA2B783246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482E57-8FDD-4B7F-B3C7-2636CC149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B1AF92-0273-4FE6-BF79-67678E40DE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562BEE-1ADA-4202-9517-D3D271DB22DD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29A69-A5E1-4657-8F98-BC4A5D212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BF8DB2-58D3-4DCA-B49D-16B825DD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87916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825B3-F002-43FB-964A-B8C01968A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43AAB-8CF7-42B1-8885-F44702641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21A525-A736-4323-9C08-7A6741DF2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57ABD8-925E-485C-8C79-2964C95EB8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1CC8C8-4A6C-43BB-85D7-46239F3EC0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9743EE-35D5-4E79-83F4-9AAFEF36DF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562BEE-1ADA-4202-9517-D3D271DB22DD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F645B0-EB07-4709-8E71-0F2CEA855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FB21FE-1BAA-468B-A316-39EE4A0B9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51879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B8FEF-4DCD-439E-9CB5-570DB808E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F1EBF4-907B-4035-BF73-68A22F3590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562BEE-1ADA-4202-9517-D3D271DB22DD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3E67DC-3275-4625-B908-37F58B24F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31CA1-3750-4276-BFB3-0F82DD60F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79085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CEE1FD-C1D8-401E-B446-27E1FD3783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562BEE-1ADA-4202-9517-D3D271DB22DD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7A0324-3F1E-4C3F-9D56-99A939FB0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C48317-BF25-4D34-829A-5586CE47A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24632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C93F8-1301-4132-A177-13F858208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15854-1AEF-42C1-A923-2ECC14CC5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4EEE40-4BBD-4429-95A1-1580CE5DB7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1C6FA3-A76D-411B-848B-B90A167333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562BEE-1ADA-4202-9517-D3D271DB22DD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C39F98-DA4D-4E50-92FF-1AD556853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F6AEF6-01F0-44F7-9B29-61DC0EDC8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58510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1BDB6-218D-4C85-954F-7BE036C6C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2DBD06-534A-4656-B62B-F10620D2CA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C4A9FB-D2A4-415D-B3F2-14D58C1FD5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191AF6-C3F3-4D06-9252-7042AEBA12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562BEE-1ADA-4202-9517-D3D271DB22DD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7481C9-087E-4BB4-A6D8-DBE6CAF8E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E8DCA1-713B-4A4F-BD8A-D5679FA7A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696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47613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738F9-E752-4D87-B051-EC48D43ED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067E3A-7A34-45F1-AB4D-E7145866F7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1D060-639C-46EC-8EE5-CC670608EB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562BEE-1ADA-4202-9517-D3D271DB22DD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73340-32B8-4676-868B-3D479ED28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2B9AC-E26A-48A3-8F8F-FE1EE5642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32761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158A57-3505-48F9-9DD2-9C387C4147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35505A-D183-4F24-B5C6-60B13C50D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00BAC-A574-494D-9FC4-AEC75AD788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562BEE-1ADA-4202-9517-D3D271DB22DD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FA0FF-3CAE-4445-9923-C67AB616B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1895D-D6EA-470B-9904-C730BAA18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5AE49D9-A868-4F6B-B1E6-1FE8A19BE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99084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5197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206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6328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97575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06855"/>
      </p:ext>
    </p:extLst>
  </p:cSld>
  <p:clrMapOvr>
    <a:masterClrMapping/>
  </p:clrMapOvr>
  <p:transition spd="slow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-5502" y="-1"/>
            <a:ext cx="9258022" cy="900000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82630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56656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266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9415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22401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08937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46536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6520054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7337161" y="16152"/>
            <a:ext cx="1786338" cy="7296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055" y="16152"/>
            <a:ext cx="1822041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3669863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6057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6643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87579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21155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65096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50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1520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37283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45834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31639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85047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189305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23/07/2014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1981200" y="2971800"/>
            <a:ext cx="4419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Higgs Hunting 2014 - Paris - J. Wenninger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86700" y="6400800"/>
            <a:ext cx="91440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27887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123196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/>
              <a:t>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0760896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9242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202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80357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4839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7" y="242089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9688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65354569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1/28/2021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727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42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621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996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33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8991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341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979572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98081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05797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78240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12544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36853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42085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50618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849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9"/>
            <a:ext cx="7772400" cy="1362075"/>
          </a:xfrm>
        </p:spPr>
        <p:txBody>
          <a:bodyPr anchor="t"/>
          <a:lstStyle>
            <a:lvl1pPr algn="l">
              <a:defRPr sz="33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2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43818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3279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632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5374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269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9601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624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6204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2433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413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157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5585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6176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0878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862843"/>
      </p:ext>
    </p:extLst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4084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8218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1657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1165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4502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9588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51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7"/>
            <a:ext cx="4040188" cy="389733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7"/>
            <a:ext cx="4041775" cy="318295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673138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5555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20071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24690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86768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0" y="0"/>
            <a:ext cx="9258022" cy="720000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7535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9847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743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234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6047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289688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410072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0018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52169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7689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2964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96655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69833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43217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26958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3645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623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682978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81624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0966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19077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3195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68268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5455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26938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1857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08069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661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85141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619906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0265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1902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0621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09119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46000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62875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7007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00256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47296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778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7"/>
            <a:ext cx="5486400" cy="345916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045104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89287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0876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76E6-A94E-4957-BBC7-5970B5E4D4A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7037B-0BB8-45C5-8146-88985930D00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69582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8FDD5F-8945-4362-AB65-CE96547AFF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2C4453B-A1B5-4DD8-888C-B20008BE9A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4C492EC-FE01-414E-A6EB-8F9BB195CB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1B49AE5-E7DA-4CCC-AE73-E1EB841558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58477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CAF817C-549D-4FEC-ACA9-6B7A5AE3E8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106B4F4-D196-4AFC-85D7-655EF93E98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C5DFB4-CAAE-4CC5-87DA-6E849E04A8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7AC0943-B697-4029-898F-91FD880D8C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282174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50495E0-1EEC-4EFA-AFBC-26B9911C68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45B5FFA-7816-47C5-9092-0753204E8C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A1F6EA6-A6E6-4FC9-8F16-3026613534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F3942E4-3B5F-46EF-86B5-1D14A621C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175593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F4D061-8FA5-4340-A63A-A786ECDA70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CFBDB0-BB70-4443-A2AD-40B61C110D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80F3B7-F78F-4CB6-A01C-D634A797B85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F071F4E-8A40-4ABC-A267-3ECA2C3F96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441156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FE42711-3B7C-4138-BBF4-E1F507FF07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7FDF3BB-F7D5-4698-B5F7-5DFF606955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E02DEBA-0C01-476F-A140-0BA034A362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D6B2AE36-01BA-4D3C-838D-373A015502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21423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2C75166-3041-45BF-B50C-9290C3ED4C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1A0A09-5678-422D-8D84-17D0CFBD9C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28BB876-4CF2-40E5-80C3-7DCE53A955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DBC8D7DE-FAE3-48DD-BD53-DE07BF8F0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126934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4870D5A-A061-4FAC-8B64-61A62604C6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64D04AA-0F7D-4953-9B24-EC2A909D09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5362B78-4C08-40A1-8F1E-18E0ECE66B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4C96C30-B1AC-42D1-A967-A695CF641F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238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7.xml"/><Relationship Id="rId9" Type="http://schemas.openxmlformats.org/officeDocument/2006/relationships/image" Target="../media/image2.em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124.xml"/><Relationship Id="rId7" Type="http://schemas.openxmlformats.org/officeDocument/2006/relationships/theme" Target="../theme/theme13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slideLayout" Target="../slideLayouts/slideLayout140.xml"/><Relationship Id="rId18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30.xml"/><Relationship Id="rId21" Type="http://schemas.openxmlformats.org/officeDocument/2006/relationships/theme" Target="../theme/theme14.xml"/><Relationship Id="rId7" Type="http://schemas.openxmlformats.org/officeDocument/2006/relationships/slideLayout" Target="../slideLayouts/slideLayout134.xml"/><Relationship Id="rId12" Type="http://schemas.openxmlformats.org/officeDocument/2006/relationships/slideLayout" Target="../slideLayouts/slideLayout139.xml"/><Relationship Id="rId17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29.xml"/><Relationship Id="rId16" Type="http://schemas.openxmlformats.org/officeDocument/2006/relationships/slideLayout" Target="../slideLayouts/slideLayout143.xml"/><Relationship Id="rId20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5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37.xml"/><Relationship Id="rId19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Relationship Id="rId14" Type="http://schemas.openxmlformats.org/officeDocument/2006/relationships/slideLayout" Target="../slideLayouts/slideLayout141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150.xml"/><Relationship Id="rId7" Type="http://schemas.openxmlformats.org/officeDocument/2006/relationships/theme" Target="../theme/theme15.xml"/><Relationship Id="rId2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5" Type="http://schemas.openxmlformats.org/officeDocument/2006/relationships/slideLayout" Target="../slideLayouts/slideLayout152.xml"/><Relationship Id="rId4" Type="http://schemas.openxmlformats.org/officeDocument/2006/relationships/slideLayout" Target="../slideLayouts/slideLayout15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575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+mn-ea"/>
          <a:cs typeface="Calibri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Calibri"/>
          <a:ea typeface="+mn-ea"/>
          <a:cs typeface="Calibri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Calibri"/>
          <a:ea typeface="+mn-ea"/>
          <a:cs typeface="Calibri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Calibri"/>
          <a:ea typeface="+mn-ea"/>
          <a:cs typeface="Calibri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Calibri"/>
          <a:ea typeface="+mn-ea"/>
          <a:cs typeface="Calibri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FE6A744-8E94-4180-A5F3-752C2695FC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79F14E3-AB50-4B66-BA9F-0E4924ECEB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619E3B3-523F-4E36-8C09-45FB29A5019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23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8" r:id="rId1"/>
    <p:sldLayoutId id="2147484139" r:id="rId2"/>
    <p:sldLayoutId id="2147484140" r:id="rId3"/>
    <p:sldLayoutId id="2147484141" r:id="rId4"/>
    <p:sldLayoutId id="2147484142" r:id="rId5"/>
    <p:sldLayoutId id="2147484143" r:id="rId6"/>
    <p:sldLayoutId id="2147484144" r:id="rId7"/>
    <p:sldLayoutId id="2147484145" r:id="rId8"/>
    <p:sldLayoutId id="2147484146" r:id="rId9"/>
    <p:sldLayoutId id="2147484147" r:id="rId10"/>
    <p:sldLayoutId id="214748414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7110" y="6158312"/>
            <a:ext cx="7375400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920824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880392" y="1598527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3" y="6158312"/>
            <a:ext cx="7375400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9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BD803F-B6A3-4AA7-9901-DB80B3F4B195}"/>
              </a:ext>
            </a:extLst>
          </p:cNvPr>
          <p:cNvSpPr txBox="1"/>
          <p:nvPr userDrawn="1"/>
        </p:nvSpPr>
        <p:spPr>
          <a:xfrm>
            <a:off x="544936" y="620672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Circular </a:t>
            </a:r>
            <a:r>
              <a:rPr lang="en-GB" sz="1000" b="1" dirty="0" err="1">
                <a:solidFill>
                  <a:schemeClr val="bg1"/>
                </a:solidFill>
              </a:rPr>
              <a:t>e+e</a:t>
            </a:r>
            <a:r>
              <a:rPr lang="en-GB" sz="1000" b="1" dirty="0">
                <a:solidFill>
                  <a:schemeClr val="bg1"/>
                </a:solidFill>
              </a:rPr>
              <a:t>- Colliders</a:t>
            </a:r>
            <a:endParaRPr lang="en-GB" sz="1000" b="1" baseline="0" dirty="0">
              <a:solidFill>
                <a:schemeClr val="bg1"/>
              </a:solidFill>
            </a:endParaRPr>
          </a:p>
          <a:p>
            <a:r>
              <a:rPr lang="en-GB" sz="1000" b="1" baseline="0" dirty="0">
                <a:solidFill>
                  <a:schemeClr val="bg1"/>
                </a:solidFill>
              </a:rPr>
              <a:t>Frank Zimmermann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GB" sz="1000" b="1" dirty="0">
                <a:solidFill>
                  <a:schemeClr val="bg1"/>
                </a:solidFill>
              </a:rPr>
              <a:t>JUAS January 2021</a:t>
            </a:r>
          </a:p>
        </p:txBody>
      </p:sp>
    </p:spTree>
    <p:extLst>
      <p:ext uri="{BB962C8B-B14F-4D97-AF65-F5344CB8AC3E}">
        <p14:creationId xmlns:p14="http://schemas.microsoft.com/office/powerpoint/2010/main" val="170421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0" r:id="rId1"/>
    <p:sldLayoutId id="2147484151" r:id="rId2"/>
    <p:sldLayoutId id="2147484152" r:id="rId3"/>
    <p:sldLayoutId id="2147484153" r:id="rId4"/>
    <p:sldLayoutId id="2147484154" r:id="rId5"/>
    <p:sldLayoutId id="2147484155" r:id="rId6"/>
    <p:sldLayoutId id="2147484156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4A0120-A382-44C7-BDE3-D74A70C5F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9347C2-6821-4524-8D9A-6318E4580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872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204493-84C3-447D-87B3-483D42B6F7C6}"/>
              </a:ext>
            </a:extLst>
          </p:cNvPr>
          <p:cNvSpPr txBox="1"/>
          <p:nvPr userDrawn="1"/>
        </p:nvSpPr>
        <p:spPr>
          <a:xfrm>
            <a:off x="729582" y="6234265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Circular </a:t>
            </a:r>
            <a:r>
              <a:rPr lang="en-GB" sz="1000" b="1" dirty="0" err="1">
                <a:solidFill>
                  <a:schemeClr val="bg1"/>
                </a:solidFill>
              </a:rPr>
              <a:t>e+e</a:t>
            </a:r>
            <a:r>
              <a:rPr lang="en-GB" sz="1000" b="1" dirty="0">
                <a:solidFill>
                  <a:schemeClr val="bg1"/>
                </a:solidFill>
              </a:rPr>
              <a:t>- Colliders</a:t>
            </a:r>
            <a:endParaRPr lang="en-GB" sz="1000" b="1" baseline="0" dirty="0">
              <a:solidFill>
                <a:schemeClr val="bg1"/>
              </a:solidFill>
            </a:endParaRPr>
          </a:p>
          <a:p>
            <a:r>
              <a:rPr lang="en-GB" sz="1000" b="1" baseline="0" dirty="0">
                <a:solidFill>
                  <a:schemeClr val="bg1"/>
                </a:solidFill>
              </a:rPr>
              <a:t>Frank Zimmermann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GB" sz="1000" b="1" dirty="0">
                <a:solidFill>
                  <a:schemeClr val="bg1"/>
                </a:solidFill>
              </a:rPr>
              <a:t>JUAS January 2021</a:t>
            </a:r>
          </a:p>
        </p:txBody>
      </p:sp>
    </p:spTree>
    <p:extLst>
      <p:ext uri="{BB962C8B-B14F-4D97-AF65-F5344CB8AC3E}">
        <p14:creationId xmlns:p14="http://schemas.microsoft.com/office/powerpoint/2010/main" val="116094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2511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92" r:id="rId2"/>
    <p:sldLayoutId id="2147484193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0" r:id="rId10"/>
    <p:sldLayoutId id="2147484201" r:id="rId11"/>
    <p:sldLayoutId id="2147484202" r:id="rId12"/>
    <p:sldLayoutId id="2147484203" r:id="rId13"/>
    <p:sldLayoutId id="2147484204" r:id="rId14"/>
    <p:sldLayoutId id="2147484205" r:id="rId15"/>
    <p:sldLayoutId id="2147484206" r:id="rId16"/>
    <p:sldLayoutId id="2147484208" r:id="rId17"/>
    <p:sldLayoutId id="2147484210" r:id="rId18"/>
    <p:sldLayoutId id="2147484211" r:id="rId19"/>
    <p:sldLayoutId id="2147484216" r:id="rId20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7110" y="6158312"/>
            <a:ext cx="7375400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920824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880392" y="1598527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3" y="6158312"/>
            <a:ext cx="7375400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9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2BDE1E-0F04-4E69-91CF-3F4BB6F33D8F}"/>
              </a:ext>
            </a:extLst>
          </p:cNvPr>
          <p:cNvSpPr txBox="1"/>
          <p:nvPr userDrawn="1"/>
        </p:nvSpPr>
        <p:spPr>
          <a:xfrm>
            <a:off x="777661" y="6244115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Circular </a:t>
            </a:r>
            <a:r>
              <a:rPr lang="en-GB" sz="1000" b="1" dirty="0" err="1">
                <a:solidFill>
                  <a:schemeClr val="bg1"/>
                </a:solidFill>
              </a:rPr>
              <a:t>e+e</a:t>
            </a:r>
            <a:r>
              <a:rPr lang="en-GB" sz="1000" b="1" dirty="0">
                <a:solidFill>
                  <a:schemeClr val="bg1"/>
                </a:solidFill>
              </a:rPr>
              <a:t>- Colliders</a:t>
            </a:r>
            <a:endParaRPr lang="en-GB" sz="1000" b="1" baseline="0" dirty="0">
              <a:solidFill>
                <a:schemeClr val="bg1"/>
              </a:solidFill>
            </a:endParaRPr>
          </a:p>
          <a:p>
            <a:r>
              <a:rPr lang="en-GB" sz="1000" b="1" baseline="0" dirty="0">
                <a:solidFill>
                  <a:schemeClr val="bg1"/>
                </a:solidFill>
              </a:rPr>
              <a:t>Frank Zimmermann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GB" sz="1000" b="1" dirty="0">
                <a:solidFill>
                  <a:schemeClr val="bg1"/>
                </a:solidFill>
              </a:rPr>
              <a:t>JUAS January 2021</a:t>
            </a:r>
          </a:p>
        </p:txBody>
      </p:sp>
    </p:spTree>
    <p:extLst>
      <p:ext uri="{BB962C8B-B14F-4D97-AF65-F5344CB8AC3E}">
        <p14:creationId xmlns:p14="http://schemas.microsoft.com/office/powerpoint/2010/main" val="3159428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  <p:sldLayoutId id="2147484220" r:id="rId3"/>
    <p:sldLayoutId id="2147484221" r:id="rId4"/>
    <p:sldLayoutId id="2147484222" r:id="rId5"/>
    <p:sldLayoutId id="2147484223" r:id="rId6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87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Calibri"/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095482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5502" y="-1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91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9" r:id="rId3"/>
    <p:sldLayoutId id="2147484010" r:id="rId4"/>
    <p:sldLayoutId id="2147484011" r:id="rId5"/>
    <p:sldLayoutId id="2147484012" r:id="rId6"/>
    <p:sldLayoutId id="2147484013" r:id="rId7"/>
    <p:sldLayoutId id="2147484014" r:id="rId8"/>
    <p:sldLayoutId id="2147484015" r:id="rId9"/>
    <p:sldLayoutId id="2147484016" r:id="rId10"/>
    <p:sldLayoutId id="2147484017" r:id="rId11"/>
    <p:sldLayoutId id="2147484018" r:id="rId12"/>
    <p:sldLayoutId id="214748401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E7A82-05A5-43F9-A20B-07A3BA495A64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54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26321" y="6261913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Circular </a:t>
            </a:r>
            <a:r>
              <a:rPr lang="en-GB" sz="1000" b="1" dirty="0" err="1">
                <a:solidFill>
                  <a:schemeClr val="bg1"/>
                </a:solidFill>
              </a:rPr>
              <a:t>e+e</a:t>
            </a:r>
            <a:r>
              <a:rPr lang="en-GB" sz="1000" b="1" dirty="0">
                <a:solidFill>
                  <a:schemeClr val="bg1"/>
                </a:solidFill>
              </a:rPr>
              <a:t>- Colliders</a:t>
            </a:r>
            <a:endParaRPr lang="en-GB" sz="1000" b="1" baseline="0" dirty="0">
              <a:solidFill>
                <a:schemeClr val="bg1"/>
              </a:solidFill>
            </a:endParaRPr>
          </a:p>
          <a:p>
            <a:r>
              <a:rPr lang="en-GB" sz="1000" b="1" baseline="0" dirty="0">
                <a:solidFill>
                  <a:schemeClr val="bg1"/>
                </a:solidFill>
              </a:rPr>
              <a:t>Frank Zimmermann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GB" sz="1000" b="1" dirty="0">
                <a:solidFill>
                  <a:schemeClr val="bg1"/>
                </a:solidFill>
              </a:rPr>
              <a:t>JUAS January 2021</a:t>
            </a:r>
          </a:p>
        </p:txBody>
      </p:sp>
    </p:spTree>
    <p:extLst>
      <p:ext uri="{BB962C8B-B14F-4D97-AF65-F5344CB8AC3E}">
        <p14:creationId xmlns:p14="http://schemas.microsoft.com/office/powerpoint/2010/main" val="390777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714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68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97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8.xml"/><Relationship Id="rId5" Type="http://schemas.openxmlformats.org/officeDocument/2006/relationships/image" Target="../media/image33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5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10.pn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6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2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70.png"/><Relationship Id="rId5" Type="http://schemas.openxmlformats.org/officeDocument/2006/relationships/image" Target="../media/image50.wmf"/><Relationship Id="rId10" Type="http://schemas.openxmlformats.org/officeDocument/2006/relationships/image" Target="../media/image69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51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34.png"/><Relationship Id="rId5" Type="http://schemas.openxmlformats.org/officeDocument/2006/relationships/image" Target="../media/image54.pn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00.png"/><Relationship Id="rId3" Type="http://schemas.openxmlformats.org/officeDocument/2006/relationships/oleObject" Target="../embeddings/oleObject8.bin"/><Relationship Id="rId7" Type="http://schemas.openxmlformats.org/officeDocument/2006/relationships/image" Target="../media/image350.png"/><Relationship Id="rId12" Type="http://schemas.openxmlformats.org/officeDocument/2006/relationships/image" Target="../media/image390.png"/><Relationship Id="rId2" Type="http://schemas.openxmlformats.org/officeDocument/2006/relationships/slideLayout" Target="../slideLayouts/slideLayout6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6.wmf"/><Relationship Id="rId11" Type="http://schemas.openxmlformats.org/officeDocument/2006/relationships/image" Target="../media/image380.png"/><Relationship Id="rId5" Type="http://schemas.openxmlformats.org/officeDocument/2006/relationships/oleObject" Target="../embeddings/oleObject9.bin"/><Relationship Id="rId10" Type="http://schemas.openxmlformats.org/officeDocument/2006/relationships/image" Target="../media/image57.png"/><Relationship Id="rId4" Type="http://schemas.openxmlformats.org/officeDocument/2006/relationships/image" Target="../media/image55.wmf"/><Relationship Id="rId9" Type="http://schemas.openxmlformats.org/officeDocument/2006/relationships/image" Target="../media/image37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48.png"/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66.xml"/><Relationship Id="rId6" Type="http://schemas.openxmlformats.org/officeDocument/2006/relationships/image" Target="../media/image65.png"/><Relationship Id="rId5" Type="http://schemas.openxmlformats.org/officeDocument/2006/relationships/image" Target="../media/image490.png"/><Relationship Id="rId4" Type="http://schemas.openxmlformats.org/officeDocument/2006/relationships/image" Target="../media/image81.png"/><Relationship Id="rId9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6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13" Type="http://schemas.openxmlformats.org/officeDocument/2006/relationships/image" Target="../media/image86.png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68.wmf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5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67.wmf"/><Relationship Id="rId4" Type="http://schemas.openxmlformats.org/officeDocument/2006/relationships/image" Target="../media/image64.wmf"/><Relationship Id="rId9" Type="http://schemas.openxmlformats.org/officeDocument/2006/relationships/oleObject" Target="../embeddings/oleObject13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5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3.png"/><Relationship Id="rId4" Type="http://schemas.openxmlformats.org/officeDocument/2006/relationships/image" Target="../media/image65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7" Type="http://schemas.openxmlformats.org/officeDocument/2006/relationships/image" Target="../media/image71.png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69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19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7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5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slideLayout" Target="../slideLayouts/slideLayout56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79.wmf"/><Relationship Id="rId4" Type="http://schemas.openxmlformats.org/officeDocument/2006/relationships/oleObject" Target="../embeddings/oleObject18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g"/><Relationship Id="rId3" Type="http://schemas.openxmlformats.org/officeDocument/2006/relationships/image" Target="../media/image83.png"/><Relationship Id="rId7" Type="http://schemas.openxmlformats.org/officeDocument/2006/relationships/image" Target="../media/image89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34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49.xml"/><Relationship Id="rId6" Type="http://schemas.openxmlformats.org/officeDocument/2006/relationships/image" Target="../media/image111.png"/><Relationship Id="rId5" Type="http://schemas.openxmlformats.org/officeDocument/2006/relationships/image" Target="../media/image94.png"/><Relationship Id="rId4" Type="http://schemas.openxmlformats.org/officeDocument/2006/relationships/image" Target="../media/image9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hyperlink" Target="https://crossmark.crossref.org/dialog/?doi=10.1038/s41567-020-0856-2" TargetMode="External"/><Relationship Id="rId1" Type="http://schemas.openxmlformats.org/officeDocument/2006/relationships/slideLayout" Target="../slideLayouts/slideLayout105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3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8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4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jpeg"/><Relationship Id="rId3" Type="http://schemas.openxmlformats.org/officeDocument/2006/relationships/image" Target="../media/image99.jpg"/><Relationship Id="rId7" Type="http://schemas.openxmlformats.org/officeDocument/2006/relationships/image" Target="../media/image103.jpeg"/><Relationship Id="rId2" Type="http://schemas.openxmlformats.org/officeDocument/2006/relationships/image" Target="../media/image98.jpg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102.jpeg"/><Relationship Id="rId5" Type="http://schemas.openxmlformats.org/officeDocument/2006/relationships/image" Target="../media/image101.jpg"/><Relationship Id="rId4" Type="http://schemas.openxmlformats.org/officeDocument/2006/relationships/image" Target="../media/image100.gif"/><Relationship Id="rId9" Type="http://schemas.openxmlformats.org/officeDocument/2006/relationships/image" Target="../media/image34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33.xml"/><Relationship Id="rId4" Type="http://schemas.openxmlformats.org/officeDocument/2006/relationships/image" Target="../media/image10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slideLayout" Target="../slideLayouts/slideLayout133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07.wmf"/><Relationship Id="rId4" Type="http://schemas.openxmlformats.org/officeDocument/2006/relationships/oleObject" Target="../embeddings/oleObject19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117.xml"/><Relationship Id="rId4" Type="http://schemas.openxmlformats.org/officeDocument/2006/relationships/image" Target="../media/image129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9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6.png"/><Relationship Id="rId5" Type="http://schemas.openxmlformats.org/officeDocument/2006/relationships/image" Target="../media/image30.png"/><Relationship Id="rId4" Type="http://schemas.openxmlformats.org/officeDocument/2006/relationships/image" Target="../media/image109.wmf"/><Relationship Id="rId9" Type="http://schemas.openxmlformats.org/officeDocument/2006/relationships/image" Target="../media/image270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tiff"/><Relationship Id="rId3" Type="http://schemas.openxmlformats.org/officeDocument/2006/relationships/hyperlink" Target="https://link.springer.com/article/10.1140/epjst/e2019-900045-4" TargetMode="External"/><Relationship Id="rId7" Type="http://schemas.openxmlformats.org/officeDocument/2006/relationships/image" Target="../media/image34.png"/><Relationship Id="rId2" Type="http://schemas.openxmlformats.org/officeDocument/2006/relationships/hyperlink" Target="https://link.springer.com/article/10.1140/epjc/s10052-019-6904-3" TargetMode="Externa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://fcc-cdr.web.cern.ch/" TargetMode="External"/><Relationship Id="rId11" Type="http://schemas.openxmlformats.org/officeDocument/2006/relationships/image" Target="../media/image116.png"/><Relationship Id="rId5" Type="http://schemas.openxmlformats.org/officeDocument/2006/relationships/hyperlink" Target="https://link.springer.com/article/10.1140/epjst/e2019-900088-6" TargetMode="External"/><Relationship Id="rId10" Type="http://schemas.openxmlformats.org/officeDocument/2006/relationships/image" Target="../media/image115.png"/><Relationship Id="rId4" Type="http://schemas.openxmlformats.org/officeDocument/2006/relationships/hyperlink" Target="https://link.springer.com/article/10.1140/epjst/e2019-900087-0" TargetMode="External"/><Relationship Id="rId9" Type="http://schemas.openxmlformats.org/officeDocument/2006/relationships/image" Target="../media/image11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9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png"/><Relationship Id="rId5" Type="http://schemas.openxmlformats.org/officeDocument/2006/relationships/image" Target="../media/image22.em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9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4809" b="16254"/>
          <a:stretch/>
        </p:blipFill>
        <p:spPr>
          <a:xfrm>
            <a:off x="-51435" y="3890399"/>
            <a:ext cx="9195435" cy="32053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26213" b="29022"/>
          <a:stretch/>
        </p:blipFill>
        <p:spPr>
          <a:xfrm>
            <a:off x="0" y="-43412"/>
            <a:ext cx="9144000" cy="40324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77" y="1268368"/>
            <a:ext cx="8229600" cy="1143000"/>
          </a:xfrm>
        </p:spPr>
        <p:txBody>
          <a:bodyPr>
            <a:noAutofit/>
          </a:bodyPr>
          <a:lstStyle/>
          <a:p>
            <a:r>
              <a:rPr lang="en-GB" sz="6600" dirty="0" err="1">
                <a:solidFill>
                  <a:schemeClr val="bg1"/>
                </a:solidFill>
              </a:rPr>
              <a:t>e</a:t>
            </a:r>
            <a:r>
              <a:rPr lang="en-GB" sz="6600" baseline="30000" dirty="0" err="1">
                <a:solidFill>
                  <a:schemeClr val="bg1"/>
                </a:solidFill>
              </a:rPr>
              <a:t>+</a:t>
            </a:r>
            <a:r>
              <a:rPr lang="en-GB" sz="6600" dirty="0" err="1">
                <a:solidFill>
                  <a:schemeClr val="bg1"/>
                </a:solidFill>
              </a:rPr>
              <a:t>e</a:t>
            </a:r>
            <a:r>
              <a:rPr lang="en-GB" sz="6600" baseline="30000" dirty="0">
                <a:solidFill>
                  <a:schemeClr val="bg1"/>
                </a:solidFill>
              </a:rPr>
              <a:t>-</a:t>
            </a:r>
            <a:r>
              <a:rPr lang="en-GB" sz="6600" dirty="0">
                <a:solidFill>
                  <a:schemeClr val="bg1"/>
                </a:solidFill>
              </a:rPr>
              <a:t> Circular Colliders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-67458" y="2658946"/>
            <a:ext cx="86971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Frank Zimmermann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CERN, BE Department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JUAS, 28 January 2021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0" y="6604989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Work supported by the </a:t>
            </a: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European Commission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under Capacities 7th Framework Programme, Grant Agreement 312453</a:t>
            </a:r>
            <a:endParaRPr kumimoji="0" lang="en-GB" sz="14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6767" y="5347998"/>
            <a:ext cx="1704488" cy="13318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566" y="5644793"/>
            <a:ext cx="1035013" cy="7273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579" y="5516788"/>
            <a:ext cx="1270751" cy="96345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700899" y="165166"/>
            <a:ext cx="893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GB" dirty="0">
                <a:solidFill>
                  <a:prstClr val="white"/>
                </a:solidFill>
              </a:rPr>
              <a:t>Geneva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106752" y="6217352"/>
            <a:ext cx="1452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GB" dirty="0">
                <a:solidFill>
                  <a:prstClr val="white"/>
                </a:solidFill>
              </a:rPr>
              <a:t>Qinhuangdao</a:t>
            </a:r>
          </a:p>
        </p:txBody>
      </p:sp>
    </p:spTree>
    <p:extLst>
      <p:ext uri="{BB962C8B-B14F-4D97-AF65-F5344CB8AC3E}">
        <p14:creationId xmlns:p14="http://schemas.microsoft.com/office/powerpoint/2010/main" val="154666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>
            <a:extLst>
              <a:ext uri="{FF2B5EF4-FFF2-40B4-BE49-F238E27FC236}">
                <a16:creationId xmlns:a16="http://schemas.microsoft.com/office/drawing/2014/main" id="{1127FCD9-6A0D-4F68-B0AA-6C7CF5059C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5280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Box 2">
            <a:extLst>
              <a:ext uri="{FF2B5EF4-FFF2-40B4-BE49-F238E27FC236}">
                <a16:creationId xmlns:a16="http://schemas.microsoft.com/office/drawing/2014/main" id="{1F67DAAC-0B9D-4110-A36C-9ADDD6F6BE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334000"/>
            <a:ext cx="8375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luminosity and vertical tune-shift parameter versus beam current for various electron-positron colliders; the tune shift saturates at some current value, above which the luminosity grows linearly</a:t>
            </a:r>
          </a:p>
        </p:txBody>
      </p:sp>
      <p:sp>
        <p:nvSpPr>
          <p:cNvPr id="28676" name="TextBox 3">
            <a:extLst>
              <a:ext uri="{FF2B5EF4-FFF2-40B4-BE49-F238E27FC236}">
                <a16:creationId xmlns:a16="http://schemas.microsoft.com/office/drawing/2014/main" id="{BC8AB7ED-D5FE-411F-AD1F-46DCAF575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7943" y="1154668"/>
            <a:ext cx="3801041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J. Seeman, SLAC-PUB-3825, 1985</a:t>
            </a:r>
          </a:p>
        </p:txBody>
      </p:sp>
      <p:sp>
        <p:nvSpPr>
          <p:cNvPr id="28677" name="TextBox 4">
            <a:extLst>
              <a:ext uri="{FF2B5EF4-FFF2-40B4-BE49-F238E27FC236}">
                <a16:creationId xmlns:a16="http://schemas.microsoft.com/office/drawing/2014/main" id="{6A9E1919-50F4-4CBB-B905-6F0A35229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263" y="195263"/>
            <a:ext cx="6969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beam-beam limit in e</a:t>
            </a:r>
            <a:r>
              <a:rPr kumimoji="0" lang="en-GB" altLang="en-US" sz="36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</a:t>
            </a:r>
            <a:r>
              <a:rPr kumimoji="0" lang="en-GB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GB" altLang="en-US" sz="36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</a:t>
            </a:r>
            <a:r>
              <a:rPr kumimoji="0" lang="en-GB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colliders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2">
            <a:extLst>
              <a:ext uri="{FF2B5EF4-FFF2-40B4-BE49-F238E27FC236}">
                <a16:creationId xmlns:a16="http://schemas.microsoft.com/office/drawing/2014/main" id="{BD797D86-406A-4493-8543-604DE099C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75" y="12700"/>
            <a:ext cx="6826250" cy="1139825"/>
          </a:xfrm>
        </p:spPr>
        <p:txBody>
          <a:bodyPr wrap="none">
            <a:spAutoFit/>
          </a:bodyPr>
          <a:lstStyle/>
          <a:p>
            <a:r>
              <a:rPr lang="en-GB" altLang="en-US" sz="3600"/>
              <a:t>beam-beam limit in e</a:t>
            </a:r>
            <a:r>
              <a:rPr lang="en-GB" altLang="en-US" sz="3600" baseline="30000"/>
              <a:t>+</a:t>
            </a:r>
            <a:r>
              <a:rPr lang="en-GB" altLang="en-US" sz="3600"/>
              <a:t>e</a:t>
            </a:r>
            <a:r>
              <a:rPr lang="en-GB" altLang="en-US" sz="3600" baseline="30000"/>
              <a:t>-</a:t>
            </a:r>
            <a:r>
              <a:rPr lang="en-GB" altLang="en-US" sz="3600"/>
              <a:t> colliders</a:t>
            </a:r>
            <a:br>
              <a:rPr lang="en-GB" altLang="en-US" sz="3600"/>
            </a:br>
            <a:r>
              <a:rPr lang="en-GB" altLang="en-US" sz="3200"/>
              <a:t>with strong radiation damping</a:t>
            </a:r>
          </a:p>
        </p:txBody>
      </p:sp>
      <p:pic>
        <p:nvPicPr>
          <p:cNvPr id="29699" name="Picture 4">
            <a:extLst>
              <a:ext uri="{FF2B5EF4-FFF2-40B4-BE49-F238E27FC236}">
                <a16:creationId xmlns:a16="http://schemas.microsoft.com/office/drawing/2014/main" id="{19CAE6D0-BA05-4417-9129-61EE91C876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845175"/>
            <a:ext cx="45307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5">
            <a:extLst>
              <a:ext uri="{FF2B5EF4-FFF2-40B4-BE49-F238E27FC236}">
                <a16:creationId xmlns:a16="http://schemas.microsoft.com/office/drawing/2014/main" id="{37FBBD8D-4CAB-489E-ABC9-ADD9F8E4E4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715000"/>
            <a:ext cx="2286000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Box 7">
            <a:extLst>
              <a:ext uri="{FF2B5EF4-FFF2-40B4-BE49-F238E27FC236}">
                <a16:creationId xmlns:a16="http://schemas.microsoft.com/office/drawing/2014/main" id="{BA506207-B286-4E2B-9AB3-3E8EB4410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8138" y="6421438"/>
            <a:ext cx="29638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damping decrement per IP </a:t>
            </a:r>
          </a:p>
        </p:txBody>
      </p:sp>
      <p:pic>
        <p:nvPicPr>
          <p:cNvPr id="29702" name="Picture 9">
            <a:extLst>
              <a:ext uri="{FF2B5EF4-FFF2-40B4-BE49-F238E27FC236}">
                <a16:creationId xmlns:a16="http://schemas.microsoft.com/office/drawing/2014/main" id="{72D25ACE-E045-4B1F-A528-DD23AEF78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0638"/>
            <a:ext cx="70104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Box 6">
            <a:extLst>
              <a:ext uri="{FF2B5EF4-FFF2-40B4-BE49-F238E27FC236}">
                <a16:creationId xmlns:a16="http://schemas.microsoft.com/office/drawing/2014/main" id="{87FB660E-16AC-4C97-8539-2EDD20906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8063" y="1250950"/>
            <a:ext cx="14927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R. Assmann,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800" dirty="0">
                <a:solidFill>
                  <a:srgbClr val="000000"/>
                </a:solidFill>
              </a:rPr>
              <a:t>K. Cornelis</a:t>
            </a: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F05E3A0-1AE9-4411-82E9-2B8809D74C79}"/>
                  </a:ext>
                </a:extLst>
              </p:cNvPr>
              <p:cNvSpPr txBox="1"/>
              <p:nvPr/>
            </p:nvSpPr>
            <p:spPr>
              <a:xfrm>
                <a:off x="7535862" y="6421438"/>
                <a:ext cx="102726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F05E3A0-1AE9-4411-82E9-2B8809D74C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5862" y="6421438"/>
                <a:ext cx="1027269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4084320" y="1038408"/>
            <a:ext cx="5059680" cy="55628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" y="-27384"/>
            <a:ext cx="9143999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3200" b="1" kern="0" dirty="0">
                <a:solidFill>
                  <a:srgbClr val="FFFF00"/>
                </a:solidFill>
                <a:cs typeface="Calibri" pitchFamily="34" charset="0"/>
              </a:rPr>
              <a:t>Future Circular Collider Study </a:t>
            </a:r>
          </a:p>
          <a:p>
            <a:pPr algn="ctr">
              <a:defRPr/>
            </a:pPr>
            <a:r>
              <a:rPr lang="en-GB" sz="2800" b="1" kern="0" dirty="0">
                <a:solidFill>
                  <a:srgbClr val="FFFF00"/>
                </a:solidFill>
                <a:cs typeface="Calibri" pitchFamily="34" charset="0"/>
              </a:rPr>
              <a:t>launched in 2014</a:t>
            </a:r>
            <a:endParaRPr lang="en-GB" sz="2000" b="1" i="1" dirty="0">
              <a:solidFill>
                <a:srgbClr val="FFFF00"/>
              </a:solidFill>
              <a:cs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9378" y="988279"/>
            <a:ext cx="4165571" cy="5663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4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pp</a:t>
            </a:r>
            <a:r>
              <a:rPr lang="en-US" sz="24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-collider (</a:t>
            </a:r>
            <a:r>
              <a:rPr lang="en-US" sz="24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4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24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                     </a:t>
            </a:r>
            <a:r>
              <a:rPr lang="en-US" sz="2400" kern="0" dirty="0">
                <a:solidFill>
                  <a:srgbClr val="0C377B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4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2400" b="1" i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80-100 km infrastructure </a:t>
            </a:r>
            <a:r>
              <a:rPr lang="en-US" sz="24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 Geneva area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err="1">
                <a:solidFill>
                  <a:srgbClr val="FF0000"/>
                </a:solidFill>
                <a:latin typeface="Arial"/>
                <a:cs typeface="Calibri" pitchFamily="34" charset="0"/>
              </a:rPr>
              <a:t>e</a:t>
            </a:r>
            <a:r>
              <a:rPr lang="en-US" sz="2400" b="1" kern="0" baseline="30000" dirty="0" err="1">
                <a:solidFill>
                  <a:srgbClr val="FF0000"/>
                </a:solidFill>
                <a:latin typeface="Arial"/>
                <a:cs typeface="Calibri" pitchFamily="34" charset="0"/>
              </a:rPr>
              <a:t>+</a:t>
            </a:r>
            <a:r>
              <a:rPr lang="en-US" sz="2400" b="1" i="1" kern="0" dirty="0" err="1">
                <a:solidFill>
                  <a:srgbClr val="FF0000"/>
                </a:solidFill>
                <a:latin typeface="Arial"/>
                <a:cs typeface="Calibri" pitchFamily="34" charset="0"/>
              </a:rPr>
              <a:t>e</a:t>
            </a:r>
            <a:r>
              <a:rPr lang="en-US" sz="2400" b="1" kern="0" baseline="30000" dirty="0">
                <a:solidFill>
                  <a:srgbClr val="FF0000"/>
                </a:solidFill>
                <a:latin typeface="Arial"/>
                <a:cs typeface="Calibri" pitchFamily="34" charset="0"/>
              </a:rPr>
              <a:t>-</a:t>
            </a:r>
            <a:r>
              <a:rPr lang="en-US" sz="2400" b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 collider (</a:t>
            </a:r>
            <a:r>
              <a:rPr lang="en-US" sz="2400" b="1" i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400" b="1" i="1" kern="0" dirty="0" err="1">
                <a:solidFill>
                  <a:srgbClr val="FF0000"/>
                </a:solidFill>
                <a:latin typeface="Arial"/>
                <a:cs typeface="Calibri" pitchFamily="34" charset="0"/>
              </a:rPr>
              <a:t>ee</a:t>
            </a:r>
            <a:r>
              <a:rPr lang="en-US" sz="2400" b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) as a possible first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p-e</a:t>
            </a:r>
            <a:r>
              <a:rPr lang="en-US" sz="24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(</a:t>
            </a:r>
            <a:r>
              <a:rPr lang="en-US" sz="24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FCC-he</a:t>
            </a:r>
            <a:r>
              <a:rPr lang="en-US" sz="24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option, HE-LHC 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378" y="3580775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2000" kern="0" dirty="0">
                <a:solidFill>
                  <a:srgbClr val="000000"/>
                </a:solidFill>
                <a:latin typeface="Arial"/>
              </a:rPr>
              <a:t>~16 T </a:t>
            </a:r>
            <a:r>
              <a:rPr lang="fr-CH" sz="2000" kern="0" dirty="0">
                <a:solidFill>
                  <a:srgbClr val="000000"/>
                </a:solidFill>
                <a:latin typeface="Arial"/>
                <a:sym typeface="Symbol"/>
              </a:rPr>
              <a:t> 100 </a:t>
            </a:r>
            <a:r>
              <a:rPr lang="fr-CH" sz="2000" kern="0" dirty="0" err="1">
                <a:solidFill>
                  <a:srgbClr val="000000"/>
                </a:solidFill>
                <a:latin typeface="Arial"/>
                <a:sym typeface="Symbol"/>
              </a:rPr>
              <a:t>TeV</a:t>
            </a:r>
            <a:r>
              <a:rPr lang="fr-CH" sz="2000" kern="0" dirty="0">
                <a:solidFill>
                  <a:srgbClr val="000000"/>
                </a:solidFill>
                <a:latin typeface="Arial"/>
                <a:sym typeface="Symbol"/>
              </a:rPr>
              <a:t> </a:t>
            </a:r>
            <a:r>
              <a:rPr lang="fr-CH" sz="2000" i="1" kern="0" dirty="0">
                <a:solidFill>
                  <a:srgbClr val="000000"/>
                </a:solidFill>
                <a:latin typeface="Arial"/>
                <a:sym typeface="Symbol"/>
              </a:rPr>
              <a:t>pp</a:t>
            </a:r>
            <a:r>
              <a:rPr lang="fr-CH" sz="2000" kern="0" dirty="0">
                <a:solidFill>
                  <a:srgbClr val="000000"/>
                </a:solidFill>
                <a:latin typeface="Arial"/>
                <a:sym typeface="Symbol"/>
              </a:rPr>
              <a:t> in 100 km</a:t>
            </a:r>
          </a:p>
        </p:txBody>
      </p:sp>
    </p:spTree>
    <p:extLst>
      <p:ext uri="{BB962C8B-B14F-4D97-AF65-F5344CB8AC3E}">
        <p14:creationId xmlns:p14="http://schemas.microsoft.com/office/powerpoint/2010/main" val="2860351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925864"/>
            <a:ext cx="9180511" cy="5978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椭圆 7"/>
          <p:cNvSpPr/>
          <p:nvPr/>
        </p:nvSpPr>
        <p:spPr>
          <a:xfrm>
            <a:off x="1253530" y="3104738"/>
            <a:ext cx="3090502" cy="300890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zh-CN" alt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6" name="椭圆 8"/>
          <p:cNvSpPr/>
          <p:nvPr/>
        </p:nvSpPr>
        <p:spPr>
          <a:xfrm>
            <a:off x="3444510" y="2798308"/>
            <a:ext cx="1923816" cy="182494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zh-CN" alt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" y="2534"/>
            <a:ext cx="9143999" cy="92333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0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CepC</a:t>
            </a:r>
            <a:r>
              <a:rPr lang="en-GB" sz="30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/</a:t>
            </a:r>
            <a:r>
              <a:rPr lang="en-GB" sz="30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SppC</a:t>
            </a:r>
            <a:r>
              <a:rPr lang="en-GB" sz="30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study (CAS-IHEP), 100 km collider,</a:t>
            </a: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</a:t>
            </a:r>
          </a:p>
          <a:p>
            <a:pPr algn="ctr">
              <a:defRPr/>
            </a:pPr>
            <a:r>
              <a:rPr lang="en-GB" sz="28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one of the proposed sites</a:t>
            </a:r>
            <a:endParaRPr lang="en-GB" sz="2800" kern="0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45892" y="1393703"/>
            <a:ext cx="4003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Qinhuangdao (</a:t>
            </a:r>
            <a:r>
              <a:rPr lang="zh-CN" altLang="en-US" sz="28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秦皇岛）</a:t>
            </a: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62215" y="3356992"/>
            <a:ext cx="2574281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easy access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300 km east 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from Beijing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3 h by car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1 h by train </a:t>
            </a:r>
            <a:endParaRPr lang="zh-CN" altLang="en-US" sz="2000" kern="0" dirty="0">
              <a:solidFill>
                <a:prstClr val="white"/>
              </a:solidFill>
              <a:latin typeface="Arial"/>
              <a:ea typeface="黑体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99412" y="5928973"/>
            <a:ext cx="134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white"/>
                </a:solidFill>
              </a:rPr>
              <a:t>Yifang Wang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734305" y="2011268"/>
            <a:ext cx="18585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800" b="1" dirty="0" err="1">
                <a:solidFill>
                  <a:srgbClr val="FF0000"/>
                </a:solidFill>
              </a:rPr>
              <a:t>CepC</a:t>
            </a:r>
            <a:r>
              <a:rPr lang="en-GB" sz="2800" b="1" dirty="0">
                <a:solidFill>
                  <a:srgbClr val="FF0000"/>
                </a:solidFill>
              </a:rPr>
              <a:t>, </a:t>
            </a:r>
            <a:r>
              <a:rPr lang="en-GB" sz="2800" b="1" dirty="0" err="1">
                <a:solidFill>
                  <a:srgbClr val="FF0000"/>
                </a:solidFill>
              </a:rPr>
              <a:t>SppC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83470" y="5759094"/>
            <a:ext cx="2528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>
                <a:solidFill>
                  <a:srgbClr val="FFC000"/>
                </a:solidFill>
              </a:rPr>
              <a:t>“Chinese Toscana”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14092" y="3240443"/>
            <a:ext cx="131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solidFill>
                  <a:srgbClr val="FF0000"/>
                </a:solidFill>
              </a:rPr>
              <a:t>100 km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143766" y="3016568"/>
            <a:ext cx="114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solidFill>
                  <a:srgbClr val="FF0000"/>
                </a:solidFill>
              </a:rPr>
              <a:t>50 km </a:t>
            </a:r>
          </a:p>
        </p:txBody>
      </p:sp>
    </p:spTree>
    <p:extLst>
      <p:ext uri="{BB962C8B-B14F-4D97-AF65-F5344CB8AC3E}">
        <p14:creationId xmlns:p14="http://schemas.microsoft.com/office/powerpoint/2010/main" val="218006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FCC-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physics requirements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-19166" y="967235"/>
                <a:ext cx="9068849" cy="5508688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170260" marR="0" lvl="0" indent="-17026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30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  <a:tabLst/>
                  <a:defRPr/>
                </a:pP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D60093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en-US" sz="24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beam energy range from 35 GeV to </a:t>
                </a:r>
                <a14:m>
                  <m:oMath xmlns:m="http://schemas.openxmlformats.org/officeDocument/2006/math">
                    <m:r>
                      <a:rPr kumimoji="0" lang="en-US" sz="2400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</m:t>
                    </m:r>
                  </m:oMath>
                </a14:m>
                <a:r>
                  <a:rPr kumimoji="0" lang="en-US" sz="24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 GeV</a:t>
                </a:r>
              </a:p>
              <a:p>
                <a:pPr marL="170260" marR="0" lvl="0" indent="-17026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30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  <a:tabLst/>
                  <a:defRPr/>
                </a:pPr>
                <a:r>
                  <a:rPr kumimoji="0" lang="en-GB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en-GB" sz="24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highest possible luminosities </a:t>
                </a:r>
                <a:r>
                  <a:rPr kumimoji="0" lang="en-GB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at all working points</a:t>
                </a:r>
                <a:endParaRPr kumimoji="0" lang="en-US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170260" marR="0" lvl="0" indent="-170260" algn="l" defTabSz="914400" rtl="0" eaLnBrk="0" fontAlgn="base" latinLnBrk="0" hangingPunct="0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physics programs / energies:</a:t>
                </a:r>
                <a:endParaRPr kumimoji="0" lang="en-US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CC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70272" marR="0" lvl="1" indent="0" algn="l" defTabSz="914400" rtl="0" eaLnBrk="0" fontAlgn="base" latinLnBrk="0" hangingPunct="0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Z (45.5 GeV) Z pole, ‘</a:t>
                </a:r>
                <a:r>
                  <a:rPr kumimoji="0" lang="en-US" sz="24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TeraZ</a:t>
                </a: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’ and high precision M</a:t>
                </a:r>
                <a:r>
                  <a:rPr kumimoji="0" lang="en-US" sz="2400" b="0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Z</a:t>
                </a: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&amp; </a:t>
                </a: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G</a:t>
                </a:r>
                <a:r>
                  <a:rPr kumimoji="0" lang="en-US" sz="2400" b="0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Z</a:t>
                </a: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</a:p>
              <a:p>
                <a:pPr marL="270272" marR="0" lvl="1" indent="0" algn="l" defTabSz="914400" rtl="0" eaLnBrk="0" fontAlgn="base" latinLnBrk="0" hangingPunct="0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W (80 GeV) W pair production threshold, high precision M</a:t>
                </a:r>
                <a:r>
                  <a:rPr kumimoji="0" lang="en-US" sz="2400" b="0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W</a:t>
                </a: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</a:p>
              <a:p>
                <a:pPr marL="270272" marR="0" lvl="1" indent="0" algn="l" defTabSz="914400" rtl="0" eaLnBrk="0" fontAlgn="base" latinLnBrk="0" hangingPunct="0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 (120 GeV) ZH production (maximum rate of H’s) </a:t>
                </a:r>
              </a:p>
              <a:p>
                <a:pPr marL="270272" marR="0" lvl="1" indent="0" algn="l" defTabSz="914400" rtl="0" eaLnBrk="0" fontAlgn="base" latinLnBrk="0" hangingPunct="0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 (182.5 GeV):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/>
                        <a:ea typeface="+mn-ea"/>
                        <a:cs typeface="+mn-cs"/>
                      </a:rPr>
                      <m:t>𝑡</m:t>
                    </m:r>
                    <m:acc>
                      <m:accPr>
                        <m:chr m:val="̅"/>
                        <m:ctrlPr>
                          <a:rPr kumimoji="0" lang="en-US" sz="24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a:rPr kumimoji="0" lang="en-US" sz="24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𝑡</m:t>
                        </m:r>
                      </m:e>
                    </m:acc>
                    <m:r>
                      <a:rPr kumimoji="0" lang="en-US" sz="24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/>
                        <a:ea typeface="+mn-ea"/>
                        <a:cs typeface="+mn-cs"/>
                      </a:rPr>
                      <m:t> </m:t>
                    </m:r>
                  </m:oMath>
                </a14:m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threshold, H studies</a:t>
                </a:r>
              </a:p>
              <a:p>
                <a:pPr marL="270272" marR="0" lvl="1" indent="0" algn="l" defTabSz="914400" rtl="0" eaLnBrk="0" fontAlgn="base" latinLnBrk="0" hangingPunct="0">
                  <a:lnSpc>
                    <a:spcPct val="100000"/>
                  </a:lnSpc>
                  <a:spcBef>
                    <a:spcPts val="900"/>
                  </a:spcBef>
                  <a:spcAft>
                    <a:spcPts val="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more</a:t>
                </a: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</a:t>
                </a:r>
                <a:r>
                  <a:rPr kumimoji="0" lang="en-US" sz="2400" b="1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a</a:t>
                </a:r>
                <a:r>
                  <a:rPr kumimoji="0" lang="en-US" sz="2400" b="1" i="1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QED</a:t>
                </a: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etc.)</a:t>
                </a:r>
              </a:p>
              <a:p>
                <a:pPr marL="170260" marR="0" lvl="0" indent="-170260" algn="l" defTabSz="914400" rtl="0" eaLnBrk="0" fontAlgn="base" latinLnBrk="0" hangingPunct="0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possibly </a:t>
                </a: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</a:t>
                </a: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(63 GeV) direct </a:t>
                </a: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</a:t>
                </a: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-channel production with 	</a:t>
                </a:r>
                <a:r>
                  <a:rPr kumimoji="0" lang="en-US" sz="2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monochromatization</a:t>
                </a: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endParaRPr kumimoji="0" lang="en-US" sz="2400" b="1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170260" marR="0" lvl="0" indent="-170260" algn="l" defTabSz="914400" rtl="0" eaLnBrk="0" fontAlgn="base" latinLnBrk="0" hangingPunct="0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some polarization up to ≥80 GeV </a:t>
                </a: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for beam energy calibration</a:t>
                </a:r>
                <a:endParaRPr kumimoji="0" lang="en-US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170260" marR="0" lvl="0" indent="-170260" algn="l" defTabSz="914400" rtl="0" eaLnBrk="0" fontAlgn="base" latinLnBrk="0" hangingPunct="0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  <a:tabLst/>
                  <a:defRPr/>
                </a:pP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9166" y="967235"/>
                <a:ext cx="9068849" cy="5508688"/>
              </a:xfrm>
              <a:prstGeom prst="rect">
                <a:avLst/>
              </a:prstGeom>
              <a:blipFill>
                <a:blip r:embed="rId3"/>
                <a:stretch>
                  <a:fillRect l="-538" t="-775" r="-67" b="-4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740352" y="872902"/>
            <a:ext cx="1368152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Blondel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    J. Ellis ,         C. Grojean,         P.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Janot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       et al.</a:t>
            </a:r>
          </a:p>
        </p:txBody>
      </p:sp>
      <p:pic>
        <p:nvPicPr>
          <p:cNvPr id="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051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" b="4004"/>
          <a:stretch/>
        </p:blipFill>
        <p:spPr>
          <a:xfrm>
            <a:off x="-60134" y="639683"/>
            <a:ext cx="9223384" cy="55687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965046"/>
            <a:ext cx="807144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FF00"/>
                </a:solidFill>
              </a:rPr>
              <a:t>circumference 27 km</a:t>
            </a:r>
          </a:p>
          <a:p>
            <a:r>
              <a:rPr lang="en-GB" sz="2800" b="1" dirty="0">
                <a:solidFill>
                  <a:srgbClr val="FFFF00"/>
                </a:solidFill>
              </a:rPr>
              <a:t>in operation from 1989 to 2000</a:t>
            </a:r>
          </a:p>
          <a:p>
            <a:r>
              <a:rPr lang="en-GB" sz="2800" b="1" dirty="0">
                <a:solidFill>
                  <a:srgbClr val="FFFF00"/>
                </a:solidFill>
              </a:rPr>
              <a:t>maximum </a:t>
            </a:r>
            <a:r>
              <a:rPr lang="en-GB" sz="2800" b="1" dirty="0" err="1">
                <a:solidFill>
                  <a:srgbClr val="FFFF00"/>
                </a:solidFill>
              </a:rPr>
              <a:t>c.m</a:t>
            </a:r>
            <a:r>
              <a:rPr lang="en-GB" sz="2800" b="1" dirty="0">
                <a:solidFill>
                  <a:srgbClr val="FFFF00"/>
                </a:solidFill>
              </a:rPr>
              <a:t>. energy 209 </a:t>
            </a:r>
            <a:r>
              <a:rPr lang="en-GB" sz="2800" b="1" dirty="0" err="1">
                <a:solidFill>
                  <a:srgbClr val="FFFF00"/>
                </a:solidFill>
              </a:rPr>
              <a:t>GeV</a:t>
            </a:r>
            <a:endParaRPr lang="en-GB" sz="2800" b="1" dirty="0">
              <a:solidFill>
                <a:srgbClr val="FFFF00"/>
              </a:solidFill>
            </a:endParaRPr>
          </a:p>
          <a:p>
            <a:r>
              <a:rPr lang="en-GB" sz="2800" b="1" dirty="0">
                <a:solidFill>
                  <a:srgbClr val="FFFF00"/>
                </a:solidFill>
              </a:rPr>
              <a:t>maximum synchrotron radiation power 23 MW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36512" y="-27384"/>
            <a:ext cx="9180512" cy="1008112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FFFF00"/>
                </a:solidFill>
              </a:rPr>
              <a:t>LEP/LEP2: highest energy so far  </a:t>
            </a:r>
          </a:p>
        </p:txBody>
      </p:sp>
      <p:sp>
        <p:nvSpPr>
          <p:cNvPr id="7" name="TextBox 6"/>
          <p:cNvSpPr txBox="1"/>
          <p:nvPr/>
        </p:nvSpPr>
        <p:spPr>
          <a:xfrm rot="21309108">
            <a:off x="824617" y="3407465"/>
            <a:ext cx="7209098" cy="1938992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CC"/>
                </a:solidFill>
                <a:latin typeface="Calibri"/>
              </a:rPr>
              <a:t>LEP energy close to FCC-</a:t>
            </a:r>
            <a:r>
              <a:rPr lang="en-US" sz="4000" b="1" dirty="0" err="1">
                <a:solidFill>
                  <a:srgbClr val="0000CC"/>
                </a:solidFill>
                <a:latin typeface="Calibri"/>
              </a:rPr>
              <a:t>ee</a:t>
            </a:r>
            <a:r>
              <a:rPr lang="en-US" sz="4000" b="1" dirty="0">
                <a:solidFill>
                  <a:srgbClr val="0000CC"/>
                </a:solidFill>
                <a:latin typeface="Calibri"/>
              </a:rPr>
              <a:t> target +  record synchrotron radiation with ~MeV photons   </a:t>
            </a:r>
            <a:endParaRPr lang="en-GB" sz="4000" b="1" dirty="0">
              <a:solidFill>
                <a:srgbClr val="0000CC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377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6512" y="-27384"/>
            <a:ext cx="9180512" cy="1008112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KEKB &amp; PEP-II: high current, high </a:t>
            </a: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85" y="980728"/>
            <a:ext cx="6876256" cy="51288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64088" y="227687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KEKB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83433" y="2856477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PEP-II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827584" y="4941168"/>
            <a:ext cx="5976664" cy="0"/>
          </a:xfrm>
          <a:prstGeom prst="line">
            <a:avLst/>
          </a:prstGeom>
          <a:ln w="3492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27584" y="3688678"/>
            <a:ext cx="5976664" cy="0"/>
          </a:xfrm>
          <a:prstGeom prst="line">
            <a:avLst/>
          </a:prstGeom>
          <a:ln w="34925">
            <a:solidFill>
              <a:srgbClr val="0000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04484" y="3241958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KEKB design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7712" y="4562612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PEP-II design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60032" y="5101558"/>
            <a:ext cx="1181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source: KEK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94832" y="3089950"/>
            <a:ext cx="2107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GB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e+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=3.2 A, </a:t>
            </a: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GB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e-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=2.1 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94832" y="1619508"/>
            <a:ext cx="2107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GB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e+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=1.6 A, </a:t>
            </a: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GB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e-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=1.2 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894832" y="2020893"/>
            <a:ext cx="14814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~ 5 MW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3 km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94832" y="3459282"/>
            <a:ext cx="14863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~ 8 MW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2.2 km</a:t>
            </a:r>
          </a:p>
        </p:txBody>
      </p:sp>
      <p:sp>
        <p:nvSpPr>
          <p:cNvPr id="16" name="TextBox 15"/>
          <p:cNvSpPr txBox="1"/>
          <p:nvPr/>
        </p:nvSpPr>
        <p:spPr>
          <a:xfrm rot="21309108">
            <a:off x="634482" y="1463488"/>
            <a:ext cx="7209098" cy="1938992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performance of high-current high-luminosity </a:t>
            </a:r>
            <a:r>
              <a:rPr kumimoji="0" 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4000" b="1" i="0" u="none" strike="noStrike" kern="1200" cap="none" spc="0" normalizeH="0" baseline="3000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4000" b="1" i="0" u="none" strike="noStrike" kern="1200" cap="none" spc="0" normalizeH="0" baseline="30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factories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conservatively predicted 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422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9314" y="1349720"/>
            <a:ext cx="4460875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64747" y="2391961"/>
            <a:ext cx="2761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Before Top-Up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5616" y="3567947"/>
            <a:ext cx="2736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After Top-Up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79235" y="4981246"/>
            <a:ext cx="1120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Seeman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363166"/>
            <a:ext cx="4187980" cy="357800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28231" y="5258464"/>
            <a:ext cx="83631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average luminosity ≈ peak luminosity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82014" y="3644890"/>
            <a:ext cx="17944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t>J. Seeman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78758" y="5757325"/>
            <a:ext cx="3297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similar results from KEKB</a:t>
            </a:r>
            <a:endParaRPr kumimoji="0" lang="en-GB" sz="2400" b="0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36512" y="-27384"/>
            <a:ext cx="9180512" cy="1008112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KEKB &amp; PEP-II: top-up injection</a:t>
            </a:r>
          </a:p>
        </p:txBody>
      </p:sp>
      <p:sp>
        <p:nvSpPr>
          <p:cNvPr id="14" name="TextBox 13"/>
          <p:cNvSpPr txBox="1"/>
          <p:nvPr/>
        </p:nvSpPr>
        <p:spPr>
          <a:xfrm rot="21309108">
            <a:off x="562598" y="1663238"/>
            <a:ext cx="7209098" cy="2554545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first colliders with top-up injection (constant current, no transients, continuous optics tuning,…)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090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6512" y="-27384"/>
            <a:ext cx="9180512" cy="1008112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DA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+mj-cs"/>
              </a:rPr>
              <a:t>F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NE: “crab waist” collisions</a:t>
            </a:r>
          </a:p>
        </p:txBody>
      </p:sp>
      <p:pic>
        <p:nvPicPr>
          <p:cNvPr id="3" name="Picture 2" descr="peak2009"/>
          <p:cNvPicPr>
            <a:picLocks noChangeAspect="1" noChangeArrowheads="1"/>
          </p:cNvPicPr>
          <p:nvPr/>
        </p:nvPicPr>
        <p:blipFill>
          <a:blip r:embed="rId2" cstate="print"/>
          <a:srcRect l="2357" t="14978" r="5571" b="28627"/>
          <a:stretch>
            <a:fillRect/>
          </a:stretch>
        </p:blipFill>
        <p:spPr bwMode="auto">
          <a:xfrm>
            <a:off x="108743" y="1905793"/>
            <a:ext cx="8153400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327943" y="1226343"/>
            <a:ext cx="678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</a:t>
            </a: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Constantia" pitchFamily="18" charset="0"/>
              </a:rPr>
              <a:t>F</a:t>
            </a: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 Peak Luminosity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 rot="10800000" flipV="1">
            <a:off x="7057231" y="3563143"/>
            <a:ext cx="1219200" cy="1219200"/>
          </a:xfrm>
          <a:custGeom>
            <a:avLst/>
            <a:gdLst>
              <a:gd name="T0" fmla="*/ 870881 w 21600"/>
              <a:gd name="T1" fmla="*/ 0 h 21600"/>
              <a:gd name="T2" fmla="*/ 522506 w 21600"/>
              <a:gd name="T3" fmla="*/ 406400 h 21600"/>
              <a:gd name="T4" fmla="*/ 0 w 21600"/>
              <a:gd name="T5" fmla="*/ 1016057 h 21600"/>
              <a:gd name="T6" fmla="*/ 522506 w 21600"/>
              <a:gd name="T7" fmla="*/ 1219200 h 21600"/>
              <a:gd name="T8" fmla="*/ 1045013 w 21600"/>
              <a:gd name="T9" fmla="*/ 846667 h 21600"/>
              <a:gd name="T10" fmla="*/ 1219200 w 21600"/>
              <a:gd name="T11" fmla="*/ 4064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FC4E"/>
          </a:solidFill>
          <a:ln w="9525">
            <a:solidFill>
              <a:srgbClr val="FFFC4E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552406" y="4355306"/>
            <a:ext cx="1676400" cy="1015655"/>
          </a:xfrm>
          <a:prstGeom prst="rect">
            <a:avLst/>
          </a:prstGeom>
          <a:solidFill>
            <a:srgbClr val="FFFC4E"/>
          </a:solidFill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BC11A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CRAB-WAIST Collision Scheme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BC11A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 rot="16200000">
            <a:off x="7757319" y="2213768"/>
            <a:ext cx="2089150" cy="466725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Design Goal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7888789" y="5756553"/>
            <a:ext cx="11464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M. Zobov</a:t>
            </a:r>
          </a:p>
        </p:txBody>
      </p:sp>
    </p:spTree>
    <p:extLst>
      <p:ext uri="{BB962C8B-B14F-4D97-AF65-F5344CB8AC3E}">
        <p14:creationId xmlns:p14="http://schemas.microsoft.com/office/powerpoint/2010/main" val="113333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Box 1"/>
          <p:cNvSpPr txBox="1">
            <a:spLocks noChangeArrowheads="1"/>
          </p:cNvSpPr>
          <p:nvPr/>
        </p:nvSpPr>
        <p:spPr bwMode="auto">
          <a:xfrm>
            <a:off x="609600" y="-36017"/>
            <a:ext cx="7829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crab-waist crossing for flat beams</a:t>
            </a:r>
          </a:p>
        </p:txBody>
      </p:sp>
      <p:pic>
        <p:nvPicPr>
          <p:cNvPr id="6963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7004"/>
            <a:ext cx="668655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487" y="3334531"/>
            <a:ext cx="5624513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7" name="TextBox 4"/>
          <p:cNvSpPr txBox="1">
            <a:spLocks noChangeArrowheads="1"/>
          </p:cNvSpPr>
          <p:nvPr/>
        </p:nvSpPr>
        <p:spPr bwMode="auto">
          <a:xfrm>
            <a:off x="6477000" y="1042988"/>
            <a:ext cx="25955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regular crossing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4114880"/>
            <a:ext cx="8754641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crab waist  -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vertical waist position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varies with horizontal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position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allows for small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GB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for small </a:t>
            </a:r>
            <a:r>
              <a:rPr kumimoji="0" lang="en-GB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e</a:t>
            </a:r>
            <a:r>
              <a:rPr kumimoji="0" lang="en-GB" sz="2400" b="0" i="1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x,y</a:t>
            </a:r>
            <a:endParaRPr kumimoji="0" lang="en-GB" sz="2400" b="0" i="1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avoids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betatron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resonances (→higher  beam-beam tune shift)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639" name="TextBox 6"/>
          <p:cNvSpPr txBox="1">
            <a:spLocks noChangeArrowheads="1"/>
          </p:cNvSpPr>
          <p:nvPr/>
        </p:nvSpPr>
        <p:spPr bwMode="auto">
          <a:xfrm>
            <a:off x="6459538" y="3228975"/>
            <a:ext cx="14757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P. Raimondi,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et al. </a:t>
            </a:r>
          </a:p>
        </p:txBody>
      </p:sp>
    </p:spTree>
    <p:extLst>
      <p:ext uri="{BB962C8B-B14F-4D97-AF65-F5344CB8AC3E}">
        <p14:creationId xmlns:p14="http://schemas.microsoft.com/office/powerpoint/2010/main" val="182412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8"/>
          <p:cNvGraphicFramePr>
            <a:graphicFrameLocks noChangeAspect="1"/>
          </p:cNvGraphicFramePr>
          <p:nvPr/>
        </p:nvGraphicFramePr>
        <p:xfrm>
          <a:off x="323850" y="2079625"/>
          <a:ext cx="4267200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Equation" r:id="rId3" imgW="1390735" imgH="257247" progId="Equation.3">
                  <p:embed/>
                </p:oleObj>
              </mc:Choice>
              <mc:Fallback>
                <p:oleObj name="Equation" r:id="rId3" imgW="1390735" imgH="257247" progId="Equation.3">
                  <p:embed/>
                  <p:pic>
                    <p:nvPicPr>
                      <p:cNvPr id="3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2079625"/>
                        <a:ext cx="4267200" cy="909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419795" y="3965404"/>
          <a:ext cx="266700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Equation" r:id="rId5" imgW="790657" imgH="180855" progId="Equation.3">
                  <p:embed/>
                </p:oleObj>
              </mc:Choice>
              <mc:Fallback>
                <p:oleObj name="Equation" r:id="rId5" imgW="790657" imgH="180855" progId="Equation.3">
                  <p:embed/>
                  <p:pic>
                    <p:nvPicPr>
                      <p:cNvPr id="4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795" y="3965404"/>
                        <a:ext cx="2667000" cy="72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-208855" y="3307719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920" y="432008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24545" y="1469394"/>
            <a:ext cx="2990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centre-of-mass energy: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4820345" y="2078994"/>
            <a:ext cx="21494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beam hits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a “fixed target”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483670" y="3925777"/>
            <a:ext cx="206979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</a:rPr>
              <a:t>two equal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</a:rPr>
              <a:t>beams collide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14995" y="5048080"/>
            <a:ext cx="81581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mic Sans MS" panose="030F0702030302020204" pitchFamily="66" charset="0"/>
              </a:rPr>
              <a:t>colliding two beams against each other can provide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mic Sans MS" panose="030F0702030302020204" pitchFamily="66" charset="0"/>
              </a:rPr>
              <a:t>much higher centre-of-mass energies than fixed target!</a:t>
            </a:r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6039545" y="1774194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6268145" y="1850394"/>
            <a:ext cx="685800" cy="0"/>
          </a:xfrm>
          <a:prstGeom prst="line">
            <a:avLst/>
          </a:prstGeom>
          <a:noFill/>
          <a:ln w="34925">
            <a:solidFill>
              <a:srgbClr val="00FF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7030145" y="1316994"/>
            <a:ext cx="304800" cy="1066800"/>
          </a:xfrm>
          <a:prstGeom prst="rect">
            <a:avLst/>
          </a:prstGeom>
          <a:noFill/>
          <a:ln w="349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7182545" y="1469394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5" name="Oval 19"/>
          <p:cNvSpPr>
            <a:spLocks noChangeArrowheads="1"/>
          </p:cNvSpPr>
          <p:nvPr/>
        </p:nvSpPr>
        <p:spPr bwMode="auto">
          <a:xfrm>
            <a:off x="7106345" y="1697994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6" name="Oval 20"/>
          <p:cNvSpPr>
            <a:spLocks noChangeArrowheads="1"/>
          </p:cNvSpPr>
          <p:nvPr/>
        </p:nvSpPr>
        <p:spPr bwMode="auto">
          <a:xfrm>
            <a:off x="7182545" y="2002794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" name="Oval 21"/>
          <p:cNvSpPr>
            <a:spLocks noChangeArrowheads="1"/>
          </p:cNvSpPr>
          <p:nvPr/>
        </p:nvSpPr>
        <p:spPr bwMode="auto">
          <a:xfrm>
            <a:off x="7106345" y="2155194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8" name="Oval 22"/>
          <p:cNvSpPr>
            <a:spLocks noChangeArrowheads="1"/>
          </p:cNvSpPr>
          <p:nvPr/>
        </p:nvSpPr>
        <p:spPr bwMode="auto">
          <a:xfrm>
            <a:off x="7106345" y="1850394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 flipV="1">
            <a:off x="7411145" y="1393194"/>
            <a:ext cx="457200" cy="228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" name="Line 24"/>
          <p:cNvSpPr>
            <a:spLocks noChangeShapeType="1"/>
          </p:cNvSpPr>
          <p:nvPr/>
        </p:nvSpPr>
        <p:spPr bwMode="auto">
          <a:xfrm flipV="1">
            <a:off x="7411145" y="1697994"/>
            <a:ext cx="457200" cy="762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" name="Line 25"/>
          <p:cNvSpPr>
            <a:spLocks noChangeShapeType="1"/>
          </p:cNvSpPr>
          <p:nvPr/>
        </p:nvSpPr>
        <p:spPr bwMode="auto">
          <a:xfrm>
            <a:off x="7411145" y="1926594"/>
            <a:ext cx="533400" cy="762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" name="Line 26"/>
          <p:cNvSpPr>
            <a:spLocks noChangeShapeType="1"/>
          </p:cNvSpPr>
          <p:nvPr/>
        </p:nvSpPr>
        <p:spPr bwMode="auto">
          <a:xfrm>
            <a:off x="7411145" y="2002794"/>
            <a:ext cx="533400" cy="1524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" name="Oval 27"/>
          <p:cNvSpPr>
            <a:spLocks noChangeArrowheads="1"/>
          </p:cNvSpPr>
          <p:nvPr/>
        </p:nvSpPr>
        <p:spPr bwMode="auto">
          <a:xfrm>
            <a:off x="6287195" y="4389267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4" name="Line 28"/>
          <p:cNvSpPr>
            <a:spLocks noChangeShapeType="1"/>
          </p:cNvSpPr>
          <p:nvPr/>
        </p:nvSpPr>
        <p:spPr bwMode="auto">
          <a:xfrm>
            <a:off x="6515795" y="4465467"/>
            <a:ext cx="685800" cy="0"/>
          </a:xfrm>
          <a:prstGeom prst="line">
            <a:avLst/>
          </a:prstGeom>
          <a:noFill/>
          <a:ln w="34925">
            <a:solidFill>
              <a:srgbClr val="00FF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" name="Oval 29"/>
          <p:cNvSpPr>
            <a:spLocks noChangeArrowheads="1"/>
          </p:cNvSpPr>
          <p:nvPr/>
        </p:nvSpPr>
        <p:spPr bwMode="auto">
          <a:xfrm>
            <a:off x="8268395" y="4389267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6" name="Line 30"/>
          <p:cNvSpPr>
            <a:spLocks noChangeShapeType="1"/>
          </p:cNvSpPr>
          <p:nvPr/>
        </p:nvSpPr>
        <p:spPr bwMode="auto">
          <a:xfrm flipH="1">
            <a:off x="7353995" y="4465467"/>
            <a:ext cx="7620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" name="Line 31"/>
          <p:cNvSpPr>
            <a:spLocks noChangeShapeType="1"/>
          </p:cNvSpPr>
          <p:nvPr/>
        </p:nvSpPr>
        <p:spPr bwMode="auto">
          <a:xfrm flipV="1">
            <a:off x="7353995" y="4084467"/>
            <a:ext cx="457200" cy="228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" name="Line 32"/>
          <p:cNvSpPr>
            <a:spLocks noChangeShapeType="1"/>
          </p:cNvSpPr>
          <p:nvPr/>
        </p:nvSpPr>
        <p:spPr bwMode="auto">
          <a:xfrm flipH="1">
            <a:off x="7049195" y="4465467"/>
            <a:ext cx="228600" cy="5334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" name="Line 33"/>
          <p:cNvSpPr>
            <a:spLocks noChangeShapeType="1"/>
          </p:cNvSpPr>
          <p:nvPr/>
        </p:nvSpPr>
        <p:spPr bwMode="auto">
          <a:xfrm>
            <a:off x="7353995" y="4541667"/>
            <a:ext cx="381000" cy="3048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" name="Line 34"/>
          <p:cNvSpPr>
            <a:spLocks noChangeShapeType="1"/>
          </p:cNvSpPr>
          <p:nvPr/>
        </p:nvSpPr>
        <p:spPr bwMode="auto">
          <a:xfrm flipH="1" flipV="1">
            <a:off x="7125395" y="3855867"/>
            <a:ext cx="152400" cy="4572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" name="Line 35"/>
          <p:cNvSpPr>
            <a:spLocks noChangeShapeType="1"/>
          </p:cNvSpPr>
          <p:nvPr/>
        </p:nvSpPr>
        <p:spPr bwMode="auto">
          <a:xfrm flipH="1" flipV="1">
            <a:off x="6896795" y="4084467"/>
            <a:ext cx="304800" cy="228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" name="Line 36"/>
          <p:cNvSpPr>
            <a:spLocks noChangeShapeType="1"/>
          </p:cNvSpPr>
          <p:nvPr/>
        </p:nvSpPr>
        <p:spPr bwMode="auto">
          <a:xfrm>
            <a:off x="7277795" y="4465467"/>
            <a:ext cx="76200" cy="4572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" name="Line 37"/>
          <p:cNvSpPr>
            <a:spLocks noChangeShapeType="1"/>
          </p:cNvSpPr>
          <p:nvPr/>
        </p:nvSpPr>
        <p:spPr bwMode="auto">
          <a:xfrm>
            <a:off x="7411145" y="2002794"/>
            <a:ext cx="381000" cy="3810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0" y="-69423"/>
            <a:ext cx="9144000" cy="830997"/>
          </a:xfrm>
          <a:prstGeom prst="rect">
            <a:avLst/>
          </a:prstGeom>
          <a:solidFill>
            <a:sysClr val="windowText" lastClr="000000"/>
          </a:solidFill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en-US" sz="4800" kern="0" dirty="0">
                <a:solidFill>
                  <a:srgbClr val="FFFF00"/>
                </a:solidFill>
                <a:latin typeface="Calibri"/>
              </a:rPr>
              <a:t>why colliders ? -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ADCC312-396A-4D37-9829-89409FF81FCB}"/>
                  </a:ext>
                </a:extLst>
              </p:cNvPr>
              <p:cNvSpPr txBox="1"/>
              <p:nvPr/>
            </p:nvSpPr>
            <p:spPr>
              <a:xfrm>
                <a:off x="3010900" y="6093756"/>
                <a:ext cx="2409955" cy="5218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800" b="0" i="0" baseline="-2500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m:rPr>
                              <m:nor/>
                            </m:rPr>
                            <a:rPr lang="en-US" sz="2800" b="0" i="0" baseline="-2500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m:rPr>
                              <m:nor/>
                            </m:rPr>
                            <a:rPr lang="en-US" sz="2800" b="0" i="0" baseline="-25000" smtClean="0"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m:rPr>
                              <m:nor/>
                            </m:rPr>
                            <a:rPr lang="en-US" sz="2800" b="0" i="0" baseline="-2500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0" i="1" baseline="-25000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ADCC312-396A-4D37-9829-89409FF81F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900" y="6093756"/>
                <a:ext cx="2409955" cy="521810"/>
              </a:xfrm>
              <a:prstGeom prst="rect">
                <a:avLst/>
              </a:prstGeom>
              <a:blipFill>
                <a:blip r:embed="rId7"/>
                <a:stretch>
                  <a:fillRect b="-24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 Box 13">
            <a:extLst>
              <a:ext uri="{FF2B5EF4-FFF2-40B4-BE49-F238E27FC236}">
                <a16:creationId xmlns:a16="http://schemas.microsoft.com/office/drawing/2014/main" id="{5AA9BAB4-699D-4A92-B22E-FB9EA2E84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2811" y="6072018"/>
            <a:ext cx="267252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/>
              <a:t>for two high-energy beams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/>
              <a:t>of unequal energy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103DB03-F9F0-4D03-8834-91F1F046FC81}"/>
              </a:ext>
            </a:extLst>
          </p:cNvPr>
          <p:cNvSpPr/>
          <p:nvPr/>
        </p:nvSpPr>
        <p:spPr>
          <a:xfrm>
            <a:off x="245065" y="806396"/>
            <a:ext cx="7432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colliders were invented (1943) and patented (1953) by Rolf </a:t>
            </a:r>
            <a:r>
              <a:rPr lang="en-GB" dirty="0" err="1"/>
              <a:t>Wideröe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151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2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712639" y="4253441"/>
            <a:ext cx="909223" cy="2308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defTabSz="514337">
              <a:defRPr/>
            </a:pPr>
            <a:r>
              <a:rPr lang="en-GB" sz="900" dirty="0">
                <a:solidFill>
                  <a:srgbClr val="0C377B"/>
                </a:solidFill>
                <a:latin typeface="Arial"/>
              </a:rPr>
              <a:t>Marica Biagini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74578" y="6400826"/>
            <a:ext cx="6858000" cy="300082"/>
          </a:xfrm>
          <a:prstGeom prst="rect">
            <a:avLst/>
          </a:prstGeom>
          <a:solidFill>
            <a:srgbClr val="99FFCC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 defTabSz="342892">
              <a:defRPr/>
            </a:pPr>
            <a:r>
              <a:rPr lang="en-GB" sz="1350" b="1" dirty="0">
                <a:solidFill>
                  <a:prstClr val="black"/>
                </a:solidFill>
                <a:latin typeface="Calibri"/>
              </a:rPr>
              <a:t>combining successful ingredients of several recent colliders → highest luminosities &amp; energies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24325" y="3323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42900">
              <a:spcBef>
                <a:spcPts val="0"/>
              </a:spcBef>
              <a:defRPr/>
            </a:pPr>
            <a:r>
              <a:rPr lang="en-US" sz="3300" kern="0" dirty="0">
                <a:latin typeface="Arial"/>
              </a:rPr>
              <a:t>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design concept</a:t>
            </a:r>
          </a:p>
          <a:p>
            <a:pPr defTabSz="342900">
              <a:spcBef>
                <a:spcPts val="0"/>
              </a:spcBef>
              <a:defRPr/>
            </a:pPr>
            <a:r>
              <a:rPr lang="en-US" sz="1688" dirty="0">
                <a:latin typeface="Arial" panose="020B0604020202020204" pitchFamily="34" charset="0"/>
                <a:cs typeface="Arial" panose="020B0604020202020204" pitchFamily="34" charset="0"/>
              </a:rPr>
              <a:t>			based on lessons and techniques from past colliders (last 40 years)</a:t>
            </a:r>
            <a:endParaRPr lang="en-US" sz="1688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288" y="113607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9E7577D-433A-4A44-A3CD-9F0D0D0849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4"/>
          <a:stretch/>
        </p:blipFill>
        <p:spPr>
          <a:xfrm>
            <a:off x="24324" y="742281"/>
            <a:ext cx="7010997" cy="5031198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22C149-1D75-4719-BFCA-31310A29313D}"/>
              </a:ext>
            </a:extLst>
          </p:cNvPr>
          <p:cNvCxnSpPr>
            <a:cxnSpLocks/>
          </p:cNvCxnSpPr>
          <p:nvPr/>
        </p:nvCxnSpPr>
        <p:spPr>
          <a:xfrm flipV="1">
            <a:off x="2517650" y="1583723"/>
            <a:ext cx="2839729" cy="1032588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A58B364-1C20-4CA1-8AEB-062007B8BC13}"/>
              </a:ext>
            </a:extLst>
          </p:cNvPr>
          <p:cNvCxnSpPr>
            <a:cxnSpLocks/>
          </p:cNvCxnSpPr>
          <p:nvPr/>
        </p:nvCxnSpPr>
        <p:spPr>
          <a:xfrm flipV="1">
            <a:off x="5654713" y="2037724"/>
            <a:ext cx="363315" cy="640549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A34144AD-C4F8-492C-9EF2-2A275B7E1307}"/>
              </a:ext>
            </a:extLst>
          </p:cNvPr>
          <p:cNvSpPr/>
          <p:nvPr/>
        </p:nvSpPr>
        <p:spPr>
          <a:xfrm>
            <a:off x="5361546" y="5555453"/>
            <a:ext cx="1146468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783">
              <a:defRPr/>
            </a:pPr>
            <a:r>
              <a:rPr lang="en-GB" sz="1200" dirty="0">
                <a:solidFill>
                  <a:srgbClr val="0C377B"/>
                </a:solidFill>
                <a:latin typeface="Arial"/>
              </a:rPr>
              <a:t>Marica Biagini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3F9D0DD-47E2-4718-B463-8B93AD5BDB95}"/>
              </a:ext>
            </a:extLst>
          </p:cNvPr>
          <p:cNvCxnSpPr>
            <a:cxnSpLocks/>
          </p:cNvCxnSpPr>
          <p:nvPr/>
        </p:nvCxnSpPr>
        <p:spPr>
          <a:xfrm flipV="1">
            <a:off x="3968953" y="1031988"/>
            <a:ext cx="1124042" cy="765342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7D4943F-5BC2-4C61-817D-2E9FDE1319C1}"/>
              </a:ext>
            </a:extLst>
          </p:cNvPr>
          <p:cNvCxnSpPr>
            <a:cxnSpLocks/>
          </p:cNvCxnSpPr>
          <p:nvPr/>
        </p:nvCxnSpPr>
        <p:spPr>
          <a:xfrm flipV="1">
            <a:off x="3968953" y="978638"/>
            <a:ext cx="1034625" cy="158027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22C50DA-9248-4ECB-B4F4-28D1ADED44A4}"/>
              </a:ext>
            </a:extLst>
          </p:cNvPr>
          <p:cNvCxnSpPr>
            <a:cxnSpLocks/>
          </p:cNvCxnSpPr>
          <p:nvPr/>
        </p:nvCxnSpPr>
        <p:spPr>
          <a:xfrm flipV="1">
            <a:off x="3856822" y="1856303"/>
            <a:ext cx="1619642" cy="1448827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00C6A53-C3CF-4DA8-A3F0-419E8DF99605}"/>
              </a:ext>
            </a:extLst>
          </p:cNvPr>
          <p:cNvCxnSpPr>
            <a:cxnSpLocks/>
          </p:cNvCxnSpPr>
          <p:nvPr/>
        </p:nvCxnSpPr>
        <p:spPr>
          <a:xfrm flipV="1">
            <a:off x="3968952" y="1190015"/>
            <a:ext cx="1124043" cy="685609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544298" y="805628"/>
            <a:ext cx="2565412" cy="5280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37">
              <a:defRPr/>
            </a:pPr>
            <a:r>
              <a:rPr lang="de-AT" sz="1600" b="1" i="1" dirty="0">
                <a:solidFill>
                  <a:srgbClr val="0C377B"/>
                </a:solidFill>
                <a:latin typeface="Calibri"/>
              </a:rPr>
              <a:t>B-factories</a:t>
            </a:r>
            <a:r>
              <a:rPr lang="en-GB" b="1" i="1" dirty="0">
                <a:solidFill>
                  <a:srgbClr val="0C377B"/>
                </a:solidFill>
                <a:latin typeface="Calibri"/>
              </a:rPr>
              <a:t> </a:t>
            </a:r>
            <a:r>
              <a:rPr lang="en-GB" b="1" dirty="0">
                <a:solidFill>
                  <a:srgbClr val="0C377B"/>
                </a:solidFill>
                <a:latin typeface="Calibri"/>
              </a:rPr>
              <a:t>KEKB &amp; PEP-II:</a:t>
            </a:r>
          </a:p>
          <a:p>
            <a:pPr defTabSz="150015">
              <a:defRPr/>
            </a:pPr>
            <a:r>
              <a:rPr lang="en-GB" b="1" dirty="0">
                <a:solidFill>
                  <a:srgbClr val="FF0000"/>
                </a:solidFill>
                <a:latin typeface="Calibri"/>
              </a:rPr>
              <a:t>	double-ring colliders, </a:t>
            </a:r>
          </a:p>
          <a:p>
            <a:pPr defTabSz="150015">
              <a:defRPr/>
            </a:pPr>
            <a:r>
              <a:rPr lang="en-GB" b="1" dirty="0">
                <a:solidFill>
                  <a:srgbClr val="0C377B"/>
                </a:solidFill>
                <a:latin typeface="Calibri"/>
              </a:rPr>
              <a:t>	</a:t>
            </a:r>
            <a:r>
              <a:rPr lang="en-GB" b="1" dirty="0">
                <a:solidFill>
                  <a:srgbClr val="FF0000"/>
                </a:solidFill>
                <a:latin typeface="Calibri"/>
              </a:rPr>
              <a:t>high beam currents,</a:t>
            </a:r>
            <a:endParaRPr lang="en-GB" b="1" dirty="0">
              <a:solidFill>
                <a:srgbClr val="0C377B"/>
              </a:solidFill>
              <a:latin typeface="Calibri"/>
            </a:endParaRPr>
          </a:p>
          <a:p>
            <a:pPr defTabSz="150015">
              <a:defRPr/>
            </a:pPr>
            <a:r>
              <a:rPr lang="en-GB" b="1" dirty="0">
                <a:solidFill>
                  <a:srgbClr val="0C377B"/>
                </a:solidFill>
                <a:latin typeface="Calibri"/>
              </a:rPr>
              <a:t>	</a:t>
            </a:r>
            <a:r>
              <a:rPr lang="en-GB" b="1" dirty="0">
                <a:solidFill>
                  <a:srgbClr val="FF0000"/>
                </a:solidFill>
                <a:latin typeface="Calibri"/>
              </a:rPr>
              <a:t>top-up injection</a:t>
            </a:r>
          </a:p>
          <a:p>
            <a:pPr defTabSz="150015">
              <a:defRPr/>
            </a:pPr>
            <a:r>
              <a:rPr lang="en-GB" sz="788" b="1" dirty="0">
                <a:solidFill>
                  <a:srgbClr val="0C377B"/>
                </a:solidFill>
                <a:latin typeface="Calibri"/>
              </a:rPr>
              <a:t>  </a:t>
            </a:r>
          </a:p>
          <a:p>
            <a:pPr defTabSz="150015">
              <a:defRPr/>
            </a:pPr>
            <a:r>
              <a:rPr lang="en-GB" b="1" dirty="0">
                <a:solidFill>
                  <a:srgbClr val="0C377B"/>
                </a:solidFill>
                <a:latin typeface="Calibri"/>
              </a:rPr>
              <a:t>DAFNE: </a:t>
            </a:r>
            <a:r>
              <a:rPr lang="en-GB" b="1" dirty="0">
                <a:solidFill>
                  <a:srgbClr val="FF0000"/>
                </a:solidFill>
                <a:latin typeface="Calibri"/>
              </a:rPr>
              <a:t>crab waist, 			double ring</a:t>
            </a:r>
          </a:p>
          <a:p>
            <a:pPr defTabSz="514337">
              <a:defRPr/>
            </a:pPr>
            <a:endParaRPr lang="de-AT" sz="825" b="1" i="1" dirty="0">
              <a:solidFill>
                <a:srgbClr val="0C377B"/>
              </a:solidFill>
              <a:latin typeface="Calibri"/>
            </a:endParaRPr>
          </a:p>
          <a:p>
            <a:pPr defTabSz="514337">
              <a:defRPr/>
            </a:pPr>
            <a:r>
              <a:rPr lang="en-GB" b="1" dirty="0">
                <a:solidFill>
                  <a:srgbClr val="0C377B"/>
                </a:solidFill>
                <a:latin typeface="Calibri"/>
              </a:rPr>
              <a:t>S-KEKB: </a:t>
            </a:r>
            <a:r>
              <a:rPr lang="en-GB" b="1" dirty="0">
                <a:solidFill>
                  <a:srgbClr val="FF0000"/>
                </a:solidFill>
                <a:latin typeface="Calibri"/>
              </a:rPr>
              <a:t>low </a:t>
            </a:r>
            <a:r>
              <a:rPr lang="en-GB" b="1" dirty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GB" b="1" baseline="-25000" dirty="0">
                <a:solidFill>
                  <a:srgbClr val="FF0000"/>
                </a:solidFill>
                <a:latin typeface="Calibri"/>
              </a:rPr>
              <a:t>y</a:t>
            </a:r>
            <a:r>
              <a:rPr lang="en-GB" b="1" dirty="0">
                <a:solidFill>
                  <a:srgbClr val="FF0000"/>
                </a:solidFill>
                <a:latin typeface="Calibri"/>
              </a:rPr>
              <a:t>*, crab    	waist</a:t>
            </a:r>
          </a:p>
          <a:p>
            <a:pPr defTabSz="514337">
              <a:defRPr/>
            </a:pPr>
            <a:endParaRPr lang="de-AT" sz="825" b="1" i="1" dirty="0">
              <a:solidFill>
                <a:srgbClr val="0C377B"/>
              </a:solidFill>
              <a:latin typeface="Calibri"/>
            </a:endParaRPr>
          </a:p>
          <a:p>
            <a:pPr defTabSz="514337">
              <a:defRPr/>
            </a:pPr>
            <a:r>
              <a:rPr lang="en-GB" b="1" dirty="0">
                <a:solidFill>
                  <a:srgbClr val="0C377B"/>
                </a:solidFill>
                <a:latin typeface="Calibri" panose="020F0502020204030204"/>
              </a:rPr>
              <a:t>LEP:  </a:t>
            </a:r>
            <a:r>
              <a:rPr lang="en-GB" b="1" dirty="0">
                <a:solidFill>
                  <a:srgbClr val="FF0000"/>
                </a:solidFill>
                <a:latin typeface="Calibri" panose="020F0502020204030204"/>
              </a:rPr>
              <a:t>high energy</a:t>
            </a:r>
            <a:r>
              <a:rPr lang="en-GB" b="1" dirty="0">
                <a:solidFill>
                  <a:srgbClr val="0C377B"/>
                </a:solidFill>
                <a:latin typeface="Calibri" panose="020F0502020204030204"/>
              </a:rPr>
              <a:t>, SR 	effects</a:t>
            </a:r>
          </a:p>
          <a:p>
            <a:pPr defTabSz="514337">
              <a:defRPr/>
            </a:pPr>
            <a:endParaRPr lang="en-GB" sz="825" b="1" i="1" dirty="0">
              <a:solidFill>
                <a:srgbClr val="0C377B"/>
              </a:solidFill>
              <a:latin typeface="Calibri"/>
            </a:endParaRPr>
          </a:p>
          <a:p>
            <a:pPr defTabSz="514337">
              <a:defRPr/>
            </a:pPr>
            <a:r>
              <a:rPr lang="en-GB" b="1" dirty="0">
                <a:solidFill>
                  <a:srgbClr val="0C377B"/>
                </a:solidFill>
                <a:latin typeface="Calibri" panose="020F0502020204030204"/>
              </a:rPr>
              <a:t>VEPP-4M, LEP: </a:t>
            </a:r>
            <a:r>
              <a:rPr lang="en-GB" b="1" dirty="0">
                <a:solidFill>
                  <a:srgbClr val="FF0000"/>
                </a:solidFill>
                <a:latin typeface="Calibri" panose="020F0502020204030204"/>
              </a:rPr>
              <a:t>precision 	E calibration </a:t>
            </a:r>
          </a:p>
          <a:p>
            <a:pPr defTabSz="514337">
              <a:defRPr/>
            </a:pPr>
            <a:endParaRPr lang="en-GB" sz="825" b="1" i="1" dirty="0">
              <a:solidFill>
                <a:srgbClr val="0C377B"/>
              </a:solidFill>
              <a:latin typeface="Calibri"/>
            </a:endParaRPr>
          </a:p>
          <a:p>
            <a:pPr defTabSz="514337">
              <a:defRPr/>
            </a:pPr>
            <a:r>
              <a:rPr lang="en-GB" b="1" dirty="0">
                <a:solidFill>
                  <a:srgbClr val="0C377B"/>
                </a:solidFill>
                <a:latin typeface="Calibri"/>
              </a:rPr>
              <a:t>KEKB: </a:t>
            </a:r>
            <a:r>
              <a:rPr lang="en-GB" b="1" i="1" dirty="0">
                <a:solidFill>
                  <a:srgbClr val="FF0000"/>
                </a:solidFill>
                <a:latin typeface="Calibri"/>
              </a:rPr>
              <a:t>e</a:t>
            </a:r>
            <a:r>
              <a:rPr lang="en-GB" b="1" baseline="30000" dirty="0">
                <a:solidFill>
                  <a:srgbClr val="FF0000"/>
                </a:solidFill>
                <a:latin typeface="Calibri"/>
              </a:rPr>
              <a:t>+</a:t>
            </a:r>
            <a:r>
              <a:rPr lang="en-GB" b="1" dirty="0">
                <a:solidFill>
                  <a:srgbClr val="FF0000"/>
                </a:solidFill>
                <a:latin typeface="Calibri"/>
              </a:rPr>
              <a:t> source </a:t>
            </a:r>
          </a:p>
          <a:p>
            <a:pPr defTabSz="514337">
              <a:defRPr/>
            </a:pPr>
            <a:endParaRPr lang="en-GB" sz="825" b="1" i="1" dirty="0">
              <a:solidFill>
                <a:srgbClr val="0C377B"/>
              </a:solidFill>
              <a:latin typeface="Calibri"/>
            </a:endParaRPr>
          </a:p>
          <a:p>
            <a:pPr defTabSz="514337">
              <a:defRPr/>
            </a:pPr>
            <a:endParaRPr lang="en-GB" b="1" dirty="0">
              <a:solidFill>
                <a:srgbClr val="0C377B"/>
              </a:solidFill>
              <a:latin typeface="Calibri"/>
            </a:endParaRPr>
          </a:p>
          <a:p>
            <a:pPr defTabSz="514337">
              <a:defRPr/>
            </a:pPr>
            <a:r>
              <a:rPr lang="en-GB" b="1" dirty="0">
                <a:solidFill>
                  <a:srgbClr val="0C377B"/>
                </a:solidFill>
                <a:latin typeface="Calibri"/>
              </a:rPr>
              <a:t>HERA, LEP, RHIC: spin gymnastics </a:t>
            </a:r>
          </a:p>
        </p:txBody>
      </p:sp>
    </p:spTree>
    <p:extLst>
      <p:ext uri="{BB962C8B-B14F-4D97-AF65-F5344CB8AC3E}">
        <p14:creationId xmlns:p14="http://schemas.microsoft.com/office/powerpoint/2010/main" val="346625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FCC consistent machine layouts</a:t>
            </a: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FCC_layout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619847"/>
            <a:ext cx="3749709" cy="3902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980728"/>
            <a:ext cx="129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5523" y="1633350"/>
            <a:ext cx="4880933" cy="3667857"/>
          </a:xfrm>
          <a:prstGeom prst="rect">
            <a:avLst/>
          </a:prstGeom>
        </p:spPr>
      </p:pic>
      <p:sp>
        <p:nvSpPr>
          <p:cNvPr id="89" name="TextBox 88"/>
          <p:cNvSpPr txBox="1"/>
          <p:nvPr/>
        </p:nvSpPr>
        <p:spPr>
          <a:xfrm>
            <a:off x="4793373" y="944862"/>
            <a:ext cx="438774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1,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booster (FCC-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footprint)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8934" y="5919093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consistent optics solutions for both machines available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73749" y="2357054"/>
            <a:ext cx="1742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 m off-centred IPs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IPs</a:t>
            </a:r>
          </a:p>
        </p:txBody>
      </p:sp>
    </p:spTree>
    <p:extLst>
      <p:ext uri="{BB962C8B-B14F-4D97-AF65-F5344CB8AC3E}">
        <p14:creationId xmlns:p14="http://schemas.microsoft.com/office/powerpoint/2010/main" val="226787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-66881" y="2565514"/>
            <a:ext cx="5132767" cy="4481044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9144000" cy="62753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similar solutions for </a:t>
            </a:r>
            <a:r>
              <a:rPr kumimoji="0" lang="en-GB" sz="3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GB" sz="30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GB" sz="3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and CEPC</a:t>
            </a: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809" y="2718658"/>
            <a:ext cx="4266401" cy="39642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87590" y="3747839"/>
            <a:ext cx="657552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FCC</a:t>
            </a:r>
            <a:endParaRPr kumimoji="0" lang="en-GB" sz="19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196" y="730715"/>
            <a:ext cx="91270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Double ring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colliders with full-energy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top-up booster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ring, 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CEPC evolved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 initial 54 km - single-ring design, practically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 the FCC-ee 100 km design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IPs, 2 RF straights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tapering of arc magnet strengths to match local energy 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Asymmetric IR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layout to limit SR of incoming beams towards detectors and generate large crossing angle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Common use of RF systems for both beams at highest energy working point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ttbar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/ZH for FCC-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/CEPC)</a:t>
            </a:r>
          </a:p>
        </p:txBody>
      </p:sp>
    </p:spTree>
    <p:extLst>
      <p:ext uri="{BB962C8B-B14F-4D97-AF65-F5344CB8AC3E}">
        <p14:creationId xmlns:p14="http://schemas.microsoft.com/office/powerpoint/2010/main" val="28349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9553"/>
            <a:ext cx="9144000" cy="63188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484784"/>
            <a:ext cx="3630765" cy="27261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6403780"/>
            <a:ext cx="523745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Blondel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H. Burkhardt, M. Koratzinos, K. Oide </a:t>
            </a:r>
          </a:p>
        </p:txBody>
      </p:sp>
      <p:sp>
        <p:nvSpPr>
          <p:cNvPr id="6" name="TextBox 5"/>
          <p:cNvSpPr txBox="1"/>
          <p:nvPr/>
        </p:nvSpPr>
        <p:spPr>
          <a:xfrm rot="20988770">
            <a:off x="1052464" y="2222003"/>
            <a:ext cx="7209098" cy="1938992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</a:t>
            </a:r>
            <a:r>
              <a:rPr kumimoji="0" lang="en-US" sz="4000" b="1" i="0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eak</a:t>
            </a: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bends and asymmetric optics to soften SR photons emitted towards detector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7943"/>
            <a:ext cx="689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SR fans in the interaction region (IR)</a:t>
            </a:r>
          </a:p>
        </p:txBody>
      </p:sp>
    </p:spTree>
    <p:extLst>
      <p:ext uri="{BB962C8B-B14F-4D97-AF65-F5344CB8AC3E}">
        <p14:creationId xmlns:p14="http://schemas.microsoft.com/office/powerpoint/2010/main" val="422945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0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3" y="1584325"/>
            <a:ext cx="7597775" cy="368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03" name="Rectangle 2"/>
          <p:cNvSpPr>
            <a:spLocks noChangeArrowheads="1"/>
          </p:cNvSpPr>
          <p:nvPr/>
        </p:nvSpPr>
        <p:spPr bwMode="auto">
          <a:xfrm>
            <a:off x="0" y="0"/>
            <a:ext cx="9324975" cy="7699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curved orbit of </a:t>
            </a:r>
            <a:r>
              <a:rPr kumimoji="0" lang="en-GB" altLang="en-US" sz="4400" b="0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GB" altLang="en-US" sz="44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</a:t>
            </a:r>
            <a:r>
              <a:rPr kumimoji="0" lang="en-GB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in magnetic field</a:t>
            </a:r>
          </a:p>
        </p:txBody>
      </p:sp>
      <p:sp>
        <p:nvSpPr>
          <p:cNvPr id="409604" name="TextBox 3"/>
          <p:cNvSpPr txBox="1">
            <a:spLocks noChangeArrowheads="1"/>
          </p:cNvSpPr>
          <p:nvPr/>
        </p:nvSpPr>
        <p:spPr bwMode="auto">
          <a:xfrm>
            <a:off x="238125" y="5718175"/>
            <a:ext cx="1069975" cy="3698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L. Rivkin</a:t>
            </a:r>
          </a:p>
        </p:txBody>
      </p:sp>
    </p:spTree>
    <p:extLst>
      <p:ext uri="{BB962C8B-B14F-4D97-AF65-F5344CB8AC3E}">
        <p14:creationId xmlns:p14="http://schemas.microsoft.com/office/powerpoint/2010/main" val="302145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dirty="0"/>
              <a:t>final focus chromaticity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266034" y="123281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4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6034" y="1232818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266034" y="123281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5" name="Equation" r:id="rId6" imgW="114120" imgH="215640" progId="Equation.3">
                  <p:embed/>
                </p:oleObj>
              </mc:Choice>
              <mc:Fallback>
                <p:oleObj name="Equation" r:id="rId6" imgW="114120" imgH="21564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6034" y="1232818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266034" y="123281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6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6034" y="1232818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56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33294" y="4101958"/>
            <a:ext cx="601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spot size increase due to (uncorrected) chromaticity,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</a:t>
            </a:r>
          </a:p>
        </p:txBody>
      </p:sp>
      <p:sp>
        <p:nvSpPr>
          <p:cNvPr id="4956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703684" y="4389512"/>
          <a:ext cx="1752600" cy="1637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7" name="Equation" r:id="rId8" imgW="863280" imgH="812520" progId="Equation.3">
                  <p:embed/>
                </p:oleObj>
              </mc:Choice>
              <mc:Fallback>
                <p:oleObj name="Equation" r:id="rId8" imgW="863280" imgH="812520" progId="Equation.3">
                  <p:embed/>
                  <p:pic>
                    <p:nvPicPr>
                      <p:cNvPr id="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684" y="4389512"/>
                        <a:ext cx="1752600" cy="16370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Oval 13"/>
          <p:cNvSpPr/>
          <p:nvPr/>
        </p:nvSpPr>
        <p:spPr>
          <a:xfrm>
            <a:off x="3484984" y="1416968"/>
            <a:ext cx="609600" cy="2438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970384" y="1797968"/>
            <a:ext cx="2819400" cy="1588"/>
          </a:xfrm>
          <a:prstGeom prst="line">
            <a:avLst/>
          </a:prstGeom>
          <a:ln w="476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789784" y="1797968"/>
            <a:ext cx="3810000" cy="1143000"/>
          </a:xfrm>
          <a:prstGeom prst="line">
            <a:avLst/>
          </a:prstGeom>
          <a:ln w="476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70384" y="2026568"/>
            <a:ext cx="2819400" cy="1588"/>
          </a:xfrm>
          <a:prstGeom prst="line">
            <a:avLst/>
          </a:prstGeom>
          <a:ln w="476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789784" y="2026568"/>
            <a:ext cx="3886200" cy="838200"/>
          </a:xfrm>
          <a:prstGeom prst="line">
            <a:avLst/>
          </a:prstGeom>
          <a:ln w="476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970384" y="2559968"/>
            <a:ext cx="6934200" cy="1588"/>
          </a:xfrm>
          <a:prstGeom prst="line">
            <a:avLst/>
          </a:prstGeom>
          <a:ln w="476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532984" y="2940968"/>
            <a:ext cx="8146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=0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970384" y="1645568"/>
            <a:ext cx="2819400" cy="1588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789784" y="1645568"/>
            <a:ext cx="4191000" cy="99060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09184" y="1721768"/>
            <a:ext cx="801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&gt;0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1046584" y="3245768"/>
            <a:ext cx="2819400" cy="1588"/>
          </a:xfrm>
          <a:prstGeom prst="line">
            <a:avLst/>
          </a:prstGeom>
          <a:ln w="476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3865984" y="1721768"/>
            <a:ext cx="2362200" cy="1524000"/>
          </a:xfrm>
          <a:prstGeom prst="line">
            <a:avLst/>
          </a:prstGeom>
          <a:ln w="476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228184" y="1035968"/>
            <a:ext cx="801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762605" y="5273681"/>
                <a:ext cx="1103379" cy="8946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𝜉</m:t>
                      </m:r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≈</m:t>
                      </m:r>
                      <m:f>
                        <m:fPr>
                          <m:ctrlP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𝑙</m:t>
                              </m:r>
                            </m:e>
                            <m:sup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𝛽</m:t>
                              </m:r>
                            </m:e>
                            <m:sup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C377B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605" y="5273681"/>
                <a:ext cx="1103379" cy="894669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>
            <a:off x="4094584" y="3779168"/>
            <a:ext cx="2133600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047084" y="3341193"/>
                <a:ext cx="4083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𝑙</m:t>
                          </m:r>
                        </m:e>
                        <m:sup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C377B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084" y="3341193"/>
                <a:ext cx="408317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138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7" grpId="0"/>
      <p:bldP spid="32" grpId="0"/>
      <p:bldP spid="36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22" y="470789"/>
            <a:ext cx="7032104" cy="50100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39523" y="3296709"/>
            <a:ext cx="1813309" cy="369330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ttbar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182.5 GeV</a:t>
            </a:r>
          </a:p>
        </p:txBody>
      </p:sp>
      <p:sp>
        <p:nvSpPr>
          <p:cNvPr id="4" name="Rectangle 3"/>
          <p:cNvSpPr/>
          <p:nvPr/>
        </p:nvSpPr>
        <p:spPr>
          <a:xfrm>
            <a:off x="214562" y="5604741"/>
            <a:ext cx="9181707" cy="1323437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(a – d) for local vertical chromaticity correction and crab waist,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optimized for each working point.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Common arc lattice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all energies,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60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deg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Z, W and 90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deg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ZH,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tt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maximum stability and luminosity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32104" y="4283536"/>
            <a:ext cx="1728192" cy="584773"/>
          </a:xfrm>
          <a:prstGeom prst="rect">
            <a:avLst/>
          </a:prstGeom>
          <a:solidFill>
            <a:srgbClr val="0C377B">
              <a:lumMod val="75000"/>
              <a:lumOff val="25000"/>
            </a:srgbClr>
          </a:solidFill>
          <a:ln>
            <a:noFill/>
          </a:ln>
        </p:spPr>
        <p:txBody>
          <a:bodyPr wrap="square" lIns="91436" tIns="45719" rIns="91436" bIns="45719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yellow boxes: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dipole magnets</a:t>
            </a:r>
          </a:p>
        </p:txBody>
      </p:sp>
      <p:sp>
        <p:nvSpPr>
          <p:cNvPr id="6" name="Rectangle 5"/>
          <p:cNvSpPr/>
          <p:nvPr/>
        </p:nvSpPr>
        <p:spPr>
          <a:xfrm>
            <a:off x="7032104" y="743278"/>
            <a:ext cx="222943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asymmetric IR optics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suppress synchrotron radiation toward the IP,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E</a:t>
            </a:r>
            <a:r>
              <a:rPr kumimoji="0" lang="en-US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critical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 &lt;100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keV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 from 450 m from IP (e)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574139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63750" algn="l"/>
              </a:tabLst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asymmetric crab waist IR optics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6200" y="5051859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K. Oide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54310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 Ring4.JPG                                                      04FFC802Macintosh HD                   C12DDCCD:"/>
          <p:cNvPicPr>
            <a:picLocks noChangeAspect="1" noChangeArrowheads="1"/>
          </p:cNvPicPr>
          <p:nvPr/>
        </p:nvPicPr>
        <p:blipFill rotWithShape="1">
          <a:blip r:embed="rId3"/>
          <a:srcRect l="14027" t="2080" r="21234" b="11344"/>
          <a:stretch/>
        </p:blipFill>
        <p:spPr bwMode="auto">
          <a:xfrm>
            <a:off x="106355" y="1801001"/>
            <a:ext cx="3323846" cy="3048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45933" y="5189062"/>
            <a:ext cx="5113006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2000" b="1" kern="0" dirty="0">
                <a:solidFill>
                  <a:srgbClr val="0000FF"/>
                </a:solidFill>
                <a:latin typeface="Symbol" panose="05050102010706020507" pitchFamily="18" charset="2"/>
              </a:rPr>
              <a:t>b</a:t>
            </a:r>
            <a:r>
              <a:rPr lang="en-US" sz="2000" b="1" i="1" kern="0" baseline="-25000" dirty="0">
                <a:solidFill>
                  <a:srgbClr val="0000FF"/>
                </a:solidFill>
                <a:latin typeface="Calibri"/>
              </a:rPr>
              <a:t>y</a:t>
            </a:r>
            <a:r>
              <a:rPr lang="en-US" sz="2000" b="1" kern="0" baseline="30000" dirty="0">
                <a:solidFill>
                  <a:srgbClr val="0000FF"/>
                </a:solidFill>
                <a:latin typeface="Calibri"/>
              </a:rPr>
              <a:t>* </a:t>
            </a:r>
            <a:r>
              <a:rPr lang="en-US" sz="2000" b="1" dirty="0">
                <a:solidFill>
                  <a:srgbClr val="0000FF"/>
                </a:solidFill>
                <a:latin typeface="Calibri"/>
              </a:rPr>
              <a:t> = 0.8 mm achieved in both rings in summer 2020 –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 using the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FCC-</a:t>
            </a:r>
            <a:r>
              <a:rPr lang="en-US" sz="2000" b="1" dirty="0" err="1">
                <a:solidFill>
                  <a:prstClr val="black"/>
                </a:solidFill>
                <a:latin typeface="Calibri"/>
              </a:rPr>
              <a:t>ee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-style “virtual” crab-waist collision scheme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6"/>
              <p:cNvSpPr/>
              <p:nvPr/>
            </p:nvSpPr>
            <p:spPr>
              <a:xfrm>
                <a:off x="-31611" y="686927"/>
                <a:ext cx="9144000" cy="738664"/>
              </a:xfrm>
              <a:prstGeom prst="rect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</p:spPr>
            <p:txBody>
              <a:bodyPr wrap="square">
                <a:spAutoFit/>
              </a:bodyPr>
              <a:lstStyle/>
              <a:p>
                <a:pPr defTabSz="685800">
                  <a:defRPr/>
                </a:pPr>
                <a:r>
                  <a:rPr lang="en-US" sz="1400" b="1" u="sng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Design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: double ring </a:t>
                </a:r>
                <a:r>
                  <a:rPr lang="en-US" sz="1400" b="1" kern="0" dirty="0" err="1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e</a:t>
                </a:r>
                <a:r>
                  <a:rPr lang="en-US" sz="1400" b="1" kern="0" baseline="30000" dirty="0" err="1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+</a:t>
                </a:r>
                <a:r>
                  <a:rPr lang="en-US" sz="1400" b="1" kern="0" dirty="0" err="1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e</a:t>
                </a:r>
                <a:r>
                  <a:rPr lang="en-US" sz="1400" b="1" kern="0" baseline="3000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-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 collider as </a:t>
                </a:r>
                <a:r>
                  <a:rPr lang="en-US" sz="1400" b="1" i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B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-factory </a:t>
                </a: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at 7(e</a:t>
                </a:r>
                <a:r>
                  <a:rPr lang="en-US" sz="1400" kern="0" baseline="30000" dirty="0">
                    <a:solidFill>
                      <a:prstClr val="black"/>
                    </a:solidFill>
                    <a:latin typeface="Calibri"/>
                  </a:rPr>
                  <a:t>-</a:t>
                </a: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) &amp; 4(e</a:t>
                </a:r>
                <a:r>
                  <a:rPr lang="en-US" sz="1400" kern="0" baseline="30000" dirty="0">
                    <a:solidFill>
                      <a:prstClr val="black"/>
                    </a:solidFill>
                    <a:latin typeface="Calibri"/>
                  </a:rPr>
                  <a:t>+</a:t>
                </a: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) GeV; 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design luminosity </a:t>
                </a:r>
                <a14:m>
                  <m:oMath xmlns:m="http://schemas.openxmlformats.org/officeDocument/2006/math">
                    <m:r>
                      <a:rPr lang="en-US" sz="1400" b="1" i="1" kern="0" dirty="0">
                        <a:solidFill>
                          <a:srgbClr val="4472C4">
                            <a:lumMod val="75000"/>
                          </a:srgbClr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8 x 10</a:t>
                </a:r>
                <a:r>
                  <a:rPr lang="en-US" sz="1400" b="1" kern="0" baseline="3000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35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 cm</a:t>
                </a:r>
                <a:r>
                  <a:rPr lang="en-US" sz="1400" b="1" kern="0" baseline="3000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-2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s</a:t>
                </a:r>
                <a:r>
                  <a:rPr lang="en-US" sz="1400" b="1" kern="0" baseline="3000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-1</a:t>
                </a: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; 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sz="1400" b="1" i="1" kern="0" baseline="-2500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y</a:t>
                </a:r>
                <a:r>
                  <a:rPr lang="en-US" sz="1400" b="1" kern="0" baseline="3000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*</a:t>
                </a:r>
                <a:r>
                  <a:rPr lang="en-US" sz="1400" dirty="0">
                    <a:solidFill>
                      <a:srgbClr val="0000CC"/>
                    </a:solidFill>
                    <a:latin typeface="Calibri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i="1" dirty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~ </m:t>
                    </m:r>
                  </m:oMath>
                </a14:m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0.3 mm; </a:t>
                </a:r>
                <a:b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</a:br>
                <a:r>
                  <a:rPr lang="en-US" sz="1400" b="1" kern="0" dirty="0" err="1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nano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-beam – large crossing angle </a:t>
                </a: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collision scheme 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(crab waist w/o </a:t>
                </a:r>
                <a:r>
                  <a:rPr lang="en-US" sz="1400" b="1" kern="0" dirty="0" err="1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sextupoles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)</a:t>
                </a: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; 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beam lifetime</a:t>
                </a:r>
                <a14:m>
                  <m:oMath xmlns:m="http://schemas.openxmlformats.org/officeDocument/2006/math">
                    <m:r>
                      <a:rPr lang="en-US" sz="1400" b="1" i="1" kern="0" dirty="0">
                        <a:solidFill>
                          <a:srgbClr val="4472C4">
                            <a:lumMod val="75000"/>
                          </a:srgbClr>
                        </a:solidFill>
                        <a:latin typeface="Cambria Math" panose="02040503050406030204" pitchFamily="18" charset="0"/>
                      </a:rPr>
                      <m:t> ~</m:t>
                    </m:r>
                  </m:oMath>
                </a14:m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5 minutes</a:t>
                </a: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; 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top-up </a:t>
                </a: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injection; </a:t>
                </a:r>
                <a:r>
                  <a:rPr lang="en-US" sz="1400" kern="0" dirty="0" err="1">
                    <a:solidFill>
                      <a:prstClr val="black"/>
                    </a:solidFill>
                    <a:latin typeface="Calibri"/>
                  </a:rPr>
                  <a:t>c</a:t>
                </a:r>
                <a:r>
                  <a:rPr lang="en-US" sz="1400" b="1" kern="0" dirty="0" err="1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e</a:t>
                </a:r>
                <a:r>
                  <a:rPr lang="en-US" sz="1400" b="1" kern="0" baseline="3000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+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 rate up to </a:t>
                </a:r>
                <a14:m>
                  <m:oMath xmlns:m="http://schemas.openxmlformats.org/officeDocument/2006/math">
                    <m:r>
                      <a:rPr lang="en-US" sz="1400" b="1" i="1" kern="0" dirty="0">
                        <a:solidFill>
                          <a:srgbClr val="4472C4">
                            <a:lumMod val="75000"/>
                          </a:srgbClr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 2.5 10</a:t>
                </a:r>
                <a:r>
                  <a:rPr lang="en-US" sz="1400" b="1" kern="0" baseline="3000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12</a:t>
                </a:r>
                <a:r>
                  <a:rPr lang="en-US" sz="1400" b="1" kern="0" dirty="0">
                    <a:solidFill>
                      <a:srgbClr val="4472C4">
                        <a:lumMod val="75000"/>
                      </a:srgbClr>
                    </a:solidFill>
                    <a:latin typeface="Calibri"/>
                  </a:rPr>
                  <a:t> /s ; </a:t>
                </a:r>
                <a:r>
                  <a:rPr lang="en-US" sz="1400" b="1" kern="0" dirty="0">
                    <a:solidFill>
                      <a:srgbClr val="00B050"/>
                    </a:solidFill>
                    <a:latin typeface="Calibri"/>
                  </a:rPr>
                  <a:t>under commissioning</a:t>
                </a:r>
              </a:p>
            </p:txBody>
          </p:sp>
        </mc:Choice>
        <mc:Fallback xmlns="">
          <p:sp>
            <p:nvSpPr>
              <p:cNvPr id="8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1611" y="686927"/>
                <a:ext cx="9144000" cy="738664"/>
              </a:xfrm>
              <a:prstGeom prst="rect">
                <a:avLst/>
              </a:prstGeom>
              <a:blipFill>
                <a:blip r:embed="rId4"/>
                <a:stretch>
                  <a:fillRect l="-200" t="-2479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31627" y="4999189"/>
            <a:ext cx="1933543" cy="2539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Y. Funakoshi, Y. Ohnishi, K. Oide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EC72C8-A924-4F25-B9A0-6FAB39D5C4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20" r="6323" b="-1"/>
          <a:stretch/>
        </p:blipFill>
        <p:spPr>
          <a:xfrm>
            <a:off x="3610283" y="1801001"/>
            <a:ext cx="5629698" cy="332037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6356" y="5298902"/>
            <a:ext cx="3646938" cy="707886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en-US" sz="2000" dirty="0" err="1">
                <a:solidFill>
                  <a:srgbClr val="FFFFFF"/>
                </a:solidFill>
                <a:latin typeface="Arial"/>
              </a:rPr>
              <a:t>SuperKEKB</a:t>
            </a:r>
            <a:r>
              <a:rPr lang="en-US" sz="2000" dirty="0">
                <a:solidFill>
                  <a:srgbClr val="FFFFFF"/>
                </a:solidFill>
                <a:latin typeface="Arial"/>
              </a:rPr>
              <a:t> is demonstrating FCC-</a:t>
            </a:r>
            <a:r>
              <a:rPr lang="en-US" sz="2000" dirty="0" err="1">
                <a:solidFill>
                  <a:srgbClr val="FFFFFF"/>
                </a:solidFill>
                <a:latin typeface="Arial"/>
              </a:rPr>
              <a:t>ee</a:t>
            </a:r>
            <a:r>
              <a:rPr lang="en-US" sz="2000" dirty="0">
                <a:solidFill>
                  <a:srgbClr val="FFFFFF"/>
                </a:solidFill>
                <a:latin typeface="Arial"/>
              </a:rPr>
              <a:t> key concepts </a:t>
            </a:r>
            <a:endParaRPr lang="en-GB" sz="2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2AA706-D1E8-4AC2-81A2-E969D7DE17F2}"/>
              </a:ext>
            </a:extLst>
          </p:cNvPr>
          <p:cNvSpPr txBox="1"/>
          <p:nvPr/>
        </p:nvSpPr>
        <p:spPr>
          <a:xfrm>
            <a:off x="7789142" y="1523400"/>
            <a:ext cx="1354858" cy="2539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M. T</a:t>
            </a:r>
            <a:r>
              <a:rPr lang="en-US" sz="1050" dirty="0" err="1">
                <a:solidFill>
                  <a:prstClr val="black"/>
                </a:solidFill>
                <a:latin typeface="Calibri"/>
              </a:rPr>
              <a:t>obiyama</a:t>
            </a:r>
            <a:r>
              <a:rPr lang="en-US" sz="1050" dirty="0">
                <a:solidFill>
                  <a:prstClr val="black"/>
                </a:solidFill>
                <a:latin typeface="Calibri"/>
              </a:rPr>
              <a:t>, K. Oide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3A52B1-3ACD-4E58-B4D2-864E18E6D5AA}"/>
              </a:ext>
            </a:extLst>
          </p:cNvPr>
          <p:cNvSpPr txBox="1">
            <a:spLocks/>
          </p:cNvSpPr>
          <p:nvPr/>
        </p:nvSpPr>
        <p:spPr>
          <a:xfrm>
            <a:off x="-38151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kern="0" dirty="0">
                <a:latin typeface="Arial"/>
              </a:rPr>
              <a:t>               </a:t>
            </a:r>
            <a:r>
              <a:rPr lang="en-GB" sz="2700" kern="0" dirty="0" err="1">
                <a:latin typeface="Arial"/>
              </a:rPr>
              <a:t>SuperKEKB</a:t>
            </a:r>
            <a:r>
              <a:rPr lang="en-GB" sz="2700" kern="0" dirty="0">
                <a:latin typeface="Arial"/>
              </a:rPr>
              <a:t> – pushing luminosity and </a:t>
            </a:r>
            <a:r>
              <a:rPr lang="en-GB" sz="2700" kern="0" dirty="0">
                <a:latin typeface="Symbol" panose="05050102010706020507" pitchFamily="18" charset="2"/>
              </a:rPr>
              <a:t>b</a:t>
            </a:r>
            <a:r>
              <a:rPr lang="en-GB" sz="2700" kern="0" dirty="0">
                <a:latin typeface="Arial"/>
              </a:rPr>
              <a:t>*</a:t>
            </a:r>
            <a:endParaRPr lang="en-US" sz="2700" kern="0" dirty="0">
              <a:latin typeface="Arial"/>
            </a:endParaRPr>
          </a:p>
        </p:txBody>
      </p:sp>
      <p:pic>
        <p:nvPicPr>
          <p:cNvPr id="5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0137D7F4-2139-458B-BB49-1E0B6DB92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56" y="59082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597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00687" y="3001320"/>
            <a:ext cx="4040786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synchrotron radiation power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270852" y="914022"/>
            <a:ext cx="2803203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energy loss per turn</a:t>
            </a:r>
          </a:p>
        </p:txBody>
      </p:sp>
      <p:graphicFrame>
        <p:nvGraphicFramePr>
          <p:cNvPr id="7" name="Object 20"/>
          <p:cNvGraphicFramePr>
            <a:graphicFrameLocks noChangeAspect="1"/>
          </p:cNvGraphicFramePr>
          <p:nvPr/>
        </p:nvGraphicFramePr>
        <p:xfrm>
          <a:off x="2307462" y="1557507"/>
          <a:ext cx="3508375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8" name="Equation" r:id="rId3" imgW="1650960" imgH="444240" progId="Equation.3">
                  <p:embed/>
                </p:oleObj>
              </mc:Choice>
              <mc:Fallback>
                <p:oleObj name="Equation" r:id="rId3" imgW="1650960" imgH="444240" progId="Equation.3">
                  <p:embed/>
                  <p:pic>
                    <p:nvPicPr>
                      <p:cNvPr id="7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7462" y="1557507"/>
                        <a:ext cx="3508375" cy="944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6"/>
          <p:cNvGraphicFramePr>
            <a:graphicFrameLocks noChangeAspect="1"/>
          </p:cNvGraphicFramePr>
          <p:nvPr/>
        </p:nvGraphicFramePr>
        <p:xfrm>
          <a:off x="2284181" y="5607014"/>
          <a:ext cx="2117725" cy="107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9" name="Equation" r:id="rId5" imgW="888840" imgH="444240" progId="Equation.3">
                  <p:embed/>
                </p:oleObj>
              </mc:Choice>
              <mc:Fallback>
                <p:oleObj name="Equation" r:id="rId5" imgW="888840" imgH="444240" progId="Equation.3">
                  <p:embed/>
                  <p:pic>
                    <p:nvPicPr>
                      <p:cNvPr id="8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4181" y="5607014"/>
                        <a:ext cx="2117725" cy="10715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0996" y="5788834"/>
            <a:ext cx="36618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critical (typical)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photon energy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324975" cy="76993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arc synchrotron radiation (SR)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72846" y="4677898"/>
            <a:ext cx="22581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RF power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97853" y="2179310"/>
            <a:ext cx="2411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RF voltage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45913" y="5761963"/>
            <a:ext cx="2175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shielding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129711" y="1478939"/>
                <a:ext cx="252556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∝</m:t>
                      </m:r>
                      <m:f>
                        <m:fPr>
                          <m:type m:val="lin"/>
                          <m:ctrlP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𝐸</m:t>
                              </m:r>
                            </m:e>
                            <m:sup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</m:e>
                            <m:sup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4</m:t>
                              </m:r>
                            </m:sup>
                          </m:sSup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∝</m:t>
                          </m:r>
                          <m:sSup>
                            <m:sSupPr>
                              <m:ctrlP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𝛾</m:t>
                              </m:r>
                            </m:e>
                            <m:sup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711" y="1478939"/>
                <a:ext cx="2525563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343043" y="3890678"/>
                <a:ext cx="252556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∝</m:t>
                      </m:r>
                      <m:f>
                        <m:fPr>
                          <m:type m:val="lin"/>
                          <m:ctrlP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𝐸</m:t>
                              </m:r>
                            </m:e>
                            <m:sup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</m:e>
                            <m:sup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4</m:t>
                              </m:r>
                            </m:sup>
                          </m:sSup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∝</m:t>
                          </m:r>
                          <m:sSup>
                            <m:sSupPr>
                              <m:ctrlP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𝛾</m:t>
                              </m:r>
                            </m:e>
                            <m:sup>
                              <m:r>
                                <a:rPr kumimoji="0" lang="en-GB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3043" y="3890678"/>
                <a:ext cx="2525563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2674134" y="2381349"/>
            <a:ext cx="1764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numerical values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electrons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960925" y="3344950"/>
                <a:ext cx="2907444" cy="1244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electrons: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𝑷</m:t>
                        </m:r>
                      </m:e>
                      <m:sub>
                        <m:r>
                          <a:rPr kumimoji="0" lang="en-GB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𝑺𝑹</m:t>
                        </m:r>
                      </m:sub>
                    </m:sSub>
                    <m:r>
                      <a:rPr kumimoji="0" lang="en-GB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GB" sz="18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23 MW for LEP, 100 MW for FCC-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ee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protons: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𝑃</m:t>
                        </m:r>
                      </m:e>
                      <m:sub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𝑆𝑅</m:t>
                        </m:r>
                      </m:sub>
                    </m:sSub>
                    <m:r>
                      <a:rPr kumimoji="0" lang="en-GB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GB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0.01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MW for LHC, 5 MW for FCC-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hh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0925" y="3344950"/>
                <a:ext cx="2907444" cy="1244700"/>
              </a:xfrm>
              <a:prstGeom prst="rect">
                <a:avLst/>
              </a:prstGeom>
              <a:blipFill rotWithShape="0">
                <a:blip r:embed="rId9"/>
                <a:stretch>
                  <a:fillRect l="-1887" t="-2941" r="-1677" b="-34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665516" y="5681130"/>
                <a:ext cx="2484398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electrons: </a:t>
                </a:r>
                <a:r>
                  <a:rPr kumimoji="0" lang="en-GB" sz="18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</a:t>
                </a:r>
                <a:r>
                  <a:rPr kumimoji="0" lang="en-GB" sz="1800" b="1" i="0" u="none" strike="noStrike" kern="1200" cap="none" spc="0" normalizeH="0" baseline="-2500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c,</a:t>
                </a:r>
                <a:r>
                  <a:rPr kumimoji="0" lang="en-GB" sz="1800" b="1" i="0" u="none" strike="noStrike" kern="1200" cap="none" spc="0" normalizeH="0" baseline="-2500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g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GB" sz="1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 MeV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for LEP and FCC-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ee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;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protons: </a:t>
                </a:r>
                <a:r>
                  <a:rPr kumimoji="0" lang="en-GB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</a:t>
                </a:r>
                <a:r>
                  <a:rPr kumimoji="0" lang="en-GB" sz="18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c,</a:t>
                </a:r>
                <a:r>
                  <a:rPr kumimoji="0" lang="en-GB" sz="18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g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~40 eV LHC,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~4 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keV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FCC-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hh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5516" y="5681130"/>
                <a:ext cx="2484398" cy="1477328"/>
              </a:xfrm>
              <a:prstGeom prst="rect">
                <a:avLst/>
              </a:prstGeom>
              <a:blipFill>
                <a:blip r:embed="rId10"/>
                <a:stretch>
                  <a:fillRect l="-1961" t="-2479" r="-1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74455" y="1449036"/>
                <a:ext cx="1050992" cy="7562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GB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𝟏</m:t>
                          </m:r>
                        </m:num>
                        <m:den>
                          <m:r>
                            <a:rPr kumimoji="0" lang="en-GB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𝝆</m:t>
                          </m:r>
                        </m:den>
                      </m:f>
                      <m:r>
                        <a:rPr kumimoji="0" lang="en-GB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𝒆𝑩</m:t>
                          </m:r>
                        </m:num>
                        <m:den>
                          <m:r>
                            <a:rPr kumimoji="0" lang="en-GB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𝒑</m:t>
                          </m:r>
                        </m:den>
                      </m:f>
                    </m:oMath>
                  </m:oMathPara>
                </a14:m>
                <a:endPara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455" y="1449036"/>
                <a:ext cx="1050992" cy="756233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343043" y="871254"/>
                <a:ext cx="1230337" cy="6033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𝑈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</m:sub>
                      </m:sSub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𝜖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𝛾</m:t>
                              </m:r>
                            </m:e>
                            <m:sup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𝜚</m:t>
                          </m:r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3043" y="871254"/>
                <a:ext cx="1230337" cy="60337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29191" y="3728123"/>
                <a:ext cx="2286523" cy="9251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𝑃</m:t>
                          </m:r>
                        </m:e>
                        <m:sub>
                          <m:r>
                            <a:rPr kumimoji="0" lang="en-GB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𝑆𝑅</m:t>
                          </m:r>
                        </m:sub>
                      </m:sSub>
                      <m:r>
                        <a:rPr kumimoji="0" lang="en-GB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  <m: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𝑈</m:t>
                              </m:r>
                            </m:e>
                            <m:sub>
                              <m: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en-GB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kumimoji="0" lang="en-GB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𝑒</m:t>
                          </m:r>
                        </m:den>
                      </m:f>
                    </m:oMath>
                  </m:oMathPara>
                </a14:m>
                <a:endPara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191" y="3728123"/>
                <a:ext cx="2286523" cy="92519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337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324975" cy="76993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arc synchrotron radiation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90631" y="4450682"/>
                <a:ext cx="3871856" cy="6930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𝜀</m:t>
                          </m:r>
                        </m:e>
                        <m:sub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</m:sub>
                      </m:sSub>
                      <m:r>
                        <a:rPr kumimoji="0" lang="en-GB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𝐶</m:t>
                          </m:r>
                        </m:e>
                        <m:sub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𝑞</m:t>
                          </m:r>
                        </m:sub>
                      </m:sSub>
                      <m:sSup>
                        <m:sSupPr>
                          <m:ctrlP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𝛾</m:t>
                          </m:r>
                        </m:e>
                        <m:sup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𝑙</m:t>
                          </m:r>
                        </m:e>
                        <m:sub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𝑏</m:t>
                          </m:r>
                        </m:sub>
                        <m:sup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sup>
                      </m:sSubSup>
                      <m:f>
                        <m:fPr>
                          <m:type m:val="lin"/>
                          <m:ctrlP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𝐹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GB" sz="4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4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𝜌</m:t>
                              </m:r>
                            </m:e>
                            <m:sup>
                              <m:r>
                                <a:rPr kumimoji="0" lang="en-GB" sz="4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0" lang="en-GB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631" y="4450682"/>
                <a:ext cx="3871856" cy="6930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59446" y="5346654"/>
                <a:ext cx="4530727" cy="617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𝐶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𝑞</m:t>
                          </m:r>
                        </m:sub>
                      </m:sSub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55</m:t>
                          </m:r>
                        </m:num>
                        <m:den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32</m:t>
                          </m:r>
                          <m:rad>
                            <m:radPr>
                              <m:degHide m:val="on"/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e>
                          </m:rad>
                        </m:den>
                      </m:f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ℏ</m:t>
                          </m:r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𝑐</m:t>
                          </m:r>
                        </m:num>
                        <m:den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</m:t>
                          </m:r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𝑐</m:t>
                              </m:r>
                            </m:e>
                            <m:sup>
                              <m: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0" lang="en-GB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≈</m:t>
                      </m:r>
                      <m:d>
                        <m:dPr>
                          <m:begChr m:val="{"/>
                          <m:endChr m:val=""/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kumimoji="0" lang="en-GB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kumimoji="0" lang="en-GB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4</m:t>
                                </m:r>
                                <m:r>
                                  <a:rPr kumimoji="0" lang="en-GB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kumimoji="0" lang="en-GB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GB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0" lang="en-GB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−13</m:t>
                                    </m:r>
                                  </m:sup>
                                </m:sSup>
                                <m:r>
                                  <m:rPr>
                                    <m:brk m:alnAt="7"/>
                                  </m:rPr>
                                  <a:rPr kumimoji="0" lang="en-GB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  <m:brk m:alnAt="7"/>
                                  </m:rPr>
                                  <a:rPr kumimoji="0" lang="en-GB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m</m:t>
                                </m:r>
                                <m:r>
                                  <a:rPr kumimoji="0" lang="en-GB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en-GB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for</m:t>
                                </m:r>
                                <m:r>
                                  <a:rPr kumimoji="0" lang="en-GB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en-GB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electrons</m:t>
                                </m:r>
                              </m:e>
                            </m:mr>
                            <m:mr>
                              <m:e>
                                <m:r>
                                  <a:rPr kumimoji="0" lang="en-GB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2×</m:t>
                                </m:r>
                                <m:sSup>
                                  <m:sSupPr>
                                    <m:ctrlPr>
                                      <a:rPr kumimoji="0" lang="en-GB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GB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0" lang="en-GB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−16</m:t>
                                    </m:r>
                                  </m:sup>
                                </m:sSup>
                                <m:r>
                                  <a:rPr kumimoji="0" lang="en-GB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en-GB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m</m:t>
                                </m:r>
                                <m:r>
                                  <a:rPr kumimoji="0" lang="en-GB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en-GB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for</m:t>
                                </m:r>
                                <m:r>
                                  <a:rPr kumimoji="0" lang="en-GB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en-GB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protons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446" y="5346654"/>
                <a:ext cx="4530727" cy="617861"/>
              </a:xfrm>
              <a:prstGeom prst="rect">
                <a:avLst/>
              </a:prstGeom>
              <a:blipFill rotWithShape="0">
                <a:blip r:embed="rId3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02086" y="3529896"/>
            <a:ext cx="7870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equilibrium emittance due to balance of radiation damping and quantum excitation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59446" y="6212653"/>
                <a:ext cx="539487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𝐹</m:t>
                      </m:r>
                      <m:r>
                        <a:rPr kumimoji="0" lang="en-GB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≈3 </m:t>
                      </m:r>
                      <m:r>
                        <m:rPr>
                          <m:sty m:val="p"/>
                        </m:rPr>
                        <a:rPr kumimoji="0" lang="en-GB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for</m:t>
                      </m:r>
                      <m:r>
                        <a:rPr kumimoji="0" lang="en-GB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GB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standard</m:t>
                      </m:r>
                      <m:r>
                        <a:rPr kumimoji="0" lang="en-GB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GB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arc</m:t>
                      </m:r>
                      <m:r>
                        <a:rPr kumimoji="0" lang="en-GB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GB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optics</m:t>
                      </m:r>
                      <m:r>
                        <a:rPr kumimoji="0" lang="en-GB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(90</m:t>
                      </m:r>
                      <m:func>
                        <m:funcPr>
                          <m:ctrlP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0" lang="en-GB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deg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kumimoji="0" lang="en-GB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FODO</m:t>
                          </m:r>
                          <m:r>
                            <a:rPr kumimoji="0" lang="en-GB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kumimoji="0" lang="en-GB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cell</m:t>
                          </m:r>
                          <m:r>
                            <a:rPr kumimoji="0" lang="en-GB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) </m:t>
                          </m:r>
                        </m:e>
                      </m:func>
                    </m:oMath>
                  </m:oMathPara>
                </a14:m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446" y="6212653"/>
                <a:ext cx="5394875" cy="307777"/>
              </a:xfrm>
              <a:prstGeom prst="rect">
                <a:avLst/>
              </a:prstGeom>
              <a:blipFill rotWithShape="0">
                <a:blip r:embed="rId4"/>
                <a:stretch>
                  <a:fillRect l="-565" t="-1961" r="-226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788024" y="4700356"/>
                <a:ext cx="359348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𝑙</m:t>
                          </m:r>
                        </m:e>
                        <m:sub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𝑏</m:t>
                          </m:r>
                        </m:sub>
                      </m:sSub>
                      <m:r>
                        <a:rPr kumimoji="0" lang="en-GB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:</m:t>
                      </m:r>
                      <m:r>
                        <m:rPr>
                          <m:sty m:val="p"/>
                        </m:rPr>
                        <a:rPr kumimoji="0" lang="en-GB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length</m:t>
                      </m:r>
                      <m:r>
                        <a:rPr kumimoji="0" lang="en-GB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GB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of</m:t>
                      </m:r>
                      <m:r>
                        <a:rPr kumimoji="0" lang="en-GB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GB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half</m:t>
                      </m:r>
                      <m:r>
                        <a:rPr kumimoji="0" lang="en-GB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GB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cell</m:t>
                      </m:r>
                    </m:oMath>
                  </m:oMathPara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4700356"/>
                <a:ext cx="3593488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02086" y="1001101"/>
            <a:ext cx="7870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radiation damping of transverse and longitudinal motion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→beam shrinkage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34076" y="1869939"/>
                <a:ext cx="6941227" cy="6707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||</m:t>
                          </m:r>
                        </m:sub>
                      </m:sSub>
                      <m:r>
                        <a:rPr kumimoji="0" lang="en-GB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4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4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0" lang="en-GB" sz="4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den>
                      </m:f>
                      <m:r>
                        <a:rPr kumimoji="0" lang="en-GB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kumimoji="0" lang="en-GB" sz="4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kumimoji="0" lang="en-GB" sz="4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GB" sz="4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𝐶</m:t>
                                  </m:r>
                                </m:num>
                                <m:den>
                                  <m:r>
                                    <a:rPr kumimoji="0" lang="en-GB" sz="4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𝑐</m:t>
                                  </m:r>
                                </m:den>
                              </m:f>
                            </m:e>
                          </m:d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GB" sz="4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4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𝑈</m:t>
                              </m:r>
                            </m:e>
                            <m:sub>
                              <m:r>
                                <a:rPr kumimoji="0" lang="en-GB" sz="4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GB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076" y="1869939"/>
                <a:ext cx="6941227" cy="67076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835696" y="2734618"/>
                <a:ext cx="5522922" cy="6960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electrons: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kumimoji="0" lang="en-GB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||</m:t>
                        </m:r>
                      </m:sub>
                    </m:sSub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  <m:r>
                      <a:rPr kumimoji="0" lang="en-GB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3 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ms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for LEP, 20 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ms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FCC-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ee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at 240 GeV cm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protons: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||</m:t>
                        </m:r>
                      </m:sub>
                    </m:sSub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13 h for LHC, 0.5 h FCC-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hh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2734618"/>
                <a:ext cx="5522922" cy="696088"/>
              </a:xfrm>
              <a:prstGeom prst="rect">
                <a:avLst/>
              </a:prstGeom>
              <a:blipFill rotWithShape="0">
                <a:blip r:embed="rId8"/>
                <a:stretch>
                  <a:fillRect l="-883" t="-4386"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8400" y="6506239"/>
            <a:ext cx="9190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increase of emittance with energy is compensated by large radius (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r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and short cell length (</a:t>
            </a: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</a:t>
            </a:r>
            <a:r>
              <a:rPr kumimoji="0" lang="en-GB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5255" y="5088192"/>
            <a:ext cx="2403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cell length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10C2F76-082F-42E8-BED7-1E90C55D5655}"/>
                  </a:ext>
                </a:extLst>
              </p:cNvPr>
              <p:cNvSpPr txBox="1"/>
              <p:nvPr/>
            </p:nvSpPr>
            <p:spPr>
              <a:xfrm>
                <a:off x="6828026" y="1931288"/>
                <a:ext cx="178189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type m:val="lin"/>
                          <m:ctrlPr>
                            <a:rPr lang="en-GB" sz="3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10C2F76-082F-42E8-BED7-1E90C55D56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8026" y="1931288"/>
                <a:ext cx="1781898" cy="55399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366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3" grpId="0"/>
      <p:bldP spid="13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527" b="2916"/>
          <a:stretch/>
        </p:blipFill>
        <p:spPr>
          <a:xfrm>
            <a:off x="679525" y="1008000"/>
            <a:ext cx="6556771" cy="5157304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627896" y="2079136"/>
            <a:ext cx="1728192" cy="510838"/>
          </a:xfrm>
          <a:prstGeom prst="ellips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652120" y="1550010"/>
            <a:ext cx="1056831" cy="510838"/>
          </a:xfrm>
          <a:prstGeom prst="ellipse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932144" y="2019645"/>
            <a:ext cx="1056831" cy="510838"/>
          </a:xfrm>
          <a:prstGeom prst="ellipse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3923928" y="2558122"/>
            <a:ext cx="1056831" cy="510838"/>
          </a:xfrm>
          <a:prstGeom prst="ellipse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04048" y="2711282"/>
            <a:ext cx="1056831" cy="510838"/>
          </a:xfrm>
          <a:prstGeom prst="ellipse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olliders constructed and operated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36285" y="3004305"/>
            <a:ext cx="2000211" cy="928751"/>
          </a:xfrm>
          <a:prstGeom prst="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Colliders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superconducting arc magnet system</a:t>
            </a:r>
          </a:p>
        </p:txBody>
      </p:sp>
      <p:sp>
        <p:nvSpPr>
          <p:cNvPr id="13" name="Oval 12"/>
          <p:cNvSpPr/>
          <p:nvPr/>
        </p:nvSpPr>
        <p:spPr>
          <a:xfrm>
            <a:off x="2915816" y="3140967"/>
            <a:ext cx="1092249" cy="494941"/>
          </a:xfrm>
          <a:prstGeom prst="ellipse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830647" y="3366136"/>
            <a:ext cx="1092249" cy="494941"/>
          </a:xfrm>
          <a:prstGeom prst="ellipse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val 18"/>
          <p:cNvSpPr/>
          <p:nvPr/>
        </p:nvSpPr>
        <p:spPr>
          <a:xfrm rot="3050834">
            <a:off x="4569273" y="3177842"/>
            <a:ext cx="1092249" cy="494941"/>
          </a:xfrm>
          <a:prstGeom prst="ellipse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36285" y="1916832"/>
            <a:ext cx="2000211" cy="928751"/>
          </a:xfrm>
          <a:prstGeom prst="rect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Colliders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superconducting RF system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36285" y="4084425"/>
            <a:ext cx="2000211" cy="928751"/>
          </a:xfrm>
          <a:prstGeom prst="rect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Colliders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superconducting magnet &amp; RF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6243" y="6237311"/>
            <a:ext cx="9289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advances by new technologies and new materials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D4C904-ECB6-4938-80BD-583469D209D0}"/>
              </a:ext>
            </a:extLst>
          </p:cNvPr>
          <p:cNvSpPr txBox="1"/>
          <p:nvPr/>
        </p:nvSpPr>
        <p:spPr>
          <a:xfrm>
            <a:off x="7752728" y="1038797"/>
            <a:ext cx="125842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Ballarino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07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5" grpId="0" animBg="1"/>
      <p:bldP spid="17" grpId="0" animBg="1"/>
      <p:bldP spid="13" grpId="0" animBg="1"/>
      <p:bldP spid="18" grpId="0" animBg="1"/>
      <p:bldP spid="19" grpId="0" animBg="1"/>
      <p:bldP spid="20" grpId="0" animBg="1"/>
      <p:bldP spid="21" grpId="0" animBg="1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F4CCFD3F-FE68-43F7-B200-1EAB09435A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9" y="1025643"/>
            <a:ext cx="9144000" cy="55895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8959D77-32FE-43F6-B834-6F8493292F04}"/>
              </a:ext>
            </a:extLst>
          </p:cNvPr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rgbClr val="0C377B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transverse</a:t>
            </a:r>
            <a:r>
              <a:rPr lang="en-US" sz="3600" b="1" dirty="0">
                <a:solidFill>
                  <a:srgbClr val="FFFF00"/>
                </a:solidFill>
                <a:latin typeface="Arial"/>
              </a:rPr>
              <a:t> emittances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87385D82-E47B-4C48-ADF7-8AABC62B2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F8C3B0-88B3-4B85-BDB0-43502C469CAB}"/>
              </a:ext>
            </a:extLst>
          </p:cNvPr>
          <p:cNvSpPr txBox="1"/>
          <p:nvPr/>
        </p:nvSpPr>
        <p:spPr>
          <a:xfrm>
            <a:off x="7240772" y="1025643"/>
            <a:ext cx="172713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Y. Papaphilippou</a:t>
            </a:r>
          </a:p>
        </p:txBody>
      </p:sp>
    </p:spTree>
    <p:extLst>
      <p:ext uri="{BB962C8B-B14F-4D97-AF65-F5344CB8AC3E}">
        <p14:creationId xmlns:p14="http://schemas.microsoft.com/office/powerpoint/2010/main" val="26793956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FB7E2767-AED4-45B8-A458-ABD58826A8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" y="1623060"/>
            <a:ext cx="8973312" cy="361188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B6D4341-CCD0-4DE8-A0C4-C8C6BF3FA033}"/>
              </a:ext>
            </a:extLst>
          </p:cNvPr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rgbClr val="0C377B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</a:t>
            </a:r>
            <a:r>
              <a:rPr lang="en-US" sz="3600" b="1" dirty="0">
                <a:solidFill>
                  <a:srgbClr val="FFFF00"/>
                </a:solidFill>
                <a:latin typeface="Arial"/>
              </a:rPr>
              <a:t>horizontal emittance / </a:t>
            </a:r>
            <a:r>
              <a:rPr lang="en-US" sz="3600" b="1" dirty="0">
                <a:solidFill>
                  <a:srgbClr val="FFFF00"/>
                </a:solidFill>
                <a:latin typeface="Symbol" panose="05050102010706020507" pitchFamily="18" charset="2"/>
              </a:rPr>
              <a:t>g</a:t>
            </a:r>
            <a:r>
              <a:rPr lang="en-US" sz="3600" b="1" baseline="30000" dirty="0">
                <a:solidFill>
                  <a:srgbClr val="FFFF00"/>
                </a:solidFill>
                <a:latin typeface="Arial"/>
              </a:rPr>
              <a:t>2</a:t>
            </a: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C4B351FD-87C5-40A4-8B13-A5DDA1FAA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DC1E76-F463-45E7-8535-5A30F431A52D}"/>
              </a:ext>
            </a:extLst>
          </p:cNvPr>
          <p:cNvSpPr txBox="1"/>
          <p:nvPr/>
        </p:nvSpPr>
        <p:spPr>
          <a:xfrm>
            <a:off x="3498117" y="5433237"/>
            <a:ext cx="54378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FCC-</a:t>
            </a:r>
            <a:r>
              <a:rPr lang="en-US" sz="2800" dirty="0" err="1"/>
              <a:t>ee</a:t>
            </a:r>
            <a:r>
              <a:rPr lang="en-US" sz="2800" dirty="0"/>
              <a:t> outperforming most of the</a:t>
            </a:r>
          </a:p>
          <a:p>
            <a:r>
              <a:rPr lang="en-US" sz="2800" dirty="0"/>
              <a:t>“ultimate storage ring” light sources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89ADF6-C490-4D24-897E-6B3B83424CC7}"/>
              </a:ext>
            </a:extLst>
          </p:cNvPr>
          <p:cNvSpPr txBox="1"/>
          <p:nvPr/>
        </p:nvSpPr>
        <p:spPr>
          <a:xfrm>
            <a:off x="6188149" y="1253728"/>
            <a:ext cx="256884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R. Bartolini,</a:t>
            </a:r>
            <a:r>
              <a:rPr lang="en-GB" dirty="0"/>
              <a:t> S. Casalbuoni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3965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Chart, scatter chart, bubble chart&#10;&#10;Description automatically generated">
            <a:extLst>
              <a:ext uri="{FF2B5EF4-FFF2-40B4-BE49-F238E27FC236}">
                <a16:creationId xmlns:a16="http://schemas.microsoft.com/office/drawing/2014/main" id="{2BA00A08-561C-4365-9924-4FCC426A5B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07" y="1155028"/>
            <a:ext cx="9144000" cy="50250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89858A-BB4A-40D9-B9B3-D6375CABB083}"/>
              </a:ext>
            </a:extLst>
          </p:cNvPr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rgbClr val="0C377B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vertical emittance &amp; chromaticity</a:t>
            </a:r>
          </a:p>
        </p:txBody>
      </p:sp>
      <p:pic>
        <p:nvPicPr>
          <p:cNvPr id="3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74CFCBD8-14E1-445C-911F-7784882A3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D849EE8-802A-400E-AADC-030325A248C8}"/>
              </a:ext>
            </a:extLst>
          </p:cNvPr>
          <p:cNvSpPr/>
          <p:nvPr/>
        </p:nvSpPr>
        <p:spPr>
          <a:xfrm>
            <a:off x="1530722" y="2317898"/>
            <a:ext cx="138590" cy="244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BF46B3-3034-446E-A9F0-C164A7435679}"/>
              </a:ext>
            </a:extLst>
          </p:cNvPr>
          <p:cNvSpPr txBox="1"/>
          <p:nvPr/>
        </p:nvSpPr>
        <p:spPr>
          <a:xfrm>
            <a:off x="7553743" y="1096931"/>
            <a:ext cx="107869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T. Charles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50F110D-7236-4985-8C7C-9A111F1D350E}"/>
                  </a:ext>
                </a:extLst>
              </p:cNvPr>
              <p:cNvSpPr txBox="1"/>
              <p:nvPr/>
            </p:nvSpPr>
            <p:spPr>
              <a:xfrm>
                <a:off x="736692" y="6180109"/>
                <a:ext cx="78957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FCC-</a:t>
                </a:r>
                <a:r>
                  <a:rPr kumimoji="0" lang="en-US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ee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𝑡</m:t>
                    </m:r>
                    <m:acc>
                      <m:accPr>
                        <m:chr m:val="̅"/>
                        <m:ctrlPr>
                          <a:rPr kumimoji="0" lang="en-US" sz="20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a:rPr kumimoji="0" lang="en-US" sz="20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e>
                    </m:acc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emittance and chromaticity Q’/Q similar to SIRIUS light source</a:t>
                </a: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50F110D-7236-4985-8C7C-9A111F1D35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692" y="6180109"/>
                <a:ext cx="7895744" cy="400110"/>
              </a:xfrm>
              <a:prstGeom prst="rect">
                <a:avLst/>
              </a:prstGeom>
              <a:blipFill>
                <a:blip r:embed="rId4"/>
                <a:stretch>
                  <a:fillRect l="-849" t="-9231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20DEE930-398A-473F-A78C-EE2AD95045D5}"/>
              </a:ext>
            </a:extLst>
          </p:cNvPr>
          <p:cNvSpPr/>
          <p:nvPr/>
        </p:nvSpPr>
        <p:spPr>
          <a:xfrm>
            <a:off x="35496" y="3143892"/>
            <a:ext cx="519308" cy="7397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9605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6F3E6945-57A8-4E39-865A-36E1A08056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729" y="680484"/>
            <a:ext cx="9063060" cy="521935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D70AA01-B3D8-4B70-878B-224EBAD06BB1}"/>
              </a:ext>
            </a:extLst>
          </p:cNvPr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FCC-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luminosity per IP</a:t>
            </a:r>
          </a:p>
        </p:txBody>
      </p:sp>
      <p:pic>
        <p:nvPicPr>
          <p:cNvPr id="5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3BB28357-12A0-4D4C-8801-61F934818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607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46108" y="-79263"/>
            <a:ext cx="7663397" cy="8001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can we understand the luminosity scaling ?</a:t>
            </a:r>
            <a:endParaRPr lang="en-GB" sz="3600" b="1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883650" y="2084825"/>
          <a:ext cx="3149210" cy="1339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2" name="Equation" r:id="rId3" imgW="1104840" imgH="469800" progId="Equation.3">
                  <p:embed/>
                </p:oleObj>
              </mc:Choice>
              <mc:Fallback>
                <p:oleObj name="Equation" r:id="rId3" imgW="1104840" imgH="46980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83650" y="2084825"/>
                        <a:ext cx="3149210" cy="1339318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1709738" y="4973638"/>
          <a:ext cx="2351087" cy="133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3" name="Equation" r:id="rId5" imgW="825480" imgH="469800" progId="Equation.3">
                  <p:embed/>
                </p:oleObj>
              </mc:Choice>
              <mc:Fallback>
                <p:oleObj name="Equation" r:id="rId5" imgW="825480" imgH="469800" progId="Equation.3">
                  <p:embed/>
                  <p:pic>
                    <p:nvPicPr>
                      <p:cNvPr id="29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9738" y="4973638"/>
                        <a:ext cx="2351087" cy="133985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6607465" y="1226817"/>
            <a:ext cx="2170139" cy="1198826"/>
            <a:chOff x="6646377" y="1585575"/>
            <a:chExt cx="2170139" cy="1198826"/>
          </a:xfrm>
        </p:grpSpPr>
        <p:grpSp>
          <p:nvGrpSpPr>
            <p:cNvPr id="9" name="Group 8"/>
            <p:cNvGrpSpPr/>
            <p:nvPr/>
          </p:nvGrpSpPr>
          <p:grpSpPr>
            <a:xfrm>
              <a:off x="6646377" y="1585575"/>
              <a:ext cx="863351" cy="1198826"/>
              <a:chOff x="6573952" y="1970906"/>
              <a:chExt cx="863351" cy="1198826"/>
            </a:xfrm>
          </p:grpSpPr>
          <p:sp>
            <p:nvSpPr>
              <p:cNvPr id="25" name="Oval 24"/>
              <p:cNvSpPr/>
              <p:nvPr/>
            </p:nvSpPr>
            <p:spPr bwMode="auto">
              <a:xfrm>
                <a:off x="6573952" y="2468875"/>
                <a:ext cx="863351" cy="172822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 bwMode="auto">
              <a:xfrm>
                <a:off x="6645870" y="1970906"/>
                <a:ext cx="702194" cy="451293"/>
              </a:xfrm>
              <a:custGeom>
                <a:avLst/>
                <a:gdLst>
                  <a:gd name="connsiteX0" fmla="*/ 0 w 906648"/>
                  <a:gd name="connsiteY0" fmla="*/ 547305 h 1094610"/>
                  <a:gd name="connsiteX1" fmla="*/ 453324 w 906648"/>
                  <a:gd name="connsiteY1" fmla="*/ 0 h 1094610"/>
                  <a:gd name="connsiteX2" fmla="*/ 906648 w 906648"/>
                  <a:gd name="connsiteY2" fmla="*/ 547305 h 1094610"/>
                  <a:gd name="connsiteX3" fmla="*/ 453324 w 906648"/>
                  <a:gd name="connsiteY3" fmla="*/ 1094610 h 1094610"/>
                  <a:gd name="connsiteX4" fmla="*/ 0 w 906648"/>
                  <a:gd name="connsiteY4" fmla="*/ 547305 h 1094610"/>
                  <a:gd name="connsiteX0" fmla="*/ 906648 w 906648"/>
                  <a:gd name="connsiteY0" fmla="*/ 475270 h 1022575"/>
                  <a:gd name="connsiteX1" fmla="*/ 453324 w 906648"/>
                  <a:gd name="connsiteY1" fmla="*/ 1022575 h 1022575"/>
                  <a:gd name="connsiteX2" fmla="*/ 0 w 906648"/>
                  <a:gd name="connsiteY2" fmla="*/ 475270 h 1022575"/>
                  <a:gd name="connsiteX3" fmla="*/ 544764 w 906648"/>
                  <a:gd name="connsiteY3" fmla="*/ 19405 h 1022575"/>
                  <a:gd name="connsiteX0" fmla="*/ 906648 w 906648"/>
                  <a:gd name="connsiteY0" fmla="*/ 0 h 547305"/>
                  <a:gd name="connsiteX1" fmla="*/ 453324 w 906648"/>
                  <a:gd name="connsiteY1" fmla="*/ 547305 h 547305"/>
                  <a:gd name="connsiteX2" fmla="*/ 0 w 906648"/>
                  <a:gd name="connsiteY2" fmla="*/ 0 h 547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6648" h="547305">
                    <a:moveTo>
                      <a:pt x="906648" y="0"/>
                    </a:moveTo>
                    <a:cubicBezTo>
                      <a:pt x="906648" y="302268"/>
                      <a:pt x="703688" y="547305"/>
                      <a:pt x="453324" y="547305"/>
                    </a:cubicBezTo>
                    <a:cubicBezTo>
                      <a:pt x="202960" y="547305"/>
                      <a:pt x="0" y="302268"/>
                      <a:pt x="0" y="0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7" name="Oval 25"/>
              <p:cNvSpPr/>
              <p:nvPr/>
            </p:nvSpPr>
            <p:spPr bwMode="auto">
              <a:xfrm rot="10800000">
                <a:off x="6634966" y="2718439"/>
                <a:ext cx="702194" cy="451293"/>
              </a:xfrm>
              <a:custGeom>
                <a:avLst/>
                <a:gdLst>
                  <a:gd name="connsiteX0" fmla="*/ 0 w 906648"/>
                  <a:gd name="connsiteY0" fmla="*/ 547305 h 1094610"/>
                  <a:gd name="connsiteX1" fmla="*/ 453324 w 906648"/>
                  <a:gd name="connsiteY1" fmla="*/ 0 h 1094610"/>
                  <a:gd name="connsiteX2" fmla="*/ 906648 w 906648"/>
                  <a:gd name="connsiteY2" fmla="*/ 547305 h 1094610"/>
                  <a:gd name="connsiteX3" fmla="*/ 453324 w 906648"/>
                  <a:gd name="connsiteY3" fmla="*/ 1094610 h 1094610"/>
                  <a:gd name="connsiteX4" fmla="*/ 0 w 906648"/>
                  <a:gd name="connsiteY4" fmla="*/ 547305 h 1094610"/>
                  <a:gd name="connsiteX0" fmla="*/ 906648 w 906648"/>
                  <a:gd name="connsiteY0" fmla="*/ 475270 h 1022575"/>
                  <a:gd name="connsiteX1" fmla="*/ 453324 w 906648"/>
                  <a:gd name="connsiteY1" fmla="*/ 1022575 h 1022575"/>
                  <a:gd name="connsiteX2" fmla="*/ 0 w 906648"/>
                  <a:gd name="connsiteY2" fmla="*/ 475270 h 1022575"/>
                  <a:gd name="connsiteX3" fmla="*/ 544764 w 906648"/>
                  <a:gd name="connsiteY3" fmla="*/ 19405 h 1022575"/>
                  <a:gd name="connsiteX0" fmla="*/ 906648 w 906648"/>
                  <a:gd name="connsiteY0" fmla="*/ 0 h 547305"/>
                  <a:gd name="connsiteX1" fmla="*/ 453324 w 906648"/>
                  <a:gd name="connsiteY1" fmla="*/ 547305 h 547305"/>
                  <a:gd name="connsiteX2" fmla="*/ 0 w 906648"/>
                  <a:gd name="connsiteY2" fmla="*/ 0 h 547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6648" h="547305">
                    <a:moveTo>
                      <a:pt x="906648" y="0"/>
                    </a:moveTo>
                    <a:cubicBezTo>
                      <a:pt x="906648" y="302268"/>
                      <a:pt x="703688" y="547305"/>
                      <a:pt x="453324" y="547305"/>
                    </a:cubicBezTo>
                    <a:cubicBezTo>
                      <a:pt x="202960" y="547305"/>
                      <a:pt x="0" y="302268"/>
                      <a:pt x="0" y="0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7833219" y="1636758"/>
              <a:ext cx="795411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 </a:t>
              </a: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Symbol"/>
                </a:rPr>
                <a:t> 1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41194" y="2087089"/>
              <a:ext cx="1175322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Hour-glass</a:t>
              </a:r>
              <a:endParaRPr kumimoji="0" lang="en-GB" sz="16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607465" y="2882630"/>
            <a:ext cx="2112199" cy="1314470"/>
            <a:chOff x="6799566" y="2882630"/>
            <a:chExt cx="2112199" cy="1314470"/>
          </a:xfrm>
        </p:grpSpPr>
        <p:grpSp>
          <p:nvGrpSpPr>
            <p:cNvPr id="24" name="Group 23"/>
            <p:cNvGrpSpPr/>
            <p:nvPr/>
          </p:nvGrpSpPr>
          <p:grpSpPr>
            <a:xfrm>
              <a:off x="6799566" y="3419050"/>
              <a:ext cx="1902040" cy="778050"/>
              <a:chOff x="2692712" y="5037615"/>
              <a:chExt cx="2230491" cy="942450"/>
            </a:xfrm>
          </p:grpSpPr>
          <p:sp>
            <p:nvSpPr>
              <p:cNvPr id="7" name="Oval 6"/>
              <p:cNvSpPr/>
              <p:nvPr/>
            </p:nvSpPr>
            <p:spPr bwMode="auto">
              <a:xfrm rot="1517219" flipV="1">
                <a:off x="3040199" y="5447662"/>
                <a:ext cx="1248163" cy="141632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8" name="Oval 7"/>
              <p:cNvSpPr/>
              <p:nvPr/>
            </p:nvSpPr>
            <p:spPr bwMode="auto">
              <a:xfrm rot="20133054" flipV="1">
                <a:off x="3086435" y="5468412"/>
                <a:ext cx="1155693" cy="148154"/>
              </a:xfrm>
              <a:prstGeom prst="ellipse">
                <a:avLst/>
              </a:prstGeom>
              <a:solidFill>
                <a:srgbClr val="FF5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 bwMode="auto">
              <a:xfrm flipV="1">
                <a:off x="2698321" y="5054444"/>
                <a:ext cx="1997095" cy="92562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7030A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2692712" y="5037615"/>
                <a:ext cx="1940996" cy="94244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7030A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2" name="Arc 21"/>
              <p:cNvSpPr/>
              <p:nvPr/>
            </p:nvSpPr>
            <p:spPr bwMode="auto">
              <a:xfrm rot="2442530">
                <a:off x="3704037" y="5188647"/>
                <a:ext cx="737395" cy="739265"/>
              </a:xfrm>
              <a:prstGeom prst="arc">
                <a:avLst/>
              </a:prstGeom>
              <a:noFill/>
              <a:ln w="28575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467629" y="5342434"/>
                <a:ext cx="455574" cy="338554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US" sz="16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</a:t>
                </a:r>
                <a:r>
                  <a:rPr kumimoji="0" lang="en-US" sz="16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F</a:t>
                </a:r>
                <a:endParaRPr kumimoji="0" lang="en-GB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6916248" y="2990485"/>
              <a:ext cx="766557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 </a:t>
              </a: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Symbol"/>
                </a:rPr>
                <a:t> 1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866122" y="2882630"/>
              <a:ext cx="1045643" cy="58477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FontTx/>
                <a:buNone/>
                <a:tabLst/>
                <a:defRPr/>
              </a:pPr>
              <a:r>
                <a: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Crossing angle</a:t>
              </a:r>
              <a:endParaRPr kumimoji="0" lang="en-GB" sz="16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095625" y="3989388"/>
          <a:ext cx="268922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4" name="Equation" r:id="rId7" imgW="1447560" imgH="482400" progId="Equation.3">
                  <p:embed/>
                </p:oleObj>
              </mc:Choice>
              <mc:Fallback>
                <p:oleObj name="Equation" r:id="rId7" imgW="1447560" imgH="482400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625" y="3989388"/>
                        <a:ext cx="2689225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ight Arrow 14"/>
          <p:cNvSpPr/>
          <p:nvPr/>
        </p:nvSpPr>
        <p:spPr bwMode="auto">
          <a:xfrm rot="19960514">
            <a:off x="5119561" y="2248357"/>
            <a:ext cx="1222853" cy="119345"/>
          </a:xfrm>
          <a:prstGeom prst="right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1" name="Right Arrow 30"/>
          <p:cNvSpPr/>
          <p:nvPr/>
        </p:nvSpPr>
        <p:spPr bwMode="auto">
          <a:xfrm rot="1326415">
            <a:off x="4650401" y="3311066"/>
            <a:ext cx="1674580" cy="131478"/>
          </a:xfrm>
          <a:prstGeom prst="right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2035175" y="881063"/>
          <a:ext cx="310832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5" name="Equation" r:id="rId9" imgW="1752480" imgH="393480" progId="Equation.3">
                  <p:embed/>
                </p:oleObj>
              </mc:Choice>
              <mc:Fallback>
                <p:oleObj name="Equation" r:id="rId9" imgW="1752480" imgH="393480" progId="Equation.3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5175" y="881063"/>
                        <a:ext cx="3108325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Down Arrow 17"/>
          <p:cNvSpPr/>
          <p:nvPr/>
        </p:nvSpPr>
        <p:spPr bwMode="auto">
          <a:xfrm rot="10800000">
            <a:off x="3192154" y="1478054"/>
            <a:ext cx="345646" cy="496295"/>
          </a:xfrm>
          <a:prstGeom prst="down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64025" y="4065289"/>
            <a:ext cx="1613010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Beam-beam parameter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>
            <a:off x="3192154" y="3467405"/>
            <a:ext cx="345646" cy="496295"/>
          </a:xfrm>
          <a:prstGeom prst="down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0" name="Curved Right Arrow 19"/>
          <p:cNvSpPr/>
          <p:nvPr/>
        </p:nvSpPr>
        <p:spPr bwMode="auto">
          <a:xfrm>
            <a:off x="654690" y="2758674"/>
            <a:ext cx="921720" cy="3053185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894860"/>
              </p:ext>
            </p:extLst>
          </p:nvPr>
        </p:nvGraphicFramePr>
        <p:xfrm>
          <a:off x="6635494" y="4589284"/>
          <a:ext cx="1933575" cy="211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6" name="Equation" r:id="rId11" imgW="1434960" imgH="1587240" progId="Equation.3">
                  <p:embed/>
                </p:oleObj>
              </mc:Choice>
              <mc:Fallback>
                <p:oleObj name="Equation" r:id="rId11" imgW="1434960" imgH="1587240" progId="Equation.3">
                  <p:embed/>
                  <p:pic>
                    <p:nvPicPr>
                      <p:cNvPr id="28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5494" y="4589284"/>
                        <a:ext cx="1933575" cy="2119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67187" y="1335655"/>
            <a:ext cx="2096726" cy="731230"/>
            <a:chOff x="2344510" y="2518150"/>
            <a:chExt cx="5530320" cy="998530"/>
          </a:xfrm>
        </p:grpSpPr>
        <p:cxnSp>
          <p:nvCxnSpPr>
            <p:cNvPr id="35" name="Straight Connector 34"/>
            <p:cNvCxnSpPr/>
            <p:nvPr/>
          </p:nvCxnSpPr>
          <p:spPr bwMode="auto">
            <a:xfrm>
              <a:off x="2882180" y="3006546"/>
              <a:ext cx="499265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6" name="Group 35"/>
            <p:cNvGrpSpPr/>
            <p:nvPr/>
          </p:nvGrpSpPr>
          <p:grpSpPr>
            <a:xfrm>
              <a:off x="2344510" y="2814519"/>
              <a:ext cx="2496325" cy="384052"/>
              <a:chOff x="616285" y="2814519"/>
              <a:chExt cx="2496325" cy="384052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1230765" y="2814519"/>
                <a:ext cx="1881845" cy="384052"/>
                <a:chOff x="1230765" y="2814519"/>
                <a:chExt cx="1881845" cy="384052"/>
              </a:xfrm>
            </p:grpSpPr>
            <p:sp>
              <p:nvSpPr>
                <p:cNvPr id="51" name="Flowchart: Direct Access Storage 50"/>
                <p:cNvSpPr/>
                <p:nvPr/>
              </p:nvSpPr>
              <p:spPr bwMode="auto">
                <a:xfrm rot="10800000">
                  <a:off x="1230765" y="2814521"/>
                  <a:ext cx="1881845" cy="384050"/>
                </a:xfrm>
                <a:prstGeom prst="flowChartMagneticDrum">
                  <a:avLst/>
                </a:prstGeom>
                <a:solidFill>
                  <a:srgbClr val="0000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Flowchart: Connector 51"/>
                <p:cNvSpPr/>
                <p:nvPr/>
              </p:nvSpPr>
              <p:spPr bwMode="auto">
                <a:xfrm>
                  <a:off x="1233289" y="2814519"/>
                  <a:ext cx="688766" cy="384051"/>
                </a:xfrm>
                <a:prstGeom prst="flowChartConnector">
                  <a:avLst/>
                </a:prstGeom>
                <a:pattFill prst="ltDnDiag">
                  <a:fgClr>
                    <a:srgbClr val="0000FF"/>
                  </a:fgClr>
                  <a:bgClr>
                    <a:schemeClr val="bg1"/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50" name="Straight Connector 49"/>
              <p:cNvCxnSpPr/>
              <p:nvPr/>
            </p:nvCxnSpPr>
            <p:spPr bwMode="auto">
              <a:xfrm>
                <a:off x="616285" y="3006546"/>
                <a:ext cx="961387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7" name="Group 36"/>
            <p:cNvGrpSpPr/>
            <p:nvPr/>
          </p:nvGrpSpPr>
          <p:grpSpPr>
            <a:xfrm>
              <a:off x="5224885" y="2814520"/>
              <a:ext cx="2336799" cy="384052"/>
              <a:chOff x="5224885" y="2814520"/>
              <a:chExt cx="2336799" cy="384052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5677315" y="2814520"/>
                <a:ext cx="1884369" cy="384052"/>
                <a:chOff x="3801376" y="2814520"/>
                <a:chExt cx="1884369" cy="384052"/>
              </a:xfrm>
            </p:grpSpPr>
            <p:sp>
              <p:nvSpPr>
                <p:cNvPr id="47" name="Flowchart: Direct Access Storage 46"/>
                <p:cNvSpPr/>
                <p:nvPr/>
              </p:nvSpPr>
              <p:spPr bwMode="auto">
                <a:xfrm rot="10800000">
                  <a:off x="3803900" y="2814520"/>
                  <a:ext cx="1881845" cy="384050"/>
                </a:xfrm>
                <a:prstGeom prst="flowChartMagneticDrum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Flowchart: Connector 47"/>
                <p:cNvSpPr/>
                <p:nvPr/>
              </p:nvSpPr>
              <p:spPr bwMode="auto">
                <a:xfrm>
                  <a:off x="3801376" y="2814521"/>
                  <a:ext cx="688766" cy="384051"/>
                </a:xfrm>
                <a:prstGeom prst="flowChartConnector">
                  <a:avLst/>
                </a:prstGeom>
                <a:pattFill prst="ltDnDiag">
                  <a:fgClr>
                    <a:srgbClr val="FF0000"/>
                  </a:fgClr>
                  <a:bgClr>
                    <a:schemeClr val="bg1"/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46" name="Straight Connector 45"/>
              <p:cNvCxnSpPr/>
              <p:nvPr/>
            </p:nvCxnSpPr>
            <p:spPr bwMode="auto">
              <a:xfrm>
                <a:off x="5224885" y="3006544"/>
                <a:ext cx="796813" cy="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38" name="Explosion 2 37"/>
            <p:cNvSpPr/>
            <p:nvPr/>
          </p:nvSpPr>
          <p:spPr bwMode="auto">
            <a:xfrm>
              <a:off x="5061062" y="2518150"/>
              <a:ext cx="503914" cy="998530"/>
            </a:xfrm>
            <a:prstGeom prst="irregularSeal2">
              <a:avLst/>
            </a:prstGeom>
            <a:solidFill>
              <a:srgbClr val="FFFF99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 bwMode="auto">
            <a:xfrm>
              <a:off x="3447276" y="3317917"/>
              <a:ext cx="1146949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44" name="Straight Arrow Connector 43"/>
            <p:cNvCxnSpPr/>
            <p:nvPr/>
          </p:nvCxnSpPr>
          <p:spPr bwMode="auto">
            <a:xfrm flipH="1">
              <a:off x="6239172" y="3317917"/>
              <a:ext cx="1033891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</p:grpSp>
      <p:sp>
        <p:nvSpPr>
          <p:cNvPr id="53" name="TextBox 52"/>
          <p:cNvSpPr txBox="1"/>
          <p:nvPr/>
        </p:nvSpPr>
        <p:spPr>
          <a:xfrm>
            <a:off x="22624" y="6337644"/>
            <a:ext cx="229736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J.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Wenninger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2C97AC-2767-4D3F-A6D9-C9393B5E71B6}"/>
              </a:ext>
            </a:extLst>
          </p:cNvPr>
          <p:cNvSpPr txBox="1"/>
          <p:nvPr/>
        </p:nvSpPr>
        <p:spPr>
          <a:xfrm>
            <a:off x="4081213" y="5124487"/>
            <a:ext cx="1806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bending radius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BC1C164-6B6E-4D02-A1E4-011FADBF9609}"/>
                  </a:ext>
                </a:extLst>
              </p:cNvPr>
              <p:cNvSpPr txBox="1"/>
              <p:nvPr/>
            </p:nvSpPr>
            <p:spPr>
              <a:xfrm>
                <a:off x="4547528" y="5715610"/>
                <a:ext cx="1390509" cy="5227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ad>
                        <m:radPr>
                          <m:degHide m:val="on"/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ra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BC1C164-6B6E-4D02-A1E4-011FADBF96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7528" y="5715610"/>
                <a:ext cx="1390509" cy="52270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718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FDC1759B-A0BE-49F9-BD5F-32BED253E0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5311114"/>
              </p:ext>
            </p:extLst>
          </p:nvPr>
        </p:nvGraphicFramePr>
        <p:xfrm>
          <a:off x="2780144" y="2330336"/>
          <a:ext cx="2351087" cy="133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5" name="Equation" r:id="rId3" imgW="825480" imgH="469800" progId="Equation.3">
                  <p:embed/>
                </p:oleObj>
              </mc:Choice>
              <mc:Fallback>
                <p:oleObj name="Equation" r:id="rId3" imgW="825480" imgH="469800" progId="Equation.3">
                  <p:embed/>
                  <p:pic>
                    <p:nvPicPr>
                      <p:cNvPr id="29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0144" y="2330336"/>
                        <a:ext cx="2351087" cy="133985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FA1729F-344B-4323-8087-8F1D2D6A0B77}"/>
              </a:ext>
            </a:extLst>
          </p:cNvPr>
          <p:cNvCxnSpPr/>
          <p:nvPr/>
        </p:nvCxnSpPr>
        <p:spPr bwMode="auto">
          <a:xfrm>
            <a:off x="2811951" y="2142673"/>
            <a:ext cx="792088" cy="449756"/>
          </a:xfrm>
          <a:prstGeom prst="straightConnector1">
            <a:avLst/>
          </a:prstGeom>
          <a:solidFill>
            <a:srgbClr val="4F81BD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D7E1679-C709-4719-AE6A-29C45048CB29}"/>
              </a:ext>
            </a:extLst>
          </p:cNvPr>
          <p:cNvSpPr txBox="1"/>
          <p:nvPr/>
        </p:nvSpPr>
        <p:spPr>
          <a:xfrm>
            <a:off x="2310144" y="1857979"/>
            <a:ext cx="532518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800" b="1" kern="0" dirty="0">
                <a:solidFill>
                  <a:srgbClr val="FF0000"/>
                </a:solidFill>
                <a:latin typeface="Calibri"/>
              </a:rPr>
              <a:t>x4</a:t>
            </a:r>
            <a:endParaRPr lang="fr-FR" sz="2800" b="1" kern="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F9BA146-19D3-4479-9672-DC55BC313264}"/>
              </a:ext>
            </a:extLst>
          </p:cNvPr>
          <p:cNvCxnSpPr/>
          <p:nvPr/>
        </p:nvCxnSpPr>
        <p:spPr bwMode="auto">
          <a:xfrm flipH="1">
            <a:off x="4268561" y="1827201"/>
            <a:ext cx="635495" cy="630943"/>
          </a:xfrm>
          <a:prstGeom prst="straightConnector1">
            <a:avLst/>
          </a:prstGeom>
          <a:solidFill>
            <a:srgbClr val="4F81BD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F4369A9-1475-4A57-B6DB-23E6C4880DC5}"/>
              </a:ext>
            </a:extLst>
          </p:cNvPr>
          <p:cNvSpPr txBox="1"/>
          <p:nvPr/>
        </p:nvSpPr>
        <p:spPr>
          <a:xfrm>
            <a:off x="4931659" y="1207457"/>
            <a:ext cx="990977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800" b="1" kern="0" dirty="0">
                <a:solidFill>
                  <a:srgbClr val="FF0000"/>
                </a:solidFill>
                <a:latin typeface="Calibri"/>
              </a:rPr>
              <a:t>&gt;x4.5</a:t>
            </a:r>
            <a:endParaRPr lang="fr-FR" sz="2800" b="1" kern="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E434A3-9667-42F6-89D9-552C06DCF3D6}"/>
              </a:ext>
            </a:extLst>
          </p:cNvPr>
          <p:cNvSpPr txBox="1"/>
          <p:nvPr/>
        </p:nvSpPr>
        <p:spPr>
          <a:xfrm>
            <a:off x="5029009" y="4008235"/>
            <a:ext cx="1864613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800" b="1" kern="0" dirty="0">
                <a:solidFill>
                  <a:srgbClr val="FF0000"/>
                </a:solidFill>
                <a:latin typeface="Calibri"/>
              </a:rPr>
              <a:t>x1/25-1/50</a:t>
            </a:r>
            <a:endParaRPr lang="fr-FR" sz="2800" b="1" kern="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E844741-7491-4AE5-8E94-D6F1BEF930AD}"/>
              </a:ext>
            </a:extLst>
          </p:cNvPr>
          <p:cNvCxnSpPr/>
          <p:nvPr/>
        </p:nvCxnSpPr>
        <p:spPr bwMode="auto">
          <a:xfrm flipH="1" flipV="1">
            <a:off x="4827108" y="3645130"/>
            <a:ext cx="153895" cy="409437"/>
          </a:xfrm>
          <a:prstGeom prst="straightConnector1">
            <a:avLst/>
          </a:prstGeom>
          <a:solidFill>
            <a:srgbClr val="4F81BD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99F8D4-FDA0-41FC-8C3D-E258066E1DE4}"/>
              </a:ext>
            </a:extLst>
          </p:cNvPr>
          <p:cNvCxnSpPr>
            <a:cxnSpLocks/>
          </p:cNvCxnSpPr>
          <p:nvPr/>
        </p:nvCxnSpPr>
        <p:spPr bwMode="auto">
          <a:xfrm flipV="1">
            <a:off x="2545144" y="3277629"/>
            <a:ext cx="1084453" cy="479499"/>
          </a:xfrm>
          <a:prstGeom prst="straightConnector1">
            <a:avLst/>
          </a:prstGeom>
          <a:solidFill>
            <a:srgbClr val="4F81BD"/>
          </a:solidFill>
          <a:ln w="412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62A206E-6B35-4BBE-AF04-C9A11A8C419B}"/>
              </a:ext>
            </a:extLst>
          </p:cNvPr>
          <p:cNvSpPr txBox="1"/>
          <p:nvPr/>
        </p:nvSpPr>
        <p:spPr>
          <a:xfrm>
            <a:off x="1871849" y="3645130"/>
            <a:ext cx="712054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800" b="1" kern="0" dirty="0">
                <a:solidFill>
                  <a:srgbClr val="008000"/>
                </a:solidFill>
                <a:latin typeface="Calibri"/>
              </a:rPr>
              <a:t>&lt;x2</a:t>
            </a:r>
            <a:endParaRPr lang="fr-FR" sz="2800" b="1" kern="0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03F35A-4905-445C-8745-9045267F9322}"/>
              </a:ext>
            </a:extLst>
          </p:cNvPr>
          <p:cNvSpPr txBox="1"/>
          <p:nvPr/>
        </p:nvSpPr>
        <p:spPr>
          <a:xfrm>
            <a:off x="5389154" y="1813849"/>
            <a:ext cx="712054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800" b="1" kern="0" dirty="0">
                <a:solidFill>
                  <a:srgbClr val="FF0000"/>
                </a:solidFill>
                <a:latin typeface="Calibri"/>
              </a:rPr>
              <a:t>&gt;x2</a:t>
            </a:r>
            <a:endParaRPr lang="fr-FR" sz="2800" b="1" kern="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28C02BE-DD7A-42C8-A3D1-F9ADEC3DF39A}"/>
              </a:ext>
            </a:extLst>
          </p:cNvPr>
          <p:cNvCxnSpPr>
            <a:cxnSpLocks/>
          </p:cNvCxnSpPr>
          <p:nvPr/>
        </p:nvCxnSpPr>
        <p:spPr bwMode="auto">
          <a:xfrm flipH="1">
            <a:off x="4933635" y="2101794"/>
            <a:ext cx="395191" cy="399821"/>
          </a:xfrm>
          <a:prstGeom prst="straightConnector1">
            <a:avLst/>
          </a:prstGeom>
          <a:solidFill>
            <a:srgbClr val="4F81BD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3DD307CC-1756-4FBF-9C13-1EA94EB61941}"/>
              </a:ext>
            </a:extLst>
          </p:cNvPr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luminosity from LEP-2 to FCC-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D0D9D46-C96A-4F5E-B23E-B47DEC476FE0}"/>
                  </a:ext>
                </a:extLst>
              </p:cNvPr>
              <p:cNvSpPr txBox="1"/>
              <p:nvPr/>
            </p:nvSpPr>
            <p:spPr>
              <a:xfrm>
                <a:off x="503299" y="5369361"/>
                <a:ext cx="81660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much bigger factors on the </a:t>
                </a:r>
                <a:r>
                  <a:rPr lang="en-US" sz="2400" i="1" dirty="0"/>
                  <a:t>Z</a:t>
                </a:r>
                <a:r>
                  <a:rPr lang="en-US" sz="2400" dirty="0"/>
                  <a:t> pole: 10</a:t>
                </a:r>
                <a:r>
                  <a:rPr lang="en-US" sz="2400" baseline="30000" dirty="0"/>
                  <a:t>5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LEP-1 luminosity !</a:t>
                </a:r>
                <a:endParaRPr lang="en-GB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D0D9D46-C96A-4F5E-B23E-B47DEC476F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99" y="5369361"/>
                <a:ext cx="8166018" cy="461665"/>
              </a:xfrm>
              <a:prstGeom prst="rect">
                <a:avLst/>
              </a:prstGeom>
              <a:blipFill>
                <a:blip r:embed="rId5"/>
                <a:stretch>
                  <a:fillRect l="-1195" t="-9211" r="-373" b="-30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792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/>
      <p:bldP spid="14" grpId="0"/>
      <p:bldP spid="1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18383" y="-19544"/>
            <a:ext cx="9150188" cy="864096"/>
          </a:xfrm>
          <a:prstGeom prst="rect">
            <a:avLst/>
          </a:prstGeom>
          <a:solidFill>
            <a:srgbClr val="000099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              CDR baseline parameters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681448"/>
              </p:ext>
            </p:extLst>
          </p:nvPr>
        </p:nvGraphicFramePr>
        <p:xfrm>
          <a:off x="113067" y="865927"/>
          <a:ext cx="9018738" cy="5247888"/>
        </p:xfrm>
        <a:graphic>
          <a:graphicData uri="http://schemas.openxmlformats.org/drawingml/2006/table">
            <a:tbl>
              <a:tblPr firstRow="1" bandRow="1"/>
              <a:tblGrid>
                <a:gridCol w="3533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9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6083">
                  <a:extLst>
                    <a:ext uri="{9D8B030D-6E8A-4147-A177-3AD203B41FA5}">
                      <a16:colId xmlns:a16="http://schemas.microsoft.com/office/drawing/2014/main" val="197330323"/>
                    </a:ext>
                  </a:extLst>
                </a:gridCol>
                <a:gridCol w="1086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4185">
                  <a:extLst>
                    <a:ext uri="{9D8B030D-6E8A-4147-A177-3AD203B41FA5}">
                      <a16:colId xmlns:a16="http://schemas.microsoft.com/office/drawing/2014/main" val="3076348940"/>
                    </a:ext>
                  </a:extLst>
                </a:gridCol>
                <a:gridCol w="10382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8032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/>
                        <a:t>parameter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gridSpan="4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FCC-</a:t>
                      </a:r>
                      <a:r>
                        <a:rPr lang="en-GB" sz="2400" dirty="0" err="1"/>
                        <a:t>ee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b="0" dirty="0"/>
                        <a:t>LEP2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8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>
                          <a:latin typeface="Calibri" panose="020F0502020204030204" pitchFamily="34" charset="0"/>
                        </a:rPr>
                        <a:t>energy/beam [GeV]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>
                          <a:latin typeface="Calibri" panose="020F0502020204030204" pitchFamily="34" charset="0"/>
                        </a:rPr>
                        <a:t>80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1">
                          <a:latin typeface="Calibri" panose="020F0502020204030204" pitchFamily="34" charset="0"/>
                        </a:rPr>
                        <a:t>182.5</a:t>
                      </a:r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67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>
                          <a:latin typeface="Calibri" panose="020F0502020204030204" pitchFamily="34" charset="0"/>
                        </a:rPr>
                        <a:t>bunches/beam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>
                          <a:latin typeface="Calibri" panose="020F0502020204030204" pitchFamily="34" charset="0"/>
                        </a:rPr>
                        <a:t> 16640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2000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328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>
                          <a:latin typeface="Calibri" panose="020F0502020204030204" pitchFamily="34" charset="0"/>
                        </a:rPr>
                        <a:t>48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47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>
                          <a:latin typeface="Calibri" panose="020F0502020204030204" pitchFamily="34" charset="0"/>
                        </a:rPr>
                        <a:t>beam</a:t>
                      </a:r>
                      <a:r>
                        <a:rPr lang="en-GB" sz="2000" baseline="0" dirty="0">
                          <a:latin typeface="Calibri" panose="020F0502020204030204" pitchFamily="34" charset="0"/>
                        </a:rPr>
                        <a:t> current [mA]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>
                          <a:latin typeface="Calibri" panose="020F0502020204030204" pitchFamily="34" charset="0"/>
                        </a:rPr>
                        <a:t>1390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147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>
                          <a:latin typeface="Calibri" panose="020F0502020204030204" pitchFamily="34" charset="0"/>
                        </a:rPr>
                        <a:t>5.4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2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>
                          <a:latin typeface="Calibri" panose="020F0502020204030204" pitchFamily="34" charset="0"/>
                        </a:rPr>
                        <a:t>luminosity/IP x 10</a:t>
                      </a:r>
                      <a:r>
                        <a:rPr lang="en-GB" sz="2000" b="1" baseline="30000" dirty="0">
                          <a:latin typeface="Calibri" panose="020F0502020204030204" pitchFamily="34" charset="0"/>
                        </a:rPr>
                        <a:t>34</a:t>
                      </a:r>
                      <a:r>
                        <a:rPr lang="en-GB" sz="2000" b="1" dirty="0">
                          <a:latin typeface="Calibri" panose="020F0502020204030204" pitchFamily="34" charset="0"/>
                        </a:rPr>
                        <a:t> cm</a:t>
                      </a:r>
                      <a:r>
                        <a:rPr lang="en-GB" sz="2000" b="1" baseline="30000" dirty="0">
                          <a:latin typeface="Calibri" panose="020F0502020204030204" pitchFamily="34" charset="0"/>
                        </a:rPr>
                        <a:t>-2</a:t>
                      </a:r>
                      <a:r>
                        <a:rPr lang="en-GB" sz="2000" b="1" dirty="0"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2000" b="1" baseline="30000" dirty="0">
                          <a:latin typeface="Calibri" panose="020F0502020204030204" pitchFamily="34" charset="0"/>
                        </a:rPr>
                        <a:t>-1</a:t>
                      </a:r>
                      <a:endParaRPr lang="en-GB" sz="2000" b="1" baseline="-250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>
                          <a:latin typeface="Calibri" panose="020F0502020204030204" pitchFamily="34" charset="0"/>
                        </a:rPr>
                        <a:t>230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28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8.5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1">
                          <a:solidFill>
                            <a:schemeClr val="dk1"/>
                          </a:solidFill>
                          <a:latin typeface="Calibri" panose="020F0502020204030204" pitchFamily="34" charset="0"/>
                        </a:rPr>
                        <a:t>1.6</a:t>
                      </a:r>
                      <a:endParaRPr lang="en-GB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0.0012</a:t>
                      </a:r>
                      <a:endParaRPr lang="en-GB" sz="2000" baseline="30000" dirty="0">
                        <a:solidFill>
                          <a:srgbClr val="5F5F5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29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>
                          <a:latin typeface="Calibri" panose="020F0502020204030204" pitchFamily="34" charset="0"/>
                        </a:rPr>
                        <a:t>energy loss/turn [GeV]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>
                          <a:latin typeface="Calibri" panose="020F0502020204030204" pitchFamily="34" charset="0"/>
                        </a:rPr>
                        <a:t>0.036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0.34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>
                          <a:latin typeface="Calibri" panose="020F0502020204030204" pitchFamily="34" charset="0"/>
                        </a:rPr>
                        <a:t>1.72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latin typeface="Calibri" panose="020F0502020204030204" pitchFamily="34" charset="0"/>
                        </a:rPr>
                        <a:t>9.2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3.34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04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>
                          <a:latin typeface="Calibri" panose="020F0502020204030204" pitchFamily="34" charset="0"/>
                        </a:rPr>
                        <a:t>synchrotron power [MW]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gridSpan="4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dirty="0">
                          <a:latin typeface="Calibri" panose="020F0502020204030204" pitchFamily="34" charset="0"/>
                        </a:rPr>
                        <a:t>100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3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>
                          <a:latin typeface="Calibri" panose="020F0502020204030204" pitchFamily="34" charset="0"/>
                        </a:rPr>
                        <a:t>RF voltage [GV]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>
                          <a:latin typeface="Calibri" panose="020F0502020204030204" pitchFamily="34" charset="0"/>
                        </a:rPr>
                        <a:t>0.1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0.75</a:t>
                      </a:r>
                      <a:endParaRPr lang="en-GB" sz="20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</a:t>
                      </a:r>
                      <a:r>
                        <a:rPr lang="en-GB" sz="2000" b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.0+6.9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3.5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en-GB" sz="2000" dirty="0" err="1">
                          <a:latin typeface="Calibri" panose="020F0502020204030204" pitchFamily="34" charset="0"/>
                        </a:rPr>
                        <a:t>rms</a:t>
                      </a:r>
                      <a:r>
                        <a:rPr lang="en-GB" sz="2000" dirty="0">
                          <a:latin typeface="Calibri" panose="020F0502020204030204" pitchFamily="34" charset="0"/>
                        </a:rPr>
                        <a:t> bunch length (SR,+BS) [mm]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3.5, 12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3.0,6.0</a:t>
                      </a:r>
                      <a:endParaRPr lang="en-GB" sz="20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3.2,</a:t>
                      </a:r>
                      <a:r>
                        <a:rPr lang="en-GB" sz="2000" b="0" baseline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 5.3</a:t>
                      </a:r>
                      <a:endParaRPr lang="en-GB" sz="20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2.0, 2.5</a:t>
                      </a:r>
                      <a:endParaRPr lang="en-GB" sz="20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12, 12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3496">
                <a:tc>
                  <a:txBody>
                    <a:bodyPr/>
                    <a:lstStyle/>
                    <a:p>
                      <a:r>
                        <a:rPr lang="en-GB" sz="2000" dirty="0" err="1">
                          <a:latin typeface="Calibri" panose="020F0502020204030204" pitchFamily="34" charset="0"/>
                        </a:rPr>
                        <a:t>rms</a:t>
                      </a:r>
                      <a:r>
                        <a:rPr lang="en-GB" sz="2000" dirty="0">
                          <a:latin typeface="Calibri" panose="020F0502020204030204" pitchFamily="34" charset="0"/>
                        </a:rPr>
                        <a:t> emittance </a:t>
                      </a:r>
                      <a:r>
                        <a:rPr lang="en-GB" sz="2000" dirty="0" err="1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2000" baseline="-25000" dirty="0" err="1">
                          <a:latin typeface="Calibri" panose="020F0502020204030204" pitchFamily="34" charset="0"/>
                        </a:rPr>
                        <a:t>x,y</a:t>
                      </a:r>
                      <a:r>
                        <a:rPr lang="en-GB" sz="2000" dirty="0">
                          <a:latin typeface="Calibri" panose="020F0502020204030204" pitchFamily="34" charset="0"/>
                        </a:rPr>
                        <a:t> [nm, pm]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0.27, 1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0.84, 1.7</a:t>
                      </a:r>
                      <a:endParaRPr lang="en-GB" sz="20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0.63,</a:t>
                      </a:r>
                      <a:r>
                        <a:rPr lang="en-GB" sz="2000" b="0" baseline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 1.3</a:t>
                      </a:r>
                      <a:endParaRPr lang="en-GB" sz="20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1.5, 2.9</a:t>
                      </a:r>
                      <a:endParaRPr lang="en-GB" sz="20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22, 250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3496">
                <a:tc>
                  <a:txBody>
                    <a:bodyPr/>
                    <a:lstStyle/>
                    <a:p>
                      <a:r>
                        <a:rPr lang="en-GB" sz="2000" dirty="0" err="1">
                          <a:latin typeface="Calibri" panose="020F0502020204030204" pitchFamily="34" charset="0"/>
                        </a:rPr>
                        <a:t>longit</a:t>
                      </a:r>
                      <a:r>
                        <a:rPr lang="en-GB" sz="2000" dirty="0">
                          <a:latin typeface="Calibri" panose="020F0502020204030204" pitchFamily="34" charset="0"/>
                        </a:rPr>
                        <a:t>. damping time [turns]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1273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236</a:t>
                      </a:r>
                      <a:endParaRPr lang="en-GB" sz="20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20</a:t>
                      </a:r>
                      <a:endParaRPr lang="en-GB" sz="20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alibri" panose="020F0502020204030204" pitchFamily="34" charset="0"/>
                        </a:rPr>
                        <a:t>crossing angle [</a:t>
                      </a:r>
                      <a:r>
                        <a:rPr lang="en-GB" sz="2000" dirty="0" err="1">
                          <a:latin typeface="Calibri" panose="020F0502020204030204" pitchFamily="34" charset="0"/>
                        </a:rPr>
                        <a:t>mrad</a:t>
                      </a:r>
                      <a:r>
                        <a:rPr lang="en-GB" sz="2000" dirty="0"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20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20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20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3624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alibri" panose="020F0502020204030204" pitchFamily="34" charset="0"/>
                        </a:rPr>
                        <a:t>beam lifetime [min]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6</a:t>
                      </a:r>
                      <a:r>
                        <a:rPr lang="en-GB" sz="2000" b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59</a:t>
                      </a:r>
                      <a:endParaRPr lang="en-GB" sz="20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1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1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>
                          <a:solidFill>
                            <a:srgbClr val="5F5F5F"/>
                          </a:solidFill>
                          <a:latin typeface="Calibri" panose="020F0502020204030204" pitchFamily="34" charset="0"/>
                        </a:rPr>
                        <a:t>434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124899" y="6309320"/>
            <a:ext cx="8891679" cy="6773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7200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fr-CH" sz="3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fr-CH" sz="30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fr-CH" sz="3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&amp; CEPC: 2 </a:t>
            </a:r>
            <a:r>
              <a:rPr kumimoji="0" lang="fr-CH" sz="30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separate</a:t>
            </a:r>
            <a:r>
              <a:rPr kumimoji="0" lang="fr-CH" sz="3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rings		</a:t>
            </a: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12791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31" y="-170621"/>
            <a:ext cx="8729662" cy="1143000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beamstrahlung</a:t>
            </a:r>
            <a:r>
              <a:rPr lang="en-US" dirty="0">
                <a:solidFill>
                  <a:schemeClr val="bg1"/>
                </a:solidFill>
              </a:rPr>
              <a:t> – a new limit at 182 GeV 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885120" y="2237784"/>
          <a:ext cx="3201988" cy="99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Equation" r:id="rId3" imgW="1511280" imgH="469800" progId="Equation.3">
                  <p:embed/>
                </p:oleObj>
              </mc:Choice>
              <mc:Fallback>
                <p:oleObj name="Equation" r:id="rId3" imgW="1511280" imgH="46980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85120" y="2237784"/>
                        <a:ext cx="3201988" cy="995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529138" y="2263775"/>
          <a:ext cx="1497012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" name="Equation" r:id="rId5" imgW="761760" imgH="431640" progId="Equation.3">
                  <p:embed/>
                </p:oleObj>
              </mc:Choice>
              <mc:Fallback>
                <p:oleObj name="Equation" r:id="rId5" imgW="761760" imgH="43164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9138" y="2263775"/>
                        <a:ext cx="1497012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9513" y="902001"/>
            <a:ext cx="8999686" cy="120032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65125" marR="0" lvl="0" indent="-3651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hard photon emission at the IPs, ‘</a:t>
            </a:r>
            <a:r>
              <a:rPr kumimoji="0" lang="en-US" sz="2400" b="0" i="1" u="none" strike="noStrike" kern="0" cap="none" spc="0" normalizeH="0" baseline="0" noProof="0" dirty="0" err="1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Beamstrahlung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’, can become lifetime / performance limit for large bunch populations (</a:t>
            </a: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small hor. beam size (</a:t>
            </a:r>
            <a:r>
              <a:rPr kumimoji="0" lang="en-US" sz="24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s</a:t>
            </a:r>
            <a:r>
              <a:rPr kumimoji="0" lang="en-US" sz="24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&amp; short bunches (</a:t>
            </a:r>
            <a:r>
              <a:rPr kumimoji="0" lang="en-US" sz="24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s</a:t>
            </a:r>
            <a:r>
              <a:rPr kumimoji="0" lang="en-US" sz="24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 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2274" y="3105606"/>
            <a:ext cx="2265895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r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: mean bending radius at the IP (in the field of the opposing bunch)</a:t>
            </a:r>
            <a:endParaRPr kumimoji="0" lang="en-GB" sz="14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396" y="4262008"/>
            <a:ext cx="8865604" cy="2427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65125" marR="0" lvl="0" indent="-3651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acceptable lifetime, </a:t>
            </a:r>
            <a:r>
              <a:rPr kumimoji="0" 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r</a:t>
            </a:r>
            <a:r>
              <a:rPr kumimoji="0" 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</a:t>
            </a:r>
            <a:r>
              <a:rPr kumimoji="0" 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h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must be sufficiently large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flat beams (large </a:t>
            </a:r>
            <a:r>
              <a:rPr kumimoji="0" lang="en-US" sz="2400" b="0" i="1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s</a:t>
            </a:r>
            <a:r>
              <a:rPr kumimoji="0" lang="en-US" sz="24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</a:t>
            </a: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!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bunch length !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large momentum acceptance: aiming for &gt;</a:t>
            </a:r>
            <a: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2% at 182.5 GeV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803275" marR="0" lvl="2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	LEP: &lt;1% acceptance,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SuperKEKB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~ 1.5%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99592" y="3270393"/>
            <a:ext cx="4464496" cy="400110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h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: ring energy acceptance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558927" y="2040298"/>
            <a:ext cx="2189085" cy="1367955"/>
            <a:chOff x="6569060" y="1726006"/>
            <a:chExt cx="2189085" cy="1367955"/>
          </a:xfrm>
        </p:grpSpPr>
        <p:grpSp>
          <p:nvGrpSpPr>
            <p:cNvPr id="34" name="Group 33"/>
            <p:cNvGrpSpPr/>
            <p:nvPr/>
          </p:nvGrpSpPr>
          <p:grpSpPr>
            <a:xfrm>
              <a:off x="6782712" y="1726006"/>
              <a:ext cx="1975433" cy="1110810"/>
              <a:chOff x="6751434" y="1726006"/>
              <a:chExt cx="1975433" cy="1110810"/>
            </a:xfrm>
          </p:grpSpPr>
          <p:sp>
            <p:nvSpPr>
              <p:cNvPr id="12" name="Oval 11"/>
              <p:cNvSpPr/>
              <p:nvPr/>
            </p:nvSpPr>
            <p:spPr bwMode="auto">
              <a:xfrm>
                <a:off x="7375565" y="2103367"/>
                <a:ext cx="691290" cy="3333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pic>
            <p:nvPicPr>
              <p:cNvPr id="5098" name="Picture 100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902919">
                <a:off x="7781300" y="1959728"/>
                <a:ext cx="634557" cy="2466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8" name="Straight Arrow Connector 17"/>
              <p:cNvCxnSpPr/>
              <p:nvPr/>
            </p:nvCxnSpPr>
            <p:spPr bwMode="auto">
              <a:xfrm>
                <a:off x="6751434" y="2179561"/>
                <a:ext cx="624131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21" name="Straight Arrow Connector 20"/>
              <p:cNvCxnSpPr/>
              <p:nvPr/>
            </p:nvCxnSpPr>
            <p:spPr bwMode="auto">
              <a:xfrm>
                <a:off x="8098578" y="2360312"/>
                <a:ext cx="544351" cy="338993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29" name="TextBox 28"/>
              <p:cNvSpPr txBox="1"/>
              <p:nvPr/>
            </p:nvSpPr>
            <p:spPr>
              <a:xfrm>
                <a:off x="8436403" y="1726006"/>
                <a:ext cx="290464" cy="400110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g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899832" y="1812444"/>
                <a:ext cx="327334" cy="400110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8207086" y="2436706"/>
                <a:ext cx="327334" cy="400110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" name="Right Arrow 31"/>
              <p:cNvSpPr/>
              <p:nvPr/>
            </p:nvSpPr>
            <p:spPr bwMode="auto">
              <a:xfrm rot="10800000">
                <a:off x="6881521" y="2238445"/>
                <a:ext cx="494044" cy="8486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6" name="Arc 25"/>
            <p:cNvSpPr/>
            <p:nvPr/>
          </p:nvSpPr>
          <p:spPr bwMode="auto">
            <a:xfrm>
              <a:off x="6569060" y="2179561"/>
              <a:ext cx="1720905" cy="914400"/>
            </a:xfrm>
            <a:prstGeom prst="arc">
              <a:avLst>
                <a:gd name="adj1" fmla="val 16200000"/>
                <a:gd name="adj2" fmla="val 20272309"/>
              </a:avLst>
            </a:prstGeom>
            <a:noFill/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39475" y="3741749"/>
            <a:ext cx="81418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lifetime expression by V. Telnov, modified version by A. Bogomyagkov et al</a:t>
            </a:r>
            <a:endParaRPr kumimoji="0" lang="en-GB" sz="14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69060" y="6396335"/>
            <a:ext cx="2610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J.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Wenninger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et al</a:t>
            </a:r>
          </a:p>
        </p:txBody>
      </p:sp>
    </p:spTree>
    <p:extLst>
      <p:ext uri="{BB962C8B-B14F-4D97-AF65-F5344CB8AC3E}">
        <p14:creationId xmlns:p14="http://schemas.microsoft.com/office/powerpoint/2010/main" val="335647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203" y="4505325"/>
            <a:ext cx="582930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14528" y="1052736"/>
            <a:ext cx="8315014" cy="336297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800" kern="0" dirty="0">
                <a:solidFill>
                  <a:srgbClr val="000000"/>
                </a:solidFill>
              </a:rPr>
              <a:t>beside the collider ring(s), a booster of the same size (same tunnel) must provide beams for top-up injection to sustain the extremely high luminosity </a:t>
            </a:r>
          </a:p>
          <a:p>
            <a:pPr marL="541338" lvl="1" indent="-271463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2400" kern="0" dirty="0">
                <a:solidFill>
                  <a:srgbClr val="0000FF"/>
                </a:solidFill>
              </a:rPr>
              <a:t>same size of RF system, but low power (~ MW)</a:t>
            </a:r>
          </a:p>
          <a:p>
            <a:pPr marL="541338" lvl="1" indent="-271463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2400" kern="0" dirty="0">
                <a:solidFill>
                  <a:srgbClr val="0000FF"/>
                </a:solidFill>
              </a:rPr>
              <a:t>top up frequency ≈0.1 Hz</a:t>
            </a:r>
          </a:p>
          <a:p>
            <a:pPr marL="541338" lvl="1" indent="-271463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2400" kern="0" dirty="0">
                <a:solidFill>
                  <a:srgbClr val="0000FF"/>
                </a:solidFill>
              </a:rPr>
              <a:t>booster injection energy ≈5-20 GeV</a:t>
            </a:r>
          </a:p>
          <a:p>
            <a:pPr marL="541338" lvl="1" indent="-271463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2400" kern="0" dirty="0">
                <a:solidFill>
                  <a:srgbClr val="0000FF"/>
                </a:solidFill>
              </a:rPr>
              <a:t>bypass around the experiments</a:t>
            </a:r>
            <a:endParaRPr lang="en-GB" sz="2400" kern="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0556" y="6410969"/>
            <a:ext cx="158889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400" kern="0" dirty="0">
                <a:latin typeface="+mn-lt"/>
              </a:rPr>
              <a:t>A. </a:t>
            </a:r>
            <a:r>
              <a:rPr lang="en-GB" sz="2400" kern="0" dirty="0" err="1">
                <a:latin typeface="+mn-lt"/>
              </a:rPr>
              <a:t>Blondel</a:t>
            </a:r>
            <a:endParaRPr lang="en-GB" sz="2400" kern="0" dirty="0">
              <a:latin typeface="+mn-lt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rgbClr val="0C377B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FCC-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top-up injection</a:t>
            </a: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59600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20E08B1-3093-4207-8764-537FB029B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33" y="843691"/>
            <a:ext cx="8818826" cy="5291295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0" y="-33079"/>
            <a:ext cx="9171555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dynamic aperture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14282" y="538348"/>
            <a:ext cx="9541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K. Oide</a:t>
            </a:r>
          </a:p>
        </p:txBody>
      </p:sp>
      <p:sp>
        <p:nvSpPr>
          <p:cNvPr id="5" name="TextBox 4"/>
          <p:cNvSpPr txBox="1"/>
          <p:nvPr/>
        </p:nvSpPr>
        <p:spPr>
          <a:xfrm rot="20988770">
            <a:off x="1222028" y="2827618"/>
            <a:ext cx="7209098" cy="132343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adequate dynamic aperture on- and off-momentum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106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t="527" b="2916"/>
          <a:stretch/>
        </p:blipFill>
        <p:spPr>
          <a:xfrm>
            <a:off x="40597" y="998856"/>
            <a:ext cx="5671031" cy="458124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colliders and discoveries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2" t="4807" r="4966" b="6690"/>
          <a:stretch/>
        </p:blipFill>
        <p:spPr>
          <a:xfrm>
            <a:off x="5009808" y="2963646"/>
            <a:ext cx="4135272" cy="364395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626232" y="3346239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6159632" y="5022639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159632" y="3356475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991008" y="4448296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753008" y="4163399"/>
            <a:ext cx="533400" cy="1062251"/>
            <a:chOff x="7599528" y="3347000"/>
            <a:chExt cx="533400" cy="1062251"/>
          </a:xfrm>
        </p:grpSpPr>
        <p:sp>
          <p:nvSpPr>
            <p:cNvPr id="13" name="Oval 12"/>
            <p:cNvSpPr/>
            <p:nvPr/>
          </p:nvSpPr>
          <p:spPr>
            <a:xfrm>
              <a:off x="7599528" y="3875851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7599528" y="3347000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Oval 14"/>
          <p:cNvSpPr/>
          <p:nvPr/>
        </p:nvSpPr>
        <p:spPr>
          <a:xfrm>
            <a:off x="8449044" y="4692250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Down Arrow 15"/>
          <p:cNvSpPr/>
          <p:nvPr/>
        </p:nvSpPr>
        <p:spPr>
          <a:xfrm rot="18733267">
            <a:off x="1009769" y="3221423"/>
            <a:ext cx="578407" cy="5179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Down Arrow 16"/>
          <p:cNvSpPr/>
          <p:nvPr/>
        </p:nvSpPr>
        <p:spPr>
          <a:xfrm rot="19833882">
            <a:off x="1944763" y="2840013"/>
            <a:ext cx="552047" cy="349280"/>
          </a:xfrm>
          <a:prstGeom prst="downArrow">
            <a:avLst>
              <a:gd name="adj1" fmla="val 3055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Down Arrow 17"/>
          <p:cNvSpPr/>
          <p:nvPr/>
        </p:nvSpPr>
        <p:spPr>
          <a:xfrm rot="18929389">
            <a:off x="2056287" y="2026202"/>
            <a:ext cx="465771" cy="48499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Down Arrow 18"/>
          <p:cNvSpPr/>
          <p:nvPr/>
        </p:nvSpPr>
        <p:spPr>
          <a:xfrm rot="19442844">
            <a:off x="4158940" y="1057836"/>
            <a:ext cx="453740" cy="457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Down Arrow 19"/>
          <p:cNvSpPr/>
          <p:nvPr/>
        </p:nvSpPr>
        <p:spPr>
          <a:xfrm rot="19768801">
            <a:off x="2632059" y="1804274"/>
            <a:ext cx="415585" cy="30846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11628" y="1263189"/>
            <a:ext cx="3117039" cy="954107"/>
          </a:xfrm>
          <a:prstGeom prst="rect">
            <a:avLst/>
          </a:prstGeom>
          <a:noFill/>
          <a:ln w="444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Standard Model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Particles and forces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0663" y="5702111"/>
            <a:ext cx="4652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powerful instruments for discovery and precision measurement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6765A43-0076-4071-824A-12B62AEDDB98}"/>
              </a:ext>
            </a:extLst>
          </p:cNvPr>
          <p:cNvSpPr txBox="1"/>
          <p:nvPr/>
        </p:nvSpPr>
        <p:spPr>
          <a:xfrm>
            <a:off x="7657197" y="2434795"/>
            <a:ext cx="125842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Ballarino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511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2D5C1-77F2-45FA-9298-7AF5A4F218C1}"/>
              </a:ext>
            </a:extLst>
          </p:cNvPr>
          <p:cNvSpPr txBox="1">
            <a:spLocks/>
          </p:cNvSpPr>
          <p:nvPr/>
        </p:nvSpPr>
        <p:spPr>
          <a:xfrm>
            <a:off x="0" y="-33079"/>
            <a:ext cx="9171555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dynamic aperture limited by synchrotron radiation in quadrupoles !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14171AB-2597-490F-AAC0-D4372FB3A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0150"/>
            <a:ext cx="3451051" cy="2807634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2DB34F19-D97E-4FF1-B545-D8B3A3984A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0"/>
          <a:stretch/>
        </p:blipFill>
        <p:spPr>
          <a:xfrm>
            <a:off x="5792858" y="3744152"/>
            <a:ext cx="3319279" cy="2915452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A2DC87E0-CE8B-4D33-ACB0-9FF61FD041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09"/>
          <a:stretch/>
        </p:blipFill>
        <p:spPr>
          <a:xfrm>
            <a:off x="5966258" y="578515"/>
            <a:ext cx="3236982" cy="291545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5E9121A-DFA4-445E-8C2E-8119F5E6981B}"/>
              </a:ext>
            </a:extLst>
          </p:cNvPr>
          <p:cNvSpPr/>
          <p:nvPr/>
        </p:nvSpPr>
        <p:spPr>
          <a:xfrm>
            <a:off x="3359949" y="578515"/>
            <a:ext cx="260630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600" dirty="0"/>
          </a:p>
          <a:p>
            <a:r>
              <a:rPr lang="en-GB" sz="1600" u="sng" dirty="0"/>
              <a:t>Horizontal plane: </a:t>
            </a:r>
          </a:p>
          <a:p>
            <a:r>
              <a:rPr lang="en-GB" sz="1600" dirty="0"/>
              <a:t>Radiative Beta-</a:t>
            </a:r>
          </a:p>
          <a:p>
            <a:r>
              <a:rPr lang="en-GB" sz="1600" dirty="0"/>
              <a:t>Synchrotron Coupling (RBSC) [Jowett, 1994] – </a:t>
            </a:r>
          </a:p>
          <a:p>
            <a:r>
              <a:rPr lang="en-GB" sz="1600" dirty="0"/>
              <a:t>additional energy loss due to radiation in quadrupoles shifts synchronous point and develops large synchrotron oscillations. </a:t>
            </a:r>
            <a:r>
              <a:rPr lang="en-GB" sz="1600" dirty="0">
                <a:cs typeface="Calibri" panose="020F0502020204030204" pitchFamily="34" charset="0"/>
              </a:rPr>
              <a:t>→ </a:t>
            </a:r>
            <a:r>
              <a:rPr lang="en-GB" sz="1600" dirty="0"/>
              <a:t>resulting horizontal tune shift onto the integer resonance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841522-C28C-4D63-A629-D850FA580580}"/>
              </a:ext>
            </a:extLst>
          </p:cNvPr>
          <p:cNvSpPr/>
          <p:nvPr/>
        </p:nvSpPr>
        <p:spPr>
          <a:xfrm>
            <a:off x="3351143" y="3765173"/>
            <a:ext cx="26063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600" dirty="0"/>
          </a:p>
          <a:p>
            <a:r>
              <a:rPr lang="en-GB" sz="1600" u="sng" dirty="0"/>
              <a:t>Vertical plane: </a:t>
            </a:r>
          </a:p>
          <a:p>
            <a:r>
              <a:rPr lang="en-GB" sz="1600" dirty="0"/>
              <a:t>Radiation from quadrupoles modulates the particle energy</a:t>
            </a:r>
          </a:p>
          <a:p>
            <a:r>
              <a:rPr lang="en-GB" sz="1600" dirty="0"/>
              <a:t>at twice the </a:t>
            </a:r>
            <a:r>
              <a:rPr lang="en-GB" sz="1600" dirty="0" err="1"/>
              <a:t>betatron</a:t>
            </a:r>
            <a:r>
              <a:rPr lang="en-GB" sz="1600" dirty="0"/>
              <a:t> frequency </a:t>
            </a:r>
            <a:r>
              <a:rPr lang="en-GB" sz="1600" dirty="0">
                <a:cs typeface="Calibri" panose="020F0502020204030204" pitchFamily="34" charset="0"/>
              </a:rPr>
              <a:t>→ parametric resonance independent of tune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3810BA-3B04-4575-88F6-5EA72245D3E6}"/>
              </a:ext>
            </a:extLst>
          </p:cNvPr>
          <p:cNvSpPr txBox="1"/>
          <p:nvPr/>
        </p:nvSpPr>
        <p:spPr>
          <a:xfrm>
            <a:off x="225850" y="831017"/>
            <a:ext cx="29082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dynamic aperture with</a:t>
            </a:r>
          </a:p>
          <a:p>
            <a:r>
              <a:rPr lang="en-US" dirty="0"/>
              <a:t>and without deterministic synchrotron radiation in quadrupoles (w/o quantum fluctuations)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FA9167-EFD5-4113-A9CF-A74F26D43419}"/>
              </a:ext>
            </a:extLst>
          </p:cNvPr>
          <p:cNvSpPr txBox="1"/>
          <p:nvPr/>
        </p:nvSpPr>
        <p:spPr>
          <a:xfrm>
            <a:off x="225850" y="4897784"/>
            <a:ext cx="2701330" cy="11695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A. Bogomyagkov et al., </a:t>
            </a:r>
          </a:p>
          <a:p>
            <a:r>
              <a:rPr lang="en-GB" sz="1400" dirty="0"/>
              <a:t>PRAB  22, 021001 (2019) ; </a:t>
            </a:r>
          </a:p>
          <a:p>
            <a:r>
              <a:rPr lang="en-GB" sz="1400" dirty="0"/>
              <a:t>J. Jowett, Proc. 4th Workshop on LEP Performance,</a:t>
            </a:r>
          </a:p>
          <a:p>
            <a:r>
              <a:rPr lang="en-GB" sz="1400" dirty="0"/>
              <a:t>CERN SL/94-06 (DI) (1994)</a:t>
            </a:r>
          </a:p>
        </p:txBody>
      </p:sp>
    </p:spTree>
    <p:extLst>
      <p:ext uri="{BB962C8B-B14F-4D97-AF65-F5344CB8AC3E}">
        <p14:creationId xmlns:p14="http://schemas.microsoft.com/office/powerpoint/2010/main" val="38752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E19285-F71F-45AE-AF76-A9806243A9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66" y="1248021"/>
            <a:ext cx="8572500" cy="5156200"/>
          </a:xfrm>
          <a:prstGeom prst="rect">
            <a:avLst/>
          </a:prstGeom>
        </p:spPr>
      </p:pic>
      <p:sp>
        <p:nvSpPr>
          <p:cNvPr id="4" name="Text Box 5">
            <a:extLst>
              <a:ext uri="{FF2B5EF4-FFF2-40B4-BE49-F238E27FC236}">
                <a16:creationId xmlns:a16="http://schemas.microsoft.com/office/drawing/2014/main" id="{D75B3BEB-F049-415F-8592-9C0DC2991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1316" y="2163550"/>
            <a:ext cx="1600200" cy="33972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LEP2</a:t>
            </a: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7151F3AE-58D7-4589-93A7-A6F2BCF38B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9316" y="1595225"/>
            <a:ext cx="2717800" cy="346249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LHC</a:t>
            </a: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58B3BD9D-41A1-49B0-849F-E405A2C36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3161" y="1449386"/>
            <a:ext cx="1087760" cy="341632"/>
          </a:xfrm>
          <a:prstGeom prst="rect">
            <a:avLst/>
          </a:prstGeom>
          <a:solidFill>
            <a:srgbClr val="FF99CC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HL-LHC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56C83FCD-4A3A-4A01-AA9B-6B43400D3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3116" y="4906750"/>
            <a:ext cx="762000" cy="304800"/>
          </a:xfrm>
          <a:prstGeom prst="rect">
            <a:avLst/>
          </a:prstGeom>
          <a:solidFill>
            <a:srgbClr val="CCFF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7A0E0794-B039-4BC4-BB71-2869DB810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5116" y="4906750"/>
            <a:ext cx="304800" cy="304800"/>
          </a:xfrm>
          <a:prstGeom prst="rect">
            <a:avLst/>
          </a:prstGeom>
          <a:solidFill>
            <a:srgbClr val="FFCC99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8A292FC9-5EF9-4EC5-B274-9CB1840A8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9916" y="4906750"/>
            <a:ext cx="685800" cy="304800"/>
          </a:xfrm>
          <a:prstGeom prst="rect">
            <a:avLst/>
          </a:prstGeom>
          <a:solidFill>
            <a:srgbClr val="CCFF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5CDF3EE7-8E30-4643-A0AB-91014C11D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5716" y="4906750"/>
            <a:ext cx="285750" cy="304800"/>
          </a:xfrm>
          <a:prstGeom prst="rect">
            <a:avLst/>
          </a:prstGeom>
          <a:solidFill>
            <a:srgbClr val="FFCC99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2326098D-30F7-4935-BF31-F42E28C35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1466" y="4906750"/>
            <a:ext cx="533400" cy="304800"/>
          </a:xfrm>
          <a:prstGeom prst="rect">
            <a:avLst/>
          </a:prstGeom>
          <a:solidFill>
            <a:srgbClr val="CCFF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D8BF5578-D64E-417A-A279-5D7C89E57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4866" y="4906750"/>
            <a:ext cx="285750" cy="304800"/>
          </a:xfrm>
          <a:prstGeom prst="rect">
            <a:avLst/>
          </a:prstGeom>
          <a:solidFill>
            <a:srgbClr val="FFCC99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ADA28B13-6D7A-4AC4-A2D9-D2810D2F2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0616" y="4906750"/>
            <a:ext cx="495300" cy="304800"/>
          </a:xfrm>
          <a:prstGeom prst="rect">
            <a:avLst/>
          </a:prstGeom>
          <a:solidFill>
            <a:srgbClr val="CCFF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3F997A6-B334-4D95-920E-FF4AD5256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5916" y="4906750"/>
            <a:ext cx="381000" cy="304800"/>
          </a:xfrm>
          <a:prstGeom prst="rect">
            <a:avLst/>
          </a:prstGeom>
          <a:solidFill>
            <a:srgbClr val="FFCC99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" name="Rectangle 17">
            <a:extLst>
              <a:ext uri="{FF2B5EF4-FFF2-40B4-BE49-F238E27FC236}">
                <a16:creationId xmlns:a16="http://schemas.microsoft.com/office/drawing/2014/main" id="{0468299F-3A8E-4CE7-8B41-31DD6166E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1316" y="4906750"/>
            <a:ext cx="1524000" cy="304800"/>
          </a:xfrm>
          <a:prstGeom prst="rect">
            <a:avLst/>
          </a:prstGeom>
          <a:solidFill>
            <a:srgbClr val="CCFF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Rectangle 18">
            <a:extLst>
              <a:ext uri="{FF2B5EF4-FFF2-40B4-BE49-F238E27FC236}">
                <a16:creationId xmlns:a16="http://schemas.microsoft.com/office/drawing/2014/main" id="{45885D3B-0927-4CBF-B7E0-579DA7A838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5316" y="4906750"/>
            <a:ext cx="1447800" cy="304800"/>
          </a:xfrm>
          <a:prstGeom prst="rect">
            <a:avLst/>
          </a:prstGeom>
          <a:solidFill>
            <a:srgbClr val="CC99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Text Box 1042">
            <a:extLst>
              <a:ext uri="{FF2B5EF4-FFF2-40B4-BE49-F238E27FC236}">
                <a16:creationId xmlns:a16="http://schemas.microsoft.com/office/drawing/2014/main" id="{D6E77DAA-A27A-4887-A3DF-7F42BCACB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1438" y="1185123"/>
            <a:ext cx="426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</a:rPr>
              <a:t>Multi-years cycles for LHC</a:t>
            </a:r>
          </a:p>
        </p:txBody>
      </p:sp>
      <p:sp>
        <p:nvSpPr>
          <p:cNvPr id="18" name="Text Box 1043">
            <a:extLst>
              <a:ext uri="{FF2B5EF4-FFF2-40B4-BE49-F238E27FC236}">
                <a16:creationId xmlns:a16="http://schemas.microsoft.com/office/drawing/2014/main" id="{513E78EF-E03D-4E5F-9B2F-336B892A14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7516" y="4655925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</a:rPr>
              <a:t>Cycles: 9m+3m</a:t>
            </a:r>
          </a:p>
        </p:txBody>
      </p:sp>
      <p:sp>
        <p:nvSpPr>
          <p:cNvPr id="19" name="Text Box 1044">
            <a:extLst>
              <a:ext uri="{FF2B5EF4-FFF2-40B4-BE49-F238E27FC236}">
                <a16:creationId xmlns:a16="http://schemas.microsoft.com/office/drawing/2014/main" id="{F6453B9F-B1A0-4C4A-B20F-6A9DD70C1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4516" y="4655925"/>
            <a:ext cx="3048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</a:rPr>
              <a:t>Cycles: 3 or 4 x (10m+2m) + 1.5yr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F47A6E-CF81-418A-A797-C846F1F33630}"/>
              </a:ext>
            </a:extLst>
          </p:cNvPr>
          <p:cNvSpPr txBox="1"/>
          <p:nvPr/>
        </p:nvSpPr>
        <p:spPr>
          <a:xfrm>
            <a:off x="199308" y="6436342"/>
            <a:ext cx="110799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E7E6E6"/>
            </a:solidFill>
          </a:ln>
        </p:spPr>
        <p:txBody>
          <a:bodyPr wrap="non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V. Mertens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1F22C5C-4D29-4FDC-B8E5-1BB98E40BA89}"/>
              </a:ext>
            </a:extLst>
          </p:cNvPr>
          <p:cNvSpPr txBox="1">
            <a:spLocks/>
          </p:cNvSpPr>
          <p:nvPr/>
        </p:nvSpPr>
        <p:spPr>
          <a:xfrm>
            <a:off x="1" y="-12915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>
                <a:latin typeface="Arial"/>
              </a:rPr>
              <a:t>e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nergy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consumption – example CERN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2063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" y="0"/>
            <a:ext cx="9153346" cy="7699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RF as main power consumer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26196" y="922136"/>
                <a:ext cx="9017804" cy="2523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5461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continually supplying circulating beam with </a:t>
                </a:r>
              </a:p>
              <a:p>
                <a:pPr marL="0" marR="0" lvl="0" indent="0" algn="l" defTabSz="5461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</a:t>
                </a:r>
                <a:r>
                  <a:rPr kumimoji="0" lang="en-GB" sz="3200" b="0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SR</a:t>
                </a:r>
                <a:r>
                  <a:rPr kumimoji="0" lang="en-GB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=100 MW power (SR losses) requires 	</a:t>
                </a:r>
              </a:p>
              <a:p>
                <a:pPr marL="0" marR="0" lvl="0" indent="0" algn="l" defTabSz="352425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	wall-plug power </a:t>
                </a:r>
                <a:r>
                  <a:rPr kumimoji="0" lang="en-GB" sz="32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</a:t>
                </a:r>
                <a:r>
                  <a:rPr kumimoji="0" lang="en-GB" sz="3200" b="0" i="1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wa</a:t>
                </a:r>
                <a:r>
                  <a:rPr kumimoji="0" lang="en-GB" sz="3200" b="0" i="0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ll</a:t>
                </a:r>
                <a:r>
                  <a:rPr kumimoji="0" lang="en-GB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=</a:t>
                </a:r>
                <a:r>
                  <a:rPr kumimoji="0" lang="en-GB" sz="32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</a:t>
                </a:r>
                <a:r>
                  <a:rPr kumimoji="0" lang="en-GB" sz="3200" b="0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SR</a:t>
                </a:r>
                <a:r>
                  <a:rPr kumimoji="0" lang="en-GB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/</a:t>
                </a:r>
                <a:r>
                  <a:rPr kumimoji="0" lang="en-GB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h , </a:t>
                </a:r>
                <a:r>
                  <a:rPr kumimoji="0" lang="en-GB" sz="3200" b="0" i="0" u="none" strike="noStrike" kern="1200" cap="none" spc="0" normalizeH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 </a:t>
                </a:r>
                <a:r>
                  <a:rPr kumimoji="0" lang="en-GB" sz="3200" b="0" i="0" u="none" strike="noStrike" kern="1200" cap="none" spc="0" normalizeH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note</a:t>
                </a:r>
                <a:r>
                  <a:rPr kumimoji="0" lang="en-GB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3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3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𝐼</m:t>
                        </m:r>
                      </m:e>
                      <m:sub>
                        <m:r>
                          <a:rPr kumimoji="0" lang="en-US" sz="3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𝑏</m:t>
                        </m:r>
                      </m:sub>
                    </m:sSub>
                    <m:r>
                      <a:rPr kumimoji="0" lang="en-GB" sz="3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kumimoji="0" lang="en-GB" sz="3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3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kumimoji="0" lang="en-US" sz="3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𝑆𝑅</m:t>
                        </m:r>
                      </m:sub>
                    </m:sSub>
                  </m:oMath>
                </a14:m>
                <a:endPara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  <a:p>
                <a:pPr marL="0" marR="0" lvl="0" indent="0" algn="l" defTabSz="352425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	with </a:t>
                </a:r>
                <a:r>
                  <a:rPr kumimoji="0" lang="en-GB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h</a:t>
                </a:r>
                <a:r>
                  <a:rPr kumimoji="0" lang="en-GB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=conversion efficiency wall-plug → beam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196" y="922136"/>
                <a:ext cx="9017804" cy="2523768"/>
              </a:xfrm>
              <a:prstGeom prst="rect">
                <a:avLst/>
              </a:prstGeom>
              <a:blipFill>
                <a:blip r:embed="rId2"/>
                <a:stretch>
                  <a:fillRect l="-1758" t="-3140" r="-1352" b="-70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90356" y="3598102"/>
            <a:ext cx="9036496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strategy: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>
                <a:solidFill>
                  <a:schemeClr val="tx1">
                    <a:lumMod val="75000"/>
                  </a:schemeClr>
                </a:solidFill>
                <a:latin typeface="Arial"/>
              </a:rPr>
              <a:t>RF system optimized for each energy</a:t>
            </a: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noProof="0" dirty="0" err="1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</a:rPr>
              <a:t>highe</a:t>
            </a:r>
            <a:r>
              <a:rPr lang="en-GB" sz="2800" dirty="0">
                <a:solidFill>
                  <a:schemeClr val="tx1">
                    <a:lumMod val="75000"/>
                  </a:schemeClr>
                </a:solidFill>
                <a:latin typeface="Arial"/>
              </a:rPr>
              <a:t>r-gradient </a:t>
            </a: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</a:rPr>
              <a:t>SC cavities (negligible wall losses, low </a:t>
            </a:r>
            <a:r>
              <a:rPr kumimoji="0" lang="en-GB" sz="2800" b="0" i="0" u="none" strike="noStrike" kern="1200" cap="none" spc="0" normalizeH="0" noProof="0" dirty="0" err="1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</a:rPr>
              <a:t>cryo</a:t>
            </a: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</a:rPr>
              <a:t> power) 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</a:rPr>
              <a:t>highly efficient RF power sources 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6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648F3B5-B661-4124-81FE-822C617980CF}"/>
              </a:ext>
            </a:extLst>
          </p:cNvPr>
          <p:cNvSpPr/>
          <p:nvPr/>
        </p:nvSpPr>
        <p:spPr>
          <a:xfrm>
            <a:off x="0" y="5899112"/>
            <a:ext cx="9144000" cy="93427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40C1D5-A728-434E-8664-F4AECAE48F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263" r="84590"/>
          <a:stretch/>
        </p:blipFill>
        <p:spPr>
          <a:xfrm>
            <a:off x="345517" y="5839944"/>
            <a:ext cx="631685" cy="7392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23196B0-47B9-443C-8B43-2DD321263B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700" t="24990" r="45776" b="-1"/>
          <a:stretch/>
        </p:blipFill>
        <p:spPr>
          <a:xfrm>
            <a:off x="3236668" y="5435132"/>
            <a:ext cx="595336" cy="11377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90ACF3-7ADA-425F-BBCD-4FC181A699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815" t="14796" r="31132" b="-1"/>
          <a:stretch/>
        </p:blipFill>
        <p:spPr>
          <a:xfrm>
            <a:off x="4169366" y="5278791"/>
            <a:ext cx="576038" cy="12923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AAD80E-3FEF-4C45-BB29-B5359F7B28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087" t="5308" r="14724" b="-1"/>
          <a:stretch/>
        </p:blipFill>
        <p:spPr>
          <a:xfrm>
            <a:off x="5042834" y="5142876"/>
            <a:ext cx="704586" cy="14363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2D20E2-E72E-476F-98DF-F569F3A140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953" t="-774" r="1345"/>
          <a:stretch/>
        </p:blipFill>
        <p:spPr>
          <a:xfrm>
            <a:off x="6162845" y="5041047"/>
            <a:ext cx="561697" cy="152856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06A2660-83A3-4980-BBE4-1C384316A395}"/>
              </a:ext>
            </a:extLst>
          </p:cNvPr>
          <p:cNvGrpSpPr/>
          <p:nvPr/>
        </p:nvGrpSpPr>
        <p:grpSpPr>
          <a:xfrm>
            <a:off x="1192695" y="5768074"/>
            <a:ext cx="635970" cy="804830"/>
            <a:chOff x="1192695" y="6038408"/>
            <a:chExt cx="635970" cy="80483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83B502A-E65F-4419-9802-D46B7BF9C8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542" t="46940" r="72090" b="-2"/>
            <a:stretch/>
          </p:blipFill>
          <p:spPr>
            <a:xfrm>
              <a:off x="1280663" y="6038408"/>
              <a:ext cx="548002" cy="80483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5A0B756-1D87-462F-B833-8B49DC8EDBD8}"/>
                </a:ext>
              </a:extLst>
            </p:cNvPr>
            <p:cNvSpPr/>
            <p:nvPr/>
          </p:nvSpPr>
          <p:spPr>
            <a:xfrm>
              <a:off x="1192695" y="6227125"/>
              <a:ext cx="162601" cy="28458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980C1C-81C5-4A33-8909-147A15939A4D}"/>
              </a:ext>
            </a:extLst>
          </p:cNvPr>
          <p:cNvGrpSpPr/>
          <p:nvPr/>
        </p:nvGrpSpPr>
        <p:grpSpPr>
          <a:xfrm>
            <a:off x="2244914" y="5513087"/>
            <a:ext cx="621214" cy="1064104"/>
            <a:chOff x="2244914" y="5783421"/>
            <a:chExt cx="621214" cy="106410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9BCEECD-6336-4FC6-9E6E-1BF8D5C141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750" t="29847" r="60179" b="-1"/>
            <a:stretch/>
          </p:blipFill>
          <p:spPr>
            <a:xfrm>
              <a:off x="2244914" y="5783421"/>
              <a:ext cx="494802" cy="106410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C9FE3F7-C662-462B-8809-E88B57CED5ED}"/>
                </a:ext>
              </a:extLst>
            </p:cNvPr>
            <p:cNvSpPr/>
            <p:nvPr/>
          </p:nvSpPr>
          <p:spPr>
            <a:xfrm>
              <a:off x="2703527" y="6423932"/>
              <a:ext cx="162601" cy="28458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9FC7C9E-A5C2-41F9-A940-A0A04712A491}"/>
              </a:ext>
            </a:extLst>
          </p:cNvPr>
          <p:cNvSpPr/>
          <p:nvPr/>
        </p:nvSpPr>
        <p:spPr>
          <a:xfrm rot="17962999">
            <a:off x="-178382" y="3374289"/>
            <a:ext cx="301965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3 – 4 MV/m</a:t>
            </a:r>
          </a:p>
          <a:p>
            <a:pPr defTabSz="457200">
              <a:defRPr/>
            </a:pPr>
            <a:r>
              <a:rPr lang="en-US" sz="1500" b="1" dirty="0" err="1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Multipacting</a:t>
            </a:r>
            <a:endParaRPr lang="en-US" sz="1500" b="1" dirty="0">
              <a:ln w="9525">
                <a:solidFill>
                  <a:srgbClr val="FFFFFF"/>
                </a:solidFill>
                <a:prstDash val="solid"/>
              </a:ln>
              <a:solidFill>
                <a:srgbClr val="00B5E2"/>
              </a:solidFill>
              <a:effectLst>
                <a:outerShdw blurRad="12700" dist="38100" dir="2700000" algn="tl" rotWithShape="0">
                  <a:srgbClr val="00B5E2">
                    <a:lumMod val="60000"/>
                    <a:lumOff val="4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ED2F32-0B37-4869-BD6E-FC2DA889B962}"/>
              </a:ext>
            </a:extLst>
          </p:cNvPr>
          <p:cNvSpPr/>
          <p:nvPr/>
        </p:nvSpPr>
        <p:spPr>
          <a:xfrm rot="17962999">
            <a:off x="601915" y="3202932"/>
            <a:ext cx="3397579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5 MV/m</a:t>
            </a:r>
          </a:p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Thermal Breakdown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46530A9-A5C0-4FEC-83D8-CB58D6C8DD2D}"/>
              </a:ext>
            </a:extLst>
          </p:cNvPr>
          <p:cNvSpPr/>
          <p:nvPr/>
        </p:nvSpPr>
        <p:spPr>
          <a:xfrm rot="17962999">
            <a:off x="1722405" y="3378450"/>
            <a:ext cx="301965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10 – 15 MV/m</a:t>
            </a:r>
          </a:p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Field Emission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26D43C-606B-4749-B1EC-FCC2E6BC5D3F}"/>
              </a:ext>
            </a:extLst>
          </p:cNvPr>
          <p:cNvSpPr/>
          <p:nvPr/>
        </p:nvSpPr>
        <p:spPr>
          <a:xfrm rot="17962999">
            <a:off x="4492045" y="3361729"/>
            <a:ext cx="301965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Q &gt; 5e10 </a:t>
            </a:r>
          </a:p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At medium field !!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C04C4E0-231C-4CA3-A698-292C9851B35E}"/>
              </a:ext>
            </a:extLst>
          </p:cNvPr>
          <p:cNvSpPr/>
          <p:nvPr/>
        </p:nvSpPr>
        <p:spPr>
          <a:xfrm rot="17962999">
            <a:off x="5539221" y="3373666"/>
            <a:ext cx="301965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Q &gt; 2e10 </a:t>
            </a:r>
          </a:p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At high field </a:t>
            </a:r>
          </a:p>
        </p:txBody>
      </p:sp>
      <p:sp>
        <p:nvSpPr>
          <p:cNvPr id="20" name="Pentagon 25">
            <a:extLst>
              <a:ext uri="{FF2B5EF4-FFF2-40B4-BE49-F238E27FC236}">
                <a16:creationId xmlns:a16="http://schemas.microsoft.com/office/drawing/2014/main" id="{706281B3-9182-478C-909C-CCF888523FB6}"/>
              </a:ext>
            </a:extLst>
          </p:cNvPr>
          <p:cNvSpPr/>
          <p:nvPr/>
        </p:nvSpPr>
        <p:spPr>
          <a:xfrm>
            <a:off x="228600" y="5018220"/>
            <a:ext cx="8686800" cy="1553024"/>
          </a:xfrm>
          <a:prstGeom prst="homePlate">
            <a:avLst/>
          </a:prstGeom>
          <a:noFill/>
          <a:ln w="28575" cap="flat" cmpd="sng" algn="ctr">
            <a:solidFill>
              <a:srgbClr val="0006FE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515BB2-D8EC-4A4E-BA30-6984585B9826}"/>
              </a:ext>
            </a:extLst>
          </p:cNvPr>
          <p:cNvSpPr txBox="1"/>
          <p:nvPr/>
        </p:nvSpPr>
        <p:spPr>
          <a:xfrm>
            <a:off x="7164666" y="4863708"/>
            <a:ext cx="86754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1500" dirty="0">
                <a:solidFill>
                  <a:srgbClr val="C00000"/>
                </a:solidFill>
                <a:latin typeface="Arial"/>
              </a:rPr>
              <a:t>?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AFA154-DCB9-4102-80CE-A745CFEF9D30}"/>
              </a:ext>
            </a:extLst>
          </p:cNvPr>
          <p:cNvSpPr/>
          <p:nvPr/>
        </p:nvSpPr>
        <p:spPr>
          <a:xfrm rot="17962999">
            <a:off x="6597785" y="3361410"/>
            <a:ext cx="301965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600" b="1" dirty="0" err="1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E</a:t>
            </a:r>
            <a:r>
              <a:rPr lang="en-US" sz="1600" b="1" baseline="-25000" dirty="0" err="1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acc</a:t>
            </a:r>
            <a:r>
              <a:rPr lang="en-US" sz="16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 &gt; 100 MV/m</a:t>
            </a:r>
          </a:p>
          <a:p>
            <a:pPr defTabSz="457200">
              <a:defRPr/>
            </a:pPr>
            <a:r>
              <a:rPr lang="en-US" sz="16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charset="0"/>
              </a:rPr>
              <a:t>Q &gt; 3e10 </a:t>
            </a:r>
          </a:p>
        </p:txBody>
      </p:sp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498B8690-DD40-4ECC-A674-C11469A6C6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223157" y="665364"/>
          <a:ext cx="9928460" cy="3355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Graph" r:id="rId4" imgW="8839080" imgH="2987640" progId="Origin50.Graph">
                  <p:embed/>
                </p:oleObj>
              </mc:Choice>
              <mc:Fallback>
                <p:oleObj name="Graph" r:id="rId4" imgW="8839080" imgH="2987640" progId="Origin50.Graph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498B8690-DD40-4ECC-A674-C11469A6C6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23157" y="665364"/>
                        <a:ext cx="9928460" cy="3355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ight Arrow 3">
            <a:extLst>
              <a:ext uri="{FF2B5EF4-FFF2-40B4-BE49-F238E27FC236}">
                <a16:creationId xmlns:a16="http://schemas.microsoft.com/office/drawing/2014/main" id="{CD5AB34D-A56D-48EA-8677-4DBA4CA9EE3B}"/>
              </a:ext>
            </a:extLst>
          </p:cNvPr>
          <p:cNvSpPr/>
          <p:nvPr/>
        </p:nvSpPr>
        <p:spPr>
          <a:xfrm>
            <a:off x="3375581" y="1412556"/>
            <a:ext cx="4656630" cy="268052"/>
          </a:xfrm>
          <a:prstGeom prst="rightArrow">
            <a:avLst/>
          </a:prstGeom>
          <a:noFill/>
          <a:ln w="38100" cap="flat" cmpd="sng" algn="ctr">
            <a:solidFill>
              <a:srgbClr val="00B05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F9F2FA8-278F-4393-B04E-A43959C725BE}"/>
              </a:ext>
            </a:extLst>
          </p:cNvPr>
          <p:cNvSpPr txBox="1"/>
          <p:nvPr/>
        </p:nvSpPr>
        <p:spPr>
          <a:xfrm>
            <a:off x="3832004" y="1827285"/>
            <a:ext cx="4102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srgbClr val="C00000"/>
                </a:solidFill>
                <a:latin typeface="Arial"/>
              </a:rPr>
              <a:t>Enabling future efficient High Energy Machines</a:t>
            </a:r>
          </a:p>
        </p:txBody>
      </p: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FA2E6145-782E-4F61-937F-280FF5B8B6A3}"/>
              </a:ext>
            </a:extLst>
          </p:cNvPr>
          <p:cNvSpPr txBox="1">
            <a:spLocks/>
          </p:cNvSpPr>
          <p:nvPr/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Anna Grassellino - ICFA 2017</a:t>
            </a:r>
            <a:endParaRPr kumimoji="0" lang="en-US" sz="900" b="1" i="0" u="none" strike="noStrike" kern="120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  <a:ea typeface="ＭＳ Ｐゴシック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78C168-5BEE-45D4-818F-917ABB8A8E97}"/>
              </a:ext>
            </a:extLst>
          </p:cNvPr>
          <p:cNvSpPr/>
          <p:nvPr/>
        </p:nvSpPr>
        <p:spPr>
          <a:xfrm rot="17962999">
            <a:off x="2758900" y="3250335"/>
            <a:ext cx="3019650" cy="7848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20 - 25 MV/m</a:t>
            </a:r>
          </a:p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High field </a:t>
            </a:r>
          </a:p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Q-SLOPE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BF0095D-70CE-4D52-B99B-F1EBB16ADD3C}"/>
              </a:ext>
            </a:extLst>
          </p:cNvPr>
          <p:cNvSpPr/>
          <p:nvPr/>
        </p:nvSpPr>
        <p:spPr>
          <a:xfrm rot="17962999">
            <a:off x="3580291" y="3423754"/>
            <a:ext cx="301965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35 – 40 MV/m</a:t>
            </a:r>
          </a:p>
          <a:p>
            <a:pPr defTabSz="457200">
              <a:defRPr/>
            </a:pPr>
            <a:r>
              <a:rPr lang="en-US" sz="15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5E2"/>
                </a:solidFill>
                <a:effectLst>
                  <a:outerShdw blurRad="12700" dist="38100" dir="2700000" algn="tl" rotWithShape="0">
                    <a:srgbClr val="00B5E2">
                      <a:lumMod val="60000"/>
                      <a:lumOff val="40000"/>
                    </a:srgbClr>
                  </a:outerShdw>
                </a:effectLst>
                <a:latin typeface="Arial" charset="0"/>
              </a:rPr>
              <a:t>mid field Q-slope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6EA814-1899-4009-B952-FCE0CA798F9F}"/>
              </a:ext>
            </a:extLst>
          </p:cNvPr>
          <p:cNvSpPr txBox="1"/>
          <p:nvPr/>
        </p:nvSpPr>
        <p:spPr>
          <a:xfrm>
            <a:off x="724041" y="2854668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srgbClr val="004C97"/>
                </a:solidFill>
                <a:latin typeface="Arial"/>
              </a:rPr>
              <a:t>bulk </a:t>
            </a:r>
            <a:r>
              <a:rPr lang="en-US" dirty="0" err="1">
                <a:solidFill>
                  <a:srgbClr val="004C97"/>
                </a:solidFill>
                <a:latin typeface="Arial"/>
              </a:rPr>
              <a:t>Nb</a:t>
            </a:r>
            <a:r>
              <a:rPr lang="en-US" dirty="0">
                <a:solidFill>
                  <a:srgbClr val="004C97"/>
                </a:solidFill>
                <a:latin typeface="Arial"/>
              </a:rPr>
              <a:t>, 1.3 GHz, 2K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7EF3419A-8CFA-4364-A850-E24BF00495CC}"/>
              </a:ext>
            </a:extLst>
          </p:cNvPr>
          <p:cNvSpPr txBox="1">
            <a:spLocks/>
          </p:cNvSpPr>
          <p:nvPr/>
        </p:nvSpPr>
        <p:spPr>
          <a:xfrm>
            <a:off x="1" y="-12915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SRF cavities </a:t>
            </a:r>
            <a:r>
              <a:rPr lang="en-US" sz="2400" kern="0" dirty="0">
                <a:latin typeface="Arial"/>
              </a:rPr>
              <a:t>over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30 years</a:t>
            </a:r>
            <a:r>
              <a:rPr lang="en-US" sz="2400" kern="0" dirty="0">
                <a:latin typeface="Arial"/>
              </a:rPr>
              <a:t> |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high </a:t>
            </a:r>
            <a: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Q</a:t>
            </a:r>
            <a:r>
              <a:rPr kumimoji="0" lang="en-US" sz="2400" b="1" i="1" u="none" strike="noStrike" kern="0" cap="none" spc="0" normalizeH="0" baseline="-25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0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&amp; </a:t>
            </a:r>
            <a:r>
              <a:rPr kumimoji="0" lang="en-US" sz="2400" b="1" i="1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</a:t>
            </a:r>
            <a:r>
              <a:rPr kumimoji="0" lang="en-US" sz="2400" b="1" i="0" u="none" strike="noStrike" kern="0" cap="none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acc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→ less 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cryopower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7868EC-9786-4808-8DC0-65DB3A6D0514}"/>
              </a:ext>
            </a:extLst>
          </p:cNvPr>
          <p:cNvSpPr txBox="1"/>
          <p:nvPr/>
        </p:nvSpPr>
        <p:spPr>
          <a:xfrm>
            <a:off x="6305026" y="6556391"/>
            <a:ext cx="2759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A. </a:t>
            </a:r>
            <a:r>
              <a:rPr lang="en-US" sz="1200" dirty="0" err="1"/>
              <a:t>Grasselino</a:t>
            </a:r>
            <a:r>
              <a:rPr lang="en-US" sz="1200" dirty="0"/>
              <a:t>, ICFA Seminar, Ottawa 2017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1D43D3-09FD-448C-914E-A8C9BB4285AA}"/>
              </a:ext>
            </a:extLst>
          </p:cNvPr>
          <p:cNvSpPr txBox="1"/>
          <p:nvPr/>
        </p:nvSpPr>
        <p:spPr>
          <a:xfrm>
            <a:off x="5199268" y="2856910"/>
            <a:ext cx="3389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similar progress for </a:t>
            </a:r>
            <a:r>
              <a:rPr lang="en-US" dirty="0" err="1"/>
              <a:t>Nb</a:t>
            </a:r>
            <a:r>
              <a:rPr lang="en-US" dirty="0"/>
              <a:t>/Cu cavities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15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629A6-FAAC-4848-A99C-CEBD12987650}"/>
              </a:ext>
            </a:extLst>
          </p:cNvPr>
          <p:cNvSpPr txBox="1">
            <a:spLocks/>
          </p:cNvSpPr>
          <p:nvPr/>
        </p:nvSpPr>
        <p:spPr>
          <a:xfrm>
            <a:off x="1" y="-12915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>
                <a:latin typeface="Arial"/>
              </a:rPr>
              <a:t>a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fter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80 years breakthrough in klystron technology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9A06A9-7954-49D9-8F61-36E860C255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77"/>
          <a:stretch/>
        </p:blipFill>
        <p:spPr>
          <a:xfrm>
            <a:off x="0" y="743169"/>
            <a:ext cx="4452371" cy="38433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6E6F775-9695-4216-9A44-7E1AD317C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31" y="5040155"/>
            <a:ext cx="9144000" cy="17337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19218A-6552-4B69-A2C8-6EBE0DCF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594" y="3884696"/>
            <a:ext cx="1985962" cy="10816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AB3EDA-B76C-4149-803D-E45129B242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3638" y="3833551"/>
            <a:ext cx="2429759" cy="10589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E82755-BE17-4BCF-885A-59FA3701116F}"/>
              </a:ext>
            </a:extLst>
          </p:cNvPr>
          <p:cNvSpPr txBox="1"/>
          <p:nvPr/>
        </p:nvSpPr>
        <p:spPr>
          <a:xfrm>
            <a:off x="1469896" y="4490165"/>
            <a:ext cx="2878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New bunching technologies.</a:t>
            </a:r>
          </a:p>
          <a:p>
            <a:pPr algn="ctr"/>
            <a:r>
              <a:rPr lang="en-GB" dirty="0"/>
              <a:t>Bunch saturation.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235EB4-376D-4E96-8D69-CFC1D76E3A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1662" y="821591"/>
            <a:ext cx="4106887" cy="32402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0D3F111-719E-46C8-B1BF-0240670E307D}"/>
              </a:ext>
            </a:extLst>
          </p:cNvPr>
          <p:cNvSpPr txBox="1"/>
          <p:nvPr/>
        </p:nvSpPr>
        <p:spPr>
          <a:xfrm>
            <a:off x="86166" y="4245263"/>
            <a:ext cx="1256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I. Syratchev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2BD941-5553-4BB2-AD75-191339E0DE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9872" y="1196818"/>
            <a:ext cx="4610466" cy="2613152"/>
          </a:xfrm>
          <a:prstGeom prst="rect">
            <a:avLst/>
          </a:prstGeom>
        </p:spPr>
      </p:pic>
      <p:pic>
        <p:nvPicPr>
          <p:cNvPr id="24" name="Picture 23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8B39EA63-1E0C-4233-B70F-83A547C6FC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70" y="2891805"/>
            <a:ext cx="860368" cy="107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96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8941" y="877928"/>
            <a:ext cx="4319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da-DK" sz="1400" b="1" dirty="0">
                <a:solidFill>
                  <a:srgbClr val="0C377B"/>
                </a:solidFill>
                <a:latin typeface="Arial"/>
              </a:rPr>
              <a:t>twin-dipole magnet design with 2× power saving 16 MW (at 175 GeV), with Al busbars</a:t>
            </a:r>
            <a:endParaRPr lang="en-GB" sz="1400" b="1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3" y="3288104"/>
            <a:ext cx="3850188" cy="25694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783194" y="1479316"/>
            <a:ext cx="4319474" cy="18087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500" y="5480542"/>
            <a:ext cx="28744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en-GB" sz="1400" b="1" kern="0" dirty="0">
                <a:solidFill>
                  <a:srgbClr val="FFFFFF"/>
                </a:solidFill>
                <a:latin typeface="Arial"/>
                <a:cs typeface="Calibri" pitchFamily="34" charset="0"/>
              </a:rPr>
              <a:t>prototype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016" y="3555514"/>
            <a:ext cx="2934096" cy="230205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948265" y="5526719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en-GB" sz="1500" b="1" kern="0" dirty="0">
                <a:solidFill>
                  <a:srgbClr val="FFFFFF"/>
                </a:solidFill>
                <a:latin typeface="Arial"/>
                <a:cs typeface="Calibri" pitchFamily="34" charset="0"/>
              </a:rPr>
              <a:t>prototype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42931" y="6319899"/>
            <a:ext cx="4603265" cy="461665"/>
          </a:xfrm>
          <a:prstGeom prst="rect">
            <a:avLst/>
          </a:prstGeom>
          <a:solidFill>
            <a:srgbClr val="66FF66"/>
          </a:solidFill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US" sz="1200" kern="0" dirty="0">
                <a:solidFill>
                  <a:prstClr val="black"/>
                </a:solidFill>
                <a:latin typeface="Arial"/>
              </a:rPr>
              <a:t>A. Milanese,</a:t>
            </a:r>
            <a:r>
              <a:rPr lang="en-US" sz="1200" i="1" kern="0" dirty="0">
                <a:solidFill>
                  <a:prstClr val="black"/>
                </a:solidFill>
                <a:latin typeface="Arial"/>
              </a:rPr>
              <a:t> </a:t>
            </a:r>
            <a:r>
              <a:rPr lang="en-GB" sz="1200" i="1" kern="0" dirty="0">
                <a:solidFill>
                  <a:prstClr val="black"/>
                </a:solidFill>
                <a:latin typeface="Arial"/>
              </a:rPr>
              <a:t>Efficient twin aperture magnets for the future circular e</a:t>
            </a:r>
            <a:r>
              <a:rPr lang="en-GB" sz="1200" i="1" kern="0" baseline="30000" dirty="0">
                <a:solidFill>
                  <a:prstClr val="black"/>
                </a:solidFill>
                <a:latin typeface="Arial"/>
              </a:rPr>
              <a:t>+</a:t>
            </a:r>
            <a:r>
              <a:rPr lang="en-GB" sz="1200" i="1" kern="0" dirty="0">
                <a:solidFill>
                  <a:prstClr val="black"/>
                </a:solidFill>
                <a:latin typeface="Arial"/>
              </a:rPr>
              <a:t>/e</a:t>
            </a:r>
            <a:r>
              <a:rPr lang="en-GB" sz="1200" i="1" kern="0" baseline="30000" dirty="0">
                <a:solidFill>
                  <a:prstClr val="black"/>
                </a:solidFill>
                <a:latin typeface="Arial"/>
              </a:rPr>
              <a:t>-</a:t>
            </a:r>
            <a:r>
              <a:rPr lang="en-GB" sz="1200" i="1" kern="0" dirty="0">
                <a:solidFill>
                  <a:prstClr val="black"/>
                </a:solidFill>
                <a:latin typeface="Arial"/>
              </a:rPr>
              <a:t> collider, </a:t>
            </a:r>
            <a:r>
              <a:rPr lang="en-GB" sz="1200" b="1" kern="0" dirty="0">
                <a:solidFill>
                  <a:prstClr val="black"/>
                </a:solidFill>
                <a:latin typeface="Arial"/>
              </a:rPr>
              <a:t>Phys. Rev. </a:t>
            </a:r>
            <a:r>
              <a:rPr lang="en-GB" sz="1200" b="1" kern="0" dirty="0" err="1">
                <a:solidFill>
                  <a:prstClr val="black"/>
                </a:solidFill>
                <a:latin typeface="Arial"/>
              </a:rPr>
              <a:t>Accel</a:t>
            </a:r>
            <a:r>
              <a:rPr lang="en-GB" sz="1200" b="1" kern="0" dirty="0">
                <a:solidFill>
                  <a:prstClr val="black"/>
                </a:solidFill>
                <a:latin typeface="Arial"/>
              </a:rPr>
              <a:t>. Beams 19</a:t>
            </a:r>
            <a:r>
              <a:rPr lang="en-GB" sz="1200" kern="0" dirty="0">
                <a:solidFill>
                  <a:prstClr val="black"/>
                </a:solidFill>
                <a:latin typeface="Arial"/>
              </a:rPr>
              <a:t>, 112401 (2016)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5016" y="1488573"/>
            <a:ext cx="2719278" cy="218086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37544" y="786818"/>
            <a:ext cx="36015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da-DK" sz="1400" b="1" dirty="0">
                <a:solidFill>
                  <a:srgbClr val="0C377B"/>
                </a:solidFill>
                <a:latin typeface="Arial"/>
              </a:rPr>
              <a:t>twin F/D arc quadrupole design with 2× power saving; 25 MW (at 175 GeV), with Cu conductor</a:t>
            </a:r>
            <a:endParaRPr lang="en-GB" sz="1400" b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49986" y="5842486"/>
            <a:ext cx="2592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69875">
              <a:tabLst>
                <a:tab pos="1435100" algn="l"/>
              </a:tabLst>
            </a:pPr>
            <a:r>
              <a:rPr lang="en-US" sz="1400" dirty="0">
                <a:solidFill>
                  <a:srgbClr val="0000CC"/>
                </a:solidFill>
                <a:latin typeface="Arial"/>
              </a:rPr>
              <a:t>2900 units, 10 T/m, 3.1 m</a:t>
            </a:r>
            <a:endParaRPr lang="en-GB" sz="1400" dirty="0">
              <a:solidFill>
                <a:srgbClr val="0000CC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403545" y="5845173"/>
                <a:ext cx="28902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685800"/>
                <a:r>
                  <a:rPr lang="en-US" sz="1400" dirty="0">
                    <a:solidFill>
                      <a:srgbClr val="0000CC"/>
                    </a:solidFill>
                    <a:latin typeface="Arial"/>
                  </a:rPr>
                  <a:t>2900 units, 0.057 T, </a:t>
                </a:r>
                <a14:m>
                  <m:oMath xmlns:m="http://schemas.openxmlformats.org/officeDocument/2006/math">
                    <m:r>
                      <a:rPr lang="en-US" sz="1400" i="1" dirty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400" dirty="0">
                    <a:solidFill>
                      <a:srgbClr val="0000CC"/>
                    </a:solidFill>
                    <a:latin typeface="Arial"/>
                  </a:rPr>
                  <a:t>22 m</a:t>
                </a:r>
                <a:endParaRPr lang="en-GB" sz="1400" dirty="0">
                  <a:solidFill>
                    <a:srgbClr val="0000CC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545" y="5845173"/>
                <a:ext cx="2890266" cy="307777"/>
              </a:xfrm>
              <a:prstGeom prst="rect">
                <a:avLst/>
              </a:prstGeom>
              <a:blipFill>
                <a:blip r:embed="rId6"/>
                <a:stretch>
                  <a:fillRect t="-4000" r="-633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le 1">
            <a:extLst>
              <a:ext uri="{FF2B5EF4-FFF2-40B4-BE49-F238E27FC236}">
                <a16:creationId xmlns:a16="http://schemas.microsoft.com/office/drawing/2014/main" id="{3BD90B21-0AC7-482E-A8B6-047CBD2D082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783">
              <a:defRPr/>
            </a:pPr>
            <a:r>
              <a:rPr lang="en-US" sz="3200" dirty="0">
                <a:latin typeface="Arial"/>
              </a:rPr>
              <a:t>             low-cost, energy-efficient arc magnets</a:t>
            </a:r>
            <a:endParaRPr lang="en-US" sz="1600" kern="0" dirty="0">
              <a:latin typeface="Arial"/>
            </a:endParaRPr>
          </a:p>
        </p:txBody>
      </p:sp>
      <p:pic>
        <p:nvPicPr>
          <p:cNvPr id="16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B922E4B5-8B60-45EA-B7A4-A33C005CF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121844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5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EFB3CCDF-0022-4CA5-B990-46F69EB06C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0820663"/>
              </p:ext>
            </p:extLst>
          </p:nvPr>
        </p:nvGraphicFramePr>
        <p:xfrm>
          <a:off x="334925" y="1010092"/>
          <a:ext cx="8474149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D94856C7-0C67-4B8A-9464-538242FB93D2}"/>
              </a:ext>
            </a:extLst>
          </p:cNvPr>
          <p:cNvSpPr txBox="1">
            <a:spLocks/>
          </p:cNvSpPr>
          <p:nvPr/>
        </p:nvSpPr>
        <p:spPr>
          <a:xfrm>
            <a:off x="0" y="-25173"/>
            <a:ext cx="9165698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kern="0" dirty="0">
                <a:latin typeface="Arial"/>
              </a:rPr>
              <a:t>                FCC-</a:t>
            </a:r>
            <a:r>
              <a:rPr lang="en-US" sz="2700" kern="0" dirty="0" err="1">
                <a:latin typeface="Arial"/>
              </a:rPr>
              <a:t>ee</a:t>
            </a:r>
            <a:r>
              <a:rPr lang="en-US" sz="2700" kern="0" dirty="0">
                <a:latin typeface="Arial"/>
              </a:rPr>
              <a:t> electrical power requirements</a:t>
            </a:r>
            <a:endParaRPr lang="en-US" sz="2400" kern="0" dirty="0">
              <a:latin typeface="Arial"/>
            </a:endParaRPr>
          </a:p>
        </p:txBody>
      </p:sp>
      <p:pic>
        <p:nvPicPr>
          <p:cNvPr id="4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7EB101E1-6411-499E-82A5-85521FFBC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62" y="38490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795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Verify currency and authenticity via CrossMark">
            <a:hlinkClick r:id="rId2"/>
            <a:extLst>
              <a:ext uri="{FF2B5EF4-FFF2-40B4-BE49-F238E27FC236}">
                <a16:creationId xmlns:a16="http://schemas.microsoft.com/office/drawing/2014/main" id="{D1D916CD-8F71-44F2-9729-0D65E96BF30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5250" y="377428"/>
            <a:ext cx="407194" cy="57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defRPr/>
            </a:pPr>
            <a:endParaRPr lang="en-GB" sz="135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A5E776-B2C4-4CA3-8A6F-FB1B769BDF02}"/>
              </a:ext>
            </a:extLst>
          </p:cNvPr>
          <p:cNvSpPr/>
          <p:nvPr/>
        </p:nvSpPr>
        <p:spPr>
          <a:xfrm>
            <a:off x="2250433" y="6271385"/>
            <a:ext cx="6773184" cy="461665"/>
          </a:xfrm>
          <a:prstGeom prst="rect">
            <a:avLst/>
          </a:prstGeom>
          <a:solidFill>
            <a:srgbClr val="66FF66"/>
          </a:solidFill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1200" dirty="0">
                <a:solidFill>
                  <a:srgbClr val="0C377B"/>
                </a:solidFill>
                <a:latin typeface="Arial"/>
              </a:rPr>
              <a:t>M. Benedikt, A. Blondel, P. </a:t>
            </a:r>
            <a:r>
              <a:rPr lang="en-GB" sz="1200" dirty="0" err="1">
                <a:solidFill>
                  <a:srgbClr val="0C377B"/>
                </a:solidFill>
                <a:latin typeface="Arial"/>
              </a:rPr>
              <a:t>Janot</a:t>
            </a:r>
            <a:r>
              <a:rPr lang="en-GB" sz="1200" dirty="0">
                <a:solidFill>
                  <a:srgbClr val="0C377B"/>
                </a:solidFill>
                <a:latin typeface="Arial"/>
              </a:rPr>
              <a:t>, et al., </a:t>
            </a:r>
            <a:r>
              <a:rPr lang="en-GB" sz="1200" b="1" dirty="0">
                <a:solidFill>
                  <a:srgbClr val="0C377B"/>
                </a:solidFill>
                <a:latin typeface="Arial"/>
              </a:rPr>
              <a:t>Nat. Phys. 16</a:t>
            </a:r>
            <a:r>
              <a:rPr lang="en-GB" sz="1200" dirty="0">
                <a:solidFill>
                  <a:srgbClr val="0C377B"/>
                </a:solidFill>
                <a:latin typeface="Arial"/>
              </a:rPr>
              <a:t>, 402-407 (2020), and </a:t>
            </a:r>
          </a:p>
          <a:p>
            <a:pPr defTabSz="685800">
              <a:defRPr/>
            </a:pPr>
            <a:r>
              <a:rPr lang="en-GB" sz="1200" b="1" dirty="0">
                <a:solidFill>
                  <a:srgbClr val="0C377B"/>
                </a:solidFill>
                <a:latin typeface="Arial"/>
              </a:rPr>
              <a:t>European Strategy </a:t>
            </a:r>
            <a:r>
              <a:rPr lang="en-GB" sz="1200" dirty="0">
                <a:solidFill>
                  <a:srgbClr val="0C377B"/>
                </a:solidFill>
                <a:latin typeface="Arial"/>
              </a:rPr>
              <a:t>for Particle Physics Preparatory Group, </a:t>
            </a:r>
            <a:r>
              <a:rPr lang="en-GB" sz="1200" i="1" dirty="0">
                <a:solidFill>
                  <a:srgbClr val="0C377B"/>
                </a:solidFill>
                <a:latin typeface="Arial"/>
              </a:rPr>
              <a:t>Physics Briefing Book</a:t>
            </a:r>
            <a:r>
              <a:rPr lang="en-GB" sz="1200" dirty="0">
                <a:solidFill>
                  <a:srgbClr val="0C377B"/>
                </a:solidFill>
                <a:latin typeface="Arial"/>
              </a:rPr>
              <a:t> (CERN, 2019)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D03655B-E2E4-4B44-9D5F-D79A1BCCC7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790682"/>
            <a:ext cx="8346285" cy="477407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51F7D046-31D0-4DEC-B1F4-0932E6057E8C}"/>
              </a:ext>
            </a:extLst>
          </p:cNvPr>
          <p:cNvSpPr txBox="1">
            <a:spLocks/>
          </p:cNvSpPr>
          <p:nvPr/>
        </p:nvSpPr>
        <p:spPr>
          <a:xfrm>
            <a:off x="0" y="-25173"/>
            <a:ext cx="9165698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kern="0" dirty="0">
                <a:latin typeface="Arial"/>
              </a:rPr>
              <a:t>                FCC-</a:t>
            </a:r>
            <a:r>
              <a:rPr lang="en-US" sz="2700" kern="0" dirty="0" err="1">
                <a:latin typeface="Arial"/>
              </a:rPr>
              <a:t>ee</a:t>
            </a:r>
            <a:r>
              <a:rPr lang="en-US" sz="2700" kern="0" dirty="0">
                <a:latin typeface="Arial"/>
              </a:rPr>
              <a:t>: efficient Higgs/electroweak factory</a:t>
            </a:r>
            <a:endParaRPr lang="en-US" sz="2400" kern="0" dirty="0">
              <a:latin typeface="Arial"/>
            </a:endParaRPr>
          </a:p>
        </p:txBody>
      </p:sp>
      <p:pic>
        <p:nvPicPr>
          <p:cNvPr id="13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2F38D43C-6A4E-497D-BE74-98FA634F0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62" y="38490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DC67885-56C7-4B36-B25B-3A63AD1B30C7}"/>
              </a:ext>
            </a:extLst>
          </p:cNvPr>
          <p:cNvSpPr/>
          <p:nvPr/>
        </p:nvSpPr>
        <p:spPr>
          <a:xfrm>
            <a:off x="6162670" y="3559189"/>
            <a:ext cx="2069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120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GB" sz="1200" dirty="0" err="1">
                <a:solidFill>
                  <a:srgbClr val="0C377B"/>
                </a:solidFill>
                <a:latin typeface="Arial"/>
              </a:rPr>
              <a:t>uminosity</a:t>
            </a:r>
            <a:r>
              <a:rPr lang="en-GB" sz="120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200" i="1" dirty="0">
                <a:solidFill>
                  <a:srgbClr val="0C377B"/>
                </a:solidFill>
                <a:latin typeface="Arial"/>
              </a:rPr>
              <a:t>L</a:t>
            </a:r>
            <a:r>
              <a:rPr lang="en-GB" sz="1200" dirty="0">
                <a:solidFill>
                  <a:srgbClr val="0C377B"/>
                </a:solidFill>
                <a:latin typeface="Arial"/>
              </a:rPr>
              <a:t> per supplied electrical wall-plug power </a:t>
            </a:r>
            <a:r>
              <a:rPr lang="en-GB" sz="1200" i="1" dirty="0">
                <a:solidFill>
                  <a:srgbClr val="0C377B"/>
                </a:solidFill>
                <a:latin typeface="Arial"/>
              </a:rPr>
              <a:t>P</a:t>
            </a:r>
            <a:r>
              <a:rPr lang="en-GB" sz="1200" baseline="-25000" dirty="0">
                <a:solidFill>
                  <a:srgbClr val="0C377B"/>
                </a:solidFill>
                <a:latin typeface="Arial"/>
              </a:rPr>
              <a:t>WP</a:t>
            </a:r>
            <a:r>
              <a:rPr lang="en-GB" sz="1200" dirty="0">
                <a:solidFill>
                  <a:srgbClr val="0C377B"/>
                </a:solidFill>
                <a:latin typeface="Arial"/>
              </a:rPr>
              <a:t> is shown as a function of centre-of-mass energy for several proposed future lepton colliders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B4F524-4E8D-48F8-B208-BD8F019CE079}"/>
              </a:ext>
            </a:extLst>
          </p:cNvPr>
          <p:cNvSpPr/>
          <p:nvPr/>
        </p:nvSpPr>
        <p:spPr>
          <a:xfrm>
            <a:off x="1410743" y="3513023"/>
            <a:ext cx="2210862" cy="64633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en-GB" dirty="0">
                <a:solidFill>
                  <a:srgbClr val="000000"/>
                </a:solidFill>
                <a:latin typeface="Arial"/>
              </a:rPr>
              <a:t>€200 electricity cost</a:t>
            </a:r>
          </a:p>
          <a:p>
            <a:pPr defTabSz="685800">
              <a:defRPr/>
            </a:pPr>
            <a:r>
              <a:rPr lang="en-GB" dirty="0">
                <a:solidFill>
                  <a:srgbClr val="000000"/>
                </a:solidFill>
                <a:latin typeface="Arial"/>
              </a:rPr>
              <a:t>per Higgs boson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B041918-C99E-42C8-A86B-2D95130BF10A}"/>
              </a:ext>
            </a:extLst>
          </p:cNvPr>
          <p:cNvCxnSpPr>
            <a:cxnSpLocks/>
          </p:cNvCxnSpPr>
          <p:nvPr/>
        </p:nvCxnSpPr>
        <p:spPr>
          <a:xfrm flipV="1">
            <a:off x="3197533" y="2437494"/>
            <a:ext cx="1070859" cy="991506"/>
          </a:xfrm>
          <a:prstGeom prst="straightConnector1">
            <a:avLst/>
          </a:prstGeom>
          <a:ln w="31750">
            <a:solidFill>
              <a:srgbClr val="000000"/>
            </a:solidFill>
            <a:prstDash val="sysDash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5">
            <a:extLst>
              <a:ext uri="{FF2B5EF4-FFF2-40B4-BE49-F238E27FC236}">
                <a16:creationId xmlns:a16="http://schemas.microsoft.com/office/drawing/2014/main" id="{30706B02-8605-4880-B4A3-2F7FAC404001}"/>
              </a:ext>
            </a:extLst>
          </p:cNvPr>
          <p:cNvSpPr txBox="1"/>
          <p:nvPr/>
        </p:nvSpPr>
        <p:spPr>
          <a:xfrm>
            <a:off x="2746956" y="1262923"/>
            <a:ext cx="9011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sz="900" b="1" dirty="0">
                <a:solidFill>
                  <a:srgbClr val="0070C0"/>
                </a:solidFill>
                <a:latin typeface="Arial"/>
              </a:rPr>
              <a:t>Z </a:t>
            </a:r>
          </a:p>
          <a:p>
            <a:pPr algn="ctr" defTabSz="685800">
              <a:defRPr/>
            </a:pPr>
            <a:r>
              <a:rPr lang="en-US" sz="900" b="1" dirty="0">
                <a:solidFill>
                  <a:srgbClr val="0070C0"/>
                </a:solidFill>
                <a:latin typeface="Arial"/>
              </a:rPr>
              <a:t>91 GeV</a:t>
            </a:r>
            <a:endParaRPr lang="en-GB" sz="900" b="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0" name="TextBox 7">
            <a:extLst>
              <a:ext uri="{FF2B5EF4-FFF2-40B4-BE49-F238E27FC236}">
                <a16:creationId xmlns:a16="http://schemas.microsoft.com/office/drawing/2014/main" id="{95EF6711-1973-432A-AD25-A723A4B8DACB}"/>
              </a:ext>
            </a:extLst>
          </p:cNvPr>
          <p:cNvSpPr txBox="1"/>
          <p:nvPr/>
        </p:nvSpPr>
        <p:spPr>
          <a:xfrm>
            <a:off x="3197533" y="1929149"/>
            <a:ext cx="8481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sz="900" b="1" dirty="0">
                <a:solidFill>
                  <a:srgbClr val="0070C0"/>
                </a:solidFill>
                <a:latin typeface="Arial"/>
              </a:rPr>
              <a:t>WW</a:t>
            </a:r>
          </a:p>
          <a:p>
            <a:pPr algn="ctr" defTabSz="685800">
              <a:defRPr/>
            </a:pPr>
            <a:r>
              <a:rPr lang="en-US" sz="900" b="1" dirty="0">
                <a:solidFill>
                  <a:srgbClr val="0070C0"/>
                </a:solidFill>
                <a:latin typeface="Arial"/>
              </a:rPr>
              <a:t>160 GeV</a:t>
            </a:r>
            <a:endParaRPr lang="en-GB" sz="900" b="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9E368D74-325E-444E-AE49-1C36A3851139}"/>
              </a:ext>
            </a:extLst>
          </p:cNvPr>
          <p:cNvSpPr txBox="1"/>
          <p:nvPr/>
        </p:nvSpPr>
        <p:spPr>
          <a:xfrm>
            <a:off x="4158776" y="1744483"/>
            <a:ext cx="8481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sz="900" b="1" dirty="0">
                <a:solidFill>
                  <a:srgbClr val="0070C0"/>
                </a:solidFill>
                <a:latin typeface="Arial"/>
              </a:rPr>
              <a:t>ZH</a:t>
            </a:r>
          </a:p>
          <a:p>
            <a:pPr algn="ctr" defTabSz="685800">
              <a:defRPr/>
            </a:pPr>
            <a:r>
              <a:rPr lang="en-US" sz="900" b="1" dirty="0">
                <a:solidFill>
                  <a:srgbClr val="0070C0"/>
                </a:solidFill>
                <a:latin typeface="Arial"/>
              </a:rPr>
              <a:t>240 GeV</a:t>
            </a:r>
            <a:endParaRPr lang="en-GB" sz="900" b="1" dirty="0">
              <a:solidFill>
                <a:srgbClr val="0070C0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11">
                <a:extLst>
                  <a:ext uri="{FF2B5EF4-FFF2-40B4-BE49-F238E27FC236}">
                    <a16:creationId xmlns:a16="http://schemas.microsoft.com/office/drawing/2014/main" id="{F8F186C9-8A2E-469E-B547-D15414696537}"/>
                  </a:ext>
                </a:extLst>
              </p:cNvPr>
              <p:cNvSpPr txBox="1"/>
              <p:nvPr/>
            </p:nvSpPr>
            <p:spPr>
              <a:xfrm>
                <a:off x="4571273" y="2921169"/>
                <a:ext cx="848145" cy="5078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900" b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900" b="1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900" b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sz="900" b="1" dirty="0">
                    <a:solidFill>
                      <a:srgbClr val="0070C0"/>
                    </a:solidFill>
                    <a:latin typeface="Arial"/>
                  </a:rPr>
                  <a:t> </a:t>
                </a:r>
              </a:p>
              <a:p>
                <a:pPr algn="ctr" defTabSz="685800">
                  <a:defRPr/>
                </a:pPr>
                <a:r>
                  <a:rPr lang="en-US" sz="900" b="1" dirty="0">
                    <a:solidFill>
                      <a:srgbClr val="0070C0"/>
                    </a:solidFill>
                    <a:latin typeface="Arial"/>
                  </a:rPr>
                  <a:t>350-365 GeV</a:t>
                </a:r>
                <a:endParaRPr lang="en-GB" sz="900" b="1" dirty="0">
                  <a:solidFill>
                    <a:srgbClr val="0070C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2" name="TextBox 11">
                <a:extLst>
                  <a:ext uri="{FF2B5EF4-FFF2-40B4-BE49-F238E27FC236}">
                    <a16:creationId xmlns:a16="http://schemas.microsoft.com/office/drawing/2014/main" id="{F8F186C9-8A2E-469E-B547-D154146965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273" y="2921169"/>
                <a:ext cx="848145" cy="507831"/>
              </a:xfrm>
              <a:prstGeom prst="rect">
                <a:avLst/>
              </a:prstGeom>
              <a:blipFill>
                <a:blip r:embed="rId5"/>
                <a:stretch>
                  <a:fillRect b="-3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E3FD44B-36EF-4452-9FFD-D5E3A0C28C24}"/>
                  </a:ext>
                </a:extLst>
              </p:cNvPr>
              <p:cNvSpPr txBox="1"/>
              <p:nvPr/>
            </p:nvSpPr>
            <p:spPr>
              <a:xfrm>
                <a:off x="2123381" y="5713460"/>
                <a:ext cx="474174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FCC-</a:t>
                </a:r>
                <a:r>
                  <a:rPr lang="en-US" sz="2000" dirty="0" err="1"/>
                  <a:t>ee</a:t>
                </a:r>
                <a:r>
                  <a:rPr lang="en-US" sz="2000" dirty="0"/>
                  <a:t> is greenest collider from </a:t>
                </a:r>
                <a:r>
                  <a:rPr lang="en-US" sz="2000" i="1" dirty="0"/>
                  <a:t>Z</a:t>
                </a:r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000" dirty="0"/>
                  <a:t> </a:t>
                </a:r>
                <a:endParaRPr lang="en-GB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E3FD44B-36EF-4452-9FFD-D5E3A0C28C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381" y="5713460"/>
                <a:ext cx="4741747" cy="400110"/>
              </a:xfrm>
              <a:prstGeom prst="rect">
                <a:avLst/>
              </a:prstGeom>
              <a:blipFill>
                <a:blip r:embed="rId6"/>
                <a:stretch>
                  <a:fillRect l="-1285" t="-6061" r="-3856" b="-27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0600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4237" y="1553169"/>
            <a:ext cx="459645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SR effects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LEP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currents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KEKB and PEP-II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top-up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KEKB and PEP-II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crab waist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DAFNE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err="1">
                <a:solidFill>
                  <a:srgbClr val="FFFF00"/>
                </a:solidFill>
                <a:latin typeface="Calibri"/>
              </a:rPr>
              <a:t>cr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ab waist</a:t>
            </a:r>
            <a:r>
              <a:rPr kumimoji="0" lang="en-GB" sz="24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&amp;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low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GB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SuperKEKB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source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KEKB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cryo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availability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LHC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spin gymnastics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HERA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25946" y="2662054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GB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5946" y="3286636"/>
            <a:ext cx="28435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individual parameters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prstClr val="white"/>
                </a:solidFill>
                <a:latin typeface="Calibri"/>
              </a:rPr>
              <a:t>mostly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relaxed compared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 those in “demonstrator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machines”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6765" y="4902806"/>
            <a:ext cx="866538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</a:rPr>
              <a:t> “new” effects: </a:t>
            </a:r>
            <a:r>
              <a:rPr lang="en-GB" sz="2800" b="1" dirty="0" err="1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</a:rPr>
              <a:t>beamstrahlung</a:t>
            </a:r>
            <a:r>
              <a:rPr lang="en-GB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</a:rPr>
              <a:t> </a:t>
            </a:r>
            <a:r>
              <a:rPr lang="en-GB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</a:rPr>
              <a:t> lifetime limit, </a:t>
            </a:r>
            <a:r>
              <a:rPr lang="en-GB" sz="28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</a:rPr>
              <a:t>E</a:t>
            </a:r>
            <a:r>
              <a:rPr lang="en-GB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</a:rPr>
              <a:t> spread,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</a:rPr>
              <a:t>synchrotron radiation in quadrupole magnets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40986" y="865296"/>
            <a:ext cx="165622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</a:t>
            </a:r>
            <a:endParaRPr kumimoji="0" lang="en-GB" sz="23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342B36-17F0-4A14-ADC0-3FF7C032BF89}"/>
              </a:ext>
            </a:extLst>
          </p:cNvPr>
          <p:cNvSpPr txBox="1"/>
          <p:nvPr/>
        </p:nvSpPr>
        <p:spPr>
          <a:xfrm>
            <a:off x="344237" y="288626"/>
            <a:ext cx="84098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alibri"/>
              </a:rPr>
              <a:t>circular e</a:t>
            </a:r>
            <a:r>
              <a:rPr kumimoji="0" lang="en-GB" sz="2800" b="1" i="0" u="none" strike="noStrike" kern="120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800" b="1" i="0" u="none" strike="noStrike" kern="120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lang="en-GB" sz="2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alibri"/>
              </a:rPr>
              <a:t>co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lliders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  <a:r>
              <a:rPr kumimoji="0" lang="en-GB" sz="2800" b="1" i="0" u="none" strike="noStrike" kern="1200" cap="none" spc="0" normalizeH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glorious history &amp; exciting </a:t>
            </a:r>
            <a:r>
              <a:rPr lang="en-GB" sz="2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alibri"/>
              </a:rPr>
              <a:t>f</a:t>
            </a:r>
            <a:r>
              <a:rPr kumimoji="0" lang="en-GB" sz="2800" b="1" i="0" u="none" strike="noStrike" kern="1200" cap="none" spc="0" normalizeH="0" noProof="0" dirty="0" err="1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uture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48769D-4F02-444D-86D8-3A9F483501FF}"/>
              </a:ext>
            </a:extLst>
          </p:cNvPr>
          <p:cNvSpPr txBox="1"/>
          <p:nvPr/>
        </p:nvSpPr>
        <p:spPr>
          <a:xfrm>
            <a:off x="344237" y="917004"/>
            <a:ext cx="36165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/>
              </a:rPr>
              <a:t>heeding lessons learnt: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42D1034-DBD9-441B-A0BF-D5721C55413B}"/>
              </a:ext>
            </a:extLst>
          </p:cNvPr>
          <p:cNvSpPr/>
          <p:nvPr/>
        </p:nvSpPr>
        <p:spPr>
          <a:xfrm>
            <a:off x="196765" y="5515650"/>
            <a:ext cx="84722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en-GB" sz="2800" b="1" dirty="0">
              <a:solidFill>
                <a:srgbClr val="FFFF00"/>
              </a:solidFill>
            </a:endParaRPr>
          </a:p>
          <a:p>
            <a:pPr lvl="0">
              <a:defRPr/>
            </a:pPr>
            <a:r>
              <a:rPr lang="en-GB" sz="2800" b="1" dirty="0">
                <a:solidFill>
                  <a:srgbClr val="9BBB59">
                    <a:lumMod val="40000"/>
                    <a:lumOff val="60000"/>
                  </a:srgbClr>
                </a:solidFill>
              </a:rPr>
              <a:t>trend &amp; challenge: making future colliders truly green !</a:t>
            </a:r>
          </a:p>
        </p:txBody>
      </p:sp>
    </p:spTree>
    <p:extLst>
      <p:ext uri="{BB962C8B-B14F-4D97-AF65-F5344CB8AC3E}">
        <p14:creationId xmlns:p14="http://schemas.microsoft.com/office/powerpoint/2010/main" val="143488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10" grpId="0"/>
      <p:bldP spid="11" grpId="0"/>
      <p:bldP spid="12" grpId="0"/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1499" y="96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“An </a:t>
            </a:r>
            <a:r>
              <a:rPr kumimoji="0" lang="en-GB" sz="2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e</a:t>
            </a:r>
            <a:r>
              <a:rPr kumimoji="0" lang="en-GB" sz="2800" b="1" i="0" u="none" strike="noStrike" kern="1200" cap="none" spc="0" normalizeH="0" baseline="30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+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</a:t>
            </a:r>
            <a:r>
              <a:rPr kumimoji="0" lang="en-GB" sz="2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e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en-GB" sz="2800" b="1" i="0" u="none" strike="noStrike" kern="1200" cap="none" spc="0" normalizeH="0" baseline="30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storage ring in the range of a few hundred GeV in the centre of mass can be built with present technology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...”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“…the most useful project on the horizon.”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89861" y="6395375"/>
            <a:ext cx="88405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Burt Richter, 1976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56293"/>
            <a:ext cx="7518636" cy="49400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105602" y="6540640"/>
            <a:ext cx="20168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NIM 136 (1976) 47-60</a:t>
            </a:r>
          </a:p>
        </p:txBody>
      </p:sp>
    </p:spTree>
    <p:extLst>
      <p:ext uri="{BB962C8B-B14F-4D97-AF65-F5344CB8AC3E}">
        <p14:creationId xmlns:p14="http://schemas.microsoft.com/office/powerpoint/2010/main" val="43672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still many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open questions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056412"/>
            <a:ext cx="8605165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marR="0" lvl="2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Known matter is only 5% of universe!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 </a:t>
            </a: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what is dark matter?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what is dark energy?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why more matter than antimatter?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what about gravity?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897" y="1449462"/>
            <a:ext cx="6208910" cy="37537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F660991-8EC8-4FFB-BACA-92D4D656382D}"/>
              </a:ext>
            </a:extLst>
          </p:cNvPr>
          <p:cNvSpPr txBox="1"/>
          <p:nvPr/>
        </p:nvSpPr>
        <p:spPr>
          <a:xfrm>
            <a:off x="6347489" y="5408538"/>
            <a:ext cx="27366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also QCD,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quark-gluon plasma,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proton spin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etc.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58245B-764F-481C-98A7-1246513AE6F7}"/>
              </a:ext>
            </a:extLst>
          </p:cNvPr>
          <p:cNvSpPr txBox="1"/>
          <p:nvPr/>
        </p:nvSpPr>
        <p:spPr>
          <a:xfrm>
            <a:off x="7810585" y="1422030"/>
            <a:ext cx="113588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Gianotti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294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4211960" cy="31747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6992"/>
            <a:ext cx="2245635" cy="35010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501" y="750750"/>
            <a:ext cx="5021603" cy="31887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70" y="3501008"/>
            <a:ext cx="3356992" cy="33569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634" y="4497091"/>
            <a:ext cx="3541636" cy="23609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635" y="2626659"/>
            <a:ext cx="3059832" cy="20367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207" y="3417384"/>
            <a:ext cx="1150382" cy="1370737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-3059" y="0"/>
            <a:ext cx="9150188" cy="1169233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 		 …surely great times ahead!</a:t>
            </a:r>
          </a:p>
        </p:txBody>
      </p:sp>
      <p:pic>
        <p:nvPicPr>
          <p:cNvPr id="1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9025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0AC532-C6ED-4290-914D-4C4D80DD10B2}"/>
              </a:ext>
            </a:extLst>
          </p:cNvPr>
          <p:cNvSpPr txBox="1"/>
          <p:nvPr/>
        </p:nvSpPr>
        <p:spPr>
          <a:xfrm>
            <a:off x="1654767" y="1183187"/>
            <a:ext cx="1399742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Kjell</a:t>
            </a:r>
            <a:r>
              <a:rPr lang="en-US" dirty="0"/>
              <a:t> Johnsen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BC47AC-159C-4DB6-874D-00ACB537D79B}"/>
              </a:ext>
            </a:extLst>
          </p:cNvPr>
          <p:cNvSpPr txBox="1"/>
          <p:nvPr/>
        </p:nvSpPr>
        <p:spPr>
          <a:xfrm>
            <a:off x="6789362" y="1264816"/>
            <a:ext cx="1628074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“</a:t>
            </a:r>
            <a:r>
              <a:rPr lang="en-US" dirty="0" err="1"/>
              <a:t>Pief</a:t>
            </a:r>
            <a:r>
              <a:rPr lang="en-US" dirty="0"/>
              <a:t>” Panofsky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B91A87-FC22-4EAF-A329-6AE2027F63AA}"/>
              </a:ext>
            </a:extLst>
          </p:cNvPr>
          <p:cNvSpPr txBox="1"/>
          <p:nvPr/>
        </p:nvSpPr>
        <p:spPr>
          <a:xfrm>
            <a:off x="86494" y="6409706"/>
            <a:ext cx="1773306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Robert H. Wilson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690181-9876-4589-B0AD-14BA53FF9D4B}"/>
              </a:ext>
            </a:extLst>
          </p:cNvPr>
          <p:cNvSpPr txBox="1"/>
          <p:nvPr/>
        </p:nvSpPr>
        <p:spPr>
          <a:xfrm>
            <a:off x="3518122" y="6421202"/>
            <a:ext cx="1447769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Lyndon Evans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C0665E-2FDB-4FA4-A49D-7F8650F00042}"/>
              </a:ext>
            </a:extLst>
          </p:cNvPr>
          <p:cNvSpPr txBox="1"/>
          <p:nvPr/>
        </p:nvSpPr>
        <p:spPr>
          <a:xfrm>
            <a:off x="7076827" y="6398412"/>
            <a:ext cx="1792094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Herwig Schopper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3BFB84-9B77-4E0D-A1B9-7663A32AE013}"/>
              </a:ext>
            </a:extLst>
          </p:cNvPr>
          <p:cNvSpPr txBox="1"/>
          <p:nvPr/>
        </p:nvSpPr>
        <p:spPr>
          <a:xfrm>
            <a:off x="5365853" y="4394283"/>
            <a:ext cx="1419235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Satoshi Ozaki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9DAF89-347C-47F5-87AB-743ABDC069DD}"/>
              </a:ext>
            </a:extLst>
          </p:cNvPr>
          <p:cNvSpPr txBox="1"/>
          <p:nvPr/>
        </p:nvSpPr>
        <p:spPr>
          <a:xfrm>
            <a:off x="2326281" y="4216566"/>
            <a:ext cx="1411027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Mike Lamont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262251-1740-4151-9C5E-DCA6B7020C91}"/>
              </a:ext>
            </a:extLst>
          </p:cNvPr>
          <p:cNvSpPr txBox="1"/>
          <p:nvPr/>
        </p:nvSpPr>
        <p:spPr>
          <a:xfrm rot="20883821">
            <a:off x="4614664" y="2758202"/>
            <a:ext cx="2601994" cy="707886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b="1" i="1" dirty="0">
                <a:solidFill>
                  <a:srgbClr val="FF0000"/>
                </a:solidFill>
              </a:rPr>
              <a:t>thank you !</a:t>
            </a:r>
            <a:endParaRPr lang="en-GB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82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D6661B-8832-4641-8624-4B621A40AF96}"/>
              </a:ext>
            </a:extLst>
          </p:cNvPr>
          <p:cNvSpPr txBox="1"/>
          <p:nvPr/>
        </p:nvSpPr>
        <p:spPr>
          <a:xfrm>
            <a:off x="3108960" y="2926080"/>
            <a:ext cx="269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/>
              <a:t>spare slides</a:t>
            </a:r>
            <a:endParaRPr lang="en-GB" sz="4000" i="1" dirty="0"/>
          </a:p>
        </p:txBody>
      </p:sp>
    </p:spTree>
    <p:extLst>
      <p:ext uri="{BB962C8B-B14F-4D97-AF65-F5344CB8AC3E}">
        <p14:creationId xmlns:p14="http://schemas.microsoft.com/office/powerpoint/2010/main" val="37071746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23997" y="740650"/>
            <a:ext cx="7101451" cy="25935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two primary interests: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accurate energy calibration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using resonant         depolarization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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 measurement of M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Z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,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  <a:sym typeface="Wingdings" panose="05000000000000000000" pitchFamily="2" charset="2"/>
              </a:rPr>
              <a:t>G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Z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, M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W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Wingdings" panose="05000000000000000000" pitchFamily="2" charset="2"/>
            </a:endParaRPr>
          </a:p>
          <a:p>
            <a:pPr marL="534988" marR="0" lvl="1" indent="-1825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appealing feature – 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  <a:sym typeface="Wingdings" panose="05000000000000000000" pitchFamily="2" charset="2"/>
              </a:rPr>
              <a:t>d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M</a:t>
            </a:r>
            <a:r>
              <a:rPr kumimoji="0" lang="en-US" sz="18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Z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, 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  <a:sym typeface="Wingdings" panose="05000000000000000000" pitchFamily="2" charset="2"/>
              </a:rPr>
              <a:t>dG</a:t>
            </a:r>
            <a:r>
              <a:rPr kumimoji="0" lang="en-US" sz="18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Z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 ~ 0.1 MeV, 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  <a:sym typeface="Wingdings" panose="05000000000000000000" pitchFamily="2" charset="2"/>
              </a:rPr>
              <a:t>d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M</a:t>
            </a:r>
            <a:r>
              <a:rPr kumimoji="0" lang="en-US" sz="18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W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 ~ 0.3 MeV</a:t>
            </a:r>
            <a:endParaRPr kumimoji="0" lang="en-US" sz="1800" b="0" i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physics with longitudinally polarized beams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41338" marR="0" lvl="1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transverse polarization must be rotated into the longitudinal plane using spin rotators (see e.g. HERA)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723" y="3275456"/>
            <a:ext cx="5257807" cy="30902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159490" y="3566213"/>
                <a:ext cx="2397106" cy="746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loss of polarization due to growing energy spread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𝝈</m:t>
                          </m:r>
                        </m:e>
                        <m:sub>
                          <m:r>
                            <a:rPr kumimoji="0" lang="en-US" sz="1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𝑬</m:t>
                          </m:r>
                        </m:sub>
                      </m:sSub>
                      <m:r>
                        <a:rPr kumimoji="0" lang="en-GB" sz="1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∝</m:t>
                      </m:r>
                      <m:f>
                        <m:fPr>
                          <m:type m:val="lin"/>
                          <m:ctrlPr>
                            <a:rPr kumimoji="0" lang="en-GB" sz="1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en-GB" sz="1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1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𝑬</m:t>
                              </m:r>
                            </m:e>
                            <m:sup>
                              <m:r>
                                <a:rPr kumimoji="0" lang="en-US" sz="1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0" lang="en-GB" sz="1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en-GB" sz="1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𝝆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9490" y="3566213"/>
                <a:ext cx="2397106" cy="746102"/>
              </a:xfrm>
              <a:prstGeom prst="rect">
                <a:avLst/>
              </a:prstGeom>
              <a:blipFill rotWithShape="1">
                <a:blip r:embed="rId3"/>
                <a:stretch>
                  <a:fillRect l="-254" t="-820" r="-2284" b="-63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682805" y="4505196"/>
            <a:ext cx="68480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</a:t>
            </a:r>
            <a:endParaRPr kumimoji="0" lang="en-GB" sz="2000" b="1" i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027" y="3384298"/>
            <a:ext cx="3263628" cy="1436291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scaling from LEP observations 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polarization expected up to the WW threshold !</a:t>
            </a:r>
            <a:endParaRPr kumimoji="0" lang="en-GB" sz="2000" b="1" i="1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705" y="1124700"/>
            <a:ext cx="2238219" cy="1396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338630" y="949383"/>
            <a:ext cx="145939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Precession frequency </a:t>
            </a: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 E</a:t>
            </a:r>
            <a:endParaRPr kumimoji="0" lang="en-GB" sz="1400" b="1" i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5030460"/>
            <a:ext cx="2699375" cy="117775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integer spin resonances are spaced by 440 MeV: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energy spread should remain below ~ 60 MeV</a:t>
            </a:r>
            <a:endParaRPr kumimoji="0" lang="en-GB" sz="16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396335"/>
            <a:ext cx="915292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Blondel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M. Koratzinos, S. Mane, U. Wienands, J. Wenninger,..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410181" y="3045744"/>
            <a:ext cx="130195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R. </a:t>
            </a:r>
            <a:r>
              <a:rPr kumimoji="0" lang="en-GB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Assmann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 rot="20988770">
            <a:off x="1782638" y="3469072"/>
            <a:ext cx="5450215" cy="1446550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LEP like calibration up to the </a:t>
            </a: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</a:t>
            </a: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threshold</a:t>
            </a:r>
            <a:endParaRPr kumimoji="0" lang="en-GB" sz="44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21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" name="Picture 4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326" y="1388173"/>
            <a:ext cx="4708288" cy="3192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 build up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39475" y="817460"/>
            <a:ext cx="8103456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transverse polarization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build-up (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Sokolov-Ternov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is slow at 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0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(large bending radius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r)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7640569" y="2032675"/>
          <a:ext cx="1114425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name="Equation" r:id="rId4" imgW="558720" imgH="419040" progId="Equation.3">
                  <p:embed/>
                </p:oleObj>
              </mc:Choice>
              <mc:Fallback>
                <p:oleObj name="Equation" r:id="rId4" imgW="558720" imgH="419040" progId="Equation.3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40569" y="2032675"/>
                        <a:ext cx="1114425" cy="836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30765" y="1547155"/>
            <a:ext cx="2688351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build-up is ~40 times slower than at LEP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76592" y="1429291"/>
            <a:ext cx="2300630" cy="400110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t</a:t>
            </a:r>
            <a:r>
              <a:rPr kumimoji="0" lang="en-US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190 hours @ Z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6356" y="2120768"/>
            <a:ext cx="4378170" cy="164557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wigglers may lower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t</a:t>
            </a:r>
            <a:r>
              <a:rPr kumimoji="0" lang="en-US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~12 h, limited by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s</a:t>
            </a:r>
            <a:r>
              <a:rPr kumimoji="0" lang="en-US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 60 MeV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power</a:t>
            </a:r>
          </a:p>
          <a:p>
            <a:pPr marL="360363" marR="0" lvl="1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due to power loss the wigglers can only be used to pre-polarize some bunches (before main injection)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4690" y="4452386"/>
            <a:ext cx="8257075" cy="136858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longitudinal polarization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levels of ≥ 40% required on both beams; excellent resonant compensation needed </a:t>
            </a:r>
          </a:p>
          <a:p>
            <a:pPr marL="273050" marR="0" lvl="1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expected to be difficult, requires spin rotators or snakes, most likely only possible at lower intensity and luminosity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43018" y="2814520"/>
            <a:ext cx="910827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hour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D6009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632818" y="3966670"/>
            <a:ext cx="768100" cy="30724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99600" y="3766347"/>
            <a:ext cx="3264425" cy="707886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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OK for energy calibration (few %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sufficient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40152" y="5949763"/>
            <a:ext cx="313707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Blondel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U. Wienands,    E.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Gianfelice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J. Jowett,      R. Rossmanith,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J.Wenninger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0533" y="5835722"/>
            <a:ext cx="77516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    SLIM, PETROS, SITF etc. simulations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810831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0C78DC-815D-447A-B31E-C4E380B8C504}"/>
              </a:ext>
            </a:extLst>
          </p:cNvPr>
          <p:cNvSpPr txBox="1"/>
          <p:nvPr/>
        </p:nvSpPr>
        <p:spPr>
          <a:xfrm>
            <a:off x="838201" y="1018872"/>
            <a:ext cx="3858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question of </a:t>
            </a:r>
            <a:r>
              <a:rPr lang="en-US" sz="2400" b="1" dirty="0" err="1">
                <a:solidFill>
                  <a:prstClr val="black"/>
                </a:solidFill>
                <a:latin typeface="Calibri" panose="020F0502020204030204"/>
              </a:rPr>
              <a:t>superperiodicity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en-GB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DFA888C-866E-440C-9D48-B61AEE0FC0A3}"/>
              </a:ext>
            </a:extLst>
          </p:cNvPr>
          <p:cNvSpPr>
            <a:spLocks noChangeAspect="1"/>
          </p:cNvSpPr>
          <p:nvPr/>
        </p:nvSpPr>
        <p:spPr>
          <a:xfrm>
            <a:off x="554980" y="2037674"/>
            <a:ext cx="2387600" cy="2387600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SP=1</a:t>
            </a:r>
            <a:endParaRPr lang="en-GB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CC6637-022B-49FD-92AF-7090D5376E8C}"/>
              </a:ext>
            </a:extLst>
          </p:cNvPr>
          <p:cNvSpPr txBox="1"/>
          <p:nvPr/>
        </p:nvSpPr>
        <p:spPr>
          <a:xfrm>
            <a:off x="1570747" y="1737092"/>
            <a:ext cx="3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A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1AA1EC0-ECAA-49E5-9A84-C965A76D7806}"/>
              </a:ext>
            </a:extLst>
          </p:cNvPr>
          <p:cNvSpPr txBox="1"/>
          <p:nvPr/>
        </p:nvSpPr>
        <p:spPr>
          <a:xfrm>
            <a:off x="1672313" y="4415325"/>
            <a:ext cx="3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G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1841BEE-3230-4D82-93BF-DA110C9E9361}"/>
              </a:ext>
            </a:extLst>
          </p:cNvPr>
          <p:cNvSpPr txBox="1"/>
          <p:nvPr/>
        </p:nvSpPr>
        <p:spPr>
          <a:xfrm>
            <a:off x="2117236" y="1783812"/>
            <a:ext cx="3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B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873640D-9496-4B66-9627-225DAE761EB2}"/>
              </a:ext>
            </a:extLst>
          </p:cNvPr>
          <p:cNvSpPr txBox="1"/>
          <p:nvPr/>
        </p:nvSpPr>
        <p:spPr>
          <a:xfrm>
            <a:off x="1007113" y="1876196"/>
            <a:ext cx="3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L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20D27EAE-4195-456A-AD84-8252E4EEB531}"/>
              </a:ext>
            </a:extLst>
          </p:cNvPr>
          <p:cNvSpPr>
            <a:spLocks noChangeAspect="1"/>
          </p:cNvSpPr>
          <p:nvPr/>
        </p:nvSpPr>
        <p:spPr>
          <a:xfrm>
            <a:off x="3299890" y="2000517"/>
            <a:ext cx="2387600" cy="2387600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4CB3B49-7397-4C6C-9C87-9BD5C3E6AA57}"/>
              </a:ext>
            </a:extLst>
          </p:cNvPr>
          <p:cNvSpPr txBox="1"/>
          <p:nvPr/>
        </p:nvSpPr>
        <p:spPr>
          <a:xfrm>
            <a:off x="4375335" y="1699934"/>
            <a:ext cx="3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A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711AE79-5ECE-43DC-8664-1576A37A1C29}"/>
              </a:ext>
            </a:extLst>
          </p:cNvPr>
          <p:cNvSpPr txBox="1"/>
          <p:nvPr/>
        </p:nvSpPr>
        <p:spPr>
          <a:xfrm>
            <a:off x="4476901" y="4378166"/>
            <a:ext cx="3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G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FD9226-1C32-4BF4-A6F9-DF37C0D0DB7A}"/>
              </a:ext>
            </a:extLst>
          </p:cNvPr>
          <p:cNvSpPr txBox="1"/>
          <p:nvPr/>
        </p:nvSpPr>
        <p:spPr>
          <a:xfrm>
            <a:off x="4921824" y="1746653"/>
            <a:ext cx="3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B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0B80718-E986-4F36-AAC7-12A086BB77F1}"/>
              </a:ext>
            </a:extLst>
          </p:cNvPr>
          <p:cNvSpPr txBox="1"/>
          <p:nvPr/>
        </p:nvSpPr>
        <p:spPr>
          <a:xfrm>
            <a:off x="3885850" y="4295732"/>
            <a:ext cx="3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L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2435677-466D-4684-BE4E-1F300CEE0096}"/>
              </a:ext>
            </a:extLst>
          </p:cNvPr>
          <p:cNvSpPr>
            <a:spLocks noChangeAspect="1"/>
          </p:cNvSpPr>
          <p:nvPr/>
        </p:nvSpPr>
        <p:spPr>
          <a:xfrm>
            <a:off x="6199689" y="1990567"/>
            <a:ext cx="2387600" cy="2387600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2762E-D590-4832-830E-160A6313884C}"/>
              </a:ext>
            </a:extLst>
          </p:cNvPr>
          <p:cNvSpPr txBox="1"/>
          <p:nvPr/>
        </p:nvSpPr>
        <p:spPr>
          <a:xfrm>
            <a:off x="7275134" y="1689983"/>
            <a:ext cx="3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A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906112F-EC06-4DCD-86C8-F3165864B3B2}"/>
              </a:ext>
            </a:extLst>
          </p:cNvPr>
          <p:cNvSpPr txBox="1"/>
          <p:nvPr/>
        </p:nvSpPr>
        <p:spPr>
          <a:xfrm>
            <a:off x="7376701" y="4368216"/>
            <a:ext cx="3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G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69C5306-789D-4219-9A7E-F6D4C711428B}"/>
              </a:ext>
            </a:extLst>
          </p:cNvPr>
          <p:cNvSpPr txBox="1"/>
          <p:nvPr/>
        </p:nvSpPr>
        <p:spPr>
          <a:xfrm>
            <a:off x="8304223" y="3058351"/>
            <a:ext cx="3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B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435DD84-3F26-4233-A5E9-B3AB2729D09C}"/>
              </a:ext>
            </a:extLst>
          </p:cNvPr>
          <p:cNvSpPr txBox="1"/>
          <p:nvPr/>
        </p:nvSpPr>
        <p:spPr>
          <a:xfrm>
            <a:off x="6328449" y="3058350"/>
            <a:ext cx="34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L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E0D8DBD-21BE-4DCF-801D-AEF9585A991E}"/>
                  </a:ext>
                </a:extLst>
              </p:cNvPr>
              <p:cNvSpPr txBox="1"/>
              <p:nvPr/>
            </p:nvSpPr>
            <p:spPr>
              <a:xfrm>
                <a:off x="641537" y="4950337"/>
                <a:ext cx="1898533" cy="3486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GB" sz="2100" dirty="0">
                  <a:solidFill>
                    <a:srgbClr val="0070C0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E0D8DBD-21BE-4DCF-801D-AEF9585A99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537" y="4950337"/>
                <a:ext cx="1898533" cy="348622"/>
              </a:xfrm>
              <a:prstGeom prst="rect">
                <a:avLst/>
              </a:prstGeom>
              <a:blipFill>
                <a:blip r:embed="rId2"/>
                <a:stretch>
                  <a:fillRect l="-1603" r="-2885" b="-245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1E707D3-A24F-432C-9719-523BC341301A}"/>
                  </a:ext>
                </a:extLst>
              </p:cNvPr>
              <p:cNvSpPr txBox="1"/>
              <p:nvPr/>
            </p:nvSpPr>
            <p:spPr>
              <a:xfrm>
                <a:off x="3468077" y="4914930"/>
                <a:ext cx="2047612" cy="3486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GB" sz="2100" dirty="0">
                  <a:solidFill>
                    <a:srgbClr val="0070C0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1E707D3-A24F-432C-9719-523BC34130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8077" y="4914930"/>
                <a:ext cx="2047612" cy="348622"/>
              </a:xfrm>
              <a:prstGeom prst="rect">
                <a:avLst/>
              </a:prstGeom>
              <a:blipFill>
                <a:blip r:embed="rId3"/>
                <a:stretch>
                  <a:fillRect l="-1488" r="-2381" b="-245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7087870-078A-498F-97FE-B585763BE8A8}"/>
                  </a:ext>
                </a:extLst>
              </p:cNvPr>
              <p:cNvSpPr txBox="1"/>
              <p:nvPr/>
            </p:nvSpPr>
            <p:spPr>
              <a:xfrm>
                <a:off x="6293337" y="4856119"/>
                <a:ext cx="2047612" cy="3486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en-US" sz="2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GB" sz="2100" dirty="0">
                  <a:solidFill>
                    <a:srgbClr val="0070C0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7087870-078A-498F-97FE-B585763BE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3337" y="4856119"/>
                <a:ext cx="2047612" cy="348622"/>
              </a:xfrm>
              <a:prstGeom prst="rect">
                <a:avLst/>
              </a:prstGeom>
              <a:blipFill>
                <a:blip r:embed="rId4"/>
                <a:stretch>
                  <a:fillRect l="-1488" r="-3869" b="-245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491E8EB1-FAB4-48CA-8DEC-52A8E5D0D1EC}"/>
              </a:ext>
            </a:extLst>
          </p:cNvPr>
          <p:cNvSpPr txBox="1"/>
          <p:nvPr/>
        </p:nvSpPr>
        <p:spPr>
          <a:xfrm>
            <a:off x="1404849" y="2956338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400" b="1" dirty="0">
                <a:solidFill>
                  <a:srgbClr val="0070C0"/>
                </a:solidFill>
                <a:latin typeface="Calibri" panose="020F0502020204030204"/>
              </a:rPr>
              <a:t>SP=1</a:t>
            </a:r>
            <a:endParaRPr lang="en-GB" sz="2400" b="1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51ECAA2-B636-4EAA-B8C1-9AAC42F63853}"/>
              </a:ext>
            </a:extLst>
          </p:cNvPr>
          <p:cNvSpPr txBox="1"/>
          <p:nvPr/>
        </p:nvSpPr>
        <p:spPr>
          <a:xfrm>
            <a:off x="4139692" y="2956337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400" b="1" dirty="0">
                <a:solidFill>
                  <a:srgbClr val="0070C0"/>
                </a:solidFill>
                <a:latin typeface="Calibri" panose="020F0502020204030204"/>
              </a:rPr>
              <a:t>SP=2</a:t>
            </a:r>
            <a:endParaRPr lang="en-GB" sz="2400" b="1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4939A2C-B097-47BD-A42A-188795A54942}"/>
              </a:ext>
            </a:extLst>
          </p:cNvPr>
          <p:cNvSpPr txBox="1"/>
          <p:nvPr/>
        </p:nvSpPr>
        <p:spPr>
          <a:xfrm>
            <a:off x="7034364" y="2966018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400" b="1" dirty="0">
                <a:solidFill>
                  <a:srgbClr val="0070C0"/>
                </a:solidFill>
                <a:latin typeface="Calibri" panose="020F0502020204030204"/>
              </a:rPr>
              <a:t>SP=4</a:t>
            </a:r>
            <a:endParaRPr lang="en-GB" sz="2400" b="1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D3A8A3-4A9B-49BB-B5E8-CB793EE3A2C4}"/>
              </a:ext>
            </a:extLst>
          </p:cNvPr>
          <p:cNvSpPr txBox="1"/>
          <p:nvPr/>
        </p:nvSpPr>
        <p:spPr>
          <a:xfrm>
            <a:off x="943216" y="5511456"/>
            <a:ext cx="70092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100" dirty="0">
                <a:solidFill>
                  <a:srgbClr val="0070C0"/>
                </a:solidFill>
                <a:latin typeface="Calibri" panose="020F0502020204030204"/>
              </a:rPr>
              <a:t>resonance condition for lattice errors (DA) and for beam-beam</a:t>
            </a:r>
            <a:endParaRPr lang="en-GB" sz="2100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C88F25B-2910-41DB-9FE8-916999805F26}"/>
              </a:ext>
            </a:extLst>
          </p:cNvPr>
          <p:cNvSpPr/>
          <p:nvPr/>
        </p:nvSpPr>
        <p:spPr>
          <a:xfrm>
            <a:off x="5441404" y="1103670"/>
            <a:ext cx="1884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example 4 IPs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4B6FDAA-F3BC-493F-9876-F7135DC454A0}"/>
              </a:ext>
            </a:extLst>
          </p:cNvPr>
          <p:cNvSpPr txBox="1"/>
          <p:nvPr/>
        </p:nvSpPr>
        <p:spPr>
          <a:xfrm>
            <a:off x="7865563" y="1149835"/>
            <a:ext cx="87556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685800">
              <a:tabLst>
                <a:tab pos="1282304" algn="l"/>
              </a:tabLst>
            </a:pP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K. Oide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5E37E8-76CD-4F33-B6CF-71169EA74944}"/>
              </a:ext>
            </a:extLst>
          </p:cNvPr>
          <p:cNvSpPr txBox="1"/>
          <p:nvPr/>
        </p:nvSpPr>
        <p:spPr>
          <a:xfrm>
            <a:off x="7562067" y="872836"/>
            <a:ext cx="14372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important for </a:t>
            </a:r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e</a:t>
            </a:r>
            <a:r>
              <a:rPr lang="en-US" sz="1350" baseline="30000" dirty="0" err="1">
                <a:solidFill>
                  <a:prstClr val="black"/>
                </a:solidFill>
                <a:latin typeface="Calibri" panose="020F0502020204030204"/>
              </a:rPr>
              <a:t>+</a:t>
            </a:r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e</a:t>
            </a:r>
            <a:r>
              <a:rPr lang="en-US" sz="1350" baseline="30000" dirty="0">
                <a:solidFill>
                  <a:prstClr val="black"/>
                </a:solidFill>
                <a:latin typeface="Calibri" panose="020F0502020204030204"/>
              </a:rPr>
              <a:t>-</a:t>
            </a:r>
            <a:endParaRPr lang="en-GB" sz="1350" baseline="300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539776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408BF4-D9AF-4A4C-9346-6E2A6D4A963B}"/>
              </a:ext>
            </a:extLst>
          </p:cNvPr>
          <p:cNvSpPr/>
          <p:nvPr/>
        </p:nvSpPr>
        <p:spPr>
          <a:xfrm>
            <a:off x="914400" y="685800"/>
            <a:ext cx="7467600" cy="54102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579" name="TextBox 2">
            <a:extLst>
              <a:ext uri="{FF2B5EF4-FFF2-40B4-BE49-F238E27FC236}">
                <a16:creationId xmlns:a16="http://schemas.microsoft.com/office/drawing/2014/main" id="{DA1560AF-8609-495E-BD08-EF8A364EC8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6248400"/>
            <a:ext cx="25130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horizontal tune </a:t>
            </a: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</a:t>
            </a:r>
            <a:r>
              <a:rPr kumimoji="0" lang="en-US" altLang="en-US" sz="2400" b="1" i="1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x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580" name="TextBox 3">
            <a:extLst>
              <a:ext uri="{FF2B5EF4-FFF2-40B4-BE49-F238E27FC236}">
                <a16:creationId xmlns:a16="http://schemas.microsoft.com/office/drawing/2014/main" id="{67212DF5-0B89-47BF-BFEE-945B1D65F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28600"/>
            <a:ext cx="2217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vertical tune </a:t>
            </a: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</a:t>
            </a:r>
            <a:r>
              <a:rPr kumimoji="0" lang="en-US" altLang="en-US" sz="2400" b="1" i="1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</a:t>
            </a:r>
          </a:p>
        </p:txBody>
      </p:sp>
      <p:grpSp>
        <p:nvGrpSpPr>
          <p:cNvPr id="24581" name="Group 6">
            <a:extLst>
              <a:ext uri="{FF2B5EF4-FFF2-40B4-BE49-F238E27FC236}">
                <a16:creationId xmlns:a16="http://schemas.microsoft.com/office/drawing/2014/main" id="{5D4F4F34-ABA7-4E1C-A918-A7CFF5382F2B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-1066800"/>
            <a:ext cx="3890963" cy="7137400"/>
            <a:chOff x="2283229" y="-1053568"/>
            <a:chExt cx="3890452" cy="7137519"/>
          </a:xfrm>
        </p:grpSpPr>
        <p:sp>
          <p:nvSpPr>
            <p:cNvPr id="5" name="Arc 4">
              <a:extLst>
                <a:ext uri="{FF2B5EF4-FFF2-40B4-BE49-F238E27FC236}">
                  <a16:creationId xmlns:a16="http://schemas.microsoft.com/office/drawing/2014/main" id="{A3E8EFB6-45FA-485A-A03A-44A7FF701E5C}"/>
                </a:ext>
              </a:extLst>
            </p:cNvPr>
            <p:cNvSpPr/>
            <p:nvPr/>
          </p:nvSpPr>
          <p:spPr>
            <a:xfrm rot="16801521">
              <a:off x="2401932" y="2312202"/>
              <a:ext cx="4648277" cy="2895220"/>
            </a:xfrm>
            <a:prstGeom prst="arc">
              <a:avLst>
                <a:gd name="adj1" fmla="val 16200000"/>
                <a:gd name="adj2" fmla="val 68255"/>
              </a:avLst>
            </a:prstGeom>
            <a:noFill/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8E76649D-F057-4A18-B3AD-D6056822A1FE}"/>
                </a:ext>
              </a:extLst>
            </p:cNvPr>
            <p:cNvSpPr/>
            <p:nvPr/>
          </p:nvSpPr>
          <p:spPr>
            <a:xfrm rot="6402074">
              <a:off x="1406700" y="-177039"/>
              <a:ext cx="4648277" cy="2895220"/>
            </a:xfrm>
            <a:prstGeom prst="arc">
              <a:avLst>
                <a:gd name="adj1" fmla="val 15660595"/>
                <a:gd name="adj2" fmla="val 21275702"/>
              </a:avLst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4582" name="TextBox 10">
            <a:extLst>
              <a:ext uri="{FF2B5EF4-FFF2-40B4-BE49-F238E27FC236}">
                <a16:creationId xmlns:a16="http://schemas.microsoft.com/office/drawing/2014/main" id="{C2912160-D72C-4319-AAD0-0FC23F52ED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505200"/>
            <a:ext cx="3494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particles at the center of the bunch</a:t>
            </a:r>
          </a:p>
        </p:txBody>
      </p:sp>
      <p:sp>
        <p:nvSpPr>
          <p:cNvPr id="24583" name="TextBox 11">
            <a:extLst>
              <a:ext uri="{FF2B5EF4-FFF2-40B4-BE49-F238E27FC236}">
                <a16:creationId xmlns:a16="http://schemas.microsoft.com/office/drawing/2014/main" id="{32DDB0A1-8641-4AE4-832E-AFC1CEA4E6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762000"/>
            <a:ext cx="1630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particles in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transverse tail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571B2F3-4850-4F13-9501-52EE16A73016}"/>
              </a:ext>
            </a:extLst>
          </p:cNvPr>
          <p:cNvCxnSpPr/>
          <p:nvPr/>
        </p:nvCxnSpPr>
        <p:spPr>
          <a:xfrm rot="5400000">
            <a:off x="2744787" y="2284413"/>
            <a:ext cx="2436813" cy="1588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5" name="TextBox 18">
            <a:extLst>
              <a:ext uri="{FF2B5EF4-FFF2-40B4-BE49-F238E27FC236}">
                <a16:creationId xmlns:a16="http://schemas.microsoft.com/office/drawing/2014/main" id="{FC3AF651-19C5-4396-B015-9BA384C7A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1219200"/>
            <a:ext cx="1309688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tune spread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en-US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</a:t>
            </a:r>
            <a:r>
              <a:rPr kumimoji="0" lang="en-US" altLang="en-US" sz="2000" b="1" i="1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F843E89-2BB8-403F-AA58-09FF0857D39D}"/>
              </a:ext>
            </a:extLst>
          </p:cNvPr>
          <p:cNvCxnSpPr/>
          <p:nvPr/>
        </p:nvCxnSpPr>
        <p:spPr>
          <a:xfrm rot="10800000">
            <a:off x="4343400" y="4191000"/>
            <a:ext cx="2286000" cy="1588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7" name="TextBox 21">
            <a:extLst>
              <a:ext uri="{FF2B5EF4-FFF2-40B4-BE49-F238E27FC236}">
                <a16:creationId xmlns:a16="http://schemas.microsoft.com/office/drawing/2014/main" id="{9C66B0D8-3FBF-4223-97C5-44EE6156A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4191000"/>
            <a:ext cx="1309688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tune spread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en-US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</a:t>
            </a:r>
            <a:r>
              <a:rPr kumimoji="0" lang="en-US" altLang="en-US" sz="2000" b="1" i="1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x</a:t>
            </a:r>
          </a:p>
        </p:txBody>
      </p:sp>
      <p:sp>
        <p:nvSpPr>
          <p:cNvPr id="24588" name="TextBox 24">
            <a:extLst>
              <a:ext uri="{FF2B5EF4-FFF2-40B4-BE49-F238E27FC236}">
                <a16:creationId xmlns:a16="http://schemas.microsoft.com/office/drawing/2014/main" id="{35F788F4-3D8F-4CED-89A4-F0474E279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00" y="228600"/>
            <a:ext cx="61325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beam-beam tune spread from head-on collision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BA3D82-EBA5-46F1-884E-CA7B6E64E9F3}"/>
              </a:ext>
            </a:extLst>
          </p:cNvPr>
          <p:cNvCxnSpPr/>
          <p:nvPr/>
        </p:nvCxnSpPr>
        <p:spPr>
          <a:xfrm rot="16200000" flipH="1">
            <a:off x="762000" y="1600200"/>
            <a:ext cx="5410200" cy="3733800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39BFE54-F0CD-40DB-8DE7-087999E6518D}"/>
              </a:ext>
            </a:extLst>
          </p:cNvPr>
          <p:cNvCxnSpPr/>
          <p:nvPr/>
        </p:nvCxnSpPr>
        <p:spPr>
          <a:xfrm rot="5400000">
            <a:off x="3505200" y="2590800"/>
            <a:ext cx="5410200" cy="1600200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F3019DD-6D77-403A-8195-E7CFF60DA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1828800"/>
            <a:ext cx="2557463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maximum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acceptable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tune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spread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is limited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by resonances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nQ</a:t>
            </a:r>
            <a:r>
              <a:rPr kumimoji="0" lang="en-US" altLang="en-US" sz="2400" b="1" i="1" u="none" strike="noStrike" kern="1200" cap="none" spc="0" normalizeH="0" baseline="-2500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x</a:t>
            </a: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+mQ</a:t>
            </a:r>
            <a:r>
              <a:rPr kumimoji="0" lang="en-US" altLang="en-US" sz="2400" b="1" i="1" u="none" strike="noStrike" kern="1200" cap="none" spc="0" normalizeH="0" baseline="-2500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</a:t>
            </a: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</a:t>
            </a: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up to resonance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order |n|+|m|~13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6B59E6F-3C36-441C-B8D8-F31203E9DB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2057400"/>
            <a:ext cx="1974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tune footprint</a:t>
            </a:r>
          </a:p>
        </p:txBody>
      </p:sp>
    </p:spTree>
    <p:extLst>
      <p:ext uri="{BB962C8B-B14F-4D97-AF65-F5344CB8AC3E}">
        <p14:creationId xmlns:p14="http://schemas.microsoft.com/office/powerpoint/2010/main" val="343827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12FC1FA-A9F4-4302-BAF0-461C499ED14B}"/>
              </a:ext>
            </a:extLst>
          </p:cNvPr>
          <p:cNvSpPr/>
          <p:nvPr/>
        </p:nvSpPr>
        <p:spPr>
          <a:xfrm>
            <a:off x="914400" y="685800"/>
            <a:ext cx="7467600" cy="54102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627" name="TextBox 2">
            <a:extLst>
              <a:ext uri="{FF2B5EF4-FFF2-40B4-BE49-F238E27FC236}">
                <a16:creationId xmlns:a16="http://schemas.microsoft.com/office/drawing/2014/main" id="{0362BA55-D613-4006-91B7-7889065E7E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6248400"/>
            <a:ext cx="25130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horizontal tune </a:t>
            </a: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</a:t>
            </a:r>
            <a:r>
              <a:rPr kumimoji="0" lang="en-US" altLang="en-US" sz="2400" b="1" i="1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x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628" name="TextBox 3">
            <a:extLst>
              <a:ext uri="{FF2B5EF4-FFF2-40B4-BE49-F238E27FC236}">
                <a16:creationId xmlns:a16="http://schemas.microsoft.com/office/drawing/2014/main" id="{4CF97232-030A-4A1A-BD5E-DEDFEFB9A6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28600"/>
            <a:ext cx="2217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vertical tune </a:t>
            </a: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</a:t>
            </a:r>
            <a:r>
              <a:rPr kumimoji="0" lang="en-US" altLang="en-US" sz="2400" b="1" i="1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</a:t>
            </a:r>
          </a:p>
        </p:txBody>
      </p:sp>
      <p:grpSp>
        <p:nvGrpSpPr>
          <p:cNvPr id="26629" name="Group 6">
            <a:extLst>
              <a:ext uri="{FF2B5EF4-FFF2-40B4-BE49-F238E27FC236}">
                <a16:creationId xmlns:a16="http://schemas.microsoft.com/office/drawing/2014/main" id="{1B17C41A-59B4-4F0B-8CEB-D3F44B9402D1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-1066800"/>
            <a:ext cx="3890963" cy="7137400"/>
            <a:chOff x="2283229" y="-1053568"/>
            <a:chExt cx="3890452" cy="7137519"/>
          </a:xfrm>
        </p:grpSpPr>
        <p:sp>
          <p:nvSpPr>
            <p:cNvPr id="5" name="Arc 4">
              <a:extLst>
                <a:ext uri="{FF2B5EF4-FFF2-40B4-BE49-F238E27FC236}">
                  <a16:creationId xmlns:a16="http://schemas.microsoft.com/office/drawing/2014/main" id="{837A40E6-5AD0-436B-AD4C-C1B62C6490A1}"/>
                </a:ext>
              </a:extLst>
            </p:cNvPr>
            <p:cNvSpPr/>
            <p:nvPr/>
          </p:nvSpPr>
          <p:spPr>
            <a:xfrm rot="16801521">
              <a:off x="2401932" y="2312202"/>
              <a:ext cx="4648277" cy="2895220"/>
            </a:xfrm>
            <a:prstGeom prst="arc">
              <a:avLst>
                <a:gd name="adj1" fmla="val 16200000"/>
                <a:gd name="adj2" fmla="val 68255"/>
              </a:avLst>
            </a:prstGeom>
            <a:noFill/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910B1682-C07F-4FCA-A1C4-B78467BFFCCC}"/>
                </a:ext>
              </a:extLst>
            </p:cNvPr>
            <p:cNvSpPr/>
            <p:nvPr/>
          </p:nvSpPr>
          <p:spPr>
            <a:xfrm rot="6402074">
              <a:off x="1406700" y="-177039"/>
              <a:ext cx="4648277" cy="2895220"/>
            </a:xfrm>
            <a:prstGeom prst="arc">
              <a:avLst>
                <a:gd name="adj1" fmla="val 15660595"/>
                <a:gd name="adj2" fmla="val 21275702"/>
              </a:avLst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6630" name="Group 7">
            <a:extLst>
              <a:ext uri="{FF2B5EF4-FFF2-40B4-BE49-F238E27FC236}">
                <a16:creationId xmlns:a16="http://schemas.microsoft.com/office/drawing/2014/main" id="{6C7A946C-B62B-44F4-9724-60F62858F6E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33400" y="-3657600"/>
            <a:ext cx="7780338" cy="14274800"/>
            <a:chOff x="2283229" y="-1053568"/>
            <a:chExt cx="3890452" cy="7137519"/>
          </a:xfrm>
        </p:grpSpPr>
        <p:sp>
          <p:nvSpPr>
            <p:cNvPr id="9" name="Arc 8">
              <a:extLst>
                <a:ext uri="{FF2B5EF4-FFF2-40B4-BE49-F238E27FC236}">
                  <a16:creationId xmlns:a16="http://schemas.microsoft.com/office/drawing/2014/main" id="{A53EC3AC-C6B8-487D-8C22-43728EC6A09F}"/>
                </a:ext>
              </a:extLst>
            </p:cNvPr>
            <p:cNvSpPr/>
            <p:nvPr/>
          </p:nvSpPr>
          <p:spPr>
            <a:xfrm rot="16801521">
              <a:off x="2401637" y="2311907"/>
              <a:ext cx="4648277" cy="2895811"/>
            </a:xfrm>
            <a:prstGeom prst="arc">
              <a:avLst>
                <a:gd name="adj1" fmla="val 16200000"/>
                <a:gd name="adj2" fmla="val 68255"/>
              </a:avLst>
            </a:prstGeom>
            <a:noFill/>
            <a:ln w="349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661C9A08-AD3C-4ACF-9D96-81B498D19B84}"/>
                </a:ext>
              </a:extLst>
            </p:cNvPr>
            <p:cNvSpPr/>
            <p:nvPr/>
          </p:nvSpPr>
          <p:spPr>
            <a:xfrm rot="6402074">
              <a:off x="1406996" y="-177335"/>
              <a:ext cx="4648277" cy="2895811"/>
            </a:xfrm>
            <a:prstGeom prst="arc">
              <a:avLst>
                <a:gd name="adj1" fmla="val 15660595"/>
                <a:gd name="adj2" fmla="val 21275702"/>
              </a:avLst>
            </a:prstGeom>
            <a:ln w="349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6631" name="TextBox 10">
            <a:extLst>
              <a:ext uri="{FF2B5EF4-FFF2-40B4-BE49-F238E27FC236}">
                <a16:creationId xmlns:a16="http://schemas.microsoft.com/office/drawing/2014/main" id="{C8B2B067-252C-4592-9257-32380773C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505200"/>
            <a:ext cx="3494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particles at the center of the bunch</a:t>
            </a:r>
          </a:p>
        </p:txBody>
      </p:sp>
      <p:sp>
        <p:nvSpPr>
          <p:cNvPr id="26632" name="TextBox 11">
            <a:extLst>
              <a:ext uri="{FF2B5EF4-FFF2-40B4-BE49-F238E27FC236}">
                <a16:creationId xmlns:a16="http://schemas.microsoft.com/office/drawing/2014/main" id="{CCD2159D-EC2C-461A-A52B-BC4724AF0E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762000"/>
            <a:ext cx="1630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particles in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transverse tail</a:t>
            </a:r>
          </a:p>
        </p:txBody>
      </p:sp>
      <p:sp>
        <p:nvSpPr>
          <p:cNvPr id="26633" name="TextBox 12">
            <a:extLst>
              <a:ext uri="{FF2B5EF4-FFF2-40B4-BE49-F238E27FC236}">
                <a16:creationId xmlns:a16="http://schemas.microsoft.com/office/drawing/2014/main" id="{8933E17C-1557-49E0-92B3-515E6A4C86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2209800"/>
            <a:ext cx="2273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collision / turn</a:t>
            </a:r>
          </a:p>
        </p:txBody>
      </p:sp>
      <p:sp>
        <p:nvSpPr>
          <p:cNvPr id="26634" name="TextBox 13">
            <a:extLst>
              <a:ext uri="{FF2B5EF4-FFF2-40B4-BE49-F238E27FC236}">
                <a16:creationId xmlns:a16="http://schemas.microsoft.com/office/drawing/2014/main" id="{AFE5AE8A-13E1-467E-9D37-20B7EA20B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5181600"/>
            <a:ext cx="2397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 collisions / turn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E3AE601-41D9-4E8F-A316-2DA6F6F591A6}"/>
              </a:ext>
            </a:extLst>
          </p:cNvPr>
          <p:cNvCxnSpPr/>
          <p:nvPr/>
        </p:nvCxnSpPr>
        <p:spPr>
          <a:xfrm rot="5400000">
            <a:off x="-380999" y="3352800"/>
            <a:ext cx="4419600" cy="3175"/>
          </a:xfrm>
          <a:prstGeom prst="straightConnector1">
            <a:avLst/>
          </a:prstGeom>
          <a:ln w="34925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6" name="TextBox 16">
            <a:extLst>
              <a:ext uri="{FF2B5EF4-FFF2-40B4-BE49-F238E27FC236}">
                <a16:creationId xmlns:a16="http://schemas.microsoft.com/office/drawing/2014/main" id="{C26BC65A-E706-4B74-8C45-85F9F8217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219200"/>
            <a:ext cx="1309688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tune spread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en-US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</a:t>
            </a:r>
            <a:r>
              <a:rPr kumimoji="0" lang="en-US" altLang="en-US" sz="2000" b="1" i="1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73910404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46233" y="-4527"/>
            <a:ext cx="6519863" cy="8001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luminosity scaling: damping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6534" y="855865"/>
            <a:ext cx="6510196" cy="143629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65125" marR="0" lvl="0" indent="-3651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beam-beam parameter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x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measures strength of  field sensed by the particles in a collision</a:t>
            </a:r>
          </a:p>
          <a:p>
            <a:pPr marL="365125" marR="0" lvl="0" indent="-3651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beam-beam parameter limits are empirically scaled from LEP data (4 IPs)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451659" y="2302950"/>
          <a:ext cx="2384381" cy="1554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0" name="Equation" r:id="rId3" imgW="1447560" imgH="939600" progId="Equation.3">
                  <p:embed/>
                </p:oleObj>
              </mc:Choice>
              <mc:Fallback>
                <p:oleObj name="Equation" r:id="rId3" imgW="1447560" imgH="9396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1659" y="2302950"/>
                        <a:ext cx="2384381" cy="15546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02" name="Picture 6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025" y="2699305"/>
            <a:ext cx="4641170" cy="3147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041654" y="855865"/>
            <a:ext cx="2102346" cy="1834775"/>
            <a:chOff x="7217182" y="846189"/>
            <a:chExt cx="2102346" cy="1834775"/>
          </a:xfrm>
        </p:grpSpPr>
        <p:pic>
          <p:nvPicPr>
            <p:cNvPr id="10304" name="Picture 6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7182" y="846189"/>
              <a:ext cx="2102346" cy="183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 bwMode="auto">
            <a:xfrm>
              <a:off x="7682805" y="1854395"/>
              <a:ext cx="537670" cy="49926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</p:grp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2282825" y="4311650"/>
          <a:ext cx="2012950" cy="1084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1" name="Equation" r:id="rId7" imgW="825480" imgH="444240" progId="Equation.3">
                  <p:embed/>
                </p:oleObj>
              </mc:Choice>
              <mc:Fallback>
                <p:oleObj name="Equation" r:id="rId7" imgW="825480" imgH="444240" progId="Equation.3">
                  <p:embed/>
                  <p:pic>
                    <p:nvPicPr>
                      <p:cNvPr id="1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2825" y="4311650"/>
                        <a:ext cx="2012950" cy="1084263"/>
                      </a:xfrm>
                      <a:prstGeom prst="rect">
                        <a:avLst/>
                      </a:prstGeom>
                      <a:solidFill>
                        <a:srgbClr val="DAEDEF"/>
                      </a:solidFill>
                      <a:ln>
                        <a:solidFill>
                          <a:srgbClr val="BBE0E3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ight Arrow 13"/>
          <p:cNvSpPr/>
          <p:nvPr/>
        </p:nvSpPr>
        <p:spPr bwMode="auto">
          <a:xfrm>
            <a:off x="1074157" y="4532043"/>
            <a:ext cx="905716" cy="39403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23419" y="3851455"/>
            <a:ext cx="2518235" cy="46166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reasonable agreement  with first simulations for FCC </a:t>
            </a:r>
            <a:r>
              <a:rPr kumimoji="0" lang="en-US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endParaRPr kumimoji="0" lang="en-GB" sz="1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6413297"/>
            <a:ext cx="8044947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J.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Wenninger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R.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Assmann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S. White, K. Ohmi, D.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Shatilov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et al.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24279" y="2514639"/>
            <a:ext cx="3221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Assmann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&amp; K.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Cornelis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EPAC2000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2195736" y="4082287"/>
            <a:ext cx="792088" cy="449756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1693929" y="3797593"/>
            <a:ext cx="470000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x4</a:t>
            </a: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3491880" y="3682177"/>
            <a:ext cx="635495" cy="630943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851632" y="3302774"/>
            <a:ext cx="683200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x4.5</a:t>
            </a: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04720" y="5566629"/>
            <a:ext cx="1382110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x1/25-1/50</a:t>
            </a: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 flipV="1">
            <a:off x="4193233" y="5157192"/>
            <a:ext cx="153895" cy="409437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1861415" y="5105245"/>
            <a:ext cx="1151967" cy="200056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1223929" y="5166519"/>
            <a:ext cx="619080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&lt;x2</a:t>
            </a: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558" y="3702884"/>
            <a:ext cx="1083951" cy="76944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GB" sz="2000" b="1" i="1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endParaRPr kumimoji="0" lang="en-GB" sz="20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vs LEP</a:t>
            </a: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30771" y="5846765"/>
                <a:ext cx="4322017" cy="461665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2400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  <a:cs typeface="+mn-cs"/>
                      </a:rPr>
                      <m:t>→</m:t>
                    </m:r>
                  </m:oMath>
                </a14:m>
                <a:r>
                  <a:rPr kumimoji="0" lang="en-GB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extremely high luminosity</a:t>
                </a:r>
                <a:endParaRPr kumimoji="0" lang="fr-FR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71" y="5846765"/>
                <a:ext cx="4322017" cy="461665"/>
              </a:xfrm>
              <a:prstGeom prst="rect">
                <a:avLst/>
              </a:prstGeom>
              <a:blipFill rotWithShape="1">
                <a:blip r:embed="rId9"/>
                <a:stretch>
                  <a:fillRect t="-9211" r="-987" b="-302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00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/>
      <p:bldP spid="21" grpId="0"/>
      <p:bldP spid="22" grpId="0"/>
      <p:bldP spid="28" grpId="0"/>
      <p:bldP spid="29" grpId="0"/>
      <p:bldP spid="30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07350" y="859927"/>
            <a:ext cx="5252132" cy="2992122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</a:rPr>
              <a:t>FCC-Conceptual Design Reports (completed in 2018):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800" b="1" dirty="0"/>
              <a:t>Vol 1 Physics, Vol 2 FCC-ee, Vol 3 FCC-</a:t>
            </a:r>
            <a:r>
              <a:rPr lang="en-US" sz="1800" b="1" dirty="0" err="1"/>
              <a:t>hh</a:t>
            </a:r>
            <a:r>
              <a:rPr lang="en-US" sz="1800" b="1" dirty="0"/>
              <a:t>, Vol 4 HE-LHC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CDRs published in </a:t>
            </a:r>
            <a:r>
              <a:rPr lang="fr-FR" sz="1800" b="1" spc="-1" dirty="0" err="1"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sz="1800" b="1" spc="-1" dirty="0">
                <a:uFill>
                  <a:solidFill>
                    <a:srgbClr val="FFFFFF"/>
                  </a:solidFill>
                </a:uFill>
                <a:latin typeface="Tahoma"/>
              </a:rPr>
              <a:t> Physical Journal C (Vol 1) and ST (Vol 2 – 4) </a:t>
            </a:r>
          </a:p>
          <a:p>
            <a:pPr marL="670322" lvl="1" indent="0">
              <a:spcBef>
                <a:spcPts val="900"/>
              </a:spcBef>
              <a:buClr>
                <a:srgbClr val="0C377B"/>
              </a:buClr>
              <a:buNone/>
            </a:pPr>
            <a:r>
              <a:rPr lang="en-US" sz="1600" dirty="0">
                <a:solidFill>
                  <a:sysClr val="windowText" lastClr="000000"/>
                </a:solidFill>
                <a:hlinkClick r:id="rId2"/>
              </a:rPr>
              <a:t>EPJ C 79, 6 (2019) 474</a:t>
            </a:r>
            <a:r>
              <a:rPr lang="en-US" sz="1600" dirty="0">
                <a:solidFill>
                  <a:sysClr val="windowText" lastClr="000000"/>
                </a:solidFill>
              </a:rPr>
              <a:t>  , </a:t>
            </a:r>
            <a:r>
              <a:rPr lang="en-US" sz="1600" dirty="0">
                <a:solidFill>
                  <a:sysClr val="windowText" lastClr="000000"/>
                </a:solidFill>
                <a:hlinkClick r:id="rId3"/>
              </a:rPr>
              <a:t>EPJ ST 228, 2 (2019) 261-623 </a:t>
            </a:r>
            <a:r>
              <a:rPr lang="en-US" sz="1600" dirty="0">
                <a:solidFill>
                  <a:sysClr val="windowText" lastClr="000000"/>
                </a:solidFill>
              </a:rPr>
              <a:t>, </a:t>
            </a:r>
            <a:r>
              <a:rPr lang="en-US" sz="1600" dirty="0">
                <a:solidFill>
                  <a:sysClr val="windowText" lastClr="000000"/>
                </a:solidFill>
                <a:hlinkClick r:id="rId4"/>
              </a:rPr>
              <a:t>EPJ ST 228, 4 (2019) 755-1107</a:t>
            </a:r>
            <a:r>
              <a:rPr lang="en-US" sz="1600" dirty="0">
                <a:solidFill>
                  <a:sysClr val="windowText" lastClr="000000"/>
                </a:solidFill>
              </a:rPr>
              <a:t>  , </a:t>
            </a:r>
            <a:r>
              <a:rPr lang="en-US" sz="1600" dirty="0">
                <a:solidFill>
                  <a:sysClr val="windowText" lastClr="000000"/>
                </a:solidFill>
                <a:hlinkClick r:id="rId5"/>
              </a:rPr>
              <a:t>EPJ ST 228, 5 (2019) 1109-1382</a:t>
            </a:r>
            <a:r>
              <a:rPr lang="en-US" sz="1600" dirty="0">
                <a:solidFill>
                  <a:sysClr val="windowText" lastClr="000000"/>
                </a:solidFill>
              </a:rPr>
              <a:t> </a:t>
            </a:r>
          </a:p>
          <a:p>
            <a:pPr marL="336042" lvl="1" indent="0">
              <a:spcBef>
                <a:spcPts val="900"/>
              </a:spcBef>
              <a:buClr>
                <a:srgbClr val="0C377B"/>
              </a:buClr>
              <a:buNone/>
            </a:pPr>
            <a:endParaRPr lang="en-GB" sz="1800" b="1" dirty="0">
              <a:solidFill>
                <a:srgbClr val="0000FF"/>
              </a:solidFill>
            </a:endParaRPr>
          </a:p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00FF"/>
                </a:solidFill>
              </a:rPr>
              <a:t>Summary documents provided to EPPSU SG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800" b="1" dirty="0"/>
              <a:t>FCC-integral, FCC-ee, FCC-</a:t>
            </a:r>
            <a:r>
              <a:rPr lang="en-US" sz="1800" b="1" dirty="0" err="1"/>
              <a:t>hh</a:t>
            </a:r>
            <a:r>
              <a:rPr lang="en-US" sz="1800" b="1" dirty="0"/>
              <a:t>, HE-LHC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Accessible on </a:t>
            </a:r>
            <a:r>
              <a:rPr lang="en-GB" sz="1800" dirty="0">
                <a:hlinkClick r:id="rId6"/>
              </a:rPr>
              <a:t>http://fcc-cdr.web.cern.ch/</a:t>
            </a:r>
            <a:endParaRPr lang="en-GB" sz="1800" dirty="0"/>
          </a:p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-19097" y="3592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3300" kern="0" dirty="0">
                <a:latin typeface="Arial"/>
              </a:rPr>
              <a:t>           FCC CDR and Study Documentation</a:t>
            </a:r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33" y="121349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1916761" y="772568"/>
            <a:ext cx="1883908" cy="26889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098" y="751175"/>
            <a:ext cx="1890982" cy="25231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888" y="3208454"/>
            <a:ext cx="2039431" cy="29921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09687" y="3208454"/>
            <a:ext cx="1978558" cy="295614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044805">
            <a:off x="151840" y="2638463"/>
            <a:ext cx="3877348" cy="120032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en-GB" sz="2400" dirty="0">
                <a:solidFill>
                  <a:srgbClr val="FF0000"/>
                </a:solidFill>
                <a:latin typeface="Arial"/>
              </a:rPr>
              <a:t>&gt;1350 contributors from </a:t>
            </a:r>
          </a:p>
          <a:p>
            <a:pPr algn="ctr" defTabSz="685800">
              <a:defRPr/>
            </a:pPr>
            <a:r>
              <a:rPr lang="en-GB" sz="2400" dirty="0">
                <a:solidFill>
                  <a:srgbClr val="FF0000"/>
                </a:solidFill>
                <a:latin typeface="Arial"/>
              </a:rPr>
              <a:t>&gt; 350 </a:t>
            </a:r>
            <a:r>
              <a:rPr lang="en-GB" sz="2400" i="1" dirty="0">
                <a:solidFill>
                  <a:srgbClr val="FF0000"/>
                </a:solidFill>
                <a:latin typeface="Arial"/>
              </a:rPr>
              <a:t>institutes,</a:t>
            </a:r>
          </a:p>
          <a:p>
            <a:pPr algn="ctr" defTabSz="685800">
              <a:defRPr/>
            </a:pPr>
            <a:r>
              <a:rPr lang="en-GB" sz="2400" i="1" dirty="0">
                <a:solidFill>
                  <a:srgbClr val="FF0000"/>
                </a:solidFill>
                <a:latin typeface="Arial"/>
              </a:rPr>
              <a:t>a truly global effort</a:t>
            </a:r>
            <a:endParaRPr lang="en-GB" sz="240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861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kern="0" dirty="0">
                <a:latin typeface="Arial"/>
              </a:rPr>
              <a:t>           2020 Update of the European Strategy for Particle Physics</a:t>
            </a: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62" y="6366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A36AE54F-A810-C84A-834F-460747F4CE72}"/>
              </a:ext>
            </a:extLst>
          </p:cNvPr>
          <p:cNvSpPr txBox="1">
            <a:spLocks/>
          </p:cNvSpPr>
          <p:nvPr/>
        </p:nvSpPr>
        <p:spPr>
          <a:xfrm>
            <a:off x="-92836" y="1182106"/>
            <a:ext cx="9049977" cy="360934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5000" lvl="3" indent="0" defTabSz="685800">
              <a:buClr>
                <a:srgbClr val="969696"/>
              </a:buClr>
              <a:buNone/>
            </a:pPr>
            <a:r>
              <a:rPr lang="en-GB" sz="2400" b="1" i="1" dirty="0">
                <a:solidFill>
                  <a:srgbClr val="0C377B"/>
                </a:solidFill>
                <a:latin typeface="Arial"/>
              </a:rPr>
              <a:t>Core sentence “order of the further FCC study”:</a:t>
            </a:r>
          </a:p>
          <a:p>
            <a:pPr marL="1038987" lvl="3" indent="-257175" defTabSz="685800">
              <a:buClr>
                <a:srgbClr val="969696"/>
              </a:buClr>
            </a:pPr>
            <a:endParaRPr lang="en-GB" sz="2000" b="1" i="1" dirty="0">
              <a:solidFill>
                <a:srgbClr val="0C377B"/>
              </a:solidFill>
              <a:latin typeface="Arial"/>
            </a:endParaRPr>
          </a:p>
          <a:p>
            <a:pPr marL="405000" lvl="3" indent="0" defTabSz="685800">
              <a:buClr>
                <a:srgbClr val="969696"/>
              </a:buClr>
              <a:buNone/>
            </a:pPr>
            <a:r>
              <a:rPr lang="en-GB" sz="2400" b="1" dirty="0">
                <a:solidFill>
                  <a:srgbClr val="3030A4"/>
                </a:solidFill>
                <a:latin typeface="Arial"/>
              </a:rPr>
              <a:t>“Europe, together with its international partners, should investigate the </a:t>
            </a:r>
            <a:r>
              <a:rPr lang="en-GB" sz="2400" b="1" dirty="0">
                <a:solidFill>
                  <a:srgbClr val="FF0000"/>
                </a:solidFill>
                <a:latin typeface="Arial"/>
              </a:rPr>
              <a:t>technical and financial feasibility of a future hadron collider at CERN with a centre-of-mass energy of at least 100 </a:t>
            </a:r>
            <a:r>
              <a:rPr lang="en-GB" sz="2400" b="1" dirty="0" err="1">
                <a:solidFill>
                  <a:srgbClr val="FF0000"/>
                </a:solidFill>
                <a:latin typeface="Arial"/>
              </a:rPr>
              <a:t>TeV</a:t>
            </a:r>
            <a:r>
              <a:rPr lang="en-GB" sz="2400" b="1" dirty="0">
                <a:solidFill>
                  <a:srgbClr val="FF0000"/>
                </a:solidFill>
                <a:latin typeface="Arial"/>
              </a:rPr>
              <a:t> and with an electron-positron Higgs and electroweak factory as a possible first stage. </a:t>
            </a:r>
            <a:r>
              <a:rPr lang="en-GB" sz="2400" b="1" dirty="0">
                <a:solidFill>
                  <a:srgbClr val="3030A4"/>
                </a:solidFill>
                <a:latin typeface="Arial"/>
              </a:rPr>
              <a:t>Such a feasibility study of the colliders and related infrastructure should be established as a global endeavour and be completed on the timescale of the next Strategy update.”</a:t>
            </a:r>
          </a:p>
        </p:txBody>
      </p:sp>
    </p:spTree>
    <p:extLst>
      <p:ext uri="{BB962C8B-B14F-4D97-AF65-F5344CB8AC3E}">
        <p14:creationId xmlns:p14="http://schemas.microsoft.com/office/powerpoint/2010/main" val="2229201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73EE8DAC-5347-404C-B4D3-F352093A62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598" y="2538411"/>
            <a:ext cx="4638402" cy="354006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0" y="-69423"/>
            <a:ext cx="9144000" cy="830997"/>
          </a:xfrm>
          <a:prstGeom prst="rect">
            <a:avLst/>
          </a:prstGeom>
          <a:solidFill>
            <a:sysClr val="windowText" lastClr="000000"/>
          </a:solidFill>
        </p:spPr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 figure of merit: luminosity</a:t>
            </a:r>
          </a:p>
        </p:txBody>
      </p:sp>
      <p:sp>
        <p:nvSpPr>
          <p:cNvPr id="38" name="Text Box 7">
            <a:extLst>
              <a:ext uri="{FF2B5EF4-FFF2-40B4-BE49-F238E27FC236}">
                <a16:creationId xmlns:a16="http://schemas.microsoft.com/office/drawing/2014/main" id="{D3BC4E65-64EA-493C-B922-381AAB51E0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205" y="1616401"/>
            <a:ext cx="2343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reaction rate</a:t>
            </a:r>
          </a:p>
        </p:txBody>
      </p:sp>
      <p:sp>
        <p:nvSpPr>
          <p:cNvPr id="39" name="Text Box 8">
            <a:extLst>
              <a:ext uri="{FF2B5EF4-FFF2-40B4-BE49-F238E27FC236}">
                <a16:creationId xmlns:a16="http://schemas.microsoft.com/office/drawing/2014/main" id="{3578F65C-614A-4916-A2E3-0815D4E7A2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5005" y="1464001"/>
            <a:ext cx="1981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luminosity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299EAF1-4144-4157-864B-0DDBE8F0D0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3805" y="854401"/>
            <a:ext cx="2297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000" b="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</a:t>
            </a:r>
            <a:r>
              <a:rPr kumimoji="0" lang="en-US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 </a:t>
            </a:r>
            <a:r>
              <a:rPr kumimoji="0" lang="en-US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s</a:t>
            </a:r>
            <a:r>
              <a:rPr kumimoji="0" lang="en-US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6000" b="0" i="1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</a:t>
            </a:r>
            <a:r>
              <a:rPr kumimoji="0" lang="en-US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41" name="Text Box 8">
            <a:extLst>
              <a:ext uri="{FF2B5EF4-FFF2-40B4-BE49-F238E27FC236}">
                <a16:creationId xmlns:a16="http://schemas.microsoft.com/office/drawing/2014/main" id="{AFAE6BB3-C039-44B9-851D-E5AFB36222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605" y="1768801"/>
            <a:ext cx="25034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cross section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F2C6434-9148-4809-BE08-4AD61A0E8A9C}"/>
                  </a:ext>
                </a:extLst>
              </p:cNvPr>
              <p:cNvSpPr txBox="1"/>
              <p:nvPr/>
            </p:nvSpPr>
            <p:spPr>
              <a:xfrm>
                <a:off x="593446" y="3823228"/>
                <a:ext cx="3577903" cy="12829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𝐿</m:t>
                      </m:r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7964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7964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kumimoji="0" lang="en-US" sz="3600" b="0" i="0" u="none" strike="noStrike" kern="1200" cap="none" spc="0" normalizeH="0" baseline="-25000" noProof="0" smtClean="0">
                              <a:ln>
                                <a:noFill/>
                              </a:ln>
                              <a:solidFill>
                                <a:srgbClr val="F7964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coll</m:t>
                          </m:r>
                        </m:sub>
                      </m:sSub>
                      <m:f>
                        <m:fPr>
                          <m:ctrlP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0" lang="en-US" sz="3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30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sz="3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30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n-US" sz="3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30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𝑏</m:t>
                              </m:r>
                            </m:sub>
                            <m:sup>
                              <m:r>
                                <a:rPr kumimoji="0" lang="en-US" sz="3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30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  <m:r>
                            <a:rPr kumimoji="0" 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𝜋</m:t>
                          </m:r>
                          <m:sSubSup>
                            <m:sSubSupPr>
                              <m:ctrlPr>
                                <a:rPr kumimoji="0" lang="en-US" sz="3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sz="3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en-US" sz="3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𝑥</m:t>
                              </m:r>
                            </m:sub>
                            <m:sup>
                              <m:r>
                                <a:rPr kumimoji="0" lang="en-US" sz="3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∗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kumimoji="0" lang="en-US" sz="3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sz="3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en-US" sz="3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𝑦</m:t>
                              </m:r>
                            </m:sub>
                            <m:sup>
                              <m:r>
                                <a:rPr kumimoji="0" lang="en-US" sz="3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  <m:r>
                        <a:rPr kumimoji="0" lang="en-US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9BBB5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𝐹</m:t>
                      </m:r>
                    </m:oMath>
                  </m:oMathPara>
                </a14:m>
                <a:endParaRPr kumimoji="0" lang="en-GB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F2C6434-9148-4809-BE08-4AD61A0E8A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446" y="3823228"/>
                <a:ext cx="3577903" cy="12829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3F0399E-C352-491A-BAD6-CADDB082536F}"/>
              </a:ext>
            </a:extLst>
          </p:cNvPr>
          <p:cNvCxnSpPr>
            <a:cxnSpLocks/>
          </p:cNvCxnSpPr>
          <p:nvPr/>
        </p:nvCxnSpPr>
        <p:spPr>
          <a:xfrm flipV="1">
            <a:off x="2651760" y="5103076"/>
            <a:ext cx="233680" cy="614357"/>
          </a:xfrm>
          <a:prstGeom prst="straightConnector1">
            <a:avLst/>
          </a:prstGeom>
          <a:ln w="444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EFD611E-5CED-49B5-80CB-D062968D7F7C}"/>
              </a:ext>
            </a:extLst>
          </p:cNvPr>
          <p:cNvCxnSpPr>
            <a:cxnSpLocks/>
          </p:cNvCxnSpPr>
          <p:nvPr/>
        </p:nvCxnSpPr>
        <p:spPr>
          <a:xfrm flipV="1">
            <a:off x="2814320" y="5106143"/>
            <a:ext cx="550704" cy="611290"/>
          </a:xfrm>
          <a:prstGeom prst="straightConnector1">
            <a:avLst/>
          </a:prstGeom>
          <a:ln w="444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1D67318-4F38-43A7-A60E-3C86460436C7}"/>
              </a:ext>
            </a:extLst>
          </p:cNvPr>
          <p:cNvSpPr txBox="1"/>
          <p:nvPr/>
        </p:nvSpPr>
        <p:spPr>
          <a:xfrm>
            <a:off x="1749637" y="5711298"/>
            <a:ext cx="21293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horizontal &amp; vertical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rms beam size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 collision point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7FA9E80-8EB7-4087-B289-5956839626DC}"/>
              </a:ext>
            </a:extLst>
          </p:cNvPr>
          <p:cNvCxnSpPr>
            <a:cxnSpLocks/>
          </p:cNvCxnSpPr>
          <p:nvPr/>
        </p:nvCxnSpPr>
        <p:spPr>
          <a:xfrm flipV="1">
            <a:off x="995680" y="4899877"/>
            <a:ext cx="510083" cy="596683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93A5F81-F7E2-4F43-867E-9C877EBDA802}"/>
              </a:ext>
            </a:extLst>
          </p:cNvPr>
          <p:cNvSpPr txBox="1"/>
          <p:nvPr/>
        </p:nvSpPr>
        <p:spPr>
          <a:xfrm>
            <a:off x="398156" y="5612726"/>
            <a:ext cx="9473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bunch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collision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rate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79646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022E109-7C83-449A-BA10-435130C5DAF5}"/>
              </a:ext>
            </a:extLst>
          </p:cNvPr>
          <p:cNvCxnSpPr>
            <a:cxnSpLocks/>
          </p:cNvCxnSpPr>
          <p:nvPr/>
        </p:nvCxnSpPr>
        <p:spPr>
          <a:xfrm>
            <a:off x="2347169" y="3429000"/>
            <a:ext cx="304591" cy="429897"/>
          </a:xfrm>
          <a:prstGeom prst="straightConnector1">
            <a:avLst/>
          </a:prstGeom>
          <a:ln w="44450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6D44166B-839C-4984-9F65-595496C9F408}"/>
              </a:ext>
            </a:extLst>
          </p:cNvPr>
          <p:cNvSpPr txBox="1"/>
          <p:nvPr/>
        </p:nvSpPr>
        <p:spPr>
          <a:xfrm>
            <a:off x="1120977" y="2783732"/>
            <a:ext cx="1206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bunch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population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C651FDF-04F9-490A-8F0D-10A6C771DA3D}"/>
              </a:ext>
            </a:extLst>
          </p:cNvPr>
          <p:cNvCxnSpPr>
            <a:cxnSpLocks/>
          </p:cNvCxnSpPr>
          <p:nvPr/>
        </p:nvCxnSpPr>
        <p:spPr>
          <a:xfrm>
            <a:off x="3557059" y="3482868"/>
            <a:ext cx="302682" cy="695431"/>
          </a:xfrm>
          <a:prstGeom prst="straightConnector1">
            <a:avLst/>
          </a:prstGeom>
          <a:ln w="44450">
            <a:solidFill>
              <a:schemeClr val="accent3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3D2F9E49-6B97-46AC-855D-8407EA87E378}"/>
              </a:ext>
            </a:extLst>
          </p:cNvPr>
          <p:cNvSpPr txBox="1"/>
          <p:nvPr/>
        </p:nvSpPr>
        <p:spPr>
          <a:xfrm>
            <a:off x="2382397" y="2511805"/>
            <a:ext cx="21018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geometric factor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(crossing angle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hour glass, pinch, …)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CDC9927-C7C0-45F9-AC07-57A3126FC4A6}"/>
              </a:ext>
            </a:extLst>
          </p:cNvPr>
          <p:cNvSpPr txBox="1"/>
          <p:nvPr/>
        </p:nvSpPr>
        <p:spPr>
          <a:xfrm>
            <a:off x="6513513" y="1062391"/>
            <a:ext cx="13896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s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tends to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decrease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 energy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endParaRPr kumimoji="0" lang="en-GB" sz="2000" b="0" i="0" u="none" strike="noStrike" kern="1200" cap="none" spc="0" normalizeH="0" baseline="3000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C74A245-FC41-4A02-A2A5-89CFF6950FB3}"/>
              </a:ext>
            </a:extLst>
          </p:cNvPr>
          <p:cNvSpPr txBox="1"/>
          <p:nvPr/>
        </p:nvSpPr>
        <p:spPr>
          <a:xfrm>
            <a:off x="5055683" y="5988297"/>
            <a:ext cx="3573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peak luminosity increased by almost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 orders of magnitude over 60 years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3963C61-74A2-4226-9608-89D2B5EC50BD}"/>
              </a:ext>
            </a:extLst>
          </p:cNvPr>
          <p:cNvSpPr txBox="1"/>
          <p:nvPr/>
        </p:nvSpPr>
        <p:spPr>
          <a:xfrm>
            <a:off x="5360031" y="2432253"/>
            <a:ext cx="3566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V. Shiltsev &amp; F.Z., arXiv:2003.09084, submitted to RMP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843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35" grpId="0"/>
      <p:bldP spid="46" grpId="0"/>
      <p:bldP spid="50" grpId="0"/>
      <p:bldP spid="54" grpId="0"/>
      <p:bldP spid="58" grpId="0"/>
      <p:bldP spid="59" grpId="0"/>
      <p:bldP spid="62" grpId="0"/>
      <p:bldP spid="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01E13-FA08-45AC-A686-2FAFE948096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9063" y="0"/>
            <a:ext cx="8229600" cy="6969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Luminosity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77F8CC9-2B12-4CAE-B310-3ABA487D94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485615"/>
              </p:ext>
            </p:extLst>
          </p:nvPr>
        </p:nvGraphicFramePr>
        <p:xfrm>
          <a:off x="76200" y="2895600"/>
          <a:ext cx="5105400" cy="347503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60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50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7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</a:t>
                      </a:r>
                    </a:p>
                  </a:txBody>
                  <a:tcPr marT="45724" marB="4572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Number</a:t>
                      </a:r>
                      <a:r>
                        <a:rPr lang="en-US" sz="2000" b="1" baseline="0" dirty="0">
                          <a:solidFill>
                            <a:srgbClr val="FF0000"/>
                          </a:solidFill>
                        </a:rPr>
                        <a:t> of particles per bunch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76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err="1"/>
                        <a:t>n</a:t>
                      </a:r>
                      <a:r>
                        <a:rPr lang="en-US" sz="2000" baseline="-25000" dirty="0" err="1"/>
                        <a:t>b</a:t>
                      </a:r>
                      <a:endParaRPr lang="en-US" sz="2000" baseline="-25000" dirty="0"/>
                    </a:p>
                  </a:txBody>
                  <a:tcPr marT="45724" marB="4572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Number of bunches</a:t>
                      </a: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7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f</a:t>
                      </a:r>
                    </a:p>
                  </a:txBody>
                  <a:tcPr marT="45724" marB="4572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Revolution frequency</a:t>
                      </a: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76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σ</a:t>
                      </a:r>
                      <a:r>
                        <a:rPr lang="de-DE" sz="2000" dirty="0"/>
                        <a:t>*</a:t>
                      </a:r>
                      <a:endParaRPr lang="en-US" sz="2000" dirty="0"/>
                    </a:p>
                  </a:txBody>
                  <a:tcPr marT="45724" marB="4572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Beam size at interaction point</a:t>
                      </a: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110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</a:t>
                      </a:r>
                    </a:p>
                  </a:txBody>
                  <a:tcPr marT="45724" marB="4572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reduction</a:t>
                      </a:r>
                      <a:r>
                        <a:rPr lang="en-US" sz="2000" baseline="0" dirty="0"/>
                        <a:t> factor due to crossing angle and “hourglass effect”</a:t>
                      </a:r>
                      <a:endParaRPr lang="en-US" sz="2000" dirty="0"/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76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ε</a:t>
                      </a:r>
                      <a:endParaRPr lang="en-US" sz="2000" dirty="0"/>
                    </a:p>
                  </a:txBody>
                  <a:tcPr marT="45724" marB="4572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Emittance</a:t>
                      </a:r>
                      <a:r>
                        <a:rPr lang="en-US" sz="2000" baseline="0" dirty="0"/>
                        <a:t> </a:t>
                      </a:r>
                      <a:endParaRPr lang="en-US" sz="2000" dirty="0"/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76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ε</a:t>
                      </a:r>
                      <a:r>
                        <a:rPr lang="de-DE" sz="2000" baseline="-25000" dirty="0"/>
                        <a:t>n</a:t>
                      </a:r>
                      <a:endParaRPr lang="en-US" sz="2000" baseline="-25000" dirty="0"/>
                    </a:p>
                  </a:txBody>
                  <a:tcPr marT="45724" marB="4572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baseline="0" dirty="0">
                          <a:solidFill>
                            <a:srgbClr val="FF0000"/>
                          </a:solidFill>
                        </a:rPr>
                        <a:t>Normalized emittance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76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β</a:t>
                      </a:r>
                      <a:r>
                        <a:rPr lang="de-DE" sz="2000" dirty="0"/>
                        <a:t>*</a:t>
                      </a:r>
                      <a:endParaRPr lang="en-US" sz="2000" dirty="0"/>
                    </a:p>
                  </a:txBody>
                  <a:tcPr marT="45724" marB="4572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Beta function at IP </a:t>
                      </a: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8" name="Ellipse 17">
            <a:extLst>
              <a:ext uri="{FF2B5EF4-FFF2-40B4-BE49-F238E27FC236}">
                <a16:creationId xmlns:a16="http://schemas.microsoft.com/office/drawing/2014/main" id="{37ED19A1-C374-4D15-9A58-370C64650952}"/>
              </a:ext>
            </a:extLst>
          </p:cNvPr>
          <p:cNvSpPr/>
          <p:nvPr/>
        </p:nvSpPr>
        <p:spPr>
          <a:xfrm>
            <a:off x="5257800" y="990600"/>
            <a:ext cx="12192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7FC52CE4-1E73-4439-A784-8B2D9F36468B}"/>
              </a:ext>
            </a:extLst>
          </p:cNvPr>
          <p:cNvSpPr/>
          <p:nvPr/>
        </p:nvSpPr>
        <p:spPr>
          <a:xfrm>
            <a:off x="5516880" y="1588071"/>
            <a:ext cx="19304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396" name="Picture 9">
            <a:extLst>
              <a:ext uri="{FF2B5EF4-FFF2-40B4-BE49-F238E27FC236}">
                <a16:creationId xmlns:a16="http://schemas.microsoft.com/office/drawing/2014/main" id="{29C79284-7951-423F-A72F-1FF8B17F13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124200"/>
            <a:ext cx="2357438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398" name="Object 11">
            <a:extLst>
              <a:ext uri="{FF2B5EF4-FFF2-40B4-BE49-F238E27FC236}">
                <a16:creationId xmlns:a16="http://schemas.microsoft.com/office/drawing/2014/main" id="{7106EBCB-42C5-4C00-B842-3FADC2ABDB6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00800" y="5105400"/>
          <a:ext cx="1728788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8" name="Equation" r:id="rId4" imgW="676440" imgH="264960" progId="Equation.3">
                  <p:embed/>
                </p:oleObj>
              </mc:Choice>
              <mc:Fallback>
                <p:oleObj name="Equation" r:id="rId4" imgW="676440" imgH="264960" progId="Equation.3">
                  <p:embed/>
                  <p:pic>
                    <p:nvPicPr>
                      <p:cNvPr id="15398" name="Object 11">
                        <a:extLst>
                          <a:ext uri="{FF2B5EF4-FFF2-40B4-BE49-F238E27FC236}">
                            <a16:creationId xmlns:a16="http://schemas.microsoft.com/office/drawing/2014/main" id="{7106EBCB-42C5-4C00-B842-3FADC2ABDB6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5105400"/>
                        <a:ext cx="1728788" cy="808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00" name="TextBox 12">
            <a:extLst>
              <a:ext uri="{FF2B5EF4-FFF2-40B4-BE49-F238E27FC236}">
                <a16:creationId xmlns:a16="http://schemas.microsoft.com/office/drawing/2014/main" id="{8D052C29-AA5C-46D1-BEFA-2643714BD2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5425" y="6478588"/>
            <a:ext cx="1203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M. Lamont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76A5A1A-9BD2-42C1-B5F4-08D37A3A099B}"/>
                  </a:ext>
                </a:extLst>
              </p:cNvPr>
              <p:cNvSpPr txBox="1"/>
              <p:nvPr/>
            </p:nvSpPr>
            <p:spPr>
              <a:xfrm>
                <a:off x="1835026" y="1089565"/>
                <a:ext cx="5849871" cy="11949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ad>
                            <m:radPr>
                              <m:degHide m:val="on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76A5A1A-9BD2-42C1-B5F4-08D37A3A09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026" y="1089565"/>
                <a:ext cx="5849871" cy="119494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8D660E1D-1E55-4A1A-9813-3E6497A123D3}"/>
              </a:ext>
            </a:extLst>
          </p:cNvPr>
          <p:cNvSpPr txBox="1"/>
          <p:nvPr/>
        </p:nvSpPr>
        <p:spPr>
          <a:xfrm>
            <a:off x="7131470" y="417969"/>
            <a:ext cx="18934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various limitations:</a:t>
            </a:r>
            <a:endParaRPr lang="en-GB" sz="1400" dirty="0">
              <a:solidFill>
                <a:srgbClr val="FF0000"/>
              </a:solidFill>
            </a:endParaRPr>
          </a:p>
          <a:p>
            <a:r>
              <a:rPr lang="en-GB" sz="1400" dirty="0">
                <a:solidFill>
                  <a:srgbClr val="FF0000"/>
                </a:solidFill>
              </a:rPr>
              <a:t>beam current (power)</a:t>
            </a:r>
          </a:p>
          <a:p>
            <a:r>
              <a:rPr lang="en-US" sz="1400" dirty="0" err="1">
                <a:solidFill>
                  <a:srgbClr val="FF0000"/>
                </a:solidFill>
              </a:rPr>
              <a:t>beambeam</a:t>
            </a:r>
            <a:r>
              <a:rPr lang="en-US" sz="1400" dirty="0">
                <a:solidFill>
                  <a:srgbClr val="FF0000"/>
                </a:solidFill>
              </a:rPr>
              <a:t> tune shift</a:t>
            </a:r>
          </a:p>
          <a:p>
            <a:r>
              <a:rPr lang="en-US" sz="1400" dirty="0" err="1">
                <a:solidFill>
                  <a:srgbClr val="FF0000"/>
                </a:solidFill>
              </a:rPr>
              <a:t>beamstrahlung</a:t>
            </a:r>
            <a:r>
              <a:rPr lang="en-US" sz="1400" dirty="0">
                <a:solidFill>
                  <a:srgbClr val="FF0000"/>
                </a:solidFill>
              </a:rPr>
              <a:t>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Zfig10">
            <a:extLst>
              <a:ext uri="{FF2B5EF4-FFF2-40B4-BE49-F238E27FC236}">
                <a16:creationId xmlns:a16="http://schemas.microsoft.com/office/drawing/2014/main" id="{635FED3C-F39D-4FAC-ABED-1102441059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00188"/>
            <a:ext cx="74676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1">
            <a:extLst>
              <a:ext uri="{FF2B5EF4-FFF2-40B4-BE49-F238E27FC236}">
                <a16:creationId xmlns:a16="http://schemas.microsoft.com/office/drawing/2014/main" id="{98785DA0-7C38-41CE-9356-1230F2439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228600"/>
            <a:ext cx="63914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3600" dirty="0">
                <a:solidFill>
                  <a:srgbClr val="000000"/>
                </a:solidFill>
              </a:rPr>
              <a:t>s</a:t>
            </a:r>
            <a:r>
              <a:rPr kumimoji="0" lang="en-US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ketch of beam-beam collision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EFBB09-7A57-4B38-96D8-1C7281125DC2}"/>
              </a:ext>
            </a:extLst>
          </p:cNvPr>
          <p:cNvSpPr txBox="1"/>
          <p:nvPr/>
        </p:nvSpPr>
        <p:spPr>
          <a:xfrm>
            <a:off x="593725" y="1892595"/>
            <a:ext cx="319831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‘weak beam’ particles 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427D592-7371-4340-B02E-F885BC00FC55}"/>
              </a:ext>
            </a:extLst>
          </p:cNvPr>
          <p:cNvGrpSpPr>
            <a:grpSpLocks noChangeAspect="1"/>
          </p:cNvGrpSpPr>
          <p:nvPr/>
        </p:nvGrpSpPr>
        <p:grpSpPr>
          <a:xfrm>
            <a:off x="1742578" y="811588"/>
            <a:ext cx="4573161" cy="3991123"/>
            <a:chOff x="7217182" y="846189"/>
            <a:chExt cx="2102346" cy="1834775"/>
          </a:xfrm>
        </p:grpSpPr>
        <p:pic>
          <p:nvPicPr>
            <p:cNvPr id="13" name="Picture 64">
              <a:extLst>
                <a:ext uri="{FF2B5EF4-FFF2-40B4-BE49-F238E27FC236}">
                  <a16:creationId xmlns:a16="http://schemas.microsoft.com/office/drawing/2014/main" id="{208D1813-C87F-4741-B610-4375AEEA6E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7182" y="846189"/>
              <a:ext cx="2102346" cy="183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619A4DC-8116-4C2A-A9B5-8B72DDE055E0}"/>
                </a:ext>
              </a:extLst>
            </p:cNvPr>
            <p:cNvSpPr/>
            <p:nvPr/>
          </p:nvSpPr>
          <p:spPr bwMode="auto">
            <a:xfrm>
              <a:off x="7682805" y="1854395"/>
              <a:ext cx="537670" cy="499265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</p:grpSp>
      <p:sp>
        <p:nvSpPr>
          <p:cNvPr id="22531" name="Text Box 4">
            <a:extLst>
              <a:ext uri="{FF2B5EF4-FFF2-40B4-BE49-F238E27FC236}">
                <a16:creationId xmlns:a16="http://schemas.microsoft.com/office/drawing/2014/main" id="{B97A34D0-B87E-4AFE-B1EE-59B290A0EE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0"/>
            <a:ext cx="821531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(nonlinear) beam-beam force </a:t>
            </a:r>
          </a:p>
        </p:txBody>
      </p:sp>
      <p:sp>
        <p:nvSpPr>
          <p:cNvPr id="447495" name="Line 7">
            <a:extLst>
              <a:ext uri="{FF2B5EF4-FFF2-40B4-BE49-F238E27FC236}">
                <a16:creationId xmlns:a16="http://schemas.microsoft.com/office/drawing/2014/main" id="{85CEE7D3-B493-4DB9-A3CF-FE5CFA0571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59349" y="2613437"/>
            <a:ext cx="0" cy="106680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7496" name="Text Box 8">
            <a:extLst>
              <a:ext uri="{FF2B5EF4-FFF2-40B4-BE49-F238E27FC236}">
                <a16:creationId xmlns:a16="http://schemas.microsoft.com/office/drawing/2014/main" id="{1FD030C5-B157-4D17-A132-A0F373A17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86" y="2933267"/>
            <a:ext cx="12874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center of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opposing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beam</a:t>
            </a:r>
          </a:p>
        </p:txBody>
      </p:sp>
      <p:sp>
        <p:nvSpPr>
          <p:cNvPr id="447499" name="Text Box 11">
            <a:extLst>
              <a:ext uri="{FF2B5EF4-FFF2-40B4-BE49-F238E27FC236}">
                <a16:creationId xmlns:a16="http://schemas.microsoft.com/office/drawing/2014/main" id="{89199080-89ED-493E-AA17-31ECA3B70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9530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at small amplitude similar to effect of defocusing quadrupole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989A4E-806B-433F-AF44-2F0DE52C4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2075" y="5486400"/>
            <a:ext cx="118494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single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collision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14B4C-0CE9-443B-9A26-9B7B129DB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410200"/>
            <a:ext cx="2646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pure head-on collision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D9799C9-DD15-445E-9B63-0B238141F6CB}"/>
                  </a:ext>
                </a:extLst>
              </p:cNvPr>
              <p:cNvSpPr txBox="1"/>
              <p:nvPr/>
            </p:nvSpPr>
            <p:spPr>
              <a:xfrm>
                <a:off x="2041086" y="5813469"/>
                <a:ext cx="4636526" cy="940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d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D9799C9-DD15-445E-9B63-0B238141F6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1086" y="5813469"/>
                <a:ext cx="4636526" cy="9407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7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47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47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496" grpId="0"/>
      <p:bldP spid="447499" grpId="0"/>
      <p:bldP spid="11" grpId="0"/>
      <p:bldP spid="12" grpId="0"/>
      <p:bldP spid="2" grpId="0"/>
    </p:bldLst>
  </p:timing>
</p:sld>
</file>

<file path=ppt/theme/theme1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2_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009900"/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6252</TotalTime>
  <Words>3748</Words>
  <Application>Microsoft Office PowerPoint</Application>
  <PresentationFormat>On-screen Show (4:3)</PresentationFormat>
  <Paragraphs>680</Paragraphs>
  <Slides>59</Slides>
  <Notes>15</Notes>
  <HiddenSlides>1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15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59</vt:i4>
      </vt:variant>
    </vt:vector>
  </HeadingPairs>
  <TitlesOfParts>
    <vt:vector size="90" baseType="lpstr">
      <vt:lpstr>Arial</vt:lpstr>
      <vt:lpstr>Calibri</vt:lpstr>
      <vt:lpstr>Calibri Light</vt:lpstr>
      <vt:lpstr>Cambria</vt:lpstr>
      <vt:lpstr>Cambria Math</vt:lpstr>
      <vt:lpstr>Comic Sans MS</vt:lpstr>
      <vt:lpstr>Constantia</vt:lpstr>
      <vt:lpstr>Courier New</vt:lpstr>
      <vt:lpstr>Helvetica</vt:lpstr>
      <vt:lpstr>Lucida Grande</vt:lpstr>
      <vt:lpstr>Symbol</vt:lpstr>
      <vt:lpstr>Tahoma</vt:lpstr>
      <vt:lpstr>Times New Roman</vt:lpstr>
      <vt:lpstr>Wingdings</vt:lpstr>
      <vt:lpstr>3_Blank Presentation</vt:lpstr>
      <vt:lpstr>5_Office Theme</vt:lpstr>
      <vt:lpstr>4_Blank Presentation</vt:lpstr>
      <vt:lpstr>1_Custom Design</vt:lpstr>
      <vt:lpstr>3_Office Theme</vt:lpstr>
      <vt:lpstr>1_FC5643-CERN3027 - Scale of contributions</vt:lpstr>
      <vt:lpstr>1_Office Theme</vt:lpstr>
      <vt:lpstr>2_Custom Design</vt:lpstr>
      <vt:lpstr>2_Office Theme</vt:lpstr>
      <vt:lpstr>Default Design</vt:lpstr>
      <vt:lpstr>4_FC5643-CERN3027 - Scale of contributions</vt:lpstr>
      <vt:lpstr>Office Theme</vt:lpstr>
      <vt:lpstr>2_FC5643-CERN3027 - Scale of contributions</vt:lpstr>
      <vt:lpstr>2_Theme1</vt:lpstr>
      <vt:lpstr>5_FC5643-CERN3027 - Scale of contributions</vt:lpstr>
      <vt:lpstr>Equation</vt:lpstr>
      <vt:lpstr>Graph</vt:lpstr>
      <vt:lpstr>e+e- Circular Colliders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Luminosity</vt:lpstr>
      <vt:lpstr>PowerPoint Presentation</vt:lpstr>
      <vt:lpstr>PowerPoint Presentation</vt:lpstr>
      <vt:lpstr>PowerPoint Presentation</vt:lpstr>
      <vt:lpstr>beam-beam limit in e+e- colliders with strong radiation damping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final focus chromaticity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can we understand the luminosity scaling ?</vt:lpstr>
      <vt:lpstr>PowerPoint Presentation</vt:lpstr>
      <vt:lpstr>PowerPoint Presentation</vt:lpstr>
      <vt:lpstr>beamstrahlung – a new limit at 182 GeV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polarization</vt:lpstr>
      <vt:lpstr>polarization build up</vt:lpstr>
      <vt:lpstr>PowerPoint Presentation</vt:lpstr>
      <vt:lpstr>PowerPoint Presentation</vt:lpstr>
      <vt:lpstr>PowerPoint Presentation</vt:lpstr>
      <vt:lpstr>luminosity scaling: damping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276</cp:revision>
  <dcterms:created xsi:type="dcterms:W3CDTF">2018-07-16T11:40:23Z</dcterms:created>
  <dcterms:modified xsi:type="dcterms:W3CDTF">2021-01-28T08:36:25Z</dcterms:modified>
</cp:coreProperties>
</file>