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mp4" ContentType="video/unknown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2" r:id="rId1"/>
  </p:sldMasterIdLst>
  <p:notesMasterIdLst>
    <p:notesMasterId r:id="rId82"/>
  </p:notesMasterIdLst>
  <p:handoutMasterIdLst>
    <p:handoutMasterId r:id="rId83"/>
  </p:handoutMasterIdLst>
  <p:sldIdLst>
    <p:sldId id="387" r:id="rId2"/>
    <p:sldId id="392" r:id="rId3"/>
    <p:sldId id="525" r:id="rId4"/>
    <p:sldId id="394" r:id="rId5"/>
    <p:sldId id="526" r:id="rId6"/>
    <p:sldId id="393" r:id="rId7"/>
    <p:sldId id="424" r:id="rId8"/>
    <p:sldId id="426" r:id="rId9"/>
    <p:sldId id="427" r:id="rId10"/>
    <p:sldId id="428" r:id="rId11"/>
    <p:sldId id="429" r:id="rId12"/>
    <p:sldId id="430" r:id="rId13"/>
    <p:sldId id="431" r:id="rId14"/>
    <p:sldId id="425" r:id="rId15"/>
    <p:sldId id="466" r:id="rId16"/>
    <p:sldId id="492" r:id="rId17"/>
    <p:sldId id="493" r:id="rId18"/>
    <p:sldId id="495" r:id="rId19"/>
    <p:sldId id="527" r:id="rId20"/>
    <p:sldId id="439" r:id="rId21"/>
    <p:sldId id="399" r:id="rId22"/>
    <p:sldId id="447" r:id="rId23"/>
    <p:sldId id="459" r:id="rId24"/>
    <p:sldId id="461" r:id="rId25"/>
    <p:sldId id="468" r:id="rId26"/>
    <p:sldId id="469" r:id="rId27"/>
    <p:sldId id="470" r:id="rId28"/>
    <p:sldId id="471" r:id="rId29"/>
    <p:sldId id="472" r:id="rId30"/>
    <p:sldId id="474" r:id="rId31"/>
    <p:sldId id="475" r:id="rId32"/>
    <p:sldId id="477" r:id="rId33"/>
    <p:sldId id="529" r:id="rId34"/>
    <p:sldId id="511" r:id="rId35"/>
    <p:sldId id="405" r:id="rId36"/>
    <p:sldId id="510" r:id="rId37"/>
    <p:sldId id="512" r:id="rId38"/>
    <p:sldId id="406" r:id="rId39"/>
    <p:sldId id="407" r:id="rId40"/>
    <p:sldId id="408" r:id="rId41"/>
    <p:sldId id="530" r:id="rId42"/>
    <p:sldId id="479" r:id="rId43"/>
    <p:sldId id="482" r:id="rId44"/>
    <p:sldId id="485" r:id="rId45"/>
    <p:sldId id="480" r:id="rId46"/>
    <p:sldId id="481" r:id="rId47"/>
    <p:sldId id="487" r:id="rId48"/>
    <p:sldId id="490" r:id="rId49"/>
    <p:sldId id="491" r:id="rId50"/>
    <p:sldId id="497" r:id="rId51"/>
    <p:sldId id="498" r:id="rId52"/>
    <p:sldId id="504" r:id="rId53"/>
    <p:sldId id="486" r:id="rId54"/>
    <p:sldId id="531" r:id="rId55"/>
    <p:sldId id="409" r:id="rId56"/>
    <p:sldId id="411" r:id="rId57"/>
    <p:sldId id="413" r:id="rId58"/>
    <p:sldId id="412" r:id="rId59"/>
    <p:sldId id="415" r:id="rId60"/>
    <p:sldId id="416" r:id="rId61"/>
    <p:sldId id="417" r:id="rId62"/>
    <p:sldId id="506" r:id="rId63"/>
    <p:sldId id="414" r:id="rId64"/>
    <p:sldId id="505" r:id="rId65"/>
    <p:sldId id="421" r:id="rId66"/>
    <p:sldId id="532" r:id="rId67"/>
    <p:sldId id="513" r:id="rId68"/>
    <p:sldId id="434" r:id="rId69"/>
    <p:sldId id="520" r:id="rId70"/>
    <p:sldId id="521" r:id="rId71"/>
    <p:sldId id="522" r:id="rId72"/>
    <p:sldId id="523" r:id="rId73"/>
    <p:sldId id="524" r:id="rId74"/>
    <p:sldId id="432" r:id="rId75"/>
    <p:sldId id="509" r:id="rId76"/>
    <p:sldId id="438" r:id="rId77"/>
    <p:sldId id="508" r:id="rId78"/>
    <p:sldId id="507" r:id="rId79"/>
    <p:sldId id="533" r:id="rId80"/>
    <p:sldId id="422" r:id="rId81"/>
  </p:sldIdLst>
  <p:sldSz cx="9144000" cy="6858000" type="screen4x3"/>
  <p:notesSz cx="6729413" cy="9861550"/>
  <p:custDataLst>
    <p:tags r:id="rId85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8CD8"/>
    <a:srgbClr val="032555"/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109" autoAdjust="0"/>
  </p:normalViewPr>
  <p:slideViewPr>
    <p:cSldViewPr>
      <p:cViewPr varScale="1">
        <p:scale>
          <a:sx n="118" d="100"/>
          <a:sy n="118" d="100"/>
        </p:scale>
        <p:origin x="-11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notesMaster" Target="notesMasters/notesMaster1.xml"/><Relationship Id="rId83" Type="http://schemas.openxmlformats.org/officeDocument/2006/relationships/handoutMaster" Target="handoutMasters/handoutMaster1.xml"/><Relationship Id="rId84" Type="http://schemas.openxmlformats.org/officeDocument/2006/relationships/printerSettings" Target="printerSettings/printerSettings1.bin"/><Relationship Id="rId85" Type="http://schemas.openxmlformats.org/officeDocument/2006/relationships/tags" Target="tags/tag1.xml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png"/><Relationship Id="rId2" Type="http://schemas.openxmlformats.org/officeDocument/2006/relationships/image" Target="../media/image1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07B9247C-7CB1-344D-B6F0-DA3DE9EB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45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6C260935-2945-8F4F-A8CC-C9E01F0B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0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-36513" y="685800"/>
            <a:ext cx="228601" cy="61721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Font typeface="Noto Sans Symbols"/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-36513" y="0"/>
            <a:ext cx="9180512" cy="685799"/>
          </a:xfrm>
          <a:prstGeom prst="rect">
            <a:avLst/>
          </a:prstGeom>
          <a:solidFill>
            <a:srgbClr val="032555">
              <a:alpha val="6784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" name="Shape 26"/>
          <p:cNvSpPr/>
          <p:nvPr/>
        </p:nvSpPr>
        <p:spPr>
          <a:xfrm rot="-5400000">
            <a:off x="-2907505" y="3593306"/>
            <a:ext cx="5943599" cy="280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25000"/>
              <a:buFont typeface="Wingdings" charset="0"/>
              <a:buNone/>
              <a:tabLst/>
              <a:defRPr/>
            </a:pPr>
            <a:r>
              <a:rPr lang="en-US" sz="110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Non-linear effects, </a:t>
            </a:r>
            <a:r>
              <a:rPr lang="en-US" sz="1100" dirty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JUAS, </a:t>
            </a:r>
            <a:r>
              <a:rPr lang="en-US" sz="110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January 2021</a:t>
            </a:r>
            <a:endParaRPr lang="en-US" sz="1100" dirty="0">
              <a:solidFill>
                <a:srgbClr val="0000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8040688" y="6477000"/>
            <a:ext cx="1020762" cy="265113"/>
          </a:xfrm>
          <a:prstGeom prst="rect">
            <a:avLst/>
          </a:prstGeom>
          <a:noFill/>
          <a:ln>
            <a:noFill/>
          </a:ln>
        </p:spPr>
        <p:txBody>
          <a:bodyPr lIns="96200" tIns="48100" rIns="96200" bIns="4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>
              <a:solidFill>
                <a:srgbClr val="808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r="60817" b="-336"/>
          <a:stretch/>
        </p:blipFill>
        <p:spPr>
          <a:xfrm>
            <a:off x="-36513" y="0"/>
            <a:ext cx="1417638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49287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1335087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8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None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4350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pic>
        <p:nvPicPr>
          <p:cNvPr id="10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61" y="-7138"/>
            <a:ext cx="690431" cy="69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95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760640"/>
          </a:xfrm>
        </p:spPr>
        <p:txBody>
          <a:bodyPr>
            <a:normAutofit/>
          </a:bodyPr>
          <a:lstStyle>
            <a:lvl1pPr indent="-262800">
              <a:spcBef>
                <a:spcPts val="1800"/>
              </a:spcBef>
              <a:defRPr sz="2200" b="1">
                <a:solidFill>
                  <a:srgbClr val="032555"/>
                </a:solidFill>
                <a:latin typeface="Arial"/>
                <a:cs typeface="Arial"/>
              </a:defRPr>
            </a:lvl1pPr>
            <a:lvl2pPr marL="597600" indent="-252000">
              <a:spcBef>
                <a:spcPts val="900"/>
              </a:spcBef>
              <a:defRPr sz="2000">
                <a:latin typeface="Arial"/>
                <a:cs typeface="Arial"/>
              </a:defRPr>
            </a:lvl2pPr>
            <a:lvl3pPr>
              <a:spcBef>
                <a:spcPts val="600"/>
              </a:spcBef>
              <a:defRPr sz="1800">
                <a:latin typeface="Arial"/>
                <a:cs typeface="Arial"/>
              </a:defRPr>
            </a:lvl3pPr>
            <a:lvl4pPr>
              <a:spcBef>
                <a:spcPts val="600"/>
              </a:spcBef>
              <a:defRPr sz="1600">
                <a:latin typeface="Arial"/>
                <a:cs typeface="Arial"/>
              </a:defRPr>
            </a:lvl4pPr>
            <a:lvl5pPr>
              <a:spcBef>
                <a:spcPts val="600"/>
              </a:spcBef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55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36513" y="685800"/>
            <a:ext cx="228601" cy="61721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Font typeface="Noto Sans Symbols"/>
              <a:buNone/>
            </a:pP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-36513" y="0"/>
            <a:ext cx="9180512" cy="685799"/>
          </a:xfrm>
          <a:prstGeom prst="rect">
            <a:avLst/>
          </a:prstGeom>
          <a:solidFill>
            <a:srgbClr val="03255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1468437" y="0"/>
            <a:ext cx="699199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96887" y="1143000"/>
            <a:ext cx="8229600" cy="5135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4350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/>
          <p:nvPr/>
        </p:nvSpPr>
        <p:spPr>
          <a:xfrm rot="-5400000">
            <a:off x="-2907505" y="3593306"/>
            <a:ext cx="5943599" cy="280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25000"/>
              <a:buFont typeface="Wingdings" charset="0"/>
              <a:buNone/>
              <a:tabLst/>
              <a:defRPr/>
            </a:pPr>
            <a:r>
              <a:rPr lang="en-US" sz="1100" b="0" i="0" u="none" strike="noStrike" cap="none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Non-linear effects, </a:t>
            </a:r>
            <a:r>
              <a:rPr lang="en-US" sz="1100" b="0" i="0" u="none" strike="noStrike" cap="none" dirty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JUAS, </a:t>
            </a:r>
            <a:r>
              <a:rPr lang="en-US" sz="1100" b="0" i="0" u="none" strike="noStrike" cap="none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January</a:t>
            </a:r>
            <a:r>
              <a:rPr lang="en-US" sz="1100" b="0" i="0" u="none" strike="noStrike" cap="none" baseline="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 2021</a:t>
            </a:r>
            <a:endParaRPr lang="en-US" sz="1100" b="0" i="0" u="none" strike="noStrike" cap="none" dirty="0">
              <a:solidFill>
                <a:srgbClr val="0000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8040688" y="6477000"/>
            <a:ext cx="1020762" cy="265113"/>
          </a:xfrm>
          <a:prstGeom prst="rect">
            <a:avLst/>
          </a:prstGeom>
          <a:noFill/>
          <a:ln>
            <a:noFill/>
          </a:ln>
        </p:spPr>
        <p:txBody>
          <a:bodyPr lIns="96200" tIns="48100" rIns="96200" bIns="4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rgbClr val="808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4">
            <a:alphaModFix/>
          </a:blip>
          <a:srcRect r="60817" b="-336"/>
          <a:stretch/>
        </p:blipFill>
        <p:spPr>
          <a:xfrm>
            <a:off x="-36513" y="0"/>
            <a:ext cx="1417638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61" y="-7138"/>
            <a:ext cx="690431" cy="69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6896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4" r:id="rId1"/>
    <p:sldLayoutId id="2147483790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31.emf"/><Relationship Id="rId8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40.emf"/><Relationship Id="rId8" Type="http://schemas.openxmlformats.org/officeDocument/2006/relationships/image" Target="../media/image41.emf"/><Relationship Id="rId9" Type="http://schemas.openxmlformats.org/officeDocument/2006/relationships/image" Target="../media/image42.em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13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5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5" Type="http://schemas.openxmlformats.org/officeDocument/2006/relationships/image" Target="../media/image65.emf"/><Relationship Id="rId6" Type="http://schemas.openxmlformats.org/officeDocument/2006/relationships/image" Target="../media/image66.emf"/><Relationship Id="rId7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emf"/><Relationship Id="rId7" Type="http://schemas.openxmlformats.org/officeDocument/2006/relationships/image" Target="../media/image86.emf"/><Relationship Id="rId8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4" Type="http://schemas.openxmlformats.org/officeDocument/2006/relationships/image" Target="../media/image90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95.png"/><Relationship Id="rId7" Type="http://schemas.openxmlformats.org/officeDocument/2006/relationships/image" Target="../media/image96.png"/><Relationship Id="rId8" Type="http://schemas.openxmlformats.org/officeDocument/2006/relationships/image" Target="../media/image9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8" Type="http://schemas.openxmlformats.org/officeDocument/2006/relationships/image" Target="../media/image9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emf"/><Relationship Id="rId3" Type="http://schemas.openxmlformats.org/officeDocument/2006/relationships/image" Target="../media/image10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emf"/><Relationship Id="rId3" Type="http://schemas.openxmlformats.org/officeDocument/2006/relationships/image" Target="../media/image1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emf"/><Relationship Id="rId3" Type="http://schemas.openxmlformats.org/officeDocument/2006/relationships/image" Target="../media/image115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2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tif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4" Type="http://schemas.openxmlformats.org/officeDocument/2006/relationships/image" Target="../media/image127.emf"/><Relationship Id="rId5" Type="http://schemas.openxmlformats.org/officeDocument/2006/relationships/image" Target="../media/image128.emf"/><Relationship Id="rId6" Type="http://schemas.openxmlformats.org/officeDocument/2006/relationships/image" Target="../media/image1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Relationship Id="rId3" Type="http://schemas.openxmlformats.org/officeDocument/2006/relationships/image" Target="../media/image13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tiff"/><Relationship Id="rId4" Type="http://schemas.openxmlformats.org/officeDocument/2006/relationships/image" Target="../media/image137.tiff"/><Relationship Id="rId5" Type="http://schemas.openxmlformats.org/officeDocument/2006/relationships/image" Target="../media/image13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tif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2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Relationship Id="rId3" Type="http://schemas.openxmlformats.org/officeDocument/2006/relationships/image" Target="../media/image145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Relationship Id="rId3" Type="http://schemas.openxmlformats.org/officeDocument/2006/relationships/image" Target="../media/image145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tif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4" Type="http://schemas.openxmlformats.org/officeDocument/2006/relationships/image" Target="../media/image151.png"/><Relationship Id="rId5" Type="http://schemas.openxmlformats.org/officeDocument/2006/relationships/image" Target="../media/image152.png"/><Relationship Id="rId6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5.tiff"/><Relationship Id="rId3" Type="http://schemas.openxmlformats.org/officeDocument/2006/relationships/image" Target="../media/image156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</a:pPr>
            <a:r>
              <a:rPr lang="en-US" b="1" u="sng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Non-linear effects</a:t>
            </a:r>
            <a:r>
              <a:rPr lang="en-US" b="1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Hannes BARTOSIK </a:t>
            </a:r>
            <a:b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with help of </a:t>
            </a:r>
            <a:r>
              <a:rPr lang="en-US" sz="2800" b="1" dirty="0" err="1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Yannis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PAPAPHILIPPOU</a:t>
            </a:r>
            <a:r>
              <a:rPr lang="en-US" sz="32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Accelerator </a:t>
            </a: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and Beam Physics group</a:t>
            </a:r>
            <a:b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Beams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Department</a:t>
            </a: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CERN</a:t>
            </a:r>
            <a:endParaRPr lang="en-US" sz="2000" b="1" dirty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378152"/>
            <a:ext cx="8534400" cy="12192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r>
              <a:rPr lang="en-US" sz="2000" b="1" dirty="0">
                <a:latin typeface="Arial"/>
                <a:ea typeface="ＭＳ Ｐゴシック" charset="0"/>
                <a:cs typeface="Arial"/>
              </a:rPr>
              <a:t>Joint University Accelerator School </a:t>
            </a:r>
          </a:p>
          <a:p>
            <a:pPr algn="ctr" eaLnBrk="1" hangingPunct="1">
              <a:buFont typeface="Wingdings" charset="0"/>
              <a:buNone/>
            </a:pPr>
            <a:endParaRPr lang="en-US" sz="2000" dirty="0" smtClean="0">
              <a:latin typeface="Arial"/>
              <a:ea typeface="ＭＳ Ｐゴシック" charset="0"/>
              <a:cs typeface="Arial"/>
            </a:endParaRPr>
          </a:p>
          <a:p>
            <a:pPr algn="ctr" eaLnBrk="1" hangingPunct="1">
              <a:buFont typeface="Wingdings" charset="0"/>
              <a:buNone/>
            </a:pPr>
            <a:r>
              <a:rPr lang="en-US" sz="2000" dirty="0" smtClean="0">
                <a:latin typeface="Arial"/>
                <a:ea typeface="ＭＳ Ｐゴシック" charset="0"/>
                <a:cs typeface="Arial"/>
              </a:rPr>
              <a:t>January 2021</a:t>
            </a:r>
            <a:endParaRPr lang="en-US" sz="2000" dirty="0">
              <a:latin typeface="Arial"/>
              <a:ea typeface="ＭＳ Ｐゴシック" charset="0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292080" cy="529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6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292080" cy="529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3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292080" cy="529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62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292080" cy="529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3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There are some interesting features in these phase space portraits to which </a:t>
            </a:r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dirty="0" smtClean="0"/>
              <a:t>worth </a:t>
            </a:r>
            <a:r>
              <a:rPr lang="en-US" dirty="0"/>
              <a:t>drawing attention: </a:t>
            </a:r>
          </a:p>
          <a:p>
            <a:pPr lvl="1"/>
            <a:r>
              <a:rPr lang="en-US" dirty="0"/>
              <a:t>For small amplitudes (small x and </a:t>
            </a:r>
            <a:r>
              <a:rPr lang="en-US" dirty="0" err="1"/>
              <a:t>p</a:t>
            </a:r>
            <a:r>
              <a:rPr lang="en-US" baseline="-25000" dirty="0" err="1"/>
              <a:t>x</a:t>
            </a:r>
            <a:r>
              <a:rPr lang="en-US" dirty="0"/>
              <a:t>), </a:t>
            </a:r>
            <a:r>
              <a:rPr lang="en-US" b="1" dirty="0"/>
              <a:t>particles trace out closed loops around the origin</a:t>
            </a:r>
            <a:r>
              <a:rPr lang="en-US" dirty="0"/>
              <a:t>: this is what we expect for a purely linear map. </a:t>
            </a:r>
          </a:p>
          <a:p>
            <a:pPr lvl="1"/>
            <a:r>
              <a:rPr lang="en-US" dirty="0"/>
              <a:t>As the </a:t>
            </a:r>
            <a:r>
              <a:rPr lang="en-US" b="1" dirty="0"/>
              <a:t>amplitude is increased</a:t>
            </a:r>
            <a:r>
              <a:rPr lang="en-US" dirty="0"/>
              <a:t>, </a:t>
            </a:r>
            <a:r>
              <a:rPr lang="en-US" dirty="0" smtClean="0"/>
              <a:t>“</a:t>
            </a:r>
            <a:r>
              <a:rPr lang="en-US" b="1" dirty="0"/>
              <a:t>islands</a:t>
            </a:r>
            <a:r>
              <a:rPr lang="en-US" dirty="0"/>
              <a:t>” appear in phase space: the phase advance (for the linear map) is often close to m/p where m is an integer and p is the number of islands. </a:t>
            </a:r>
          </a:p>
          <a:p>
            <a:pPr lvl="1"/>
            <a:r>
              <a:rPr lang="en-US" dirty="0"/>
              <a:t>Sometimes, a larger number of islands appears at larger amplitude. </a:t>
            </a:r>
          </a:p>
          <a:p>
            <a:pPr lvl="1"/>
            <a:r>
              <a:rPr lang="en-US" dirty="0"/>
              <a:t>Usually, there is a </a:t>
            </a:r>
            <a:r>
              <a:rPr lang="en-US" b="1" dirty="0" smtClean="0"/>
              <a:t>closed curve that divides a region of stable motion from a region of unstable motion</a:t>
            </a:r>
            <a:r>
              <a:rPr lang="en-US" dirty="0" smtClean="0"/>
              <a:t>. </a:t>
            </a:r>
            <a:r>
              <a:rPr lang="en-US" dirty="0"/>
              <a:t>Outside that curve, the amplitude of particles increases without limit as the map is repeatedly </a:t>
            </a:r>
            <a:r>
              <a:rPr lang="en-US" dirty="0" smtClean="0"/>
              <a:t>applied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The area of the stable region depends strongly on the phase advance</a:t>
            </a:r>
            <a:r>
              <a:rPr lang="en-US" dirty="0"/>
              <a:t>: for a phase advance close to 2π/3, it appears that the stable region almost vanishes altogether. </a:t>
            </a:r>
          </a:p>
          <a:p>
            <a:pPr lvl="1"/>
            <a:r>
              <a:rPr lang="en-US" dirty="0"/>
              <a:t>It appears that </a:t>
            </a:r>
            <a:r>
              <a:rPr lang="en-US" b="1" dirty="0"/>
              <a:t>as the phase advance is increased towards π, the stable area becomes large</a:t>
            </a:r>
            <a:r>
              <a:rPr lang="en-US" dirty="0"/>
              <a:t>, and distortions from the linear ellipse become less evident.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54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760640"/>
          </a:xfrm>
        </p:spPr>
        <p:txBody>
          <a:bodyPr/>
          <a:lstStyle/>
          <a:p>
            <a:pPr lvl="1"/>
            <a:r>
              <a:rPr lang="en-US" dirty="0"/>
              <a:t>If we include vertical as well as horizontal motion, then we find that resonances occur when the tunes satisfy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345600" lvl="1" indent="0">
              <a:buNone/>
            </a:pPr>
            <a:r>
              <a:rPr lang="en-US" dirty="0" smtClean="0"/>
              <a:t>    where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 </a:t>
            </a:r>
            <a:r>
              <a:rPr lang="en-US" dirty="0"/>
              <a:t>are integers. </a:t>
            </a:r>
            <a:r>
              <a:rPr lang="en-US" dirty="0" smtClean="0"/>
              <a:t>The </a:t>
            </a:r>
            <a:r>
              <a:rPr lang="en-US" dirty="0"/>
              <a:t>resonance </a:t>
            </a:r>
            <a:r>
              <a:rPr lang="en-US" dirty="0" smtClean="0"/>
              <a:t>is of </a:t>
            </a:r>
            <a:r>
              <a:rPr lang="en-US" b="1" dirty="0" smtClean="0"/>
              <a:t>order 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| </a:t>
            </a:r>
            <a:r>
              <a:rPr lang="en-US" b="1" dirty="0"/>
              <a:t>+ </a:t>
            </a:r>
            <a:r>
              <a:rPr lang="en-US" b="1" dirty="0" smtClean="0"/>
              <a:t>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y</a:t>
            </a:r>
            <a:r>
              <a:rPr lang="en-US" b="1" dirty="0" smtClean="0"/>
              <a:t>| </a:t>
            </a:r>
            <a:endParaRPr lang="en-US" b="1" dirty="0"/>
          </a:p>
          <a:p>
            <a:pPr lvl="1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2987824" cy="1643527"/>
            <a:chOff x="6628127" y="3501008"/>
            <a:chExt cx="2765800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159673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normal resonances </a:t>
              </a:r>
              <a:b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</a:b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</a:t>
              </a: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=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 even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kew resonances</a:t>
              </a:r>
            </a:p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odd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37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1717" y="2743742"/>
            <a:ext cx="301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Resonances up to order 2</a:t>
            </a:r>
          </a:p>
        </p:txBody>
      </p:sp>
    </p:spTree>
    <p:extLst>
      <p:ext uri="{BB962C8B-B14F-4D97-AF65-F5344CB8AC3E}">
        <p14:creationId xmlns:p14="http://schemas.microsoft.com/office/powerpoint/2010/main" val="44854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760640"/>
          </a:xfrm>
        </p:spPr>
        <p:txBody>
          <a:bodyPr/>
          <a:lstStyle/>
          <a:p>
            <a:pPr lvl="1"/>
            <a:r>
              <a:rPr lang="en-US" dirty="0"/>
              <a:t>If we include vertical as well as horizontal motion, then we find that resonances occur when the tunes satisfy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345600" lvl="1" indent="0">
              <a:buNone/>
            </a:pPr>
            <a:r>
              <a:rPr lang="en-US" dirty="0" smtClean="0"/>
              <a:t>    where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 </a:t>
            </a:r>
            <a:r>
              <a:rPr lang="en-US" dirty="0"/>
              <a:t>are integers. </a:t>
            </a:r>
            <a:r>
              <a:rPr lang="en-US" dirty="0" smtClean="0"/>
              <a:t>The </a:t>
            </a:r>
            <a:r>
              <a:rPr lang="en-US" dirty="0"/>
              <a:t>resonance </a:t>
            </a:r>
            <a:r>
              <a:rPr lang="en-US" dirty="0" smtClean="0"/>
              <a:t>is of </a:t>
            </a:r>
            <a:r>
              <a:rPr lang="en-US" b="1" dirty="0" smtClean="0"/>
              <a:t>order 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| </a:t>
            </a:r>
            <a:r>
              <a:rPr lang="en-US" b="1" dirty="0"/>
              <a:t>+ </a:t>
            </a:r>
            <a:r>
              <a:rPr lang="en-US" b="1" dirty="0" smtClean="0"/>
              <a:t>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y</a:t>
            </a:r>
            <a:r>
              <a:rPr lang="en-US" b="1" dirty="0" smtClean="0"/>
              <a:t>| </a:t>
            </a:r>
            <a:endParaRPr lang="en-US" b="1" dirty="0"/>
          </a:p>
          <a:p>
            <a:pPr lvl="1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2987824" cy="1643527"/>
            <a:chOff x="6628127" y="3501008"/>
            <a:chExt cx="2765800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159673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normal resonances </a:t>
              </a:r>
              <a:b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</a:b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even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kew resonances</a:t>
              </a:r>
            </a:p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odd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1717" y="2743742"/>
            <a:ext cx="301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Resonances up to order 3</a:t>
            </a:r>
          </a:p>
        </p:txBody>
      </p:sp>
    </p:spTree>
    <p:extLst>
      <p:ext uri="{BB962C8B-B14F-4D97-AF65-F5344CB8AC3E}">
        <p14:creationId xmlns:p14="http://schemas.microsoft.com/office/powerpoint/2010/main" val="221198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760640"/>
          </a:xfrm>
        </p:spPr>
        <p:txBody>
          <a:bodyPr/>
          <a:lstStyle/>
          <a:p>
            <a:pPr lvl="1"/>
            <a:r>
              <a:rPr lang="en-US" dirty="0"/>
              <a:t>If we include vertical as well as horizontal motion, then we find that resonances occur when the tunes satisfy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345600" lvl="1" indent="0">
              <a:buNone/>
            </a:pPr>
            <a:r>
              <a:rPr lang="en-US" dirty="0" smtClean="0"/>
              <a:t>    where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 </a:t>
            </a:r>
            <a:r>
              <a:rPr lang="en-US" dirty="0"/>
              <a:t>are integers. </a:t>
            </a:r>
            <a:r>
              <a:rPr lang="en-US" dirty="0" smtClean="0"/>
              <a:t>The </a:t>
            </a:r>
            <a:r>
              <a:rPr lang="en-US" dirty="0"/>
              <a:t>resonance </a:t>
            </a:r>
            <a:r>
              <a:rPr lang="en-US" dirty="0" smtClean="0"/>
              <a:t>is of </a:t>
            </a:r>
            <a:r>
              <a:rPr lang="en-US" b="1" dirty="0" smtClean="0"/>
              <a:t>order 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| </a:t>
            </a:r>
            <a:r>
              <a:rPr lang="en-US" b="1" dirty="0"/>
              <a:t>+ </a:t>
            </a:r>
            <a:r>
              <a:rPr lang="en-US" b="1" dirty="0" smtClean="0"/>
              <a:t>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y</a:t>
            </a:r>
            <a:r>
              <a:rPr lang="en-US" b="1" dirty="0" smtClean="0"/>
              <a:t>| </a:t>
            </a:r>
            <a:endParaRPr lang="en-US" b="1" dirty="0"/>
          </a:p>
          <a:p>
            <a:pPr lvl="1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2987824" cy="1643527"/>
            <a:chOff x="6628127" y="3501008"/>
            <a:chExt cx="2765800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159673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normal resonances </a:t>
              </a:r>
              <a:b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</a:b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even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kew resonances</a:t>
              </a:r>
            </a:p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odd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1717" y="2743742"/>
            <a:ext cx="301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Resonances up to order 4</a:t>
            </a:r>
          </a:p>
        </p:txBody>
      </p:sp>
    </p:spTree>
    <p:extLst>
      <p:ext uri="{BB962C8B-B14F-4D97-AF65-F5344CB8AC3E}">
        <p14:creationId xmlns:p14="http://schemas.microsoft.com/office/powerpoint/2010/main" val="428765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5760640"/>
          </a:xfrm>
        </p:spPr>
        <p:txBody>
          <a:bodyPr/>
          <a:lstStyle/>
          <a:p>
            <a:pPr lvl="1"/>
            <a:r>
              <a:rPr lang="en-US" dirty="0"/>
              <a:t>If we include vertical as well as horizontal motion, then we find that resonances occur when the tunes satisfy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345600" lvl="1" indent="0">
              <a:buNone/>
            </a:pPr>
            <a:r>
              <a:rPr lang="en-US" dirty="0" smtClean="0"/>
              <a:t>    where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 </a:t>
            </a:r>
            <a:r>
              <a:rPr lang="en-US" dirty="0"/>
              <a:t>are integers. </a:t>
            </a:r>
            <a:r>
              <a:rPr lang="en-US" dirty="0" smtClean="0"/>
              <a:t>The </a:t>
            </a:r>
            <a:r>
              <a:rPr lang="en-US" dirty="0"/>
              <a:t>resonance </a:t>
            </a:r>
            <a:r>
              <a:rPr lang="en-US" dirty="0" smtClean="0"/>
              <a:t>is of </a:t>
            </a:r>
            <a:r>
              <a:rPr lang="en-US" b="1" dirty="0" smtClean="0"/>
              <a:t>order 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| </a:t>
            </a:r>
            <a:r>
              <a:rPr lang="en-US" b="1" dirty="0"/>
              <a:t>+ </a:t>
            </a:r>
            <a:r>
              <a:rPr lang="en-US" b="1" dirty="0" smtClean="0"/>
              <a:t>|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y</a:t>
            </a:r>
            <a:r>
              <a:rPr lang="en-US" b="1" dirty="0" smtClean="0"/>
              <a:t>| </a:t>
            </a:r>
            <a:endParaRPr lang="en-US" b="1" dirty="0"/>
          </a:p>
          <a:p>
            <a:pPr lvl="1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47756" y="3717032"/>
            <a:ext cx="2987824" cy="1643527"/>
            <a:chOff x="6628127" y="3501008"/>
            <a:chExt cx="2765800" cy="1643527"/>
          </a:xfrm>
        </p:grpSpPr>
        <p:sp>
          <p:nvSpPr>
            <p:cNvPr id="5" name="TextBox 4"/>
            <p:cNvSpPr txBox="1"/>
            <p:nvPr/>
          </p:nvSpPr>
          <p:spPr>
            <a:xfrm>
              <a:off x="7234254" y="3501008"/>
              <a:ext cx="2159673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normal resonances </a:t>
              </a:r>
              <a:b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</a:b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</a:t>
              </a: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=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 even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  <a:p>
              <a:pPr algn="l">
                <a:buNone/>
              </a:pPr>
              <a:endParaRPr lang="en-US" sz="1800" b="1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 algn="l">
                <a:buNone/>
              </a:pPr>
              <a:r>
                <a:rPr lang="en-US" sz="1800" b="1" dirty="0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kew resonances</a:t>
              </a:r>
            </a:p>
            <a:p>
              <a:pPr algn="l">
                <a:buNone/>
              </a:pP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(= odd </a:t>
              </a:r>
              <a:r>
                <a:rPr lang="en-US" sz="1800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n</a:t>
              </a:r>
              <a:r>
                <a:rPr lang="en-US" sz="1800" b="1" baseline="-250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y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628127" y="3861048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8127" y="4796590"/>
              <a:ext cx="43204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800637" cy="381905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08822"/>
            <a:ext cx="3849178" cy="3849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1717" y="2743742"/>
            <a:ext cx="301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Resonances up to order 5</a:t>
            </a:r>
          </a:p>
        </p:txBody>
      </p:sp>
    </p:spTree>
    <p:extLst>
      <p:ext uri="{BB962C8B-B14F-4D97-AF65-F5344CB8AC3E}">
        <p14:creationId xmlns:p14="http://schemas.microsoft.com/office/powerpoint/2010/main" val="93526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/>
              <a:t>Hamiltonian of the nonlinear betatron motion</a:t>
            </a:r>
            <a:endParaRPr lang="en-US" dirty="0"/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Lattice </a:t>
            </a:r>
            <a:r>
              <a:rPr lang="en-US" dirty="0">
                <a:solidFill>
                  <a:srgbClr val="D9D9D9"/>
                </a:solidFill>
              </a:rPr>
              <a:t>optimization by </a:t>
            </a:r>
            <a:r>
              <a:rPr lang="en-US" dirty="0" smtClean="0">
                <a:solidFill>
                  <a:srgbClr val="D9D9D9"/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Books on non-linear dynamical systems</a:t>
            </a:r>
          </a:p>
          <a:p>
            <a:pPr lvl="1"/>
            <a:r>
              <a:rPr lang="en-US" dirty="0"/>
              <a:t>M. Tabor, Chaos and </a:t>
            </a:r>
            <a:r>
              <a:rPr lang="en-US" dirty="0" err="1"/>
              <a:t>Integrability</a:t>
            </a:r>
            <a:r>
              <a:rPr lang="en-US" dirty="0"/>
              <a:t> in Nonlinear Dynamics, An Introduction, Willey, 1989</a:t>
            </a:r>
          </a:p>
          <a:p>
            <a:pPr lvl="1"/>
            <a:r>
              <a:rPr lang="en-US" dirty="0"/>
              <a:t>A.J Lichtenberg and M.A. Lieberman, Regular and Chaotic Dynamics, 2nd edition, Springer 1992. </a:t>
            </a:r>
          </a:p>
          <a:p>
            <a:r>
              <a:rPr lang="en-US" b="1" dirty="0"/>
              <a:t>Books on beam dynamics</a:t>
            </a:r>
          </a:p>
          <a:p>
            <a:pPr lvl="1"/>
            <a:r>
              <a:rPr lang="en-US" dirty="0"/>
              <a:t>E. Forest, Beam Dynamics - A New Attitude and Framework, Harwood Academic Publishers, 1998. </a:t>
            </a:r>
          </a:p>
          <a:p>
            <a:pPr lvl="1"/>
            <a:r>
              <a:rPr lang="en-US" dirty="0"/>
              <a:t>H. </a:t>
            </a:r>
            <a:r>
              <a:rPr lang="en-US" dirty="0" err="1"/>
              <a:t>Wiedemann</a:t>
            </a:r>
            <a:r>
              <a:rPr lang="en-US" dirty="0"/>
              <a:t>, Particle accelerator physics, 3rd edition, Springer 2007. </a:t>
            </a:r>
          </a:p>
          <a:p>
            <a:r>
              <a:rPr lang="en-US" b="1" dirty="0"/>
              <a:t>Lectures on non-linear beam dynamics</a:t>
            </a:r>
          </a:p>
          <a:p>
            <a:pPr lvl="1"/>
            <a:r>
              <a:rPr lang="en-US" dirty="0"/>
              <a:t>A. Chao, Advanced topics in Accelerator Physics, USPAS, 2000.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Wolski</a:t>
            </a:r>
            <a:r>
              <a:rPr lang="en-US" dirty="0"/>
              <a:t>, Lectures on Non-linear dynamics in accelerators, </a:t>
            </a:r>
            <a:r>
              <a:rPr lang="en-US" dirty="0" err="1"/>
              <a:t>Cockroft</a:t>
            </a:r>
            <a:r>
              <a:rPr lang="en-US" dirty="0"/>
              <a:t> Institute </a:t>
            </a:r>
            <a:r>
              <a:rPr lang="en-US" dirty="0" smtClean="0"/>
              <a:t>2015.</a:t>
            </a:r>
          </a:p>
          <a:p>
            <a:pPr lvl="1"/>
            <a:r>
              <a:rPr lang="en-US" dirty="0"/>
              <a:t>R. </a:t>
            </a:r>
            <a:r>
              <a:rPr lang="en-US" dirty="0" err="1" smtClean="0"/>
              <a:t>Bartolini</a:t>
            </a:r>
            <a:r>
              <a:rPr lang="en-US" dirty="0" smtClean="0"/>
              <a:t>, Lecture on Non-linear dynamics, John </a:t>
            </a:r>
            <a:r>
              <a:rPr lang="en-US" dirty="0"/>
              <a:t>Adams </a:t>
            </a:r>
            <a:r>
              <a:rPr lang="en-US" dirty="0" smtClean="0"/>
              <a:t>Institute 2017.</a:t>
            </a:r>
            <a:endParaRPr lang="en-US" dirty="0"/>
          </a:p>
          <a:p>
            <a:r>
              <a:rPr lang="en-US" dirty="0" smtClean="0"/>
              <a:t>Papers on non-linear dynamics</a:t>
            </a:r>
          </a:p>
          <a:p>
            <a:pPr lvl="1"/>
            <a:r>
              <a:rPr lang="en-US" dirty="0"/>
              <a:t>G. </a:t>
            </a:r>
            <a:r>
              <a:rPr lang="en-US" dirty="0" err="1"/>
              <a:t>Guignard</a:t>
            </a:r>
            <a:r>
              <a:rPr lang="en-US" dirty="0"/>
              <a:t>, CERN 76-06 and CERN 78-11</a:t>
            </a:r>
          </a:p>
          <a:p>
            <a:pPr lvl="1"/>
            <a:r>
              <a:rPr lang="en-US" dirty="0"/>
              <a:t>J. </a:t>
            </a:r>
            <a:r>
              <a:rPr lang="en-US" dirty="0" err="1"/>
              <a:t>Bengtsson</a:t>
            </a:r>
            <a:r>
              <a:rPr lang="en-US" dirty="0"/>
              <a:t>, Nonlinear Transverse Dynamics in Storage Rings, CERN 88-05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7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Given a function H(x, p; t) (called the </a:t>
            </a:r>
            <a:r>
              <a:rPr lang="en-US" b="1" dirty="0"/>
              <a:t>Hamiltonian</a:t>
            </a:r>
            <a:r>
              <a:rPr lang="en-US" dirty="0"/>
              <a:t>), the equations of motion for a </a:t>
            </a:r>
            <a:r>
              <a:rPr lang="en-US" b="1" dirty="0"/>
              <a:t>dynamical system</a:t>
            </a:r>
            <a:r>
              <a:rPr lang="en-US" dirty="0"/>
              <a:t> are given by Hamilton’s </a:t>
            </a:r>
            <a:r>
              <a:rPr lang="en-US" dirty="0" smtClean="0"/>
              <a:t>equations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8010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Hamiltonian mechanics, the “state” of a system at any time is defined by specifying values for the coordinates x (or more generally q) and the </a:t>
            </a:r>
            <a:r>
              <a:rPr lang="en-US" dirty="0" smtClean="0"/>
              <a:t>conjugate momentum </a:t>
            </a:r>
            <a:r>
              <a:rPr lang="en-US" dirty="0"/>
              <a:t>p </a:t>
            </a:r>
          </a:p>
          <a:p>
            <a:pPr lvl="1"/>
            <a:r>
              <a:rPr lang="en-US" dirty="0"/>
              <a:t>“Physics” consists of writing down </a:t>
            </a:r>
            <a:r>
              <a:rPr lang="en-US" dirty="0" smtClean="0"/>
              <a:t>a Hamiltonian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All Hamiltonian </a:t>
            </a:r>
            <a:r>
              <a:rPr lang="en-US" b="1" dirty="0">
                <a:solidFill>
                  <a:srgbClr val="0000FF"/>
                </a:solidFill>
              </a:rPr>
              <a:t>systems are </a:t>
            </a:r>
            <a:r>
              <a:rPr lang="en-US" b="1" dirty="0" smtClean="0">
                <a:solidFill>
                  <a:srgbClr val="0000FF"/>
                </a:solidFill>
              </a:rPr>
              <a:t>“</a:t>
            </a:r>
            <a:r>
              <a:rPr lang="en-US" b="1" dirty="0" err="1" smtClean="0">
                <a:solidFill>
                  <a:srgbClr val="0000FF"/>
                </a:solidFill>
              </a:rPr>
              <a:t>symplectic</a:t>
            </a:r>
            <a:r>
              <a:rPr lang="en-US" b="1" dirty="0" smtClean="0">
                <a:solidFill>
                  <a:srgbClr val="0000FF"/>
                </a:solidFill>
              </a:rPr>
              <a:t>”</a:t>
            </a:r>
            <a:r>
              <a:rPr lang="en-US" dirty="0" smtClean="0"/>
              <a:t>: </a:t>
            </a:r>
            <a:r>
              <a:rPr lang="en-US" dirty="0"/>
              <a:t>areas in phase space are conserved as the system evolves even </a:t>
            </a:r>
            <a:r>
              <a:rPr lang="en-US" dirty="0" smtClean="0"/>
              <a:t>when </a:t>
            </a:r>
            <a:r>
              <a:rPr lang="en-US" dirty="0"/>
              <a:t>the dynamics are </a:t>
            </a:r>
            <a:r>
              <a:rPr lang="en-US" dirty="0" smtClean="0"/>
              <a:t>nonlinear. This important result is known as </a:t>
            </a:r>
            <a:r>
              <a:rPr lang="en-US" b="1" dirty="0" err="1" smtClean="0"/>
              <a:t>Liouville’s</a:t>
            </a:r>
            <a:r>
              <a:rPr lang="en-US" b="1" dirty="0" smtClean="0"/>
              <a:t> theorem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wolski_201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4" t="83148" r="39309" b="5185"/>
          <a:stretch/>
        </p:blipFill>
        <p:spPr>
          <a:xfrm>
            <a:off x="3275856" y="1772816"/>
            <a:ext cx="2376264" cy="174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95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</a:t>
            </a:r>
            <a:r>
              <a:rPr lang="en-US" dirty="0"/>
              <a:t>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It follows from Hamilton’s equations that the Hamiltonian itself is conserved if the independent (“time-like”) variable does not appear explicitly in the </a:t>
            </a:r>
            <a:r>
              <a:rPr lang="en-US" dirty="0" smtClean="0"/>
              <a:t>Hamiltonian: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/>
              <a:t>Using Hamilton’s equations, we have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If </a:t>
            </a:r>
            <a:r>
              <a:rPr lang="en-US" b="1" dirty="0">
                <a:solidFill>
                  <a:srgbClr val="0000FF"/>
                </a:solidFill>
              </a:rPr>
              <a:t>the Hamiltonian does not depend explicitly on t, then the Hamiltonian is conserved </a:t>
            </a:r>
          </a:p>
          <a:p>
            <a:pPr lvl="1"/>
            <a:endParaRPr lang="en-US" dirty="0"/>
          </a:p>
        </p:txBody>
      </p:sp>
      <p:pic>
        <p:nvPicPr>
          <p:cNvPr id="4" name="Picture 3" descr="wolski_201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9" t="17489" r="32757" b="76574"/>
          <a:stretch/>
        </p:blipFill>
        <p:spPr>
          <a:xfrm>
            <a:off x="2915816" y="1988840"/>
            <a:ext cx="3366374" cy="810090"/>
          </a:xfrm>
          <a:prstGeom prst="rect">
            <a:avLst/>
          </a:prstGeom>
        </p:spPr>
      </p:pic>
      <p:pic>
        <p:nvPicPr>
          <p:cNvPr id="5" name="Picture 4" descr="wolski_201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2" t="26021" r="28026" b="69757"/>
          <a:stretch/>
        </p:blipFill>
        <p:spPr>
          <a:xfrm>
            <a:off x="2267744" y="3861048"/>
            <a:ext cx="4301362" cy="576064"/>
          </a:xfrm>
          <a:prstGeom prst="rect">
            <a:avLst/>
          </a:prstGeom>
        </p:spPr>
      </p:pic>
      <p:pic>
        <p:nvPicPr>
          <p:cNvPr id="6" name="Picture 5" descr="wolski_201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3" t="34769" r="41197" b="59954"/>
          <a:stretch/>
        </p:blipFill>
        <p:spPr>
          <a:xfrm>
            <a:off x="3411984" y="5546643"/>
            <a:ext cx="2024112" cy="83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4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for linear betatron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 </a:t>
            </a:r>
            <a:r>
              <a:rPr lang="en-US" dirty="0"/>
              <a:t>a lattice made from </a:t>
            </a:r>
            <a:r>
              <a:rPr lang="en-US" dirty="0" smtClean="0"/>
              <a:t>dipoles and </a:t>
            </a:r>
            <a:r>
              <a:rPr lang="en-US" dirty="0" err="1" smtClean="0"/>
              <a:t>quadrupoles</a:t>
            </a:r>
            <a:r>
              <a:rPr lang="en-US" dirty="0" smtClean="0"/>
              <a:t> the </a:t>
            </a:r>
            <a:r>
              <a:rPr lang="en-US" dirty="0"/>
              <a:t>Hamiltonian reads </a:t>
            </a:r>
            <a:r>
              <a:rPr lang="en-US" dirty="0" smtClean="0"/>
              <a:t>(in our usual coordinate system)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345600" lvl="1" indent="0">
              <a:buNone/>
            </a:pPr>
            <a:r>
              <a:rPr lang="en-US" dirty="0" smtClean="0"/>
              <a:t>    </a:t>
            </a:r>
          </a:p>
          <a:p>
            <a:pPr marL="345600" lvl="1" indent="0">
              <a:buNone/>
            </a:pPr>
            <a:r>
              <a:rPr lang="en-US" dirty="0" smtClean="0"/>
              <a:t>    </a:t>
            </a:r>
          </a:p>
          <a:p>
            <a:pPr marL="3456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where we have used the normalized momenta                 and	</a:t>
            </a:r>
          </a:p>
          <a:p>
            <a:pPr lvl="1"/>
            <a:r>
              <a:rPr lang="en-US" dirty="0" smtClean="0"/>
              <a:t>The Hamiltonian consists of a </a:t>
            </a:r>
            <a:r>
              <a:rPr lang="en-US" b="1" dirty="0" smtClean="0">
                <a:solidFill>
                  <a:srgbClr val="008000"/>
                </a:solidFill>
              </a:rPr>
              <a:t>kinetic term </a:t>
            </a:r>
            <a:r>
              <a:rPr lang="en-US" dirty="0" smtClean="0"/>
              <a:t>and a term for the </a:t>
            </a:r>
            <a:r>
              <a:rPr lang="en-US" b="1" dirty="0" smtClean="0">
                <a:solidFill>
                  <a:srgbClr val="0000FF"/>
                </a:solidFill>
              </a:rPr>
              <a:t>vector potential</a:t>
            </a:r>
            <a:r>
              <a:rPr lang="en-US" dirty="0" smtClean="0"/>
              <a:t> accounting for the magnetic fields</a:t>
            </a:r>
          </a:p>
          <a:p>
            <a:pPr lvl="3"/>
            <a:endParaRPr lang="en-US" sz="500" dirty="0"/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Using Hamilton’s equations                   and                    </a:t>
            </a:r>
            <a:r>
              <a:rPr lang="en-GB" dirty="0">
                <a:solidFill>
                  <a:srgbClr val="000000"/>
                </a:solidFill>
              </a:rPr>
              <a:t>(for x and y</a:t>
            </a:r>
            <a:r>
              <a:rPr lang="en-GB" dirty="0" smtClean="0">
                <a:solidFill>
                  <a:srgbClr val="000000"/>
                </a:solidFill>
              </a:rPr>
              <a:t>) we find back </a:t>
            </a:r>
            <a:r>
              <a:rPr lang="en-GB" b="1" dirty="0" smtClean="0">
                <a:solidFill>
                  <a:srgbClr val="000000"/>
                </a:solidFill>
              </a:rPr>
              <a:t>Hill’s equations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72046"/>
            <a:ext cx="4737100" cy="6477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342754"/>
            <a:ext cx="889000" cy="508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53" y="3331516"/>
            <a:ext cx="901700" cy="5080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55" y="4607727"/>
            <a:ext cx="939800" cy="5334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846" y="4594574"/>
            <a:ext cx="1117600" cy="5334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486627"/>
            <a:ext cx="3096344" cy="1003838"/>
          </a:xfrm>
          <a:prstGeom prst="rect">
            <a:avLst/>
          </a:prstGeom>
        </p:spPr>
      </p:pic>
      <p:sp>
        <p:nvSpPr>
          <p:cNvPr id="20" name="Right Brace 19"/>
          <p:cNvSpPr/>
          <p:nvPr/>
        </p:nvSpPr>
        <p:spPr>
          <a:xfrm rot="5400000">
            <a:off x="6192180" y="1569706"/>
            <a:ext cx="216024" cy="1728192"/>
          </a:xfrm>
          <a:prstGeom prst="rightBrace">
            <a:avLst>
              <a:gd name="adj1" fmla="val 31743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/>
          <p:cNvSpPr/>
          <p:nvPr/>
        </p:nvSpPr>
        <p:spPr>
          <a:xfrm rot="5400000">
            <a:off x="4644008" y="2037758"/>
            <a:ext cx="216024" cy="792088"/>
          </a:xfrm>
          <a:prstGeom prst="rightBrace">
            <a:avLst>
              <a:gd name="adj1" fmla="val 31743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77595" y="2552861"/>
            <a:ext cx="12214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solidFill>
                  <a:srgbClr val="0000FF"/>
                </a:solidFill>
                <a:latin typeface="Arial"/>
                <a:cs typeface="Arial"/>
              </a:rPr>
              <a:t>dipole term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57877" y="2552861"/>
            <a:ext cx="12644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solidFill>
                  <a:srgbClr val="008000"/>
                </a:solidFill>
                <a:latin typeface="Arial"/>
                <a:cs typeface="Arial"/>
              </a:rPr>
              <a:t>k</a:t>
            </a:r>
            <a:r>
              <a:rPr lang="en-US" sz="1500" b="1" dirty="0" smtClean="0">
                <a:solidFill>
                  <a:srgbClr val="008000"/>
                </a:solidFill>
                <a:latin typeface="Arial"/>
                <a:cs typeface="Arial"/>
              </a:rPr>
              <a:t>inetic term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82962" y="2555599"/>
            <a:ext cx="17023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solidFill>
                  <a:srgbClr val="0000FF"/>
                </a:solidFill>
                <a:latin typeface="Arial"/>
                <a:cs typeface="Arial"/>
              </a:rPr>
              <a:t>quadrupole term </a:t>
            </a:r>
            <a:endParaRPr lang="en-US" sz="1500" dirty="0" smtClean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Right Brace 24"/>
          <p:cNvSpPr/>
          <p:nvPr/>
        </p:nvSpPr>
        <p:spPr>
          <a:xfrm rot="5400000">
            <a:off x="3527884" y="2024844"/>
            <a:ext cx="216024" cy="864096"/>
          </a:xfrm>
          <a:prstGeom prst="rightBrace">
            <a:avLst>
              <a:gd name="adj1" fmla="val 31743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439529" y="2804018"/>
            <a:ext cx="20343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(quadratic in x and y!</a:t>
            </a:r>
            <a:r>
              <a:rPr lang="en-US" sz="1500" dirty="0" smtClean="0">
                <a:latin typeface="Arial"/>
                <a:cs typeface="Arial"/>
              </a:rPr>
              <a:t>)</a:t>
            </a:r>
            <a:endParaRPr lang="en-US" sz="1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27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Hamiltonian with nonlinear </a:t>
            </a:r>
            <a:r>
              <a:rPr lang="en-US" dirty="0" smtClean="0"/>
              <a:t>fields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more general form of the Hamiltonian describing the motion of a charged particle in the accelerator coordinate system with any order of </a:t>
            </a:r>
            <a:r>
              <a:rPr lang="en-US" dirty="0" err="1" smtClean="0"/>
              <a:t>multipoles</a:t>
            </a:r>
            <a:r>
              <a:rPr lang="en-US" dirty="0" smtClean="0"/>
              <a:t> looks like this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We have only a longitudinal component of the magnetic potential, i.e. A</a:t>
            </a:r>
            <a:r>
              <a:rPr lang="en-US" baseline="-25000" dirty="0" smtClean="0"/>
              <a:t>s</a:t>
            </a:r>
            <a:r>
              <a:rPr lang="en-US" dirty="0" smtClean="0"/>
              <a:t>, since we restrict ourselves to </a:t>
            </a:r>
            <a:r>
              <a:rPr lang="en-US" b="1" dirty="0" smtClean="0"/>
              <a:t>pure transverse magnetic fields</a:t>
            </a:r>
            <a:r>
              <a:rPr lang="en-US" dirty="0" smtClean="0"/>
              <a:t> (hard </a:t>
            </a:r>
            <a:r>
              <a:rPr lang="en-US" dirty="0"/>
              <a:t>edge approximation</a:t>
            </a:r>
            <a:r>
              <a:rPr lang="en-US" dirty="0" smtClean="0"/>
              <a:t>), with the following </a:t>
            </a:r>
            <a:r>
              <a:rPr lang="en-US" b="1" dirty="0" err="1" smtClean="0"/>
              <a:t>multipole</a:t>
            </a:r>
            <a:r>
              <a:rPr lang="en-US" b="1" dirty="0" smtClean="0"/>
              <a:t> expansion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56357"/>
            <a:ext cx="2514600" cy="635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902" y="3800573"/>
            <a:ext cx="4711700" cy="7493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40" y="4976891"/>
            <a:ext cx="1130300" cy="5842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40" y="5840987"/>
            <a:ext cx="1333500" cy="533400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2245240" y="4904883"/>
            <a:ext cx="288032" cy="1584176"/>
          </a:xfrm>
          <a:prstGeom prst="rightBrace">
            <a:avLst>
              <a:gd name="adj1" fmla="val 32329"/>
              <a:gd name="adj2" fmla="val 50000"/>
            </a:avLst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20" y="5696971"/>
            <a:ext cx="2349500" cy="673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78728" y="6406108"/>
            <a:ext cx="18413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normal </a:t>
            </a:r>
            <a:r>
              <a:rPr lang="en-US" sz="1500" b="1" dirty="0" err="1" smtClean="0">
                <a:latin typeface="Arial"/>
                <a:cs typeface="Arial"/>
              </a:rPr>
              <a:t>multipoles</a:t>
            </a:r>
            <a:endParaRPr lang="en-US" sz="1500" b="1" dirty="0" smtClean="0">
              <a:latin typeface="Arial"/>
              <a:cs typeface="Arial"/>
            </a:endParaRP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96" y="5650883"/>
            <a:ext cx="2362200" cy="673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91289" y="6406108"/>
            <a:ext cx="16705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skew </a:t>
            </a:r>
            <a:r>
              <a:rPr lang="en-US" sz="1500" b="1" dirty="0" err="1" smtClean="0">
                <a:latin typeface="Arial"/>
                <a:cs typeface="Arial"/>
              </a:rPr>
              <a:t>multipoles</a:t>
            </a:r>
            <a:endParaRPr lang="en-US" sz="1500" b="1" dirty="0" smtClean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1064" y="4616851"/>
            <a:ext cx="7938646" cy="2168578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695" y="4725144"/>
            <a:ext cx="448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30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with nonlinear fields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rgbClr val="000000"/>
                </a:solidFill>
              </a:rPr>
              <a:t>The Hamiltonian for the nonlinear betatron motion is </a:t>
            </a:r>
            <a:r>
              <a:rPr lang="en-GB" dirty="0" smtClean="0">
                <a:solidFill>
                  <a:srgbClr val="000000"/>
                </a:solidFill>
              </a:rPr>
              <a:t>then written like this</a:t>
            </a:r>
            <a:endParaRPr lang="en-US" dirty="0" smtClean="0"/>
          </a:p>
          <a:p>
            <a:pPr lvl="2"/>
            <a:endParaRPr lang="en-US" dirty="0"/>
          </a:p>
          <a:p>
            <a:endParaRPr lang="en-US" dirty="0" smtClean="0"/>
          </a:p>
          <a:p>
            <a:pPr lvl="1"/>
            <a:r>
              <a:rPr lang="en-GB" dirty="0">
                <a:solidFill>
                  <a:srgbClr val="000000"/>
                </a:solidFill>
              </a:rPr>
              <a:t>We define H</a:t>
            </a:r>
            <a:r>
              <a:rPr lang="en-GB" baseline="-25000" dirty="0">
                <a:solidFill>
                  <a:srgbClr val="000000"/>
                </a:solidFill>
              </a:rPr>
              <a:t>0</a:t>
            </a:r>
            <a:r>
              <a:rPr lang="en-GB" dirty="0">
                <a:solidFill>
                  <a:srgbClr val="000000"/>
                </a:solidFill>
              </a:rPr>
              <a:t> the </a:t>
            </a:r>
            <a:r>
              <a:rPr lang="en-GB" b="1" dirty="0">
                <a:solidFill>
                  <a:srgbClr val="000000"/>
                </a:solidFill>
              </a:rPr>
              <a:t>linear part</a:t>
            </a:r>
            <a:r>
              <a:rPr lang="en-GB" dirty="0">
                <a:solidFill>
                  <a:srgbClr val="000000"/>
                </a:solidFill>
              </a:rPr>
              <a:t> (dependent only on dipoles and normal </a:t>
            </a:r>
            <a:r>
              <a:rPr lang="en-GB" dirty="0" err="1">
                <a:solidFill>
                  <a:srgbClr val="000000"/>
                </a:solidFill>
              </a:rPr>
              <a:t>quadrupoles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marL="345600" lvl="1" indent="0">
              <a:buNone/>
            </a:pPr>
            <a:r>
              <a:rPr lang="en-GB" dirty="0" smtClean="0">
                <a:solidFill>
                  <a:srgbClr val="000000"/>
                </a:solidFill>
              </a:rPr>
              <a:t>   and </a:t>
            </a:r>
            <a:r>
              <a:rPr lang="en-GB" dirty="0">
                <a:solidFill>
                  <a:srgbClr val="000000"/>
                </a:solidFill>
              </a:rPr>
              <a:t>V the </a:t>
            </a:r>
            <a:r>
              <a:rPr lang="en-GB" b="1" dirty="0">
                <a:solidFill>
                  <a:srgbClr val="000000"/>
                </a:solidFill>
              </a:rPr>
              <a:t>nonlinear part</a:t>
            </a:r>
            <a:r>
              <a:rPr lang="en-GB" dirty="0">
                <a:solidFill>
                  <a:srgbClr val="000000"/>
                </a:solidFill>
              </a:rPr>
              <a:t> dependent on the nonlinear </a:t>
            </a:r>
            <a:r>
              <a:rPr lang="en-GB" dirty="0" err="1" smtClean="0">
                <a:solidFill>
                  <a:srgbClr val="000000"/>
                </a:solidFill>
              </a:rPr>
              <a:t>multipoles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  <a:p>
            <a:pPr marL="345600" lvl="1" indent="0">
              <a:buNone/>
            </a:pPr>
            <a:endParaRPr lang="en-US" dirty="0"/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12776"/>
            <a:ext cx="5524500" cy="7493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570" y="3188786"/>
            <a:ext cx="4711700" cy="6477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41" y="4592099"/>
            <a:ext cx="7010400" cy="72390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6936731" y="4647758"/>
            <a:ext cx="1224136" cy="562630"/>
          </a:xfrm>
          <a:prstGeom prst="ellipse">
            <a:avLst/>
          </a:prstGeom>
          <a:ln>
            <a:solidFill>
              <a:srgbClr val="9999FF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05795" y="5877272"/>
            <a:ext cx="3998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3366FF"/>
                </a:solidFill>
                <a:latin typeface="Arial"/>
                <a:cs typeface="Arial"/>
              </a:rPr>
              <a:t>short hand notation collecting terms according to powers of x and y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882190" y="5373216"/>
            <a:ext cx="342573" cy="45668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42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Normalizing linear part of Hamiltonian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rgbClr val="000000"/>
                </a:solidFill>
              </a:rPr>
              <a:t>We define a </a:t>
            </a:r>
            <a:r>
              <a:rPr lang="en-GB" b="1" dirty="0">
                <a:solidFill>
                  <a:srgbClr val="000000"/>
                </a:solidFill>
              </a:rPr>
              <a:t>canonical transformation</a:t>
            </a:r>
            <a:r>
              <a:rPr lang="en-GB" dirty="0">
                <a:solidFill>
                  <a:srgbClr val="000000"/>
                </a:solidFill>
              </a:rPr>
              <a:t> that reduces the linear part of the Hamiltonian to a rotation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In detail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r>
              <a:rPr lang="en-GB" dirty="0">
                <a:solidFill>
                  <a:srgbClr val="000000"/>
                </a:solidFill>
              </a:rPr>
              <a:t>This transformation reduces </a:t>
            </a:r>
            <a:r>
              <a:rPr lang="en-GB" dirty="0" smtClean="0">
                <a:solidFill>
                  <a:srgbClr val="000000"/>
                </a:solidFill>
              </a:rPr>
              <a:t/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3366FF"/>
                </a:solidFill>
              </a:rPr>
              <a:t>ellipses in </a:t>
            </a:r>
            <a:r>
              <a:rPr lang="en-GB" dirty="0">
                <a:solidFill>
                  <a:srgbClr val="3366FF"/>
                </a:solidFill>
              </a:rPr>
              <a:t>phase space to </a:t>
            </a:r>
            <a:r>
              <a:rPr lang="en-GB" dirty="0" smtClean="0">
                <a:solidFill>
                  <a:srgbClr val="3366FF"/>
                </a:solidFill>
              </a:rPr>
              <a:t/>
            </a:r>
            <a:br>
              <a:rPr lang="en-GB" dirty="0" smtClean="0">
                <a:solidFill>
                  <a:srgbClr val="3366FF"/>
                </a:solidFill>
              </a:rPr>
            </a:br>
            <a:r>
              <a:rPr lang="en-GB" dirty="0" smtClean="0">
                <a:solidFill>
                  <a:srgbClr val="3366FF"/>
                </a:solidFill>
              </a:rPr>
              <a:t>circles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and the </a:t>
            </a:r>
            <a:r>
              <a:rPr lang="en-GB" dirty="0" smtClean="0">
                <a:solidFill>
                  <a:srgbClr val="000000"/>
                </a:solidFill>
              </a:rPr>
              <a:t>motion </a:t>
            </a:r>
            <a:r>
              <a:rPr lang="en-GB" dirty="0">
                <a:solidFill>
                  <a:srgbClr val="000000"/>
                </a:solidFill>
              </a:rPr>
              <a:t>to a </a:t>
            </a:r>
            <a:r>
              <a:rPr lang="en-GB" dirty="0" smtClean="0">
                <a:solidFill>
                  <a:srgbClr val="000000"/>
                </a:solidFill>
              </a:rPr>
              <a:t/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rotation </a:t>
            </a:r>
            <a:r>
              <a:rPr lang="en-GB" dirty="0">
                <a:solidFill>
                  <a:srgbClr val="000000"/>
                </a:solidFill>
              </a:rPr>
              <a:t>along these </a:t>
            </a:r>
            <a:r>
              <a:rPr lang="en-GB" dirty="0" smtClean="0">
                <a:solidFill>
                  <a:srgbClr val="000000"/>
                </a:solidFill>
              </a:rPr>
              <a:t>circles</a:t>
            </a:r>
            <a:endParaRPr lang="en-US" dirty="0"/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5172816" y="3165720"/>
            <a:ext cx="37444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dirty="0" smtClean="0">
                <a:solidFill>
                  <a:srgbClr val="000000"/>
                </a:solidFill>
              </a:rPr>
              <a:t>linear Courant-Snyder invariant</a:t>
            </a:r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5004048" y="5069691"/>
            <a:ext cx="3468292" cy="1356360"/>
            <a:chOff x="5364163" y="5501734"/>
            <a:chExt cx="3467609" cy="1356241"/>
          </a:xfrm>
        </p:grpSpPr>
        <p:cxnSp>
          <p:nvCxnSpPr>
            <p:cNvPr id="13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8197016" y="5805232"/>
              <a:ext cx="262881" cy="4524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" name="Group 1"/>
            <p:cNvGrpSpPr>
              <a:grpSpLocks/>
            </p:cNvGrpSpPr>
            <p:nvPr/>
          </p:nvGrpSpPr>
          <p:grpSpPr bwMode="auto">
            <a:xfrm>
              <a:off x="5364163" y="5501734"/>
              <a:ext cx="3467609" cy="1356241"/>
              <a:chOff x="4038600" y="2892912"/>
              <a:chExt cx="4942668" cy="2048256"/>
            </a:xfrm>
          </p:grpSpPr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4329345" y="4039935"/>
                <a:ext cx="182754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Oval 8"/>
              <p:cNvSpPr>
                <a:spLocks noChangeArrowheads="1"/>
              </p:cNvSpPr>
              <p:nvPr/>
            </p:nvSpPr>
            <p:spPr bwMode="auto">
              <a:xfrm rot="2845411">
                <a:off x="4832325" y="2959455"/>
                <a:ext cx="655442" cy="224289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>
                <a:off x="6323027" y="3548354"/>
                <a:ext cx="6645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Oval 10"/>
              <p:cNvSpPr>
                <a:spLocks noChangeAspect="1" noChangeArrowheads="1"/>
              </p:cNvSpPr>
              <p:nvPr/>
            </p:nvSpPr>
            <p:spPr bwMode="auto">
              <a:xfrm>
                <a:off x="7305654" y="3241339"/>
                <a:ext cx="1539110" cy="1588398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5243116" y="2892912"/>
                <a:ext cx="0" cy="204825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>
                <a:off x="8067498" y="2892912"/>
                <a:ext cx="0" cy="204825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>
                <a:off x="7153727" y="4039935"/>
                <a:ext cx="182754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Picture 31" descr="txp_fig.bmp"/>
              <p:cNvSpPr>
                <a:spLocks noChangeAspect="1"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5950942" y="4179900"/>
                <a:ext cx="190369" cy="157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941168"/>
            <a:ext cx="215900" cy="177800"/>
          </a:xfrm>
          <a:prstGeom prst="rect">
            <a:avLst/>
          </a:prstGeom>
        </p:spPr>
      </p:pic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41" y="5924594"/>
            <a:ext cx="127000" cy="1397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545" y="5057012"/>
            <a:ext cx="457200" cy="266700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256" y="5562220"/>
            <a:ext cx="127000" cy="241300"/>
          </a:xfrm>
          <a:prstGeom prst="rect">
            <a:avLst/>
          </a:prstGeom>
        </p:spPr>
      </p:pic>
      <p:sp>
        <p:nvSpPr>
          <p:cNvPr id="49" name="Arc 48"/>
          <p:cNvSpPr/>
          <p:nvPr/>
        </p:nvSpPr>
        <p:spPr>
          <a:xfrm>
            <a:off x="8014658" y="5517231"/>
            <a:ext cx="229750" cy="315421"/>
          </a:xfrm>
          <a:custGeom>
            <a:avLst/>
            <a:gdLst>
              <a:gd name="connsiteX0" fmla="*/ 108012 w 216024"/>
              <a:gd name="connsiteY0" fmla="*/ 0 h 504056"/>
              <a:gd name="connsiteX1" fmla="*/ 216024 w 216024"/>
              <a:gd name="connsiteY1" fmla="*/ 252028 h 504056"/>
              <a:gd name="connsiteX2" fmla="*/ 108012 w 216024"/>
              <a:gd name="connsiteY2" fmla="*/ 252028 h 504056"/>
              <a:gd name="connsiteX3" fmla="*/ 108012 w 216024"/>
              <a:gd name="connsiteY3" fmla="*/ 0 h 504056"/>
              <a:gd name="connsiteX0" fmla="*/ 108012 w 216024"/>
              <a:gd name="connsiteY0" fmla="*/ 0 h 504056"/>
              <a:gd name="connsiteX1" fmla="*/ 216024 w 216024"/>
              <a:gd name="connsiteY1" fmla="*/ 252028 h 504056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2" fmla="*/ 0 w 108012"/>
              <a:gd name="connsiteY2" fmla="*/ 252028 h 252028"/>
              <a:gd name="connsiteX3" fmla="*/ 0 w 108012"/>
              <a:gd name="connsiteY3" fmla="*/ 0 h 252028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2" fmla="*/ 0 w 108012"/>
              <a:gd name="connsiteY2" fmla="*/ 252028 h 252028"/>
              <a:gd name="connsiteX3" fmla="*/ 0 w 108012"/>
              <a:gd name="connsiteY3" fmla="*/ 0 h 252028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2" fmla="*/ 0 w 108012"/>
              <a:gd name="connsiteY2" fmla="*/ 252028 h 252028"/>
              <a:gd name="connsiteX3" fmla="*/ 0 w 108012"/>
              <a:gd name="connsiteY3" fmla="*/ 0 h 252028"/>
              <a:gd name="connsiteX0" fmla="*/ 0 w 108012"/>
              <a:gd name="connsiteY0" fmla="*/ 0 h 252028"/>
              <a:gd name="connsiteX1" fmla="*/ 108012 w 108012"/>
              <a:gd name="connsiteY1" fmla="*/ 252028 h 252028"/>
              <a:gd name="connsiteX0" fmla="*/ 6863 w 114875"/>
              <a:gd name="connsiteY0" fmla="*/ 0 h 252028"/>
              <a:gd name="connsiteX1" fmla="*/ 114875 w 114875"/>
              <a:gd name="connsiteY1" fmla="*/ 252028 h 252028"/>
              <a:gd name="connsiteX2" fmla="*/ 6863 w 114875"/>
              <a:gd name="connsiteY2" fmla="*/ 252028 h 252028"/>
              <a:gd name="connsiteX3" fmla="*/ 6863 w 114875"/>
              <a:gd name="connsiteY3" fmla="*/ 0 h 252028"/>
              <a:gd name="connsiteX0" fmla="*/ 6863 w 114875"/>
              <a:gd name="connsiteY0" fmla="*/ 0 h 252028"/>
              <a:gd name="connsiteX1" fmla="*/ 114875 w 114875"/>
              <a:gd name="connsiteY1" fmla="*/ 252028 h 25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875" h="252028" stroke="0" extrusionOk="0">
                <a:moveTo>
                  <a:pt x="6863" y="0"/>
                </a:moveTo>
                <a:cubicBezTo>
                  <a:pt x="74409" y="130248"/>
                  <a:pt x="93471" y="137809"/>
                  <a:pt x="114875" y="252028"/>
                </a:cubicBezTo>
                <a:lnTo>
                  <a:pt x="6863" y="252028"/>
                </a:lnTo>
                <a:cubicBezTo>
                  <a:pt x="6863" y="168019"/>
                  <a:pt x="-8579" y="84009"/>
                  <a:pt x="6863" y="0"/>
                </a:cubicBezTo>
                <a:close/>
              </a:path>
              <a:path w="114875" h="252028" fill="none">
                <a:moveTo>
                  <a:pt x="6863" y="0"/>
                </a:moveTo>
                <a:cubicBezTo>
                  <a:pt x="66516" y="0"/>
                  <a:pt x="114875" y="112837"/>
                  <a:pt x="114875" y="252028"/>
                </a:cubicBezTo>
              </a:path>
            </a:pathLst>
          </a:cu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09101"/>
            <a:ext cx="1880670" cy="351670"/>
          </a:xfrm>
          <a:prstGeom prst="rect">
            <a:avLst/>
          </a:prstGeom>
        </p:spPr>
      </p:pic>
      <p:pic>
        <p:nvPicPr>
          <p:cNvPr id="55" name="Picture 5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175710"/>
            <a:ext cx="3420662" cy="342066"/>
          </a:xfrm>
          <a:prstGeom prst="rect">
            <a:avLst/>
          </a:prstGeom>
        </p:spPr>
      </p:pic>
      <p:pic>
        <p:nvPicPr>
          <p:cNvPr id="56" name="Picture 5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13" y="3761619"/>
            <a:ext cx="4361647" cy="62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51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driving terms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264696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rgbClr val="000000"/>
                </a:solidFill>
              </a:rPr>
              <a:t>The new </a:t>
            </a:r>
            <a:r>
              <a:rPr lang="en-GB" b="1" dirty="0">
                <a:solidFill>
                  <a:srgbClr val="000000"/>
                </a:solidFill>
              </a:rPr>
              <a:t>Hamiltonian </a:t>
            </a:r>
            <a:r>
              <a:rPr lang="en-GB" b="1" dirty="0" smtClean="0">
                <a:solidFill>
                  <a:srgbClr val="000000"/>
                </a:solidFill>
              </a:rPr>
              <a:t>in action angle variables</a:t>
            </a:r>
            <a:r>
              <a:rPr lang="en-GB" dirty="0" smtClean="0">
                <a:solidFill>
                  <a:srgbClr val="000000"/>
                </a:solidFill>
              </a:rPr>
              <a:t> reads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456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complex</a:t>
            </a:r>
            <a:r>
              <a:rPr lang="en-US" dirty="0" smtClean="0"/>
              <a:t> coefficients </a:t>
            </a:r>
            <a:r>
              <a:rPr lang="en-US" dirty="0" err="1" smtClean="0">
                <a:solidFill>
                  <a:srgbClr val="FF0000"/>
                </a:solidFill>
              </a:rPr>
              <a:t>h</a:t>
            </a:r>
            <a:r>
              <a:rPr lang="en-US" baseline="-25000" dirty="0" err="1" smtClean="0">
                <a:solidFill>
                  <a:srgbClr val="FF0000"/>
                </a:solidFill>
              </a:rPr>
              <a:t>jklm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are called </a:t>
            </a:r>
            <a:r>
              <a:rPr lang="en-US" dirty="0">
                <a:solidFill>
                  <a:srgbClr val="FF0000"/>
                </a:solidFill>
              </a:rPr>
              <a:t>resonance driving terms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since </a:t>
            </a:r>
            <a:r>
              <a:rPr lang="en-US" dirty="0"/>
              <a:t>they </a:t>
            </a:r>
            <a:r>
              <a:rPr lang="en-US" b="1" dirty="0"/>
              <a:t>generate angle dependent terms in the Hamiltonian that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are </a:t>
            </a:r>
            <a:r>
              <a:rPr lang="en-US" b="1" dirty="0"/>
              <a:t>responsible for the resonant motion of the particles</a:t>
            </a:r>
            <a:r>
              <a:rPr lang="en-US" dirty="0"/>
              <a:t> (i.e. motion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dirty="0"/>
              <a:t>a chain of islands or on a </a:t>
            </a:r>
            <a:r>
              <a:rPr lang="en-US" dirty="0" err="1"/>
              <a:t>separatrix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The resonant driving terms are integrals over the circumference of the accelerator of functions which depend on the s-location of the multipolar magnetic elements</a:t>
            </a:r>
          </a:p>
          <a:p>
            <a:pPr lvl="1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4318000" cy="5334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33" y="2060848"/>
            <a:ext cx="7150100" cy="952500"/>
          </a:xfrm>
          <a:prstGeom prst="rect">
            <a:avLst/>
          </a:prstGeom>
          <a:noFill/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5912776" y="2109410"/>
            <a:ext cx="703319" cy="7207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91" y="5628522"/>
            <a:ext cx="8004897" cy="73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21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driving terms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264696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000000"/>
                </a:solidFill>
              </a:rPr>
              <a:t>The solution for the stable betatron motion can be written as a </a:t>
            </a:r>
            <a:r>
              <a:rPr lang="en-US" b="1" dirty="0" smtClean="0">
                <a:solidFill>
                  <a:srgbClr val="000000"/>
                </a:solidFill>
              </a:rPr>
              <a:t>quasi periodic signal</a:t>
            </a:r>
            <a:r>
              <a:rPr lang="en-US" dirty="0" smtClean="0">
                <a:solidFill>
                  <a:srgbClr val="000000"/>
                </a:solidFill>
              </a:rPr>
              <a:t> (to first order in the </a:t>
            </a:r>
            <a:r>
              <a:rPr lang="en-US" dirty="0" err="1" smtClean="0">
                <a:solidFill>
                  <a:srgbClr val="000000"/>
                </a:solidFill>
              </a:rPr>
              <a:t>multipole</a:t>
            </a:r>
            <a:r>
              <a:rPr lang="en-US" dirty="0" smtClean="0">
                <a:solidFill>
                  <a:srgbClr val="000000"/>
                </a:solidFill>
              </a:rPr>
              <a:t> strengths)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On </a:t>
            </a:r>
            <a:r>
              <a:rPr lang="en-US" b="1" dirty="0">
                <a:solidFill>
                  <a:srgbClr val="0000FF"/>
                </a:solidFill>
              </a:rPr>
              <a:t>the islands the betatron tunes satisfy a resonant condition</a:t>
            </a:r>
            <a:r>
              <a:rPr lang="en-US" dirty="0"/>
              <a:t> of type 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740622" y="2928952"/>
            <a:ext cx="653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Arial"/>
                <a:cs typeface="Arial"/>
              </a:rPr>
              <a:t>with</a:t>
            </a: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5989094" y="2784936"/>
            <a:ext cx="863600" cy="7207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63" y="1662275"/>
            <a:ext cx="7920880" cy="811646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726" y="2856944"/>
            <a:ext cx="4041674" cy="48087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112244" y="3548826"/>
            <a:ext cx="7364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Arial"/>
                <a:cs typeface="Arial"/>
                <a:sym typeface="Wingdings"/>
              </a:rPr>
              <a:t> solutions for stable betatron motion contain the driving terms</a:t>
            </a:r>
            <a:endParaRPr lang="en-US" sz="2000" dirty="0" smtClean="0">
              <a:latin typeface="Arial"/>
              <a:cs typeface="Arial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096117" y="2425541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910062"/>
            <a:ext cx="2340345" cy="319138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941168"/>
            <a:ext cx="825500" cy="279400"/>
          </a:xfrm>
          <a:prstGeom prst="rect">
            <a:avLst/>
          </a:prstGeom>
        </p:spPr>
      </p:pic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733256"/>
            <a:ext cx="1003300" cy="2413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59" y="5709066"/>
            <a:ext cx="1041400" cy="266700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 flipH="1">
            <a:off x="5004048" y="530120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796136" y="530120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084168" y="4784495"/>
            <a:ext cx="18002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lang="en-US" sz="2000" dirty="0" smtClean="0">
                <a:latin typeface="Arial"/>
                <a:cs typeface="Arial"/>
              </a:rPr>
              <a:t>resonance 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750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driving terms (</a:t>
            </a:r>
            <a:r>
              <a:rPr lang="en-US" dirty="0" smtClean="0"/>
              <a:t>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24" y="764704"/>
            <a:ext cx="4886143" cy="6093296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Terms </a:t>
            </a:r>
            <a:r>
              <a:rPr lang="en-US" dirty="0"/>
              <a:t>of</a:t>
            </a:r>
            <a:r>
              <a:rPr lang="en-US" b="1" dirty="0"/>
              <a:t> </a:t>
            </a:r>
            <a:r>
              <a:rPr lang="en-US" b="1" dirty="0" smtClean="0"/>
              <a:t>type </a:t>
            </a:r>
            <a:r>
              <a:rPr lang="en-US" b="1" dirty="0" err="1" smtClean="0"/>
              <a:t>h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jj</a:t>
            </a:r>
            <a:r>
              <a:rPr lang="en-US" b="1" baseline="-25000" dirty="0" err="1" smtClean="0">
                <a:solidFill>
                  <a:srgbClr val="008000"/>
                </a:solidFill>
              </a:rPr>
              <a:t>ll</a:t>
            </a:r>
            <a:r>
              <a:rPr lang="en-US" b="1" dirty="0" smtClean="0"/>
              <a:t> </a:t>
            </a:r>
            <a:r>
              <a:rPr lang="en-US" dirty="0" smtClean="0"/>
              <a:t>are </a:t>
            </a:r>
            <a:r>
              <a:rPr lang="en-US" b="1" dirty="0" err="1" smtClean="0"/>
              <a:t>independ</a:t>
            </a:r>
            <a:r>
              <a:rPr lang="en-US" b="1" dirty="0" smtClean="0"/>
              <a:t> of the angle</a:t>
            </a:r>
            <a:r>
              <a:rPr lang="en-US" dirty="0" smtClean="0"/>
              <a:t>. They produce </a:t>
            </a:r>
            <a:r>
              <a:rPr lang="en-US" dirty="0">
                <a:solidFill>
                  <a:srgbClr val="0000FF"/>
                </a:solidFill>
              </a:rPr>
              <a:t>detuning with amplitude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/>
              <a:t>to </a:t>
            </a:r>
            <a:r>
              <a:rPr lang="en-US" dirty="0" smtClean="0"/>
              <a:t>the lowest </a:t>
            </a:r>
            <a:r>
              <a:rPr lang="en-US" dirty="0"/>
              <a:t>order in the multipolar </a:t>
            </a:r>
            <a:r>
              <a:rPr lang="en-US" dirty="0" smtClean="0"/>
              <a:t>gradient (</a:t>
            </a:r>
            <a:r>
              <a:rPr lang="en-US" dirty="0" smtClean="0">
                <a:solidFill>
                  <a:srgbClr val="0000FF"/>
                </a:solidFill>
              </a:rPr>
              <a:t>resulting in a tune spread</a:t>
            </a:r>
            <a:r>
              <a:rPr lang="en-US" dirty="0" smtClean="0"/>
              <a:t> for a beam!)</a:t>
            </a: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marL="345600" lvl="1" indent="0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dynamics with only detuning terms </a:t>
            </a:r>
            <a:r>
              <a:rPr lang="en-GB" dirty="0" smtClean="0">
                <a:solidFill>
                  <a:srgbClr val="000000"/>
                </a:solidFill>
              </a:rPr>
              <a:t>(amplitude </a:t>
            </a:r>
            <a:r>
              <a:rPr lang="en-GB" dirty="0">
                <a:solidFill>
                  <a:srgbClr val="000000"/>
                </a:solidFill>
              </a:rPr>
              <a:t>dependent </a:t>
            </a:r>
            <a:r>
              <a:rPr lang="en-GB" dirty="0" smtClean="0">
                <a:solidFill>
                  <a:srgbClr val="000000"/>
                </a:solidFill>
              </a:rPr>
              <a:t>phase advance)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4" name="Picture 11" descr="nonr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0"/>
          <a:stretch/>
        </p:blipFill>
        <p:spPr bwMode="auto">
          <a:xfrm>
            <a:off x="1187624" y="4437112"/>
            <a:ext cx="2179133" cy="228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716016" y="764704"/>
            <a:ext cx="4427984" cy="6093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r>
              <a:rPr lang="en-US" b="1" dirty="0" smtClean="0"/>
              <a:t>Angle dependent terms </a:t>
            </a:r>
            <a:r>
              <a:rPr lang="en-US" dirty="0" smtClean="0">
                <a:solidFill>
                  <a:srgbClr val="0000FF"/>
                </a:solidFill>
              </a:rPr>
              <a:t>excite resonances creating fixed points and island structures </a:t>
            </a:r>
            <a:r>
              <a:rPr lang="en-US" dirty="0" smtClean="0"/>
              <a:t>in phase space. E.g. for the fourth order resonance (4,0)</a:t>
            </a: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The phase space for the (4,0) resonance looks like this</a:t>
            </a:r>
            <a:endParaRPr lang="en-US" dirty="0"/>
          </a:p>
        </p:txBody>
      </p:sp>
      <p:pic>
        <p:nvPicPr>
          <p:cNvPr id="9" name="Picture 12" descr="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2292542" cy="2259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930" y="2592831"/>
            <a:ext cx="2693594" cy="406788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2492897"/>
            <a:ext cx="3384376" cy="79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8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</a:t>
            </a:r>
            <a:r>
              <a:rPr lang="en-US" dirty="0"/>
              <a:t>terms from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Starting from the </a:t>
            </a:r>
            <a:r>
              <a:rPr lang="en-GB" dirty="0">
                <a:solidFill>
                  <a:srgbClr val="000000"/>
                </a:solidFill>
              </a:rPr>
              <a:t>general definition of driving </a:t>
            </a:r>
            <a:r>
              <a:rPr lang="en-GB" dirty="0" smtClean="0">
                <a:solidFill>
                  <a:srgbClr val="000000"/>
                </a:solidFill>
              </a:rPr>
              <a:t>terms we </a:t>
            </a:r>
            <a:r>
              <a:rPr lang="en-GB" dirty="0">
                <a:solidFill>
                  <a:srgbClr val="000000"/>
                </a:solidFill>
              </a:rPr>
              <a:t>substitute the function that give the azimuthal distribution of the normal </a:t>
            </a:r>
            <a:r>
              <a:rPr lang="en-GB" dirty="0" err="1" smtClean="0">
                <a:solidFill>
                  <a:srgbClr val="000000"/>
                </a:solidFill>
              </a:rPr>
              <a:t>sextupoles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GB" dirty="0" err="1" smtClean="0">
                <a:solidFill>
                  <a:srgbClr val="000000"/>
                </a:solidFill>
              </a:rPr>
              <a:t>Sextupoles</a:t>
            </a:r>
            <a:r>
              <a:rPr lang="en-GB" dirty="0" smtClean="0">
                <a:solidFill>
                  <a:srgbClr val="000000"/>
                </a:solidFill>
              </a:rPr>
              <a:t> generate </a:t>
            </a:r>
            <a:r>
              <a:rPr lang="en-GB" dirty="0">
                <a:solidFill>
                  <a:srgbClr val="000000"/>
                </a:solidFill>
              </a:rPr>
              <a:t>the following resonant driving terms (see </a:t>
            </a:r>
            <a:r>
              <a:rPr lang="en-GB" dirty="0" err="1">
                <a:solidFill>
                  <a:srgbClr val="000000"/>
                </a:solidFill>
              </a:rPr>
              <a:t>Guignard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dirty="0" err="1">
                <a:solidFill>
                  <a:srgbClr val="000000"/>
                </a:solidFill>
              </a:rPr>
              <a:t>Bengtsson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75402" y="4592099"/>
            <a:ext cx="103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from V</a:t>
            </a:r>
            <a:r>
              <a:rPr lang="en-US" sz="1800" baseline="-25000" dirty="0" smtClean="0">
                <a:latin typeface="Arial"/>
                <a:cs typeface="Arial"/>
              </a:rPr>
              <a:t>30</a:t>
            </a: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1911000" y="4776765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5764" y="5659999"/>
            <a:ext cx="103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from V</a:t>
            </a:r>
            <a:r>
              <a:rPr lang="en-US" sz="1800" baseline="-25000" dirty="0" smtClean="0">
                <a:latin typeface="Arial"/>
                <a:cs typeface="Arial"/>
              </a:rPr>
              <a:t>12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39486" y="5876023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31640" y="4915741"/>
            <a:ext cx="2968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resonances:    (</a:t>
            </a:r>
            <a:r>
              <a:rPr lang="en-US" sz="1800" dirty="0">
                <a:latin typeface="Arial"/>
                <a:cs typeface="Arial"/>
              </a:rPr>
              <a:t>3,0</a:t>
            </a:r>
            <a:r>
              <a:rPr lang="en-US" sz="1800" dirty="0" smtClean="0">
                <a:latin typeface="Arial"/>
                <a:cs typeface="Arial"/>
              </a:rPr>
              <a:t>)     (</a:t>
            </a:r>
            <a:r>
              <a:rPr lang="en-US" sz="1800" dirty="0">
                <a:latin typeface="Arial"/>
                <a:cs typeface="Arial"/>
              </a:rPr>
              <a:t>1,0</a:t>
            </a:r>
            <a:r>
              <a:rPr lang="en-US" sz="1800" dirty="0" smtClean="0">
                <a:latin typeface="Arial"/>
                <a:cs typeface="Arial"/>
              </a:rPr>
              <a:t>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5830" y="6011996"/>
            <a:ext cx="384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resonances:    (1,2)     (</a:t>
            </a:r>
            <a:r>
              <a:rPr lang="en-US" sz="1800" dirty="0">
                <a:latin typeface="Arial"/>
                <a:cs typeface="Arial"/>
              </a:rPr>
              <a:t>1,0</a:t>
            </a:r>
            <a:r>
              <a:rPr lang="en-US" sz="1800" dirty="0" smtClean="0">
                <a:latin typeface="Arial"/>
                <a:cs typeface="Arial"/>
              </a:rPr>
              <a:t>)     (1,-2)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2571" y="4281563"/>
            <a:ext cx="3955933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Note:</a:t>
            </a:r>
          </a:p>
          <a:p>
            <a:pPr marL="285750" indent="-285750" algn="l"/>
            <a:r>
              <a:rPr lang="en-US" sz="1800" b="1" dirty="0" smtClean="0">
                <a:latin typeface="Arial"/>
                <a:cs typeface="Arial"/>
              </a:rPr>
              <a:t>No detuning terms</a:t>
            </a:r>
            <a:r>
              <a:rPr lang="en-US" sz="1800" dirty="0" smtClean="0">
                <a:latin typeface="Arial"/>
                <a:cs typeface="Arial"/>
              </a:rPr>
              <a:t> (in first order </a:t>
            </a:r>
            <a:r>
              <a:rPr lang="en-US" sz="1800" dirty="0">
                <a:latin typeface="Arial"/>
                <a:cs typeface="Arial"/>
              </a:rPr>
              <a:t>of the sextupole </a:t>
            </a:r>
            <a:r>
              <a:rPr lang="en-US" sz="1800" dirty="0" smtClean="0">
                <a:latin typeface="Arial"/>
                <a:cs typeface="Arial"/>
              </a:rPr>
              <a:t>strength) – they are generated only in second order </a:t>
            </a:r>
          </a:p>
          <a:p>
            <a:pPr marL="285750" indent="-285750" algn="l"/>
            <a:r>
              <a:rPr lang="en-US" sz="1800" b="1" dirty="0" smtClean="0">
                <a:latin typeface="Arial"/>
                <a:cs typeface="Arial"/>
              </a:rPr>
              <a:t>Pure horizontal but no pure vertical resonance terms</a:t>
            </a:r>
            <a:r>
              <a:rPr lang="en-US" sz="1800" dirty="0" smtClean="0">
                <a:latin typeface="Arial"/>
                <a:cs typeface="Arial"/>
              </a:rPr>
              <a:t> (since no skew </a:t>
            </a:r>
            <a:r>
              <a:rPr lang="en-US" sz="1800" dirty="0" err="1" smtClean="0">
                <a:latin typeface="Arial"/>
                <a:cs typeface="Arial"/>
              </a:rPr>
              <a:t>sextupoles</a:t>
            </a:r>
            <a:r>
              <a:rPr lang="en-US" sz="1800" dirty="0" smtClean="0">
                <a:latin typeface="Arial"/>
                <a:cs typeface="Arial"/>
              </a:rPr>
              <a:t>)</a:t>
            </a:r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023810"/>
            <a:ext cx="6192688" cy="339325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41" y="4653136"/>
            <a:ext cx="1346200" cy="2286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436" y="5739795"/>
            <a:ext cx="2171700" cy="228600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85951"/>
            <a:ext cx="7900151" cy="72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04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This course is based on material from the JUAS course on non-linear dynamics by Y. </a:t>
            </a:r>
            <a:r>
              <a:rPr lang="en-US" dirty="0" err="1" smtClean="0"/>
              <a:t>Papaphilippou</a:t>
            </a:r>
            <a:r>
              <a:rPr lang="en-US" dirty="0" smtClean="0"/>
              <a:t> from the previous years.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Parts of the slides were taken / inspired from the course on nonlinear dynamics of R. </a:t>
            </a:r>
            <a:r>
              <a:rPr lang="en-US" dirty="0" err="1" smtClean="0"/>
              <a:t>Bartolini</a:t>
            </a:r>
            <a:r>
              <a:rPr lang="en-US" dirty="0" smtClean="0"/>
              <a:t> (John Adams Institute, 2017) and the one of A. </a:t>
            </a:r>
            <a:r>
              <a:rPr lang="en-US" dirty="0" err="1" smtClean="0"/>
              <a:t>Wolski</a:t>
            </a:r>
            <a:r>
              <a:rPr lang="en-US" dirty="0" smtClean="0"/>
              <a:t> (</a:t>
            </a:r>
            <a:r>
              <a:rPr lang="en-US" dirty="0" err="1"/>
              <a:t>Cockroft</a:t>
            </a:r>
            <a:r>
              <a:rPr lang="en-US" dirty="0"/>
              <a:t> </a:t>
            </a:r>
            <a:r>
              <a:rPr lang="en-US" dirty="0" smtClean="0"/>
              <a:t>Institute, 2015).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3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Driving terms from </a:t>
            </a:r>
            <a:r>
              <a:rPr lang="en-US" dirty="0" smtClean="0"/>
              <a:t>octupoles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In </a:t>
            </a:r>
            <a:r>
              <a:rPr lang="en-GB" dirty="0">
                <a:solidFill>
                  <a:srgbClr val="000000"/>
                </a:solidFill>
              </a:rPr>
              <a:t>an analogous way we can see that the </a:t>
            </a:r>
            <a:r>
              <a:rPr lang="en-GB" b="1" dirty="0">
                <a:solidFill>
                  <a:srgbClr val="000000"/>
                </a:solidFill>
              </a:rPr>
              <a:t>normal octupoles</a:t>
            </a:r>
            <a:r>
              <a:rPr lang="en-GB" dirty="0">
                <a:solidFill>
                  <a:srgbClr val="000000"/>
                </a:solidFill>
              </a:rPr>
              <a:t> in the circular </a:t>
            </a:r>
            <a:r>
              <a:rPr lang="en-GB" dirty="0" smtClean="0">
                <a:solidFill>
                  <a:srgbClr val="000000"/>
                </a:solidFill>
              </a:rPr>
              <a:t>ring generate </a:t>
            </a:r>
            <a:r>
              <a:rPr lang="en-GB" dirty="0">
                <a:solidFill>
                  <a:srgbClr val="000000"/>
                </a:solidFill>
              </a:rPr>
              <a:t>the following resonant driving terms (see </a:t>
            </a:r>
            <a:r>
              <a:rPr lang="en-GB" dirty="0" err="1">
                <a:solidFill>
                  <a:srgbClr val="000000"/>
                </a:solidFill>
              </a:rPr>
              <a:t>Guignard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dirty="0" err="1">
                <a:solidFill>
                  <a:srgbClr val="000000"/>
                </a:solidFill>
              </a:rPr>
              <a:t>Bengtsson</a:t>
            </a:r>
            <a:r>
              <a:rPr lang="en-GB" dirty="0">
                <a:solidFill>
                  <a:srgbClr val="000000"/>
                </a:solidFill>
              </a:rPr>
              <a:t>)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249374"/>
            <a:ext cx="103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from V</a:t>
            </a:r>
            <a:r>
              <a:rPr lang="en-US" sz="1800" baseline="-25000" dirty="0" smtClean="0">
                <a:latin typeface="Arial"/>
                <a:cs typeface="Arial"/>
              </a:rPr>
              <a:t>40</a:t>
            </a:r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>
          <a:xfrm>
            <a:off x="1935190" y="3434040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43735" y="3573016"/>
            <a:ext cx="3828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resonances:    (4,0)     (2,0)     (det.)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3883" y="4257486"/>
            <a:ext cx="103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from V</a:t>
            </a:r>
            <a:r>
              <a:rPr lang="en-US" sz="1800" baseline="-25000" dirty="0" smtClean="0">
                <a:latin typeface="Arial"/>
                <a:cs typeface="Arial"/>
              </a:rPr>
              <a:t>22</a:t>
            </a: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1939481" y="4442152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57047" y="4581128"/>
            <a:ext cx="462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resonances:    (2,2)     (0,2)     (2,0)     (det.)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5229200"/>
            <a:ext cx="103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from V</a:t>
            </a:r>
            <a:r>
              <a:rPr lang="en-US" sz="1800" baseline="-25000" dirty="0" smtClean="0">
                <a:latin typeface="Arial"/>
                <a:cs typeface="Arial"/>
              </a:rPr>
              <a:t>04</a:t>
            </a:r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>
            <a:off x="1935190" y="5413866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64851" y="5552842"/>
            <a:ext cx="3892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resonances:    (0,4)     (0,2)     (det.)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2776977"/>
            <a:ext cx="324036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>
                <a:latin typeface="Arial"/>
                <a:cs typeface="Arial"/>
              </a:rPr>
              <a:t>Note:</a:t>
            </a:r>
          </a:p>
          <a:p>
            <a:pPr marL="285750" indent="-285750" algn="l"/>
            <a:r>
              <a:rPr lang="en-US" sz="1800" b="1" dirty="0" smtClean="0">
                <a:latin typeface="Arial"/>
                <a:cs typeface="Arial"/>
              </a:rPr>
              <a:t>Detuning terms</a:t>
            </a:r>
            <a:r>
              <a:rPr lang="en-US" sz="1800" dirty="0" smtClean="0">
                <a:latin typeface="Arial"/>
                <a:cs typeface="Arial"/>
              </a:rPr>
              <a:t> (in first order of octupole strength)</a:t>
            </a:r>
          </a:p>
          <a:p>
            <a:pPr marL="285750" indent="-285750" algn="l"/>
            <a:r>
              <a:rPr lang="en-US" sz="1800" b="1" dirty="0" smtClean="0">
                <a:latin typeface="Arial"/>
                <a:cs typeface="Arial"/>
              </a:rPr>
              <a:t>Also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pure vertical resonances excited</a:t>
            </a: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20226"/>
            <a:ext cx="2171700" cy="2286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93096"/>
            <a:ext cx="2984500" cy="228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288632"/>
            <a:ext cx="2171700" cy="2286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9" y="1107976"/>
            <a:ext cx="75692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5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376864" cy="685800"/>
          </a:xfrm>
        </p:spPr>
        <p:txBody>
          <a:bodyPr/>
          <a:lstStyle/>
          <a:p>
            <a:r>
              <a:rPr lang="en-US" dirty="0"/>
              <a:t>Sextupole excites 4</a:t>
            </a:r>
            <a:r>
              <a:rPr lang="en-US" baseline="30000" dirty="0"/>
              <a:t>-th</a:t>
            </a:r>
            <a:r>
              <a:rPr lang="en-US" dirty="0"/>
              <a:t> order r</a:t>
            </a:r>
            <a:r>
              <a:rPr lang="en-US" dirty="0" smtClean="0"/>
              <a:t>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rgbClr val="000000"/>
                </a:solidFill>
              </a:rPr>
              <a:t>Let us consider the </a:t>
            </a:r>
            <a:r>
              <a:rPr lang="en-GB" b="1" dirty="0">
                <a:solidFill>
                  <a:srgbClr val="000000"/>
                </a:solidFill>
              </a:rPr>
              <a:t>nonlinear Hill’s equation</a:t>
            </a:r>
            <a:r>
              <a:rPr lang="en-GB" dirty="0">
                <a:solidFill>
                  <a:srgbClr val="000000"/>
                </a:solidFill>
              </a:rPr>
              <a:t> for the case of a linear lattice where a single sextupole kick is </a:t>
            </a:r>
            <a:r>
              <a:rPr lang="en-GB" dirty="0" smtClean="0">
                <a:solidFill>
                  <a:srgbClr val="000000"/>
                </a:solidFill>
              </a:rPr>
              <a:t>added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Use </a:t>
            </a:r>
            <a:r>
              <a:rPr lang="en-GB" b="1" dirty="0" err="1" smtClean="0">
                <a:solidFill>
                  <a:srgbClr val="000000"/>
                </a:solidFill>
              </a:rPr>
              <a:t>perturbative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>
                <a:solidFill>
                  <a:srgbClr val="000000"/>
                </a:solidFill>
              </a:rPr>
              <a:t>procedure</a:t>
            </a:r>
            <a:r>
              <a:rPr lang="en-GB" dirty="0">
                <a:solidFill>
                  <a:srgbClr val="000000"/>
                </a:solidFill>
              </a:rPr>
              <a:t> and </a:t>
            </a:r>
            <a:r>
              <a:rPr lang="en-GB" dirty="0" smtClean="0">
                <a:solidFill>
                  <a:srgbClr val="000000"/>
                </a:solidFill>
              </a:rPr>
              <a:t>solve </a:t>
            </a:r>
            <a:r>
              <a:rPr lang="en-GB" dirty="0">
                <a:solidFill>
                  <a:srgbClr val="000000"/>
                </a:solidFill>
              </a:rPr>
              <a:t>this equation by successive approximations. The perturbation parameter </a:t>
            </a:r>
            <a:r>
              <a:rPr lang="en-GB" dirty="0">
                <a:solidFill>
                  <a:srgbClr val="000000"/>
                </a:solidFill>
                <a:sym typeface="Symbol" charset="0"/>
              </a:rPr>
              <a:t> </a:t>
            </a:r>
            <a:r>
              <a:rPr lang="en-GB" dirty="0">
                <a:solidFill>
                  <a:srgbClr val="000000"/>
                </a:solidFill>
              </a:rPr>
              <a:t>is proportional to the sextupole strength k</a:t>
            </a:r>
            <a:r>
              <a:rPr lang="en-GB" baseline="-25000" dirty="0">
                <a:solidFill>
                  <a:srgbClr val="000000"/>
                </a:solidFill>
              </a:rPr>
              <a:t>2</a:t>
            </a:r>
            <a:r>
              <a:rPr lang="en-GB" dirty="0">
                <a:solidFill>
                  <a:srgbClr val="000000"/>
                </a:solidFill>
              </a:rPr>
              <a:t>. We look for a solution of the type</a:t>
            </a:r>
            <a:r>
              <a:rPr lang="en-GB" dirty="0" smtClean="0">
                <a:solidFill>
                  <a:srgbClr val="000000"/>
                </a:solidFill>
              </a:rPr>
              <a:t>: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GB" dirty="0" smtClean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Substituting, ordering the contributions with the same </a:t>
            </a:r>
            <a:r>
              <a:rPr lang="en-GB" dirty="0" err="1">
                <a:solidFill>
                  <a:srgbClr val="000000"/>
                </a:solidFill>
              </a:rPr>
              <a:t>perturbative</a:t>
            </a:r>
            <a:r>
              <a:rPr lang="en-GB" dirty="0">
                <a:solidFill>
                  <a:srgbClr val="000000"/>
                </a:solidFill>
              </a:rPr>
              <a:t> order we have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866031" y="5917925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order zero: </a:t>
            </a:r>
            <a:r>
              <a:rPr lang="en-GB" sz="1800" dirty="0" smtClean="0">
                <a:solidFill>
                  <a:srgbClr val="000000"/>
                </a:solidFill>
                <a:sym typeface="Symbol" charset="0"/>
              </a:rPr>
              <a:t></a:t>
            </a:r>
            <a:r>
              <a:rPr lang="en-GB" sz="1800" baseline="30000" dirty="0" smtClean="0">
                <a:solidFill>
                  <a:srgbClr val="000000"/>
                </a:solidFill>
                <a:sym typeface="Symbol" charset="0"/>
              </a:rPr>
              <a:t>0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3456831" y="5917925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sz="1800" smtClean="0">
                <a:solidFill>
                  <a:srgbClr val="000000"/>
                </a:solidFill>
              </a:rPr>
              <a:t>first order: </a:t>
            </a:r>
            <a:r>
              <a:rPr lang="en-GB" sz="1800" smtClean="0">
                <a:solidFill>
                  <a:srgbClr val="000000"/>
                </a:solidFill>
                <a:sym typeface="Symbol" charset="0"/>
              </a:rPr>
              <a:t></a:t>
            </a:r>
            <a:r>
              <a:rPr lang="en-GB" sz="1800" baseline="30000" smtClean="0">
                <a:solidFill>
                  <a:srgbClr val="000000"/>
                </a:solidFill>
                <a:sym typeface="Symbol" charset="0"/>
              </a:rPr>
              <a:t>1</a:t>
            </a:r>
            <a:r>
              <a:rPr lang="en-GB" sz="180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6409581" y="5917925"/>
            <a:ext cx="1944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sz="1800" smtClean="0">
                <a:solidFill>
                  <a:srgbClr val="000000"/>
                </a:solidFill>
              </a:rPr>
              <a:t>second order: </a:t>
            </a:r>
            <a:r>
              <a:rPr lang="en-GB" sz="1800" smtClean="0">
                <a:solidFill>
                  <a:srgbClr val="000000"/>
                </a:solidFill>
                <a:sym typeface="Symbol" charset="0"/>
              </a:rPr>
              <a:t></a:t>
            </a:r>
            <a:r>
              <a:rPr lang="en-GB" sz="1800" baseline="30000" smtClean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GB" sz="180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2324100" cy="571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2349500" cy="5842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645024"/>
            <a:ext cx="4051300" cy="3048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29200"/>
            <a:ext cx="1729959" cy="468965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229200"/>
            <a:ext cx="2553253" cy="468965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229200"/>
            <a:ext cx="3126432" cy="46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0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376864" cy="685800"/>
          </a:xfrm>
        </p:spPr>
        <p:txBody>
          <a:bodyPr/>
          <a:lstStyle/>
          <a:p>
            <a:r>
              <a:rPr lang="en-US" dirty="0"/>
              <a:t>Sextupole excites 4</a:t>
            </a:r>
            <a:r>
              <a:rPr lang="en-US" baseline="30000" dirty="0"/>
              <a:t>-th</a:t>
            </a:r>
            <a:r>
              <a:rPr lang="en-US" dirty="0"/>
              <a:t> order resonance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At each step we are using functions already calculated at the previous </a:t>
            </a:r>
            <a:r>
              <a:rPr lang="en-GB" dirty="0" smtClean="0"/>
              <a:t>steps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series obtained from the successive approximation are in general </a:t>
            </a:r>
            <a:r>
              <a:rPr lang="en-GB" dirty="0" smtClean="0"/>
              <a:t>divergent. However, t</a:t>
            </a:r>
            <a:r>
              <a:rPr lang="en-US" dirty="0" smtClean="0"/>
              <a:t>he canonical </a:t>
            </a:r>
            <a:r>
              <a:rPr lang="en-US" dirty="0"/>
              <a:t>perturbation method </a:t>
            </a:r>
            <a:r>
              <a:rPr lang="en-US" dirty="0" smtClean="0"/>
              <a:t>shows that </a:t>
            </a:r>
            <a:r>
              <a:rPr lang="en-US" b="1" dirty="0" err="1" smtClean="0">
                <a:solidFill>
                  <a:srgbClr val="0000FF"/>
                </a:solidFill>
              </a:rPr>
              <a:t>sextupoles</a:t>
            </a:r>
            <a:r>
              <a:rPr lang="en-US" b="1" dirty="0" smtClean="0">
                <a:solidFill>
                  <a:srgbClr val="0000FF"/>
                </a:solidFill>
              </a:rPr>
              <a:t> can excite 4</a:t>
            </a:r>
            <a:r>
              <a:rPr lang="en-US" b="1" baseline="30000" dirty="0" smtClean="0">
                <a:solidFill>
                  <a:srgbClr val="0000FF"/>
                </a:solidFill>
              </a:rPr>
              <a:t>th</a:t>
            </a:r>
            <a:r>
              <a:rPr lang="en-US" b="1" dirty="0" smtClean="0">
                <a:solidFill>
                  <a:srgbClr val="0000FF"/>
                </a:solidFill>
              </a:rPr>
              <a:t> order resonances in second order with the sextupole strength k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68144" y="1916832"/>
            <a:ext cx="1852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GB" sz="2000" dirty="0">
                <a:latin typeface="Arial"/>
                <a:cs typeface="Arial"/>
              </a:rPr>
              <a:t>Linear solution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00786" y="2636912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sz="2000" dirty="0">
                <a:latin typeface="Arial"/>
                <a:cs typeface="Arial"/>
              </a:rPr>
              <a:t>Term generated by the 3</a:t>
            </a:r>
            <a:r>
              <a:rPr lang="en-GB" sz="2000" baseline="30000" dirty="0">
                <a:latin typeface="Arial"/>
                <a:cs typeface="Arial"/>
              </a:rPr>
              <a:t>rd</a:t>
            </a:r>
            <a:r>
              <a:rPr lang="en-GB" sz="2000" dirty="0">
                <a:latin typeface="Arial"/>
                <a:cs typeface="Arial"/>
              </a:rPr>
              <a:t> order resonance; linear with k</a:t>
            </a:r>
            <a:r>
              <a:rPr lang="en-GB" sz="2000" baseline="-25000" dirty="0">
                <a:latin typeface="Arial"/>
                <a:cs typeface="Arial"/>
              </a:rPr>
              <a:t>2</a:t>
            </a:r>
            <a:r>
              <a:rPr lang="en-GB" sz="2000" dirty="0">
                <a:latin typeface="Arial"/>
                <a:cs typeface="Arial"/>
              </a:rPr>
              <a:t> (first order</a:t>
            </a:r>
            <a:r>
              <a:rPr lang="en-GB" sz="2000" dirty="0" smtClean="0">
                <a:latin typeface="Arial"/>
                <a:cs typeface="Arial"/>
              </a:rPr>
              <a:t>)</a:t>
            </a:r>
            <a:endParaRPr lang="en-GB" sz="2000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0152" y="3861048"/>
            <a:ext cx="30103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000" dirty="0">
                <a:latin typeface="Arial"/>
                <a:cs typeface="Arial"/>
              </a:rPr>
              <a:t>Terms generated by the 4</a:t>
            </a:r>
            <a:r>
              <a:rPr lang="en-GB" sz="2000" baseline="30000" dirty="0">
                <a:latin typeface="Arial"/>
                <a:cs typeface="Arial"/>
              </a:rPr>
              <a:t>th</a:t>
            </a:r>
            <a:r>
              <a:rPr lang="en-GB" sz="2000" dirty="0">
                <a:latin typeface="Arial"/>
                <a:cs typeface="Arial"/>
              </a:rPr>
              <a:t> order and 2</a:t>
            </a:r>
            <a:r>
              <a:rPr lang="en-GB" sz="2000" baseline="30000" dirty="0">
                <a:latin typeface="Arial"/>
                <a:cs typeface="Arial"/>
              </a:rPr>
              <a:t>nd</a:t>
            </a:r>
            <a:r>
              <a:rPr lang="en-GB" sz="2000" dirty="0">
                <a:latin typeface="Arial"/>
                <a:cs typeface="Arial"/>
              </a:rPr>
              <a:t> order resonance; quadratic with k</a:t>
            </a:r>
            <a:r>
              <a:rPr lang="en-GB" sz="2000" baseline="-25000" dirty="0">
                <a:latin typeface="Arial"/>
                <a:cs typeface="Arial"/>
              </a:rPr>
              <a:t>2</a:t>
            </a:r>
            <a:r>
              <a:rPr lang="en-GB" sz="2000" dirty="0">
                <a:latin typeface="Arial"/>
                <a:cs typeface="Arial"/>
              </a:rPr>
              <a:t> (second order)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3252496" cy="274704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93" y="3054233"/>
            <a:ext cx="2604195" cy="230751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95" y="4350377"/>
            <a:ext cx="4626017" cy="23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89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Hamiltonian of the nonlinear betatron motion</a:t>
            </a:r>
            <a:endParaRPr lang="en-US" dirty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/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Lattice </a:t>
            </a:r>
            <a:r>
              <a:rPr lang="en-US" dirty="0">
                <a:solidFill>
                  <a:srgbClr val="D9D9D9"/>
                </a:solidFill>
              </a:rPr>
              <a:t>optimization by </a:t>
            </a:r>
            <a:r>
              <a:rPr lang="en-US" dirty="0" smtClean="0">
                <a:solidFill>
                  <a:srgbClr val="D9D9D9"/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</a:t>
            </a:r>
            <a:r>
              <a:rPr lang="en-US" dirty="0" smtClean="0"/>
              <a:t>of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764704"/>
            <a:ext cx="4562385" cy="5760640"/>
          </a:xfrm>
        </p:spPr>
        <p:txBody>
          <a:bodyPr>
            <a:normAutofit/>
          </a:bodyPr>
          <a:lstStyle/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  <a:p>
            <a:pPr lvl="1"/>
            <a:r>
              <a:rPr lang="en-US" b="1" dirty="0" smtClean="0"/>
              <a:t>Regular </a:t>
            </a:r>
            <a:r>
              <a:rPr lang="en-US" b="1" dirty="0"/>
              <a:t>motion </a:t>
            </a:r>
            <a:r>
              <a:rPr lang="en-US" dirty="0"/>
              <a:t>near the </a:t>
            </a:r>
            <a:r>
              <a:rPr lang="en-US" dirty="0" smtClean="0"/>
              <a:t>center</a:t>
            </a:r>
          </a:p>
          <a:p>
            <a:pPr lvl="1"/>
            <a:r>
              <a:rPr lang="en-US" dirty="0" smtClean="0"/>
              <a:t>For increasing amplitudes the </a:t>
            </a:r>
            <a:r>
              <a:rPr lang="en-US" dirty="0"/>
              <a:t>circles get deformed towards a </a:t>
            </a:r>
            <a:r>
              <a:rPr lang="en-US" b="1" dirty="0"/>
              <a:t>triangular </a:t>
            </a:r>
            <a:r>
              <a:rPr lang="en-US" b="1" dirty="0" smtClean="0"/>
              <a:t>shape</a:t>
            </a:r>
            <a:r>
              <a:rPr lang="en-US" dirty="0" smtClean="0"/>
              <a:t> </a:t>
            </a:r>
            <a:r>
              <a:rPr lang="en-US" dirty="0"/>
              <a:t>until the resonance condition is met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/>
              <a:t>separatrix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barrier between stable and </a:t>
            </a:r>
            <a:r>
              <a:rPr lang="en-US" dirty="0" smtClean="0"/>
              <a:t>unstable motion) passes </a:t>
            </a:r>
            <a:r>
              <a:rPr lang="en-US" dirty="0"/>
              <a:t>through </a:t>
            </a:r>
            <a:r>
              <a:rPr lang="en-US" dirty="0" smtClean="0"/>
              <a:t>3 </a:t>
            </a:r>
            <a:r>
              <a:rPr lang="en-US" dirty="0"/>
              <a:t>unstable fixed </a:t>
            </a:r>
            <a:r>
              <a:rPr lang="en-US" dirty="0" smtClean="0"/>
              <a:t>points</a:t>
            </a:r>
            <a:endParaRPr lang="en-US" b="1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982" t="4642" r="5709" b="2474"/>
          <a:stretch/>
        </p:blipFill>
        <p:spPr>
          <a:xfrm>
            <a:off x="4874381" y="2015682"/>
            <a:ext cx="4269619" cy="418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04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of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4307780" cy="5760640"/>
          </a:xfrm>
        </p:spPr>
        <p:txBody>
          <a:bodyPr/>
          <a:lstStyle/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Regular </a:t>
            </a:r>
            <a:r>
              <a:rPr lang="en-US" b="1" dirty="0"/>
              <a:t>motion </a:t>
            </a:r>
            <a:r>
              <a:rPr lang="en-US" dirty="0"/>
              <a:t>near the center, with curves getting more </a:t>
            </a:r>
            <a:r>
              <a:rPr lang="en-US" dirty="0" smtClean="0"/>
              <a:t>deformed </a:t>
            </a:r>
            <a:r>
              <a:rPr lang="en-US" dirty="0"/>
              <a:t>towards a </a:t>
            </a:r>
            <a:r>
              <a:rPr lang="en-US" b="1" dirty="0"/>
              <a:t>rectangular shape 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/>
              <a:t>separatrix</a:t>
            </a:r>
            <a:r>
              <a:rPr lang="en-US" dirty="0"/>
              <a:t> passes through 4 unstable fixed points, but motion seems well contained</a:t>
            </a:r>
          </a:p>
          <a:p>
            <a:pPr lvl="1"/>
            <a:r>
              <a:rPr lang="en-US" b="1" dirty="0" smtClean="0"/>
              <a:t>Four </a:t>
            </a:r>
            <a:r>
              <a:rPr lang="en-US" b="1" dirty="0"/>
              <a:t>stable fixed points</a:t>
            </a:r>
            <a:r>
              <a:rPr lang="en-US" dirty="0"/>
              <a:t> exist and they are surrounded by stable motion </a:t>
            </a:r>
            <a:r>
              <a:rPr lang="en-US" b="1" dirty="0"/>
              <a:t>(islands of stability)</a:t>
            </a:r>
          </a:p>
          <a:p>
            <a:pPr marL="80100" indent="0">
              <a:buNone/>
            </a:pPr>
            <a:endParaRPr 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1" t="10409"/>
          <a:stretch/>
        </p:blipFill>
        <p:spPr bwMode="auto">
          <a:xfrm>
            <a:off x="5004048" y="1340768"/>
            <a:ext cx="4138365" cy="443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34170" y="1671191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SFP</a:t>
            </a:r>
            <a:endParaRPr lang="en-US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116" y="966181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UFP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92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232848" cy="685800"/>
          </a:xfrm>
        </p:spPr>
        <p:txBody>
          <a:bodyPr/>
          <a:lstStyle/>
          <a:p>
            <a:r>
              <a:rPr lang="en-US" dirty="0" smtClean="0"/>
              <a:t>Particle trapped in 4</a:t>
            </a:r>
            <a:r>
              <a:rPr lang="en-US" baseline="30000" dirty="0" smtClean="0"/>
              <a:t>th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Simulation of simple storage ring with a </a:t>
            </a:r>
            <a:r>
              <a:rPr lang="en-US" b="1" dirty="0" smtClean="0"/>
              <a:t>single octupole close to 4</a:t>
            </a:r>
            <a:r>
              <a:rPr lang="en-US" b="1" baseline="30000" dirty="0" smtClean="0"/>
              <a:t>th</a:t>
            </a:r>
            <a:r>
              <a:rPr lang="en-US" b="1" dirty="0" smtClean="0"/>
              <a:t> order resonance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Detuning with amplitude</a:t>
            </a:r>
            <a:r>
              <a:rPr lang="en-US" dirty="0" smtClean="0"/>
              <a:t> (linear in action)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Particles in the stable islands have tune locked to resonance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 descr="Tunes_ncells_1_Q0.2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190" y="2653515"/>
            <a:ext cx="3657600" cy="3657600"/>
          </a:xfrm>
          <a:prstGeom prst="rect">
            <a:avLst/>
          </a:prstGeom>
        </p:spPr>
      </p:pic>
      <p:pic>
        <p:nvPicPr>
          <p:cNvPr id="15" name="Picture 14" descr="phase_space_ncells_1_Q0.2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03" y="2636912"/>
            <a:ext cx="3718835" cy="371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1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232848" cy="685800"/>
          </a:xfrm>
        </p:spPr>
        <p:txBody>
          <a:bodyPr/>
          <a:lstStyle/>
          <a:p>
            <a:r>
              <a:rPr lang="en-US" dirty="0" smtClean="0"/>
              <a:t>Particle trapped in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Simulation of simple storage ring with </a:t>
            </a:r>
            <a:r>
              <a:rPr lang="en-US" b="1" dirty="0"/>
              <a:t>a </a:t>
            </a:r>
            <a:r>
              <a:rPr lang="en-US" b="1" dirty="0" smtClean="0"/>
              <a:t>sextupole and an octupole </a:t>
            </a:r>
            <a:r>
              <a:rPr lang="en-US" b="1" dirty="0"/>
              <a:t>close to </a:t>
            </a: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order resonance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The amplitude detuning induced by the octupole can create stable islands even for the 3</a:t>
            </a:r>
            <a:r>
              <a:rPr lang="en-US" b="1" baseline="30000" dirty="0" smtClean="0">
                <a:solidFill>
                  <a:srgbClr val="0000FF"/>
                </a:solidFill>
              </a:rPr>
              <a:t>rd</a:t>
            </a:r>
            <a:r>
              <a:rPr lang="en-US" b="1" dirty="0" smtClean="0">
                <a:solidFill>
                  <a:srgbClr val="0000FF"/>
                </a:solidFill>
              </a:rPr>
              <a:t> order resonance</a:t>
            </a:r>
            <a:r>
              <a:rPr lang="en-US" dirty="0" smtClean="0"/>
              <a:t> (if the resonance is weak enough) – the tune of particles in islands is locked to the resonance while particles at higher amplitudes do not meet the resonance condition any longer </a:t>
            </a:r>
            <a:r>
              <a:rPr lang="en-US" dirty="0" smtClean="0">
                <a:sym typeface="Wingdings"/>
              </a:rPr>
              <a:t> “stabilizing</a:t>
            </a:r>
            <a:r>
              <a:rPr lang="en-US" smtClean="0">
                <a:sym typeface="Wingdings"/>
              </a:rPr>
              <a:t>” effect</a:t>
            </a:r>
            <a:endParaRPr lang="en-US" dirty="0" smtClean="0"/>
          </a:p>
          <a:p>
            <a:pPr marL="1013461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unes_ncells_1_Q0.3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09190"/>
            <a:ext cx="3712938" cy="3712938"/>
          </a:xfrm>
          <a:prstGeom prst="rect">
            <a:avLst/>
          </a:prstGeom>
        </p:spPr>
      </p:pic>
      <p:pic>
        <p:nvPicPr>
          <p:cNvPr id="6" name="Picture 5" descr="phase_space_ncells_1_Q0.3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79966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01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to chaos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When </a:t>
            </a:r>
            <a:r>
              <a:rPr lang="en-US" b="1" dirty="0"/>
              <a:t>perturbation</a:t>
            </a:r>
            <a:r>
              <a:rPr lang="en-US" dirty="0"/>
              <a:t> becomes </a:t>
            </a:r>
            <a:r>
              <a:rPr lang="en-US" b="1" dirty="0"/>
              <a:t>higher</a:t>
            </a:r>
            <a:r>
              <a:rPr lang="en-US" dirty="0"/>
              <a:t>, </a:t>
            </a:r>
            <a:r>
              <a:rPr lang="en-US" b="1" dirty="0"/>
              <a:t>motion around the </a:t>
            </a:r>
            <a:r>
              <a:rPr lang="en-US" b="1" dirty="0" err="1"/>
              <a:t>separatrix</a:t>
            </a:r>
            <a:r>
              <a:rPr lang="en-US" b="1" dirty="0"/>
              <a:t> becomes chaotic</a:t>
            </a:r>
            <a:r>
              <a:rPr lang="en-US" dirty="0"/>
              <a:t> (producing tongues or </a:t>
            </a:r>
            <a:r>
              <a:rPr lang="en-US" b="1" dirty="0"/>
              <a:t>splitting of the </a:t>
            </a:r>
            <a:r>
              <a:rPr lang="en-US" b="1" dirty="0" err="1"/>
              <a:t>separatrix</a:t>
            </a:r>
            <a:r>
              <a:rPr lang="en-US" dirty="0"/>
              <a:t>)</a:t>
            </a:r>
          </a:p>
          <a:p>
            <a:pPr lvl="1"/>
            <a:r>
              <a:rPr lang="en-US" b="1" dirty="0" smtClean="0"/>
              <a:t>Unstable </a:t>
            </a:r>
            <a:r>
              <a:rPr lang="en-US" b="1" dirty="0"/>
              <a:t>fixed points</a:t>
            </a:r>
            <a:r>
              <a:rPr lang="en-US" dirty="0"/>
              <a:t> are indeed the </a:t>
            </a:r>
            <a:r>
              <a:rPr lang="en-US" b="1" dirty="0"/>
              <a:t>source of chaos </a:t>
            </a:r>
            <a:r>
              <a:rPr lang="en-US" dirty="0"/>
              <a:t>when a perturbation is added</a:t>
            </a:r>
          </a:p>
          <a:p>
            <a:endParaRPr lang="en-US" dirty="0"/>
          </a:p>
        </p:txBody>
      </p:sp>
      <p:pic>
        <p:nvPicPr>
          <p:cNvPr id="5" name="Picture 14" descr="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08920"/>
            <a:ext cx="4176464" cy="3820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908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Chaotic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764704"/>
            <a:ext cx="5599112" cy="5760640"/>
          </a:xfrm>
        </p:spPr>
        <p:txBody>
          <a:bodyPr/>
          <a:lstStyle/>
          <a:p>
            <a:pPr lvl="1"/>
            <a:r>
              <a:rPr lang="en-US" b="1" dirty="0"/>
              <a:t>Poincare-</a:t>
            </a:r>
            <a:r>
              <a:rPr lang="en-US" b="1" dirty="0" err="1"/>
              <a:t>Birkhoff</a:t>
            </a:r>
            <a:r>
              <a:rPr lang="en-US" dirty="0"/>
              <a:t> theorem states that under perturbation of a resonance only an even number of fixed points survives (half stable and the other half unstable)</a:t>
            </a:r>
          </a:p>
          <a:p>
            <a:pPr lvl="1"/>
            <a:r>
              <a:rPr lang="en-US" dirty="0" smtClean="0"/>
              <a:t>Get </a:t>
            </a:r>
            <a:r>
              <a:rPr lang="en-US" dirty="0"/>
              <a:t>destroyed when p</a:t>
            </a:r>
            <a:r>
              <a:rPr lang="en-US" dirty="0" smtClean="0"/>
              <a:t>erturbation </a:t>
            </a:r>
            <a:r>
              <a:rPr lang="en-US" dirty="0"/>
              <a:t>gets higher, etc. (self-similar fixed points)</a:t>
            </a:r>
          </a:p>
          <a:p>
            <a:pPr lvl="1"/>
            <a:r>
              <a:rPr lang="en-US" dirty="0" smtClean="0"/>
              <a:t>Resonance </a:t>
            </a:r>
            <a:r>
              <a:rPr lang="en-US" dirty="0"/>
              <a:t>islands grow and resonances can overlap allowing diffusion of particles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"/>
          <a:stretch>
            <a:fillRect/>
          </a:stretch>
        </p:blipFill>
        <p:spPr bwMode="auto">
          <a:xfrm>
            <a:off x="5580112" y="1340768"/>
            <a:ext cx="3261217" cy="168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83037"/>
            <a:ext cx="3463001" cy="326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m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0" b="3363"/>
          <a:stretch>
            <a:fillRect/>
          </a:stretch>
        </p:blipFill>
        <p:spPr bwMode="auto">
          <a:xfrm>
            <a:off x="1033688" y="3789041"/>
            <a:ext cx="3382737" cy="300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5"/>
          <p:cNvCxnSpPr>
            <a:cxnSpLocks noChangeShapeType="1"/>
          </p:cNvCxnSpPr>
          <p:nvPr/>
        </p:nvCxnSpPr>
        <p:spPr bwMode="auto">
          <a:xfrm flipV="1">
            <a:off x="2916238" y="4495974"/>
            <a:ext cx="2016125" cy="144462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7908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/>
              <a:t>Introduction – nonlinear effects from a single </a:t>
            </a:r>
            <a:r>
              <a:rPr lang="en-US" dirty="0"/>
              <a:t>sextupole </a:t>
            </a:r>
            <a:endParaRPr lang="en-US" dirty="0" smtClean="0"/>
          </a:p>
          <a:p>
            <a:pPr>
              <a:buClrTx/>
            </a:pPr>
            <a:r>
              <a:rPr lang="en-US" dirty="0" smtClean="0"/>
              <a:t>Hamiltonian of the nonlinear betatron motion</a:t>
            </a:r>
            <a:endParaRPr lang="en-US" dirty="0"/>
          </a:p>
          <a:p>
            <a:pPr>
              <a:buClrTx/>
            </a:pPr>
            <a:r>
              <a:rPr lang="en-US" dirty="0" smtClean="0"/>
              <a:t>Resonance topology and onset of chaos</a:t>
            </a:r>
          </a:p>
          <a:p>
            <a:pPr>
              <a:buClrTx/>
            </a:pPr>
            <a:r>
              <a:rPr lang="en-US" dirty="0" smtClean="0"/>
              <a:t>Resonances are everywhere – can we do something?</a:t>
            </a:r>
          </a:p>
          <a:p>
            <a:pPr>
              <a:buClrTx/>
            </a:pPr>
            <a:r>
              <a:rPr lang="en-US" dirty="0" smtClean="0"/>
              <a:t>Lattice </a:t>
            </a:r>
            <a:r>
              <a:rPr lang="en-US" dirty="0"/>
              <a:t>optimization by </a:t>
            </a:r>
            <a:r>
              <a:rPr lang="en-US" dirty="0" smtClean="0"/>
              <a:t>tracking</a:t>
            </a:r>
          </a:p>
          <a:p>
            <a:pPr>
              <a:buClrTx/>
            </a:pPr>
            <a:r>
              <a:rPr lang="en-US" dirty="0" smtClean="0"/>
              <a:t>Applications – making use of resonances </a:t>
            </a:r>
          </a:p>
          <a:p>
            <a:pPr>
              <a:buClrTx/>
            </a:pPr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9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overlap criterion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134"/>
            <a:ext cx="8784976" cy="576064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When </a:t>
            </a:r>
            <a:r>
              <a:rPr lang="en-US" dirty="0"/>
              <a:t>perturbation grows, the resonance island width grows</a:t>
            </a:r>
          </a:p>
          <a:p>
            <a:pPr lvl="1"/>
            <a:r>
              <a:rPr lang="en-US" b="1" dirty="0" err="1"/>
              <a:t>Chirikov</a:t>
            </a:r>
            <a:r>
              <a:rPr lang="en-US" dirty="0"/>
              <a:t> (1960, 1979) proposed a </a:t>
            </a:r>
            <a:r>
              <a:rPr lang="en-US" b="1" dirty="0"/>
              <a:t>criterion</a:t>
            </a:r>
            <a:r>
              <a:rPr lang="en-US" dirty="0"/>
              <a:t> for the </a:t>
            </a:r>
            <a:r>
              <a:rPr lang="en-US" b="1" dirty="0"/>
              <a:t>overlap</a:t>
            </a:r>
            <a:r>
              <a:rPr lang="en-US" dirty="0"/>
              <a:t> of two </a:t>
            </a:r>
            <a:r>
              <a:rPr lang="en-US" b="1" dirty="0"/>
              <a:t>neighboring resonances </a:t>
            </a:r>
            <a:r>
              <a:rPr lang="en-US" dirty="0"/>
              <a:t>and the onset of orbit diffusion</a:t>
            </a:r>
          </a:p>
          <a:p>
            <a:pPr lvl="2"/>
            <a:endParaRPr lang="en-US" sz="500" dirty="0" smtClean="0"/>
          </a:p>
          <a:p>
            <a:pPr lvl="1"/>
            <a:r>
              <a:rPr lang="en-US" dirty="0" smtClean="0"/>
              <a:t>The </a:t>
            </a:r>
            <a:r>
              <a:rPr lang="en-US" b="1" dirty="0"/>
              <a:t>distance</a:t>
            </a:r>
            <a:r>
              <a:rPr lang="en-US" dirty="0"/>
              <a:t> between two resonances is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/>
              <a:t>simple overlap criterion</a:t>
            </a:r>
            <a:r>
              <a:rPr lang="en-US" dirty="0"/>
              <a:t> </a:t>
            </a:r>
            <a:r>
              <a:rPr lang="en-US" dirty="0" smtClean="0"/>
              <a:t>is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Considering </a:t>
            </a:r>
            <a:r>
              <a:rPr lang="en-US" dirty="0"/>
              <a:t>the </a:t>
            </a:r>
            <a:r>
              <a:rPr lang="en-US" b="1" dirty="0"/>
              <a:t>width</a:t>
            </a:r>
            <a:r>
              <a:rPr lang="en-US" dirty="0"/>
              <a:t> of </a:t>
            </a:r>
            <a:r>
              <a:rPr lang="en-US" b="1" dirty="0"/>
              <a:t>chaotic layer </a:t>
            </a:r>
            <a:r>
              <a:rPr lang="en-US" dirty="0"/>
              <a:t>and </a:t>
            </a:r>
            <a:r>
              <a:rPr lang="en-US" b="1" dirty="0"/>
              <a:t>secondary islands</a:t>
            </a:r>
            <a:r>
              <a:rPr lang="en-US" dirty="0"/>
              <a:t>, the “two thirds” rule </a:t>
            </a:r>
            <a:r>
              <a:rPr lang="en-US" dirty="0" smtClean="0"/>
              <a:t>applies</a:t>
            </a:r>
            <a:endParaRPr lang="en-US" dirty="0"/>
          </a:p>
          <a:p>
            <a:pPr lvl="3"/>
            <a:endParaRPr lang="en-US" sz="200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main limitation is the </a:t>
            </a:r>
            <a:r>
              <a:rPr lang="en-US" b="1" dirty="0"/>
              <a:t>geometrical nature </a:t>
            </a:r>
            <a:r>
              <a:rPr lang="en-US" dirty="0"/>
              <a:t>of the criterion (</a:t>
            </a:r>
            <a:r>
              <a:rPr lang="en-US" b="1" dirty="0"/>
              <a:t>difficulty</a:t>
            </a:r>
            <a:r>
              <a:rPr lang="en-US" dirty="0"/>
              <a:t> to be </a:t>
            </a:r>
            <a:r>
              <a:rPr lang="en-US" b="1" dirty="0"/>
              <a:t>extended</a:t>
            </a:r>
            <a:r>
              <a:rPr lang="en-US" dirty="0"/>
              <a:t> for &gt; </a:t>
            </a:r>
            <a:r>
              <a:rPr lang="en-US" b="1" dirty="0"/>
              <a:t>2 degrees of freedom</a:t>
            </a:r>
            <a:r>
              <a:rPr lang="en-US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68" y="5102332"/>
            <a:ext cx="1852811" cy="1611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792" y="5074948"/>
            <a:ext cx="1852810" cy="1611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016" y="5036870"/>
            <a:ext cx="1928068" cy="1677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6414" r="3981"/>
          <a:stretch/>
        </p:blipFill>
        <p:spPr>
          <a:xfrm>
            <a:off x="6713264" y="4779383"/>
            <a:ext cx="1891184" cy="206790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336" y="1890870"/>
            <a:ext cx="2520280" cy="99513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24382"/>
            <a:ext cx="3240360" cy="31837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305" y="3608739"/>
            <a:ext cx="2983802" cy="45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60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Hamiltonian of the nonlinear betatron motion</a:t>
            </a:r>
            <a:endParaRPr lang="en-US" dirty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/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Lattice </a:t>
            </a:r>
            <a:r>
              <a:rPr lang="en-US" dirty="0">
                <a:solidFill>
                  <a:srgbClr val="D9D9D9"/>
                </a:solidFill>
              </a:rPr>
              <a:t>optimization by </a:t>
            </a:r>
            <a:r>
              <a:rPr lang="en-US" dirty="0" smtClean="0">
                <a:solidFill>
                  <a:srgbClr val="D9D9D9"/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nonlinear magnetic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FF"/>
                </a:solidFill>
              </a:rPr>
              <a:t>Resonances can be excited by nonlinear </a:t>
            </a:r>
            <a:r>
              <a:rPr lang="en-US" dirty="0">
                <a:solidFill>
                  <a:srgbClr val="0000FF"/>
                </a:solidFill>
              </a:rPr>
              <a:t>elements installed </a:t>
            </a:r>
            <a:r>
              <a:rPr lang="en-US" dirty="0" smtClean="0">
                <a:solidFill>
                  <a:srgbClr val="0000FF"/>
                </a:solidFill>
              </a:rPr>
              <a:t>intentionally </a:t>
            </a:r>
            <a:r>
              <a:rPr lang="en-US" dirty="0"/>
              <a:t>(e.g. </a:t>
            </a:r>
            <a:r>
              <a:rPr lang="en-US" dirty="0" err="1"/>
              <a:t>sextupoles</a:t>
            </a:r>
            <a:r>
              <a:rPr lang="en-US" dirty="0"/>
              <a:t> for chromaticity correction) </a:t>
            </a:r>
            <a:r>
              <a:rPr lang="en-US" dirty="0" smtClean="0"/>
              <a:t>and / or by </a:t>
            </a:r>
            <a:r>
              <a:rPr lang="en-US" dirty="0" smtClean="0">
                <a:solidFill>
                  <a:srgbClr val="0000FF"/>
                </a:solidFill>
              </a:rPr>
              <a:t>unavoidable </a:t>
            </a:r>
            <a:r>
              <a:rPr lang="en-US" dirty="0">
                <a:solidFill>
                  <a:srgbClr val="0000FF"/>
                </a:solidFill>
              </a:rPr>
              <a:t>multipolar errors </a:t>
            </a:r>
            <a:r>
              <a:rPr lang="en-US" dirty="0"/>
              <a:t>from magnet </a:t>
            </a:r>
            <a:r>
              <a:rPr lang="en-US" dirty="0" smtClean="0"/>
              <a:t>imperfections</a:t>
            </a:r>
          </a:p>
          <a:p>
            <a:pPr lvl="1"/>
            <a:r>
              <a:rPr lang="en-US" dirty="0" smtClean="0"/>
              <a:t>Especially superconducting magnets can have strong multipolar errors up to very high orders due to the </a:t>
            </a:r>
            <a:r>
              <a:rPr lang="en-GB" spc="-1" dirty="0" smtClean="0">
                <a:solidFill>
                  <a:srgbClr val="000000"/>
                </a:solidFill>
              </a:rPr>
              <a:t>finite </a:t>
            </a:r>
            <a:r>
              <a:rPr lang="en-GB" spc="-1" dirty="0">
                <a:solidFill>
                  <a:srgbClr val="000000"/>
                </a:solidFill>
              </a:rPr>
              <a:t>size </a:t>
            </a:r>
            <a:r>
              <a:rPr lang="en-GB" spc="-1" dirty="0" smtClean="0">
                <a:solidFill>
                  <a:srgbClr val="000000"/>
                </a:solidFill>
              </a:rPr>
              <a:t>of the coils reproducing </a:t>
            </a:r>
            <a:r>
              <a:rPr lang="en-GB" spc="-1" dirty="0">
                <a:solidFill>
                  <a:srgbClr val="000000"/>
                </a:solidFill>
              </a:rPr>
              <a:t>only partially the </a:t>
            </a:r>
            <a:r>
              <a:rPr lang="en-GB" spc="-1" dirty="0" err="1">
                <a:solidFill>
                  <a:srgbClr val="000000"/>
                </a:solidFill>
              </a:rPr>
              <a:t>cos</a:t>
            </a:r>
            <a:r>
              <a:rPr lang="en-GB" spc="-1" dirty="0" err="1" smtClean="0">
                <a:solidFill>
                  <a:srgbClr val="000000"/>
                </a:solidFill>
              </a:rPr>
              <a:t>-</a:t>
            </a:r>
            <a:r>
              <a:rPr lang="en-GB" spc="-1" dirty="0" err="1" smtClean="0">
                <a:solidFill>
                  <a:srgbClr val="000000"/>
                </a:solidFill>
                <a:ea typeface="Symbol"/>
              </a:rPr>
              <a:t>θ</a:t>
            </a:r>
            <a:r>
              <a:rPr lang="en-GB" spc="-1" dirty="0" smtClean="0">
                <a:solidFill>
                  <a:srgbClr val="000000"/>
                </a:solidFill>
              </a:rPr>
              <a:t> dependence of the current distribution necessary </a:t>
            </a:r>
            <a:r>
              <a:rPr lang="en-GB" spc="-1" dirty="0">
                <a:solidFill>
                  <a:srgbClr val="000000"/>
                </a:solidFill>
              </a:rPr>
              <a:t>to </a:t>
            </a:r>
            <a:r>
              <a:rPr lang="en-GB" spc="-1" dirty="0" smtClean="0">
                <a:solidFill>
                  <a:srgbClr val="000000"/>
                </a:solidFill>
              </a:rPr>
              <a:t>achieve </a:t>
            </a:r>
            <a:r>
              <a:rPr lang="en-GB" spc="-1" dirty="0">
                <a:solidFill>
                  <a:srgbClr val="000000"/>
                </a:solidFill>
              </a:rPr>
              <a:t>pure dipole fields</a:t>
            </a:r>
            <a:endParaRPr lang="en-US" b="1" spc="-1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5" name="Picture 4" descr="lhc-project-report-35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18166" r="52829" b="59083"/>
          <a:stretch/>
        </p:blipFill>
        <p:spPr>
          <a:xfrm>
            <a:off x="539552" y="3520214"/>
            <a:ext cx="3751778" cy="3337786"/>
          </a:xfrm>
          <a:prstGeom prst="rect">
            <a:avLst/>
          </a:prstGeom>
        </p:spPr>
      </p:pic>
      <p:pic>
        <p:nvPicPr>
          <p:cNvPr id="7" name="Picture 14"/>
          <p:cNvPicPr/>
          <p:nvPr/>
        </p:nvPicPr>
        <p:blipFill rotWithShape="1">
          <a:blip r:embed="rId3"/>
          <a:srcRect t="29045"/>
          <a:stretch/>
        </p:blipFill>
        <p:spPr>
          <a:xfrm rot="60000">
            <a:off x="5735375" y="5030547"/>
            <a:ext cx="2001960" cy="1306320"/>
          </a:xfrm>
          <a:prstGeom prst="rect">
            <a:avLst/>
          </a:prstGeom>
          <a:ln>
            <a:noFill/>
          </a:ln>
        </p:spPr>
      </p:pic>
      <p:pic>
        <p:nvPicPr>
          <p:cNvPr id="10" name="Picture 14"/>
          <p:cNvPicPr/>
          <p:nvPr/>
        </p:nvPicPr>
        <p:blipFill rotWithShape="1">
          <a:blip r:embed="rId3"/>
          <a:srcRect l="14167" t="-1680" b="79373"/>
          <a:stretch/>
        </p:blipFill>
        <p:spPr>
          <a:xfrm rot="60000">
            <a:off x="7422221" y="6036251"/>
            <a:ext cx="1718326" cy="410674"/>
          </a:xfrm>
          <a:prstGeom prst="rect">
            <a:avLst/>
          </a:prstGeom>
          <a:ln>
            <a:noFill/>
          </a:ln>
        </p:spPr>
      </p:pic>
      <p:pic>
        <p:nvPicPr>
          <p:cNvPr id="11" name="Picture 9"/>
          <p:cNvPicPr/>
          <p:nvPr/>
        </p:nvPicPr>
        <p:blipFill>
          <a:blip r:embed="rId4"/>
          <a:stretch/>
        </p:blipFill>
        <p:spPr>
          <a:xfrm>
            <a:off x="4932040" y="3501008"/>
            <a:ext cx="3479040" cy="15469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751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 about resonances?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</a:t>
            </a:r>
            <a:r>
              <a:rPr lang="en-US" b="1" dirty="0"/>
              <a:t>number of resonance lines in tune space is infinite</a:t>
            </a:r>
            <a:r>
              <a:rPr lang="en-US" dirty="0"/>
              <a:t>: any point in tune space will be close to a resonance of some </a:t>
            </a:r>
            <a:r>
              <a:rPr lang="en-US" dirty="0" smtClean="0"/>
              <a:t>order</a:t>
            </a:r>
            <a:endParaRPr lang="en-US" dirty="0"/>
          </a:p>
          <a:p>
            <a:pPr lvl="1"/>
            <a:r>
              <a:rPr lang="en-US" dirty="0" smtClean="0"/>
              <a:t>Remember that the driving </a:t>
            </a:r>
            <a:r>
              <a:rPr lang="en-US" dirty="0"/>
              <a:t>terms </a:t>
            </a:r>
            <a:r>
              <a:rPr lang="en-US" dirty="0" smtClean="0"/>
              <a:t>creating resonances are complex numbers that are obtained by integrating contributions from individual </a:t>
            </a:r>
            <a:r>
              <a:rPr lang="en-US" dirty="0" err="1" smtClean="0"/>
              <a:t>multipoles</a:t>
            </a:r>
            <a:r>
              <a:rPr lang="en-US" dirty="0" smtClean="0"/>
              <a:t> around the machine taking into account the phase advance. By </a:t>
            </a:r>
            <a:r>
              <a:rPr lang="en-US" dirty="0">
                <a:solidFill>
                  <a:srgbClr val="0000FF"/>
                </a:solidFill>
              </a:rPr>
              <a:t>properly arranging these nonlinear elements </a:t>
            </a:r>
            <a:r>
              <a:rPr lang="en-US" dirty="0"/>
              <a:t>around the machine circumference, </a:t>
            </a:r>
            <a:r>
              <a:rPr lang="en-US" dirty="0">
                <a:solidFill>
                  <a:srgbClr val="0000FF"/>
                </a:solidFill>
              </a:rPr>
              <a:t>some resonance driving terms can be cancelled</a:t>
            </a:r>
            <a:r>
              <a:rPr lang="en-US" dirty="0"/>
              <a:t> </a:t>
            </a:r>
          </a:p>
          <a:p>
            <a:pPr lvl="1"/>
            <a:r>
              <a:rPr lang="en-US" b="1" dirty="0" smtClean="0"/>
              <a:t>Cancellation of resonance driving terms can be achieved by </a:t>
            </a:r>
          </a:p>
          <a:p>
            <a:pPr marL="80280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Lattice periodicity or designing machine sections with symmetry (e.g. arranging </a:t>
            </a:r>
            <a:r>
              <a:rPr lang="en-US" dirty="0" err="1" smtClean="0">
                <a:solidFill>
                  <a:srgbClr val="0000FF"/>
                </a:solidFill>
              </a:rPr>
              <a:t>sextupoles</a:t>
            </a:r>
            <a:r>
              <a:rPr lang="en-US" dirty="0" smtClean="0">
                <a:solidFill>
                  <a:srgbClr val="0000FF"/>
                </a:solidFill>
              </a:rPr>
              <a:t> in families with certain phase advances, </a:t>
            </a:r>
            <a:r>
              <a:rPr lang="is-IS" dirty="0" smtClean="0">
                <a:solidFill>
                  <a:srgbClr val="0000FF"/>
                </a:solidFill>
              </a:rPr>
              <a:t>…)</a:t>
            </a:r>
            <a:endParaRPr lang="en-US" dirty="0" smtClean="0">
              <a:solidFill>
                <a:srgbClr val="0000FF"/>
              </a:solidFill>
            </a:endParaRPr>
          </a:p>
          <a:p>
            <a:pPr marL="80280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Add sufficient </a:t>
            </a:r>
            <a:r>
              <a:rPr lang="en-US" dirty="0" err="1" smtClean="0">
                <a:solidFill>
                  <a:srgbClr val="0000FF"/>
                </a:solidFill>
              </a:rPr>
              <a:t>multipole</a:t>
            </a:r>
            <a:r>
              <a:rPr lang="en-US" dirty="0" smtClean="0">
                <a:solidFill>
                  <a:srgbClr val="0000FF"/>
                </a:solidFill>
              </a:rPr>
              <a:t> correctors to control driving terms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73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periodicity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Consider a machine </a:t>
            </a:r>
            <a:r>
              <a:rPr lang="en-US" dirty="0"/>
              <a:t>built of a number of identical </a:t>
            </a:r>
            <a:r>
              <a:rPr lang="en-US" dirty="0" smtClean="0"/>
              <a:t>cells. If a particular resonance is </a:t>
            </a:r>
            <a:r>
              <a:rPr lang="en-US" dirty="0"/>
              <a:t>excited or suppressed </a:t>
            </a:r>
            <a:r>
              <a:rPr lang="en-US" dirty="0" smtClean="0"/>
              <a:t>depends </a:t>
            </a:r>
            <a:r>
              <a:rPr lang="en-US" dirty="0"/>
              <a:t>on the resonance harmonic and the </a:t>
            </a:r>
            <a:r>
              <a:rPr lang="en-US" dirty="0" smtClean="0"/>
              <a:t>periodicity. In fact</a:t>
            </a:r>
            <a:r>
              <a:rPr lang="en-US" dirty="0"/>
              <a:t>, </a:t>
            </a:r>
            <a:r>
              <a:rPr lang="en-US" dirty="0" smtClean="0">
                <a:solidFill>
                  <a:srgbClr val="0000FF"/>
                </a:solidFill>
              </a:rPr>
              <a:t>the dynamics of </a:t>
            </a:r>
            <a:r>
              <a:rPr lang="en-US" dirty="0">
                <a:solidFill>
                  <a:srgbClr val="0000FF"/>
                </a:solidFill>
              </a:rPr>
              <a:t>a machine with P identical cells and tune of Q </a:t>
            </a:r>
            <a:r>
              <a:rPr lang="en-US" dirty="0" smtClean="0">
                <a:solidFill>
                  <a:srgbClr val="0000FF"/>
                </a:solidFill>
              </a:rPr>
              <a:t>is the same as the one of a single sector with tune Q/P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Let’s </a:t>
            </a:r>
            <a:r>
              <a:rPr lang="en-US" dirty="0"/>
              <a:t>have a look what happens in our simple storage ring when we </a:t>
            </a:r>
            <a:r>
              <a:rPr lang="en-US" b="1" dirty="0"/>
              <a:t>increase the number of cells</a:t>
            </a:r>
            <a:r>
              <a:rPr lang="en-US" dirty="0"/>
              <a:t> but </a:t>
            </a:r>
            <a:r>
              <a:rPr lang="en-US" b="1" dirty="0"/>
              <a:t>adjusting the phase advance per cell</a:t>
            </a:r>
            <a:r>
              <a:rPr lang="en-US" dirty="0"/>
              <a:t> such that the </a:t>
            </a:r>
            <a:r>
              <a:rPr lang="en-US" b="1" dirty="0"/>
              <a:t>overall tune remains </a:t>
            </a:r>
            <a:r>
              <a:rPr lang="en-US" b="1" dirty="0" smtClean="0"/>
              <a:t>unchanged</a:t>
            </a:r>
            <a:r>
              <a:rPr lang="en-US" dirty="0" smtClean="0"/>
              <a:t>. At the same time we compute the resonance driving term contribution for each sextupole of the machine and plot it together with the phase space obtained from tracking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2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storage ring with periodicity</a:t>
            </a:r>
            <a:endParaRPr lang="en-US" dirty="0"/>
          </a:p>
        </p:txBody>
      </p:sp>
      <p:pic>
        <p:nvPicPr>
          <p:cNvPr id="5" name="Picture 4" descr="phase_space_ncells_1_Q0.3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3" y="1582106"/>
            <a:ext cx="2553011" cy="2553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3" y="4174394"/>
            <a:ext cx="2553011" cy="25530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257" y="4174394"/>
            <a:ext cx="2553011" cy="2553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257" y="1582106"/>
            <a:ext cx="2592288" cy="2592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561" y="1582106"/>
            <a:ext cx="2592288" cy="25922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435" y="4174394"/>
            <a:ext cx="2550555" cy="255055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87624" y="908720"/>
            <a:ext cx="2998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b="1" dirty="0">
                <a:latin typeface="Arial"/>
                <a:cs typeface="Arial"/>
              </a:rPr>
              <a:t>3 </a:t>
            </a:r>
            <a:r>
              <a:rPr lang="en-US" b="1" dirty="0" err="1" smtClean="0">
                <a:latin typeface="Arial"/>
                <a:cs typeface="Arial"/>
              </a:rPr>
              <a:t>Qx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= </a:t>
            </a:r>
            <a:r>
              <a:rPr lang="en-US" b="1" dirty="0" smtClean="0">
                <a:latin typeface="Arial"/>
                <a:cs typeface="Arial"/>
              </a:rPr>
              <a:t>1 </a:t>
            </a:r>
            <a:r>
              <a:rPr lang="en-US" b="1" dirty="0">
                <a:latin typeface="Arial"/>
                <a:cs typeface="Arial"/>
              </a:rPr>
              <a:t>resonance</a:t>
            </a: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651" y="803968"/>
            <a:ext cx="3744416" cy="75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9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storage ring with periodicity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3" y="1582106"/>
            <a:ext cx="2553011" cy="2553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3" y="4174394"/>
            <a:ext cx="2553011" cy="25530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257" y="4174394"/>
            <a:ext cx="2553011" cy="2553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257" y="1582106"/>
            <a:ext cx="2592288" cy="2592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561" y="1582106"/>
            <a:ext cx="2592288" cy="25922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435" y="4174394"/>
            <a:ext cx="2550555" cy="255055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187624" y="908720"/>
            <a:ext cx="2998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b="1" dirty="0">
                <a:latin typeface="Arial"/>
                <a:cs typeface="Arial"/>
              </a:rPr>
              <a:t>3 </a:t>
            </a:r>
            <a:r>
              <a:rPr lang="en-US" b="1" dirty="0" err="1" smtClean="0">
                <a:latin typeface="Arial"/>
                <a:cs typeface="Arial"/>
              </a:rPr>
              <a:t>Qx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= </a:t>
            </a:r>
            <a:r>
              <a:rPr lang="en-US" b="1" dirty="0" smtClean="0">
                <a:latin typeface="Arial"/>
                <a:cs typeface="Arial"/>
              </a:rPr>
              <a:t>2 </a:t>
            </a:r>
            <a:r>
              <a:rPr lang="en-US" b="1" dirty="0">
                <a:latin typeface="Arial"/>
                <a:cs typeface="Arial"/>
              </a:rPr>
              <a:t>resonance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651" y="803968"/>
            <a:ext cx="3744416" cy="75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1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cancellation by periodicity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By imposing a </a:t>
            </a:r>
            <a:r>
              <a:rPr lang="en-US" b="1" dirty="0" smtClean="0"/>
              <a:t>periodicity P</a:t>
            </a:r>
            <a:r>
              <a:rPr lang="en-US" dirty="0" smtClean="0"/>
              <a:t> in the lattice (i.e. building a machine from P identical cells) the resonance condition becomes</a:t>
            </a:r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Resonances for which </a:t>
            </a:r>
            <a:r>
              <a:rPr lang="en-US" dirty="0" err="1" smtClean="0">
                <a:solidFill>
                  <a:srgbClr val="FF0000"/>
                </a:solidFill>
              </a:rPr>
              <a:t>r×P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integer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</a:rPr>
              <a:t>systematic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0000FF"/>
                </a:solidFill>
              </a:rPr>
              <a:t>×P</a:t>
            </a:r>
            <a:r>
              <a:rPr lang="en-US" dirty="0">
                <a:solidFill>
                  <a:srgbClr val="0000FF"/>
                </a:solidFill>
              </a:rPr>
              <a:t> is </a:t>
            </a:r>
            <a:r>
              <a:rPr lang="en-US" b="1" dirty="0" smtClean="0">
                <a:solidFill>
                  <a:srgbClr val="0000FF"/>
                </a:solidFill>
              </a:rPr>
              <a:t>NOT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integer the </a:t>
            </a:r>
            <a:r>
              <a:rPr lang="en-US" dirty="0" smtClean="0">
                <a:solidFill>
                  <a:srgbClr val="0000FF"/>
                </a:solidFill>
              </a:rPr>
              <a:t>driving term cancels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</a:rPr>
              <a:t>non-systematic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tunediagram_order1-3_periodicity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" y="3352896"/>
            <a:ext cx="2780515" cy="2780515"/>
          </a:xfrm>
          <a:prstGeom prst="rect">
            <a:avLst/>
          </a:prstGeom>
        </p:spPr>
      </p:pic>
      <p:pic>
        <p:nvPicPr>
          <p:cNvPr id="6" name="Picture 5" descr="tunediagram_order1-3_periodicity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645" y="3352896"/>
            <a:ext cx="2780515" cy="2780515"/>
          </a:xfrm>
          <a:prstGeom prst="rect">
            <a:avLst/>
          </a:prstGeom>
        </p:spPr>
      </p:pic>
      <p:pic>
        <p:nvPicPr>
          <p:cNvPr id="7" name="Picture 6" descr="tunediagram_order1-3_periodicity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94" y="3352896"/>
            <a:ext cx="2780515" cy="27805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2249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periodicity P=1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8767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periodicity P=2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88913" y="3068960"/>
            <a:ext cx="184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periodicity P=3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01473" y="6156269"/>
            <a:ext cx="339253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solid lines: </a:t>
            </a:r>
            <a:r>
              <a:rPr lang="en-US" sz="1800" dirty="0">
                <a:latin typeface="Arial"/>
                <a:cs typeface="Arial"/>
              </a:rPr>
              <a:t>normal </a:t>
            </a:r>
            <a:r>
              <a:rPr lang="en-US" sz="1800" dirty="0" smtClean="0">
                <a:latin typeface="Arial"/>
                <a:cs typeface="Arial"/>
              </a:rPr>
              <a:t>resonances </a:t>
            </a:r>
          </a:p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dashed lines: skew resonances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00808"/>
            <a:ext cx="2411760" cy="296181"/>
          </a:xfrm>
          <a:prstGeom prst="rect">
            <a:avLst/>
          </a:prstGeom>
          <a:ln>
            <a:solidFill>
              <a:srgbClr val="0033CC"/>
            </a:solidFill>
          </a:ln>
        </p:spPr>
      </p:pic>
    </p:spTree>
    <p:extLst>
      <p:ext uri="{BB962C8B-B14F-4D97-AF65-F5344CB8AC3E}">
        <p14:creationId xmlns:p14="http://schemas.microsoft.com/office/powerpoint/2010/main" val="148251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example for periodicity: ALS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3608" y="6267717"/>
            <a:ext cx="732656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D. Robin, C. </a:t>
            </a:r>
            <a:r>
              <a:rPr lang="en-US" sz="1600" dirty="0" err="1">
                <a:solidFill>
                  <a:srgbClr val="FF0000"/>
                </a:solidFill>
                <a:latin typeface="Arial"/>
                <a:cs typeface="Arial"/>
              </a:rPr>
              <a:t>Steier</a:t>
            </a: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, J. </a:t>
            </a:r>
            <a:r>
              <a:rPr lang="en-US" sz="1600" dirty="0" err="1">
                <a:solidFill>
                  <a:srgbClr val="FF0000"/>
                </a:solidFill>
                <a:latin typeface="Arial"/>
                <a:cs typeface="Arial"/>
              </a:rPr>
              <a:t>Safranek</a:t>
            </a: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, W. Decking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, “</a:t>
            </a: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Enhanced performance of the ALS through periodicity restoration of the lattice,” proc. EPAC 2000. </a:t>
            </a:r>
          </a:p>
        </p:txBody>
      </p:sp>
      <p:pic>
        <p:nvPicPr>
          <p:cNvPr id="6" name="Picture 5" descr="NonlinearDynamics_Wolski_CAS201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t="11817" r="16867" b="19577"/>
          <a:stretch/>
        </p:blipFill>
        <p:spPr>
          <a:xfrm>
            <a:off x="4344753" y="1923519"/>
            <a:ext cx="4781217" cy="3842756"/>
          </a:xfrm>
          <a:prstGeom prst="rect">
            <a:avLst/>
          </a:prstGeom>
        </p:spPr>
      </p:pic>
      <p:pic>
        <p:nvPicPr>
          <p:cNvPr id="7" name="Picture 6" descr="WEZF10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5" t="38625" r="52344" b="43562"/>
          <a:stretch/>
        </p:blipFill>
        <p:spPr>
          <a:xfrm>
            <a:off x="0" y="1987295"/>
            <a:ext cx="4403177" cy="27117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295" y="1688257"/>
            <a:ext cx="19377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Uncorrected optics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72600" y="1688257"/>
            <a:ext cx="17132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Corrected optics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76809" y="1410662"/>
            <a:ext cx="2977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Synchrotron light beam spot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01696" y="5754742"/>
            <a:ext cx="2454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Simulated phase space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8587" y="1412776"/>
            <a:ext cx="27113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Measurement of beam loss as function of tune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1600" y="4568061"/>
            <a:ext cx="2822439" cy="8771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500" b="1" u="sng" dirty="0" smtClean="0">
                <a:solidFill>
                  <a:srgbClr val="0000FF"/>
                </a:solidFill>
                <a:latin typeface="Arial"/>
                <a:cs typeface="Arial"/>
              </a:rPr>
              <a:t>Beta beating</a:t>
            </a:r>
            <a:r>
              <a:rPr lang="en-US" sz="15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pPr algn="l">
              <a:buNone/>
            </a:pPr>
            <a:r>
              <a:rPr lang="en-US" sz="1500" dirty="0" smtClean="0">
                <a:solidFill>
                  <a:srgbClr val="0000FF"/>
                </a:solidFill>
                <a:latin typeface="Arial"/>
                <a:cs typeface="Arial"/>
              </a:rPr>
              <a:t>Before optics correction: ~30%</a:t>
            </a:r>
          </a:p>
          <a:p>
            <a:pPr algn="l">
              <a:buNone/>
            </a:pPr>
            <a:r>
              <a:rPr lang="en-US" sz="1500" dirty="0" smtClean="0">
                <a:solidFill>
                  <a:srgbClr val="0000FF"/>
                </a:solidFill>
                <a:latin typeface="Arial"/>
                <a:cs typeface="Arial"/>
              </a:rPr>
              <a:t>After </a:t>
            </a:r>
            <a:r>
              <a:rPr lang="en-US" sz="1500" dirty="0">
                <a:solidFill>
                  <a:srgbClr val="0000FF"/>
                </a:solidFill>
                <a:latin typeface="Arial"/>
                <a:cs typeface="Arial"/>
              </a:rPr>
              <a:t>optics </a:t>
            </a:r>
            <a:r>
              <a:rPr lang="en-US" sz="1500" dirty="0" smtClean="0">
                <a:solidFill>
                  <a:srgbClr val="0000FF"/>
                </a:solidFill>
                <a:latin typeface="Arial"/>
                <a:cs typeface="Arial"/>
              </a:rPr>
              <a:t>correction: &lt;1%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75656" y="764704"/>
            <a:ext cx="6640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Advanced Light Source design 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lattice periodicity: 12</a:t>
            </a:r>
          </a:p>
        </p:txBody>
      </p:sp>
    </p:spTree>
    <p:extLst>
      <p:ext uri="{BB962C8B-B14F-4D97-AF65-F5344CB8AC3E}">
        <p14:creationId xmlns:p14="http://schemas.microsoft.com/office/powerpoint/2010/main" val="207027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life example for periodicity: </a:t>
            </a:r>
            <a:r>
              <a:rPr lang="en-US" dirty="0" smtClean="0"/>
              <a:t>SPS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SPS (hadron machine) has design lattice </a:t>
            </a:r>
            <a:r>
              <a:rPr lang="en-US" b="1" dirty="0" smtClean="0"/>
              <a:t>periodicity of 6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Some indication for the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trength </a:t>
            </a:r>
            <a:r>
              <a:rPr lang="en-US" dirty="0">
                <a:solidFill>
                  <a:srgbClr val="FF0000"/>
                </a:solidFill>
              </a:rPr>
              <a:t>of individual resonance lines </a:t>
            </a:r>
            <a:r>
              <a:rPr lang="en-US" dirty="0"/>
              <a:t>can be </a:t>
            </a:r>
            <a:r>
              <a:rPr lang="en-US" dirty="0" smtClean="0"/>
              <a:t>inferred from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beam loss </a:t>
            </a:r>
            <a:r>
              <a:rPr lang="en-US" dirty="0" smtClean="0">
                <a:solidFill>
                  <a:srgbClr val="FF0000"/>
                </a:solidFill>
              </a:rPr>
              <a:t>rate</a:t>
            </a:r>
            <a:r>
              <a:rPr lang="en-US" dirty="0" smtClean="0"/>
              <a:t> during dynamic </a:t>
            </a:r>
            <a:r>
              <a:rPr lang="en-US" dirty="0"/>
              <a:t>tune </a:t>
            </a:r>
            <a:r>
              <a:rPr lang="en-US" dirty="0" smtClean="0"/>
              <a:t>scans, </a:t>
            </a:r>
            <a:r>
              <a:rPr lang="en-US" dirty="0"/>
              <a:t>i.e. the derivative of the beam intensity at the moment of </a:t>
            </a:r>
            <a:r>
              <a:rPr lang="en-US" dirty="0" smtClean="0"/>
              <a:t>resonance crossing</a:t>
            </a:r>
          </a:p>
          <a:p>
            <a:pPr lvl="1"/>
            <a:r>
              <a:rPr lang="en-US" b="1" dirty="0" smtClean="0"/>
              <a:t>Sextupole resonances can be clearly identified </a:t>
            </a:r>
            <a:r>
              <a:rPr lang="en-US" dirty="0" smtClean="0"/>
              <a:t>although they should be suppressed by lattice periodicity </a:t>
            </a:r>
            <a:r>
              <a:rPr lang="is-IS" dirty="0" smtClean="0"/>
              <a:t>… but</a:t>
            </a:r>
            <a:r>
              <a:rPr lang="en-US" dirty="0" smtClean="0"/>
              <a:t> SPS has no individual </a:t>
            </a:r>
            <a:r>
              <a:rPr lang="en-US" dirty="0" err="1" smtClean="0"/>
              <a:t>quadrupoles</a:t>
            </a:r>
            <a:r>
              <a:rPr lang="en-US" dirty="0" smtClean="0"/>
              <a:t> to restore optics functions distortions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HorizontalScan_Qy26p2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00573"/>
            <a:ext cx="3849038" cy="2708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89392"/>
            <a:ext cx="3484828" cy="28194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5791" y="3513131"/>
            <a:ext cx="34021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latin typeface="Arial"/>
                <a:cs typeface="Arial"/>
              </a:rPr>
              <a:t>Measured </a:t>
            </a:r>
            <a:r>
              <a:rPr lang="en-US" sz="1500" b="1" dirty="0" smtClean="0">
                <a:latin typeface="Arial"/>
                <a:cs typeface="Arial"/>
              </a:rPr>
              <a:t>losses during tune scan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326" y="3501008"/>
            <a:ext cx="29429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Measured loss rate in 2D scan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527603" y="4160613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49115" y="3860486"/>
            <a:ext cx="5480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 smtClean="0">
                <a:solidFill>
                  <a:srgbClr val="FF0000"/>
                </a:solidFill>
                <a:latin typeface="Arial"/>
                <a:cs typeface="Arial"/>
              </a:rPr>
              <a:t>time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 flipH="1">
            <a:off x="1210128" y="4292534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15616" y="4004502"/>
            <a:ext cx="5480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 smtClean="0">
                <a:solidFill>
                  <a:srgbClr val="0000FF"/>
                </a:solidFill>
                <a:latin typeface="Arial"/>
                <a:cs typeface="Arial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65129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/>
              <a:t>Introduction – nonlinear effects from a single </a:t>
            </a:r>
            <a:r>
              <a:rPr lang="en-US" dirty="0"/>
              <a:t>sextupole </a:t>
            </a: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Hamiltonian of the nonlinear betatron motion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Lattice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optimization by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8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life example for periodicity: </a:t>
            </a:r>
            <a:r>
              <a:rPr lang="en-US" dirty="0" smtClean="0"/>
              <a:t>LEIR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Low Energy Ion Ring </a:t>
            </a:r>
            <a:r>
              <a:rPr lang="en-US" dirty="0"/>
              <a:t>(</a:t>
            </a:r>
            <a:r>
              <a:rPr lang="en-US" dirty="0" smtClean="0"/>
              <a:t>LEIR) at CERN is a small ion accumulator with lattice </a:t>
            </a:r>
            <a:r>
              <a:rPr lang="en-US" b="1" dirty="0" smtClean="0"/>
              <a:t>periodicity ≤ 2</a:t>
            </a:r>
            <a:r>
              <a:rPr lang="en-US" dirty="0" smtClean="0"/>
              <a:t> (optics perturbations due to e-cooler distort 2 fold symmetry)</a:t>
            </a:r>
          </a:p>
          <a:p>
            <a:pPr lvl="1"/>
            <a:r>
              <a:rPr lang="en-US" dirty="0" smtClean="0"/>
              <a:t>Many resonances observed in measurements</a:t>
            </a:r>
          </a:p>
          <a:p>
            <a:pPr lvl="1"/>
            <a:r>
              <a:rPr lang="en-US" dirty="0" smtClean="0"/>
              <a:t>Sources for some resonances not clear and presently under study (e.g. </a:t>
            </a:r>
            <a:r>
              <a:rPr lang="en-US" dirty="0" err="1" smtClean="0"/>
              <a:t>Qy</a:t>
            </a:r>
            <a:r>
              <a:rPr lang="en-US" dirty="0" smtClean="0"/>
              <a:t> = 2.66)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11560" y="3146739"/>
            <a:ext cx="4595855" cy="3594629"/>
            <a:chOff x="624217" y="1916832"/>
            <a:chExt cx="4595855" cy="35946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84"/>
            <a:stretch/>
          </p:blipFill>
          <p:spPr>
            <a:xfrm>
              <a:off x="4422151" y="1916832"/>
              <a:ext cx="437881" cy="351462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217" y="1988840"/>
              <a:ext cx="3838268" cy="352262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5400000">
              <a:off x="4227492" y="3380908"/>
              <a:ext cx="16466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thelas Regular"/>
                  <a:cs typeface="Athelas Regular"/>
                </a:rPr>
                <a:t>Relative intensity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3399865"/>
            <a:ext cx="3200356" cy="1800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11552" y="5848137"/>
            <a:ext cx="4032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A.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Saa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Hernandez, D</a:t>
            </a: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Moreno, et al.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90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of individual 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FF"/>
                </a:solidFill>
              </a:rPr>
              <a:t>If a resonance is sufficiently weak, one can try to globally minimize the corresponding resonance driving term </a:t>
            </a:r>
          </a:p>
          <a:p>
            <a:pPr lvl="1"/>
            <a:r>
              <a:rPr lang="en-US" dirty="0" smtClean="0"/>
              <a:t>A </a:t>
            </a:r>
            <a:r>
              <a:rPr lang="en-US" dirty="0">
                <a:solidFill>
                  <a:srgbClr val="0000FF"/>
                </a:solidFill>
              </a:rPr>
              <a:t>pair of </a:t>
            </a:r>
            <a:r>
              <a:rPr lang="en-US" dirty="0" err="1">
                <a:solidFill>
                  <a:srgbClr val="0000FF"/>
                </a:solidFill>
              </a:rPr>
              <a:t>multipole</a:t>
            </a:r>
            <a:r>
              <a:rPr lang="en-US" dirty="0">
                <a:solidFill>
                  <a:srgbClr val="0000FF"/>
                </a:solidFill>
              </a:rPr>
              <a:t> correctors </a:t>
            </a:r>
            <a:r>
              <a:rPr lang="en-US" dirty="0"/>
              <a:t>that </a:t>
            </a:r>
            <a:r>
              <a:rPr lang="en-US" dirty="0" smtClean="0"/>
              <a:t>are </a:t>
            </a:r>
            <a:r>
              <a:rPr lang="en-US" dirty="0"/>
              <a:t>~</a:t>
            </a:r>
            <a:r>
              <a:rPr lang="en-US" dirty="0">
                <a:solidFill>
                  <a:srgbClr val="0000FF"/>
                </a:solidFill>
              </a:rPr>
              <a:t>orthogonal in </a:t>
            </a:r>
            <a:r>
              <a:rPr lang="en-US" dirty="0" smtClean="0">
                <a:solidFill>
                  <a:srgbClr val="0000FF"/>
                </a:solidFill>
              </a:rPr>
              <a:t>the corresponding </a:t>
            </a:r>
            <a:r>
              <a:rPr lang="en-US" dirty="0">
                <a:solidFill>
                  <a:srgbClr val="0000FF"/>
                </a:solidFill>
              </a:rPr>
              <a:t>resonance driving </a:t>
            </a:r>
            <a:r>
              <a:rPr lang="en-US" dirty="0" smtClean="0">
                <a:solidFill>
                  <a:srgbClr val="0000FF"/>
                </a:solidFill>
              </a:rPr>
              <a:t>term </a:t>
            </a:r>
            <a:r>
              <a:rPr lang="en-US" dirty="0" smtClean="0"/>
              <a:t>is needed to cover all phases. </a:t>
            </a:r>
            <a:r>
              <a:rPr lang="is-IS" dirty="0"/>
              <a:t>Ideally </a:t>
            </a:r>
            <a:r>
              <a:rPr lang="is-IS" dirty="0" smtClean="0"/>
              <a:t>these multipole </a:t>
            </a:r>
            <a:r>
              <a:rPr lang="is-IS" dirty="0"/>
              <a:t>correctors are installed in regions with zero / low dispersion in order not to change the (non-linear) chromaticity</a:t>
            </a:r>
            <a:endParaRPr lang="en-US" dirty="0"/>
          </a:p>
          <a:p>
            <a:pPr lvl="1"/>
            <a:r>
              <a:rPr lang="en-US" dirty="0" smtClean="0"/>
              <a:t>Note: A setting of </a:t>
            </a:r>
            <a:r>
              <a:rPr lang="en-US" dirty="0" err="1" smtClean="0"/>
              <a:t>multipole</a:t>
            </a:r>
            <a:r>
              <a:rPr lang="en-US" dirty="0" smtClean="0"/>
              <a:t> correctors that compensate a given resonance might unfortunately excite other resonances</a:t>
            </a:r>
            <a:r>
              <a:rPr lang="is-IS" dirty="0" smtClean="0"/>
              <a:t> </a:t>
            </a:r>
          </a:p>
        </p:txBody>
      </p:sp>
      <p:pic>
        <p:nvPicPr>
          <p:cNvPr id="4" name="Picture 3" descr="WEPLT03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69489" r="70927" b="14638"/>
          <a:stretch/>
        </p:blipFill>
        <p:spPr>
          <a:xfrm>
            <a:off x="1403648" y="4193674"/>
            <a:ext cx="2605211" cy="2579661"/>
          </a:xfrm>
          <a:prstGeom prst="rect">
            <a:avLst/>
          </a:prstGeom>
        </p:spPr>
      </p:pic>
      <p:pic>
        <p:nvPicPr>
          <p:cNvPr id="5" name="Picture 4" descr="WEPLT03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1" t="69489" r="50017" b="14638"/>
          <a:stretch/>
        </p:blipFill>
        <p:spPr>
          <a:xfrm>
            <a:off x="4876034" y="4193674"/>
            <a:ext cx="2576286" cy="25796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3776383"/>
            <a:ext cx="64807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Arial"/>
                <a:cs typeface="Arial"/>
              </a:rPr>
              <a:t>Example: phase space reconstructed from measured </a:t>
            </a:r>
            <a:r>
              <a:rPr lang="en-US" sz="1500" b="1" dirty="0">
                <a:latin typeface="Arial"/>
                <a:cs typeface="Arial"/>
              </a:rPr>
              <a:t>t</a:t>
            </a:r>
            <a:r>
              <a:rPr lang="en-US" sz="1500" b="1" dirty="0" smtClean="0">
                <a:latin typeface="Arial"/>
                <a:cs typeface="Arial"/>
              </a:rPr>
              <a:t>urn-by-turn data in PSB ring 1 close to 3 </a:t>
            </a:r>
            <a:r>
              <a:rPr lang="en-US" sz="1500" b="1" dirty="0" err="1" smtClean="0">
                <a:latin typeface="Arial"/>
                <a:cs typeface="Arial"/>
              </a:rPr>
              <a:t>Qy</a:t>
            </a:r>
            <a:r>
              <a:rPr lang="en-US" sz="1500" b="1" dirty="0" smtClean="0">
                <a:latin typeface="Arial"/>
                <a:cs typeface="Arial"/>
              </a:rPr>
              <a:t> = 16 (systematic skew resonance)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12068" y="4412360"/>
            <a:ext cx="13501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 smtClean="0">
                <a:latin typeface="Arial"/>
                <a:cs typeface="Arial"/>
              </a:rPr>
              <a:t>bare machine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76813" y="4352447"/>
            <a:ext cx="18206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a</a:t>
            </a:r>
            <a:r>
              <a:rPr lang="en-US" sz="1500" dirty="0" smtClean="0">
                <a:latin typeface="Arial"/>
                <a:cs typeface="Arial"/>
              </a:rPr>
              <a:t>fter compensation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79637" y="5949280"/>
            <a:ext cx="2232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P.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Urschütz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et al.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815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compensation at LEIR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Brute force technique: sweep tune through resonance and observe beam loss for different settings of </a:t>
            </a:r>
            <a:r>
              <a:rPr lang="en-US" dirty="0" smtClean="0"/>
              <a:t>pair </a:t>
            </a:r>
            <a:r>
              <a:rPr lang="en-US" dirty="0"/>
              <a:t>of </a:t>
            </a:r>
            <a:r>
              <a:rPr lang="en-US" dirty="0" err="1"/>
              <a:t>multipole</a:t>
            </a:r>
            <a:r>
              <a:rPr lang="en-US" dirty="0"/>
              <a:t> </a:t>
            </a:r>
            <a:r>
              <a:rPr lang="en-US" dirty="0" smtClean="0"/>
              <a:t>correctors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71600" y="1663399"/>
            <a:ext cx="3469661" cy="2304256"/>
            <a:chOff x="5130800" y="1410823"/>
            <a:chExt cx="3922459" cy="260496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49" r="38442" b="50425"/>
            <a:stretch/>
          </p:blipFill>
          <p:spPr>
            <a:xfrm>
              <a:off x="5130800" y="1410823"/>
              <a:ext cx="3922459" cy="2604966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6757640" y="2174066"/>
              <a:ext cx="156117" cy="390293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</p:grpSp>
      <p:sp>
        <p:nvSpPr>
          <p:cNvPr id="19" name="Rectangle 18"/>
          <p:cNvSpPr>
            <a:spLocks noChangeAspect="1"/>
          </p:cNvSpPr>
          <p:nvPr/>
        </p:nvSpPr>
        <p:spPr>
          <a:xfrm>
            <a:off x="2627784" y="1952682"/>
            <a:ext cx="261929" cy="1798949"/>
          </a:xfrm>
          <a:prstGeom prst="rect">
            <a:avLst/>
          </a:prstGeom>
          <a:solidFill>
            <a:srgbClr val="FFFF00">
              <a:alpha val="3098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67455"/>
            <a:ext cx="1653053" cy="159605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004048" y="1627114"/>
            <a:ext cx="30237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dirty="0">
                <a:latin typeface="Arial"/>
                <a:cs typeface="Arial"/>
              </a:rPr>
              <a:t>2 </a:t>
            </a:r>
            <a:r>
              <a:rPr lang="en-US" sz="1500" dirty="0" smtClean="0">
                <a:latin typeface="Arial"/>
                <a:cs typeface="Arial"/>
              </a:rPr>
              <a:t>sextupole corrector acting on h1020 resonance driving term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9" r="38051" b="50425"/>
          <a:stretch/>
        </p:blipFill>
        <p:spPr>
          <a:xfrm>
            <a:off x="971600" y="4166179"/>
            <a:ext cx="3456384" cy="227225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104836" y="2099905"/>
            <a:ext cx="150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Crossing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Qy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= 2.66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98448" y="2582650"/>
            <a:ext cx="1664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Crossing Qx+2Qy = 7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857919" y="2852432"/>
            <a:ext cx="138095" cy="345239"/>
          </a:xfrm>
          <a:prstGeom prst="straightConnector1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30" name="Rectangle 29"/>
          <p:cNvSpPr>
            <a:spLocks noChangeAspect="1"/>
          </p:cNvSpPr>
          <p:nvPr/>
        </p:nvSpPr>
        <p:spPr>
          <a:xfrm>
            <a:off x="2627784" y="4412360"/>
            <a:ext cx="261929" cy="1798949"/>
          </a:xfrm>
          <a:prstGeom prst="rect">
            <a:avLst/>
          </a:prstGeom>
          <a:solidFill>
            <a:srgbClr val="FFFF00">
              <a:alpha val="3098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59590" y="4915292"/>
            <a:ext cx="1664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Crossing Qx+2Qy = 7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19061" y="5185074"/>
            <a:ext cx="138095" cy="345239"/>
          </a:xfrm>
          <a:prstGeom prst="straightConnector1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691680" y="4194712"/>
            <a:ext cx="2304256" cy="276999"/>
          </a:xfrm>
          <a:prstGeom prst="rect">
            <a:avLst/>
          </a:prstGeom>
          <a:solidFill>
            <a:srgbClr val="D5FC79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(XFN11 = 0 A, XFN32 = 0.4 A)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004048" y="3895647"/>
            <a:ext cx="3523014" cy="2644716"/>
            <a:chOff x="5004048" y="4077072"/>
            <a:chExt cx="3523014" cy="264471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" t="22279" r="1920" b="5531"/>
            <a:stretch/>
          </p:blipFill>
          <p:spPr>
            <a:xfrm>
              <a:off x="5004048" y="4077072"/>
              <a:ext cx="3145412" cy="2644716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 rot="5400000">
              <a:off x="7359106" y="5177325"/>
              <a:ext cx="201274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500" dirty="0" smtClean="0">
                  <a:latin typeface="Arial"/>
                  <a:cs typeface="Arial"/>
                </a:rPr>
                <a:t>relative transmission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1115616" y="6519446"/>
            <a:ext cx="28803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A.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Saa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Hernandez et al.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289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 animBg="1"/>
      <p:bldP spid="31" grpId="0"/>
      <p:bldP spid="3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compensation at PSB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PSB is a machine with 4 rings and </a:t>
            </a:r>
            <a:r>
              <a:rPr lang="en-US" b="1" dirty="0" smtClean="0"/>
              <a:t>periodicity 16</a:t>
            </a:r>
          </a:p>
          <a:p>
            <a:pPr lvl="1"/>
            <a:r>
              <a:rPr lang="en-US" dirty="0" smtClean="0"/>
              <a:t>Each ring </a:t>
            </a:r>
            <a:r>
              <a:rPr lang="en-US" dirty="0"/>
              <a:t>has a stack of </a:t>
            </a:r>
            <a:r>
              <a:rPr lang="en-US" dirty="0" err="1"/>
              <a:t>multipole</a:t>
            </a:r>
            <a:r>
              <a:rPr lang="en-US" dirty="0"/>
              <a:t> correctors (</a:t>
            </a:r>
            <a:r>
              <a:rPr lang="en-US" dirty="0" err="1"/>
              <a:t>quadrupoles</a:t>
            </a:r>
            <a:r>
              <a:rPr lang="en-US" dirty="0"/>
              <a:t>, </a:t>
            </a:r>
            <a:r>
              <a:rPr lang="en-US" dirty="0" err="1"/>
              <a:t>sextupoles</a:t>
            </a:r>
            <a:r>
              <a:rPr lang="en-US" dirty="0"/>
              <a:t> and octupoles, all normal and skew!) </a:t>
            </a:r>
            <a:r>
              <a:rPr lang="en-US" dirty="0" smtClean="0"/>
              <a:t>with appropriate phase advances 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to compensate various resonances </a:t>
            </a:r>
            <a:r>
              <a:rPr lang="en-US" dirty="0" smtClean="0"/>
              <a:t>around the working point (actually needed because tune spread is large due to space charge)</a:t>
            </a:r>
          </a:p>
          <a:p>
            <a:pPr lvl="1"/>
            <a:endParaRPr lang="en-US" dirty="0"/>
          </a:p>
        </p:txBody>
      </p:sp>
      <p:pic>
        <p:nvPicPr>
          <p:cNvPr id="4" name="Picture 3" descr="thpm9x01_talk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4" t="37480" r="48016" b="40619"/>
          <a:stretch/>
        </p:blipFill>
        <p:spPr>
          <a:xfrm>
            <a:off x="224209" y="3035905"/>
            <a:ext cx="8932114" cy="3212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519" y="5133002"/>
            <a:ext cx="18001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solidFill>
                  <a:srgbClr val="518CD8"/>
                </a:solidFill>
                <a:latin typeface="Arial"/>
                <a:cs typeface="Arial"/>
              </a:rPr>
              <a:t>compensation </a:t>
            </a:r>
            <a:br>
              <a:rPr lang="en-US" sz="1500" b="1" dirty="0" smtClean="0">
                <a:solidFill>
                  <a:srgbClr val="518CD8"/>
                </a:solidFill>
                <a:latin typeface="Arial"/>
                <a:cs typeface="Arial"/>
              </a:rPr>
            </a:br>
            <a:r>
              <a:rPr lang="en-US" sz="1500" b="1" dirty="0" smtClean="0">
                <a:solidFill>
                  <a:srgbClr val="518CD8"/>
                </a:solidFill>
                <a:latin typeface="Arial"/>
                <a:cs typeface="Arial"/>
              </a:rPr>
              <a:t>of various resonances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79537" y="4305753"/>
            <a:ext cx="70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3Q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3516" y="3645024"/>
            <a:ext cx="61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2Q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=9</a:t>
            </a:r>
          </a:p>
        </p:txBody>
      </p:sp>
      <p:sp>
        <p:nvSpPr>
          <p:cNvPr id="8" name="TextBox 7"/>
          <p:cNvSpPr txBox="1"/>
          <p:nvPr/>
        </p:nvSpPr>
        <p:spPr>
          <a:xfrm rot="1466141">
            <a:off x="2485829" y="4632910"/>
            <a:ext cx="963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Q</a:t>
            </a:r>
            <a:r>
              <a:rPr lang="en-US" sz="1200" baseline="-25000" dirty="0" smtClean="0">
                <a:latin typeface="Arial"/>
                <a:cs typeface="Arial"/>
              </a:rPr>
              <a:t>x</a:t>
            </a:r>
            <a:r>
              <a:rPr lang="en-US" sz="1200" dirty="0" smtClean="0">
                <a:latin typeface="Arial"/>
                <a:cs typeface="Arial"/>
              </a:rPr>
              <a:t>+2Q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=13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0549" y="4281563"/>
            <a:ext cx="70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3Q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64528" y="3620834"/>
            <a:ext cx="61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2Q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=9</a:t>
            </a:r>
          </a:p>
        </p:txBody>
      </p:sp>
      <p:sp>
        <p:nvSpPr>
          <p:cNvPr id="11" name="TextBox 10"/>
          <p:cNvSpPr txBox="1"/>
          <p:nvPr/>
        </p:nvSpPr>
        <p:spPr>
          <a:xfrm rot="1466141">
            <a:off x="7446841" y="4608720"/>
            <a:ext cx="963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Arial"/>
                <a:cs typeface="Arial"/>
              </a:rPr>
              <a:t>Q</a:t>
            </a:r>
            <a:r>
              <a:rPr lang="en-US" sz="1200" baseline="-25000" dirty="0" smtClean="0">
                <a:latin typeface="Arial"/>
                <a:cs typeface="Arial"/>
              </a:rPr>
              <a:t>x</a:t>
            </a:r>
            <a:r>
              <a:rPr lang="en-US" sz="1200" dirty="0" smtClean="0">
                <a:latin typeface="Arial"/>
                <a:cs typeface="Arial"/>
              </a:rPr>
              <a:t>+2Q</a:t>
            </a:r>
            <a:r>
              <a:rPr lang="en-US" sz="1200" baseline="-25000" dirty="0" smtClean="0">
                <a:latin typeface="Arial"/>
                <a:cs typeface="Arial"/>
              </a:rPr>
              <a:t>y</a:t>
            </a:r>
            <a:r>
              <a:rPr lang="en-US" sz="1200" dirty="0" smtClean="0">
                <a:latin typeface="Arial"/>
                <a:cs typeface="Arial"/>
              </a:rPr>
              <a:t>=13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72200" y="6237312"/>
            <a:ext cx="2232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V. Forte et al.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174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Hamiltonian of the nonlinear betatron motion</a:t>
            </a:r>
            <a:endParaRPr lang="en-US" dirty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/>
              <a:t>Lattice </a:t>
            </a:r>
            <a:r>
              <a:rPr lang="en-US" dirty="0"/>
              <a:t>optimization by </a:t>
            </a:r>
            <a:r>
              <a:rPr lang="en-US" dirty="0" smtClean="0"/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The most direct way to evaluate the non-linear dynamics performance of a ring is the computation of </a:t>
            </a:r>
            <a:r>
              <a:rPr lang="en-US" b="1" dirty="0"/>
              <a:t>Dynamic </a:t>
            </a:r>
            <a:r>
              <a:rPr lang="en-US" b="1" dirty="0" smtClean="0"/>
              <a:t>Aperture (short: DA)</a:t>
            </a:r>
            <a:endParaRPr lang="en-US" b="1" dirty="0"/>
          </a:p>
          <a:p>
            <a:pPr lvl="1"/>
            <a:r>
              <a:rPr lang="en-US" dirty="0"/>
              <a:t>Particle motion due to multi-pole errors is generally non-bounded, so </a:t>
            </a:r>
            <a:r>
              <a:rPr lang="en-US" b="1" dirty="0"/>
              <a:t>chaotic particles can</a:t>
            </a:r>
            <a:r>
              <a:rPr lang="en-US" dirty="0"/>
              <a:t> </a:t>
            </a:r>
            <a:r>
              <a:rPr lang="en-US" b="1" dirty="0"/>
              <a:t>escape to infinity</a:t>
            </a:r>
          </a:p>
          <a:p>
            <a:pPr lvl="1"/>
            <a:r>
              <a:rPr lang="en-US" dirty="0"/>
              <a:t>This is not true for all non-linearities (e.g. the beam-beam force)</a:t>
            </a:r>
          </a:p>
          <a:p>
            <a:pPr lvl="1"/>
            <a:r>
              <a:rPr lang="en-US" dirty="0"/>
              <a:t>Need a </a:t>
            </a:r>
            <a:r>
              <a:rPr lang="en-US" b="1" dirty="0" err="1"/>
              <a:t>symplectic</a:t>
            </a:r>
            <a:r>
              <a:rPr lang="en-US" dirty="0"/>
              <a:t> tracking code to follow particle trajectories (a lot of initial conditions) for a </a:t>
            </a:r>
            <a:r>
              <a:rPr lang="en-US" b="1" dirty="0"/>
              <a:t>number of turns </a:t>
            </a:r>
            <a:r>
              <a:rPr lang="en-US" dirty="0"/>
              <a:t>(depending on the given problem) until the particles start getting lost. This </a:t>
            </a:r>
            <a:r>
              <a:rPr lang="en-US" b="1" dirty="0"/>
              <a:t>boundary</a:t>
            </a:r>
            <a:r>
              <a:rPr lang="en-US" dirty="0"/>
              <a:t> defines the </a:t>
            </a:r>
            <a:r>
              <a:rPr lang="en-US" b="1" dirty="0"/>
              <a:t>Dynamic aperture</a:t>
            </a:r>
          </a:p>
          <a:p>
            <a:pPr lvl="1"/>
            <a:r>
              <a:rPr lang="en-US" dirty="0"/>
              <a:t>As multi-pole errors may not be completely known, one has to track through </a:t>
            </a:r>
            <a:r>
              <a:rPr lang="en-US" b="1" dirty="0"/>
              <a:t>several machine models </a:t>
            </a:r>
            <a:r>
              <a:rPr lang="en-US" dirty="0"/>
              <a:t>built by </a:t>
            </a:r>
            <a:r>
              <a:rPr lang="en-US" b="1" dirty="0"/>
              <a:t>random distribution </a:t>
            </a:r>
            <a:r>
              <a:rPr lang="en-US" dirty="0"/>
              <a:t>of these errors</a:t>
            </a:r>
          </a:p>
          <a:p>
            <a:pPr lvl="1"/>
            <a:r>
              <a:rPr lang="en-US" dirty="0"/>
              <a:t>One could start with 4D (only transverse) tracking but certainly needs to simulate 5D (constant energy deviation) and finally 6D (synchrotron motion included)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43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plots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Dynamic aperture plots show the maximum initial values of stable trajectories in x-y coordinate space</a:t>
            </a:r>
            <a:r>
              <a:rPr lang="en-US" dirty="0"/>
              <a:t> at a particular point in the lattice, for a range of energy </a:t>
            </a:r>
            <a:r>
              <a:rPr lang="en-US" dirty="0" smtClean="0"/>
              <a:t>errors</a:t>
            </a:r>
            <a:endParaRPr lang="en-US" dirty="0"/>
          </a:p>
          <a:p>
            <a:pPr lvl="1"/>
            <a:r>
              <a:rPr lang="en-US" dirty="0"/>
              <a:t>The beam size can be shown on the same </a:t>
            </a:r>
            <a:r>
              <a:rPr lang="en-US" dirty="0" smtClean="0"/>
              <a:t>plot</a:t>
            </a:r>
            <a:endParaRPr lang="en-US" dirty="0"/>
          </a:p>
          <a:p>
            <a:pPr lvl="1"/>
            <a:r>
              <a:rPr lang="en-US" dirty="0"/>
              <a:t>Generally, the goal is to allow some significant margin in the design </a:t>
            </a:r>
            <a:r>
              <a:rPr lang="en-US" dirty="0" smtClean="0"/>
              <a:t>–  </a:t>
            </a:r>
            <a:r>
              <a:rPr lang="en-US" dirty="0"/>
              <a:t>the measured dynamic aperture is often smaller than the predicted dynamic </a:t>
            </a:r>
            <a:r>
              <a:rPr lang="en-US" dirty="0" smtClean="0"/>
              <a:t>aperture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856731"/>
              </p:ext>
            </p:extLst>
          </p:nvPr>
        </p:nvGraphicFramePr>
        <p:xfrm>
          <a:off x="584398" y="3800152"/>
          <a:ext cx="3811588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0" name="Photo Editor Photo" r:id="rId3" imgW="3828571" imgH="2429214" progId="MSPhotoEd.3">
                  <p:embed/>
                </p:oleObj>
              </mc:Choice>
              <mc:Fallback>
                <p:oleObj name="Photo Editor Photo" r:id="rId3" imgW="3828571" imgH="242921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98" y="3800152"/>
                        <a:ext cx="3811588" cy="241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426270"/>
              </p:ext>
            </p:extLst>
          </p:nvPr>
        </p:nvGraphicFramePr>
        <p:xfrm>
          <a:off x="4775398" y="3789040"/>
          <a:ext cx="3829050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1" name="Photo Editor Photo" r:id="rId5" imgW="3828571" imgH="2429214" progId="MSPhotoEd.3">
                  <p:embed/>
                </p:oleObj>
              </mc:Choice>
              <mc:Fallback>
                <p:oleObj name="Photo Editor Photo" r:id="rId5" imgW="3828571" imgH="242921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398" y="3789040"/>
                        <a:ext cx="3829050" cy="242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009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of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4079180" cy="576064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During </a:t>
            </a:r>
            <a:r>
              <a:rPr lang="en-US" dirty="0"/>
              <a:t>LHC design phase, DA target was 2x higher than collimator position, due to statistical fluctuation, finite mesh, linear imperfections, short tracking time, multi-pole time dependence, ripple and a 20% safety margin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Good knowledge </a:t>
            </a:r>
            <a:r>
              <a:rPr lang="en-US" dirty="0">
                <a:solidFill>
                  <a:srgbClr val="0000FF"/>
                </a:solidFill>
              </a:rPr>
              <a:t>of the model led to good agreement between measurements and simulations for actual LHC</a:t>
            </a: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201" y="993230"/>
            <a:ext cx="4726915" cy="4884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60032" y="6021288"/>
            <a:ext cx="42356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 err="1" smtClean="0">
                <a:solidFill>
                  <a:srgbClr val="FF0000"/>
                </a:solidFill>
                <a:latin typeface="Arial"/>
                <a:ea typeface="Bookman Old Style" charset="0"/>
                <a:cs typeface="Arial"/>
              </a:rPr>
              <a:t>E.Mclean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ea typeface="Bookman Old Style" charset="0"/>
                <a:cs typeface="Arial"/>
              </a:rPr>
              <a:t>, PhD thesis, 2014</a:t>
            </a:r>
            <a:endParaRPr lang="en-US" sz="1600" dirty="0">
              <a:solidFill>
                <a:srgbClr val="FF0000"/>
              </a:solidFill>
              <a:latin typeface="Arial"/>
              <a:ea typeface="Bookman Old Style" charset="0"/>
              <a:cs typeface="Arial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5652120" y="1016000"/>
            <a:ext cx="3491880" cy="423333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75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MOGA </a:t>
            </a:r>
            <a:r>
              <a:rPr lang="en-US" dirty="0"/>
              <a:t>–Multi Objective Genetic Algorithms are being </a:t>
            </a:r>
            <a:r>
              <a:rPr lang="en-US" dirty="0" smtClean="0"/>
              <a:t>used </a:t>
            </a:r>
            <a:r>
              <a:rPr lang="en-US" dirty="0"/>
              <a:t>to </a:t>
            </a:r>
            <a:r>
              <a:rPr lang="en-US" dirty="0" err="1"/>
              <a:t>optimise</a:t>
            </a:r>
            <a:r>
              <a:rPr lang="en-US" dirty="0"/>
              <a:t> linear but also non-linear dynamics of electron </a:t>
            </a:r>
            <a:r>
              <a:rPr lang="en-US" dirty="0" smtClean="0"/>
              <a:t>storage </a:t>
            </a:r>
            <a:r>
              <a:rPr lang="en-US" dirty="0"/>
              <a:t>rings</a:t>
            </a:r>
          </a:p>
          <a:p>
            <a:pPr lvl="1"/>
            <a:r>
              <a:rPr lang="en-US" dirty="0"/>
              <a:t>Use knobs quadrupole strengths, chromaticity </a:t>
            </a:r>
            <a:r>
              <a:rPr lang="en-US" dirty="0" err="1"/>
              <a:t>sextupoles</a:t>
            </a:r>
            <a:r>
              <a:rPr lang="en-US" dirty="0"/>
              <a:t> and correctors with some constraints</a:t>
            </a:r>
          </a:p>
          <a:p>
            <a:pPr lvl="1"/>
            <a:r>
              <a:rPr lang="en-US" dirty="0"/>
              <a:t>Target ultra-low horizontal emittance, increased lifetime and high dynamic aperture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13" r="3008"/>
          <a:stretch/>
        </p:blipFill>
        <p:spPr>
          <a:xfrm>
            <a:off x="2514600" y="688565"/>
            <a:ext cx="4051300" cy="351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1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Map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Frequency Map Analysis (FMA) is a numerical method which springs from the studies of J. </a:t>
            </a:r>
            <a:r>
              <a:rPr lang="en-US" dirty="0" err="1"/>
              <a:t>Laskar</a:t>
            </a:r>
            <a:r>
              <a:rPr lang="en-US" dirty="0"/>
              <a:t> (Paris Observatory) putting in evidence the chaotic motion in the Solar Systems </a:t>
            </a:r>
          </a:p>
          <a:p>
            <a:r>
              <a:rPr lang="en-US" dirty="0"/>
              <a:t>FMA was successively applied to several dynamical systems</a:t>
            </a:r>
          </a:p>
          <a:p>
            <a:pPr lvl="1"/>
            <a:r>
              <a:rPr lang="en-US" dirty="0" smtClean="0"/>
              <a:t>Stability </a:t>
            </a:r>
            <a:r>
              <a:rPr lang="en-US" dirty="0"/>
              <a:t>of Earth Obliquity and climate stabilization (</a:t>
            </a:r>
            <a:r>
              <a:rPr lang="en-US" dirty="0" err="1"/>
              <a:t>Laskar</a:t>
            </a:r>
            <a:r>
              <a:rPr lang="en-US" dirty="0"/>
              <a:t>, </a:t>
            </a:r>
            <a:r>
              <a:rPr lang="en-US" dirty="0" err="1"/>
              <a:t>Robutel</a:t>
            </a:r>
            <a:r>
              <a:rPr lang="en-US" dirty="0"/>
              <a:t>, 1993)</a:t>
            </a:r>
          </a:p>
          <a:p>
            <a:pPr lvl="1"/>
            <a:r>
              <a:rPr lang="en-US" dirty="0"/>
              <a:t>4D maps (</a:t>
            </a:r>
            <a:r>
              <a:rPr lang="en-US" dirty="0" err="1"/>
              <a:t>Laskar</a:t>
            </a:r>
            <a:r>
              <a:rPr lang="en-US" dirty="0"/>
              <a:t> 1993)</a:t>
            </a:r>
          </a:p>
          <a:p>
            <a:pPr lvl="1"/>
            <a:r>
              <a:rPr lang="en-US" dirty="0"/>
              <a:t>Galactic Dynamics (Y.P and </a:t>
            </a:r>
            <a:r>
              <a:rPr lang="en-US" dirty="0" err="1"/>
              <a:t>Laskar</a:t>
            </a:r>
            <a:r>
              <a:rPr lang="en-US" dirty="0"/>
              <a:t>, 1996 and 1998)</a:t>
            </a:r>
          </a:p>
          <a:p>
            <a:pPr lvl="1"/>
            <a:r>
              <a:rPr lang="en-US" dirty="0"/>
              <a:t>Accelerator beam dynamics: lepton and hadron rings (Dumas, </a:t>
            </a:r>
            <a:r>
              <a:rPr lang="en-US" dirty="0" err="1"/>
              <a:t>Laskar</a:t>
            </a:r>
            <a:r>
              <a:rPr lang="en-US" dirty="0"/>
              <a:t>, 1993, </a:t>
            </a:r>
            <a:r>
              <a:rPr lang="en-US" dirty="0" err="1"/>
              <a:t>Laskar</a:t>
            </a:r>
            <a:r>
              <a:rPr lang="en-US" dirty="0"/>
              <a:t>, Robin, 1996, Y.P, 1999, </a:t>
            </a:r>
            <a:r>
              <a:rPr lang="en-US" dirty="0" err="1"/>
              <a:t>Nadolski</a:t>
            </a:r>
            <a:r>
              <a:rPr lang="en-US" dirty="0"/>
              <a:t> and </a:t>
            </a:r>
            <a:r>
              <a:rPr lang="en-US" dirty="0" err="1"/>
              <a:t>Laskar</a:t>
            </a:r>
            <a:r>
              <a:rPr lang="en-US" dirty="0"/>
              <a:t> 2001)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4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</a:t>
            </a:r>
            <a:r>
              <a:rPr lang="en-US" dirty="0" smtClean="0"/>
              <a:t>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US" dirty="0" smtClean="0"/>
              <a:t>To correct or control chromaticity in a storage ring we need to install sextupole magnets</a:t>
            </a:r>
          </a:p>
          <a:p>
            <a:r>
              <a:rPr lang="en-US" dirty="0" smtClean="0"/>
              <a:t>Nonlinear elements such as sextupole magnets can have significant impact on the particle motion (as we will see)</a:t>
            </a:r>
          </a:p>
          <a:p>
            <a:r>
              <a:rPr lang="en-US" dirty="0" smtClean="0"/>
              <a:t>To illustrate this, we start with a very simple example</a:t>
            </a:r>
          </a:p>
          <a:p>
            <a:pPr lvl="1"/>
            <a:r>
              <a:rPr lang="en-US" dirty="0" smtClean="0"/>
              <a:t>Assume a circular machine built of </a:t>
            </a:r>
            <a:r>
              <a:rPr lang="en-US" b="1" dirty="0" smtClean="0"/>
              <a:t>identical cells</a:t>
            </a:r>
          </a:p>
          <a:p>
            <a:pPr lvl="1"/>
            <a:r>
              <a:rPr lang="en-US" dirty="0"/>
              <a:t>There is </a:t>
            </a:r>
            <a:r>
              <a:rPr lang="en-US" b="1" dirty="0" smtClean="0"/>
              <a:t>one sextupole </a:t>
            </a:r>
            <a:r>
              <a:rPr lang="en-US" b="1" dirty="0"/>
              <a:t>per cell</a:t>
            </a:r>
            <a:r>
              <a:rPr lang="en-US" dirty="0"/>
              <a:t>, which is located at a point where the horizontal beta function is 1m, and the alpha function is zero </a:t>
            </a:r>
            <a:r>
              <a:rPr lang="en-US" dirty="0" smtClean="0"/>
              <a:t>(</a:t>
            </a:r>
            <a:r>
              <a:rPr lang="en-US" dirty="0"/>
              <a:t>to control chromaticity in both </a:t>
            </a:r>
            <a:r>
              <a:rPr lang="en-US" dirty="0" smtClean="0"/>
              <a:t>planes we would need at least 2 </a:t>
            </a:r>
            <a:r>
              <a:rPr lang="en-US" dirty="0" err="1" smtClean="0"/>
              <a:t>sextupoles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b="1" dirty="0"/>
              <a:t>phase advance per cell can be tuned </a:t>
            </a:r>
            <a:endParaRPr lang="en-US" b="1" dirty="0" smtClean="0"/>
          </a:p>
          <a:p>
            <a:pPr lvl="1"/>
            <a:r>
              <a:rPr lang="en-US" dirty="0" smtClean="0"/>
              <a:t>We </a:t>
            </a:r>
            <a:r>
              <a:rPr lang="en-US" b="1" dirty="0" smtClean="0"/>
              <a:t>consider</a:t>
            </a:r>
            <a:r>
              <a:rPr lang="en-US" dirty="0" smtClean="0"/>
              <a:t> for the moment </a:t>
            </a:r>
            <a:r>
              <a:rPr lang="en-US" b="1" dirty="0" smtClean="0"/>
              <a:t>only horizontal motion </a:t>
            </a:r>
            <a:r>
              <a:rPr lang="en-US" dirty="0" smtClean="0"/>
              <a:t>(i.e. y=0)</a:t>
            </a:r>
          </a:p>
          <a:p>
            <a:pPr lvl="1"/>
            <a:r>
              <a:rPr lang="en-US" dirty="0" smtClean="0"/>
              <a:t>We build a small simulation code to study the particle behavior in phase space turn-by-turn</a:t>
            </a:r>
            <a:endParaRPr lang="en-US" dirty="0"/>
          </a:p>
          <a:p>
            <a:pPr marL="8010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90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NAFF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When a quasi-periodic function 		</a:t>
            </a:r>
            <a:r>
              <a:rPr lang="en-US" dirty="0" smtClean="0"/>
              <a:t>	   in </a:t>
            </a:r>
            <a:r>
              <a:rPr lang="en-US" dirty="0"/>
              <a:t>the complex domain is given numerically, it is possible to recover a quasi-periodic approximation 																                            									    in a very precise way over a finite time span    </a:t>
            </a:r>
            <a:r>
              <a:rPr lang="en-US" dirty="0" smtClean="0"/>
              <a:t>          </a:t>
            </a:r>
            <a:r>
              <a:rPr lang="en-US" dirty="0"/>
              <a:t>several orders of magnitude more precisely than simple Fourier techniques</a:t>
            </a:r>
          </a:p>
          <a:p>
            <a:pPr lvl="1"/>
            <a:r>
              <a:rPr lang="en-US" dirty="0"/>
              <a:t>This approximation is provided by the Numerical Analysis of Fundamental Frequencies – </a:t>
            </a:r>
            <a:r>
              <a:rPr lang="en-US" b="1" dirty="0"/>
              <a:t>NAFF algorithm</a:t>
            </a:r>
          </a:p>
          <a:p>
            <a:pPr lvl="1"/>
            <a:r>
              <a:rPr lang="en-US" dirty="0"/>
              <a:t>The frequencies	</a:t>
            </a:r>
            <a:r>
              <a:rPr lang="en-US" dirty="0" smtClean="0"/>
              <a:t>  and </a:t>
            </a:r>
            <a:r>
              <a:rPr lang="en-US" dirty="0"/>
              <a:t>complex amplitudes       </a:t>
            </a:r>
            <a:r>
              <a:rPr lang="en-US" dirty="0" smtClean="0"/>
              <a:t>are </a:t>
            </a:r>
            <a:r>
              <a:rPr lang="en-US" dirty="0"/>
              <a:t>computed through an iterative </a:t>
            </a:r>
            <a:r>
              <a:rPr lang="en-US" dirty="0" smtClean="0"/>
              <a:t>scheme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870620"/>
            <a:ext cx="2209800" cy="293055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08920"/>
            <a:ext cx="790724" cy="276007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628800"/>
            <a:ext cx="2388468" cy="89147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316" y="4127500"/>
            <a:ext cx="296684" cy="30449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166116"/>
            <a:ext cx="242699" cy="28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86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Aspects of the frequency 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In the vicinity of a resonance the system behaves like a pendulum</a:t>
            </a:r>
          </a:p>
          <a:p>
            <a:pPr lvl="1"/>
            <a:r>
              <a:rPr lang="en-US" dirty="0"/>
              <a:t>Passing through the elliptic point for a fixed angle, a fixed frequency (or rotation number) is observed</a:t>
            </a:r>
          </a:p>
          <a:p>
            <a:pPr lvl="1"/>
            <a:r>
              <a:rPr lang="en-US" dirty="0"/>
              <a:t>Passing through the hyperbolic point, a frequency jump is </a:t>
            </a:r>
            <a:r>
              <a:rPr lang="en-US" dirty="0" smtClean="0"/>
              <a:t>observed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33" r="3231"/>
          <a:stretch/>
        </p:blipFill>
        <p:spPr>
          <a:xfrm rot="60000">
            <a:off x="4788024" y="2780928"/>
            <a:ext cx="3790405" cy="3861048"/>
          </a:xfrm>
          <a:prstGeom prst="rect">
            <a:avLst/>
          </a:prstGeom>
          <a:scene3d>
            <a:camera prst="orthographicFront">
              <a:rot lat="0" lon="0" rev="21588000"/>
            </a:camera>
            <a:lightRig rig="threePt" dir="t"/>
          </a:scene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68" y="2736304"/>
            <a:ext cx="4307005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11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frequency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 Choose coordinates (x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)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=</a:t>
            </a:r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/>
              <a:t>=0</a:t>
            </a:r>
          </a:p>
          <a:p>
            <a:pPr lvl="1"/>
            <a:r>
              <a:rPr lang="en-US" dirty="0"/>
              <a:t> Numerically integrate the phase trajectories through the lattice for sufficient number of turns</a:t>
            </a:r>
          </a:p>
          <a:p>
            <a:pPr lvl="1"/>
            <a:r>
              <a:rPr lang="en-US" dirty="0"/>
              <a:t> Compute through NAFF 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 and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 after sufficient number of turns</a:t>
            </a:r>
          </a:p>
          <a:p>
            <a:pPr lvl="1"/>
            <a:r>
              <a:rPr lang="en-US" dirty="0"/>
              <a:t> Plot them in the tune diagram</a:t>
            </a:r>
          </a:p>
          <a:p>
            <a:pPr lvl="1"/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37601"/>
            <a:ext cx="7203777" cy="384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68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Map for the ESRF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All dynamics represented in </a:t>
            </a:r>
            <a:r>
              <a:rPr lang="en-US" dirty="0" smtClean="0"/>
              <a:t>two plots (Frequency Map / Diffusion Map)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Regular </a:t>
            </a:r>
            <a:r>
              <a:rPr lang="en-US" dirty="0">
                <a:solidFill>
                  <a:srgbClr val="0000FF"/>
                </a:solidFill>
              </a:rPr>
              <a:t>motion</a:t>
            </a:r>
            <a:r>
              <a:rPr lang="en-US" dirty="0"/>
              <a:t> represented by blue </a:t>
            </a:r>
            <a:r>
              <a:rPr lang="en-US" dirty="0" smtClean="0"/>
              <a:t>colors</a:t>
            </a:r>
            <a:endParaRPr lang="en-US" dirty="0"/>
          </a:p>
          <a:p>
            <a:pPr lvl="1"/>
            <a:r>
              <a:rPr lang="en-US" b="1" dirty="0" smtClean="0"/>
              <a:t>Resonances </a:t>
            </a:r>
            <a:r>
              <a:rPr lang="en-US" b="1" dirty="0"/>
              <a:t>appear as distorted lines in frequency space</a:t>
            </a:r>
            <a:r>
              <a:rPr lang="en-US" dirty="0"/>
              <a:t> (or curves in initial condition </a:t>
            </a:r>
            <a:r>
              <a:rPr lang="en-US" dirty="0" smtClean="0"/>
              <a:t>space)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Chaotic </a:t>
            </a:r>
            <a:r>
              <a:rPr lang="en-US" dirty="0">
                <a:solidFill>
                  <a:srgbClr val="FF0000"/>
                </a:solidFill>
              </a:rPr>
              <a:t>motion</a:t>
            </a:r>
            <a:r>
              <a:rPr lang="en-US" dirty="0"/>
              <a:t> is represented by red scattered particles and defines dynamic aperture of the </a:t>
            </a:r>
            <a:r>
              <a:rPr lang="en-US" dirty="0" smtClean="0"/>
              <a:t>machine</a:t>
            </a:r>
          </a:p>
          <a:p>
            <a:pPr lvl="1"/>
            <a:r>
              <a:rPr lang="en-US" dirty="0" smtClean="0"/>
              <a:t>FMA shows also nicely the detuning with amplitude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986312"/>
            <a:ext cx="4224660" cy="281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227645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8871" y="4077072"/>
            <a:ext cx="178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Frequency Map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0072" y="4077072"/>
            <a:ext cx="159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Diffusion Map</a:t>
            </a:r>
          </a:p>
        </p:txBody>
      </p:sp>
    </p:spTree>
    <p:extLst>
      <p:ext uri="{BB962C8B-B14F-4D97-AF65-F5344CB8AC3E}">
        <p14:creationId xmlns:p14="http://schemas.microsoft.com/office/powerpoint/2010/main" val="153121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Map for LHC in collision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Frequency map analysis for LHC in collision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63" r="6250"/>
          <a:stretch/>
        </p:blipFill>
        <p:spPr>
          <a:xfrm>
            <a:off x="539553" y="1412776"/>
            <a:ext cx="2729652" cy="2561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571" y="1424087"/>
            <a:ext cx="2974160" cy="2528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401"/>
          <a:stretch/>
        </p:blipFill>
        <p:spPr>
          <a:xfrm>
            <a:off x="467544" y="4055635"/>
            <a:ext cx="2992401" cy="2569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294" y="4092593"/>
            <a:ext cx="2930210" cy="24906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4208" y="1668770"/>
            <a:ext cx="2663506" cy="385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b="1" dirty="0" smtClean="0">
                <a:latin typeface="Arial"/>
                <a:cs typeface="Arial"/>
              </a:rPr>
              <a:t>Large tune footprint and DA reduction due to “long range beam-beam” forces </a:t>
            </a:r>
            <a:r>
              <a:rPr lang="en-US" sz="1800" dirty="0" smtClean="0">
                <a:latin typeface="Arial"/>
                <a:cs typeface="Arial"/>
              </a:rPr>
              <a:t>(electromagnetic field of other beam in interaction region)</a:t>
            </a:r>
          </a:p>
          <a:p>
            <a:pPr algn="l">
              <a:buNone/>
            </a:pPr>
            <a:endParaRPr lang="en-US" sz="1800" dirty="0">
              <a:latin typeface="Arial"/>
              <a:cs typeface="Arial"/>
            </a:endParaRPr>
          </a:p>
          <a:p>
            <a:pPr algn="l">
              <a:buNone/>
            </a:pPr>
            <a:endParaRPr lang="en-US" sz="1800" dirty="0" smtClean="0">
              <a:latin typeface="Arial"/>
              <a:cs typeface="Arial"/>
            </a:endParaRPr>
          </a:p>
          <a:p>
            <a:pPr algn="l">
              <a:buNone/>
            </a:pPr>
            <a:r>
              <a:rPr lang="en-US" sz="1800" b="1" dirty="0">
                <a:latin typeface="Arial"/>
                <a:cs typeface="Arial"/>
              </a:rPr>
              <a:t>DA </a:t>
            </a:r>
            <a:r>
              <a:rPr lang="en-US" sz="1800" b="1" dirty="0" smtClean="0">
                <a:latin typeface="Arial"/>
                <a:cs typeface="Arial"/>
              </a:rPr>
              <a:t>clearly improved when compensating long range beam-beam with a wire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77398" y="5716319"/>
            <a:ext cx="244827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kern="0" dirty="0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S. </a:t>
            </a:r>
            <a:r>
              <a:rPr lang="en-US" sz="1600" kern="0" dirty="0" err="1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Fartoukh</a:t>
            </a:r>
            <a:r>
              <a:rPr lang="en-US" sz="1600" kern="0" dirty="0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 et al., PRSTAB, 2015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54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frequency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Frequency </a:t>
            </a:r>
            <a:r>
              <a:rPr lang="en-US" dirty="0"/>
              <a:t>analysis of turn-by-turn data of beam oscillations produced by a fast kicker magnet and recorded on a Beam Position </a:t>
            </a:r>
            <a:r>
              <a:rPr lang="en-US" dirty="0" smtClean="0"/>
              <a:t>Monitor</a:t>
            </a:r>
            <a:endParaRPr lang="en-US" dirty="0"/>
          </a:p>
          <a:p>
            <a:pPr lvl="1"/>
            <a:r>
              <a:rPr lang="en-US" dirty="0"/>
              <a:t>Reproduction of the non-linear model of the Advanced Light Source storage ring and working point optimization for increasing beam lifetime</a:t>
            </a:r>
          </a:p>
          <a:p>
            <a:endParaRPr 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419872" y="3068960"/>
            <a:ext cx="54011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D. Robin, C. </a:t>
            </a:r>
            <a:r>
              <a:rPr lang="en-GB" sz="1600" dirty="0" err="1">
                <a:solidFill>
                  <a:srgbClr val="FF0000"/>
                </a:solidFill>
                <a:latin typeface="Arial"/>
                <a:cs typeface="Arial"/>
              </a:rPr>
              <a:t>Steier</a:t>
            </a: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, J. </a:t>
            </a:r>
            <a:r>
              <a:rPr lang="en-GB" sz="1600" dirty="0" err="1">
                <a:solidFill>
                  <a:srgbClr val="FF0000"/>
                </a:solidFill>
                <a:latin typeface="Arial"/>
                <a:cs typeface="Arial"/>
              </a:rPr>
              <a:t>Laskar</a:t>
            </a: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, and L. </a:t>
            </a:r>
            <a:r>
              <a:rPr lang="en-GB" sz="1600" dirty="0" err="1">
                <a:solidFill>
                  <a:srgbClr val="FF0000"/>
                </a:solidFill>
                <a:latin typeface="Arial"/>
                <a:cs typeface="Arial"/>
              </a:rPr>
              <a:t>Nadolski</a:t>
            </a: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, PRL 2000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Picture 4" descr="TUP3A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 t="5246" r="55917" b="76235"/>
          <a:stretch/>
        </p:blipFill>
        <p:spPr>
          <a:xfrm>
            <a:off x="899592" y="3695824"/>
            <a:ext cx="3528392" cy="2800311"/>
          </a:xfrm>
          <a:prstGeom prst="rect">
            <a:avLst/>
          </a:prstGeom>
        </p:spPr>
      </p:pic>
      <p:pic>
        <p:nvPicPr>
          <p:cNvPr id="6" name="Picture 5" descr="TUP3A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 t="23391" r="55917" b="57720"/>
          <a:stretch/>
        </p:blipFill>
        <p:spPr>
          <a:xfrm>
            <a:off x="5004048" y="3861048"/>
            <a:ext cx="3528392" cy="2856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18991" y="3550630"/>
            <a:ext cx="141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experiment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6846" y="3563724"/>
            <a:ext cx="1338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latin typeface="Arial"/>
                <a:cs typeface="Arial"/>
              </a:rPr>
              <a:t>simulation</a:t>
            </a:r>
            <a:endParaRPr lang="en-US" sz="18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7468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Hamiltonian of the nonlinear betatron motion</a:t>
            </a:r>
            <a:endParaRPr lang="en-US" dirty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Lattice </a:t>
            </a:r>
            <a:r>
              <a:rPr lang="en-US" dirty="0">
                <a:solidFill>
                  <a:srgbClr val="D9D9D9"/>
                </a:solidFill>
              </a:rPr>
              <a:t>optimization by </a:t>
            </a:r>
            <a:r>
              <a:rPr lang="en-US" dirty="0" smtClean="0">
                <a:solidFill>
                  <a:srgbClr val="D9D9D9"/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/>
              <a:t>Applications – making use of resonances 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</a:t>
            </a:r>
            <a:r>
              <a:rPr lang="en-US" dirty="0"/>
              <a:t>resonances can be of use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Resonances can be exploited to extract the beam in a controlled way</a:t>
            </a:r>
          </a:p>
          <a:p>
            <a:pPr lvl="1"/>
            <a:r>
              <a:rPr lang="en-US" dirty="0" smtClean="0"/>
              <a:t>Many physicists would like to have a continuous flux of particles to perform experiments with </a:t>
            </a:r>
            <a:r>
              <a:rPr lang="en-US" dirty="0"/>
              <a:t>high energy </a:t>
            </a:r>
            <a:r>
              <a:rPr lang="en-US" dirty="0" smtClean="0"/>
              <a:t>(~low intensity) particles. </a:t>
            </a:r>
            <a:r>
              <a:rPr lang="en-US" b="1" dirty="0" smtClean="0">
                <a:solidFill>
                  <a:srgbClr val="0000FF"/>
                </a:solidFill>
              </a:rPr>
              <a:t>Resonant slow extraction </a:t>
            </a:r>
            <a:r>
              <a:rPr lang="en-US" dirty="0" smtClean="0"/>
              <a:t>using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 is widely used to create a “spill” of the order of seconds, i.e. the beam is extracted over many thousands of turns.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Resonant multi-turn extraction (MTE) </a:t>
            </a:r>
            <a:r>
              <a:rPr lang="en-US" dirty="0" smtClean="0"/>
              <a:t>was invented to transfer the beam over 5 turns from the PS to the SPS at CERN with minimal losses based on exciting a 4</a:t>
            </a:r>
            <a:r>
              <a:rPr lang="en-US" baseline="30000" dirty="0" smtClean="0"/>
              <a:t>th</a:t>
            </a:r>
            <a:r>
              <a:rPr lang="en-US" dirty="0" smtClean="0"/>
              <a:t> order resonance.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Resonant fast extraction </a:t>
            </a:r>
            <a:r>
              <a:rPr lang="en-US" dirty="0" smtClean="0"/>
              <a:t>is based on excitation of the half integer resonance by octupoles and a fast discharge of a quadrupole that pushes the particle tune onto the resonance so that they are extracted on a few </a:t>
            </a:r>
            <a:r>
              <a:rPr lang="en-US" dirty="0" err="1" smtClean="0"/>
              <a:t>ms.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71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28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745434"/>
            <a:ext cx="8784976" cy="62839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700" dirty="0" smtClean="0"/>
              <a:t>Closed orbit bump to bring beam close to septum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0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</a:t>
            </a:r>
            <a:r>
              <a:rPr lang="en-US" dirty="0"/>
              <a:t>simple storage 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The map from the sextupole in one cell to the sextupole in the next cell is just a rotation in phase space (periodic linear transfer matrix with beta=1 and alpha=0)</a:t>
            </a:r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change in the horizontal momentum of a particle moving through the sextupole is found by integrating the Lorentz </a:t>
            </a:r>
            <a:r>
              <a:rPr lang="en-US" dirty="0" smtClean="0"/>
              <a:t>force</a:t>
            </a:r>
            <a:endParaRPr lang="en-US" dirty="0"/>
          </a:p>
          <a:p>
            <a:pPr lvl="2"/>
            <a:endParaRPr lang="en-US" dirty="0" smtClean="0"/>
          </a:p>
          <a:p>
            <a:pPr marL="345600" lvl="1" indent="0">
              <a:buNone/>
            </a:pPr>
            <a:r>
              <a:rPr lang="en-US" dirty="0" smtClean="0"/>
              <a:t>			        with                            (</a:t>
            </a:r>
            <a:r>
              <a:rPr lang="en-US" dirty="0"/>
              <a:t>assuming </a:t>
            </a:r>
            <a:r>
              <a:rPr lang="en-US" dirty="0" smtClean="0"/>
              <a:t>y </a:t>
            </a:r>
            <a:r>
              <a:rPr lang="en-US" dirty="0"/>
              <a:t>= 0</a:t>
            </a:r>
            <a:r>
              <a:rPr lang="en-US" dirty="0" smtClean="0"/>
              <a:t>) 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/>
              <a:t>If the sextupole is </a:t>
            </a:r>
            <a:r>
              <a:rPr lang="en-US" dirty="0" smtClean="0"/>
              <a:t>short we </a:t>
            </a:r>
            <a:r>
              <a:rPr lang="en-US" dirty="0"/>
              <a:t>can neglect the small change </a:t>
            </a:r>
            <a:r>
              <a:rPr lang="en-US" dirty="0" smtClean="0"/>
              <a:t>in </a:t>
            </a:r>
            <a:r>
              <a:rPr lang="en-US" dirty="0"/>
              <a:t>the coordinate x as the particle moves through the sextupole, in which case </a:t>
            </a:r>
            <a:r>
              <a:rPr lang="en-US" dirty="0" smtClean="0"/>
              <a:t>we obtain (</a:t>
            </a:r>
            <a:r>
              <a:rPr lang="en-US" b="1" dirty="0" smtClean="0"/>
              <a:t>thin lens approximation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95500"/>
            <a:ext cx="4567085" cy="621556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440" y="3933056"/>
            <a:ext cx="2120900" cy="647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970488"/>
            <a:ext cx="3797300" cy="647700"/>
          </a:xfrm>
          <a:prstGeom prst="rect">
            <a:avLst/>
          </a:prstGeom>
          <a:ln>
            <a:solidFill>
              <a:srgbClr val="0033CC"/>
            </a:solidFill>
          </a:ln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988172"/>
            <a:ext cx="13843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4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51520" y="745434"/>
            <a:ext cx="8784976" cy="62839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700" dirty="0" smtClean="0"/>
              <a:t>Closed orbit bump to bring beam close to septum</a:t>
            </a:r>
          </a:p>
          <a:p>
            <a:pPr lvl="1"/>
            <a:r>
              <a:rPr lang="en-US" sz="1700" dirty="0" smtClean="0"/>
              <a:t>Sextupole magnets excite 3</a:t>
            </a:r>
            <a:r>
              <a:rPr lang="en-US" sz="1700" baseline="30000" dirty="0" smtClean="0"/>
              <a:t>rd</a:t>
            </a:r>
            <a:r>
              <a:rPr lang="en-US" sz="1700" dirty="0" smtClean="0"/>
              <a:t> order resonance. Large tune spread (e.g. from chromaticity and not octupoles since we do not want to stabilize the particles)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04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745434"/>
            <a:ext cx="8784976" cy="62839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700" dirty="0" smtClean="0"/>
              <a:t>Closed orbit bump to bring beam close to septum</a:t>
            </a:r>
          </a:p>
          <a:p>
            <a:pPr lvl="1"/>
            <a:r>
              <a:rPr lang="en-US" sz="1700" dirty="0" smtClean="0"/>
              <a:t>Sextupole magnets excite 3</a:t>
            </a:r>
            <a:r>
              <a:rPr lang="en-US" sz="1700" baseline="30000" dirty="0" smtClean="0"/>
              <a:t>rd</a:t>
            </a:r>
            <a:r>
              <a:rPr lang="en-US" sz="1700" dirty="0" smtClean="0"/>
              <a:t> order resonance. Large tune spread (e.g. from chromaticity and not octupoles since we do not want to stabilize the particles)</a:t>
            </a:r>
          </a:p>
          <a:p>
            <a:pPr lvl="1"/>
            <a:r>
              <a:rPr lang="en-US" sz="1700" dirty="0"/>
              <a:t>ΔQ </a:t>
            </a:r>
            <a:r>
              <a:rPr lang="en-US" sz="1700" dirty="0" smtClean="0"/>
              <a:t>(distance to resonance) small – large </a:t>
            </a:r>
            <a:r>
              <a:rPr lang="en-US" sz="1700" dirty="0"/>
              <a:t>amplitude particles </a:t>
            </a:r>
            <a:r>
              <a:rPr lang="en-US" sz="1700" dirty="0" smtClean="0"/>
              <a:t>close </a:t>
            </a:r>
            <a:r>
              <a:rPr lang="en-US" sz="1700" dirty="0"/>
              <a:t>to </a:t>
            </a:r>
            <a:r>
              <a:rPr lang="en-US" sz="1700" dirty="0" err="1" smtClean="0"/>
              <a:t>separatrices</a:t>
            </a:r>
            <a:r>
              <a:rPr lang="en-US" sz="1700" dirty="0" smtClean="0"/>
              <a:t>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7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196751"/>
            <a:ext cx="4661730" cy="2685819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51520" y="745434"/>
            <a:ext cx="8784976" cy="62839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700" dirty="0" smtClean="0"/>
              <a:t>Closed orbit bump to bring beam close to septum</a:t>
            </a:r>
          </a:p>
          <a:p>
            <a:pPr lvl="1"/>
            <a:r>
              <a:rPr lang="en-US" sz="1700" dirty="0" smtClean="0"/>
              <a:t>Sextupole magnets excite 3</a:t>
            </a:r>
            <a:r>
              <a:rPr lang="en-US" sz="1700" baseline="30000" dirty="0" smtClean="0"/>
              <a:t>rd</a:t>
            </a:r>
            <a:r>
              <a:rPr lang="en-US" sz="1700" dirty="0" smtClean="0"/>
              <a:t> order resonance. Large tune spread (e.g. from chromaticity and not octupoles since we do not want to stabilize the particles)</a:t>
            </a:r>
          </a:p>
          <a:p>
            <a:pPr lvl="1"/>
            <a:r>
              <a:rPr lang="en-US" sz="1700" dirty="0"/>
              <a:t>ΔQ </a:t>
            </a:r>
            <a:r>
              <a:rPr lang="en-US" sz="1700" dirty="0" smtClean="0"/>
              <a:t>(distance to resonance) small – large </a:t>
            </a:r>
            <a:r>
              <a:rPr lang="en-US" sz="1700" dirty="0"/>
              <a:t>amplitude particles </a:t>
            </a:r>
            <a:r>
              <a:rPr lang="en-US" sz="1700" dirty="0" smtClean="0"/>
              <a:t>close </a:t>
            </a:r>
            <a:r>
              <a:rPr lang="en-US" sz="1700" dirty="0"/>
              <a:t>to </a:t>
            </a:r>
            <a:r>
              <a:rPr lang="en-US" sz="1700" dirty="0" err="1" smtClean="0"/>
              <a:t>separatrices</a:t>
            </a:r>
            <a:r>
              <a:rPr lang="en-US" sz="1700" dirty="0" smtClean="0"/>
              <a:t> </a:t>
            </a:r>
          </a:p>
          <a:p>
            <a:pPr lvl="1"/>
            <a:r>
              <a:rPr lang="en-US" sz="1700" dirty="0"/>
              <a:t>ΔQ </a:t>
            </a:r>
            <a:r>
              <a:rPr lang="en-US" sz="1700" dirty="0" smtClean="0"/>
              <a:t>small </a:t>
            </a:r>
            <a:r>
              <a:rPr lang="en-US" sz="1700" dirty="0"/>
              <a:t>enough that </a:t>
            </a:r>
            <a:r>
              <a:rPr lang="en-US" sz="1700" dirty="0" smtClean="0"/>
              <a:t>largest </a:t>
            </a:r>
            <a:r>
              <a:rPr lang="en-US" sz="1700" dirty="0"/>
              <a:t>amplitude particles are unstable and follow </a:t>
            </a:r>
            <a:r>
              <a:rPr lang="en-US" sz="1700" dirty="0" err="1"/>
              <a:t>separatrix</a:t>
            </a:r>
            <a:r>
              <a:rPr lang="en-US" sz="1700" dirty="0"/>
              <a:t> </a:t>
            </a:r>
            <a:r>
              <a:rPr lang="en-US" sz="1700" dirty="0" smtClean="0"/>
              <a:t>with increasing amplitude - particles jump </a:t>
            </a:r>
            <a:r>
              <a:rPr lang="en-US" sz="1700" dirty="0"/>
              <a:t>the septum </a:t>
            </a:r>
            <a:r>
              <a:rPr lang="en-US" sz="1700" dirty="0" smtClean="0"/>
              <a:t>and are extracted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78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resonant slow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3657600" cy="3657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196751"/>
            <a:ext cx="4661730" cy="268581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745434"/>
            <a:ext cx="8784976" cy="62839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700" dirty="0" smtClean="0"/>
              <a:t>Closed orbit bump to bring beam close to septum</a:t>
            </a:r>
          </a:p>
          <a:p>
            <a:pPr lvl="1"/>
            <a:r>
              <a:rPr lang="en-US" sz="1700" dirty="0" smtClean="0"/>
              <a:t>Sextupole magnets excite 3</a:t>
            </a:r>
            <a:r>
              <a:rPr lang="en-US" sz="1700" baseline="30000" dirty="0" smtClean="0"/>
              <a:t>rd</a:t>
            </a:r>
            <a:r>
              <a:rPr lang="en-US" sz="1700" dirty="0" smtClean="0"/>
              <a:t> order resonance. Large tune spread (e.g. from chromaticity and not octupoles since we do not want to stabilize the particles)</a:t>
            </a:r>
          </a:p>
          <a:p>
            <a:pPr lvl="1"/>
            <a:r>
              <a:rPr lang="en-US" sz="1700" dirty="0"/>
              <a:t>ΔQ </a:t>
            </a:r>
            <a:r>
              <a:rPr lang="en-US" sz="1700" dirty="0" smtClean="0"/>
              <a:t>(distance to resonance) small – large </a:t>
            </a:r>
            <a:r>
              <a:rPr lang="en-US" sz="1700" dirty="0"/>
              <a:t>amplitude particles </a:t>
            </a:r>
            <a:r>
              <a:rPr lang="en-US" sz="1700" dirty="0" smtClean="0"/>
              <a:t>close </a:t>
            </a:r>
            <a:r>
              <a:rPr lang="en-US" sz="1700" dirty="0"/>
              <a:t>to </a:t>
            </a:r>
            <a:r>
              <a:rPr lang="en-US" sz="1700" dirty="0" err="1" smtClean="0"/>
              <a:t>separatrices</a:t>
            </a:r>
            <a:r>
              <a:rPr lang="en-US" sz="1700" dirty="0" smtClean="0"/>
              <a:t> </a:t>
            </a:r>
          </a:p>
          <a:p>
            <a:pPr lvl="1"/>
            <a:r>
              <a:rPr lang="en-US" sz="1700" dirty="0"/>
              <a:t>ΔQ </a:t>
            </a:r>
            <a:r>
              <a:rPr lang="en-US" sz="1700" dirty="0" smtClean="0"/>
              <a:t>small </a:t>
            </a:r>
            <a:r>
              <a:rPr lang="en-US" sz="1700" dirty="0"/>
              <a:t>enough that </a:t>
            </a:r>
            <a:r>
              <a:rPr lang="en-US" sz="1700" dirty="0" smtClean="0"/>
              <a:t>largest </a:t>
            </a:r>
            <a:r>
              <a:rPr lang="en-US" sz="1700" dirty="0"/>
              <a:t>amplitude particles are unstable and follow </a:t>
            </a:r>
            <a:r>
              <a:rPr lang="en-US" sz="1700" dirty="0" err="1"/>
              <a:t>separatrix</a:t>
            </a:r>
            <a:r>
              <a:rPr lang="en-US" sz="1700" dirty="0"/>
              <a:t> </a:t>
            </a:r>
            <a:r>
              <a:rPr lang="en-US" sz="1700" dirty="0" smtClean="0"/>
              <a:t>with increasing amplitude - particles jump </a:t>
            </a:r>
            <a:r>
              <a:rPr lang="en-US" sz="1700" dirty="0"/>
              <a:t>the septum </a:t>
            </a:r>
            <a:r>
              <a:rPr lang="en-US" sz="1700" dirty="0" smtClean="0"/>
              <a:t>and are extracted</a:t>
            </a:r>
          </a:p>
          <a:p>
            <a:pPr lvl="1"/>
            <a:r>
              <a:rPr lang="en-US" sz="1700" dirty="0"/>
              <a:t>As ΔQ approaches zero, </a:t>
            </a:r>
            <a:r>
              <a:rPr lang="en-US" sz="1700" dirty="0" smtClean="0"/>
              <a:t>particles </a:t>
            </a:r>
            <a:r>
              <a:rPr lang="en-US" sz="1700" dirty="0"/>
              <a:t>with very small amplitude are extracted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34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extraction at 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5393" b="8436"/>
          <a:stretch/>
        </p:blipFill>
        <p:spPr>
          <a:xfrm>
            <a:off x="800301" y="909112"/>
            <a:ext cx="7516115" cy="557317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85657" y="2034244"/>
            <a:ext cx="2458751" cy="2448409"/>
          </a:xfrm>
          <a:prstGeom prst="rect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quality =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constant spill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Correct &amp; constant intensity on target 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ood &amp; constant steering on target (symmetry = 100%)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6253" y="1529542"/>
            <a:ext cx="1031051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intensity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20440" y="1653786"/>
            <a:ext cx="117211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main field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27380" y="1898874"/>
            <a:ext cx="1467657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4.8 s slow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extraction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lang="en-US" sz="1800" kern="0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rgbClr val="FFFFFF"/>
                </a:solidFill>
                <a:latin typeface="Arial"/>
                <a:cs typeface="Arial"/>
              </a:rPr>
              <a:t>North Area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rgbClr val="FFFFFF"/>
                </a:solidFill>
                <a:latin typeface="Arial"/>
                <a:cs typeface="Arial"/>
              </a:rPr>
              <a:t>experiments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2360568" y="2147429"/>
            <a:ext cx="266812" cy="351610"/>
          </a:xfrm>
          <a:prstGeom prst="straightConnector1">
            <a:avLst/>
          </a:prstGeom>
          <a:noFill/>
          <a:ln w="28575" cap="flat" cmpd="sng" algn="ctr">
            <a:solidFill>
              <a:srgbClr val="FFFFFF"/>
            </a:solidFill>
            <a:prstDash val="soli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 flipH="1" flipV="1">
            <a:off x="5058697" y="2545205"/>
            <a:ext cx="840996" cy="148119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>
          <a:xfrm flipH="1">
            <a:off x="3507343" y="2997517"/>
            <a:ext cx="2392350" cy="1972866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>
          <a:xfrm flipH="1">
            <a:off x="5644757" y="3557220"/>
            <a:ext cx="254936" cy="1055628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 rot="4294677">
            <a:off x="813845" y="2957501"/>
            <a:ext cx="2763610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resonant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 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low extraction</a:t>
            </a:r>
          </a:p>
        </p:txBody>
      </p:sp>
    </p:spTree>
    <p:extLst>
      <p:ext uri="{BB962C8B-B14F-4D97-AF65-F5344CB8AC3E}">
        <p14:creationId xmlns:p14="http://schemas.microsoft.com/office/powerpoint/2010/main" val="1983200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2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Multi-turn </a:t>
            </a:r>
            <a:r>
              <a:rPr lang="en-US" dirty="0" smtClean="0"/>
              <a:t>extraction –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US" dirty="0"/>
              <a:t>Continuous Transfer </a:t>
            </a:r>
            <a:r>
              <a:rPr lang="en-US" dirty="0" smtClean="0"/>
              <a:t>(=non resonant multi-turn extraction) of high</a:t>
            </a:r>
            <a:r>
              <a:rPr lang="en-US" dirty="0"/>
              <a:t>-intensity </a:t>
            </a:r>
            <a:r>
              <a:rPr lang="en-US" dirty="0" smtClean="0"/>
              <a:t>beams from CERN PS to SPS in </a:t>
            </a:r>
            <a:r>
              <a:rPr lang="en-US" dirty="0"/>
              <a:t>use since 1973</a:t>
            </a:r>
          </a:p>
          <a:p>
            <a:pPr lvl="1"/>
            <a:r>
              <a:rPr lang="en-US" dirty="0" smtClean="0"/>
              <a:t>Drawback </a:t>
            </a:r>
            <a:r>
              <a:rPr lang="en-US" dirty="0"/>
              <a:t>of high </a:t>
            </a:r>
            <a:r>
              <a:rPr lang="en-US" dirty="0">
                <a:solidFill>
                  <a:srgbClr val="FF0000"/>
                </a:solidFill>
              </a:rPr>
              <a:t>beam loss</a:t>
            </a:r>
            <a:r>
              <a:rPr lang="en-US" dirty="0"/>
              <a:t> d</a:t>
            </a:r>
            <a:r>
              <a:rPr lang="en-US" dirty="0" smtClean="0"/>
              <a:t>uring </a:t>
            </a:r>
            <a:r>
              <a:rPr lang="en-US" dirty="0"/>
              <a:t>t</a:t>
            </a:r>
            <a:r>
              <a:rPr lang="en-US" dirty="0" smtClean="0"/>
              <a:t>he </a:t>
            </a:r>
            <a:br>
              <a:rPr lang="en-US" dirty="0" smtClean="0"/>
            </a:br>
            <a:r>
              <a:rPr lang="en-US" dirty="0" smtClean="0"/>
              <a:t>process due to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hysical slicing </a:t>
            </a:r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f the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beam on septum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Issues with </a:t>
            </a:r>
            <a:r>
              <a:rPr lang="en-US" dirty="0"/>
              <a:t>machine </a:t>
            </a:r>
            <a:r>
              <a:rPr lang="en-US" dirty="0" smtClean="0"/>
              <a:t>activation </a:t>
            </a:r>
            <a:r>
              <a:rPr lang="en-US" dirty="0"/>
              <a:t>(</a:t>
            </a:r>
            <a:r>
              <a:rPr lang="en-US" dirty="0" smtClean="0"/>
              <a:t>radiation) </a:t>
            </a:r>
            <a:br>
              <a:rPr lang="en-US" dirty="0" smtClean="0"/>
            </a:br>
            <a:r>
              <a:rPr lang="en-US" dirty="0" smtClean="0"/>
              <a:t>due to losses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Resonant Multi</a:t>
            </a:r>
            <a:r>
              <a:rPr lang="en-US" dirty="0"/>
              <a:t>-Turn Extraction (MTE) proposed </a:t>
            </a:r>
            <a:r>
              <a:rPr lang="en-US" dirty="0" smtClean="0"/>
              <a:t>in 2001 to reduce losses at PS-to-SPS transfer</a:t>
            </a:r>
            <a:endParaRPr lang="en-US" dirty="0"/>
          </a:p>
          <a:p>
            <a:pPr lvl="1"/>
            <a:r>
              <a:rPr lang="en-US" dirty="0" smtClean="0"/>
              <a:t>MTE </a:t>
            </a:r>
            <a:r>
              <a:rPr lang="en-US" dirty="0"/>
              <a:t>based on concepts of non-linear beam </a:t>
            </a:r>
            <a:r>
              <a:rPr lang="en-US" dirty="0" smtClean="0"/>
              <a:t>dynamics (Crossing </a:t>
            </a:r>
            <a:r>
              <a:rPr lang="en-US" dirty="0"/>
              <a:t>of a stable 4th order resonance </a:t>
            </a:r>
            <a:r>
              <a:rPr lang="en-US" dirty="0" smtClean="0"/>
              <a:t>and particle </a:t>
            </a:r>
            <a:r>
              <a:rPr lang="en-US" dirty="0"/>
              <a:t>trapping inside </a:t>
            </a:r>
            <a:r>
              <a:rPr lang="en-US" dirty="0" smtClean="0"/>
              <a:t>islands) to perform a “</a:t>
            </a:r>
            <a:r>
              <a:rPr lang="en-US" dirty="0" smtClean="0">
                <a:solidFill>
                  <a:srgbClr val="0000FF"/>
                </a:solidFill>
              </a:rPr>
              <a:t>magnetic splitting</a:t>
            </a:r>
            <a:r>
              <a:rPr lang="en-US" dirty="0" smtClean="0"/>
              <a:t>” of the beam to avoid losses on septum</a:t>
            </a:r>
          </a:p>
          <a:p>
            <a:pPr lvl="1"/>
            <a:r>
              <a:rPr lang="en-US" dirty="0"/>
              <a:t>Unique extraction process, has never been done elsewhere</a:t>
            </a:r>
          </a:p>
          <a:p>
            <a:pPr lvl="1"/>
            <a:r>
              <a:rPr lang="en-US" dirty="0" smtClean="0"/>
              <a:t>Used in routine operation for transfer of fixed target beam since 2015</a:t>
            </a:r>
            <a:endParaRPr lang="en-US" dirty="0"/>
          </a:p>
        </p:txBody>
      </p:sp>
      <p:pic>
        <p:nvPicPr>
          <p:cNvPr id="4" name="Picture 3" descr="Goddar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3" t="20107" r="12538" b="14991"/>
          <a:stretch/>
        </p:blipFill>
        <p:spPr>
          <a:xfrm>
            <a:off x="5940152" y="1700808"/>
            <a:ext cx="2565073" cy="17100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2200" y="4293096"/>
            <a:ext cx="210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M.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Giovannozzi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et. al</a:t>
            </a:r>
            <a:r>
              <a:rPr lang="en-US" sz="1800" b="1" dirty="0" smtClean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238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Resonant multi-turn extraction</a:t>
            </a:r>
            <a:endParaRPr lang="en-US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58689" y="945006"/>
            <a:ext cx="2031678" cy="1682457"/>
            <a:chOff x="5941" y="837091"/>
            <a:chExt cx="2880000" cy="2384963"/>
          </a:xfrm>
        </p:grpSpPr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" y="1203892"/>
              <a:ext cx="2880000" cy="2018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66472" y="837091"/>
              <a:ext cx="2294614" cy="436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Q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= 0.20</a:t>
              </a:r>
              <a:endPara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2495301" y="960983"/>
            <a:ext cx="2089528" cy="1696990"/>
            <a:chOff x="6221033" y="881022"/>
            <a:chExt cx="2880000" cy="2338965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1033" y="1185293"/>
              <a:ext cx="2880000" cy="2034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6701379" y="881022"/>
              <a:ext cx="2258888" cy="424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Q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= 0.25</a:t>
              </a:r>
              <a:endPara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703921" y="932910"/>
            <a:ext cx="2066050" cy="1703532"/>
            <a:chOff x="5941" y="3670579"/>
            <a:chExt cx="2880000" cy="2374662"/>
          </a:xfrm>
        </p:grpSpPr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" y="4004446"/>
              <a:ext cx="2880000" cy="2040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458809" y="3670579"/>
              <a:ext cx="2257457" cy="429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Q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= 0.2505</a:t>
              </a:r>
              <a:endPara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936169" y="943428"/>
            <a:ext cx="2081384" cy="1693483"/>
            <a:chOff x="6221033" y="3702556"/>
            <a:chExt cx="2880000" cy="2343265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1033" y="4009677"/>
              <a:ext cx="2880000" cy="2036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6669057" y="3702556"/>
              <a:ext cx="2307738" cy="425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Q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= 0.254</a:t>
              </a:r>
              <a:endPara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476629" cy="204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67544" y="3140968"/>
            <a:ext cx="4608512" cy="3028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arenR"/>
            </a:pPr>
            <a:r>
              <a:rPr lang="en-US" sz="1800" dirty="0" smtClean="0">
                <a:solidFill>
                  <a:srgbClr val="0B387C"/>
                </a:solidFill>
                <a:latin typeface="Arial"/>
                <a:cs typeface="Arial"/>
              </a:rPr>
              <a:t>program non-linear elements to appropriate values to excite resonance (sextupole + octupole)</a:t>
            </a:r>
          </a:p>
          <a:p>
            <a:pPr marL="342900" indent="-342900" algn="l">
              <a:buAutoNum type="arabicParenR"/>
            </a:pPr>
            <a:r>
              <a:rPr lang="en-US" sz="1800" dirty="0">
                <a:solidFill>
                  <a:srgbClr val="0B387C"/>
                </a:solidFill>
                <a:latin typeface="Arial"/>
                <a:cs typeface="Arial"/>
              </a:rPr>
              <a:t>r</a:t>
            </a:r>
            <a:r>
              <a:rPr lang="en-US" sz="1800" dirty="0" smtClean="0">
                <a:solidFill>
                  <a:srgbClr val="0B387C"/>
                </a:solidFill>
                <a:latin typeface="Arial"/>
                <a:cs typeface="Arial"/>
              </a:rPr>
              <a:t>amp horizontal tune across the resonant value</a:t>
            </a:r>
          </a:p>
          <a:p>
            <a:pPr marL="342900" indent="-342900" algn="l">
              <a:buAutoNum type="arabicParenR"/>
            </a:pPr>
            <a:r>
              <a:rPr lang="en-US" sz="1800" dirty="0" smtClean="0">
                <a:solidFill>
                  <a:srgbClr val="0B387C"/>
                </a:solidFill>
                <a:latin typeface="Arial"/>
                <a:cs typeface="Arial"/>
              </a:rPr>
              <a:t>decrease current in the elements while increasing the tune</a:t>
            </a:r>
          </a:p>
          <a:p>
            <a:pPr marL="342900" indent="-342900" algn="l">
              <a:buAutoNum type="arabicParenR"/>
            </a:pPr>
            <a:r>
              <a:rPr lang="en-US" sz="1800" dirty="0">
                <a:solidFill>
                  <a:srgbClr val="0B387C"/>
                </a:solidFill>
                <a:latin typeface="Arial"/>
                <a:cs typeface="Arial"/>
              </a:rPr>
              <a:t>e</a:t>
            </a:r>
            <a:r>
              <a:rPr lang="en-US" sz="1800" dirty="0" smtClean="0">
                <a:solidFill>
                  <a:srgbClr val="0B387C"/>
                </a:solidFill>
                <a:latin typeface="Arial"/>
                <a:cs typeface="Arial"/>
              </a:rPr>
              <a:t>xtract the beam once islands are sufficiently separated: 4 machine turns for the islands + 1 turn for the core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6221031" y="3438713"/>
            <a:ext cx="6350" cy="1662627"/>
          </a:xfrm>
          <a:prstGeom prst="line">
            <a:avLst/>
          </a:prstGeom>
          <a:noFill/>
          <a:ln w="19050" cap="flat" cmpd="sng" algn="ctr">
            <a:solidFill>
              <a:srgbClr val="0B387C"/>
            </a:solidFill>
            <a:prstDash val="solid"/>
          </a:ln>
          <a:effectLst/>
        </p:spPr>
      </p:cxnSp>
      <p:cxnSp>
        <p:nvCxnSpPr>
          <p:cNvPr id="36" name="Straight Connector 35"/>
          <p:cNvCxnSpPr/>
          <p:nvPr/>
        </p:nvCxnSpPr>
        <p:spPr>
          <a:xfrm>
            <a:off x="6453898" y="3438713"/>
            <a:ext cx="6350" cy="1662627"/>
          </a:xfrm>
          <a:prstGeom prst="line">
            <a:avLst/>
          </a:prstGeom>
          <a:noFill/>
          <a:ln w="19050" cap="flat" cmpd="sng" algn="ctr">
            <a:solidFill>
              <a:srgbClr val="0B387C"/>
            </a:solidFill>
            <a:prstDash val="solid"/>
          </a:ln>
          <a:effectLst/>
        </p:spPr>
      </p:cxnSp>
      <p:cxnSp>
        <p:nvCxnSpPr>
          <p:cNvPr id="37" name="Straight Connector 36"/>
          <p:cNvCxnSpPr/>
          <p:nvPr/>
        </p:nvCxnSpPr>
        <p:spPr>
          <a:xfrm>
            <a:off x="8026667" y="3438712"/>
            <a:ext cx="6350" cy="1662627"/>
          </a:xfrm>
          <a:prstGeom prst="line">
            <a:avLst/>
          </a:prstGeom>
          <a:noFill/>
          <a:ln w="19050" cap="flat" cmpd="sng" algn="ctr">
            <a:solidFill>
              <a:srgbClr val="0B387C"/>
            </a:solidFill>
            <a:prstDash val="solid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6012160" y="5733256"/>
            <a:ext cx="244827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kern="0" dirty="0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M. </a:t>
            </a:r>
            <a:r>
              <a:rPr lang="en-US" sz="1600" kern="0" dirty="0" err="1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Giovannozi</a:t>
            </a:r>
            <a:r>
              <a:rPr lang="en-US" sz="1600" kern="0" dirty="0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, </a:t>
            </a:r>
          </a:p>
          <a:p>
            <a:pPr>
              <a:buNone/>
            </a:pPr>
            <a:r>
              <a:rPr lang="en-US" sz="1600" kern="0" dirty="0" smtClean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A. Huschauer et al.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9425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Resonant multi-turn extraction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MTE_splitting_proces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7149" r="7166" b="4473"/>
          <a:stretch>
            <a:fillRect/>
          </a:stretch>
        </p:blipFill>
        <p:spPr>
          <a:xfrm>
            <a:off x="314280" y="800606"/>
            <a:ext cx="8684577" cy="55203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64288" y="6381328"/>
            <a:ext cx="1428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kern="0" dirty="0">
                <a:solidFill>
                  <a:srgbClr val="FF0000"/>
                </a:solidFill>
                <a:latin typeface="Arial"/>
                <a:ea typeface="ＭＳ Ｐゴシック" pitchFamily="22" charset="-128"/>
                <a:cs typeface="Arial"/>
              </a:rPr>
              <a:t>A. Huschauer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4088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Resonant multi-turn extraction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Calculation of the 4 islands in phase space around the PS machine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93" b="4593"/>
          <a:stretch/>
        </p:blipFill>
        <p:spPr>
          <a:xfrm>
            <a:off x="323528" y="2086392"/>
            <a:ext cx="8532440" cy="4438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40768"/>
            <a:ext cx="3463446" cy="192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Introduction – nonlinear effects from a single </a:t>
            </a:r>
            <a:r>
              <a:rPr lang="en-US" dirty="0">
                <a:solidFill>
                  <a:srgbClr val="D9D9D9"/>
                </a:solidFill>
              </a:rPr>
              <a:t>sextupole </a:t>
            </a:r>
            <a:endParaRPr lang="en-US" dirty="0" smtClean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Hamiltonian of the nonlinear betatron motion</a:t>
            </a:r>
            <a:endParaRPr lang="en-US" dirty="0">
              <a:solidFill>
                <a:srgbClr val="D9D9D9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 topology and onset of chaos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Resonances are everywhere – can we do something?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Lattice </a:t>
            </a:r>
            <a:r>
              <a:rPr lang="en-US" dirty="0">
                <a:solidFill>
                  <a:srgbClr val="D9D9D9"/>
                </a:solidFill>
              </a:rPr>
              <a:t>optimization by </a:t>
            </a:r>
            <a:r>
              <a:rPr lang="en-US" dirty="0" smtClean="0">
                <a:solidFill>
                  <a:srgbClr val="D9D9D9"/>
                </a:solidFill>
              </a:rPr>
              <a:t>tracking</a:t>
            </a:r>
          </a:p>
          <a:p>
            <a:pPr>
              <a:buClrTx/>
            </a:pPr>
            <a:r>
              <a:rPr lang="en-US" dirty="0" smtClean="0">
                <a:solidFill>
                  <a:srgbClr val="D9D9D9"/>
                </a:solidFill>
              </a:rPr>
              <a:t>Applications – making use of resonances </a:t>
            </a:r>
          </a:p>
          <a:p>
            <a:pPr>
              <a:buClrTx/>
            </a:pPr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simple storage 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</a:t>
            </a:r>
            <a:r>
              <a:rPr lang="en-US" b="1" dirty="0"/>
              <a:t>map for a particle moving through a short sextupole</a:t>
            </a:r>
            <a:r>
              <a:rPr lang="en-US" dirty="0"/>
              <a:t> can be represented by a “</a:t>
            </a:r>
            <a:r>
              <a:rPr lang="en-US" b="1" dirty="0"/>
              <a:t>kick</a:t>
            </a:r>
            <a:r>
              <a:rPr lang="en-US" dirty="0"/>
              <a:t>” in the horizontal </a:t>
            </a:r>
            <a:r>
              <a:rPr lang="en-US" dirty="0" smtClean="0"/>
              <a:t>momentum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56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For the moment we consider a </a:t>
            </a:r>
            <a:r>
              <a:rPr lang="en-US" b="1" dirty="0" smtClean="0"/>
              <a:t>machine with a single cell</a:t>
            </a:r>
            <a:r>
              <a:rPr lang="en-US" dirty="0" smtClean="0"/>
              <a:t>, </a:t>
            </a:r>
            <a:r>
              <a:rPr lang="en-US" dirty="0"/>
              <a:t>for which the map consists of the linear transfer map and one sextupole kick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choose a </a:t>
            </a:r>
            <a:r>
              <a:rPr lang="en-US" b="1" dirty="0"/>
              <a:t>fixed value </a:t>
            </a:r>
            <a:r>
              <a:rPr lang="en-US" b="1" dirty="0" smtClean="0"/>
              <a:t>of k</a:t>
            </a:r>
            <a:r>
              <a:rPr lang="en-US" b="1" baseline="-25000" dirty="0" smtClean="0"/>
              <a:t>2</a:t>
            </a:r>
            <a:r>
              <a:rPr lang="en-US" b="1" dirty="0" smtClean="0"/>
              <a:t>L</a:t>
            </a:r>
            <a:r>
              <a:rPr lang="en-US" dirty="0" smtClean="0"/>
              <a:t> and </a:t>
            </a:r>
            <a:r>
              <a:rPr lang="en-US" dirty="0"/>
              <a:t>look at the effects of the maps for </a:t>
            </a:r>
            <a:r>
              <a:rPr lang="en-US" b="1" dirty="0"/>
              <a:t>different </a:t>
            </a:r>
            <a:r>
              <a:rPr lang="en-US" b="1" dirty="0" smtClean="0"/>
              <a:t>tunes</a:t>
            </a:r>
            <a:r>
              <a:rPr lang="en-US" dirty="0" smtClean="0"/>
              <a:t> (i.e. phase advances) of the machine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each </a:t>
            </a:r>
            <a:r>
              <a:rPr lang="en-US" dirty="0" smtClean="0"/>
              <a:t>case </a:t>
            </a:r>
            <a:r>
              <a:rPr lang="en-US" b="1" dirty="0">
                <a:solidFill>
                  <a:srgbClr val="0000FF"/>
                </a:solidFill>
              </a:rPr>
              <a:t>we construct a phase space portrait</a:t>
            </a:r>
            <a:r>
              <a:rPr lang="en-US" dirty="0"/>
              <a:t> by plotting </a:t>
            </a:r>
            <a:r>
              <a:rPr lang="en-US" dirty="0" smtClean="0"/>
              <a:t>x,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 </a:t>
            </a:r>
            <a:r>
              <a:rPr lang="en-US" dirty="0"/>
              <a:t>turn after </a:t>
            </a:r>
            <a:r>
              <a:rPr lang="en-US" dirty="0" smtClean="0"/>
              <a:t>turn for </a:t>
            </a:r>
            <a:r>
              <a:rPr lang="en-US" b="1" dirty="0"/>
              <a:t>a range of initial </a:t>
            </a:r>
            <a:r>
              <a:rPr lang="en-US" b="1" dirty="0" smtClean="0"/>
              <a:t>conditions</a:t>
            </a:r>
            <a:endParaRPr lang="en-US" b="1" dirty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00" y="1816100"/>
            <a:ext cx="20828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7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Non-linear elements create detuning with amplitude and excite resonances</a:t>
            </a:r>
          </a:p>
          <a:p>
            <a:pPr lvl="1"/>
            <a:r>
              <a:rPr lang="en-US" dirty="0" smtClean="0"/>
              <a:t>Appearance </a:t>
            </a:r>
            <a:r>
              <a:rPr lang="en-US" dirty="0"/>
              <a:t>of fixed points (periodic orbits) determine </a:t>
            </a:r>
            <a:r>
              <a:rPr lang="en-US" dirty="0" smtClean="0"/>
              <a:t>the topology </a:t>
            </a:r>
            <a:r>
              <a:rPr lang="en-US" dirty="0"/>
              <a:t>of the phase space</a:t>
            </a:r>
          </a:p>
          <a:p>
            <a:pPr lvl="1"/>
            <a:r>
              <a:rPr lang="en-US" dirty="0"/>
              <a:t>Perturbation of unstable (hyperbolic points) opens the path to chaotic motion </a:t>
            </a:r>
          </a:p>
          <a:p>
            <a:pPr lvl="1"/>
            <a:r>
              <a:rPr lang="en-US" dirty="0" smtClean="0"/>
              <a:t>Resonances </a:t>
            </a:r>
            <a:r>
              <a:rPr lang="en-US" dirty="0"/>
              <a:t>can overlap enabling the rapid diffusion of orbits</a:t>
            </a:r>
          </a:p>
          <a:p>
            <a:pPr lvl="1"/>
            <a:r>
              <a:rPr lang="en-US" dirty="0" smtClean="0"/>
              <a:t>Individual resonances can be compensated (to </a:t>
            </a:r>
            <a:r>
              <a:rPr lang="en-US" smtClean="0"/>
              <a:t>some extent) </a:t>
            </a:r>
            <a:endParaRPr lang="en-US" dirty="0" smtClean="0"/>
          </a:p>
          <a:p>
            <a:pPr lvl="1"/>
            <a:r>
              <a:rPr lang="en-US" dirty="0" smtClean="0"/>
              <a:t>Need </a:t>
            </a:r>
            <a:r>
              <a:rPr lang="en-US" dirty="0"/>
              <a:t>numerical integration </a:t>
            </a:r>
            <a:r>
              <a:rPr lang="en-US" dirty="0" smtClean="0"/>
              <a:t>(tracking) for </a:t>
            </a:r>
            <a:r>
              <a:rPr lang="en-US" dirty="0"/>
              <a:t>understanding impact of non-linear effects on particle motion (dynamic aperture)</a:t>
            </a:r>
          </a:p>
          <a:p>
            <a:pPr lvl="1"/>
            <a:r>
              <a:rPr lang="en-US" dirty="0" smtClean="0"/>
              <a:t>Frequency </a:t>
            </a:r>
            <a:r>
              <a:rPr lang="en-US" dirty="0"/>
              <a:t>map analysis is a powerful technique for analyzing particle motion in simulations but also in real accelerator </a:t>
            </a:r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Resonances can be used for beam extraction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6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simple storage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ase_space_ncells_1_Q0.2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292080" cy="529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0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u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"/>
  <p:tag name="PICTUREFILESIZE" val="1390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buNone/>
          <a:defRPr sz="2000" dirty="0" err="1">
            <a:latin typeface="Arial"/>
            <a:cs typeface="Arial"/>
          </a:defRPr>
        </a:defPPr>
      </a:lstStyle>
    </a:spDef>
    <a:txDef>
      <a:spPr>
        <a:noFill/>
      </a:spPr>
      <a:bodyPr wrap="none" rtlCol="0">
        <a:spAutoFit/>
      </a:bodyPr>
      <a:lstStyle>
        <a:defPPr>
          <a:buNone/>
          <a:defRPr sz="1800" b="1" dirty="0" smtClean="0">
            <a:latin typeface="Arial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60595</TotalTime>
  <Words>5043</Words>
  <Application>Microsoft Macintosh PowerPoint</Application>
  <PresentationFormat>On-screen Show (4:3)</PresentationFormat>
  <Paragraphs>702</Paragraphs>
  <Slides>80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2" baseType="lpstr">
      <vt:lpstr>1_Pixel</vt:lpstr>
      <vt:lpstr>Photo Editor Photo</vt:lpstr>
      <vt:lpstr>Non-linear effects   Hannes BARTOSIK  with help of Yannis PAPAPHILIPPOU  Accelerator and Beam Physics group Beams Department CERN</vt:lpstr>
      <vt:lpstr>Bibliography</vt:lpstr>
      <vt:lpstr>Disclaimer</vt:lpstr>
      <vt:lpstr>Outline</vt:lpstr>
      <vt:lpstr>Outline</vt:lpstr>
      <vt:lpstr>Example of a simple storage ring</vt:lpstr>
      <vt:lpstr>Example of a simple storage ring</vt:lpstr>
      <vt:lpstr>Example of a simple storage ring</vt:lpstr>
      <vt:lpstr>Example of a simple storage ring</vt:lpstr>
      <vt:lpstr>Example of a simple storage ring</vt:lpstr>
      <vt:lpstr>Example of a simple storage ring</vt:lpstr>
      <vt:lpstr>Example of a simple storage ring</vt:lpstr>
      <vt:lpstr>Example of a simple storage ring</vt:lpstr>
      <vt:lpstr>Some observations</vt:lpstr>
      <vt:lpstr>Resonances</vt:lpstr>
      <vt:lpstr>Resonances</vt:lpstr>
      <vt:lpstr>Resonances</vt:lpstr>
      <vt:lpstr>Resonances</vt:lpstr>
      <vt:lpstr>Outline</vt:lpstr>
      <vt:lpstr>Hamiltonian mechanics</vt:lpstr>
      <vt:lpstr>Hamiltonian mechanics</vt:lpstr>
      <vt:lpstr>Hamiltonian for linear betatron motion</vt:lpstr>
      <vt:lpstr>Hamiltonian with nonlinear fields (I)</vt:lpstr>
      <vt:lpstr>Hamiltonian with nonlinear fields (II)</vt:lpstr>
      <vt:lpstr>Normalizing linear part of Hamiltonian</vt:lpstr>
      <vt:lpstr>Resonance driving terms (I)</vt:lpstr>
      <vt:lpstr>Resonance driving terms (II)</vt:lpstr>
      <vt:lpstr>Resonance driving terms (III)</vt:lpstr>
      <vt:lpstr>Driving terms from sextupoles</vt:lpstr>
      <vt:lpstr>Driving terms from octupoles</vt:lpstr>
      <vt:lpstr>Sextupole excites 4-th order resonance</vt:lpstr>
      <vt:lpstr>Sextupole excites 4-th order resonance</vt:lpstr>
      <vt:lpstr>Outline</vt:lpstr>
      <vt:lpstr>Topology of 3rd order resonance</vt:lpstr>
      <vt:lpstr>Topology of 4th order resonance</vt:lpstr>
      <vt:lpstr>Particle trapped in 4th order resonance</vt:lpstr>
      <vt:lpstr>Particle trapped in 3rd order resonance</vt:lpstr>
      <vt:lpstr>Path to chaos</vt:lpstr>
      <vt:lpstr>Chaotic motion</vt:lpstr>
      <vt:lpstr>Resonance overlap criterion</vt:lpstr>
      <vt:lpstr>Outline</vt:lpstr>
      <vt:lpstr>Sources of nonlinear magnetic fields</vt:lpstr>
      <vt:lpstr>What can we do about resonances?</vt:lpstr>
      <vt:lpstr>Lattice periodicity</vt:lpstr>
      <vt:lpstr>Simple storage ring with periodicity</vt:lpstr>
      <vt:lpstr>Simple storage ring with periodicity</vt:lpstr>
      <vt:lpstr>Resonance cancellation by periodicity</vt:lpstr>
      <vt:lpstr>Real life example for periodicity: ALS </vt:lpstr>
      <vt:lpstr>Real life example for periodicity: SPS </vt:lpstr>
      <vt:lpstr>Real life example for periodicity: LEIR</vt:lpstr>
      <vt:lpstr>Compensation of individual resonance</vt:lpstr>
      <vt:lpstr>Resonance compensation at LEIR</vt:lpstr>
      <vt:lpstr>Resonance compensation at PSB</vt:lpstr>
      <vt:lpstr>Outline</vt:lpstr>
      <vt:lpstr>Dynamic aperture</vt:lpstr>
      <vt:lpstr>Dynamic Aperture plots</vt:lpstr>
      <vt:lpstr>Dynamic Aperture of LHC</vt:lpstr>
      <vt:lpstr>Genetic Algorithms</vt:lpstr>
      <vt:lpstr>Frequency Map Analysis</vt:lpstr>
      <vt:lpstr>NAFF algorithm</vt:lpstr>
      <vt:lpstr>Aspects of the frequency map</vt:lpstr>
      <vt:lpstr>Building the frequency map</vt:lpstr>
      <vt:lpstr>Frequency Map for the ESRF</vt:lpstr>
      <vt:lpstr>Frequency Map for LHC in collision</vt:lpstr>
      <vt:lpstr>Experimental frequency maps</vt:lpstr>
      <vt:lpstr>Outline</vt:lpstr>
      <vt:lpstr>Where resonances can be of use </vt:lpstr>
      <vt:lpstr>Principle of resonant slow extraction</vt:lpstr>
      <vt:lpstr>Principle of resonant slow extraction</vt:lpstr>
      <vt:lpstr>Principle of resonant slow extraction</vt:lpstr>
      <vt:lpstr>Principle of resonant slow extraction</vt:lpstr>
      <vt:lpstr>Principle of resonant slow extraction</vt:lpstr>
      <vt:lpstr>Principle of resonant slow extraction</vt:lpstr>
      <vt:lpstr>Slow extraction at SPS</vt:lpstr>
      <vt:lpstr>Multi-turn extraction – Introduction</vt:lpstr>
      <vt:lpstr>Resonant multi-turn extraction</vt:lpstr>
      <vt:lpstr>Resonant multi-turn extraction</vt:lpstr>
      <vt:lpstr>Resonant multi-turn extraction</vt:lpstr>
      <vt:lpstr>Outline</vt:lpstr>
      <vt:lpstr>Summary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Hannes Bartosik</cp:lastModifiedBy>
  <cp:revision>2473</cp:revision>
  <cp:lastPrinted>2008-01-22T16:33:02Z</cp:lastPrinted>
  <dcterms:created xsi:type="dcterms:W3CDTF">2011-01-18T14:20:36Z</dcterms:created>
  <dcterms:modified xsi:type="dcterms:W3CDTF">2021-02-05T09:42:09Z</dcterms:modified>
</cp:coreProperties>
</file>