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6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6" r:id="rId2"/>
    <p:sldMasterId id="2147483697" r:id="rId3"/>
    <p:sldMasterId id="2147483709" r:id="rId4"/>
    <p:sldMasterId id="2147483721" r:id="rId5"/>
    <p:sldMasterId id="2147483727" r:id="rId6"/>
    <p:sldMasterId id="2147483735" r:id="rId7"/>
  </p:sldMasterIdLst>
  <p:notesMasterIdLst>
    <p:notesMasterId r:id="rId119"/>
  </p:notesMasterIdLst>
  <p:handoutMasterIdLst>
    <p:handoutMasterId r:id="rId120"/>
  </p:handoutMasterIdLst>
  <p:sldIdLst>
    <p:sldId id="281" r:id="rId8"/>
    <p:sldId id="489" r:id="rId9"/>
    <p:sldId id="415" r:id="rId10"/>
    <p:sldId id="492" r:id="rId11"/>
    <p:sldId id="416" r:id="rId12"/>
    <p:sldId id="417" r:id="rId13"/>
    <p:sldId id="285" r:id="rId14"/>
    <p:sldId id="284" r:id="rId15"/>
    <p:sldId id="286" r:id="rId16"/>
    <p:sldId id="287" r:id="rId17"/>
    <p:sldId id="288" r:id="rId18"/>
    <p:sldId id="289" r:id="rId19"/>
    <p:sldId id="290" r:id="rId20"/>
    <p:sldId id="310" r:id="rId21"/>
    <p:sldId id="292" r:id="rId22"/>
    <p:sldId id="302" r:id="rId23"/>
    <p:sldId id="298" r:id="rId24"/>
    <p:sldId id="409" r:id="rId25"/>
    <p:sldId id="294" r:id="rId26"/>
    <p:sldId id="300" r:id="rId27"/>
    <p:sldId id="425" r:id="rId28"/>
    <p:sldId id="422" r:id="rId29"/>
    <p:sldId id="423" r:id="rId30"/>
    <p:sldId id="424" r:id="rId31"/>
    <p:sldId id="426" r:id="rId32"/>
    <p:sldId id="432" r:id="rId33"/>
    <p:sldId id="433" r:id="rId34"/>
    <p:sldId id="434" r:id="rId35"/>
    <p:sldId id="435" r:id="rId36"/>
    <p:sldId id="436" r:id="rId37"/>
    <p:sldId id="427" r:id="rId38"/>
    <p:sldId id="428" r:id="rId39"/>
    <p:sldId id="429" r:id="rId40"/>
    <p:sldId id="437" r:id="rId41"/>
    <p:sldId id="430" r:id="rId42"/>
    <p:sldId id="431" r:id="rId43"/>
    <p:sldId id="498" r:id="rId44"/>
    <p:sldId id="448" r:id="rId45"/>
    <p:sldId id="449" r:id="rId46"/>
    <p:sldId id="450" r:id="rId47"/>
    <p:sldId id="451" r:id="rId48"/>
    <p:sldId id="444" r:id="rId49"/>
    <p:sldId id="442" r:id="rId50"/>
    <p:sldId id="443" r:id="rId51"/>
    <p:sldId id="505" r:id="rId52"/>
    <p:sldId id="452" r:id="rId53"/>
    <p:sldId id="490" r:id="rId54"/>
    <p:sldId id="456" r:id="rId55"/>
    <p:sldId id="457" r:id="rId56"/>
    <p:sldId id="458" r:id="rId57"/>
    <p:sldId id="459" r:id="rId58"/>
    <p:sldId id="460" r:id="rId59"/>
    <p:sldId id="461" r:id="rId60"/>
    <p:sldId id="462" r:id="rId61"/>
    <p:sldId id="463" r:id="rId62"/>
    <p:sldId id="464" r:id="rId63"/>
    <p:sldId id="465" r:id="rId64"/>
    <p:sldId id="466" r:id="rId65"/>
    <p:sldId id="467" r:id="rId66"/>
    <p:sldId id="454" r:id="rId67"/>
    <p:sldId id="468" r:id="rId68"/>
    <p:sldId id="472" r:id="rId69"/>
    <p:sldId id="455" r:id="rId70"/>
    <p:sldId id="471" r:id="rId71"/>
    <p:sldId id="453" r:id="rId72"/>
    <p:sldId id="494" r:id="rId73"/>
    <p:sldId id="474" r:id="rId74"/>
    <p:sldId id="475" r:id="rId75"/>
    <p:sldId id="477" r:id="rId76"/>
    <p:sldId id="478" r:id="rId77"/>
    <p:sldId id="479" r:id="rId78"/>
    <p:sldId id="480" r:id="rId79"/>
    <p:sldId id="497" r:id="rId80"/>
    <p:sldId id="496" r:id="rId81"/>
    <p:sldId id="499" r:id="rId82"/>
    <p:sldId id="500" r:id="rId83"/>
    <p:sldId id="483" r:id="rId84"/>
    <p:sldId id="501" r:id="rId85"/>
    <p:sldId id="502" r:id="rId86"/>
    <p:sldId id="491" r:id="rId87"/>
    <p:sldId id="392" r:id="rId88"/>
    <p:sldId id="503" r:id="rId89"/>
    <p:sldId id="383" r:id="rId90"/>
    <p:sldId id="394" r:id="rId91"/>
    <p:sldId id="390" r:id="rId92"/>
    <p:sldId id="507" r:id="rId93"/>
    <p:sldId id="508" r:id="rId94"/>
    <p:sldId id="391" r:id="rId95"/>
    <p:sldId id="504" r:id="rId96"/>
    <p:sldId id="506" r:id="rId97"/>
    <p:sldId id="513" r:id="rId98"/>
    <p:sldId id="514" r:id="rId99"/>
    <p:sldId id="386" r:id="rId100"/>
    <p:sldId id="387" r:id="rId101"/>
    <p:sldId id="388" r:id="rId102"/>
    <p:sldId id="509" r:id="rId103"/>
    <p:sldId id="510" r:id="rId104"/>
    <p:sldId id="511" r:id="rId105"/>
    <p:sldId id="512" r:id="rId106"/>
    <p:sldId id="515" r:id="rId107"/>
    <p:sldId id="397" r:id="rId108"/>
    <p:sldId id="398" r:id="rId109"/>
    <p:sldId id="399" r:id="rId110"/>
    <p:sldId id="400" r:id="rId111"/>
    <p:sldId id="401" r:id="rId112"/>
    <p:sldId id="404" r:id="rId113"/>
    <p:sldId id="405" r:id="rId114"/>
    <p:sldId id="403" r:id="rId115"/>
    <p:sldId id="407" r:id="rId116"/>
    <p:sldId id="485" r:id="rId117"/>
    <p:sldId id="408" r:id="rId1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BBA5"/>
    <a:srgbClr val="5D407F"/>
    <a:srgbClr val="73943B"/>
    <a:srgbClr val="C300BC"/>
    <a:srgbClr val="92D050"/>
    <a:srgbClr val="139F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82" autoAdjust="0"/>
    <p:restoredTop sz="95574" autoAdjust="0"/>
  </p:normalViewPr>
  <p:slideViewPr>
    <p:cSldViewPr snapToGrid="0" showGuides="1">
      <p:cViewPr varScale="1">
        <p:scale>
          <a:sx n="105" d="100"/>
          <a:sy n="105" d="100"/>
        </p:scale>
        <p:origin x="320" y="192"/>
      </p:cViewPr>
      <p:guideLst>
        <p:guide orient="horz" pos="913"/>
        <p:guide pos="26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9.xml"/><Relationship Id="rId117" Type="http://schemas.openxmlformats.org/officeDocument/2006/relationships/slide" Target="slides/slide110.xml"/><Relationship Id="rId21" Type="http://schemas.openxmlformats.org/officeDocument/2006/relationships/slide" Target="slides/slide14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63" Type="http://schemas.openxmlformats.org/officeDocument/2006/relationships/slide" Target="slides/slide56.xml"/><Relationship Id="rId68" Type="http://schemas.openxmlformats.org/officeDocument/2006/relationships/slide" Target="slides/slide61.xml"/><Relationship Id="rId84" Type="http://schemas.openxmlformats.org/officeDocument/2006/relationships/slide" Target="slides/slide77.xml"/><Relationship Id="rId89" Type="http://schemas.openxmlformats.org/officeDocument/2006/relationships/slide" Target="slides/slide82.xml"/><Relationship Id="rId112" Type="http://schemas.openxmlformats.org/officeDocument/2006/relationships/slide" Target="slides/slide105.xml"/><Relationship Id="rId16" Type="http://schemas.openxmlformats.org/officeDocument/2006/relationships/slide" Target="slides/slide9.xml"/><Relationship Id="rId107" Type="http://schemas.openxmlformats.org/officeDocument/2006/relationships/slide" Target="slides/slide100.xml"/><Relationship Id="rId11" Type="http://schemas.openxmlformats.org/officeDocument/2006/relationships/slide" Target="slides/slide4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74" Type="http://schemas.openxmlformats.org/officeDocument/2006/relationships/slide" Target="slides/slide67.xml"/><Relationship Id="rId79" Type="http://schemas.openxmlformats.org/officeDocument/2006/relationships/slide" Target="slides/slide72.xml"/><Relationship Id="rId102" Type="http://schemas.openxmlformats.org/officeDocument/2006/relationships/slide" Target="slides/slide95.xml"/><Relationship Id="rId12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83.xml"/><Relationship Id="rId95" Type="http://schemas.openxmlformats.org/officeDocument/2006/relationships/slide" Target="slides/slide88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64" Type="http://schemas.openxmlformats.org/officeDocument/2006/relationships/slide" Target="slides/slide57.xml"/><Relationship Id="rId69" Type="http://schemas.openxmlformats.org/officeDocument/2006/relationships/slide" Target="slides/slide62.xml"/><Relationship Id="rId113" Type="http://schemas.openxmlformats.org/officeDocument/2006/relationships/slide" Target="slides/slide106.xml"/><Relationship Id="rId118" Type="http://schemas.openxmlformats.org/officeDocument/2006/relationships/slide" Target="slides/slide111.xml"/><Relationship Id="rId80" Type="http://schemas.openxmlformats.org/officeDocument/2006/relationships/slide" Target="slides/slide73.xml"/><Relationship Id="rId85" Type="http://schemas.openxmlformats.org/officeDocument/2006/relationships/slide" Target="slides/slide78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59" Type="http://schemas.openxmlformats.org/officeDocument/2006/relationships/slide" Target="slides/slide52.xml"/><Relationship Id="rId103" Type="http://schemas.openxmlformats.org/officeDocument/2006/relationships/slide" Target="slides/slide96.xml"/><Relationship Id="rId108" Type="http://schemas.openxmlformats.org/officeDocument/2006/relationships/slide" Target="slides/slide101.xml"/><Relationship Id="rId124" Type="http://schemas.openxmlformats.org/officeDocument/2006/relationships/tableStyles" Target="tableStyles.xml"/><Relationship Id="rId54" Type="http://schemas.openxmlformats.org/officeDocument/2006/relationships/slide" Target="slides/slide47.xml"/><Relationship Id="rId70" Type="http://schemas.openxmlformats.org/officeDocument/2006/relationships/slide" Target="slides/slide63.xml"/><Relationship Id="rId75" Type="http://schemas.openxmlformats.org/officeDocument/2006/relationships/slide" Target="slides/slide68.xml"/><Relationship Id="rId91" Type="http://schemas.openxmlformats.org/officeDocument/2006/relationships/slide" Target="slides/slide84.xml"/><Relationship Id="rId96" Type="http://schemas.openxmlformats.org/officeDocument/2006/relationships/slide" Target="slides/slide8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49" Type="http://schemas.openxmlformats.org/officeDocument/2006/relationships/slide" Target="slides/slide42.xml"/><Relationship Id="rId114" Type="http://schemas.openxmlformats.org/officeDocument/2006/relationships/slide" Target="slides/slide107.xml"/><Relationship Id="rId119" Type="http://schemas.openxmlformats.org/officeDocument/2006/relationships/notesMaster" Target="notesMasters/notesMaster1.xml"/><Relationship Id="rId44" Type="http://schemas.openxmlformats.org/officeDocument/2006/relationships/slide" Target="slides/slide37.xml"/><Relationship Id="rId60" Type="http://schemas.openxmlformats.org/officeDocument/2006/relationships/slide" Target="slides/slide53.xml"/><Relationship Id="rId65" Type="http://schemas.openxmlformats.org/officeDocument/2006/relationships/slide" Target="slides/slide58.xml"/><Relationship Id="rId81" Type="http://schemas.openxmlformats.org/officeDocument/2006/relationships/slide" Target="slides/slide74.xml"/><Relationship Id="rId86" Type="http://schemas.openxmlformats.org/officeDocument/2006/relationships/slide" Target="slides/slide79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9" Type="http://schemas.openxmlformats.org/officeDocument/2006/relationships/slide" Target="slides/slide32.xml"/><Relationship Id="rId109" Type="http://schemas.openxmlformats.org/officeDocument/2006/relationships/slide" Target="slides/slide102.xml"/><Relationship Id="rId34" Type="http://schemas.openxmlformats.org/officeDocument/2006/relationships/slide" Target="slides/slide27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76" Type="http://schemas.openxmlformats.org/officeDocument/2006/relationships/slide" Target="slides/slide69.xml"/><Relationship Id="rId97" Type="http://schemas.openxmlformats.org/officeDocument/2006/relationships/slide" Target="slides/slide90.xml"/><Relationship Id="rId104" Type="http://schemas.openxmlformats.org/officeDocument/2006/relationships/slide" Target="slides/slide97.xml"/><Relationship Id="rId120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4.xml"/><Relationship Id="rId92" Type="http://schemas.openxmlformats.org/officeDocument/2006/relationships/slide" Target="slides/slide85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24" Type="http://schemas.openxmlformats.org/officeDocument/2006/relationships/slide" Target="slides/slide17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66" Type="http://schemas.openxmlformats.org/officeDocument/2006/relationships/slide" Target="slides/slide59.xml"/><Relationship Id="rId87" Type="http://schemas.openxmlformats.org/officeDocument/2006/relationships/slide" Target="slides/slide80.xml"/><Relationship Id="rId110" Type="http://schemas.openxmlformats.org/officeDocument/2006/relationships/slide" Target="slides/slide103.xml"/><Relationship Id="rId115" Type="http://schemas.openxmlformats.org/officeDocument/2006/relationships/slide" Target="slides/slide108.xml"/><Relationship Id="rId61" Type="http://schemas.openxmlformats.org/officeDocument/2006/relationships/slide" Target="slides/slide54.xml"/><Relationship Id="rId82" Type="http://schemas.openxmlformats.org/officeDocument/2006/relationships/slide" Target="slides/slide75.xml"/><Relationship Id="rId19" Type="http://schemas.openxmlformats.org/officeDocument/2006/relationships/slide" Target="slides/slide12.xml"/><Relationship Id="rId14" Type="http://schemas.openxmlformats.org/officeDocument/2006/relationships/slide" Target="slides/slide7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56" Type="http://schemas.openxmlformats.org/officeDocument/2006/relationships/slide" Target="slides/slide49.xml"/><Relationship Id="rId77" Type="http://schemas.openxmlformats.org/officeDocument/2006/relationships/slide" Target="slides/slide70.xml"/><Relationship Id="rId100" Type="http://schemas.openxmlformats.org/officeDocument/2006/relationships/slide" Target="slides/slide93.xml"/><Relationship Id="rId105" Type="http://schemas.openxmlformats.org/officeDocument/2006/relationships/slide" Target="slides/slide98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72" Type="http://schemas.openxmlformats.org/officeDocument/2006/relationships/slide" Target="slides/slide65.xml"/><Relationship Id="rId93" Type="http://schemas.openxmlformats.org/officeDocument/2006/relationships/slide" Target="slides/slide86.xml"/><Relationship Id="rId98" Type="http://schemas.openxmlformats.org/officeDocument/2006/relationships/slide" Target="slides/slide91.xml"/><Relationship Id="rId121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18.xml"/><Relationship Id="rId46" Type="http://schemas.openxmlformats.org/officeDocument/2006/relationships/slide" Target="slides/slide39.xml"/><Relationship Id="rId67" Type="http://schemas.openxmlformats.org/officeDocument/2006/relationships/slide" Target="slides/slide60.xml"/><Relationship Id="rId116" Type="http://schemas.openxmlformats.org/officeDocument/2006/relationships/slide" Target="slides/slide109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62" Type="http://schemas.openxmlformats.org/officeDocument/2006/relationships/slide" Target="slides/slide55.xml"/><Relationship Id="rId83" Type="http://schemas.openxmlformats.org/officeDocument/2006/relationships/slide" Target="slides/slide76.xml"/><Relationship Id="rId88" Type="http://schemas.openxmlformats.org/officeDocument/2006/relationships/slide" Target="slides/slide81.xml"/><Relationship Id="rId111" Type="http://schemas.openxmlformats.org/officeDocument/2006/relationships/slide" Target="slides/slide104.xml"/><Relationship Id="rId15" Type="http://schemas.openxmlformats.org/officeDocument/2006/relationships/slide" Target="slides/slide8.xml"/><Relationship Id="rId36" Type="http://schemas.openxmlformats.org/officeDocument/2006/relationships/slide" Target="slides/slide29.xml"/><Relationship Id="rId57" Type="http://schemas.openxmlformats.org/officeDocument/2006/relationships/slide" Target="slides/slide50.xml"/><Relationship Id="rId106" Type="http://schemas.openxmlformats.org/officeDocument/2006/relationships/slide" Target="slides/slide99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52" Type="http://schemas.openxmlformats.org/officeDocument/2006/relationships/slide" Target="slides/slide45.xml"/><Relationship Id="rId73" Type="http://schemas.openxmlformats.org/officeDocument/2006/relationships/slide" Target="slides/slide66.xml"/><Relationship Id="rId78" Type="http://schemas.openxmlformats.org/officeDocument/2006/relationships/slide" Target="slides/slide71.xml"/><Relationship Id="rId94" Type="http://schemas.openxmlformats.org/officeDocument/2006/relationships/slide" Target="slides/slide87.xml"/><Relationship Id="rId99" Type="http://schemas.openxmlformats.org/officeDocument/2006/relationships/slide" Target="slides/slide92.xml"/><Relationship Id="rId101" Type="http://schemas.openxmlformats.org/officeDocument/2006/relationships/slide" Target="slides/slide94.xml"/><Relationship Id="rId1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AA6ECB-FA8F-C942-8BDD-57C58859BDEA}" type="doc">
      <dgm:prSet loTypeId="urn:microsoft.com/office/officeart/2009/3/layout/IncreasingArrows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5B1F2A5-5855-B341-BD39-A482B0AD5AE2}">
      <dgm:prSet phldrT="[Text]"/>
      <dgm:spPr>
        <a:solidFill>
          <a:srgbClr val="2C3891"/>
        </a:solidFill>
      </dgm:spPr>
      <dgm:t>
        <a:bodyPr/>
        <a:lstStyle/>
        <a:p>
          <a:r>
            <a:rPr lang="en-US" dirty="0"/>
            <a:t>PRESENT EXPERIMENTS</a:t>
          </a:r>
        </a:p>
      </dgm:t>
    </dgm:pt>
    <dgm:pt modelId="{7CBA065D-4C2B-F64A-81E8-00810D1213C0}" type="parTrans" cxnId="{49E921CE-EE80-AA4A-BE61-8A3840FDDCD5}">
      <dgm:prSet/>
      <dgm:spPr/>
      <dgm:t>
        <a:bodyPr/>
        <a:lstStyle/>
        <a:p>
          <a:endParaRPr lang="en-US"/>
        </a:p>
      </dgm:t>
    </dgm:pt>
    <dgm:pt modelId="{C68C6BEB-F013-784A-92DC-7F5B76EFD5A1}" type="sibTrans" cxnId="{49E921CE-EE80-AA4A-BE61-8A3840FDDCD5}">
      <dgm:prSet/>
      <dgm:spPr/>
      <dgm:t>
        <a:bodyPr/>
        <a:lstStyle/>
        <a:p>
          <a:endParaRPr lang="en-US"/>
        </a:p>
      </dgm:t>
    </dgm:pt>
    <dgm:pt modelId="{CDAE6F6E-2981-234C-B0D8-106E0ADA47F7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dirty="0"/>
            <a:t>Demonstrating </a:t>
          </a:r>
          <a:br>
            <a:rPr lang="en-US" dirty="0"/>
          </a:br>
          <a:r>
            <a:rPr lang="en-US" b="1" dirty="0"/>
            <a:t>100 GV/m </a:t>
          </a:r>
          <a:r>
            <a:rPr lang="en-US" dirty="0"/>
            <a:t>routinely</a:t>
          </a:r>
        </a:p>
        <a:p>
          <a:r>
            <a:rPr lang="en-US" dirty="0"/>
            <a:t>Demonstrating </a:t>
          </a:r>
          <a:r>
            <a:rPr lang="en-US" b="1" dirty="0" err="1"/>
            <a:t>GeV</a:t>
          </a:r>
          <a:r>
            <a:rPr lang="en-US" dirty="0"/>
            <a:t> electron beams</a:t>
          </a:r>
        </a:p>
        <a:p>
          <a:r>
            <a:rPr lang="en-US" dirty="0"/>
            <a:t>Demonstrating basic </a:t>
          </a:r>
          <a:r>
            <a:rPr lang="en-US" b="1" dirty="0"/>
            <a:t>quality</a:t>
          </a:r>
        </a:p>
      </dgm:t>
    </dgm:pt>
    <dgm:pt modelId="{A4FD3209-9A52-3745-B61A-C45CCB3D75B4}" type="parTrans" cxnId="{92F402F1-9E12-DB46-B3BB-C38D6BF81868}">
      <dgm:prSet/>
      <dgm:spPr/>
      <dgm:t>
        <a:bodyPr/>
        <a:lstStyle/>
        <a:p>
          <a:endParaRPr lang="en-US"/>
        </a:p>
      </dgm:t>
    </dgm:pt>
    <dgm:pt modelId="{13C9050B-21E5-6F48-8F45-4606DAED4BA8}" type="sibTrans" cxnId="{92F402F1-9E12-DB46-B3BB-C38D6BF81868}">
      <dgm:prSet/>
      <dgm:spPr/>
      <dgm:t>
        <a:bodyPr/>
        <a:lstStyle/>
        <a:p>
          <a:endParaRPr lang="en-US"/>
        </a:p>
      </dgm:t>
    </dgm:pt>
    <dgm:pt modelId="{4C162A1E-BE60-6B42-BFBB-CD31EE6A16F9}">
      <dgm:prSet phldrT="[Text]" custT="1"/>
      <dgm:spPr>
        <a:solidFill>
          <a:srgbClr val="2B7AE6"/>
        </a:solidFill>
      </dgm:spPr>
      <dgm:t>
        <a:bodyPr/>
        <a:lstStyle/>
        <a:p>
          <a:r>
            <a:rPr lang="en-US" sz="2400" b="1" dirty="0" err="1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EuPRAXIA</a:t>
          </a:r>
          <a:r>
            <a:rPr lang="en-US" sz="2400" b="1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 </a:t>
          </a:r>
          <a:r>
            <a:rPr lang="en-US" sz="2200" b="1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INFRASTRUCTURE</a:t>
          </a:r>
        </a:p>
      </dgm:t>
    </dgm:pt>
    <dgm:pt modelId="{8E86E973-972D-EA47-9244-9C0DAD66BF28}" type="parTrans" cxnId="{E540B09C-8F25-E04E-B05E-5413E30B6855}">
      <dgm:prSet/>
      <dgm:spPr/>
      <dgm:t>
        <a:bodyPr/>
        <a:lstStyle/>
        <a:p>
          <a:endParaRPr lang="en-US"/>
        </a:p>
      </dgm:t>
    </dgm:pt>
    <dgm:pt modelId="{FAEC3E6B-FDE6-324E-ACAF-C18485195E0E}" type="sibTrans" cxnId="{E540B09C-8F25-E04E-B05E-5413E30B6855}">
      <dgm:prSet/>
      <dgm:spPr/>
      <dgm:t>
        <a:bodyPr/>
        <a:lstStyle/>
        <a:p>
          <a:endParaRPr lang="en-US"/>
        </a:p>
      </dgm:t>
    </dgm:pt>
    <dgm:pt modelId="{06362CB9-459D-F949-8EE4-FECCE1E3B0B3}">
      <dgm:prSet phldrT="[Text]"/>
      <dgm:spPr>
        <a:solidFill>
          <a:schemeClr val="bg1"/>
        </a:solidFill>
      </dgm:spPr>
      <dgm:t>
        <a:bodyPr/>
        <a:lstStyle/>
        <a:p>
          <a:r>
            <a:rPr lang="en-US" b="1" dirty="0"/>
            <a:t>Engineering a high quality, compact plasma accelerator</a:t>
          </a:r>
        </a:p>
        <a:p>
          <a:r>
            <a:rPr lang="en-US" b="1" dirty="0"/>
            <a:t>5 </a:t>
          </a:r>
          <a:r>
            <a:rPr lang="en-US" b="1" dirty="0" err="1"/>
            <a:t>GeV</a:t>
          </a:r>
          <a:r>
            <a:rPr lang="en-US" b="1" dirty="0"/>
            <a:t> electron beam for the </a:t>
          </a:r>
          <a:r>
            <a:rPr lang="en-US" b="1" dirty="0">
              <a:solidFill>
                <a:srgbClr val="FF0000"/>
              </a:solidFill>
            </a:rPr>
            <a:t>2020’s</a:t>
          </a:r>
        </a:p>
        <a:p>
          <a:r>
            <a:rPr lang="en-US" b="1" dirty="0"/>
            <a:t>Demonstrating user readiness</a:t>
          </a:r>
        </a:p>
        <a:p>
          <a:r>
            <a:rPr lang="en-US" b="1" dirty="0"/>
            <a:t>Pilot users from FEL, HEP, medicine, ...</a:t>
          </a:r>
        </a:p>
      </dgm:t>
    </dgm:pt>
    <dgm:pt modelId="{EDB2C0AF-3E8A-CF42-BB4B-56D894D6A27F}" type="parTrans" cxnId="{25F8513A-EE95-B240-9788-BE833332A39E}">
      <dgm:prSet/>
      <dgm:spPr/>
      <dgm:t>
        <a:bodyPr/>
        <a:lstStyle/>
        <a:p>
          <a:endParaRPr lang="en-US"/>
        </a:p>
      </dgm:t>
    </dgm:pt>
    <dgm:pt modelId="{870BB41F-218A-D24C-9169-9A8485EC7FED}" type="sibTrans" cxnId="{25F8513A-EE95-B240-9788-BE833332A39E}">
      <dgm:prSet/>
      <dgm:spPr/>
      <dgm:t>
        <a:bodyPr/>
        <a:lstStyle/>
        <a:p>
          <a:endParaRPr lang="en-US"/>
        </a:p>
      </dgm:t>
    </dgm:pt>
    <dgm:pt modelId="{5C375D90-0BDB-1E4F-B390-D5712FC7BCD5}">
      <dgm:prSet phldrT="[Text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dirty="0"/>
            <a:t>PRODUCTION FACILITIES</a:t>
          </a:r>
        </a:p>
      </dgm:t>
    </dgm:pt>
    <dgm:pt modelId="{D6D63051-47AC-DB4B-A16F-EDF14730FE66}" type="parTrans" cxnId="{06DA8072-C33E-7B47-B730-C349EE0A2FD7}">
      <dgm:prSet/>
      <dgm:spPr/>
      <dgm:t>
        <a:bodyPr/>
        <a:lstStyle/>
        <a:p>
          <a:endParaRPr lang="en-US"/>
        </a:p>
      </dgm:t>
    </dgm:pt>
    <dgm:pt modelId="{AF4C8530-CA3E-0744-8FDA-3B22BF022837}" type="sibTrans" cxnId="{06DA8072-C33E-7B47-B730-C349EE0A2FD7}">
      <dgm:prSet/>
      <dgm:spPr/>
      <dgm:t>
        <a:bodyPr/>
        <a:lstStyle/>
        <a:p>
          <a:endParaRPr lang="en-US"/>
        </a:p>
      </dgm:t>
    </dgm:pt>
    <dgm:pt modelId="{F2C01F18-B2DB-624D-BFF0-EDD1C39B05C7}">
      <dgm:prSet phldrT="[Text]"/>
      <dgm:spPr>
        <a:solidFill>
          <a:srgbClr val="D9D9D9"/>
        </a:solidFill>
      </dgm:spPr>
      <dgm:t>
        <a:bodyPr/>
        <a:lstStyle/>
        <a:p>
          <a:r>
            <a:rPr lang="en-US" dirty="0"/>
            <a:t>Plasma-based </a:t>
          </a:r>
          <a:r>
            <a:rPr lang="en-US" b="1" dirty="0"/>
            <a:t>linear collider</a:t>
          </a:r>
          <a:r>
            <a:rPr lang="en-US" dirty="0"/>
            <a:t> in </a:t>
          </a:r>
          <a:r>
            <a:rPr lang="en-US" dirty="0">
              <a:solidFill>
                <a:srgbClr val="FF0000"/>
              </a:solidFill>
            </a:rPr>
            <a:t>2040’s</a:t>
          </a:r>
        </a:p>
        <a:p>
          <a:r>
            <a:rPr lang="en-US" dirty="0"/>
            <a:t>Plasma-based </a:t>
          </a:r>
          <a:r>
            <a:rPr lang="en-US" b="1" dirty="0"/>
            <a:t>FEL</a:t>
          </a:r>
          <a:r>
            <a:rPr lang="en-US" dirty="0"/>
            <a:t> in </a:t>
          </a:r>
          <a:r>
            <a:rPr lang="en-US" dirty="0">
              <a:solidFill>
                <a:srgbClr val="FF0000"/>
              </a:solidFill>
            </a:rPr>
            <a:t>2030’s</a:t>
          </a:r>
        </a:p>
        <a:p>
          <a:r>
            <a:rPr lang="en-US" b="1" dirty="0"/>
            <a:t>Medical, industrial</a:t>
          </a:r>
          <a:r>
            <a:rPr lang="en-US" dirty="0"/>
            <a:t> </a:t>
          </a:r>
          <a:br>
            <a:rPr lang="en-US" dirty="0"/>
          </a:br>
          <a:r>
            <a:rPr lang="en-US" dirty="0"/>
            <a:t>applications soon</a:t>
          </a:r>
        </a:p>
      </dgm:t>
    </dgm:pt>
    <dgm:pt modelId="{E75EDD1C-FCD9-384F-A0F1-B7A33F7958C7}" type="parTrans" cxnId="{A50DE06D-90B4-4F47-A82C-2A5796D3BC51}">
      <dgm:prSet/>
      <dgm:spPr/>
      <dgm:t>
        <a:bodyPr/>
        <a:lstStyle/>
        <a:p>
          <a:endParaRPr lang="en-US"/>
        </a:p>
      </dgm:t>
    </dgm:pt>
    <dgm:pt modelId="{F5D51287-90E5-834A-85BD-50F48FFFCB0A}" type="sibTrans" cxnId="{A50DE06D-90B4-4F47-A82C-2A5796D3BC51}">
      <dgm:prSet/>
      <dgm:spPr/>
      <dgm:t>
        <a:bodyPr/>
        <a:lstStyle/>
        <a:p>
          <a:endParaRPr lang="en-US"/>
        </a:p>
      </dgm:t>
    </dgm:pt>
    <dgm:pt modelId="{B2C46E54-6D35-B942-A355-A7E9DF998DA6}" type="pres">
      <dgm:prSet presAssocID="{3CAA6ECB-FA8F-C942-8BDD-57C58859BDEA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5A4834A4-EF41-E14D-A04B-C800E45C222C}" type="pres">
      <dgm:prSet presAssocID="{35B1F2A5-5855-B341-BD39-A482B0AD5AE2}" presName="parentText1" presStyleLbl="node1" presStyleIdx="0" presStyleCnt="3" custLinFactNeighborY="-26180">
        <dgm:presLayoutVars>
          <dgm:chMax/>
          <dgm:chPref val="3"/>
          <dgm:bulletEnabled val="1"/>
        </dgm:presLayoutVars>
      </dgm:prSet>
      <dgm:spPr/>
    </dgm:pt>
    <dgm:pt modelId="{75E4E333-0504-E14F-8DB5-71C9F4F8E826}" type="pres">
      <dgm:prSet presAssocID="{35B1F2A5-5855-B341-BD39-A482B0AD5AE2}" presName="childText1" presStyleLbl="solidAlignAcc1" presStyleIdx="0" presStyleCnt="3" custScaleY="51503" custLinFactNeighborY="-35936">
        <dgm:presLayoutVars>
          <dgm:chMax val="0"/>
          <dgm:chPref val="0"/>
          <dgm:bulletEnabled val="1"/>
        </dgm:presLayoutVars>
      </dgm:prSet>
      <dgm:spPr/>
    </dgm:pt>
    <dgm:pt modelId="{7A3346AF-8B2F-AB46-8D73-421B7ABACD85}" type="pres">
      <dgm:prSet presAssocID="{4C162A1E-BE60-6B42-BFBB-CD31EE6A16F9}" presName="parentText2" presStyleLbl="node1" presStyleIdx="1" presStyleCnt="3" custLinFactNeighborY="-4520">
        <dgm:presLayoutVars>
          <dgm:chMax/>
          <dgm:chPref val="3"/>
          <dgm:bulletEnabled val="1"/>
        </dgm:presLayoutVars>
      </dgm:prSet>
      <dgm:spPr/>
    </dgm:pt>
    <dgm:pt modelId="{E89A307A-8C2F-9E44-A200-D7587FF50E76}" type="pres">
      <dgm:prSet presAssocID="{4C162A1E-BE60-6B42-BFBB-CD31EE6A16F9}" presName="childText2" presStyleLbl="solidAlignAcc1" presStyleIdx="1" presStyleCnt="3" custScaleY="71325" custLinFactNeighborY="-17652">
        <dgm:presLayoutVars>
          <dgm:chMax val="0"/>
          <dgm:chPref val="0"/>
          <dgm:bulletEnabled val="1"/>
        </dgm:presLayoutVars>
      </dgm:prSet>
      <dgm:spPr/>
    </dgm:pt>
    <dgm:pt modelId="{EC15A210-7A1D-D04E-8178-06F7FAB4A18C}" type="pres">
      <dgm:prSet presAssocID="{5C375D90-0BDB-1E4F-B390-D5712FC7BCD5}" presName="parentText3" presStyleLbl="node1" presStyleIdx="2" presStyleCnt="3" custLinFactNeighborY="12180">
        <dgm:presLayoutVars>
          <dgm:chMax/>
          <dgm:chPref val="3"/>
          <dgm:bulletEnabled val="1"/>
        </dgm:presLayoutVars>
      </dgm:prSet>
      <dgm:spPr/>
    </dgm:pt>
    <dgm:pt modelId="{0FEF6326-8B5D-7A4D-B3A5-6E6BE8C95FB2}" type="pres">
      <dgm:prSet presAssocID="{5C375D90-0BDB-1E4F-B390-D5712FC7BCD5}" presName="childText3" presStyleLbl="solidAlignAcc1" presStyleIdx="2" presStyleCnt="3" custScaleX="100817" custScaleY="56123" custLinFactNeighborX="1096" custLinFactNeighborY="-16381">
        <dgm:presLayoutVars>
          <dgm:chMax val="0"/>
          <dgm:chPref val="0"/>
          <dgm:bulletEnabled val="1"/>
        </dgm:presLayoutVars>
      </dgm:prSet>
      <dgm:spPr/>
    </dgm:pt>
  </dgm:ptLst>
  <dgm:cxnLst>
    <dgm:cxn modelId="{B49FB010-223F-8241-AEB7-21C7C3191098}" type="presOf" srcId="{35B1F2A5-5855-B341-BD39-A482B0AD5AE2}" destId="{5A4834A4-EF41-E14D-A04B-C800E45C222C}" srcOrd="0" destOrd="0" presId="urn:microsoft.com/office/officeart/2009/3/layout/IncreasingArrowsProcess"/>
    <dgm:cxn modelId="{560A5234-7341-724D-B8A1-2570BC86D3AD}" type="presOf" srcId="{5C375D90-0BDB-1E4F-B390-D5712FC7BCD5}" destId="{EC15A210-7A1D-D04E-8178-06F7FAB4A18C}" srcOrd="0" destOrd="0" presId="urn:microsoft.com/office/officeart/2009/3/layout/IncreasingArrowsProcess"/>
    <dgm:cxn modelId="{BB62D539-893F-AB48-8DE0-AD5E289808A8}" type="presOf" srcId="{4C162A1E-BE60-6B42-BFBB-CD31EE6A16F9}" destId="{7A3346AF-8B2F-AB46-8D73-421B7ABACD85}" srcOrd="0" destOrd="0" presId="urn:microsoft.com/office/officeart/2009/3/layout/IncreasingArrowsProcess"/>
    <dgm:cxn modelId="{25F8513A-EE95-B240-9788-BE833332A39E}" srcId="{4C162A1E-BE60-6B42-BFBB-CD31EE6A16F9}" destId="{06362CB9-459D-F949-8EE4-FECCE1E3B0B3}" srcOrd="0" destOrd="0" parTransId="{EDB2C0AF-3E8A-CF42-BB4B-56D894D6A27F}" sibTransId="{870BB41F-218A-D24C-9169-9A8485EC7FED}"/>
    <dgm:cxn modelId="{B60D5A4E-95A4-8E47-AAB9-E2B03F7A70E5}" type="presOf" srcId="{3CAA6ECB-FA8F-C942-8BDD-57C58859BDEA}" destId="{B2C46E54-6D35-B942-A355-A7E9DF998DA6}" srcOrd="0" destOrd="0" presId="urn:microsoft.com/office/officeart/2009/3/layout/IncreasingArrowsProcess"/>
    <dgm:cxn modelId="{0FDE5C60-1DB9-2743-BE8D-4F3CA41149E0}" type="presOf" srcId="{CDAE6F6E-2981-234C-B0D8-106E0ADA47F7}" destId="{75E4E333-0504-E14F-8DB5-71C9F4F8E826}" srcOrd="0" destOrd="0" presId="urn:microsoft.com/office/officeart/2009/3/layout/IncreasingArrowsProcess"/>
    <dgm:cxn modelId="{A50DE06D-90B4-4F47-A82C-2A5796D3BC51}" srcId="{5C375D90-0BDB-1E4F-B390-D5712FC7BCD5}" destId="{F2C01F18-B2DB-624D-BFF0-EDD1C39B05C7}" srcOrd="0" destOrd="0" parTransId="{E75EDD1C-FCD9-384F-A0F1-B7A33F7958C7}" sibTransId="{F5D51287-90E5-834A-85BD-50F48FFFCB0A}"/>
    <dgm:cxn modelId="{06DA8072-C33E-7B47-B730-C349EE0A2FD7}" srcId="{3CAA6ECB-FA8F-C942-8BDD-57C58859BDEA}" destId="{5C375D90-0BDB-1E4F-B390-D5712FC7BCD5}" srcOrd="2" destOrd="0" parTransId="{D6D63051-47AC-DB4B-A16F-EDF14730FE66}" sibTransId="{AF4C8530-CA3E-0744-8FDA-3B22BF022837}"/>
    <dgm:cxn modelId="{1DEDA685-FF07-694E-9200-DF02EB475795}" type="presOf" srcId="{06362CB9-459D-F949-8EE4-FECCE1E3B0B3}" destId="{E89A307A-8C2F-9E44-A200-D7587FF50E76}" srcOrd="0" destOrd="0" presId="urn:microsoft.com/office/officeart/2009/3/layout/IncreasingArrowsProcess"/>
    <dgm:cxn modelId="{E540B09C-8F25-E04E-B05E-5413E30B6855}" srcId="{3CAA6ECB-FA8F-C942-8BDD-57C58859BDEA}" destId="{4C162A1E-BE60-6B42-BFBB-CD31EE6A16F9}" srcOrd="1" destOrd="0" parTransId="{8E86E973-972D-EA47-9244-9C0DAD66BF28}" sibTransId="{FAEC3E6B-FDE6-324E-ACAF-C18485195E0E}"/>
    <dgm:cxn modelId="{95C621AE-3EB5-9B4D-B734-789751BC45FF}" type="presOf" srcId="{F2C01F18-B2DB-624D-BFF0-EDD1C39B05C7}" destId="{0FEF6326-8B5D-7A4D-B3A5-6E6BE8C95FB2}" srcOrd="0" destOrd="0" presId="urn:microsoft.com/office/officeart/2009/3/layout/IncreasingArrowsProcess"/>
    <dgm:cxn modelId="{49E921CE-EE80-AA4A-BE61-8A3840FDDCD5}" srcId="{3CAA6ECB-FA8F-C942-8BDD-57C58859BDEA}" destId="{35B1F2A5-5855-B341-BD39-A482B0AD5AE2}" srcOrd="0" destOrd="0" parTransId="{7CBA065D-4C2B-F64A-81E8-00810D1213C0}" sibTransId="{C68C6BEB-F013-784A-92DC-7F5B76EFD5A1}"/>
    <dgm:cxn modelId="{92F402F1-9E12-DB46-B3BB-C38D6BF81868}" srcId="{35B1F2A5-5855-B341-BD39-A482B0AD5AE2}" destId="{CDAE6F6E-2981-234C-B0D8-106E0ADA47F7}" srcOrd="0" destOrd="0" parTransId="{A4FD3209-9A52-3745-B61A-C45CCB3D75B4}" sibTransId="{13C9050B-21E5-6F48-8F45-4606DAED4BA8}"/>
    <dgm:cxn modelId="{962BAB08-D8C6-A640-8E52-02E0D11CDE92}" type="presParOf" srcId="{B2C46E54-6D35-B942-A355-A7E9DF998DA6}" destId="{5A4834A4-EF41-E14D-A04B-C800E45C222C}" srcOrd="0" destOrd="0" presId="urn:microsoft.com/office/officeart/2009/3/layout/IncreasingArrowsProcess"/>
    <dgm:cxn modelId="{B0E761A3-5630-C641-B113-94DEF6B68B05}" type="presParOf" srcId="{B2C46E54-6D35-B942-A355-A7E9DF998DA6}" destId="{75E4E333-0504-E14F-8DB5-71C9F4F8E826}" srcOrd="1" destOrd="0" presId="urn:microsoft.com/office/officeart/2009/3/layout/IncreasingArrowsProcess"/>
    <dgm:cxn modelId="{F70BAF83-943E-A946-BF5A-2949658905FA}" type="presParOf" srcId="{B2C46E54-6D35-B942-A355-A7E9DF998DA6}" destId="{7A3346AF-8B2F-AB46-8D73-421B7ABACD85}" srcOrd="2" destOrd="0" presId="urn:microsoft.com/office/officeart/2009/3/layout/IncreasingArrowsProcess"/>
    <dgm:cxn modelId="{999A10B3-E273-4A4D-A517-E3FE4C7F5550}" type="presParOf" srcId="{B2C46E54-6D35-B942-A355-A7E9DF998DA6}" destId="{E89A307A-8C2F-9E44-A200-D7587FF50E76}" srcOrd="3" destOrd="0" presId="urn:microsoft.com/office/officeart/2009/3/layout/IncreasingArrowsProcess"/>
    <dgm:cxn modelId="{531E759B-F9D1-CD4C-A84C-B957A0064C48}" type="presParOf" srcId="{B2C46E54-6D35-B942-A355-A7E9DF998DA6}" destId="{EC15A210-7A1D-D04E-8178-06F7FAB4A18C}" srcOrd="4" destOrd="0" presId="urn:microsoft.com/office/officeart/2009/3/layout/IncreasingArrowsProcess"/>
    <dgm:cxn modelId="{5B2C3209-8AEF-164D-BC5C-FD3D52A91E4D}" type="presParOf" srcId="{B2C46E54-6D35-B942-A355-A7E9DF998DA6}" destId="{0FEF6326-8B5D-7A4D-B3A5-6E6BE8C95FB2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4834A4-EF41-E14D-A04B-C800E45C222C}">
      <dsp:nvSpPr>
        <dsp:cNvPr id="0" name=""/>
        <dsp:cNvSpPr/>
      </dsp:nvSpPr>
      <dsp:spPr>
        <a:xfrm>
          <a:off x="242997" y="0"/>
          <a:ext cx="10807158" cy="1573934"/>
        </a:xfrm>
        <a:prstGeom prst="rightArrow">
          <a:avLst>
            <a:gd name="adj1" fmla="val 50000"/>
            <a:gd name="adj2" fmla="val 50000"/>
          </a:avLst>
        </a:prstGeom>
        <a:solidFill>
          <a:srgbClr val="2C389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254000" bIns="249862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PRESENT EXPERIMENTS</a:t>
          </a:r>
        </a:p>
      </dsp:txBody>
      <dsp:txXfrm>
        <a:off x="242997" y="393484"/>
        <a:ext cx="10413675" cy="786967"/>
      </dsp:txXfrm>
    </dsp:sp>
    <dsp:sp modelId="{75E4E333-0504-E14F-8DB5-71C9F4F8E826}">
      <dsp:nvSpPr>
        <dsp:cNvPr id="0" name=""/>
        <dsp:cNvSpPr/>
      </dsp:nvSpPr>
      <dsp:spPr>
        <a:xfrm>
          <a:off x="242997" y="1199240"/>
          <a:ext cx="3328604" cy="1561558"/>
        </a:xfrm>
        <a:prstGeom prst="rect">
          <a:avLst/>
        </a:prstGeom>
        <a:solidFill>
          <a:schemeClr val="bg1">
            <a:lumMod val="8500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Demonstrating </a:t>
          </a:r>
          <a:br>
            <a:rPr lang="en-US" sz="1700" kern="1200" dirty="0"/>
          </a:br>
          <a:r>
            <a:rPr lang="en-US" sz="1700" b="1" kern="1200" dirty="0"/>
            <a:t>100 GV/m </a:t>
          </a:r>
          <a:r>
            <a:rPr lang="en-US" sz="1700" kern="1200" dirty="0"/>
            <a:t>routinely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Demonstrating </a:t>
          </a:r>
          <a:r>
            <a:rPr lang="en-US" sz="1700" b="1" kern="1200" dirty="0" err="1"/>
            <a:t>GeV</a:t>
          </a:r>
          <a:r>
            <a:rPr lang="en-US" sz="1700" kern="1200" dirty="0"/>
            <a:t> electron beams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Demonstrating basic </a:t>
          </a:r>
          <a:r>
            <a:rPr lang="en-US" sz="1700" b="1" kern="1200" dirty="0"/>
            <a:t>quality</a:t>
          </a:r>
        </a:p>
      </dsp:txBody>
      <dsp:txXfrm>
        <a:off x="242997" y="1199240"/>
        <a:ext cx="3328604" cy="1561558"/>
      </dsp:txXfrm>
    </dsp:sp>
    <dsp:sp modelId="{7A3346AF-8B2F-AB46-8D73-421B7ABACD85}">
      <dsp:nvSpPr>
        <dsp:cNvPr id="0" name=""/>
        <dsp:cNvSpPr/>
      </dsp:nvSpPr>
      <dsp:spPr>
        <a:xfrm>
          <a:off x="3571602" y="793375"/>
          <a:ext cx="7478553" cy="1573934"/>
        </a:xfrm>
        <a:prstGeom prst="rightArrow">
          <a:avLst>
            <a:gd name="adj1" fmla="val 50000"/>
            <a:gd name="adj2" fmla="val 50000"/>
          </a:avLst>
        </a:prstGeom>
        <a:solidFill>
          <a:srgbClr val="2B7AE6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49862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 err="1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EuPRAXIA</a:t>
          </a:r>
          <a:r>
            <a:rPr lang="en-US" sz="2400" b="1" kern="1200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 </a:t>
          </a:r>
          <a:r>
            <a:rPr lang="en-US" sz="2200" b="1" kern="1200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INFRASTRUCTURE</a:t>
          </a:r>
        </a:p>
      </dsp:txBody>
      <dsp:txXfrm>
        <a:off x="3571602" y="1186859"/>
        <a:ext cx="7085070" cy="786967"/>
      </dsp:txXfrm>
    </dsp:sp>
    <dsp:sp modelId="{E89A307A-8C2F-9E44-A200-D7587FF50E76}">
      <dsp:nvSpPr>
        <dsp:cNvPr id="0" name=""/>
        <dsp:cNvSpPr/>
      </dsp:nvSpPr>
      <dsp:spPr>
        <a:xfrm>
          <a:off x="3571602" y="1977752"/>
          <a:ext cx="3328604" cy="2162557"/>
        </a:xfrm>
        <a:prstGeom prst="rect">
          <a:avLst/>
        </a:prstGeom>
        <a:solidFill>
          <a:schemeClr val="bg1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Engineering a high quality, compact plasma accelerator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5 </a:t>
          </a:r>
          <a:r>
            <a:rPr lang="en-US" sz="1700" b="1" kern="1200" dirty="0" err="1"/>
            <a:t>GeV</a:t>
          </a:r>
          <a:r>
            <a:rPr lang="en-US" sz="1700" b="1" kern="1200" dirty="0"/>
            <a:t> electron beam for the </a:t>
          </a:r>
          <a:r>
            <a:rPr lang="en-US" sz="1700" b="1" kern="1200" dirty="0">
              <a:solidFill>
                <a:srgbClr val="FF0000"/>
              </a:solidFill>
            </a:rPr>
            <a:t>2020’s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Demonstrating user readiness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Pilot users from FEL, HEP, medicine, ...</a:t>
          </a:r>
        </a:p>
      </dsp:txBody>
      <dsp:txXfrm>
        <a:off x="3571602" y="1977752"/>
        <a:ext cx="3328604" cy="2162557"/>
      </dsp:txXfrm>
    </dsp:sp>
    <dsp:sp modelId="{EC15A210-7A1D-D04E-8178-06F7FAB4A18C}">
      <dsp:nvSpPr>
        <dsp:cNvPr id="0" name=""/>
        <dsp:cNvSpPr/>
      </dsp:nvSpPr>
      <dsp:spPr>
        <a:xfrm>
          <a:off x="6900207" y="1580867"/>
          <a:ext cx="4149948" cy="1573934"/>
        </a:xfrm>
        <a:prstGeom prst="rightArrow">
          <a:avLst>
            <a:gd name="adj1" fmla="val 5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254000" bIns="249862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PRODUCTION FACILITIES</a:t>
          </a:r>
        </a:p>
      </dsp:txBody>
      <dsp:txXfrm>
        <a:off x="6900207" y="1974351"/>
        <a:ext cx="3756465" cy="786967"/>
      </dsp:txXfrm>
    </dsp:sp>
    <dsp:sp modelId="{0FEF6326-8B5D-7A4D-B3A5-6E6BE8C95FB2}">
      <dsp:nvSpPr>
        <dsp:cNvPr id="0" name=""/>
        <dsp:cNvSpPr/>
      </dsp:nvSpPr>
      <dsp:spPr>
        <a:xfrm>
          <a:off x="6923091" y="2768928"/>
          <a:ext cx="3355799" cy="1676732"/>
        </a:xfrm>
        <a:prstGeom prst="rect">
          <a:avLst/>
        </a:prstGeom>
        <a:solidFill>
          <a:srgbClr val="D9D9D9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Plasma-based </a:t>
          </a:r>
          <a:r>
            <a:rPr lang="en-US" sz="1700" b="1" kern="1200" dirty="0"/>
            <a:t>linear collider</a:t>
          </a:r>
          <a:r>
            <a:rPr lang="en-US" sz="1700" kern="1200" dirty="0"/>
            <a:t> in </a:t>
          </a:r>
          <a:r>
            <a:rPr lang="en-US" sz="1700" kern="1200" dirty="0">
              <a:solidFill>
                <a:srgbClr val="FF0000"/>
              </a:solidFill>
            </a:rPr>
            <a:t>2040’s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Plasma-based </a:t>
          </a:r>
          <a:r>
            <a:rPr lang="en-US" sz="1700" b="1" kern="1200" dirty="0"/>
            <a:t>FEL</a:t>
          </a:r>
          <a:r>
            <a:rPr lang="en-US" sz="1700" kern="1200" dirty="0"/>
            <a:t> in </a:t>
          </a:r>
          <a:r>
            <a:rPr lang="en-US" sz="1700" kern="1200" dirty="0">
              <a:solidFill>
                <a:srgbClr val="FF0000"/>
              </a:solidFill>
            </a:rPr>
            <a:t>2030’s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Medical, industrial</a:t>
          </a:r>
          <a:r>
            <a:rPr lang="en-US" sz="1700" kern="1200" dirty="0"/>
            <a:t> </a:t>
          </a:r>
          <a:br>
            <a:rPr lang="en-US" sz="1700" kern="1200" dirty="0"/>
          </a:br>
          <a:r>
            <a:rPr lang="en-US" sz="1700" kern="1200" dirty="0"/>
            <a:t>applications soon</a:t>
          </a:r>
        </a:p>
      </dsp:txBody>
      <dsp:txXfrm>
        <a:off x="6923091" y="2768928"/>
        <a:ext cx="3355799" cy="16767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image" Target="../media/image5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image" Target="../media/image59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0.emf"/><Relationship Id="rId1" Type="http://schemas.openxmlformats.org/officeDocument/2006/relationships/image" Target="../media/image53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0.emf"/><Relationship Id="rId1" Type="http://schemas.openxmlformats.org/officeDocument/2006/relationships/image" Target="../media/image53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0.emf"/><Relationship Id="rId1" Type="http://schemas.openxmlformats.org/officeDocument/2006/relationships/image" Target="../media/image7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26.01.21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26.01.21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JP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JP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emf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5.emf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24.jpe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30.png"/><Relationship Id="rId10" Type="http://schemas.openxmlformats.org/officeDocument/2006/relationships/image" Target="../media/image27.png"/><Relationship Id="rId4" Type="http://schemas.openxmlformats.org/officeDocument/2006/relationships/image" Target="../media/image9.png"/><Relationship Id="rId9" Type="http://schemas.openxmlformats.org/officeDocument/2006/relationships/image" Target="../media/image26.png"/><Relationship Id="rId14" Type="http://schemas.openxmlformats.org/officeDocument/2006/relationships/image" Target="../media/image29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JP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55" y="0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dirty="0"/>
              <a:t>Bild durch Klicken auf Symbol hinzufügen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7986" y="3573016"/>
            <a:ext cx="11376025" cy="1296144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z="1600" dirty="0"/>
              <a:t>&lt;type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talk</a:t>
            </a:r>
            <a:r>
              <a:rPr lang="de-DE" sz="1600" dirty="0"/>
              <a:t>&gt; in</a:t>
            </a:r>
          </a:p>
          <a:p>
            <a:r>
              <a:rPr lang="de-DE" sz="1600" b="0" dirty="0"/>
              <a:t>Helmholtz </a:t>
            </a:r>
            <a:r>
              <a:rPr lang="de-DE" sz="1600" b="0" dirty="0" err="1"/>
              <a:t>program</a:t>
            </a:r>
            <a:r>
              <a:rPr lang="de-DE" sz="1600" b="0" dirty="0"/>
              <a:t>: &lt;p</a:t>
            </a:r>
            <a:r>
              <a:rPr lang="en-GB" sz="1600" b="0" dirty="0" err="1"/>
              <a:t>rogram</a:t>
            </a:r>
            <a:r>
              <a:rPr lang="en-GB" sz="1600" b="0" dirty="0"/>
              <a:t> name&gt; (XXX)</a:t>
            </a:r>
          </a:p>
          <a:p>
            <a:r>
              <a:rPr lang="en-GB" sz="1600" b="0" dirty="0" err="1"/>
              <a:t>PoF</a:t>
            </a:r>
            <a:r>
              <a:rPr lang="en-GB" sz="1600" b="0" dirty="0"/>
              <a:t> III Topic: &lt;topic&gt; OR </a:t>
            </a:r>
            <a:r>
              <a:rPr lang="de-DE" sz="1600" b="0" dirty="0" err="1"/>
              <a:t>PoF</a:t>
            </a:r>
            <a:r>
              <a:rPr lang="de-DE" sz="1600" b="0" dirty="0"/>
              <a:t> III </a:t>
            </a:r>
            <a:r>
              <a:rPr lang="de-DE" sz="1600" b="0" dirty="0" err="1"/>
              <a:t>research</a:t>
            </a:r>
            <a:r>
              <a:rPr lang="de-DE" sz="1600" b="0" dirty="0"/>
              <a:t> </a:t>
            </a:r>
            <a:r>
              <a:rPr lang="de-DE" sz="1600" b="0" dirty="0" err="1"/>
              <a:t>theme</a:t>
            </a:r>
            <a:r>
              <a:rPr lang="de-DE" sz="1600" b="0" dirty="0"/>
              <a:t>: &lt;</a:t>
            </a:r>
            <a:r>
              <a:rPr lang="de-DE" sz="1600" b="0" dirty="0" err="1"/>
              <a:t>research</a:t>
            </a:r>
            <a:r>
              <a:rPr lang="de-DE" sz="1600" b="0" dirty="0"/>
              <a:t> </a:t>
            </a:r>
            <a:r>
              <a:rPr lang="de-DE" sz="1600" b="0" dirty="0" err="1"/>
              <a:t>theme</a:t>
            </a:r>
            <a:r>
              <a:rPr lang="de-DE" sz="1600" b="0" dirty="0"/>
              <a:t>&gt; </a:t>
            </a:r>
            <a:endParaRPr lang="en-GB" sz="1600" b="0" dirty="0"/>
          </a:p>
          <a:p>
            <a:r>
              <a:rPr lang="de-DE" sz="1600" b="0" dirty="0"/>
              <a:t>DESY Research Unit: </a:t>
            </a:r>
            <a:r>
              <a:rPr lang="en-GB" sz="1600" b="0" dirty="0"/>
              <a:t>&lt;research unit&gt;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464" y="4937942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noProof="0" dirty="0"/>
              <a:t>Textmasterformat bearbeiten</a:t>
            </a:r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579"/>
            <a:ext cx="793750" cy="794719"/>
          </a:xfrm>
          <a:prstGeom prst="rect">
            <a:avLst/>
          </a:prstGeom>
        </p:spPr>
      </p:pic>
      <p:sp>
        <p:nvSpPr>
          <p:cNvPr id="15" name="Untertitel 2"/>
          <p:cNvSpPr txBox="1">
            <a:spLocks/>
          </p:cNvSpPr>
          <p:nvPr userDrawn="1"/>
        </p:nvSpPr>
        <p:spPr>
          <a:xfrm>
            <a:off x="407987" y="3501008"/>
            <a:ext cx="11376025" cy="15257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tabLst>
                <a:tab pos="26670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b="0" dirty="0"/>
          </a:p>
        </p:txBody>
      </p:sp>
      <p:pic>
        <p:nvPicPr>
          <p:cNvPr id="17" name="Picture 2" descr="https://www.helmholtz.de/fileadmin/user_upload/04_mediathek/Logos_2017/2017_H_Logo_RGB_untereinander_EN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" y="5533346"/>
            <a:ext cx="3528392" cy="106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5697182"/>
            <a:ext cx="1067253" cy="761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D6FE7A-B020-4958-8B6D-27CB296925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6" t="6910" b="18163"/>
          <a:stretch/>
        </p:blipFill>
        <p:spPr>
          <a:xfrm>
            <a:off x="0" y="0"/>
            <a:ext cx="12192000" cy="68503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7148D2-B24D-4976-994F-BB66CEEA5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23495" y="1939639"/>
            <a:ext cx="7813967" cy="1043855"/>
          </a:xfrm>
        </p:spPr>
        <p:txBody>
          <a:bodyPr anchor="b">
            <a:normAutofit/>
          </a:bodyPr>
          <a:lstStyle>
            <a:lvl1pPr algn="l">
              <a:defRPr sz="48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30B7C0-3837-4386-90FE-545DE779AD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32730" y="3153931"/>
            <a:ext cx="7813967" cy="812944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FFC000"/>
                </a:solidFill>
              </a:defRPr>
            </a:lvl1pPr>
            <a:lvl2pPr marL="457143" indent="0" algn="ctr">
              <a:buNone/>
              <a:defRPr sz="2000"/>
            </a:lvl2pPr>
            <a:lvl3pPr marL="914286" indent="0" algn="ctr">
              <a:buNone/>
              <a:defRPr sz="1900"/>
            </a:lvl3pPr>
            <a:lvl4pPr marL="1371430" indent="0" algn="ctr">
              <a:buNone/>
              <a:defRPr sz="1600"/>
            </a:lvl4pPr>
            <a:lvl5pPr marL="1828573" indent="0" algn="ctr">
              <a:buNone/>
              <a:defRPr sz="1600"/>
            </a:lvl5pPr>
            <a:lvl6pPr marL="2285718" indent="0" algn="ctr">
              <a:buNone/>
              <a:defRPr sz="1600"/>
            </a:lvl6pPr>
            <a:lvl7pPr marL="2742858" indent="0" algn="ctr">
              <a:buNone/>
              <a:defRPr sz="1600"/>
            </a:lvl7pPr>
            <a:lvl8pPr marL="3200000" indent="0" algn="ctr">
              <a:buNone/>
              <a:defRPr sz="1600"/>
            </a:lvl8pPr>
            <a:lvl9pPr marL="3657143" indent="0" algn="ctr">
              <a:buNone/>
              <a:defRPr sz="1600"/>
            </a:lvl9pPr>
          </a:lstStyle>
          <a:p>
            <a:r>
              <a:rPr lang="en-US" dirty="0"/>
              <a:t>Click to add author / institute</a:t>
            </a:r>
            <a:r>
              <a:rPr lang="en-GB" dirty="0"/>
              <a:t> and occasion</a:t>
            </a:r>
            <a:endParaRPr lang="en-US" dirty="0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C5D55CEB-8871-4376-83C3-EB75954FFB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93946" y="376193"/>
            <a:ext cx="2788151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8" rIns="91430" bIns="45718">
            <a:spAutoFit/>
          </a:bodyPr>
          <a:lstStyle/>
          <a:p>
            <a:pPr defTabSz="914286"/>
            <a:r>
              <a:rPr lang="en-GB" altLang="en-US" sz="2400" dirty="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pPr defTabSz="914286"/>
            <a:r>
              <a:rPr lang="en-GB" altLang="en-US" sz="2400" dirty="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pPr defTabSz="914286"/>
            <a:r>
              <a:rPr lang="en-GB" altLang="en-US" sz="2400" dirty="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pPr defTabSz="914286"/>
            <a:r>
              <a:rPr lang="en-GB" altLang="en-US" sz="2400" dirty="0">
                <a:solidFill>
                  <a:prstClr val="white"/>
                </a:solidFill>
                <a:latin typeface="Arial Narrow" pitchFamily="34" charset="0"/>
              </a:rPr>
              <a:t>EXCELLENCE IN</a:t>
            </a:r>
          </a:p>
          <a:p>
            <a:pPr defTabSz="914286"/>
            <a:r>
              <a:rPr lang="en-GB" altLang="en-US" sz="2400" dirty="0">
                <a:solidFill>
                  <a:prstClr val="white"/>
                </a:solidFill>
                <a:latin typeface="Arial Narrow" pitchFamily="34" charset="0"/>
              </a:rPr>
              <a:t>APPLICATIONS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FFC2DC-0A79-4704-822E-B6075471282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002" y="273560"/>
            <a:ext cx="2788151" cy="126123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7E8047B-931F-4016-99D3-0ED0AA97AB15}"/>
              </a:ext>
            </a:extLst>
          </p:cNvPr>
          <p:cNvGrpSpPr/>
          <p:nvPr userDrawn="1"/>
        </p:nvGrpSpPr>
        <p:grpSpPr>
          <a:xfrm>
            <a:off x="293939" y="5207205"/>
            <a:ext cx="4032448" cy="1152131"/>
            <a:chOff x="755576" y="5229198"/>
            <a:chExt cx="4032448" cy="115213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829EB28-3979-4E23-B67B-4BD9DC678876}"/>
                </a:ext>
              </a:extLst>
            </p:cNvPr>
            <p:cNvSpPr/>
            <p:nvPr userDrawn="1"/>
          </p:nvSpPr>
          <p:spPr>
            <a:xfrm rot="5400000">
              <a:off x="2195735" y="3789039"/>
              <a:ext cx="1152130" cy="4032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86"/>
              <a:endParaRPr lang="en-GB" sz="190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6AB5343-DEF8-428B-9601-6F9A5A8D7147}"/>
                </a:ext>
              </a:extLst>
            </p:cNvPr>
            <p:cNvGrpSpPr/>
            <p:nvPr userDrawn="1"/>
          </p:nvGrpSpPr>
          <p:grpSpPr>
            <a:xfrm>
              <a:off x="864463" y="5363056"/>
              <a:ext cx="3814672" cy="898636"/>
              <a:chOff x="894080" y="5363056"/>
              <a:chExt cx="3814672" cy="898636"/>
            </a:xfrm>
          </p:grpSpPr>
          <p:pic>
            <p:nvPicPr>
              <p:cNvPr id="13" name="Picture 12" descr="de.png">
                <a:extLst>
                  <a:ext uri="{FF2B5EF4-FFF2-40B4-BE49-F238E27FC236}">
                    <a16:creationId xmlns:a16="http://schemas.microsoft.com/office/drawing/2014/main" id="{374DBCFF-5E3A-42F4-84DC-D52AC027567E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4" name="Picture 13" descr="gb.png">
                <a:extLst>
                  <a:ext uri="{FF2B5EF4-FFF2-40B4-BE49-F238E27FC236}">
                    <a16:creationId xmlns:a16="http://schemas.microsoft.com/office/drawing/2014/main" id="{1CD0D48D-A961-4BB5-990F-0A03C5AF4AD0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5" name="Picture 14" descr="fr.png">
                <a:extLst>
                  <a:ext uri="{FF2B5EF4-FFF2-40B4-BE49-F238E27FC236}">
                    <a16:creationId xmlns:a16="http://schemas.microsoft.com/office/drawing/2014/main" id="{491FD068-FBD3-4CDE-8432-4127C212D8A6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6" name="Picture 15" descr="it.png">
                <a:extLst>
                  <a:ext uri="{FF2B5EF4-FFF2-40B4-BE49-F238E27FC236}">
                    <a16:creationId xmlns:a16="http://schemas.microsoft.com/office/drawing/2014/main" id="{B34B65D5-9FD0-4D9A-8766-469EC1535BB7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55562" y="5363056"/>
                <a:ext cx="568166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7" name="Picture 16" descr="pt.png">
                <a:extLst>
                  <a:ext uri="{FF2B5EF4-FFF2-40B4-BE49-F238E27FC236}">
                    <a16:creationId xmlns:a16="http://schemas.microsoft.com/office/drawing/2014/main" id="{01549676-8E73-4E05-AE67-DBB530B9998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1880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8" name="Picture 17" descr="jp.png">
                <a:extLst>
                  <a:ext uri="{FF2B5EF4-FFF2-40B4-BE49-F238E27FC236}">
                    <a16:creationId xmlns:a16="http://schemas.microsoft.com/office/drawing/2014/main" id="{D1CC7EA9-E704-4605-BD3C-C3957849C72B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9" name="Picture 18" descr="us.png">
                <a:extLst>
                  <a:ext uri="{FF2B5EF4-FFF2-40B4-BE49-F238E27FC236}">
                    <a16:creationId xmlns:a16="http://schemas.microsoft.com/office/drawing/2014/main" id="{DF8ECB0A-DD57-4A5F-8697-B65FF16CF49E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47664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0" name="Picture 19" descr="hu.png">
                <a:extLst>
                  <a:ext uri="{FF2B5EF4-FFF2-40B4-BE49-F238E27FC236}">
                    <a16:creationId xmlns:a16="http://schemas.microsoft.com/office/drawing/2014/main" id="{5630AC14-8F1B-4352-B4FA-989D57B98649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1" name="Picture 20" descr="se.png">
                <a:extLst>
                  <a:ext uri="{FF2B5EF4-FFF2-40B4-BE49-F238E27FC236}">
                    <a16:creationId xmlns:a16="http://schemas.microsoft.com/office/drawing/2014/main" id="{D42E610E-8D6C-4DCB-A391-B89BA1E7AD34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9952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2" name="Picture 21" descr="cn.png">
                <a:extLst>
                  <a:ext uri="{FF2B5EF4-FFF2-40B4-BE49-F238E27FC236}">
                    <a16:creationId xmlns:a16="http://schemas.microsoft.com/office/drawing/2014/main" id="{1FE80E1A-F10E-4A5F-A6AC-744DA453B5D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4502D29-D994-4404-8F68-0B7F8FB0397E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918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E40422B5-BAE0-4CD7-BD78-509BC442EE9D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9952" y="5898764"/>
                <a:ext cx="568800" cy="36292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BFE90DE8-3BA8-471E-9749-65A67AA27786}"/>
              </a:ext>
            </a:extLst>
          </p:cNvPr>
          <p:cNvSpPr txBox="1"/>
          <p:nvPr userDrawn="1"/>
        </p:nvSpPr>
        <p:spPr>
          <a:xfrm>
            <a:off x="902493" y="6439389"/>
            <a:ext cx="3309467" cy="338555"/>
          </a:xfrm>
          <a:prstGeom prst="rect">
            <a:avLst/>
          </a:prstGeom>
          <a:noFill/>
        </p:spPr>
        <p:txBody>
          <a:bodyPr wrap="square" lIns="91430" tIns="45718" rIns="91430" bIns="45718" rtlCol="0">
            <a:spAutoFit/>
          </a:bodyPr>
          <a:lstStyle/>
          <a:p>
            <a:pPr defTabSz="914286"/>
            <a:r>
              <a:rPr lang="en-GB" sz="800" dirty="0">
                <a:solidFill>
                  <a:prstClr val="white"/>
                </a:solidFill>
                <a:latin typeface="Calibri"/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C0846F4-509B-4FA4-A3BB-D53C82698E9F}"/>
              </a:ext>
            </a:extLst>
          </p:cNvPr>
          <p:cNvPicPr>
            <a:picLocks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10" y="6453036"/>
            <a:ext cx="472111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9557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C411757-6C00-4818-AAC7-B952F80424A0}"/>
              </a:ext>
            </a:extLst>
          </p:cNvPr>
          <p:cNvSpPr/>
          <p:nvPr userDrawn="1"/>
        </p:nvSpPr>
        <p:spPr>
          <a:xfrm>
            <a:off x="0" y="6462578"/>
            <a:ext cx="12192000" cy="401561"/>
          </a:xfrm>
          <a:prstGeom prst="rect">
            <a:avLst/>
          </a:prstGeom>
          <a:solidFill>
            <a:srgbClr val="C6D9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8" rIns="91430" bIns="45718" rtlCol="0" anchor="ctr"/>
          <a:lstStyle/>
          <a:p>
            <a:pPr algn="ctr" defTabSz="914286"/>
            <a:endParaRPr lang="en-GB" sz="19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67453-40FC-4135-9BBF-E2B2967A5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E585B8-9B74-42AB-BF12-E38CF20412A3}"/>
              </a:ext>
            </a:extLst>
          </p:cNvPr>
          <p:cNvSpPr/>
          <p:nvPr userDrawn="1"/>
        </p:nvSpPr>
        <p:spPr>
          <a:xfrm>
            <a:off x="0" y="-20365"/>
            <a:ext cx="12192000" cy="803121"/>
          </a:xfrm>
          <a:prstGeom prst="rect">
            <a:avLst/>
          </a:prstGeom>
          <a:solidFill>
            <a:srgbClr val="C6D9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8" rIns="91430" bIns="45718" rtlCol="0" anchor="ctr"/>
          <a:lstStyle/>
          <a:p>
            <a:pPr algn="ctr" defTabSz="914286"/>
            <a:endParaRPr lang="en-GB" sz="1900">
              <a:solidFill>
                <a:srgbClr val="C6D9F1"/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0A59D-C33F-4A72-AE63-A30B8327B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1673" y="6480792"/>
            <a:ext cx="2743200" cy="365125"/>
          </a:xfrm>
        </p:spPr>
        <p:txBody>
          <a:bodyPr/>
          <a:lstStyle>
            <a:lvl1pPr>
              <a:defRPr>
                <a:solidFill>
                  <a:srgbClr val="334186"/>
                </a:solidFill>
              </a:defRPr>
            </a:lvl1pPr>
          </a:lstStyle>
          <a:p>
            <a:fld id="{3A3A6714-3D1F-4857-9904-D935B84167FA}" type="slidenum">
              <a:rPr lang="en-GB" smtClean="0">
                <a:latin typeface="Calibri"/>
              </a:rPr>
              <a:pPr/>
              <a:t>‹#›</a:t>
            </a:fld>
            <a:endParaRPr lang="en-GB" dirty="0"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24E374-2929-425B-AB91-F7DB9C25E8C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44" y="83791"/>
            <a:ext cx="1421141" cy="6105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DBE863-E0D1-4AFD-ADD4-862FDCFD655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017" y="100425"/>
            <a:ext cx="679856" cy="4491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B3F7430-E5E4-4E3E-967C-CA4BF4306AA7}"/>
              </a:ext>
            </a:extLst>
          </p:cNvPr>
          <p:cNvSpPr txBox="1"/>
          <p:nvPr userDrawn="1"/>
        </p:nvSpPr>
        <p:spPr>
          <a:xfrm>
            <a:off x="10967125" y="490883"/>
            <a:ext cx="1086567" cy="261608"/>
          </a:xfrm>
          <a:prstGeom prst="rect">
            <a:avLst/>
          </a:prstGeom>
          <a:noFill/>
        </p:spPr>
        <p:txBody>
          <a:bodyPr wrap="square" lIns="91430" tIns="45718" rIns="91430" bIns="45718" rtlCol="0">
            <a:spAutoFit/>
          </a:bodyPr>
          <a:lstStyle/>
          <a:p>
            <a:pPr algn="ctr" defTabSz="914286"/>
            <a:r>
              <a:rPr lang="en-GB" sz="1100" dirty="0">
                <a:solidFill>
                  <a:srgbClr val="0070C0"/>
                </a:solidFill>
                <a:latin typeface="Calibri"/>
              </a:rPr>
              <a:t>Horizon 2020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07062F-D1E3-4938-A350-3A6A49BD0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5129" y="-272186"/>
            <a:ext cx="7961747" cy="1325563"/>
          </a:xfrm>
        </p:spPr>
        <p:txBody>
          <a:bodyPr>
            <a:normAutofit/>
          </a:bodyPr>
          <a:lstStyle>
            <a:lvl1pPr algn="ctr">
              <a:defRPr sz="3500" b="1">
                <a:solidFill>
                  <a:srgbClr val="334186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91A38598-CD5E-4EEA-8C9C-B6A45CED45F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543" y="6462572"/>
            <a:ext cx="6544711" cy="365125"/>
          </a:xfrm>
        </p:spPr>
        <p:txBody>
          <a:bodyPr/>
          <a:lstStyle>
            <a:lvl1pPr>
              <a:defRPr i="1">
                <a:solidFill>
                  <a:srgbClr val="334186"/>
                </a:solidFill>
              </a:defRPr>
            </a:lvl1pPr>
          </a:lstStyle>
          <a:p>
            <a:pPr algn="l"/>
            <a:r>
              <a:rPr lang="en-US">
                <a:latin typeface="Calibri"/>
              </a:rPr>
              <a:t>Novel High Gradient Particle Accelerators | Ralph Assmann | JUAS 2021</a:t>
            </a:r>
            <a:endParaRPr lang="en-GB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4113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B3ECE-38C0-41C5-B5FD-FE7542F4B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5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EF0D06-D3A0-4DE6-8CC0-4A4DB982C3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4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28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3714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5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8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1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1DBD5B-7B49-4589-B594-DC9A90BE6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A5FAE6-1818-45F4-AEC4-DBBFF2AEB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A27FB-CC42-4806-BF2F-FE72E1D41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8556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6CA7D-A958-4D83-BD37-67554F183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AB50BF-F605-4DE5-B849-F548979E33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81190D-8B24-4D0B-AB84-0487BA62C0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64D7AB-43E4-4907-8B55-0CABC49F7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FD668E-A853-4EB6-A108-544CE1BEA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8DDB9E-69C7-425F-BA2E-AB92B1435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6100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79C7D-0F9D-47A1-9DB8-D92207491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01449B-6526-4DB3-A7E1-BCFE694ABE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3" indent="0">
              <a:buNone/>
              <a:defRPr sz="2000" b="1"/>
            </a:lvl2pPr>
            <a:lvl3pPr marL="914286" indent="0">
              <a:buNone/>
              <a:defRPr sz="1900" b="1"/>
            </a:lvl3pPr>
            <a:lvl4pPr marL="1371430" indent="0">
              <a:buNone/>
              <a:defRPr sz="1600" b="1"/>
            </a:lvl4pPr>
            <a:lvl5pPr marL="1828573" indent="0">
              <a:buNone/>
              <a:defRPr sz="1600" b="1"/>
            </a:lvl5pPr>
            <a:lvl6pPr marL="2285718" indent="0">
              <a:buNone/>
              <a:defRPr sz="1600" b="1"/>
            </a:lvl6pPr>
            <a:lvl7pPr marL="2742858" indent="0">
              <a:buNone/>
              <a:defRPr sz="1600" b="1"/>
            </a:lvl7pPr>
            <a:lvl8pPr marL="3200000" indent="0">
              <a:buNone/>
              <a:defRPr sz="1600" b="1"/>
            </a:lvl8pPr>
            <a:lvl9pPr marL="365714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AC8AFD-55B9-4DEF-9594-32D67BF891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14B171-114D-4EB3-B2F6-76B341C17B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3" indent="0">
              <a:buNone/>
              <a:defRPr sz="2000" b="1"/>
            </a:lvl2pPr>
            <a:lvl3pPr marL="914286" indent="0">
              <a:buNone/>
              <a:defRPr sz="1900" b="1"/>
            </a:lvl3pPr>
            <a:lvl4pPr marL="1371430" indent="0">
              <a:buNone/>
              <a:defRPr sz="1600" b="1"/>
            </a:lvl4pPr>
            <a:lvl5pPr marL="1828573" indent="0">
              <a:buNone/>
              <a:defRPr sz="1600" b="1"/>
            </a:lvl5pPr>
            <a:lvl6pPr marL="2285718" indent="0">
              <a:buNone/>
              <a:defRPr sz="1600" b="1"/>
            </a:lvl6pPr>
            <a:lvl7pPr marL="2742858" indent="0">
              <a:buNone/>
              <a:defRPr sz="1600" b="1"/>
            </a:lvl7pPr>
            <a:lvl8pPr marL="3200000" indent="0">
              <a:buNone/>
              <a:defRPr sz="1600" b="1"/>
            </a:lvl8pPr>
            <a:lvl9pPr marL="365714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35E9F9-8F3C-4A54-9D9D-4866E84F51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8F391B-4A5B-44FF-9112-4C72FEEEF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32BDC6-EF28-4639-A57D-93A951DEB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5C620B-A49F-4FC3-9CDE-D3A099B3F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1073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2FE39-874E-4CD5-9BD9-668C5962A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5816B5-48BD-495C-97CE-D4EC4A72C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65F970-D40B-41CC-905B-66E452A45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39323-00DD-40F7-BE76-2E6C11066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7928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E74BC5-C71B-4911-8D4D-48BF1DDFD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889837-F55F-4D94-96C6-FDC14111A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6EE0A9-FF88-435A-A5BA-C04A4A20F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49298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6F680-0DF0-4DB9-84FC-E03D1D17E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2A6C4-45FE-4F28-9E5D-C22C4EABAA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32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39418E-6DFD-433F-B449-1AC315412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43" indent="0">
              <a:buNone/>
              <a:defRPr sz="1500"/>
            </a:lvl2pPr>
            <a:lvl3pPr marL="914286" indent="0">
              <a:buNone/>
              <a:defRPr sz="1200"/>
            </a:lvl3pPr>
            <a:lvl4pPr marL="1371430" indent="0">
              <a:buNone/>
              <a:defRPr sz="1100"/>
            </a:lvl4pPr>
            <a:lvl5pPr marL="1828573" indent="0">
              <a:buNone/>
              <a:defRPr sz="1100"/>
            </a:lvl5pPr>
            <a:lvl6pPr marL="2285718" indent="0">
              <a:buNone/>
              <a:defRPr sz="1100"/>
            </a:lvl6pPr>
            <a:lvl7pPr marL="2742858" indent="0">
              <a:buNone/>
              <a:defRPr sz="1100"/>
            </a:lvl7pPr>
            <a:lvl8pPr marL="3200000" indent="0">
              <a:buNone/>
              <a:defRPr sz="1100"/>
            </a:lvl8pPr>
            <a:lvl9pPr marL="3657143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FE703E-50D6-4624-ADC0-1F454A4F7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204868-D742-42C8-B758-8015CC939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304860-41DB-4D59-92DE-2D5DCEB6C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44440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F056A-5A1D-46F6-8C0E-C94D64AB0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20A7AD-34E1-479D-96D9-41D73D2BC7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32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43" indent="0">
              <a:buNone/>
              <a:defRPr sz="2800"/>
            </a:lvl2pPr>
            <a:lvl3pPr marL="914286" indent="0">
              <a:buNone/>
              <a:defRPr sz="2400"/>
            </a:lvl3pPr>
            <a:lvl4pPr marL="1371430" indent="0">
              <a:buNone/>
              <a:defRPr sz="2000"/>
            </a:lvl4pPr>
            <a:lvl5pPr marL="1828573" indent="0">
              <a:buNone/>
              <a:defRPr sz="2000"/>
            </a:lvl5pPr>
            <a:lvl6pPr marL="2285718" indent="0">
              <a:buNone/>
              <a:defRPr sz="2000"/>
            </a:lvl6pPr>
            <a:lvl7pPr marL="2742858" indent="0">
              <a:buNone/>
              <a:defRPr sz="2000"/>
            </a:lvl7pPr>
            <a:lvl8pPr marL="3200000" indent="0">
              <a:buNone/>
              <a:defRPr sz="2000"/>
            </a:lvl8pPr>
            <a:lvl9pPr marL="3657143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CF396-5BDA-493A-BE14-6970B2A6A4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43" indent="0">
              <a:buNone/>
              <a:defRPr sz="1500"/>
            </a:lvl2pPr>
            <a:lvl3pPr marL="914286" indent="0">
              <a:buNone/>
              <a:defRPr sz="1200"/>
            </a:lvl3pPr>
            <a:lvl4pPr marL="1371430" indent="0">
              <a:buNone/>
              <a:defRPr sz="1100"/>
            </a:lvl4pPr>
            <a:lvl5pPr marL="1828573" indent="0">
              <a:buNone/>
              <a:defRPr sz="1100"/>
            </a:lvl5pPr>
            <a:lvl6pPr marL="2285718" indent="0">
              <a:buNone/>
              <a:defRPr sz="1100"/>
            </a:lvl6pPr>
            <a:lvl7pPr marL="2742858" indent="0">
              <a:buNone/>
              <a:defRPr sz="1100"/>
            </a:lvl7pPr>
            <a:lvl8pPr marL="3200000" indent="0">
              <a:buNone/>
              <a:defRPr sz="1100"/>
            </a:lvl8pPr>
            <a:lvl9pPr marL="3657143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549718-E11B-4798-B557-8535A42A3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02643F-AD2D-4880-8FAA-CCFBD436F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73E56F-CB65-40EB-80C3-544322231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84347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89FF0-0307-4B4D-A505-B6EF11E6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D7D9C3-6A3D-4B49-8F69-6DD5267217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36D667-E267-4B13-95C1-C3CB82FF2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111F9-9D6D-4B00-A3A0-9F8E5E517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F3CE0-8238-4AB5-96E8-D7E7DC9F7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8691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EB73AB-ED98-4653-B7C8-8E9A1CAE88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31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C88A75-0E25-484A-ABB6-91EE48CB68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3" y="365131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853A6-59D6-4F0D-867C-E0769B650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F17E7-7655-43A1-88B7-88B541B0D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C23E5-FBEB-4136-8F33-3D684E5DE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10318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D6FE7A-B020-4958-8B6D-27CB296925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6" t="6910" b="18163"/>
          <a:stretch/>
        </p:blipFill>
        <p:spPr>
          <a:xfrm>
            <a:off x="0" y="0"/>
            <a:ext cx="12192000" cy="68503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7148D2-B24D-4976-994F-BB66CEEA5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23495" y="1939639"/>
            <a:ext cx="7813967" cy="1043855"/>
          </a:xfrm>
        </p:spPr>
        <p:txBody>
          <a:bodyPr anchor="b">
            <a:normAutofit/>
          </a:bodyPr>
          <a:lstStyle>
            <a:lvl1pPr algn="l">
              <a:defRPr sz="48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30B7C0-3837-4386-90FE-545DE779AD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32730" y="3153931"/>
            <a:ext cx="7813967" cy="812944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FFC000"/>
                </a:solidFill>
              </a:defRPr>
            </a:lvl1pPr>
            <a:lvl2pPr marL="457143" indent="0" algn="ctr">
              <a:buNone/>
              <a:defRPr sz="2000"/>
            </a:lvl2pPr>
            <a:lvl3pPr marL="914286" indent="0" algn="ctr">
              <a:buNone/>
              <a:defRPr sz="1900"/>
            </a:lvl3pPr>
            <a:lvl4pPr marL="1371430" indent="0" algn="ctr">
              <a:buNone/>
              <a:defRPr sz="1600"/>
            </a:lvl4pPr>
            <a:lvl5pPr marL="1828573" indent="0" algn="ctr">
              <a:buNone/>
              <a:defRPr sz="1600"/>
            </a:lvl5pPr>
            <a:lvl6pPr marL="2285718" indent="0" algn="ctr">
              <a:buNone/>
              <a:defRPr sz="1600"/>
            </a:lvl6pPr>
            <a:lvl7pPr marL="2742858" indent="0" algn="ctr">
              <a:buNone/>
              <a:defRPr sz="1600"/>
            </a:lvl7pPr>
            <a:lvl8pPr marL="3200000" indent="0" algn="ctr">
              <a:buNone/>
              <a:defRPr sz="1600"/>
            </a:lvl8pPr>
            <a:lvl9pPr marL="3657143" indent="0" algn="ctr">
              <a:buNone/>
              <a:defRPr sz="1600"/>
            </a:lvl9pPr>
          </a:lstStyle>
          <a:p>
            <a:r>
              <a:rPr lang="en-US" dirty="0"/>
              <a:t>Click to add author / institute</a:t>
            </a:r>
            <a:r>
              <a:rPr lang="en-GB" dirty="0"/>
              <a:t> and occasion</a:t>
            </a:r>
            <a:endParaRPr lang="en-US" dirty="0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C5D55CEB-8871-4376-83C3-EB75954FFB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93946" y="376193"/>
            <a:ext cx="2788151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8" rIns="91430" bIns="45718">
            <a:spAutoFit/>
          </a:bodyPr>
          <a:lstStyle/>
          <a:p>
            <a:pPr defTabSz="914286"/>
            <a:r>
              <a:rPr lang="en-GB" altLang="en-US" sz="2400" dirty="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pPr defTabSz="914286"/>
            <a:r>
              <a:rPr lang="en-GB" altLang="en-US" sz="2400" dirty="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pPr defTabSz="914286"/>
            <a:r>
              <a:rPr lang="en-GB" altLang="en-US" sz="2400" dirty="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pPr defTabSz="914286"/>
            <a:r>
              <a:rPr lang="en-GB" altLang="en-US" sz="2400" dirty="0">
                <a:solidFill>
                  <a:prstClr val="white"/>
                </a:solidFill>
                <a:latin typeface="Arial Narrow" pitchFamily="34" charset="0"/>
              </a:rPr>
              <a:t>EXCELLENCE IN</a:t>
            </a:r>
          </a:p>
          <a:p>
            <a:pPr defTabSz="914286"/>
            <a:r>
              <a:rPr lang="en-GB" altLang="en-US" sz="2400" dirty="0">
                <a:solidFill>
                  <a:prstClr val="white"/>
                </a:solidFill>
                <a:latin typeface="Arial Narrow" pitchFamily="34" charset="0"/>
              </a:rPr>
              <a:t>APPLICATIONS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FFC2DC-0A79-4704-822E-B6075471282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002" y="273560"/>
            <a:ext cx="2788151" cy="126123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7E8047B-931F-4016-99D3-0ED0AA97AB15}"/>
              </a:ext>
            </a:extLst>
          </p:cNvPr>
          <p:cNvGrpSpPr/>
          <p:nvPr userDrawn="1"/>
        </p:nvGrpSpPr>
        <p:grpSpPr>
          <a:xfrm>
            <a:off x="293939" y="5207205"/>
            <a:ext cx="4032448" cy="1152131"/>
            <a:chOff x="755576" y="5229198"/>
            <a:chExt cx="4032448" cy="115213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829EB28-3979-4E23-B67B-4BD9DC678876}"/>
                </a:ext>
              </a:extLst>
            </p:cNvPr>
            <p:cNvSpPr/>
            <p:nvPr userDrawn="1"/>
          </p:nvSpPr>
          <p:spPr>
            <a:xfrm rot="5400000">
              <a:off x="2195735" y="3789039"/>
              <a:ext cx="1152130" cy="4032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86"/>
              <a:endParaRPr lang="en-GB" sz="190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6AB5343-DEF8-428B-9601-6F9A5A8D7147}"/>
                </a:ext>
              </a:extLst>
            </p:cNvPr>
            <p:cNvGrpSpPr/>
            <p:nvPr userDrawn="1"/>
          </p:nvGrpSpPr>
          <p:grpSpPr>
            <a:xfrm>
              <a:off x="864463" y="5363056"/>
              <a:ext cx="3814672" cy="898636"/>
              <a:chOff x="894080" y="5363056"/>
              <a:chExt cx="3814672" cy="898636"/>
            </a:xfrm>
          </p:grpSpPr>
          <p:pic>
            <p:nvPicPr>
              <p:cNvPr id="13" name="Picture 12" descr="de.png">
                <a:extLst>
                  <a:ext uri="{FF2B5EF4-FFF2-40B4-BE49-F238E27FC236}">
                    <a16:creationId xmlns:a16="http://schemas.microsoft.com/office/drawing/2014/main" id="{374DBCFF-5E3A-42F4-84DC-D52AC027567E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4" name="Picture 13" descr="gb.png">
                <a:extLst>
                  <a:ext uri="{FF2B5EF4-FFF2-40B4-BE49-F238E27FC236}">
                    <a16:creationId xmlns:a16="http://schemas.microsoft.com/office/drawing/2014/main" id="{1CD0D48D-A961-4BB5-990F-0A03C5AF4AD0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5" name="Picture 14" descr="fr.png">
                <a:extLst>
                  <a:ext uri="{FF2B5EF4-FFF2-40B4-BE49-F238E27FC236}">
                    <a16:creationId xmlns:a16="http://schemas.microsoft.com/office/drawing/2014/main" id="{491FD068-FBD3-4CDE-8432-4127C212D8A6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6" name="Picture 15" descr="it.png">
                <a:extLst>
                  <a:ext uri="{FF2B5EF4-FFF2-40B4-BE49-F238E27FC236}">
                    <a16:creationId xmlns:a16="http://schemas.microsoft.com/office/drawing/2014/main" id="{B34B65D5-9FD0-4D9A-8766-469EC1535BB7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55562" y="5363056"/>
                <a:ext cx="568166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7" name="Picture 16" descr="pt.png">
                <a:extLst>
                  <a:ext uri="{FF2B5EF4-FFF2-40B4-BE49-F238E27FC236}">
                    <a16:creationId xmlns:a16="http://schemas.microsoft.com/office/drawing/2014/main" id="{01549676-8E73-4E05-AE67-DBB530B9998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1880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8" name="Picture 17" descr="jp.png">
                <a:extLst>
                  <a:ext uri="{FF2B5EF4-FFF2-40B4-BE49-F238E27FC236}">
                    <a16:creationId xmlns:a16="http://schemas.microsoft.com/office/drawing/2014/main" id="{D1CC7EA9-E704-4605-BD3C-C3957849C72B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9" name="Picture 18" descr="us.png">
                <a:extLst>
                  <a:ext uri="{FF2B5EF4-FFF2-40B4-BE49-F238E27FC236}">
                    <a16:creationId xmlns:a16="http://schemas.microsoft.com/office/drawing/2014/main" id="{DF8ECB0A-DD57-4A5F-8697-B65FF16CF49E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47664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0" name="Picture 19" descr="hu.png">
                <a:extLst>
                  <a:ext uri="{FF2B5EF4-FFF2-40B4-BE49-F238E27FC236}">
                    <a16:creationId xmlns:a16="http://schemas.microsoft.com/office/drawing/2014/main" id="{5630AC14-8F1B-4352-B4FA-989D57B98649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1" name="Picture 20" descr="se.png">
                <a:extLst>
                  <a:ext uri="{FF2B5EF4-FFF2-40B4-BE49-F238E27FC236}">
                    <a16:creationId xmlns:a16="http://schemas.microsoft.com/office/drawing/2014/main" id="{D42E610E-8D6C-4DCB-A391-B89BA1E7AD34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9952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2" name="Picture 21" descr="cn.png">
                <a:extLst>
                  <a:ext uri="{FF2B5EF4-FFF2-40B4-BE49-F238E27FC236}">
                    <a16:creationId xmlns:a16="http://schemas.microsoft.com/office/drawing/2014/main" id="{1FE80E1A-F10E-4A5F-A6AC-744DA453B5D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4502D29-D994-4404-8F68-0B7F8FB0397E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918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E40422B5-BAE0-4CD7-BD78-509BC442EE9D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9952" y="5898764"/>
                <a:ext cx="568800" cy="36292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BFE90DE8-3BA8-471E-9749-65A67AA27786}"/>
              </a:ext>
            </a:extLst>
          </p:cNvPr>
          <p:cNvSpPr txBox="1"/>
          <p:nvPr userDrawn="1"/>
        </p:nvSpPr>
        <p:spPr>
          <a:xfrm>
            <a:off x="902493" y="6439389"/>
            <a:ext cx="3309467" cy="338555"/>
          </a:xfrm>
          <a:prstGeom prst="rect">
            <a:avLst/>
          </a:prstGeom>
          <a:noFill/>
        </p:spPr>
        <p:txBody>
          <a:bodyPr wrap="square" lIns="91430" tIns="45718" rIns="91430" bIns="45718" rtlCol="0">
            <a:spAutoFit/>
          </a:bodyPr>
          <a:lstStyle/>
          <a:p>
            <a:pPr defTabSz="914286"/>
            <a:r>
              <a:rPr lang="en-GB" sz="800" dirty="0">
                <a:solidFill>
                  <a:prstClr val="white"/>
                </a:solidFill>
                <a:latin typeface="Calibri"/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C0846F4-509B-4FA4-A3BB-D53C82698E9F}"/>
              </a:ext>
            </a:extLst>
          </p:cNvPr>
          <p:cNvPicPr>
            <a:picLocks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10" y="6453036"/>
            <a:ext cx="472111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501676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C411757-6C00-4818-AAC7-B952F80424A0}"/>
              </a:ext>
            </a:extLst>
          </p:cNvPr>
          <p:cNvSpPr/>
          <p:nvPr userDrawn="1"/>
        </p:nvSpPr>
        <p:spPr>
          <a:xfrm>
            <a:off x="0" y="6462578"/>
            <a:ext cx="12192000" cy="401561"/>
          </a:xfrm>
          <a:prstGeom prst="rect">
            <a:avLst/>
          </a:prstGeom>
          <a:solidFill>
            <a:srgbClr val="C6D9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8" rIns="91430" bIns="45718" rtlCol="0" anchor="ctr"/>
          <a:lstStyle/>
          <a:p>
            <a:pPr algn="ctr" defTabSz="914286"/>
            <a:endParaRPr lang="en-GB" sz="19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67453-40FC-4135-9BBF-E2B2967A5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E585B8-9B74-42AB-BF12-E38CF20412A3}"/>
              </a:ext>
            </a:extLst>
          </p:cNvPr>
          <p:cNvSpPr/>
          <p:nvPr userDrawn="1"/>
        </p:nvSpPr>
        <p:spPr>
          <a:xfrm>
            <a:off x="0" y="-20365"/>
            <a:ext cx="12192000" cy="803121"/>
          </a:xfrm>
          <a:prstGeom prst="rect">
            <a:avLst/>
          </a:prstGeom>
          <a:solidFill>
            <a:srgbClr val="C6D9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8" rIns="91430" bIns="45718" rtlCol="0" anchor="ctr"/>
          <a:lstStyle/>
          <a:p>
            <a:pPr algn="ctr" defTabSz="914286"/>
            <a:endParaRPr lang="en-GB" sz="1900">
              <a:solidFill>
                <a:srgbClr val="C6D9F1"/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0A59D-C33F-4A72-AE63-A30B8327B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1673" y="6480792"/>
            <a:ext cx="2743200" cy="365125"/>
          </a:xfrm>
        </p:spPr>
        <p:txBody>
          <a:bodyPr/>
          <a:lstStyle>
            <a:lvl1pPr>
              <a:defRPr>
                <a:solidFill>
                  <a:srgbClr val="334186"/>
                </a:solidFill>
              </a:defRPr>
            </a:lvl1pPr>
          </a:lstStyle>
          <a:p>
            <a:fld id="{3A3A6714-3D1F-4857-9904-D935B84167FA}" type="slidenum">
              <a:rPr lang="en-GB" smtClean="0">
                <a:latin typeface="Calibri"/>
              </a:rPr>
              <a:pPr/>
              <a:t>‹#›</a:t>
            </a:fld>
            <a:endParaRPr lang="en-GB" dirty="0"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24E374-2929-425B-AB91-F7DB9C25E8C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44" y="83791"/>
            <a:ext cx="1421141" cy="6105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DBE863-E0D1-4AFD-ADD4-862FDCFD655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017" y="100425"/>
            <a:ext cx="679856" cy="4491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B3F7430-E5E4-4E3E-967C-CA4BF4306AA7}"/>
              </a:ext>
            </a:extLst>
          </p:cNvPr>
          <p:cNvSpPr txBox="1"/>
          <p:nvPr userDrawn="1"/>
        </p:nvSpPr>
        <p:spPr>
          <a:xfrm>
            <a:off x="10967125" y="490883"/>
            <a:ext cx="1086567" cy="261608"/>
          </a:xfrm>
          <a:prstGeom prst="rect">
            <a:avLst/>
          </a:prstGeom>
          <a:noFill/>
        </p:spPr>
        <p:txBody>
          <a:bodyPr wrap="square" lIns="91430" tIns="45718" rIns="91430" bIns="45718" rtlCol="0">
            <a:spAutoFit/>
          </a:bodyPr>
          <a:lstStyle/>
          <a:p>
            <a:pPr algn="ctr" defTabSz="914286"/>
            <a:r>
              <a:rPr lang="en-GB" sz="1100" dirty="0">
                <a:solidFill>
                  <a:srgbClr val="0070C0"/>
                </a:solidFill>
                <a:latin typeface="Calibri"/>
              </a:rPr>
              <a:t>Horizon 2020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07062F-D1E3-4938-A350-3A6A49BD0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5129" y="-272186"/>
            <a:ext cx="7961747" cy="1325563"/>
          </a:xfrm>
        </p:spPr>
        <p:txBody>
          <a:bodyPr>
            <a:normAutofit/>
          </a:bodyPr>
          <a:lstStyle>
            <a:lvl1pPr algn="ctr">
              <a:defRPr sz="3500" b="1">
                <a:solidFill>
                  <a:srgbClr val="334186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91A38598-CD5E-4EEA-8C9C-B6A45CED45F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543" y="6462572"/>
            <a:ext cx="6544711" cy="365125"/>
          </a:xfrm>
        </p:spPr>
        <p:txBody>
          <a:bodyPr/>
          <a:lstStyle>
            <a:lvl1pPr>
              <a:defRPr i="1">
                <a:solidFill>
                  <a:srgbClr val="334186"/>
                </a:solidFill>
              </a:defRPr>
            </a:lvl1pPr>
          </a:lstStyle>
          <a:p>
            <a:pPr algn="l"/>
            <a:r>
              <a:rPr lang="en-US">
                <a:latin typeface="Calibri"/>
              </a:rPr>
              <a:t>Novel High Gradient Particle Accelerators | Ralph Assmann | JUAS 2021</a:t>
            </a:r>
            <a:endParaRPr lang="en-GB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214704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B3ECE-38C0-41C5-B5FD-FE7542F4B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5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EF0D06-D3A0-4DE6-8CC0-4A4DB982C3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4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28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3714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5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8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1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1DBD5B-7B49-4589-B594-DC9A90BE6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A5FAE6-1818-45F4-AEC4-DBBFF2AEB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A27FB-CC42-4806-BF2F-FE72E1D41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50933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6CA7D-A958-4D83-BD37-67554F183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AB50BF-F605-4DE5-B849-F548979E33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81190D-8B24-4D0B-AB84-0487BA62C0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64D7AB-43E4-4907-8B55-0CABC49F7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FD668E-A853-4EB6-A108-544CE1BEA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8DDB9E-69C7-425F-BA2E-AB92B1435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188501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79C7D-0F9D-47A1-9DB8-D92207491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01449B-6526-4DB3-A7E1-BCFE694ABE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3" indent="0">
              <a:buNone/>
              <a:defRPr sz="2000" b="1"/>
            </a:lvl2pPr>
            <a:lvl3pPr marL="914286" indent="0">
              <a:buNone/>
              <a:defRPr sz="1900" b="1"/>
            </a:lvl3pPr>
            <a:lvl4pPr marL="1371430" indent="0">
              <a:buNone/>
              <a:defRPr sz="1600" b="1"/>
            </a:lvl4pPr>
            <a:lvl5pPr marL="1828573" indent="0">
              <a:buNone/>
              <a:defRPr sz="1600" b="1"/>
            </a:lvl5pPr>
            <a:lvl6pPr marL="2285718" indent="0">
              <a:buNone/>
              <a:defRPr sz="1600" b="1"/>
            </a:lvl6pPr>
            <a:lvl7pPr marL="2742858" indent="0">
              <a:buNone/>
              <a:defRPr sz="1600" b="1"/>
            </a:lvl7pPr>
            <a:lvl8pPr marL="3200000" indent="0">
              <a:buNone/>
              <a:defRPr sz="1600" b="1"/>
            </a:lvl8pPr>
            <a:lvl9pPr marL="365714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AC8AFD-55B9-4DEF-9594-32D67BF891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14B171-114D-4EB3-B2F6-76B341C17B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3" indent="0">
              <a:buNone/>
              <a:defRPr sz="2000" b="1"/>
            </a:lvl2pPr>
            <a:lvl3pPr marL="914286" indent="0">
              <a:buNone/>
              <a:defRPr sz="1900" b="1"/>
            </a:lvl3pPr>
            <a:lvl4pPr marL="1371430" indent="0">
              <a:buNone/>
              <a:defRPr sz="1600" b="1"/>
            </a:lvl4pPr>
            <a:lvl5pPr marL="1828573" indent="0">
              <a:buNone/>
              <a:defRPr sz="1600" b="1"/>
            </a:lvl5pPr>
            <a:lvl6pPr marL="2285718" indent="0">
              <a:buNone/>
              <a:defRPr sz="1600" b="1"/>
            </a:lvl6pPr>
            <a:lvl7pPr marL="2742858" indent="0">
              <a:buNone/>
              <a:defRPr sz="1600" b="1"/>
            </a:lvl7pPr>
            <a:lvl8pPr marL="3200000" indent="0">
              <a:buNone/>
              <a:defRPr sz="1600" b="1"/>
            </a:lvl8pPr>
            <a:lvl9pPr marL="365714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35E9F9-8F3C-4A54-9D9D-4866E84F51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8F391B-4A5B-44FF-9112-4C72FEEEF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32BDC6-EF28-4639-A57D-93A951DEB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5C620B-A49F-4FC3-9CDE-D3A099B3F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47034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2FE39-874E-4CD5-9BD9-668C5962A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5816B5-48BD-495C-97CE-D4EC4A72C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65F970-D40B-41CC-905B-66E452A45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39323-00DD-40F7-BE76-2E6C11066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1219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E74BC5-C71B-4911-8D4D-48BF1DDFD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889837-F55F-4D94-96C6-FDC14111A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6EE0A9-FF88-435A-A5BA-C04A4A20F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29003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6F680-0DF0-4DB9-84FC-E03D1D17E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2A6C4-45FE-4F28-9E5D-C22C4EABAA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32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39418E-6DFD-433F-B449-1AC315412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43" indent="0">
              <a:buNone/>
              <a:defRPr sz="1500"/>
            </a:lvl2pPr>
            <a:lvl3pPr marL="914286" indent="0">
              <a:buNone/>
              <a:defRPr sz="1200"/>
            </a:lvl3pPr>
            <a:lvl4pPr marL="1371430" indent="0">
              <a:buNone/>
              <a:defRPr sz="1100"/>
            </a:lvl4pPr>
            <a:lvl5pPr marL="1828573" indent="0">
              <a:buNone/>
              <a:defRPr sz="1100"/>
            </a:lvl5pPr>
            <a:lvl6pPr marL="2285718" indent="0">
              <a:buNone/>
              <a:defRPr sz="1100"/>
            </a:lvl6pPr>
            <a:lvl7pPr marL="2742858" indent="0">
              <a:buNone/>
              <a:defRPr sz="1100"/>
            </a:lvl7pPr>
            <a:lvl8pPr marL="3200000" indent="0">
              <a:buNone/>
              <a:defRPr sz="1100"/>
            </a:lvl8pPr>
            <a:lvl9pPr marL="3657143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FE703E-50D6-4624-ADC0-1F454A4F7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204868-D742-42C8-B758-8015CC939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304860-41DB-4D59-92DE-2D5DCEB6C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97655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F056A-5A1D-46F6-8C0E-C94D64AB0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20A7AD-34E1-479D-96D9-41D73D2BC7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32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43" indent="0">
              <a:buNone/>
              <a:defRPr sz="2800"/>
            </a:lvl2pPr>
            <a:lvl3pPr marL="914286" indent="0">
              <a:buNone/>
              <a:defRPr sz="2400"/>
            </a:lvl3pPr>
            <a:lvl4pPr marL="1371430" indent="0">
              <a:buNone/>
              <a:defRPr sz="2000"/>
            </a:lvl4pPr>
            <a:lvl5pPr marL="1828573" indent="0">
              <a:buNone/>
              <a:defRPr sz="2000"/>
            </a:lvl5pPr>
            <a:lvl6pPr marL="2285718" indent="0">
              <a:buNone/>
              <a:defRPr sz="2000"/>
            </a:lvl6pPr>
            <a:lvl7pPr marL="2742858" indent="0">
              <a:buNone/>
              <a:defRPr sz="2000"/>
            </a:lvl7pPr>
            <a:lvl8pPr marL="3200000" indent="0">
              <a:buNone/>
              <a:defRPr sz="2000"/>
            </a:lvl8pPr>
            <a:lvl9pPr marL="3657143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CF396-5BDA-493A-BE14-6970B2A6A4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43" indent="0">
              <a:buNone/>
              <a:defRPr sz="1500"/>
            </a:lvl2pPr>
            <a:lvl3pPr marL="914286" indent="0">
              <a:buNone/>
              <a:defRPr sz="1200"/>
            </a:lvl3pPr>
            <a:lvl4pPr marL="1371430" indent="0">
              <a:buNone/>
              <a:defRPr sz="1100"/>
            </a:lvl4pPr>
            <a:lvl5pPr marL="1828573" indent="0">
              <a:buNone/>
              <a:defRPr sz="1100"/>
            </a:lvl5pPr>
            <a:lvl6pPr marL="2285718" indent="0">
              <a:buNone/>
              <a:defRPr sz="1100"/>
            </a:lvl6pPr>
            <a:lvl7pPr marL="2742858" indent="0">
              <a:buNone/>
              <a:defRPr sz="1100"/>
            </a:lvl7pPr>
            <a:lvl8pPr marL="3200000" indent="0">
              <a:buNone/>
              <a:defRPr sz="1100"/>
            </a:lvl8pPr>
            <a:lvl9pPr marL="3657143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549718-E11B-4798-B557-8535A42A3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02643F-AD2D-4880-8FAA-CCFBD436F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73E56F-CB65-40EB-80C3-544322231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7937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601049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89FF0-0307-4B4D-A505-B6EF11E6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D7D9C3-6A3D-4B49-8F69-6DD5267217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36D667-E267-4B13-95C1-C3CB82FF2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111F9-9D6D-4B00-A3A0-9F8E5E517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F3CE0-8238-4AB5-96E8-D7E7DC9F7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82656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EB73AB-ED98-4653-B7C8-8E9A1CAE88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31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C88A75-0E25-484A-ABB6-91EE48CB68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3" y="365131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853A6-59D6-4F0D-867C-E0769B650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F17E7-7655-43A1-88B7-88B541B0D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C23E5-FBEB-4136-8F33-3D684E5DE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80544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55" y="0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dirty="0"/>
              <a:t>Bild durch Klicken auf Symbol hinzufügen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7986" y="3573016"/>
            <a:ext cx="11376025" cy="1296144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z="1600" dirty="0"/>
              <a:t>&lt;type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talk</a:t>
            </a:r>
            <a:r>
              <a:rPr lang="de-DE" sz="1600" dirty="0"/>
              <a:t>&gt; in</a:t>
            </a:r>
          </a:p>
          <a:p>
            <a:r>
              <a:rPr lang="de-DE" sz="1600" b="0" dirty="0"/>
              <a:t>Helmholtz </a:t>
            </a:r>
            <a:r>
              <a:rPr lang="de-DE" sz="1600" b="0" dirty="0" err="1"/>
              <a:t>program</a:t>
            </a:r>
            <a:r>
              <a:rPr lang="de-DE" sz="1600" b="0" dirty="0"/>
              <a:t>: &lt;p</a:t>
            </a:r>
            <a:r>
              <a:rPr lang="en-GB" sz="1600" b="0" dirty="0" err="1"/>
              <a:t>rogram</a:t>
            </a:r>
            <a:r>
              <a:rPr lang="en-GB" sz="1600" b="0" dirty="0"/>
              <a:t> name&gt; (XXX)</a:t>
            </a:r>
          </a:p>
          <a:p>
            <a:r>
              <a:rPr lang="en-GB" sz="1600" b="0" dirty="0" err="1"/>
              <a:t>PoF</a:t>
            </a:r>
            <a:r>
              <a:rPr lang="en-GB" sz="1600" b="0" dirty="0"/>
              <a:t> III Topic: &lt;topic&gt; OR </a:t>
            </a:r>
            <a:r>
              <a:rPr lang="de-DE" sz="1600" b="0" dirty="0" err="1"/>
              <a:t>PoF</a:t>
            </a:r>
            <a:r>
              <a:rPr lang="de-DE" sz="1600" b="0" dirty="0"/>
              <a:t> III </a:t>
            </a:r>
            <a:r>
              <a:rPr lang="de-DE" sz="1600" b="0" dirty="0" err="1"/>
              <a:t>research</a:t>
            </a:r>
            <a:r>
              <a:rPr lang="de-DE" sz="1600" b="0" dirty="0"/>
              <a:t> </a:t>
            </a:r>
            <a:r>
              <a:rPr lang="de-DE" sz="1600" b="0" dirty="0" err="1"/>
              <a:t>theme</a:t>
            </a:r>
            <a:r>
              <a:rPr lang="de-DE" sz="1600" b="0" dirty="0"/>
              <a:t>: &lt;</a:t>
            </a:r>
            <a:r>
              <a:rPr lang="de-DE" sz="1600" b="0" dirty="0" err="1"/>
              <a:t>research</a:t>
            </a:r>
            <a:r>
              <a:rPr lang="de-DE" sz="1600" b="0" dirty="0"/>
              <a:t> </a:t>
            </a:r>
            <a:r>
              <a:rPr lang="de-DE" sz="1600" b="0" dirty="0" err="1"/>
              <a:t>theme</a:t>
            </a:r>
            <a:r>
              <a:rPr lang="de-DE" sz="1600" b="0" dirty="0"/>
              <a:t>&gt; </a:t>
            </a:r>
            <a:endParaRPr lang="en-GB" sz="1600" b="0" dirty="0"/>
          </a:p>
          <a:p>
            <a:r>
              <a:rPr lang="de-DE" sz="1600" b="0" dirty="0"/>
              <a:t>DESY Research Unit: </a:t>
            </a:r>
            <a:r>
              <a:rPr lang="en-GB" sz="1600" b="0" dirty="0"/>
              <a:t>&lt;research unit&gt;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464" y="4937942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noProof="0" dirty="0"/>
              <a:t>Textmasterformat bearbeiten</a:t>
            </a:r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579"/>
            <a:ext cx="793750" cy="794719"/>
          </a:xfrm>
          <a:prstGeom prst="rect">
            <a:avLst/>
          </a:prstGeom>
        </p:spPr>
      </p:pic>
      <p:sp>
        <p:nvSpPr>
          <p:cNvPr id="15" name="Untertitel 2"/>
          <p:cNvSpPr txBox="1">
            <a:spLocks/>
          </p:cNvSpPr>
          <p:nvPr userDrawn="1"/>
        </p:nvSpPr>
        <p:spPr>
          <a:xfrm>
            <a:off x="407987" y="3501008"/>
            <a:ext cx="11376025" cy="15257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tabLst>
                <a:tab pos="26670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b="0" dirty="0">
              <a:solidFill>
                <a:srgbClr val="FF9E1B"/>
              </a:solidFill>
              <a:latin typeface="Arial"/>
            </a:endParaRPr>
          </a:p>
        </p:txBody>
      </p:sp>
      <p:pic>
        <p:nvPicPr>
          <p:cNvPr id="17" name="Picture 2" descr="https://www.helmholtz.de/fileadmin/user_upload/04_mediathek/Logos_2017/2017_H_Logo_RGB_untereinander_EN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" y="5533346"/>
            <a:ext cx="3528392" cy="106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5697182"/>
            <a:ext cx="1067253" cy="761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6636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/>
                </a:solidFill>
                <a:latin typeface="Arial"/>
              </a:rPr>
              <a:t>Novel High Gradient Particle Accelerators | Ralph Assmann | JUAS 2021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538733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/>
                </a:solidFill>
                <a:latin typeface="Arial"/>
              </a:rPr>
              <a:t>Novel High Gradient Particle Accelerators | Ralph Assmann | JUAS 2021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33706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28820" y="6582809"/>
            <a:ext cx="9415652" cy="194989"/>
          </a:xfrm>
        </p:spPr>
        <p:txBody>
          <a:bodyPr/>
          <a:lstStyle/>
          <a:p>
            <a:r>
              <a:rPr lang="en-GB">
                <a:solidFill>
                  <a:prstClr val="black"/>
                </a:solidFill>
                <a:latin typeface="Arial"/>
              </a:rPr>
              <a:t>Novel High Gradient Particle Accelerators | Ralph Assmann | JUAS 2021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040877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7580433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56" y="6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dirty="0"/>
              <a:t>Bild durch Klicken auf Symbol hinzufügen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94" y="349615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7993" y="3573016"/>
            <a:ext cx="11376025" cy="1296144"/>
          </a:xfrm>
        </p:spPr>
        <p:txBody>
          <a:bodyPr/>
          <a:lstStyle>
            <a:lvl1pPr marL="0" indent="0" algn="l">
              <a:buNone/>
              <a:defRPr sz="1900" b="1">
                <a:solidFill>
                  <a:schemeClr val="accent2"/>
                </a:solidFill>
              </a:defRPr>
            </a:lvl1pPr>
            <a:lvl2pPr marL="457143" indent="0" algn="ctr">
              <a:buNone/>
              <a:defRPr sz="2000"/>
            </a:lvl2pPr>
            <a:lvl3pPr marL="914286" indent="0" algn="ctr">
              <a:buNone/>
              <a:defRPr sz="1900"/>
            </a:lvl3pPr>
            <a:lvl4pPr marL="1371430" indent="0" algn="ctr">
              <a:buNone/>
              <a:defRPr sz="1600"/>
            </a:lvl4pPr>
            <a:lvl5pPr marL="1828573" indent="0" algn="ctr">
              <a:buNone/>
              <a:defRPr sz="1600"/>
            </a:lvl5pPr>
            <a:lvl6pPr marL="2285718" indent="0" algn="ctr">
              <a:buNone/>
              <a:defRPr sz="1600"/>
            </a:lvl6pPr>
            <a:lvl7pPr marL="2742858" indent="0" algn="ctr">
              <a:buNone/>
              <a:defRPr sz="1600"/>
            </a:lvl7pPr>
            <a:lvl8pPr marL="3200000" indent="0" algn="ctr">
              <a:buNone/>
              <a:defRPr sz="1600"/>
            </a:lvl8pPr>
            <a:lvl9pPr marL="3657143" indent="0" algn="ctr">
              <a:buNone/>
              <a:defRPr sz="1600"/>
            </a:lvl9pPr>
          </a:lstStyle>
          <a:p>
            <a:r>
              <a:rPr lang="de-DE" sz="1600" dirty="0"/>
              <a:t>&lt;type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talk</a:t>
            </a:r>
            <a:r>
              <a:rPr lang="de-DE" sz="1600" dirty="0"/>
              <a:t>&gt; in</a:t>
            </a:r>
          </a:p>
          <a:p>
            <a:r>
              <a:rPr lang="de-DE" sz="1600" b="0" dirty="0"/>
              <a:t>Helmholtz </a:t>
            </a:r>
            <a:r>
              <a:rPr lang="de-DE" sz="1600" b="0" dirty="0" err="1"/>
              <a:t>program</a:t>
            </a:r>
            <a:r>
              <a:rPr lang="de-DE" sz="1600" b="0" dirty="0"/>
              <a:t>: &lt;p</a:t>
            </a:r>
            <a:r>
              <a:rPr lang="en-GB" sz="1600" b="0" dirty="0" err="1"/>
              <a:t>rogram</a:t>
            </a:r>
            <a:r>
              <a:rPr lang="en-GB" sz="1600" b="0" dirty="0"/>
              <a:t> name&gt; (XXX)</a:t>
            </a:r>
          </a:p>
          <a:p>
            <a:r>
              <a:rPr lang="en-GB" sz="1600" b="0" dirty="0" err="1"/>
              <a:t>PoF</a:t>
            </a:r>
            <a:r>
              <a:rPr lang="en-GB" sz="1600" b="0" dirty="0"/>
              <a:t> III Topic: &lt;topic&gt; OR </a:t>
            </a:r>
            <a:r>
              <a:rPr lang="de-DE" sz="1600" b="0" dirty="0" err="1"/>
              <a:t>PoF</a:t>
            </a:r>
            <a:r>
              <a:rPr lang="de-DE" sz="1600" b="0" dirty="0"/>
              <a:t> III </a:t>
            </a:r>
            <a:r>
              <a:rPr lang="de-DE" sz="1600" b="0" dirty="0" err="1"/>
              <a:t>research</a:t>
            </a:r>
            <a:r>
              <a:rPr lang="de-DE" sz="1600" b="0" dirty="0"/>
              <a:t> </a:t>
            </a:r>
            <a:r>
              <a:rPr lang="de-DE" sz="1600" b="0" dirty="0" err="1"/>
              <a:t>theme</a:t>
            </a:r>
            <a:r>
              <a:rPr lang="de-DE" sz="1600" b="0" dirty="0"/>
              <a:t>: &lt;</a:t>
            </a:r>
            <a:r>
              <a:rPr lang="de-DE" sz="1600" b="0" dirty="0" err="1"/>
              <a:t>research</a:t>
            </a:r>
            <a:r>
              <a:rPr lang="de-DE" sz="1600" b="0" dirty="0"/>
              <a:t> </a:t>
            </a:r>
            <a:r>
              <a:rPr lang="de-DE" sz="1600" b="0" dirty="0" err="1"/>
              <a:t>theme</a:t>
            </a:r>
            <a:r>
              <a:rPr lang="de-DE" sz="1600" b="0" dirty="0"/>
              <a:t>&gt; </a:t>
            </a:r>
            <a:endParaRPr lang="en-GB" sz="1600" b="0" dirty="0"/>
          </a:p>
          <a:p>
            <a:r>
              <a:rPr lang="de-DE" sz="1600" b="0" dirty="0"/>
              <a:t>DESY Research Unit: </a:t>
            </a:r>
            <a:r>
              <a:rPr lang="en-GB" sz="1600" b="0" dirty="0"/>
              <a:t>&lt;research unit&gt;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467" y="4937944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500"/>
            </a:lvl1pPr>
          </a:lstStyle>
          <a:p>
            <a:pPr lvl="0"/>
            <a:r>
              <a:rPr lang="de-DE" noProof="0" dirty="0"/>
              <a:t>Textmasterformat bearbeiten</a:t>
            </a:r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038" y="5669586"/>
            <a:ext cx="793751" cy="794719"/>
          </a:xfrm>
          <a:prstGeom prst="rect">
            <a:avLst/>
          </a:prstGeom>
        </p:spPr>
      </p:pic>
      <p:sp>
        <p:nvSpPr>
          <p:cNvPr id="15" name="Untertitel 2"/>
          <p:cNvSpPr txBox="1">
            <a:spLocks/>
          </p:cNvSpPr>
          <p:nvPr userDrawn="1"/>
        </p:nvSpPr>
        <p:spPr>
          <a:xfrm>
            <a:off x="407994" y="3501009"/>
            <a:ext cx="11376025" cy="15257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tabLst>
                <a:tab pos="26670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b="0" dirty="0">
              <a:solidFill>
                <a:srgbClr val="FF9E1B"/>
              </a:solidFill>
              <a:latin typeface="Arial"/>
            </a:endParaRPr>
          </a:p>
        </p:txBody>
      </p:sp>
      <p:pic>
        <p:nvPicPr>
          <p:cNvPr id="17" name="Picture 2" descr="https://www.helmholtz.de/fileadmin/user_upload/04_mediathek/Logos_2017/2017_H_Logo_RGB_untereinander_EN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6" y="5533348"/>
            <a:ext cx="3528392" cy="106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2384" y="5697187"/>
            <a:ext cx="1067253" cy="761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2506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Arial"/>
              </a:rPr>
              <a:t>Novel High Gradient Particle Accelerators | Ralph Assmann | JUAS 2021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94" y="817503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667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94" y="1406433"/>
            <a:ext cx="7524751" cy="2454375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94" y="3963539"/>
            <a:ext cx="7524751" cy="2454375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8" y="1449391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8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943163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Arial"/>
              </a:rPr>
              <a:t>Novel High Gradient Particle Accelerators | Ralph Assmann | JUAS 2021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94" y="817503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667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94" y="1406433"/>
            <a:ext cx="7524751" cy="2454375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94" y="3963539"/>
            <a:ext cx="7524751" cy="2454375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8" y="1449391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8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9559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28820" y="6582809"/>
            <a:ext cx="9415652" cy="194989"/>
          </a:xfrm>
        </p:spPr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28823" y="6582812"/>
            <a:ext cx="9415652" cy="194989"/>
          </a:xfrm>
        </p:spPr>
        <p:txBody>
          <a:bodyPr/>
          <a:lstStyle/>
          <a:p>
            <a:r>
              <a:rPr lang="en-US">
                <a:solidFill>
                  <a:prstClr val="black"/>
                </a:solidFill>
                <a:latin typeface="Arial"/>
              </a:rPr>
              <a:t>Novel High Gradient Particle Accelerators | Ralph Assmann | JUAS 2021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94" y="817503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667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8967648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94" y="349615"/>
            <a:ext cx="11376025" cy="3511191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721414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D6FE7A-B020-4958-8B6D-27CB296925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94639"/>
            <a:ext cx="12192000" cy="71526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7148D2-B24D-4976-994F-BB66CEEA5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23495" y="1939639"/>
            <a:ext cx="7813967" cy="1043855"/>
          </a:xfrm>
        </p:spPr>
        <p:txBody>
          <a:bodyPr anchor="b">
            <a:normAutofit/>
          </a:bodyPr>
          <a:lstStyle>
            <a:lvl1pPr algn="l">
              <a:defRPr sz="48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30B7C0-3837-4386-90FE-545DE779AD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32730" y="3153931"/>
            <a:ext cx="7813967" cy="812944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FFC000"/>
                </a:solidFill>
              </a:defRPr>
            </a:lvl1pPr>
            <a:lvl2pPr marL="457143" indent="0" algn="ctr">
              <a:buNone/>
              <a:defRPr sz="2000"/>
            </a:lvl2pPr>
            <a:lvl3pPr marL="914286" indent="0" algn="ctr">
              <a:buNone/>
              <a:defRPr sz="1900"/>
            </a:lvl3pPr>
            <a:lvl4pPr marL="1371430" indent="0" algn="ctr">
              <a:buNone/>
              <a:defRPr sz="1600"/>
            </a:lvl4pPr>
            <a:lvl5pPr marL="1828573" indent="0" algn="ctr">
              <a:buNone/>
              <a:defRPr sz="1600"/>
            </a:lvl5pPr>
            <a:lvl6pPr marL="2285718" indent="0" algn="ctr">
              <a:buNone/>
              <a:defRPr sz="1600"/>
            </a:lvl6pPr>
            <a:lvl7pPr marL="2742858" indent="0" algn="ctr">
              <a:buNone/>
              <a:defRPr sz="1600"/>
            </a:lvl7pPr>
            <a:lvl8pPr marL="3200000" indent="0" algn="ctr">
              <a:buNone/>
              <a:defRPr sz="1600"/>
            </a:lvl8pPr>
            <a:lvl9pPr marL="3657143" indent="0" algn="ctr">
              <a:buNone/>
              <a:defRPr sz="1600"/>
            </a:lvl9pPr>
          </a:lstStyle>
          <a:p>
            <a:r>
              <a:rPr lang="en-US" dirty="0"/>
              <a:t>Click to add author / institute</a:t>
            </a:r>
            <a:r>
              <a:rPr lang="en-GB" dirty="0"/>
              <a:t> and occasion</a:t>
            </a:r>
            <a:endParaRPr lang="en-US" dirty="0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C5D55CEB-8871-4376-83C3-EB75954FFB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93946" y="376193"/>
            <a:ext cx="2788151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8" rIns="91430" bIns="45718">
            <a:spAutoFit/>
          </a:bodyPr>
          <a:lstStyle/>
          <a:p>
            <a:pPr defTabSz="457143"/>
            <a:r>
              <a:rPr lang="en-GB" altLang="en-US" sz="2400" dirty="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pPr defTabSz="457143"/>
            <a:r>
              <a:rPr lang="en-GB" altLang="en-US" sz="2400" dirty="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pPr defTabSz="457143"/>
            <a:r>
              <a:rPr lang="en-GB" altLang="en-US" sz="2400" dirty="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pPr defTabSz="457143"/>
            <a:r>
              <a:rPr lang="en-GB" altLang="en-US" sz="2400" dirty="0">
                <a:solidFill>
                  <a:prstClr val="white"/>
                </a:solidFill>
                <a:latin typeface="Arial Narrow" pitchFamily="34" charset="0"/>
              </a:rPr>
              <a:t>EXCELLENCE IN</a:t>
            </a:r>
          </a:p>
          <a:p>
            <a:pPr defTabSz="457143"/>
            <a:r>
              <a:rPr lang="en-GB" altLang="en-US" sz="2400" dirty="0">
                <a:solidFill>
                  <a:prstClr val="white"/>
                </a:solidFill>
                <a:latin typeface="Arial Narrow" pitchFamily="34" charset="0"/>
              </a:rPr>
              <a:t>APPLICATIONS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FFC2DC-0A79-4704-822E-B6075471282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4002" y="273560"/>
            <a:ext cx="2788151" cy="126123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7E8047B-931F-4016-99D3-0ED0AA97AB15}"/>
              </a:ext>
            </a:extLst>
          </p:cNvPr>
          <p:cNvGrpSpPr/>
          <p:nvPr userDrawn="1"/>
        </p:nvGrpSpPr>
        <p:grpSpPr>
          <a:xfrm>
            <a:off x="293939" y="5207205"/>
            <a:ext cx="4032448" cy="1152131"/>
            <a:chOff x="755576" y="5229198"/>
            <a:chExt cx="4032448" cy="115213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829EB28-3979-4E23-B67B-4BD9DC678876}"/>
                </a:ext>
              </a:extLst>
            </p:cNvPr>
            <p:cNvSpPr/>
            <p:nvPr userDrawn="1"/>
          </p:nvSpPr>
          <p:spPr>
            <a:xfrm rot="5400000">
              <a:off x="2195735" y="3789039"/>
              <a:ext cx="1152130" cy="4032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43"/>
              <a:endParaRPr lang="en-GB" sz="1900">
                <a:solidFill>
                  <a:prstClr val="white"/>
                </a:solidFill>
                <a:latin typeface="Arial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6AB5343-DEF8-428B-9601-6F9A5A8D7147}"/>
                </a:ext>
              </a:extLst>
            </p:cNvPr>
            <p:cNvGrpSpPr/>
            <p:nvPr userDrawn="1"/>
          </p:nvGrpSpPr>
          <p:grpSpPr>
            <a:xfrm>
              <a:off x="864463" y="5363056"/>
              <a:ext cx="3814672" cy="898636"/>
              <a:chOff x="894080" y="5363056"/>
              <a:chExt cx="3814672" cy="898636"/>
            </a:xfrm>
          </p:grpSpPr>
          <p:pic>
            <p:nvPicPr>
              <p:cNvPr id="13" name="Picture 12" descr="de.png">
                <a:extLst>
                  <a:ext uri="{FF2B5EF4-FFF2-40B4-BE49-F238E27FC236}">
                    <a16:creationId xmlns:a16="http://schemas.microsoft.com/office/drawing/2014/main" id="{374DBCFF-5E3A-42F4-84DC-D52AC027567E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4" name="Picture 13" descr="gb.png">
                <a:extLst>
                  <a:ext uri="{FF2B5EF4-FFF2-40B4-BE49-F238E27FC236}">
                    <a16:creationId xmlns:a16="http://schemas.microsoft.com/office/drawing/2014/main" id="{1CD0D48D-A961-4BB5-990F-0A03C5AF4AD0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5" name="Picture 14" descr="fr.png">
                <a:extLst>
                  <a:ext uri="{FF2B5EF4-FFF2-40B4-BE49-F238E27FC236}">
                    <a16:creationId xmlns:a16="http://schemas.microsoft.com/office/drawing/2014/main" id="{491FD068-FBD3-4CDE-8432-4127C212D8A6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6" name="Picture 15" descr="it.png">
                <a:extLst>
                  <a:ext uri="{FF2B5EF4-FFF2-40B4-BE49-F238E27FC236}">
                    <a16:creationId xmlns:a16="http://schemas.microsoft.com/office/drawing/2014/main" id="{B34B65D5-9FD0-4D9A-8766-469EC1535BB7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55562" y="5363056"/>
                <a:ext cx="568166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7" name="Picture 16" descr="pt.png">
                <a:extLst>
                  <a:ext uri="{FF2B5EF4-FFF2-40B4-BE49-F238E27FC236}">
                    <a16:creationId xmlns:a16="http://schemas.microsoft.com/office/drawing/2014/main" id="{01549676-8E73-4E05-AE67-DBB530B9998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1880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8" name="Picture 17" descr="jp.png">
                <a:extLst>
                  <a:ext uri="{FF2B5EF4-FFF2-40B4-BE49-F238E27FC236}">
                    <a16:creationId xmlns:a16="http://schemas.microsoft.com/office/drawing/2014/main" id="{D1CC7EA9-E704-4605-BD3C-C3957849C72B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9" name="Picture 18" descr="us.png">
                <a:extLst>
                  <a:ext uri="{FF2B5EF4-FFF2-40B4-BE49-F238E27FC236}">
                    <a16:creationId xmlns:a16="http://schemas.microsoft.com/office/drawing/2014/main" id="{DF8ECB0A-DD57-4A5F-8697-B65FF16CF49E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47664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0" name="Picture 19" descr="hu.png">
                <a:extLst>
                  <a:ext uri="{FF2B5EF4-FFF2-40B4-BE49-F238E27FC236}">
                    <a16:creationId xmlns:a16="http://schemas.microsoft.com/office/drawing/2014/main" id="{5630AC14-8F1B-4352-B4FA-989D57B98649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1" name="Picture 20" descr="se.png">
                <a:extLst>
                  <a:ext uri="{FF2B5EF4-FFF2-40B4-BE49-F238E27FC236}">
                    <a16:creationId xmlns:a16="http://schemas.microsoft.com/office/drawing/2014/main" id="{D42E610E-8D6C-4DCB-A391-B89BA1E7AD34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9952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2" name="Picture 21" descr="cn.png">
                <a:extLst>
                  <a:ext uri="{FF2B5EF4-FFF2-40B4-BE49-F238E27FC236}">
                    <a16:creationId xmlns:a16="http://schemas.microsoft.com/office/drawing/2014/main" id="{1FE80E1A-F10E-4A5F-A6AC-744DA453B5D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4502D29-D994-4404-8F68-0B7F8FB0397E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18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E40422B5-BAE0-4CD7-BD78-509BC442EE9D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9952" y="5898764"/>
                <a:ext cx="568800" cy="36292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BFE90DE8-3BA8-471E-9749-65A67AA27786}"/>
              </a:ext>
            </a:extLst>
          </p:cNvPr>
          <p:cNvSpPr txBox="1"/>
          <p:nvPr userDrawn="1"/>
        </p:nvSpPr>
        <p:spPr>
          <a:xfrm>
            <a:off x="902493" y="6439396"/>
            <a:ext cx="3309467" cy="461665"/>
          </a:xfrm>
          <a:prstGeom prst="rect">
            <a:avLst/>
          </a:prstGeom>
          <a:noFill/>
        </p:spPr>
        <p:txBody>
          <a:bodyPr wrap="square" lIns="91430" tIns="45718" rIns="91430" bIns="45718" rtlCol="0">
            <a:spAutoFit/>
          </a:bodyPr>
          <a:lstStyle/>
          <a:p>
            <a:pPr defTabSz="457143"/>
            <a:r>
              <a:rPr lang="en-GB" sz="800" dirty="0">
                <a:solidFill>
                  <a:prstClr val="white"/>
                </a:solidFill>
                <a:latin typeface="Arial"/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C0846F4-509B-4FA4-A3BB-D53C82698E9F}"/>
              </a:ext>
            </a:extLst>
          </p:cNvPr>
          <p:cNvPicPr>
            <a:picLocks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110" y="6453036"/>
            <a:ext cx="472111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911099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C411757-6C00-4818-AAC7-B952F80424A0}"/>
              </a:ext>
            </a:extLst>
          </p:cNvPr>
          <p:cNvSpPr/>
          <p:nvPr userDrawn="1"/>
        </p:nvSpPr>
        <p:spPr>
          <a:xfrm>
            <a:off x="0" y="6462578"/>
            <a:ext cx="12192000" cy="401561"/>
          </a:xfrm>
          <a:prstGeom prst="rect">
            <a:avLst/>
          </a:prstGeom>
          <a:solidFill>
            <a:srgbClr val="C6D9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8" rIns="91430" bIns="45718" rtlCol="0" anchor="ctr"/>
          <a:lstStyle/>
          <a:p>
            <a:pPr algn="ctr" defTabSz="914286"/>
            <a:endParaRPr lang="en-GB" sz="19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67453-40FC-4135-9BBF-E2B2967A5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E585B8-9B74-42AB-BF12-E38CF20412A3}"/>
              </a:ext>
            </a:extLst>
          </p:cNvPr>
          <p:cNvSpPr/>
          <p:nvPr userDrawn="1"/>
        </p:nvSpPr>
        <p:spPr>
          <a:xfrm>
            <a:off x="0" y="-20365"/>
            <a:ext cx="12192000" cy="803121"/>
          </a:xfrm>
          <a:prstGeom prst="rect">
            <a:avLst/>
          </a:prstGeom>
          <a:solidFill>
            <a:srgbClr val="C6D9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8" rIns="91430" bIns="45718" rtlCol="0" anchor="ctr"/>
          <a:lstStyle/>
          <a:p>
            <a:pPr algn="ctr" defTabSz="914286"/>
            <a:endParaRPr lang="en-GB" sz="1900">
              <a:solidFill>
                <a:srgbClr val="C6D9F1"/>
              </a:solidFill>
              <a:latin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0A59D-C33F-4A72-AE63-A30B8327B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1673" y="6480792"/>
            <a:ext cx="2743200" cy="365125"/>
          </a:xfrm>
        </p:spPr>
        <p:txBody>
          <a:bodyPr lIns="91430" tIns="45718" rIns="91430" bIns="45718"/>
          <a:lstStyle>
            <a:lvl1pPr>
              <a:defRPr>
                <a:solidFill>
                  <a:srgbClr val="334186"/>
                </a:solidFill>
              </a:defRPr>
            </a:lvl1pPr>
          </a:lstStyle>
          <a:p>
            <a:pPr defTabSz="914286"/>
            <a:fld id="{3A3A6714-3D1F-4857-9904-D935B84167FA}" type="slidenum">
              <a:rPr lang="en-GB" sz="1900" smtClean="0">
                <a:latin typeface="Arial"/>
              </a:rPr>
              <a:pPr defTabSz="914286"/>
              <a:t>‹#›</a:t>
            </a:fld>
            <a:endParaRPr lang="en-GB" sz="1900" dirty="0"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24E374-2929-425B-AB91-F7DB9C25E8C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44" y="83791"/>
            <a:ext cx="1421141" cy="6105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DBE863-E0D1-4AFD-ADD4-862FDCFD655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017" y="100425"/>
            <a:ext cx="679856" cy="4491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B3F7430-E5E4-4E3E-967C-CA4BF4306AA7}"/>
              </a:ext>
            </a:extLst>
          </p:cNvPr>
          <p:cNvSpPr txBox="1"/>
          <p:nvPr userDrawn="1"/>
        </p:nvSpPr>
        <p:spPr>
          <a:xfrm>
            <a:off x="10967125" y="490883"/>
            <a:ext cx="1086567" cy="261608"/>
          </a:xfrm>
          <a:prstGeom prst="rect">
            <a:avLst/>
          </a:prstGeom>
          <a:noFill/>
        </p:spPr>
        <p:txBody>
          <a:bodyPr wrap="square" lIns="91430" tIns="45718" rIns="91430" bIns="45718" rtlCol="0">
            <a:spAutoFit/>
          </a:bodyPr>
          <a:lstStyle/>
          <a:p>
            <a:pPr algn="ctr" defTabSz="914286"/>
            <a:r>
              <a:rPr lang="en-GB" sz="1100" dirty="0">
                <a:solidFill>
                  <a:srgbClr val="0070C0"/>
                </a:solidFill>
                <a:latin typeface="Arial"/>
              </a:rPr>
              <a:t>Horizon 2020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07062F-D1E3-4938-A350-3A6A49BD0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5129" y="-272186"/>
            <a:ext cx="7961747" cy="1325563"/>
          </a:xfrm>
        </p:spPr>
        <p:txBody>
          <a:bodyPr>
            <a:normAutofit/>
          </a:bodyPr>
          <a:lstStyle>
            <a:lvl1pPr algn="ctr">
              <a:defRPr sz="3500" b="1">
                <a:solidFill>
                  <a:srgbClr val="334186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91A38598-CD5E-4EEA-8C9C-B6A45CED45F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543" y="6564481"/>
            <a:ext cx="5134463" cy="263216"/>
          </a:xfrm>
        </p:spPr>
        <p:txBody>
          <a:bodyPr/>
          <a:lstStyle>
            <a:lvl1pPr>
              <a:defRPr i="1">
                <a:solidFill>
                  <a:srgbClr val="334186"/>
                </a:solidFill>
              </a:defRPr>
            </a:lvl1pPr>
          </a:lstStyle>
          <a:p>
            <a:r>
              <a:rPr lang="en-US">
                <a:latin typeface="Arial"/>
              </a:rPr>
              <a:t>Novel High Gradient Particle Accelerators | Ralph Assmann | JUAS 2021</a:t>
            </a:r>
            <a:endParaRPr lang="en-GB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67724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D6FE7A-B020-4958-8B6D-27CB296925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6" t="6910" b="18163"/>
          <a:stretch/>
        </p:blipFill>
        <p:spPr>
          <a:xfrm>
            <a:off x="0" y="0"/>
            <a:ext cx="12192000" cy="68503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7148D2-B24D-4976-994F-BB66CEEA5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23495" y="1939639"/>
            <a:ext cx="7813967" cy="1043855"/>
          </a:xfrm>
        </p:spPr>
        <p:txBody>
          <a:bodyPr anchor="b">
            <a:normAutofit/>
          </a:bodyPr>
          <a:lstStyle>
            <a:lvl1pPr algn="l">
              <a:defRPr sz="48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30B7C0-3837-4386-90FE-545DE779AD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32730" y="3153931"/>
            <a:ext cx="7813967" cy="812944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FFC000"/>
                </a:solidFill>
              </a:defRPr>
            </a:lvl1pPr>
            <a:lvl2pPr marL="457143" indent="0" algn="ctr">
              <a:buNone/>
              <a:defRPr sz="2000"/>
            </a:lvl2pPr>
            <a:lvl3pPr marL="914286" indent="0" algn="ctr">
              <a:buNone/>
              <a:defRPr sz="1900"/>
            </a:lvl3pPr>
            <a:lvl4pPr marL="1371430" indent="0" algn="ctr">
              <a:buNone/>
              <a:defRPr sz="1600"/>
            </a:lvl4pPr>
            <a:lvl5pPr marL="1828573" indent="0" algn="ctr">
              <a:buNone/>
              <a:defRPr sz="1600"/>
            </a:lvl5pPr>
            <a:lvl6pPr marL="2285718" indent="0" algn="ctr">
              <a:buNone/>
              <a:defRPr sz="1600"/>
            </a:lvl6pPr>
            <a:lvl7pPr marL="2742858" indent="0" algn="ctr">
              <a:buNone/>
              <a:defRPr sz="1600"/>
            </a:lvl7pPr>
            <a:lvl8pPr marL="3200000" indent="0" algn="ctr">
              <a:buNone/>
              <a:defRPr sz="1600"/>
            </a:lvl8pPr>
            <a:lvl9pPr marL="3657143" indent="0" algn="ctr">
              <a:buNone/>
              <a:defRPr sz="1600"/>
            </a:lvl9pPr>
          </a:lstStyle>
          <a:p>
            <a:r>
              <a:rPr lang="en-US" dirty="0"/>
              <a:t>Click to add author / institute</a:t>
            </a:r>
            <a:r>
              <a:rPr lang="en-GB" dirty="0"/>
              <a:t> and occasion</a:t>
            </a:r>
            <a:endParaRPr lang="en-US" dirty="0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C5D55CEB-8871-4376-83C3-EB75954FFB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93946" y="376193"/>
            <a:ext cx="2788151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8" rIns="91430" bIns="45718">
            <a:spAutoFit/>
          </a:bodyPr>
          <a:lstStyle/>
          <a:p>
            <a:pPr defTabSz="914286"/>
            <a:r>
              <a:rPr lang="en-GB" altLang="en-US" sz="2400" dirty="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pPr defTabSz="914286"/>
            <a:r>
              <a:rPr lang="en-GB" altLang="en-US" sz="2400" dirty="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pPr defTabSz="914286"/>
            <a:r>
              <a:rPr lang="en-GB" altLang="en-US" sz="2400" dirty="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pPr defTabSz="914286"/>
            <a:r>
              <a:rPr lang="en-GB" altLang="en-US" sz="2400" dirty="0">
                <a:solidFill>
                  <a:prstClr val="white"/>
                </a:solidFill>
                <a:latin typeface="Arial Narrow" pitchFamily="34" charset="0"/>
              </a:rPr>
              <a:t>EXCELLENCE IN</a:t>
            </a:r>
          </a:p>
          <a:p>
            <a:pPr defTabSz="914286"/>
            <a:r>
              <a:rPr lang="en-GB" altLang="en-US" sz="2400" dirty="0">
                <a:solidFill>
                  <a:prstClr val="white"/>
                </a:solidFill>
                <a:latin typeface="Arial Narrow" pitchFamily="34" charset="0"/>
              </a:rPr>
              <a:t>APPLICATIONS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FFC2DC-0A79-4704-822E-B6075471282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002" y="273560"/>
            <a:ext cx="2788151" cy="126123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7E8047B-931F-4016-99D3-0ED0AA97AB15}"/>
              </a:ext>
            </a:extLst>
          </p:cNvPr>
          <p:cNvGrpSpPr/>
          <p:nvPr userDrawn="1"/>
        </p:nvGrpSpPr>
        <p:grpSpPr>
          <a:xfrm>
            <a:off x="293939" y="5207205"/>
            <a:ext cx="4032448" cy="1152131"/>
            <a:chOff x="755576" y="5229198"/>
            <a:chExt cx="4032448" cy="115213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829EB28-3979-4E23-B67B-4BD9DC678876}"/>
                </a:ext>
              </a:extLst>
            </p:cNvPr>
            <p:cNvSpPr/>
            <p:nvPr userDrawn="1"/>
          </p:nvSpPr>
          <p:spPr>
            <a:xfrm rot="5400000">
              <a:off x="2195735" y="3789039"/>
              <a:ext cx="1152130" cy="4032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86"/>
              <a:endParaRPr lang="en-GB" sz="190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6AB5343-DEF8-428B-9601-6F9A5A8D7147}"/>
                </a:ext>
              </a:extLst>
            </p:cNvPr>
            <p:cNvGrpSpPr/>
            <p:nvPr userDrawn="1"/>
          </p:nvGrpSpPr>
          <p:grpSpPr>
            <a:xfrm>
              <a:off x="864463" y="5363056"/>
              <a:ext cx="3814672" cy="898636"/>
              <a:chOff x="894080" y="5363056"/>
              <a:chExt cx="3814672" cy="898636"/>
            </a:xfrm>
          </p:grpSpPr>
          <p:pic>
            <p:nvPicPr>
              <p:cNvPr id="13" name="Picture 12" descr="de.png">
                <a:extLst>
                  <a:ext uri="{FF2B5EF4-FFF2-40B4-BE49-F238E27FC236}">
                    <a16:creationId xmlns:a16="http://schemas.microsoft.com/office/drawing/2014/main" id="{374DBCFF-5E3A-42F4-84DC-D52AC027567E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4" name="Picture 13" descr="gb.png">
                <a:extLst>
                  <a:ext uri="{FF2B5EF4-FFF2-40B4-BE49-F238E27FC236}">
                    <a16:creationId xmlns:a16="http://schemas.microsoft.com/office/drawing/2014/main" id="{1CD0D48D-A961-4BB5-990F-0A03C5AF4AD0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5" name="Picture 14" descr="fr.png">
                <a:extLst>
                  <a:ext uri="{FF2B5EF4-FFF2-40B4-BE49-F238E27FC236}">
                    <a16:creationId xmlns:a16="http://schemas.microsoft.com/office/drawing/2014/main" id="{491FD068-FBD3-4CDE-8432-4127C212D8A6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6" name="Picture 15" descr="it.png">
                <a:extLst>
                  <a:ext uri="{FF2B5EF4-FFF2-40B4-BE49-F238E27FC236}">
                    <a16:creationId xmlns:a16="http://schemas.microsoft.com/office/drawing/2014/main" id="{B34B65D5-9FD0-4D9A-8766-469EC1535BB7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55562" y="5363056"/>
                <a:ext cx="568166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7" name="Picture 16" descr="pt.png">
                <a:extLst>
                  <a:ext uri="{FF2B5EF4-FFF2-40B4-BE49-F238E27FC236}">
                    <a16:creationId xmlns:a16="http://schemas.microsoft.com/office/drawing/2014/main" id="{01549676-8E73-4E05-AE67-DBB530B9998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1880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8" name="Picture 17" descr="jp.png">
                <a:extLst>
                  <a:ext uri="{FF2B5EF4-FFF2-40B4-BE49-F238E27FC236}">
                    <a16:creationId xmlns:a16="http://schemas.microsoft.com/office/drawing/2014/main" id="{D1CC7EA9-E704-4605-BD3C-C3957849C72B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9" name="Picture 18" descr="us.png">
                <a:extLst>
                  <a:ext uri="{FF2B5EF4-FFF2-40B4-BE49-F238E27FC236}">
                    <a16:creationId xmlns:a16="http://schemas.microsoft.com/office/drawing/2014/main" id="{DF8ECB0A-DD57-4A5F-8697-B65FF16CF49E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47664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0" name="Picture 19" descr="hu.png">
                <a:extLst>
                  <a:ext uri="{FF2B5EF4-FFF2-40B4-BE49-F238E27FC236}">
                    <a16:creationId xmlns:a16="http://schemas.microsoft.com/office/drawing/2014/main" id="{5630AC14-8F1B-4352-B4FA-989D57B98649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1" name="Picture 20" descr="se.png">
                <a:extLst>
                  <a:ext uri="{FF2B5EF4-FFF2-40B4-BE49-F238E27FC236}">
                    <a16:creationId xmlns:a16="http://schemas.microsoft.com/office/drawing/2014/main" id="{D42E610E-8D6C-4DCB-A391-B89BA1E7AD34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9952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2" name="Picture 21" descr="cn.png">
                <a:extLst>
                  <a:ext uri="{FF2B5EF4-FFF2-40B4-BE49-F238E27FC236}">
                    <a16:creationId xmlns:a16="http://schemas.microsoft.com/office/drawing/2014/main" id="{1FE80E1A-F10E-4A5F-A6AC-744DA453B5D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4502D29-D994-4404-8F68-0B7F8FB0397E}"/>
                  </a:ext>
                </a:extLst>
              </p:cNvPr>
              <p:cNvPicPr>
                <a:picLocks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918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E40422B5-BAE0-4CD7-BD78-509BC442EE9D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9952" y="5898764"/>
                <a:ext cx="568800" cy="36292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BFE90DE8-3BA8-471E-9749-65A67AA27786}"/>
              </a:ext>
            </a:extLst>
          </p:cNvPr>
          <p:cNvSpPr txBox="1"/>
          <p:nvPr userDrawn="1"/>
        </p:nvSpPr>
        <p:spPr>
          <a:xfrm>
            <a:off x="902493" y="6439389"/>
            <a:ext cx="3309467" cy="338555"/>
          </a:xfrm>
          <a:prstGeom prst="rect">
            <a:avLst/>
          </a:prstGeom>
          <a:noFill/>
        </p:spPr>
        <p:txBody>
          <a:bodyPr wrap="square" lIns="91430" tIns="45718" rIns="91430" bIns="45718" rtlCol="0">
            <a:spAutoFit/>
          </a:bodyPr>
          <a:lstStyle/>
          <a:p>
            <a:pPr defTabSz="914286"/>
            <a:r>
              <a:rPr lang="en-GB" sz="800" dirty="0">
                <a:solidFill>
                  <a:prstClr val="white"/>
                </a:solidFill>
                <a:latin typeface="Calibri"/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C0846F4-509B-4FA4-A3BB-D53C82698E9F}"/>
              </a:ext>
            </a:extLst>
          </p:cNvPr>
          <p:cNvPicPr>
            <a:picLocks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10" y="6453036"/>
            <a:ext cx="472111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194769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C411757-6C00-4818-AAC7-B952F80424A0}"/>
              </a:ext>
            </a:extLst>
          </p:cNvPr>
          <p:cNvSpPr/>
          <p:nvPr userDrawn="1"/>
        </p:nvSpPr>
        <p:spPr>
          <a:xfrm>
            <a:off x="0" y="6462578"/>
            <a:ext cx="12192000" cy="401561"/>
          </a:xfrm>
          <a:prstGeom prst="rect">
            <a:avLst/>
          </a:prstGeom>
          <a:solidFill>
            <a:srgbClr val="C6D9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8" rIns="91430" bIns="45718" rtlCol="0" anchor="ctr"/>
          <a:lstStyle/>
          <a:p>
            <a:pPr algn="ctr" defTabSz="914286"/>
            <a:endParaRPr lang="en-GB" sz="19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67453-40FC-4135-9BBF-E2B2967A5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E585B8-9B74-42AB-BF12-E38CF20412A3}"/>
              </a:ext>
            </a:extLst>
          </p:cNvPr>
          <p:cNvSpPr/>
          <p:nvPr userDrawn="1"/>
        </p:nvSpPr>
        <p:spPr>
          <a:xfrm>
            <a:off x="0" y="-20365"/>
            <a:ext cx="12192000" cy="803121"/>
          </a:xfrm>
          <a:prstGeom prst="rect">
            <a:avLst/>
          </a:prstGeom>
          <a:solidFill>
            <a:srgbClr val="C6D9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8" rIns="91430" bIns="45718" rtlCol="0" anchor="ctr"/>
          <a:lstStyle/>
          <a:p>
            <a:pPr algn="ctr" defTabSz="914286"/>
            <a:endParaRPr lang="en-GB" sz="1900">
              <a:solidFill>
                <a:srgbClr val="C6D9F1"/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0A59D-C33F-4A72-AE63-A30B8327B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1673" y="6480792"/>
            <a:ext cx="2743200" cy="365125"/>
          </a:xfrm>
        </p:spPr>
        <p:txBody>
          <a:bodyPr/>
          <a:lstStyle>
            <a:lvl1pPr>
              <a:defRPr>
                <a:solidFill>
                  <a:srgbClr val="334186"/>
                </a:solidFill>
              </a:defRPr>
            </a:lvl1pPr>
          </a:lstStyle>
          <a:p>
            <a:fld id="{3A3A6714-3D1F-4857-9904-D935B84167FA}" type="slidenum">
              <a:rPr lang="en-GB" smtClean="0">
                <a:latin typeface="Calibri"/>
              </a:rPr>
              <a:pPr/>
              <a:t>‹#›</a:t>
            </a:fld>
            <a:endParaRPr lang="en-GB" dirty="0"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24E374-2929-425B-AB91-F7DB9C25E8C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44" y="83791"/>
            <a:ext cx="1421141" cy="6105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DBE863-E0D1-4AFD-ADD4-862FDCFD655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017" y="100425"/>
            <a:ext cx="679856" cy="4491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B3F7430-E5E4-4E3E-967C-CA4BF4306AA7}"/>
              </a:ext>
            </a:extLst>
          </p:cNvPr>
          <p:cNvSpPr txBox="1"/>
          <p:nvPr userDrawn="1"/>
        </p:nvSpPr>
        <p:spPr>
          <a:xfrm>
            <a:off x="10967125" y="490883"/>
            <a:ext cx="1086567" cy="261608"/>
          </a:xfrm>
          <a:prstGeom prst="rect">
            <a:avLst/>
          </a:prstGeom>
          <a:noFill/>
        </p:spPr>
        <p:txBody>
          <a:bodyPr wrap="square" lIns="91430" tIns="45718" rIns="91430" bIns="45718" rtlCol="0">
            <a:spAutoFit/>
          </a:bodyPr>
          <a:lstStyle/>
          <a:p>
            <a:pPr algn="ctr" defTabSz="914286"/>
            <a:r>
              <a:rPr lang="en-GB" sz="1100" dirty="0">
                <a:solidFill>
                  <a:srgbClr val="0070C0"/>
                </a:solidFill>
                <a:latin typeface="Calibri"/>
              </a:rPr>
              <a:t>Horizon 2020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07062F-D1E3-4938-A350-3A6A49BD0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5129" y="-272186"/>
            <a:ext cx="7961747" cy="1325563"/>
          </a:xfrm>
        </p:spPr>
        <p:txBody>
          <a:bodyPr>
            <a:normAutofit/>
          </a:bodyPr>
          <a:lstStyle>
            <a:lvl1pPr algn="ctr">
              <a:defRPr sz="3500" b="1">
                <a:solidFill>
                  <a:srgbClr val="334186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91A38598-CD5E-4EEA-8C9C-B6A45CED45F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543" y="6462572"/>
            <a:ext cx="6544711" cy="365125"/>
          </a:xfrm>
        </p:spPr>
        <p:txBody>
          <a:bodyPr/>
          <a:lstStyle>
            <a:lvl1pPr>
              <a:defRPr i="1">
                <a:solidFill>
                  <a:srgbClr val="334186"/>
                </a:solidFill>
              </a:defRPr>
            </a:lvl1pPr>
          </a:lstStyle>
          <a:p>
            <a:pPr algn="l"/>
            <a:r>
              <a:rPr lang="en-US">
                <a:latin typeface="Calibri"/>
              </a:rPr>
              <a:t>Novel High Gradient Particle Accelerators | Ralph Assmann | JUAS 2021</a:t>
            </a:r>
            <a:endParaRPr lang="en-GB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8100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B3ECE-38C0-41C5-B5FD-FE7542F4B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5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EF0D06-D3A0-4DE6-8CC0-4A4DB982C3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4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28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3714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5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8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1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1DBD5B-7B49-4589-B594-DC9A90BE6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A5FAE6-1818-45F4-AEC4-DBBFF2AEB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A27FB-CC42-4806-BF2F-FE72E1D41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1947115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6CA7D-A958-4D83-BD37-67554F183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AB50BF-F605-4DE5-B849-F548979E33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81190D-8B24-4D0B-AB84-0487BA62C0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64D7AB-43E4-4907-8B55-0CABC49F7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FD668E-A853-4EB6-A108-544CE1BEA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8DDB9E-69C7-425F-BA2E-AB92B1435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64293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79C7D-0F9D-47A1-9DB8-D92207491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01449B-6526-4DB3-A7E1-BCFE694ABE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3" indent="0">
              <a:buNone/>
              <a:defRPr sz="2000" b="1"/>
            </a:lvl2pPr>
            <a:lvl3pPr marL="914286" indent="0">
              <a:buNone/>
              <a:defRPr sz="1900" b="1"/>
            </a:lvl3pPr>
            <a:lvl4pPr marL="1371430" indent="0">
              <a:buNone/>
              <a:defRPr sz="1600" b="1"/>
            </a:lvl4pPr>
            <a:lvl5pPr marL="1828573" indent="0">
              <a:buNone/>
              <a:defRPr sz="1600" b="1"/>
            </a:lvl5pPr>
            <a:lvl6pPr marL="2285718" indent="0">
              <a:buNone/>
              <a:defRPr sz="1600" b="1"/>
            </a:lvl6pPr>
            <a:lvl7pPr marL="2742858" indent="0">
              <a:buNone/>
              <a:defRPr sz="1600" b="1"/>
            </a:lvl7pPr>
            <a:lvl8pPr marL="3200000" indent="0">
              <a:buNone/>
              <a:defRPr sz="1600" b="1"/>
            </a:lvl8pPr>
            <a:lvl9pPr marL="365714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AC8AFD-55B9-4DEF-9594-32D67BF891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14B171-114D-4EB3-B2F6-76B341C17B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3" indent="0">
              <a:buNone/>
              <a:defRPr sz="2000" b="1"/>
            </a:lvl2pPr>
            <a:lvl3pPr marL="914286" indent="0">
              <a:buNone/>
              <a:defRPr sz="1900" b="1"/>
            </a:lvl3pPr>
            <a:lvl4pPr marL="1371430" indent="0">
              <a:buNone/>
              <a:defRPr sz="1600" b="1"/>
            </a:lvl4pPr>
            <a:lvl5pPr marL="1828573" indent="0">
              <a:buNone/>
              <a:defRPr sz="1600" b="1"/>
            </a:lvl5pPr>
            <a:lvl6pPr marL="2285718" indent="0">
              <a:buNone/>
              <a:defRPr sz="1600" b="1"/>
            </a:lvl6pPr>
            <a:lvl7pPr marL="2742858" indent="0">
              <a:buNone/>
              <a:defRPr sz="1600" b="1"/>
            </a:lvl7pPr>
            <a:lvl8pPr marL="3200000" indent="0">
              <a:buNone/>
              <a:defRPr sz="1600" b="1"/>
            </a:lvl8pPr>
            <a:lvl9pPr marL="365714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35E9F9-8F3C-4A54-9D9D-4866E84F51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8F391B-4A5B-44FF-9112-4C72FEEEF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32BDC6-EF28-4639-A57D-93A951DEB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5C620B-A49F-4FC3-9CDE-D3A099B3F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446594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2FE39-874E-4CD5-9BD9-668C5962A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5816B5-48BD-495C-97CE-D4EC4A72C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65F970-D40B-41CC-905B-66E452A45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39323-00DD-40F7-BE76-2E6C11066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25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63360286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E74BC5-C71B-4911-8D4D-48BF1DDFD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889837-F55F-4D94-96C6-FDC14111A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6EE0A9-FF88-435A-A5BA-C04A4A20F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904302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6F680-0DF0-4DB9-84FC-E03D1D17E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2A6C4-45FE-4F28-9E5D-C22C4EABAA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32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39418E-6DFD-433F-B449-1AC315412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43" indent="0">
              <a:buNone/>
              <a:defRPr sz="1500"/>
            </a:lvl2pPr>
            <a:lvl3pPr marL="914286" indent="0">
              <a:buNone/>
              <a:defRPr sz="1200"/>
            </a:lvl3pPr>
            <a:lvl4pPr marL="1371430" indent="0">
              <a:buNone/>
              <a:defRPr sz="1100"/>
            </a:lvl4pPr>
            <a:lvl5pPr marL="1828573" indent="0">
              <a:buNone/>
              <a:defRPr sz="1100"/>
            </a:lvl5pPr>
            <a:lvl6pPr marL="2285718" indent="0">
              <a:buNone/>
              <a:defRPr sz="1100"/>
            </a:lvl6pPr>
            <a:lvl7pPr marL="2742858" indent="0">
              <a:buNone/>
              <a:defRPr sz="1100"/>
            </a:lvl7pPr>
            <a:lvl8pPr marL="3200000" indent="0">
              <a:buNone/>
              <a:defRPr sz="1100"/>
            </a:lvl8pPr>
            <a:lvl9pPr marL="3657143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FE703E-50D6-4624-ADC0-1F454A4F7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204868-D742-42C8-B758-8015CC939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304860-41DB-4D59-92DE-2D5DCEB6C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678946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F056A-5A1D-46F6-8C0E-C94D64AB0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20A7AD-34E1-479D-96D9-41D73D2BC7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32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43" indent="0">
              <a:buNone/>
              <a:defRPr sz="2800"/>
            </a:lvl2pPr>
            <a:lvl3pPr marL="914286" indent="0">
              <a:buNone/>
              <a:defRPr sz="2400"/>
            </a:lvl3pPr>
            <a:lvl4pPr marL="1371430" indent="0">
              <a:buNone/>
              <a:defRPr sz="2000"/>
            </a:lvl4pPr>
            <a:lvl5pPr marL="1828573" indent="0">
              <a:buNone/>
              <a:defRPr sz="2000"/>
            </a:lvl5pPr>
            <a:lvl6pPr marL="2285718" indent="0">
              <a:buNone/>
              <a:defRPr sz="2000"/>
            </a:lvl6pPr>
            <a:lvl7pPr marL="2742858" indent="0">
              <a:buNone/>
              <a:defRPr sz="2000"/>
            </a:lvl7pPr>
            <a:lvl8pPr marL="3200000" indent="0">
              <a:buNone/>
              <a:defRPr sz="2000"/>
            </a:lvl8pPr>
            <a:lvl9pPr marL="3657143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CF396-5BDA-493A-BE14-6970B2A6A4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43" indent="0">
              <a:buNone/>
              <a:defRPr sz="1500"/>
            </a:lvl2pPr>
            <a:lvl3pPr marL="914286" indent="0">
              <a:buNone/>
              <a:defRPr sz="1200"/>
            </a:lvl3pPr>
            <a:lvl4pPr marL="1371430" indent="0">
              <a:buNone/>
              <a:defRPr sz="1100"/>
            </a:lvl4pPr>
            <a:lvl5pPr marL="1828573" indent="0">
              <a:buNone/>
              <a:defRPr sz="1100"/>
            </a:lvl5pPr>
            <a:lvl6pPr marL="2285718" indent="0">
              <a:buNone/>
              <a:defRPr sz="1100"/>
            </a:lvl6pPr>
            <a:lvl7pPr marL="2742858" indent="0">
              <a:buNone/>
              <a:defRPr sz="1100"/>
            </a:lvl7pPr>
            <a:lvl8pPr marL="3200000" indent="0">
              <a:buNone/>
              <a:defRPr sz="1100"/>
            </a:lvl8pPr>
            <a:lvl9pPr marL="3657143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549718-E11B-4798-B557-8535A42A3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02643F-AD2D-4880-8FAA-CCFBD436F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73E56F-CB65-40EB-80C3-544322231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501143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89FF0-0307-4B4D-A505-B6EF11E6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D7D9C3-6A3D-4B49-8F69-6DD5267217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36D667-E267-4B13-95C1-C3CB82FF2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111F9-9D6D-4B00-A3A0-9F8E5E517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F3CE0-8238-4AB5-96E8-D7E7DC9F7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510683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EB73AB-ED98-4653-B7C8-8E9A1CAE88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31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C88A75-0E25-484A-ABB6-91EE48CB68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3" y="365131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853A6-59D6-4F0D-867C-E0769B650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F17E7-7655-43A1-88B7-88B541B0D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C23E5-FBEB-4136-8F33-3D684E5DE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8404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55" y="0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dirty="0"/>
              <a:t>Bild durch Klicken auf Symbol hinzufügen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7986" y="3573016"/>
            <a:ext cx="11376025" cy="1296144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z="1600" dirty="0"/>
              <a:t>&lt;type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talk</a:t>
            </a:r>
            <a:r>
              <a:rPr lang="de-DE" sz="1600" dirty="0"/>
              <a:t>&gt; in</a:t>
            </a:r>
          </a:p>
          <a:p>
            <a:r>
              <a:rPr lang="de-DE" sz="1600" b="0" dirty="0"/>
              <a:t>Helmholtz </a:t>
            </a:r>
            <a:r>
              <a:rPr lang="de-DE" sz="1600" b="0" dirty="0" err="1"/>
              <a:t>program</a:t>
            </a:r>
            <a:r>
              <a:rPr lang="de-DE" sz="1600" b="0" dirty="0"/>
              <a:t>: &lt;p</a:t>
            </a:r>
            <a:r>
              <a:rPr lang="en-GB" sz="1600" b="0" dirty="0" err="1"/>
              <a:t>rogram</a:t>
            </a:r>
            <a:r>
              <a:rPr lang="en-GB" sz="1600" b="0" dirty="0"/>
              <a:t> name&gt; (XXX)</a:t>
            </a:r>
          </a:p>
          <a:p>
            <a:r>
              <a:rPr lang="en-GB" sz="1600" b="0" dirty="0" err="1"/>
              <a:t>PoF</a:t>
            </a:r>
            <a:r>
              <a:rPr lang="en-GB" sz="1600" b="0" dirty="0"/>
              <a:t> III Topic: &lt;topic&gt; OR </a:t>
            </a:r>
            <a:r>
              <a:rPr lang="de-DE" sz="1600" b="0" dirty="0" err="1"/>
              <a:t>PoF</a:t>
            </a:r>
            <a:r>
              <a:rPr lang="de-DE" sz="1600" b="0" dirty="0"/>
              <a:t> III </a:t>
            </a:r>
            <a:r>
              <a:rPr lang="de-DE" sz="1600" b="0" dirty="0" err="1"/>
              <a:t>research</a:t>
            </a:r>
            <a:r>
              <a:rPr lang="de-DE" sz="1600" b="0" dirty="0"/>
              <a:t> </a:t>
            </a:r>
            <a:r>
              <a:rPr lang="de-DE" sz="1600" b="0" dirty="0" err="1"/>
              <a:t>theme</a:t>
            </a:r>
            <a:r>
              <a:rPr lang="de-DE" sz="1600" b="0" dirty="0"/>
              <a:t>: &lt;</a:t>
            </a:r>
            <a:r>
              <a:rPr lang="de-DE" sz="1600" b="0" dirty="0" err="1"/>
              <a:t>research</a:t>
            </a:r>
            <a:r>
              <a:rPr lang="de-DE" sz="1600" b="0" dirty="0"/>
              <a:t> </a:t>
            </a:r>
            <a:r>
              <a:rPr lang="de-DE" sz="1600" b="0" dirty="0" err="1"/>
              <a:t>theme</a:t>
            </a:r>
            <a:r>
              <a:rPr lang="de-DE" sz="1600" b="0" dirty="0"/>
              <a:t>&gt; </a:t>
            </a:r>
            <a:endParaRPr lang="en-GB" sz="1600" b="0" dirty="0"/>
          </a:p>
          <a:p>
            <a:r>
              <a:rPr lang="de-DE" sz="1600" b="0" dirty="0"/>
              <a:t>DESY Research Unit: </a:t>
            </a:r>
            <a:r>
              <a:rPr lang="en-GB" sz="1600" b="0" dirty="0"/>
              <a:t>&lt;research unit&gt;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464" y="4937942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noProof="0" dirty="0"/>
              <a:t>Textmasterformat bearbeiten</a:t>
            </a:r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579"/>
            <a:ext cx="793750" cy="794719"/>
          </a:xfrm>
          <a:prstGeom prst="rect">
            <a:avLst/>
          </a:prstGeom>
        </p:spPr>
      </p:pic>
      <p:sp>
        <p:nvSpPr>
          <p:cNvPr id="15" name="Untertitel 2"/>
          <p:cNvSpPr txBox="1">
            <a:spLocks/>
          </p:cNvSpPr>
          <p:nvPr userDrawn="1"/>
        </p:nvSpPr>
        <p:spPr>
          <a:xfrm>
            <a:off x="407987" y="3501008"/>
            <a:ext cx="11376025" cy="15257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tabLst>
                <a:tab pos="26670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b="0" dirty="0"/>
          </a:p>
        </p:txBody>
      </p:sp>
      <p:pic>
        <p:nvPicPr>
          <p:cNvPr id="17" name="Picture 2" descr="https://www.helmholtz.de/fileadmin/user_upload/04_mediathek/Logos_2017/2017_H_Logo_RGB_untereinander_EN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" y="5533346"/>
            <a:ext cx="3528392" cy="106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5697182"/>
            <a:ext cx="1067253" cy="761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133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0849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15031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11424" y="6565566"/>
            <a:ext cx="9289032" cy="165431"/>
          </a:xfrm>
        </p:spPr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59951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4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0.xml"/><Relationship Id="rId9" Type="http://schemas.openxmlformats.org/officeDocument/2006/relationships/image" Target="../media/image1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820" y="6573382"/>
            <a:ext cx="9415652" cy="1949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14" name="Textfeld 13"/>
          <p:cNvSpPr txBox="1"/>
          <p:nvPr/>
        </p:nvSpPr>
        <p:spPr>
          <a:xfrm>
            <a:off x="10848528" y="6554528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900" b="1" noProof="0" dirty="0"/>
              <a:t>Page </a:t>
            </a:r>
            <a:fld id="{0427E4B2-AC28-443E-BE04-5CD55098A90B}" type="slidenum">
              <a:rPr lang="en-US" sz="900" b="1" noProof="0" smtClean="0"/>
              <a:pPr algn="r"/>
              <a:t>‹#›</a:t>
            </a:fld>
            <a:endParaRPr lang="en-US" sz="900" b="1" noProof="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4CD88DD-DBFC-4A36-8842-5A071EC0CA3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17" y="6584948"/>
            <a:ext cx="419950" cy="126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2112" y="6546379"/>
            <a:ext cx="592831" cy="203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4" r:id="rId2"/>
    <p:sldLayoutId id="2147483675" r:id="rId3"/>
    <p:sldLayoutId id="2147483666" r:id="rId4"/>
    <p:sldLayoutId id="2147483696" r:id="rId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tabLst>
          <a:tab pos="2667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1424" y="6556139"/>
            <a:ext cx="9289032" cy="16543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14" name="Textfeld 13"/>
          <p:cNvSpPr txBox="1"/>
          <p:nvPr/>
        </p:nvSpPr>
        <p:spPr>
          <a:xfrm>
            <a:off x="10848528" y="6545434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900" b="1" noProof="0" dirty="0"/>
              <a:t>Page </a:t>
            </a:r>
            <a:fld id="{0427E4B2-AC28-443E-BE04-5CD55098A90B}" type="slidenum">
              <a:rPr lang="en-US" sz="900" b="1" noProof="0" smtClean="0"/>
              <a:pPr algn="r"/>
              <a:t>‹#›</a:t>
            </a:fld>
            <a:endParaRPr lang="en-US" sz="900" b="1" noProof="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4CD88DD-DBFC-4A36-8842-5A071EC0CA3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17" y="6575854"/>
            <a:ext cx="419951" cy="12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0496" y="6538054"/>
            <a:ext cx="591254" cy="20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060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tabLst>
          <a:tab pos="2667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46E843-1B05-4977-8104-1DC6A86DD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D577BB-E99E-4876-8CC0-1A7F4D259A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30" tIns="45718" rIns="91430" bIns="45718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DD2D1D-E502-44D4-87BD-F176059087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86"/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872751-5C8B-42ED-AFFA-8B417E0C73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86"/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9079B-8063-4254-9FF2-FCFA3D1E13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86"/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286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493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sldNum="0" hdr="0" dt="0"/>
  <p:txStyles>
    <p:titleStyle>
      <a:lvl1pPr algn="l" defTabSz="91428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3" indent="-228573" algn="l" defTabSz="91428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18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8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00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43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86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0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3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8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46E843-1B05-4977-8104-1DC6A86DD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D577BB-E99E-4876-8CC0-1A7F4D259A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30" tIns="45718" rIns="91430" bIns="45718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DD2D1D-E502-44D4-87BD-F176059087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86"/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872751-5C8B-42ED-AFFA-8B417E0C73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86"/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9079B-8063-4254-9FF2-FCFA3D1E13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86"/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286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2835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sldNum="0" hdr="0" dt="0"/>
  <p:txStyles>
    <p:titleStyle>
      <a:lvl1pPr algn="l" defTabSz="91428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3" indent="-228573" algn="l" defTabSz="91428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18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8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00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43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86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0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3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8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820" y="6573382"/>
            <a:ext cx="9415652" cy="1949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GB">
                <a:solidFill>
                  <a:prstClr val="black"/>
                </a:solidFill>
                <a:latin typeface="Arial"/>
              </a:rPr>
              <a:t>Novel High Gradient Particle Accelerators | Ralph Assmann | JUAS 2021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0848528" y="6554528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900" b="1" dirty="0">
                <a:solidFill>
                  <a:prstClr val="black"/>
                </a:solidFill>
                <a:latin typeface="Arial"/>
              </a:rPr>
              <a:t>Page </a:t>
            </a:r>
            <a:fld id="{0427E4B2-AC28-443E-BE04-5CD55098A90B}" type="slidenum">
              <a:rPr lang="en-US" sz="900" b="1" smtClean="0">
                <a:solidFill>
                  <a:prstClr val="black"/>
                </a:solidFill>
                <a:latin typeface="Arial"/>
              </a:rPr>
              <a:pPr algn="r"/>
              <a:t>‹#›</a:t>
            </a:fld>
            <a:endParaRPr lang="en-US" sz="900" b="1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4CD88DD-DBFC-4A36-8842-5A071EC0CA3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17" y="6584948"/>
            <a:ext cx="419950" cy="126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2112" y="6546379"/>
            <a:ext cx="592831" cy="203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262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tabLst>
          <a:tab pos="2667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3"/>
            <a:ext cx="11376024" cy="451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94" y="1406434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823" y="6573384"/>
            <a:ext cx="9415652" cy="1949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pPr defTabSz="457143"/>
            <a:r>
              <a:rPr lang="en-US">
                <a:solidFill>
                  <a:prstClr val="black"/>
                </a:solidFill>
                <a:latin typeface="Arial"/>
              </a:rPr>
              <a:t>Novel High Gradient Particle Accelerators | Ralph Assmann | JUAS 2021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0848528" y="6554534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457143"/>
            <a:r>
              <a:rPr lang="en-US" sz="900" b="1" dirty="0">
                <a:solidFill>
                  <a:prstClr val="black"/>
                </a:solidFill>
                <a:latin typeface="Arial"/>
              </a:rPr>
              <a:t>Page </a:t>
            </a:r>
            <a:fld id="{0427E4B2-AC28-443E-BE04-5CD55098A90B}" type="slidenum">
              <a:rPr lang="en-US" sz="900" b="1" smtClean="0">
                <a:solidFill>
                  <a:prstClr val="black"/>
                </a:solidFill>
                <a:latin typeface="Arial"/>
              </a:rPr>
              <a:pPr algn="r" defTabSz="457143"/>
              <a:t>‹#›</a:t>
            </a:fld>
            <a:endParaRPr lang="en-US" sz="900" b="1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4CD88DD-DBFC-4A36-8842-5A071EC0CA3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923" y="6584948"/>
            <a:ext cx="419951" cy="126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2119" y="6546381"/>
            <a:ext cx="592831" cy="20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56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</p:sldLayoutIdLst>
  <p:hf sldNum="0" hdr="0" dt="0"/>
  <p:txStyles>
    <p:titleStyle>
      <a:lvl1pPr algn="l" defTabSz="914286" rtl="0" eaLnBrk="1" latinLnBrk="0" hangingPunct="1">
        <a:lnSpc>
          <a:spcPct val="90000"/>
        </a:lnSpc>
        <a:spcBef>
          <a:spcPct val="0"/>
        </a:spcBef>
        <a:buNone/>
        <a:defRPr sz="31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6667" indent="-266667" algn="l" defTabSz="914286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tabLst>
          <a:tab pos="266667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2858" indent="-276192" algn="l" defTabSz="914286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9525" indent="-266667" algn="l" defTabSz="914286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192" indent="-266667" algn="l" defTabSz="914286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2858" indent="-266667" algn="l" defTabSz="914286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86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0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3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8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46E843-1B05-4977-8104-1DC6A86DD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D577BB-E99E-4876-8CC0-1A7F4D259A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30" tIns="45718" rIns="91430" bIns="45718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DD2D1D-E502-44D4-87BD-F176059087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86"/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872751-5C8B-42ED-AFFA-8B417E0C73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86"/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Novel High Gradient Particle Accelerators | Ralph Assmann | JUAS 2021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9079B-8063-4254-9FF2-FCFA3D1E13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86"/>
            <a:fld id="{3A3A6714-3D1F-4857-9904-D935B84167F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286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976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hf sldNum="0" hdr="0" dt="0"/>
  <p:txStyles>
    <p:titleStyle>
      <a:lvl1pPr algn="l" defTabSz="91428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3" indent="-228573" algn="l" defTabSz="91428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18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8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00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43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86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0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3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8" indent="-228573" algn="l" defTabSz="9142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ralph.assmann@desy.de" TargetMode="Externa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5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3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6.jpeg"/><Relationship Id="rId4" Type="http://schemas.openxmlformats.org/officeDocument/2006/relationships/image" Target="../media/image52.wmf"/><Relationship Id="rId9" Type="http://schemas.openxmlformats.org/officeDocument/2006/relationships/image" Target="../media/image55.png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6.jpg"/><Relationship Id="rId1" Type="http://schemas.openxmlformats.org/officeDocument/2006/relationships/slideLayout" Target="../slideLayouts/slideLayout45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7.emf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9.png"/><Relationship Id="rId2" Type="http://schemas.openxmlformats.org/officeDocument/2006/relationships/image" Target="../media/image218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png"/><Relationship Id="rId2" Type="http://schemas.openxmlformats.org/officeDocument/2006/relationships/image" Target="../media/image22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2.emf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4.png"/><Relationship Id="rId7" Type="http://schemas.openxmlformats.org/officeDocument/2006/relationships/image" Target="../media/image228.jpeg"/><Relationship Id="rId2" Type="http://schemas.openxmlformats.org/officeDocument/2006/relationships/image" Target="../media/image2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7.emf"/><Relationship Id="rId5" Type="http://schemas.openxmlformats.org/officeDocument/2006/relationships/image" Target="../media/image226.emf"/><Relationship Id="rId4" Type="http://schemas.openxmlformats.org/officeDocument/2006/relationships/image" Target="../media/image225.pn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29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2.png"/><Relationship Id="rId2" Type="http://schemas.openxmlformats.org/officeDocument/2006/relationships/image" Target="../media/image231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4.png"/><Relationship Id="rId2" Type="http://schemas.openxmlformats.org/officeDocument/2006/relationships/image" Target="../media/image233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6.emf"/><Relationship Id="rId7" Type="http://schemas.openxmlformats.org/officeDocument/2006/relationships/image" Target="../media/image240.jpeg"/><Relationship Id="rId2" Type="http://schemas.openxmlformats.org/officeDocument/2006/relationships/image" Target="../media/image2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9.jpeg"/><Relationship Id="rId5" Type="http://schemas.openxmlformats.org/officeDocument/2006/relationships/image" Target="../media/image238.jpeg"/><Relationship Id="rId4" Type="http://schemas.openxmlformats.org/officeDocument/2006/relationships/image" Target="../media/image237.png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2.jpeg"/><Relationship Id="rId2" Type="http://schemas.openxmlformats.org/officeDocument/2006/relationships/image" Target="../media/image241.jpe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hyperlink" Target="mailto:ralph.assmann@desy.de" TargetMode="External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emf"/><Relationship Id="rId3" Type="http://schemas.openxmlformats.org/officeDocument/2006/relationships/image" Target="../media/image39.jpeg"/><Relationship Id="rId7" Type="http://schemas.openxmlformats.org/officeDocument/2006/relationships/image" Target="../media/image5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61.png"/><Relationship Id="rId10" Type="http://schemas.openxmlformats.org/officeDocument/2006/relationships/image" Target="../media/image60.emf"/><Relationship Id="rId4" Type="http://schemas.openxmlformats.org/officeDocument/2006/relationships/image" Target="../media/image40.gif"/><Relationship Id="rId9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0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53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0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5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0.e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7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jpg"/><Relationship Id="rId4" Type="http://schemas.openxmlformats.org/officeDocument/2006/relationships/image" Target="../media/image79.jp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12" Type="http://schemas.openxmlformats.org/officeDocument/2006/relationships/image" Target="../media/image91.png"/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11" Type="http://schemas.openxmlformats.org/officeDocument/2006/relationships/image" Target="../media/image90.png"/><Relationship Id="rId5" Type="http://schemas.openxmlformats.org/officeDocument/2006/relationships/image" Target="../media/image84.png"/><Relationship Id="rId10" Type="http://schemas.openxmlformats.org/officeDocument/2006/relationships/image" Target="../media/image89.png"/><Relationship Id="rId4" Type="http://schemas.openxmlformats.org/officeDocument/2006/relationships/image" Target="../media/image83.png"/><Relationship Id="rId9" Type="http://schemas.openxmlformats.org/officeDocument/2006/relationships/image" Target="../media/image8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92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9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93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9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jpg"/><Relationship Id="rId4" Type="http://schemas.openxmlformats.org/officeDocument/2006/relationships/image" Target="../media/image79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emf"/><Relationship Id="rId2" Type="http://schemas.openxmlformats.org/officeDocument/2006/relationships/image" Target="../media/image10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jpg"/><Relationship Id="rId4" Type="http://schemas.openxmlformats.org/officeDocument/2006/relationships/image" Target="../media/image109.jp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g"/><Relationship Id="rId4" Type="http://schemas.openxmlformats.org/officeDocument/2006/relationships/image" Target="../media/image37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png"/><Relationship Id="rId5" Type="http://schemas.openxmlformats.org/officeDocument/2006/relationships/image" Target="../media/image112.jpeg"/><Relationship Id="rId4" Type="http://schemas.openxmlformats.org/officeDocument/2006/relationships/image" Target="../media/image9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7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130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hyperlink" Target="E:%5CCollimation%20Picture%20Gallery%5CIMG_3385.JPG" TargetMode="External"/><Relationship Id="rId7" Type="http://schemas.openxmlformats.org/officeDocument/2006/relationships/image" Target="../media/image44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logbook.cern.ch/eLogbook/attach_viewer.jsp?attach_id=1025394" TargetMode="External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em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em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6.png"/><Relationship Id="rId4" Type="http://schemas.openxmlformats.org/officeDocument/2006/relationships/image" Target="../media/image145.em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52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46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7.png"/><Relationship Id="rId4" Type="http://schemas.openxmlformats.org/officeDocument/2006/relationships/image" Target="../media/image156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65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6.emf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7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wmf"/><Relationship Id="rId2" Type="http://schemas.openxmlformats.org/officeDocument/2006/relationships/image" Target="../media/image16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emf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jpeg"/><Relationship Id="rId7" Type="http://schemas.openxmlformats.org/officeDocument/2006/relationships/image" Target="../media/image175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4.png"/><Relationship Id="rId5" Type="http://schemas.openxmlformats.org/officeDocument/2006/relationships/image" Target="../media/image173.png"/><Relationship Id="rId4" Type="http://schemas.openxmlformats.org/officeDocument/2006/relationships/image" Target="../media/image172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5" Type="http://schemas.openxmlformats.org/officeDocument/2006/relationships/image" Target="../media/image179.png"/><Relationship Id="rId4" Type="http://schemas.openxmlformats.org/officeDocument/2006/relationships/image" Target="../media/image178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4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8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87.jpe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86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85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2" Type="http://schemas.openxmlformats.org/officeDocument/2006/relationships/image" Target="../media/image18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1.png"/><Relationship Id="rId4" Type="http://schemas.openxmlformats.org/officeDocument/2006/relationships/image" Target="../media/image190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emf"/><Relationship Id="rId2" Type="http://schemas.openxmlformats.org/officeDocument/2006/relationships/image" Target="../media/image192.emf"/><Relationship Id="rId1" Type="http://schemas.openxmlformats.org/officeDocument/2006/relationships/slideLayout" Target="../slideLayouts/slideLayout2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png"/><Relationship Id="rId2" Type="http://schemas.openxmlformats.org/officeDocument/2006/relationships/image" Target="../media/image1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6.jpeg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8.jpg"/><Relationship Id="rId1" Type="http://schemas.openxmlformats.org/officeDocument/2006/relationships/slideLayout" Target="../slideLayouts/slideLayout11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199.png"/><Relationship Id="rId1" Type="http://schemas.openxmlformats.org/officeDocument/2006/relationships/slideLayout" Target="../slideLayouts/slideLayout11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1.jpg"/><Relationship Id="rId1" Type="http://schemas.openxmlformats.org/officeDocument/2006/relationships/slideLayout" Target="../slideLayouts/slideLayout11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3.png"/><Relationship Id="rId2" Type="http://schemas.openxmlformats.org/officeDocument/2006/relationships/image" Target="../media/image20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5.png"/><Relationship Id="rId4" Type="http://schemas.openxmlformats.org/officeDocument/2006/relationships/image" Target="../media/image204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png"/><Relationship Id="rId2" Type="http://schemas.openxmlformats.org/officeDocument/2006/relationships/image" Target="../media/image206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PNG"/><Relationship Id="rId2" Type="http://schemas.openxmlformats.org/officeDocument/2006/relationships/image" Target="../media/image208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43.xml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0.png"/><Relationship Id="rId7" Type="http://schemas.openxmlformats.org/officeDocument/2006/relationships/image" Target="../media/image290.png"/><Relationship Id="rId12" Type="http://schemas.openxmlformats.org/officeDocument/2006/relationships/image" Target="../media/image212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500.png"/><Relationship Id="rId11" Type="http://schemas.openxmlformats.org/officeDocument/2006/relationships/image" Target="../media/image660.png"/><Relationship Id="rId5" Type="http://schemas.openxmlformats.org/officeDocument/2006/relationships/image" Target="../media/image280.png"/><Relationship Id="rId10" Type="http://schemas.microsoft.com/office/2007/relationships/hdphoto" Target="../media/hdphoto1.wdp"/><Relationship Id="rId4" Type="http://schemas.openxmlformats.org/officeDocument/2006/relationships/image" Target="../media/image310.png"/><Relationship Id="rId9" Type="http://schemas.openxmlformats.org/officeDocument/2006/relationships/image" Target="../media/image211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4.png"/><Relationship Id="rId2" Type="http://schemas.openxmlformats.org/officeDocument/2006/relationships/image" Target="../media/image213.png"/><Relationship Id="rId1" Type="http://schemas.openxmlformats.org/officeDocument/2006/relationships/slideLayout" Target="../slideLayouts/slideLayout43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5.png"/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pic>
        <p:nvPicPr>
          <p:cNvPr id="16" name="Picture 3" descr="C:\sflash\presentations\2017_04_FELseminar_EEHG\img\camera_blur.png"/>
          <p:cNvPicPr>
            <a:picLocks noChangeAspect="1" noChangeArrowheads="1"/>
          </p:cNvPicPr>
          <p:nvPr/>
        </p:nvPicPr>
        <p:blipFill rotWithShape="1"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" t="27352" r="12392" b="15303"/>
          <a:stretch/>
        </p:blipFill>
        <p:spPr bwMode="auto">
          <a:xfrm>
            <a:off x="0" y="0"/>
            <a:ext cx="1219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07989" y="241196"/>
            <a:ext cx="6048052" cy="1099777"/>
          </a:xfrm>
        </p:spPr>
        <p:txBody>
          <a:bodyPr/>
          <a:lstStyle/>
          <a:p>
            <a:r>
              <a:rPr lang="en-US" sz="5400" dirty="0"/>
              <a:t>Novel High Gradient Particle Accelerators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515379" y="5013176"/>
            <a:ext cx="11369548" cy="700373"/>
          </a:xfrm>
        </p:spPr>
        <p:txBody>
          <a:bodyPr/>
          <a:lstStyle/>
          <a:p>
            <a:r>
              <a:rPr lang="en-US" sz="1600" b="1" dirty="0"/>
              <a:t>Ralph W. </a:t>
            </a:r>
            <a:r>
              <a:rPr lang="en-US" sz="1600" b="1" dirty="0" err="1"/>
              <a:t>Aßmann</a:t>
            </a:r>
            <a:r>
              <a:rPr lang="en-US" sz="1600" b="1" dirty="0"/>
              <a:t>, DESY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07986" y="3573016"/>
            <a:ext cx="11376025" cy="1296144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JUAS 2021</a:t>
            </a:r>
          </a:p>
          <a:p>
            <a:r>
              <a:rPr lang="en-GB" sz="1600" b="0" dirty="0" err="1"/>
              <a:t>Archamps</a:t>
            </a:r>
            <a:r>
              <a:rPr lang="en-GB" sz="1600" b="0" dirty="0"/>
              <a:t>, France </a:t>
            </a:r>
            <a:r>
              <a:rPr lang="mr-IN" sz="1600" b="0" dirty="0"/>
              <a:t>–</a:t>
            </a:r>
            <a:r>
              <a:rPr lang="en-GB" sz="1600" b="0" dirty="0"/>
              <a:t> Virtual Presentation</a:t>
            </a:r>
          </a:p>
          <a:p>
            <a:r>
              <a:rPr lang="de-DE" sz="1600" b="0" dirty="0"/>
              <a:t>26 </a:t>
            </a:r>
            <a:r>
              <a:rPr lang="de-DE" sz="1600" b="0" dirty="0" err="1"/>
              <a:t>January</a:t>
            </a:r>
            <a:r>
              <a:rPr lang="x-none" sz="1600" b="0" dirty="0"/>
              <a:t> </a:t>
            </a:r>
            <a:r>
              <a:rPr lang="en-GB" sz="1600" b="0" dirty="0"/>
              <a:t>2021</a:t>
            </a:r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407987" y="2872909"/>
            <a:ext cx="11376025" cy="40565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tabLst>
                <a:tab pos="26670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x-none" sz="2000" dirty="0"/>
              <a:t>Can we build smaller, less expensive accelerators?</a:t>
            </a:r>
            <a:endParaRPr lang="en-US" sz="2000" dirty="0"/>
          </a:p>
        </p:txBody>
      </p:sp>
      <p:pic>
        <p:nvPicPr>
          <p:cNvPr id="20" name="Picture 19" descr="2014-10-09_Plasma-Beschleuniger_HME-001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4371" y="260648"/>
            <a:ext cx="2484277" cy="165618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6060" y="258108"/>
            <a:ext cx="2664296" cy="1658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DESY-Laser_0011.jpe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224" b="57576"/>
          <a:stretch/>
        </p:blipFill>
        <p:spPr>
          <a:xfrm>
            <a:off x="6636058" y="2041837"/>
            <a:ext cx="5292589" cy="117113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1D36B7C-6E2A-FC4E-BC44-29B81BB15D79}"/>
              </a:ext>
            </a:extLst>
          </p:cNvPr>
          <p:cNvSpPr txBox="1"/>
          <p:nvPr/>
        </p:nvSpPr>
        <p:spPr>
          <a:xfrm rot="453772">
            <a:off x="5998464" y="4082158"/>
            <a:ext cx="3632213" cy="1154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DE" sz="1600" dirty="0"/>
              <a:t>O</a:t>
            </a:r>
            <a:r>
              <a:rPr lang="en-GB" sz="1600" dirty="0"/>
              <a:t>p</a:t>
            </a:r>
            <a:r>
              <a:rPr lang="en-DE" sz="1600" dirty="0"/>
              <a:t>en DESY PhD Positions to be filled</a:t>
            </a:r>
          </a:p>
          <a:p>
            <a:pPr algn="ctr">
              <a:lnSpc>
                <a:spcPct val="150000"/>
              </a:lnSpc>
            </a:pPr>
            <a:r>
              <a:rPr lang="en-DE" sz="1600" dirty="0"/>
              <a:t>Tell your friends…</a:t>
            </a:r>
          </a:p>
          <a:p>
            <a:pPr algn="ctr">
              <a:lnSpc>
                <a:spcPct val="150000"/>
              </a:lnSpc>
            </a:pPr>
            <a:r>
              <a:rPr lang="en-DE" sz="1600" dirty="0"/>
              <a:t>Contact: </a:t>
            </a:r>
            <a:r>
              <a:rPr lang="en-DE" sz="1600" dirty="0">
                <a:hlinkClick r:id="rId6"/>
              </a:rPr>
              <a:t>ralph.assmann@desy.de</a:t>
            </a:r>
            <a:r>
              <a:rPr lang="en-DE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19144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this slow-down?             Part 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Technical limitations in highly advanced and mature technologies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 dirty="0"/>
              <a:t>Hadron (p) circular collider</a:t>
            </a:r>
          </a:p>
          <a:p>
            <a:r>
              <a:rPr lang="en-US" dirty="0"/>
              <a:t>Limited by available bending field strength B</a:t>
            </a:r>
            <a:r>
              <a:rPr lang="en-US" baseline="-25000" dirty="0"/>
              <a:t>y</a:t>
            </a:r>
            <a:r>
              <a:rPr lang="en-US" dirty="0"/>
              <a:t> (even super-conducting):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Increase momentum p by increasing radius R times bending field B</a:t>
            </a:r>
            <a:r>
              <a:rPr lang="en-US" baseline="-25000" dirty="0"/>
              <a:t>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 dirty="0"/>
              <a:t>Lepton (e-,e+) circular collider</a:t>
            </a:r>
          </a:p>
          <a:p>
            <a:r>
              <a:rPr lang="en-US" dirty="0"/>
              <a:t>Limited by synchrotron radiation losses U</a:t>
            </a:r>
            <a:r>
              <a:rPr lang="en-US" baseline="-25000" dirty="0"/>
              <a:t>0</a:t>
            </a:r>
            <a:r>
              <a:rPr lang="en-US" dirty="0"/>
              <a:t>, to be fed back by RF voltage V</a:t>
            </a:r>
            <a:r>
              <a:rPr lang="en-US" baseline="-25000" dirty="0"/>
              <a:t>RF</a:t>
            </a:r>
            <a:r>
              <a:rPr lang="en-US" dirty="0"/>
              <a:t>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Increase momentum p by increasing radius R and lowering bending field B</a:t>
            </a:r>
            <a:r>
              <a:rPr lang="en-US" baseline="-25000" dirty="0"/>
              <a:t>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382143" y="5071044"/>
            <a:ext cx="31346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E.g. LEP2: 3% of energy lost per turn, 10,000 turns/second</a:t>
            </a:r>
          </a:p>
        </p:txBody>
      </p:sp>
      <p:graphicFrame>
        <p:nvGraphicFramePr>
          <p:cNvPr id="1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2871220"/>
              </p:ext>
            </p:extLst>
          </p:nvPr>
        </p:nvGraphicFramePr>
        <p:xfrm>
          <a:off x="983400" y="4886525"/>
          <a:ext cx="2832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61" name="Equation" r:id="rId3" imgW="2832100" imgH="863600" progId="Equation.3">
                  <p:embed/>
                </p:oleObj>
              </mc:Choice>
              <mc:Fallback>
                <p:oleObj name="Equation" r:id="rId3" imgW="2832100" imgH="863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3400" y="4886525"/>
                        <a:ext cx="2832100" cy="8636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12700">
                        <a:solidFill>
                          <a:schemeClr val="bg1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6930271"/>
              </p:ext>
            </p:extLst>
          </p:nvPr>
        </p:nvGraphicFramePr>
        <p:xfrm>
          <a:off x="1047682" y="2341368"/>
          <a:ext cx="1663700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62" name="Equation" r:id="rId5" imgW="762000" imgH="266700" progId="Equation.3">
                  <p:embed/>
                </p:oleObj>
              </mc:Choice>
              <mc:Fallback>
                <p:oleObj name="Equation" r:id="rId5" imgW="762000" imgH="266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7682" y="2341368"/>
                        <a:ext cx="1663700" cy="582612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12700">
                        <a:solidFill>
                          <a:schemeClr val="bg1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8" descr="E:\LEP-2000\DV0003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312" y="4396755"/>
            <a:ext cx="2436813" cy="189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7823576" y="1019195"/>
            <a:ext cx="4197429" cy="2704783"/>
            <a:chOff x="2924042" y="881915"/>
            <a:chExt cx="9144000" cy="5780087"/>
          </a:xfrm>
        </p:grpSpPr>
        <p:pic>
          <p:nvPicPr>
            <p:cNvPr id="17" name="Picture 4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66"/>
            <a:stretch>
              <a:fillRect/>
            </a:stretch>
          </p:blipFill>
          <p:spPr bwMode="auto">
            <a:xfrm>
              <a:off x="2924042" y="881915"/>
              <a:ext cx="9144000" cy="5780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5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4042" y="2058252"/>
              <a:ext cx="3946525" cy="4603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" name="Picture 7" descr="E:\LEP-2000\DV00037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6103" y="4056224"/>
            <a:ext cx="2155795" cy="1672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20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1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US">
                <a:latin typeface="Calibri"/>
              </a:rPr>
              <a:t>Novel High Gradient Particle Accelerators | Ralph Assmann | JUAS 2021</a:t>
            </a:r>
            <a:endParaRPr lang="en-GB" dirty="0">
              <a:latin typeface="Calibri"/>
            </a:endParaRPr>
          </a:p>
        </p:txBody>
      </p:sp>
      <p:pic>
        <p:nvPicPr>
          <p:cNvPr id="5" name="Picture 1" descr="The inside of a building&#10;&#10;Description automatically generated">
            <a:extLst>
              <a:ext uri="{FF2B5EF4-FFF2-40B4-BE49-F238E27FC236}">
                <a16:creationId xmlns:a16="http://schemas.microsoft.com/office/drawing/2014/main" id="{B94250D6-6B9A-4307-9F25-64CC68428C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45290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(B) AWAKE Experiment at CERN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Aim: Demonstrate proton-driven plasma acceleration. 1 </a:t>
            </a:r>
            <a:r>
              <a:rPr lang="en-US" dirty="0" err="1"/>
              <a:t>GeV</a:t>
            </a:r>
            <a:r>
              <a:rPr lang="en-US" dirty="0"/>
              <a:t> electron acceleration in 10 meters</a:t>
            </a:r>
          </a:p>
        </p:txBody>
      </p:sp>
      <p:pic>
        <p:nvPicPr>
          <p:cNvPr id="5" name="Picture 5" descr="layout3Dlegen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01" y="1222665"/>
            <a:ext cx="6916947" cy="5117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177492" y="1955187"/>
            <a:ext cx="3627333" cy="1754327"/>
          </a:xfrm>
          <a:prstGeom prst="rect">
            <a:avLst/>
          </a:prstGeom>
          <a:solidFill>
            <a:srgbClr val="F2F2F2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Thanks for AWAKE slides and information to A. Caldwell, </a:t>
            </a:r>
            <a:br>
              <a:rPr lang="en-US" dirty="0"/>
            </a:br>
            <a:r>
              <a:rPr lang="en-US" dirty="0"/>
              <a:t>P. </a:t>
            </a:r>
            <a:r>
              <a:rPr lang="en-US" dirty="0" err="1"/>
              <a:t>Muggli</a:t>
            </a:r>
            <a:r>
              <a:rPr lang="en-US" dirty="0"/>
              <a:t>, G. Xia</a:t>
            </a:r>
          </a:p>
          <a:p>
            <a:endParaRPr lang="en-US" dirty="0"/>
          </a:p>
          <a:p>
            <a:r>
              <a:rPr lang="en-US" dirty="0"/>
              <a:t>All results preliminary and under detailed analysis!</a:t>
            </a:r>
          </a:p>
        </p:txBody>
      </p:sp>
    </p:spTree>
    <p:extLst>
      <p:ext uri="{BB962C8B-B14F-4D97-AF65-F5344CB8AC3E}">
        <p14:creationId xmlns:p14="http://schemas.microsoft.com/office/powerpoint/2010/main" val="384757259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AWAKE: Experimental Program and Results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long proton bunch is modulated by plasma </a:t>
            </a:r>
            <a:r>
              <a:rPr lang="en-US" dirty="0" err="1"/>
              <a:t>wakefield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11151" b="7734"/>
          <a:stretch/>
        </p:blipFill>
        <p:spPr>
          <a:xfrm>
            <a:off x="400931" y="1271005"/>
            <a:ext cx="7347129" cy="44666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26023"/>
          <a:stretch/>
        </p:blipFill>
        <p:spPr>
          <a:xfrm>
            <a:off x="7743191" y="1946049"/>
            <a:ext cx="4307210" cy="436376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1" name="Rectangle 10"/>
          <p:cNvSpPr/>
          <p:nvPr/>
        </p:nvSpPr>
        <p:spPr>
          <a:xfrm>
            <a:off x="10302669" y="330243"/>
            <a:ext cx="174885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Clearly see the</a:t>
            </a:r>
          </a:p>
          <a:p>
            <a:r>
              <a:rPr lang="en-US" sz="1400" dirty="0"/>
              <a:t>transverse blow-up</a:t>
            </a:r>
          </a:p>
          <a:p>
            <a:r>
              <a:rPr lang="en-US" sz="1400" dirty="0"/>
              <a:t>of the proton</a:t>
            </a:r>
          </a:p>
          <a:p>
            <a:r>
              <a:rPr lang="en-US" sz="1400" dirty="0"/>
              <a:t>beam. Only</a:t>
            </a:r>
          </a:p>
          <a:p>
            <a:r>
              <a:rPr lang="en-US" sz="1400" dirty="0"/>
              <a:t>possible with very</a:t>
            </a:r>
          </a:p>
          <a:p>
            <a:r>
              <a:rPr lang="en-US" sz="1400" dirty="0"/>
              <a:t>strong electric</a:t>
            </a:r>
          </a:p>
          <a:p>
            <a:r>
              <a:rPr lang="en-US" sz="1400" dirty="0"/>
              <a:t>fields !</a:t>
            </a:r>
          </a:p>
        </p:txBody>
      </p:sp>
    </p:spTree>
    <p:extLst>
      <p:ext uri="{BB962C8B-B14F-4D97-AF65-F5344CB8AC3E}">
        <p14:creationId xmlns:p14="http://schemas.microsoft.com/office/powerpoint/2010/main" val="4194561638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438BEA67-FA3D-473E-8CDA-4D9ADBADF4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640" y="2515685"/>
            <a:ext cx="5060250" cy="39754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AWAKE: Seeded SMI, e- Acceleration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Modulation pattern follows plasma wavelength, accelerates injected e-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11239"/>
          <a:stretch/>
        </p:blipFill>
        <p:spPr>
          <a:xfrm>
            <a:off x="346173" y="1178335"/>
            <a:ext cx="2696453" cy="1793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C4C1A9E6-9BC7-4DD9-8F9A-019A6F2D8E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6858" y="145410"/>
            <a:ext cx="4367689" cy="2107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ight Arrow 7"/>
          <p:cNvSpPr/>
          <p:nvPr/>
        </p:nvSpPr>
        <p:spPr>
          <a:xfrm>
            <a:off x="7520903" y="3931895"/>
            <a:ext cx="623574" cy="296603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41055" y="3726554"/>
            <a:ext cx="365018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2 </a:t>
            </a:r>
            <a:r>
              <a:rPr lang="en-US" sz="3200" b="1" dirty="0" err="1">
                <a:solidFill>
                  <a:srgbClr val="FF0000"/>
                </a:solidFill>
              </a:rPr>
              <a:t>GeV</a:t>
            </a:r>
            <a:r>
              <a:rPr lang="en-US" sz="3200" b="1" dirty="0"/>
              <a:t> </a:t>
            </a:r>
            <a:r>
              <a:rPr lang="en-US" sz="2800" dirty="0"/>
              <a:t> </a:t>
            </a:r>
            <a:br>
              <a:rPr lang="en-US" sz="2800" dirty="0"/>
            </a:br>
            <a:r>
              <a:rPr lang="en-US" sz="2800" dirty="0"/>
              <a:t>electron acceleration</a:t>
            </a:r>
          </a:p>
          <a:p>
            <a:endParaRPr lang="en-US" sz="3200" b="1" dirty="0"/>
          </a:p>
          <a:p>
            <a:r>
              <a:rPr lang="en-US" sz="3200" b="1" dirty="0"/>
              <a:t>New principle works</a:t>
            </a:r>
          </a:p>
        </p:txBody>
      </p:sp>
    </p:spTree>
    <p:extLst>
      <p:ext uri="{BB962C8B-B14F-4D97-AF65-F5344CB8AC3E}">
        <p14:creationId xmlns:p14="http://schemas.microsoft.com/office/powerpoint/2010/main" val="1926875322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AWAKE: Possible Long-Term Future HEP Applications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LHC providing drive bunch </a:t>
            </a:r>
            <a:r>
              <a:rPr lang="en-US" dirty="0">
                <a:sym typeface="Wingdings"/>
              </a:rPr>
              <a:t> low luminosity</a:t>
            </a:r>
            <a:endParaRPr lang="en-US" dirty="0"/>
          </a:p>
        </p:txBody>
      </p:sp>
      <p:pic>
        <p:nvPicPr>
          <p:cNvPr id="10" name="Picture 9" descr="Lancs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0725" y="1232694"/>
            <a:ext cx="29146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 descr="PastedGraphic-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67" y="1410486"/>
            <a:ext cx="4968875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5" descr="PastedGraphic-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"/>
          <a:stretch>
            <a:fillRect/>
          </a:stretch>
        </p:blipFill>
        <p:spPr bwMode="auto">
          <a:xfrm>
            <a:off x="4054755" y="4189710"/>
            <a:ext cx="4913313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2132573" y="3993803"/>
            <a:ext cx="15183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e+ e- collider</a:t>
            </a:r>
          </a:p>
        </p:txBody>
      </p:sp>
      <p:sp>
        <p:nvSpPr>
          <p:cNvPr id="22" name="TextBox 7"/>
          <p:cNvSpPr txBox="1">
            <a:spLocks noChangeArrowheads="1"/>
          </p:cNvSpPr>
          <p:nvPr/>
        </p:nvSpPr>
        <p:spPr bwMode="auto">
          <a:xfrm>
            <a:off x="6004942" y="6169289"/>
            <a:ext cx="13136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e-p collider</a:t>
            </a:r>
          </a:p>
        </p:txBody>
      </p:sp>
      <p:pic>
        <p:nvPicPr>
          <p:cNvPr id="23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285" y="951387"/>
            <a:ext cx="4214812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5665" y="3989502"/>
            <a:ext cx="2952750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6" descr="3_AWAKE_white_background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8159" y="1370458"/>
            <a:ext cx="1296987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6740429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(C1) Hamburg Infrastructure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FLASHForward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An electron beam-driven plasma accelerator R&amp;D approach </a:t>
            </a:r>
            <a:r>
              <a:rPr lang="en-US" dirty="0">
                <a:sym typeface="Wingdings"/>
              </a:rPr>
              <a:t> towards HEP applications</a:t>
            </a:r>
            <a:endParaRPr lang="en-US" dirty="0"/>
          </a:p>
        </p:txBody>
      </p:sp>
      <p:pic>
        <p:nvPicPr>
          <p:cNvPr id="65" name="Picture 64" descr="Screen Shot 2017-12-14 at 13.12.4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35" y="1215444"/>
            <a:ext cx="8311157" cy="5180026"/>
          </a:xfrm>
          <a:prstGeom prst="rect">
            <a:avLst/>
          </a:prstGeom>
          <a:ln>
            <a:solidFill>
              <a:srgbClr val="000000"/>
            </a:solidFill>
          </a:ln>
        </p:spPr>
      </p:pic>
      <p:grpSp>
        <p:nvGrpSpPr>
          <p:cNvPr id="74" name="Group 73"/>
          <p:cNvGrpSpPr/>
          <p:nvPr/>
        </p:nvGrpSpPr>
        <p:grpSpPr>
          <a:xfrm>
            <a:off x="8164664" y="2748543"/>
            <a:ext cx="4027336" cy="2113827"/>
            <a:chOff x="4108229" y="1061756"/>
            <a:chExt cx="7887997" cy="4140170"/>
          </a:xfrm>
        </p:grpSpPr>
        <p:pic>
          <p:nvPicPr>
            <p:cNvPr id="71" name="2017-08-31T01-40-29.png" descr="2017-08-31T01-40-29.png"/>
            <p:cNvPicPr>
              <a:picLocks noChangeAspect="1"/>
            </p:cNvPicPr>
            <p:nvPr/>
          </p:nvPicPr>
          <p:blipFill>
            <a:blip r:embed="rId3"/>
            <a:srcRect l="1195" t="21286" r="21319" b="44106"/>
            <a:stretch>
              <a:fillRect/>
            </a:stretch>
          </p:blipFill>
          <p:spPr>
            <a:xfrm>
              <a:off x="4108229" y="1061756"/>
              <a:ext cx="7518245" cy="4140170"/>
            </a:xfrm>
            <a:prstGeom prst="rect">
              <a:avLst/>
            </a:prstGeom>
            <a:ln w="9525" cap="flat">
              <a:solidFill>
                <a:srgbClr val="000000"/>
              </a:solidFill>
              <a:prstDash val="solid"/>
              <a:miter lim="400000"/>
            </a:ln>
            <a:effectLst>
              <a:outerShdw blurRad="190500" dist="114300" dir="2350245" rotWithShape="0">
                <a:srgbClr val="000000">
                  <a:alpha val="76000"/>
                </a:srgbClr>
              </a:outerShdw>
            </a:effectLst>
          </p:spPr>
        </p:pic>
        <p:sp>
          <p:nvSpPr>
            <p:cNvPr id="72" name="First beam in FF‣‣ - August 31, 2017"/>
            <p:cNvSpPr txBox="1"/>
            <p:nvPr/>
          </p:nvSpPr>
          <p:spPr>
            <a:xfrm>
              <a:off x="4174828" y="1085237"/>
              <a:ext cx="5199284" cy="5626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marR="79022" lvl="2" indent="0" algn="l" defTabSz="1778000">
                <a:spcBef>
                  <a:spcPts val="1200"/>
                </a:spcBef>
                <a:defRPr sz="2800">
                  <a:uFill>
                    <a:solidFill>
                      <a:srgbClr val="000000"/>
                    </a:solidFill>
                  </a:u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200" dirty="0"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First beam in </a:t>
              </a:r>
              <a:r>
                <a:rPr sz="1200" b="1" cap="small" dirty="0">
                  <a:solidFill>
                    <a:srgbClr val="007CC5"/>
                  </a:solidFill>
                </a:rPr>
                <a:t>FF</a:t>
              </a:r>
              <a:r>
                <a:rPr sz="1200" dirty="0">
                  <a:solidFill>
                    <a:srgbClr val="F39041"/>
                  </a:solidFill>
                  <a:latin typeface="Geneva"/>
                  <a:ea typeface="Geneva"/>
                  <a:cs typeface="Geneva"/>
                  <a:sym typeface="Geneva"/>
                </a:rPr>
                <a:t>‣‣</a:t>
              </a:r>
              <a:r>
                <a:rPr sz="1200" dirty="0"/>
                <a:t> - August 31, 2017</a:t>
              </a:r>
            </a:p>
          </p:txBody>
        </p:sp>
        <p:sp>
          <p:nvSpPr>
            <p:cNvPr id="73" name="LYSO screen station"/>
            <p:cNvSpPr txBox="1"/>
            <p:nvPr/>
          </p:nvSpPr>
          <p:spPr>
            <a:xfrm>
              <a:off x="8155136" y="4492060"/>
              <a:ext cx="3841090" cy="6831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marR="78739" algn="l" defTabSz="1778000">
                <a:defRPr sz="2800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600"/>
                <a:t>LYSO screen station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0191182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(C1) Hamburg Infrastructure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FLASHForward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An electron beam-driven plasma accelerator R&amp;D approach </a:t>
            </a:r>
            <a:r>
              <a:rPr lang="en-US" dirty="0">
                <a:sym typeface="Wingdings"/>
              </a:rPr>
              <a:t> towards HEP applications</a:t>
            </a:r>
            <a:endParaRPr lang="en-US" dirty="0"/>
          </a:p>
        </p:txBody>
      </p:sp>
      <p:pic>
        <p:nvPicPr>
          <p:cNvPr id="5" name="Picture 4" descr="Screen Shot 2017-12-14 at 13.15.37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82" y="1196752"/>
            <a:ext cx="8311540" cy="519404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95FAADD0-A01A-40EC-9919-FD447866B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6557" y="1437954"/>
            <a:ext cx="3780700" cy="33627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1158427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(C2) Hamburg Infrastructure </a:t>
            </a:r>
            <a:r>
              <a:rPr lang="mr-IN" dirty="0"/>
              <a:t>–</a:t>
            </a:r>
            <a:r>
              <a:rPr lang="en-US" dirty="0"/>
              <a:t> LUX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An laser-driven plasma R&amp;D approach </a:t>
            </a:r>
            <a:r>
              <a:rPr lang="en-US" dirty="0">
                <a:sym typeface="Wingdings"/>
              </a:rPr>
              <a:t> towards FEL applications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887" y="1364734"/>
            <a:ext cx="7010616" cy="36054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0055" y="5209392"/>
            <a:ext cx="115629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About 1 GeV electrons from plasma accelerator, guide beam out of plasma, transport to undulator, generate X rays in undulator, dump electron beam, measure X rays (8 nm)</a:t>
            </a:r>
          </a:p>
          <a:p>
            <a:endParaRPr lang="en-US" sz="1600" dirty="0"/>
          </a:p>
          <a:p>
            <a:r>
              <a:rPr lang="en-US" sz="1600" dirty="0"/>
              <a:t>Next steps: towards harder X rays, lasing (saturation not possible in available length of </a:t>
            </a:r>
            <a:r>
              <a:rPr lang="en-US" sz="1600" dirty="0" err="1"/>
              <a:t>undulator</a:t>
            </a:r>
            <a:r>
              <a:rPr lang="en-US" sz="1600" dirty="0"/>
              <a:t>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722" y="130241"/>
            <a:ext cx="3337425" cy="13349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464816" y="4641284"/>
            <a:ext cx="1285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A. Maier et al</a:t>
            </a:r>
          </a:p>
        </p:txBody>
      </p:sp>
    </p:spTree>
    <p:extLst>
      <p:ext uri="{BB962C8B-B14F-4D97-AF65-F5344CB8AC3E}">
        <p14:creationId xmlns:p14="http://schemas.microsoft.com/office/powerpoint/2010/main" val="1990781093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(C3) Hamburg Infrastructure </a:t>
            </a:r>
            <a:r>
              <a:rPr lang="mr-IN" dirty="0"/>
              <a:t>–</a:t>
            </a:r>
            <a:r>
              <a:rPr lang="en-US" dirty="0"/>
              <a:t> SINBAD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Several plasma experiments ongoing or under setup</a:t>
            </a:r>
          </a:p>
        </p:txBody>
      </p:sp>
      <p:pic>
        <p:nvPicPr>
          <p:cNvPr id="14" name="Picture 13" descr="SINBAD-PR-3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48" b="23572"/>
          <a:stretch/>
        </p:blipFill>
        <p:spPr>
          <a:xfrm>
            <a:off x="365474" y="1264375"/>
            <a:ext cx="6939979" cy="3385738"/>
          </a:xfrm>
          <a:prstGeom prst="rect">
            <a:avLst/>
          </a:prstGeom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3670" y="3299018"/>
            <a:ext cx="2851388" cy="2837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424778" y="3047410"/>
            <a:ext cx="126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Ex-DORIS</a:t>
            </a:r>
          </a:p>
        </p:txBody>
      </p:sp>
      <p:sp>
        <p:nvSpPr>
          <p:cNvPr id="17" name="Right Arrow 16"/>
          <p:cNvSpPr/>
          <p:nvPr/>
        </p:nvSpPr>
        <p:spPr bwMode="auto">
          <a:xfrm rot="795732">
            <a:off x="7243361" y="3934800"/>
            <a:ext cx="3719623" cy="259728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MS Gothic" charset="0"/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511" y="1295449"/>
            <a:ext cx="3195085" cy="591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9" name="Picture 5" descr="C:\Users\mweschke\Desktop\P1000061.JPG"/>
          <p:cNvPicPr>
            <a:picLocks noGrp="1" noChangeAspect="1" noChangeArrowheads="1"/>
          </p:cNvPicPr>
          <p:nvPr>
            <p:ph type="pic" sz="quarter" idx="17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44" b="6644"/>
          <a:stretch>
            <a:fillRect/>
          </a:stretch>
        </p:blipFill>
        <p:spPr bwMode="auto">
          <a:xfrm>
            <a:off x="5888730" y="4789234"/>
            <a:ext cx="2904236" cy="188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mweschke\Desktop\P1000063.JPG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8" b="6718"/>
          <a:stretch>
            <a:fillRect/>
          </a:stretch>
        </p:blipFill>
        <p:spPr bwMode="auto">
          <a:xfrm>
            <a:off x="785769" y="4783356"/>
            <a:ext cx="2384723" cy="1550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739" y="4783726"/>
            <a:ext cx="2540305" cy="1905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254960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Long-term future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07988" y="1259905"/>
            <a:ext cx="11381004" cy="4942819"/>
          </a:xfrm>
        </p:spPr>
        <p:txBody>
          <a:bodyPr/>
          <a:lstStyle/>
          <a:p>
            <a:r>
              <a:rPr lang="en-US" sz="2400" dirty="0"/>
              <a:t>The </a:t>
            </a:r>
            <a:r>
              <a:rPr lang="en-US" sz="2400" b="1" dirty="0"/>
              <a:t>long-term future is bright</a:t>
            </a:r>
            <a:r>
              <a:rPr lang="en-US" sz="2400" dirty="0"/>
              <a:t>: there will be plenty of opportunities as technology advances!</a:t>
            </a:r>
          </a:p>
          <a:p>
            <a:r>
              <a:rPr lang="en-US" sz="2400" b="1" dirty="0">
                <a:sym typeface="Wingdings"/>
              </a:rPr>
              <a:t>Plasma colliders </a:t>
            </a:r>
            <a:r>
              <a:rPr lang="en-US" sz="2400" dirty="0">
                <a:sym typeface="Wingdings"/>
              </a:rPr>
              <a:t>are another possible game changer. Energy very promising but beam quality insufficient:</a:t>
            </a:r>
          </a:p>
          <a:p>
            <a:pPr lvl="1"/>
            <a:r>
              <a:rPr lang="en-US" sz="2000" dirty="0">
                <a:sym typeface="Wingdings"/>
              </a:rPr>
              <a:t>There are </a:t>
            </a:r>
            <a:r>
              <a:rPr lang="en-US" sz="2000" b="1" dirty="0">
                <a:sym typeface="Wingdings"/>
              </a:rPr>
              <a:t>now near future science applications outside HEP, e.g. FEL</a:t>
            </a:r>
            <a:r>
              <a:rPr lang="en-US" sz="2000" dirty="0">
                <a:sym typeface="Wingdings"/>
              </a:rPr>
              <a:t>. This can be the </a:t>
            </a:r>
            <a:r>
              <a:rPr lang="en-US" sz="2000" dirty="0" err="1">
                <a:sym typeface="Wingdings"/>
              </a:rPr>
              <a:t>stepstone</a:t>
            </a:r>
            <a:r>
              <a:rPr lang="en-US" sz="2000" dirty="0">
                <a:sym typeface="Wingdings"/>
              </a:rPr>
              <a:t> towards a plasma linear collider. </a:t>
            </a:r>
          </a:p>
          <a:p>
            <a:pPr lvl="1"/>
            <a:r>
              <a:rPr lang="en-US" sz="2000" dirty="0">
                <a:sym typeface="Wingdings"/>
              </a:rPr>
              <a:t>Major projects going on, all including HEP aspects. Please follow up.</a:t>
            </a:r>
          </a:p>
          <a:p>
            <a:r>
              <a:rPr lang="en-US" sz="2400" dirty="0">
                <a:sym typeface="Wingdings"/>
              </a:rPr>
              <a:t>A long-term future with novel colliders does not come by itself: </a:t>
            </a:r>
            <a:r>
              <a:rPr lang="en-US" sz="2400" b="1" dirty="0">
                <a:sym typeface="Wingdings"/>
              </a:rPr>
              <a:t>We (you) must work towards this goal and support it as required, continuing long tradition</a:t>
            </a:r>
            <a:r>
              <a:rPr lang="en-US" sz="2400" dirty="0">
                <a:sym typeface="Wingdings"/>
              </a:rPr>
              <a:t>. 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9612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End of LEP2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November 2</a:t>
            </a:r>
            <a:r>
              <a:rPr lang="en-US" baseline="30000" dirty="0"/>
              <a:t>nd</a:t>
            </a:r>
            <a:r>
              <a:rPr lang="en-US" dirty="0"/>
              <a:t>, 2000, 7am</a:t>
            </a:r>
          </a:p>
        </p:txBody>
      </p:sp>
      <p:pic>
        <p:nvPicPr>
          <p:cNvPr id="10" name="Picture 3" descr="E:\LEP-2000\0011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308" y="1788670"/>
            <a:ext cx="6818313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E:\LEP-2000\00110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508" y="372620"/>
            <a:ext cx="6877050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9696" y="1597588"/>
            <a:ext cx="361560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When we shut down LEP2 in 2000 we thought that it was the </a:t>
            </a:r>
            <a:r>
              <a:rPr lang="en-US" sz="2000" b="1" dirty="0"/>
              <a:t>last </a:t>
            </a:r>
            <a:r>
              <a:rPr lang="en-US" sz="2000" b="1" dirty="0" err="1"/>
              <a:t>e+e</a:t>
            </a:r>
            <a:r>
              <a:rPr lang="en-US" sz="2000" b="1" dirty="0"/>
              <a:t>- circular collider due to synchrotron radiation limit</a:t>
            </a:r>
            <a:r>
              <a:rPr lang="en-US" sz="2000" dirty="0"/>
              <a:t>!</a:t>
            </a:r>
          </a:p>
          <a:p>
            <a:endParaRPr lang="en-US" sz="2000" dirty="0"/>
          </a:p>
          <a:p>
            <a:r>
              <a:rPr lang="en-US" sz="2000" dirty="0"/>
              <a:t>But what about </a:t>
            </a:r>
            <a:r>
              <a:rPr lang="en-US" sz="2000" b="1" dirty="0"/>
              <a:t>going linear</a:t>
            </a:r>
            <a:r>
              <a:rPr lang="en-US" sz="2000" dirty="0"/>
              <a:t>? This avoids synchrotron radiation limitation! Why also slowing down?</a:t>
            </a:r>
          </a:p>
        </p:txBody>
      </p:sp>
    </p:spTree>
    <p:extLst>
      <p:ext uri="{BB962C8B-B14F-4D97-AF65-F5344CB8AC3E}">
        <p14:creationId xmlns:p14="http://schemas.microsoft.com/office/powerpoint/2010/main" val="1015351545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Wideröe</a:t>
            </a:r>
            <a:r>
              <a:rPr lang="en-US" dirty="0"/>
              <a:t> at age 90</a:t>
            </a:r>
            <a:br>
              <a:rPr lang="en-US" dirty="0"/>
            </a:b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visionary and optimist from young to old age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323209" y="1347399"/>
            <a:ext cx="9439966" cy="4923201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 Black" charset="0"/>
              <a:buNone/>
            </a:pPr>
            <a:r>
              <a:rPr lang="en-US" sz="2000" dirty="0">
                <a:latin typeface="Arial" charset="0"/>
              </a:rPr>
              <a:t>“After all, </a:t>
            </a: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</a:rPr>
              <a:t>plans can only be made for those accelerators which can realistically be built with the means available, and obviously, these means are limited</a:t>
            </a:r>
            <a:r>
              <a:rPr lang="en-US" sz="2000" dirty="0">
                <a:latin typeface="Arial" charset="0"/>
              </a:rPr>
              <a:t>.</a:t>
            </a:r>
          </a:p>
          <a:p>
            <a:pPr marL="0" indent="0">
              <a:buFont typeface="Arial Black" charset="0"/>
              <a:buNone/>
            </a:pP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</a:rPr>
              <a:t>Ideas </a:t>
            </a:r>
            <a:r>
              <a:rPr lang="en-US" sz="2000" dirty="0">
                <a:latin typeface="Arial" charset="0"/>
              </a:rPr>
              <a:t>are not subject to any such considerations. The </a:t>
            </a: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</a:rPr>
              <a:t>limitations are set only by the intellect of human beings themselves</a:t>
            </a:r>
            <a:r>
              <a:rPr lang="en-US" sz="2000" dirty="0">
                <a:latin typeface="Arial" charset="0"/>
              </a:rPr>
              <a:t>. </a:t>
            </a:r>
          </a:p>
          <a:p>
            <a:pPr marL="0" indent="0">
              <a:buFont typeface="Arial Black" charset="0"/>
              <a:buNone/>
            </a:pPr>
            <a:r>
              <a:rPr lang="en-US" sz="2000" dirty="0">
                <a:latin typeface="Arial" charset="0"/>
              </a:rPr>
              <a:t>The </a:t>
            </a: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</a:rPr>
              <a:t>theoretical possibilities </a:t>
            </a:r>
            <a:r>
              <a:rPr lang="en-US" sz="2000" dirty="0">
                <a:latin typeface="Arial" charset="0"/>
              </a:rPr>
              <a:t>with regard to accelerating particles by electromagnetic means (i.e. within the scope of the Maxwell equations which have been known since the 19th century), </a:t>
            </a: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</a:rPr>
              <a:t>are nowhere near being exhausted</a:t>
            </a:r>
            <a:r>
              <a:rPr lang="en-US" sz="2000" dirty="0">
                <a:latin typeface="Arial" charset="0"/>
              </a:rPr>
              <a:t>, and technology surprises us almost daily with innovations which in turn allow us to broach new trains of thought. </a:t>
            </a:r>
          </a:p>
          <a:p>
            <a:pPr marL="0" indent="0">
              <a:buFont typeface="Arial Black" charset="0"/>
              <a:buNone/>
            </a:pPr>
            <a:r>
              <a:rPr lang="en-US" sz="2000" dirty="0">
                <a:latin typeface="Arial" charset="0"/>
              </a:rPr>
              <a:t>…there are yet </a:t>
            </a: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</a:rPr>
              <a:t>more fundamental breakthroughs </a:t>
            </a:r>
            <a:r>
              <a:rPr lang="en-US" sz="2000" dirty="0">
                <a:latin typeface="Arial" charset="0"/>
              </a:rPr>
              <a:t>to be made. They could allow us to advance to </a:t>
            </a: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</a:rPr>
              <a:t>energies unimaginable today</a:t>
            </a:r>
            <a:r>
              <a:rPr lang="en-US" sz="2000" dirty="0">
                <a:latin typeface="Arial" charset="0"/>
              </a:rPr>
              <a:t>.“</a:t>
            </a:r>
          </a:p>
        </p:txBody>
      </p:sp>
      <p:pic>
        <p:nvPicPr>
          <p:cNvPr id="10" name="Picture 2" descr="wie-05-04-portr-193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33" y="1300692"/>
            <a:ext cx="1736447" cy="2330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wie-portr-retu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66" y="3763430"/>
            <a:ext cx="1719497" cy="2466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4769013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your attention...</a:t>
            </a:r>
            <a:br>
              <a:rPr lang="en-US" dirty="0"/>
            </a:b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9700">
            <a:off x="5871926" y="1728533"/>
            <a:ext cx="4937133" cy="3359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56657" y="5219825"/>
            <a:ext cx="2510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Courtesy S. Brooks, BNL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453382-3CCE-1646-BC15-417489AB2CE5}"/>
              </a:ext>
            </a:extLst>
          </p:cNvPr>
          <p:cNvSpPr txBox="1"/>
          <p:nvPr/>
        </p:nvSpPr>
        <p:spPr>
          <a:xfrm>
            <a:off x="1124842" y="1413588"/>
            <a:ext cx="3632213" cy="1154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DE" sz="1600" dirty="0"/>
              <a:t>O</a:t>
            </a:r>
            <a:r>
              <a:rPr lang="en-GB" sz="1600" dirty="0"/>
              <a:t>p</a:t>
            </a:r>
            <a:r>
              <a:rPr lang="en-DE" sz="1600" dirty="0"/>
              <a:t>en DESY PhD Positions to be filled</a:t>
            </a:r>
          </a:p>
          <a:p>
            <a:pPr algn="ctr">
              <a:lnSpc>
                <a:spcPct val="150000"/>
              </a:lnSpc>
            </a:pPr>
            <a:r>
              <a:rPr lang="en-DE" sz="1600" dirty="0"/>
              <a:t>Tell your friends…</a:t>
            </a:r>
          </a:p>
          <a:p>
            <a:pPr algn="ctr">
              <a:lnSpc>
                <a:spcPct val="150000"/>
              </a:lnSpc>
            </a:pPr>
            <a:r>
              <a:rPr lang="en-DE" sz="1600" dirty="0"/>
              <a:t>Contact: </a:t>
            </a:r>
            <a:r>
              <a:rPr lang="en-DE" sz="1600" dirty="0">
                <a:hlinkClick r:id="rId3"/>
              </a:rPr>
              <a:t>ralph.assmann@desy.de</a:t>
            </a:r>
            <a:r>
              <a:rPr lang="en-DE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74898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this slow-down?            Part 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Technical limitations in highly advanced and mature technologies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353113" y="1297948"/>
            <a:ext cx="7086339" cy="3202185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Lepton (e-,e+) linear collider</a:t>
            </a:r>
          </a:p>
          <a:p>
            <a:r>
              <a:rPr lang="en-US" dirty="0"/>
              <a:t>Limited by achievable accelerating gradient (energy gain per length)</a:t>
            </a:r>
          </a:p>
          <a:p>
            <a:r>
              <a:rPr lang="en-US" dirty="0"/>
              <a:t>Increase momentum p by increasing gradient </a:t>
            </a:r>
            <a:r>
              <a:rPr lang="en-US" dirty="0" err="1"/>
              <a:t>G</a:t>
            </a:r>
            <a:r>
              <a:rPr lang="en-US" baseline="-25000" dirty="0" err="1"/>
              <a:t>acc</a:t>
            </a:r>
            <a:r>
              <a:rPr lang="en-US" dirty="0"/>
              <a:t> or length L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Achievable accelerating gradient limited by </a:t>
            </a:r>
            <a:br>
              <a:rPr lang="en-US" dirty="0"/>
            </a:br>
            <a:r>
              <a:rPr lang="en-US" dirty="0"/>
              <a:t>peak surface field, flashovers, surface </a:t>
            </a:r>
            <a:br>
              <a:rPr lang="en-US" dirty="0"/>
            </a:br>
            <a:r>
              <a:rPr lang="en-US" dirty="0"/>
              <a:t>damage and breakdown rate</a:t>
            </a:r>
          </a:p>
          <a:p>
            <a:r>
              <a:rPr lang="en-US" dirty="0"/>
              <a:t>Example shows a result from CLIC at </a:t>
            </a:r>
            <a:br>
              <a:rPr lang="en-US" dirty="0"/>
            </a:br>
            <a:r>
              <a:rPr lang="en-US" dirty="0"/>
              <a:t>a high RF frequency of 30 GHz</a:t>
            </a:r>
          </a:p>
          <a:p>
            <a:r>
              <a:rPr lang="en-US" dirty="0"/>
              <a:t>By now, some important progress made</a:t>
            </a:r>
            <a:br>
              <a:rPr lang="en-US" dirty="0"/>
            </a:br>
            <a:r>
              <a:rPr lang="en-US" dirty="0"/>
              <a:t>but gradients limited to 100 MV/m at max</a:t>
            </a:r>
            <a:br>
              <a:rPr lang="en-US" dirty="0"/>
            </a:br>
            <a:r>
              <a:rPr lang="en-US" dirty="0"/>
              <a:t>presently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449651" y="1545137"/>
            <a:ext cx="4630640" cy="1497877"/>
            <a:chOff x="251706" y="3819525"/>
            <a:chExt cx="8784344" cy="2841481"/>
          </a:xfrm>
        </p:grpSpPr>
        <p:grpSp>
          <p:nvGrpSpPr>
            <p:cNvPr id="22" name="Group 3"/>
            <p:cNvGrpSpPr>
              <a:grpSpLocks/>
            </p:cNvGrpSpPr>
            <p:nvPr/>
          </p:nvGrpSpPr>
          <p:grpSpPr bwMode="auto">
            <a:xfrm>
              <a:off x="251706" y="4149723"/>
              <a:ext cx="8784344" cy="2511283"/>
              <a:chOff x="251520" y="4248400"/>
              <a:chExt cx="8784976" cy="2512637"/>
            </a:xfrm>
          </p:grpSpPr>
          <p:pic>
            <p:nvPicPr>
              <p:cNvPr id="23" name="Picture 19" descr="DE0083M.jp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50742" y="4248400"/>
                <a:ext cx="4485754" cy="2005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Picture 5" descr="C:\Documents and Settings\Owner\My Documents\Teaching\Fall05\Phys120\guidedtour05.l.alt.gif"/>
              <p:cNvPicPr>
                <a:picLocks noChangeAspect="1" noChangeArrowheads="1" noCrop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20" y="4293096"/>
                <a:ext cx="4536504" cy="18070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TextBox 17"/>
              <p:cNvSpPr txBox="1">
                <a:spLocks noChangeArrowheads="1"/>
              </p:cNvSpPr>
              <p:nvPr/>
            </p:nvSpPr>
            <p:spPr bwMode="auto">
              <a:xfrm>
                <a:off x="412811" y="6093294"/>
                <a:ext cx="1710916" cy="3212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r" eaLnBrk="1" hangingPunct="1"/>
                <a:r>
                  <a:rPr lang="en-US" sz="500" i="1">
                    <a:solidFill>
                      <a:srgbClr val="FFFFFF"/>
                    </a:solidFill>
                  </a:rPr>
                  <a:t>Sketch Padamse, Tigner </a:t>
                </a:r>
              </a:p>
            </p:txBody>
          </p:sp>
          <p:sp>
            <p:nvSpPr>
              <p:cNvPr id="26" name="TextBox 18"/>
              <p:cNvSpPr txBox="1">
                <a:spLocks noChangeArrowheads="1"/>
              </p:cNvSpPr>
              <p:nvPr/>
            </p:nvSpPr>
            <p:spPr bwMode="auto">
              <a:xfrm>
                <a:off x="2778567" y="6053226"/>
                <a:ext cx="1846713" cy="4381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900" b="1">
                    <a:solidFill>
                      <a:srgbClr val="FFFFFF"/>
                    </a:solidFill>
                  </a:rPr>
                  <a:t>“</a:t>
                </a:r>
                <a:r>
                  <a:rPr lang="en-US" altLang="ja-JP" sz="900" b="1">
                    <a:solidFill>
                      <a:srgbClr val="FFFFFF"/>
                    </a:solidFill>
                  </a:rPr>
                  <a:t>Runzelröhre</a:t>
                </a:r>
                <a:r>
                  <a:rPr lang="en-US" sz="900" b="1">
                    <a:solidFill>
                      <a:srgbClr val="FFFFFF"/>
                    </a:solidFill>
                  </a:rPr>
                  <a:t>”</a:t>
                </a:r>
              </a:p>
            </p:txBody>
          </p:sp>
          <p:sp>
            <p:nvSpPr>
              <p:cNvPr id="27" name="TextBox 1"/>
              <p:cNvSpPr txBox="1">
                <a:spLocks noChangeArrowheads="1"/>
              </p:cNvSpPr>
              <p:nvPr/>
            </p:nvSpPr>
            <p:spPr bwMode="auto">
              <a:xfrm>
                <a:off x="611559" y="6381327"/>
                <a:ext cx="1664102" cy="3797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700" b="1" u="sng">
                    <a:solidFill>
                      <a:srgbClr val="FFFFFF"/>
                    </a:solidFill>
                  </a:rPr>
                  <a:t>20 MV per Meter</a:t>
                </a:r>
              </a:p>
            </p:txBody>
          </p:sp>
        </p:grp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635044">
              <a:off x="1283494" y="4804569"/>
              <a:ext cx="474663" cy="492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TextBox 28"/>
            <p:cNvSpPr txBox="1">
              <a:spLocks noChangeArrowheads="1"/>
            </p:cNvSpPr>
            <p:nvPr/>
          </p:nvSpPr>
          <p:spPr bwMode="auto">
            <a:xfrm>
              <a:off x="523875" y="3819525"/>
              <a:ext cx="3227389" cy="379505"/>
            </a:xfrm>
            <a:prstGeom prst="rect">
              <a:avLst/>
            </a:prstGeom>
            <a:solidFill>
              <a:srgbClr val="0404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700" b="1" dirty="0">
                  <a:solidFill>
                    <a:srgbClr val="FF0000"/>
                  </a:solidFill>
                </a:rPr>
                <a:t>Flashover at too high voltages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837492" y="3214381"/>
            <a:ext cx="5268750" cy="3353275"/>
            <a:chOff x="180975" y="1136650"/>
            <a:chExt cx="8755063" cy="5572125"/>
          </a:xfrm>
        </p:grpSpPr>
        <p:graphicFrame>
          <p:nvGraphicFramePr>
            <p:cNvPr id="30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20352531"/>
                </p:ext>
              </p:extLst>
            </p:nvPr>
          </p:nvGraphicFramePr>
          <p:xfrm>
            <a:off x="4935539" y="1166813"/>
            <a:ext cx="3957637" cy="2974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63" name="CorelDRAW" r:id="rId6" imgW="6850685" imgH="5149291" progId="CorelDRAW.Graphic.10">
                    <p:embed/>
                  </p:oleObj>
                </mc:Choice>
                <mc:Fallback>
                  <p:oleObj name="CorelDRAW" r:id="rId6" imgW="6850685" imgH="5149291" progId="CorelDRAW.Graphic.1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35539" y="1166813"/>
                          <a:ext cx="3957637" cy="29749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" name="Rectangle 520"/>
            <p:cNvSpPr>
              <a:spLocks noChangeArrowheads="1"/>
            </p:cNvSpPr>
            <p:nvPr/>
          </p:nvSpPr>
          <p:spPr bwMode="auto">
            <a:xfrm>
              <a:off x="180975" y="1136650"/>
              <a:ext cx="4572000" cy="55340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2" name="Text Box 5"/>
            <p:cNvSpPr txBox="1">
              <a:spLocks noChangeArrowheads="1"/>
            </p:cNvSpPr>
            <p:nvPr/>
          </p:nvSpPr>
          <p:spPr bwMode="auto">
            <a:xfrm>
              <a:off x="233363" y="4395788"/>
              <a:ext cx="1878013" cy="971720"/>
            </a:xfrm>
            <a:prstGeom prst="rect">
              <a:avLst/>
            </a:prstGeom>
            <a:solidFill>
              <a:schemeClr val="bg1">
                <a:alpha val="7411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lang="de-DE" b="1" dirty="0" err="1">
                  <a:solidFill>
                    <a:srgbClr val="FF0000"/>
                  </a:solidFill>
                </a:rPr>
                <a:t>Damaged</a:t>
              </a:r>
              <a:r>
                <a:rPr lang="de-DE" b="1" dirty="0">
                  <a:solidFill>
                    <a:srgbClr val="FF0000"/>
                  </a:solidFill>
                </a:rPr>
                <a:t> </a:t>
              </a:r>
              <a:r>
                <a:rPr lang="de-DE" b="1" dirty="0" err="1">
                  <a:solidFill>
                    <a:srgbClr val="FF0000"/>
                  </a:solidFill>
                </a:rPr>
                <a:t>location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  <p:sp>
          <p:nvSpPr>
            <p:cNvPr id="33" name="Line 6"/>
            <p:cNvSpPr>
              <a:spLocks noChangeShapeType="1"/>
            </p:cNvSpPr>
            <p:nvPr/>
          </p:nvSpPr>
          <p:spPr bwMode="auto">
            <a:xfrm flipV="1">
              <a:off x="1979613" y="3157538"/>
              <a:ext cx="431800" cy="129540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4" name="Group 7"/>
            <p:cNvGrpSpPr>
              <a:grpSpLocks noChangeAspect="1"/>
            </p:cNvGrpSpPr>
            <p:nvPr/>
          </p:nvGrpSpPr>
          <p:grpSpPr bwMode="auto">
            <a:xfrm>
              <a:off x="277813" y="1481138"/>
              <a:ext cx="4191000" cy="3589337"/>
              <a:chOff x="995" y="111"/>
              <a:chExt cx="3769" cy="3228"/>
            </a:xfrm>
          </p:grpSpPr>
          <p:sp>
            <p:nvSpPr>
              <p:cNvPr id="35" name="Line 8"/>
              <p:cNvSpPr>
                <a:spLocks noChangeAspect="1" noChangeShapeType="1"/>
              </p:cNvSpPr>
              <p:nvPr/>
            </p:nvSpPr>
            <p:spPr bwMode="auto">
              <a:xfrm flipH="1">
                <a:off x="2867" y="1593"/>
                <a:ext cx="8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Line 9"/>
              <p:cNvSpPr>
                <a:spLocks noChangeAspect="1" noChangeShapeType="1"/>
              </p:cNvSpPr>
              <p:nvPr/>
            </p:nvSpPr>
            <p:spPr bwMode="auto">
              <a:xfrm flipH="1">
                <a:off x="2863" y="1589"/>
                <a:ext cx="14" cy="8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Line 10"/>
              <p:cNvSpPr>
                <a:spLocks noChangeAspect="1" noChangeShapeType="1"/>
              </p:cNvSpPr>
              <p:nvPr/>
            </p:nvSpPr>
            <p:spPr bwMode="auto">
              <a:xfrm flipH="1">
                <a:off x="2859" y="1585"/>
                <a:ext cx="18" cy="9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Line 11"/>
              <p:cNvSpPr>
                <a:spLocks noChangeAspect="1" noChangeShapeType="1"/>
              </p:cNvSpPr>
              <p:nvPr/>
            </p:nvSpPr>
            <p:spPr bwMode="auto">
              <a:xfrm flipH="1">
                <a:off x="2857" y="1580"/>
                <a:ext cx="20" cy="1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Line 12"/>
              <p:cNvSpPr>
                <a:spLocks noChangeAspect="1" noChangeShapeType="1"/>
              </p:cNvSpPr>
              <p:nvPr/>
            </p:nvSpPr>
            <p:spPr bwMode="auto">
              <a:xfrm flipH="1">
                <a:off x="2854" y="1576"/>
                <a:ext cx="23" cy="1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Line 13"/>
              <p:cNvSpPr>
                <a:spLocks noChangeAspect="1" noChangeShapeType="1"/>
              </p:cNvSpPr>
              <p:nvPr/>
            </p:nvSpPr>
            <p:spPr bwMode="auto">
              <a:xfrm flipH="1">
                <a:off x="2852" y="1572"/>
                <a:ext cx="25" cy="1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Line 14"/>
              <p:cNvSpPr>
                <a:spLocks noChangeAspect="1" noChangeShapeType="1"/>
              </p:cNvSpPr>
              <p:nvPr/>
            </p:nvSpPr>
            <p:spPr bwMode="auto">
              <a:xfrm flipH="1">
                <a:off x="2850" y="1568"/>
                <a:ext cx="27" cy="1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Line 15"/>
              <p:cNvSpPr>
                <a:spLocks noChangeAspect="1" noChangeShapeType="1"/>
              </p:cNvSpPr>
              <p:nvPr/>
            </p:nvSpPr>
            <p:spPr bwMode="auto">
              <a:xfrm flipH="1">
                <a:off x="2849" y="1564"/>
                <a:ext cx="28" cy="1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16"/>
              <p:cNvSpPr>
                <a:spLocks noChangeAspect="1" noChangeShapeType="1"/>
              </p:cNvSpPr>
              <p:nvPr/>
            </p:nvSpPr>
            <p:spPr bwMode="auto">
              <a:xfrm flipH="1">
                <a:off x="2848" y="1559"/>
                <a:ext cx="29" cy="1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Line 17"/>
              <p:cNvSpPr>
                <a:spLocks noChangeAspect="1" noChangeShapeType="1"/>
              </p:cNvSpPr>
              <p:nvPr/>
            </p:nvSpPr>
            <p:spPr bwMode="auto">
              <a:xfrm flipH="1">
                <a:off x="2848" y="1555"/>
                <a:ext cx="29" cy="1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Line 18"/>
              <p:cNvSpPr>
                <a:spLocks noChangeAspect="1" noChangeShapeType="1"/>
              </p:cNvSpPr>
              <p:nvPr/>
            </p:nvSpPr>
            <p:spPr bwMode="auto">
              <a:xfrm flipH="1">
                <a:off x="2848" y="1551"/>
                <a:ext cx="29" cy="1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Line 19"/>
              <p:cNvSpPr>
                <a:spLocks noChangeAspect="1" noChangeShapeType="1"/>
              </p:cNvSpPr>
              <p:nvPr/>
            </p:nvSpPr>
            <p:spPr bwMode="auto">
              <a:xfrm flipH="1">
                <a:off x="2848" y="1547"/>
                <a:ext cx="29" cy="1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20"/>
              <p:cNvSpPr>
                <a:spLocks noChangeAspect="1" noChangeShapeType="1"/>
              </p:cNvSpPr>
              <p:nvPr/>
            </p:nvSpPr>
            <p:spPr bwMode="auto">
              <a:xfrm flipH="1">
                <a:off x="2848" y="1543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Line 21"/>
              <p:cNvSpPr>
                <a:spLocks noChangeAspect="1" noChangeShapeType="1"/>
              </p:cNvSpPr>
              <p:nvPr/>
            </p:nvSpPr>
            <p:spPr bwMode="auto">
              <a:xfrm flipH="1">
                <a:off x="2848" y="1539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Line 22"/>
              <p:cNvSpPr>
                <a:spLocks noChangeAspect="1" noChangeShapeType="1"/>
              </p:cNvSpPr>
              <p:nvPr/>
            </p:nvSpPr>
            <p:spPr bwMode="auto">
              <a:xfrm flipH="1">
                <a:off x="2848" y="1535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Line 23"/>
              <p:cNvSpPr>
                <a:spLocks noChangeAspect="1" noChangeShapeType="1"/>
              </p:cNvSpPr>
              <p:nvPr/>
            </p:nvSpPr>
            <p:spPr bwMode="auto">
              <a:xfrm flipH="1">
                <a:off x="2848" y="1530"/>
                <a:ext cx="29" cy="1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Line 24"/>
              <p:cNvSpPr>
                <a:spLocks noChangeAspect="1" noChangeShapeType="1"/>
              </p:cNvSpPr>
              <p:nvPr/>
            </p:nvSpPr>
            <p:spPr bwMode="auto">
              <a:xfrm flipH="1">
                <a:off x="2848" y="1526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Line 25"/>
              <p:cNvSpPr>
                <a:spLocks noChangeAspect="1" noChangeShapeType="1"/>
              </p:cNvSpPr>
              <p:nvPr/>
            </p:nvSpPr>
            <p:spPr bwMode="auto">
              <a:xfrm flipH="1">
                <a:off x="2848" y="1522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Line 26"/>
              <p:cNvSpPr>
                <a:spLocks noChangeAspect="1" noChangeShapeType="1"/>
              </p:cNvSpPr>
              <p:nvPr/>
            </p:nvSpPr>
            <p:spPr bwMode="auto">
              <a:xfrm flipH="1">
                <a:off x="2848" y="1518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Line 27"/>
              <p:cNvSpPr>
                <a:spLocks noChangeAspect="1" noChangeShapeType="1"/>
              </p:cNvSpPr>
              <p:nvPr/>
            </p:nvSpPr>
            <p:spPr bwMode="auto">
              <a:xfrm flipH="1">
                <a:off x="2848" y="1514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Line 28"/>
              <p:cNvSpPr>
                <a:spLocks noChangeAspect="1" noChangeShapeType="1"/>
              </p:cNvSpPr>
              <p:nvPr/>
            </p:nvSpPr>
            <p:spPr bwMode="auto">
              <a:xfrm flipH="1">
                <a:off x="2848" y="1509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Line 29"/>
              <p:cNvSpPr>
                <a:spLocks noChangeAspect="1" noChangeShapeType="1"/>
              </p:cNvSpPr>
              <p:nvPr/>
            </p:nvSpPr>
            <p:spPr bwMode="auto">
              <a:xfrm flipH="1">
                <a:off x="2848" y="1505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Line 30"/>
              <p:cNvSpPr>
                <a:spLocks noChangeAspect="1" noChangeShapeType="1"/>
              </p:cNvSpPr>
              <p:nvPr/>
            </p:nvSpPr>
            <p:spPr bwMode="auto">
              <a:xfrm flipH="1">
                <a:off x="2848" y="1501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Line 31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97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Line 32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92"/>
                <a:ext cx="29" cy="1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Line 33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88"/>
                <a:ext cx="29" cy="1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Line 34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84"/>
                <a:ext cx="29" cy="1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Line 35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80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Line 36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76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" name="Line 37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72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Line 38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67"/>
                <a:ext cx="29" cy="1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" name="Line 39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63"/>
                <a:ext cx="29" cy="1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" name="Line 40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59"/>
                <a:ext cx="29" cy="1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" name="Line 41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55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" name="Line 42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51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Line 43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47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Line 44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43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" name="Line 45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38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Line 46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34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Line 47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30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" name="Line 48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26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" name="Line 49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21"/>
                <a:ext cx="29" cy="1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" name="Line 50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17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Line 51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13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Line 52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09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Line 53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04"/>
                <a:ext cx="29" cy="1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" name="Line 54"/>
              <p:cNvSpPr>
                <a:spLocks noChangeAspect="1" noChangeShapeType="1"/>
              </p:cNvSpPr>
              <p:nvPr/>
            </p:nvSpPr>
            <p:spPr bwMode="auto">
              <a:xfrm flipH="1">
                <a:off x="2848" y="1400"/>
                <a:ext cx="29" cy="1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Line 55"/>
              <p:cNvSpPr>
                <a:spLocks noChangeAspect="1" noChangeShapeType="1"/>
              </p:cNvSpPr>
              <p:nvPr/>
            </p:nvSpPr>
            <p:spPr bwMode="auto">
              <a:xfrm flipH="1">
                <a:off x="2848" y="1396"/>
                <a:ext cx="29" cy="1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Line 56"/>
              <p:cNvSpPr>
                <a:spLocks noChangeAspect="1" noChangeShapeType="1"/>
              </p:cNvSpPr>
              <p:nvPr/>
            </p:nvSpPr>
            <p:spPr bwMode="auto">
              <a:xfrm flipH="1">
                <a:off x="2848" y="1392"/>
                <a:ext cx="29" cy="1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" name="Line 57"/>
              <p:cNvSpPr>
                <a:spLocks noChangeAspect="1" noChangeShapeType="1"/>
              </p:cNvSpPr>
              <p:nvPr/>
            </p:nvSpPr>
            <p:spPr bwMode="auto">
              <a:xfrm flipH="1">
                <a:off x="2848" y="1388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" name="Line 58"/>
              <p:cNvSpPr>
                <a:spLocks noChangeAspect="1" noChangeShapeType="1"/>
              </p:cNvSpPr>
              <p:nvPr/>
            </p:nvSpPr>
            <p:spPr bwMode="auto">
              <a:xfrm flipH="1">
                <a:off x="2848" y="1384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" name="Line 59"/>
              <p:cNvSpPr>
                <a:spLocks noChangeAspect="1" noChangeShapeType="1"/>
              </p:cNvSpPr>
              <p:nvPr/>
            </p:nvSpPr>
            <p:spPr bwMode="auto">
              <a:xfrm flipH="1">
                <a:off x="2848" y="1379"/>
                <a:ext cx="29" cy="1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" name="Line 60"/>
              <p:cNvSpPr>
                <a:spLocks noChangeAspect="1" noChangeShapeType="1"/>
              </p:cNvSpPr>
              <p:nvPr/>
            </p:nvSpPr>
            <p:spPr bwMode="auto">
              <a:xfrm flipH="1">
                <a:off x="2848" y="1375"/>
                <a:ext cx="29" cy="1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" name="Line 61"/>
              <p:cNvSpPr>
                <a:spLocks noChangeAspect="1" noChangeShapeType="1"/>
              </p:cNvSpPr>
              <p:nvPr/>
            </p:nvSpPr>
            <p:spPr bwMode="auto">
              <a:xfrm flipH="1">
                <a:off x="2848" y="1371"/>
                <a:ext cx="29" cy="1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" name="Line 62"/>
              <p:cNvSpPr>
                <a:spLocks noChangeAspect="1" noChangeShapeType="1"/>
              </p:cNvSpPr>
              <p:nvPr/>
            </p:nvSpPr>
            <p:spPr bwMode="auto">
              <a:xfrm flipH="1">
                <a:off x="2848" y="1367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" name="Line 63"/>
              <p:cNvSpPr>
                <a:spLocks noChangeAspect="1" noChangeShapeType="1"/>
              </p:cNvSpPr>
              <p:nvPr/>
            </p:nvSpPr>
            <p:spPr bwMode="auto">
              <a:xfrm flipH="1">
                <a:off x="2848" y="1365"/>
                <a:ext cx="25" cy="1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Line 64"/>
              <p:cNvSpPr>
                <a:spLocks noChangeAspect="1" noChangeShapeType="1"/>
              </p:cNvSpPr>
              <p:nvPr/>
            </p:nvSpPr>
            <p:spPr bwMode="auto">
              <a:xfrm flipH="1">
                <a:off x="2848" y="1363"/>
                <a:ext cx="21" cy="1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Line 65"/>
              <p:cNvSpPr>
                <a:spLocks noChangeAspect="1" noChangeShapeType="1"/>
              </p:cNvSpPr>
              <p:nvPr/>
            </p:nvSpPr>
            <p:spPr bwMode="auto">
              <a:xfrm flipH="1">
                <a:off x="2848" y="1360"/>
                <a:ext cx="18" cy="1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Line 66"/>
              <p:cNvSpPr>
                <a:spLocks noChangeAspect="1" noChangeShapeType="1"/>
              </p:cNvSpPr>
              <p:nvPr/>
            </p:nvSpPr>
            <p:spPr bwMode="auto">
              <a:xfrm flipH="1">
                <a:off x="2848" y="1359"/>
                <a:ext cx="14" cy="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" name="Line 67"/>
              <p:cNvSpPr>
                <a:spLocks noChangeAspect="1" noChangeShapeType="1"/>
              </p:cNvSpPr>
              <p:nvPr/>
            </p:nvSpPr>
            <p:spPr bwMode="auto">
              <a:xfrm flipH="1">
                <a:off x="2848" y="1356"/>
                <a:ext cx="10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" name="Line 68"/>
              <p:cNvSpPr>
                <a:spLocks noChangeAspect="1" noChangeShapeType="1"/>
              </p:cNvSpPr>
              <p:nvPr/>
            </p:nvSpPr>
            <p:spPr bwMode="auto">
              <a:xfrm flipH="1">
                <a:off x="2848" y="1355"/>
                <a:ext cx="7" cy="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" name="Line 69"/>
              <p:cNvSpPr>
                <a:spLocks noChangeAspect="1" noChangeShapeType="1"/>
              </p:cNvSpPr>
              <p:nvPr/>
            </p:nvSpPr>
            <p:spPr bwMode="auto">
              <a:xfrm flipH="1">
                <a:off x="2848" y="1352"/>
                <a:ext cx="3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" name="Line 70"/>
              <p:cNvSpPr>
                <a:spLocks noChangeAspect="1" noChangeShapeType="1"/>
              </p:cNvSpPr>
              <p:nvPr/>
            </p:nvSpPr>
            <p:spPr bwMode="auto">
              <a:xfrm flipH="1">
                <a:off x="2738" y="1772"/>
                <a:ext cx="14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" name="Line 71"/>
              <p:cNvSpPr>
                <a:spLocks noChangeAspect="1" noChangeShapeType="1"/>
              </p:cNvSpPr>
              <p:nvPr/>
            </p:nvSpPr>
            <p:spPr bwMode="auto">
              <a:xfrm flipH="1">
                <a:off x="2732" y="1774"/>
                <a:ext cx="2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" name="Line 72"/>
              <p:cNvSpPr>
                <a:spLocks noChangeAspect="1" noChangeShapeType="1"/>
              </p:cNvSpPr>
              <p:nvPr/>
            </p:nvSpPr>
            <p:spPr bwMode="auto">
              <a:xfrm flipH="1">
                <a:off x="2728" y="1776"/>
                <a:ext cx="33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" name="Line 73"/>
              <p:cNvSpPr>
                <a:spLocks noChangeAspect="1" noChangeShapeType="1"/>
              </p:cNvSpPr>
              <p:nvPr/>
            </p:nvSpPr>
            <p:spPr bwMode="auto">
              <a:xfrm flipH="1">
                <a:off x="2725" y="1778"/>
                <a:ext cx="39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" name="Line 74"/>
              <p:cNvSpPr>
                <a:spLocks noChangeAspect="1" noChangeShapeType="1"/>
              </p:cNvSpPr>
              <p:nvPr/>
            </p:nvSpPr>
            <p:spPr bwMode="auto">
              <a:xfrm flipH="1">
                <a:off x="2721" y="1780"/>
                <a:ext cx="45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Line 75"/>
              <p:cNvSpPr>
                <a:spLocks noChangeAspect="1" noChangeShapeType="1"/>
              </p:cNvSpPr>
              <p:nvPr/>
            </p:nvSpPr>
            <p:spPr bwMode="auto">
              <a:xfrm flipH="1">
                <a:off x="2718" y="1783"/>
                <a:ext cx="48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Line 76"/>
              <p:cNvSpPr>
                <a:spLocks noChangeAspect="1" noChangeShapeType="1"/>
              </p:cNvSpPr>
              <p:nvPr/>
            </p:nvSpPr>
            <p:spPr bwMode="auto">
              <a:xfrm flipH="1">
                <a:off x="2714" y="1784"/>
                <a:ext cx="52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Line 77"/>
              <p:cNvSpPr>
                <a:spLocks noChangeAspect="1" noChangeShapeType="1"/>
              </p:cNvSpPr>
              <p:nvPr/>
            </p:nvSpPr>
            <p:spPr bwMode="auto">
              <a:xfrm flipH="1">
                <a:off x="2710" y="1787"/>
                <a:ext cx="54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Line 78"/>
              <p:cNvSpPr>
                <a:spLocks noChangeAspect="1" noChangeShapeType="1"/>
              </p:cNvSpPr>
              <p:nvPr/>
            </p:nvSpPr>
            <p:spPr bwMode="auto">
              <a:xfrm flipH="1">
                <a:off x="2707" y="1789"/>
                <a:ext cx="55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Line 79"/>
              <p:cNvSpPr>
                <a:spLocks noChangeAspect="1" noChangeShapeType="1"/>
              </p:cNvSpPr>
              <p:nvPr/>
            </p:nvSpPr>
            <p:spPr bwMode="auto">
              <a:xfrm flipH="1">
                <a:off x="2703" y="1791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" name="Line 80"/>
              <p:cNvSpPr>
                <a:spLocks noChangeAspect="1" noChangeShapeType="1"/>
              </p:cNvSpPr>
              <p:nvPr/>
            </p:nvSpPr>
            <p:spPr bwMode="auto">
              <a:xfrm flipH="1">
                <a:off x="2699" y="1793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" name="Line 81"/>
              <p:cNvSpPr>
                <a:spLocks noChangeAspect="1" noChangeShapeType="1"/>
              </p:cNvSpPr>
              <p:nvPr/>
            </p:nvSpPr>
            <p:spPr bwMode="auto">
              <a:xfrm flipH="1">
                <a:off x="2696" y="1795"/>
                <a:ext cx="5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Line 82"/>
              <p:cNvSpPr>
                <a:spLocks noChangeAspect="1" noChangeShapeType="1"/>
              </p:cNvSpPr>
              <p:nvPr/>
            </p:nvSpPr>
            <p:spPr bwMode="auto">
              <a:xfrm flipH="1">
                <a:off x="2692" y="1797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" name="Line 83"/>
              <p:cNvSpPr>
                <a:spLocks noChangeAspect="1" noChangeShapeType="1"/>
              </p:cNvSpPr>
              <p:nvPr/>
            </p:nvSpPr>
            <p:spPr bwMode="auto">
              <a:xfrm flipH="1">
                <a:off x="2689" y="1799"/>
                <a:ext cx="5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" name="Line 84"/>
              <p:cNvSpPr>
                <a:spLocks noChangeAspect="1" noChangeShapeType="1"/>
              </p:cNvSpPr>
              <p:nvPr/>
            </p:nvSpPr>
            <p:spPr bwMode="auto">
              <a:xfrm flipH="1">
                <a:off x="2685" y="1801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" name="Line 85"/>
              <p:cNvSpPr>
                <a:spLocks noChangeAspect="1" noChangeShapeType="1"/>
              </p:cNvSpPr>
              <p:nvPr/>
            </p:nvSpPr>
            <p:spPr bwMode="auto">
              <a:xfrm flipH="1">
                <a:off x="2681" y="1803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" name="Line 86"/>
              <p:cNvSpPr>
                <a:spLocks noChangeAspect="1" noChangeShapeType="1"/>
              </p:cNvSpPr>
              <p:nvPr/>
            </p:nvSpPr>
            <p:spPr bwMode="auto">
              <a:xfrm flipH="1">
                <a:off x="2678" y="1806"/>
                <a:ext cx="5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" name="Line 87"/>
              <p:cNvSpPr>
                <a:spLocks noChangeAspect="1" noChangeShapeType="1"/>
              </p:cNvSpPr>
              <p:nvPr/>
            </p:nvSpPr>
            <p:spPr bwMode="auto">
              <a:xfrm flipH="1">
                <a:off x="2674" y="1807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Line 88"/>
              <p:cNvSpPr>
                <a:spLocks noChangeAspect="1" noChangeShapeType="1"/>
              </p:cNvSpPr>
              <p:nvPr/>
            </p:nvSpPr>
            <p:spPr bwMode="auto">
              <a:xfrm flipH="1">
                <a:off x="2670" y="1810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Line 89"/>
              <p:cNvSpPr>
                <a:spLocks noChangeAspect="1" noChangeShapeType="1"/>
              </p:cNvSpPr>
              <p:nvPr/>
            </p:nvSpPr>
            <p:spPr bwMode="auto">
              <a:xfrm flipH="1">
                <a:off x="2667" y="1812"/>
                <a:ext cx="5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" name="Line 90"/>
              <p:cNvSpPr>
                <a:spLocks noChangeAspect="1" noChangeShapeType="1"/>
              </p:cNvSpPr>
              <p:nvPr/>
            </p:nvSpPr>
            <p:spPr bwMode="auto">
              <a:xfrm flipH="1">
                <a:off x="2663" y="1814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Line 91"/>
              <p:cNvSpPr>
                <a:spLocks noChangeAspect="1" noChangeShapeType="1"/>
              </p:cNvSpPr>
              <p:nvPr/>
            </p:nvSpPr>
            <p:spPr bwMode="auto">
              <a:xfrm flipH="1">
                <a:off x="2660" y="1816"/>
                <a:ext cx="5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Line 92"/>
              <p:cNvSpPr>
                <a:spLocks noChangeAspect="1" noChangeShapeType="1"/>
              </p:cNvSpPr>
              <p:nvPr/>
            </p:nvSpPr>
            <p:spPr bwMode="auto">
              <a:xfrm flipH="1">
                <a:off x="2656" y="1818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Line 93"/>
              <p:cNvSpPr>
                <a:spLocks noChangeAspect="1" noChangeShapeType="1"/>
              </p:cNvSpPr>
              <p:nvPr/>
            </p:nvSpPr>
            <p:spPr bwMode="auto">
              <a:xfrm flipH="1">
                <a:off x="2652" y="1820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Line 94"/>
              <p:cNvSpPr>
                <a:spLocks noChangeAspect="1" noChangeShapeType="1"/>
              </p:cNvSpPr>
              <p:nvPr/>
            </p:nvSpPr>
            <p:spPr bwMode="auto">
              <a:xfrm flipH="1">
                <a:off x="2649" y="1822"/>
                <a:ext cx="5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" name="Line 95"/>
              <p:cNvSpPr>
                <a:spLocks noChangeAspect="1" noChangeShapeType="1"/>
              </p:cNvSpPr>
              <p:nvPr/>
            </p:nvSpPr>
            <p:spPr bwMode="auto">
              <a:xfrm flipH="1">
                <a:off x="2645" y="1824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" name="Line 96"/>
              <p:cNvSpPr>
                <a:spLocks noChangeAspect="1" noChangeShapeType="1"/>
              </p:cNvSpPr>
              <p:nvPr/>
            </p:nvSpPr>
            <p:spPr bwMode="auto">
              <a:xfrm flipH="1">
                <a:off x="2641" y="1827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" name="Line 97"/>
              <p:cNvSpPr>
                <a:spLocks noChangeAspect="1" noChangeShapeType="1"/>
              </p:cNvSpPr>
              <p:nvPr/>
            </p:nvSpPr>
            <p:spPr bwMode="auto">
              <a:xfrm flipH="1">
                <a:off x="2638" y="1828"/>
                <a:ext cx="5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" name="Line 98"/>
              <p:cNvSpPr>
                <a:spLocks noChangeAspect="1" noChangeShapeType="1"/>
              </p:cNvSpPr>
              <p:nvPr/>
            </p:nvSpPr>
            <p:spPr bwMode="auto">
              <a:xfrm flipH="1">
                <a:off x="2634" y="1831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" name="Line 99"/>
              <p:cNvSpPr>
                <a:spLocks noChangeAspect="1" noChangeShapeType="1"/>
              </p:cNvSpPr>
              <p:nvPr/>
            </p:nvSpPr>
            <p:spPr bwMode="auto">
              <a:xfrm flipH="1">
                <a:off x="2631" y="1833"/>
                <a:ext cx="5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" name="Line 100"/>
              <p:cNvSpPr>
                <a:spLocks noChangeAspect="1" noChangeShapeType="1"/>
              </p:cNvSpPr>
              <p:nvPr/>
            </p:nvSpPr>
            <p:spPr bwMode="auto">
              <a:xfrm flipH="1">
                <a:off x="2627" y="1835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" name="Line 101"/>
              <p:cNvSpPr>
                <a:spLocks noChangeAspect="1" noChangeShapeType="1"/>
              </p:cNvSpPr>
              <p:nvPr/>
            </p:nvSpPr>
            <p:spPr bwMode="auto">
              <a:xfrm flipH="1">
                <a:off x="2623" y="1837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" name="Line 102"/>
              <p:cNvSpPr>
                <a:spLocks noChangeAspect="1" noChangeShapeType="1"/>
              </p:cNvSpPr>
              <p:nvPr/>
            </p:nvSpPr>
            <p:spPr bwMode="auto">
              <a:xfrm flipH="1">
                <a:off x="2620" y="1839"/>
                <a:ext cx="5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" name="Line 103"/>
              <p:cNvSpPr>
                <a:spLocks noChangeAspect="1" noChangeShapeType="1"/>
              </p:cNvSpPr>
              <p:nvPr/>
            </p:nvSpPr>
            <p:spPr bwMode="auto">
              <a:xfrm flipH="1">
                <a:off x="2616" y="1841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" name="Line 104"/>
              <p:cNvSpPr>
                <a:spLocks noChangeAspect="1" noChangeShapeType="1"/>
              </p:cNvSpPr>
              <p:nvPr/>
            </p:nvSpPr>
            <p:spPr bwMode="auto">
              <a:xfrm flipH="1">
                <a:off x="2612" y="1843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" name="Line 105"/>
              <p:cNvSpPr>
                <a:spLocks noChangeAspect="1" noChangeShapeType="1"/>
              </p:cNvSpPr>
              <p:nvPr/>
            </p:nvSpPr>
            <p:spPr bwMode="auto">
              <a:xfrm flipH="1">
                <a:off x="2609" y="1845"/>
                <a:ext cx="5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" name="Line 106"/>
              <p:cNvSpPr>
                <a:spLocks noChangeAspect="1" noChangeShapeType="1"/>
              </p:cNvSpPr>
              <p:nvPr/>
            </p:nvSpPr>
            <p:spPr bwMode="auto">
              <a:xfrm flipH="1">
                <a:off x="2605" y="1847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" name="Line 107"/>
              <p:cNvSpPr>
                <a:spLocks noChangeAspect="1" noChangeShapeType="1"/>
              </p:cNvSpPr>
              <p:nvPr/>
            </p:nvSpPr>
            <p:spPr bwMode="auto">
              <a:xfrm flipH="1">
                <a:off x="2602" y="1850"/>
                <a:ext cx="5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" name="Line 108"/>
              <p:cNvSpPr>
                <a:spLocks noChangeAspect="1" noChangeShapeType="1"/>
              </p:cNvSpPr>
              <p:nvPr/>
            </p:nvSpPr>
            <p:spPr bwMode="auto">
              <a:xfrm flipH="1">
                <a:off x="2598" y="1851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" name="Line 109"/>
              <p:cNvSpPr>
                <a:spLocks noChangeAspect="1" noChangeShapeType="1"/>
              </p:cNvSpPr>
              <p:nvPr/>
            </p:nvSpPr>
            <p:spPr bwMode="auto">
              <a:xfrm flipH="1">
                <a:off x="2594" y="1854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" name="Line 110"/>
              <p:cNvSpPr>
                <a:spLocks noChangeAspect="1" noChangeShapeType="1"/>
              </p:cNvSpPr>
              <p:nvPr/>
            </p:nvSpPr>
            <p:spPr bwMode="auto">
              <a:xfrm flipH="1">
                <a:off x="2591" y="1856"/>
                <a:ext cx="5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" name="Line 111"/>
              <p:cNvSpPr>
                <a:spLocks noChangeAspect="1" noChangeShapeType="1"/>
              </p:cNvSpPr>
              <p:nvPr/>
            </p:nvSpPr>
            <p:spPr bwMode="auto">
              <a:xfrm flipH="1">
                <a:off x="2587" y="1858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" name="Line 112"/>
              <p:cNvSpPr>
                <a:spLocks noChangeAspect="1" noChangeShapeType="1"/>
              </p:cNvSpPr>
              <p:nvPr/>
            </p:nvSpPr>
            <p:spPr bwMode="auto">
              <a:xfrm flipH="1">
                <a:off x="2583" y="1860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" name="Line 113"/>
              <p:cNvSpPr>
                <a:spLocks noChangeAspect="1" noChangeShapeType="1"/>
              </p:cNvSpPr>
              <p:nvPr/>
            </p:nvSpPr>
            <p:spPr bwMode="auto">
              <a:xfrm flipH="1">
                <a:off x="2580" y="1862"/>
                <a:ext cx="5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" name="Line 114"/>
              <p:cNvSpPr>
                <a:spLocks noChangeAspect="1" noChangeShapeType="1"/>
              </p:cNvSpPr>
              <p:nvPr/>
            </p:nvSpPr>
            <p:spPr bwMode="auto">
              <a:xfrm flipH="1">
                <a:off x="2576" y="1864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" name="Line 115"/>
              <p:cNvSpPr>
                <a:spLocks noChangeAspect="1" noChangeShapeType="1"/>
              </p:cNvSpPr>
              <p:nvPr/>
            </p:nvSpPr>
            <p:spPr bwMode="auto">
              <a:xfrm flipH="1">
                <a:off x="2573" y="1866"/>
                <a:ext cx="5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" name="Line 116"/>
              <p:cNvSpPr>
                <a:spLocks noChangeAspect="1" noChangeShapeType="1"/>
              </p:cNvSpPr>
              <p:nvPr/>
            </p:nvSpPr>
            <p:spPr bwMode="auto">
              <a:xfrm flipH="1">
                <a:off x="2569" y="1868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" name="Line 117"/>
              <p:cNvSpPr>
                <a:spLocks noChangeAspect="1" noChangeShapeType="1"/>
              </p:cNvSpPr>
              <p:nvPr/>
            </p:nvSpPr>
            <p:spPr bwMode="auto">
              <a:xfrm flipH="1">
                <a:off x="2565" y="1871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" name="Line 118"/>
              <p:cNvSpPr>
                <a:spLocks noChangeAspect="1" noChangeShapeType="1"/>
              </p:cNvSpPr>
              <p:nvPr/>
            </p:nvSpPr>
            <p:spPr bwMode="auto">
              <a:xfrm flipH="1">
                <a:off x="2562" y="1872"/>
                <a:ext cx="5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" name="Line 119"/>
              <p:cNvSpPr>
                <a:spLocks noChangeAspect="1" noChangeShapeType="1"/>
              </p:cNvSpPr>
              <p:nvPr/>
            </p:nvSpPr>
            <p:spPr bwMode="auto">
              <a:xfrm flipH="1">
                <a:off x="2558" y="1875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" name="Line 120"/>
              <p:cNvSpPr>
                <a:spLocks noChangeAspect="1" noChangeShapeType="1"/>
              </p:cNvSpPr>
              <p:nvPr/>
            </p:nvSpPr>
            <p:spPr bwMode="auto">
              <a:xfrm flipH="1">
                <a:off x="2554" y="1877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" name="Line 121"/>
              <p:cNvSpPr>
                <a:spLocks noChangeAspect="1" noChangeShapeType="1"/>
              </p:cNvSpPr>
              <p:nvPr/>
            </p:nvSpPr>
            <p:spPr bwMode="auto">
              <a:xfrm flipH="1">
                <a:off x="2551" y="1879"/>
                <a:ext cx="5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" name="Line 122"/>
              <p:cNvSpPr>
                <a:spLocks noChangeAspect="1" noChangeShapeType="1"/>
              </p:cNvSpPr>
              <p:nvPr/>
            </p:nvSpPr>
            <p:spPr bwMode="auto">
              <a:xfrm flipH="1">
                <a:off x="2547" y="1881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" name="Line 123"/>
              <p:cNvSpPr>
                <a:spLocks noChangeAspect="1" noChangeShapeType="1"/>
              </p:cNvSpPr>
              <p:nvPr/>
            </p:nvSpPr>
            <p:spPr bwMode="auto">
              <a:xfrm flipH="1">
                <a:off x="2544" y="1883"/>
                <a:ext cx="5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" name="Line 124"/>
              <p:cNvSpPr>
                <a:spLocks noChangeAspect="1" noChangeShapeType="1"/>
              </p:cNvSpPr>
              <p:nvPr/>
            </p:nvSpPr>
            <p:spPr bwMode="auto">
              <a:xfrm flipH="1">
                <a:off x="2540" y="1885"/>
                <a:ext cx="5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" name="Line 125"/>
              <p:cNvSpPr>
                <a:spLocks noChangeAspect="1" noChangeShapeType="1"/>
              </p:cNvSpPr>
              <p:nvPr/>
            </p:nvSpPr>
            <p:spPr bwMode="auto">
              <a:xfrm flipH="1">
                <a:off x="2543" y="1887"/>
                <a:ext cx="50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" name="Line 126"/>
              <p:cNvSpPr>
                <a:spLocks noChangeAspect="1" noChangeShapeType="1"/>
              </p:cNvSpPr>
              <p:nvPr/>
            </p:nvSpPr>
            <p:spPr bwMode="auto">
              <a:xfrm flipH="1">
                <a:off x="2546" y="1889"/>
                <a:ext cx="43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" name="Line 127"/>
              <p:cNvSpPr>
                <a:spLocks noChangeAspect="1" noChangeShapeType="1"/>
              </p:cNvSpPr>
              <p:nvPr/>
            </p:nvSpPr>
            <p:spPr bwMode="auto">
              <a:xfrm flipH="1">
                <a:off x="2550" y="1891"/>
                <a:ext cx="3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55" name="Group 128"/>
              <p:cNvGrpSpPr>
                <a:grpSpLocks noChangeAspect="1"/>
              </p:cNvGrpSpPr>
              <p:nvPr/>
            </p:nvGrpSpPr>
            <p:grpSpPr bwMode="auto">
              <a:xfrm>
                <a:off x="1263" y="149"/>
                <a:ext cx="2250" cy="2677"/>
                <a:chOff x="1263" y="149"/>
                <a:chExt cx="2250" cy="2677"/>
              </a:xfrm>
            </p:grpSpPr>
            <p:sp>
              <p:nvSpPr>
                <p:cNvPr id="345" name="Line 129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554" y="1894"/>
                  <a:ext cx="28" cy="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6" name="Line 130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557" y="1895"/>
                  <a:ext cx="21" cy="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7" name="Line 131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561" y="1898"/>
                  <a:ext cx="14" cy="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8" name="Line 132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564" y="1900"/>
                  <a:ext cx="7" cy="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9" name="Line 133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3031" y="1326"/>
                  <a:ext cx="20" cy="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0" name="Line 134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982" y="1326"/>
                  <a:ext cx="49" cy="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1" name="Line 13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930" y="1327"/>
                  <a:ext cx="52" cy="1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2" name="Freeform 136"/>
                <p:cNvSpPr>
                  <a:spLocks noChangeAspect="1"/>
                </p:cNvSpPr>
                <p:nvPr/>
              </p:nvSpPr>
              <p:spPr bwMode="auto">
                <a:xfrm>
                  <a:off x="2848" y="1341"/>
                  <a:ext cx="82" cy="26"/>
                </a:xfrm>
                <a:custGeom>
                  <a:avLst/>
                  <a:gdLst>
                    <a:gd name="T0" fmla="*/ 0 w 246"/>
                    <a:gd name="T1" fmla="*/ 0 h 76"/>
                    <a:gd name="T2" fmla="*/ 0 w 246"/>
                    <a:gd name="T3" fmla="*/ 0 h 76"/>
                    <a:gd name="T4" fmla="*/ 0 w 246"/>
                    <a:gd name="T5" fmla="*/ 0 h 76"/>
                    <a:gd name="T6" fmla="*/ 0 60000 65536"/>
                    <a:gd name="T7" fmla="*/ 0 60000 65536"/>
                    <a:gd name="T8" fmla="*/ 0 60000 65536"/>
                    <a:gd name="T9" fmla="*/ 0 w 246"/>
                    <a:gd name="T10" fmla="*/ 0 h 76"/>
                    <a:gd name="T11" fmla="*/ 246 w 246"/>
                    <a:gd name="T12" fmla="*/ 76 h 7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6" h="76">
                      <a:moveTo>
                        <a:pt x="246" y="0"/>
                      </a:moveTo>
                      <a:lnTo>
                        <a:pt x="86" y="76"/>
                      </a:lnTo>
                      <a:lnTo>
                        <a:pt x="0" y="27"/>
                      </a:lnTo>
                    </a:path>
                  </a:pathLst>
                </a:cu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3" name="Line 137"/>
                <p:cNvSpPr>
                  <a:spLocks noChangeAspect="1" noChangeShapeType="1"/>
                </p:cNvSpPr>
                <p:nvPr/>
              </p:nvSpPr>
              <p:spPr bwMode="auto">
                <a:xfrm>
                  <a:off x="2539" y="1885"/>
                  <a:ext cx="29" cy="17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4" name="Line 13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568" y="1790"/>
                  <a:ext cx="193" cy="112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5" name="Line 13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77" y="1367"/>
                  <a:ext cx="1" cy="22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6" name="Line 14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75" y="1590"/>
                  <a:ext cx="2" cy="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7" name="Line 14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61" y="1786"/>
                  <a:ext cx="5" cy="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8" name="Line 142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906" y="1585"/>
                  <a:ext cx="16" cy="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9" name="Line 143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888" y="1585"/>
                  <a:ext cx="18" cy="5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0" name="Freeform 144"/>
                <p:cNvSpPr>
                  <a:spLocks noChangeAspect="1"/>
                </p:cNvSpPr>
                <p:nvPr/>
              </p:nvSpPr>
              <p:spPr bwMode="auto">
                <a:xfrm>
                  <a:off x="2870" y="1590"/>
                  <a:ext cx="18" cy="9"/>
                </a:xfrm>
                <a:custGeom>
                  <a:avLst/>
                  <a:gdLst>
                    <a:gd name="T0" fmla="*/ 0 w 55"/>
                    <a:gd name="T1" fmla="*/ 0 h 26"/>
                    <a:gd name="T2" fmla="*/ 0 w 55"/>
                    <a:gd name="T3" fmla="*/ 0 h 26"/>
                    <a:gd name="T4" fmla="*/ 0 w 55"/>
                    <a:gd name="T5" fmla="*/ 0 h 26"/>
                    <a:gd name="T6" fmla="*/ 0 60000 65536"/>
                    <a:gd name="T7" fmla="*/ 0 60000 65536"/>
                    <a:gd name="T8" fmla="*/ 0 60000 65536"/>
                    <a:gd name="T9" fmla="*/ 0 w 55"/>
                    <a:gd name="T10" fmla="*/ 0 h 26"/>
                    <a:gd name="T11" fmla="*/ 55 w 55"/>
                    <a:gd name="T12" fmla="*/ 26 h 2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5" h="26">
                      <a:moveTo>
                        <a:pt x="55" y="0"/>
                      </a:moveTo>
                      <a:lnTo>
                        <a:pt x="0" y="26"/>
                      </a:lnTo>
                      <a:lnTo>
                        <a:pt x="15" y="18"/>
                      </a:lnTo>
                    </a:path>
                  </a:pathLst>
                </a:cu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1" name="Line 145"/>
                <p:cNvSpPr>
                  <a:spLocks noChangeAspect="1" noChangeShapeType="1"/>
                </p:cNvSpPr>
                <p:nvPr/>
              </p:nvSpPr>
              <p:spPr bwMode="auto">
                <a:xfrm>
                  <a:off x="2766" y="1780"/>
                  <a:ext cx="1" cy="20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2" name="Line 14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66" y="1780"/>
                  <a:ext cx="1" cy="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3" name="Line 147"/>
                <p:cNvSpPr>
                  <a:spLocks noChangeAspect="1" noChangeShapeType="1"/>
                </p:cNvSpPr>
                <p:nvPr/>
              </p:nvSpPr>
              <p:spPr bwMode="auto">
                <a:xfrm>
                  <a:off x="2767" y="1800"/>
                  <a:ext cx="5" cy="18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4" name="Line 148"/>
                <p:cNvSpPr>
                  <a:spLocks noChangeAspect="1" noChangeShapeType="1"/>
                </p:cNvSpPr>
                <p:nvPr/>
              </p:nvSpPr>
              <p:spPr bwMode="auto">
                <a:xfrm>
                  <a:off x="2772" y="1818"/>
                  <a:ext cx="8" cy="1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5" name="Line 149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930" y="1587"/>
                  <a:ext cx="12" cy="7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6" name="Line 150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921" y="1585"/>
                  <a:ext cx="9" cy="2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7" name="Line 151"/>
                <p:cNvSpPr>
                  <a:spLocks noChangeAspect="1" noChangeShapeType="1"/>
                </p:cNvSpPr>
                <p:nvPr/>
              </p:nvSpPr>
              <p:spPr bwMode="auto">
                <a:xfrm>
                  <a:off x="2779" y="1832"/>
                  <a:ext cx="6" cy="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" name="Line 152"/>
                <p:cNvSpPr>
                  <a:spLocks noChangeAspect="1" noChangeShapeType="1"/>
                </p:cNvSpPr>
                <p:nvPr/>
              </p:nvSpPr>
              <p:spPr bwMode="auto">
                <a:xfrm>
                  <a:off x="2785" y="1838"/>
                  <a:ext cx="12" cy="7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" name="Line 153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940" y="1593"/>
                  <a:ext cx="10" cy="10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" name="Line 154"/>
                <p:cNvSpPr>
                  <a:spLocks noChangeAspect="1" noChangeShapeType="1"/>
                </p:cNvSpPr>
                <p:nvPr/>
              </p:nvSpPr>
              <p:spPr bwMode="auto">
                <a:xfrm>
                  <a:off x="2795" y="1844"/>
                  <a:ext cx="15" cy="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1" name="Line 155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958" y="1630"/>
                  <a:ext cx="1" cy="20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2" name="Line 156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953" y="1613"/>
                  <a:ext cx="5" cy="17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3" name="Line 157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945" y="1598"/>
                  <a:ext cx="8" cy="15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4" name="Line 15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03" y="1845"/>
                  <a:ext cx="16" cy="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5" name="Line 15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19" y="1840"/>
                  <a:ext cx="17" cy="5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6" name="Line 16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36" y="1832"/>
                  <a:ext cx="18" cy="8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7" name="Line 16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52" y="1822"/>
                  <a:ext cx="17" cy="1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8" name="Line 16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69" y="1805"/>
                  <a:ext cx="18" cy="17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9" name="Line 16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7" y="1786"/>
                  <a:ext cx="18" cy="19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" name="Line 16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905" y="1764"/>
                  <a:ext cx="15" cy="22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" name="Line 16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920" y="1741"/>
                  <a:ext cx="14" cy="2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2" name="Line 16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934" y="1716"/>
                  <a:ext cx="11" cy="25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3" name="Line 16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945" y="1692"/>
                  <a:ext cx="8" cy="2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4" name="Line 16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953" y="1668"/>
                  <a:ext cx="4" cy="2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5" name="Line 16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957" y="1648"/>
                  <a:ext cx="2" cy="20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6" name="Freeform 170"/>
                <p:cNvSpPr>
                  <a:spLocks noChangeAspect="1"/>
                </p:cNvSpPr>
                <p:nvPr/>
              </p:nvSpPr>
              <p:spPr bwMode="auto">
                <a:xfrm>
                  <a:off x="2848" y="1350"/>
                  <a:ext cx="22" cy="249"/>
                </a:xfrm>
                <a:custGeom>
                  <a:avLst/>
                  <a:gdLst>
                    <a:gd name="T0" fmla="*/ 0 w 65"/>
                    <a:gd name="T1" fmla="*/ 0 h 746"/>
                    <a:gd name="T2" fmla="*/ 0 w 65"/>
                    <a:gd name="T3" fmla="*/ 0 h 746"/>
                    <a:gd name="T4" fmla="*/ 0 w 65"/>
                    <a:gd name="T5" fmla="*/ 0 h 746"/>
                    <a:gd name="T6" fmla="*/ 0 w 65"/>
                    <a:gd name="T7" fmla="*/ 0 h 746"/>
                    <a:gd name="T8" fmla="*/ 0 w 65"/>
                    <a:gd name="T9" fmla="*/ 0 h 746"/>
                    <a:gd name="T10" fmla="*/ 0 w 65"/>
                    <a:gd name="T11" fmla="*/ 0 h 746"/>
                    <a:gd name="T12" fmla="*/ 0 w 65"/>
                    <a:gd name="T13" fmla="*/ 0 h 74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65"/>
                    <a:gd name="T22" fmla="*/ 0 h 746"/>
                    <a:gd name="T23" fmla="*/ 65 w 65"/>
                    <a:gd name="T24" fmla="*/ 746 h 74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65" h="746">
                      <a:moveTo>
                        <a:pt x="65" y="746"/>
                      </a:moveTo>
                      <a:lnTo>
                        <a:pt x="46" y="740"/>
                      </a:lnTo>
                      <a:lnTo>
                        <a:pt x="39" y="736"/>
                      </a:lnTo>
                      <a:lnTo>
                        <a:pt x="19" y="719"/>
                      </a:lnTo>
                      <a:lnTo>
                        <a:pt x="5" y="694"/>
                      </a:lnTo>
                      <a:lnTo>
                        <a:pt x="0" y="67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7" name="Freeform 171"/>
                <p:cNvSpPr>
                  <a:spLocks noChangeAspect="1"/>
                </p:cNvSpPr>
                <p:nvPr/>
              </p:nvSpPr>
              <p:spPr bwMode="auto">
                <a:xfrm>
                  <a:off x="2539" y="1771"/>
                  <a:ext cx="227" cy="114"/>
                </a:xfrm>
                <a:custGeom>
                  <a:avLst/>
                  <a:gdLst>
                    <a:gd name="T0" fmla="*/ 0 w 679"/>
                    <a:gd name="T1" fmla="*/ 0 h 342"/>
                    <a:gd name="T2" fmla="*/ 0 w 679"/>
                    <a:gd name="T3" fmla="*/ 0 h 342"/>
                    <a:gd name="T4" fmla="*/ 0 w 679"/>
                    <a:gd name="T5" fmla="*/ 0 h 342"/>
                    <a:gd name="T6" fmla="*/ 0 w 679"/>
                    <a:gd name="T7" fmla="*/ 0 h 342"/>
                    <a:gd name="T8" fmla="*/ 0 w 679"/>
                    <a:gd name="T9" fmla="*/ 0 h 342"/>
                    <a:gd name="T10" fmla="*/ 0 w 679"/>
                    <a:gd name="T11" fmla="*/ 0 h 342"/>
                    <a:gd name="T12" fmla="*/ 0 w 679"/>
                    <a:gd name="T13" fmla="*/ 0 h 3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679"/>
                    <a:gd name="T22" fmla="*/ 0 h 342"/>
                    <a:gd name="T23" fmla="*/ 679 w 679"/>
                    <a:gd name="T24" fmla="*/ 342 h 34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679" h="342">
                      <a:moveTo>
                        <a:pt x="0" y="342"/>
                      </a:moveTo>
                      <a:lnTo>
                        <a:pt x="579" y="8"/>
                      </a:lnTo>
                      <a:lnTo>
                        <a:pt x="604" y="0"/>
                      </a:lnTo>
                      <a:lnTo>
                        <a:pt x="632" y="0"/>
                      </a:lnTo>
                      <a:lnTo>
                        <a:pt x="657" y="8"/>
                      </a:lnTo>
                      <a:lnTo>
                        <a:pt x="664" y="12"/>
                      </a:lnTo>
                      <a:lnTo>
                        <a:pt x="679" y="27"/>
                      </a:lnTo>
                    </a:path>
                  </a:pathLst>
                </a:cu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8" name="Line 172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3437" y="587"/>
                  <a:ext cx="76" cy="3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9" name="Freeform 173"/>
                <p:cNvSpPr>
                  <a:spLocks noChangeAspect="1"/>
                </p:cNvSpPr>
                <p:nvPr/>
              </p:nvSpPr>
              <p:spPr bwMode="auto">
                <a:xfrm>
                  <a:off x="2724" y="174"/>
                  <a:ext cx="789" cy="447"/>
                </a:xfrm>
                <a:custGeom>
                  <a:avLst/>
                  <a:gdLst>
                    <a:gd name="T0" fmla="*/ 0 w 2366"/>
                    <a:gd name="T1" fmla="*/ 0 h 1340"/>
                    <a:gd name="T2" fmla="*/ 0 w 2366"/>
                    <a:gd name="T3" fmla="*/ 0 h 1340"/>
                    <a:gd name="T4" fmla="*/ 0 w 2366"/>
                    <a:gd name="T5" fmla="*/ 0 h 1340"/>
                    <a:gd name="T6" fmla="*/ 0 60000 65536"/>
                    <a:gd name="T7" fmla="*/ 0 60000 65536"/>
                    <a:gd name="T8" fmla="*/ 0 60000 65536"/>
                    <a:gd name="T9" fmla="*/ 0 w 2366"/>
                    <a:gd name="T10" fmla="*/ 0 h 1340"/>
                    <a:gd name="T11" fmla="*/ 2366 w 2366"/>
                    <a:gd name="T12" fmla="*/ 1340 h 13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66" h="1340">
                      <a:moveTo>
                        <a:pt x="0" y="0"/>
                      </a:moveTo>
                      <a:lnTo>
                        <a:pt x="225" y="103"/>
                      </a:lnTo>
                      <a:lnTo>
                        <a:pt x="2366" y="1340"/>
                      </a:lnTo>
                    </a:path>
                  </a:pathLst>
                </a:cu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" name="Line 174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3355" y="567"/>
                  <a:ext cx="82" cy="20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1" name="Line 175"/>
                <p:cNvSpPr>
                  <a:spLocks noChangeAspect="1" noChangeShapeType="1"/>
                </p:cNvSpPr>
                <p:nvPr/>
              </p:nvSpPr>
              <p:spPr bwMode="auto">
                <a:xfrm>
                  <a:off x="2641" y="154"/>
                  <a:ext cx="83" cy="20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2" name="Line 176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3267" y="561"/>
                  <a:ext cx="88" cy="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3" name="Line 177"/>
                <p:cNvSpPr>
                  <a:spLocks noChangeAspect="1" noChangeShapeType="1"/>
                </p:cNvSpPr>
                <p:nvPr/>
              </p:nvSpPr>
              <p:spPr bwMode="auto">
                <a:xfrm>
                  <a:off x="2553" y="149"/>
                  <a:ext cx="88" cy="5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4" name="Line 178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3173" y="561"/>
                  <a:ext cx="94" cy="9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5" name="Line 17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460" y="149"/>
                  <a:ext cx="93" cy="9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6" name="Line 180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3076" y="570"/>
                  <a:ext cx="97" cy="2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7" name="Line 18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363" y="158"/>
                  <a:ext cx="97" cy="2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8" name="Line 182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977" y="594"/>
                  <a:ext cx="99" cy="38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9" name="Line 18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64" y="182"/>
                  <a:ext cx="99" cy="38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0" name="Freeform 184"/>
                <p:cNvSpPr>
                  <a:spLocks noChangeAspect="1"/>
                </p:cNvSpPr>
                <p:nvPr/>
              </p:nvSpPr>
              <p:spPr bwMode="auto">
                <a:xfrm>
                  <a:off x="2163" y="220"/>
                  <a:ext cx="814" cy="464"/>
                </a:xfrm>
                <a:custGeom>
                  <a:avLst/>
                  <a:gdLst>
                    <a:gd name="T0" fmla="*/ 0 w 2442"/>
                    <a:gd name="T1" fmla="*/ 0 h 1392"/>
                    <a:gd name="T2" fmla="*/ 0 w 2442"/>
                    <a:gd name="T3" fmla="*/ 0 h 1392"/>
                    <a:gd name="T4" fmla="*/ 0 w 2442"/>
                    <a:gd name="T5" fmla="*/ 0 h 1392"/>
                    <a:gd name="T6" fmla="*/ 0 w 2442"/>
                    <a:gd name="T7" fmla="*/ 0 h 139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442"/>
                    <a:gd name="T13" fmla="*/ 0 h 1392"/>
                    <a:gd name="T14" fmla="*/ 2442 w 2442"/>
                    <a:gd name="T15" fmla="*/ 1392 h 139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442" h="1392">
                      <a:moveTo>
                        <a:pt x="2442" y="1237"/>
                      </a:moveTo>
                      <a:lnTo>
                        <a:pt x="2141" y="1392"/>
                      </a:lnTo>
                      <a:lnTo>
                        <a:pt x="0" y="155"/>
                      </a:lnTo>
                      <a:lnTo>
                        <a:pt x="302" y="0"/>
                      </a:lnTo>
                    </a:path>
                  </a:pathLst>
                </a:cu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" name="Line 185"/>
                <p:cNvSpPr>
                  <a:spLocks noChangeAspect="1" noChangeShapeType="1"/>
                </p:cNvSpPr>
                <p:nvPr/>
              </p:nvSpPr>
              <p:spPr bwMode="auto">
                <a:xfrm>
                  <a:off x="1977" y="2243"/>
                  <a:ext cx="5" cy="11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" name="Freeform 186"/>
                <p:cNvSpPr>
                  <a:spLocks noChangeAspect="1"/>
                </p:cNvSpPr>
                <p:nvPr/>
              </p:nvSpPr>
              <p:spPr bwMode="auto">
                <a:xfrm>
                  <a:off x="1263" y="1831"/>
                  <a:ext cx="714" cy="412"/>
                </a:xfrm>
                <a:custGeom>
                  <a:avLst/>
                  <a:gdLst>
                    <a:gd name="T0" fmla="*/ 0 w 2140"/>
                    <a:gd name="T1" fmla="*/ 0 h 1237"/>
                    <a:gd name="T2" fmla="*/ 0 w 2140"/>
                    <a:gd name="T3" fmla="*/ 0 h 1237"/>
                    <a:gd name="T4" fmla="*/ 0 w 2140"/>
                    <a:gd name="T5" fmla="*/ 0 h 1237"/>
                    <a:gd name="T6" fmla="*/ 0 60000 65536"/>
                    <a:gd name="T7" fmla="*/ 0 60000 65536"/>
                    <a:gd name="T8" fmla="*/ 0 60000 65536"/>
                    <a:gd name="T9" fmla="*/ 0 w 2140"/>
                    <a:gd name="T10" fmla="*/ 0 h 1237"/>
                    <a:gd name="T11" fmla="*/ 2140 w 2140"/>
                    <a:gd name="T12" fmla="*/ 1237 h 123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40" h="1237">
                      <a:moveTo>
                        <a:pt x="16" y="339"/>
                      </a:moveTo>
                      <a:lnTo>
                        <a:pt x="0" y="0"/>
                      </a:lnTo>
                      <a:lnTo>
                        <a:pt x="2140" y="1237"/>
                      </a:lnTo>
                    </a:path>
                  </a:pathLst>
                </a:cu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" name="Line 187"/>
                <p:cNvSpPr>
                  <a:spLocks noChangeAspect="1" noChangeShapeType="1"/>
                </p:cNvSpPr>
                <p:nvPr/>
              </p:nvSpPr>
              <p:spPr bwMode="auto">
                <a:xfrm>
                  <a:off x="1982" y="2357"/>
                  <a:ext cx="17" cy="105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4" name="Line 188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269" y="1944"/>
                  <a:ext cx="16" cy="105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5" name="Line 189"/>
                <p:cNvSpPr>
                  <a:spLocks noChangeAspect="1" noChangeShapeType="1"/>
                </p:cNvSpPr>
                <p:nvPr/>
              </p:nvSpPr>
              <p:spPr bwMode="auto">
                <a:xfrm>
                  <a:off x="1999" y="2462"/>
                  <a:ext cx="28" cy="95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6" name="Line 190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285" y="2049"/>
                  <a:ext cx="28" cy="9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" name="Line 191"/>
                <p:cNvSpPr>
                  <a:spLocks noChangeAspect="1" noChangeShapeType="1"/>
                </p:cNvSpPr>
                <p:nvPr/>
              </p:nvSpPr>
              <p:spPr bwMode="auto">
                <a:xfrm>
                  <a:off x="2027" y="2557"/>
                  <a:ext cx="39" cy="8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8" name="Line 192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313" y="2145"/>
                  <a:ext cx="39" cy="8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9" name="Line 193"/>
                <p:cNvSpPr>
                  <a:spLocks noChangeAspect="1" noChangeShapeType="1"/>
                </p:cNvSpPr>
                <p:nvPr/>
              </p:nvSpPr>
              <p:spPr bwMode="auto">
                <a:xfrm>
                  <a:off x="2066" y="2643"/>
                  <a:ext cx="48" cy="7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0" name="Line 194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352" y="2231"/>
                  <a:ext cx="49" cy="7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1" name="Line 195"/>
                <p:cNvSpPr>
                  <a:spLocks noChangeAspect="1" noChangeShapeType="1"/>
                </p:cNvSpPr>
                <p:nvPr/>
              </p:nvSpPr>
              <p:spPr bwMode="auto">
                <a:xfrm>
                  <a:off x="2114" y="2717"/>
                  <a:ext cx="59" cy="6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" name="Line 196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401" y="2304"/>
                  <a:ext cx="58" cy="62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" name="Freeform 197"/>
                <p:cNvSpPr>
                  <a:spLocks noChangeAspect="1"/>
                </p:cNvSpPr>
                <p:nvPr/>
              </p:nvSpPr>
              <p:spPr bwMode="auto">
                <a:xfrm>
                  <a:off x="1459" y="2366"/>
                  <a:ext cx="781" cy="460"/>
                </a:xfrm>
                <a:custGeom>
                  <a:avLst/>
                  <a:gdLst>
                    <a:gd name="T0" fmla="*/ 0 w 2342"/>
                    <a:gd name="T1" fmla="*/ 0 h 1382"/>
                    <a:gd name="T2" fmla="*/ 0 w 2342"/>
                    <a:gd name="T3" fmla="*/ 0 h 1382"/>
                    <a:gd name="T4" fmla="*/ 0 w 2342"/>
                    <a:gd name="T5" fmla="*/ 0 h 1382"/>
                    <a:gd name="T6" fmla="*/ 0 w 2342"/>
                    <a:gd name="T7" fmla="*/ 0 h 13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342"/>
                    <a:gd name="T13" fmla="*/ 0 h 1382"/>
                    <a:gd name="T14" fmla="*/ 2342 w 2342"/>
                    <a:gd name="T15" fmla="*/ 1382 h 13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342" h="1382">
                      <a:moveTo>
                        <a:pt x="2141" y="1238"/>
                      </a:moveTo>
                      <a:lnTo>
                        <a:pt x="2342" y="1382"/>
                      </a:lnTo>
                      <a:lnTo>
                        <a:pt x="201" y="14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" name="Line 19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977" y="1902"/>
                  <a:ext cx="591" cy="34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5" name="Freeform 199"/>
                <p:cNvSpPr>
                  <a:spLocks noChangeAspect="1"/>
                </p:cNvSpPr>
                <p:nvPr/>
              </p:nvSpPr>
              <p:spPr bwMode="auto">
                <a:xfrm>
                  <a:off x="2877" y="684"/>
                  <a:ext cx="174" cy="683"/>
                </a:xfrm>
                <a:custGeom>
                  <a:avLst/>
                  <a:gdLst>
                    <a:gd name="T0" fmla="*/ 0 w 523"/>
                    <a:gd name="T1" fmla="*/ 0 h 2049"/>
                    <a:gd name="T2" fmla="*/ 0 w 523"/>
                    <a:gd name="T3" fmla="*/ 0 h 2049"/>
                    <a:gd name="T4" fmla="*/ 0 w 523"/>
                    <a:gd name="T5" fmla="*/ 0 h 2049"/>
                    <a:gd name="T6" fmla="*/ 0 w 523"/>
                    <a:gd name="T7" fmla="*/ 0 h 2049"/>
                    <a:gd name="T8" fmla="*/ 0 w 523"/>
                    <a:gd name="T9" fmla="*/ 0 h 2049"/>
                    <a:gd name="T10" fmla="*/ 0 w 523"/>
                    <a:gd name="T11" fmla="*/ 0 h 2049"/>
                    <a:gd name="T12" fmla="*/ 0 w 523"/>
                    <a:gd name="T13" fmla="*/ 0 h 2049"/>
                    <a:gd name="T14" fmla="*/ 0 w 523"/>
                    <a:gd name="T15" fmla="*/ 0 h 204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23"/>
                    <a:gd name="T25" fmla="*/ 0 h 2049"/>
                    <a:gd name="T26" fmla="*/ 523 w 523"/>
                    <a:gd name="T27" fmla="*/ 2049 h 204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23" h="2049">
                      <a:moveTo>
                        <a:pt x="523" y="1937"/>
                      </a:moveTo>
                      <a:lnTo>
                        <a:pt x="492" y="1930"/>
                      </a:lnTo>
                      <a:lnTo>
                        <a:pt x="401" y="1924"/>
                      </a:lnTo>
                      <a:lnTo>
                        <a:pt x="304" y="1934"/>
                      </a:lnTo>
                      <a:lnTo>
                        <a:pt x="205" y="1958"/>
                      </a:lnTo>
                      <a:lnTo>
                        <a:pt x="103" y="1996"/>
                      </a:lnTo>
                      <a:lnTo>
                        <a:pt x="0" y="2049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6" name="Line 20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539" y="1823"/>
                  <a:ext cx="109" cy="62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7" name="Line 20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48" y="1350"/>
                  <a:ext cx="1" cy="125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8" name="Line 20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09" y="1419"/>
                  <a:ext cx="11" cy="1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9" name="Line 20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534" y="1724"/>
                  <a:ext cx="6" cy="1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" name="Line 20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05" y="1432"/>
                  <a:ext cx="4" cy="20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1" name="Line 20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540" y="1710"/>
                  <a:ext cx="16" cy="1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2" name="Line 20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556" y="1691"/>
                  <a:ext cx="33" cy="19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3" name="Line 20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05" y="1452"/>
                  <a:ext cx="1" cy="39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4" name="Line 20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03" y="1491"/>
                  <a:ext cx="2" cy="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5" name="Line 20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589" y="1686"/>
                  <a:ext cx="5" cy="5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6" name="Line 210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744" y="1486"/>
                  <a:ext cx="10" cy="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7" name="Line 211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733" y="1486"/>
                  <a:ext cx="11" cy="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8" name="Line 212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722" y="1486"/>
                  <a:ext cx="11" cy="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" name="Line 213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710" y="1490"/>
                  <a:ext cx="12" cy="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0" name="Freeform 214"/>
                <p:cNvSpPr>
                  <a:spLocks noChangeAspect="1"/>
                </p:cNvSpPr>
                <p:nvPr/>
              </p:nvSpPr>
              <p:spPr bwMode="auto">
                <a:xfrm>
                  <a:off x="2698" y="1494"/>
                  <a:ext cx="12" cy="6"/>
                </a:xfrm>
                <a:custGeom>
                  <a:avLst/>
                  <a:gdLst>
                    <a:gd name="T0" fmla="*/ 0 w 36"/>
                    <a:gd name="T1" fmla="*/ 0 h 19"/>
                    <a:gd name="T2" fmla="*/ 0 w 36"/>
                    <a:gd name="T3" fmla="*/ 0 h 19"/>
                    <a:gd name="T4" fmla="*/ 0 w 36"/>
                    <a:gd name="T5" fmla="*/ 0 h 19"/>
                    <a:gd name="T6" fmla="*/ 0 60000 65536"/>
                    <a:gd name="T7" fmla="*/ 0 60000 65536"/>
                    <a:gd name="T8" fmla="*/ 0 60000 65536"/>
                    <a:gd name="T9" fmla="*/ 0 w 36"/>
                    <a:gd name="T10" fmla="*/ 0 h 19"/>
                    <a:gd name="T11" fmla="*/ 36 w 36"/>
                    <a:gd name="T12" fmla="*/ 19 h 1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6" h="19">
                      <a:moveTo>
                        <a:pt x="36" y="0"/>
                      </a:moveTo>
                      <a:lnTo>
                        <a:pt x="0" y="19"/>
                      </a:lnTo>
                      <a:lnTo>
                        <a:pt x="15" y="11"/>
                      </a:lnTo>
                    </a:path>
                  </a:pathLst>
                </a:cu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" name="Line 215"/>
                <p:cNvSpPr>
                  <a:spLocks noChangeAspect="1" noChangeShapeType="1"/>
                </p:cNvSpPr>
                <p:nvPr/>
              </p:nvSpPr>
              <p:spPr bwMode="auto">
                <a:xfrm>
                  <a:off x="2594" y="1681"/>
                  <a:ext cx="1" cy="1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" name="Line 21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594" y="1681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3" name="Line 217"/>
                <p:cNvSpPr>
                  <a:spLocks noChangeAspect="1" noChangeShapeType="1"/>
                </p:cNvSpPr>
                <p:nvPr/>
              </p:nvSpPr>
              <p:spPr bwMode="auto">
                <a:xfrm>
                  <a:off x="2595" y="1694"/>
                  <a:ext cx="2" cy="12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4" name="Line 218"/>
                <p:cNvSpPr>
                  <a:spLocks noChangeAspect="1" noChangeShapeType="1"/>
                </p:cNvSpPr>
                <p:nvPr/>
              </p:nvSpPr>
              <p:spPr bwMode="auto">
                <a:xfrm>
                  <a:off x="2597" y="1706"/>
                  <a:ext cx="3" cy="12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5" name="Line 219"/>
                <p:cNvSpPr>
                  <a:spLocks noChangeAspect="1" noChangeShapeType="1"/>
                </p:cNvSpPr>
                <p:nvPr/>
              </p:nvSpPr>
              <p:spPr bwMode="auto">
                <a:xfrm>
                  <a:off x="2600" y="1718"/>
                  <a:ext cx="4" cy="10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6" name="Line 220"/>
                <p:cNvSpPr>
                  <a:spLocks noChangeAspect="1" noChangeShapeType="1"/>
                </p:cNvSpPr>
                <p:nvPr/>
              </p:nvSpPr>
              <p:spPr bwMode="auto">
                <a:xfrm>
                  <a:off x="2604" y="1728"/>
                  <a:ext cx="6" cy="8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7" name="Line 221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756" y="1487"/>
                  <a:ext cx="9" cy="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8" name="Line 222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753" y="1486"/>
                  <a:ext cx="3" cy="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9" name="Line 223"/>
                <p:cNvSpPr>
                  <a:spLocks noChangeAspect="1" noChangeShapeType="1"/>
                </p:cNvSpPr>
                <p:nvPr/>
              </p:nvSpPr>
              <p:spPr bwMode="auto">
                <a:xfrm>
                  <a:off x="2609" y="1735"/>
                  <a:ext cx="3" cy="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" name="Line 224"/>
                <p:cNvSpPr>
                  <a:spLocks noChangeAspect="1" noChangeShapeType="1"/>
                </p:cNvSpPr>
                <p:nvPr/>
              </p:nvSpPr>
              <p:spPr bwMode="auto">
                <a:xfrm>
                  <a:off x="2612" y="1738"/>
                  <a:ext cx="8" cy="5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1" name="Line 225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770" y="1495"/>
                  <a:ext cx="7" cy="7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2" name="Line 226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764" y="1490"/>
                  <a:ext cx="6" cy="5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3" name="Line 227"/>
                <p:cNvSpPr>
                  <a:spLocks noChangeAspect="1" noChangeShapeType="1"/>
                </p:cNvSpPr>
                <p:nvPr/>
              </p:nvSpPr>
              <p:spPr bwMode="auto">
                <a:xfrm>
                  <a:off x="2618" y="1742"/>
                  <a:ext cx="8" cy="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4" name="Line 228"/>
                <p:cNvSpPr>
                  <a:spLocks noChangeAspect="1" noChangeShapeType="1"/>
                </p:cNvSpPr>
                <p:nvPr/>
              </p:nvSpPr>
              <p:spPr bwMode="auto">
                <a:xfrm>
                  <a:off x="2626" y="1745"/>
                  <a:ext cx="9" cy="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5" name="Line 229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787" y="1538"/>
                  <a:ext cx="1" cy="1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6" name="Line 230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785" y="1526"/>
                  <a:ext cx="2" cy="12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7" name="Line 231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782" y="1515"/>
                  <a:ext cx="3" cy="1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8" name="Line 232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777" y="1505"/>
                  <a:ext cx="5" cy="10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9" name="Line 233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772" y="1498"/>
                  <a:ext cx="5" cy="7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0" name="Line 234"/>
                <p:cNvSpPr>
                  <a:spLocks noChangeAspect="1" noChangeShapeType="1"/>
                </p:cNvSpPr>
                <p:nvPr/>
              </p:nvSpPr>
              <p:spPr bwMode="auto">
                <a:xfrm>
                  <a:off x="2629" y="1746"/>
                  <a:ext cx="9" cy="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1" name="Line 23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638" y="1746"/>
                  <a:ext cx="11" cy="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2" name="Line 23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649" y="1743"/>
                  <a:ext cx="11" cy="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3" name="Line 23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660" y="1739"/>
                  <a:ext cx="11" cy="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4" name="Line 23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671" y="1733"/>
                  <a:ext cx="12" cy="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5" name="Line 23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681" y="1727"/>
                  <a:ext cx="10" cy="7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6" name="Line 24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691" y="1718"/>
                  <a:ext cx="12" cy="9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7" name="Line 24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03" y="1707"/>
                  <a:ext cx="11" cy="1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8" name="Line 24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14" y="1696"/>
                  <a:ext cx="12" cy="1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9" name="Line 24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26" y="1682"/>
                  <a:ext cx="11" cy="1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0" name="Line 24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37" y="1668"/>
                  <a:ext cx="10" cy="1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1" name="Line 24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47" y="1654"/>
                  <a:ext cx="9" cy="1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2" name="Line 24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56" y="1638"/>
                  <a:ext cx="8" cy="1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3" name="Line 24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64" y="1623"/>
                  <a:ext cx="7" cy="15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4" name="Line 24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71" y="1607"/>
                  <a:ext cx="6" cy="1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5" name="Line 24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77" y="1591"/>
                  <a:ext cx="4" cy="1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6" name="Line 25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81" y="1576"/>
                  <a:ext cx="4" cy="15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7" name="Line 25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85" y="1560"/>
                  <a:ext cx="2" cy="1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8" name="Line 25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87" y="1549"/>
                  <a:ext cx="1" cy="1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9" name="Line 25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538" y="1320"/>
                  <a:ext cx="11" cy="1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0" name="Line 25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363" y="1625"/>
                  <a:ext cx="6" cy="1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1" name="Line 25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534" y="1333"/>
                  <a:ext cx="4" cy="20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2" name="Line 25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369" y="1612"/>
                  <a:ext cx="16" cy="1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3" name="Line 25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385" y="1592"/>
                  <a:ext cx="33" cy="20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4" name="Line 25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534" y="1353"/>
                  <a:ext cx="1" cy="39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" name="Line 25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532" y="1392"/>
                  <a:ext cx="2" cy="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" name="Line 26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418" y="1588"/>
                  <a:ext cx="5" cy="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" name="Line 261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573" y="1387"/>
                  <a:ext cx="10" cy="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8" name="Line 262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562" y="1387"/>
                  <a:ext cx="11" cy="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9" name="Line 263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550" y="1388"/>
                  <a:ext cx="12" cy="2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0" name="Line 264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539" y="1390"/>
                  <a:ext cx="11" cy="5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1" name="Freeform 265"/>
                <p:cNvSpPr>
                  <a:spLocks noChangeAspect="1"/>
                </p:cNvSpPr>
                <p:nvPr/>
              </p:nvSpPr>
              <p:spPr bwMode="auto">
                <a:xfrm>
                  <a:off x="2527" y="1395"/>
                  <a:ext cx="12" cy="6"/>
                </a:xfrm>
                <a:custGeom>
                  <a:avLst/>
                  <a:gdLst>
                    <a:gd name="T0" fmla="*/ 0 w 35"/>
                    <a:gd name="T1" fmla="*/ 0 h 17"/>
                    <a:gd name="T2" fmla="*/ 0 w 35"/>
                    <a:gd name="T3" fmla="*/ 0 h 17"/>
                    <a:gd name="T4" fmla="*/ 0 w 35"/>
                    <a:gd name="T5" fmla="*/ 0 h 17"/>
                    <a:gd name="T6" fmla="*/ 0 60000 65536"/>
                    <a:gd name="T7" fmla="*/ 0 60000 65536"/>
                    <a:gd name="T8" fmla="*/ 0 60000 65536"/>
                    <a:gd name="T9" fmla="*/ 0 w 35"/>
                    <a:gd name="T10" fmla="*/ 0 h 17"/>
                    <a:gd name="T11" fmla="*/ 35 w 35"/>
                    <a:gd name="T12" fmla="*/ 17 h 1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5" h="17">
                      <a:moveTo>
                        <a:pt x="35" y="0"/>
                      </a:moveTo>
                      <a:lnTo>
                        <a:pt x="0" y="17"/>
                      </a:lnTo>
                      <a:lnTo>
                        <a:pt x="15" y="9"/>
                      </a:lnTo>
                    </a:path>
                  </a:pathLst>
                </a:cu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2" name="Line 266"/>
                <p:cNvSpPr>
                  <a:spLocks noChangeAspect="1" noChangeShapeType="1"/>
                </p:cNvSpPr>
                <p:nvPr/>
              </p:nvSpPr>
              <p:spPr bwMode="auto">
                <a:xfrm>
                  <a:off x="2423" y="1582"/>
                  <a:ext cx="1" cy="1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3" name="Line 26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423" y="1582"/>
                  <a:ext cx="1" cy="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4" name="Line 268"/>
                <p:cNvSpPr>
                  <a:spLocks noChangeAspect="1" noChangeShapeType="1"/>
                </p:cNvSpPr>
                <p:nvPr/>
              </p:nvSpPr>
              <p:spPr bwMode="auto">
                <a:xfrm>
                  <a:off x="2423" y="1595"/>
                  <a:ext cx="2" cy="1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5" name="Line 269"/>
                <p:cNvSpPr>
                  <a:spLocks noChangeAspect="1" noChangeShapeType="1"/>
                </p:cNvSpPr>
                <p:nvPr/>
              </p:nvSpPr>
              <p:spPr bwMode="auto">
                <a:xfrm>
                  <a:off x="2425" y="1608"/>
                  <a:ext cx="3" cy="10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6" name="Line 270"/>
                <p:cNvSpPr>
                  <a:spLocks noChangeAspect="1" noChangeShapeType="1"/>
                </p:cNvSpPr>
                <p:nvPr/>
              </p:nvSpPr>
              <p:spPr bwMode="auto">
                <a:xfrm>
                  <a:off x="2428" y="1618"/>
                  <a:ext cx="5" cy="10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7" name="Line 271"/>
                <p:cNvSpPr>
                  <a:spLocks noChangeAspect="1" noChangeShapeType="1"/>
                </p:cNvSpPr>
                <p:nvPr/>
              </p:nvSpPr>
              <p:spPr bwMode="auto">
                <a:xfrm>
                  <a:off x="2433" y="1628"/>
                  <a:ext cx="6" cy="9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8" name="Line 272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585" y="1388"/>
                  <a:ext cx="8" cy="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9" name="Line 273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582" y="1387"/>
                  <a:ext cx="3" cy="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0" name="Line 274"/>
                <p:cNvSpPr>
                  <a:spLocks noChangeAspect="1" noChangeShapeType="1"/>
                </p:cNvSpPr>
                <p:nvPr/>
              </p:nvSpPr>
              <p:spPr bwMode="auto">
                <a:xfrm>
                  <a:off x="2438" y="1636"/>
                  <a:ext cx="3" cy="2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1" name="Line 275"/>
                <p:cNvSpPr>
                  <a:spLocks noChangeAspect="1" noChangeShapeType="1"/>
                </p:cNvSpPr>
                <p:nvPr/>
              </p:nvSpPr>
              <p:spPr bwMode="auto">
                <a:xfrm>
                  <a:off x="2441" y="1638"/>
                  <a:ext cx="7" cy="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2" name="Line 276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599" y="1396"/>
                  <a:ext cx="6" cy="7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3" name="Line 277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592" y="1391"/>
                  <a:ext cx="7" cy="5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4" name="Line 278"/>
                <p:cNvSpPr>
                  <a:spLocks noChangeAspect="1" noChangeShapeType="1"/>
                </p:cNvSpPr>
                <p:nvPr/>
              </p:nvSpPr>
              <p:spPr bwMode="auto">
                <a:xfrm>
                  <a:off x="2447" y="1643"/>
                  <a:ext cx="7" cy="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5" name="Line 279"/>
                <p:cNvSpPr>
                  <a:spLocks noChangeAspect="1" noChangeShapeType="1"/>
                </p:cNvSpPr>
                <p:nvPr/>
              </p:nvSpPr>
              <p:spPr bwMode="auto">
                <a:xfrm>
                  <a:off x="2454" y="1647"/>
                  <a:ext cx="10" cy="2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6" name="Line 280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616" y="1439"/>
                  <a:ext cx="1" cy="1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7" name="Line 281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614" y="1427"/>
                  <a:ext cx="2" cy="12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8" name="Line 282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611" y="1416"/>
                  <a:ext cx="3" cy="1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9" name="Line 283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606" y="1406"/>
                  <a:ext cx="5" cy="10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0" name="Line 284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601" y="1399"/>
                  <a:ext cx="5" cy="7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1" name="Line 285"/>
                <p:cNvSpPr>
                  <a:spLocks noChangeAspect="1" noChangeShapeType="1"/>
                </p:cNvSpPr>
                <p:nvPr/>
              </p:nvSpPr>
              <p:spPr bwMode="auto">
                <a:xfrm>
                  <a:off x="2458" y="1647"/>
                  <a:ext cx="9" cy="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" name="Line 28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467" y="1647"/>
                  <a:ext cx="10" cy="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3" name="Line 28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477" y="1644"/>
                  <a:ext cx="12" cy="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4" name="Line 28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489" y="1640"/>
                  <a:ext cx="11" cy="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5" name="Line 28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500" y="1634"/>
                  <a:ext cx="12" cy="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6" name="Line 29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510" y="1628"/>
                  <a:ext cx="10" cy="7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7" name="Line 29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520" y="1619"/>
                  <a:ext cx="11" cy="9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8" name="Line 29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531" y="1608"/>
                  <a:ext cx="12" cy="1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9" name="Line 29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543" y="1597"/>
                  <a:ext cx="11" cy="1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0" name="Line 29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554" y="1584"/>
                  <a:ext cx="11" cy="1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1" name="Line 29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565" y="1569"/>
                  <a:ext cx="10" cy="15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2" name="Line 29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575" y="1555"/>
                  <a:ext cx="9" cy="1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3" name="Line 29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584" y="1540"/>
                  <a:ext cx="8" cy="15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4" name="Line 29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592" y="1524"/>
                  <a:ext cx="8" cy="1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5" name="Line 29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600" y="1508"/>
                  <a:ext cx="6" cy="1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6" name="Line 30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606" y="1492"/>
                  <a:ext cx="4" cy="1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7" name="Line 30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610" y="1477"/>
                  <a:ext cx="4" cy="15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8" name="Line 30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614" y="1462"/>
                  <a:ext cx="2" cy="15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9" name="Line 30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616" y="1450"/>
                  <a:ext cx="1" cy="12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0" name="Line 30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366" y="1221"/>
                  <a:ext cx="11" cy="1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1" name="Line 30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192" y="1526"/>
                  <a:ext cx="5" cy="1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" name="Line 30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362" y="1234"/>
                  <a:ext cx="4" cy="20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3" name="Line 30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197" y="1513"/>
                  <a:ext cx="16" cy="1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4" name="Line 30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13" y="1493"/>
                  <a:ext cx="34" cy="20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5" name="Line 30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362" y="1254"/>
                  <a:ext cx="1" cy="39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6" name="Line 31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361" y="1293"/>
                  <a:ext cx="1" cy="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7" name="Line 31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47" y="1489"/>
                  <a:ext cx="4" cy="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8" name="Line 312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401" y="1287"/>
                  <a:ext cx="11" cy="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9" name="Line 313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390" y="1287"/>
                  <a:ext cx="11" cy="2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0" name="Line 314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379" y="1289"/>
                  <a:ext cx="11" cy="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1" name="Line 31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368" y="1292"/>
                  <a:ext cx="11" cy="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" name="Freeform 316"/>
                <p:cNvSpPr>
                  <a:spLocks noChangeAspect="1"/>
                </p:cNvSpPr>
                <p:nvPr/>
              </p:nvSpPr>
              <p:spPr bwMode="auto">
                <a:xfrm>
                  <a:off x="2356" y="1296"/>
                  <a:ext cx="12" cy="6"/>
                </a:xfrm>
                <a:custGeom>
                  <a:avLst/>
                  <a:gdLst>
                    <a:gd name="T0" fmla="*/ 0 w 35"/>
                    <a:gd name="T1" fmla="*/ 0 h 18"/>
                    <a:gd name="T2" fmla="*/ 0 w 35"/>
                    <a:gd name="T3" fmla="*/ 0 h 18"/>
                    <a:gd name="T4" fmla="*/ 0 w 35"/>
                    <a:gd name="T5" fmla="*/ 0 h 18"/>
                    <a:gd name="T6" fmla="*/ 0 60000 65536"/>
                    <a:gd name="T7" fmla="*/ 0 60000 65536"/>
                    <a:gd name="T8" fmla="*/ 0 60000 65536"/>
                    <a:gd name="T9" fmla="*/ 0 w 35"/>
                    <a:gd name="T10" fmla="*/ 0 h 18"/>
                    <a:gd name="T11" fmla="*/ 35 w 35"/>
                    <a:gd name="T12" fmla="*/ 18 h 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5" h="18">
                      <a:moveTo>
                        <a:pt x="35" y="0"/>
                      </a:moveTo>
                      <a:lnTo>
                        <a:pt x="0" y="18"/>
                      </a:lnTo>
                      <a:lnTo>
                        <a:pt x="14" y="10"/>
                      </a:lnTo>
                    </a:path>
                  </a:pathLst>
                </a:cu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3" name="Line 317"/>
                <p:cNvSpPr>
                  <a:spLocks noChangeAspect="1" noChangeShapeType="1"/>
                </p:cNvSpPr>
                <p:nvPr/>
              </p:nvSpPr>
              <p:spPr bwMode="auto">
                <a:xfrm>
                  <a:off x="2251" y="1483"/>
                  <a:ext cx="1" cy="1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4" name="Line 31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251" y="1483"/>
                  <a:ext cx="1" cy="6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5" name="Line 319"/>
                <p:cNvSpPr>
                  <a:spLocks noChangeAspect="1" noChangeShapeType="1"/>
                </p:cNvSpPr>
                <p:nvPr/>
              </p:nvSpPr>
              <p:spPr bwMode="auto">
                <a:xfrm>
                  <a:off x="2252" y="1496"/>
                  <a:ext cx="2" cy="1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6" name="Line 320"/>
                <p:cNvSpPr>
                  <a:spLocks noChangeAspect="1" noChangeShapeType="1"/>
                </p:cNvSpPr>
                <p:nvPr/>
              </p:nvSpPr>
              <p:spPr bwMode="auto">
                <a:xfrm>
                  <a:off x="2254" y="1509"/>
                  <a:ext cx="3" cy="1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7" name="Line 321"/>
                <p:cNvSpPr>
                  <a:spLocks noChangeAspect="1" noChangeShapeType="1"/>
                </p:cNvSpPr>
                <p:nvPr/>
              </p:nvSpPr>
              <p:spPr bwMode="auto">
                <a:xfrm>
                  <a:off x="2257" y="1520"/>
                  <a:ext cx="5" cy="10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8" name="Line 322"/>
                <p:cNvSpPr>
                  <a:spLocks noChangeAspect="1" noChangeShapeType="1"/>
                </p:cNvSpPr>
                <p:nvPr/>
              </p:nvSpPr>
              <p:spPr bwMode="auto">
                <a:xfrm>
                  <a:off x="2262" y="1530"/>
                  <a:ext cx="6" cy="8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9" name="Line 323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414" y="1289"/>
                  <a:ext cx="8" cy="4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0" name="Line 324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410" y="1288"/>
                  <a:ext cx="4" cy="1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1" name="Line 325"/>
                <p:cNvSpPr>
                  <a:spLocks noChangeAspect="1" noChangeShapeType="1"/>
                </p:cNvSpPr>
                <p:nvPr/>
              </p:nvSpPr>
              <p:spPr bwMode="auto">
                <a:xfrm>
                  <a:off x="2267" y="1537"/>
                  <a:ext cx="2" cy="3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2" name="Line 326"/>
                <p:cNvSpPr>
                  <a:spLocks noChangeAspect="1" noChangeShapeType="1"/>
                </p:cNvSpPr>
                <p:nvPr/>
              </p:nvSpPr>
              <p:spPr bwMode="auto">
                <a:xfrm>
                  <a:off x="2269" y="1540"/>
                  <a:ext cx="8" cy="5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3" name="Line 327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428" y="1297"/>
                  <a:ext cx="6" cy="7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4" name="Line 328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421" y="1292"/>
                  <a:ext cx="7" cy="5"/>
                </a:xfrm>
                <a:prstGeom prst="line">
                  <a:avLst/>
                </a:prstGeom>
                <a:noFill/>
                <a:ln w="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6" name="Line 329"/>
              <p:cNvSpPr>
                <a:spLocks noChangeAspect="1" noChangeShapeType="1"/>
              </p:cNvSpPr>
              <p:nvPr/>
            </p:nvSpPr>
            <p:spPr bwMode="auto">
              <a:xfrm>
                <a:off x="2276" y="1544"/>
                <a:ext cx="7" cy="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" name="Line 330"/>
              <p:cNvSpPr>
                <a:spLocks noChangeAspect="1" noChangeShapeType="1"/>
              </p:cNvSpPr>
              <p:nvPr/>
            </p:nvSpPr>
            <p:spPr bwMode="auto">
              <a:xfrm>
                <a:off x="2283" y="1548"/>
                <a:ext cx="9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" name="Line 33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444" y="1340"/>
                <a:ext cx="1" cy="1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" name="Line 33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443" y="1328"/>
                <a:ext cx="1" cy="1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" name="Line 33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439" y="1317"/>
                <a:ext cx="4" cy="1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" name="Line 33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435" y="1307"/>
                <a:ext cx="4" cy="1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" name="Line 33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430" y="1300"/>
                <a:ext cx="5" cy="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" name="Line 336"/>
              <p:cNvSpPr>
                <a:spLocks noChangeAspect="1" noChangeShapeType="1"/>
              </p:cNvSpPr>
              <p:nvPr/>
            </p:nvSpPr>
            <p:spPr bwMode="auto">
              <a:xfrm>
                <a:off x="2287" y="1548"/>
                <a:ext cx="8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" name="Line 337"/>
              <p:cNvSpPr>
                <a:spLocks noChangeAspect="1" noChangeShapeType="1"/>
              </p:cNvSpPr>
              <p:nvPr/>
            </p:nvSpPr>
            <p:spPr bwMode="auto">
              <a:xfrm flipV="1">
                <a:off x="2295" y="1548"/>
                <a:ext cx="11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" name="Line 338"/>
              <p:cNvSpPr>
                <a:spLocks noChangeAspect="1" noChangeShapeType="1"/>
              </p:cNvSpPr>
              <p:nvPr/>
            </p:nvSpPr>
            <p:spPr bwMode="auto">
              <a:xfrm flipV="1">
                <a:off x="2306" y="1545"/>
                <a:ext cx="11" cy="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" name="Line 339"/>
              <p:cNvSpPr>
                <a:spLocks noChangeAspect="1" noChangeShapeType="1"/>
              </p:cNvSpPr>
              <p:nvPr/>
            </p:nvSpPr>
            <p:spPr bwMode="auto">
              <a:xfrm flipV="1">
                <a:off x="2317" y="1540"/>
                <a:ext cx="12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" name="Line 340"/>
              <p:cNvSpPr>
                <a:spLocks noChangeAspect="1" noChangeShapeType="1"/>
              </p:cNvSpPr>
              <p:nvPr/>
            </p:nvSpPr>
            <p:spPr bwMode="auto">
              <a:xfrm flipV="1">
                <a:off x="2329" y="1535"/>
                <a:ext cx="12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" name="Line 341"/>
              <p:cNvSpPr>
                <a:spLocks noChangeAspect="1" noChangeShapeType="1"/>
              </p:cNvSpPr>
              <p:nvPr/>
            </p:nvSpPr>
            <p:spPr bwMode="auto">
              <a:xfrm flipV="1">
                <a:off x="2338" y="1530"/>
                <a:ext cx="10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" name="Line 342"/>
              <p:cNvSpPr>
                <a:spLocks noChangeAspect="1" noChangeShapeType="1"/>
              </p:cNvSpPr>
              <p:nvPr/>
            </p:nvSpPr>
            <p:spPr bwMode="auto">
              <a:xfrm flipV="1">
                <a:off x="2348" y="1520"/>
                <a:ext cx="12" cy="1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" name="Line 343"/>
              <p:cNvSpPr>
                <a:spLocks noChangeAspect="1" noChangeShapeType="1"/>
              </p:cNvSpPr>
              <p:nvPr/>
            </p:nvSpPr>
            <p:spPr bwMode="auto">
              <a:xfrm flipV="1">
                <a:off x="2360" y="1510"/>
                <a:ext cx="12" cy="1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" name="Line 344"/>
              <p:cNvSpPr>
                <a:spLocks noChangeAspect="1" noChangeShapeType="1"/>
              </p:cNvSpPr>
              <p:nvPr/>
            </p:nvSpPr>
            <p:spPr bwMode="auto">
              <a:xfrm flipV="1">
                <a:off x="2372" y="1497"/>
                <a:ext cx="11" cy="1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" name="Line 345"/>
              <p:cNvSpPr>
                <a:spLocks noChangeAspect="1" noChangeShapeType="1"/>
              </p:cNvSpPr>
              <p:nvPr/>
            </p:nvSpPr>
            <p:spPr bwMode="auto">
              <a:xfrm flipV="1">
                <a:off x="2383" y="1484"/>
                <a:ext cx="11" cy="1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" name="Line 346"/>
              <p:cNvSpPr>
                <a:spLocks noChangeAspect="1" noChangeShapeType="1"/>
              </p:cNvSpPr>
              <p:nvPr/>
            </p:nvSpPr>
            <p:spPr bwMode="auto">
              <a:xfrm flipV="1">
                <a:off x="2394" y="1471"/>
                <a:ext cx="10" cy="1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" name="Line 347"/>
              <p:cNvSpPr>
                <a:spLocks noChangeAspect="1" noChangeShapeType="1"/>
              </p:cNvSpPr>
              <p:nvPr/>
            </p:nvSpPr>
            <p:spPr bwMode="auto">
              <a:xfrm flipV="1">
                <a:off x="2404" y="1456"/>
                <a:ext cx="9" cy="1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" name="Line 348"/>
              <p:cNvSpPr>
                <a:spLocks noChangeAspect="1" noChangeShapeType="1"/>
              </p:cNvSpPr>
              <p:nvPr/>
            </p:nvSpPr>
            <p:spPr bwMode="auto">
              <a:xfrm flipV="1">
                <a:off x="2413" y="1440"/>
                <a:ext cx="8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" name="Line 349"/>
              <p:cNvSpPr>
                <a:spLocks noChangeAspect="1" noChangeShapeType="1"/>
              </p:cNvSpPr>
              <p:nvPr/>
            </p:nvSpPr>
            <p:spPr bwMode="auto">
              <a:xfrm flipV="1">
                <a:off x="2421" y="1425"/>
                <a:ext cx="7" cy="1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" name="Line 350"/>
              <p:cNvSpPr>
                <a:spLocks noChangeAspect="1" noChangeShapeType="1"/>
              </p:cNvSpPr>
              <p:nvPr/>
            </p:nvSpPr>
            <p:spPr bwMode="auto">
              <a:xfrm flipV="1">
                <a:off x="2428" y="1409"/>
                <a:ext cx="6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" name="Line 351"/>
              <p:cNvSpPr>
                <a:spLocks noChangeAspect="1" noChangeShapeType="1"/>
              </p:cNvSpPr>
              <p:nvPr/>
            </p:nvSpPr>
            <p:spPr bwMode="auto">
              <a:xfrm flipV="1">
                <a:off x="2434" y="1393"/>
                <a:ext cx="5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" name="Line 352"/>
              <p:cNvSpPr>
                <a:spLocks noChangeAspect="1" noChangeShapeType="1"/>
              </p:cNvSpPr>
              <p:nvPr/>
            </p:nvSpPr>
            <p:spPr bwMode="auto">
              <a:xfrm flipV="1">
                <a:off x="2439" y="1378"/>
                <a:ext cx="4" cy="1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" name="Line 353"/>
              <p:cNvSpPr>
                <a:spLocks noChangeAspect="1" noChangeShapeType="1"/>
              </p:cNvSpPr>
              <p:nvPr/>
            </p:nvSpPr>
            <p:spPr bwMode="auto">
              <a:xfrm flipV="1">
                <a:off x="2443" y="1363"/>
                <a:ext cx="1" cy="1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" name="Line 354"/>
              <p:cNvSpPr>
                <a:spLocks noChangeAspect="1" noChangeShapeType="1"/>
              </p:cNvSpPr>
              <p:nvPr/>
            </p:nvSpPr>
            <p:spPr bwMode="auto">
              <a:xfrm flipV="1">
                <a:off x="2444" y="1351"/>
                <a:ext cx="1" cy="1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" name="Line 355"/>
              <p:cNvSpPr>
                <a:spLocks noChangeAspect="1" noChangeShapeType="1"/>
              </p:cNvSpPr>
              <p:nvPr/>
            </p:nvSpPr>
            <p:spPr bwMode="auto">
              <a:xfrm flipV="1">
                <a:off x="2195" y="1122"/>
                <a:ext cx="11" cy="1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" name="Line 356"/>
              <p:cNvSpPr>
                <a:spLocks noChangeAspect="1" noChangeShapeType="1"/>
              </p:cNvSpPr>
              <p:nvPr/>
            </p:nvSpPr>
            <p:spPr bwMode="auto">
              <a:xfrm flipV="1">
                <a:off x="2021" y="1427"/>
                <a:ext cx="5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" name="Line 357"/>
              <p:cNvSpPr>
                <a:spLocks noChangeAspect="1" noChangeShapeType="1"/>
              </p:cNvSpPr>
              <p:nvPr/>
            </p:nvSpPr>
            <p:spPr bwMode="auto">
              <a:xfrm flipV="1">
                <a:off x="2191" y="1135"/>
                <a:ext cx="4" cy="2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" name="Line 358"/>
              <p:cNvSpPr>
                <a:spLocks noChangeAspect="1" noChangeShapeType="1"/>
              </p:cNvSpPr>
              <p:nvPr/>
            </p:nvSpPr>
            <p:spPr bwMode="auto">
              <a:xfrm flipV="1">
                <a:off x="2026" y="1414"/>
                <a:ext cx="16" cy="1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" name="Line 359"/>
              <p:cNvSpPr>
                <a:spLocks noChangeAspect="1" noChangeShapeType="1"/>
              </p:cNvSpPr>
              <p:nvPr/>
            </p:nvSpPr>
            <p:spPr bwMode="auto">
              <a:xfrm flipV="1">
                <a:off x="2042" y="1394"/>
                <a:ext cx="34" cy="2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7" name="Line 360"/>
              <p:cNvSpPr>
                <a:spLocks noChangeAspect="1" noChangeShapeType="1"/>
              </p:cNvSpPr>
              <p:nvPr/>
            </p:nvSpPr>
            <p:spPr bwMode="auto">
              <a:xfrm flipV="1">
                <a:off x="2191" y="1155"/>
                <a:ext cx="1" cy="39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8" name="Line 361"/>
              <p:cNvSpPr>
                <a:spLocks noChangeAspect="1" noChangeShapeType="1"/>
              </p:cNvSpPr>
              <p:nvPr/>
            </p:nvSpPr>
            <p:spPr bwMode="auto">
              <a:xfrm flipV="1">
                <a:off x="2189" y="1194"/>
                <a:ext cx="2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" name="Line 362"/>
              <p:cNvSpPr>
                <a:spLocks noChangeAspect="1" noChangeShapeType="1"/>
              </p:cNvSpPr>
              <p:nvPr/>
            </p:nvSpPr>
            <p:spPr bwMode="auto">
              <a:xfrm flipV="1">
                <a:off x="2076" y="1389"/>
                <a:ext cx="4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" name="Line 36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230" y="1189"/>
                <a:ext cx="10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1" name="Line 364"/>
              <p:cNvSpPr>
                <a:spLocks noChangeAspect="1" noChangeShapeType="1"/>
              </p:cNvSpPr>
              <p:nvPr/>
            </p:nvSpPr>
            <p:spPr bwMode="auto">
              <a:xfrm flipH="1">
                <a:off x="2219" y="1189"/>
                <a:ext cx="11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" name="Line 365"/>
              <p:cNvSpPr>
                <a:spLocks noChangeAspect="1" noChangeShapeType="1"/>
              </p:cNvSpPr>
              <p:nvPr/>
            </p:nvSpPr>
            <p:spPr bwMode="auto">
              <a:xfrm flipH="1">
                <a:off x="2208" y="1190"/>
                <a:ext cx="11" cy="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" name="Line 366"/>
              <p:cNvSpPr>
                <a:spLocks noChangeAspect="1" noChangeShapeType="1"/>
              </p:cNvSpPr>
              <p:nvPr/>
            </p:nvSpPr>
            <p:spPr bwMode="auto">
              <a:xfrm flipH="1">
                <a:off x="2197" y="1193"/>
                <a:ext cx="11" cy="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" name="Freeform 367"/>
              <p:cNvSpPr>
                <a:spLocks noChangeAspect="1"/>
              </p:cNvSpPr>
              <p:nvPr/>
            </p:nvSpPr>
            <p:spPr bwMode="auto">
              <a:xfrm>
                <a:off x="2185" y="1197"/>
                <a:ext cx="12" cy="6"/>
              </a:xfrm>
              <a:custGeom>
                <a:avLst/>
                <a:gdLst>
                  <a:gd name="T0" fmla="*/ 0 w 36"/>
                  <a:gd name="T1" fmla="*/ 0 h 19"/>
                  <a:gd name="T2" fmla="*/ 0 w 36"/>
                  <a:gd name="T3" fmla="*/ 0 h 19"/>
                  <a:gd name="T4" fmla="*/ 0 w 36"/>
                  <a:gd name="T5" fmla="*/ 0 h 19"/>
                  <a:gd name="T6" fmla="*/ 0 60000 65536"/>
                  <a:gd name="T7" fmla="*/ 0 60000 65536"/>
                  <a:gd name="T8" fmla="*/ 0 60000 65536"/>
                  <a:gd name="T9" fmla="*/ 0 w 36"/>
                  <a:gd name="T10" fmla="*/ 0 h 19"/>
                  <a:gd name="T11" fmla="*/ 36 w 36"/>
                  <a:gd name="T12" fmla="*/ 19 h 1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" h="19">
                    <a:moveTo>
                      <a:pt x="36" y="0"/>
                    </a:moveTo>
                    <a:lnTo>
                      <a:pt x="0" y="19"/>
                    </a:lnTo>
                    <a:lnTo>
                      <a:pt x="14" y="11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" name="Line 368"/>
              <p:cNvSpPr>
                <a:spLocks noChangeAspect="1" noChangeShapeType="1"/>
              </p:cNvSpPr>
              <p:nvPr/>
            </p:nvSpPr>
            <p:spPr bwMode="auto">
              <a:xfrm>
                <a:off x="2080" y="1384"/>
                <a:ext cx="1" cy="1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" name="Line 369"/>
              <p:cNvSpPr>
                <a:spLocks noChangeAspect="1" noChangeShapeType="1"/>
              </p:cNvSpPr>
              <p:nvPr/>
            </p:nvSpPr>
            <p:spPr bwMode="auto">
              <a:xfrm flipV="1">
                <a:off x="2080" y="1384"/>
                <a:ext cx="1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" name="Line 370"/>
              <p:cNvSpPr>
                <a:spLocks noChangeAspect="1" noChangeShapeType="1"/>
              </p:cNvSpPr>
              <p:nvPr/>
            </p:nvSpPr>
            <p:spPr bwMode="auto">
              <a:xfrm>
                <a:off x="2081" y="1397"/>
                <a:ext cx="2" cy="1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" name="Line 371"/>
              <p:cNvSpPr>
                <a:spLocks noChangeAspect="1" noChangeShapeType="1"/>
              </p:cNvSpPr>
              <p:nvPr/>
            </p:nvSpPr>
            <p:spPr bwMode="auto">
              <a:xfrm>
                <a:off x="2083" y="1409"/>
                <a:ext cx="3" cy="1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" name="Line 372"/>
              <p:cNvSpPr>
                <a:spLocks noChangeAspect="1" noChangeShapeType="1"/>
              </p:cNvSpPr>
              <p:nvPr/>
            </p:nvSpPr>
            <p:spPr bwMode="auto">
              <a:xfrm>
                <a:off x="2086" y="1421"/>
                <a:ext cx="4" cy="1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" name="Line 373"/>
              <p:cNvSpPr>
                <a:spLocks noChangeAspect="1" noChangeShapeType="1"/>
              </p:cNvSpPr>
              <p:nvPr/>
            </p:nvSpPr>
            <p:spPr bwMode="auto">
              <a:xfrm>
                <a:off x="2090" y="1431"/>
                <a:ext cx="6" cy="8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" name="Line 37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242" y="1190"/>
                <a:ext cx="9" cy="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" name="Line 37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239" y="1189"/>
                <a:ext cx="3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" name="Line 376"/>
              <p:cNvSpPr>
                <a:spLocks noChangeAspect="1" noChangeShapeType="1"/>
              </p:cNvSpPr>
              <p:nvPr/>
            </p:nvSpPr>
            <p:spPr bwMode="auto">
              <a:xfrm>
                <a:off x="2095" y="1438"/>
                <a:ext cx="3" cy="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" name="Line 377"/>
              <p:cNvSpPr>
                <a:spLocks noChangeAspect="1" noChangeShapeType="1"/>
              </p:cNvSpPr>
              <p:nvPr/>
            </p:nvSpPr>
            <p:spPr bwMode="auto">
              <a:xfrm>
                <a:off x="2098" y="1441"/>
                <a:ext cx="7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" name="Line 37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256" y="1198"/>
                <a:ext cx="7" cy="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" name="Line 37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250" y="1194"/>
                <a:ext cx="6" cy="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" name="Line 380"/>
              <p:cNvSpPr>
                <a:spLocks noChangeAspect="1" noChangeShapeType="1"/>
              </p:cNvSpPr>
              <p:nvPr/>
            </p:nvSpPr>
            <p:spPr bwMode="auto">
              <a:xfrm>
                <a:off x="2105" y="1445"/>
                <a:ext cx="7" cy="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" name="Line 381"/>
              <p:cNvSpPr>
                <a:spLocks noChangeAspect="1" noChangeShapeType="1"/>
              </p:cNvSpPr>
              <p:nvPr/>
            </p:nvSpPr>
            <p:spPr bwMode="auto">
              <a:xfrm>
                <a:off x="2112" y="1448"/>
                <a:ext cx="9" cy="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" name="Line 38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273" y="1241"/>
                <a:ext cx="1" cy="1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" name="Line 38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271" y="1229"/>
                <a:ext cx="2" cy="1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" name="Line 38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268" y="1218"/>
                <a:ext cx="3" cy="1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" name="Line 38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264" y="1208"/>
                <a:ext cx="4" cy="1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" name="Line 38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259" y="1201"/>
                <a:ext cx="5" cy="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" name="Line 387"/>
              <p:cNvSpPr>
                <a:spLocks noChangeAspect="1" noChangeShapeType="1"/>
              </p:cNvSpPr>
              <p:nvPr/>
            </p:nvSpPr>
            <p:spPr bwMode="auto">
              <a:xfrm>
                <a:off x="2115" y="1449"/>
                <a:ext cx="9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2124" y="1449"/>
                <a:ext cx="11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2135" y="1446"/>
                <a:ext cx="11" cy="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" name="Line 390"/>
              <p:cNvSpPr>
                <a:spLocks noChangeAspect="1" noChangeShapeType="1"/>
              </p:cNvSpPr>
              <p:nvPr/>
            </p:nvSpPr>
            <p:spPr bwMode="auto">
              <a:xfrm flipV="1">
                <a:off x="2146" y="1442"/>
                <a:ext cx="12" cy="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" name="Line 391"/>
              <p:cNvSpPr>
                <a:spLocks noChangeAspect="1" noChangeShapeType="1"/>
              </p:cNvSpPr>
              <p:nvPr/>
            </p:nvSpPr>
            <p:spPr bwMode="auto">
              <a:xfrm flipV="1">
                <a:off x="2158" y="1436"/>
                <a:ext cx="11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" name="Line 392"/>
              <p:cNvSpPr>
                <a:spLocks noChangeAspect="1" noChangeShapeType="1"/>
              </p:cNvSpPr>
              <p:nvPr/>
            </p:nvSpPr>
            <p:spPr bwMode="auto">
              <a:xfrm flipV="1">
                <a:off x="2167" y="1431"/>
                <a:ext cx="10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" name="Line 393"/>
              <p:cNvSpPr>
                <a:spLocks noChangeAspect="1" noChangeShapeType="1"/>
              </p:cNvSpPr>
              <p:nvPr/>
            </p:nvSpPr>
            <p:spPr bwMode="auto">
              <a:xfrm flipV="1">
                <a:off x="2177" y="1421"/>
                <a:ext cx="12" cy="1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" name="Line 394"/>
              <p:cNvSpPr>
                <a:spLocks noChangeAspect="1" noChangeShapeType="1"/>
              </p:cNvSpPr>
              <p:nvPr/>
            </p:nvSpPr>
            <p:spPr bwMode="auto">
              <a:xfrm flipV="1">
                <a:off x="2189" y="1410"/>
                <a:ext cx="12" cy="1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" name="Line 395"/>
              <p:cNvSpPr>
                <a:spLocks noChangeAspect="1" noChangeShapeType="1"/>
              </p:cNvSpPr>
              <p:nvPr/>
            </p:nvSpPr>
            <p:spPr bwMode="auto">
              <a:xfrm flipV="1">
                <a:off x="2201" y="1399"/>
                <a:ext cx="11" cy="1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" name="Line 396"/>
              <p:cNvSpPr>
                <a:spLocks noChangeAspect="1" noChangeShapeType="1"/>
              </p:cNvSpPr>
              <p:nvPr/>
            </p:nvSpPr>
            <p:spPr bwMode="auto">
              <a:xfrm flipV="1">
                <a:off x="2212" y="1385"/>
                <a:ext cx="11" cy="1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" name="Line 397"/>
              <p:cNvSpPr>
                <a:spLocks noChangeAspect="1" noChangeShapeType="1"/>
              </p:cNvSpPr>
              <p:nvPr/>
            </p:nvSpPr>
            <p:spPr bwMode="auto">
              <a:xfrm flipV="1">
                <a:off x="2223" y="1371"/>
                <a:ext cx="10" cy="1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" name="Line 398"/>
              <p:cNvSpPr>
                <a:spLocks noChangeAspect="1" noChangeShapeType="1"/>
              </p:cNvSpPr>
              <p:nvPr/>
            </p:nvSpPr>
            <p:spPr bwMode="auto">
              <a:xfrm flipV="1">
                <a:off x="2233" y="1357"/>
                <a:ext cx="9" cy="1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" name="Line 399"/>
              <p:cNvSpPr>
                <a:spLocks noChangeAspect="1" noChangeShapeType="1"/>
              </p:cNvSpPr>
              <p:nvPr/>
            </p:nvSpPr>
            <p:spPr bwMode="auto">
              <a:xfrm flipV="1">
                <a:off x="2242" y="1341"/>
                <a:ext cx="8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" name="Line 400"/>
              <p:cNvSpPr>
                <a:spLocks noChangeAspect="1" noChangeShapeType="1"/>
              </p:cNvSpPr>
              <p:nvPr/>
            </p:nvSpPr>
            <p:spPr bwMode="auto">
              <a:xfrm flipV="1">
                <a:off x="2250" y="1326"/>
                <a:ext cx="7" cy="1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" name="Line 401"/>
              <p:cNvSpPr>
                <a:spLocks noChangeAspect="1" noChangeShapeType="1"/>
              </p:cNvSpPr>
              <p:nvPr/>
            </p:nvSpPr>
            <p:spPr bwMode="auto">
              <a:xfrm flipV="1">
                <a:off x="2257" y="1310"/>
                <a:ext cx="6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" name="Line 402"/>
              <p:cNvSpPr>
                <a:spLocks noChangeAspect="1" noChangeShapeType="1"/>
              </p:cNvSpPr>
              <p:nvPr/>
            </p:nvSpPr>
            <p:spPr bwMode="auto">
              <a:xfrm flipV="1">
                <a:off x="2263" y="1294"/>
                <a:ext cx="5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" name="Line 403"/>
              <p:cNvSpPr>
                <a:spLocks noChangeAspect="1" noChangeShapeType="1"/>
              </p:cNvSpPr>
              <p:nvPr/>
            </p:nvSpPr>
            <p:spPr bwMode="auto">
              <a:xfrm flipV="1">
                <a:off x="2268" y="1279"/>
                <a:ext cx="3" cy="1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" name="Line 404"/>
              <p:cNvSpPr>
                <a:spLocks noChangeAspect="1" noChangeShapeType="1"/>
              </p:cNvSpPr>
              <p:nvPr/>
            </p:nvSpPr>
            <p:spPr bwMode="auto">
              <a:xfrm flipV="1">
                <a:off x="2271" y="1263"/>
                <a:ext cx="2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" name="Line 405"/>
              <p:cNvSpPr>
                <a:spLocks noChangeAspect="1" noChangeShapeType="1"/>
              </p:cNvSpPr>
              <p:nvPr/>
            </p:nvSpPr>
            <p:spPr bwMode="auto">
              <a:xfrm flipV="1">
                <a:off x="2273" y="1252"/>
                <a:ext cx="1" cy="1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" name="Line 40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848" y="1350"/>
                <a:ext cx="29" cy="1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" name="Freeform 407"/>
              <p:cNvSpPr>
                <a:spLocks noChangeAspect="1"/>
              </p:cNvSpPr>
              <p:nvPr/>
            </p:nvSpPr>
            <p:spPr bwMode="auto">
              <a:xfrm>
                <a:off x="2720" y="1416"/>
                <a:ext cx="128" cy="59"/>
              </a:xfrm>
              <a:custGeom>
                <a:avLst/>
                <a:gdLst>
                  <a:gd name="T0" fmla="*/ 0 w 383"/>
                  <a:gd name="T1" fmla="*/ 0 h 178"/>
                  <a:gd name="T2" fmla="*/ 0 w 383"/>
                  <a:gd name="T3" fmla="*/ 0 h 178"/>
                  <a:gd name="T4" fmla="*/ 0 w 383"/>
                  <a:gd name="T5" fmla="*/ 0 h 178"/>
                  <a:gd name="T6" fmla="*/ 0 w 383"/>
                  <a:gd name="T7" fmla="*/ 0 h 17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3"/>
                  <a:gd name="T13" fmla="*/ 0 h 178"/>
                  <a:gd name="T14" fmla="*/ 383 w 383"/>
                  <a:gd name="T15" fmla="*/ 178 h 17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3" h="178">
                    <a:moveTo>
                      <a:pt x="383" y="178"/>
                    </a:moveTo>
                    <a:lnTo>
                      <a:pt x="108" y="21"/>
                    </a:lnTo>
                    <a:lnTo>
                      <a:pt x="50" y="0"/>
                    </a:lnTo>
                    <a:lnTo>
                      <a:pt x="0" y="10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" name="Freeform 408"/>
              <p:cNvSpPr>
                <a:spLocks noChangeAspect="1"/>
              </p:cNvSpPr>
              <p:nvPr/>
            </p:nvSpPr>
            <p:spPr bwMode="auto">
              <a:xfrm>
                <a:off x="2549" y="1316"/>
                <a:ext cx="149" cy="184"/>
              </a:xfrm>
              <a:custGeom>
                <a:avLst/>
                <a:gdLst>
                  <a:gd name="T0" fmla="*/ 0 w 448"/>
                  <a:gd name="T1" fmla="*/ 0 h 551"/>
                  <a:gd name="T2" fmla="*/ 0 w 448"/>
                  <a:gd name="T3" fmla="*/ 0 h 551"/>
                  <a:gd name="T4" fmla="*/ 0 w 448"/>
                  <a:gd name="T5" fmla="*/ 0 h 551"/>
                  <a:gd name="T6" fmla="*/ 0 w 448"/>
                  <a:gd name="T7" fmla="*/ 0 h 551"/>
                  <a:gd name="T8" fmla="*/ 0 w 448"/>
                  <a:gd name="T9" fmla="*/ 0 h 551"/>
                  <a:gd name="T10" fmla="*/ 0 w 448"/>
                  <a:gd name="T11" fmla="*/ 0 h 551"/>
                  <a:gd name="T12" fmla="*/ 0 w 448"/>
                  <a:gd name="T13" fmla="*/ 0 h 551"/>
                  <a:gd name="T14" fmla="*/ 0 w 448"/>
                  <a:gd name="T15" fmla="*/ 0 h 551"/>
                  <a:gd name="T16" fmla="*/ 0 w 448"/>
                  <a:gd name="T17" fmla="*/ 0 h 551"/>
                  <a:gd name="T18" fmla="*/ 0 w 448"/>
                  <a:gd name="T19" fmla="*/ 0 h 55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8"/>
                  <a:gd name="T31" fmla="*/ 0 h 551"/>
                  <a:gd name="T32" fmla="*/ 448 w 448"/>
                  <a:gd name="T33" fmla="*/ 551 h 55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8" h="551">
                    <a:moveTo>
                      <a:pt x="448" y="551"/>
                    </a:moveTo>
                    <a:lnTo>
                      <a:pt x="429" y="546"/>
                    </a:lnTo>
                    <a:lnTo>
                      <a:pt x="421" y="540"/>
                    </a:lnTo>
                    <a:lnTo>
                      <a:pt x="402" y="524"/>
                    </a:lnTo>
                    <a:lnTo>
                      <a:pt x="389" y="500"/>
                    </a:lnTo>
                    <a:lnTo>
                      <a:pt x="383" y="474"/>
                    </a:lnTo>
                    <a:lnTo>
                      <a:pt x="383" y="180"/>
                    </a:lnTo>
                    <a:lnTo>
                      <a:pt x="109" y="21"/>
                    </a:lnTo>
                    <a:lnTo>
                      <a:pt x="49" y="0"/>
                    </a:lnTo>
                    <a:lnTo>
                      <a:pt x="0" y="10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" name="Freeform 409"/>
              <p:cNvSpPr>
                <a:spLocks noChangeAspect="1"/>
              </p:cNvSpPr>
              <p:nvPr/>
            </p:nvSpPr>
            <p:spPr bwMode="auto">
              <a:xfrm>
                <a:off x="2377" y="1218"/>
                <a:ext cx="150" cy="183"/>
              </a:xfrm>
              <a:custGeom>
                <a:avLst/>
                <a:gdLst>
                  <a:gd name="T0" fmla="*/ 0 w 450"/>
                  <a:gd name="T1" fmla="*/ 0 h 549"/>
                  <a:gd name="T2" fmla="*/ 0 w 450"/>
                  <a:gd name="T3" fmla="*/ 0 h 549"/>
                  <a:gd name="T4" fmla="*/ 0 w 450"/>
                  <a:gd name="T5" fmla="*/ 0 h 549"/>
                  <a:gd name="T6" fmla="*/ 0 w 450"/>
                  <a:gd name="T7" fmla="*/ 0 h 549"/>
                  <a:gd name="T8" fmla="*/ 0 w 450"/>
                  <a:gd name="T9" fmla="*/ 0 h 549"/>
                  <a:gd name="T10" fmla="*/ 0 w 450"/>
                  <a:gd name="T11" fmla="*/ 0 h 549"/>
                  <a:gd name="T12" fmla="*/ 0 w 450"/>
                  <a:gd name="T13" fmla="*/ 0 h 549"/>
                  <a:gd name="T14" fmla="*/ 0 w 450"/>
                  <a:gd name="T15" fmla="*/ 0 h 549"/>
                  <a:gd name="T16" fmla="*/ 0 w 450"/>
                  <a:gd name="T17" fmla="*/ 0 h 549"/>
                  <a:gd name="T18" fmla="*/ 0 w 450"/>
                  <a:gd name="T19" fmla="*/ 0 h 54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50"/>
                  <a:gd name="T31" fmla="*/ 0 h 549"/>
                  <a:gd name="T32" fmla="*/ 450 w 450"/>
                  <a:gd name="T33" fmla="*/ 549 h 54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50" h="549">
                    <a:moveTo>
                      <a:pt x="450" y="549"/>
                    </a:moveTo>
                    <a:lnTo>
                      <a:pt x="431" y="544"/>
                    </a:lnTo>
                    <a:lnTo>
                      <a:pt x="423" y="540"/>
                    </a:lnTo>
                    <a:lnTo>
                      <a:pt x="404" y="524"/>
                    </a:lnTo>
                    <a:lnTo>
                      <a:pt x="390" y="499"/>
                    </a:lnTo>
                    <a:lnTo>
                      <a:pt x="384" y="473"/>
                    </a:lnTo>
                    <a:lnTo>
                      <a:pt x="384" y="179"/>
                    </a:lnTo>
                    <a:lnTo>
                      <a:pt x="110" y="20"/>
                    </a:lnTo>
                    <a:lnTo>
                      <a:pt x="50" y="0"/>
                    </a:lnTo>
                    <a:lnTo>
                      <a:pt x="0" y="9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" name="Freeform 410"/>
              <p:cNvSpPr>
                <a:spLocks noChangeAspect="1"/>
              </p:cNvSpPr>
              <p:nvPr/>
            </p:nvSpPr>
            <p:spPr bwMode="auto">
              <a:xfrm>
                <a:off x="2206" y="1119"/>
                <a:ext cx="150" cy="183"/>
              </a:xfrm>
              <a:custGeom>
                <a:avLst/>
                <a:gdLst>
                  <a:gd name="T0" fmla="*/ 0 w 450"/>
                  <a:gd name="T1" fmla="*/ 0 h 550"/>
                  <a:gd name="T2" fmla="*/ 0 w 450"/>
                  <a:gd name="T3" fmla="*/ 0 h 550"/>
                  <a:gd name="T4" fmla="*/ 0 w 450"/>
                  <a:gd name="T5" fmla="*/ 0 h 550"/>
                  <a:gd name="T6" fmla="*/ 0 w 450"/>
                  <a:gd name="T7" fmla="*/ 0 h 550"/>
                  <a:gd name="T8" fmla="*/ 0 w 450"/>
                  <a:gd name="T9" fmla="*/ 0 h 550"/>
                  <a:gd name="T10" fmla="*/ 0 w 450"/>
                  <a:gd name="T11" fmla="*/ 0 h 550"/>
                  <a:gd name="T12" fmla="*/ 0 w 450"/>
                  <a:gd name="T13" fmla="*/ 0 h 550"/>
                  <a:gd name="T14" fmla="*/ 0 w 450"/>
                  <a:gd name="T15" fmla="*/ 0 h 550"/>
                  <a:gd name="T16" fmla="*/ 0 w 450"/>
                  <a:gd name="T17" fmla="*/ 0 h 550"/>
                  <a:gd name="T18" fmla="*/ 0 w 450"/>
                  <a:gd name="T19" fmla="*/ 0 h 55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50"/>
                  <a:gd name="T31" fmla="*/ 0 h 550"/>
                  <a:gd name="T32" fmla="*/ 450 w 450"/>
                  <a:gd name="T33" fmla="*/ 550 h 55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50" h="550">
                    <a:moveTo>
                      <a:pt x="450" y="550"/>
                    </a:moveTo>
                    <a:lnTo>
                      <a:pt x="431" y="544"/>
                    </a:lnTo>
                    <a:lnTo>
                      <a:pt x="423" y="540"/>
                    </a:lnTo>
                    <a:lnTo>
                      <a:pt x="404" y="523"/>
                    </a:lnTo>
                    <a:lnTo>
                      <a:pt x="390" y="498"/>
                    </a:lnTo>
                    <a:lnTo>
                      <a:pt x="385" y="474"/>
                    </a:lnTo>
                    <a:lnTo>
                      <a:pt x="385" y="179"/>
                    </a:lnTo>
                    <a:lnTo>
                      <a:pt x="110" y="21"/>
                    </a:lnTo>
                    <a:lnTo>
                      <a:pt x="50" y="0"/>
                    </a:lnTo>
                    <a:lnTo>
                      <a:pt x="0" y="10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" name="Freeform 411"/>
              <p:cNvSpPr>
                <a:spLocks noChangeAspect="1"/>
              </p:cNvSpPr>
              <p:nvPr/>
            </p:nvSpPr>
            <p:spPr bwMode="auto">
              <a:xfrm>
                <a:off x="2163" y="271"/>
                <a:ext cx="22" cy="932"/>
              </a:xfrm>
              <a:custGeom>
                <a:avLst/>
                <a:gdLst>
                  <a:gd name="T0" fmla="*/ 0 w 65"/>
                  <a:gd name="T1" fmla="*/ 0 h 2795"/>
                  <a:gd name="T2" fmla="*/ 0 w 65"/>
                  <a:gd name="T3" fmla="*/ 0 h 2795"/>
                  <a:gd name="T4" fmla="*/ 0 w 65"/>
                  <a:gd name="T5" fmla="*/ 0 h 2795"/>
                  <a:gd name="T6" fmla="*/ 0 w 65"/>
                  <a:gd name="T7" fmla="*/ 0 h 2795"/>
                  <a:gd name="T8" fmla="*/ 0 w 65"/>
                  <a:gd name="T9" fmla="*/ 0 h 2795"/>
                  <a:gd name="T10" fmla="*/ 0 w 65"/>
                  <a:gd name="T11" fmla="*/ 0 h 2795"/>
                  <a:gd name="T12" fmla="*/ 0 w 65"/>
                  <a:gd name="T13" fmla="*/ 0 h 279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5"/>
                  <a:gd name="T22" fmla="*/ 0 h 2795"/>
                  <a:gd name="T23" fmla="*/ 65 w 65"/>
                  <a:gd name="T24" fmla="*/ 2795 h 279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5" h="2795">
                    <a:moveTo>
                      <a:pt x="65" y="2795"/>
                    </a:moveTo>
                    <a:lnTo>
                      <a:pt x="46" y="2790"/>
                    </a:lnTo>
                    <a:lnTo>
                      <a:pt x="38" y="2786"/>
                    </a:lnTo>
                    <a:lnTo>
                      <a:pt x="19" y="2768"/>
                    </a:lnTo>
                    <a:lnTo>
                      <a:pt x="4" y="2744"/>
                    </a:lnTo>
                    <a:lnTo>
                      <a:pt x="0" y="2718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" name="Freeform 412"/>
              <p:cNvSpPr>
                <a:spLocks noChangeAspect="1"/>
              </p:cNvSpPr>
              <p:nvPr/>
            </p:nvSpPr>
            <p:spPr bwMode="auto">
              <a:xfrm>
                <a:off x="1263" y="1375"/>
                <a:ext cx="817" cy="456"/>
              </a:xfrm>
              <a:custGeom>
                <a:avLst/>
                <a:gdLst>
                  <a:gd name="T0" fmla="*/ 0 w 2450"/>
                  <a:gd name="T1" fmla="*/ 0 h 1367"/>
                  <a:gd name="T2" fmla="*/ 0 w 2450"/>
                  <a:gd name="T3" fmla="*/ 0 h 1367"/>
                  <a:gd name="T4" fmla="*/ 0 w 2450"/>
                  <a:gd name="T5" fmla="*/ 0 h 1367"/>
                  <a:gd name="T6" fmla="*/ 0 w 2450"/>
                  <a:gd name="T7" fmla="*/ 0 h 1367"/>
                  <a:gd name="T8" fmla="*/ 0 w 2450"/>
                  <a:gd name="T9" fmla="*/ 0 h 1367"/>
                  <a:gd name="T10" fmla="*/ 0 w 2450"/>
                  <a:gd name="T11" fmla="*/ 0 h 1367"/>
                  <a:gd name="T12" fmla="*/ 0 w 2450"/>
                  <a:gd name="T13" fmla="*/ 0 h 136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50"/>
                  <a:gd name="T22" fmla="*/ 0 h 1367"/>
                  <a:gd name="T23" fmla="*/ 2450 w 2450"/>
                  <a:gd name="T24" fmla="*/ 1367 h 136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50" h="1367">
                    <a:moveTo>
                      <a:pt x="0" y="1367"/>
                    </a:moveTo>
                    <a:lnTo>
                      <a:pt x="2351" y="8"/>
                    </a:lnTo>
                    <a:lnTo>
                      <a:pt x="2375" y="0"/>
                    </a:lnTo>
                    <a:lnTo>
                      <a:pt x="2404" y="0"/>
                    </a:lnTo>
                    <a:lnTo>
                      <a:pt x="2428" y="8"/>
                    </a:lnTo>
                    <a:lnTo>
                      <a:pt x="2437" y="12"/>
                    </a:lnTo>
                    <a:lnTo>
                      <a:pt x="2450" y="26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0" name="Freeform 413"/>
              <p:cNvSpPr>
                <a:spLocks noChangeAspect="1"/>
              </p:cNvSpPr>
              <p:nvPr/>
            </p:nvSpPr>
            <p:spPr bwMode="auto">
              <a:xfrm>
                <a:off x="2021" y="1443"/>
                <a:ext cx="230" cy="83"/>
              </a:xfrm>
              <a:custGeom>
                <a:avLst/>
                <a:gdLst>
                  <a:gd name="T0" fmla="*/ 0 w 692"/>
                  <a:gd name="T1" fmla="*/ 0 h 248"/>
                  <a:gd name="T2" fmla="*/ 0 w 692"/>
                  <a:gd name="T3" fmla="*/ 0 h 248"/>
                  <a:gd name="T4" fmla="*/ 0 w 692"/>
                  <a:gd name="T5" fmla="*/ 0 h 248"/>
                  <a:gd name="T6" fmla="*/ 0 w 692"/>
                  <a:gd name="T7" fmla="*/ 0 h 248"/>
                  <a:gd name="T8" fmla="*/ 0 w 692"/>
                  <a:gd name="T9" fmla="*/ 0 h 248"/>
                  <a:gd name="T10" fmla="*/ 0 w 692"/>
                  <a:gd name="T11" fmla="*/ 0 h 248"/>
                  <a:gd name="T12" fmla="*/ 0 w 692"/>
                  <a:gd name="T13" fmla="*/ 0 h 248"/>
                  <a:gd name="T14" fmla="*/ 0 w 692"/>
                  <a:gd name="T15" fmla="*/ 0 h 248"/>
                  <a:gd name="T16" fmla="*/ 0 w 692"/>
                  <a:gd name="T17" fmla="*/ 0 h 248"/>
                  <a:gd name="T18" fmla="*/ 0 w 692"/>
                  <a:gd name="T19" fmla="*/ 0 h 24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92"/>
                  <a:gd name="T31" fmla="*/ 0 h 248"/>
                  <a:gd name="T32" fmla="*/ 692 w 692"/>
                  <a:gd name="T33" fmla="*/ 248 h 24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92" h="248">
                    <a:moveTo>
                      <a:pt x="0" y="0"/>
                    </a:moveTo>
                    <a:lnTo>
                      <a:pt x="16" y="48"/>
                    </a:lnTo>
                    <a:lnTo>
                      <a:pt x="64" y="89"/>
                    </a:lnTo>
                    <a:lnTo>
                      <a:pt x="339" y="248"/>
                    </a:lnTo>
                    <a:lnTo>
                      <a:pt x="593" y="101"/>
                    </a:lnTo>
                    <a:lnTo>
                      <a:pt x="617" y="93"/>
                    </a:lnTo>
                    <a:lnTo>
                      <a:pt x="646" y="93"/>
                    </a:lnTo>
                    <a:lnTo>
                      <a:pt x="670" y="101"/>
                    </a:lnTo>
                    <a:lnTo>
                      <a:pt x="678" y="105"/>
                    </a:lnTo>
                    <a:lnTo>
                      <a:pt x="692" y="120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" name="Freeform 414"/>
              <p:cNvSpPr>
                <a:spLocks noChangeAspect="1"/>
              </p:cNvSpPr>
              <p:nvPr/>
            </p:nvSpPr>
            <p:spPr bwMode="auto">
              <a:xfrm>
                <a:off x="2192" y="1542"/>
                <a:ext cx="231" cy="83"/>
              </a:xfrm>
              <a:custGeom>
                <a:avLst/>
                <a:gdLst>
                  <a:gd name="T0" fmla="*/ 0 w 692"/>
                  <a:gd name="T1" fmla="*/ 0 h 247"/>
                  <a:gd name="T2" fmla="*/ 0 w 692"/>
                  <a:gd name="T3" fmla="*/ 0 h 247"/>
                  <a:gd name="T4" fmla="*/ 0 w 692"/>
                  <a:gd name="T5" fmla="*/ 0 h 247"/>
                  <a:gd name="T6" fmla="*/ 0 w 692"/>
                  <a:gd name="T7" fmla="*/ 0 h 247"/>
                  <a:gd name="T8" fmla="*/ 0 w 692"/>
                  <a:gd name="T9" fmla="*/ 0 h 247"/>
                  <a:gd name="T10" fmla="*/ 0 w 692"/>
                  <a:gd name="T11" fmla="*/ 0 h 247"/>
                  <a:gd name="T12" fmla="*/ 0 w 692"/>
                  <a:gd name="T13" fmla="*/ 0 h 247"/>
                  <a:gd name="T14" fmla="*/ 0 w 692"/>
                  <a:gd name="T15" fmla="*/ 0 h 247"/>
                  <a:gd name="T16" fmla="*/ 0 w 692"/>
                  <a:gd name="T17" fmla="*/ 0 h 247"/>
                  <a:gd name="T18" fmla="*/ 0 w 692"/>
                  <a:gd name="T19" fmla="*/ 0 h 24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92"/>
                  <a:gd name="T31" fmla="*/ 0 h 247"/>
                  <a:gd name="T32" fmla="*/ 692 w 692"/>
                  <a:gd name="T33" fmla="*/ 247 h 24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92" h="247">
                    <a:moveTo>
                      <a:pt x="0" y="0"/>
                    </a:moveTo>
                    <a:lnTo>
                      <a:pt x="16" y="49"/>
                    </a:lnTo>
                    <a:lnTo>
                      <a:pt x="64" y="90"/>
                    </a:lnTo>
                    <a:lnTo>
                      <a:pt x="338" y="247"/>
                    </a:lnTo>
                    <a:lnTo>
                      <a:pt x="594" y="100"/>
                    </a:lnTo>
                    <a:lnTo>
                      <a:pt x="618" y="92"/>
                    </a:lnTo>
                    <a:lnTo>
                      <a:pt x="646" y="92"/>
                    </a:lnTo>
                    <a:lnTo>
                      <a:pt x="670" y="100"/>
                    </a:lnTo>
                    <a:lnTo>
                      <a:pt x="678" y="106"/>
                    </a:lnTo>
                    <a:lnTo>
                      <a:pt x="692" y="119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2" name="Freeform 415"/>
              <p:cNvSpPr>
                <a:spLocks noChangeAspect="1"/>
              </p:cNvSpPr>
              <p:nvPr/>
            </p:nvSpPr>
            <p:spPr bwMode="auto">
              <a:xfrm>
                <a:off x="2363" y="1641"/>
                <a:ext cx="231" cy="83"/>
              </a:xfrm>
              <a:custGeom>
                <a:avLst/>
                <a:gdLst>
                  <a:gd name="T0" fmla="*/ 0 w 692"/>
                  <a:gd name="T1" fmla="*/ 0 h 249"/>
                  <a:gd name="T2" fmla="*/ 0 w 692"/>
                  <a:gd name="T3" fmla="*/ 0 h 249"/>
                  <a:gd name="T4" fmla="*/ 0 w 692"/>
                  <a:gd name="T5" fmla="*/ 0 h 249"/>
                  <a:gd name="T6" fmla="*/ 0 w 692"/>
                  <a:gd name="T7" fmla="*/ 0 h 249"/>
                  <a:gd name="T8" fmla="*/ 0 w 692"/>
                  <a:gd name="T9" fmla="*/ 0 h 249"/>
                  <a:gd name="T10" fmla="*/ 0 w 692"/>
                  <a:gd name="T11" fmla="*/ 0 h 249"/>
                  <a:gd name="T12" fmla="*/ 0 w 692"/>
                  <a:gd name="T13" fmla="*/ 0 h 249"/>
                  <a:gd name="T14" fmla="*/ 0 w 692"/>
                  <a:gd name="T15" fmla="*/ 0 h 249"/>
                  <a:gd name="T16" fmla="*/ 0 w 692"/>
                  <a:gd name="T17" fmla="*/ 0 h 249"/>
                  <a:gd name="T18" fmla="*/ 0 w 692"/>
                  <a:gd name="T19" fmla="*/ 0 h 24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92"/>
                  <a:gd name="T31" fmla="*/ 0 h 249"/>
                  <a:gd name="T32" fmla="*/ 692 w 692"/>
                  <a:gd name="T33" fmla="*/ 249 h 24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92" h="249">
                    <a:moveTo>
                      <a:pt x="0" y="0"/>
                    </a:moveTo>
                    <a:lnTo>
                      <a:pt x="16" y="49"/>
                    </a:lnTo>
                    <a:lnTo>
                      <a:pt x="64" y="90"/>
                    </a:lnTo>
                    <a:lnTo>
                      <a:pt x="338" y="249"/>
                    </a:lnTo>
                    <a:lnTo>
                      <a:pt x="594" y="102"/>
                    </a:lnTo>
                    <a:lnTo>
                      <a:pt x="618" y="94"/>
                    </a:lnTo>
                    <a:lnTo>
                      <a:pt x="645" y="94"/>
                    </a:lnTo>
                    <a:lnTo>
                      <a:pt x="670" y="102"/>
                    </a:lnTo>
                    <a:lnTo>
                      <a:pt x="678" y="106"/>
                    </a:lnTo>
                    <a:lnTo>
                      <a:pt x="692" y="120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" name="Freeform 416"/>
              <p:cNvSpPr>
                <a:spLocks noChangeAspect="1"/>
              </p:cNvSpPr>
              <p:nvPr/>
            </p:nvSpPr>
            <p:spPr bwMode="auto">
              <a:xfrm>
                <a:off x="2534" y="1740"/>
                <a:ext cx="114" cy="83"/>
              </a:xfrm>
              <a:custGeom>
                <a:avLst/>
                <a:gdLst>
                  <a:gd name="T0" fmla="*/ 0 w 340"/>
                  <a:gd name="T1" fmla="*/ 0 h 248"/>
                  <a:gd name="T2" fmla="*/ 0 w 340"/>
                  <a:gd name="T3" fmla="*/ 0 h 248"/>
                  <a:gd name="T4" fmla="*/ 0 w 340"/>
                  <a:gd name="T5" fmla="*/ 0 h 248"/>
                  <a:gd name="T6" fmla="*/ 0 w 340"/>
                  <a:gd name="T7" fmla="*/ 0 h 2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0"/>
                  <a:gd name="T13" fmla="*/ 0 h 248"/>
                  <a:gd name="T14" fmla="*/ 340 w 340"/>
                  <a:gd name="T15" fmla="*/ 248 h 2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0" h="248">
                    <a:moveTo>
                      <a:pt x="0" y="0"/>
                    </a:moveTo>
                    <a:lnTo>
                      <a:pt x="18" y="48"/>
                    </a:lnTo>
                    <a:lnTo>
                      <a:pt x="64" y="89"/>
                    </a:lnTo>
                    <a:lnTo>
                      <a:pt x="340" y="248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4" name="Line 417"/>
              <p:cNvSpPr>
                <a:spLocks noChangeAspect="1" noChangeShapeType="1"/>
              </p:cNvSpPr>
              <p:nvPr/>
            </p:nvSpPr>
            <p:spPr bwMode="auto">
              <a:xfrm>
                <a:off x="2539" y="1885"/>
                <a:ext cx="29" cy="1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" name="Freeform 418"/>
              <p:cNvSpPr>
                <a:spLocks noChangeAspect="1"/>
              </p:cNvSpPr>
              <p:nvPr/>
            </p:nvSpPr>
            <p:spPr bwMode="auto">
              <a:xfrm>
                <a:off x="1263" y="149"/>
                <a:ext cx="1536" cy="2265"/>
              </a:xfrm>
              <a:custGeom>
                <a:avLst/>
                <a:gdLst>
                  <a:gd name="T0" fmla="*/ 0 w 4607"/>
                  <a:gd name="T1" fmla="*/ 0 h 6795"/>
                  <a:gd name="T2" fmla="*/ 0 w 4607"/>
                  <a:gd name="T3" fmla="*/ 0 h 6795"/>
                  <a:gd name="T4" fmla="*/ 0 w 4607"/>
                  <a:gd name="T5" fmla="*/ 0 h 6795"/>
                  <a:gd name="T6" fmla="*/ 0 w 4607"/>
                  <a:gd name="T7" fmla="*/ 0 h 6795"/>
                  <a:gd name="T8" fmla="*/ 0 w 4607"/>
                  <a:gd name="T9" fmla="*/ 0 h 6795"/>
                  <a:gd name="T10" fmla="*/ 0 w 4607"/>
                  <a:gd name="T11" fmla="*/ 0 h 6795"/>
                  <a:gd name="T12" fmla="*/ 0 w 4607"/>
                  <a:gd name="T13" fmla="*/ 0 h 6795"/>
                  <a:gd name="T14" fmla="*/ 0 w 4607"/>
                  <a:gd name="T15" fmla="*/ 0 h 6795"/>
                  <a:gd name="T16" fmla="*/ 0 w 4607"/>
                  <a:gd name="T17" fmla="*/ 0 h 6795"/>
                  <a:gd name="T18" fmla="*/ 0 w 4607"/>
                  <a:gd name="T19" fmla="*/ 0 h 6795"/>
                  <a:gd name="T20" fmla="*/ 0 w 4607"/>
                  <a:gd name="T21" fmla="*/ 0 h 6795"/>
                  <a:gd name="T22" fmla="*/ 0 w 4607"/>
                  <a:gd name="T23" fmla="*/ 0 h 6795"/>
                  <a:gd name="T24" fmla="*/ 0 w 4607"/>
                  <a:gd name="T25" fmla="*/ 0 h 6795"/>
                  <a:gd name="T26" fmla="*/ 0 w 4607"/>
                  <a:gd name="T27" fmla="*/ 0 h 6795"/>
                  <a:gd name="T28" fmla="*/ 0 w 4607"/>
                  <a:gd name="T29" fmla="*/ 0 h 6795"/>
                  <a:gd name="T30" fmla="*/ 0 w 4607"/>
                  <a:gd name="T31" fmla="*/ 0 h 6795"/>
                  <a:gd name="T32" fmla="*/ 0 w 4607"/>
                  <a:gd name="T33" fmla="*/ 0 h 6795"/>
                  <a:gd name="T34" fmla="*/ 0 w 4607"/>
                  <a:gd name="T35" fmla="*/ 0 h 6795"/>
                  <a:gd name="T36" fmla="*/ 0 w 4607"/>
                  <a:gd name="T37" fmla="*/ 0 h 6795"/>
                  <a:gd name="T38" fmla="*/ 0 w 4607"/>
                  <a:gd name="T39" fmla="*/ 0 h 6795"/>
                  <a:gd name="T40" fmla="*/ 0 w 4607"/>
                  <a:gd name="T41" fmla="*/ 0 h 6795"/>
                  <a:gd name="T42" fmla="*/ 0 w 4607"/>
                  <a:gd name="T43" fmla="*/ 0 h 6795"/>
                  <a:gd name="T44" fmla="*/ 0 w 4607"/>
                  <a:gd name="T45" fmla="*/ 0 h 6795"/>
                  <a:gd name="T46" fmla="*/ 0 w 4607"/>
                  <a:gd name="T47" fmla="*/ 0 h 6795"/>
                  <a:gd name="T48" fmla="*/ 0 w 4607"/>
                  <a:gd name="T49" fmla="*/ 0 h 6795"/>
                  <a:gd name="T50" fmla="*/ 0 w 4607"/>
                  <a:gd name="T51" fmla="*/ 0 h 6795"/>
                  <a:gd name="T52" fmla="*/ 0 w 4607"/>
                  <a:gd name="T53" fmla="*/ 0 h 6795"/>
                  <a:gd name="T54" fmla="*/ 0 w 4607"/>
                  <a:gd name="T55" fmla="*/ 0 h 6795"/>
                  <a:gd name="T56" fmla="*/ 0 w 4607"/>
                  <a:gd name="T57" fmla="*/ 0 h 679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607"/>
                  <a:gd name="T88" fmla="*/ 0 h 6795"/>
                  <a:gd name="T89" fmla="*/ 4607 w 4607"/>
                  <a:gd name="T90" fmla="*/ 6795 h 679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607" h="6795">
                    <a:moveTo>
                      <a:pt x="4607" y="178"/>
                    </a:moveTo>
                    <a:lnTo>
                      <a:pt x="4382" y="75"/>
                    </a:lnTo>
                    <a:lnTo>
                      <a:pt x="4134" y="16"/>
                    </a:lnTo>
                    <a:lnTo>
                      <a:pt x="3869" y="0"/>
                    </a:lnTo>
                    <a:lnTo>
                      <a:pt x="3591" y="27"/>
                    </a:lnTo>
                    <a:lnTo>
                      <a:pt x="3300" y="98"/>
                    </a:lnTo>
                    <a:lnTo>
                      <a:pt x="3001" y="212"/>
                    </a:lnTo>
                    <a:lnTo>
                      <a:pt x="2699" y="367"/>
                    </a:lnTo>
                    <a:lnTo>
                      <a:pt x="2396" y="562"/>
                    </a:lnTo>
                    <a:lnTo>
                      <a:pt x="2098" y="793"/>
                    </a:lnTo>
                    <a:lnTo>
                      <a:pt x="1807" y="1057"/>
                    </a:lnTo>
                    <a:lnTo>
                      <a:pt x="1527" y="1353"/>
                    </a:lnTo>
                    <a:lnTo>
                      <a:pt x="1262" y="1676"/>
                    </a:lnTo>
                    <a:lnTo>
                      <a:pt x="1015" y="2020"/>
                    </a:lnTo>
                    <a:lnTo>
                      <a:pt x="789" y="2383"/>
                    </a:lnTo>
                    <a:lnTo>
                      <a:pt x="588" y="2761"/>
                    </a:lnTo>
                    <a:lnTo>
                      <a:pt x="413" y="3147"/>
                    </a:lnTo>
                    <a:lnTo>
                      <a:pt x="266" y="3538"/>
                    </a:lnTo>
                    <a:lnTo>
                      <a:pt x="150" y="3928"/>
                    </a:lnTo>
                    <a:lnTo>
                      <a:pt x="66" y="4313"/>
                    </a:lnTo>
                    <a:lnTo>
                      <a:pt x="16" y="4687"/>
                    </a:lnTo>
                    <a:lnTo>
                      <a:pt x="0" y="5046"/>
                    </a:lnTo>
                    <a:lnTo>
                      <a:pt x="16" y="5385"/>
                    </a:lnTo>
                    <a:lnTo>
                      <a:pt x="66" y="5700"/>
                    </a:lnTo>
                    <a:lnTo>
                      <a:pt x="150" y="5989"/>
                    </a:lnTo>
                    <a:lnTo>
                      <a:pt x="266" y="6245"/>
                    </a:lnTo>
                    <a:lnTo>
                      <a:pt x="413" y="6466"/>
                    </a:lnTo>
                    <a:lnTo>
                      <a:pt x="588" y="6650"/>
                    </a:lnTo>
                    <a:lnTo>
                      <a:pt x="789" y="6795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" name="Freeform 419"/>
              <p:cNvSpPr>
                <a:spLocks noChangeAspect="1"/>
              </p:cNvSpPr>
              <p:nvPr/>
            </p:nvSpPr>
            <p:spPr bwMode="auto">
              <a:xfrm>
                <a:off x="1962" y="1079"/>
                <a:ext cx="201" cy="348"/>
              </a:xfrm>
              <a:custGeom>
                <a:avLst/>
                <a:gdLst>
                  <a:gd name="T0" fmla="*/ 0 w 602"/>
                  <a:gd name="T1" fmla="*/ 0 h 1043"/>
                  <a:gd name="T2" fmla="*/ 0 w 602"/>
                  <a:gd name="T3" fmla="*/ 0 h 1043"/>
                  <a:gd name="T4" fmla="*/ 0 w 602"/>
                  <a:gd name="T5" fmla="*/ 0 h 1043"/>
                  <a:gd name="T6" fmla="*/ 0 w 602"/>
                  <a:gd name="T7" fmla="*/ 0 h 1043"/>
                  <a:gd name="T8" fmla="*/ 0 w 602"/>
                  <a:gd name="T9" fmla="*/ 0 h 1043"/>
                  <a:gd name="T10" fmla="*/ 0 w 602"/>
                  <a:gd name="T11" fmla="*/ 0 h 1043"/>
                  <a:gd name="T12" fmla="*/ 0 w 602"/>
                  <a:gd name="T13" fmla="*/ 0 h 1043"/>
                  <a:gd name="T14" fmla="*/ 0 w 602"/>
                  <a:gd name="T15" fmla="*/ 0 h 1043"/>
                  <a:gd name="T16" fmla="*/ 0 w 602"/>
                  <a:gd name="T17" fmla="*/ 0 h 1043"/>
                  <a:gd name="T18" fmla="*/ 0 w 602"/>
                  <a:gd name="T19" fmla="*/ 0 h 1043"/>
                  <a:gd name="T20" fmla="*/ 0 w 602"/>
                  <a:gd name="T21" fmla="*/ 0 h 1043"/>
                  <a:gd name="T22" fmla="*/ 0 w 602"/>
                  <a:gd name="T23" fmla="*/ 0 h 1043"/>
                  <a:gd name="T24" fmla="*/ 0 w 602"/>
                  <a:gd name="T25" fmla="*/ 0 h 1043"/>
                  <a:gd name="T26" fmla="*/ 0 w 602"/>
                  <a:gd name="T27" fmla="*/ 0 h 1043"/>
                  <a:gd name="T28" fmla="*/ 0 w 602"/>
                  <a:gd name="T29" fmla="*/ 0 h 104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02"/>
                  <a:gd name="T46" fmla="*/ 0 h 1043"/>
                  <a:gd name="T47" fmla="*/ 602 w 602"/>
                  <a:gd name="T48" fmla="*/ 1043 h 1043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02" h="1043">
                    <a:moveTo>
                      <a:pt x="0" y="1043"/>
                    </a:moveTo>
                    <a:lnTo>
                      <a:pt x="4" y="963"/>
                    </a:lnTo>
                    <a:lnTo>
                      <a:pt x="15" y="880"/>
                    </a:lnTo>
                    <a:lnTo>
                      <a:pt x="34" y="794"/>
                    </a:lnTo>
                    <a:lnTo>
                      <a:pt x="60" y="707"/>
                    </a:lnTo>
                    <a:lnTo>
                      <a:pt x="92" y="620"/>
                    </a:lnTo>
                    <a:lnTo>
                      <a:pt x="132" y="533"/>
                    </a:lnTo>
                    <a:lnTo>
                      <a:pt x="176" y="450"/>
                    </a:lnTo>
                    <a:lnTo>
                      <a:pt x="227" y="369"/>
                    </a:lnTo>
                    <a:lnTo>
                      <a:pt x="281" y="291"/>
                    </a:lnTo>
                    <a:lnTo>
                      <a:pt x="341" y="220"/>
                    </a:lnTo>
                    <a:lnTo>
                      <a:pt x="402" y="154"/>
                    </a:lnTo>
                    <a:lnTo>
                      <a:pt x="467" y="95"/>
                    </a:lnTo>
                    <a:lnTo>
                      <a:pt x="534" y="44"/>
                    </a:lnTo>
                    <a:lnTo>
                      <a:pt x="602" y="0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" name="Line 42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631" y="111"/>
                <a:ext cx="168" cy="9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" name="Line 421"/>
              <p:cNvSpPr>
                <a:spLocks noChangeAspect="1" noChangeShapeType="1"/>
              </p:cNvSpPr>
              <p:nvPr/>
            </p:nvSpPr>
            <p:spPr bwMode="auto">
              <a:xfrm flipH="1">
                <a:off x="1753" y="111"/>
                <a:ext cx="73" cy="4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" name="Line 422"/>
              <p:cNvSpPr>
                <a:spLocks noChangeAspect="1" noChangeShapeType="1"/>
              </p:cNvSpPr>
              <p:nvPr/>
            </p:nvSpPr>
            <p:spPr bwMode="auto">
              <a:xfrm flipH="1">
                <a:off x="1654" y="158"/>
                <a:ext cx="99" cy="7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0" name="Line 423"/>
              <p:cNvSpPr>
                <a:spLocks noChangeAspect="1" noChangeShapeType="1"/>
              </p:cNvSpPr>
              <p:nvPr/>
            </p:nvSpPr>
            <p:spPr bwMode="auto">
              <a:xfrm flipH="1">
                <a:off x="1557" y="235"/>
                <a:ext cx="97" cy="88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1" name="Line 424"/>
              <p:cNvSpPr>
                <a:spLocks noChangeAspect="1" noChangeShapeType="1"/>
              </p:cNvSpPr>
              <p:nvPr/>
            </p:nvSpPr>
            <p:spPr bwMode="auto">
              <a:xfrm flipH="1">
                <a:off x="1464" y="323"/>
                <a:ext cx="93" cy="99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2" name="Line 425"/>
              <p:cNvSpPr>
                <a:spLocks noChangeAspect="1" noChangeShapeType="1"/>
              </p:cNvSpPr>
              <p:nvPr/>
            </p:nvSpPr>
            <p:spPr bwMode="auto">
              <a:xfrm flipH="1">
                <a:off x="1376" y="422"/>
                <a:ext cx="88" cy="10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3" name="Line 426"/>
              <p:cNvSpPr>
                <a:spLocks noChangeAspect="1" noChangeShapeType="1"/>
              </p:cNvSpPr>
              <p:nvPr/>
            </p:nvSpPr>
            <p:spPr bwMode="auto">
              <a:xfrm flipH="1">
                <a:off x="1294" y="529"/>
                <a:ext cx="82" cy="11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" name="Line 427"/>
              <p:cNvSpPr>
                <a:spLocks noChangeAspect="1" noChangeShapeType="1"/>
              </p:cNvSpPr>
              <p:nvPr/>
            </p:nvSpPr>
            <p:spPr bwMode="auto">
              <a:xfrm flipH="1">
                <a:off x="1218" y="644"/>
                <a:ext cx="76" cy="12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" name="Line 428"/>
              <p:cNvSpPr>
                <a:spLocks noChangeAspect="1" noChangeShapeType="1"/>
              </p:cNvSpPr>
              <p:nvPr/>
            </p:nvSpPr>
            <p:spPr bwMode="auto">
              <a:xfrm flipH="1">
                <a:off x="1151" y="765"/>
                <a:ext cx="67" cy="12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" name="Line 429"/>
              <p:cNvSpPr>
                <a:spLocks noChangeAspect="1" noChangeShapeType="1"/>
              </p:cNvSpPr>
              <p:nvPr/>
            </p:nvSpPr>
            <p:spPr bwMode="auto">
              <a:xfrm flipH="1">
                <a:off x="1092" y="891"/>
                <a:ext cx="59" cy="129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" name="Line 430"/>
              <p:cNvSpPr>
                <a:spLocks noChangeAspect="1" noChangeShapeType="1"/>
              </p:cNvSpPr>
              <p:nvPr/>
            </p:nvSpPr>
            <p:spPr bwMode="auto">
              <a:xfrm flipH="1">
                <a:off x="1043" y="1020"/>
                <a:ext cx="49" cy="13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" name="Line 431"/>
              <p:cNvSpPr>
                <a:spLocks noChangeAspect="1" noChangeShapeType="1"/>
              </p:cNvSpPr>
              <p:nvPr/>
            </p:nvSpPr>
            <p:spPr bwMode="auto">
              <a:xfrm flipH="1">
                <a:off x="1005" y="1150"/>
                <a:ext cx="38" cy="13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" name="Line 432"/>
              <p:cNvSpPr>
                <a:spLocks noChangeAspect="1" noChangeShapeType="1"/>
              </p:cNvSpPr>
              <p:nvPr/>
            </p:nvSpPr>
            <p:spPr bwMode="auto">
              <a:xfrm flipH="1">
                <a:off x="995" y="1280"/>
                <a:ext cx="10" cy="4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" name="Line 433"/>
              <p:cNvSpPr>
                <a:spLocks noChangeAspect="1" noChangeShapeType="1"/>
              </p:cNvSpPr>
              <p:nvPr/>
            </p:nvSpPr>
            <p:spPr bwMode="auto">
              <a:xfrm>
                <a:off x="995" y="1932"/>
                <a:ext cx="10" cy="3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" name="Line 434"/>
              <p:cNvSpPr>
                <a:spLocks noChangeAspect="1" noChangeShapeType="1"/>
              </p:cNvSpPr>
              <p:nvPr/>
            </p:nvSpPr>
            <p:spPr bwMode="auto">
              <a:xfrm>
                <a:off x="1005" y="1967"/>
                <a:ext cx="38" cy="8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" name="Line 435"/>
              <p:cNvSpPr>
                <a:spLocks noChangeAspect="1" noChangeShapeType="1"/>
              </p:cNvSpPr>
              <p:nvPr/>
            </p:nvSpPr>
            <p:spPr bwMode="auto">
              <a:xfrm>
                <a:off x="1043" y="2052"/>
                <a:ext cx="49" cy="7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" name="Line 436"/>
              <p:cNvSpPr>
                <a:spLocks noChangeAspect="1" noChangeShapeType="1"/>
              </p:cNvSpPr>
              <p:nvPr/>
            </p:nvSpPr>
            <p:spPr bwMode="auto">
              <a:xfrm>
                <a:off x="1092" y="2126"/>
                <a:ext cx="59" cy="6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" name="Freeform 437"/>
              <p:cNvSpPr>
                <a:spLocks noChangeAspect="1"/>
              </p:cNvSpPr>
              <p:nvPr/>
            </p:nvSpPr>
            <p:spPr bwMode="auto">
              <a:xfrm>
                <a:off x="1151" y="2187"/>
                <a:ext cx="375" cy="227"/>
              </a:xfrm>
              <a:custGeom>
                <a:avLst/>
                <a:gdLst>
                  <a:gd name="T0" fmla="*/ 0 w 1127"/>
                  <a:gd name="T1" fmla="*/ 0 h 680"/>
                  <a:gd name="T2" fmla="*/ 0 w 1127"/>
                  <a:gd name="T3" fmla="*/ 0 h 680"/>
                  <a:gd name="T4" fmla="*/ 0 w 1127"/>
                  <a:gd name="T5" fmla="*/ 0 h 680"/>
                  <a:gd name="T6" fmla="*/ 0 60000 65536"/>
                  <a:gd name="T7" fmla="*/ 0 60000 65536"/>
                  <a:gd name="T8" fmla="*/ 0 60000 65536"/>
                  <a:gd name="T9" fmla="*/ 0 w 1127"/>
                  <a:gd name="T10" fmla="*/ 0 h 680"/>
                  <a:gd name="T11" fmla="*/ 1127 w 1127"/>
                  <a:gd name="T12" fmla="*/ 680 h 6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27" h="680">
                    <a:moveTo>
                      <a:pt x="0" y="0"/>
                    </a:moveTo>
                    <a:lnTo>
                      <a:pt x="202" y="144"/>
                    </a:lnTo>
                    <a:lnTo>
                      <a:pt x="1127" y="680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" name="Line 438"/>
              <p:cNvSpPr>
                <a:spLocks noChangeAspect="1" noChangeShapeType="1"/>
              </p:cNvSpPr>
              <p:nvPr/>
            </p:nvSpPr>
            <p:spPr bwMode="auto">
              <a:xfrm flipH="1">
                <a:off x="1992" y="1324"/>
                <a:ext cx="11" cy="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" name="Line 439"/>
              <p:cNvSpPr>
                <a:spLocks noChangeAspect="1" noChangeShapeType="1"/>
              </p:cNvSpPr>
              <p:nvPr/>
            </p:nvSpPr>
            <p:spPr bwMode="auto">
              <a:xfrm flipH="1">
                <a:off x="2003" y="1315"/>
                <a:ext cx="11" cy="9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" name="Line 440"/>
              <p:cNvSpPr>
                <a:spLocks noChangeAspect="1" noChangeShapeType="1"/>
              </p:cNvSpPr>
              <p:nvPr/>
            </p:nvSpPr>
            <p:spPr bwMode="auto">
              <a:xfrm flipH="1">
                <a:off x="2014" y="1305"/>
                <a:ext cx="11" cy="1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" name="Line 441"/>
              <p:cNvSpPr>
                <a:spLocks noChangeAspect="1" noChangeShapeType="1"/>
              </p:cNvSpPr>
              <p:nvPr/>
            </p:nvSpPr>
            <p:spPr bwMode="auto">
              <a:xfrm flipH="1">
                <a:off x="2025" y="1293"/>
                <a:ext cx="11" cy="1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" name="Line 442"/>
              <p:cNvSpPr>
                <a:spLocks noChangeAspect="1" noChangeShapeType="1"/>
              </p:cNvSpPr>
              <p:nvPr/>
            </p:nvSpPr>
            <p:spPr bwMode="auto">
              <a:xfrm flipH="1">
                <a:off x="2036" y="1281"/>
                <a:ext cx="10" cy="1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" name="Line 443"/>
              <p:cNvSpPr>
                <a:spLocks noChangeAspect="1" noChangeShapeType="1"/>
              </p:cNvSpPr>
              <p:nvPr/>
            </p:nvSpPr>
            <p:spPr bwMode="auto">
              <a:xfrm flipH="1">
                <a:off x="2046" y="1268"/>
                <a:ext cx="10" cy="1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" name="Line 444"/>
              <p:cNvSpPr>
                <a:spLocks noChangeAspect="1" noChangeShapeType="1"/>
              </p:cNvSpPr>
              <p:nvPr/>
            </p:nvSpPr>
            <p:spPr bwMode="auto">
              <a:xfrm flipH="1">
                <a:off x="2056" y="1254"/>
                <a:ext cx="8" cy="1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" name="Line 445"/>
              <p:cNvSpPr>
                <a:spLocks noChangeAspect="1" noChangeShapeType="1"/>
              </p:cNvSpPr>
              <p:nvPr/>
            </p:nvSpPr>
            <p:spPr bwMode="auto">
              <a:xfrm flipH="1">
                <a:off x="2064" y="1240"/>
                <a:ext cx="8" cy="1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" name="Line 446"/>
              <p:cNvSpPr>
                <a:spLocks noChangeAspect="1" noChangeShapeType="1"/>
              </p:cNvSpPr>
              <p:nvPr/>
            </p:nvSpPr>
            <p:spPr bwMode="auto">
              <a:xfrm flipH="1">
                <a:off x="2072" y="1225"/>
                <a:ext cx="7" cy="1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4" name="Line 447"/>
              <p:cNvSpPr>
                <a:spLocks noChangeAspect="1" noChangeShapeType="1"/>
              </p:cNvSpPr>
              <p:nvPr/>
            </p:nvSpPr>
            <p:spPr bwMode="auto">
              <a:xfrm flipH="1">
                <a:off x="2079" y="1210"/>
                <a:ext cx="5" cy="1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5" name="Line 448"/>
              <p:cNvSpPr>
                <a:spLocks noChangeAspect="1" noChangeShapeType="1"/>
              </p:cNvSpPr>
              <p:nvPr/>
            </p:nvSpPr>
            <p:spPr bwMode="auto">
              <a:xfrm flipH="1">
                <a:off x="2084" y="1195"/>
                <a:ext cx="5" cy="1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" name="Line 449"/>
              <p:cNvSpPr>
                <a:spLocks noChangeAspect="1" noChangeShapeType="1"/>
              </p:cNvSpPr>
              <p:nvPr/>
            </p:nvSpPr>
            <p:spPr bwMode="auto">
              <a:xfrm flipH="1">
                <a:off x="2089" y="1180"/>
                <a:ext cx="3" cy="1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" name="Line 450"/>
              <p:cNvSpPr>
                <a:spLocks noChangeAspect="1" noChangeShapeType="1"/>
              </p:cNvSpPr>
              <p:nvPr/>
            </p:nvSpPr>
            <p:spPr bwMode="auto">
              <a:xfrm flipH="1">
                <a:off x="2092" y="1166"/>
                <a:ext cx="2" cy="1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" name="Line 451"/>
              <p:cNvSpPr>
                <a:spLocks noChangeAspect="1" noChangeShapeType="1"/>
              </p:cNvSpPr>
              <p:nvPr/>
            </p:nvSpPr>
            <p:spPr bwMode="auto">
              <a:xfrm flipH="1">
                <a:off x="2094" y="1153"/>
                <a:ext cx="1" cy="1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9" name="Line 452"/>
              <p:cNvSpPr>
                <a:spLocks noChangeAspect="1" noChangeShapeType="1"/>
              </p:cNvSpPr>
              <p:nvPr/>
            </p:nvSpPr>
            <p:spPr bwMode="auto">
              <a:xfrm>
                <a:off x="2094" y="1140"/>
                <a:ext cx="1" cy="1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0" name="Line 453"/>
              <p:cNvSpPr>
                <a:spLocks noChangeAspect="1" noChangeShapeType="1"/>
              </p:cNvSpPr>
              <p:nvPr/>
            </p:nvSpPr>
            <p:spPr bwMode="auto">
              <a:xfrm>
                <a:off x="2093" y="1135"/>
                <a:ext cx="1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1" name="Line 454"/>
              <p:cNvSpPr>
                <a:spLocks noChangeAspect="1" noChangeShapeType="1"/>
              </p:cNvSpPr>
              <p:nvPr/>
            </p:nvSpPr>
            <p:spPr bwMode="auto">
              <a:xfrm flipH="1">
                <a:off x="1975" y="1337"/>
                <a:ext cx="5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" name="Line 455"/>
              <p:cNvSpPr>
                <a:spLocks noChangeAspect="1" noChangeShapeType="1"/>
              </p:cNvSpPr>
              <p:nvPr/>
            </p:nvSpPr>
            <p:spPr bwMode="auto">
              <a:xfrm flipH="1">
                <a:off x="1980" y="1331"/>
                <a:ext cx="12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3" name="Line 45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465" y="1180"/>
                <a:ext cx="76" cy="3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4" name="Freeform 457"/>
              <p:cNvSpPr>
                <a:spLocks noChangeAspect="1"/>
              </p:cNvSpPr>
              <p:nvPr/>
            </p:nvSpPr>
            <p:spPr bwMode="auto">
              <a:xfrm>
                <a:off x="3437" y="587"/>
                <a:ext cx="1104" cy="628"/>
              </a:xfrm>
              <a:custGeom>
                <a:avLst/>
                <a:gdLst>
                  <a:gd name="T0" fmla="*/ 0 w 3310"/>
                  <a:gd name="T1" fmla="*/ 0 h 1885"/>
                  <a:gd name="T2" fmla="*/ 0 w 3310"/>
                  <a:gd name="T3" fmla="*/ 0 h 1885"/>
                  <a:gd name="T4" fmla="*/ 0 w 3310"/>
                  <a:gd name="T5" fmla="*/ 0 h 1885"/>
                  <a:gd name="T6" fmla="*/ 0 60000 65536"/>
                  <a:gd name="T7" fmla="*/ 0 60000 65536"/>
                  <a:gd name="T8" fmla="*/ 0 60000 65536"/>
                  <a:gd name="T9" fmla="*/ 0 w 3310"/>
                  <a:gd name="T10" fmla="*/ 0 h 1885"/>
                  <a:gd name="T11" fmla="*/ 3310 w 3310"/>
                  <a:gd name="T12" fmla="*/ 1885 h 188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10" h="1885">
                    <a:moveTo>
                      <a:pt x="0" y="0"/>
                    </a:moveTo>
                    <a:lnTo>
                      <a:pt x="226" y="102"/>
                    </a:lnTo>
                    <a:lnTo>
                      <a:pt x="3310" y="1885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5" name="Line 45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383" y="1161"/>
                <a:ext cx="82" cy="19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" name="Line 459"/>
              <p:cNvSpPr>
                <a:spLocks noChangeAspect="1" noChangeShapeType="1"/>
              </p:cNvSpPr>
              <p:nvPr/>
            </p:nvSpPr>
            <p:spPr bwMode="auto">
              <a:xfrm>
                <a:off x="3355" y="567"/>
                <a:ext cx="82" cy="2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" name="Line 46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295" y="1155"/>
                <a:ext cx="88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8" name="Line 461"/>
              <p:cNvSpPr>
                <a:spLocks noChangeAspect="1" noChangeShapeType="1"/>
              </p:cNvSpPr>
              <p:nvPr/>
            </p:nvSpPr>
            <p:spPr bwMode="auto">
              <a:xfrm>
                <a:off x="3267" y="561"/>
                <a:ext cx="88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9" name="Line 462"/>
              <p:cNvSpPr>
                <a:spLocks noChangeAspect="1" noChangeShapeType="1"/>
              </p:cNvSpPr>
              <p:nvPr/>
            </p:nvSpPr>
            <p:spPr bwMode="auto">
              <a:xfrm flipH="1">
                <a:off x="4202" y="1155"/>
                <a:ext cx="93" cy="1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0" name="Line 463"/>
              <p:cNvSpPr>
                <a:spLocks noChangeAspect="1" noChangeShapeType="1"/>
              </p:cNvSpPr>
              <p:nvPr/>
            </p:nvSpPr>
            <p:spPr bwMode="auto">
              <a:xfrm flipV="1">
                <a:off x="3173" y="561"/>
                <a:ext cx="94" cy="9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1" name="Line 464"/>
              <p:cNvSpPr>
                <a:spLocks noChangeAspect="1" noChangeShapeType="1"/>
              </p:cNvSpPr>
              <p:nvPr/>
            </p:nvSpPr>
            <p:spPr bwMode="auto">
              <a:xfrm flipH="1">
                <a:off x="4105" y="1165"/>
                <a:ext cx="97" cy="2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2" name="Line 465"/>
              <p:cNvSpPr>
                <a:spLocks noChangeAspect="1" noChangeShapeType="1"/>
              </p:cNvSpPr>
              <p:nvPr/>
            </p:nvSpPr>
            <p:spPr bwMode="auto">
              <a:xfrm flipV="1">
                <a:off x="3076" y="570"/>
                <a:ext cx="97" cy="2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3" name="Line 466"/>
              <p:cNvSpPr>
                <a:spLocks noChangeAspect="1" noChangeShapeType="1"/>
              </p:cNvSpPr>
              <p:nvPr/>
            </p:nvSpPr>
            <p:spPr bwMode="auto">
              <a:xfrm flipH="1">
                <a:off x="4006" y="1188"/>
                <a:ext cx="99" cy="38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4" name="Freeform 467"/>
              <p:cNvSpPr>
                <a:spLocks noChangeAspect="1"/>
              </p:cNvSpPr>
              <p:nvPr/>
            </p:nvSpPr>
            <p:spPr bwMode="auto">
              <a:xfrm>
                <a:off x="3060" y="594"/>
                <a:ext cx="183" cy="144"/>
              </a:xfrm>
              <a:custGeom>
                <a:avLst/>
                <a:gdLst>
                  <a:gd name="T0" fmla="*/ 0 w 549"/>
                  <a:gd name="T1" fmla="*/ 0 h 431"/>
                  <a:gd name="T2" fmla="*/ 0 w 549"/>
                  <a:gd name="T3" fmla="*/ 0 h 431"/>
                  <a:gd name="T4" fmla="*/ 0 w 549"/>
                  <a:gd name="T5" fmla="*/ 0 h 431"/>
                  <a:gd name="T6" fmla="*/ 0 w 549"/>
                  <a:gd name="T7" fmla="*/ 0 h 4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9"/>
                  <a:gd name="T13" fmla="*/ 0 h 431"/>
                  <a:gd name="T14" fmla="*/ 549 w 549"/>
                  <a:gd name="T15" fmla="*/ 431 h 4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9" h="431">
                    <a:moveTo>
                      <a:pt x="302" y="431"/>
                    </a:moveTo>
                    <a:lnTo>
                      <a:pt x="549" y="336"/>
                    </a:lnTo>
                    <a:lnTo>
                      <a:pt x="0" y="19"/>
                    </a:lnTo>
                    <a:lnTo>
                      <a:pt x="50" y="0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5" name="Freeform 468"/>
              <p:cNvSpPr>
                <a:spLocks noChangeAspect="1"/>
              </p:cNvSpPr>
              <p:nvPr/>
            </p:nvSpPr>
            <p:spPr bwMode="auto">
              <a:xfrm>
                <a:off x="3060" y="738"/>
                <a:ext cx="946" cy="540"/>
              </a:xfrm>
              <a:custGeom>
                <a:avLst/>
                <a:gdLst>
                  <a:gd name="T0" fmla="*/ 0 w 2838"/>
                  <a:gd name="T1" fmla="*/ 0 h 1620"/>
                  <a:gd name="T2" fmla="*/ 0 w 2838"/>
                  <a:gd name="T3" fmla="*/ 0 h 1620"/>
                  <a:gd name="T4" fmla="*/ 0 w 2838"/>
                  <a:gd name="T5" fmla="*/ 0 h 1620"/>
                  <a:gd name="T6" fmla="*/ 0 w 2838"/>
                  <a:gd name="T7" fmla="*/ 0 h 16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38"/>
                  <a:gd name="T13" fmla="*/ 0 h 1620"/>
                  <a:gd name="T14" fmla="*/ 2838 w 2838"/>
                  <a:gd name="T15" fmla="*/ 1620 h 16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38" h="1620">
                    <a:moveTo>
                      <a:pt x="2838" y="1465"/>
                    </a:moveTo>
                    <a:lnTo>
                      <a:pt x="2535" y="1620"/>
                    </a:lnTo>
                    <a:lnTo>
                      <a:pt x="0" y="155"/>
                    </a:lnTo>
                    <a:lnTo>
                      <a:pt x="302" y="0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6" name="Line 469"/>
              <p:cNvSpPr>
                <a:spLocks noChangeAspect="1" noChangeShapeType="1"/>
              </p:cNvSpPr>
              <p:nvPr/>
            </p:nvSpPr>
            <p:spPr bwMode="auto">
              <a:xfrm>
                <a:off x="3005" y="2837"/>
                <a:ext cx="6" cy="11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" name="Freeform 470"/>
              <p:cNvSpPr>
                <a:spLocks noChangeAspect="1"/>
              </p:cNvSpPr>
              <p:nvPr/>
            </p:nvSpPr>
            <p:spPr bwMode="auto">
              <a:xfrm>
                <a:off x="1977" y="2243"/>
                <a:ext cx="1028" cy="594"/>
              </a:xfrm>
              <a:custGeom>
                <a:avLst/>
                <a:gdLst>
                  <a:gd name="T0" fmla="*/ 0 w 3084"/>
                  <a:gd name="T1" fmla="*/ 0 h 1781"/>
                  <a:gd name="T2" fmla="*/ 0 w 3084"/>
                  <a:gd name="T3" fmla="*/ 0 h 1781"/>
                  <a:gd name="T4" fmla="*/ 0 w 3084"/>
                  <a:gd name="T5" fmla="*/ 0 h 1781"/>
                  <a:gd name="T6" fmla="*/ 0 60000 65536"/>
                  <a:gd name="T7" fmla="*/ 0 60000 65536"/>
                  <a:gd name="T8" fmla="*/ 0 60000 65536"/>
                  <a:gd name="T9" fmla="*/ 0 w 3084"/>
                  <a:gd name="T10" fmla="*/ 0 h 1781"/>
                  <a:gd name="T11" fmla="*/ 3084 w 3084"/>
                  <a:gd name="T12" fmla="*/ 1781 h 17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084" h="1781">
                    <a:moveTo>
                      <a:pt x="17" y="340"/>
                    </a:moveTo>
                    <a:lnTo>
                      <a:pt x="0" y="0"/>
                    </a:lnTo>
                    <a:lnTo>
                      <a:pt x="3084" y="1781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8" name="Line 471"/>
              <p:cNvSpPr>
                <a:spLocks noChangeAspect="1" noChangeShapeType="1"/>
              </p:cNvSpPr>
              <p:nvPr/>
            </p:nvSpPr>
            <p:spPr bwMode="auto">
              <a:xfrm>
                <a:off x="3011" y="2950"/>
                <a:ext cx="16" cy="10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" name="Line 47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82" y="2357"/>
                <a:ext cx="17" cy="10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0" name="Line 473"/>
              <p:cNvSpPr>
                <a:spLocks noChangeAspect="1" noChangeShapeType="1"/>
              </p:cNvSpPr>
              <p:nvPr/>
            </p:nvSpPr>
            <p:spPr bwMode="auto">
              <a:xfrm>
                <a:off x="3027" y="3056"/>
                <a:ext cx="29" cy="9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1" name="Line 47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99" y="2462"/>
                <a:ext cx="28" cy="9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2" name="Line 475"/>
              <p:cNvSpPr>
                <a:spLocks noChangeAspect="1" noChangeShapeType="1"/>
              </p:cNvSpPr>
              <p:nvPr/>
            </p:nvSpPr>
            <p:spPr bwMode="auto">
              <a:xfrm>
                <a:off x="3056" y="3152"/>
                <a:ext cx="38" cy="8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" name="Line 47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027" y="2557"/>
                <a:ext cx="39" cy="8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" name="Line 477"/>
              <p:cNvSpPr>
                <a:spLocks noChangeAspect="1" noChangeShapeType="1"/>
              </p:cNvSpPr>
              <p:nvPr/>
            </p:nvSpPr>
            <p:spPr bwMode="auto">
              <a:xfrm>
                <a:off x="3094" y="3237"/>
                <a:ext cx="49" cy="7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5" name="Line 47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066" y="2643"/>
                <a:ext cx="48" cy="7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6" name="Line 479"/>
              <p:cNvSpPr>
                <a:spLocks noChangeAspect="1" noChangeShapeType="1"/>
              </p:cNvSpPr>
              <p:nvPr/>
            </p:nvSpPr>
            <p:spPr bwMode="auto">
              <a:xfrm>
                <a:off x="3143" y="3311"/>
                <a:ext cx="27" cy="28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" name="Line 48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114" y="2717"/>
                <a:ext cx="59" cy="6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" name="Freeform 481"/>
              <p:cNvSpPr>
                <a:spLocks noChangeAspect="1"/>
              </p:cNvSpPr>
              <p:nvPr/>
            </p:nvSpPr>
            <p:spPr bwMode="auto">
              <a:xfrm>
                <a:off x="2173" y="2778"/>
                <a:ext cx="955" cy="561"/>
              </a:xfrm>
              <a:custGeom>
                <a:avLst/>
                <a:gdLst>
                  <a:gd name="T0" fmla="*/ 0 w 2865"/>
                  <a:gd name="T1" fmla="*/ 0 h 1683"/>
                  <a:gd name="T2" fmla="*/ 0 w 2865"/>
                  <a:gd name="T3" fmla="*/ 0 h 1683"/>
                  <a:gd name="T4" fmla="*/ 0 w 2865"/>
                  <a:gd name="T5" fmla="*/ 0 h 1683"/>
                  <a:gd name="T6" fmla="*/ 0 60000 65536"/>
                  <a:gd name="T7" fmla="*/ 0 60000 65536"/>
                  <a:gd name="T8" fmla="*/ 0 60000 65536"/>
                  <a:gd name="T9" fmla="*/ 0 w 2865"/>
                  <a:gd name="T10" fmla="*/ 0 h 1683"/>
                  <a:gd name="T11" fmla="*/ 2865 w 2865"/>
                  <a:gd name="T12" fmla="*/ 1683 h 168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865" h="1683">
                    <a:moveTo>
                      <a:pt x="2865" y="1683"/>
                    </a:moveTo>
                    <a:lnTo>
                      <a:pt x="201" y="14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" name="Freeform 482"/>
              <p:cNvSpPr>
                <a:spLocks noChangeAspect="1"/>
              </p:cNvSpPr>
              <p:nvPr/>
            </p:nvSpPr>
            <p:spPr bwMode="auto">
              <a:xfrm>
                <a:off x="3005" y="1278"/>
                <a:ext cx="1002" cy="1559"/>
              </a:xfrm>
              <a:custGeom>
                <a:avLst/>
                <a:gdLst>
                  <a:gd name="T0" fmla="*/ 0 w 3008"/>
                  <a:gd name="T1" fmla="*/ 0 h 4677"/>
                  <a:gd name="T2" fmla="*/ 0 w 3008"/>
                  <a:gd name="T3" fmla="*/ 0 h 4677"/>
                  <a:gd name="T4" fmla="*/ 0 w 3008"/>
                  <a:gd name="T5" fmla="*/ 0 h 4677"/>
                  <a:gd name="T6" fmla="*/ 0 w 3008"/>
                  <a:gd name="T7" fmla="*/ 0 h 4677"/>
                  <a:gd name="T8" fmla="*/ 0 w 3008"/>
                  <a:gd name="T9" fmla="*/ 0 h 4677"/>
                  <a:gd name="T10" fmla="*/ 0 w 3008"/>
                  <a:gd name="T11" fmla="*/ 0 h 4677"/>
                  <a:gd name="T12" fmla="*/ 0 w 3008"/>
                  <a:gd name="T13" fmla="*/ 0 h 4677"/>
                  <a:gd name="T14" fmla="*/ 0 w 3008"/>
                  <a:gd name="T15" fmla="*/ 0 h 4677"/>
                  <a:gd name="T16" fmla="*/ 0 w 3008"/>
                  <a:gd name="T17" fmla="*/ 0 h 4677"/>
                  <a:gd name="T18" fmla="*/ 0 w 3008"/>
                  <a:gd name="T19" fmla="*/ 0 h 4677"/>
                  <a:gd name="T20" fmla="*/ 0 w 3008"/>
                  <a:gd name="T21" fmla="*/ 0 h 4677"/>
                  <a:gd name="T22" fmla="*/ 0 w 3008"/>
                  <a:gd name="T23" fmla="*/ 0 h 4677"/>
                  <a:gd name="T24" fmla="*/ 0 w 3008"/>
                  <a:gd name="T25" fmla="*/ 0 h 4677"/>
                  <a:gd name="T26" fmla="*/ 0 w 3008"/>
                  <a:gd name="T27" fmla="*/ 0 h 4677"/>
                  <a:gd name="T28" fmla="*/ 0 w 3008"/>
                  <a:gd name="T29" fmla="*/ 0 h 4677"/>
                  <a:gd name="T30" fmla="*/ 0 w 3008"/>
                  <a:gd name="T31" fmla="*/ 0 h 4677"/>
                  <a:gd name="T32" fmla="*/ 0 w 3008"/>
                  <a:gd name="T33" fmla="*/ 0 h 4677"/>
                  <a:gd name="T34" fmla="*/ 0 w 3008"/>
                  <a:gd name="T35" fmla="*/ 0 h 4677"/>
                  <a:gd name="T36" fmla="*/ 0 w 3008"/>
                  <a:gd name="T37" fmla="*/ 0 h 4677"/>
                  <a:gd name="T38" fmla="*/ 0 w 3008"/>
                  <a:gd name="T39" fmla="*/ 0 h 4677"/>
                  <a:gd name="T40" fmla="*/ 0 w 3008"/>
                  <a:gd name="T41" fmla="*/ 0 h 4677"/>
                  <a:gd name="T42" fmla="*/ 0 w 3008"/>
                  <a:gd name="T43" fmla="*/ 0 h 4677"/>
                  <a:gd name="T44" fmla="*/ 0 w 3008"/>
                  <a:gd name="T45" fmla="*/ 0 h 4677"/>
                  <a:gd name="T46" fmla="*/ 0 w 3008"/>
                  <a:gd name="T47" fmla="*/ 0 h 4677"/>
                  <a:gd name="T48" fmla="*/ 0 w 3008"/>
                  <a:gd name="T49" fmla="*/ 0 h 4677"/>
                  <a:gd name="T50" fmla="*/ 0 w 3008"/>
                  <a:gd name="T51" fmla="*/ 0 h 4677"/>
                  <a:gd name="T52" fmla="*/ 0 w 3008"/>
                  <a:gd name="T53" fmla="*/ 0 h 4677"/>
                  <a:gd name="T54" fmla="*/ 0 w 3008"/>
                  <a:gd name="T55" fmla="*/ 0 h 4677"/>
                  <a:gd name="T56" fmla="*/ 0 w 3008"/>
                  <a:gd name="T57" fmla="*/ 0 h 4677"/>
                  <a:gd name="T58" fmla="*/ 0 w 3008"/>
                  <a:gd name="T59" fmla="*/ 0 h 4677"/>
                  <a:gd name="T60" fmla="*/ 0 w 3008"/>
                  <a:gd name="T61" fmla="*/ 0 h 4677"/>
                  <a:gd name="T62" fmla="*/ 0 w 3008"/>
                  <a:gd name="T63" fmla="*/ 0 h 4677"/>
                  <a:gd name="T64" fmla="*/ 0 w 3008"/>
                  <a:gd name="T65" fmla="*/ 0 h 4677"/>
                  <a:gd name="T66" fmla="*/ 0 w 3008"/>
                  <a:gd name="T67" fmla="*/ 0 h 4677"/>
                  <a:gd name="T68" fmla="*/ 0 w 3008"/>
                  <a:gd name="T69" fmla="*/ 0 h 4677"/>
                  <a:gd name="T70" fmla="*/ 0 w 3008"/>
                  <a:gd name="T71" fmla="*/ 0 h 4677"/>
                  <a:gd name="T72" fmla="*/ 0 w 3008"/>
                  <a:gd name="T73" fmla="*/ 0 h 4677"/>
                  <a:gd name="T74" fmla="*/ 0 w 3008"/>
                  <a:gd name="T75" fmla="*/ 0 h 4677"/>
                  <a:gd name="T76" fmla="*/ 0 w 3008"/>
                  <a:gd name="T77" fmla="*/ 0 h 4677"/>
                  <a:gd name="T78" fmla="*/ 0 w 3008"/>
                  <a:gd name="T79" fmla="*/ 0 h 4677"/>
                  <a:gd name="T80" fmla="*/ 0 w 3008"/>
                  <a:gd name="T81" fmla="*/ 0 h 4677"/>
                  <a:gd name="T82" fmla="*/ 0 w 3008"/>
                  <a:gd name="T83" fmla="*/ 0 h 4677"/>
                  <a:gd name="T84" fmla="*/ 0 w 3008"/>
                  <a:gd name="T85" fmla="*/ 0 h 4677"/>
                  <a:gd name="T86" fmla="*/ 0 w 3008"/>
                  <a:gd name="T87" fmla="*/ 0 h 4677"/>
                  <a:gd name="T88" fmla="*/ 0 w 3008"/>
                  <a:gd name="T89" fmla="*/ 0 h 4677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3008"/>
                  <a:gd name="T136" fmla="*/ 0 h 4677"/>
                  <a:gd name="T137" fmla="*/ 3008 w 3008"/>
                  <a:gd name="T138" fmla="*/ 4677 h 4677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3008" h="4677">
                    <a:moveTo>
                      <a:pt x="0" y="4677"/>
                    </a:moveTo>
                    <a:lnTo>
                      <a:pt x="2391" y="3297"/>
                    </a:lnTo>
                    <a:lnTo>
                      <a:pt x="2394" y="3335"/>
                    </a:lnTo>
                    <a:lnTo>
                      <a:pt x="2399" y="3372"/>
                    </a:lnTo>
                    <a:lnTo>
                      <a:pt x="2409" y="3404"/>
                    </a:lnTo>
                    <a:lnTo>
                      <a:pt x="2422" y="3434"/>
                    </a:lnTo>
                    <a:lnTo>
                      <a:pt x="2439" y="3459"/>
                    </a:lnTo>
                    <a:lnTo>
                      <a:pt x="2459" y="3480"/>
                    </a:lnTo>
                    <a:lnTo>
                      <a:pt x="2482" y="3497"/>
                    </a:lnTo>
                    <a:lnTo>
                      <a:pt x="2508" y="3508"/>
                    </a:lnTo>
                    <a:lnTo>
                      <a:pt x="2535" y="3516"/>
                    </a:lnTo>
                    <a:lnTo>
                      <a:pt x="2566" y="3517"/>
                    </a:lnTo>
                    <a:lnTo>
                      <a:pt x="2598" y="3514"/>
                    </a:lnTo>
                    <a:lnTo>
                      <a:pt x="2632" y="3506"/>
                    </a:lnTo>
                    <a:lnTo>
                      <a:pt x="2666" y="3493"/>
                    </a:lnTo>
                    <a:lnTo>
                      <a:pt x="2700" y="3475"/>
                    </a:lnTo>
                    <a:lnTo>
                      <a:pt x="2735" y="3453"/>
                    </a:lnTo>
                    <a:lnTo>
                      <a:pt x="2769" y="3426"/>
                    </a:lnTo>
                    <a:lnTo>
                      <a:pt x="2802" y="3396"/>
                    </a:lnTo>
                    <a:lnTo>
                      <a:pt x="2834" y="3362"/>
                    </a:lnTo>
                    <a:lnTo>
                      <a:pt x="2864" y="3325"/>
                    </a:lnTo>
                    <a:lnTo>
                      <a:pt x="2893" y="3286"/>
                    </a:lnTo>
                    <a:lnTo>
                      <a:pt x="2919" y="3245"/>
                    </a:lnTo>
                    <a:lnTo>
                      <a:pt x="2942" y="3202"/>
                    </a:lnTo>
                    <a:lnTo>
                      <a:pt x="2961" y="3157"/>
                    </a:lnTo>
                    <a:lnTo>
                      <a:pt x="2978" y="3113"/>
                    </a:lnTo>
                    <a:lnTo>
                      <a:pt x="2991" y="3068"/>
                    </a:lnTo>
                    <a:lnTo>
                      <a:pt x="3001" y="3023"/>
                    </a:lnTo>
                    <a:lnTo>
                      <a:pt x="3007" y="2981"/>
                    </a:lnTo>
                    <a:lnTo>
                      <a:pt x="3008" y="2940"/>
                    </a:lnTo>
                    <a:lnTo>
                      <a:pt x="3007" y="2901"/>
                    </a:lnTo>
                    <a:lnTo>
                      <a:pt x="3001" y="2866"/>
                    </a:lnTo>
                    <a:lnTo>
                      <a:pt x="2991" y="2833"/>
                    </a:lnTo>
                    <a:lnTo>
                      <a:pt x="2978" y="2803"/>
                    </a:lnTo>
                    <a:lnTo>
                      <a:pt x="2961" y="2779"/>
                    </a:lnTo>
                    <a:lnTo>
                      <a:pt x="2942" y="2757"/>
                    </a:lnTo>
                    <a:lnTo>
                      <a:pt x="2919" y="2741"/>
                    </a:lnTo>
                    <a:lnTo>
                      <a:pt x="2893" y="2728"/>
                    </a:lnTo>
                    <a:lnTo>
                      <a:pt x="2864" y="2721"/>
                    </a:lnTo>
                    <a:lnTo>
                      <a:pt x="2834" y="2720"/>
                    </a:lnTo>
                    <a:lnTo>
                      <a:pt x="2802" y="2723"/>
                    </a:lnTo>
                    <a:lnTo>
                      <a:pt x="2769" y="2731"/>
                    </a:lnTo>
                    <a:lnTo>
                      <a:pt x="2735" y="2745"/>
                    </a:lnTo>
                    <a:lnTo>
                      <a:pt x="2700" y="2762"/>
                    </a:lnTo>
                    <a:lnTo>
                      <a:pt x="2700" y="0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" name="Freeform 483"/>
              <p:cNvSpPr>
                <a:spLocks noChangeAspect="1"/>
              </p:cNvSpPr>
              <p:nvPr/>
            </p:nvSpPr>
            <p:spPr bwMode="auto">
              <a:xfrm>
                <a:off x="4541" y="1215"/>
                <a:ext cx="223" cy="304"/>
              </a:xfrm>
              <a:custGeom>
                <a:avLst/>
                <a:gdLst>
                  <a:gd name="T0" fmla="*/ 0 w 670"/>
                  <a:gd name="T1" fmla="*/ 0 h 911"/>
                  <a:gd name="T2" fmla="*/ 0 w 670"/>
                  <a:gd name="T3" fmla="*/ 0 h 911"/>
                  <a:gd name="T4" fmla="*/ 0 w 670"/>
                  <a:gd name="T5" fmla="*/ 0 h 911"/>
                  <a:gd name="T6" fmla="*/ 0 w 670"/>
                  <a:gd name="T7" fmla="*/ 0 h 911"/>
                  <a:gd name="T8" fmla="*/ 0 w 670"/>
                  <a:gd name="T9" fmla="*/ 0 h 911"/>
                  <a:gd name="T10" fmla="*/ 0 w 670"/>
                  <a:gd name="T11" fmla="*/ 0 h 9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70"/>
                  <a:gd name="T19" fmla="*/ 0 h 911"/>
                  <a:gd name="T20" fmla="*/ 670 w 670"/>
                  <a:gd name="T21" fmla="*/ 911 h 9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70" h="911">
                    <a:moveTo>
                      <a:pt x="0" y="0"/>
                    </a:moveTo>
                    <a:lnTo>
                      <a:pt x="201" y="144"/>
                    </a:lnTo>
                    <a:lnTo>
                      <a:pt x="377" y="328"/>
                    </a:lnTo>
                    <a:lnTo>
                      <a:pt x="523" y="549"/>
                    </a:lnTo>
                    <a:lnTo>
                      <a:pt x="639" y="805"/>
                    </a:lnTo>
                    <a:lnTo>
                      <a:pt x="670" y="911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" name="Freeform 484"/>
              <p:cNvSpPr>
                <a:spLocks noChangeAspect="1"/>
              </p:cNvSpPr>
              <p:nvPr/>
            </p:nvSpPr>
            <p:spPr bwMode="auto">
              <a:xfrm>
                <a:off x="3933" y="2123"/>
                <a:ext cx="831" cy="1216"/>
              </a:xfrm>
              <a:custGeom>
                <a:avLst/>
                <a:gdLst>
                  <a:gd name="T0" fmla="*/ 0 w 2494"/>
                  <a:gd name="T1" fmla="*/ 0 h 3649"/>
                  <a:gd name="T2" fmla="*/ 0 w 2494"/>
                  <a:gd name="T3" fmla="*/ 0 h 3649"/>
                  <a:gd name="T4" fmla="*/ 0 w 2494"/>
                  <a:gd name="T5" fmla="*/ 0 h 3649"/>
                  <a:gd name="T6" fmla="*/ 0 w 2494"/>
                  <a:gd name="T7" fmla="*/ 0 h 3649"/>
                  <a:gd name="T8" fmla="*/ 0 w 2494"/>
                  <a:gd name="T9" fmla="*/ 0 h 3649"/>
                  <a:gd name="T10" fmla="*/ 0 w 2494"/>
                  <a:gd name="T11" fmla="*/ 0 h 3649"/>
                  <a:gd name="T12" fmla="*/ 0 w 2494"/>
                  <a:gd name="T13" fmla="*/ 0 h 3649"/>
                  <a:gd name="T14" fmla="*/ 0 w 2494"/>
                  <a:gd name="T15" fmla="*/ 0 h 3649"/>
                  <a:gd name="T16" fmla="*/ 0 w 2494"/>
                  <a:gd name="T17" fmla="*/ 0 h 3649"/>
                  <a:gd name="T18" fmla="*/ 0 w 2494"/>
                  <a:gd name="T19" fmla="*/ 0 h 3649"/>
                  <a:gd name="T20" fmla="*/ 0 w 2494"/>
                  <a:gd name="T21" fmla="*/ 0 h 3649"/>
                  <a:gd name="T22" fmla="*/ 0 w 2494"/>
                  <a:gd name="T23" fmla="*/ 0 h 3649"/>
                  <a:gd name="T24" fmla="*/ 0 w 2494"/>
                  <a:gd name="T25" fmla="*/ 0 h 36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494"/>
                  <a:gd name="T40" fmla="*/ 0 h 3649"/>
                  <a:gd name="T41" fmla="*/ 2494 w 2494"/>
                  <a:gd name="T42" fmla="*/ 3649 h 36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494" h="3649">
                    <a:moveTo>
                      <a:pt x="2494" y="0"/>
                    </a:moveTo>
                    <a:lnTo>
                      <a:pt x="2463" y="142"/>
                    </a:lnTo>
                    <a:lnTo>
                      <a:pt x="2347" y="532"/>
                    </a:lnTo>
                    <a:lnTo>
                      <a:pt x="2201" y="922"/>
                    </a:lnTo>
                    <a:lnTo>
                      <a:pt x="2025" y="1309"/>
                    </a:lnTo>
                    <a:lnTo>
                      <a:pt x="1824" y="1687"/>
                    </a:lnTo>
                    <a:lnTo>
                      <a:pt x="1597" y="2050"/>
                    </a:lnTo>
                    <a:lnTo>
                      <a:pt x="1351" y="2395"/>
                    </a:lnTo>
                    <a:lnTo>
                      <a:pt x="1087" y="2716"/>
                    </a:lnTo>
                    <a:lnTo>
                      <a:pt x="807" y="3013"/>
                    </a:lnTo>
                    <a:lnTo>
                      <a:pt x="516" y="3277"/>
                    </a:lnTo>
                    <a:lnTo>
                      <a:pt x="219" y="3508"/>
                    </a:lnTo>
                    <a:lnTo>
                      <a:pt x="0" y="3649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" name="Line 485"/>
              <p:cNvSpPr>
                <a:spLocks noChangeAspect="1" noChangeShapeType="1"/>
              </p:cNvSpPr>
              <p:nvPr/>
            </p:nvSpPr>
            <p:spPr bwMode="auto">
              <a:xfrm flipV="1">
                <a:off x="3075" y="1957"/>
                <a:ext cx="1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3" name="Line 486"/>
              <p:cNvSpPr>
                <a:spLocks noChangeAspect="1" noChangeShapeType="1"/>
              </p:cNvSpPr>
              <p:nvPr/>
            </p:nvSpPr>
            <p:spPr bwMode="auto">
              <a:xfrm flipV="1">
                <a:off x="3076" y="1947"/>
                <a:ext cx="13" cy="1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4" name="Line 487"/>
              <p:cNvSpPr>
                <a:spLocks noChangeAspect="1" noChangeShapeType="1"/>
              </p:cNvSpPr>
              <p:nvPr/>
            </p:nvSpPr>
            <p:spPr bwMode="auto">
              <a:xfrm flipV="1">
                <a:off x="3089" y="1935"/>
                <a:ext cx="12" cy="1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" name="Line 488"/>
              <p:cNvSpPr>
                <a:spLocks noChangeAspect="1" noChangeShapeType="1"/>
              </p:cNvSpPr>
              <p:nvPr/>
            </p:nvSpPr>
            <p:spPr bwMode="auto">
              <a:xfrm flipV="1">
                <a:off x="3101" y="1923"/>
                <a:ext cx="12" cy="1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6" name="Line 489"/>
              <p:cNvSpPr>
                <a:spLocks noChangeAspect="1" noChangeShapeType="1"/>
              </p:cNvSpPr>
              <p:nvPr/>
            </p:nvSpPr>
            <p:spPr bwMode="auto">
              <a:xfrm flipV="1">
                <a:off x="3113" y="1909"/>
                <a:ext cx="11" cy="1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" name="Line 490"/>
              <p:cNvSpPr>
                <a:spLocks noChangeAspect="1" noChangeShapeType="1"/>
              </p:cNvSpPr>
              <p:nvPr/>
            </p:nvSpPr>
            <p:spPr bwMode="auto">
              <a:xfrm flipV="1">
                <a:off x="3124" y="1894"/>
                <a:ext cx="11" cy="1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" name="Line 491"/>
              <p:cNvSpPr>
                <a:spLocks noChangeAspect="1" noChangeShapeType="1"/>
              </p:cNvSpPr>
              <p:nvPr/>
            </p:nvSpPr>
            <p:spPr bwMode="auto">
              <a:xfrm flipV="1">
                <a:off x="3135" y="1878"/>
                <a:ext cx="10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" name="Line 492"/>
              <p:cNvSpPr>
                <a:spLocks noChangeAspect="1" noChangeShapeType="1"/>
              </p:cNvSpPr>
              <p:nvPr/>
            </p:nvSpPr>
            <p:spPr bwMode="auto">
              <a:xfrm flipV="1">
                <a:off x="3145" y="1862"/>
                <a:ext cx="8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" name="Line 493"/>
              <p:cNvSpPr>
                <a:spLocks noChangeAspect="1" noChangeShapeType="1"/>
              </p:cNvSpPr>
              <p:nvPr/>
            </p:nvSpPr>
            <p:spPr bwMode="auto">
              <a:xfrm flipV="1">
                <a:off x="3153" y="1846"/>
                <a:ext cx="8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1" name="Line 494"/>
              <p:cNvSpPr>
                <a:spLocks noChangeAspect="1" noChangeShapeType="1"/>
              </p:cNvSpPr>
              <p:nvPr/>
            </p:nvSpPr>
            <p:spPr bwMode="auto">
              <a:xfrm flipV="1">
                <a:off x="3161" y="1829"/>
                <a:ext cx="6" cy="1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2" name="Line 495"/>
              <p:cNvSpPr>
                <a:spLocks noChangeAspect="1" noChangeShapeType="1"/>
              </p:cNvSpPr>
              <p:nvPr/>
            </p:nvSpPr>
            <p:spPr bwMode="auto">
              <a:xfrm flipV="1">
                <a:off x="3167" y="1812"/>
                <a:ext cx="5" cy="1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3" name="Line 496"/>
              <p:cNvSpPr>
                <a:spLocks noChangeAspect="1" noChangeShapeType="1"/>
              </p:cNvSpPr>
              <p:nvPr/>
            </p:nvSpPr>
            <p:spPr bwMode="auto">
              <a:xfrm flipV="1">
                <a:off x="3172" y="1796"/>
                <a:ext cx="4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4" name="Line 497"/>
              <p:cNvSpPr>
                <a:spLocks noChangeAspect="1" noChangeShapeType="1"/>
              </p:cNvSpPr>
              <p:nvPr/>
            </p:nvSpPr>
            <p:spPr bwMode="auto">
              <a:xfrm flipV="1">
                <a:off x="3176" y="1780"/>
                <a:ext cx="2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" name="Line 498"/>
              <p:cNvSpPr>
                <a:spLocks noChangeAspect="1" noChangeShapeType="1"/>
              </p:cNvSpPr>
              <p:nvPr/>
            </p:nvSpPr>
            <p:spPr bwMode="auto">
              <a:xfrm flipV="1">
                <a:off x="3178" y="1779"/>
                <a:ext cx="1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6" name="Line 499"/>
              <p:cNvSpPr>
                <a:spLocks noChangeAspect="1" noChangeShapeType="1"/>
              </p:cNvSpPr>
              <p:nvPr/>
            </p:nvSpPr>
            <p:spPr bwMode="auto">
              <a:xfrm flipV="1">
                <a:off x="2948" y="1882"/>
                <a:ext cx="16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" name="Line 500"/>
              <p:cNvSpPr>
                <a:spLocks noChangeAspect="1" noChangeShapeType="1"/>
              </p:cNvSpPr>
              <p:nvPr/>
            </p:nvSpPr>
            <p:spPr bwMode="auto">
              <a:xfrm flipV="1">
                <a:off x="2964" y="1858"/>
                <a:ext cx="19" cy="2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" name="Line 501"/>
              <p:cNvSpPr>
                <a:spLocks noChangeAspect="1" noChangeShapeType="1"/>
              </p:cNvSpPr>
              <p:nvPr/>
            </p:nvSpPr>
            <p:spPr bwMode="auto">
              <a:xfrm flipV="1">
                <a:off x="2983" y="1832"/>
                <a:ext cx="19" cy="2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" name="Line 502"/>
              <p:cNvSpPr>
                <a:spLocks noChangeAspect="1" noChangeShapeType="1"/>
              </p:cNvSpPr>
              <p:nvPr/>
            </p:nvSpPr>
            <p:spPr bwMode="auto">
              <a:xfrm flipV="1">
                <a:off x="3002" y="1805"/>
                <a:ext cx="16" cy="2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0" name="Line 503"/>
              <p:cNvSpPr>
                <a:spLocks noChangeAspect="1" noChangeShapeType="1"/>
              </p:cNvSpPr>
              <p:nvPr/>
            </p:nvSpPr>
            <p:spPr bwMode="auto">
              <a:xfrm flipV="1">
                <a:off x="3018" y="1777"/>
                <a:ext cx="15" cy="28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1" name="Line 504"/>
              <p:cNvSpPr>
                <a:spLocks noChangeAspect="1" noChangeShapeType="1"/>
              </p:cNvSpPr>
              <p:nvPr/>
            </p:nvSpPr>
            <p:spPr bwMode="auto">
              <a:xfrm flipV="1">
                <a:off x="3033" y="1749"/>
                <a:ext cx="13" cy="28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2" name="Line 505"/>
              <p:cNvSpPr>
                <a:spLocks noChangeAspect="1" noChangeShapeType="1"/>
              </p:cNvSpPr>
              <p:nvPr/>
            </p:nvSpPr>
            <p:spPr bwMode="auto">
              <a:xfrm flipV="1">
                <a:off x="3046" y="1720"/>
                <a:ext cx="11" cy="29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3" name="Line 506"/>
              <p:cNvSpPr>
                <a:spLocks noChangeAspect="1" noChangeShapeType="1"/>
              </p:cNvSpPr>
              <p:nvPr/>
            </p:nvSpPr>
            <p:spPr bwMode="auto">
              <a:xfrm flipV="1">
                <a:off x="3057" y="1698"/>
                <a:ext cx="6" cy="2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4" name="Line 50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3057" y="1519"/>
                <a:ext cx="3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5" name="Line 50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3048" y="1505"/>
                <a:ext cx="9" cy="1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" name="Line 509"/>
              <p:cNvSpPr>
                <a:spLocks noChangeAspect="1" noChangeShapeType="1"/>
              </p:cNvSpPr>
              <p:nvPr/>
            </p:nvSpPr>
            <p:spPr bwMode="auto">
              <a:xfrm flipV="1">
                <a:off x="3008" y="1367"/>
                <a:ext cx="20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7" name="Line 510"/>
              <p:cNvSpPr>
                <a:spLocks noChangeAspect="1" noChangeShapeType="1"/>
              </p:cNvSpPr>
              <p:nvPr/>
            </p:nvSpPr>
            <p:spPr bwMode="auto">
              <a:xfrm flipV="1">
                <a:off x="3028" y="1345"/>
                <a:ext cx="16" cy="2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" name="Line 511"/>
              <p:cNvSpPr>
                <a:spLocks noChangeAspect="1" noChangeShapeType="1"/>
              </p:cNvSpPr>
              <p:nvPr/>
            </p:nvSpPr>
            <p:spPr bwMode="auto">
              <a:xfrm flipV="1">
                <a:off x="3044" y="1319"/>
                <a:ext cx="12" cy="2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" name="Line 512"/>
              <p:cNvSpPr>
                <a:spLocks noChangeAspect="1" noChangeShapeType="1"/>
              </p:cNvSpPr>
              <p:nvPr/>
            </p:nvSpPr>
            <p:spPr bwMode="auto">
              <a:xfrm flipV="1">
                <a:off x="3056" y="1294"/>
                <a:ext cx="4" cy="2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" name="Line 513"/>
              <p:cNvSpPr>
                <a:spLocks noChangeAspect="1" noChangeShapeType="1"/>
              </p:cNvSpPr>
              <p:nvPr/>
            </p:nvSpPr>
            <p:spPr bwMode="auto">
              <a:xfrm flipV="1">
                <a:off x="3060" y="601"/>
                <a:ext cx="1" cy="189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1" name="Freeform 514"/>
              <p:cNvSpPr>
                <a:spLocks noChangeAspect="1"/>
              </p:cNvSpPr>
              <p:nvPr/>
            </p:nvSpPr>
            <p:spPr bwMode="auto">
              <a:xfrm>
                <a:off x="2979" y="1399"/>
                <a:ext cx="81" cy="113"/>
              </a:xfrm>
              <a:custGeom>
                <a:avLst/>
                <a:gdLst>
                  <a:gd name="T0" fmla="*/ 0 w 241"/>
                  <a:gd name="T1" fmla="*/ 0 h 338"/>
                  <a:gd name="T2" fmla="*/ 0 w 241"/>
                  <a:gd name="T3" fmla="*/ 0 h 338"/>
                  <a:gd name="T4" fmla="*/ 0 w 241"/>
                  <a:gd name="T5" fmla="*/ 0 h 338"/>
                  <a:gd name="T6" fmla="*/ 0 w 241"/>
                  <a:gd name="T7" fmla="*/ 0 h 3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1"/>
                  <a:gd name="T13" fmla="*/ 0 h 338"/>
                  <a:gd name="T14" fmla="*/ 241 w 241"/>
                  <a:gd name="T15" fmla="*/ 338 h 3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1" h="338">
                    <a:moveTo>
                      <a:pt x="241" y="338"/>
                    </a:moveTo>
                    <a:lnTo>
                      <a:pt x="0" y="198"/>
                    </a:lnTo>
                    <a:lnTo>
                      <a:pt x="0" y="0"/>
                    </a:lnTo>
                    <a:lnTo>
                      <a:pt x="241" y="140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" name="Line 515"/>
              <p:cNvSpPr>
                <a:spLocks noChangeAspect="1" noChangeShapeType="1"/>
              </p:cNvSpPr>
              <p:nvPr/>
            </p:nvSpPr>
            <p:spPr bwMode="auto">
              <a:xfrm flipV="1">
                <a:off x="2979" y="1383"/>
                <a:ext cx="29" cy="1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" name="Freeform 516"/>
              <p:cNvSpPr>
                <a:spLocks noChangeAspect="1"/>
              </p:cNvSpPr>
              <p:nvPr/>
            </p:nvSpPr>
            <p:spPr bwMode="auto">
              <a:xfrm>
                <a:off x="3060" y="790"/>
                <a:ext cx="845" cy="1409"/>
              </a:xfrm>
              <a:custGeom>
                <a:avLst/>
                <a:gdLst>
                  <a:gd name="T0" fmla="*/ 0 w 2535"/>
                  <a:gd name="T1" fmla="*/ 0 h 4227"/>
                  <a:gd name="T2" fmla="*/ 0 w 2535"/>
                  <a:gd name="T3" fmla="*/ 0 h 4227"/>
                  <a:gd name="T4" fmla="*/ 0 w 2535"/>
                  <a:gd name="T5" fmla="*/ 0 h 4227"/>
                  <a:gd name="T6" fmla="*/ 0 w 2535"/>
                  <a:gd name="T7" fmla="*/ 0 h 4227"/>
                  <a:gd name="T8" fmla="*/ 0 w 2535"/>
                  <a:gd name="T9" fmla="*/ 0 h 4227"/>
                  <a:gd name="T10" fmla="*/ 0 w 2535"/>
                  <a:gd name="T11" fmla="*/ 0 h 42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35"/>
                  <a:gd name="T19" fmla="*/ 0 h 4227"/>
                  <a:gd name="T20" fmla="*/ 2535 w 2535"/>
                  <a:gd name="T21" fmla="*/ 4227 h 42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35" h="4227">
                    <a:moveTo>
                      <a:pt x="2535" y="4227"/>
                    </a:moveTo>
                    <a:lnTo>
                      <a:pt x="76" y="2806"/>
                    </a:lnTo>
                    <a:lnTo>
                      <a:pt x="38" y="2772"/>
                    </a:lnTo>
                    <a:lnTo>
                      <a:pt x="9" y="2723"/>
                    </a:lnTo>
                    <a:lnTo>
                      <a:pt x="0" y="2673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" name="Freeform 517"/>
              <p:cNvSpPr>
                <a:spLocks noChangeAspect="1"/>
              </p:cNvSpPr>
              <p:nvPr/>
            </p:nvSpPr>
            <p:spPr bwMode="auto">
              <a:xfrm>
                <a:off x="1977" y="1839"/>
                <a:ext cx="1825" cy="538"/>
              </a:xfrm>
              <a:custGeom>
                <a:avLst/>
                <a:gdLst>
                  <a:gd name="T0" fmla="*/ 0 w 5475"/>
                  <a:gd name="T1" fmla="*/ 0 h 1613"/>
                  <a:gd name="T2" fmla="*/ 0 w 5475"/>
                  <a:gd name="T3" fmla="*/ 0 h 1613"/>
                  <a:gd name="T4" fmla="*/ 0 w 5475"/>
                  <a:gd name="T5" fmla="*/ 0 h 1613"/>
                  <a:gd name="T6" fmla="*/ 0 w 5475"/>
                  <a:gd name="T7" fmla="*/ 0 h 1613"/>
                  <a:gd name="T8" fmla="*/ 0 w 5475"/>
                  <a:gd name="T9" fmla="*/ 0 h 1613"/>
                  <a:gd name="T10" fmla="*/ 0 w 5475"/>
                  <a:gd name="T11" fmla="*/ 0 h 1613"/>
                  <a:gd name="T12" fmla="*/ 0 w 5475"/>
                  <a:gd name="T13" fmla="*/ 0 h 1613"/>
                  <a:gd name="T14" fmla="*/ 0 w 5475"/>
                  <a:gd name="T15" fmla="*/ 0 h 16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475"/>
                  <a:gd name="T25" fmla="*/ 0 h 1613"/>
                  <a:gd name="T26" fmla="*/ 5475 w 5475"/>
                  <a:gd name="T27" fmla="*/ 1613 h 161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475" h="1613">
                    <a:moveTo>
                      <a:pt x="0" y="1212"/>
                    </a:moveTo>
                    <a:lnTo>
                      <a:pt x="2098" y="0"/>
                    </a:lnTo>
                    <a:lnTo>
                      <a:pt x="2647" y="317"/>
                    </a:lnTo>
                    <a:lnTo>
                      <a:pt x="2863" y="193"/>
                    </a:lnTo>
                    <a:lnTo>
                      <a:pt x="2912" y="177"/>
                    </a:lnTo>
                    <a:lnTo>
                      <a:pt x="2967" y="177"/>
                    </a:lnTo>
                    <a:lnTo>
                      <a:pt x="3016" y="193"/>
                    </a:lnTo>
                    <a:lnTo>
                      <a:pt x="5475" y="1613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45" name="Text Box 518"/>
            <p:cNvSpPr txBox="1">
              <a:spLocks noChangeArrowheads="1"/>
            </p:cNvSpPr>
            <p:nvPr/>
          </p:nvSpPr>
          <p:spPr bwMode="auto">
            <a:xfrm>
              <a:off x="277814" y="5710238"/>
              <a:ext cx="4365625" cy="971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de-DE" sz="1400" dirty="0"/>
                <a:t>30 GHz, 16 </a:t>
              </a:r>
              <a:r>
                <a:rPr lang="de-DE" sz="1400" dirty="0" err="1"/>
                <a:t>ns</a:t>
              </a:r>
              <a:r>
                <a:rPr lang="de-DE" sz="1400" dirty="0"/>
                <a:t>, </a:t>
              </a:r>
              <a:br>
                <a:rPr lang="de-DE" sz="1400" dirty="0"/>
              </a:br>
              <a:r>
                <a:rPr lang="de-DE" sz="1800" b="1" dirty="0">
                  <a:solidFill>
                    <a:srgbClr val="FF0000"/>
                  </a:solidFill>
                </a:rPr>
                <a:t>66 MV/</a:t>
              </a:r>
              <a:r>
                <a:rPr lang="de-DE" sz="1800" b="1" dirty="0" err="1">
                  <a:solidFill>
                    <a:srgbClr val="FF0000"/>
                  </a:solidFill>
                </a:rPr>
                <a:t>meter</a:t>
              </a:r>
              <a:endParaRPr lang="de-DE" sz="1800" b="1" dirty="0">
                <a:solidFill>
                  <a:srgbClr val="FF0000"/>
                </a:solidFill>
              </a:endParaRPr>
            </a:p>
          </p:txBody>
        </p:sp>
        <p:pic>
          <p:nvPicPr>
            <p:cNvPr id="546" name="Picture 51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839" r="2161" b="7692"/>
            <a:stretch>
              <a:fillRect/>
            </a:stretch>
          </p:blipFill>
          <p:spPr bwMode="auto">
            <a:xfrm>
              <a:off x="4953000" y="4121150"/>
              <a:ext cx="3951288" cy="2441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47" name="Line 6"/>
            <p:cNvSpPr>
              <a:spLocks noChangeShapeType="1"/>
            </p:cNvSpPr>
            <p:nvPr/>
          </p:nvSpPr>
          <p:spPr bwMode="auto">
            <a:xfrm>
              <a:off x="2598738" y="3211513"/>
              <a:ext cx="5502275" cy="151288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8" name="Line 6"/>
            <p:cNvSpPr>
              <a:spLocks noChangeShapeType="1"/>
            </p:cNvSpPr>
            <p:nvPr/>
          </p:nvSpPr>
          <p:spPr bwMode="auto">
            <a:xfrm flipV="1">
              <a:off x="2584450" y="2636838"/>
              <a:ext cx="4291013" cy="56038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9" name="TextBox 524"/>
            <p:cNvSpPr txBox="1">
              <a:spLocks noChangeArrowheads="1"/>
            </p:cNvSpPr>
            <p:nvPr/>
          </p:nvSpPr>
          <p:spPr bwMode="auto">
            <a:xfrm>
              <a:off x="2627313" y="1203326"/>
              <a:ext cx="2192793" cy="421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de-DE" sz="1050" dirty="0"/>
                <a:t>CLIC, W. </a:t>
              </a:r>
              <a:r>
                <a:rPr lang="de-DE" sz="1050" dirty="0" err="1"/>
                <a:t>Wuensch</a:t>
              </a:r>
              <a:endParaRPr lang="de-DE" sz="1050" dirty="0"/>
            </a:p>
          </p:txBody>
        </p:sp>
        <p:sp>
          <p:nvSpPr>
            <p:cNvPr id="550" name="Text Box 2"/>
            <p:cNvSpPr txBox="1">
              <a:spLocks noChangeArrowheads="1"/>
            </p:cNvSpPr>
            <p:nvPr/>
          </p:nvSpPr>
          <p:spPr bwMode="auto">
            <a:xfrm>
              <a:off x="7696200" y="6400800"/>
              <a:ext cx="1239838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de-DE" sz="1400" i="1">
                  <a:solidFill>
                    <a:schemeClr val="bg1"/>
                  </a:solidFill>
                </a:rPr>
                <a:t>W. Wuensch</a:t>
              </a:r>
            </a:p>
          </p:txBody>
        </p:sp>
      </p:grpSp>
      <p:graphicFrame>
        <p:nvGraphicFramePr>
          <p:cNvPr id="55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6195151"/>
              </p:ext>
            </p:extLst>
          </p:nvPr>
        </p:nvGraphicFramePr>
        <p:xfrm>
          <a:off x="1522413" y="2603500"/>
          <a:ext cx="1497012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64" name="Equation" r:id="rId9" imgW="685800" imgH="241300" progId="Equation.3">
                  <p:embed/>
                </p:oleObj>
              </mc:Choice>
              <mc:Fallback>
                <p:oleObj name="Equation" r:id="rId9" imgW="6858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2413" y="2603500"/>
                        <a:ext cx="1497012" cy="52705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12700">
                        <a:solidFill>
                          <a:schemeClr val="bg1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13510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277487" y="4810802"/>
            <a:ext cx="11662803" cy="158173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75310" y="3006200"/>
            <a:ext cx="11662803" cy="158173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3134" y="1269872"/>
            <a:ext cx="11662803" cy="150200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advance?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Looking for solutions</a:t>
            </a:r>
          </a:p>
        </p:txBody>
      </p:sp>
      <p:graphicFrame>
        <p:nvGraphicFramePr>
          <p:cNvPr id="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6017026"/>
              </p:ext>
            </p:extLst>
          </p:nvPr>
        </p:nvGraphicFramePr>
        <p:xfrm>
          <a:off x="4951630" y="1384895"/>
          <a:ext cx="1663700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30" name="Equation" r:id="rId3" imgW="762000" imgH="266700" progId="Equation.3">
                  <p:embed/>
                </p:oleObj>
              </mc:Choice>
              <mc:Fallback>
                <p:oleObj name="Equation" r:id="rId3" imgW="762000" imgH="266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1630" y="1384895"/>
                        <a:ext cx="1663700" cy="582612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12700">
                        <a:solidFill>
                          <a:schemeClr val="bg1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07988" y="1392772"/>
            <a:ext cx="7524750" cy="477902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Hadron (p) circular collider</a:t>
            </a:r>
          </a:p>
        </p:txBody>
      </p:sp>
      <p:graphicFrame>
        <p:nvGraphicFramePr>
          <p:cNvPr id="1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8711224"/>
              </p:ext>
            </p:extLst>
          </p:nvPr>
        </p:nvGraphicFramePr>
        <p:xfrm>
          <a:off x="4956007" y="4965093"/>
          <a:ext cx="1497012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31" name="Equation" r:id="rId5" imgW="685800" imgH="241300" progId="Equation.3">
                  <p:embed/>
                </p:oleObj>
              </mc:Choice>
              <mc:Fallback>
                <p:oleObj name="Equation" r:id="rId5" imgW="6858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6007" y="4965093"/>
                        <a:ext cx="1497012" cy="52705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12700">
                        <a:solidFill>
                          <a:schemeClr val="bg1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flipV="1">
            <a:off x="5644263" y="1834550"/>
            <a:ext cx="274374" cy="486077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24962" y="2367667"/>
            <a:ext cx="3098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Increase radius = size (FCC-</a:t>
            </a:r>
            <a:r>
              <a:rPr lang="en-US" sz="1600" dirty="0" err="1"/>
              <a:t>hh</a:t>
            </a:r>
            <a:r>
              <a:rPr lang="en-US" sz="1600" dirty="0"/>
              <a:t>)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6561456" y="1646391"/>
            <a:ext cx="556587" cy="188159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129336" y="1626312"/>
            <a:ext cx="312667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Increase bending field</a:t>
            </a:r>
          </a:p>
          <a:p>
            <a:r>
              <a:rPr lang="en-US" sz="1600" dirty="0"/>
              <a:t>SC bend magnet work (FCC-</a:t>
            </a:r>
            <a:r>
              <a:rPr lang="en-US" sz="1600" dirty="0" err="1"/>
              <a:t>hh</a:t>
            </a:r>
            <a:r>
              <a:rPr lang="en-US" sz="1600" dirty="0"/>
              <a:t>)</a:t>
            </a:r>
          </a:p>
        </p:txBody>
      </p:sp>
      <p:graphicFrame>
        <p:nvGraphicFramePr>
          <p:cNvPr id="2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4839647"/>
              </p:ext>
            </p:extLst>
          </p:nvPr>
        </p:nvGraphicFramePr>
        <p:xfrm>
          <a:off x="4955518" y="3167340"/>
          <a:ext cx="2027046" cy="598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32" name="Equation" r:id="rId7" imgW="990600" imgH="292100" progId="Equation.3">
                  <p:embed/>
                </p:oleObj>
              </mc:Choice>
              <mc:Fallback>
                <p:oleObj name="Equation" r:id="rId7" imgW="9906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5518" y="3167340"/>
                        <a:ext cx="2027046" cy="59837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12700">
                        <a:solidFill>
                          <a:schemeClr val="bg1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Straight Arrow Connector 20"/>
          <p:cNvCxnSpPr>
            <a:stCxn id="22" idx="1"/>
          </p:cNvCxnSpPr>
          <p:nvPr/>
        </p:nvCxnSpPr>
        <p:spPr>
          <a:xfrm flipH="1">
            <a:off x="6901999" y="3380370"/>
            <a:ext cx="685468" cy="8833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587467" y="3087982"/>
            <a:ext cx="283012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Increase supplied RF voltage</a:t>
            </a:r>
          </a:p>
          <a:p>
            <a:r>
              <a:rPr lang="en-US" sz="1600" dirty="0"/>
              <a:t>(FCC-</a:t>
            </a:r>
            <a:r>
              <a:rPr lang="en-US" sz="1600" dirty="0" err="1"/>
              <a:t>ee</a:t>
            </a:r>
            <a:r>
              <a:rPr lang="en-US" sz="1600" dirty="0"/>
              <a:t>)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6381153" y="3676937"/>
            <a:ext cx="528688" cy="599279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854963" y="4182135"/>
            <a:ext cx="3098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Increase radius = size (FCC-</a:t>
            </a:r>
            <a:r>
              <a:rPr lang="en-US" sz="1600" dirty="0" err="1"/>
              <a:t>ee</a:t>
            </a:r>
            <a:r>
              <a:rPr lang="en-US" sz="1600" dirty="0"/>
              <a:t>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64" y="3997417"/>
            <a:ext cx="36284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/>
              <a:t>Increase mass of acc. particle (</a:t>
            </a:r>
            <a:r>
              <a:rPr lang="en-US" sz="1600" dirty="0" err="1"/>
              <a:t>muon</a:t>
            </a:r>
            <a:r>
              <a:rPr lang="en-US" sz="1600" dirty="0"/>
              <a:t>)</a:t>
            </a:r>
          </a:p>
        </p:txBody>
      </p:sp>
      <p:cxnSp>
        <p:nvCxnSpPr>
          <p:cNvPr id="29" name="Straight Arrow Connector 28"/>
          <p:cNvCxnSpPr>
            <a:stCxn id="28" idx="3"/>
          </p:cNvCxnSpPr>
          <p:nvPr/>
        </p:nvCxnSpPr>
        <p:spPr>
          <a:xfrm flipV="1">
            <a:off x="4325181" y="3703900"/>
            <a:ext cx="1236305" cy="462794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5346372" y="5434854"/>
            <a:ext cx="235177" cy="478236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985831" y="5935652"/>
            <a:ext cx="26821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Increase length (ILC, CLIC)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6224369" y="5231014"/>
            <a:ext cx="956388" cy="54879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214643" y="5115897"/>
            <a:ext cx="45599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Increase accelerating gradient</a:t>
            </a:r>
          </a:p>
          <a:p>
            <a:pPr marL="342900" indent="-342900">
              <a:buAutoNum type="alphaLcParenBoth"/>
            </a:pPr>
            <a:r>
              <a:rPr lang="en-US" sz="1600" dirty="0"/>
              <a:t>Pushing existing technology (ILC, CLIC)</a:t>
            </a:r>
          </a:p>
          <a:p>
            <a:pPr marL="342900" indent="-342900">
              <a:buAutoNum type="alphaLcParenBoth"/>
            </a:pPr>
            <a:r>
              <a:rPr lang="en-US" sz="1600" dirty="0"/>
              <a:t>New regime of ultra-high gradients (plasma, dielectric accelerators)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10166" y="3170066"/>
            <a:ext cx="7524750" cy="393772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Lepton (e-,e+) circular collider</a:t>
            </a:r>
          </a:p>
          <a:p>
            <a:pPr marL="0" indent="0">
              <a:buNone/>
            </a:pPr>
            <a:endParaRPr lang="en-US" sz="2000" b="1" dirty="0"/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10166" y="4945162"/>
            <a:ext cx="7524750" cy="462045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Lepton (e-,e+) linear collider</a:t>
            </a:r>
          </a:p>
        </p:txBody>
      </p:sp>
    </p:spTree>
    <p:extLst>
      <p:ext uri="{BB962C8B-B14F-4D97-AF65-F5344CB8AC3E}">
        <p14:creationId xmlns:p14="http://schemas.microsoft.com/office/powerpoint/2010/main" val="3315631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7" grpId="0" animBg="1"/>
      <p:bldP spid="22" grpId="0"/>
      <p:bldP spid="25" grpId="0"/>
      <p:bldP spid="28" grpId="0"/>
      <p:bldP spid="33" grpId="0"/>
      <p:bldP spid="43" grpId="0"/>
      <p:bldP spid="23" grpId="0" build="p"/>
      <p:bldP spid="2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277487" y="4810802"/>
            <a:ext cx="11662803" cy="158173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75310" y="3006200"/>
            <a:ext cx="11662803" cy="158173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3134" y="1269872"/>
            <a:ext cx="11662803" cy="150200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advance?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Looking for solutions</a:t>
            </a:r>
          </a:p>
        </p:txBody>
      </p:sp>
      <p:graphicFrame>
        <p:nvGraphicFramePr>
          <p:cNvPr id="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8859071"/>
              </p:ext>
            </p:extLst>
          </p:nvPr>
        </p:nvGraphicFramePr>
        <p:xfrm>
          <a:off x="4951630" y="1384895"/>
          <a:ext cx="1663700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34" name="Equation" r:id="rId3" imgW="762000" imgH="266700" progId="Equation.3">
                  <p:embed/>
                </p:oleObj>
              </mc:Choice>
              <mc:Fallback>
                <p:oleObj name="Equation" r:id="rId3" imgW="762000" imgH="266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1630" y="1384895"/>
                        <a:ext cx="1663700" cy="582612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12700">
                        <a:solidFill>
                          <a:schemeClr val="bg1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07988" y="1392772"/>
            <a:ext cx="7524750" cy="477902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Hadron (p) circular collider</a:t>
            </a:r>
          </a:p>
        </p:txBody>
      </p:sp>
      <p:graphicFrame>
        <p:nvGraphicFramePr>
          <p:cNvPr id="1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5891383"/>
              </p:ext>
            </p:extLst>
          </p:nvPr>
        </p:nvGraphicFramePr>
        <p:xfrm>
          <a:off x="4956007" y="4965093"/>
          <a:ext cx="1497012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35" name="Equation" r:id="rId5" imgW="685800" imgH="241300" progId="Equation.3">
                  <p:embed/>
                </p:oleObj>
              </mc:Choice>
              <mc:Fallback>
                <p:oleObj name="Equation" r:id="rId5" imgW="6858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6007" y="4965093"/>
                        <a:ext cx="1497012" cy="52705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12700">
                        <a:solidFill>
                          <a:schemeClr val="bg1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flipV="1">
            <a:off x="5644263" y="1834550"/>
            <a:ext cx="274374" cy="486077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24962" y="2367667"/>
            <a:ext cx="3098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Increase radius = size (FCC-</a:t>
            </a:r>
            <a:r>
              <a:rPr lang="en-US" sz="1600" dirty="0" err="1"/>
              <a:t>hh</a:t>
            </a:r>
            <a:r>
              <a:rPr lang="en-US" sz="1600" dirty="0"/>
              <a:t>)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6561456" y="1646391"/>
            <a:ext cx="556587" cy="188159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129336" y="1626312"/>
            <a:ext cx="312667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Increase bending field</a:t>
            </a:r>
          </a:p>
          <a:p>
            <a:r>
              <a:rPr lang="en-US" sz="1600" dirty="0"/>
              <a:t>SC bend magnet work (FCC-</a:t>
            </a:r>
            <a:r>
              <a:rPr lang="en-US" sz="1600" dirty="0" err="1"/>
              <a:t>hh</a:t>
            </a:r>
            <a:r>
              <a:rPr lang="en-US" sz="1600" dirty="0"/>
              <a:t>)</a:t>
            </a:r>
          </a:p>
        </p:txBody>
      </p:sp>
      <p:graphicFrame>
        <p:nvGraphicFramePr>
          <p:cNvPr id="2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5470073"/>
              </p:ext>
            </p:extLst>
          </p:nvPr>
        </p:nvGraphicFramePr>
        <p:xfrm>
          <a:off x="4955518" y="3167340"/>
          <a:ext cx="2027046" cy="598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36" name="Equation" r:id="rId7" imgW="990600" imgH="292100" progId="Equation.3">
                  <p:embed/>
                </p:oleObj>
              </mc:Choice>
              <mc:Fallback>
                <p:oleObj name="Equation" r:id="rId7" imgW="9906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5518" y="3167340"/>
                        <a:ext cx="2027046" cy="59837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12700">
                        <a:solidFill>
                          <a:schemeClr val="bg1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Straight Arrow Connector 20"/>
          <p:cNvCxnSpPr>
            <a:stCxn id="22" idx="1"/>
          </p:cNvCxnSpPr>
          <p:nvPr/>
        </p:nvCxnSpPr>
        <p:spPr>
          <a:xfrm flipH="1">
            <a:off x="6901999" y="3380370"/>
            <a:ext cx="685468" cy="8833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587467" y="3087982"/>
            <a:ext cx="283012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Increase supplied RF voltage</a:t>
            </a:r>
          </a:p>
          <a:p>
            <a:r>
              <a:rPr lang="en-US" sz="1600" dirty="0"/>
              <a:t>(FCC-</a:t>
            </a:r>
            <a:r>
              <a:rPr lang="en-US" sz="1600" dirty="0" err="1"/>
              <a:t>ee</a:t>
            </a:r>
            <a:r>
              <a:rPr lang="en-US" sz="1600" dirty="0"/>
              <a:t>)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6381153" y="3676937"/>
            <a:ext cx="528688" cy="599279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854963" y="4182135"/>
            <a:ext cx="3098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Increase radius = size (FCC-</a:t>
            </a:r>
            <a:r>
              <a:rPr lang="en-US" sz="1600" dirty="0" err="1"/>
              <a:t>ee</a:t>
            </a:r>
            <a:r>
              <a:rPr lang="en-US" sz="1600" dirty="0"/>
              <a:t>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64" y="3997417"/>
            <a:ext cx="36284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/>
              <a:t>Increase mass of acc. particle (</a:t>
            </a:r>
            <a:r>
              <a:rPr lang="en-US" sz="1600" dirty="0" err="1"/>
              <a:t>muon</a:t>
            </a:r>
            <a:r>
              <a:rPr lang="en-US" sz="1600" dirty="0"/>
              <a:t>)</a:t>
            </a:r>
          </a:p>
        </p:txBody>
      </p:sp>
      <p:cxnSp>
        <p:nvCxnSpPr>
          <p:cNvPr id="29" name="Straight Arrow Connector 28"/>
          <p:cNvCxnSpPr>
            <a:stCxn id="28" idx="3"/>
          </p:cNvCxnSpPr>
          <p:nvPr/>
        </p:nvCxnSpPr>
        <p:spPr>
          <a:xfrm flipV="1">
            <a:off x="4325181" y="3703900"/>
            <a:ext cx="1236305" cy="462794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5346372" y="5434854"/>
            <a:ext cx="235177" cy="478236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985831" y="5935652"/>
            <a:ext cx="26821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Increase length (ILC, CLIC)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6224369" y="5231014"/>
            <a:ext cx="956388" cy="54879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214643" y="5115897"/>
            <a:ext cx="45599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Increase accelerating gradient</a:t>
            </a:r>
          </a:p>
          <a:p>
            <a:pPr marL="342900" indent="-342900">
              <a:buAutoNum type="alphaLcParenBoth"/>
            </a:pPr>
            <a:r>
              <a:rPr lang="en-US" sz="1600" dirty="0"/>
              <a:t>Pushing existing technology (ILC, CLIC)</a:t>
            </a:r>
          </a:p>
          <a:p>
            <a:pPr marL="342900" indent="-342900">
              <a:buAutoNum type="alphaLcParenBoth"/>
            </a:pPr>
            <a:r>
              <a:rPr lang="en-US" sz="1600" dirty="0"/>
              <a:t>New regime of ultra-high gradients (plasma, dielectric accelerators)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10166" y="3170066"/>
            <a:ext cx="7524750" cy="393772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Lepton (e-,e+) circular collider</a:t>
            </a:r>
          </a:p>
          <a:p>
            <a:pPr marL="0" indent="0">
              <a:buNone/>
            </a:pPr>
            <a:endParaRPr lang="en-US" sz="2000" b="1" dirty="0"/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10166" y="4945162"/>
            <a:ext cx="7524750" cy="462045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Lepton (e-,e+) linear collider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837527" y="109237"/>
            <a:ext cx="8084758" cy="10156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If you look at it this way, you realize the </a:t>
            </a:r>
            <a:r>
              <a:rPr lang="en-US" sz="2000" b="1" dirty="0"/>
              <a:t>complementarity of various accelerator R&amp;D efforts</a:t>
            </a:r>
            <a:r>
              <a:rPr lang="en-US" sz="2000" dirty="0"/>
              <a:t>, covering the whole space of possible solutions! We need to </a:t>
            </a:r>
            <a:r>
              <a:rPr lang="en-US" sz="2000" b="1" dirty="0"/>
              <a:t>look at all the options </a:t>
            </a:r>
            <a:r>
              <a:rPr lang="en-US" sz="2000" dirty="0"/>
              <a:t>to ensure the future!</a:t>
            </a:r>
          </a:p>
        </p:txBody>
      </p:sp>
    </p:spTree>
    <p:extLst>
      <p:ext uri="{BB962C8B-B14F-4D97-AF65-F5344CB8AC3E}">
        <p14:creationId xmlns:p14="http://schemas.microsoft.com/office/powerpoint/2010/main" val="8437623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can dream big</a:t>
            </a:r>
            <a:r>
              <a:rPr lang="de-DE" dirty="0"/>
              <a:t> ...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ultimate colliders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86234" y="1450391"/>
            <a:ext cx="5976659" cy="4482494"/>
            <a:chOff x="0" y="0"/>
            <a:chExt cx="9144000" cy="6858000"/>
          </a:xfrm>
        </p:grpSpPr>
        <p:sp>
          <p:nvSpPr>
            <p:cNvPr id="25" name="Footer Placeholder 3"/>
            <p:cNvSpPr txBox="1">
              <a:spLocks/>
            </p:cNvSpPr>
            <p:nvPr/>
          </p:nvSpPr>
          <p:spPr bwMode="auto">
            <a:xfrm>
              <a:off x="152400" y="6248400"/>
              <a:ext cx="8839200" cy="3651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0" latinLnBrk="0" hangingPunct="0">
                <a:defRPr sz="16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algn="l" defTabSz="457200" rtl="0" eaLnBrk="0" latinLnBrk="0" hangingPunct="0">
                <a:defRPr sz="16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2pPr>
              <a:lvl3pPr marL="1143000" indent="-228600" algn="l" defTabSz="457200" rtl="0" eaLnBrk="0" latinLnBrk="0" hangingPunct="0">
                <a:defRPr sz="16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3pPr>
              <a:lvl4pPr marL="1600200" indent="-228600" algn="l" defTabSz="457200" rtl="0" eaLnBrk="0" latinLnBrk="0" hangingPunct="0">
                <a:defRPr sz="16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4pPr>
              <a:lvl5pPr marL="2057400" indent="-228600" algn="l" defTabSz="457200" rtl="0" eaLnBrk="0" latinLnBrk="0" hangingPunct="0">
                <a:defRPr sz="16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5pPr>
              <a:lvl6pPr marL="2514600" indent="-228600" algn="l" defTabSz="4572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6pPr>
              <a:lvl7pPr marL="2971800" indent="-228600" algn="l" defTabSz="4572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7pPr>
              <a:lvl8pPr marL="3429000" indent="-228600" algn="l" defTabSz="4572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8pPr>
              <a:lvl9pPr marL="3886200" indent="-228600" algn="l" defTabSz="4572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9pPr>
            </a:lstStyle>
            <a:p>
              <a:pPr eaLnBrk="1" hangingPunct="1"/>
              <a:r>
                <a:rPr lang="en-US" sz="1200">
                  <a:solidFill>
                    <a:srgbClr val="FFFFFF"/>
                  </a:solidFill>
                  <a:latin typeface="Calibri" charset="0"/>
                </a:rPr>
                <a:t>R. Assmann, EuroNNAc @ ICAN, 4/2014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0B0A1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400" dirty="0"/>
            </a:p>
          </p:txBody>
        </p:sp>
        <p:pic>
          <p:nvPicPr>
            <p:cNvPr id="27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6100" y="1781175"/>
              <a:ext cx="3249613" cy="3336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0338" y="104775"/>
              <a:ext cx="1604962" cy="1201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8113" y="5643563"/>
              <a:ext cx="1603375" cy="1203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Oval 29"/>
            <p:cNvSpPr/>
            <p:nvPr/>
          </p:nvSpPr>
          <p:spPr>
            <a:xfrm>
              <a:off x="1460500" y="671513"/>
              <a:ext cx="6189663" cy="5562600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400"/>
            </a:p>
          </p:txBody>
        </p:sp>
        <p:sp>
          <p:nvSpPr>
            <p:cNvPr id="31" name="Oval 30"/>
            <p:cNvSpPr/>
            <p:nvPr/>
          </p:nvSpPr>
          <p:spPr>
            <a:xfrm>
              <a:off x="1679575" y="706438"/>
              <a:ext cx="6203950" cy="5562600"/>
            </a:xfrm>
            <a:prstGeom prst="ellipse">
              <a:avLst/>
            </a:prstGeom>
            <a:noFill/>
            <a:ln w="38100" cmpd="sng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40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31763" y="73025"/>
              <a:ext cx="3547865" cy="8005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rgbClr val="FF0000"/>
                  </a:solidFill>
                  <a:effectLst>
                    <a:outerShdw blurRad="139700" dist="38100" dir="2700000" algn="tl" rotWithShape="0">
                      <a:schemeClr val="bg1">
                        <a:alpha val="43000"/>
                      </a:schemeClr>
                    </a:outerShdw>
                  </a:effectLst>
                </a:rPr>
                <a:t>FERMITRON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143774" y="1450391"/>
            <a:ext cx="5979270" cy="4484453"/>
            <a:chOff x="0" y="0"/>
            <a:chExt cx="9144000" cy="6858000"/>
          </a:xfrm>
        </p:grpSpPr>
        <p:sp>
          <p:nvSpPr>
            <p:cNvPr id="34" name="Rectangle 3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040407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35" name="Picture 1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8150" y="481013"/>
              <a:ext cx="5897563" cy="589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0338" y="104775"/>
              <a:ext cx="1604962" cy="1201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8113" y="5643563"/>
              <a:ext cx="1603375" cy="1203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Oval 37"/>
            <p:cNvSpPr/>
            <p:nvPr/>
          </p:nvSpPr>
          <p:spPr>
            <a:xfrm>
              <a:off x="1460500" y="671513"/>
              <a:ext cx="6189663" cy="5562600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1679575" y="706438"/>
              <a:ext cx="6203950" cy="5562600"/>
            </a:xfrm>
            <a:prstGeom prst="ellipse">
              <a:avLst/>
            </a:prstGeom>
            <a:noFill/>
            <a:ln w="38100" cmpd="sng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31763" y="73025"/>
              <a:ext cx="4481810" cy="8001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rgbClr val="FF0000"/>
                  </a:solidFill>
                  <a:effectLst>
                    <a:outerShdw blurRad="139700" dist="38100" dir="2700000" algn="tl" rotWithShape="0">
                      <a:schemeClr val="bg1">
                        <a:alpha val="43000"/>
                      </a:schemeClr>
                    </a:outerShdw>
                  </a:effectLst>
                </a:rPr>
                <a:t>PLANCKATRON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174289" y="150813"/>
              <a:ext cx="2895813" cy="6118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i-FI" sz="2000" b="1" dirty="0">
                  <a:solidFill>
                    <a:srgbClr val="FF0000"/>
                  </a:solidFill>
                  <a:effectLst>
                    <a:outerShdw blurRad="139700" dist="38100" dir="2700000" algn="tl" rotWithShape="0">
                      <a:schemeClr val="bg1">
                        <a:alpha val="43000"/>
                      </a:schemeClr>
                    </a:outerShdw>
                  </a:effectLst>
                </a:rPr>
                <a:t>1.22×10</a:t>
              </a:r>
              <a:r>
                <a:rPr lang="fi-FI" sz="2000" b="1" baseline="30000" dirty="0">
                  <a:solidFill>
                    <a:srgbClr val="FF0000"/>
                  </a:solidFill>
                  <a:effectLst>
                    <a:outerShdw blurRad="139700" dist="38100" dir="2700000" algn="tl" rotWithShape="0">
                      <a:schemeClr val="bg1">
                        <a:alpha val="43000"/>
                      </a:schemeClr>
                    </a:outerShdw>
                  </a:effectLst>
                </a:rPr>
                <a:t>19</a:t>
              </a:r>
              <a:r>
                <a:rPr lang="fi-FI" sz="2000" b="1" dirty="0">
                  <a:solidFill>
                    <a:srgbClr val="FF0000"/>
                  </a:solidFill>
                  <a:effectLst>
                    <a:outerShdw blurRad="139700" dist="38100" dir="2700000" algn="tl" rotWithShape="0">
                      <a:schemeClr val="bg1">
                        <a:alpha val="43000"/>
                      </a:schemeClr>
                    </a:outerShdw>
                  </a:effectLst>
                </a:rPr>
                <a:t> </a:t>
              </a:r>
              <a:r>
                <a:rPr lang="fi-FI" sz="2000" b="1" dirty="0" err="1">
                  <a:solidFill>
                    <a:srgbClr val="FF0000"/>
                  </a:solidFill>
                  <a:effectLst>
                    <a:outerShdw blurRad="139700" dist="38100" dir="2700000" algn="tl" rotWithShape="0">
                      <a:schemeClr val="bg1">
                        <a:alpha val="43000"/>
                      </a:schemeClr>
                    </a:outerShdw>
                  </a:effectLst>
                </a:rPr>
                <a:t>GeV</a:t>
              </a:r>
              <a:endParaRPr lang="en-US" sz="2000" b="1" dirty="0">
                <a:solidFill>
                  <a:srgbClr val="FF0000"/>
                </a:solidFill>
                <a:effectLst>
                  <a:outerShdw blurRad="139700" dist="38100" dir="2700000" algn="tl" rotWithShape="0">
                    <a:schemeClr val="bg1">
                      <a:alpha val="43000"/>
                    </a:scheme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74243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But: It is the cost not the size...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301224" y="2467210"/>
            <a:ext cx="5584438" cy="2148030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buFont typeface="Arial"/>
              <a:buNone/>
            </a:pPr>
            <a:r>
              <a:rPr lang="en-US" sz="3200" i="1" dirty="0"/>
              <a:t>“Of course, it should not be the size of an accelerator, but its costs which must be minimized.”</a:t>
            </a:r>
            <a:endParaRPr lang="en-GB" sz="32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91260" y="3729823"/>
            <a:ext cx="23859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Gustav-Adolf Voss,</a:t>
            </a:r>
          </a:p>
          <a:p>
            <a:r>
              <a:rPr lang="en-US" sz="1400" dirty="0"/>
              <a:t>builder of PETRA, DESY accelerator director</a:t>
            </a:r>
          </a:p>
          <a:p>
            <a:pPr lvl="0"/>
            <a:r>
              <a:rPr lang="en-US" sz="1400" dirty="0"/>
              <a:t>	† 5. October 2013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10" y="1464661"/>
            <a:ext cx="1486685" cy="2235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0672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... we can dream affordable ...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Can we bring down cost per meter of accelerator by a factor 2 </a:t>
            </a:r>
            <a:r>
              <a:rPr lang="mr-IN" dirty="0"/>
              <a:t>–</a:t>
            </a:r>
            <a:r>
              <a:rPr lang="en-US" dirty="0"/>
              <a:t> 10?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01926" y="1659931"/>
            <a:ext cx="5716266" cy="4456986"/>
            <a:chOff x="401926" y="1659931"/>
            <a:chExt cx="5716266" cy="4456986"/>
          </a:xfrm>
        </p:grpSpPr>
        <p:sp>
          <p:nvSpPr>
            <p:cNvPr id="9" name="Title 1"/>
            <p:cNvSpPr txBox="1">
              <a:spLocks/>
            </p:cNvSpPr>
            <p:nvPr/>
          </p:nvSpPr>
          <p:spPr>
            <a:xfrm>
              <a:off x="416230" y="5324978"/>
              <a:ext cx="5701962" cy="791939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000" b="1" kern="1200">
                  <a:solidFill>
                    <a:schemeClr val="accent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GB" sz="2400" dirty="0"/>
                <a:t>f = 3.3 GHz, Q = 50</a:t>
              </a:r>
            </a:p>
          </p:txBody>
        </p:sp>
        <p:pic>
          <p:nvPicPr>
            <p:cNvPr id="10" name="Content Placeholder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926" y="1659931"/>
              <a:ext cx="4737719" cy="3553289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02284" y="4682984"/>
              <a:ext cx="17561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err="1">
                  <a:solidFill>
                    <a:schemeClr val="bg1"/>
                  </a:solidFill>
                </a:rPr>
                <a:t>Ciprian</a:t>
              </a:r>
              <a:r>
                <a:rPr lang="en-GB" sz="1400" dirty="0">
                  <a:solidFill>
                    <a:schemeClr val="bg1"/>
                  </a:solidFill>
                </a:rPr>
                <a:t> </a:t>
              </a:r>
              <a:r>
                <a:rPr lang="en-GB" sz="1400" dirty="0" err="1">
                  <a:solidFill>
                    <a:schemeClr val="bg1"/>
                  </a:solidFill>
                </a:rPr>
                <a:t>Plostinar</a:t>
              </a:r>
              <a:r>
                <a:rPr lang="en-GB" sz="1400" dirty="0">
                  <a:solidFill>
                    <a:schemeClr val="bg1"/>
                  </a:solidFill>
                </a:rPr>
                <a:t> (RAL/STFC)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59205" y="1315294"/>
            <a:ext cx="6713298" cy="5094756"/>
            <a:chOff x="5359205" y="1315294"/>
            <a:chExt cx="6713298" cy="5094756"/>
          </a:xfrm>
        </p:grpSpPr>
        <p:pic>
          <p:nvPicPr>
            <p:cNvPr id="14" name="Content Placeholder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7852" y="2070349"/>
              <a:ext cx="6471899" cy="3632512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5380732" y="1315294"/>
              <a:ext cx="669177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err="1">
                  <a:solidFill>
                    <a:schemeClr val="accent1"/>
                  </a:solidFill>
                  <a:latin typeface="+mj-lt"/>
                </a:rPr>
                <a:t>Halbach</a:t>
              </a:r>
              <a:r>
                <a:rPr lang="en-GB" sz="2000" b="1" dirty="0">
                  <a:solidFill>
                    <a:schemeClr val="accent1"/>
                  </a:solidFill>
                  <a:latin typeface="+mj-lt"/>
                </a:rPr>
                <a:t> quadrupole </a:t>
              </a:r>
              <a:r>
                <a:rPr lang="en-GB" sz="2000" dirty="0">
                  <a:solidFill>
                    <a:srgbClr val="000000"/>
                  </a:solidFill>
                </a:rPr>
                <a:t>using </a:t>
              </a:r>
              <a:r>
                <a:rPr lang="en-GB" sz="2000" dirty="0" err="1">
                  <a:solidFill>
                    <a:srgbClr val="000000"/>
                  </a:solidFill>
                </a:rPr>
                <a:t>NdFeB</a:t>
              </a:r>
              <a:r>
                <a:rPr lang="en-GB" sz="2000" dirty="0">
                  <a:solidFill>
                    <a:srgbClr val="000000"/>
                  </a:solidFill>
                </a:rPr>
                <a:t>, 3D printed, 23.6 T/m, R=34.7mm bore (0.82T max), 10</a:t>
              </a:r>
              <a:r>
                <a:rPr lang="en-GB" sz="2000" baseline="30000" dirty="0">
                  <a:solidFill>
                    <a:srgbClr val="000000"/>
                  </a:solidFill>
                </a:rPr>
                <a:t>-4</a:t>
              </a:r>
              <a:r>
                <a:rPr lang="en-GB" sz="2000" dirty="0">
                  <a:solidFill>
                    <a:srgbClr val="000000"/>
                  </a:solidFill>
                </a:rPr>
                <a:t> errors at R=10mm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359205" y="5702164"/>
              <a:ext cx="649162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rgbClr val="000000"/>
                  </a:solidFill>
                </a:rPr>
                <a:t>Material cost: </a:t>
              </a:r>
              <a:r>
                <a:rPr lang="en-GB" sz="2000" b="1" dirty="0">
                  <a:solidFill>
                    <a:srgbClr val="009FDF"/>
                  </a:solidFill>
                </a:rPr>
                <a:t>$1100</a:t>
              </a:r>
              <a:r>
                <a:rPr lang="en-GB" sz="2000" dirty="0">
                  <a:solidFill>
                    <a:srgbClr val="000000"/>
                  </a:solidFill>
                </a:rPr>
                <a:t>. No alignment better than 0.25 mm required anywhere. Assembled with mallet.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09700" y="5939728"/>
            <a:ext cx="43964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Material and pictures courtesy S. Brooks, BNL</a:t>
            </a:r>
          </a:p>
        </p:txBody>
      </p:sp>
    </p:spTree>
    <p:extLst>
      <p:ext uri="{BB962C8B-B14F-4D97-AF65-F5344CB8AC3E}">
        <p14:creationId xmlns:p14="http://schemas.microsoft.com/office/powerpoint/2010/main" val="3076233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... and even more affordable ...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Can we bring down cost per meter of accelerator by a factor 2 </a:t>
            </a:r>
            <a:r>
              <a:rPr lang="mr-IN" dirty="0"/>
              <a:t>–</a:t>
            </a:r>
            <a:r>
              <a:rPr lang="en-US" dirty="0"/>
              <a:t> 10?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9700" y="5939728"/>
            <a:ext cx="43964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Material and pictures courtesy S. Brooks, BNL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5" y="1353647"/>
            <a:ext cx="6614484" cy="4500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8110332" y="5050340"/>
            <a:ext cx="3597941" cy="4099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f = 150-165 MHz, Q = 9700</a:t>
            </a:r>
          </a:p>
        </p:txBody>
      </p:sp>
    </p:spTree>
    <p:extLst>
      <p:ext uri="{BB962C8B-B14F-4D97-AF65-F5344CB8AC3E}">
        <p14:creationId xmlns:p14="http://schemas.microsoft.com/office/powerpoint/2010/main" val="6281365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r-IN" dirty="0"/>
              <a:t>…</a:t>
            </a:r>
            <a:r>
              <a:rPr lang="en-US" dirty="0"/>
              <a:t>and we can dream small (and affordable)!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New generation(s) of particle physics colliders?</a:t>
            </a:r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550" y="1296931"/>
            <a:ext cx="5958806" cy="470206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82218" y="6020628"/>
            <a:ext cx="20757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Courtesy </a:t>
            </a:r>
            <a:r>
              <a:rPr lang="en-US" sz="1200" i="1" dirty="0" err="1"/>
              <a:t>Fermilab</a:t>
            </a:r>
            <a:r>
              <a:rPr lang="en-US" sz="1200" i="1" dirty="0"/>
              <a:t> Website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644085" y="1285221"/>
            <a:ext cx="5332822" cy="3971782"/>
            <a:chOff x="157163" y="-28575"/>
            <a:chExt cx="8986837" cy="6886575"/>
          </a:xfrm>
        </p:grpSpPr>
        <p:pic>
          <p:nvPicPr>
            <p:cNvPr id="8" name="Picture 2" descr="ilc-vs-tlep-full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163" y="-28575"/>
              <a:ext cx="8986837" cy="6886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7646987" y="293687"/>
              <a:ext cx="1236416" cy="6937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TDR’s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published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54076" y="5065714"/>
              <a:ext cx="1175636" cy="5870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TDR to be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worked out</a:t>
              </a: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5940425" y="4508500"/>
              <a:ext cx="3095625" cy="129698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r>
                <a:rPr lang="en-US" sz="1200" b="1" dirty="0">
                  <a:solidFill>
                    <a:srgbClr val="000000"/>
                  </a:solidFill>
                  <a:ea typeface="+mn-ea"/>
                  <a:cs typeface="+mn-cs"/>
                </a:rPr>
                <a:t>FCC</a:t>
              </a:r>
              <a:endParaRPr lang="en-US" sz="1000" b="1" dirty="0">
                <a:solidFill>
                  <a:srgbClr val="000000"/>
                </a:solidFill>
                <a:ea typeface="+mn-ea"/>
                <a:cs typeface="+mn-cs"/>
              </a:endParaRPr>
            </a:p>
            <a:p>
              <a:pPr eaLnBrk="0" hangingPunct="0">
                <a:defRPr/>
              </a:pPr>
              <a:r>
                <a:rPr lang="en-US" sz="1000" i="1" dirty="0">
                  <a:solidFill>
                    <a:srgbClr val="000000"/>
                  </a:solidFill>
                  <a:ea typeface="+mn-ea"/>
                  <a:cs typeface="+mn-cs"/>
                </a:rPr>
                <a:t>Future Circular Collider</a:t>
              </a:r>
            </a:p>
            <a:p>
              <a:pPr eaLnBrk="0" hangingPunct="0">
                <a:defRPr/>
              </a:pPr>
              <a:r>
                <a:rPr lang="en-US" sz="1000" i="1" dirty="0">
                  <a:solidFill>
                    <a:srgbClr val="000000"/>
                  </a:solidFill>
                  <a:ea typeface="+mn-ea"/>
                  <a:cs typeface="+mn-cs"/>
                </a:rPr>
                <a:t>100 km, </a:t>
              </a:r>
              <a:r>
                <a:rPr lang="en-US" sz="1000" i="1" dirty="0" err="1">
                  <a:solidFill>
                    <a:srgbClr val="000000"/>
                  </a:solidFill>
                  <a:ea typeface="+mn-ea"/>
                  <a:cs typeface="+mn-cs"/>
                </a:rPr>
                <a:t>e+e</a:t>
              </a:r>
              <a:r>
                <a:rPr lang="en-US" sz="1000" i="1" dirty="0">
                  <a:solidFill>
                    <a:srgbClr val="000000"/>
                  </a:solidFill>
                  <a:ea typeface="+mn-ea"/>
                  <a:cs typeface="+mn-cs"/>
                </a:rPr>
                <a:t>-, </a:t>
              </a:r>
              <a:r>
                <a:rPr lang="en-US" sz="1000" i="1" dirty="0" err="1">
                  <a:solidFill>
                    <a:srgbClr val="000000"/>
                  </a:solidFill>
                  <a:ea typeface="+mn-ea"/>
                  <a:cs typeface="+mn-cs"/>
                </a:rPr>
                <a:t>pp</a:t>
              </a:r>
              <a:br>
                <a:rPr lang="en-US" sz="1000" i="1" dirty="0">
                  <a:solidFill>
                    <a:srgbClr val="000000"/>
                  </a:solidFill>
                  <a:ea typeface="+mn-ea"/>
                  <a:cs typeface="+mn-cs"/>
                </a:rPr>
              </a:br>
              <a:r>
                <a:rPr lang="en-US" sz="1000" i="1" dirty="0">
                  <a:solidFill>
                    <a:srgbClr val="000000"/>
                  </a:solidFill>
                  <a:ea typeface="+mn-ea"/>
                  <a:cs typeface="+mn-cs"/>
                </a:rPr>
                <a:t>Technical design to be done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88569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17266" y="1247127"/>
            <a:ext cx="9463330" cy="5112568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6088" indent="-446088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Accelerators – From Conventional Techniques to Ultra-High Gradients</a:t>
            </a:r>
            <a:endParaRPr lang="de-DE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charset="0"/>
              <a:cs typeface="Arial" charset="0"/>
            </a:endParaRPr>
          </a:p>
          <a:p>
            <a:pPr marL="446088" indent="-446088">
              <a:lnSpc>
                <a:spcPct val="150000"/>
              </a:lnSpc>
              <a:buFont typeface="+mj-lt"/>
              <a:buAutoNum type="arabicPeriod"/>
            </a:pPr>
            <a:r>
              <a:rPr lang="de-DE" sz="2000" dirty="0">
                <a:latin typeface="Arial" charset="0"/>
                <a:cs typeface="Arial" charset="0"/>
              </a:rPr>
              <a:t>The Linear Regime</a:t>
            </a:r>
          </a:p>
          <a:p>
            <a:pPr marL="446088" indent="-446088">
              <a:lnSpc>
                <a:spcPct val="150000"/>
              </a:lnSpc>
              <a:buFont typeface="+mj-lt"/>
              <a:buAutoNum type="arabicPeriod"/>
            </a:pPr>
            <a:r>
              <a:rPr lang="de-DE" sz="2000" dirty="0" err="1">
                <a:latin typeface="Arial" charset="0"/>
                <a:cs typeface="Arial" charset="0"/>
              </a:rPr>
              <a:t>Tolerances</a:t>
            </a:r>
            <a:endParaRPr lang="de-DE" sz="2000" dirty="0">
              <a:latin typeface="Arial" charset="0"/>
              <a:cs typeface="Arial" charset="0"/>
            </a:endParaRPr>
          </a:p>
          <a:p>
            <a:pPr marL="446088" indent="-446088">
              <a:lnSpc>
                <a:spcPct val="150000"/>
              </a:lnSpc>
              <a:buFont typeface="+mj-lt"/>
              <a:buAutoNum type="arabicPeriod"/>
            </a:pPr>
            <a:r>
              <a:rPr lang="de-DE" sz="2000" dirty="0">
                <a:latin typeface="Arial" charset="0"/>
                <a:cs typeface="Arial" charset="0"/>
              </a:rPr>
              <a:t>Outlook </a:t>
            </a:r>
            <a:r>
              <a:rPr lang="de-DE" sz="2000" dirty="0" err="1">
                <a:latin typeface="Arial" charset="0"/>
                <a:cs typeface="Arial" charset="0"/>
              </a:rPr>
              <a:t>for</a:t>
            </a:r>
            <a:r>
              <a:rPr lang="de-DE" sz="2000" dirty="0">
                <a:latin typeface="Arial" charset="0"/>
                <a:cs typeface="Arial" charset="0"/>
              </a:rPr>
              <a:t> Europe</a:t>
            </a:r>
          </a:p>
        </p:txBody>
      </p:sp>
    </p:spTree>
    <p:extLst>
      <p:ext uri="{BB962C8B-B14F-4D97-AF65-F5344CB8AC3E}">
        <p14:creationId xmlns:p14="http://schemas.microsoft.com/office/powerpoint/2010/main" val="40381294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277487" y="4810802"/>
            <a:ext cx="11662803" cy="158173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75310" y="3006200"/>
            <a:ext cx="11662803" cy="158173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3134" y="1269872"/>
            <a:ext cx="11662803" cy="150200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R&amp;D on Compact Accelerators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Looking for solutions</a:t>
            </a:r>
          </a:p>
        </p:txBody>
      </p:sp>
      <p:graphicFrame>
        <p:nvGraphicFramePr>
          <p:cNvPr id="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0580921"/>
              </p:ext>
            </p:extLst>
          </p:nvPr>
        </p:nvGraphicFramePr>
        <p:xfrm>
          <a:off x="4951630" y="1384895"/>
          <a:ext cx="1663700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97" name="Equation" r:id="rId3" imgW="762000" imgH="266700" progId="Equation.3">
                  <p:embed/>
                </p:oleObj>
              </mc:Choice>
              <mc:Fallback>
                <p:oleObj name="Equation" r:id="rId3" imgW="762000" imgH="266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1630" y="1384895"/>
                        <a:ext cx="1663700" cy="582612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12700">
                        <a:solidFill>
                          <a:schemeClr val="bg1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07988" y="1392772"/>
            <a:ext cx="7524750" cy="477902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</a:rPr>
              <a:t>Hadron (p) circular collider</a:t>
            </a:r>
          </a:p>
        </p:txBody>
      </p:sp>
      <p:graphicFrame>
        <p:nvGraphicFramePr>
          <p:cNvPr id="1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0742244"/>
              </p:ext>
            </p:extLst>
          </p:nvPr>
        </p:nvGraphicFramePr>
        <p:xfrm>
          <a:off x="4956007" y="4965093"/>
          <a:ext cx="1497012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98" name="Equation" r:id="rId5" imgW="685800" imgH="241300" progId="Equation.3">
                  <p:embed/>
                </p:oleObj>
              </mc:Choice>
              <mc:Fallback>
                <p:oleObj name="Equation" r:id="rId5" imgW="6858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6007" y="4965093"/>
                        <a:ext cx="1497012" cy="52705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12700">
                        <a:solidFill>
                          <a:schemeClr val="bg1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flipV="1">
            <a:off x="5644263" y="1834550"/>
            <a:ext cx="274374" cy="486077"/>
          </a:xfrm>
          <a:prstGeom prst="straightConnector1">
            <a:avLst/>
          </a:prstGeom>
          <a:ln w="9525">
            <a:solidFill>
              <a:srgbClr val="A6A6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24962" y="2367667"/>
            <a:ext cx="3098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Increase radius = size (FCC-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</a:rPr>
              <a:t>hh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6561456" y="1646391"/>
            <a:ext cx="556587" cy="188159"/>
          </a:xfrm>
          <a:prstGeom prst="straightConnector1">
            <a:avLst/>
          </a:prstGeom>
          <a:ln w="9525">
            <a:solidFill>
              <a:srgbClr val="A6A6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129336" y="1626312"/>
            <a:ext cx="312667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Increase bending field</a:t>
            </a:r>
          </a:p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SC bend magnet work (FCC-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</a:rPr>
              <a:t>hh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</p:txBody>
      </p:sp>
      <p:graphicFrame>
        <p:nvGraphicFramePr>
          <p:cNvPr id="2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0387231"/>
              </p:ext>
            </p:extLst>
          </p:nvPr>
        </p:nvGraphicFramePr>
        <p:xfrm>
          <a:off x="4955518" y="3167340"/>
          <a:ext cx="2027046" cy="598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99" name="Equation" r:id="rId7" imgW="990600" imgH="292100" progId="Equation.3">
                  <p:embed/>
                </p:oleObj>
              </mc:Choice>
              <mc:Fallback>
                <p:oleObj name="Equation" r:id="rId7" imgW="9906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5518" y="3167340"/>
                        <a:ext cx="2027046" cy="59837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12700">
                        <a:solidFill>
                          <a:schemeClr val="bg1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Straight Arrow Connector 20"/>
          <p:cNvCxnSpPr>
            <a:stCxn id="22" idx="1"/>
          </p:cNvCxnSpPr>
          <p:nvPr/>
        </p:nvCxnSpPr>
        <p:spPr>
          <a:xfrm flipH="1">
            <a:off x="6901999" y="3380370"/>
            <a:ext cx="685468" cy="8833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587467" y="3087982"/>
            <a:ext cx="283012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Increase supplied RF voltage</a:t>
            </a:r>
          </a:p>
          <a:p>
            <a:r>
              <a:rPr lang="en-US" sz="1600" dirty="0"/>
              <a:t>(FCC-</a:t>
            </a:r>
            <a:r>
              <a:rPr lang="en-US" sz="1600" dirty="0" err="1"/>
              <a:t>ee</a:t>
            </a:r>
            <a:r>
              <a:rPr lang="en-US" sz="1600" dirty="0"/>
              <a:t>)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6381153" y="3676937"/>
            <a:ext cx="528688" cy="599279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854963" y="4182135"/>
            <a:ext cx="3098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Increase radius = size (FCC-</a:t>
            </a:r>
            <a:r>
              <a:rPr lang="en-US" sz="1600" dirty="0" err="1"/>
              <a:t>ee</a:t>
            </a:r>
            <a:r>
              <a:rPr lang="en-US" sz="1600" dirty="0"/>
              <a:t>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64327" y="3847212"/>
            <a:ext cx="3860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</a:rPr>
              <a:t>Increase mass of acc. particle (</a:t>
            </a:r>
            <a:r>
              <a:rPr lang="en-US" b="1" dirty="0" err="1">
                <a:solidFill>
                  <a:srgbClr val="FF0000"/>
                </a:solidFill>
              </a:rPr>
              <a:t>muon</a:t>
            </a:r>
            <a:r>
              <a:rPr lang="en-US" b="1" dirty="0">
                <a:solidFill>
                  <a:srgbClr val="FF0000"/>
                </a:solidFill>
              </a:rPr>
              <a:t>)</a:t>
            </a:r>
          </a:p>
        </p:txBody>
      </p:sp>
      <p:cxnSp>
        <p:nvCxnSpPr>
          <p:cNvPr id="29" name="Straight Arrow Connector 28"/>
          <p:cNvCxnSpPr>
            <a:stCxn id="28" idx="3"/>
          </p:cNvCxnSpPr>
          <p:nvPr/>
        </p:nvCxnSpPr>
        <p:spPr>
          <a:xfrm flipV="1">
            <a:off x="4325181" y="3673075"/>
            <a:ext cx="1246744" cy="497303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5346372" y="5434854"/>
            <a:ext cx="235177" cy="478236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985831" y="5935652"/>
            <a:ext cx="26821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Increase length (ILC, CLIC)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6224369" y="5231014"/>
            <a:ext cx="956388" cy="54879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214643" y="5115897"/>
            <a:ext cx="455991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Increase accelerating gradient</a:t>
            </a:r>
          </a:p>
          <a:p>
            <a:pPr marL="342900" indent="-342900">
              <a:buAutoNum type="alphaLcParenBoth"/>
            </a:pPr>
            <a:r>
              <a:rPr lang="en-US" sz="1600" dirty="0"/>
              <a:t>Pushing existing technology (ILC, CLIC)</a:t>
            </a:r>
          </a:p>
          <a:p>
            <a:pPr marL="342900" indent="-342900">
              <a:buAutoNum type="alphaLcParenBoth"/>
            </a:pPr>
            <a:r>
              <a:rPr lang="en-US" b="1" dirty="0">
                <a:solidFill>
                  <a:srgbClr val="FF0000"/>
                </a:solidFill>
              </a:rPr>
              <a:t>New regime of ultra-high gradients (plasma, dielectric accelerators)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10166" y="3170066"/>
            <a:ext cx="7524750" cy="393772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Lepton (e-,e+) circular collider</a:t>
            </a:r>
          </a:p>
          <a:p>
            <a:pPr marL="0" indent="0">
              <a:buNone/>
            </a:pPr>
            <a:endParaRPr lang="en-US" sz="2000" b="1" dirty="0"/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10166" y="4945162"/>
            <a:ext cx="7524750" cy="462045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Lepton (e-,e+) linear collider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010595" y="2580710"/>
            <a:ext cx="3468795" cy="12003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Factor 206.8 </a:t>
            </a:r>
            <a:r>
              <a:rPr lang="en-US" sz="2400" b="1" dirty="0"/>
              <a:t>higher mass </a:t>
            </a:r>
            <a:r>
              <a:rPr lang="en-US" sz="2400" b="1" dirty="0" err="1"/>
              <a:t>muon</a:t>
            </a:r>
            <a:r>
              <a:rPr lang="en-US" sz="2400" b="1" dirty="0"/>
              <a:t> versus electron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469317" y="3948365"/>
            <a:ext cx="3468795" cy="12003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Factor 100 </a:t>
            </a:r>
            <a:r>
              <a:rPr lang="mr-IN" sz="2400" b="1" dirty="0">
                <a:solidFill>
                  <a:srgbClr val="FF0000"/>
                </a:solidFill>
              </a:rPr>
              <a:t>–</a:t>
            </a:r>
            <a:r>
              <a:rPr lang="en-US" sz="2400" b="1" dirty="0">
                <a:solidFill>
                  <a:srgbClr val="FF0000"/>
                </a:solidFill>
              </a:rPr>
              <a:t> 1000 </a:t>
            </a:r>
            <a:r>
              <a:rPr lang="en-US" sz="2400" b="1" dirty="0"/>
              <a:t>higher accelerating gradient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196184" y="343563"/>
            <a:ext cx="3468795" cy="26776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BIG factors </a:t>
            </a:r>
            <a:r>
              <a:rPr lang="en-US" sz="2400" b="1" dirty="0">
                <a:sym typeface="Wingdings"/>
              </a:rPr>
              <a:t> </a:t>
            </a:r>
            <a:r>
              <a:rPr lang="en-US" sz="2400" b="1" dirty="0"/>
              <a:t>Novel concepts pursue transformative concepts that can open new horizons in energy reach for HEP research</a:t>
            </a:r>
          </a:p>
        </p:txBody>
      </p:sp>
    </p:spTree>
    <p:extLst>
      <p:ext uri="{BB962C8B-B14F-4D97-AF65-F5344CB8AC3E}">
        <p14:creationId xmlns:p14="http://schemas.microsoft.com/office/powerpoint/2010/main" val="642536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4" grpId="0" animBg="1"/>
      <p:bldP spid="3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Acceleration: Conventional and Advanced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to get higher accelerating voltage?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384" y="1024875"/>
            <a:ext cx="4999172" cy="33288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5065" y="1458529"/>
            <a:ext cx="56356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Surfer gain velocity and energy by riding the water wave! </a:t>
            </a:r>
          </a:p>
          <a:p>
            <a:endParaRPr lang="en-US" dirty="0"/>
          </a:p>
          <a:p>
            <a:r>
              <a:rPr lang="en-US" dirty="0"/>
              <a:t>Charged particles gain energy by riding the electromagnetic wave!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71337" y="3582275"/>
            <a:ext cx="10959515" cy="2675611"/>
            <a:chOff x="323528" y="3861048"/>
            <a:chExt cx="10959515" cy="267561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3528" y="3861048"/>
              <a:ext cx="3340054" cy="267561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846486" y="4984598"/>
              <a:ext cx="7436557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Modern lasers</a:t>
              </a:r>
              <a:r>
                <a:rPr lang="en-US" dirty="0"/>
                <a:t> generate light pulses with very large transverse fields:</a:t>
              </a:r>
            </a:p>
            <a:p>
              <a:endParaRPr lang="en-US" dirty="0"/>
            </a:p>
            <a:p>
              <a:r>
                <a:rPr lang="en-US" sz="2000" b="1" dirty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Many 1.000 billion volt per meter</a:t>
              </a:r>
            </a:p>
            <a:p>
              <a:endParaRPr lang="en-US" dirty="0"/>
            </a:p>
            <a:p>
              <a:r>
                <a:rPr lang="en-US" b="1" dirty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Plasma or metallic structures </a:t>
              </a:r>
              <a:r>
                <a:rPr lang="en-US" dirty="0"/>
                <a:t>couple fields to our particles!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429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ANGUS Laser Laboratory for Accelerator R&amp;D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200 TW Ti-Sa laser, DESY &amp; University Hamburg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4480" y="1293197"/>
            <a:ext cx="7611040" cy="5072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2905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The Laser Promise: Transverse Electrical Field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We can produce every day very high transverse electrical fields</a:t>
            </a: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63"/>
          <a:stretch/>
        </p:blipFill>
        <p:spPr bwMode="auto">
          <a:xfrm>
            <a:off x="1524662" y="1232827"/>
            <a:ext cx="3816075" cy="191126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743"/>
          <a:stretch/>
        </p:blipFill>
        <p:spPr bwMode="auto">
          <a:xfrm>
            <a:off x="5461362" y="1223611"/>
            <a:ext cx="4940300" cy="191655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8" t="71886" r="27716" b="5708"/>
          <a:stretch>
            <a:fillRect/>
          </a:stretch>
        </p:blipFill>
        <p:spPr bwMode="auto">
          <a:xfrm>
            <a:off x="2820805" y="3504126"/>
            <a:ext cx="576064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own Arrow 7"/>
          <p:cNvSpPr/>
          <p:nvPr/>
        </p:nvSpPr>
        <p:spPr bwMode="auto">
          <a:xfrm>
            <a:off x="4548997" y="3144086"/>
            <a:ext cx="1656184" cy="36004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" name="Picture 8" descr="Screen Shot 2015-07-08 at 17.23.1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997" y="4656254"/>
            <a:ext cx="5652120" cy="16479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Screen Shot 2015-07-08 at 17.22.47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3874">
            <a:off x="2028717" y="4656254"/>
            <a:ext cx="1944242" cy="1723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429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fields trigger imagination of scientists and public…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New technology opens new possibilities</a:t>
            </a:r>
          </a:p>
        </p:txBody>
      </p:sp>
      <p:pic>
        <p:nvPicPr>
          <p:cNvPr id="5" name="Picture 4" descr="Screen Shot 2015-07-08 at 17.13.14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" t="619" r="315" b="248"/>
          <a:stretch/>
        </p:blipFill>
        <p:spPr>
          <a:xfrm>
            <a:off x="332664" y="1463557"/>
            <a:ext cx="6646698" cy="4427412"/>
          </a:xfrm>
          <a:prstGeom prst="rect">
            <a:avLst/>
          </a:prstGeom>
        </p:spPr>
      </p:pic>
      <p:grpSp>
        <p:nvGrpSpPr>
          <p:cNvPr id="6" name="Group 21"/>
          <p:cNvGrpSpPr>
            <a:grpSpLocks/>
          </p:cNvGrpSpPr>
          <p:nvPr/>
        </p:nvGrpSpPr>
        <p:grpSpPr bwMode="auto">
          <a:xfrm rot="-187260">
            <a:off x="7502775" y="3899172"/>
            <a:ext cx="1486571" cy="2557228"/>
            <a:chOff x="515820" y="1471673"/>
            <a:chExt cx="4536504" cy="7363601"/>
          </a:xfrm>
        </p:grpSpPr>
        <p:grpSp>
          <p:nvGrpSpPr>
            <p:cNvPr id="7" name="Group 6"/>
            <p:cNvGrpSpPr/>
            <p:nvPr/>
          </p:nvGrpSpPr>
          <p:grpSpPr>
            <a:xfrm>
              <a:off x="515820" y="1471673"/>
              <a:ext cx="4536504" cy="7363601"/>
              <a:chOff x="597744" y="1420416"/>
              <a:chExt cx="4968552" cy="806489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9" name="Rectangle 8"/>
              <p:cNvSpPr/>
              <p:nvPr/>
            </p:nvSpPr>
            <p:spPr bwMode="auto">
              <a:xfrm>
                <a:off x="597744" y="1420416"/>
                <a:ext cx="4968552" cy="8064896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100">
                  <a:solidFill>
                    <a:srgbClr val="0070C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>
                <a:off x="669752" y="1466226"/>
                <a:ext cx="4853951" cy="5699898"/>
                <a:chOff x="957784" y="2474338"/>
                <a:chExt cx="4853951" cy="5699898"/>
              </a:xfrm>
            </p:grpSpPr>
            <p:pic>
              <p:nvPicPr>
                <p:cNvPr id="12" name="Picture 11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57785" y="4156720"/>
                  <a:ext cx="4853950" cy="4017516"/>
                </a:xfrm>
                <a:prstGeom prst="rect">
                  <a:avLst/>
                </a:prstGeom>
              </p:spPr>
            </p:pic>
            <p:pic>
              <p:nvPicPr>
                <p:cNvPr id="13" name="Picture 12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57784" y="3508648"/>
                  <a:ext cx="3467100" cy="571500"/>
                </a:xfrm>
                <a:prstGeom prst="rect">
                  <a:avLst/>
                </a:prstGeom>
              </p:spPr>
            </p:pic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957784" y="2474338"/>
                  <a:ext cx="4536504" cy="1012357"/>
                </a:xfrm>
                <a:prstGeom prst="rect">
                  <a:avLst/>
                </a:prstGeom>
              </p:spPr>
            </p:pic>
          </p:grpSp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1760" y="3004592"/>
                <a:ext cx="4680520" cy="6298837"/>
              </a:xfrm>
              <a:prstGeom prst="rect">
                <a:avLst/>
              </a:prstGeom>
            </p:spPr>
          </p:pic>
        </p:grpSp>
        <p:sp>
          <p:nvSpPr>
            <p:cNvPr id="8" name="Rectangle 18"/>
            <p:cNvSpPr>
              <a:spLocks noChangeArrowheads="1"/>
            </p:cNvSpPr>
            <p:nvPr/>
          </p:nvSpPr>
          <p:spPr bwMode="auto">
            <a:xfrm>
              <a:off x="669752" y="5668888"/>
              <a:ext cx="4032448" cy="792088"/>
            </a:xfrm>
            <a:prstGeom prst="rect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solidFill>
                  <a:srgbClr val="0070C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436574" y="975522"/>
            <a:ext cx="2407440" cy="3904855"/>
            <a:chOff x="2455085" y="1340170"/>
            <a:chExt cx="3288834" cy="4996919"/>
          </a:xfrm>
        </p:grpSpPr>
        <p:sp>
          <p:nvSpPr>
            <p:cNvPr id="17" name="Rectangle 16"/>
            <p:cNvSpPr/>
            <p:nvPr/>
          </p:nvSpPr>
          <p:spPr>
            <a:xfrm>
              <a:off x="2463503" y="1340170"/>
              <a:ext cx="3280416" cy="4996919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09953" y="1761366"/>
              <a:ext cx="3161126" cy="451589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9" name="Picture 18" descr="Screen Shot 2015-12-16 at 14.52.05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5085" y="1344363"/>
              <a:ext cx="3212249" cy="448873"/>
            </a:xfrm>
            <a:prstGeom prst="rect">
              <a:avLst/>
            </a:prstGeom>
          </p:spPr>
        </p:pic>
      </p:grpSp>
      <p:grpSp>
        <p:nvGrpSpPr>
          <p:cNvPr id="20" name="Group 22"/>
          <p:cNvGrpSpPr>
            <a:grpSpLocks/>
          </p:cNvGrpSpPr>
          <p:nvPr/>
        </p:nvGrpSpPr>
        <p:grpSpPr bwMode="auto">
          <a:xfrm rot="154002">
            <a:off x="6300893" y="1176501"/>
            <a:ext cx="2664036" cy="2051343"/>
            <a:chOff x="5633352" y="1608966"/>
            <a:chExt cx="6912768" cy="5184576"/>
          </a:xfrm>
        </p:grpSpPr>
        <p:grpSp>
          <p:nvGrpSpPr>
            <p:cNvPr id="21" name="Group 20"/>
            <p:cNvGrpSpPr/>
            <p:nvPr/>
          </p:nvGrpSpPr>
          <p:grpSpPr>
            <a:xfrm>
              <a:off x="5633352" y="1608966"/>
              <a:ext cx="6912768" cy="5184576"/>
              <a:chOff x="5782320" y="1780456"/>
              <a:chExt cx="6912768" cy="518457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Rectangle 22"/>
              <p:cNvSpPr/>
              <p:nvPr/>
            </p:nvSpPr>
            <p:spPr bwMode="auto">
              <a:xfrm>
                <a:off x="5782320" y="1780456"/>
                <a:ext cx="6912768" cy="5184576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100">
                  <a:solidFill>
                    <a:srgbClr val="0070C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694612" y="3148608"/>
                <a:ext cx="4856460" cy="893661"/>
              </a:xfrm>
              <a:prstGeom prst="rect">
                <a:avLst/>
              </a:prstGeom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926336" y="4012704"/>
                <a:ext cx="6645980" cy="2818368"/>
              </a:xfrm>
              <a:prstGeom prst="rect">
                <a:avLst/>
              </a:prstGeom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866556" y="1904008"/>
                <a:ext cx="6540500" cy="1244600"/>
              </a:xfrm>
              <a:prstGeom prst="rect">
                <a:avLst/>
              </a:prstGeom>
            </p:spPr>
          </p:pic>
        </p:grpSp>
        <p:sp>
          <p:nvSpPr>
            <p:cNvPr id="22" name="Rectangle 19"/>
            <p:cNvSpPr>
              <a:spLocks noChangeArrowheads="1"/>
            </p:cNvSpPr>
            <p:nvPr/>
          </p:nvSpPr>
          <p:spPr bwMode="auto">
            <a:xfrm>
              <a:off x="5854328" y="5579482"/>
              <a:ext cx="4464496" cy="360040"/>
            </a:xfrm>
            <a:prstGeom prst="rect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solidFill>
                  <a:srgbClr val="0070C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08968">
            <a:off x="9517450" y="4609580"/>
            <a:ext cx="2386864" cy="18363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42905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Gradient – High Frequency – Small Dimensions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Understanding frequency bands and its basic properties</a:t>
            </a:r>
          </a:p>
        </p:txBody>
      </p:sp>
      <p:pic>
        <p:nvPicPr>
          <p:cNvPr id="5" name="Picture 4" descr="freq-acc-scaling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4" t="9801" r="12148" b="57391"/>
          <a:stretch/>
        </p:blipFill>
        <p:spPr>
          <a:xfrm>
            <a:off x="315149" y="1236039"/>
            <a:ext cx="8369051" cy="5156076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4219704" y="1967207"/>
            <a:ext cx="1224136" cy="504056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numCol="1" rtlCol="0" anchor="t" anchorCtr="0" compatLnSpc="1">
            <a:prstTxWarp prst="textNoShape">
              <a:avLst/>
            </a:prstTxWarp>
          </a:bodyPr>
          <a:lstStyle/>
          <a:p>
            <a:pPr defTabSz="914306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b="1" dirty="0">
              <a:latin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2995568" y="1967207"/>
            <a:ext cx="1224136" cy="504056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numCol="1" rtlCol="0" anchor="t" anchorCtr="0" compatLnSpc="1">
            <a:prstTxWarp prst="textNoShape">
              <a:avLst/>
            </a:prstTxWarp>
          </a:bodyPr>
          <a:lstStyle/>
          <a:p>
            <a:pPr defTabSz="914306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b="1" dirty="0"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5" y="3724610"/>
            <a:ext cx="1906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Sketch Padamse, Tigner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35052" y="3684540"/>
            <a:ext cx="19374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“Runzelröhre”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8045" y="4012642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20.000.000 Volt per Meter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306363" y="2076840"/>
            <a:ext cx="4166526" cy="259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3008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Gradient – High Frequency – Small Dimensions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Understanding frequency bands and its basic properties</a:t>
            </a:r>
          </a:p>
          <a:p>
            <a:endParaRPr lang="en-US" dirty="0"/>
          </a:p>
        </p:txBody>
      </p:sp>
      <p:pic>
        <p:nvPicPr>
          <p:cNvPr id="5" name="Picture 4" descr="freq-acc-scaling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4" t="30730" r="12148" b="45853"/>
          <a:stretch/>
        </p:blipFill>
        <p:spPr>
          <a:xfrm>
            <a:off x="395537" y="2196976"/>
            <a:ext cx="8369051" cy="3680296"/>
          </a:xfrm>
          <a:prstGeom prst="rect">
            <a:avLst/>
          </a:prstGeom>
        </p:spPr>
      </p:pic>
      <p:pic>
        <p:nvPicPr>
          <p:cNvPr id="6" name="Picture 5" descr="freq-acc-scaling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4" t="9801" r="12148" b="85028"/>
          <a:stretch/>
        </p:blipFill>
        <p:spPr>
          <a:xfrm>
            <a:off x="395537" y="1438176"/>
            <a:ext cx="8369051" cy="812676"/>
          </a:xfrm>
          <a:prstGeom prst="rect">
            <a:avLst/>
          </a:prstGeom>
        </p:spPr>
      </p:pic>
      <p:sp>
        <p:nvSpPr>
          <p:cNvPr id="7" name="Down Arrow 6"/>
          <p:cNvSpPr/>
          <p:nvPr/>
        </p:nvSpPr>
        <p:spPr bwMode="auto">
          <a:xfrm>
            <a:off x="899592" y="2708920"/>
            <a:ext cx="288032" cy="115212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6" rIns="91430" bIns="45716" numCol="1" rtlCol="0" anchor="t" anchorCtr="0" compatLnSpc="1">
            <a:prstTxWarp prst="textNoShape">
              <a:avLst/>
            </a:prstTxWarp>
          </a:bodyPr>
          <a:lstStyle/>
          <a:p>
            <a:pPr defTabSz="914306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>
              <a:latin typeface="Arial" charset="0"/>
            </a:endParaRPr>
          </a:p>
        </p:txBody>
      </p:sp>
      <p:pic>
        <p:nvPicPr>
          <p:cNvPr id="11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35" r="44111" b="8110"/>
          <a:stretch/>
        </p:blipFill>
        <p:spPr bwMode="auto">
          <a:xfrm rot="16200000">
            <a:off x="8602442" y="2055498"/>
            <a:ext cx="3492329" cy="2368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32337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Gradient – High Frequency – Small Dimensions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Understanding frequency bands and its basic properties</a:t>
            </a:r>
          </a:p>
          <a:p>
            <a:endParaRPr lang="en-US" dirty="0"/>
          </a:p>
        </p:txBody>
      </p:sp>
      <p:pic>
        <p:nvPicPr>
          <p:cNvPr id="5" name="Picture 4" descr="freq-acc-scaling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4" t="42430" r="12148" b="31953"/>
          <a:stretch/>
        </p:blipFill>
        <p:spPr>
          <a:xfrm>
            <a:off x="395537" y="2204864"/>
            <a:ext cx="8369051" cy="4025900"/>
          </a:xfrm>
          <a:prstGeom prst="rect">
            <a:avLst/>
          </a:prstGeom>
        </p:spPr>
      </p:pic>
      <p:pic>
        <p:nvPicPr>
          <p:cNvPr id="6" name="Picture 5" descr="freq-acc-scaling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4" t="9801" r="12148" b="85028"/>
          <a:stretch/>
        </p:blipFill>
        <p:spPr>
          <a:xfrm>
            <a:off x="395537" y="1425476"/>
            <a:ext cx="8369051" cy="812676"/>
          </a:xfrm>
          <a:prstGeom prst="rect">
            <a:avLst/>
          </a:prstGeom>
        </p:spPr>
      </p:pic>
      <p:sp>
        <p:nvSpPr>
          <p:cNvPr id="7" name="Down Arrow 6"/>
          <p:cNvSpPr/>
          <p:nvPr/>
        </p:nvSpPr>
        <p:spPr bwMode="auto">
          <a:xfrm>
            <a:off x="899592" y="2708920"/>
            <a:ext cx="288032" cy="115212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6" rIns="91430" bIns="45716" numCol="1" rtlCol="0" anchor="t" anchorCtr="0" compatLnSpc="1">
            <a:prstTxWarp prst="textNoShape">
              <a:avLst/>
            </a:prstTxWarp>
          </a:bodyPr>
          <a:lstStyle/>
          <a:p>
            <a:pPr defTabSz="914306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>
              <a:latin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4283969" y="3933056"/>
            <a:ext cx="1224136" cy="504056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numCol="1" rtlCol="0" anchor="t" anchorCtr="0" compatLnSpc="1">
            <a:prstTxWarp prst="textNoShape">
              <a:avLst/>
            </a:prstTxWarp>
          </a:bodyPr>
          <a:lstStyle/>
          <a:p>
            <a:pPr defTabSz="914306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b="1" dirty="0"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131841" y="3933056"/>
            <a:ext cx="1224136" cy="504056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numCol="1" rtlCol="0" anchor="t" anchorCtr="0" compatLnSpc="1">
            <a:prstTxWarp prst="textNoShape">
              <a:avLst/>
            </a:prstTxWarp>
          </a:bodyPr>
          <a:lstStyle/>
          <a:p>
            <a:pPr defTabSz="914306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0515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163809"/>
            <a:ext cx="9144000" cy="623731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numCol="1" rtlCol="0" anchor="t" anchorCtr="0" compatLnSpc="1">
            <a:prstTxWarp prst="textNoShape">
              <a:avLst/>
            </a:prstTxWarp>
          </a:bodyPr>
          <a:lstStyle/>
          <a:p>
            <a:pPr defTabSz="914306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>
              <a:latin typeface="Arial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92114" y="91801"/>
            <a:ext cx="8372474" cy="6383312"/>
            <a:chOff x="392113" y="692696"/>
            <a:chExt cx="8372474" cy="6383312"/>
          </a:xfrm>
        </p:grpSpPr>
        <p:pic>
          <p:nvPicPr>
            <p:cNvPr id="7" name="Picture 6" descr="freq-acc-scaling.pd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94" t="53922" r="12148" b="10404"/>
            <a:stretch/>
          </p:blipFill>
          <p:spPr>
            <a:xfrm>
              <a:off x="392113" y="1469604"/>
              <a:ext cx="8369051" cy="5606404"/>
            </a:xfrm>
            <a:prstGeom prst="rect">
              <a:avLst/>
            </a:prstGeom>
          </p:spPr>
        </p:pic>
        <p:pic>
          <p:nvPicPr>
            <p:cNvPr id="8" name="Picture 7" descr="freq-acc-scaling.pd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94" t="9801" r="12148" b="85028"/>
            <a:stretch/>
          </p:blipFill>
          <p:spPr>
            <a:xfrm>
              <a:off x="395536" y="692696"/>
              <a:ext cx="8369051" cy="812676"/>
            </a:xfrm>
            <a:prstGeom prst="rect">
              <a:avLst/>
            </a:prstGeom>
          </p:spPr>
        </p:pic>
      </p:grpSp>
      <p:sp>
        <p:nvSpPr>
          <p:cNvPr id="9" name="Down Arrow 8"/>
          <p:cNvSpPr/>
          <p:nvPr/>
        </p:nvSpPr>
        <p:spPr bwMode="auto">
          <a:xfrm>
            <a:off x="899592" y="1459953"/>
            <a:ext cx="288032" cy="115212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6" rIns="91430" bIns="45716" numCol="1" rtlCol="0" anchor="t" anchorCtr="0" compatLnSpc="1">
            <a:prstTxWarp prst="textNoShape">
              <a:avLst/>
            </a:prstTxWarp>
          </a:bodyPr>
          <a:lstStyle/>
          <a:p>
            <a:pPr defTabSz="914306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>
              <a:latin typeface="Arial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899592" y="4268265"/>
            <a:ext cx="288032" cy="115212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6" rIns="91430" bIns="45716" numCol="1" rtlCol="0" anchor="t" anchorCtr="0" compatLnSpc="1">
            <a:prstTxWarp prst="textNoShape">
              <a:avLst/>
            </a:prstTxWarp>
          </a:bodyPr>
          <a:lstStyle/>
          <a:p>
            <a:pPr defTabSz="914306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283969" y="5924449"/>
            <a:ext cx="1224136" cy="504056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numCol="1" rtlCol="0" anchor="t" anchorCtr="0" compatLnSpc="1">
            <a:prstTxWarp prst="textNoShape">
              <a:avLst/>
            </a:prstTxWarp>
          </a:bodyPr>
          <a:lstStyle/>
          <a:p>
            <a:pPr defTabSz="914306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b="1" dirty="0">
              <a:latin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3131841" y="5924449"/>
            <a:ext cx="1224136" cy="504056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numCol="1" rtlCol="0" anchor="t" anchorCtr="0" compatLnSpc="1">
            <a:prstTxWarp prst="textNoShape">
              <a:avLst/>
            </a:prstTxWarp>
          </a:bodyPr>
          <a:lstStyle/>
          <a:p>
            <a:pPr defTabSz="914306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b="1" dirty="0"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4283969" y="811881"/>
            <a:ext cx="1224136" cy="504056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numCol="1" rtlCol="0" anchor="t" anchorCtr="0" compatLnSpc="1">
            <a:prstTxWarp prst="textNoShape">
              <a:avLst/>
            </a:prstTxWarp>
          </a:bodyPr>
          <a:lstStyle/>
          <a:p>
            <a:pPr defTabSz="914306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b="1" dirty="0">
              <a:latin typeface="Arial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3131841" y="811881"/>
            <a:ext cx="1224136" cy="504056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numCol="1" rtlCol="0" anchor="t" anchorCtr="0" compatLnSpc="1">
            <a:prstTxWarp prst="textNoShape">
              <a:avLst/>
            </a:prstTxWarp>
          </a:bodyPr>
          <a:lstStyle/>
          <a:p>
            <a:pPr defTabSz="914306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b="1" dirty="0">
              <a:latin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5580112" y="5897065"/>
            <a:ext cx="3168352" cy="504056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numCol="1" rtlCol="0" anchor="t" anchorCtr="0" compatLnSpc="1">
            <a:prstTxWarp prst="textNoShape">
              <a:avLst/>
            </a:prstTxWarp>
          </a:bodyPr>
          <a:lstStyle/>
          <a:p>
            <a:pPr defTabSz="914306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b="1" dirty="0">
              <a:latin typeface="Arial" charset="0"/>
            </a:endParaRPr>
          </a:p>
        </p:txBody>
      </p:sp>
      <p:pic>
        <p:nvPicPr>
          <p:cNvPr id="16" name="Picture 3" descr="2014-10-09_Plasma-Beschleuniger_HME-0015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96" t="44594" r="36119" b="36827"/>
          <a:stretch/>
        </p:blipFill>
        <p:spPr bwMode="auto">
          <a:xfrm rot="16200000">
            <a:off x="7431747" y="2205787"/>
            <a:ext cx="5895501" cy="2435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66983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Gradient – High Frequency – Small Dimensions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Powering novel accelerators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4583656" y="4560084"/>
            <a:ext cx="3456384" cy="165618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8650" algn="l"/>
              </a:tabLst>
            </a:pPr>
            <a:r>
              <a:rPr lang="en-US" sz="1600" dirty="0">
                <a:latin typeface="Arial" charset="0"/>
              </a:rPr>
              <a:t>	</a:t>
            </a:r>
            <a:r>
              <a:rPr lang="en-US" sz="2400" b="1" dirty="0">
                <a:latin typeface="Arial" charset="0"/>
              </a:rPr>
              <a:t>Plasma</a:t>
            </a:r>
            <a:br>
              <a:rPr lang="en-US" sz="2400" b="1" dirty="0">
                <a:latin typeface="Arial" charset="0"/>
              </a:rPr>
            </a:br>
            <a:r>
              <a:rPr lang="en-US" sz="2400" b="1" dirty="0">
                <a:latin typeface="Arial" charset="0"/>
              </a:rPr>
              <a:t>	Accelerator</a:t>
            </a:r>
            <a:br>
              <a:rPr lang="en-US" sz="2400" dirty="0">
                <a:latin typeface="Arial" charset="0"/>
              </a:rPr>
            </a:br>
            <a:r>
              <a:rPr lang="en-US" sz="1600" dirty="0">
                <a:latin typeface="Arial" charset="0"/>
              </a:rPr>
              <a:t>	Laser- or beam driven</a:t>
            </a:r>
            <a:br>
              <a:rPr lang="en-US" sz="1600" dirty="0">
                <a:latin typeface="Arial" charset="0"/>
              </a:rPr>
            </a:br>
            <a:r>
              <a:rPr lang="en-US" sz="1600" dirty="0">
                <a:latin typeface="Arial" charset="0"/>
              </a:rPr>
              <a:t>	Dynamic Plasma Structure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8650" algn="l"/>
              </a:tabLst>
            </a:pPr>
            <a:r>
              <a:rPr lang="en-US" sz="1600" dirty="0">
                <a:latin typeface="Arial" charset="0"/>
              </a:rPr>
              <a:t>	Plasma field calculations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6047272" y="1394574"/>
            <a:ext cx="1872208" cy="1008112"/>
          </a:xfrm>
          <a:prstGeom prst="rect">
            <a:avLst/>
          </a:prstGeom>
          <a:solidFill>
            <a:srgbClr val="D9D9D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238960" y="1394574"/>
            <a:ext cx="1872208" cy="1008112"/>
          </a:xfrm>
          <a:prstGeom prst="rect">
            <a:avLst/>
          </a:prstGeom>
          <a:solidFill>
            <a:srgbClr val="D9D9D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398253" y="1375134"/>
            <a:ext cx="1872208" cy="1008112"/>
          </a:xfrm>
          <a:prstGeom prst="rect">
            <a:avLst/>
          </a:prstGeom>
          <a:solidFill>
            <a:srgbClr val="D9D9D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07479" y="1394574"/>
            <a:ext cx="9668496" cy="3456384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47788">
              <a:buFont typeface="Arial" panose="020B0604020202020204" pitchFamily="34" charset="0"/>
              <a:buNone/>
              <a:tabLst>
                <a:tab pos="2060575" algn="l"/>
                <a:tab pos="3051175" algn="l"/>
                <a:tab pos="4930775" algn="l"/>
                <a:tab pos="5830888" algn="l"/>
              </a:tabLst>
            </a:pPr>
            <a:r>
              <a:rPr lang="en-US" sz="1800" b="1" dirty="0"/>
              <a:t>High	</a:t>
            </a:r>
            <a:r>
              <a:rPr lang="en-US" sz="1800" b="1" dirty="0">
                <a:sym typeface="Wingdings"/>
              </a:rPr>
              <a:t> 	High	  	Small </a:t>
            </a:r>
            <a:br>
              <a:rPr lang="en-US" sz="1800" b="1" dirty="0">
                <a:sym typeface="Wingdings"/>
              </a:rPr>
            </a:br>
            <a:r>
              <a:rPr lang="en-US" sz="1800" b="1" dirty="0">
                <a:sym typeface="Wingdings"/>
              </a:rPr>
              <a:t>Gradients 		Frequencies		Dimensions</a:t>
            </a:r>
            <a:br>
              <a:rPr lang="en-US" sz="1800" b="1" dirty="0">
                <a:sym typeface="Wingdings"/>
              </a:rPr>
            </a:br>
            <a:r>
              <a:rPr lang="en-US" sz="1800" b="1" dirty="0">
                <a:sym typeface="Wingdings"/>
              </a:rPr>
              <a:t>(1 – 100 GV/m)		(&gt; 100 GHz)		(&lt; 1 mm)</a:t>
            </a:r>
            <a:br>
              <a:rPr lang="en-US" sz="1800" b="1" dirty="0">
                <a:sym typeface="Wingdings"/>
              </a:rPr>
            </a:br>
            <a:r>
              <a:rPr lang="en-US" sz="1400" b="1" dirty="0">
                <a:sym typeface="Wingdings"/>
              </a:rPr>
              <a:t> </a:t>
            </a:r>
            <a:endParaRPr lang="en-US" sz="1800" b="1" dirty="0">
              <a:sym typeface="Wingdings"/>
            </a:endParaRPr>
          </a:p>
          <a:p>
            <a:r>
              <a:rPr lang="en-US" sz="1800" dirty="0">
                <a:sym typeface="Wingdings"/>
              </a:rPr>
              <a:t>No </a:t>
            </a:r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Wingdings"/>
              </a:rPr>
              <a:t>klystrons </a:t>
            </a:r>
            <a:r>
              <a:rPr lang="en-US" sz="1800" dirty="0">
                <a:sym typeface="Wingdings"/>
              </a:rPr>
              <a:t>for high frequencies!</a:t>
            </a:r>
          </a:p>
          <a:p>
            <a:r>
              <a:rPr lang="en-US" sz="1800" dirty="0">
                <a:sym typeface="Wingdings"/>
              </a:rPr>
              <a:t>Use </a:t>
            </a:r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Wingdings"/>
              </a:rPr>
              <a:t>particle bunches or laser pulses </a:t>
            </a:r>
            <a:r>
              <a:rPr lang="en-US" sz="1800" dirty="0">
                <a:sym typeface="Wingdings"/>
              </a:rPr>
              <a:t>as drivers.</a:t>
            </a:r>
          </a:p>
          <a:p>
            <a:r>
              <a:rPr lang="en-US" sz="1800" dirty="0">
                <a:sym typeface="Wingdings"/>
              </a:rPr>
              <a:t>Material limitations solved through “new cavities”: dielectric materials, </a:t>
            </a:r>
            <a:br>
              <a:rPr lang="en-US" sz="1800" dirty="0">
                <a:sym typeface="Wingdings"/>
              </a:rPr>
            </a:br>
            <a:r>
              <a:rPr lang="en-US" sz="1800" dirty="0">
                <a:sym typeface="Wingdings"/>
              </a:rPr>
              <a:t>plasma cavities, </a:t>
            </a:r>
            <a:r>
              <a:rPr lang="is-IS" sz="1800" dirty="0">
                <a:sym typeface="Wingdings"/>
              </a:rPr>
              <a:t>…</a:t>
            </a:r>
          </a:p>
          <a:p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Wingdings"/>
              </a:rPr>
              <a:t>Two main directions</a:t>
            </a:r>
            <a:r>
              <a:rPr lang="en-US" sz="1800" dirty="0">
                <a:sym typeface="Wingdings"/>
              </a:rPr>
              <a:t>: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407192" y="4560084"/>
            <a:ext cx="3456384" cy="165618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8650" algn="l"/>
              </a:tabLst>
            </a:pPr>
            <a:r>
              <a:rPr lang="en-US" sz="1600" dirty="0">
                <a:latin typeface="Arial" charset="0"/>
              </a:rPr>
              <a:t>	</a:t>
            </a:r>
            <a:r>
              <a:rPr lang="en-US" sz="2400" b="1" dirty="0">
                <a:latin typeface="Arial" charset="0"/>
              </a:rPr>
              <a:t>Microstructure </a:t>
            </a:r>
            <a:br>
              <a:rPr lang="en-US" sz="2400" b="1" dirty="0">
                <a:latin typeface="Arial" charset="0"/>
              </a:rPr>
            </a:br>
            <a:r>
              <a:rPr lang="en-US" sz="2400" b="1" dirty="0">
                <a:latin typeface="Arial" charset="0"/>
              </a:rPr>
              <a:t>	Accelerator</a:t>
            </a:r>
            <a:r>
              <a:rPr lang="en-US" sz="1600" dirty="0">
                <a:latin typeface="Arial" charset="0"/>
              </a:rPr>
              <a:t>	Laser- or beam driven</a:t>
            </a:r>
            <a:br>
              <a:rPr lang="en-US" sz="1600" dirty="0">
                <a:latin typeface="Arial" charset="0"/>
              </a:rPr>
            </a:br>
            <a:r>
              <a:rPr lang="en-US" sz="1600" dirty="0">
                <a:latin typeface="Arial" charset="0"/>
              </a:rPr>
              <a:t>	Vacuum accelerators</a:t>
            </a:r>
            <a:br>
              <a:rPr lang="en-US" sz="1600" dirty="0">
                <a:latin typeface="Arial" charset="0"/>
              </a:rPr>
            </a:br>
            <a:r>
              <a:rPr lang="en-US" sz="1600" dirty="0">
                <a:latin typeface="Arial" charset="0"/>
              </a:rPr>
              <a:t>	Conventional field design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2671" y="4424697"/>
            <a:ext cx="6125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655664" y="4424697"/>
            <a:ext cx="6125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2</a:t>
            </a:r>
          </a:p>
        </p:txBody>
      </p:sp>
      <p:pic>
        <p:nvPicPr>
          <p:cNvPr id="13" name="Picture 3" descr="2014-10-09_Plasma-Beschleuniger_HME-00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6899" y="1353769"/>
            <a:ext cx="3139689" cy="2093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8988" y="3740449"/>
            <a:ext cx="3146138" cy="209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First RF </a:t>
            </a:r>
            <a:r>
              <a:rPr lang="en-US" dirty="0" err="1">
                <a:latin typeface="Arial" charset="0"/>
              </a:rPr>
              <a:t>Linac</a:t>
            </a:r>
            <a:r>
              <a:rPr lang="en-US" dirty="0">
                <a:latin typeface="Arial" charset="0"/>
              </a:rPr>
              <a:t> Setup: </a:t>
            </a:r>
            <a:r>
              <a:rPr lang="en-US" sz="3200" dirty="0">
                <a:latin typeface="Arial" charset="0"/>
              </a:rPr>
              <a:t>PhD </a:t>
            </a:r>
            <a:r>
              <a:rPr lang="en-US" sz="3200" dirty="0" err="1">
                <a:latin typeface="Arial" charset="0"/>
              </a:rPr>
              <a:t>Wideröe</a:t>
            </a:r>
            <a:r>
              <a:rPr lang="en-US" sz="3200" dirty="0">
                <a:latin typeface="Arial" charset="0"/>
              </a:rPr>
              <a:t> 1927 in Aachen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Where RF accelerators started in practice</a:t>
            </a:r>
          </a:p>
        </p:txBody>
      </p:sp>
      <p:pic>
        <p:nvPicPr>
          <p:cNvPr id="9" name="Picture 2" descr="wie-05-04-portr-193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595" y="1448527"/>
            <a:ext cx="2103439" cy="282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5861" y="2594134"/>
            <a:ext cx="4437199" cy="3641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87918" y="925545"/>
            <a:ext cx="4107915" cy="5546007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11134593" y="4777332"/>
            <a:ext cx="1172611" cy="36929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lIns="91400" tIns="45700" rIns="91400" bIns="4570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/>
              <a:t>27 pages</a:t>
            </a:r>
          </a:p>
        </p:txBody>
      </p:sp>
    </p:spTree>
    <p:extLst>
      <p:ext uri="{BB962C8B-B14F-4D97-AF65-F5344CB8AC3E}">
        <p14:creationId xmlns:p14="http://schemas.microsoft.com/office/powerpoint/2010/main" val="10885677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Laser-Driven Micro Structures (Vacuum) – 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Vacuum dielectric accelerator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95672" y="1330891"/>
            <a:ext cx="9849001" cy="4792663"/>
          </a:xfrm>
          <a:prstGeom prst="rect">
            <a:avLst/>
          </a:prstGeom>
        </p:spPr>
        <p:txBody>
          <a:bodyPr>
            <a:noAutofit/>
          </a:bodyPr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 </a:t>
            </a:r>
            <a:r>
              <a:rPr lang="en-US" sz="2000" dirty="0" err="1"/>
              <a:t>GeV</a:t>
            </a:r>
            <a:r>
              <a:rPr lang="en-US" sz="2000" dirty="0"/>
              <a:t>/m possible but low absolute energies achieved so far</a:t>
            </a:r>
          </a:p>
          <a:p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AXSIS project (ERC synergy grant) </a:t>
            </a:r>
            <a:r>
              <a:rPr lang="en-US" sz="2000" dirty="0"/>
              <a:t>at DESY/</a:t>
            </a:r>
            <a:br>
              <a:rPr lang="en-US" sz="2000" dirty="0"/>
            </a:br>
            <a:r>
              <a:rPr lang="en-US" sz="2000" dirty="0" err="1"/>
              <a:t>Uni</a:t>
            </a:r>
            <a:r>
              <a:rPr lang="en-US" sz="2000" dirty="0"/>
              <a:t> Hamburg: THz laser-driven accelerator with </a:t>
            </a:r>
            <a:br>
              <a:rPr lang="en-US" sz="2000" dirty="0"/>
            </a:br>
            <a:r>
              <a:rPr lang="en-US" sz="2000" dirty="0" err="1"/>
              <a:t>atto</a:t>
            </a:r>
            <a:r>
              <a:rPr lang="en-US" sz="2000" dirty="0"/>
              <a:t>-second science </a:t>
            </a:r>
            <a:r>
              <a:rPr lang="en-US" i="1" dirty="0">
                <a:sym typeface="Wingdings"/>
              </a:rPr>
              <a:t> </a:t>
            </a:r>
            <a:r>
              <a:rPr lang="en-US" i="1" dirty="0" err="1">
                <a:sym typeface="Wingdings"/>
              </a:rPr>
              <a:t>Kärtner</a:t>
            </a:r>
            <a:r>
              <a:rPr lang="en-US" i="1" dirty="0">
                <a:sym typeface="Wingdings"/>
              </a:rPr>
              <a:t>/</a:t>
            </a:r>
            <a:r>
              <a:rPr lang="en-US" i="1" dirty="0" err="1">
                <a:sym typeface="Wingdings"/>
              </a:rPr>
              <a:t>Fromme</a:t>
            </a:r>
            <a:r>
              <a:rPr lang="en-US" i="1" dirty="0">
                <a:sym typeface="Wingdings"/>
              </a:rPr>
              <a:t>/Chapman/Assmann</a:t>
            </a:r>
            <a:endParaRPr lang="en-US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1560" t="36386" r="17580" b="38166"/>
          <a:stretch/>
        </p:blipFill>
        <p:spPr>
          <a:xfrm>
            <a:off x="540566" y="2919515"/>
            <a:ext cx="9192000" cy="2561705"/>
          </a:xfrm>
          <a:prstGeom prst="rect">
            <a:avLst/>
          </a:prstGeom>
        </p:spPr>
      </p:pic>
      <p:pic>
        <p:nvPicPr>
          <p:cNvPr id="7" name="Picture 6" descr="Screen Shot 2016-01-17 at 19.52.2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319" y="5525821"/>
            <a:ext cx="4963716" cy="12502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4009" y="1374870"/>
            <a:ext cx="1691680" cy="218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7614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THz Laser Lab (DESY, CFEL, University Hamburg)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Vacuum dielectric accelerator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1796" y="1254995"/>
            <a:ext cx="8083069" cy="5387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1774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Laser-Driven Micro Structures (Vacuum) – 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Vacuum dielectric accelerator</a:t>
            </a:r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06479" y="1299920"/>
            <a:ext cx="8520113" cy="4693691"/>
          </a:xfrm>
          <a:prstGeom prst="rect">
            <a:avLst/>
          </a:prstGeom>
        </p:spPr>
        <p:txBody>
          <a:bodyPr>
            <a:noAutofit/>
          </a:bodyPr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“Accelerator on a Chip” </a:t>
            </a:r>
            <a:r>
              <a:rPr lang="en-US" sz="2000" dirty="0"/>
              <a:t>grant from Moore foundation for work by/at Stanford, SLAC, University Erlangen, DESY, University Hamburg, PSI, EPFL, University Darmstadt, CST, UCLA</a:t>
            </a:r>
          </a:p>
          <a:p>
            <a:r>
              <a:rPr lang="de-DE" sz="2000" dirty="0"/>
              <a:t>Lasers </a:t>
            </a:r>
            <a:r>
              <a:rPr lang="de-DE" sz="2000" dirty="0" err="1"/>
              <a:t>drive</a:t>
            </a:r>
            <a:r>
              <a:rPr lang="de-DE" sz="2000" dirty="0"/>
              <a:t> </a:t>
            </a:r>
            <a:r>
              <a:rPr lang="de-DE" sz="20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structures</a:t>
            </a:r>
            <a:r>
              <a:rPr lang="de-DE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br>
              <a:rPr lang="de-DE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de-DE" sz="20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that</a:t>
            </a:r>
            <a:r>
              <a:rPr lang="de-DE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de-DE" sz="20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are</a:t>
            </a:r>
            <a:r>
              <a:rPr lang="de-DE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de-DE" sz="20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engraved</a:t>
            </a:r>
            <a:r>
              <a:rPr lang="de-DE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on </a:t>
            </a:r>
            <a:br>
              <a:rPr lang="de-DE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de-DE" sz="20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microchips</a:t>
            </a:r>
            <a:r>
              <a:rPr lang="de-DE" sz="2000" dirty="0"/>
              <a:t> (e.g. Silicium)</a:t>
            </a:r>
          </a:p>
          <a:p>
            <a:r>
              <a:rPr lang="de-DE" sz="2000" dirty="0"/>
              <a:t>Major </a:t>
            </a:r>
            <a:r>
              <a:rPr lang="de-DE" sz="2000" dirty="0" err="1"/>
              <a:t>breakthroughs</a:t>
            </a:r>
            <a:r>
              <a:rPr lang="de-DE" sz="2000" dirty="0"/>
              <a:t> </a:t>
            </a:r>
            <a:r>
              <a:rPr lang="de-DE" sz="2000" dirty="0" err="1"/>
              <a:t>can</a:t>
            </a:r>
            <a:r>
              <a:rPr lang="de-DE" sz="2000" dirty="0"/>
              <a:t> </a:t>
            </a:r>
            <a:br>
              <a:rPr lang="de-DE" sz="2000" dirty="0"/>
            </a:br>
            <a:r>
              <a:rPr lang="de-DE" sz="2000" dirty="0" err="1"/>
              <a:t>be</a:t>
            </a:r>
            <a:r>
              <a:rPr lang="de-DE" sz="2000" dirty="0"/>
              <a:t> </a:t>
            </a:r>
            <a:r>
              <a:rPr lang="de-DE" sz="2000" dirty="0" err="1"/>
              <a:t>envisaged</a:t>
            </a:r>
            <a:r>
              <a:rPr lang="de-DE" sz="2000" dirty="0"/>
              <a:t>:</a:t>
            </a:r>
          </a:p>
          <a:p>
            <a:pPr lvl="1"/>
            <a:r>
              <a:rPr lang="de-DE" sz="1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Mass</a:t>
            </a:r>
            <a:r>
              <a:rPr lang="de-DE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de-DE" sz="1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production</a:t>
            </a:r>
            <a:endParaRPr lang="de-DE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lvl="1"/>
            <a:r>
              <a:rPr lang="de-DE" sz="1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Implantable</a:t>
            </a:r>
            <a:r>
              <a:rPr lang="de-DE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de-DE" sz="1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accelerators</a:t>
            </a:r>
            <a:r>
              <a:rPr lang="de-DE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br>
              <a:rPr lang="de-DE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de-DE" sz="1800" dirty="0" err="1"/>
              <a:t>for</a:t>
            </a:r>
            <a:r>
              <a:rPr lang="de-DE" sz="1800" dirty="0"/>
              <a:t> in-body </a:t>
            </a:r>
            <a:r>
              <a:rPr lang="de-DE" sz="1800" dirty="0" err="1"/>
              <a:t>irradiation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tumors</a:t>
            </a:r>
            <a:endParaRPr lang="de-DE" sz="1800" dirty="0"/>
          </a:p>
          <a:p>
            <a:pPr lvl="1"/>
            <a:r>
              <a:rPr lang="de-DE" sz="1800" dirty="0" err="1"/>
              <a:t>Accelerators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outer</a:t>
            </a:r>
            <a:r>
              <a:rPr lang="de-DE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de-DE" sz="1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space</a:t>
            </a:r>
            <a:endParaRPr lang="de-DE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1321" y="3126362"/>
            <a:ext cx="4553360" cy="30355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4804" y="418703"/>
            <a:ext cx="2741896" cy="2446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4688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Financed by Silicon Valley billionaire...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Science for society</a:t>
            </a:r>
          </a:p>
          <a:p>
            <a:endParaRPr lang="en-US" dirty="0"/>
          </a:p>
        </p:txBody>
      </p:sp>
      <p:pic>
        <p:nvPicPr>
          <p:cNvPr id="5" name="Picture 4" descr="Screen Shot 2016-01-17 at 19.44.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51" y="1308683"/>
            <a:ext cx="5223565" cy="5157257"/>
          </a:xfrm>
          <a:prstGeom prst="rect">
            <a:avLst/>
          </a:prstGeom>
        </p:spPr>
      </p:pic>
      <p:pic>
        <p:nvPicPr>
          <p:cNvPr id="6" name="Picture 5" descr="Screen Shot 2016-01-17 at 19.48.5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846" y="1868005"/>
            <a:ext cx="2344746" cy="1448009"/>
          </a:xfrm>
          <a:prstGeom prst="rect">
            <a:avLst/>
          </a:prstGeom>
        </p:spPr>
      </p:pic>
      <p:pic>
        <p:nvPicPr>
          <p:cNvPr id="7" name="Picture 6" descr="Screen Shot 2016-01-17 at 19.46.36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55"/>
          <a:stretch/>
        </p:blipFill>
        <p:spPr>
          <a:xfrm>
            <a:off x="6463616" y="1293351"/>
            <a:ext cx="5315046" cy="544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684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The Laser Promise: Transverse Electrical Field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We can produce every day very high transverse electrical fields</a:t>
            </a: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63"/>
          <a:stretch/>
        </p:blipFill>
        <p:spPr bwMode="auto">
          <a:xfrm>
            <a:off x="1524662" y="1232827"/>
            <a:ext cx="3816075" cy="191126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743"/>
          <a:stretch/>
        </p:blipFill>
        <p:spPr bwMode="auto">
          <a:xfrm>
            <a:off x="5461362" y="1223611"/>
            <a:ext cx="4940300" cy="191655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8" t="71886" r="27716" b="5708"/>
          <a:stretch>
            <a:fillRect/>
          </a:stretch>
        </p:blipFill>
        <p:spPr bwMode="auto">
          <a:xfrm>
            <a:off x="2820805" y="3504126"/>
            <a:ext cx="576064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own Arrow 7"/>
          <p:cNvSpPr/>
          <p:nvPr/>
        </p:nvSpPr>
        <p:spPr bwMode="auto">
          <a:xfrm>
            <a:off x="4548997" y="3144086"/>
            <a:ext cx="1656184" cy="36004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" name="Picture 8" descr="Screen Shot 2015-07-08 at 17.23.1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997" y="4656254"/>
            <a:ext cx="5652120" cy="16479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Screen Shot 2015-07-08 at 17.22.47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3874">
            <a:off x="2028717" y="4656254"/>
            <a:ext cx="1944242" cy="1723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1921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>Lorentz Force F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direction of the field matters</a:t>
            </a: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532" y="1360598"/>
            <a:ext cx="5719762" cy="9572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194" y="2806811"/>
            <a:ext cx="2151063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rot="5400000" flipH="1" flipV="1">
            <a:off x="4351169" y="2914761"/>
            <a:ext cx="25400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 flipV="1">
            <a:off x="7050713" y="3366404"/>
            <a:ext cx="2527300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Screen Shot 2015-07-08 at 17.26.5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288" y="4068848"/>
            <a:ext cx="3463421" cy="1562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Screen Shot 2015-07-08 at 17.26.3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861" y="4406936"/>
            <a:ext cx="3657848" cy="15367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1575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Laser Plasma Accelerator: Transverse to Longitudinal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Every accelerator is a </a:t>
            </a:r>
            <a:r>
              <a:rPr lang="en-US" dirty="0" err="1"/>
              <a:t>transformator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89312" y="1565192"/>
            <a:ext cx="2785066" cy="3692769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Idea in 1979: </a:t>
            </a:r>
          </a:p>
          <a:p>
            <a:pPr marL="0" indent="0">
              <a:buNone/>
            </a:pP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Use a plasma to convert the transverse space charge force of a beam driver (or the electrical field of the laser) into a longitudinal electrical field in the plasma!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151" y="1720056"/>
            <a:ext cx="8572500" cy="429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27275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Plasma Accelerator Concept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Overcome high-field limitations of metallic walls with dynamic plasma structures (</a:t>
            </a:r>
            <a:r>
              <a:rPr lang="en-US" dirty="0" err="1"/>
              <a:t>undestructible</a:t>
            </a:r>
            <a:r>
              <a:rPr lang="en-US" dirty="0"/>
              <a:t>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07988" y="1298347"/>
            <a:ext cx="7524750" cy="2454374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New idea in 1979 by Tajima and Dawson: </a:t>
            </a:r>
            <a:r>
              <a:rPr lang="en-US" sz="1800" dirty="0" err="1"/>
              <a:t>Wakefields</a:t>
            </a:r>
            <a:r>
              <a:rPr lang="en-US" sz="1800" dirty="0"/>
              <a:t> inside a homogenous plasma can convert </a:t>
            </a:r>
            <a:br>
              <a:rPr lang="en-US" sz="1800" dirty="0"/>
            </a:br>
            <a:br>
              <a:rPr lang="en-US" sz="1800" dirty="0"/>
            </a:br>
            <a:r>
              <a:rPr lang="en-US" sz="1800" b="1" dirty="0">
                <a:solidFill>
                  <a:srgbClr val="0000FF"/>
                </a:solidFill>
              </a:rPr>
              <a:t>transverse forces </a:t>
            </a:r>
            <a:r>
              <a:rPr lang="en-US" sz="1800" dirty="0"/>
              <a:t>	into	</a:t>
            </a:r>
            <a:r>
              <a:rPr lang="en-US" sz="1800" b="1" dirty="0">
                <a:solidFill>
                  <a:srgbClr val="0000FF"/>
                </a:solidFill>
              </a:rPr>
              <a:t>longitudinal accelerating fields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07988" y="4323190"/>
            <a:ext cx="7728153" cy="1999477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/>
              <a:t>Options for driving </a:t>
            </a:r>
            <a:r>
              <a:rPr lang="en-US" sz="1800" b="1" dirty="0" err="1"/>
              <a:t>wakefields</a:t>
            </a:r>
            <a:r>
              <a:rPr lang="en-US" sz="1800" b="1" dirty="0"/>
              <a:t>:</a:t>
            </a:r>
          </a:p>
          <a:p>
            <a:r>
              <a:rPr lang="en-US" b="1" dirty="0"/>
              <a:t>Lasers</a:t>
            </a:r>
            <a:r>
              <a:rPr lang="en-US" dirty="0"/>
              <a:t>:	Industrially available, steep progress, path to low cost</a:t>
            </a:r>
            <a:br>
              <a:rPr lang="en-US" dirty="0"/>
            </a:br>
            <a:r>
              <a:rPr lang="en-US" dirty="0"/>
              <a:t>		Limited energy per drive pulse (up to </a:t>
            </a:r>
            <a:r>
              <a:rPr lang="en-US" b="1" dirty="0">
                <a:solidFill>
                  <a:srgbClr val="0000FF"/>
                </a:solidFill>
              </a:rPr>
              <a:t>50 J</a:t>
            </a:r>
            <a:r>
              <a:rPr lang="en-US" dirty="0"/>
              <a:t>)</a:t>
            </a:r>
          </a:p>
          <a:p>
            <a:r>
              <a:rPr lang="en-US" b="1" dirty="0"/>
              <a:t>Electron bunch</a:t>
            </a:r>
            <a:r>
              <a:rPr lang="en-US" dirty="0"/>
              <a:t>:	Short bunches (need </a:t>
            </a:r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dirty="0"/>
              <a:t>m) available, need long RF accelerator</a:t>
            </a:r>
            <a:br>
              <a:rPr lang="en-US" dirty="0"/>
            </a:br>
            <a:r>
              <a:rPr lang="en-US" dirty="0"/>
              <a:t>		More energy per drive pulse (up to </a:t>
            </a:r>
            <a:r>
              <a:rPr lang="en-US" b="1" dirty="0">
                <a:solidFill>
                  <a:srgbClr val="0000FF"/>
                </a:solidFill>
              </a:rPr>
              <a:t>500 J</a:t>
            </a:r>
            <a:r>
              <a:rPr lang="en-US" dirty="0"/>
              <a:t>)</a:t>
            </a:r>
          </a:p>
          <a:p>
            <a:r>
              <a:rPr lang="en-US" b="1" dirty="0"/>
              <a:t>Proton bunch</a:t>
            </a:r>
            <a:r>
              <a:rPr lang="en-US" dirty="0"/>
              <a:t>:	Only long (inefficient) bunches, need very long RF accelerator</a:t>
            </a:r>
            <a:br>
              <a:rPr lang="en-US" dirty="0"/>
            </a:br>
            <a:r>
              <a:rPr lang="en-US" dirty="0"/>
              <a:t>		Maximum energy per drive pulse (up to </a:t>
            </a:r>
            <a:r>
              <a:rPr lang="en-US" b="1" dirty="0">
                <a:solidFill>
                  <a:srgbClr val="0000FF"/>
                </a:solidFill>
              </a:rPr>
              <a:t>100,000 J</a:t>
            </a:r>
            <a:r>
              <a:rPr lang="en-US" dirty="0"/>
              <a:t>)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0399" y="2977491"/>
            <a:ext cx="1160680" cy="738664"/>
          </a:xfrm>
          <a:prstGeom prst="rect">
            <a:avLst/>
          </a:prstGeom>
          <a:solidFill>
            <a:srgbClr val="D9D9D9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 err="1"/>
              <a:t>Pondero</a:t>
            </a:r>
            <a:r>
              <a:rPr lang="en-US" sz="1400" dirty="0"/>
              <a:t>-motive force of a laser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64176" y="2981281"/>
            <a:ext cx="1319033" cy="1169551"/>
          </a:xfrm>
          <a:prstGeom prst="rect">
            <a:avLst/>
          </a:prstGeom>
          <a:solidFill>
            <a:srgbClr val="D9D9D9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Space charge force of a charged particle bunch (e-, p+)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01078" y="3181599"/>
            <a:ext cx="3671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or</a:t>
            </a:r>
          </a:p>
        </p:txBody>
      </p:sp>
      <p:cxnSp>
        <p:nvCxnSpPr>
          <p:cNvPr id="14" name="Straight Arrow Connector 13"/>
          <p:cNvCxnSpPr>
            <a:stCxn id="10" idx="0"/>
          </p:cNvCxnSpPr>
          <p:nvPr/>
        </p:nvCxnSpPr>
        <p:spPr>
          <a:xfrm flipV="1">
            <a:off x="1020739" y="2539875"/>
            <a:ext cx="269563" cy="437616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0"/>
          </p:cNvCxnSpPr>
          <p:nvPr/>
        </p:nvCxnSpPr>
        <p:spPr>
          <a:xfrm flipH="1" flipV="1">
            <a:off x="1830742" y="2546630"/>
            <a:ext cx="792951" cy="434651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55876" y="2974526"/>
            <a:ext cx="2067185" cy="738664"/>
          </a:xfrm>
          <a:prstGeom prst="rect">
            <a:avLst/>
          </a:prstGeom>
          <a:solidFill>
            <a:srgbClr val="D9D9D9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Accelerating gradients of 10 </a:t>
            </a:r>
            <a:r>
              <a:rPr lang="en-US" sz="1400" dirty="0" err="1"/>
              <a:t>GeV</a:t>
            </a:r>
            <a:r>
              <a:rPr lang="en-US" sz="1400" dirty="0"/>
              <a:t>/m to </a:t>
            </a:r>
            <a:br>
              <a:rPr lang="en-US" sz="1400" dirty="0"/>
            </a:br>
            <a:r>
              <a:rPr lang="en-US" sz="1400" dirty="0"/>
              <a:t>1,000 </a:t>
            </a:r>
            <a:r>
              <a:rPr lang="en-US" sz="1400" dirty="0" err="1"/>
              <a:t>GeV</a:t>
            </a:r>
            <a:r>
              <a:rPr lang="en-US" sz="1400" dirty="0"/>
              <a:t>/m</a:t>
            </a:r>
          </a:p>
        </p:txBody>
      </p:sp>
      <p:cxnSp>
        <p:nvCxnSpPr>
          <p:cNvPr id="21" name="Straight Arrow Connector 20"/>
          <p:cNvCxnSpPr>
            <a:endCxn id="20" idx="0"/>
          </p:cNvCxnSpPr>
          <p:nvPr/>
        </p:nvCxnSpPr>
        <p:spPr>
          <a:xfrm>
            <a:off x="5789469" y="2485835"/>
            <a:ext cx="0" cy="488691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8" descr="1576_8bit_normalized_81-255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781"/>
          <a:stretch/>
        </p:blipFill>
        <p:spPr bwMode="auto">
          <a:xfrm>
            <a:off x="7982629" y="1589775"/>
            <a:ext cx="3837802" cy="2203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824774" y="3824151"/>
            <a:ext cx="20239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Courtesy M. </a:t>
            </a:r>
            <a:r>
              <a:rPr lang="en-US" sz="1600" i="1" dirty="0" err="1"/>
              <a:t>Kaluza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1854494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Laser Plasma-Acceleration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Internal injection</a:t>
            </a:r>
          </a:p>
        </p:txBody>
      </p:sp>
      <p:pic>
        <p:nvPicPr>
          <p:cNvPr id="5" name="Picture 6" descr="modular_v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638300"/>
            <a:ext cx="8877300" cy="460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 flipH="1">
            <a:off x="1517829" y="1375960"/>
            <a:ext cx="3259902" cy="15279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3769619" y="1399767"/>
            <a:ext cx="6912768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Works the same way with an 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electron beam as </a:t>
            </a:r>
            <a:r>
              <a:rPr lang="en-US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wakefield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driver</a:t>
            </a:r>
            <a:r>
              <a:rPr lang="en-US" dirty="0"/>
              <a:t>. But then usually lower plasma density.  </a:t>
            </a:r>
            <a:r>
              <a:rPr lang="en-US" dirty="0" err="1"/>
              <a:t>Ponderomotive</a:t>
            </a:r>
            <a:r>
              <a:rPr lang="en-US" dirty="0"/>
              <a:t> force of laser is then replaced with space charge force of electrons on plasma electrons (repelling). </a:t>
            </a:r>
          </a:p>
        </p:txBody>
      </p:sp>
    </p:spTree>
    <p:extLst>
      <p:ext uri="{BB962C8B-B14F-4D97-AF65-F5344CB8AC3E}">
        <p14:creationId xmlns:p14="http://schemas.microsoft.com/office/powerpoint/2010/main" val="25497199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Laser Plasma-Acceleration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Internal injection</a:t>
            </a:r>
          </a:p>
          <a:p>
            <a:endParaRPr lang="en-US" dirty="0"/>
          </a:p>
        </p:txBody>
      </p:sp>
      <p:pic>
        <p:nvPicPr>
          <p:cNvPr id="5" name="Picture 6" descr="modular_v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635125"/>
            <a:ext cx="8877300" cy="460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9038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First RF </a:t>
            </a:r>
            <a:r>
              <a:rPr lang="en-US" dirty="0" err="1">
                <a:latin typeface="Arial" charset="0"/>
              </a:rPr>
              <a:t>Linac</a:t>
            </a:r>
            <a:r>
              <a:rPr lang="en-US" dirty="0">
                <a:latin typeface="Arial" charset="0"/>
              </a:rPr>
              <a:t> Setup: </a:t>
            </a:r>
            <a:r>
              <a:rPr lang="en-US" sz="3200" dirty="0">
                <a:latin typeface="Arial" charset="0"/>
              </a:rPr>
              <a:t>PhD </a:t>
            </a:r>
            <a:r>
              <a:rPr lang="en-US" sz="3200" dirty="0" err="1">
                <a:latin typeface="Arial" charset="0"/>
              </a:rPr>
              <a:t>Wideröe</a:t>
            </a:r>
            <a:r>
              <a:rPr lang="en-US" sz="3200" dirty="0">
                <a:latin typeface="Arial" charset="0"/>
              </a:rPr>
              <a:t> 1927 in Aachen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Where RF accelerators started in practice</a:t>
            </a:r>
          </a:p>
        </p:txBody>
      </p:sp>
      <p:pic>
        <p:nvPicPr>
          <p:cNvPr id="9" name="Picture 2" descr="wie-05-04-portr-193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595" y="1448527"/>
            <a:ext cx="2103439" cy="282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5861" y="2594134"/>
            <a:ext cx="4437199" cy="3641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87918" y="925545"/>
            <a:ext cx="4107915" cy="5546007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11134593" y="4777332"/>
            <a:ext cx="1172611" cy="36929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lIns="91400" tIns="45700" rIns="91400" bIns="4570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/>
              <a:t>27 pages</a:t>
            </a:r>
          </a:p>
        </p:txBody>
      </p:sp>
      <p:pic>
        <p:nvPicPr>
          <p:cNvPr id="13" name="Picture 12" descr="Screen Shot 2015-07-08 at 14.55.5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54422">
            <a:off x="3909959" y="1937497"/>
            <a:ext cx="4824536" cy="2137453"/>
          </a:xfrm>
          <a:prstGeom prst="rect">
            <a:avLst/>
          </a:prstGeom>
          <a:ln>
            <a:solidFill>
              <a:srgbClr val="FFFF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788301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Laser Plasma-Acceleration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Internal injection </a:t>
            </a:r>
            <a:r>
              <a:rPr lang="en-US" dirty="0">
                <a:sym typeface="Wingdings"/>
              </a:rPr>
              <a:t> strong fields in the bubble suck in plasma electrons to form the electron beam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6" descr="modular_v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635125"/>
            <a:ext cx="8863013" cy="460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76599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Laser Plasma-Acceleration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Internal injection</a:t>
            </a:r>
          </a:p>
          <a:p>
            <a:endParaRPr lang="en-US" dirty="0"/>
          </a:p>
        </p:txBody>
      </p:sp>
      <p:pic>
        <p:nvPicPr>
          <p:cNvPr id="5" name="Picture 6" descr="modular_v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635125"/>
            <a:ext cx="8877300" cy="460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Screen Shot 2015-07-08 at 17.30.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2168" y="1515897"/>
            <a:ext cx="5102225" cy="425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7139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3061335" cy="451098"/>
          </a:xfrm>
        </p:spPr>
        <p:txBody>
          <a:bodyPr/>
          <a:lstStyle/>
          <a:p>
            <a:r>
              <a:rPr lang="en-US" sz="3200" dirty="0">
                <a:latin typeface="Arial" charset="0"/>
              </a:rPr>
              <a:t>Laser Plasma Acceleration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07987" y="1359560"/>
            <a:ext cx="11376025" cy="379252"/>
          </a:xfrm>
        </p:spPr>
        <p:txBody>
          <a:bodyPr/>
          <a:lstStyle/>
          <a:p>
            <a:r>
              <a:rPr lang="en-US" dirty="0"/>
              <a:t>External injection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645567" y="147130"/>
            <a:ext cx="8325001" cy="6226776"/>
            <a:chOff x="3222625" y="1543050"/>
            <a:chExt cx="5838825" cy="4367213"/>
          </a:xfrm>
        </p:grpSpPr>
        <p:pic>
          <p:nvPicPr>
            <p:cNvPr id="7" name="Picture 3" descr="external-injection-v1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2625" y="1543050"/>
              <a:ext cx="5838825" cy="4367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" descr="external-injection-v1.pn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7750" y="1779588"/>
              <a:ext cx="1555750" cy="37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8962732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Photo Laser-Plasma Accelerator</a:t>
            </a:r>
            <a:br>
              <a:rPr lang="en-US" dirty="0">
                <a:latin typeface="Arial" charset="0"/>
              </a:rPr>
            </a:b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Small but can be photographed</a:t>
            </a:r>
          </a:p>
        </p:txBody>
      </p:sp>
      <p:sp>
        <p:nvSpPr>
          <p:cNvPr id="22" name="Rectangle 16"/>
          <p:cNvSpPr>
            <a:spLocks noChangeArrowheads="1"/>
          </p:cNvSpPr>
          <p:nvPr/>
        </p:nvSpPr>
        <p:spPr bwMode="auto">
          <a:xfrm>
            <a:off x="2353623" y="1680841"/>
            <a:ext cx="7515225" cy="360362"/>
          </a:xfrm>
          <a:prstGeom prst="rect">
            <a:avLst/>
          </a:prstGeom>
          <a:solidFill>
            <a:srgbClr val="44009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algn="l">
              <a:lnSpc>
                <a:spcPts val="2000"/>
              </a:lnSpc>
              <a:spcBef>
                <a:spcPct val="20000"/>
              </a:spcBef>
            </a:pPr>
            <a:endParaRPr lang="en-US"/>
          </a:p>
        </p:txBody>
      </p:sp>
      <p:grpSp>
        <p:nvGrpSpPr>
          <p:cNvPr id="23" name="Group 7"/>
          <p:cNvGrpSpPr>
            <a:grpSpLocks/>
          </p:cNvGrpSpPr>
          <p:nvPr/>
        </p:nvGrpSpPr>
        <p:grpSpPr bwMode="auto">
          <a:xfrm>
            <a:off x="1510661" y="1995166"/>
            <a:ext cx="8461375" cy="1516062"/>
            <a:chOff x="341530" y="1056961"/>
            <a:chExt cx="8460940" cy="1516090"/>
          </a:xfrm>
        </p:grpSpPr>
        <p:pic>
          <p:nvPicPr>
            <p:cNvPr id="24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530" y="2168860"/>
              <a:ext cx="8460109" cy="404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361" y="1056961"/>
              <a:ext cx="8460109" cy="1201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" name="Group 14"/>
          <p:cNvGrpSpPr>
            <a:grpSpLocks/>
          </p:cNvGrpSpPr>
          <p:nvPr/>
        </p:nvGrpSpPr>
        <p:grpSpPr bwMode="auto">
          <a:xfrm>
            <a:off x="1169348" y="3616003"/>
            <a:ext cx="9099550" cy="3149600"/>
            <a:chOff x="566555" y="2708920"/>
            <a:chExt cx="8532440" cy="3150350"/>
          </a:xfrm>
        </p:grpSpPr>
        <p:grpSp>
          <p:nvGrpSpPr>
            <p:cNvPr id="27" name="Group 12"/>
            <p:cNvGrpSpPr>
              <a:grpSpLocks/>
            </p:cNvGrpSpPr>
            <p:nvPr/>
          </p:nvGrpSpPr>
          <p:grpSpPr bwMode="auto">
            <a:xfrm>
              <a:off x="566555" y="2708920"/>
              <a:ext cx="8532440" cy="3150350"/>
              <a:chOff x="611560" y="2663915"/>
              <a:chExt cx="8253300" cy="3150350"/>
            </a:xfrm>
          </p:grpSpPr>
          <p:pic>
            <p:nvPicPr>
              <p:cNvPr id="29" name="Picture 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28582">
                <a:off x="1015148" y="3337776"/>
                <a:ext cx="7656371" cy="19659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" name="Rectangle 9"/>
              <p:cNvSpPr>
                <a:spLocks noChangeArrowheads="1"/>
              </p:cNvSpPr>
              <p:nvPr/>
            </p:nvSpPr>
            <p:spPr bwMode="auto">
              <a:xfrm>
                <a:off x="746575" y="5004175"/>
                <a:ext cx="8100900" cy="8100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indent="12700" algn="l">
                  <a:lnSpc>
                    <a:spcPts val="2000"/>
                  </a:lnSpc>
                  <a:spcBef>
                    <a:spcPct val="20000"/>
                  </a:spcBef>
                </a:pPr>
                <a:endParaRPr lang="en-US"/>
              </a:p>
            </p:txBody>
          </p:sp>
          <p:sp>
            <p:nvSpPr>
              <p:cNvPr id="31" name="Rectangle 10"/>
              <p:cNvSpPr>
                <a:spLocks noChangeArrowheads="1"/>
              </p:cNvSpPr>
              <p:nvPr/>
            </p:nvSpPr>
            <p:spPr bwMode="auto">
              <a:xfrm>
                <a:off x="611560" y="2663915"/>
                <a:ext cx="8100900" cy="8100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indent="12700" algn="l">
                  <a:lnSpc>
                    <a:spcPts val="2000"/>
                  </a:lnSpc>
                  <a:spcBef>
                    <a:spcPct val="20000"/>
                  </a:spcBef>
                </a:pPr>
                <a:endParaRPr lang="en-US"/>
              </a:p>
            </p:txBody>
          </p:sp>
          <p:sp>
            <p:nvSpPr>
              <p:cNvPr id="32" name="Rectangle 11"/>
              <p:cNvSpPr>
                <a:spLocks noChangeArrowheads="1"/>
              </p:cNvSpPr>
              <p:nvPr/>
            </p:nvSpPr>
            <p:spPr bwMode="auto">
              <a:xfrm>
                <a:off x="8442430" y="3474005"/>
                <a:ext cx="422430" cy="18002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indent="12700" algn="l">
                  <a:lnSpc>
                    <a:spcPts val="2000"/>
                  </a:lnSpc>
                  <a:spcBef>
                    <a:spcPct val="20000"/>
                  </a:spcBef>
                </a:pPr>
                <a:endParaRPr lang="en-US"/>
              </a:p>
            </p:txBody>
          </p:sp>
        </p:grpSp>
        <p:sp>
          <p:nvSpPr>
            <p:cNvPr id="28" name="Rectangle 13"/>
            <p:cNvSpPr>
              <a:spLocks noChangeArrowheads="1"/>
            </p:cNvSpPr>
            <p:nvPr/>
          </p:nvSpPr>
          <p:spPr bwMode="auto">
            <a:xfrm>
              <a:off x="746575" y="3429000"/>
              <a:ext cx="854867" cy="1800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indent="12700" algn="l">
                <a:lnSpc>
                  <a:spcPts val="2000"/>
                </a:lnSpc>
                <a:spcBef>
                  <a:spcPct val="20000"/>
                </a:spcBef>
              </a:pPr>
              <a:endParaRPr lang="en-US"/>
            </a:p>
          </p:txBody>
        </p:sp>
      </p:grpSp>
      <p:cxnSp>
        <p:nvCxnSpPr>
          <p:cNvPr id="33" name="Straight Arrow Connector 2"/>
          <p:cNvCxnSpPr>
            <a:cxnSpLocks noChangeShapeType="1"/>
          </p:cNvCxnSpPr>
          <p:nvPr/>
        </p:nvCxnSpPr>
        <p:spPr bwMode="auto">
          <a:xfrm>
            <a:off x="2366323" y="6181403"/>
            <a:ext cx="733583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4" name="Straight Arrow Connector 18"/>
          <p:cNvCxnSpPr>
            <a:cxnSpLocks noChangeShapeType="1"/>
          </p:cNvCxnSpPr>
          <p:nvPr/>
        </p:nvCxnSpPr>
        <p:spPr bwMode="auto">
          <a:xfrm>
            <a:off x="2320286" y="3576316"/>
            <a:ext cx="751681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5" name="TextBox 20"/>
          <p:cNvSpPr txBox="1">
            <a:spLocks noChangeArrowheads="1"/>
          </p:cNvSpPr>
          <p:nvPr/>
        </p:nvSpPr>
        <p:spPr bwMode="auto">
          <a:xfrm>
            <a:off x="5530211" y="3620766"/>
            <a:ext cx="1381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0.25 mm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859504" y="4270016"/>
            <a:ext cx="2682044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20 MV/m</a:t>
            </a:r>
          </a:p>
        </p:txBody>
      </p:sp>
      <p:cxnSp>
        <p:nvCxnSpPr>
          <p:cNvPr id="37" name="Straight Arrow Connector 9"/>
          <p:cNvCxnSpPr>
            <a:cxnSpLocks noChangeShapeType="1"/>
          </p:cNvCxnSpPr>
          <p:nvPr/>
        </p:nvCxnSpPr>
        <p:spPr bwMode="auto">
          <a:xfrm>
            <a:off x="9927586" y="4516116"/>
            <a:ext cx="0" cy="148431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8" name="TextBox 10"/>
          <p:cNvSpPr txBox="1">
            <a:spLocks noChangeArrowheads="1"/>
          </p:cNvSpPr>
          <p:nvPr/>
        </p:nvSpPr>
        <p:spPr bwMode="auto">
          <a:xfrm rot="16200000">
            <a:off x="9531504" y="4999510"/>
            <a:ext cx="1109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100 mm</a:t>
            </a:r>
          </a:p>
        </p:txBody>
      </p:sp>
      <p:sp>
        <p:nvSpPr>
          <p:cNvPr id="39" name="Rectangle 11"/>
          <p:cNvSpPr>
            <a:spLocks noChangeArrowheads="1"/>
          </p:cNvSpPr>
          <p:nvPr/>
        </p:nvSpPr>
        <p:spPr bwMode="auto">
          <a:xfrm>
            <a:off x="379457" y="4352603"/>
            <a:ext cx="1832879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400" dirty="0"/>
              <a:t>Metal (Copper)</a:t>
            </a:r>
          </a:p>
          <a:p>
            <a:r>
              <a:rPr lang="en-US" sz="1400" dirty="0"/>
              <a:t>S band</a:t>
            </a:r>
          </a:p>
          <a:p>
            <a:r>
              <a:rPr lang="en-US" sz="1400" dirty="0" err="1"/>
              <a:t>linac</a:t>
            </a:r>
            <a:endParaRPr lang="en-US" sz="1400" dirty="0"/>
          </a:p>
          <a:p>
            <a:r>
              <a:rPr lang="en-US" sz="1400" dirty="0"/>
              <a:t>structure</a:t>
            </a:r>
          </a:p>
          <a:p>
            <a:r>
              <a:rPr lang="en-US" sz="700" dirty="0"/>
              <a:t> </a:t>
            </a:r>
          </a:p>
          <a:p>
            <a:r>
              <a:rPr lang="en-US" sz="1400" dirty="0"/>
              <a:t>Microwaves for generation of RF waves</a:t>
            </a:r>
          </a:p>
        </p:txBody>
      </p:sp>
      <p:cxnSp>
        <p:nvCxnSpPr>
          <p:cNvPr id="40" name="Straight Connector 14"/>
          <p:cNvCxnSpPr>
            <a:cxnSpLocks noChangeShapeType="1"/>
          </p:cNvCxnSpPr>
          <p:nvPr/>
        </p:nvCxnSpPr>
        <p:spPr bwMode="auto">
          <a:xfrm>
            <a:off x="1169348" y="4200203"/>
            <a:ext cx="9144000" cy="46038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1" name="TextBox 32"/>
          <p:cNvSpPr txBox="1">
            <a:spLocks noChangeArrowheads="1"/>
          </p:cNvSpPr>
          <p:nvPr/>
        </p:nvSpPr>
        <p:spPr bwMode="auto">
          <a:xfrm>
            <a:off x="9465623" y="1263675"/>
            <a:ext cx="869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/>
              <a:t>2013</a:t>
            </a:r>
          </a:p>
        </p:txBody>
      </p:sp>
      <p:cxnSp>
        <p:nvCxnSpPr>
          <p:cNvPr id="42" name="Straight Arrow Connector 9"/>
          <p:cNvCxnSpPr>
            <a:cxnSpLocks noChangeShapeType="1"/>
          </p:cNvCxnSpPr>
          <p:nvPr/>
        </p:nvCxnSpPr>
        <p:spPr bwMode="auto">
          <a:xfrm>
            <a:off x="9954573" y="1753866"/>
            <a:ext cx="0" cy="148431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3" name="TextBox 10"/>
          <p:cNvSpPr txBox="1">
            <a:spLocks noChangeArrowheads="1"/>
          </p:cNvSpPr>
          <p:nvPr/>
        </p:nvSpPr>
        <p:spPr bwMode="auto">
          <a:xfrm rot="16200000">
            <a:off x="9521979" y="2329335"/>
            <a:ext cx="1182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0.05 mm</a:t>
            </a:r>
          </a:p>
        </p:txBody>
      </p:sp>
      <p:pic>
        <p:nvPicPr>
          <p:cNvPr id="44" name="Picture 28" descr="1576_8bit_normalized_81-255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6323" y="1995166"/>
            <a:ext cx="748665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3949188" y="1524711"/>
            <a:ext cx="4222430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100,000 MV/m</a:t>
            </a:r>
          </a:p>
        </p:txBody>
      </p:sp>
      <p:sp>
        <p:nvSpPr>
          <p:cNvPr id="46" name="TextBox 4"/>
          <p:cNvSpPr txBox="1">
            <a:spLocks noChangeArrowheads="1"/>
          </p:cNvSpPr>
          <p:nvPr/>
        </p:nvSpPr>
        <p:spPr bwMode="auto">
          <a:xfrm>
            <a:off x="5549107" y="6239982"/>
            <a:ext cx="12969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/>
              <a:t>500 mm</a:t>
            </a:r>
          </a:p>
        </p:txBody>
      </p:sp>
      <p:pic>
        <p:nvPicPr>
          <p:cNvPr id="4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9433" y="137607"/>
            <a:ext cx="3704729" cy="960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08921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LBNL: 4.25 GeV beams have been obtained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from 9 cm plasma channel powered by 310 TW laser pulses (15 J)</a:t>
            </a:r>
          </a:p>
        </p:txBody>
      </p:sp>
      <p:pic>
        <p:nvPicPr>
          <p:cNvPr id="43" name="Picture 42" descr="Screen Shot 2018-01-30 at 13.41.08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57" y="1367084"/>
            <a:ext cx="6990087" cy="4964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Screen Shot 2018-01-22 at 10.48.0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063" y="1386007"/>
            <a:ext cx="4496715" cy="3149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56068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SLAC: 42 GeV acceleration has been shown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85 cm plasma driven by a 42 GeV electron beam, tail of bunch accelerated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96213" y="2833221"/>
            <a:ext cx="184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 err="1"/>
          </a:p>
        </p:txBody>
      </p:sp>
      <p:pic>
        <p:nvPicPr>
          <p:cNvPr id="10" name="Content Placeholder 5" descr="e16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" r="-153"/>
          <a:stretch>
            <a:fillRect/>
          </a:stretch>
        </p:blipFill>
        <p:spPr>
          <a:xfrm>
            <a:off x="422466" y="1284021"/>
            <a:ext cx="4600485" cy="5141318"/>
          </a:xfrm>
          <a:prstGeom prst="rect">
            <a:avLst/>
          </a:prstGeom>
        </p:spPr>
      </p:pic>
      <p:pic>
        <p:nvPicPr>
          <p:cNvPr id="11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102" y="1300692"/>
            <a:ext cx="3108325" cy="412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8771952" y="4940432"/>
            <a:ext cx="1930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/>
              <a:t>E167 collaboration</a:t>
            </a:r>
          </a:p>
          <a:p>
            <a:pPr eaLnBrk="1" hangingPunct="1"/>
            <a:r>
              <a:rPr lang="en-US" dirty="0"/>
              <a:t>SLAC, UCLA, USC</a:t>
            </a: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8814815" y="5626232"/>
            <a:ext cx="30210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I. Blumenfeld et al, Nature 445, p. 741 (2007)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l="27231" t="13025" r="47051" b="32231"/>
          <a:stretch/>
        </p:blipFill>
        <p:spPr>
          <a:xfrm>
            <a:off x="9099081" y="1284021"/>
            <a:ext cx="1839032" cy="294487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113036" y="4270767"/>
            <a:ext cx="21155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Bob </a:t>
            </a:r>
            <a:r>
              <a:rPr lang="en-US" sz="1600" i="1" dirty="0" err="1"/>
              <a:t>Siemann</a:t>
            </a:r>
            <a:r>
              <a:rPr lang="en-US" sz="1600" i="1" dirty="0"/>
              <a:t>, SLAC</a:t>
            </a:r>
          </a:p>
        </p:txBody>
      </p:sp>
    </p:spTree>
    <p:extLst>
      <p:ext uri="{BB962C8B-B14F-4D97-AF65-F5344CB8AC3E}">
        <p14:creationId xmlns:p14="http://schemas.microsoft.com/office/powerpoint/2010/main" val="75236810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Wait one moment… Compact and Cost-Effective?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Remember: It is not the size but the cost that matters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14231" y="1316821"/>
            <a:ext cx="7219507" cy="4963718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Consider laser-driven plasma: Presently one can buy 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 Peta-Watt </a:t>
            </a:r>
            <a:r>
              <a:rPr lang="en-US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Ti:Sa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dirty="0"/>
              <a:t>lasers from industry for a low double digit million € cost.</a:t>
            </a:r>
          </a:p>
          <a:p>
            <a:r>
              <a:rPr lang="en-US" dirty="0"/>
              <a:t>The most compact 1 PW laser is installed in HZDR, Dresden, Germany (part of ARD):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				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Required space: 120 m</a:t>
            </a:r>
            <a:r>
              <a:rPr lang="en-US" b="1" baseline="30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</a:t>
            </a:r>
            <a:br>
              <a:rPr lang="en-US" b="1" baseline="30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1800" i="1" dirty="0"/>
              <a:t>				(can be visited)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100" dirty="0"/>
              <a:t> </a:t>
            </a:r>
          </a:p>
          <a:p>
            <a:r>
              <a:rPr lang="en-US" dirty="0"/>
              <a:t>The laser size drives the size of such an accelerator facility. With such a 1 PW laser electrons of 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4.25 GeV have been produced within 9 cm </a:t>
            </a:r>
            <a:r>
              <a:rPr lang="en-US" dirty="0"/>
              <a:t>(see LBNL result).</a:t>
            </a:r>
          </a:p>
          <a:p>
            <a:r>
              <a:rPr lang="en-US" dirty="0"/>
              <a:t>The 1 PW laser should be sufficient for a 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 GeV accelerator within about 20 cm</a:t>
            </a:r>
            <a:r>
              <a:rPr lang="en-US" dirty="0"/>
              <a:t>. Total footprint: about 200-300 m</a:t>
            </a:r>
            <a:r>
              <a:rPr lang="en-US" baseline="30000" dirty="0"/>
              <a:t>2</a:t>
            </a:r>
            <a:r>
              <a:rPr lang="en-US" dirty="0"/>
              <a:t> (incl. all infrastructure).</a:t>
            </a:r>
          </a:p>
          <a:p>
            <a:r>
              <a:rPr lang="en-US" dirty="0"/>
              <a:t>Now do this conventionally and compare size and cost! </a:t>
            </a:r>
            <a:br>
              <a:rPr lang="en-US" dirty="0"/>
            </a:br>
            <a:r>
              <a:rPr lang="en-US" sz="1800" i="1" dirty="0"/>
              <a:t>(e.g. </a:t>
            </a:r>
            <a:r>
              <a:rPr lang="en-US" sz="1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 GeV = 500 m of conventional acceleration with 20 MV/m</a:t>
            </a:r>
            <a:r>
              <a:rPr lang="en-US" sz="1800" i="1" dirty="0"/>
              <a:t>)</a:t>
            </a:r>
          </a:p>
          <a:p>
            <a:r>
              <a:rPr lang="en-US" dirty="0"/>
              <a:t>Need to bring up quality, efficiency and repetition rate.</a:t>
            </a:r>
          </a:p>
        </p:txBody>
      </p:sp>
      <p:sp>
        <p:nvSpPr>
          <p:cNvPr id="6" name="Rectangle 5"/>
          <p:cNvSpPr/>
          <p:nvPr/>
        </p:nvSpPr>
        <p:spPr>
          <a:xfrm rot="21312372">
            <a:off x="8807236" y="1391392"/>
            <a:ext cx="89825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800" dirty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$</a:t>
            </a:r>
            <a:endParaRPr lang="en-US" sz="8800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751108" y="3095044"/>
            <a:ext cx="89825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800" dirty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¢</a:t>
            </a:r>
            <a:endParaRPr lang="en-US" sz="88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660187">
            <a:off x="9338430" y="4587558"/>
            <a:ext cx="89825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800" dirty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£</a:t>
            </a:r>
            <a:endParaRPr lang="en-US" sz="88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862940">
            <a:off x="10357040" y="1614371"/>
            <a:ext cx="89825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800" dirty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¥</a:t>
            </a:r>
            <a:endParaRPr lang="en-US" sz="88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rot="21090657">
            <a:off x="10537611" y="3247180"/>
            <a:ext cx="89825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800" dirty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€</a:t>
            </a:r>
            <a:endParaRPr lang="en-US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34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17266" y="1247127"/>
            <a:ext cx="8856983" cy="5112568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6088" indent="-446088">
              <a:lnSpc>
                <a:spcPct val="150000"/>
              </a:lnSpc>
              <a:buFont typeface="+mj-lt"/>
              <a:buAutoNum type="arabicPeriod"/>
            </a:pPr>
            <a:r>
              <a:rPr lang="en-US" sz="2000" dirty="0"/>
              <a:t>Accelerators – From Conventional Techniques to Ultra-High Gradients</a:t>
            </a:r>
            <a:endParaRPr lang="de-DE" sz="2000" dirty="0">
              <a:latin typeface="Arial" charset="0"/>
              <a:cs typeface="Arial" charset="0"/>
            </a:endParaRPr>
          </a:p>
          <a:p>
            <a:pPr marL="446088" indent="-446088">
              <a:lnSpc>
                <a:spcPct val="150000"/>
              </a:lnSpc>
              <a:buFont typeface="+mj-lt"/>
              <a:buAutoNum type="arabicPeriod"/>
            </a:pPr>
            <a:r>
              <a:rPr lang="de-DE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  <a:cs typeface="Arial" charset="0"/>
              </a:rPr>
              <a:t>The Linear Regime</a:t>
            </a:r>
          </a:p>
          <a:p>
            <a:pPr marL="446088" indent="-446088">
              <a:lnSpc>
                <a:spcPct val="150000"/>
              </a:lnSpc>
              <a:buFont typeface="+mj-lt"/>
              <a:buAutoNum type="arabicPeriod"/>
            </a:pPr>
            <a:r>
              <a:rPr lang="de-DE" sz="2000" dirty="0" err="1">
                <a:latin typeface="Arial" charset="0"/>
                <a:cs typeface="Arial" charset="0"/>
              </a:rPr>
              <a:t>Tolerances</a:t>
            </a:r>
            <a:endParaRPr lang="de-DE" sz="2000" dirty="0">
              <a:latin typeface="Arial" charset="0"/>
              <a:cs typeface="Arial" charset="0"/>
            </a:endParaRPr>
          </a:p>
          <a:p>
            <a:pPr marL="446088" indent="-446088">
              <a:lnSpc>
                <a:spcPct val="150000"/>
              </a:lnSpc>
              <a:buFont typeface="+mj-lt"/>
              <a:buAutoNum type="arabicPeriod"/>
            </a:pPr>
            <a:r>
              <a:rPr lang="de-DE" sz="2000" dirty="0">
                <a:latin typeface="Arial" charset="0"/>
                <a:cs typeface="Arial" charset="0"/>
              </a:rPr>
              <a:t>Outlook </a:t>
            </a:r>
            <a:r>
              <a:rPr lang="de-DE" sz="2000" dirty="0" err="1">
                <a:latin typeface="Arial" charset="0"/>
                <a:cs typeface="Arial" charset="0"/>
              </a:rPr>
              <a:t>for</a:t>
            </a:r>
            <a:r>
              <a:rPr lang="de-DE" sz="2000" dirty="0">
                <a:latin typeface="Arial" charset="0"/>
                <a:cs typeface="Arial" charset="0"/>
              </a:rPr>
              <a:t> Europe</a:t>
            </a:r>
          </a:p>
        </p:txBody>
      </p:sp>
    </p:spTree>
    <p:extLst>
      <p:ext uri="{BB962C8B-B14F-4D97-AF65-F5344CB8AC3E}">
        <p14:creationId xmlns:p14="http://schemas.microsoft.com/office/powerpoint/2010/main" val="421162793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</a:t>
            </a:r>
            <a:r>
              <a:rPr lang="en-US" dirty="0" err="1"/>
              <a:t>Wakefields</a:t>
            </a:r>
            <a:r>
              <a:rPr lang="en-US" dirty="0"/>
              <a:t> (R. Ruth / P. Chen 1986)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formulae behind it all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604" y="1237055"/>
            <a:ext cx="5779162" cy="43018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371972" y="1208072"/>
            <a:ext cx="3154830" cy="4247317"/>
          </a:xfrm>
          <a:prstGeom prst="rect">
            <a:avLst/>
          </a:prstGeom>
          <a:solidFill>
            <a:srgbClr val="D9D9D9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Symbol" charset="2"/>
                <a:cs typeface="Symbol" charset="2"/>
              </a:rPr>
              <a:t>e	</a:t>
            </a:r>
            <a:r>
              <a:rPr lang="en-US" dirty="0"/>
              <a:t>= electrical field</a:t>
            </a:r>
          </a:p>
          <a:p>
            <a:r>
              <a:rPr lang="en-US" dirty="0"/>
              <a:t>z 	= long. </a:t>
            </a:r>
            <a:r>
              <a:rPr lang="en-US" dirty="0" err="1"/>
              <a:t>coord</a:t>
            </a:r>
            <a:r>
              <a:rPr lang="en-US" dirty="0"/>
              <a:t>.</a:t>
            </a:r>
          </a:p>
          <a:p>
            <a:r>
              <a:rPr lang="en-US" dirty="0"/>
              <a:t>r 	= radial </a:t>
            </a:r>
            <a:r>
              <a:rPr lang="en-US" dirty="0" err="1"/>
              <a:t>coord</a:t>
            </a:r>
            <a:r>
              <a:rPr lang="en-US" dirty="0"/>
              <a:t>.</a:t>
            </a:r>
          </a:p>
          <a:p>
            <a:r>
              <a:rPr lang="en-US" dirty="0"/>
              <a:t>a 	= driver radius</a:t>
            </a:r>
          </a:p>
          <a:p>
            <a:r>
              <a:rPr lang="en-US" dirty="0" err="1">
                <a:latin typeface="Symbol" charset="2"/>
                <a:cs typeface="Symbol" charset="2"/>
              </a:rPr>
              <a:t>w</a:t>
            </a:r>
            <a:r>
              <a:rPr lang="en-US" baseline="-25000" dirty="0" err="1"/>
              <a:t>p</a:t>
            </a:r>
            <a:r>
              <a:rPr lang="en-US" baseline="-25000" dirty="0"/>
              <a:t>	</a:t>
            </a:r>
            <a:r>
              <a:rPr lang="en-US" dirty="0"/>
              <a:t>= plasma frequency</a:t>
            </a:r>
          </a:p>
          <a:p>
            <a:r>
              <a:rPr lang="en-US" dirty="0" err="1"/>
              <a:t>k</a:t>
            </a:r>
            <a:r>
              <a:rPr lang="en-US" baseline="-25000" dirty="0" err="1"/>
              <a:t>p</a:t>
            </a:r>
            <a:r>
              <a:rPr lang="en-US" baseline="-25000" dirty="0"/>
              <a:t>	</a:t>
            </a:r>
            <a:r>
              <a:rPr lang="en-US" dirty="0"/>
              <a:t>= plasma wave number</a:t>
            </a:r>
          </a:p>
          <a:p>
            <a:r>
              <a:rPr lang="en-US" dirty="0"/>
              <a:t>t	= time variable</a:t>
            </a:r>
          </a:p>
          <a:p>
            <a:r>
              <a:rPr lang="en-US" dirty="0"/>
              <a:t>e	= electron charge</a:t>
            </a:r>
          </a:p>
          <a:p>
            <a:endParaRPr lang="en-US" dirty="0"/>
          </a:p>
          <a:p>
            <a:r>
              <a:rPr lang="en-US" dirty="0"/>
              <a:t>N	= number e- drive bunch</a:t>
            </a:r>
          </a:p>
          <a:p>
            <a:endParaRPr lang="en-US" dirty="0">
              <a:latin typeface="Symbol" charset="2"/>
              <a:cs typeface="Symbol" charset="2"/>
            </a:endParaRPr>
          </a:p>
          <a:p>
            <a:r>
              <a:rPr lang="en-US" dirty="0">
                <a:latin typeface="Symbol" charset="2"/>
                <a:cs typeface="Symbol" charset="2"/>
              </a:rPr>
              <a:t>w	</a:t>
            </a:r>
            <a:r>
              <a:rPr lang="en-US" dirty="0"/>
              <a:t>= laser frequency</a:t>
            </a:r>
          </a:p>
          <a:p>
            <a:r>
              <a:rPr lang="en-US" dirty="0">
                <a:latin typeface="Symbol" charset="2"/>
                <a:cs typeface="Symbol" charset="2"/>
              </a:rPr>
              <a:t>t	</a:t>
            </a:r>
            <a:r>
              <a:rPr lang="en-US" dirty="0"/>
              <a:t>= laser pulse length</a:t>
            </a:r>
          </a:p>
          <a:p>
            <a:r>
              <a:rPr lang="en-US" dirty="0"/>
              <a:t>E</a:t>
            </a:r>
            <a:r>
              <a:rPr lang="en-US" baseline="-25000" dirty="0"/>
              <a:t>0	</a:t>
            </a:r>
            <a:r>
              <a:rPr lang="en-US" dirty="0"/>
              <a:t>= laser electrical field</a:t>
            </a:r>
          </a:p>
          <a:p>
            <a:r>
              <a:rPr lang="en-US" dirty="0"/>
              <a:t>m	= mass of electron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8160" y="5687594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Can be analytically solved and treated. Here comparison beam-driven (PWFA) and laser-driven (beat wave = PBWA).</a:t>
            </a:r>
          </a:p>
        </p:txBody>
      </p:sp>
    </p:spTree>
    <p:extLst>
      <p:ext uri="{BB962C8B-B14F-4D97-AF65-F5344CB8AC3E}">
        <p14:creationId xmlns:p14="http://schemas.microsoft.com/office/powerpoint/2010/main" val="75736619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</a:t>
            </a:r>
            <a:r>
              <a:rPr lang="en-US" dirty="0" err="1"/>
              <a:t>Wakefields</a:t>
            </a:r>
            <a:r>
              <a:rPr lang="en-US" dirty="0"/>
              <a:t> (R. Ruth / P. Chen 1986)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formulae behind it all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7477" y="2124306"/>
            <a:ext cx="6388100" cy="2705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79405" y="1322966"/>
            <a:ext cx="2322671" cy="400110"/>
          </a:xfrm>
          <a:prstGeom prst="rect">
            <a:avLst/>
          </a:prstGeom>
          <a:solidFill>
            <a:srgbClr val="D9D9D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/>
              <a:t>Accelerating field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07397" y="4851358"/>
            <a:ext cx="2137825" cy="400110"/>
          </a:xfrm>
          <a:prstGeom prst="rect">
            <a:avLst/>
          </a:prstGeom>
          <a:solidFill>
            <a:srgbClr val="D9D9D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/>
              <a:t>Transverse field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71693" y="1034934"/>
            <a:ext cx="2089770" cy="707886"/>
          </a:xfrm>
          <a:prstGeom prst="rect">
            <a:avLst/>
          </a:prstGeom>
          <a:solidFill>
            <a:srgbClr val="D9D9D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/>
              <a:t>Depends on radial position 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47957" y="1034934"/>
            <a:ext cx="3672408" cy="1323439"/>
          </a:xfrm>
          <a:prstGeom prst="rect">
            <a:avLst/>
          </a:prstGeom>
          <a:solidFill>
            <a:srgbClr val="D9D9D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/>
              <a:t>Changes between accelerating and decelerating as function of longitudinal position z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87517" y="5787462"/>
            <a:ext cx="2088232" cy="707886"/>
          </a:xfrm>
          <a:prstGeom prst="rect">
            <a:avLst/>
          </a:prstGeom>
          <a:solidFill>
            <a:srgbClr val="D9D9D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/>
              <a:t>Depends on radial position 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35788" y="4995374"/>
            <a:ext cx="2914307" cy="1323439"/>
          </a:xfrm>
          <a:prstGeom prst="rect">
            <a:avLst/>
          </a:prstGeom>
          <a:solidFill>
            <a:srgbClr val="D9D9D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/>
              <a:t>Changes between focusing and </a:t>
            </a:r>
            <a:r>
              <a:rPr lang="en-US" sz="2000" b="1" dirty="0" err="1"/>
              <a:t>defo-cusing</a:t>
            </a:r>
            <a:r>
              <a:rPr lang="en-US" sz="2000" b="1" dirty="0"/>
              <a:t> as function of longitudinal position z</a:t>
            </a:r>
          </a:p>
        </p:txBody>
      </p:sp>
      <p:cxnSp>
        <p:nvCxnSpPr>
          <p:cNvPr id="12" name="Straight Arrow Connector 11"/>
          <p:cNvCxnSpPr>
            <a:stCxn id="6" idx="2"/>
          </p:cNvCxnSpPr>
          <p:nvPr/>
        </p:nvCxnSpPr>
        <p:spPr bwMode="auto">
          <a:xfrm>
            <a:off x="2940741" y="1723076"/>
            <a:ext cx="278824" cy="7520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>
            <a:stCxn id="8" idx="2"/>
          </p:cNvCxnSpPr>
          <p:nvPr/>
        </p:nvCxnSpPr>
        <p:spPr bwMode="auto">
          <a:xfrm>
            <a:off x="5416578" y="1742820"/>
            <a:ext cx="323267" cy="5162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>
            <a:stCxn id="9" idx="2"/>
          </p:cNvCxnSpPr>
          <p:nvPr/>
        </p:nvCxnSpPr>
        <p:spPr bwMode="auto">
          <a:xfrm flipH="1">
            <a:off x="7180005" y="2358373"/>
            <a:ext cx="1404156" cy="1167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>
            <a:stCxn id="7" idx="0"/>
          </p:cNvCxnSpPr>
          <p:nvPr/>
        </p:nvCxnSpPr>
        <p:spPr bwMode="auto">
          <a:xfrm flipV="1">
            <a:off x="2776310" y="4347302"/>
            <a:ext cx="371247" cy="50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>
            <a:stCxn id="10" idx="0"/>
          </p:cNvCxnSpPr>
          <p:nvPr/>
        </p:nvCxnSpPr>
        <p:spPr bwMode="auto">
          <a:xfrm flipV="1">
            <a:off x="3831633" y="3915254"/>
            <a:ext cx="1188132" cy="18722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>
            <a:stCxn id="11" idx="0"/>
          </p:cNvCxnSpPr>
          <p:nvPr/>
        </p:nvCxnSpPr>
        <p:spPr bwMode="auto">
          <a:xfrm flipH="1" flipV="1">
            <a:off x="6387918" y="4419310"/>
            <a:ext cx="305024" cy="5760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8764181" y="3339190"/>
            <a:ext cx="1584176" cy="707886"/>
          </a:xfrm>
          <a:prstGeom prst="rect">
            <a:avLst/>
          </a:prstGeom>
          <a:solidFill>
            <a:srgbClr val="D9D9D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>
                <a:latin typeface="Symbol" charset="2"/>
                <a:cs typeface="Symbol" charset="2"/>
              </a:rPr>
              <a:t>p</a:t>
            </a:r>
            <a:r>
              <a:rPr lang="en-US" sz="2000" b="1" dirty="0"/>
              <a:t>/2 out of phase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5955869" y="3123166"/>
            <a:ext cx="576064" cy="7200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>
            <a:stCxn id="18" idx="1"/>
          </p:cNvCxnSpPr>
          <p:nvPr/>
        </p:nvCxnSpPr>
        <p:spPr bwMode="auto">
          <a:xfrm flipH="1" flipV="1">
            <a:off x="6243901" y="3483206"/>
            <a:ext cx="2520280" cy="20992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476809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Electron Acceleration: The Success of RF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Alternating field (RF) synchronized to the particles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01777" y="1231642"/>
            <a:ext cx="9036496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charset="0"/>
              <a:buChar char="&gt;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  <a:cs typeface="ＭＳ Ｐゴシック" charset="0"/>
              </a:rPr>
              <a:t>Higher energies with </a:t>
            </a:r>
            <a:r>
              <a:rPr kumimoji="0" lang="en-US" sz="2000" b="1" i="0" u="none" strike="noStrike" kern="0" cap="none" spc="0" normalizeH="0" baseline="0" noProof="0">
                <a:ln w="10541" cmpd="sng">
                  <a:solidFill>
                    <a:srgbClr val="00A5EB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0A5EB">
                        <a:tint val="40000"/>
                        <a:satMod val="250000"/>
                      </a:srgbClr>
                    </a:gs>
                    <a:gs pos="9000">
                      <a:srgbClr val="00A5EB">
                        <a:tint val="52000"/>
                        <a:satMod val="300000"/>
                      </a:srgbClr>
                    </a:gs>
                    <a:gs pos="50000">
                      <a:srgbClr val="00A5EB">
                        <a:shade val="20000"/>
                        <a:satMod val="300000"/>
                      </a:srgbClr>
                    </a:gs>
                    <a:gs pos="79000">
                      <a:srgbClr val="00A5EB">
                        <a:tint val="52000"/>
                        <a:satMod val="300000"/>
                      </a:srgbClr>
                    </a:gs>
                    <a:gs pos="100000">
                      <a:srgbClr val="00A5EB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ＭＳ Ｐゴシック" charset="0"/>
                <a:cs typeface="ＭＳ Ｐゴシック" charset="0"/>
              </a:rPr>
              <a:t>alternating voltage („RF“)</a:t>
            </a: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  <a:cs typeface="ＭＳ Ｐゴシック" charset="0"/>
              </a:rPr>
              <a:t>:</a:t>
            </a: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charset="0"/>
              <a:buChar char="&gt;"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charset="0"/>
              <a:buChar char="&gt;"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charset="0"/>
              <a:buChar char="&gt;"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charset="0"/>
              <a:buChar char="&gt;"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charset="0"/>
              <a:buChar char="&gt;"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charset="0"/>
              <a:buChar char="&gt;"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charset="0"/>
              <a:buChar char="&gt;"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charset="0"/>
              <a:buChar char="&gt;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 w="10541" cmpd="sng">
                  <a:solidFill>
                    <a:srgbClr val="00A5EB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0A5EB">
                        <a:tint val="40000"/>
                        <a:satMod val="250000"/>
                      </a:srgbClr>
                    </a:gs>
                    <a:gs pos="9000">
                      <a:srgbClr val="00A5EB">
                        <a:tint val="52000"/>
                        <a:satMod val="300000"/>
                      </a:srgbClr>
                    </a:gs>
                    <a:gs pos="50000">
                      <a:srgbClr val="00A5EB">
                        <a:shade val="20000"/>
                        <a:satMod val="300000"/>
                      </a:srgbClr>
                    </a:gs>
                    <a:gs pos="79000">
                      <a:srgbClr val="00A5EB">
                        <a:tint val="52000"/>
                        <a:satMod val="300000"/>
                      </a:srgbClr>
                    </a:gs>
                    <a:gs pos="100000">
                      <a:srgbClr val="00A5EB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ＭＳ Ｐゴシック" charset="0"/>
                <a:cs typeface="ＭＳ Ｐゴシック" charset="0"/>
              </a:rPr>
              <a:t>RF technology </a:t>
            </a: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  <a:cs typeface="ＭＳ Ｐゴシック" charset="0"/>
              </a:rPr>
              <a:t>(first shown by Wideröe 90 years ago) a tremendous success story.</a:t>
            </a: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charset="0"/>
              <a:buChar char="&gt;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  <a:cs typeface="ＭＳ Ｐゴシック" charset="0"/>
              </a:rPr>
              <a:t>Lesson: Never give up if up, if colleagues say it does not work – unless they can prove it to you by scientific means.</a:t>
            </a: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charset="0"/>
              <a:buChar char="&gt;"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charset="0"/>
              <a:buChar char="&gt;"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charset="0"/>
              <a:buChar char="&gt;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73785" y="1879714"/>
            <a:ext cx="8819196" cy="2502260"/>
            <a:chOff x="217300" y="4248400"/>
            <a:chExt cx="8819196" cy="2502260"/>
          </a:xfrm>
        </p:grpSpPr>
        <p:pic>
          <p:nvPicPr>
            <p:cNvPr id="14" name="Picture 13" descr="DE0083M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50742" y="4248400"/>
              <a:ext cx="4485754" cy="2005722"/>
            </a:xfrm>
            <a:prstGeom prst="rect">
              <a:avLst/>
            </a:prstGeom>
          </p:spPr>
        </p:pic>
        <p:pic>
          <p:nvPicPr>
            <p:cNvPr id="15" name="Picture 5" descr="C:\Documents and Settings\Owner\My Documents\Teaching\Fall05\Phys120\guidedtour05.l.alt.gif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293096"/>
              <a:ext cx="4536504" cy="1807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217300" y="6093296"/>
              <a:ext cx="19064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1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Sketch Padamse, Tigner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778567" y="6053226"/>
              <a:ext cx="19374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“Runzelröhre”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11560" y="6381328"/>
              <a:ext cx="29290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sng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20.000.000 Volt per Meter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1546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Useful Regime of Plasma Accelerators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Where do we put the electron bunch inside the wave (or the surfer on the wave)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10433" y="1380576"/>
            <a:ext cx="6986059" cy="3242408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Two conditions for an accelerator: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Accelerated bunch must be in accelerating regime.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Accelerated bunch must be in focusing regime.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These two conditions define a useful range of acceleration!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1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u="sng" dirty="0"/>
              <a:t>Reminder metallic RF accelerator structures: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no net transverse fields for beam particles </a:t>
            </a:r>
            <a:r>
              <a:rPr lang="en-US" dirty="0">
                <a:sym typeface="Wingdings"/>
              </a:rPr>
              <a:t> full accelerating range is available for beam  usually place the beam on the crest of the accelerating voltage</a:t>
            </a:r>
            <a:endParaRPr lang="en-US" dirty="0"/>
          </a:p>
        </p:txBody>
      </p:sp>
      <p:pic>
        <p:nvPicPr>
          <p:cNvPr id="6" name="Picture 10" descr="kjkim-rf-wav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627463"/>
            <a:ext cx="6696075" cy="13938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9131" y="1381718"/>
            <a:ext cx="4211760" cy="280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55346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Plasma Accelerator Phasing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Finding the useful regime</a:t>
            </a:r>
          </a:p>
        </p:txBody>
      </p:sp>
      <p:pic>
        <p:nvPicPr>
          <p:cNvPr id="5" name="Picture 4" descr="Screen Shot 2018-01-30 at 13.46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925" y="1255876"/>
            <a:ext cx="7955292" cy="4982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92474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8-01-30 at 13.46.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566" y="1272333"/>
            <a:ext cx="7898906" cy="49781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Plasma Accelerator Phasing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Finding the useful regime</a:t>
            </a:r>
          </a:p>
        </p:txBody>
      </p:sp>
    </p:spTree>
    <p:extLst>
      <p:ext uri="{BB962C8B-B14F-4D97-AF65-F5344CB8AC3E}">
        <p14:creationId xmlns:p14="http://schemas.microsoft.com/office/powerpoint/2010/main" val="36582335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8-01-30 at 13.46.2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564" y="1300940"/>
            <a:ext cx="7968527" cy="49453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Plasma Accelerator Phasing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Finding the useful regime</a:t>
            </a:r>
          </a:p>
        </p:txBody>
      </p:sp>
    </p:spTree>
    <p:extLst>
      <p:ext uri="{BB962C8B-B14F-4D97-AF65-F5344CB8AC3E}">
        <p14:creationId xmlns:p14="http://schemas.microsoft.com/office/powerpoint/2010/main" val="135283957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8-01-30 at 13.46.3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103" y="1338453"/>
            <a:ext cx="7953113" cy="48642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Plasma Accelerator Phasing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Finding the useful regime</a:t>
            </a:r>
          </a:p>
        </p:txBody>
      </p:sp>
    </p:spTree>
    <p:extLst>
      <p:ext uri="{BB962C8B-B14F-4D97-AF65-F5344CB8AC3E}">
        <p14:creationId xmlns:p14="http://schemas.microsoft.com/office/powerpoint/2010/main" val="376624434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8-01-30 at 13.46.4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613" y="1285452"/>
            <a:ext cx="7833752" cy="49685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Plasma Accelerator Phasing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Finding the useful regime</a:t>
            </a:r>
          </a:p>
        </p:txBody>
      </p:sp>
    </p:spTree>
    <p:extLst>
      <p:ext uri="{BB962C8B-B14F-4D97-AF65-F5344CB8AC3E}">
        <p14:creationId xmlns:p14="http://schemas.microsoft.com/office/powerpoint/2010/main" val="125859390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8-01-30 at 13.46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054" y="1287332"/>
            <a:ext cx="7891162" cy="49336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Plasma Accelerator Phasing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Finding the useful regime</a:t>
            </a:r>
          </a:p>
        </p:txBody>
      </p:sp>
    </p:spTree>
    <p:extLst>
      <p:ext uri="{BB962C8B-B14F-4D97-AF65-F5344CB8AC3E}">
        <p14:creationId xmlns:p14="http://schemas.microsoft.com/office/powerpoint/2010/main" val="416789936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8-01-30 at 13.47.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645" y="1262220"/>
            <a:ext cx="8660765" cy="49201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Plasma Accelerator Phasing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Finding the useful regime</a:t>
            </a:r>
          </a:p>
        </p:txBody>
      </p:sp>
    </p:spTree>
    <p:extLst>
      <p:ext uri="{BB962C8B-B14F-4D97-AF65-F5344CB8AC3E}">
        <p14:creationId xmlns:p14="http://schemas.microsoft.com/office/powerpoint/2010/main" val="69492115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8-01-30 at 13.47.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102" y="1300939"/>
            <a:ext cx="7961468" cy="49995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Plasma Accelerator Phasing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Finding the useful regime</a:t>
            </a:r>
          </a:p>
        </p:txBody>
      </p:sp>
    </p:spTree>
    <p:extLst>
      <p:ext uri="{BB962C8B-B14F-4D97-AF65-F5344CB8AC3E}">
        <p14:creationId xmlns:p14="http://schemas.microsoft.com/office/powerpoint/2010/main" val="208556851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8-01-30 at 13.47.2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528" y="1262220"/>
            <a:ext cx="8516489" cy="49065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Plasma Accelerator Phasing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Finding the useful regime</a:t>
            </a:r>
          </a:p>
        </p:txBody>
      </p:sp>
    </p:spTree>
    <p:extLst>
      <p:ext uri="{BB962C8B-B14F-4D97-AF65-F5344CB8AC3E}">
        <p14:creationId xmlns:p14="http://schemas.microsoft.com/office/powerpoint/2010/main" val="2576323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as a Masterpiece of Accelerator Science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80 Years (and many inventions) later</a:t>
            </a:r>
          </a:p>
        </p:txBody>
      </p:sp>
      <p:pic>
        <p:nvPicPr>
          <p:cNvPr id="5" name="Picture 5" descr="0809002_1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43" y="1534683"/>
            <a:ext cx="3728111" cy="248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Click for original image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3785" y="1218460"/>
            <a:ext cx="2562299" cy="1922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/>
          </p:cNvPicPr>
          <p:nvPr/>
        </p:nvPicPr>
        <p:blipFill>
          <a:blip r:embed="rId5"/>
          <a:srcRect l="15717" t="2966"/>
          <a:stretch>
            <a:fillRect/>
          </a:stretch>
        </p:blipFill>
        <p:spPr bwMode="auto">
          <a:xfrm>
            <a:off x="7692008" y="3080534"/>
            <a:ext cx="4499992" cy="337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attach_reader?attach_id=1025394&amp;height=150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713" y="4536897"/>
            <a:ext cx="4404037" cy="1572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god-particle-discovery-11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44"/>
          <a:stretch>
            <a:fillRect/>
          </a:stretch>
        </p:blipFill>
        <p:spPr bwMode="auto">
          <a:xfrm>
            <a:off x="3839553" y="1539578"/>
            <a:ext cx="4392488" cy="2466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7145" y="4027579"/>
            <a:ext cx="129614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First beam 10.9. 2008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32041" y="1507299"/>
            <a:ext cx="8640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Higgs</a:t>
            </a:r>
          </a:p>
          <a:p>
            <a:r>
              <a:rPr lang="en-US" sz="1600" i="1" dirty="0"/>
              <a:t>Sem.</a:t>
            </a:r>
          </a:p>
          <a:p>
            <a:r>
              <a:rPr lang="en-US" sz="1600" i="1" dirty="0"/>
              <a:t>4.7.</a:t>
            </a:r>
          </a:p>
          <a:p>
            <a:r>
              <a:rPr lang="en-US" sz="1600" i="1" dirty="0"/>
              <a:t>2012</a:t>
            </a:r>
          </a:p>
        </p:txBody>
      </p:sp>
    </p:spTree>
    <p:extLst>
      <p:ext uri="{BB962C8B-B14F-4D97-AF65-F5344CB8AC3E}">
        <p14:creationId xmlns:p14="http://schemas.microsoft.com/office/powerpoint/2010/main" val="299337347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Comparison with OSIRIS simulation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Finding the useful regime</a:t>
            </a:r>
          </a:p>
        </p:txBody>
      </p:sp>
      <p:pic>
        <p:nvPicPr>
          <p:cNvPr id="5" name="Picture 4" descr="fields-combined-v3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228"/>
          <a:stretch/>
        </p:blipFill>
        <p:spPr>
          <a:xfrm>
            <a:off x="1623570" y="1216632"/>
            <a:ext cx="8585159" cy="4793912"/>
          </a:xfrm>
          <a:prstGeom prst="rect">
            <a:avLst/>
          </a:prstGeom>
        </p:spPr>
      </p:pic>
      <p:pic>
        <p:nvPicPr>
          <p:cNvPr id="6" name="Picture 5" descr="fields-combined-v3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24" t="93658"/>
          <a:stretch/>
        </p:blipFill>
        <p:spPr>
          <a:xfrm>
            <a:off x="8697312" y="6010544"/>
            <a:ext cx="1529409" cy="6211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64989" y="6153730"/>
            <a:ext cx="281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Calculation J. </a:t>
            </a:r>
            <a:r>
              <a:rPr lang="en-US" i="1" dirty="0" err="1"/>
              <a:t>Grebenyuk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59302550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Comparison with OSIRIS simulation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Finding the useful regime</a:t>
            </a:r>
          </a:p>
        </p:txBody>
      </p:sp>
      <p:pic>
        <p:nvPicPr>
          <p:cNvPr id="5" name="Picture 4" descr="fields-combined-v3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228"/>
          <a:stretch/>
        </p:blipFill>
        <p:spPr>
          <a:xfrm>
            <a:off x="1623570" y="1216632"/>
            <a:ext cx="8585159" cy="4793912"/>
          </a:xfrm>
          <a:prstGeom prst="rect">
            <a:avLst/>
          </a:prstGeom>
        </p:spPr>
      </p:pic>
      <p:pic>
        <p:nvPicPr>
          <p:cNvPr id="6" name="Picture 5" descr="fields-combined-v3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24" t="93658"/>
          <a:stretch/>
        </p:blipFill>
        <p:spPr>
          <a:xfrm>
            <a:off x="8697312" y="6010544"/>
            <a:ext cx="1529409" cy="6211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64989" y="6153730"/>
            <a:ext cx="281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Calculation J. </a:t>
            </a:r>
            <a:r>
              <a:rPr lang="en-US" i="1" dirty="0" err="1"/>
              <a:t>Grebenyuk</a:t>
            </a:r>
            <a:endParaRPr lang="en-US" i="1" dirty="0"/>
          </a:p>
        </p:txBody>
      </p:sp>
      <p:sp>
        <p:nvSpPr>
          <p:cNvPr id="8" name="Oval 7"/>
          <p:cNvSpPr/>
          <p:nvPr/>
        </p:nvSpPr>
        <p:spPr bwMode="auto">
          <a:xfrm>
            <a:off x="7907829" y="3954771"/>
            <a:ext cx="432048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Straight Arrow Connector 8"/>
          <p:cNvCxnSpPr>
            <a:stCxn id="8" idx="6"/>
          </p:cNvCxnSpPr>
          <p:nvPr/>
        </p:nvCxnSpPr>
        <p:spPr bwMode="auto">
          <a:xfrm>
            <a:off x="8339877" y="4026779"/>
            <a:ext cx="72008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9152885" y="2443403"/>
            <a:ext cx="914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Laser pulse</a:t>
            </a:r>
          </a:p>
        </p:txBody>
      </p:sp>
    </p:spTree>
    <p:extLst>
      <p:ext uri="{BB962C8B-B14F-4D97-AF65-F5344CB8AC3E}">
        <p14:creationId xmlns:p14="http://schemas.microsoft.com/office/powerpoint/2010/main" val="236532465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8-01-30 at 13.47.2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528" y="1262220"/>
            <a:ext cx="8516489" cy="49065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Plasma Accelerator Phasing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Finding the useful regime</a:t>
            </a:r>
          </a:p>
        </p:txBody>
      </p:sp>
    </p:spTree>
    <p:extLst>
      <p:ext uri="{BB962C8B-B14F-4D97-AF65-F5344CB8AC3E}">
        <p14:creationId xmlns:p14="http://schemas.microsoft.com/office/powerpoint/2010/main" val="237864096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Optimization: Minimal Energy Spread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Avoid creation of too much energy spread (cannot be avoided by principle explained before)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987999" y="5947848"/>
            <a:ext cx="533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 fs = 0.3 </a:t>
            </a:r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dirty="0"/>
              <a:t>m when travelling with light velocity c</a:t>
            </a:r>
          </a:p>
        </p:txBody>
      </p:sp>
      <p:pic>
        <p:nvPicPr>
          <p:cNvPr id="27" name="Picture 26" descr="Screen Shot 2018-01-30 at 14.05.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5" y="1350769"/>
            <a:ext cx="4518225" cy="49588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49907"/>
          <a:stretch/>
        </p:blipFill>
        <p:spPr>
          <a:xfrm>
            <a:off x="6168395" y="1361149"/>
            <a:ext cx="4368117" cy="451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24867" y="4424291"/>
            <a:ext cx="1137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R. Assmann</a:t>
            </a:r>
          </a:p>
          <a:p>
            <a:r>
              <a:rPr lang="en-US" sz="1200" i="1" dirty="0"/>
              <a:t>J. </a:t>
            </a:r>
            <a:r>
              <a:rPr lang="en-US" sz="1200" i="1" dirty="0" err="1"/>
              <a:t>Grebenyuk</a:t>
            </a:r>
            <a:endParaRPr lang="en-US" sz="1200" i="1" dirty="0"/>
          </a:p>
          <a:p>
            <a:r>
              <a:rPr lang="en-US" sz="1200" i="1" dirty="0"/>
              <a:t>IPAC 2014</a:t>
            </a:r>
          </a:p>
        </p:txBody>
      </p:sp>
      <p:sp>
        <p:nvSpPr>
          <p:cNvPr id="6" name="Oval 5"/>
          <p:cNvSpPr/>
          <p:nvPr/>
        </p:nvSpPr>
        <p:spPr>
          <a:xfrm>
            <a:off x="6894089" y="4717384"/>
            <a:ext cx="446581" cy="418702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35835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5973016" y="5163999"/>
            <a:ext cx="5400834" cy="104675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Dephasing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07987" y="845414"/>
            <a:ext cx="11376025" cy="379252"/>
          </a:xfrm>
        </p:spPr>
        <p:txBody>
          <a:bodyPr/>
          <a:lstStyle/>
          <a:p>
            <a:r>
              <a:rPr lang="en-US" dirty="0"/>
              <a:t>(</a:t>
            </a:r>
            <a:r>
              <a:rPr lang="en-US" dirty="0">
                <a:latin typeface="Symbol" charset="2"/>
                <a:cs typeface="Symbol" charset="2"/>
              </a:rPr>
              <a:t>b</a:t>
            </a:r>
            <a:r>
              <a:rPr lang="en-US" dirty="0"/>
              <a:t> = v/c, here consider relativistic beams)</a:t>
            </a:r>
          </a:p>
        </p:txBody>
      </p:sp>
      <p:sp>
        <p:nvSpPr>
          <p:cNvPr id="5" name="Content Placeholder 11"/>
          <p:cNvSpPr txBox="1">
            <a:spLocks/>
          </p:cNvSpPr>
          <p:nvPr/>
        </p:nvSpPr>
        <p:spPr>
          <a:xfrm>
            <a:off x="382521" y="1234384"/>
            <a:ext cx="4474044" cy="4948455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US" sz="1800" dirty="0"/>
              <a:t>Velocity difference </a:t>
            </a:r>
            <a:r>
              <a:rPr lang="en-US" sz="1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Symbol" charset="2"/>
                <a:cs typeface="Symbol" charset="2"/>
              </a:rPr>
              <a:t>D</a:t>
            </a:r>
            <a:r>
              <a:rPr lang="en-US" sz="1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</a:t>
            </a:r>
            <a:r>
              <a:rPr lang="en-US" sz="1800" dirty="0"/>
              <a:t> creates </a:t>
            </a:r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slippage </a:t>
            </a:r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Symbol" charset="2"/>
                <a:cs typeface="Symbol" charset="2"/>
              </a:rPr>
              <a:t>D</a:t>
            </a:r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</a:t>
            </a:r>
            <a:r>
              <a:rPr lang="en-US" sz="1800" dirty="0"/>
              <a:t>:</a:t>
            </a:r>
          </a:p>
          <a:p>
            <a:pPr marL="0" indent="0">
              <a:spcAft>
                <a:spcPts val="1200"/>
              </a:spcAft>
              <a:buNone/>
            </a:pPr>
            <a:endParaRPr lang="en-US" sz="1400" dirty="0"/>
          </a:p>
          <a:p>
            <a:pPr marL="0" indent="0">
              <a:spcAft>
                <a:spcPts val="1200"/>
              </a:spcAft>
              <a:buNone/>
            </a:pPr>
            <a:endParaRPr lang="en-US" sz="1400" dirty="0"/>
          </a:p>
          <a:p>
            <a:pPr>
              <a:spcAft>
                <a:spcPts val="1200"/>
              </a:spcAft>
            </a:pPr>
            <a:r>
              <a:rPr lang="en-US" sz="1800" dirty="0"/>
              <a:t>Take </a:t>
            </a:r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plasma density n</a:t>
            </a:r>
            <a:r>
              <a:rPr lang="en-US" sz="1800" b="1" baseline="-25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0</a:t>
            </a:r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= 10</a:t>
            </a:r>
            <a:r>
              <a:rPr lang="en-US" sz="1800" b="1" baseline="30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17</a:t>
            </a:r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cm</a:t>
            </a:r>
            <a:r>
              <a:rPr lang="en-US" sz="1800" b="1" baseline="30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-3</a:t>
            </a:r>
            <a:r>
              <a:rPr lang="en-US" sz="1800" dirty="0"/>
              <a:t> (electrons per cm</a:t>
            </a:r>
            <a:r>
              <a:rPr lang="en-US" sz="1800" baseline="30000" dirty="0"/>
              <a:t>3</a:t>
            </a:r>
            <a:r>
              <a:rPr lang="en-US" sz="1800" dirty="0"/>
              <a:t>). Therefore plasma wavelength </a:t>
            </a:r>
            <a:r>
              <a:rPr lang="en-US" sz="1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Symbol" charset="2"/>
                <a:cs typeface="Symbol" charset="2"/>
              </a:rPr>
              <a:t>l</a:t>
            </a:r>
            <a:r>
              <a:rPr lang="en-US" sz="1800" b="1" baseline="-2500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</a:t>
            </a:r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= 0.1 mm</a:t>
            </a:r>
            <a:r>
              <a:rPr lang="en-US" sz="1800" dirty="0"/>
              <a:t>.</a:t>
            </a:r>
          </a:p>
          <a:p>
            <a:pPr>
              <a:spcAft>
                <a:spcPts val="1200"/>
              </a:spcAft>
            </a:pPr>
            <a:r>
              <a:rPr lang="en-US" sz="1800" dirty="0"/>
              <a:t>Assume drive pulse from a </a:t>
            </a:r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laser with wavelength 815 nm</a:t>
            </a:r>
            <a:r>
              <a:rPr lang="en-US" sz="1800" dirty="0"/>
              <a:t>.</a:t>
            </a:r>
          </a:p>
          <a:p>
            <a:pPr>
              <a:spcAft>
                <a:spcPts val="1200"/>
              </a:spcAft>
            </a:pPr>
            <a:r>
              <a:rPr lang="en-US" sz="1800" dirty="0"/>
              <a:t>Difference in velocities 1-</a:t>
            </a:r>
            <a:r>
              <a:rPr lang="en-US" sz="1800" dirty="0">
                <a:latin typeface="Symbol" charset="2"/>
                <a:cs typeface="Symbol" charset="2"/>
              </a:rPr>
              <a:t>b</a:t>
            </a:r>
            <a:r>
              <a:rPr lang="en-US" sz="1800" dirty="0"/>
              <a:t>:  </a:t>
            </a:r>
            <a:br>
              <a:rPr lang="en-US" sz="1800" dirty="0"/>
            </a:br>
            <a:r>
              <a:rPr lang="en-US" sz="1800" dirty="0"/>
              <a:t>		</a:t>
            </a:r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Symbol" charset="2"/>
                <a:cs typeface="Symbol" charset="2"/>
              </a:rPr>
              <a:t>D</a:t>
            </a:r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(1-</a:t>
            </a:r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Symbol" charset="2"/>
                <a:cs typeface="Symbol" charset="2"/>
              </a:rPr>
              <a:t>b</a:t>
            </a:r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)</a:t>
            </a:r>
            <a:r>
              <a:rPr lang="en-US" sz="1800" dirty="0"/>
              <a:t> </a:t>
            </a:r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≈ 3 x 10</a:t>
            </a:r>
            <a:r>
              <a:rPr lang="en-US" sz="1800" b="1" baseline="30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-5</a:t>
            </a:r>
            <a:endParaRPr lang="en-US" sz="1800" dirty="0"/>
          </a:p>
          <a:p>
            <a:pPr>
              <a:spcAft>
                <a:spcPts val="1200"/>
              </a:spcAft>
            </a:pPr>
            <a:r>
              <a:rPr lang="en-US" sz="1800" dirty="0"/>
              <a:t>Slippage: 	</a:t>
            </a:r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30 </a:t>
            </a:r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Symbol" charset="2"/>
                <a:cs typeface="Symbol" charset="2"/>
              </a:rPr>
              <a:t>m</a:t>
            </a:r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 per meter</a:t>
            </a:r>
          </a:p>
          <a:p>
            <a:pPr>
              <a:spcAft>
                <a:spcPts val="1200"/>
              </a:spcAft>
            </a:pPr>
            <a:r>
              <a:rPr lang="en-US" sz="1800" dirty="0"/>
              <a:t>= 30% of wavelength or 108° in “RF phase”!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718" y="1681322"/>
            <a:ext cx="3349957" cy="9025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8838" y="5229123"/>
            <a:ext cx="2842506" cy="931899"/>
          </a:xfrm>
          <a:prstGeom prst="rect">
            <a:avLst/>
          </a:prstGeom>
        </p:spPr>
      </p:pic>
      <p:pic>
        <p:nvPicPr>
          <p:cNvPr id="7" name="Picture 6" descr="beta-plasma-beam-v4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5"/>
          <a:stretch/>
        </p:blipFill>
        <p:spPr>
          <a:xfrm>
            <a:off x="5247322" y="502444"/>
            <a:ext cx="6647131" cy="4538694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0243206" y="157025"/>
            <a:ext cx="1828416" cy="830997"/>
          </a:xfrm>
          <a:prstGeom prst="rect">
            <a:avLst/>
          </a:prstGeom>
          <a:solidFill>
            <a:schemeClr val="bg1"/>
          </a:solidFill>
          <a:ln>
            <a:solidFill>
              <a:srgbClr val="139FD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139FDF"/>
                </a:solidFill>
              </a:rPr>
              <a:t>Laser (815 nm) group velocity v</a:t>
            </a:r>
            <a:r>
              <a:rPr lang="en-US" sz="1600" b="1" i="1" baseline="-25000" dirty="0">
                <a:solidFill>
                  <a:srgbClr val="139FDF"/>
                </a:solidFill>
              </a:rPr>
              <a:t>g</a:t>
            </a:r>
            <a:r>
              <a:rPr lang="en-US" sz="1600" b="1" i="1" dirty="0">
                <a:solidFill>
                  <a:srgbClr val="139FDF"/>
                </a:solidFill>
              </a:rPr>
              <a:t> in plasma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9321128" y="3619201"/>
            <a:ext cx="527755" cy="7075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9321128" y="1703547"/>
            <a:ext cx="527755" cy="70752"/>
          </a:xfrm>
          <a:prstGeom prst="ellipse">
            <a:avLst/>
          </a:prstGeom>
          <a:solidFill>
            <a:srgbClr val="139FDF"/>
          </a:solidFill>
          <a:ln w="9525" cap="flat" cmpd="sng" algn="ctr">
            <a:solidFill>
              <a:srgbClr val="139FD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3035" y="5177712"/>
            <a:ext cx="2204992" cy="1002673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17" name="Rectangle 16"/>
          <p:cNvSpPr/>
          <p:nvPr/>
        </p:nvSpPr>
        <p:spPr>
          <a:xfrm>
            <a:off x="8610633" y="1116540"/>
            <a:ext cx="1493254" cy="251222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6238173" y="976973"/>
            <a:ext cx="4563496" cy="2916961"/>
          </a:xfrm>
          <a:prstGeom prst="line">
            <a:avLst/>
          </a:prstGeom>
          <a:ln w="38100" cmpd="sng">
            <a:solidFill>
              <a:srgbClr val="139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852683" y="1521285"/>
            <a:ext cx="1245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139FDF"/>
                </a:solidFill>
              </a:rPr>
              <a:t>Laser pulse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401297" y="251221"/>
            <a:ext cx="14849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Electron pulse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1136604" y="1730637"/>
            <a:ext cx="0" cy="1953946"/>
          </a:xfrm>
          <a:prstGeom prst="straightConnector1">
            <a:avLst/>
          </a:prstGeom>
          <a:ln w="95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1094737" y="2414517"/>
            <a:ext cx="492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>
                <a:latin typeface="Symbol" charset="2"/>
                <a:cs typeface="Symbol" charset="2"/>
              </a:rPr>
              <a:t>D</a:t>
            </a:r>
            <a:r>
              <a:rPr lang="en-US" sz="2000" b="1" dirty="0" err="1"/>
              <a:t>v</a:t>
            </a:r>
            <a:endParaRPr lang="en-US" sz="2000" b="1" dirty="0"/>
          </a:p>
        </p:txBody>
      </p:sp>
      <p:pic>
        <p:nvPicPr>
          <p:cNvPr id="32" name="Picture 31" descr="beta-plasma-beam-v4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6" r="95774" b="49852"/>
          <a:stretch/>
        </p:blipFill>
        <p:spPr>
          <a:xfrm>
            <a:off x="4968210" y="1783730"/>
            <a:ext cx="390758" cy="979707"/>
          </a:xfrm>
          <a:prstGeom prst="rect">
            <a:avLst/>
          </a:prstGeom>
          <a:ln>
            <a:solidFill>
              <a:srgbClr val="FFFFFF"/>
            </a:solidFill>
          </a:ln>
        </p:spPr>
      </p:pic>
    </p:spTree>
    <p:extLst>
      <p:ext uri="{BB962C8B-B14F-4D97-AF65-F5344CB8AC3E}">
        <p14:creationId xmlns:p14="http://schemas.microsoft.com/office/powerpoint/2010/main" val="177827735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784012" cy="451098"/>
          </a:xfrm>
        </p:spPr>
        <p:txBody>
          <a:bodyPr/>
          <a:lstStyle/>
          <a:p>
            <a:r>
              <a:rPr lang="en-US" dirty="0"/>
              <a:t>Optimization: Phase Slippage		   Stability/Reproducibility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Maximize distances over which we can accelerate		      Hit the same phase every time</a:t>
            </a:r>
          </a:p>
        </p:txBody>
      </p:sp>
      <p:pic>
        <p:nvPicPr>
          <p:cNvPr id="5" name="Picture 4" descr="Screen Shot 2018-01-30 at 14.15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33" y="1334460"/>
            <a:ext cx="6117779" cy="4996965"/>
          </a:xfrm>
          <a:prstGeom prst="rect">
            <a:avLst/>
          </a:prstGeom>
        </p:spPr>
      </p:pic>
      <p:pic>
        <p:nvPicPr>
          <p:cNvPr id="6" name="Picture 5" descr="Screen Shot 2018-01-30 at 14.16.5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707" y="1313364"/>
            <a:ext cx="4101248" cy="5030491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6796399" y="83742"/>
            <a:ext cx="0" cy="6643415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712665" y="0"/>
            <a:ext cx="5479335" cy="644802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84680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784012" cy="451098"/>
          </a:xfrm>
        </p:spPr>
        <p:txBody>
          <a:bodyPr/>
          <a:lstStyle/>
          <a:p>
            <a:r>
              <a:rPr lang="en-US" dirty="0"/>
              <a:t>Optimization: Phase Slippage		   Stability/Reproducibility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Maximize distances over which we can accelerate		      Hit the same phase every time</a:t>
            </a:r>
          </a:p>
        </p:txBody>
      </p:sp>
      <p:pic>
        <p:nvPicPr>
          <p:cNvPr id="5" name="Picture 4" descr="Screen Shot 2018-01-30 at 14.15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33" y="1334460"/>
            <a:ext cx="6117779" cy="4996965"/>
          </a:xfrm>
          <a:prstGeom prst="rect">
            <a:avLst/>
          </a:prstGeom>
        </p:spPr>
      </p:pic>
      <p:pic>
        <p:nvPicPr>
          <p:cNvPr id="6" name="Picture 5" descr="Screen Shot 2018-01-30 at 14.16.5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707" y="1313364"/>
            <a:ext cx="4101248" cy="5030491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6796399" y="83742"/>
            <a:ext cx="0" cy="6643415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679856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Warning: Non-</a:t>
            </a:r>
            <a:r>
              <a:rPr lang="en-US" dirty="0" err="1"/>
              <a:t>Linearities</a:t>
            </a:r>
            <a:r>
              <a:rPr lang="en-US" dirty="0"/>
              <a:t> are Important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Linear regime nice to get an understanding </a:t>
            </a:r>
            <a:r>
              <a:rPr lang="mr-IN" dirty="0"/>
              <a:t>–</a:t>
            </a:r>
            <a:r>
              <a:rPr lang="en-US" dirty="0"/>
              <a:t> Quasi-linear and non-linear regimes most often used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14224" y="1324078"/>
            <a:ext cx="6214707" cy="4376700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1800" dirty="0"/>
              <a:t>Plasma </a:t>
            </a:r>
            <a:r>
              <a:rPr lang="en-US" sz="1800" dirty="0" err="1"/>
              <a:t>wakefield</a:t>
            </a:r>
            <a:r>
              <a:rPr lang="en-US" sz="1800" dirty="0"/>
              <a:t> acceleration is most often operated in the so-called </a:t>
            </a:r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non-linear regime</a:t>
            </a:r>
            <a:r>
              <a:rPr lang="en-US" sz="1800" dirty="0"/>
              <a:t>.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No time to discuss here – would require more time.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Accelerating field approaches triangular shape and focusing field is constant with radius </a:t>
            </a:r>
            <a:r>
              <a:rPr lang="en-US" sz="1800" dirty="0">
                <a:sym typeface="Wingdings"/>
              </a:rPr>
              <a:t> easier regime in many aspects.</a:t>
            </a:r>
          </a:p>
          <a:p>
            <a:pPr>
              <a:lnSpc>
                <a:spcPct val="110000"/>
              </a:lnSpc>
            </a:pPr>
            <a:r>
              <a:rPr lang="en-US" sz="1800" dirty="0">
                <a:sym typeface="Wingdings"/>
              </a:rPr>
              <a:t>Electron trapping (beam forming) occurs here.</a:t>
            </a:r>
            <a:endParaRPr lang="en-US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8853" y="1328710"/>
            <a:ext cx="5232058" cy="35701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046" y="4118196"/>
            <a:ext cx="6333140" cy="1966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7312757" y="5052342"/>
            <a:ext cx="46438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Paper by </a:t>
            </a:r>
            <a:r>
              <a:rPr lang="en-US" sz="1600" i="1" dirty="0" err="1"/>
              <a:t>Pukhov</a:t>
            </a:r>
            <a:r>
              <a:rPr lang="en-US" sz="1600" i="1" dirty="0"/>
              <a:t> and Meyer-</a:t>
            </a:r>
            <a:r>
              <a:rPr lang="en-US" sz="1600" i="1" dirty="0" err="1"/>
              <a:t>Ter</a:t>
            </a:r>
            <a:r>
              <a:rPr lang="en-US" sz="1600" i="1" dirty="0"/>
              <a:t>-</a:t>
            </a:r>
            <a:r>
              <a:rPr lang="en-US" sz="1600" i="1" dirty="0" err="1"/>
              <a:t>Vehn</a:t>
            </a:r>
            <a:r>
              <a:rPr lang="en-US" sz="1600" i="1" dirty="0"/>
              <a:t> one of most cited papers in accelerators: refused at higher impact journals as irrelevant (“would never work”)</a:t>
            </a:r>
          </a:p>
        </p:txBody>
      </p:sp>
    </p:spTree>
    <p:extLst>
      <p:ext uri="{BB962C8B-B14F-4D97-AF65-F5344CB8AC3E}">
        <p14:creationId xmlns:p14="http://schemas.microsoft.com/office/powerpoint/2010/main" val="24858947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17266" y="1247127"/>
            <a:ext cx="8856983" cy="5112568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6088" indent="-446088">
              <a:lnSpc>
                <a:spcPct val="150000"/>
              </a:lnSpc>
              <a:buFont typeface="+mj-lt"/>
              <a:buAutoNum type="arabicPeriod"/>
            </a:pPr>
            <a:r>
              <a:rPr lang="en-US" sz="2000" dirty="0"/>
              <a:t>Accelerators – From Conventional Techniques to Ultra-High Gradients</a:t>
            </a:r>
            <a:endParaRPr lang="de-DE" sz="2000" dirty="0">
              <a:latin typeface="Arial" charset="0"/>
              <a:cs typeface="Arial" charset="0"/>
            </a:endParaRPr>
          </a:p>
          <a:p>
            <a:pPr marL="446088" indent="-446088">
              <a:lnSpc>
                <a:spcPct val="150000"/>
              </a:lnSpc>
              <a:buFont typeface="+mj-lt"/>
              <a:buAutoNum type="arabicPeriod"/>
            </a:pPr>
            <a:r>
              <a:rPr lang="de-DE" sz="2000" dirty="0">
                <a:latin typeface="Arial" charset="0"/>
                <a:cs typeface="Arial" charset="0"/>
              </a:rPr>
              <a:t>The Linear Regime</a:t>
            </a:r>
          </a:p>
          <a:p>
            <a:pPr marL="446088" indent="-446088">
              <a:lnSpc>
                <a:spcPct val="150000"/>
              </a:lnSpc>
              <a:buFont typeface="+mj-lt"/>
              <a:buAutoNum type="arabicPeriod"/>
            </a:pPr>
            <a:r>
              <a:rPr lang="de-DE" sz="20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  <a:cs typeface="Arial" charset="0"/>
              </a:rPr>
              <a:t>Tolerances</a:t>
            </a:r>
            <a:endParaRPr lang="de-DE" sz="2000" dirty="0">
              <a:latin typeface="Arial" charset="0"/>
              <a:cs typeface="Arial" charset="0"/>
            </a:endParaRPr>
          </a:p>
          <a:p>
            <a:pPr marL="446088" indent="-446088">
              <a:lnSpc>
                <a:spcPct val="150000"/>
              </a:lnSpc>
              <a:buFont typeface="+mj-lt"/>
              <a:buAutoNum type="arabicPeriod"/>
            </a:pPr>
            <a:r>
              <a:rPr lang="de-DE" sz="2000" dirty="0">
                <a:latin typeface="Arial" charset="0"/>
                <a:cs typeface="Arial" charset="0"/>
              </a:rPr>
              <a:t>Outlook </a:t>
            </a:r>
            <a:r>
              <a:rPr lang="de-DE" sz="2000" dirty="0" err="1">
                <a:latin typeface="Arial" charset="0"/>
                <a:cs typeface="Arial" charset="0"/>
              </a:rPr>
              <a:t>for</a:t>
            </a:r>
            <a:r>
              <a:rPr lang="de-DE" sz="2000" dirty="0">
                <a:latin typeface="Arial" charset="0"/>
                <a:cs typeface="Arial" charset="0"/>
              </a:rPr>
              <a:t> Europe</a:t>
            </a:r>
          </a:p>
        </p:txBody>
      </p:sp>
    </p:spTree>
    <p:extLst>
      <p:ext uri="{BB962C8B-B14F-4D97-AF65-F5344CB8AC3E}">
        <p14:creationId xmlns:p14="http://schemas.microsoft.com/office/powerpoint/2010/main" val="122530903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Plasma Accelerator Physics I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Small accelerators exhibit also very small tolerances </a:t>
            </a:r>
            <a:r>
              <a:rPr lang="mr-IN" dirty="0"/>
              <a:t>–</a:t>
            </a:r>
            <a:r>
              <a:rPr lang="en-US" dirty="0"/>
              <a:t> here is the difficulty</a:t>
            </a:r>
          </a:p>
        </p:txBody>
      </p:sp>
      <p:sp>
        <p:nvSpPr>
          <p:cNvPr id="5" name="Content Placeholder 5"/>
          <p:cNvSpPr txBox="1">
            <a:spLocks/>
          </p:cNvSpPr>
          <p:nvPr/>
        </p:nvSpPr>
        <p:spPr>
          <a:xfrm>
            <a:off x="414223" y="1338131"/>
            <a:ext cx="11379928" cy="5372739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 plasma of density n</a:t>
            </a:r>
            <a:r>
              <a:rPr lang="en-US" baseline="-25000" dirty="0"/>
              <a:t>0</a:t>
            </a:r>
            <a:r>
              <a:rPr lang="en-US" dirty="0"/>
              <a:t> (same density electrons - ions) is characterized by the 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plasma frequency</a:t>
            </a:r>
            <a:r>
              <a:rPr lang="en-US" dirty="0"/>
              <a:t>: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dirty="0"/>
          </a:p>
          <a:p>
            <a:r>
              <a:rPr lang="en-US" dirty="0"/>
              <a:t>This translates into a 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wavelength</a:t>
            </a:r>
            <a:r>
              <a:rPr lang="en-US" dirty="0"/>
              <a:t> of the plasma oscillation: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wavelength gives the longitudinal size of the plasma cavity… Lower plasma density is good: larger dimensions.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643" y="3651354"/>
            <a:ext cx="3821171" cy="12527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98649" y="4031759"/>
            <a:ext cx="3734366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/>
              <a:t>0.3 mm for n</a:t>
            </a:r>
            <a:r>
              <a:rPr lang="en-US" sz="2400" b="1" baseline="-25000" dirty="0"/>
              <a:t>0</a:t>
            </a:r>
            <a:r>
              <a:rPr lang="en-US" sz="2400" b="1" dirty="0"/>
              <a:t> = 10</a:t>
            </a:r>
            <a:r>
              <a:rPr lang="en-US" sz="2400" b="1" baseline="30000" dirty="0"/>
              <a:t>16 </a:t>
            </a:r>
            <a:r>
              <a:rPr lang="en-US" sz="2400" b="1" dirty="0"/>
              <a:t>cm</a:t>
            </a:r>
            <a:r>
              <a:rPr lang="en-US" sz="2400" b="1" baseline="30000" dirty="0"/>
              <a:t>-3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453" y="1805850"/>
            <a:ext cx="2261104" cy="120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998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accelerators have transformed DESY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31504" y="4869160"/>
            <a:ext cx="9415652" cy="194989"/>
          </a:xfrm>
        </p:spPr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From 50 years ago to today</a:t>
            </a:r>
            <a:r>
              <a:rPr lang="mr-IN" dirty="0"/>
              <a:t>…</a:t>
            </a:r>
            <a:endParaRPr lang="en-US" dirty="0"/>
          </a:p>
        </p:txBody>
      </p:sp>
      <p:pic>
        <p:nvPicPr>
          <p:cNvPr id="13" name="Picture 5" descr="1963_1284_gf_01s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9336" y="1556792"/>
            <a:ext cx="5292421" cy="423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2662109" y="3158446"/>
            <a:ext cx="144000" cy="144000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de-DE"/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5691298" y="1563226"/>
            <a:ext cx="6153815" cy="2454374"/>
          </a:xfrm>
        </p:spPr>
        <p:txBody>
          <a:bodyPr/>
          <a:lstStyle/>
          <a:p>
            <a:r>
              <a:rPr lang="en-US" sz="2000" dirty="0"/>
              <a:t>DESY started as a particle physics laboratory</a:t>
            </a:r>
          </a:p>
          <a:p>
            <a:r>
              <a:rPr lang="en-US" sz="2000" dirty="0"/>
              <a:t>Several flagship projects in the international race to discover new forces and particles.</a:t>
            </a:r>
          </a:p>
        </p:txBody>
      </p:sp>
    </p:spTree>
    <p:extLst>
      <p:ext uri="{BB962C8B-B14F-4D97-AF65-F5344CB8AC3E}">
        <p14:creationId xmlns:p14="http://schemas.microsoft.com/office/powerpoint/2010/main" val="343953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3 1.34691E-6 C 0.01837 1.34691E-6 0.03543 -0.01042 0.03543 -0.02291 C 0.03543 -0.03564 0.01837 -0.04513 -0.00273 -0.04513 C -0.0237 -0.04513 -0.0405 -0.03564 -0.0405 -0.02291 C -0.0405 -0.01042 -0.0237 1.34691E-6 -0.00273 1.34691E-6 Z " pathEditMode="relative" rAng="0" ptsTypes="fffff">
                                      <p:cBhvr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22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Plasma Accelerator Physics II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Small accelerators exhibit also very small tolerances </a:t>
            </a:r>
            <a:r>
              <a:rPr lang="mr-IN" dirty="0"/>
              <a:t>–</a:t>
            </a:r>
            <a:r>
              <a:rPr lang="en-US" dirty="0"/>
              <a:t> here is the difficulty</a:t>
            </a:r>
          </a:p>
          <a:p>
            <a:endParaRPr lang="en-US" dirty="0"/>
          </a:p>
        </p:txBody>
      </p:sp>
      <p:sp>
        <p:nvSpPr>
          <p:cNvPr id="5" name="Content Placeholder 5"/>
          <p:cNvSpPr txBox="1">
            <a:spLocks/>
          </p:cNvSpPr>
          <p:nvPr/>
        </p:nvSpPr>
        <p:spPr>
          <a:xfrm>
            <a:off x="414223" y="1279904"/>
            <a:ext cx="11364440" cy="4792663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plasma oscillation leads to 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longitudinal accelerating fields</a:t>
            </a:r>
            <a:r>
              <a:rPr lang="en-US" dirty="0"/>
              <a:t> with a gradient of (higher plasma densities are better):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group velocity of the laser in a plasma</a:t>
            </a:r>
            <a:r>
              <a:rPr lang="en-US" dirty="0"/>
              <a:t> is as follows for </a:t>
            </a:r>
            <a:r>
              <a:rPr lang="en-US" dirty="0" err="1">
                <a:latin typeface="Symbol" charset="2"/>
                <a:cs typeface="Symbol" charset="2"/>
              </a:rPr>
              <a:t>w</a:t>
            </a:r>
            <a:r>
              <a:rPr lang="en-US" baseline="-25000" dirty="0" err="1"/>
              <a:t>p</a:t>
            </a:r>
            <a:r>
              <a:rPr lang="en-US" dirty="0"/>
              <a:t> &lt;&lt; </a:t>
            </a:r>
            <a:r>
              <a:rPr lang="en-US" dirty="0" err="1">
                <a:latin typeface="Symbol" charset="2"/>
                <a:cs typeface="Symbol" charset="2"/>
              </a:rPr>
              <a:t>w</a:t>
            </a:r>
            <a:r>
              <a:rPr lang="en-US" baseline="-25000" dirty="0" err="1"/>
              <a:t>l</a:t>
            </a:r>
            <a:r>
              <a:rPr lang="en-US" dirty="0"/>
              <a:t>: (note </a:t>
            </a:r>
            <a:r>
              <a:rPr lang="en-US" dirty="0" err="1">
                <a:latin typeface="Symbol" charset="2"/>
                <a:cs typeface="Symbol" charset="2"/>
              </a:rPr>
              <a:t>w</a:t>
            </a:r>
            <a:r>
              <a:rPr lang="en-US" baseline="-25000" dirty="0" err="1"/>
              <a:t>l</a:t>
            </a:r>
            <a:r>
              <a:rPr lang="en-US" dirty="0"/>
              <a:t> is laser frequency)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laser-driven </a:t>
            </a:r>
            <a:r>
              <a:rPr lang="en-US" dirty="0" err="1"/>
              <a:t>wakefield</a:t>
            </a:r>
            <a:r>
              <a:rPr lang="en-US" dirty="0"/>
              <a:t> has a lower velocity than a fully relativistic electron </a:t>
            </a:r>
            <a:r>
              <a:rPr lang="en-US" dirty="0">
                <a:sym typeface="Wingdings"/>
              </a:rPr>
              <a:t> slippage and </a:t>
            </a:r>
            <a:r>
              <a:rPr lang="en-US" dirty="0" err="1">
                <a:sym typeface="Wingdings"/>
              </a:rPr>
              <a:t>dephasing</a:t>
            </a:r>
            <a:r>
              <a:rPr lang="en-US" dirty="0">
                <a:sym typeface="Wingdings"/>
              </a:rPr>
              <a:t>. Lower densities are better.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81215" y="2297581"/>
            <a:ext cx="3338023" cy="461665"/>
          </a:xfrm>
          <a:prstGeom prst="rect">
            <a:avLst/>
          </a:prstGeom>
          <a:solidFill>
            <a:srgbClr val="D9D9D9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</a:rPr>
              <a:t>9.6 GV/m for 10</a:t>
            </a:r>
            <a:r>
              <a:rPr lang="en-US" sz="2400" b="1" baseline="30000" dirty="0">
                <a:solidFill>
                  <a:srgbClr val="000000"/>
                </a:solidFill>
              </a:rPr>
              <a:t>16 </a:t>
            </a:r>
            <a:r>
              <a:rPr lang="en-US" sz="2400" b="1" dirty="0">
                <a:solidFill>
                  <a:srgbClr val="000000"/>
                </a:solidFill>
              </a:rPr>
              <a:t>cm</a:t>
            </a:r>
            <a:r>
              <a:rPr lang="en-US" sz="2400" b="1" baseline="30000" dirty="0">
                <a:solidFill>
                  <a:srgbClr val="000000"/>
                </a:solidFill>
              </a:rPr>
              <a:t>-3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5012" y="1980064"/>
            <a:ext cx="3474709" cy="12745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1647" y="3847748"/>
            <a:ext cx="3086147" cy="1403359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graphicFrame>
        <p:nvGraphicFramePr>
          <p:cNvPr id="9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3065982"/>
              </p:ext>
            </p:extLst>
          </p:nvPr>
        </p:nvGraphicFramePr>
        <p:xfrm>
          <a:off x="5471115" y="2593564"/>
          <a:ext cx="11430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10" name="Equation" r:id="rId5" imgW="1079032" imgH="406224" progId="Equation.3">
                  <p:embed/>
                </p:oleObj>
              </mc:Choice>
              <mc:Fallback>
                <p:oleObj name="Equation" r:id="rId5" imgW="1079032" imgH="406224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1115" y="2593564"/>
                        <a:ext cx="1143000" cy="419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Smiley Face 9"/>
          <p:cNvSpPr/>
          <p:nvPr/>
        </p:nvSpPr>
        <p:spPr>
          <a:xfrm>
            <a:off x="10906548" y="2128651"/>
            <a:ext cx="822960" cy="822960"/>
          </a:xfrm>
          <a:prstGeom prst="smileyFace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76844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Plasma Accelerator Physics III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Small accelerators exhibit also very small tolerances </a:t>
            </a:r>
            <a:r>
              <a:rPr lang="mr-IN" dirty="0"/>
              <a:t>–</a:t>
            </a:r>
            <a:r>
              <a:rPr lang="en-US" dirty="0"/>
              <a:t> here is the difficulty</a:t>
            </a:r>
          </a:p>
          <a:p>
            <a:endParaRPr lang="en-US" dirty="0"/>
          </a:p>
        </p:txBody>
      </p:sp>
      <p:sp>
        <p:nvSpPr>
          <p:cNvPr id="5" name="Content Placeholder 11"/>
          <p:cNvSpPr txBox="1">
            <a:spLocks/>
          </p:cNvSpPr>
          <p:nvPr/>
        </p:nvSpPr>
        <p:spPr>
          <a:xfrm>
            <a:off x="414223" y="1318622"/>
            <a:ext cx="11372184" cy="4792663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ion channel left on axis, where the beam passes, induces an 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ultra-strong focusing field</a:t>
            </a:r>
            <a:r>
              <a:rPr lang="en-US" dirty="0"/>
              <a:t>. In the simplest case: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This can be converted into a 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optical beta function</a:t>
            </a:r>
            <a:r>
              <a:rPr lang="en-US" dirty="0"/>
              <a:t> (lower density is better , as beta function is larger)::</a:t>
            </a:r>
          </a:p>
          <a:p>
            <a:endParaRPr lang="en-US" sz="2400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phase advance</a:t>
            </a:r>
            <a:r>
              <a:rPr lang="en-US" dirty="0"/>
              <a:t> in the plasma channel is rapid: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096" y="1886906"/>
            <a:ext cx="4632678" cy="10172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51330" y="2132827"/>
            <a:ext cx="3338174" cy="461665"/>
          </a:xfrm>
          <a:prstGeom prst="rect">
            <a:avLst/>
          </a:prstGeom>
          <a:solidFill>
            <a:srgbClr val="D9D9D9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</a:rPr>
              <a:t>300 </a:t>
            </a:r>
            <a:r>
              <a:rPr lang="en-US" sz="2400" b="1" dirty="0" err="1">
                <a:solidFill>
                  <a:srgbClr val="000000"/>
                </a:solidFill>
              </a:rPr>
              <a:t>kT</a:t>
            </a:r>
            <a:r>
              <a:rPr lang="en-US" sz="2400" b="1" dirty="0">
                <a:solidFill>
                  <a:srgbClr val="000000"/>
                </a:solidFill>
              </a:rPr>
              <a:t>/m for 10</a:t>
            </a:r>
            <a:r>
              <a:rPr lang="en-US" sz="2400" b="1" baseline="30000" dirty="0">
                <a:solidFill>
                  <a:srgbClr val="000000"/>
                </a:solidFill>
              </a:rPr>
              <a:t>16 </a:t>
            </a:r>
            <a:r>
              <a:rPr lang="en-US" sz="2400" b="1" dirty="0">
                <a:solidFill>
                  <a:srgbClr val="000000"/>
                </a:solidFill>
              </a:rPr>
              <a:t>cm</a:t>
            </a:r>
            <a:r>
              <a:rPr lang="en-US" sz="2400" b="1" baseline="30000" dirty="0">
                <a:solidFill>
                  <a:srgbClr val="000000"/>
                </a:solidFill>
              </a:rPr>
              <a:t>-3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075" y="3577198"/>
            <a:ext cx="2247900" cy="9485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2225" y="3538835"/>
            <a:ext cx="1186744" cy="99166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660558" y="3739744"/>
            <a:ext cx="3608680" cy="461665"/>
          </a:xfrm>
          <a:prstGeom prst="rect">
            <a:avLst/>
          </a:prstGeom>
          <a:solidFill>
            <a:srgbClr val="D9D9D9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Symbol" charset="2"/>
                <a:cs typeface="Symbol" charset="2"/>
              </a:rPr>
              <a:t>b</a:t>
            </a:r>
            <a:r>
              <a:rPr lang="en-US" sz="2400" b="1" dirty="0">
                <a:solidFill>
                  <a:srgbClr val="000000"/>
                </a:solidFill>
              </a:rPr>
              <a:t> = 1.1 mm for 100 MeV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2016" y="4976281"/>
            <a:ext cx="3289300" cy="116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99856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Plasma Accelerator Physics IV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Small accelerators exhibit also very small tolerances </a:t>
            </a:r>
            <a:r>
              <a:rPr lang="mr-IN" dirty="0"/>
              <a:t>–</a:t>
            </a:r>
            <a:r>
              <a:rPr lang="en-US" dirty="0"/>
              <a:t> here is the difficulty</a:t>
            </a:r>
          </a:p>
          <a:p>
            <a:endParaRPr lang="en-US" dirty="0"/>
          </a:p>
        </p:txBody>
      </p:sp>
      <p:sp>
        <p:nvSpPr>
          <p:cNvPr id="5" name="Content Placeholder 11"/>
          <p:cNvSpPr txBox="1">
            <a:spLocks/>
          </p:cNvSpPr>
          <p:nvPr/>
        </p:nvSpPr>
        <p:spPr>
          <a:xfrm>
            <a:off x="414223" y="1287647"/>
            <a:ext cx="11372184" cy="4792663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matched beam size</a:t>
            </a:r>
            <a:r>
              <a:rPr lang="en-US" dirty="0"/>
              <a:t> in the ion channel is small: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Offsets between laser and beam </a:t>
            </a:r>
            <a:r>
              <a:rPr lang="en-US" dirty="0" err="1"/>
              <a:t>centres</a:t>
            </a:r>
            <a:r>
              <a:rPr lang="en-US" dirty="0"/>
              <a:t> will induce </a:t>
            </a:r>
            <a:r>
              <a:rPr lang="en-US" dirty="0" err="1"/>
              <a:t>betatron</a:t>
            </a:r>
            <a:r>
              <a:rPr lang="en-US" dirty="0"/>
              <a:t> oscillations. Assume: full dilution into </a:t>
            </a:r>
            <a:r>
              <a:rPr lang="en-US" dirty="0" err="1"/>
              <a:t>emittance</a:t>
            </a:r>
            <a:r>
              <a:rPr lang="en-US" dirty="0"/>
              <a:t> growth (energy spread and high phase advance). </a:t>
            </a:r>
          </a:p>
          <a:p>
            <a:r>
              <a:rPr lang="en-US" dirty="0"/>
              <a:t>Tolerances for </a:t>
            </a:r>
            <a:r>
              <a:rPr lang="en-US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emittance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growth</a:t>
            </a:r>
            <a:r>
              <a:rPr lang="en-US" dirty="0"/>
              <a:t> due to offsets 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dirty="0" err="1"/>
              <a:t>x</a:t>
            </a:r>
            <a:r>
              <a:rPr lang="en-US" dirty="0"/>
              <a:t> = </a:t>
            </a:r>
            <a:r>
              <a:rPr lang="en-US" dirty="0" err="1">
                <a:latin typeface="Symbol" charset="2"/>
                <a:cs typeface="Symbol" charset="2"/>
              </a:rPr>
              <a:t>s</a:t>
            </a:r>
            <a:r>
              <a:rPr lang="en-US" baseline="-25000" dirty="0" err="1"/>
              <a:t>x</a:t>
            </a:r>
            <a:r>
              <a:rPr lang="en-US" dirty="0"/>
              <a:t>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Lower plasma density better: larger matched beam size, bigger tolerances.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973" y="1812974"/>
            <a:ext cx="1711679" cy="7120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99970" y="1986153"/>
            <a:ext cx="3946012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sz="2400" b="1" baseline="-25000" dirty="0">
                <a:solidFill>
                  <a:srgbClr val="000000"/>
                </a:solidFill>
                <a:latin typeface="Symbol" charset="2"/>
                <a:cs typeface="Symbol" charset="2"/>
              </a:rPr>
              <a:t>0</a:t>
            </a:r>
            <a:r>
              <a:rPr lang="en-US" sz="2400" b="1" dirty="0">
                <a:solidFill>
                  <a:srgbClr val="000000"/>
                </a:solidFill>
              </a:rPr>
              <a:t> = 1.3 </a:t>
            </a:r>
            <a:r>
              <a:rPr lang="en-US" sz="2400" b="1" dirty="0">
                <a:solidFill>
                  <a:srgbClr val="000000"/>
                </a:solidFill>
                <a:latin typeface="Symbol" charset="2"/>
                <a:cs typeface="Symbol" charset="2"/>
              </a:rPr>
              <a:t>m</a:t>
            </a:r>
            <a:r>
              <a:rPr lang="en-US" sz="2400" b="1" dirty="0">
                <a:solidFill>
                  <a:srgbClr val="000000"/>
                </a:solidFill>
              </a:rPr>
              <a:t>m for </a:t>
            </a:r>
            <a:r>
              <a:rPr lang="en-US" sz="2400" b="1" dirty="0" err="1">
                <a:solidFill>
                  <a:srgbClr val="000000"/>
                </a:solidFill>
                <a:latin typeface="Symbol" charset="2"/>
                <a:cs typeface="Symbol" charset="2"/>
              </a:rPr>
              <a:t>ge</a:t>
            </a:r>
            <a:r>
              <a:rPr lang="en-US" sz="2400" b="1" dirty="0">
                <a:solidFill>
                  <a:srgbClr val="000000"/>
                </a:solidFill>
              </a:rPr>
              <a:t> = 0.3 </a:t>
            </a:r>
            <a:r>
              <a:rPr lang="en-US" sz="2400" b="1" dirty="0">
                <a:solidFill>
                  <a:srgbClr val="000000"/>
                </a:solidFill>
                <a:latin typeface="Symbol" charset="2"/>
                <a:cs typeface="Symbol" charset="2"/>
              </a:rPr>
              <a:t>m</a:t>
            </a:r>
            <a:r>
              <a:rPr lang="en-US" sz="2400" b="1" dirty="0">
                <a:solidFill>
                  <a:srgbClr val="000000"/>
                </a:solidFill>
              </a:rPr>
              <a:t>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973" y="3755310"/>
            <a:ext cx="1930400" cy="1206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61922" y="4044176"/>
            <a:ext cx="3440816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cs typeface="Symbol" charset="2"/>
              </a:rPr>
              <a:t>100% </a:t>
            </a:r>
            <a:r>
              <a:rPr lang="en-US" sz="2400" b="1" dirty="0">
                <a:solidFill>
                  <a:srgbClr val="000000"/>
                </a:solidFill>
              </a:rPr>
              <a:t>for 1.3 </a:t>
            </a:r>
            <a:r>
              <a:rPr lang="en-US" sz="2400" b="1" dirty="0">
                <a:solidFill>
                  <a:srgbClr val="000000"/>
                </a:solidFill>
                <a:latin typeface="Symbol" charset="2"/>
                <a:cs typeface="Symbol" charset="2"/>
              </a:rPr>
              <a:t>m</a:t>
            </a:r>
            <a:r>
              <a:rPr lang="en-US" sz="2400" b="1" dirty="0">
                <a:solidFill>
                  <a:srgbClr val="000000"/>
                </a:solidFill>
              </a:rPr>
              <a:t>m offset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0622" y="5724652"/>
            <a:ext cx="36961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/>
              <a:t> Assmann, R. and K. </a:t>
            </a:r>
            <a:r>
              <a:rPr lang="en-US" sz="1200" i="1" dirty="0" err="1"/>
              <a:t>Yokoya</a:t>
            </a:r>
            <a:r>
              <a:rPr lang="en-US" sz="1200" i="1" dirty="0"/>
              <a:t>. Transverse Beam</a:t>
            </a:r>
          </a:p>
          <a:p>
            <a:r>
              <a:rPr lang="en-US" sz="1200" i="1" dirty="0"/>
              <a:t>Dynamics in Plasmas. NIM A410 (1998) 544-548.</a:t>
            </a:r>
          </a:p>
        </p:txBody>
      </p:sp>
      <p:sp>
        <p:nvSpPr>
          <p:cNvPr id="11" name="Cloud 10"/>
          <p:cNvSpPr/>
          <p:nvPr/>
        </p:nvSpPr>
        <p:spPr>
          <a:xfrm>
            <a:off x="8799244" y="1709946"/>
            <a:ext cx="2532739" cy="690616"/>
          </a:xfrm>
          <a:prstGeom prst="cloud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000" b="1" dirty="0">
                <a:solidFill>
                  <a:srgbClr val="000000"/>
                </a:solidFill>
              </a:rPr>
              <a:t>DIFFICULTY</a:t>
            </a:r>
          </a:p>
        </p:txBody>
      </p:sp>
      <p:sp>
        <p:nvSpPr>
          <p:cNvPr id="12" name="Cloud 11"/>
          <p:cNvSpPr/>
          <p:nvPr/>
        </p:nvSpPr>
        <p:spPr>
          <a:xfrm>
            <a:off x="8812088" y="3900032"/>
            <a:ext cx="2532739" cy="690616"/>
          </a:xfrm>
          <a:prstGeom prst="cloud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000" b="1" dirty="0">
                <a:solidFill>
                  <a:srgbClr val="000000"/>
                </a:solidFill>
              </a:rPr>
              <a:t>DIFFICULTY</a:t>
            </a:r>
          </a:p>
        </p:txBody>
      </p:sp>
    </p:spTree>
    <p:extLst>
      <p:ext uri="{BB962C8B-B14F-4D97-AF65-F5344CB8AC3E}">
        <p14:creationId xmlns:p14="http://schemas.microsoft.com/office/powerpoint/2010/main" val="332476844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Strong plasma focusing: </a:t>
            </a:r>
            <a:r>
              <a:rPr lang="en-US" dirty="0" err="1"/>
              <a:t>Betatron</a:t>
            </a:r>
            <a:r>
              <a:rPr lang="en-US" dirty="0"/>
              <a:t> motion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Plasma works as a focusing </a:t>
            </a:r>
            <a:r>
              <a:rPr lang="en-US" dirty="0" err="1"/>
              <a:t>quadrupole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582" y="4069932"/>
            <a:ext cx="5121720" cy="20486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5363" y="1256109"/>
            <a:ext cx="6005048" cy="4807613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414224" y="1324078"/>
            <a:ext cx="5447147" cy="4376700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1800" dirty="0"/>
              <a:t>A plasma has a very strong focusing field in both planes. 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Focusing strength and phase advance depends on plasma density.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Experiment with a beam-driven plasma at SLAC in 2001: Send an electron beam into a plasma and measure beam sizes at exit point.</a:t>
            </a:r>
          </a:p>
        </p:txBody>
      </p:sp>
    </p:spTree>
    <p:extLst>
      <p:ext uri="{BB962C8B-B14F-4D97-AF65-F5344CB8AC3E}">
        <p14:creationId xmlns:p14="http://schemas.microsoft.com/office/powerpoint/2010/main" val="409154461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Strong plasma focusing: </a:t>
            </a:r>
            <a:r>
              <a:rPr lang="en-US" dirty="0" err="1"/>
              <a:t>Betatron</a:t>
            </a:r>
            <a:r>
              <a:rPr lang="en-US" dirty="0"/>
              <a:t> motion and X rays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Wiggling electrons emit X rays </a:t>
            </a:r>
            <a:r>
              <a:rPr lang="en-US" dirty="0">
                <a:sym typeface="Wingdings"/>
              </a:rPr>
              <a:t> a plasma accelerator as accelerator and </a:t>
            </a:r>
            <a:r>
              <a:rPr lang="en-US" dirty="0" err="1">
                <a:sym typeface="Wingdings"/>
              </a:rPr>
              <a:t>undulator</a:t>
            </a:r>
            <a:r>
              <a:rPr lang="en-US" dirty="0">
                <a:sym typeface="Wingdings"/>
              </a:rPr>
              <a:t> at once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3146" y="1353809"/>
            <a:ext cx="6498835" cy="48557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979" y="4540161"/>
            <a:ext cx="5526435" cy="16190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414224" y="1324078"/>
            <a:ext cx="4972655" cy="4376700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1800" dirty="0"/>
              <a:t>If an electron beam is injected </a:t>
            </a:r>
            <a:r>
              <a:rPr lang="en-US" sz="1800" dirty="0" err="1"/>
              <a:t>mis</a:t>
            </a:r>
            <a:r>
              <a:rPr lang="en-US" sz="1800" dirty="0"/>
              <a:t>-matched into a plasma, we expect strong beta mismatch oscillations of the beam size.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The oscillating electrons should radiate X rays.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This was seen in a SLAC experiment in 2001.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Plasma acts as </a:t>
            </a:r>
            <a:r>
              <a:rPr lang="en-US" sz="1800" dirty="0" err="1"/>
              <a:t>undulator</a:t>
            </a:r>
            <a:r>
              <a:rPr lang="en-US" sz="18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73461913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Plasma opens new reach but also difficulties…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Comparing </a:t>
            </a:r>
            <a:r>
              <a:rPr lang="en-US" dirty="0" err="1"/>
              <a:t>plama</a:t>
            </a:r>
            <a:r>
              <a:rPr lang="en-US" dirty="0"/>
              <a:t> to conventional accelerators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06479" y="1403802"/>
            <a:ext cx="5706093" cy="4792663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  <a:ea typeface="ＭＳ Ｐゴシック" charset="0"/>
                <a:cs typeface="ＭＳ Ｐゴシック" charset="0"/>
              </a:rPr>
              <a:t>Conventional acceleration structures:</a:t>
            </a:r>
          </a:p>
          <a:p>
            <a:pPr lvl="1"/>
            <a:r>
              <a:rPr lang="en-US" sz="1800" dirty="0">
                <a:latin typeface="Arial" charset="0"/>
                <a:ea typeface="ＭＳ Ｐゴシック" charset="0"/>
              </a:rPr>
              <a:t>Optimized to provide longitudinal acceleration and no transverse forces on the beam.</a:t>
            </a:r>
          </a:p>
          <a:p>
            <a:pPr lvl="1"/>
            <a:r>
              <a:rPr lang="en-US" sz="1800" dirty="0">
                <a:latin typeface="Arial" charset="0"/>
                <a:ea typeface="ＭＳ Ｐゴシック" charset="0"/>
              </a:rPr>
              <a:t>Due to imperfections, transverse forces can be induced. These </a:t>
            </a:r>
            <a:r>
              <a:rPr lang="ja-JP" altLang="en-US" sz="1800" dirty="0">
                <a:latin typeface="Arial" charset="0"/>
                <a:ea typeface="ＭＳ Ｐゴシック" charset="0"/>
              </a:rPr>
              <a:t>“</a:t>
            </a:r>
            <a:r>
              <a:rPr lang="en-US" sz="1800" dirty="0" err="1">
                <a:latin typeface="Arial" charset="0"/>
                <a:ea typeface="ＭＳ Ｐゴシック" charset="0"/>
              </a:rPr>
              <a:t>wakefields</a:t>
            </a:r>
            <a:r>
              <a:rPr lang="ja-JP" altLang="en-US" sz="1800" dirty="0">
                <a:latin typeface="Arial" charset="0"/>
                <a:ea typeface="ＭＳ Ｐゴシック" charset="0"/>
              </a:rPr>
              <a:t>”</a:t>
            </a:r>
            <a:r>
              <a:rPr lang="en-US" sz="1800" dirty="0">
                <a:latin typeface="Arial" charset="0"/>
                <a:ea typeface="ＭＳ Ｐゴシック" charset="0"/>
              </a:rPr>
              <a:t> caused major trouble to the first and only linear collider at SLAC.</a:t>
            </a:r>
          </a:p>
          <a:p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  <a:ea typeface="ＭＳ Ｐゴシック" charset="0"/>
                <a:cs typeface="ＭＳ Ｐゴシック" charset="0"/>
              </a:rPr>
              <a:t>Plasma acceleration:</a:t>
            </a:r>
          </a:p>
          <a:p>
            <a:pPr lvl="1"/>
            <a:r>
              <a:rPr lang="en-US" sz="1800" dirty="0">
                <a:latin typeface="Arial" charset="0"/>
                <a:ea typeface="ＭＳ Ｐゴシック" charset="0"/>
              </a:rPr>
              <a:t>Ultra-strong longitudinal fields </a:t>
            </a:r>
            <a:r>
              <a:rPr lang="en-US" sz="1800" dirty="0">
                <a:latin typeface="Arial" charset="0"/>
                <a:ea typeface="ＭＳ Ｐゴシック" charset="0"/>
                <a:sym typeface="Wingdings" charset="0"/>
              </a:rPr>
              <a:t> high accelerating gradient.</a:t>
            </a:r>
          </a:p>
          <a:p>
            <a:pPr lvl="1"/>
            <a:r>
              <a:rPr lang="en-US" sz="1800" dirty="0">
                <a:latin typeface="Arial" charset="0"/>
                <a:ea typeface="ＭＳ Ｐゴシック" charset="0"/>
                <a:sym typeface="Wingdings" charset="0"/>
              </a:rPr>
              <a:t>Ultra-strong transverse fields  transverse forces cannot be avoided and must be controlled.</a:t>
            </a:r>
          </a:p>
          <a:p>
            <a:r>
              <a:rPr lang="en-US" sz="1800" dirty="0">
                <a:latin typeface="Arial" charset="0"/>
                <a:ea typeface="ＭＳ Ｐゴシック" charset="0"/>
                <a:sym typeface="Wingdings" charset="0"/>
              </a:rPr>
              <a:t>For fun: A look at the SLAC </a:t>
            </a:r>
            <a:r>
              <a:rPr lang="en-US" sz="1800" dirty="0" err="1">
                <a:latin typeface="Arial" charset="0"/>
                <a:ea typeface="ＭＳ Ｐゴシック" charset="0"/>
                <a:sym typeface="Wingdings" charset="0"/>
              </a:rPr>
              <a:t>linac</a:t>
            </a:r>
            <a:r>
              <a:rPr lang="en-US" sz="1800" dirty="0">
                <a:latin typeface="Arial" charset="0"/>
                <a:ea typeface="ＭＳ Ｐゴシック" charset="0"/>
                <a:sym typeface="Wingdings" charset="0"/>
              </a:rPr>
              <a:t> beam before entering the plasma!</a:t>
            </a:r>
          </a:p>
        </p:txBody>
      </p:sp>
      <p:pic>
        <p:nvPicPr>
          <p:cNvPr id="5" name="Picture 4" descr="Screen Shot 2018-01-31 at 12.18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757" y="1389086"/>
            <a:ext cx="5346770" cy="3302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290157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Seeing Electron Beam…</a:t>
            </a:r>
          </a:p>
        </p:txBody>
      </p:sp>
      <p:sp>
        <p:nvSpPr>
          <p:cNvPr id="29701" name="Line 2"/>
          <p:cNvSpPr>
            <a:spLocks noChangeShapeType="1"/>
          </p:cNvSpPr>
          <p:nvPr/>
        </p:nvSpPr>
        <p:spPr bwMode="auto">
          <a:xfrm rot="-5400000">
            <a:off x="6761936" y="3065076"/>
            <a:ext cx="3810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2" name="Text Box 3"/>
          <p:cNvSpPr txBox="1">
            <a:spLocks noChangeArrowheads="1"/>
          </p:cNvSpPr>
          <p:nvPr/>
        </p:nvSpPr>
        <p:spPr bwMode="auto">
          <a:xfrm rot="5400000">
            <a:off x="8493791" y="2799318"/>
            <a:ext cx="11590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000000"/>
                </a:solidFill>
                <a:latin typeface="Times New Roman" charset="0"/>
              </a:rPr>
              <a:t>1.8 mm</a:t>
            </a:r>
          </a:p>
        </p:txBody>
      </p:sp>
      <p:sp>
        <p:nvSpPr>
          <p:cNvPr id="29704" name="TextBox 7"/>
          <p:cNvSpPr txBox="1">
            <a:spLocks noChangeArrowheads="1"/>
          </p:cNvSpPr>
          <p:nvPr/>
        </p:nvSpPr>
        <p:spPr bwMode="auto">
          <a:xfrm>
            <a:off x="457509" y="5186399"/>
            <a:ext cx="10852151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dirty="0"/>
              <a:t>The transverse and longitudinally fields of the accelerator are set up to achieved small transverse beam sizes (right).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29678" y="1184493"/>
            <a:ext cx="3108543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/>
              <a:t>~ 2e10 electrons, 30 </a:t>
            </a:r>
            <a:r>
              <a:rPr lang="en-US" sz="2000" dirty="0" err="1"/>
              <a:t>GeV</a:t>
            </a:r>
            <a:endParaRPr lang="en-US" sz="2000" dirty="0"/>
          </a:p>
        </p:txBody>
      </p:sp>
      <p:pic>
        <p:nvPicPr>
          <p:cNvPr id="2" name="movie6_2001">
            <a:hlinkClick r:id="" action="ppaction://media"/>
            <a:extLst>
              <a:ext uri="{FF2B5EF4-FFF2-40B4-BE49-F238E27FC236}">
                <a16:creationId xmlns:a16="http://schemas.microsoft.com/office/drawing/2014/main" id="{2F535142-3740-4423-97EB-24EF694A3B1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30182" y="1184492"/>
            <a:ext cx="7874013" cy="378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7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08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7145290" y="488486"/>
            <a:ext cx="4647230" cy="559665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Builder’s Challenge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(simplified to typical values)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14224" y="1316428"/>
            <a:ext cx="6061195" cy="5134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65113" marR="0" lvl="1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charset="0"/>
              <a:buChar char="&gt;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Match into/out of plasma with </a:t>
            </a:r>
            <a:r>
              <a:rPr kumimoji="0" lang="en-US" sz="1800" b="1" i="0" u="none" strike="noStrike" kern="0" cap="none" spc="0" normalizeH="0" baseline="0" noProof="0" dirty="0">
                <a:ln w="10541" cmpd="sng">
                  <a:solidFill>
                    <a:srgbClr val="00A5EB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0A5EB">
                        <a:tint val="40000"/>
                        <a:satMod val="250000"/>
                      </a:srgbClr>
                    </a:gs>
                    <a:gs pos="9000">
                      <a:srgbClr val="00A5EB">
                        <a:tint val="52000"/>
                        <a:satMod val="300000"/>
                      </a:srgbClr>
                    </a:gs>
                    <a:gs pos="50000">
                      <a:srgbClr val="00A5EB">
                        <a:shade val="20000"/>
                        <a:satMod val="300000"/>
                      </a:srgbClr>
                    </a:gs>
                    <a:gs pos="79000">
                      <a:srgbClr val="00A5EB">
                        <a:tint val="52000"/>
                        <a:satMod val="300000"/>
                      </a:srgbClr>
                    </a:gs>
                    <a:gs pos="100000">
                      <a:srgbClr val="00A5EB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ＭＳ Ｐゴシック" charset="0"/>
              </a:rPr>
              <a:t>beam size ≈1 </a:t>
            </a:r>
            <a:r>
              <a:rPr kumimoji="0" lang="en-US" sz="1800" b="1" i="0" u="none" strike="noStrike" kern="0" cap="none" spc="0" normalizeH="0" baseline="0" noProof="0" dirty="0">
                <a:ln w="10541" cmpd="sng">
                  <a:solidFill>
                    <a:srgbClr val="00A5EB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0A5EB">
                        <a:tint val="40000"/>
                        <a:satMod val="250000"/>
                      </a:srgbClr>
                    </a:gs>
                    <a:gs pos="9000">
                      <a:srgbClr val="00A5EB">
                        <a:tint val="52000"/>
                        <a:satMod val="300000"/>
                      </a:srgbClr>
                    </a:gs>
                    <a:gs pos="50000">
                      <a:srgbClr val="00A5EB">
                        <a:shade val="20000"/>
                        <a:satMod val="300000"/>
                      </a:srgbClr>
                    </a:gs>
                    <a:gs pos="79000">
                      <a:srgbClr val="00A5EB">
                        <a:tint val="52000"/>
                        <a:satMod val="300000"/>
                      </a:srgbClr>
                    </a:gs>
                    <a:gs pos="100000">
                      <a:srgbClr val="00A5EB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Symbol" charset="2"/>
                <a:ea typeface="ＭＳ Ｐゴシック" charset="0"/>
                <a:cs typeface="Symbol" charset="2"/>
              </a:rPr>
              <a:t>m</a:t>
            </a:r>
            <a:r>
              <a:rPr kumimoji="0" lang="en-US" sz="1800" b="1" i="0" u="none" strike="noStrike" kern="0" cap="none" spc="0" normalizeH="0" baseline="0" noProof="0" dirty="0">
                <a:ln w="10541" cmpd="sng">
                  <a:solidFill>
                    <a:srgbClr val="00A5EB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0A5EB">
                        <a:tint val="40000"/>
                        <a:satMod val="250000"/>
                      </a:srgbClr>
                    </a:gs>
                    <a:gs pos="9000">
                      <a:srgbClr val="00A5EB">
                        <a:tint val="52000"/>
                        <a:satMod val="300000"/>
                      </a:srgbClr>
                    </a:gs>
                    <a:gs pos="50000">
                      <a:srgbClr val="00A5EB">
                        <a:shade val="20000"/>
                        <a:satMod val="300000"/>
                      </a:srgbClr>
                    </a:gs>
                    <a:gs pos="79000">
                      <a:srgbClr val="00A5EB">
                        <a:tint val="52000"/>
                        <a:satMod val="300000"/>
                      </a:srgbClr>
                    </a:gs>
                    <a:gs pos="100000">
                      <a:srgbClr val="00A5EB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ＭＳ Ｐゴシック" charset="0"/>
              </a:rPr>
              <a:t>m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(about 1 mm beta function). Adiabatic matching (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Whittum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, 1989).</a:t>
            </a: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charset="0"/>
              <a:buChar char="&gt;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Control </a:t>
            </a:r>
            <a:r>
              <a:rPr kumimoji="0" lang="en-US" sz="1800" b="1" i="0" u="none" strike="noStrike" kern="0" cap="none" spc="0" normalizeH="0" baseline="0" noProof="0" dirty="0">
                <a:ln w="10541" cmpd="sng">
                  <a:solidFill>
                    <a:srgbClr val="00A5EB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0A5EB">
                        <a:tint val="40000"/>
                        <a:satMod val="250000"/>
                      </a:srgbClr>
                    </a:gs>
                    <a:gs pos="9000">
                      <a:srgbClr val="00A5EB">
                        <a:tint val="52000"/>
                        <a:satMod val="300000"/>
                      </a:srgbClr>
                    </a:gs>
                    <a:gs pos="50000">
                      <a:srgbClr val="00A5EB">
                        <a:shade val="20000"/>
                        <a:satMod val="300000"/>
                      </a:srgbClr>
                    </a:gs>
                    <a:gs pos="79000">
                      <a:srgbClr val="00A5EB">
                        <a:tint val="52000"/>
                        <a:satMod val="300000"/>
                      </a:srgbClr>
                    </a:gs>
                    <a:gs pos="100000">
                      <a:srgbClr val="00A5EB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ＭＳ Ｐゴシック" charset="0"/>
              </a:rPr>
              <a:t>offsets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 between the wakefield driver (laser or beam) and the accelerated electron bunch at </a:t>
            </a:r>
            <a:r>
              <a:rPr kumimoji="0" lang="en-US" sz="1800" b="1" i="0" u="none" strike="noStrike" kern="0" cap="none" spc="0" normalizeH="0" baseline="0" noProof="0" dirty="0">
                <a:ln w="10541" cmpd="sng">
                  <a:solidFill>
                    <a:srgbClr val="00A5EB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0A5EB">
                        <a:tint val="40000"/>
                        <a:satMod val="250000"/>
                      </a:srgbClr>
                    </a:gs>
                    <a:gs pos="9000">
                      <a:srgbClr val="00A5EB">
                        <a:tint val="52000"/>
                        <a:satMod val="300000"/>
                      </a:srgbClr>
                    </a:gs>
                    <a:gs pos="50000">
                      <a:srgbClr val="00A5EB">
                        <a:shade val="20000"/>
                        <a:satMod val="300000"/>
                      </a:srgbClr>
                    </a:gs>
                    <a:gs pos="79000">
                      <a:srgbClr val="00A5EB">
                        <a:tint val="52000"/>
                        <a:satMod val="300000"/>
                      </a:srgbClr>
                    </a:gs>
                    <a:gs pos="100000">
                      <a:srgbClr val="00A5EB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ＭＳ Ｐゴシック" charset="0"/>
              </a:rPr>
              <a:t>1 </a:t>
            </a:r>
            <a:r>
              <a:rPr kumimoji="0" lang="en-US" sz="1800" b="1" i="0" u="none" strike="noStrike" kern="0" cap="none" spc="0" normalizeH="0" baseline="0" noProof="0" dirty="0">
                <a:ln w="10541" cmpd="sng">
                  <a:solidFill>
                    <a:srgbClr val="00A5EB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0A5EB">
                        <a:tint val="40000"/>
                        <a:satMod val="250000"/>
                      </a:srgbClr>
                    </a:gs>
                    <a:gs pos="9000">
                      <a:srgbClr val="00A5EB">
                        <a:tint val="52000"/>
                        <a:satMod val="300000"/>
                      </a:srgbClr>
                    </a:gs>
                    <a:gs pos="50000">
                      <a:srgbClr val="00A5EB">
                        <a:shade val="20000"/>
                        <a:satMod val="300000"/>
                      </a:srgbClr>
                    </a:gs>
                    <a:gs pos="79000">
                      <a:srgbClr val="00A5EB">
                        <a:tint val="52000"/>
                        <a:satMod val="300000"/>
                      </a:srgbClr>
                    </a:gs>
                    <a:gs pos="100000">
                      <a:srgbClr val="00A5EB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Symbol" charset="2"/>
                <a:ea typeface="ＭＳ Ｐゴシック" charset="0"/>
                <a:cs typeface="Symbol" charset="2"/>
              </a:rPr>
              <a:t>m</a:t>
            </a:r>
            <a:r>
              <a:rPr kumimoji="0" lang="en-US" sz="1800" b="1" i="0" u="none" strike="noStrike" kern="0" cap="none" spc="0" normalizeH="0" baseline="0" noProof="0" dirty="0">
                <a:ln w="10541" cmpd="sng">
                  <a:solidFill>
                    <a:srgbClr val="00A5EB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0A5EB">
                        <a:tint val="40000"/>
                        <a:satMod val="250000"/>
                      </a:srgbClr>
                    </a:gs>
                    <a:gs pos="9000">
                      <a:srgbClr val="00A5EB">
                        <a:tint val="52000"/>
                        <a:satMod val="300000"/>
                      </a:srgbClr>
                    </a:gs>
                    <a:gs pos="50000">
                      <a:srgbClr val="00A5EB">
                        <a:shade val="20000"/>
                        <a:satMod val="300000"/>
                      </a:srgbClr>
                    </a:gs>
                    <a:gs pos="79000">
                      <a:srgbClr val="00A5EB">
                        <a:tint val="52000"/>
                        <a:satMod val="300000"/>
                      </a:srgbClr>
                    </a:gs>
                    <a:gs pos="100000">
                      <a:srgbClr val="00A5EB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ＭＳ Ｐゴシック" charset="0"/>
              </a:rPr>
              <a:t>m level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.</a:t>
            </a: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charset="0"/>
              <a:buChar char="&gt;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Use </a:t>
            </a:r>
            <a:r>
              <a:rPr kumimoji="0" lang="en-US" sz="1800" b="1" i="0" u="none" strike="noStrike" kern="0" cap="none" spc="0" normalizeH="0" baseline="0" noProof="0" dirty="0">
                <a:ln w="10541" cmpd="sng">
                  <a:solidFill>
                    <a:srgbClr val="00A5EB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0A5EB">
                        <a:tint val="40000"/>
                        <a:satMod val="250000"/>
                      </a:srgbClr>
                    </a:gs>
                    <a:gs pos="9000">
                      <a:srgbClr val="00A5EB">
                        <a:tint val="52000"/>
                        <a:satMod val="300000"/>
                      </a:srgbClr>
                    </a:gs>
                    <a:gs pos="50000">
                      <a:srgbClr val="00A5EB">
                        <a:shade val="20000"/>
                        <a:satMod val="300000"/>
                      </a:srgbClr>
                    </a:gs>
                    <a:gs pos="79000">
                      <a:srgbClr val="00A5EB">
                        <a:tint val="52000"/>
                        <a:satMod val="300000"/>
                      </a:srgbClr>
                    </a:gs>
                    <a:gs pos="100000">
                      <a:srgbClr val="00A5EB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ＭＳ Ｐゴシック" charset="0"/>
              </a:rPr>
              <a:t>short bunches (few </a:t>
            </a:r>
            <a:r>
              <a:rPr kumimoji="0" lang="en-US" sz="1800" b="1" i="0" u="none" strike="noStrike" kern="0" cap="none" spc="0" normalizeH="0" baseline="0" noProof="0" dirty="0" err="1">
                <a:ln w="10541" cmpd="sng">
                  <a:solidFill>
                    <a:srgbClr val="00A5EB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0A5EB">
                        <a:tint val="40000"/>
                        <a:satMod val="250000"/>
                      </a:srgbClr>
                    </a:gs>
                    <a:gs pos="9000">
                      <a:srgbClr val="00A5EB">
                        <a:tint val="52000"/>
                        <a:satMod val="300000"/>
                      </a:srgbClr>
                    </a:gs>
                    <a:gs pos="50000">
                      <a:srgbClr val="00A5EB">
                        <a:shade val="20000"/>
                        <a:satMod val="300000"/>
                      </a:srgbClr>
                    </a:gs>
                    <a:gs pos="79000">
                      <a:srgbClr val="00A5EB">
                        <a:tint val="52000"/>
                        <a:satMod val="300000"/>
                      </a:srgbClr>
                    </a:gs>
                    <a:gs pos="100000">
                      <a:srgbClr val="00A5EB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ＭＳ Ｐゴシック" charset="0"/>
              </a:rPr>
              <a:t>fs</a:t>
            </a:r>
            <a:r>
              <a:rPr kumimoji="0" lang="en-US" sz="1800" b="1" i="0" u="none" strike="noStrike" kern="0" cap="none" spc="0" normalizeH="0" baseline="0" noProof="0" dirty="0">
                <a:ln w="10541" cmpd="sng">
                  <a:solidFill>
                    <a:srgbClr val="00A5EB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0A5EB">
                        <a:tint val="40000"/>
                        <a:satMod val="250000"/>
                      </a:srgbClr>
                    </a:gs>
                    <a:gs pos="9000">
                      <a:srgbClr val="00A5EB">
                        <a:tint val="52000"/>
                        <a:satMod val="300000"/>
                      </a:srgbClr>
                    </a:gs>
                    <a:gs pos="50000">
                      <a:srgbClr val="00A5EB">
                        <a:shade val="20000"/>
                        <a:satMod val="300000"/>
                      </a:srgbClr>
                    </a:gs>
                    <a:gs pos="79000">
                      <a:srgbClr val="00A5EB">
                        <a:tint val="52000"/>
                        <a:satMod val="300000"/>
                      </a:srgbClr>
                    </a:gs>
                    <a:gs pos="100000">
                      <a:srgbClr val="00A5EB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ＭＳ Ｐゴシック" charset="0"/>
              </a:rPr>
              <a:t>)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to minimize energy spread. </a:t>
            </a: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charset="0"/>
              <a:buChar char="&gt;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Achieve </a:t>
            </a:r>
            <a:r>
              <a:rPr kumimoji="0" lang="en-US" sz="1800" b="1" i="0" u="none" strike="noStrike" kern="0" cap="none" spc="0" normalizeH="0" baseline="0" noProof="0" dirty="0">
                <a:ln w="10541" cmpd="sng">
                  <a:solidFill>
                    <a:srgbClr val="00A5EB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0A5EB">
                        <a:tint val="40000"/>
                        <a:satMod val="250000"/>
                      </a:srgbClr>
                    </a:gs>
                    <a:gs pos="9000">
                      <a:srgbClr val="00A5EB">
                        <a:tint val="52000"/>
                        <a:satMod val="300000"/>
                      </a:srgbClr>
                    </a:gs>
                    <a:gs pos="50000">
                      <a:srgbClr val="00A5EB">
                        <a:shade val="20000"/>
                        <a:satMod val="300000"/>
                      </a:srgbClr>
                    </a:gs>
                    <a:gs pos="79000">
                      <a:srgbClr val="00A5EB">
                        <a:tint val="52000"/>
                        <a:satMod val="300000"/>
                      </a:srgbClr>
                    </a:gs>
                    <a:gs pos="100000">
                      <a:srgbClr val="00A5EB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ＭＳ Ｐゴシック" charset="0"/>
              </a:rPr>
              <a:t>synchronization stability of few </a:t>
            </a:r>
            <a:r>
              <a:rPr kumimoji="0" lang="en-US" sz="1800" b="1" i="0" u="none" strike="noStrike" kern="0" cap="none" spc="0" normalizeH="0" baseline="0" noProof="0" dirty="0" err="1">
                <a:ln w="10541" cmpd="sng">
                  <a:solidFill>
                    <a:srgbClr val="00A5EB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0A5EB">
                        <a:tint val="40000"/>
                        <a:satMod val="250000"/>
                      </a:srgbClr>
                    </a:gs>
                    <a:gs pos="9000">
                      <a:srgbClr val="00A5EB">
                        <a:tint val="52000"/>
                        <a:satMod val="300000"/>
                      </a:srgbClr>
                    </a:gs>
                    <a:gs pos="50000">
                      <a:srgbClr val="00A5EB">
                        <a:shade val="20000"/>
                        <a:satMod val="300000"/>
                      </a:srgbClr>
                    </a:gs>
                    <a:gs pos="79000">
                      <a:srgbClr val="00A5EB">
                        <a:tint val="52000"/>
                        <a:satMod val="300000"/>
                      </a:srgbClr>
                    </a:gs>
                    <a:gs pos="100000">
                      <a:srgbClr val="00A5EB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ＭＳ Ｐゴシック" charset="0"/>
              </a:rPr>
              <a:t>fs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 from injected electron bunch to wakefield (energy stability and spread).</a:t>
            </a: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charset="0"/>
              <a:buChar char="&gt;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Control the </a:t>
            </a:r>
            <a:r>
              <a:rPr kumimoji="0" lang="en-US" sz="1800" b="1" i="0" u="none" strike="noStrike" kern="0" cap="none" spc="0" normalizeH="0" baseline="0" noProof="0" dirty="0">
                <a:ln w="10541" cmpd="sng">
                  <a:solidFill>
                    <a:srgbClr val="00A5EB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0A5EB">
                        <a:tint val="40000"/>
                        <a:satMod val="250000"/>
                      </a:srgbClr>
                    </a:gs>
                    <a:gs pos="9000">
                      <a:srgbClr val="00A5EB">
                        <a:tint val="52000"/>
                        <a:satMod val="300000"/>
                      </a:srgbClr>
                    </a:gs>
                    <a:gs pos="50000">
                      <a:srgbClr val="00A5EB">
                        <a:shade val="20000"/>
                        <a:satMod val="300000"/>
                      </a:srgbClr>
                    </a:gs>
                    <a:gs pos="79000">
                      <a:srgbClr val="00A5EB">
                        <a:tint val="52000"/>
                        <a:satMod val="300000"/>
                      </a:srgbClr>
                    </a:gs>
                    <a:gs pos="100000">
                      <a:srgbClr val="00A5EB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ＭＳ Ｐゴシック" charset="0"/>
              </a:rPr>
              <a:t>charge and beam loading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 to compensate energy spread (idea Simon van der Meer).</a:t>
            </a: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charset="0"/>
              <a:buChar char="&gt;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Develop and demonstrate </a:t>
            </a:r>
            <a:r>
              <a:rPr kumimoji="0" lang="en-US" sz="1800" b="1" i="0" u="none" strike="noStrike" kern="0" cap="none" spc="0" normalizeH="0" baseline="0" noProof="0" dirty="0">
                <a:ln w="10541" cmpd="sng">
                  <a:solidFill>
                    <a:srgbClr val="00A5EB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0A5EB">
                        <a:tint val="40000"/>
                        <a:satMod val="250000"/>
                      </a:srgbClr>
                    </a:gs>
                    <a:gs pos="9000">
                      <a:srgbClr val="00A5EB">
                        <a:tint val="52000"/>
                        <a:satMod val="300000"/>
                      </a:srgbClr>
                    </a:gs>
                    <a:gs pos="50000">
                      <a:srgbClr val="00A5EB">
                        <a:shade val="20000"/>
                        <a:satMod val="300000"/>
                      </a:srgbClr>
                    </a:gs>
                    <a:gs pos="79000">
                      <a:srgbClr val="00A5EB">
                        <a:tint val="52000"/>
                        <a:satMod val="300000"/>
                      </a:srgbClr>
                    </a:gs>
                    <a:gs pos="100000">
                      <a:srgbClr val="00A5EB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ＭＳ Ｐゴシック" charset="0"/>
              </a:rPr>
              <a:t>user readiness of a 5 GeV plasma accelerated beam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7050707" y="530356"/>
            <a:ext cx="4772025" cy="3988528"/>
            <a:chOff x="7008838" y="1004891"/>
            <a:chExt cx="4772025" cy="3988528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177"/>
            <a:stretch/>
          </p:blipFill>
          <p:spPr bwMode="auto">
            <a:xfrm>
              <a:off x="7008838" y="1004891"/>
              <a:ext cx="4772025" cy="3988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8409345" y="4560227"/>
              <a:ext cx="2868612" cy="3667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 dirty="0">
                  <a:solidFill>
                    <a:schemeClr val="tx1"/>
                  </a:solidFill>
                </a:rPr>
                <a:t>Phase Advance </a:t>
              </a:r>
              <a:r>
                <a:rPr lang="en-US" sz="1800" dirty="0">
                  <a:solidFill>
                    <a:schemeClr val="tx1"/>
                  </a:solidFill>
                  <a:sym typeface="Symbol" charset="0"/>
                </a:rPr>
                <a:t></a:t>
              </a:r>
              <a:r>
                <a:rPr lang="en-US" sz="1800" dirty="0">
                  <a:solidFill>
                    <a:schemeClr val="tx1"/>
                  </a:solidFill>
                </a:rPr>
                <a:t> </a:t>
              </a:r>
              <a:r>
                <a:rPr lang="en-US" sz="1800" dirty="0">
                  <a:solidFill>
                    <a:schemeClr val="tx1"/>
                  </a:solidFill>
                  <a:sym typeface="Symbol" charset="0"/>
                </a:rPr>
                <a:t> n</a:t>
              </a:r>
              <a:r>
                <a:rPr lang="en-US" sz="1800" baseline="-25000" dirty="0">
                  <a:solidFill>
                    <a:schemeClr val="tx1"/>
                  </a:solidFill>
                  <a:sym typeface="Symbol" charset="0"/>
                </a:rPr>
                <a:t>e</a:t>
              </a:r>
              <a:r>
                <a:rPr lang="en-US" sz="1800" baseline="30000" dirty="0">
                  <a:solidFill>
                    <a:schemeClr val="tx1"/>
                  </a:solidFill>
                  <a:sym typeface="Symbol" charset="0"/>
                </a:rPr>
                <a:t>1/2</a:t>
              </a:r>
              <a:r>
                <a:rPr lang="en-US" sz="1800" dirty="0">
                  <a:solidFill>
                    <a:schemeClr val="tx1"/>
                  </a:solidFill>
                  <a:sym typeface="Symbol" charset="0"/>
                </a:rPr>
                <a:t>L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 rot="16200000">
              <a:off x="6545620" y="2524336"/>
              <a:ext cx="16383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dirty="0" err="1">
                  <a:solidFill>
                    <a:schemeClr val="tx1"/>
                  </a:solidFill>
                  <a:latin typeface="Symbol" charset="2"/>
                  <a:cs typeface="Symbol" charset="2"/>
                </a:rPr>
                <a:t>s</a:t>
              </a:r>
              <a:r>
                <a:rPr lang="en-US" baseline="-25000" dirty="0" err="1">
                  <a:solidFill>
                    <a:schemeClr val="tx1"/>
                  </a:solidFill>
                </a:rPr>
                <a:t>x</a:t>
              </a:r>
              <a:r>
                <a:rPr lang="en-US" baseline="-25000" dirty="0">
                  <a:solidFill>
                    <a:schemeClr val="tx1"/>
                  </a:solidFill>
                </a:rPr>
                <a:t> </a:t>
              </a:r>
              <a:r>
                <a:rPr lang="en-US" dirty="0">
                  <a:solidFill>
                    <a:schemeClr val="tx1"/>
                  </a:solidFill>
                </a:rPr>
                <a:t>(µm)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7242980" y="4581973"/>
            <a:ext cx="447976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/>
              <a:t>PRL 2002, C. E. Clayton, B. E. Blue, E. S. Dodd, C. Joshi, K. A. Marsh, W. B. Mori, and S. Wang, P. </a:t>
            </a:r>
            <a:r>
              <a:rPr lang="en-US" sz="1400" i="1" dirty="0" err="1"/>
              <a:t>Catravas</a:t>
            </a:r>
            <a:r>
              <a:rPr lang="en-US" sz="1400" i="1" dirty="0"/>
              <a:t>, S. </a:t>
            </a:r>
            <a:r>
              <a:rPr lang="en-US" sz="1400" i="1" dirty="0" err="1"/>
              <a:t>Chattopadhyay</a:t>
            </a:r>
            <a:r>
              <a:rPr lang="en-US" sz="1400" i="1" dirty="0"/>
              <a:t>, E. </a:t>
            </a:r>
            <a:r>
              <a:rPr lang="en-US" sz="1400" i="1" dirty="0" err="1"/>
              <a:t>Esarey</a:t>
            </a:r>
            <a:r>
              <a:rPr lang="en-US" sz="1400" i="1" dirty="0"/>
              <a:t>, and W. P. </a:t>
            </a:r>
            <a:r>
              <a:rPr lang="en-US" sz="1400" i="1" dirty="0" err="1"/>
              <a:t>Leemans</a:t>
            </a:r>
            <a:r>
              <a:rPr lang="en-US" sz="1400" i="1" dirty="0"/>
              <a:t>, R. Assmann, F. J. Decker, M. J. Hogan, R. Iverson, P. Raimondi, R. H. </a:t>
            </a:r>
            <a:r>
              <a:rPr lang="en-US" sz="1400" i="1" dirty="0" err="1"/>
              <a:t>Siemann</a:t>
            </a:r>
            <a:r>
              <a:rPr lang="en-US" sz="1400" i="1" dirty="0"/>
              <a:t>, and D. </a:t>
            </a:r>
            <a:r>
              <a:rPr lang="en-US" sz="1400" i="1" dirty="0" err="1"/>
              <a:t>Walz</a:t>
            </a:r>
            <a:r>
              <a:rPr lang="en-US" sz="1400" i="1" dirty="0"/>
              <a:t>, T. </a:t>
            </a:r>
            <a:r>
              <a:rPr lang="en-US" sz="1400" i="1" dirty="0" err="1"/>
              <a:t>Katsouleas</a:t>
            </a:r>
            <a:r>
              <a:rPr lang="en-US" sz="1400" i="1" dirty="0"/>
              <a:t>, S. Lee, and P. </a:t>
            </a:r>
            <a:r>
              <a:rPr lang="en-US" sz="1400" i="1" dirty="0" err="1"/>
              <a:t>Muggli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76799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Builder’s Challenge – Feasible?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We can generate nanometer beams </a:t>
            </a:r>
            <a:r>
              <a:rPr lang="mr-IN" dirty="0"/>
              <a:t>–</a:t>
            </a:r>
            <a:r>
              <a:rPr lang="en-US" dirty="0"/>
              <a:t> so we can inject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76769" y="1263189"/>
            <a:ext cx="11360151" cy="5259412"/>
          </a:xfrm>
          <a:prstGeom prst="rect">
            <a:avLst/>
          </a:prstGeom>
        </p:spPr>
        <p:txBody>
          <a:bodyPr>
            <a:normAutofit/>
          </a:bodyPr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Difficult but we believe solutions can be found. Will not come for free…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/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10" y="1909957"/>
            <a:ext cx="7506209" cy="414727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8063419" y="2278618"/>
            <a:ext cx="3683645" cy="954099"/>
          </a:xfrm>
          <a:prstGeom prst="rect">
            <a:avLst/>
          </a:prstGeom>
        </p:spPr>
        <p:txBody>
          <a:bodyPr wrap="square" lIns="91430" tIns="45716" rIns="91430" bIns="45716">
            <a:spAutoFit/>
          </a:bodyPr>
          <a:lstStyle/>
          <a:p>
            <a:pPr defTabSz="914400"/>
            <a:r>
              <a:rPr lang="en-GB" sz="2000" dirty="0">
                <a:solidFill>
                  <a:srgbClr val="000000"/>
                </a:solidFill>
                <a:latin typeface="Arial"/>
              </a:rPr>
              <a:t>50 nm with a 1.3 </a:t>
            </a:r>
            <a:r>
              <a:rPr lang="en-GB" sz="2000" dirty="0" err="1">
                <a:solidFill>
                  <a:srgbClr val="000000"/>
                </a:solidFill>
                <a:latin typeface="Arial"/>
              </a:rPr>
              <a:t>GeV</a:t>
            </a:r>
            <a:r>
              <a:rPr lang="en-GB" sz="2000" dirty="0">
                <a:solidFill>
                  <a:srgbClr val="000000"/>
                </a:solidFill>
                <a:latin typeface="Arial"/>
              </a:rPr>
              <a:t> electron beam </a:t>
            </a:r>
            <a:br>
              <a:rPr lang="en-GB" sz="2000" dirty="0">
                <a:solidFill>
                  <a:srgbClr val="000000"/>
                </a:solidFill>
                <a:latin typeface="Arial"/>
              </a:rPr>
            </a:br>
            <a:r>
              <a:rPr lang="en-GB" sz="1400" dirty="0">
                <a:solidFill>
                  <a:srgbClr val="000000"/>
                </a:solidFill>
                <a:latin typeface="Arial"/>
              </a:rPr>
              <a:t>(from  K. Kubo et al. Proc. IPAC 2014)</a:t>
            </a:r>
            <a:r>
              <a:rPr lang="en-US" sz="1400" dirty="0">
                <a:solidFill>
                  <a:srgbClr val="000000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5346589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Builder’s Challenge – Feasible?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Modern technology approaching </a:t>
            </a:r>
            <a:r>
              <a:rPr lang="en-US" dirty="0" err="1"/>
              <a:t>atto</a:t>
            </a:r>
            <a:r>
              <a:rPr lang="en-US" dirty="0"/>
              <a:t>-second regime</a:t>
            </a:r>
          </a:p>
        </p:txBody>
      </p:sp>
      <p:sp>
        <p:nvSpPr>
          <p:cNvPr id="10" name="Rectangle 9"/>
          <p:cNvSpPr/>
          <p:nvPr/>
        </p:nvSpPr>
        <p:spPr>
          <a:xfrm>
            <a:off x="405135" y="1538087"/>
            <a:ext cx="68238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sz="2000" dirty="0">
                <a:solidFill>
                  <a:srgbClr val="000000"/>
                </a:solidFill>
                <a:latin typeface="Arial"/>
              </a:rPr>
              <a:t>DESY Ultra-Fast Electronics and Synchronization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4936" y="1084115"/>
            <a:ext cx="4426764" cy="2950343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02877" y="2768442"/>
            <a:ext cx="7262202" cy="3276200"/>
            <a:chOff x="1223120" y="2708346"/>
            <a:chExt cx="7920880" cy="3573349"/>
          </a:xfrm>
        </p:grpSpPr>
        <p:pic>
          <p:nvPicPr>
            <p:cNvPr id="13" name="Picture 12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3120" y="2708346"/>
              <a:ext cx="7920880" cy="2777743"/>
            </a:xfrm>
            <a:prstGeom prst="rect">
              <a:avLst/>
            </a:prstGeom>
            <a:solidFill>
              <a:srgbClr val="FFFFFF"/>
            </a:solidFill>
          </p:spPr>
        </p:pic>
        <p:sp>
          <p:nvSpPr>
            <p:cNvPr id="14" name="Rectangle 13"/>
            <p:cNvSpPr/>
            <p:nvPr/>
          </p:nvSpPr>
          <p:spPr>
            <a:xfrm>
              <a:off x="1295128" y="5660674"/>
              <a:ext cx="7848872" cy="62102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91430" tIns="45716" rIns="91430" bIns="45716">
              <a:spAutoFit/>
            </a:bodyPr>
            <a:lstStyle/>
            <a:p>
              <a:pPr algn="ctr"/>
              <a:r>
                <a:rPr lang="en-GB" sz="2000" dirty="0"/>
                <a:t>Femtosecond Precision in Laser-to-RF Phase Detection </a:t>
              </a:r>
              <a:r>
                <a:rPr lang="en-GB" sz="1100" dirty="0"/>
                <a:t>(from  H. </a:t>
              </a:r>
              <a:r>
                <a:rPr lang="en-GB" sz="1100" dirty="0" err="1"/>
                <a:t>Schlarb</a:t>
              </a:r>
              <a:r>
                <a:rPr lang="en-GB" sz="1100" dirty="0"/>
                <a:t>, T. Lamb, E. </a:t>
              </a:r>
              <a:r>
                <a:rPr lang="en-GB" sz="1100" dirty="0" err="1"/>
                <a:t>Janas</a:t>
              </a:r>
              <a:r>
                <a:rPr lang="en-GB" sz="1100" dirty="0"/>
                <a:t> et al. Report on DESY Highlights 2013)</a:t>
              </a:r>
              <a:r>
                <a:rPr lang="en-US" sz="1100" dirty="0"/>
                <a:t>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9976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accelerators have transformed DESY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31504" y="4869160"/>
            <a:ext cx="9415652" cy="194989"/>
          </a:xfrm>
        </p:spPr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From 50 years ago to today</a:t>
            </a:r>
            <a:r>
              <a:rPr lang="mr-IN" dirty="0"/>
              <a:t>…</a:t>
            </a:r>
            <a:endParaRPr lang="en-US" dirty="0"/>
          </a:p>
        </p:txBody>
      </p:sp>
      <p:pic>
        <p:nvPicPr>
          <p:cNvPr id="13" name="Picture 5" descr="1963_1284_gf_01s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9336" y="1556792"/>
            <a:ext cx="5292421" cy="423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2662109" y="3158446"/>
            <a:ext cx="144000" cy="144000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de-DE"/>
          </a:p>
        </p:txBody>
      </p:sp>
      <p:pic>
        <p:nvPicPr>
          <p:cNvPr id="16" name="Picture 2" descr="https://media.desy.de/DESYmediabank/ConvertAssets/2013-08-09_Luftfoto_DESY_HH_RS-0057d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10916" y="1561300"/>
            <a:ext cx="6761654" cy="4182442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uppieren 1"/>
          <p:cNvGrpSpPr/>
          <p:nvPr/>
        </p:nvGrpSpPr>
        <p:grpSpPr>
          <a:xfrm>
            <a:off x="5519937" y="1338490"/>
            <a:ext cx="6624735" cy="4826813"/>
            <a:chOff x="279633" y="581908"/>
            <a:chExt cx="8965523" cy="6532323"/>
          </a:xfrm>
        </p:grpSpPr>
        <p:grpSp>
          <p:nvGrpSpPr>
            <p:cNvPr id="18" name="Group 47"/>
            <p:cNvGrpSpPr/>
            <p:nvPr/>
          </p:nvGrpSpPr>
          <p:grpSpPr>
            <a:xfrm rot="21254423">
              <a:off x="792047" y="581908"/>
              <a:ext cx="7970195" cy="4826443"/>
              <a:chOff x="1568943" y="411295"/>
              <a:chExt cx="6202660" cy="4457844"/>
            </a:xfrm>
          </p:grpSpPr>
          <p:sp>
            <p:nvSpPr>
              <p:cNvPr id="31" name="Oval 60"/>
              <p:cNvSpPr/>
              <p:nvPr/>
            </p:nvSpPr>
            <p:spPr>
              <a:xfrm rot="476654">
                <a:off x="1568943" y="943924"/>
                <a:ext cx="6202660" cy="3925215"/>
              </a:xfrm>
              <a:prstGeom prst="ellipse">
                <a:avLst/>
              </a:prstGeom>
              <a:noFill/>
              <a:ln w="50800">
                <a:solidFill>
                  <a:srgbClr val="FF99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100">
                  <a:solidFill>
                    <a:srgbClr val="FF9933"/>
                  </a:solidFill>
                </a:endParaRPr>
              </a:p>
            </p:txBody>
          </p:sp>
          <p:sp>
            <p:nvSpPr>
              <p:cNvPr id="32" name="TextBox 61"/>
              <p:cNvSpPr txBox="1"/>
              <p:nvPr/>
            </p:nvSpPr>
            <p:spPr>
              <a:xfrm rot="345577">
                <a:off x="5056534" y="411295"/>
                <a:ext cx="857620" cy="528985"/>
              </a:xfrm>
              <a:prstGeom prst="rect">
                <a:avLst/>
              </a:prstGeom>
              <a:solidFill>
                <a:srgbClr val="92D050">
                  <a:alpha val="32000"/>
                </a:srgbClr>
              </a:solidFill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>
                  <a:defRPr sz="3600" b="1">
                    <a:solidFill>
                      <a:srgbClr val="FF9933"/>
                    </a:solidFill>
                  </a:defRPr>
                </a:lvl1pPr>
              </a:lstStyle>
              <a:p>
                <a:r>
                  <a:rPr lang="de-DE" sz="1100" dirty="0">
                    <a:solidFill>
                      <a:schemeClr val="tx1"/>
                    </a:solidFill>
                  </a:rPr>
                  <a:t>PETRA III</a:t>
                </a:r>
              </a:p>
              <a:p>
                <a:r>
                  <a:rPr lang="de-DE" sz="1000" b="0" dirty="0">
                    <a:solidFill>
                      <a:schemeClr val="tx1"/>
                    </a:solidFill>
                  </a:rPr>
                  <a:t>2010</a:t>
                </a:r>
                <a:endParaRPr lang="de-DE" sz="900" b="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" name="Group 48"/>
            <p:cNvGrpSpPr/>
            <p:nvPr/>
          </p:nvGrpSpPr>
          <p:grpSpPr>
            <a:xfrm>
              <a:off x="4467225" y="3010817"/>
              <a:ext cx="2534383" cy="4103414"/>
              <a:chOff x="4800600" y="2560433"/>
              <a:chExt cx="2534383" cy="4103414"/>
            </a:xfrm>
          </p:grpSpPr>
          <p:sp>
            <p:nvSpPr>
              <p:cNvPr id="28" name="Rounded Rectangle 57"/>
              <p:cNvSpPr/>
              <p:nvPr/>
            </p:nvSpPr>
            <p:spPr>
              <a:xfrm rot="19679397">
                <a:off x="5312915" y="2560433"/>
                <a:ext cx="551604" cy="2592288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100"/>
              </a:p>
            </p:txBody>
          </p:sp>
          <p:cxnSp>
            <p:nvCxnSpPr>
              <p:cNvPr id="29" name="Straight Connector 58"/>
              <p:cNvCxnSpPr/>
              <p:nvPr/>
            </p:nvCxnSpPr>
            <p:spPr>
              <a:xfrm>
                <a:off x="4800600" y="2978616"/>
                <a:ext cx="1441700" cy="1910973"/>
              </a:xfrm>
              <a:prstGeom prst="line">
                <a:avLst/>
              </a:prstGeom>
              <a:ln w="57150">
                <a:solidFill>
                  <a:srgbClr val="FF99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59"/>
              <p:cNvSpPr txBox="1"/>
              <p:nvPr/>
            </p:nvSpPr>
            <p:spPr>
              <a:xfrm>
                <a:off x="6380908" y="5851621"/>
                <a:ext cx="954075" cy="812226"/>
              </a:xfrm>
              <a:prstGeom prst="rect">
                <a:avLst/>
              </a:prstGeom>
              <a:solidFill>
                <a:srgbClr val="92D050">
                  <a:alpha val="33000"/>
                </a:srgbClr>
              </a:solidFill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>
                  <a:defRPr sz="3600" b="1">
                    <a:solidFill>
                      <a:srgbClr val="FF9933"/>
                    </a:solidFill>
                  </a:defRPr>
                </a:lvl1pPr>
              </a:lstStyle>
              <a:p>
                <a:r>
                  <a:rPr lang="de-DE" sz="1100" dirty="0">
                    <a:solidFill>
                      <a:schemeClr val="tx1"/>
                    </a:solidFill>
                  </a:rPr>
                  <a:t>FLASH</a:t>
                </a:r>
              </a:p>
              <a:p>
                <a:r>
                  <a:rPr lang="de-DE" sz="1000" b="0" dirty="0">
                    <a:solidFill>
                      <a:schemeClr val="tx1"/>
                    </a:solidFill>
                  </a:rPr>
                  <a:t>2005</a:t>
                </a:r>
              </a:p>
              <a:p>
                <a:r>
                  <a:rPr lang="de-DE" sz="600" b="0" dirty="0">
                    <a:solidFill>
                      <a:schemeClr val="tx1"/>
                    </a:solidFill>
                  </a:rPr>
                  <a:t>4,2nm - 45nm</a:t>
                </a:r>
              </a:p>
              <a:p>
                <a:r>
                  <a:rPr lang="de-DE" sz="600" b="0" dirty="0">
                    <a:solidFill>
                      <a:schemeClr val="tx1"/>
                    </a:solidFill>
                  </a:rPr>
                  <a:t>1,7nm 3</a:t>
                </a:r>
                <a:r>
                  <a:rPr lang="de-DE" sz="600" b="0" baseline="30000" dirty="0">
                    <a:solidFill>
                      <a:schemeClr val="tx1"/>
                    </a:solidFill>
                  </a:rPr>
                  <a:t>rd</a:t>
                </a:r>
                <a:r>
                  <a:rPr lang="de-DE" sz="600" b="0" dirty="0">
                    <a:solidFill>
                      <a:schemeClr val="tx1"/>
                    </a:solidFill>
                  </a:rPr>
                  <a:t> </a:t>
                </a:r>
                <a:r>
                  <a:rPr lang="de-DE" sz="600" b="0" dirty="0" err="1">
                    <a:solidFill>
                      <a:schemeClr val="tx1"/>
                    </a:solidFill>
                  </a:rPr>
                  <a:t>harm</a:t>
                </a:r>
                <a:endParaRPr lang="de-DE" sz="600" b="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20" name="Straight Connector 49"/>
            <p:cNvCxnSpPr/>
            <p:nvPr/>
          </p:nvCxnSpPr>
          <p:spPr bwMode="auto">
            <a:xfrm>
              <a:off x="4953000" y="4095750"/>
              <a:ext cx="668425" cy="1547409"/>
            </a:xfrm>
            <a:prstGeom prst="line">
              <a:avLst/>
            </a:prstGeom>
            <a:noFill/>
            <a:ln w="28575" cap="flat" cmpd="sng" algn="ctr">
              <a:solidFill>
                <a:srgbClr val="FF99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Freeform 50"/>
            <p:cNvSpPr/>
            <p:nvPr/>
          </p:nvSpPr>
          <p:spPr bwMode="auto">
            <a:xfrm rot="278020">
              <a:off x="6381608" y="4753688"/>
              <a:ext cx="909364" cy="762258"/>
            </a:xfrm>
            <a:custGeom>
              <a:avLst/>
              <a:gdLst>
                <a:gd name="connsiteX0" fmla="*/ 333955 w 1264258"/>
                <a:gd name="connsiteY0" fmla="*/ 1009815 h 1009815"/>
                <a:gd name="connsiteX1" fmla="*/ 1264258 w 1264258"/>
                <a:gd name="connsiteY1" fmla="*/ 469127 h 1009815"/>
                <a:gd name="connsiteX2" fmla="*/ 834887 w 1264258"/>
                <a:gd name="connsiteY2" fmla="*/ 0 h 1009815"/>
                <a:gd name="connsiteX3" fmla="*/ 0 w 1264258"/>
                <a:gd name="connsiteY3" fmla="*/ 556591 h 1009815"/>
                <a:gd name="connsiteX4" fmla="*/ 333955 w 1264258"/>
                <a:gd name="connsiteY4" fmla="*/ 1009815 h 1009815"/>
                <a:gd name="connsiteX0" fmla="*/ 333955 w 1264258"/>
                <a:gd name="connsiteY0" fmla="*/ 825875 h 825875"/>
                <a:gd name="connsiteX1" fmla="*/ 1264258 w 1264258"/>
                <a:gd name="connsiteY1" fmla="*/ 285187 h 825875"/>
                <a:gd name="connsiteX2" fmla="*/ 901407 w 1264258"/>
                <a:gd name="connsiteY2" fmla="*/ 0 h 825875"/>
                <a:gd name="connsiteX3" fmla="*/ 0 w 1264258"/>
                <a:gd name="connsiteY3" fmla="*/ 372651 h 825875"/>
                <a:gd name="connsiteX4" fmla="*/ 333955 w 1264258"/>
                <a:gd name="connsiteY4" fmla="*/ 825875 h 825875"/>
                <a:gd name="connsiteX0" fmla="*/ 333955 w 1264258"/>
                <a:gd name="connsiteY0" fmla="*/ 742458 h 742458"/>
                <a:gd name="connsiteX1" fmla="*/ 1264258 w 1264258"/>
                <a:gd name="connsiteY1" fmla="*/ 201770 h 742458"/>
                <a:gd name="connsiteX2" fmla="*/ 980025 w 1264258"/>
                <a:gd name="connsiteY2" fmla="*/ 0 h 742458"/>
                <a:gd name="connsiteX3" fmla="*/ 0 w 1264258"/>
                <a:gd name="connsiteY3" fmla="*/ 289234 h 742458"/>
                <a:gd name="connsiteX4" fmla="*/ 333955 w 1264258"/>
                <a:gd name="connsiteY4" fmla="*/ 742458 h 742458"/>
                <a:gd name="connsiteX0" fmla="*/ 333955 w 1264258"/>
                <a:gd name="connsiteY0" fmla="*/ 742458 h 742458"/>
                <a:gd name="connsiteX1" fmla="*/ 1264258 w 1264258"/>
                <a:gd name="connsiteY1" fmla="*/ 201770 h 742458"/>
                <a:gd name="connsiteX2" fmla="*/ 980025 w 1264258"/>
                <a:gd name="connsiteY2" fmla="*/ 0 h 742458"/>
                <a:gd name="connsiteX3" fmla="*/ 0 w 1264258"/>
                <a:gd name="connsiteY3" fmla="*/ 289234 h 742458"/>
                <a:gd name="connsiteX4" fmla="*/ 333955 w 1264258"/>
                <a:gd name="connsiteY4" fmla="*/ 742458 h 742458"/>
                <a:gd name="connsiteX0" fmla="*/ 333955 w 1264258"/>
                <a:gd name="connsiteY0" fmla="*/ 782027 h 782027"/>
                <a:gd name="connsiteX1" fmla="*/ 1264258 w 1264258"/>
                <a:gd name="connsiteY1" fmla="*/ 241339 h 782027"/>
                <a:gd name="connsiteX2" fmla="*/ 976727 w 1264258"/>
                <a:gd name="connsiteY2" fmla="*/ 0 h 782027"/>
                <a:gd name="connsiteX3" fmla="*/ 0 w 1264258"/>
                <a:gd name="connsiteY3" fmla="*/ 328803 h 782027"/>
                <a:gd name="connsiteX4" fmla="*/ 333955 w 1264258"/>
                <a:gd name="connsiteY4" fmla="*/ 782027 h 782027"/>
                <a:gd name="connsiteX0" fmla="*/ 333955 w 1197461"/>
                <a:gd name="connsiteY0" fmla="*/ 782027 h 782027"/>
                <a:gd name="connsiteX1" fmla="*/ 1197461 w 1197461"/>
                <a:gd name="connsiteY1" fmla="*/ 176905 h 782027"/>
                <a:gd name="connsiteX2" fmla="*/ 976727 w 1197461"/>
                <a:gd name="connsiteY2" fmla="*/ 0 h 782027"/>
                <a:gd name="connsiteX3" fmla="*/ 0 w 1197461"/>
                <a:gd name="connsiteY3" fmla="*/ 328803 h 782027"/>
                <a:gd name="connsiteX4" fmla="*/ 333955 w 1197461"/>
                <a:gd name="connsiteY4" fmla="*/ 782027 h 782027"/>
                <a:gd name="connsiteX0" fmla="*/ 333955 w 1133136"/>
                <a:gd name="connsiteY0" fmla="*/ 782027 h 782027"/>
                <a:gd name="connsiteX1" fmla="*/ 1133136 w 1133136"/>
                <a:gd name="connsiteY1" fmla="*/ 142147 h 782027"/>
                <a:gd name="connsiteX2" fmla="*/ 976727 w 1133136"/>
                <a:gd name="connsiteY2" fmla="*/ 0 h 782027"/>
                <a:gd name="connsiteX3" fmla="*/ 0 w 1133136"/>
                <a:gd name="connsiteY3" fmla="*/ 328803 h 782027"/>
                <a:gd name="connsiteX4" fmla="*/ 333955 w 1133136"/>
                <a:gd name="connsiteY4" fmla="*/ 782027 h 782027"/>
                <a:gd name="connsiteX0" fmla="*/ 333955 w 1133136"/>
                <a:gd name="connsiteY0" fmla="*/ 839775 h 839775"/>
                <a:gd name="connsiteX1" fmla="*/ 1133136 w 1133136"/>
                <a:gd name="connsiteY1" fmla="*/ 199895 h 839775"/>
                <a:gd name="connsiteX2" fmla="*/ 951439 w 1133136"/>
                <a:gd name="connsiteY2" fmla="*/ 0 h 839775"/>
                <a:gd name="connsiteX3" fmla="*/ 0 w 1133136"/>
                <a:gd name="connsiteY3" fmla="*/ 386551 h 839775"/>
                <a:gd name="connsiteX4" fmla="*/ 333955 w 1133136"/>
                <a:gd name="connsiteY4" fmla="*/ 839775 h 839775"/>
                <a:gd name="connsiteX0" fmla="*/ 333955 w 1133136"/>
                <a:gd name="connsiteY0" fmla="*/ 839775 h 839775"/>
                <a:gd name="connsiteX1" fmla="*/ 1133136 w 1133136"/>
                <a:gd name="connsiteY1" fmla="*/ 199895 h 839775"/>
                <a:gd name="connsiteX2" fmla="*/ 951439 w 1133136"/>
                <a:gd name="connsiteY2" fmla="*/ 0 h 839775"/>
                <a:gd name="connsiteX3" fmla="*/ 0 w 1133136"/>
                <a:gd name="connsiteY3" fmla="*/ 386551 h 839775"/>
                <a:gd name="connsiteX4" fmla="*/ 333955 w 1133136"/>
                <a:gd name="connsiteY4" fmla="*/ 839775 h 839775"/>
                <a:gd name="connsiteX0" fmla="*/ 333955 w 1133136"/>
                <a:gd name="connsiteY0" fmla="*/ 839775 h 839775"/>
                <a:gd name="connsiteX1" fmla="*/ 1133136 w 1133136"/>
                <a:gd name="connsiteY1" fmla="*/ 199895 h 839775"/>
                <a:gd name="connsiteX2" fmla="*/ 951439 w 1133136"/>
                <a:gd name="connsiteY2" fmla="*/ 0 h 839775"/>
                <a:gd name="connsiteX3" fmla="*/ 0 w 1133136"/>
                <a:gd name="connsiteY3" fmla="*/ 386551 h 839775"/>
                <a:gd name="connsiteX4" fmla="*/ 333955 w 1133136"/>
                <a:gd name="connsiteY4" fmla="*/ 839775 h 839775"/>
                <a:gd name="connsiteX0" fmla="*/ 333955 w 1133136"/>
                <a:gd name="connsiteY0" fmla="*/ 839775 h 839775"/>
                <a:gd name="connsiteX1" fmla="*/ 1133136 w 1133136"/>
                <a:gd name="connsiteY1" fmla="*/ 199895 h 839775"/>
                <a:gd name="connsiteX2" fmla="*/ 951439 w 1133136"/>
                <a:gd name="connsiteY2" fmla="*/ 0 h 839775"/>
                <a:gd name="connsiteX3" fmla="*/ 0 w 1133136"/>
                <a:gd name="connsiteY3" fmla="*/ 386551 h 839775"/>
                <a:gd name="connsiteX4" fmla="*/ 333955 w 1133136"/>
                <a:gd name="connsiteY4" fmla="*/ 839775 h 839775"/>
                <a:gd name="connsiteX0" fmla="*/ 333955 w 1133136"/>
                <a:gd name="connsiteY0" fmla="*/ 841309 h 841309"/>
                <a:gd name="connsiteX1" fmla="*/ 1133136 w 1133136"/>
                <a:gd name="connsiteY1" fmla="*/ 201429 h 841309"/>
                <a:gd name="connsiteX2" fmla="*/ 951439 w 1133136"/>
                <a:gd name="connsiteY2" fmla="*/ 1534 h 841309"/>
                <a:gd name="connsiteX3" fmla="*/ 0 w 1133136"/>
                <a:gd name="connsiteY3" fmla="*/ 388085 h 841309"/>
                <a:gd name="connsiteX4" fmla="*/ 333955 w 1133136"/>
                <a:gd name="connsiteY4" fmla="*/ 841309 h 841309"/>
                <a:gd name="connsiteX0" fmla="*/ 333955 w 1088330"/>
                <a:gd name="connsiteY0" fmla="*/ 841895 h 841895"/>
                <a:gd name="connsiteX1" fmla="*/ 1088330 w 1088330"/>
                <a:gd name="connsiteY1" fmla="*/ 155761 h 841895"/>
                <a:gd name="connsiteX2" fmla="*/ 951439 w 1088330"/>
                <a:gd name="connsiteY2" fmla="*/ 2120 h 841895"/>
                <a:gd name="connsiteX3" fmla="*/ 0 w 1088330"/>
                <a:gd name="connsiteY3" fmla="*/ 388671 h 841895"/>
                <a:gd name="connsiteX4" fmla="*/ 333955 w 1088330"/>
                <a:gd name="connsiteY4" fmla="*/ 841895 h 841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8330" h="841895">
                  <a:moveTo>
                    <a:pt x="333955" y="841895"/>
                  </a:moveTo>
                  <a:lnTo>
                    <a:pt x="1088330" y="155761"/>
                  </a:lnTo>
                  <a:cubicBezTo>
                    <a:pt x="1027764" y="89129"/>
                    <a:pt x="953729" y="-16268"/>
                    <a:pt x="951439" y="2120"/>
                  </a:cubicBezTo>
                  <a:cubicBezTo>
                    <a:pt x="395214" y="415334"/>
                    <a:pt x="326675" y="292260"/>
                    <a:pt x="0" y="388671"/>
                  </a:cubicBezTo>
                  <a:lnTo>
                    <a:pt x="333955" y="841895"/>
                  </a:lnTo>
                  <a:close/>
                </a:path>
              </a:pathLst>
            </a:custGeom>
            <a:solidFill>
              <a:srgbClr val="FF9933"/>
            </a:solidFill>
            <a:ln w="50800" cap="flat" cmpd="sng" algn="ctr">
              <a:solidFill>
                <a:srgbClr val="FF9933"/>
              </a:solidFill>
              <a:prstDash val="solid"/>
              <a:bevel/>
              <a:headEnd type="none" w="med" len="med"/>
              <a:tailEnd type="none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2Top">
                <a:rot lat="19423155" lon="113006" rev="21511414"/>
              </a:camera>
              <a:lightRig rig="flood" dir="t"/>
            </a:scene3d>
            <a:sp3d extrusionH="196850" prstMaterial="powder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indent="12700">
                <a:lnSpc>
                  <a:spcPts val="2000"/>
                </a:lnSpc>
                <a:spcBef>
                  <a:spcPct val="20000"/>
                </a:spcBef>
              </a:pPr>
              <a:endParaRPr lang="de-DE" sz="1100"/>
            </a:p>
          </p:txBody>
        </p:sp>
        <p:sp>
          <p:nvSpPr>
            <p:cNvPr id="22" name="TextBox 51"/>
            <p:cNvSpPr txBox="1"/>
            <p:nvPr/>
          </p:nvSpPr>
          <p:spPr>
            <a:xfrm>
              <a:off x="7978289" y="5457559"/>
              <a:ext cx="1109188" cy="572724"/>
            </a:xfrm>
            <a:prstGeom prst="rect">
              <a:avLst/>
            </a:prstGeom>
            <a:solidFill>
              <a:srgbClr val="00B0F0">
                <a:alpha val="17000"/>
              </a:srgbClr>
            </a:solidFill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>
                <a:defRPr sz="3600" b="1">
                  <a:solidFill>
                    <a:srgbClr val="FF0000"/>
                  </a:solidFill>
                </a:defRPr>
              </a:lvl1pPr>
            </a:lstStyle>
            <a:p>
              <a:r>
                <a:rPr lang="de-DE" sz="1100" dirty="0">
                  <a:solidFill>
                    <a:schemeClr val="tx1"/>
                  </a:solidFill>
                </a:rPr>
                <a:t>P3X Nord</a:t>
              </a:r>
            </a:p>
            <a:p>
              <a:r>
                <a:rPr lang="de-DE" sz="1000" b="0" dirty="0">
                  <a:solidFill>
                    <a:schemeClr val="tx1"/>
                  </a:solidFill>
                </a:rPr>
                <a:t>2015</a:t>
              </a:r>
            </a:p>
          </p:txBody>
        </p:sp>
        <p:sp>
          <p:nvSpPr>
            <p:cNvPr id="23" name="Rechteck 5"/>
            <p:cNvSpPr/>
            <p:nvPr/>
          </p:nvSpPr>
          <p:spPr bwMode="auto">
            <a:xfrm rot="20869888">
              <a:off x="5407812" y="5353751"/>
              <a:ext cx="618429" cy="76697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12700" algn="l" defTabSz="914400" rtl="0" eaLnBrk="1" fontAlgn="base" latinLnBrk="0" hangingPunct="1">
                <a:lnSpc>
                  <a:spcPts val="2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100" b="0" i="0" u="none" strike="noStrike" cap="none" normalizeH="0" baseline="0">
                <a:ln>
                  <a:noFill/>
                </a:ln>
                <a:solidFill>
                  <a:srgbClr val="51515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" name="Trapezoid 8"/>
            <p:cNvSpPr/>
            <p:nvPr/>
          </p:nvSpPr>
          <p:spPr bwMode="auto">
            <a:xfrm>
              <a:off x="5333925" y="4874790"/>
              <a:ext cx="575000" cy="1382741"/>
            </a:xfrm>
            <a:custGeom>
              <a:avLst/>
              <a:gdLst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466319 w 517850"/>
                <a:gd name="connsiteY2" fmla="*/ 0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352019 w 517850"/>
                <a:gd name="connsiteY2" fmla="*/ 28575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660725"/>
                <a:gd name="connsiteY0" fmla="*/ 1392266 h 1392266"/>
                <a:gd name="connsiteX1" fmla="*/ 51531 w 660725"/>
                <a:gd name="connsiteY1" fmla="*/ 0 h 1392266"/>
                <a:gd name="connsiteX2" fmla="*/ 352019 w 660725"/>
                <a:gd name="connsiteY2" fmla="*/ 28575 h 1392266"/>
                <a:gd name="connsiteX3" fmla="*/ 660725 w 660725"/>
                <a:gd name="connsiteY3" fmla="*/ 1354166 h 1392266"/>
                <a:gd name="connsiteX4" fmla="*/ 0 w 660725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520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901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82741 h 1382741"/>
                <a:gd name="connsiteX1" fmla="*/ 89631 w 575000"/>
                <a:gd name="connsiteY1" fmla="*/ 0 h 1382741"/>
                <a:gd name="connsiteX2" fmla="*/ 390119 w 575000"/>
                <a:gd name="connsiteY2" fmla="*/ 19050 h 1382741"/>
                <a:gd name="connsiteX3" fmla="*/ 575000 w 575000"/>
                <a:gd name="connsiteY3" fmla="*/ 1344641 h 1382741"/>
                <a:gd name="connsiteX4" fmla="*/ 0 w 575000"/>
                <a:gd name="connsiteY4" fmla="*/ 1382741 h 1382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000" h="1382741">
                  <a:moveTo>
                    <a:pt x="0" y="1382741"/>
                  </a:moveTo>
                  <a:lnTo>
                    <a:pt x="89631" y="0"/>
                  </a:lnTo>
                  <a:lnTo>
                    <a:pt x="390119" y="19050"/>
                  </a:lnTo>
                  <a:lnTo>
                    <a:pt x="575000" y="1344641"/>
                  </a:lnTo>
                  <a:lnTo>
                    <a:pt x="0" y="1382741"/>
                  </a:lnTo>
                  <a:close/>
                </a:path>
              </a:pathLst>
            </a:custGeom>
            <a:solidFill>
              <a:srgbClr val="FF9933"/>
            </a:solidFill>
            <a:ln w="50800" cap="flat" cmpd="sng" algn="ctr">
              <a:solidFill>
                <a:srgbClr val="FF9933"/>
              </a:solidFill>
              <a:prstDash val="solid"/>
              <a:bevel/>
              <a:headEnd type="none" w="med" len="med"/>
              <a:tailEnd type="none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2Top">
                <a:rot lat="18675503" lon="20490476" rev="1018643"/>
              </a:camera>
              <a:lightRig rig="flood" dir="t"/>
            </a:scene3d>
            <a:sp3d extrusionH="203200" prstMaterial="powder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indent="12700">
                <a:lnSpc>
                  <a:spcPts val="2000"/>
                </a:lnSpc>
                <a:spcBef>
                  <a:spcPct val="20000"/>
                </a:spcBef>
              </a:pPr>
              <a:endParaRPr lang="de-DE" sz="1100"/>
            </a:p>
          </p:txBody>
        </p:sp>
        <p:sp>
          <p:nvSpPr>
            <p:cNvPr id="25" name="Trapezoid 8"/>
            <p:cNvSpPr/>
            <p:nvPr/>
          </p:nvSpPr>
          <p:spPr bwMode="auto">
            <a:xfrm>
              <a:off x="564209" y="3169025"/>
              <a:ext cx="612914" cy="1023379"/>
            </a:xfrm>
            <a:custGeom>
              <a:avLst/>
              <a:gdLst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466319 w 517850"/>
                <a:gd name="connsiteY2" fmla="*/ 0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352019 w 517850"/>
                <a:gd name="connsiteY2" fmla="*/ 28575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660725"/>
                <a:gd name="connsiteY0" fmla="*/ 1392266 h 1392266"/>
                <a:gd name="connsiteX1" fmla="*/ 51531 w 660725"/>
                <a:gd name="connsiteY1" fmla="*/ 0 h 1392266"/>
                <a:gd name="connsiteX2" fmla="*/ 352019 w 660725"/>
                <a:gd name="connsiteY2" fmla="*/ 28575 h 1392266"/>
                <a:gd name="connsiteX3" fmla="*/ 660725 w 660725"/>
                <a:gd name="connsiteY3" fmla="*/ 1354166 h 1392266"/>
                <a:gd name="connsiteX4" fmla="*/ 0 w 660725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520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901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82741 h 1382741"/>
                <a:gd name="connsiteX1" fmla="*/ 89631 w 575000"/>
                <a:gd name="connsiteY1" fmla="*/ 0 h 1382741"/>
                <a:gd name="connsiteX2" fmla="*/ 390119 w 575000"/>
                <a:gd name="connsiteY2" fmla="*/ 19050 h 1382741"/>
                <a:gd name="connsiteX3" fmla="*/ 575000 w 575000"/>
                <a:gd name="connsiteY3" fmla="*/ 1344641 h 1382741"/>
                <a:gd name="connsiteX4" fmla="*/ 0 w 575000"/>
                <a:gd name="connsiteY4" fmla="*/ 1382741 h 1382741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579848 w 592873"/>
                <a:gd name="connsiteY0" fmla="*/ 1335116 h 1335116"/>
                <a:gd name="connsiteX1" fmla="*/ 0 w 592873"/>
                <a:gd name="connsiteY1" fmla="*/ 10485 h 1335116"/>
                <a:gd name="connsiteX2" fmla="*/ 407992 w 592873"/>
                <a:gd name="connsiteY2" fmla="*/ 0 h 1335116"/>
                <a:gd name="connsiteX3" fmla="*/ 592873 w 592873"/>
                <a:gd name="connsiteY3" fmla="*/ 1325591 h 1335116"/>
                <a:gd name="connsiteX4" fmla="*/ 579848 w 592873"/>
                <a:gd name="connsiteY4" fmla="*/ 1335116 h 1335116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28033 w 612914"/>
                <a:gd name="connsiteY2" fmla="*/ 9625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66009 w 612914"/>
                <a:gd name="connsiteY2" fmla="*/ 9932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09045 w 612914"/>
                <a:gd name="connsiteY2" fmla="*/ 92879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2914" h="1431367">
                  <a:moveTo>
                    <a:pt x="599889" y="1431367"/>
                  </a:moveTo>
                  <a:lnTo>
                    <a:pt x="0" y="0"/>
                  </a:lnTo>
                  <a:lnTo>
                    <a:pt x="409045" y="92879"/>
                  </a:lnTo>
                  <a:cubicBezTo>
                    <a:pt x="327797" y="696668"/>
                    <a:pt x="551287" y="979978"/>
                    <a:pt x="612914" y="1421842"/>
                  </a:cubicBezTo>
                  <a:lnTo>
                    <a:pt x="599889" y="1431367"/>
                  </a:lnTo>
                  <a:close/>
                </a:path>
              </a:pathLst>
            </a:custGeom>
            <a:solidFill>
              <a:srgbClr val="FF9933"/>
            </a:solidFill>
            <a:ln w="50800" cap="flat" cmpd="sng" algn="ctr">
              <a:solidFill>
                <a:srgbClr val="FF9933"/>
              </a:solidFill>
              <a:prstDash val="solid"/>
              <a:bevel/>
              <a:headEnd type="none" w="med" len="med"/>
              <a:tailEnd type="none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2Top">
                <a:rot lat="20391688" lon="21291865" rev="673632"/>
              </a:camera>
              <a:lightRig rig="flood" dir="t"/>
            </a:scene3d>
            <a:sp3d extrusionH="196850" prstMaterial="powder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indent="12700">
                <a:lnSpc>
                  <a:spcPts val="2000"/>
                </a:lnSpc>
                <a:spcBef>
                  <a:spcPct val="20000"/>
                </a:spcBef>
              </a:pPr>
              <a:endParaRPr lang="de-DE" sz="1100"/>
            </a:p>
          </p:txBody>
        </p:sp>
        <p:cxnSp>
          <p:nvCxnSpPr>
            <p:cNvPr id="26" name="Straight Connector 39"/>
            <p:cNvCxnSpPr/>
            <p:nvPr/>
          </p:nvCxnSpPr>
          <p:spPr>
            <a:xfrm flipV="1">
              <a:off x="6119119" y="1314450"/>
              <a:ext cx="3126037" cy="931527"/>
            </a:xfrm>
            <a:prstGeom prst="line">
              <a:avLst/>
            </a:prstGeom>
            <a:ln w="38100" cmpd="sng">
              <a:solidFill>
                <a:srgbClr val="FF993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49"/>
            <p:cNvSpPr txBox="1"/>
            <p:nvPr/>
          </p:nvSpPr>
          <p:spPr>
            <a:xfrm>
              <a:off x="279633" y="1267150"/>
              <a:ext cx="996193" cy="572724"/>
            </a:xfrm>
            <a:prstGeom prst="rect">
              <a:avLst/>
            </a:prstGeom>
            <a:solidFill>
              <a:srgbClr val="00B0F0">
                <a:alpha val="33000"/>
              </a:srgbClr>
            </a:solidFill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>
                <a:defRPr sz="3600" b="1">
                  <a:solidFill>
                    <a:srgbClr val="FF0000"/>
                  </a:solidFill>
                </a:defRPr>
              </a:lvl1pPr>
            </a:lstStyle>
            <a:p>
              <a:r>
                <a:rPr lang="de-DE" sz="1100" dirty="0">
                  <a:solidFill>
                    <a:schemeClr val="tx1"/>
                  </a:solidFill>
                </a:rPr>
                <a:t>P3X Ost</a:t>
              </a:r>
            </a:p>
            <a:p>
              <a:r>
                <a:rPr lang="de-DE" sz="1000" b="0" dirty="0">
                  <a:solidFill>
                    <a:schemeClr val="tx1"/>
                  </a:solidFill>
                </a:rPr>
                <a:t>2015/16</a:t>
              </a:r>
            </a:p>
          </p:txBody>
        </p:sp>
      </p:grp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8973" y="1556791"/>
            <a:ext cx="581420" cy="581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Oval 63"/>
          <p:cNvSpPr/>
          <p:nvPr/>
        </p:nvSpPr>
        <p:spPr bwMode="auto">
          <a:xfrm>
            <a:off x="8508976" y="1703032"/>
            <a:ext cx="133004" cy="133004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Oval 73"/>
          <p:cNvSpPr/>
          <p:nvPr/>
        </p:nvSpPr>
        <p:spPr bwMode="auto">
          <a:xfrm>
            <a:off x="8580288" y="3413320"/>
            <a:ext cx="144000" cy="144000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Oval 77"/>
          <p:cNvSpPr/>
          <p:nvPr/>
        </p:nvSpPr>
        <p:spPr bwMode="auto">
          <a:xfrm>
            <a:off x="9797221" y="2496830"/>
            <a:ext cx="133004" cy="133004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TextBox 79"/>
          <p:cNvSpPr txBox="1"/>
          <p:nvPr/>
        </p:nvSpPr>
        <p:spPr>
          <a:xfrm>
            <a:off x="8911710" y="5585465"/>
            <a:ext cx="772411" cy="507831"/>
          </a:xfrm>
          <a:prstGeom prst="rect">
            <a:avLst/>
          </a:prstGeom>
          <a:solidFill>
            <a:srgbClr val="00B0F0">
              <a:alpha val="33000"/>
            </a:srgbClr>
          </a:solidFill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3600" b="1">
                <a:solidFill>
                  <a:srgbClr val="FF9933"/>
                </a:solidFill>
              </a:defRPr>
            </a:lvl1pPr>
          </a:lstStyle>
          <a:p>
            <a:r>
              <a:rPr lang="de-DE" sz="1100" dirty="0">
                <a:solidFill>
                  <a:schemeClr val="tx1"/>
                </a:solidFill>
              </a:rPr>
              <a:t>FLASH II</a:t>
            </a:r>
          </a:p>
          <a:p>
            <a:r>
              <a:rPr lang="de-DE" sz="1000" b="0" dirty="0">
                <a:solidFill>
                  <a:schemeClr val="tx1"/>
                </a:solidFill>
              </a:rPr>
              <a:t>2015</a:t>
            </a:r>
          </a:p>
          <a:p>
            <a:r>
              <a:rPr lang="de-DE" sz="600" b="0" dirty="0">
                <a:solidFill>
                  <a:schemeClr val="tx1"/>
                </a:solidFill>
              </a:rPr>
              <a:t>variable </a:t>
            </a:r>
            <a:r>
              <a:rPr lang="de-DE" sz="600" b="0" dirty="0" err="1">
                <a:solidFill>
                  <a:schemeClr val="tx1"/>
                </a:solidFill>
              </a:rPr>
              <a:t>gap</a:t>
            </a:r>
            <a:r>
              <a:rPr lang="de-DE" sz="600" b="0" dirty="0">
                <a:solidFill>
                  <a:schemeClr val="tx1"/>
                </a:solidFill>
              </a:rPr>
              <a:t> U</a:t>
            </a:r>
          </a:p>
        </p:txBody>
      </p:sp>
      <p:grpSp>
        <p:nvGrpSpPr>
          <p:cNvPr id="49" name="Gruppieren 16"/>
          <p:cNvGrpSpPr/>
          <p:nvPr/>
        </p:nvGrpSpPr>
        <p:grpSpPr>
          <a:xfrm>
            <a:off x="6208967" y="3558812"/>
            <a:ext cx="395849" cy="278704"/>
            <a:chOff x="1243658" y="3576790"/>
            <a:chExt cx="535718" cy="377182"/>
          </a:xfrm>
        </p:grpSpPr>
        <p:sp>
          <p:nvSpPr>
            <p:cNvPr id="50" name="Trapezoid 8"/>
            <p:cNvSpPr/>
            <p:nvPr/>
          </p:nvSpPr>
          <p:spPr bwMode="auto">
            <a:xfrm rot="21322729">
              <a:off x="1243658" y="3576790"/>
              <a:ext cx="319165" cy="162299"/>
            </a:xfrm>
            <a:custGeom>
              <a:avLst/>
              <a:gdLst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466319 w 517850"/>
                <a:gd name="connsiteY2" fmla="*/ 0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352019 w 517850"/>
                <a:gd name="connsiteY2" fmla="*/ 28575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660725"/>
                <a:gd name="connsiteY0" fmla="*/ 1392266 h 1392266"/>
                <a:gd name="connsiteX1" fmla="*/ 51531 w 660725"/>
                <a:gd name="connsiteY1" fmla="*/ 0 h 1392266"/>
                <a:gd name="connsiteX2" fmla="*/ 352019 w 660725"/>
                <a:gd name="connsiteY2" fmla="*/ 28575 h 1392266"/>
                <a:gd name="connsiteX3" fmla="*/ 660725 w 660725"/>
                <a:gd name="connsiteY3" fmla="*/ 1354166 h 1392266"/>
                <a:gd name="connsiteX4" fmla="*/ 0 w 660725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520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901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82741 h 1382741"/>
                <a:gd name="connsiteX1" fmla="*/ 89631 w 575000"/>
                <a:gd name="connsiteY1" fmla="*/ 0 h 1382741"/>
                <a:gd name="connsiteX2" fmla="*/ 390119 w 575000"/>
                <a:gd name="connsiteY2" fmla="*/ 19050 h 1382741"/>
                <a:gd name="connsiteX3" fmla="*/ 575000 w 575000"/>
                <a:gd name="connsiteY3" fmla="*/ 1344641 h 1382741"/>
                <a:gd name="connsiteX4" fmla="*/ 0 w 575000"/>
                <a:gd name="connsiteY4" fmla="*/ 1382741 h 1382741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579848 w 592873"/>
                <a:gd name="connsiteY0" fmla="*/ 1335116 h 1335116"/>
                <a:gd name="connsiteX1" fmla="*/ 0 w 592873"/>
                <a:gd name="connsiteY1" fmla="*/ 10485 h 1335116"/>
                <a:gd name="connsiteX2" fmla="*/ 407992 w 592873"/>
                <a:gd name="connsiteY2" fmla="*/ 0 h 1335116"/>
                <a:gd name="connsiteX3" fmla="*/ 592873 w 592873"/>
                <a:gd name="connsiteY3" fmla="*/ 1325591 h 1335116"/>
                <a:gd name="connsiteX4" fmla="*/ 579848 w 592873"/>
                <a:gd name="connsiteY4" fmla="*/ 1335116 h 1335116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28033 w 612914"/>
                <a:gd name="connsiteY2" fmla="*/ 9625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66009 w 612914"/>
                <a:gd name="connsiteY2" fmla="*/ 9932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09045 w 612914"/>
                <a:gd name="connsiteY2" fmla="*/ 92879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98328 w 612914"/>
                <a:gd name="connsiteY2" fmla="*/ 36145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98328 w 612914"/>
                <a:gd name="connsiteY2" fmla="*/ 36145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21546 w 612914"/>
                <a:gd name="connsiteY0" fmla="*/ 968075 h 1421842"/>
                <a:gd name="connsiteX1" fmla="*/ 0 w 612914"/>
                <a:gd name="connsiteY1" fmla="*/ 0 h 1421842"/>
                <a:gd name="connsiteX2" fmla="*/ 498328 w 612914"/>
                <a:gd name="connsiteY2" fmla="*/ 36145 h 1421842"/>
                <a:gd name="connsiteX3" fmla="*/ 612914 w 612914"/>
                <a:gd name="connsiteY3" fmla="*/ 1421842 h 1421842"/>
                <a:gd name="connsiteX4" fmla="*/ 521546 w 612914"/>
                <a:gd name="connsiteY4" fmla="*/ 968075 h 1421842"/>
                <a:gd name="connsiteX0" fmla="*/ 521546 w 734428"/>
                <a:gd name="connsiteY0" fmla="*/ 968075 h 968075"/>
                <a:gd name="connsiteX1" fmla="*/ 0 w 734428"/>
                <a:gd name="connsiteY1" fmla="*/ 0 h 968075"/>
                <a:gd name="connsiteX2" fmla="*/ 498328 w 734428"/>
                <a:gd name="connsiteY2" fmla="*/ 36145 h 968075"/>
                <a:gd name="connsiteX3" fmla="*/ 734428 w 734428"/>
                <a:gd name="connsiteY3" fmla="*/ 807389 h 968075"/>
                <a:gd name="connsiteX4" fmla="*/ 521546 w 734428"/>
                <a:gd name="connsiteY4" fmla="*/ 968075 h 968075"/>
                <a:gd name="connsiteX0" fmla="*/ 521546 w 735800"/>
                <a:gd name="connsiteY0" fmla="*/ 968075 h 968075"/>
                <a:gd name="connsiteX1" fmla="*/ 0 w 735800"/>
                <a:gd name="connsiteY1" fmla="*/ 0 h 968075"/>
                <a:gd name="connsiteX2" fmla="*/ 498328 w 735800"/>
                <a:gd name="connsiteY2" fmla="*/ 36145 h 968075"/>
                <a:gd name="connsiteX3" fmla="*/ 734428 w 735800"/>
                <a:gd name="connsiteY3" fmla="*/ 807389 h 968075"/>
                <a:gd name="connsiteX4" fmla="*/ 521546 w 735800"/>
                <a:gd name="connsiteY4" fmla="*/ 968075 h 968075"/>
                <a:gd name="connsiteX0" fmla="*/ 183312 w 735800"/>
                <a:gd name="connsiteY0" fmla="*/ 702619 h 825624"/>
                <a:gd name="connsiteX1" fmla="*/ 0 w 735800"/>
                <a:gd name="connsiteY1" fmla="*/ 0 h 825624"/>
                <a:gd name="connsiteX2" fmla="*/ 498328 w 735800"/>
                <a:gd name="connsiteY2" fmla="*/ 36145 h 825624"/>
                <a:gd name="connsiteX3" fmla="*/ 734428 w 735800"/>
                <a:gd name="connsiteY3" fmla="*/ 807389 h 825624"/>
                <a:gd name="connsiteX4" fmla="*/ 183312 w 735800"/>
                <a:gd name="connsiteY4" fmla="*/ 702619 h 825624"/>
                <a:gd name="connsiteX0" fmla="*/ 183312 w 688375"/>
                <a:gd name="connsiteY0" fmla="*/ 702619 h 702620"/>
                <a:gd name="connsiteX1" fmla="*/ 0 w 688375"/>
                <a:gd name="connsiteY1" fmla="*/ 0 h 702620"/>
                <a:gd name="connsiteX2" fmla="*/ 498328 w 688375"/>
                <a:gd name="connsiteY2" fmla="*/ 36145 h 702620"/>
                <a:gd name="connsiteX3" fmla="*/ 685905 w 688375"/>
                <a:gd name="connsiteY3" fmla="*/ 654881 h 702620"/>
                <a:gd name="connsiteX4" fmla="*/ 183312 w 688375"/>
                <a:gd name="connsiteY4" fmla="*/ 702619 h 702620"/>
                <a:gd name="connsiteX0" fmla="*/ 188684 w 688375"/>
                <a:gd name="connsiteY0" fmla="*/ 609666 h 689748"/>
                <a:gd name="connsiteX1" fmla="*/ 0 w 688375"/>
                <a:gd name="connsiteY1" fmla="*/ 0 h 689748"/>
                <a:gd name="connsiteX2" fmla="*/ 498328 w 688375"/>
                <a:gd name="connsiteY2" fmla="*/ 36145 h 689748"/>
                <a:gd name="connsiteX3" fmla="*/ 685905 w 688375"/>
                <a:gd name="connsiteY3" fmla="*/ 654881 h 689748"/>
                <a:gd name="connsiteX4" fmla="*/ 188684 w 688375"/>
                <a:gd name="connsiteY4" fmla="*/ 609666 h 689748"/>
                <a:gd name="connsiteX0" fmla="*/ 29519 w 688375"/>
                <a:gd name="connsiteY0" fmla="*/ 652862 h 689748"/>
                <a:gd name="connsiteX1" fmla="*/ 0 w 688375"/>
                <a:gd name="connsiteY1" fmla="*/ 0 h 689748"/>
                <a:gd name="connsiteX2" fmla="*/ 498328 w 688375"/>
                <a:gd name="connsiteY2" fmla="*/ 36145 h 689748"/>
                <a:gd name="connsiteX3" fmla="*/ 685905 w 688375"/>
                <a:gd name="connsiteY3" fmla="*/ 654881 h 689748"/>
                <a:gd name="connsiteX4" fmla="*/ 29519 w 688375"/>
                <a:gd name="connsiteY4" fmla="*/ 652862 h 689748"/>
                <a:gd name="connsiteX0" fmla="*/ 0 w 658856"/>
                <a:gd name="connsiteY0" fmla="*/ 667257 h 704143"/>
                <a:gd name="connsiteX1" fmla="*/ 23536 w 658856"/>
                <a:gd name="connsiteY1" fmla="*/ -1 h 704143"/>
                <a:gd name="connsiteX2" fmla="*/ 468809 w 658856"/>
                <a:gd name="connsiteY2" fmla="*/ 50540 h 704143"/>
                <a:gd name="connsiteX3" fmla="*/ 656386 w 658856"/>
                <a:gd name="connsiteY3" fmla="*/ 669276 h 704143"/>
                <a:gd name="connsiteX4" fmla="*/ 0 w 658856"/>
                <a:gd name="connsiteY4" fmla="*/ 667257 h 704143"/>
                <a:gd name="connsiteX0" fmla="*/ 56573 w 715429"/>
                <a:gd name="connsiteY0" fmla="*/ 635020 h 671906"/>
                <a:gd name="connsiteX1" fmla="*/ 1 w 715429"/>
                <a:gd name="connsiteY1" fmla="*/ 0 h 671906"/>
                <a:gd name="connsiteX2" fmla="*/ 525382 w 715429"/>
                <a:gd name="connsiteY2" fmla="*/ 18303 h 671906"/>
                <a:gd name="connsiteX3" fmla="*/ 712959 w 715429"/>
                <a:gd name="connsiteY3" fmla="*/ 637039 h 671906"/>
                <a:gd name="connsiteX4" fmla="*/ 56573 w 715429"/>
                <a:gd name="connsiteY4" fmla="*/ 635020 h 671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429" h="671906">
                  <a:moveTo>
                    <a:pt x="56573" y="635020"/>
                  </a:moveTo>
                  <a:lnTo>
                    <a:pt x="1" y="0"/>
                  </a:lnTo>
                  <a:lnTo>
                    <a:pt x="525382" y="18303"/>
                  </a:lnTo>
                  <a:cubicBezTo>
                    <a:pt x="686374" y="729672"/>
                    <a:pt x="726605" y="711584"/>
                    <a:pt x="712959" y="637039"/>
                  </a:cubicBezTo>
                  <a:lnTo>
                    <a:pt x="56573" y="635020"/>
                  </a:lnTo>
                  <a:close/>
                </a:path>
              </a:pathLst>
            </a:custGeom>
            <a:solidFill>
              <a:srgbClr val="00589C"/>
            </a:solidFill>
            <a:ln w="50800" cap="flat" cmpd="sng" algn="ctr">
              <a:solidFill>
                <a:srgbClr val="00589C"/>
              </a:solidFill>
              <a:prstDash val="solid"/>
              <a:bevel/>
              <a:headEnd type="none" w="med" len="med"/>
              <a:tailEnd type="none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2Top">
                <a:rot lat="20391688" lon="21291865" rev="673632"/>
              </a:camera>
              <a:lightRig rig="flood" dir="t"/>
            </a:scene3d>
            <a:sp3d extrusionH="196850" prstMaterial="powder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indent="12700">
                <a:lnSpc>
                  <a:spcPts val="2000"/>
                </a:lnSpc>
                <a:spcBef>
                  <a:spcPct val="20000"/>
                </a:spcBef>
              </a:pPr>
              <a:endParaRPr lang="de-DE" sz="1100"/>
            </a:p>
          </p:txBody>
        </p:sp>
        <p:sp>
          <p:nvSpPr>
            <p:cNvPr id="51" name="Trapezoid 8"/>
            <p:cNvSpPr/>
            <p:nvPr/>
          </p:nvSpPr>
          <p:spPr bwMode="auto">
            <a:xfrm rot="21322729">
              <a:off x="1451147" y="3757093"/>
              <a:ext cx="328229" cy="196879"/>
            </a:xfrm>
            <a:custGeom>
              <a:avLst/>
              <a:gdLst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466319 w 517850"/>
                <a:gd name="connsiteY2" fmla="*/ 0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352019 w 517850"/>
                <a:gd name="connsiteY2" fmla="*/ 28575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660725"/>
                <a:gd name="connsiteY0" fmla="*/ 1392266 h 1392266"/>
                <a:gd name="connsiteX1" fmla="*/ 51531 w 660725"/>
                <a:gd name="connsiteY1" fmla="*/ 0 h 1392266"/>
                <a:gd name="connsiteX2" fmla="*/ 352019 w 660725"/>
                <a:gd name="connsiteY2" fmla="*/ 28575 h 1392266"/>
                <a:gd name="connsiteX3" fmla="*/ 660725 w 660725"/>
                <a:gd name="connsiteY3" fmla="*/ 1354166 h 1392266"/>
                <a:gd name="connsiteX4" fmla="*/ 0 w 660725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520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901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82741 h 1382741"/>
                <a:gd name="connsiteX1" fmla="*/ 89631 w 575000"/>
                <a:gd name="connsiteY1" fmla="*/ 0 h 1382741"/>
                <a:gd name="connsiteX2" fmla="*/ 390119 w 575000"/>
                <a:gd name="connsiteY2" fmla="*/ 19050 h 1382741"/>
                <a:gd name="connsiteX3" fmla="*/ 575000 w 575000"/>
                <a:gd name="connsiteY3" fmla="*/ 1344641 h 1382741"/>
                <a:gd name="connsiteX4" fmla="*/ 0 w 575000"/>
                <a:gd name="connsiteY4" fmla="*/ 1382741 h 1382741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579848 w 592873"/>
                <a:gd name="connsiteY0" fmla="*/ 1335116 h 1335116"/>
                <a:gd name="connsiteX1" fmla="*/ 0 w 592873"/>
                <a:gd name="connsiteY1" fmla="*/ 10485 h 1335116"/>
                <a:gd name="connsiteX2" fmla="*/ 407992 w 592873"/>
                <a:gd name="connsiteY2" fmla="*/ 0 h 1335116"/>
                <a:gd name="connsiteX3" fmla="*/ 592873 w 592873"/>
                <a:gd name="connsiteY3" fmla="*/ 1325591 h 1335116"/>
                <a:gd name="connsiteX4" fmla="*/ 579848 w 592873"/>
                <a:gd name="connsiteY4" fmla="*/ 1335116 h 1335116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28033 w 612914"/>
                <a:gd name="connsiteY2" fmla="*/ 9625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66009 w 612914"/>
                <a:gd name="connsiteY2" fmla="*/ 9932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09045 w 612914"/>
                <a:gd name="connsiteY2" fmla="*/ 92879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98328 w 612914"/>
                <a:gd name="connsiteY2" fmla="*/ 36145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98328 w 612914"/>
                <a:gd name="connsiteY2" fmla="*/ 36145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21546 w 612914"/>
                <a:gd name="connsiteY0" fmla="*/ 968075 h 1421842"/>
                <a:gd name="connsiteX1" fmla="*/ 0 w 612914"/>
                <a:gd name="connsiteY1" fmla="*/ 0 h 1421842"/>
                <a:gd name="connsiteX2" fmla="*/ 498328 w 612914"/>
                <a:gd name="connsiteY2" fmla="*/ 36145 h 1421842"/>
                <a:gd name="connsiteX3" fmla="*/ 612914 w 612914"/>
                <a:gd name="connsiteY3" fmla="*/ 1421842 h 1421842"/>
                <a:gd name="connsiteX4" fmla="*/ 521546 w 612914"/>
                <a:gd name="connsiteY4" fmla="*/ 968075 h 1421842"/>
                <a:gd name="connsiteX0" fmla="*/ 521546 w 734428"/>
                <a:gd name="connsiteY0" fmla="*/ 968075 h 968075"/>
                <a:gd name="connsiteX1" fmla="*/ 0 w 734428"/>
                <a:gd name="connsiteY1" fmla="*/ 0 h 968075"/>
                <a:gd name="connsiteX2" fmla="*/ 498328 w 734428"/>
                <a:gd name="connsiteY2" fmla="*/ 36145 h 968075"/>
                <a:gd name="connsiteX3" fmla="*/ 734428 w 734428"/>
                <a:gd name="connsiteY3" fmla="*/ 807389 h 968075"/>
                <a:gd name="connsiteX4" fmla="*/ 521546 w 734428"/>
                <a:gd name="connsiteY4" fmla="*/ 968075 h 968075"/>
                <a:gd name="connsiteX0" fmla="*/ 521546 w 735800"/>
                <a:gd name="connsiteY0" fmla="*/ 968075 h 968075"/>
                <a:gd name="connsiteX1" fmla="*/ 0 w 735800"/>
                <a:gd name="connsiteY1" fmla="*/ 0 h 968075"/>
                <a:gd name="connsiteX2" fmla="*/ 498328 w 735800"/>
                <a:gd name="connsiteY2" fmla="*/ 36145 h 968075"/>
                <a:gd name="connsiteX3" fmla="*/ 734428 w 735800"/>
                <a:gd name="connsiteY3" fmla="*/ 807389 h 968075"/>
                <a:gd name="connsiteX4" fmla="*/ 521546 w 735800"/>
                <a:gd name="connsiteY4" fmla="*/ 968075 h 968075"/>
                <a:gd name="connsiteX0" fmla="*/ 183312 w 735800"/>
                <a:gd name="connsiteY0" fmla="*/ 702619 h 825624"/>
                <a:gd name="connsiteX1" fmla="*/ 0 w 735800"/>
                <a:gd name="connsiteY1" fmla="*/ 0 h 825624"/>
                <a:gd name="connsiteX2" fmla="*/ 498328 w 735800"/>
                <a:gd name="connsiteY2" fmla="*/ 36145 h 825624"/>
                <a:gd name="connsiteX3" fmla="*/ 734428 w 735800"/>
                <a:gd name="connsiteY3" fmla="*/ 807389 h 825624"/>
                <a:gd name="connsiteX4" fmla="*/ 183312 w 735800"/>
                <a:gd name="connsiteY4" fmla="*/ 702619 h 825624"/>
                <a:gd name="connsiteX0" fmla="*/ 183312 w 688375"/>
                <a:gd name="connsiteY0" fmla="*/ 702619 h 702620"/>
                <a:gd name="connsiteX1" fmla="*/ 0 w 688375"/>
                <a:gd name="connsiteY1" fmla="*/ 0 h 702620"/>
                <a:gd name="connsiteX2" fmla="*/ 498328 w 688375"/>
                <a:gd name="connsiteY2" fmla="*/ 36145 h 702620"/>
                <a:gd name="connsiteX3" fmla="*/ 685905 w 688375"/>
                <a:gd name="connsiteY3" fmla="*/ 654881 h 702620"/>
                <a:gd name="connsiteX4" fmla="*/ 183312 w 688375"/>
                <a:gd name="connsiteY4" fmla="*/ 702619 h 702620"/>
                <a:gd name="connsiteX0" fmla="*/ 188684 w 688375"/>
                <a:gd name="connsiteY0" fmla="*/ 609666 h 689748"/>
                <a:gd name="connsiteX1" fmla="*/ 0 w 688375"/>
                <a:gd name="connsiteY1" fmla="*/ 0 h 689748"/>
                <a:gd name="connsiteX2" fmla="*/ 498328 w 688375"/>
                <a:gd name="connsiteY2" fmla="*/ 36145 h 689748"/>
                <a:gd name="connsiteX3" fmla="*/ 685905 w 688375"/>
                <a:gd name="connsiteY3" fmla="*/ 654881 h 689748"/>
                <a:gd name="connsiteX4" fmla="*/ 188684 w 688375"/>
                <a:gd name="connsiteY4" fmla="*/ 609666 h 689748"/>
                <a:gd name="connsiteX0" fmla="*/ 29519 w 688375"/>
                <a:gd name="connsiteY0" fmla="*/ 652862 h 689748"/>
                <a:gd name="connsiteX1" fmla="*/ 0 w 688375"/>
                <a:gd name="connsiteY1" fmla="*/ 0 h 689748"/>
                <a:gd name="connsiteX2" fmla="*/ 498328 w 688375"/>
                <a:gd name="connsiteY2" fmla="*/ 36145 h 689748"/>
                <a:gd name="connsiteX3" fmla="*/ 685905 w 688375"/>
                <a:gd name="connsiteY3" fmla="*/ 654881 h 689748"/>
                <a:gd name="connsiteX4" fmla="*/ 29519 w 688375"/>
                <a:gd name="connsiteY4" fmla="*/ 652862 h 689748"/>
                <a:gd name="connsiteX0" fmla="*/ 0 w 658856"/>
                <a:gd name="connsiteY0" fmla="*/ 667257 h 704143"/>
                <a:gd name="connsiteX1" fmla="*/ 23536 w 658856"/>
                <a:gd name="connsiteY1" fmla="*/ -1 h 704143"/>
                <a:gd name="connsiteX2" fmla="*/ 468809 w 658856"/>
                <a:gd name="connsiteY2" fmla="*/ 50540 h 704143"/>
                <a:gd name="connsiteX3" fmla="*/ 656386 w 658856"/>
                <a:gd name="connsiteY3" fmla="*/ 669276 h 704143"/>
                <a:gd name="connsiteX4" fmla="*/ 0 w 658856"/>
                <a:gd name="connsiteY4" fmla="*/ 667257 h 704143"/>
                <a:gd name="connsiteX0" fmla="*/ 56573 w 715429"/>
                <a:gd name="connsiteY0" fmla="*/ 635020 h 671906"/>
                <a:gd name="connsiteX1" fmla="*/ 1 w 715429"/>
                <a:gd name="connsiteY1" fmla="*/ 0 h 671906"/>
                <a:gd name="connsiteX2" fmla="*/ 525382 w 715429"/>
                <a:gd name="connsiteY2" fmla="*/ 18303 h 671906"/>
                <a:gd name="connsiteX3" fmla="*/ 712959 w 715429"/>
                <a:gd name="connsiteY3" fmla="*/ 637039 h 671906"/>
                <a:gd name="connsiteX4" fmla="*/ 56573 w 715429"/>
                <a:gd name="connsiteY4" fmla="*/ 635020 h 671906"/>
                <a:gd name="connsiteX0" fmla="*/ 56573 w 715429"/>
                <a:gd name="connsiteY0" fmla="*/ 635020 h 671906"/>
                <a:gd name="connsiteX1" fmla="*/ 1 w 715429"/>
                <a:gd name="connsiteY1" fmla="*/ 0 h 671906"/>
                <a:gd name="connsiteX2" fmla="*/ 525382 w 715429"/>
                <a:gd name="connsiteY2" fmla="*/ 18303 h 671906"/>
                <a:gd name="connsiteX3" fmla="*/ 712959 w 715429"/>
                <a:gd name="connsiteY3" fmla="*/ 637039 h 671906"/>
                <a:gd name="connsiteX4" fmla="*/ 56573 w 715429"/>
                <a:gd name="connsiteY4" fmla="*/ 635020 h 671906"/>
                <a:gd name="connsiteX0" fmla="*/ 56573 w 683830"/>
                <a:gd name="connsiteY0" fmla="*/ 635020 h 761228"/>
                <a:gd name="connsiteX1" fmla="*/ 1 w 683830"/>
                <a:gd name="connsiteY1" fmla="*/ 0 h 761228"/>
                <a:gd name="connsiteX2" fmla="*/ 525382 w 683830"/>
                <a:gd name="connsiteY2" fmla="*/ 18303 h 761228"/>
                <a:gd name="connsiteX3" fmla="*/ 679124 w 683830"/>
                <a:gd name="connsiteY3" fmla="*/ 739102 h 761228"/>
                <a:gd name="connsiteX4" fmla="*/ 56573 w 683830"/>
                <a:gd name="connsiteY4" fmla="*/ 635020 h 761228"/>
                <a:gd name="connsiteX0" fmla="*/ 56573 w 795058"/>
                <a:gd name="connsiteY0" fmla="*/ 635020 h 910494"/>
                <a:gd name="connsiteX1" fmla="*/ 1 w 795058"/>
                <a:gd name="connsiteY1" fmla="*/ 0 h 910494"/>
                <a:gd name="connsiteX2" fmla="*/ 525382 w 795058"/>
                <a:gd name="connsiteY2" fmla="*/ 18303 h 910494"/>
                <a:gd name="connsiteX3" fmla="*/ 679124 w 795058"/>
                <a:gd name="connsiteY3" fmla="*/ 739102 h 910494"/>
                <a:gd name="connsiteX4" fmla="*/ 56573 w 795058"/>
                <a:gd name="connsiteY4" fmla="*/ 635020 h 910494"/>
                <a:gd name="connsiteX0" fmla="*/ 56573 w 679125"/>
                <a:gd name="connsiteY0" fmla="*/ 635020 h 743796"/>
                <a:gd name="connsiteX1" fmla="*/ 1 w 679125"/>
                <a:gd name="connsiteY1" fmla="*/ 0 h 743796"/>
                <a:gd name="connsiteX2" fmla="*/ 525382 w 679125"/>
                <a:gd name="connsiteY2" fmla="*/ 18303 h 743796"/>
                <a:gd name="connsiteX3" fmla="*/ 679124 w 679125"/>
                <a:gd name="connsiteY3" fmla="*/ 739102 h 743796"/>
                <a:gd name="connsiteX4" fmla="*/ 56573 w 679125"/>
                <a:gd name="connsiteY4" fmla="*/ 635020 h 74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125" h="743796">
                  <a:moveTo>
                    <a:pt x="56573" y="635020"/>
                  </a:moveTo>
                  <a:lnTo>
                    <a:pt x="1" y="0"/>
                  </a:lnTo>
                  <a:lnTo>
                    <a:pt x="525382" y="18303"/>
                  </a:lnTo>
                  <a:cubicBezTo>
                    <a:pt x="686374" y="729672"/>
                    <a:pt x="584077" y="289107"/>
                    <a:pt x="679124" y="739102"/>
                  </a:cubicBezTo>
                  <a:cubicBezTo>
                    <a:pt x="676411" y="770320"/>
                    <a:pt x="275368" y="635693"/>
                    <a:pt x="56573" y="635020"/>
                  </a:cubicBezTo>
                  <a:close/>
                </a:path>
              </a:pathLst>
            </a:custGeom>
            <a:solidFill>
              <a:srgbClr val="00589C"/>
            </a:solidFill>
            <a:ln w="50800" cap="flat" cmpd="sng" algn="ctr">
              <a:solidFill>
                <a:srgbClr val="00589C"/>
              </a:solidFill>
              <a:prstDash val="solid"/>
              <a:bevel/>
              <a:headEnd type="none" w="med" len="med"/>
              <a:tailEnd type="none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2Top">
                <a:rot lat="20391688" lon="21291865" rev="673632"/>
              </a:camera>
              <a:lightRig rig="flood" dir="t"/>
            </a:scene3d>
            <a:sp3d extrusionH="196850" prstMaterial="powder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indent="12700">
                <a:lnSpc>
                  <a:spcPts val="2000"/>
                </a:lnSpc>
                <a:spcBef>
                  <a:spcPct val="20000"/>
                </a:spcBef>
              </a:pPr>
              <a:endParaRPr lang="de-DE" sz="1100"/>
            </a:p>
          </p:txBody>
        </p:sp>
      </p:grpSp>
      <p:sp>
        <p:nvSpPr>
          <p:cNvPr id="52" name="Rechteck 7"/>
          <p:cNvSpPr/>
          <p:nvPr/>
        </p:nvSpPr>
        <p:spPr bwMode="auto">
          <a:xfrm>
            <a:off x="7140988" y="5159922"/>
            <a:ext cx="478649" cy="33951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12700" algn="l" defTabSz="914400" rtl="0" eaLnBrk="1" fontAlgn="base" latinLnBrk="0" hangingPunct="1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100" b="0" i="0" u="none" strike="noStrike" cap="none" normalizeH="0" baseline="0">
              <a:ln>
                <a:noFill/>
              </a:ln>
              <a:solidFill>
                <a:srgbClr val="515151"/>
              </a:solidFill>
              <a:effectLst/>
              <a:latin typeface="Arial" pitchFamily="34" charset="0"/>
            </a:endParaRPr>
          </a:p>
        </p:txBody>
      </p:sp>
      <p:grpSp>
        <p:nvGrpSpPr>
          <p:cNvPr id="53" name="Gruppieren 14"/>
          <p:cNvGrpSpPr/>
          <p:nvPr/>
        </p:nvGrpSpPr>
        <p:grpSpPr>
          <a:xfrm>
            <a:off x="8108807" y="4126628"/>
            <a:ext cx="741353" cy="339022"/>
            <a:chOff x="3814789" y="4345239"/>
            <a:chExt cx="1003303" cy="458812"/>
          </a:xfrm>
        </p:grpSpPr>
        <p:sp>
          <p:nvSpPr>
            <p:cNvPr id="54" name="Trapezoid 8"/>
            <p:cNvSpPr/>
            <p:nvPr/>
          </p:nvSpPr>
          <p:spPr bwMode="auto">
            <a:xfrm rot="21322729">
              <a:off x="4059186" y="4364125"/>
              <a:ext cx="616371" cy="78348"/>
            </a:xfrm>
            <a:custGeom>
              <a:avLst/>
              <a:gdLst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466319 w 517850"/>
                <a:gd name="connsiteY2" fmla="*/ 0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352019 w 517850"/>
                <a:gd name="connsiteY2" fmla="*/ 28575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660725"/>
                <a:gd name="connsiteY0" fmla="*/ 1392266 h 1392266"/>
                <a:gd name="connsiteX1" fmla="*/ 51531 w 660725"/>
                <a:gd name="connsiteY1" fmla="*/ 0 h 1392266"/>
                <a:gd name="connsiteX2" fmla="*/ 352019 w 660725"/>
                <a:gd name="connsiteY2" fmla="*/ 28575 h 1392266"/>
                <a:gd name="connsiteX3" fmla="*/ 660725 w 660725"/>
                <a:gd name="connsiteY3" fmla="*/ 1354166 h 1392266"/>
                <a:gd name="connsiteX4" fmla="*/ 0 w 660725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520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901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82741 h 1382741"/>
                <a:gd name="connsiteX1" fmla="*/ 89631 w 575000"/>
                <a:gd name="connsiteY1" fmla="*/ 0 h 1382741"/>
                <a:gd name="connsiteX2" fmla="*/ 390119 w 575000"/>
                <a:gd name="connsiteY2" fmla="*/ 19050 h 1382741"/>
                <a:gd name="connsiteX3" fmla="*/ 575000 w 575000"/>
                <a:gd name="connsiteY3" fmla="*/ 1344641 h 1382741"/>
                <a:gd name="connsiteX4" fmla="*/ 0 w 575000"/>
                <a:gd name="connsiteY4" fmla="*/ 1382741 h 1382741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579848 w 592873"/>
                <a:gd name="connsiteY0" fmla="*/ 1335116 h 1335116"/>
                <a:gd name="connsiteX1" fmla="*/ 0 w 592873"/>
                <a:gd name="connsiteY1" fmla="*/ 10485 h 1335116"/>
                <a:gd name="connsiteX2" fmla="*/ 407992 w 592873"/>
                <a:gd name="connsiteY2" fmla="*/ 0 h 1335116"/>
                <a:gd name="connsiteX3" fmla="*/ 592873 w 592873"/>
                <a:gd name="connsiteY3" fmla="*/ 1325591 h 1335116"/>
                <a:gd name="connsiteX4" fmla="*/ 579848 w 592873"/>
                <a:gd name="connsiteY4" fmla="*/ 1335116 h 1335116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28033 w 612914"/>
                <a:gd name="connsiteY2" fmla="*/ 9625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66009 w 612914"/>
                <a:gd name="connsiteY2" fmla="*/ 9932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09045 w 612914"/>
                <a:gd name="connsiteY2" fmla="*/ 92879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98328 w 612914"/>
                <a:gd name="connsiteY2" fmla="*/ 36145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98328 w 612914"/>
                <a:gd name="connsiteY2" fmla="*/ 36145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21546 w 612914"/>
                <a:gd name="connsiteY0" fmla="*/ 968075 h 1421842"/>
                <a:gd name="connsiteX1" fmla="*/ 0 w 612914"/>
                <a:gd name="connsiteY1" fmla="*/ 0 h 1421842"/>
                <a:gd name="connsiteX2" fmla="*/ 498328 w 612914"/>
                <a:gd name="connsiteY2" fmla="*/ 36145 h 1421842"/>
                <a:gd name="connsiteX3" fmla="*/ 612914 w 612914"/>
                <a:gd name="connsiteY3" fmla="*/ 1421842 h 1421842"/>
                <a:gd name="connsiteX4" fmla="*/ 521546 w 612914"/>
                <a:gd name="connsiteY4" fmla="*/ 968075 h 1421842"/>
                <a:gd name="connsiteX0" fmla="*/ 521546 w 734428"/>
                <a:gd name="connsiteY0" fmla="*/ 968075 h 968075"/>
                <a:gd name="connsiteX1" fmla="*/ 0 w 734428"/>
                <a:gd name="connsiteY1" fmla="*/ 0 h 968075"/>
                <a:gd name="connsiteX2" fmla="*/ 498328 w 734428"/>
                <a:gd name="connsiteY2" fmla="*/ 36145 h 968075"/>
                <a:gd name="connsiteX3" fmla="*/ 734428 w 734428"/>
                <a:gd name="connsiteY3" fmla="*/ 807389 h 968075"/>
                <a:gd name="connsiteX4" fmla="*/ 521546 w 734428"/>
                <a:gd name="connsiteY4" fmla="*/ 968075 h 968075"/>
                <a:gd name="connsiteX0" fmla="*/ 521546 w 735800"/>
                <a:gd name="connsiteY0" fmla="*/ 968075 h 968075"/>
                <a:gd name="connsiteX1" fmla="*/ 0 w 735800"/>
                <a:gd name="connsiteY1" fmla="*/ 0 h 968075"/>
                <a:gd name="connsiteX2" fmla="*/ 498328 w 735800"/>
                <a:gd name="connsiteY2" fmla="*/ 36145 h 968075"/>
                <a:gd name="connsiteX3" fmla="*/ 734428 w 735800"/>
                <a:gd name="connsiteY3" fmla="*/ 807389 h 968075"/>
                <a:gd name="connsiteX4" fmla="*/ 521546 w 735800"/>
                <a:gd name="connsiteY4" fmla="*/ 968075 h 968075"/>
                <a:gd name="connsiteX0" fmla="*/ 183312 w 735800"/>
                <a:gd name="connsiteY0" fmla="*/ 702619 h 825624"/>
                <a:gd name="connsiteX1" fmla="*/ 0 w 735800"/>
                <a:gd name="connsiteY1" fmla="*/ 0 h 825624"/>
                <a:gd name="connsiteX2" fmla="*/ 498328 w 735800"/>
                <a:gd name="connsiteY2" fmla="*/ 36145 h 825624"/>
                <a:gd name="connsiteX3" fmla="*/ 734428 w 735800"/>
                <a:gd name="connsiteY3" fmla="*/ 807389 h 825624"/>
                <a:gd name="connsiteX4" fmla="*/ 183312 w 735800"/>
                <a:gd name="connsiteY4" fmla="*/ 702619 h 825624"/>
                <a:gd name="connsiteX0" fmla="*/ 183312 w 688375"/>
                <a:gd name="connsiteY0" fmla="*/ 702619 h 702620"/>
                <a:gd name="connsiteX1" fmla="*/ 0 w 688375"/>
                <a:gd name="connsiteY1" fmla="*/ 0 h 702620"/>
                <a:gd name="connsiteX2" fmla="*/ 498328 w 688375"/>
                <a:gd name="connsiteY2" fmla="*/ 36145 h 702620"/>
                <a:gd name="connsiteX3" fmla="*/ 685905 w 688375"/>
                <a:gd name="connsiteY3" fmla="*/ 654881 h 702620"/>
                <a:gd name="connsiteX4" fmla="*/ 183312 w 688375"/>
                <a:gd name="connsiteY4" fmla="*/ 702619 h 702620"/>
                <a:gd name="connsiteX0" fmla="*/ 188684 w 688375"/>
                <a:gd name="connsiteY0" fmla="*/ 609666 h 689748"/>
                <a:gd name="connsiteX1" fmla="*/ 0 w 688375"/>
                <a:gd name="connsiteY1" fmla="*/ 0 h 689748"/>
                <a:gd name="connsiteX2" fmla="*/ 498328 w 688375"/>
                <a:gd name="connsiteY2" fmla="*/ 36145 h 689748"/>
                <a:gd name="connsiteX3" fmla="*/ 685905 w 688375"/>
                <a:gd name="connsiteY3" fmla="*/ 654881 h 689748"/>
                <a:gd name="connsiteX4" fmla="*/ 188684 w 688375"/>
                <a:gd name="connsiteY4" fmla="*/ 609666 h 689748"/>
                <a:gd name="connsiteX0" fmla="*/ 29519 w 688375"/>
                <a:gd name="connsiteY0" fmla="*/ 652862 h 689748"/>
                <a:gd name="connsiteX1" fmla="*/ 0 w 688375"/>
                <a:gd name="connsiteY1" fmla="*/ 0 h 689748"/>
                <a:gd name="connsiteX2" fmla="*/ 498328 w 688375"/>
                <a:gd name="connsiteY2" fmla="*/ 36145 h 689748"/>
                <a:gd name="connsiteX3" fmla="*/ 685905 w 688375"/>
                <a:gd name="connsiteY3" fmla="*/ 654881 h 689748"/>
                <a:gd name="connsiteX4" fmla="*/ 29519 w 688375"/>
                <a:gd name="connsiteY4" fmla="*/ 652862 h 689748"/>
                <a:gd name="connsiteX0" fmla="*/ 0 w 658856"/>
                <a:gd name="connsiteY0" fmla="*/ 667257 h 704143"/>
                <a:gd name="connsiteX1" fmla="*/ 23536 w 658856"/>
                <a:gd name="connsiteY1" fmla="*/ -1 h 704143"/>
                <a:gd name="connsiteX2" fmla="*/ 468809 w 658856"/>
                <a:gd name="connsiteY2" fmla="*/ 50540 h 704143"/>
                <a:gd name="connsiteX3" fmla="*/ 656386 w 658856"/>
                <a:gd name="connsiteY3" fmla="*/ 669276 h 704143"/>
                <a:gd name="connsiteX4" fmla="*/ 0 w 658856"/>
                <a:gd name="connsiteY4" fmla="*/ 667257 h 704143"/>
                <a:gd name="connsiteX0" fmla="*/ 56573 w 715429"/>
                <a:gd name="connsiteY0" fmla="*/ 635020 h 671906"/>
                <a:gd name="connsiteX1" fmla="*/ 1 w 715429"/>
                <a:gd name="connsiteY1" fmla="*/ 0 h 671906"/>
                <a:gd name="connsiteX2" fmla="*/ 525382 w 715429"/>
                <a:gd name="connsiteY2" fmla="*/ 18303 h 671906"/>
                <a:gd name="connsiteX3" fmla="*/ 712959 w 715429"/>
                <a:gd name="connsiteY3" fmla="*/ 637039 h 671906"/>
                <a:gd name="connsiteX4" fmla="*/ 56573 w 715429"/>
                <a:gd name="connsiteY4" fmla="*/ 635020 h 671906"/>
                <a:gd name="connsiteX0" fmla="*/ 56573 w 715429"/>
                <a:gd name="connsiteY0" fmla="*/ 635020 h 671906"/>
                <a:gd name="connsiteX1" fmla="*/ 1 w 715429"/>
                <a:gd name="connsiteY1" fmla="*/ 0 h 671906"/>
                <a:gd name="connsiteX2" fmla="*/ 525382 w 715429"/>
                <a:gd name="connsiteY2" fmla="*/ 18303 h 671906"/>
                <a:gd name="connsiteX3" fmla="*/ 712959 w 715429"/>
                <a:gd name="connsiteY3" fmla="*/ 637039 h 671906"/>
                <a:gd name="connsiteX4" fmla="*/ 56573 w 715429"/>
                <a:gd name="connsiteY4" fmla="*/ 635020 h 671906"/>
                <a:gd name="connsiteX0" fmla="*/ 56573 w 683830"/>
                <a:gd name="connsiteY0" fmla="*/ 635020 h 761228"/>
                <a:gd name="connsiteX1" fmla="*/ 1 w 683830"/>
                <a:gd name="connsiteY1" fmla="*/ 0 h 761228"/>
                <a:gd name="connsiteX2" fmla="*/ 525382 w 683830"/>
                <a:gd name="connsiteY2" fmla="*/ 18303 h 761228"/>
                <a:gd name="connsiteX3" fmla="*/ 679124 w 683830"/>
                <a:gd name="connsiteY3" fmla="*/ 739102 h 761228"/>
                <a:gd name="connsiteX4" fmla="*/ 56573 w 683830"/>
                <a:gd name="connsiteY4" fmla="*/ 635020 h 761228"/>
                <a:gd name="connsiteX0" fmla="*/ 56573 w 795058"/>
                <a:gd name="connsiteY0" fmla="*/ 635020 h 910494"/>
                <a:gd name="connsiteX1" fmla="*/ 1 w 795058"/>
                <a:gd name="connsiteY1" fmla="*/ 0 h 910494"/>
                <a:gd name="connsiteX2" fmla="*/ 525382 w 795058"/>
                <a:gd name="connsiteY2" fmla="*/ 18303 h 910494"/>
                <a:gd name="connsiteX3" fmla="*/ 679124 w 795058"/>
                <a:gd name="connsiteY3" fmla="*/ 739102 h 910494"/>
                <a:gd name="connsiteX4" fmla="*/ 56573 w 795058"/>
                <a:gd name="connsiteY4" fmla="*/ 635020 h 910494"/>
                <a:gd name="connsiteX0" fmla="*/ 56573 w 679125"/>
                <a:gd name="connsiteY0" fmla="*/ 635020 h 743796"/>
                <a:gd name="connsiteX1" fmla="*/ 1 w 679125"/>
                <a:gd name="connsiteY1" fmla="*/ 0 h 743796"/>
                <a:gd name="connsiteX2" fmla="*/ 525382 w 679125"/>
                <a:gd name="connsiteY2" fmla="*/ 18303 h 743796"/>
                <a:gd name="connsiteX3" fmla="*/ 679124 w 679125"/>
                <a:gd name="connsiteY3" fmla="*/ 739102 h 743796"/>
                <a:gd name="connsiteX4" fmla="*/ 56573 w 679125"/>
                <a:gd name="connsiteY4" fmla="*/ 635020 h 743796"/>
                <a:gd name="connsiteX0" fmla="*/ 56572 w 723485"/>
                <a:gd name="connsiteY0" fmla="*/ 1029263 h 1138039"/>
                <a:gd name="connsiteX1" fmla="*/ 0 w 723485"/>
                <a:gd name="connsiteY1" fmla="*/ 394243 h 1138039"/>
                <a:gd name="connsiteX2" fmla="*/ 666941 w 723485"/>
                <a:gd name="connsiteY2" fmla="*/ 3 h 1138039"/>
                <a:gd name="connsiteX3" fmla="*/ 679123 w 723485"/>
                <a:gd name="connsiteY3" fmla="*/ 1133345 h 1138039"/>
                <a:gd name="connsiteX4" fmla="*/ 56572 w 723485"/>
                <a:gd name="connsiteY4" fmla="*/ 1029263 h 1138039"/>
                <a:gd name="connsiteX0" fmla="*/ 56572 w 679123"/>
                <a:gd name="connsiteY0" fmla="*/ 1029263 h 1138039"/>
                <a:gd name="connsiteX1" fmla="*/ 0 w 679123"/>
                <a:gd name="connsiteY1" fmla="*/ 394243 h 1138039"/>
                <a:gd name="connsiteX2" fmla="*/ 666941 w 679123"/>
                <a:gd name="connsiteY2" fmla="*/ 3 h 1138039"/>
                <a:gd name="connsiteX3" fmla="*/ 679123 w 679123"/>
                <a:gd name="connsiteY3" fmla="*/ 1133345 h 1138039"/>
                <a:gd name="connsiteX4" fmla="*/ 56572 w 679123"/>
                <a:gd name="connsiteY4" fmla="*/ 1029263 h 1138039"/>
                <a:gd name="connsiteX0" fmla="*/ 56572 w 680161"/>
                <a:gd name="connsiteY0" fmla="*/ 1029263 h 1138039"/>
                <a:gd name="connsiteX1" fmla="*/ 0 w 680161"/>
                <a:gd name="connsiteY1" fmla="*/ 394243 h 1138039"/>
                <a:gd name="connsiteX2" fmla="*/ 666941 w 680161"/>
                <a:gd name="connsiteY2" fmla="*/ 3 h 1138039"/>
                <a:gd name="connsiteX3" fmla="*/ 679123 w 680161"/>
                <a:gd name="connsiteY3" fmla="*/ 1133345 h 1138039"/>
                <a:gd name="connsiteX4" fmla="*/ 56572 w 680161"/>
                <a:gd name="connsiteY4" fmla="*/ 1029263 h 1138039"/>
                <a:gd name="connsiteX0" fmla="*/ 56572 w 718710"/>
                <a:gd name="connsiteY0" fmla="*/ 1029263 h 1095756"/>
                <a:gd name="connsiteX1" fmla="*/ 0 w 718710"/>
                <a:gd name="connsiteY1" fmla="*/ 394243 h 1095756"/>
                <a:gd name="connsiteX2" fmla="*/ 666941 w 718710"/>
                <a:gd name="connsiteY2" fmla="*/ 3 h 1095756"/>
                <a:gd name="connsiteX3" fmla="*/ 718709 w 718710"/>
                <a:gd name="connsiteY3" fmla="*/ 1089212 h 1095756"/>
                <a:gd name="connsiteX4" fmla="*/ 56572 w 718710"/>
                <a:gd name="connsiteY4" fmla="*/ 1029263 h 1095756"/>
                <a:gd name="connsiteX0" fmla="*/ 56572 w 718709"/>
                <a:gd name="connsiteY0" fmla="*/ 994627 h 1061120"/>
                <a:gd name="connsiteX1" fmla="*/ 0 w 718709"/>
                <a:gd name="connsiteY1" fmla="*/ 359607 h 1061120"/>
                <a:gd name="connsiteX2" fmla="*/ 699487 w 718709"/>
                <a:gd name="connsiteY2" fmla="*/ 4 h 1061120"/>
                <a:gd name="connsiteX3" fmla="*/ 718709 w 718709"/>
                <a:gd name="connsiteY3" fmla="*/ 1054576 h 1061120"/>
                <a:gd name="connsiteX4" fmla="*/ 56572 w 718709"/>
                <a:gd name="connsiteY4" fmla="*/ 994627 h 1061120"/>
                <a:gd name="connsiteX0" fmla="*/ 56572 w 735247"/>
                <a:gd name="connsiteY0" fmla="*/ 994627 h 1037530"/>
                <a:gd name="connsiteX1" fmla="*/ 0 w 735247"/>
                <a:gd name="connsiteY1" fmla="*/ 359607 h 1037530"/>
                <a:gd name="connsiteX2" fmla="*/ 699487 w 735247"/>
                <a:gd name="connsiteY2" fmla="*/ 4 h 1037530"/>
                <a:gd name="connsiteX3" fmla="*/ 735248 w 735247"/>
                <a:gd name="connsiteY3" fmla="*/ 1029054 h 1037530"/>
                <a:gd name="connsiteX4" fmla="*/ 56572 w 735247"/>
                <a:gd name="connsiteY4" fmla="*/ 994627 h 1037530"/>
                <a:gd name="connsiteX0" fmla="*/ 56572 w 743959"/>
                <a:gd name="connsiteY0" fmla="*/ 1088547 h 1131450"/>
                <a:gd name="connsiteX1" fmla="*/ 0 w 743959"/>
                <a:gd name="connsiteY1" fmla="*/ 453527 h 1131450"/>
                <a:gd name="connsiteX2" fmla="*/ 732827 w 743959"/>
                <a:gd name="connsiteY2" fmla="*/ 0 h 1131450"/>
                <a:gd name="connsiteX3" fmla="*/ 735248 w 743959"/>
                <a:gd name="connsiteY3" fmla="*/ 1122974 h 1131450"/>
                <a:gd name="connsiteX4" fmla="*/ 56572 w 743959"/>
                <a:gd name="connsiteY4" fmla="*/ 1088547 h 1131450"/>
                <a:gd name="connsiteX0" fmla="*/ 56572 w 838786"/>
                <a:gd name="connsiteY0" fmla="*/ 1088547 h 1088549"/>
                <a:gd name="connsiteX1" fmla="*/ 0 w 838786"/>
                <a:gd name="connsiteY1" fmla="*/ 453527 h 1088549"/>
                <a:gd name="connsiteX2" fmla="*/ 732827 w 838786"/>
                <a:gd name="connsiteY2" fmla="*/ 0 h 1088549"/>
                <a:gd name="connsiteX3" fmla="*/ 838786 w 838786"/>
                <a:gd name="connsiteY3" fmla="*/ 801796 h 1088549"/>
                <a:gd name="connsiteX4" fmla="*/ 56572 w 838786"/>
                <a:gd name="connsiteY4" fmla="*/ 1088547 h 1088549"/>
                <a:gd name="connsiteX0" fmla="*/ 56572 w 838786"/>
                <a:gd name="connsiteY0" fmla="*/ 1088547 h 1088549"/>
                <a:gd name="connsiteX1" fmla="*/ 0 w 838786"/>
                <a:gd name="connsiteY1" fmla="*/ 453527 h 1088549"/>
                <a:gd name="connsiteX2" fmla="*/ 732827 w 838786"/>
                <a:gd name="connsiteY2" fmla="*/ 0 h 1088549"/>
                <a:gd name="connsiteX3" fmla="*/ 838786 w 838786"/>
                <a:gd name="connsiteY3" fmla="*/ 801796 h 1088549"/>
                <a:gd name="connsiteX4" fmla="*/ 56572 w 838786"/>
                <a:gd name="connsiteY4" fmla="*/ 1088547 h 1088549"/>
                <a:gd name="connsiteX0" fmla="*/ 56572 w 838786"/>
                <a:gd name="connsiteY0" fmla="*/ 1088547 h 1088549"/>
                <a:gd name="connsiteX1" fmla="*/ 0 w 838786"/>
                <a:gd name="connsiteY1" fmla="*/ 453527 h 1088549"/>
                <a:gd name="connsiteX2" fmla="*/ 732827 w 838786"/>
                <a:gd name="connsiteY2" fmla="*/ 0 h 1088549"/>
                <a:gd name="connsiteX3" fmla="*/ 838786 w 838786"/>
                <a:gd name="connsiteY3" fmla="*/ 801796 h 1088549"/>
                <a:gd name="connsiteX4" fmla="*/ 56572 w 838786"/>
                <a:gd name="connsiteY4" fmla="*/ 1088547 h 1088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8786" h="1088549">
                  <a:moveTo>
                    <a:pt x="56572" y="1088547"/>
                  </a:moveTo>
                  <a:lnTo>
                    <a:pt x="0" y="453527"/>
                  </a:lnTo>
                  <a:lnTo>
                    <a:pt x="732827" y="0"/>
                  </a:lnTo>
                  <a:cubicBezTo>
                    <a:pt x="844466" y="745098"/>
                    <a:pt x="723322" y="-58146"/>
                    <a:pt x="838786" y="801796"/>
                  </a:cubicBezTo>
                  <a:cubicBezTo>
                    <a:pt x="836073" y="833014"/>
                    <a:pt x="275367" y="1089220"/>
                    <a:pt x="56572" y="1088547"/>
                  </a:cubicBezTo>
                  <a:close/>
                </a:path>
              </a:pathLst>
            </a:custGeom>
            <a:solidFill>
              <a:srgbClr val="00589C"/>
            </a:solidFill>
            <a:ln w="50800" cap="flat" cmpd="sng" algn="ctr">
              <a:solidFill>
                <a:srgbClr val="00589C"/>
              </a:solidFill>
              <a:prstDash val="solid"/>
              <a:bevel/>
              <a:headEnd type="none" w="med" len="med"/>
              <a:tailEnd type="none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2Top">
                <a:rot lat="20686097" lon="21352316" rev="655245"/>
              </a:camera>
              <a:lightRig rig="flood" dir="t"/>
            </a:scene3d>
            <a:sp3d extrusionH="381000" prstMaterial="powder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indent="12700">
                <a:lnSpc>
                  <a:spcPts val="2000"/>
                </a:lnSpc>
                <a:spcBef>
                  <a:spcPct val="20000"/>
                </a:spcBef>
              </a:pPr>
              <a:endParaRPr lang="de-DE" sz="1100"/>
            </a:p>
          </p:txBody>
        </p:sp>
        <p:sp>
          <p:nvSpPr>
            <p:cNvPr id="55" name="Trapezoid 8"/>
            <p:cNvSpPr/>
            <p:nvPr/>
          </p:nvSpPr>
          <p:spPr bwMode="auto">
            <a:xfrm rot="21322729">
              <a:off x="3814789" y="4553757"/>
              <a:ext cx="487790" cy="250294"/>
            </a:xfrm>
            <a:custGeom>
              <a:avLst/>
              <a:gdLst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466319 w 517850"/>
                <a:gd name="connsiteY2" fmla="*/ 0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352019 w 517850"/>
                <a:gd name="connsiteY2" fmla="*/ 28575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660725"/>
                <a:gd name="connsiteY0" fmla="*/ 1392266 h 1392266"/>
                <a:gd name="connsiteX1" fmla="*/ 51531 w 660725"/>
                <a:gd name="connsiteY1" fmla="*/ 0 h 1392266"/>
                <a:gd name="connsiteX2" fmla="*/ 352019 w 660725"/>
                <a:gd name="connsiteY2" fmla="*/ 28575 h 1392266"/>
                <a:gd name="connsiteX3" fmla="*/ 660725 w 660725"/>
                <a:gd name="connsiteY3" fmla="*/ 1354166 h 1392266"/>
                <a:gd name="connsiteX4" fmla="*/ 0 w 660725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520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901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82741 h 1382741"/>
                <a:gd name="connsiteX1" fmla="*/ 89631 w 575000"/>
                <a:gd name="connsiteY1" fmla="*/ 0 h 1382741"/>
                <a:gd name="connsiteX2" fmla="*/ 390119 w 575000"/>
                <a:gd name="connsiteY2" fmla="*/ 19050 h 1382741"/>
                <a:gd name="connsiteX3" fmla="*/ 575000 w 575000"/>
                <a:gd name="connsiteY3" fmla="*/ 1344641 h 1382741"/>
                <a:gd name="connsiteX4" fmla="*/ 0 w 575000"/>
                <a:gd name="connsiteY4" fmla="*/ 1382741 h 1382741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579848 w 592873"/>
                <a:gd name="connsiteY0" fmla="*/ 1335116 h 1335116"/>
                <a:gd name="connsiteX1" fmla="*/ 0 w 592873"/>
                <a:gd name="connsiteY1" fmla="*/ 10485 h 1335116"/>
                <a:gd name="connsiteX2" fmla="*/ 407992 w 592873"/>
                <a:gd name="connsiteY2" fmla="*/ 0 h 1335116"/>
                <a:gd name="connsiteX3" fmla="*/ 592873 w 592873"/>
                <a:gd name="connsiteY3" fmla="*/ 1325591 h 1335116"/>
                <a:gd name="connsiteX4" fmla="*/ 579848 w 592873"/>
                <a:gd name="connsiteY4" fmla="*/ 1335116 h 1335116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28033 w 612914"/>
                <a:gd name="connsiteY2" fmla="*/ 9625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66009 w 612914"/>
                <a:gd name="connsiteY2" fmla="*/ 9932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09045 w 612914"/>
                <a:gd name="connsiteY2" fmla="*/ 92879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98328 w 612914"/>
                <a:gd name="connsiteY2" fmla="*/ 36145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98328 w 612914"/>
                <a:gd name="connsiteY2" fmla="*/ 36145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21546 w 612914"/>
                <a:gd name="connsiteY0" fmla="*/ 968075 h 1421842"/>
                <a:gd name="connsiteX1" fmla="*/ 0 w 612914"/>
                <a:gd name="connsiteY1" fmla="*/ 0 h 1421842"/>
                <a:gd name="connsiteX2" fmla="*/ 498328 w 612914"/>
                <a:gd name="connsiteY2" fmla="*/ 36145 h 1421842"/>
                <a:gd name="connsiteX3" fmla="*/ 612914 w 612914"/>
                <a:gd name="connsiteY3" fmla="*/ 1421842 h 1421842"/>
                <a:gd name="connsiteX4" fmla="*/ 521546 w 612914"/>
                <a:gd name="connsiteY4" fmla="*/ 968075 h 1421842"/>
                <a:gd name="connsiteX0" fmla="*/ 521546 w 734428"/>
                <a:gd name="connsiteY0" fmla="*/ 968075 h 968075"/>
                <a:gd name="connsiteX1" fmla="*/ 0 w 734428"/>
                <a:gd name="connsiteY1" fmla="*/ 0 h 968075"/>
                <a:gd name="connsiteX2" fmla="*/ 498328 w 734428"/>
                <a:gd name="connsiteY2" fmla="*/ 36145 h 968075"/>
                <a:gd name="connsiteX3" fmla="*/ 734428 w 734428"/>
                <a:gd name="connsiteY3" fmla="*/ 807389 h 968075"/>
                <a:gd name="connsiteX4" fmla="*/ 521546 w 734428"/>
                <a:gd name="connsiteY4" fmla="*/ 968075 h 968075"/>
                <a:gd name="connsiteX0" fmla="*/ 521546 w 735800"/>
                <a:gd name="connsiteY0" fmla="*/ 968075 h 968075"/>
                <a:gd name="connsiteX1" fmla="*/ 0 w 735800"/>
                <a:gd name="connsiteY1" fmla="*/ 0 h 968075"/>
                <a:gd name="connsiteX2" fmla="*/ 498328 w 735800"/>
                <a:gd name="connsiteY2" fmla="*/ 36145 h 968075"/>
                <a:gd name="connsiteX3" fmla="*/ 734428 w 735800"/>
                <a:gd name="connsiteY3" fmla="*/ 807389 h 968075"/>
                <a:gd name="connsiteX4" fmla="*/ 521546 w 735800"/>
                <a:gd name="connsiteY4" fmla="*/ 968075 h 968075"/>
                <a:gd name="connsiteX0" fmla="*/ 183312 w 735800"/>
                <a:gd name="connsiteY0" fmla="*/ 702619 h 825624"/>
                <a:gd name="connsiteX1" fmla="*/ 0 w 735800"/>
                <a:gd name="connsiteY1" fmla="*/ 0 h 825624"/>
                <a:gd name="connsiteX2" fmla="*/ 498328 w 735800"/>
                <a:gd name="connsiteY2" fmla="*/ 36145 h 825624"/>
                <a:gd name="connsiteX3" fmla="*/ 734428 w 735800"/>
                <a:gd name="connsiteY3" fmla="*/ 807389 h 825624"/>
                <a:gd name="connsiteX4" fmla="*/ 183312 w 735800"/>
                <a:gd name="connsiteY4" fmla="*/ 702619 h 825624"/>
                <a:gd name="connsiteX0" fmla="*/ 183312 w 688375"/>
                <a:gd name="connsiteY0" fmla="*/ 702619 h 702620"/>
                <a:gd name="connsiteX1" fmla="*/ 0 w 688375"/>
                <a:gd name="connsiteY1" fmla="*/ 0 h 702620"/>
                <a:gd name="connsiteX2" fmla="*/ 498328 w 688375"/>
                <a:gd name="connsiteY2" fmla="*/ 36145 h 702620"/>
                <a:gd name="connsiteX3" fmla="*/ 685905 w 688375"/>
                <a:gd name="connsiteY3" fmla="*/ 654881 h 702620"/>
                <a:gd name="connsiteX4" fmla="*/ 183312 w 688375"/>
                <a:gd name="connsiteY4" fmla="*/ 702619 h 702620"/>
                <a:gd name="connsiteX0" fmla="*/ 188684 w 688375"/>
                <a:gd name="connsiteY0" fmla="*/ 609666 h 689748"/>
                <a:gd name="connsiteX1" fmla="*/ 0 w 688375"/>
                <a:gd name="connsiteY1" fmla="*/ 0 h 689748"/>
                <a:gd name="connsiteX2" fmla="*/ 498328 w 688375"/>
                <a:gd name="connsiteY2" fmla="*/ 36145 h 689748"/>
                <a:gd name="connsiteX3" fmla="*/ 685905 w 688375"/>
                <a:gd name="connsiteY3" fmla="*/ 654881 h 689748"/>
                <a:gd name="connsiteX4" fmla="*/ 188684 w 688375"/>
                <a:gd name="connsiteY4" fmla="*/ 609666 h 689748"/>
                <a:gd name="connsiteX0" fmla="*/ 29519 w 688375"/>
                <a:gd name="connsiteY0" fmla="*/ 652862 h 689748"/>
                <a:gd name="connsiteX1" fmla="*/ 0 w 688375"/>
                <a:gd name="connsiteY1" fmla="*/ 0 h 689748"/>
                <a:gd name="connsiteX2" fmla="*/ 498328 w 688375"/>
                <a:gd name="connsiteY2" fmla="*/ 36145 h 689748"/>
                <a:gd name="connsiteX3" fmla="*/ 685905 w 688375"/>
                <a:gd name="connsiteY3" fmla="*/ 654881 h 689748"/>
                <a:gd name="connsiteX4" fmla="*/ 29519 w 688375"/>
                <a:gd name="connsiteY4" fmla="*/ 652862 h 689748"/>
                <a:gd name="connsiteX0" fmla="*/ 0 w 658856"/>
                <a:gd name="connsiteY0" fmla="*/ 667257 h 704143"/>
                <a:gd name="connsiteX1" fmla="*/ 23536 w 658856"/>
                <a:gd name="connsiteY1" fmla="*/ -1 h 704143"/>
                <a:gd name="connsiteX2" fmla="*/ 468809 w 658856"/>
                <a:gd name="connsiteY2" fmla="*/ 50540 h 704143"/>
                <a:gd name="connsiteX3" fmla="*/ 656386 w 658856"/>
                <a:gd name="connsiteY3" fmla="*/ 669276 h 704143"/>
                <a:gd name="connsiteX4" fmla="*/ 0 w 658856"/>
                <a:gd name="connsiteY4" fmla="*/ 667257 h 704143"/>
                <a:gd name="connsiteX0" fmla="*/ 56573 w 715429"/>
                <a:gd name="connsiteY0" fmla="*/ 635020 h 671906"/>
                <a:gd name="connsiteX1" fmla="*/ 1 w 715429"/>
                <a:gd name="connsiteY1" fmla="*/ 0 h 671906"/>
                <a:gd name="connsiteX2" fmla="*/ 525382 w 715429"/>
                <a:gd name="connsiteY2" fmla="*/ 18303 h 671906"/>
                <a:gd name="connsiteX3" fmla="*/ 712959 w 715429"/>
                <a:gd name="connsiteY3" fmla="*/ 637039 h 671906"/>
                <a:gd name="connsiteX4" fmla="*/ 56573 w 715429"/>
                <a:gd name="connsiteY4" fmla="*/ 635020 h 671906"/>
                <a:gd name="connsiteX0" fmla="*/ 56573 w 715429"/>
                <a:gd name="connsiteY0" fmla="*/ 635020 h 671906"/>
                <a:gd name="connsiteX1" fmla="*/ 1 w 715429"/>
                <a:gd name="connsiteY1" fmla="*/ 0 h 671906"/>
                <a:gd name="connsiteX2" fmla="*/ 525382 w 715429"/>
                <a:gd name="connsiteY2" fmla="*/ 18303 h 671906"/>
                <a:gd name="connsiteX3" fmla="*/ 712959 w 715429"/>
                <a:gd name="connsiteY3" fmla="*/ 637039 h 671906"/>
                <a:gd name="connsiteX4" fmla="*/ 56573 w 715429"/>
                <a:gd name="connsiteY4" fmla="*/ 635020 h 671906"/>
                <a:gd name="connsiteX0" fmla="*/ 56573 w 683830"/>
                <a:gd name="connsiteY0" fmla="*/ 635020 h 761228"/>
                <a:gd name="connsiteX1" fmla="*/ 1 w 683830"/>
                <a:gd name="connsiteY1" fmla="*/ 0 h 761228"/>
                <a:gd name="connsiteX2" fmla="*/ 525382 w 683830"/>
                <a:gd name="connsiteY2" fmla="*/ 18303 h 761228"/>
                <a:gd name="connsiteX3" fmla="*/ 679124 w 683830"/>
                <a:gd name="connsiteY3" fmla="*/ 739102 h 761228"/>
                <a:gd name="connsiteX4" fmla="*/ 56573 w 683830"/>
                <a:gd name="connsiteY4" fmla="*/ 635020 h 761228"/>
                <a:gd name="connsiteX0" fmla="*/ 56573 w 795058"/>
                <a:gd name="connsiteY0" fmla="*/ 635020 h 910494"/>
                <a:gd name="connsiteX1" fmla="*/ 1 w 795058"/>
                <a:gd name="connsiteY1" fmla="*/ 0 h 910494"/>
                <a:gd name="connsiteX2" fmla="*/ 525382 w 795058"/>
                <a:gd name="connsiteY2" fmla="*/ 18303 h 910494"/>
                <a:gd name="connsiteX3" fmla="*/ 679124 w 795058"/>
                <a:gd name="connsiteY3" fmla="*/ 739102 h 910494"/>
                <a:gd name="connsiteX4" fmla="*/ 56573 w 795058"/>
                <a:gd name="connsiteY4" fmla="*/ 635020 h 910494"/>
                <a:gd name="connsiteX0" fmla="*/ 56573 w 679125"/>
                <a:gd name="connsiteY0" fmla="*/ 635020 h 743796"/>
                <a:gd name="connsiteX1" fmla="*/ 1 w 679125"/>
                <a:gd name="connsiteY1" fmla="*/ 0 h 743796"/>
                <a:gd name="connsiteX2" fmla="*/ 525382 w 679125"/>
                <a:gd name="connsiteY2" fmla="*/ 18303 h 743796"/>
                <a:gd name="connsiteX3" fmla="*/ 679124 w 679125"/>
                <a:gd name="connsiteY3" fmla="*/ 739102 h 743796"/>
                <a:gd name="connsiteX4" fmla="*/ 56573 w 679125"/>
                <a:gd name="connsiteY4" fmla="*/ 635020 h 74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125" h="743796">
                  <a:moveTo>
                    <a:pt x="56573" y="635020"/>
                  </a:moveTo>
                  <a:lnTo>
                    <a:pt x="1" y="0"/>
                  </a:lnTo>
                  <a:lnTo>
                    <a:pt x="525382" y="18303"/>
                  </a:lnTo>
                  <a:cubicBezTo>
                    <a:pt x="686374" y="729672"/>
                    <a:pt x="584077" y="289107"/>
                    <a:pt x="679124" y="739102"/>
                  </a:cubicBezTo>
                  <a:cubicBezTo>
                    <a:pt x="676411" y="770320"/>
                    <a:pt x="275368" y="635693"/>
                    <a:pt x="56573" y="635020"/>
                  </a:cubicBezTo>
                  <a:close/>
                </a:path>
              </a:pathLst>
            </a:custGeom>
            <a:solidFill>
              <a:srgbClr val="00589C"/>
            </a:solidFill>
            <a:ln w="50800" cap="flat" cmpd="sng" algn="ctr">
              <a:solidFill>
                <a:srgbClr val="00589C"/>
              </a:solidFill>
              <a:prstDash val="solid"/>
              <a:bevel/>
              <a:headEnd type="none" w="med" len="med"/>
              <a:tailEnd type="none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2Top">
                <a:rot lat="20686100" lon="21352319" rev="655245"/>
              </a:camera>
              <a:lightRig rig="flood" dir="t"/>
            </a:scene3d>
            <a:sp3d extrusionH="381000" prstMaterial="powder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indent="12700">
                <a:lnSpc>
                  <a:spcPts val="2000"/>
                </a:lnSpc>
                <a:spcBef>
                  <a:spcPct val="20000"/>
                </a:spcBef>
              </a:pPr>
              <a:endParaRPr lang="de-DE" sz="1100"/>
            </a:p>
          </p:txBody>
        </p:sp>
        <p:sp>
          <p:nvSpPr>
            <p:cNvPr id="56" name="Trapezoid 8"/>
            <p:cNvSpPr/>
            <p:nvPr/>
          </p:nvSpPr>
          <p:spPr bwMode="auto">
            <a:xfrm rot="21322729">
              <a:off x="4657768" y="4345239"/>
              <a:ext cx="160324" cy="394973"/>
            </a:xfrm>
            <a:custGeom>
              <a:avLst/>
              <a:gdLst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466319 w 517850"/>
                <a:gd name="connsiteY2" fmla="*/ 0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517850"/>
                <a:gd name="connsiteY0" fmla="*/ 1392266 h 1392266"/>
                <a:gd name="connsiteX1" fmla="*/ 51531 w 517850"/>
                <a:gd name="connsiteY1" fmla="*/ 0 h 1392266"/>
                <a:gd name="connsiteX2" fmla="*/ 352019 w 517850"/>
                <a:gd name="connsiteY2" fmla="*/ 28575 h 1392266"/>
                <a:gd name="connsiteX3" fmla="*/ 517850 w 517850"/>
                <a:gd name="connsiteY3" fmla="*/ 1392266 h 1392266"/>
                <a:gd name="connsiteX4" fmla="*/ 0 w 517850"/>
                <a:gd name="connsiteY4" fmla="*/ 1392266 h 1392266"/>
                <a:gd name="connsiteX0" fmla="*/ 0 w 660725"/>
                <a:gd name="connsiteY0" fmla="*/ 1392266 h 1392266"/>
                <a:gd name="connsiteX1" fmla="*/ 51531 w 660725"/>
                <a:gd name="connsiteY1" fmla="*/ 0 h 1392266"/>
                <a:gd name="connsiteX2" fmla="*/ 352019 w 660725"/>
                <a:gd name="connsiteY2" fmla="*/ 28575 h 1392266"/>
                <a:gd name="connsiteX3" fmla="*/ 660725 w 660725"/>
                <a:gd name="connsiteY3" fmla="*/ 1354166 h 1392266"/>
                <a:gd name="connsiteX4" fmla="*/ 0 w 660725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520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92266 h 1392266"/>
                <a:gd name="connsiteX1" fmla="*/ 51531 w 575000"/>
                <a:gd name="connsiteY1" fmla="*/ 0 h 1392266"/>
                <a:gd name="connsiteX2" fmla="*/ 390119 w 575000"/>
                <a:gd name="connsiteY2" fmla="*/ 28575 h 1392266"/>
                <a:gd name="connsiteX3" fmla="*/ 575000 w 575000"/>
                <a:gd name="connsiteY3" fmla="*/ 1354166 h 1392266"/>
                <a:gd name="connsiteX4" fmla="*/ 0 w 575000"/>
                <a:gd name="connsiteY4" fmla="*/ 1392266 h 1392266"/>
                <a:gd name="connsiteX0" fmla="*/ 0 w 575000"/>
                <a:gd name="connsiteY0" fmla="*/ 1382741 h 1382741"/>
                <a:gd name="connsiteX1" fmla="*/ 89631 w 575000"/>
                <a:gd name="connsiteY1" fmla="*/ 0 h 1382741"/>
                <a:gd name="connsiteX2" fmla="*/ 390119 w 575000"/>
                <a:gd name="connsiteY2" fmla="*/ 19050 h 1382741"/>
                <a:gd name="connsiteX3" fmla="*/ 575000 w 575000"/>
                <a:gd name="connsiteY3" fmla="*/ 1344641 h 1382741"/>
                <a:gd name="connsiteX4" fmla="*/ 0 w 575000"/>
                <a:gd name="connsiteY4" fmla="*/ 1382741 h 1382741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472344 w 485369"/>
                <a:gd name="connsiteY0" fmla="*/ 1354166 h 1354166"/>
                <a:gd name="connsiteX1" fmla="*/ 0 w 485369"/>
                <a:gd name="connsiteY1" fmla="*/ 0 h 1354166"/>
                <a:gd name="connsiteX2" fmla="*/ 300488 w 485369"/>
                <a:gd name="connsiteY2" fmla="*/ 19050 h 1354166"/>
                <a:gd name="connsiteX3" fmla="*/ 485369 w 485369"/>
                <a:gd name="connsiteY3" fmla="*/ 1344641 h 1354166"/>
                <a:gd name="connsiteX4" fmla="*/ 472344 w 485369"/>
                <a:gd name="connsiteY4" fmla="*/ 1354166 h 1354166"/>
                <a:gd name="connsiteX0" fmla="*/ 579848 w 592873"/>
                <a:gd name="connsiteY0" fmla="*/ 1335116 h 1335116"/>
                <a:gd name="connsiteX1" fmla="*/ 0 w 592873"/>
                <a:gd name="connsiteY1" fmla="*/ 10485 h 1335116"/>
                <a:gd name="connsiteX2" fmla="*/ 407992 w 592873"/>
                <a:gd name="connsiteY2" fmla="*/ 0 h 1335116"/>
                <a:gd name="connsiteX3" fmla="*/ 592873 w 592873"/>
                <a:gd name="connsiteY3" fmla="*/ 1325591 h 1335116"/>
                <a:gd name="connsiteX4" fmla="*/ 579848 w 592873"/>
                <a:gd name="connsiteY4" fmla="*/ 1335116 h 1335116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28033 w 612914"/>
                <a:gd name="connsiteY2" fmla="*/ 9625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66009 w 612914"/>
                <a:gd name="connsiteY2" fmla="*/ 99321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09045 w 612914"/>
                <a:gd name="connsiteY2" fmla="*/ 92879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98328 w 612914"/>
                <a:gd name="connsiteY2" fmla="*/ 36145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99889 w 612914"/>
                <a:gd name="connsiteY0" fmla="*/ 1431367 h 1431367"/>
                <a:gd name="connsiteX1" fmla="*/ 0 w 612914"/>
                <a:gd name="connsiteY1" fmla="*/ 0 h 1431367"/>
                <a:gd name="connsiteX2" fmla="*/ 498328 w 612914"/>
                <a:gd name="connsiteY2" fmla="*/ 36145 h 1431367"/>
                <a:gd name="connsiteX3" fmla="*/ 612914 w 612914"/>
                <a:gd name="connsiteY3" fmla="*/ 1421842 h 1431367"/>
                <a:gd name="connsiteX4" fmla="*/ 599889 w 612914"/>
                <a:gd name="connsiteY4" fmla="*/ 1431367 h 1431367"/>
                <a:gd name="connsiteX0" fmla="*/ 521546 w 612914"/>
                <a:gd name="connsiteY0" fmla="*/ 968075 h 1421842"/>
                <a:gd name="connsiteX1" fmla="*/ 0 w 612914"/>
                <a:gd name="connsiteY1" fmla="*/ 0 h 1421842"/>
                <a:gd name="connsiteX2" fmla="*/ 498328 w 612914"/>
                <a:gd name="connsiteY2" fmla="*/ 36145 h 1421842"/>
                <a:gd name="connsiteX3" fmla="*/ 612914 w 612914"/>
                <a:gd name="connsiteY3" fmla="*/ 1421842 h 1421842"/>
                <a:gd name="connsiteX4" fmla="*/ 521546 w 612914"/>
                <a:gd name="connsiteY4" fmla="*/ 968075 h 1421842"/>
                <a:gd name="connsiteX0" fmla="*/ 521546 w 734428"/>
                <a:gd name="connsiteY0" fmla="*/ 968075 h 968075"/>
                <a:gd name="connsiteX1" fmla="*/ 0 w 734428"/>
                <a:gd name="connsiteY1" fmla="*/ 0 h 968075"/>
                <a:gd name="connsiteX2" fmla="*/ 498328 w 734428"/>
                <a:gd name="connsiteY2" fmla="*/ 36145 h 968075"/>
                <a:gd name="connsiteX3" fmla="*/ 734428 w 734428"/>
                <a:gd name="connsiteY3" fmla="*/ 807389 h 968075"/>
                <a:gd name="connsiteX4" fmla="*/ 521546 w 734428"/>
                <a:gd name="connsiteY4" fmla="*/ 968075 h 968075"/>
                <a:gd name="connsiteX0" fmla="*/ 521546 w 735800"/>
                <a:gd name="connsiteY0" fmla="*/ 968075 h 968075"/>
                <a:gd name="connsiteX1" fmla="*/ 0 w 735800"/>
                <a:gd name="connsiteY1" fmla="*/ 0 h 968075"/>
                <a:gd name="connsiteX2" fmla="*/ 498328 w 735800"/>
                <a:gd name="connsiteY2" fmla="*/ 36145 h 968075"/>
                <a:gd name="connsiteX3" fmla="*/ 734428 w 735800"/>
                <a:gd name="connsiteY3" fmla="*/ 807389 h 968075"/>
                <a:gd name="connsiteX4" fmla="*/ 521546 w 735800"/>
                <a:gd name="connsiteY4" fmla="*/ 968075 h 968075"/>
                <a:gd name="connsiteX0" fmla="*/ 183312 w 735800"/>
                <a:gd name="connsiteY0" fmla="*/ 702619 h 825624"/>
                <a:gd name="connsiteX1" fmla="*/ 0 w 735800"/>
                <a:gd name="connsiteY1" fmla="*/ 0 h 825624"/>
                <a:gd name="connsiteX2" fmla="*/ 498328 w 735800"/>
                <a:gd name="connsiteY2" fmla="*/ 36145 h 825624"/>
                <a:gd name="connsiteX3" fmla="*/ 734428 w 735800"/>
                <a:gd name="connsiteY3" fmla="*/ 807389 h 825624"/>
                <a:gd name="connsiteX4" fmla="*/ 183312 w 735800"/>
                <a:gd name="connsiteY4" fmla="*/ 702619 h 825624"/>
                <a:gd name="connsiteX0" fmla="*/ 183312 w 688375"/>
                <a:gd name="connsiteY0" fmla="*/ 702619 h 702620"/>
                <a:gd name="connsiteX1" fmla="*/ 0 w 688375"/>
                <a:gd name="connsiteY1" fmla="*/ 0 h 702620"/>
                <a:gd name="connsiteX2" fmla="*/ 498328 w 688375"/>
                <a:gd name="connsiteY2" fmla="*/ 36145 h 702620"/>
                <a:gd name="connsiteX3" fmla="*/ 685905 w 688375"/>
                <a:gd name="connsiteY3" fmla="*/ 654881 h 702620"/>
                <a:gd name="connsiteX4" fmla="*/ 183312 w 688375"/>
                <a:gd name="connsiteY4" fmla="*/ 702619 h 702620"/>
                <a:gd name="connsiteX0" fmla="*/ 188684 w 688375"/>
                <a:gd name="connsiteY0" fmla="*/ 609666 h 689748"/>
                <a:gd name="connsiteX1" fmla="*/ 0 w 688375"/>
                <a:gd name="connsiteY1" fmla="*/ 0 h 689748"/>
                <a:gd name="connsiteX2" fmla="*/ 498328 w 688375"/>
                <a:gd name="connsiteY2" fmla="*/ 36145 h 689748"/>
                <a:gd name="connsiteX3" fmla="*/ 685905 w 688375"/>
                <a:gd name="connsiteY3" fmla="*/ 654881 h 689748"/>
                <a:gd name="connsiteX4" fmla="*/ 188684 w 688375"/>
                <a:gd name="connsiteY4" fmla="*/ 609666 h 689748"/>
                <a:gd name="connsiteX0" fmla="*/ 29519 w 688375"/>
                <a:gd name="connsiteY0" fmla="*/ 652862 h 689748"/>
                <a:gd name="connsiteX1" fmla="*/ 0 w 688375"/>
                <a:gd name="connsiteY1" fmla="*/ 0 h 689748"/>
                <a:gd name="connsiteX2" fmla="*/ 498328 w 688375"/>
                <a:gd name="connsiteY2" fmla="*/ 36145 h 689748"/>
                <a:gd name="connsiteX3" fmla="*/ 685905 w 688375"/>
                <a:gd name="connsiteY3" fmla="*/ 654881 h 689748"/>
                <a:gd name="connsiteX4" fmla="*/ 29519 w 688375"/>
                <a:gd name="connsiteY4" fmla="*/ 652862 h 689748"/>
                <a:gd name="connsiteX0" fmla="*/ 0 w 658856"/>
                <a:gd name="connsiteY0" fmla="*/ 667257 h 704143"/>
                <a:gd name="connsiteX1" fmla="*/ 23536 w 658856"/>
                <a:gd name="connsiteY1" fmla="*/ -1 h 704143"/>
                <a:gd name="connsiteX2" fmla="*/ 468809 w 658856"/>
                <a:gd name="connsiteY2" fmla="*/ 50540 h 704143"/>
                <a:gd name="connsiteX3" fmla="*/ 656386 w 658856"/>
                <a:gd name="connsiteY3" fmla="*/ 669276 h 704143"/>
                <a:gd name="connsiteX4" fmla="*/ 0 w 658856"/>
                <a:gd name="connsiteY4" fmla="*/ 667257 h 704143"/>
                <a:gd name="connsiteX0" fmla="*/ 56573 w 715429"/>
                <a:gd name="connsiteY0" fmla="*/ 635020 h 671906"/>
                <a:gd name="connsiteX1" fmla="*/ 1 w 715429"/>
                <a:gd name="connsiteY1" fmla="*/ 0 h 671906"/>
                <a:gd name="connsiteX2" fmla="*/ 525382 w 715429"/>
                <a:gd name="connsiteY2" fmla="*/ 18303 h 671906"/>
                <a:gd name="connsiteX3" fmla="*/ 712959 w 715429"/>
                <a:gd name="connsiteY3" fmla="*/ 637039 h 671906"/>
                <a:gd name="connsiteX4" fmla="*/ 56573 w 715429"/>
                <a:gd name="connsiteY4" fmla="*/ 635020 h 671906"/>
                <a:gd name="connsiteX0" fmla="*/ 56573 w 715429"/>
                <a:gd name="connsiteY0" fmla="*/ 635020 h 671906"/>
                <a:gd name="connsiteX1" fmla="*/ 1 w 715429"/>
                <a:gd name="connsiteY1" fmla="*/ 0 h 671906"/>
                <a:gd name="connsiteX2" fmla="*/ 525382 w 715429"/>
                <a:gd name="connsiteY2" fmla="*/ 18303 h 671906"/>
                <a:gd name="connsiteX3" fmla="*/ 712959 w 715429"/>
                <a:gd name="connsiteY3" fmla="*/ 637039 h 671906"/>
                <a:gd name="connsiteX4" fmla="*/ 56573 w 715429"/>
                <a:gd name="connsiteY4" fmla="*/ 635020 h 671906"/>
                <a:gd name="connsiteX0" fmla="*/ 56573 w 683830"/>
                <a:gd name="connsiteY0" fmla="*/ 635020 h 761228"/>
                <a:gd name="connsiteX1" fmla="*/ 1 w 683830"/>
                <a:gd name="connsiteY1" fmla="*/ 0 h 761228"/>
                <a:gd name="connsiteX2" fmla="*/ 525382 w 683830"/>
                <a:gd name="connsiteY2" fmla="*/ 18303 h 761228"/>
                <a:gd name="connsiteX3" fmla="*/ 679124 w 683830"/>
                <a:gd name="connsiteY3" fmla="*/ 739102 h 761228"/>
                <a:gd name="connsiteX4" fmla="*/ 56573 w 683830"/>
                <a:gd name="connsiteY4" fmla="*/ 635020 h 761228"/>
                <a:gd name="connsiteX0" fmla="*/ 56573 w 795058"/>
                <a:gd name="connsiteY0" fmla="*/ 635020 h 910494"/>
                <a:gd name="connsiteX1" fmla="*/ 1 w 795058"/>
                <a:gd name="connsiteY1" fmla="*/ 0 h 910494"/>
                <a:gd name="connsiteX2" fmla="*/ 525382 w 795058"/>
                <a:gd name="connsiteY2" fmla="*/ 18303 h 910494"/>
                <a:gd name="connsiteX3" fmla="*/ 679124 w 795058"/>
                <a:gd name="connsiteY3" fmla="*/ 739102 h 910494"/>
                <a:gd name="connsiteX4" fmla="*/ 56573 w 795058"/>
                <a:gd name="connsiteY4" fmla="*/ 635020 h 910494"/>
                <a:gd name="connsiteX0" fmla="*/ 56573 w 679125"/>
                <a:gd name="connsiteY0" fmla="*/ 635020 h 743796"/>
                <a:gd name="connsiteX1" fmla="*/ 1 w 679125"/>
                <a:gd name="connsiteY1" fmla="*/ 0 h 743796"/>
                <a:gd name="connsiteX2" fmla="*/ 525382 w 679125"/>
                <a:gd name="connsiteY2" fmla="*/ 18303 h 743796"/>
                <a:gd name="connsiteX3" fmla="*/ 679124 w 679125"/>
                <a:gd name="connsiteY3" fmla="*/ 739102 h 743796"/>
                <a:gd name="connsiteX4" fmla="*/ 56573 w 679125"/>
                <a:gd name="connsiteY4" fmla="*/ 635020 h 743796"/>
                <a:gd name="connsiteX0" fmla="*/ 1 w 622553"/>
                <a:gd name="connsiteY0" fmla="*/ 631557 h 740333"/>
                <a:gd name="connsiteX1" fmla="*/ 67300 w 622553"/>
                <a:gd name="connsiteY1" fmla="*/ 1 h 740333"/>
                <a:gd name="connsiteX2" fmla="*/ 468810 w 622553"/>
                <a:gd name="connsiteY2" fmla="*/ 14840 h 740333"/>
                <a:gd name="connsiteX3" fmla="*/ 622552 w 622553"/>
                <a:gd name="connsiteY3" fmla="*/ 735639 h 740333"/>
                <a:gd name="connsiteX4" fmla="*/ 1 w 622553"/>
                <a:gd name="connsiteY4" fmla="*/ 631557 h 740333"/>
                <a:gd name="connsiteX0" fmla="*/ 2 w 748928"/>
                <a:gd name="connsiteY0" fmla="*/ 638805 h 740563"/>
                <a:gd name="connsiteX1" fmla="*/ 193675 w 748928"/>
                <a:gd name="connsiteY1" fmla="*/ 1 h 740563"/>
                <a:gd name="connsiteX2" fmla="*/ 595185 w 748928"/>
                <a:gd name="connsiteY2" fmla="*/ 14840 h 740563"/>
                <a:gd name="connsiteX3" fmla="*/ 748927 w 748928"/>
                <a:gd name="connsiteY3" fmla="*/ 735639 h 740563"/>
                <a:gd name="connsiteX4" fmla="*/ 2 w 748928"/>
                <a:gd name="connsiteY4" fmla="*/ 638805 h 740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8928" h="740563">
                  <a:moveTo>
                    <a:pt x="2" y="638805"/>
                  </a:moveTo>
                  <a:lnTo>
                    <a:pt x="193675" y="1"/>
                  </a:lnTo>
                  <a:lnTo>
                    <a:pt x="595185" y="14840"/>
                  </a:lnTo>
                  <a:cubicBezTo>
                    <a:pt x="756177" y="726209"/>
                    <a:pt x="653880" y="285644"/>
                    <a:pt x="748927" y="735639"/>
                  </a:cubicBezTo>
                  <a:cubicBezTo>
                    <a:pt x="746214" y="766857"/>
                    <a:pt x="218797" y="639478"/>
                    <a:pt x="2" y="638805"/>
                  </a:cubicBezTo>
                  <a:close/>
                </a:path>
              </a:pathLst>
            </a:custGeom>
            <a:solidFill>
              <a:srgbClr val="00589C"/>
            </a:solidFill>
            <a:ln w="50800" cap="flat" cmpd="sng" algn="ctr">
              <a:solidFill>
                <a:srgbClr val="00589C"/>
              </a:solidFill>
              <a:prstDash val="solid"/>
              <a:bevel/>
              <a:headEnd type="none" w="med" len="med"/>
              <a:tailEnd type="none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2Top">
                <a:rot lat="20097613" lon="21227457" rev="698385"/>
              </a:camera>
              <a:lightRig rig="flood" dir="t"/>
            </a:scene3d>
            <a:sp3d extrusionH="381000" prstMaterial="powder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indent="12700">
                <a:lnSpc>
                  <a:spcPts val="2000"/>
                </a:lnSpc>
                <a:spcBef>
                  <a:spcPct val="20000"/>
                </a:spcBef>
              </a:pPr>
              <a:endParaRPr lang="de-DE" sz="1100"/>
            </a:p>
          </p:txBody>
        </p:sp>
      </p:grpSp>
      <p:pic>
        <p:nvPicPr>
          <p:cNvPr id="57" name="Bild 1" descr="CSS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4669" y="3447544"/>
            <a:ext cx="1016420" cy="34778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</p:pic>
      <p:sp>
        <p:nvSpPr>
          <p:cNvPr id="58" name="TextBox 36"/>
          <p:cNvSpPr txBox="1"/>
          <p:nvPr/>
        </p:nvSpPr>
        <p:spPr>
          <a:xfrm>
            <a:off x="7946476" y="3869878"/>
            <a:ext cx="842974" cy="276999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3600" b="1">
                <a:solidFill>
                  <a:srgbClr val="FF9933"/>
                </a:solidFill>
              </a:defRPr>
            </a:lvl1pPr>
          </a:lstStyle>
          <a:p>
            <a:r>
              <a:rPr lang="de-DE" sz="1200" dirty="0" err="1">
                <a:solidFill>
                  <a:schemeClr val="tx1"/>
                </a:solidFill>
              </a:rPr>
              <a:t>NanoLab</a:t>
            </a:r>
            <a:endParaRPr lang="de-DE" sz="1200" dirty="0">
              <a:solidFill>
                <a:schemeClr val="tx1"/>
              </a:solidFill>
            </a:endParaRPr>
          </a:p>
        </p:txBody>
      </p:sp>
      <p:grpSp>
        <p:nvGrpSpPr>
          <p:cNvPr id="59" name="Gruppieren 12"/>
          <p:cNvGrpSpPr/>
          <p:nvPr/>
        </p:nvGrpSpPr>
        <p:grpSpPr>
          <a:xfrm>
            <a:off x="5926332" y="4874979"/>
            <a:ext cx="1817090" cy="730846"/>
            <a:chOff x="861157" y="5358013"/>
            <a:chExt cx="2459142" cy="989084"/>
          </a:xfrm>
        </p:grpSpPr>
        <p:sp>
          <p:nvSpPr>
            <p:cNvPr id="60" name="Flussdiagramm: Manuelle Verarbeitung 6"/>
            <p:cNvSpPr/>
            <p:nvPr/>
          </p:nvSpPr>
          <p:spPr bwMode="auto">
            <a:xfrm rot="339414">
              <a:off x="861157" y="5397779"/>
              <a:ext cx="1213773" cy="827977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3552 w 8000"/>
                <a:gd name="connsiteY0" fmla="*/ 0 h 13316"/>
                <a:gd name="connsiteX1" fmla="*/ 8000 w 8000"/>
                <a:gd name="connsiteY1" fmla="*/ 3316 h 13316"/>
                <a:gd name="connsiteX2" fmla="*/ 6000 w 8000"/>
                <a:gd name="connsiteY2" fmla="*/ 13316 h 13316"/>
                <a:gd name="connsiteX3" fmla="*/ 0 w 8000"/>
                <a:gd name="connsiteY3" fmla="*/ 13316 h 13316"/>
                <a:gd name="connsiteX4" fmla="*/ 3552 w 8000"/>
                <a:gd name="connsiteY4" fmla="*/ 0 h 13316"/>
                <a:gd name="connsiteX0" fmla="*/ 4842 w 10402"/>
                <a:gd name="connsiteY0" fmla="*/ 0 h 10000"/>
                <a:gd name="connsiteX1" fmla="*/ 10402 w 10402"/>
                <a:gd name="connsiteY1" fmla="*/ 2490 h 10000"/>
                <a:gd name="connsiteX2" fmla="*/ 7902 w 10402"/>
                <a:gd name="connsiteY2" fmla="*/ 10000 h 10000"/>
                <a:gd name="connsiteX3" fmla="*/ 0 w 10402"/>
                <a:gd name="connsiteY3" fmla="*/ 8484 h 10000"/>
                <a:gd name="connsiteX4" fmla="*/ 4842 w 10402"/>
                <a:gd name="connsiteY4" fmla="*/ 0 h 10000"/>
                <a:gd name="connsiteX0" fmla="*/ 4842 w 10402"/>
                <a:gd name="connsiteY0" fmla="*/ 0 h 10000"/>
                <a:gd name="connsiteX1" fmla="*/ 10344 w 10402"/>
                <a:gd name="connsiteY1" fmla="*/ 2217 h 10000"/>
                <a:gd name="connsiteX2" fmla="*/ 10402 w 10402"/>
                <a:gd name="connsiteY2" fmla="*/ 2490 h 10000"/>
                <a:gd name="connsiteX3" fmla="*/ 7902 w 10402"/>
                <a:gd name="connsiteY3" fmla="*/ 10000 h 10000"/>
                <a:gd name="connsiteX4" fmla="*/ 0 w 10402"/>
                <a:gd name="connsiteY4" fmla="*/ 8484 h 10000"/>
                <a:gd name="connsiteX5" fmla="*/ 4842 w 10402"/>
                <a:gd name="connsiteY5" fmla="*/ 0 h 10000"/>
                <a:gd name="connsiteX0" fmla="*/ 4842 w 10402"/>
                <a:gd name="connsiteY0" fmla="*/ 0 h 8592"/>
                <a:gd name="connsiteX1" fmla="*/ 10344 w 10402"/>
                <a:gd name="connsiteY1" fmla="*/ 2217 h 8592"/>
                <a:gd name="connsiteX2" fmla="*/ 10402 w 10402"/>
                <a:gd name="connsiteY2" fmla="*/ 2490 h 8592"/>
                <a:gd name="connsiteX3" fmla="*/ 9109 w 10402"/>
                <a:gd name="connsiteY3" fmla="*/ 8592 h 8592"/>
                <a:gd name="connsiteX4" fmla="*/ 0 w 10402"/>
                <a:gd name="connsiteY4" fmla="*/ 8484 h 8592"/>
                <a:gd name="connsiteX5" fmla="*/ 4842 w 10402"/>
                <a:gd name="connsiteY5" fmla="*/ 0 h 8592"/>
                <a:gd name="connsiteX0" fmla="*/ 4075 w 9420"/>
                <a:gd name="connsiteY0" fmla="*/ 0 h 10000"/>
                <a:gd name="connsiteX1" fmla="*/ 9364 w 9420"/>
                <a:gd name="connsiteY1" fmla="*/ 2580 h 10000"/>
                <a:gd name="connsiteX2" fmla="*/ 9420 w 9420"/>
                <a:gd name="connsiteY2" fmla="*/ 2898 h 10000"/>
                <a:gd name="connsiteX3" fmla="*/ 8177 w 9420"/>
                <a:gd name="connsiteY3" fmla="*/ 10000 h 10000"/>
                <a:gd name="connsiteX4" fmla="*/ 0 w 9420"/>
                <a:gd name="connsiteY4" fmla="*/ 8236 h 10000"/>
                <a:gd name="connsiteX5" fmla="*/ 4075 w 9420"/>
                <a:gd name="connsiteY5" fmla="*/ 0 h 10000"/>
                <a:gd name="connsiteX0" fmla="*/ 4223 w 9897"/>
                <a:gd name="connsiteY0" fmla="*/ 0 h 10000"/>
                <a:gd name="connsiteX1" fmla="*/ 9838 w 9897"/>
                <a:gd name="connsiteY1" fmla="*/ 2580 h 10000"/>
                <a:gd name="connsiteX2" fmla="*/ 9897 w 9897"/>
                <a:gd name="connsiteY2" fmla="*/ 2898 h 10000"/>
                <a:gd name="connsiteX3" fmla="*/ 8577 w 9897"/>
                <a:gd name="connsiteY3" fmla="*/ 10000 h 10000"/>
                <a:gd name="connsiteX4" fmla="*/ 0 w 9897"/>
                <a:gd name="connsiteY4" fmla="*/ 8488 h 10000"/>
                <a:gd name="connsiteX5" fmla="*/ 4223 w 9897"/>
                <a:gd name="connsiteY5" fmla="*/ 0 h 10000"/>
                <a:gd name="connsiteX0" fmla="*/ 3728 w 9461"/>
                <a:gd name="connsiteY0" fmla="*/ 0 h 10000"/>
                <a:gd name="connsiteX1" fmla="*/ 9401 w 9461"/>
                <a:gd name="connsiteY1" fmla="*/ 2580 h 10000"/>
                <a:gd name="connsiteX2" fmla="*/ 9461 w 9461"/>
                <a:gd name="connsiteY2" fmla="*/ 2898 h 10000"/>
                <a:gd name="connsiteX3" fmla="*/ 8127 w 9461"/>
                <a:gd name="connsiteY3" fmla="*/ 10000 h 10000"/>
                <a:gd name="connsiteX4" fmla="*/ 0 w 9461"/>
                <a:gd name="connsiteY4" fmla="*/ 8666 h 10000"/>
                <a:gd name="connsiteX5" fmla="*/ 3728 w 9461"/>
                <a:gd name="connsiteY5" fmla="*/ 0 h 10000"/>
                <a:gd name="connsiteX0" fmla="*/ 4542 w 10602"/>
                <a:gd name="connsiteY0" fmla="*/ 0 h 10000"/>
                <a:gd name="connsiteX1" fmla="*/ 10539 w 10602"/>
                <a:gd name="connsiteY1" fmla="*/ 2580 h 10000"/>
                <a:gd name="connsiteX2" fmla="*/ 10602 w 10602"/>
                <a:gd name="connsiteY2" fmla="*/ 2898 h 10000"/>
                <a:gd name="connsiteX3" fmla="*/ 9192 w 10602"/>
                <a:gd name="connsiteY3" fmla="*/ 10000 h 10000"/>
                <a:gd name="connsiteX4" fmla="*/ 0 w 10602"/>
                <a:gd name="connsiteY4" fmla="*/ 8132 h 10000"/>
                <a:gd name="connsiteX5" fmla="*/ 4542 w 10602"/>
                <a:gd name="connsiteY5" fmla="*/ 0 h 10000"/>
                <a:gd name="connsiteX0" fmla="*/ 4542 w 13522"/>
                <a:gd name="connsiteY0" fmla="*/ 0 h 8937"/>
                <a:gd name="connsiteX1" fmla="*/ 10539 w 13522"/>
                <a:gd name="connsiteY1" fmla="*/ 2580 h 8937"/>
                <a:gd name="connsiteX2" fmla="*/ 10602 w 13522"/>
                <a:gd name="connsiteY2" fmla="*/ 2898 h 8937"/>
                <a:gd name="connsiteX3" fmla="*/ 13522 w 13522"/>
                <a:gd name="connsiteY3" fmla="*/ 8937 h 8937"/>
                <a:gd name="connsiteX4" fmla="*/ 0 w 13522"/>
                <a:gd name="connsiteY4" fmla="*/ 8132 h 8937"/>
                <a:gd name="connsiteX5" fmla="*/ 4542 w 13522"/>
                <a:gd name="connsiteY5" fmla="*/ 0 h 8937"/>
                <a:gd name="connsiteX0" fmla="*/ 3359 w 10915"/>
                <a:gd name="connsiteY0" fmla="*/ 0 h 11594"/>
                <a:gd name="connsiteX1" fmla="*/ 7794 w 10915"/>
                <a:gd name="connsiteY1" fmla="*/ 2887 h 11594"/>
                <a:gd name="connsiteX2" fmla="*/ 7841 w 10915"/>
                <a:gd name="connsiteY2" fmla="*/ 3243 h 11594"/>
                <a:gd name="connsiteX3" fmla="*/ 10915 w 10915"/>
                <a:gd name="connsiteY3" fmla="*/ 11594 h 11594"/>
                <a:gd name="connsiteX4" fmla="*/ 0 w 10915"/>
                <a:gd name="connsiteY4" fmla="*/ 9099 h 11594"/>
                <a:gd name="connsiteX5" fmla="*/ 3359 w 10915"/>
                <a:gd name="connsiteY5" fmla="*/ 0 h 11594"/>
                <a:gd name="connsiteX0" fmla="*/ 2848 w 10404"/>
                <a:gd name="connsiteY0" fmla="*/ 0 h 11594"/>
                <a:gd name="connsiteX1" fmla="*/ 7283 w 10404"/>
                <a:gd name="connsiteY1" fmla="*/ 2887 h 11594"/>
                <a:gd name="connsiteX2" fmla="*/ 7330 w 10404"/>
                <a:gd name="connsiteY2" fmla="*/ 3243 h 11594"/>
                <a:gd name="connsiteX3" fmla="*/ 10404 w 10404"/>
                <a:gd name="connsiteY3" fmla="*/ 11594 h 11594"/>
                <a:gd name="connsiteX4" fmla="*/ 0 w 10404"/>
                <a:gd name="connsiteY4" fmla="*/ 8078 h 11594"/>
                <a:gd name="connsiteX5" fmla="*/ 2848 w 10404"/>
                <a:gd name="connsiteY5" fmla="*/ 0 h 11594"/>
                <a:gd name="connsiteX0" fmla="*/ 2823 w 10379"/>
                <a:gd name="connsiteY0" fmla="*/ 0 h 11594"/>
                <a:gd name="connsiteX1" fmla="*/ 7258 w 10379"/>
                <a:gd name="connsiteY1" fmla="*/ 2887 h 11594"/>
                <a:gd name="connsiteX2" fmla="*/ 7305 w 10379"/>
                <a:gd name="connsiteY2" fmla="*/ 3243 h 11594"/>
                <a:gd name="connsiteX3" fmla="*/ 10379 w 10379"/>
                <a:gd name="connsiteY3" fmla="*/ 11594 h 11594"/>
                <a:gd name="connsiteX4" fmla="*/ 0 w 10379"/>
                <a:gd name="connsiteY4" fmla="*/ 7136 h 11594"/>
                <a:gd name="connsiteX5" fmla="*/ 2823 w 10379"/>
                <a:gd name="connsiteY5" fmla="*/ 0 h 11594"/>
                <a:gd name="connsiteX0" fmla="*/ 2823 w 10379"/>
                <a:gd name="connsiteY0" fmla="*/ 0 h 11594"/>
                <a:gd name="connsiteX1" fmla="*/ 7258 w 10379"/>
                <a:gd name="connsiteY1" fmla="*/ 2887 h 11594"/>
                <a:gd name="connsiteX2" fmla="*/ 8481 w 10379"/>
                <a:gd name="connsiteY2" fmla="*/ 2382 h 11594"/>
                <a:gd name="connsiteX3" fmla="*/ 10379 w 10379"/>
                <a:gd name="connsiteY3" fmla="*/ 11594 h 11594"/>
                <a:gd name="connsiteX4" fmla="*/ 0 w 10379"/>
                <a:gd name="connsiteY4" fmla="*/ 7136 h 11594"/>
                <a:gd name="connsiteX5" fmla="*/ 2823 w 10379"/>
                <a:gd name="connsiteY5" fmla="*/ 0 h 11594"/>
                <a:gd name="connsiteX0" fmla="*/ 2823 w 10379"/>
                <a:gd name="connsiteY0" fmla="*/ 0 h 11594"/>
                <a:gd name="connsiteX1" fmla="*/ 7558 w 10379"/>
                <a:gd name="connsiteY1" fmla="*/ 2436 h 11594"/>
                <a:gd name="connsiteX2" fmla="*/ 8481 w 10379"/>
                <a:gd name="connsiteY2" fmla="*/ 2382 h 11594"/>
                <a:gd name="connsiteX3" fmla="*/ 10379 w 10379"/>
                <a:gd name="connsiteY3" fmla="*/ 11594 h 11594"/>
                <a:gd name="connsiteX4" fmla="*/ 0 w 10379"/>
                <a:gd name="connsiteY4" fmla="*/ 7136 h 11594"/>
                <a:gd name="connsiteX5" fmla="*/ 2823 w 10379"/>
                <a:gd name="connsiteY5" fmla="*/ 0 h 11594"/>
                <a:gd name="connsiteX0" fmla="*/ 2823 w 10379"/>
                <a:gd name="connsiteY0" fmla="*/ 0 h 11594"/>
                <a:gd name="connsiteX1" fmla="*/ 7558 w 10379"/>
                <a:gd name="connsiteY1" fmla="*/ 2436 h 11594"/>
                <a:gd name="connsiteX2" fmla="*/ 8481 w 10379"/>
                <a:gd name="connsiteY2" fmla="*/ 2382 h 11594"/>
                <a:gd name="connsiteX3" fmla="*/ 7844 w 10379"/>
                <a:gd name="connsiteY3" fmla="*/ 6551 h 11594"/>
                <a:gd name="connsiteX4" fmla="*/ 10379 w 10379"/>
                <a:gd name="connsiteY4" fmla="*/ 11594 h 11594"/>
                <a:gd name="connsiteX5" fmla="*/ 0 w 10379"/>
                <a:gd name="connsiteY5" fmla="*/ 7136 h 11594"/>
                <a:gd name="connsiteX6" fmla="*/ 2823 w 10379"/>
                <a:gd name="connsiteY6" fmla="*/ 0 h 11594"/>
                <a:gd name="connsiteX0" fmla="*/ 2823 w 10379"/>
                <a:gd name="connsiteY0" fmla="*/ 0 h 11594"/>
                <a:gd name="connsiteX1" fmla="*/ 7558 w 10379"/>
                <a:gd name="connsiteY1" fmla="*/ 2436 h 11594"/>
                <a:gd name="connsiteX2" fmla="*/ 8481 w 10379"/>
                <a:gd name="connsiteY2" fmla="*/ 2382 h 11594"/>
                <a:gd name="connsiteX3" fmla="*/ 7844 w 10379"/>
                <a:gd name="connsiteY3" fmla="*/ 6551 h 11594"/>
                <a:gd name="connsiteX4" fmla="*/ 10379 w 10379"/>
                <a:gd name="connsiteY4" fmla="*/ 11594 h 11594"/>
                <a:gd name="connsiteX5" fmla="*/ 0 w 10379"/>
                <a:gd name="connsiteY5" fmla="*/ 7136 h 11594"/>
                <a:gd name="connsiteX6" fmla="*/ 2823 w 10379"/>
                <a:gd name="connsiteY6" fmla="*/ 0 h 1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79" h="11594">
                  <a:moveTo>
                    <a:pt x="2823" y="0"/>
                  </a:moveTo>
                  <a:cubicBezTo>
                    <a:pt x="4193" y="1009"/>
                    <a:pt x="6188" y="1427"/>
                    <a:pt x="7558" y="2436"/>
                  </a:cubicBezTo>
                  <a:cubicBezTo>
                    <a:pt x="7574" y="2554"/>
                    <a:pt x="8466" y="2263"/>
                    <a:pt x="8481" y="2382"/>
                  </a:cubicBezTo>
                  <a:cubicBezTo>
                    <a:pt x="8523" y="2569"/>
                    <a:pt x="7802" y="6364"/>
                    <a:pt x="7844" y="6551"/>
                  </a:cubicBezTo>
                  <a:cubicBezTo>
                    <a:pt x="8235" y="8842"/>
                    <a:pt x="9534" y="9913"/>
                    <a:pt x="10379" y="11594"/>
                  </a:cubicBezTo>
                  <a:lnTo>
                    <a:pt x="0" y="7136"/>
                  </a:lnTo>
                  <a:lnTo>
                    <a:pt x="2823" y="0"/>
                  </a:lnTo>
                  <a:close/>
                </a:path>
              </a:pathLst>
            </a:custGeom>
            <a:solidFill>
              <a:srgbClr val="00589C">
                <a:alpha val="53000"/>
              </a:srgbClr>
            </a:solidFill>
            <a:ln w="50800" cap="flat" cmpd="sng" algn="ctr">
              <a:solidFill>
                <a:srgbClr val="00589C">
                  <a:alpha val="27000"/>
                </a:srgbClr>
              </a:solidFill>
              <a:prstDash val="solid"/>
              <a:bevel/>
              <a:headEnd type="none" w="med" len="med"/>
              <a:tailEnd type="none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2Top">
                <a:rot lat="20391688" lon="21291865" rev="673632"/>
              </a:camera>
              <a:lightRig rig="flood" dir="t"/>
            </a:scene3d>
            <a:sp3d extrusionH="196850" prstMaterial="powder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indent="12700">
                <a:lnSpc>
                  <a:spcPts val="2000"/>
                </a:lnSpc>
                <a:spcBef>
                  <a:spcPct val="20000"/>
                </a:spcBef>
              </a:pPr>
              <a:endParaRPr lang="de-DE" sz="1100"/>
            </a:p>
          </p:txBody>
        </p:sp>
        <p:sp>
          <p:nvSpPr>
            <p:cNvPr id="61" name="Ellipse 4"/>
            <p:cNvSpPr/>
            <p:nvPr/>
          </p:nvSpPr>
          <p:spPr bwMode="auto">
            <a:xfrm>
              <a:off x="1786774" y="5358013"/>
              <a:ext cx="927851" cy="771251"/>
            </a:xfrm>
            <a:prstGeom prst="ellipse">
              <a:avLst/>
            </a:prstGeom>
            <a:solidFill>
              <a:srgbClr val="00589C">
                <a:alpha val="53000"/>
              </a:srgbClr>
            </a:solidFill>
            <a:ln w="50800" cap="flat" cmpd="sng" algn="ctr">
              <a:solidFill>
                <a:srgbClr val="00589C">
                  <a:alpha val="27000"/>
                </a:srgbClr>
              </a:solidFill>
              <a:prstDash val="solid"/>
              <a:bevel/>
              <a:headEnd type="none" w="med" len="med"/>
              <a:tailEnd type="none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2Top">
                <a:rot lat="20391688" lon="21291865" rev="673632"/>
              </a:camera>
              <a:lightRig rig="flood" dir="t"/>
            </a:scene3d>
            <a:sp3d extrusionH="196850" prstMaterial="powder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indent="12700">
                <a:lnSpc>
                  <a:spcPts val="2000"/>
                </a:lnSpc>
                <a:spcBef>
                  <a:spcPct val="20000"/>
                </a:spcBef>
              </a:pPr>
              <a:endParaRPr lang="de-DE" sz="1100"/>
            </a:p>
          </p:txBody>
        </p:sp>
        <p:sp>
          <p:nvSpPr>
            <p:cNvPr id="62" name="Rechteck 9"/>
            <p:cNvSpPr/>
            <p:nvPr/>
          </p:nvSpPr>
          <p:spPr bwMode="auto">
            <a:xfrm>
              <a:off x="2443999" y="5724525"/>
              <a:ext cx="876300" cy="622572"/>
            </a:xfrm>
            <a:custGeom>
              <a:avLst/>
              <a:gdLst>
                <a:gd name="connsiteX0" fmla="*/ 0 w 581025"/>
                <a:gd name="connsiteY0" fmla="*/ 0 h 513893"/>
                <a:gd name="connsiteX1" fmla="*/ 581025 w 581025"/>
                <a:gd name="connsiteY1" fmla="*/ 0 h 513893"/>
                <a:gd name="connsiteX2" fmla="*/ 581025 w 581025"/>
                <a:gd name="connsiteY2" fmla="*/ 513893 h 513893"/>
                <a:gd name="connsiteX3" fmla="*/ 0 w 581025"/>
                <a:gd name="connsiteY3" fmla="*/ 513893 h 513893"/>
                <a:gd name="connsiteX4" fmla="*/ 0 w 581025"/>
                <a:gd name="connsiteY4" fmla="*/ 0 h 513893"/>
                <a:gd name="connsiteX0" fmla="*/ 0 w 733425"/>
                <a:gd name="connsiteY0" fmla="*/ 0 h 513893"/>
                <a:gd name="connsiteX1" fmla="*/ 733425 w 733425"/>
                <a:gd name="connsiteY1" fmla="*/ 133350 h 513893"/>
                <a:gd name="connsiteX2" fmla="*/ 581025 w 733425"/>
                <a:gd name="connsiteY2" fmla="*/ 513893 h 513893"/>
                <a:gd name="connsiteX3" fmla="*/ 0 w 733425"/>
                <a:gd name="connsiteY3" fmla="*/ 513893 h 513893"/>
                <a:gd name="connsiteX4" fmla="*/ 0 w 733425"/>
                <a:gd name="connsiteY4" fmla="*/ 0 h 513893"/>
                <a:gd name="connsiteX0" fmla="*/ 0 w 733425"/>
                <a:gd name="connsiteY0" fmla="*/ 0 h 637718"/>
                <a:gd name="connsiteX1" fmla="*/ 733425 w 733425"/>
                <a:gd name="connsiteY1" fmla="*/ 133350 h 637718"/>
                <a:gd name="connsiteX2" fmla="*/ 428625 w 733425"/>
                <a:gd name="connsiteY2" fmla="*/ 637718 h 637718"/>
                <a:gd name="connsiteX3" fmla="*/ 0 w 733425"/>
                <a:gd name="connsiteY3" fmla="*/ 513893 h 637718"/>
                <a:gd name="connsiteX4" fmla="*/ 0 w 733425"/>
                <a:gd name="connsiteY4" fmla="*/ 0 h 637718"/>
                <a:gd name="connsiteX0" fmla="*/ 142875 w 876300"/>
                <a:gd name="connsiteY0" fmla="*/ 0 h 637718"/>
                <a:gd name="connsiteX1" fmla="*/ 876300 w 876300"/>
                <a:gd name="connsiteY1" fmla="*/ 133350 h 637718"/>
                <a:gd name="connsiteX2" fmla="*/ 571500 w 876300"/>
                <a:gd name="connsiteY2" fmla="*/ 637718 h 637718"/>
                <a:gd name="connsiteX3" fmla="*/ 0 w 876300"/>
                <a:gd name="connsiteY3" fmla="*/ 380543 h 637718"/>
                <a:gd name="connsiteX4" fmla="*/ 142875 w 876300"/>
                <a:gd name="connsiteY4" fmla="*/ 0 h 637718"/>
                <a:gd name="connsiteX0" fmla="*/ 390525 w 876300"/>
                <a:gd name="connsiteY0" fmla="*/ 9525 h 504368"/>
                <a:gd name="connsiteX1" fmla="*/ 876300 w 876300"/>
                <a:gd name="connsiteY1" fmla="*/ 0 h 504368"/>
                <a:gd name="connsiteX2" fmla="*/ 571500 w 876300"/>
                <a:gd name="connsiteY2" fmla="*/ 504368 h 504368"/>
                <a:gd name="connsiteX3" fmla="*/ 0 w 876300"/>
                <a:gd name="connsiteY3" fmla="*/ 247193 h 504368"/>
                <a:gd name="connsiteX4" fmla="*/ 390525 w 876300"/>
                <a:gd name="connsiteY4" fmla="*/ 9525 h 504368"/>
                <a:gd name="connsiteX0" fmla="*/ 390525 w 876300"/>
                <a:gd name="connsiteY0" fmla="*/ 9525 h 504368"/>
                <a:gd name="connsiteX1" fmla="*/ 876300 w 876300"/>
                <a:gd name="connsiteY1" fmla="*/ 0 h 504368"/>
                <a:gd name="connsiteX2" fmla="*/ 571500 w 876300"/>
                <a:gd name="connsiteY2" fmla="*/ 504368 h 504368"/>
                <a:gd name="connsiteX3" fmla="*/ 0 w 876300"/>
                <a:gd name="connsiteY3" fmla="*/ 247193 h 504368"/>
                <a:gd name="connsiteX4" fmla="*/ 390525 w 876300"/>
                <a:gd name="connsiteY4" fmla="*/ 9525 h 504368"/>
                <a:gd name="connsiteX0" fmla="*/ 314325 w 876300"/>
                <a:gd name="connsiteY0" fmla="*/ 0 h 580568"/>
                <a:gd name="connsiteX1" fmla="*/ 876300 w 876300"/>
                <a:gd name="connsiteY1" fmla="*/ 76200 h 580568"/>
                <a:gd name="connsiteX2" fmla="*/ 571500 w 876300"/>
                <a:gd name="connsiteY2" fmla="*/ 580568 h 580568"/>
                <a:gd name="connsiteX3" fmla="*/ 0 w 876300"/>
                <a:gd name="connsiteY3" fmla="*/ 323393 h 580568"/>
                <a:gd name="connsiteX4" fmla="*/ 314325 w 876300"/>
                <a:gd name="connsiteY4" fmla="*/ 0 h 580568"/>
                <a:gd name="connsiteX0" fmla="*/ 314325 w 876300"/>
                <a:gd name="connsiteY0" fmla="*/ 0 h 580568"/>
                <a:gd name="connsiteX1" fmla="*/ 876300 w 876300"/>
                <a:gd name="connsiteY1" fmla="*/ 76200 h 580568"/>
                <a:gd name="connsiteX2" fmla="*/ 571500 w 876300"/>
                <a:gd name="connsiteY2" fmla="*/ 580568 h 580568"/>
                <a:gd name="connsiteX3" fmla="*/ 0 w 876300"/>
                <a:gd name="connsiteY3" fmla="*/ 323393 h 580568"/>
                <a:gd name="connsiteX4" fmla="*/ 314325 w 876300"/>
                <a:gd name="connsiteY4" fmla="*/ 0 h 580568"/>
                <a:gd name="connsiteX0" fmla="*/ 314325 w 876300"/>
                <a:gd name="connsiteY0" fmla="*/ 42004 h 622572"/>
                <a:gd name="connsiteX1" fmla="*/ 365876 w 876300"/>
                <a:gd name="connsiteY1" fmla="*/ 0 h 622572"/>
                <a:gd name="connsiteX2" fmla="*/ 876300 w 876300"/>
                <a:gd name="connsiteY2" fmla="*/ 118204 h 622572"/>
                <a:gd name="connsiteX3" fmla="*/ 571500 w 876300"/>
                <a:gd name="connsiteY3" fmla="*/ 622572 h 622572"/>
                <a:gd name="connsiteX4" fmla="*/ 0 w 876300"/>
                <a:gd name="connsiteY4" fmla="*/ 365397 h 622572"/>
                <a:gd name="connsiteX5" fmla="*/ 314325 w 876300"/>
                <a:gd name="connsiteY5" fmla="*/ 42004 h 62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6300" h="622572">
                  <a:moveTo>
                    <a:pt x="314325" y="42004"/>
                  </a:moveTo>
                  <a:cubicBezTo>
                    <a:pt x="325159" y="40703"/>
                    <a:pt x="355042" y="1301"/>
                    <a:pt x="365876" y="0"/>
                  </a:cubicBezTo>
                  <a:lnTo>
                    <a:pt x="876300" y="118204"/>
                  </a:lnTo>
                  <a:lnTo>
                    <a:pt x="571500" y="622572"/>
                  </a:lnTo>
                  <a:lnTo>
                    <a:pt x="0" y="365397"/>
                  </a:lnTo>
                  <a:cubicBezTo>
                    <a:pt x="130175" y="286174"/>
                    <a:pt x="298450" y="264102"/>
                    <a:pt x="314325" y="42004"/>
                  </a:cubicBezTo>
                  <a:close/>
                </a:path>
              </a:pathLst>
            </a:custGeom>
            <a:solidFill>
              <a:srgbClr val="00589C">
                <a:alpha val="53000"/>
              </a:srgbClr>
            </a:solidFill>
            <a:ln w="50800" cap="flat" cmpd="sng" algn="ctr">
              <a:solidFill>
                <a:srgbClr val="00589C">
                  <a:alpha val="27000"/>
                </a:srgbClr>
              </a:solidFill>
              <a:prstDash val="solid"/>
              <a:bevel/>
              <a:headEnd type="none" w="med" len="med"/>
              <a:tailEnd type="none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isometricOffAxis2Top">
                <a:rot lat="20391688" lon="21291865" rev="673632"/>
              </a:camera>
              <a:lightRig rig="flood" dir="t"/>
            </a:scene3d>
            <a:sp3d extrusionH="196850" prstMaterial="powder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indent="12700">
                <a:lnSpc>
                  <a:spcPts val="2000"/>
                </a:lnSpc>
                <a:spcBef>
                  <a:spcPct val="20000"/>
                </a:spcBef>
              </a:pPr>
              <a:endParaRPr lang="de-DE" sz="1100"/>
            </a:p>
          </p:txBody>
        </p:sp>
      </p:grpSp>
      <p:pic>
        <p:nvPicPr>
          <p:cNvPr id="68" name="Bild 4"/>
          <p:cNvPicPr>
            <a:picLocks noChangeAspect="1"/>
          </p:cNvPicPr>
          <p:nvPr/>
        </p:nvPicPr>
        <p:blipFill>
          <a:blip r:embed="rId6" cstate="print">
            <a:lum bright="-9000" contrast="4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7968" y="5589240"/>
            <a:ext cx="804941" cy="39561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</p:pic>
      <p:sp>
        <p:nvSpPr>
          <p:cNvPr id="69" name="TextBox 36"/>
          <p:cNvSpPr txBox="1"/>
          <p:nvPr/>
        </p:nvSpPr>
        <p:spPr>
          <a:xfrm>
            <a:off x="6600056" y="1196752"/>
            <a:ext cx="569387" cy="423193"/>
          </a:xfrm>
          <a:prstGeom prst="rect">
            <a:avLst/>
          </a:prstGeom>
          <a:solidFill>
            <a:srgbClr val="00B0F0">
              <a:alpha val="33000"/>
            </a:srgbClr>
          </a:solidFill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2800" b="1"/>
            </a:lvl1pPr>
          </a:lstStyle>
          <a:p>
            <a:r>
              <a:rPr lang="de-DE" sz="1100" dirty="0"/>
              <a:t>DESY</a:t>
            </a:r>
          </a:p>
          <a:p>
            <a:r>
              <a:rPr lang="de-DE" sz="1000" b="0" dirty="0"/>
              <a:t>1962</a:t>
            </a:r>
          </a:p>
        </p:txBody>
      </p:sp>
      <p:sp>
        <p:nvSpPr>
          <p:cNvPr id="70" name="Oval 31"/>
          <p:cNvSpPr/>
          <p:nvPr/>
        </p:nvSpPr>
        <p:spPr>
          <a:xfrm rot="131077">
            <a:off x="7023967" y="2838288"/>
            <a:ext cx="719194" cy="392874"/>
          </a:xfrm>
          <a:prstGeom prst="ellipse">
            <a:avLst/>
          </a:prstGeom>
          <a:noFill/>
          <a:ln w="508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00">
              <a:solidFill>
                <a:srgbClr val="FF9933"/>
              </a:solidFill>
            </a:endParaRPr>
          </a:p>
        </p:txBody>
      </p:sp>
      <p:sp>
        <p:nvSpPr>
          <p:cNvPr id="71" name="Oval 70"/>
          <p:cNvSpPr/>
          <p:nvPr/>
        </p:nvSpPr>
        <p:spPr>
          <a:xfrm>
            <a:off x="7315716" y="2780836"/>
            <a:ext cx="144000" cy="1440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/>
          </a:p>
        </p:txBody>
      </p:sp>
      <p:grpSp>
        <p:nvGrpSpPr>
          <p:cNvPr id="80" name="Group 79"/>
          <p:cNvGrpSpPr/>
          <p:nvPr/>
        </p:nvGrpSpPr>
        <p:grpSpPr>
          <a:xfrm>
            <a:off x="5797749" y="2897303"/>
            <a:ext cx="4833004" cy="2293617"/>
            <a:chOff x="5797749" y="2897303"/>
            <a:chExt cx="4833004" cy="2293617"/>
          </a:xfrm>
        </p:grpSpPr>
        <p:cxnSp>
          <p:nvCxnSpPr>
            <p:cNvPr id="35" name="Straight Connector 64"/>
            <p:cNvCxnSpPr/>
            <p:nvPr/>
          </p:nvCxnSpPr>
          <p:spPr bwMode="auto">
            <a:xfrm flipH="1" flipV="1">
              <a:off x="7365793" y="4834714"/>
              <a:ext cx="964991" cy="39069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Straight Connector 65"/>
            <p:cNvCxnSpPr/>
            <p:nvPr/>
          </p:nvCxnSpPr>
          <p:spPr bwMode="auto">
            <a:xfrm flipH="1" flipV="1">
              <a:off x="7044130" y="4702690"/>
              <a:ext cx="916769" cy="9295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Straight Connector 66"/>
            <p:cNvCxnSpPr/>
            <p:nvPr/>
          </p:nvCxnSpPr>
          <p:spPr bwMode="auto">
            <a:xfrm flipH="1" flipV="1">
              <a:off x="6645513" y="4510553"/>
              <a:ext cx="857002" cy="192138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Straight Connector 67"/>
            <p:cNvCxnSpPr/>
            <p:nvPr/>
          </p:nvCxnSpPr>
          <p:spPr bwMode="auto">
            <a:xfrm flipH="1" flipV="1">
              <a:off x="6384446" y="4278612"/>
              <a:ext cx="802178" cy="30097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Straight Connector 68"/>
            <p:cNvCxnSpPr/>
            <p:nvPr/>
          </p:nvCxnSpPr>
          <p:spPr bwMode="auto">
            <a:xfrm flipV="1">
              <a:off x="10276464" y="4649720"/>
              <a:ext cx="354289" cy="22406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Straight Connector 69"/>
            <p:cNvCxnSpPr/>
            <p:nvPr/>
          </p:nvCxnSpPr>
          <p:spPr bwMode="auto">
            <a:xfrm flipV="1">
              <a:off x="10138556" y="4721670"/>
              <a:ext cx="300860" cy="15211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Straight Connector 70"/>
            <p:cNvCxnSpPr/>
            <p:nvPr/>
          </p:nvCxnSpPr>
          <p:spPr bwMode="auto">
            <a:xfrm flipH="1" flipV="1">
              <a:off x="5948695" y="3628236"/>
              <a:ext cx="246559" cy="2718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Straight Connector 71"/>
            <p:cNvCxnSpPr/>
            <p:nvPr/>
          </p:nvCxnSpPr>
          <p:spPr bwMode="auto">
            <a:xfrm flipH="1" flipV="1">
              <a:off x="5797749" y="3333627"/>
              <a:ext cx="245170" cy="31825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Straight Connector 74"/>
            <p:cNvCxnSpPr/>
            <p:nvPr/>
          </p:nvCxnSpPr>
          <p:spPr bwMode="auto">
            <a:xfrm flipH="1" flipV="1">
              <a:off x="9220098" y="4472290"/>
              <a:ext cx="270502" cy="71863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Straight Connector 75"/>
            <p:cNvCxnSpPr/>
            <p:nvPr/>
          </p:nvCxnSpPr>
          <p:spPr bwMode="auto">
            <a:xfrm flipH="1" flipV="1">
              <a:off x="9352913" y="4403176"/>
              <a:ext cx="510810" cy="68346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72" name="Group 71"/>
            <p:cNvGrpSpPr/>
            <p:nvPr/>
          </p:nvGrpSpPr>
          <p:grpSpPr>
            <a:xfrm>
              <a:off x="7622851" y="2897303"/>
              <a:ext cx="430277" cy="174791"/>
              <a:chOff x="3125593" y="2691513"/>
              <a:chExt cx="582311" cy="236552"/>
            </a:xfrm>
          </p:grpSpPr>
          <p:cxnSp>
            <p:nvCxnSpPr>
              <p:cNvPr id="73" name="Straight Connector 72"/>
              <p:cNvCxnSpPr/>
              <p:nvPr/>
            </p:nvCxnSpPr>
            <p:spPr>
              <a:xfrm>
                <a:off x="3125593" y="2691513"/>
                <a:ext cx="502801" cy="236552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3125593" y="2691513"/>
                <a:ext cx="582311" cy="118276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5" name="TextBox 51"/>
          <p:cNvSpPr txBox="1"/>
          <p:nvPr/>
        </p:nvSpPr>
        <p:spPr>
          <a:xfrm>
            <a:off x="11386224" y="2132856"/>
            <a:ext cx="777783" cy="423193"/>
          </a:xfrm>
          <a:prstGeom prst="rect">
            <a:avLst/>
          </a:prstGeom>
          <a:solidFill>
            <a:srgbClr val="00B0F0">
              <a:alpha val="17000"/>
            </a:srgbClr>
          </a:solidFill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3600" b="1">
                <a:solidFill>
                  <a:srgbClr val="FF0000"/>
                </a:solidFill>
              </a:defRPr>
            </a:lvl1pPr>
          </a:lstStyle>
          <a:p>
            <a:r>
              <a:rPr lang="de-DE" sz="1100" dirty="0">
                <a:solidFill>
                  <a:schemeClr val="tx1"/>
                </a:solidFill>
              </a:rPr>
              <a:t>EU.XFEL</a:t>
            </a:r>
          </a:p>
          <a:p>
            <a:r>
              <a:rPr lang="de-DE" sz="1000" b="0" dirty="0">
                <a:solidFill>
                  <a:schemeClr val="tx1"/>
                </a:solidFill>
              </a:rPr>
              <a:t>2017</a:t>
            </a:r>
          </a:p>
        </p:txBody>
      </p:sp>
      <p:sp>
        <p:nvSpPr>
          <p:cNvPr id="76" name="TextBox 61"/>
          <p:cNvSpPr txBox="1"/>
          <p:nvPr/>
        </p:nvSpPr>
        <p:spPr>
          <a:xfrm>
            <a:off x="10632504" y="5733256"/>
            <a:ext cx="761747" cy="423193"/>
          </a:xfrm>
          <a:prstGeom prst="rect">
            <a:avLst/>
          </a:prstGeom>
          <a:solidFill>
            <a:srgbClr val="92D050">
              <a:alpha val="32000"/>
            </a:srgbClr>
          </a:solidFill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3600" b="1">
                <a:solidFill>
                  <a:srgbClr val="FF9933"/>
                </a:solidFill>
              </a:defRPr>
            </a:lvl1pPr>
          </a:lstStyle>
          <a:p>
            <a:r>
              <a:rPr lang="de-DE" sz="1100" dirty="0">
                <a:solidFill>
                  <a:schemeClr val="tx1"/>
                </a:solidFill>
              </a:rPr>
              <a:t>FEL</a:t>
            </a:r>
          </a:p>
          <a:p>
            <a:r>
              <a:rPr lang="de-DE" sz="1000" b="0" dirty="0">
                <a:solidFill>
                  <a:schemeClr val="tx1"/>
                </a:solidFill>
              </a:rPr>
              <a:t>1,25 </a:t>
            </a:r>
            <a:r>
              <a:rPr lang="de-DE" sz="1000" b="0" dirty="0" err="1">
                <a:solidFill>
                  <a:schemeClr val="tx1"/>
                </a:solidFill>
              </a:rPr>
              <a:t>GeV</a:t>
            </a:r>
            <a:endParaRPr lang="de-DE" sz="900" b="0" dirty="0">
              <a:solidFill>
                <a:schemeClr val="tx1"/>
              </a:solidFill>
            </a:endParaRPr>
          </a:p>
        </p:txBody>
      </p:sp>
      <p:sp>
        <p:nvSpPr>
          <p:cNvPr id="77" name="TextBox 61"/>
          <p:cNvSpPr txBox="1"/>
          <p:nvPr/>
        </p:nvSpPr>
        <p:spPr>
          <a:xfrm>
            <a:off x="8370604" y="1268760"/>
            <a:ext cx="556563" cy="415498"/>
          </a:xfrm>
          <a:prstGeom prst="rect">
            <a:avLst/>
          </a:prstGeom>
          <a:solidFill>
            <a:srgbClr val="92D050">
              <a:alpha val="32000"/>
            </a:srgbClr>
          </a:solidFill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3600" b="1">
                <a:solidFill>
                  <a:srgbClr val="FF9933"/>
                </a:solidFill>
              </a:defRPr>
            </a:lvl1pPr>
          </a:lstStyle>
          <a:p>
            <a:r>
              <a:rPr lang="de-DE" sz="1100" dirty="0">
                <a:solidFill>
                  <a:schemeClr val="tx1"/>
                </a:solidFill>
              </a:rPr>
              <a:t>SR</a:t>
            </a:r>
          </a:p>
          <a:p>
            <a:r>
              <a:rPr lang="de-DE" sz="1000" b="0" dirty="0">
                <a:solidFill>
                  <a:schemeClr val="tx1"/>
                </a:solidFill>
              </a:rPr>
              <a:t>6 </a:t>
            </a:r>
            <a:r>
              <a:rPr lang="de-DE" sz="1000" b="0" dirty="0" err="1">
                <a:solidFill>
                  <a:schemeClr val="tx1"/>
                </a:solidFill>
              </a:rPr>
              <a:t>GeV</a:t>
            </a:r>
            <a:endParaRPr lang="de-DE" sz="900" b="0" dirty="0">
              <a:solidFill>
                <a:schemeClr val="tx1"/>
              </a:solidFill>
            </a:endParaRPr>
          </a:p>
        </p:txBody>
      </p:sp>
      <p:sp>
        <p:nvSpPr>
          <p:cNvPr id="78" name="TextBox 61"/>
          <p:cNvSpPr txBox="1"/>
          <p:nvPr/>
        </p:nvSpPr>
        <p:spPr>
          <a:xfrm>
            <a:off x="11268724" y="1412776"/>
            <a:ext cx="761747" cy="423193"/>
          </a:xfrm>
          <a:prstGeom prst="rect">
            <a:avLst/>
          </a:prstGeom>
          <a:solidFill>
            <a:srgbClr val="92D050">
              <a:alpha val="32000"/>
            </a:srgbClr>
          </a:solidFill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3600" b="1">
                <a:solidFill>
                  <a:srgbClr val="FF9933"/>
                </a:solidFill>
              </a:defRPr>
            </a:lvl1pPr>
          </a:lstStyle>
          <a:p>
            <a:r>
              <a:rPr lang="de-DE" sz="1100" dirty="0">
                <a:solidFill>
                  <a:schemeClr val="tx1"/>
                </a:solidFill>
              </a:rPr>
              <a:t>FEL</a:t>
            </a:r>
          </a:p>
          <a:p>
            <a:r>
              <a:rPr lang="de-DE" sz="1000" b="0" dirty="0">
                <a:solidFill>
                  <a:schemeClr val="tx1"/>
                </a:solidFill>
              </a:rPr>
              <a:t>17,5 </a:t>
            </a:r>
            <a:r>
              <a:rPr lang="de-DE" sz="1000" b="0" dirty="0" err="1">
                <a:solidFill>
                  <a:schemeClr val="tx1"/>
                </a:solidFill>
              </a:rPr>
              <a:t>GeV</a:t>
            </a:r>
            <a:endParaRPr lang="de-DE" sz="900" b="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386081" y="6140683"/>
            <a:ext cx="898525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BUT: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Progress in Hamburg-based colliders limited by practical considerations on size and cost.</a:t>
            </a:r>
          </a:p>
        </p:txBody>
      </p:sp>
    </p:spTree>
    <p:extLst>
      <p:ext uri="{BB962C8B-B14F-4D97-AF65-F5344CB8AC3E}">
        <p14:creationId xmlns:p14="http://schemas.microsoft.com/office/powerpoint/2010/main" val="2179700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3 1.34691E-6 C 0.01837 1.34691E-6 0.03543 -0.01042 0.03543 -0.02291 C 0.03543 -0.03564 0.01837 -0.04513 -0.00273 -0.04513 C -0.0237 -0.04513 -0.0405 -0.03564 -0.0405 -0.02291 C -0.0405 -0.01042 -0.0237 1.34691E-6 -0.00273 1.34691E-6 Z " pathEditMode="relative" rAng="0" ptsTypes="fffff">
                                      <p:cBhvr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226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8 1.18028E-6 C 0.01758 1.18028E-6 0.03138 0.01273 0.03138 0.0287 C 0.03138 0.0449 0.01758 0.05832 0.00078 0.05832 C -0.01589 0.05832 -0.02931 0.0449 -0.02931 0.0287 C -0.02931 0.01273 -0.01589 1.18028E-6 0.00078 1.18028E-6 Z " pathEditMode="relative" rAng="0" ptsTypes="fffff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291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7086E-6 -4.2629E-6 L 0.0573 0.13308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5" y="664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-0.00024 L 0.18661 -0.09882 " pathEditMode="relative" ptsTypes="AA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529E-7 -2.86045E-6 C 0.01237 -0.00046 0.02604 -0.00023 0.04076 0.00186 C 0.05547 0.00394 0.07149 0.00718 0.08829 0.01273 C 0.10509 0.01829 0.12553 0.02639 0.14194 0.03518 C 0.15835 0.04398 0.17281 0.05323 0.18674 0.06596 C 0.20067 0.07869 0.21513 0.09651 0.22568 0.11202 C 0.23623 0.12752 0.24326 0.14094 0.24977 0.159 C 0.25628 0.17705 0.26227 0.20505 0.26461 0.22102 C 0.26696 0.23699 0.26501 0.2437 0.26422 0.2555 C 0.26344 0.2673 0.26227 0.2805 0.25954 0.29207 C 0.2568 0.30364 0.25276 0.31428 0.24795 0.32539 C 0.24313 0.3365 0.23805 0.34784 0.23063 0.35872 C 0.2232 0.3696 0.21734 0.37746 0.20328 0.39019 C 0.18921 0.40292 0.1633 0.42537 0.14663 0.43509 C 0.12996 0.44481 0.11876 0.44527 0.1034 0.44851 C 0.08803 0.45175 0.07527 0.4543 0.05443 0.45476 C 0.03359 0.45522 0.00078 0.45546 -0.02162 0.45175 C -0.04402 0.44805 -0.06277 0.44134 -0.08009 0.43301 C -0.09741 0.42468 -0.11109 0.41357 -0.1258 0.40176 C -0.14052 0.38996 -0.15627 0.3777 -0.16799 0.36196 C -0.17971 0.34622 -0.18857 0.32308 -0.19573 0.30757 C -0.20289 0.29207 -0.20758 0.28212 -0.21123 0.26916 C -0.21487 0.2562 -0.21696 0.243 -0.21774 0.22935 C -0.21852 0.2157 -0.21735 0.19996 -0.21566 0.187 C -0.21396 0.17404 -0.21123 0.16293 -0.20732 0.15113 C -0.20342 0.13932 -0.19834 0.12729 -0.19248 0.11664 C -0.18662 0.106 -0.17984 0.09651 -0.17203 0.08656 C -0.16422 0.07661 -0.15575 0.06596 -0.14573 0.05694 C -0.1357 0.04791 -0.12372 0.03958 -0.11174 0.03264 C -0.09976 0.02569 -0.08699 0.01991 -0.07397 0.01528 C -0.06095 0.01065 -0.04649 0.00672 -0.03386 0.0044 C -0.02123 0.00209 -0.01237 0.00047 2.2529E-7 -2.86045E-6 Z " pathEditMode="relative" ptsTypes="aaaaaaaaaaaaaaaaaaaaaaaaaaaaaaaa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4" grpId="0" animBg="1"/>
      <p:bldP spid="44" grpId="0" animBg="1"/>
      <p:bldP spid="47" grpId="0" animBg="1"/>
      <p:bldP spid="71" grpId="0" animBg="1"/>
      <p:bldP spid="81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17266" y="1247127"/>
            <a:ext cx="8856983" cy="5112568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6088" indent="-446088">
              <a:lnSpc>
                <a:spcPct val="150000"/>
              </a:lnSpc>
              <a:buFont typeface="+mj-lt"/>
              <a:buAutoNum type="arabicPeriod"/>
            </a:pPr>
            <a:r>
              <a:rPr lang="en-US" sz="2000" dirty="0"/>
              <a:t>Accelerators – From Conventional Techniques to Ultra-High Gradients</a:t>
            </a:r>
            <a:endParaRPr lang="de-DE" sz="2000" dirty="0">
              <a:latin typeface="Arial" charset="0"/>
              <a:cs typeface="Arial" charset="0"/>
            </a:endParaRPr>
          </a:p>
          <a:p>
            <a:pPr marL="446088" indent="-446088">
              <a:lnSpc>
                <a:spcPct val="150000"/>
              </a:lnSpc>
              <a:buFont typeface="+mj-lt"/>
              <a:buAutoNum type="arabicPeriod"/>
            </a:pPr>
            <a:r>
              <a:rPr lang="de-DE" sz="2000" dirty="0">
                <a:latin typeface="Arial" charset="0"/>
                <a:cs typeface="Arial" charset="0"/>
              </a:rPr>
              <a:t>The Linear Regime</a:t>
            </a:r>
          </a:p>
          <a:p>
            <a:pPr marL="446088" indent="-446088">
              <a:lnSpc>
                <a:spcPct val="150000"/>
              </a:lnSpc>
              <a:buFont typeface="+mj-lt"/>
              <a:buAutoNum type="arabicPeriod"/>
            </a:pPr>
            <a:r>
              <a:rPr lang="de-DE" sz="2000" dirty="0" err="1">
                <a:latin typeface="Arial" charset="0"/>
                <a:cs typeface="Arial" charset="0"/>
              </a:rPr>
              <a:t>Tolerances</a:t>
            </a:r>
            <a:endParaRPr lang="de-DE" sz="2000" dirty="0">
              <a:latin typeface="Arial" charset="0"/>
              <a:cs typeface="Arial" charset="0"/>
            </a:endParaRPr>
          </a:p>
          <a:p>
            <a:pPr marL="446088" indent="-446088">
              <a:lnSpc>
                <a:spcPct val="150000"/>
              </a:lnSpc>
              <a:buFont typeface="+mj-lt"/>
              <a:buAutoNum type="arabicPeriod"/>
            </a:pPr>
            <a:r>
              <a:rPr lang="de-DE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  <a:cs typeface="Arial" charset="0"/>
              </a:rPr>
              <a:t>Outlook </a:t>
            </a:r>
            <a:r>
              <a:rPr lang="de-DE" sz="20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  <a:cs typeface="Arial" charset="0"/>
              </a:rPr>
              <a:t>for</a:t>
            </a:r>
            <a:r>
              <a:rPr lang="de-DE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  <a:cs typeface="Arial" charset="0"/>
              </a:rPr>
              <a:t> Europe</a:t>
            </a:r>
          </a:p>
        </p:txBody>
      </p:sp>
    </p:spTree>
    <p:extLst>
      <p:ext uri="{BB962C8B-B14F-4D97-AF65-F5344CB8AC3E}">
        <p14:creationId xmlns:p14="http://schemas.microsoft.com/office/powerpoint/2010/main" val="178456009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Novel Acceleration R&amp;D in Europe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can we develop plasma accelerators towards usability?</a:t>
            </a:r>
          </a:p>
        </p:txBody>
      </p:sp>
      <p:pic>
        <p:nvPicPr>
          <p:cNvPr id="9" name="Picture 8" descr="euronnac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0822" y="1521146"/>
            <a:ext cx="2463375" cy="164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AWAKE_white_background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811" y="4067070"/>
            <a:ext cx="2838201" cy="1428562"/>
          </a:xfrm>
          <a:prstGeom prst="rect">
            <a:avLst/>
          </a:prstGeom>
          <a:ln>
            <a:solidFill>
              <a:srgbClr val="00A5EB"/>
            </a:solidFill>
          </a:ln>
        </p:spPr>
      </p:pic>
      <p:cxnSp>
        <p:nvCxnSpPr>
          <p:cNvPr id="11" name="Straight Connector 10"/>
          <p:cNvCxnSpPr/>
          <p:nvPr/>
        </p:nvCxnSpPr>
        <p:spPr>
          <a:xfrm>
            <a:off x="283243" y="3434540"/>
            <a:ext cx="11329708" cy="0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3593" y="4065035"/>
            <a:ext cx="2830604" cy="1430603"/>
          </a:xfrm>
          <a:prstGeom prst="rect">
            <a:avLst/>
          </a:prstGeom>
          <a:ln>
            <a:solidFill>
              <a:srgbClr val="000090"/>
            </a:solidFill>
          </a:ln>
        </p:spPr>
      </p:pic>
      <p:sp>
        <p:nvSpPr>
          <p:cNvPr id="13" name="Down Arrow 12"/>
          <p:cNvSpPr/>
          <p:nvPr/>
        </p:nvSpPr>
        <p:spPr>
          <a:xfrm>
            <a:off x="9714157" y="3164322"/>
            <a:ext cx="529067" cy="900713"/>
          </a:xfrm>
          <a:prstGeom prst="downArrow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05326" y="3464622"/>
            <a:ext cx="762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European novel accelerator projects with international involvement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432001" y="5520249"/>
            <a:ext cx="2811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Funded by EU Horizon2020 as EU Design Study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3179" y="5501844"/>
            <a:ext cx="33953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CERN experiment collaboration under leadership of MPI (A. Caldwell)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20943" y="1277321"/>
            <a:ext cx="2809050" cy="2004554"/>
            <a:chOff x="0" y="-27384"/>
            <a:chExt cx="9144187" cy="6525344"/>
          </a:xfrm>
        </p:grpSpPr>
        <p:pic>
          <p:nvPicPr>
            <p:cNvPr id="18" name="Immagine 8"/>
            <p:cNvPicPr/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144187" cy="6525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13122" y="2010320"/>
              <a:ext cx="1264353" cy="632177"/>
            </a:xfrm>
            <a:prstGeom prst="rect">
              <a:avLst/>
            </a:prstGeom>
          </p:spPr>
        </p:pic>
      </p:grpSp>
      <p:sp>
        <p:nvSpPr>
          <p:cNvPr id="20" name="Right Arrow Callout 19"/>
          <p:cNvSpPr/>
          <p:nvPr/>
        </p:nvSpPr>
        <p:spPr>
          <a:xfrm>
            <a:off x="3229992" y="1292619"/>
            <a:ext cx="5523121" cy="1917599"/>
          </a:xfrm>
          <a:prstGeom prst="rightArrowCallout">
            <a:avLst>
              <a:gd name="adj1" fmla="val 15426"/>
              <a:gd name="adj2" fmla="val 25000"/>
              <a:gd name="adj3" fmla="val 20213"/>
              <a:gd name="adj4" fmla="val 78805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Independent national projects*, funded by national states. About 16 major facilities for novel plasma acceleration R&amp;D.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896456" y="6400496"/>
            <a:ext cx="1842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* See note on ELI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2942" y="4061936"/>
            <a:ext cx="2135287" cy="1601918"/>
          </a:xfrm>
          <a:prstGeom prst="rect">
            <a:avLst/>
          </a:prstGeom>
          <a:ln>
            <a:solidFill>
              <a:srgbClr val="008000"/>
            </a:solidFill>
          </a:ln>
        </p:spPr>
      </p:pic>
      <p:sp>
        <p:nvSpPr>
          <p:cNvPr id="23" name="TextBox 22"/>
          <p:cNvSpPr txBox="1"/>
          <p:nvPr/>
        </p:nvSpPr>
        <p:spPr>
          <a:xfrm>
            <a:off x="4912062" y="5681784"/>
            <a:ext cx="21645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ERC Synergy Grant</a:t>
            </a: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7891154" y="3452766"/>
            <a:ext cx="18407" cy="3140278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932743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Helmholtz Support for Compact Accelerators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agenda of the president of the Helmholtz Association (largest science organization in Germany)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12246" y="1129611"/>
            <a:ext cx="9144000" cy="5299075"/>
            <a:chOff x="0" y="1109663"/>
            <a:chExt cx="9144000" cy="5299075"/>
          </a:xfrm>
        </p:grpSpPr>
        <p:sp>
          <p:nvSpPr>
            <p:cNvPr id="5" name="Rectangle 4"/>
            <p:cNvSpPr/>
            <p:nvPr/>
          </p:nvSpPr>
          <p:spPr>
            <a:xfrm>
              <a:off x="0" y="1109663"/>
              <a:ext cx="9144000" cy="5299075"/>
            </a:xfrm>
            <a:prstGeom prst="rect">
              <a:avLst/>
            </a:prstGeom>
            <a:solidFill>
              <a:srgbClr val="FFF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7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852738"/>
              <a:ext cx="9144000" cy="353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409975">
              <a:off x="6675438" y="1328738"/>
              <a:ext cx="2282825" cy="32353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38" y="1125538"/>
              <a:ext cx="2413000" cy="1008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38" y="2205038"/>
              <a:ext cx="6445250" cy="560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1275" y="1341438"/>
              <a:ext cx="2481263" cy="280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179388" y="5459413"/>
              <a:ext cx="5905500" cy="28733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TextBox 10"/>
            <p:cNvSpPr txBox="1">
              <a:spLocks noChangeArrowheads="1"/>
            </p:cNvSpPr>
            <p:nvPr/>
          </p:nvSpPr>
          <p:spPr bwMode="auto">
            <a:xfrm>
              <a:off x="7451725" y="5277613"/>
              <a:ext cx="1657350" cy="739775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400" b="1" i="1">
                  <a:solidFill>
                    <a:srgbClr val="FF0000"/>
                  </a:solidFill>
                </a:rPr>
                <a:t>New generations of compact accelerators.</a:t>
              </a:r>
            </a:p>
          </p:txBody>
        </p:sp>
        <p:cxnSp>
          <p:nvCxnSpPr>
            <p:cNvPr id="14" name="Straight Connector 13"/>
            <p:cNvCxnSpPr>
              <a:stCxn id="12" idx="3"/>
            </p:cNvCxnSpPr>
            <p:nvPr/>
          </p:nvCxnSpPr>
          <p:spPr>
            <a:xfrm flipV="1">
              <a:off x="6084888" y="5589588"/>
              <a:ext cx="1366837" cy="1428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>
              <a:off x="3635375" y="3552825"/>
              <a:ext cx="158549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 i="1">
                  <a:solidFill>
                    <a:srgbClr val="0000FF"/>
                  </a:solidFill>
                </a:rPr>
                <a:t>energy systems</a:t>
              </a:r>
            </a:p>
          </p:txBody>
        </p:sp>
        <p:sp>
          <p:nvSpPr>
            <p:cNvPr id="16" name="TextBox 13"/>
            <p:cNvSpPr txBox="1">
              <a:spLocks noChangeArrowheads="1"/>
            </p:cNvSpPr>
            <p:nvPr/>
          </p:nvSpPr>
          <p:spPr bwMode="auto">
            <a:xfrm>
              <a:off x="3787775" y="3841750"/>
              <a:ext cx="27123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 i="1">
                  <a:solidFill>
                    <a:srgbClr val="0000FF"/>
                  </a:solidFill>
                </a:rPr>
                <a:t>information and data science</a:t>
              </a:r>
            </a:p>
          </p:txBody>
        </p:sp>
        <p:sp>
          <p:nvSpPr>
            <p:cNvPr id="17" name="TextBox 14"/>
            <p:cNvSpPr txBox="1">
              <a:spLocks noChangeArrowheads="1"/>
            </p:cNvSpPr>
            <p:nvPr/>
          </p:nvSpPr>
          <p:spPr bwMode="auto">
            <a:xfrm>
              <a:off x="4235450" y="4175125"/>
              <a:ext cx="213444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 i="1">
                  <a:solidFill>
                    <a:srgbClr val="0000FF"/>
                  </a:solidFill>
                </a:rPr>
                <a:t>research earth system</a:t>
              </a:r>
            </a:p>
          </p:txBody>
        </p:sp>
        <p:sp>
          <p:nvSpPr>
            <p:cNvPr id="18" name="TextBox 15"/>
            <p:cNvSpPr txBox="1">
              <a:spLocks noChangeArrowheads="1"/>
            </p:cNvSpPr>
            <p:nvPr/>
          </p:nvSpPr>
          <p:spPr bwMode="auto">
            <a:xfrm>
              <a:off x="4067175" y="4489450"/>
              <a:ext cx="241330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 i="1">
                  <a:solidFill>
                    <a:srgbClr val="0000FF"/>
                  </a:solidFill>
                </a:rPr>
                <a:t>new materials and agents</a:t>
              </a:r>
            </a:p>
          </p:txBody>
        </p:sp>
        <p:sp>
          <p:nvSpPr>
            <p:cNvPr id="19" name="TextBox 16"/>
            <p:cNvSpPr txBox="1">
              <a:spLocks noChangeArrowheads="1"/>
            </p:cNvSpPr>
            <p:nvPr/>
          </p:nvSpPr>
          <p:spPr bwMode="auto">
            <a:xfrm>
              <a:off x="4067175" y="4803775"/>
              <a:ext cx="21535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 i="1">
                  <a:solidFill>
                    <a:srgbClr val="0000FF"/>
                  </a:solidFill>
                </a:rPr>
                <a:t>new mobility concepts</a:t>
              </a:r>
            </a:p>
          </p:txBody>
        </p:sp>
        <p:sp>
          <p:nvSpPr>
            <p:cNvPr id="20" name="TextBox 17"/>
            <p:cNvSpPr txBox="1">
              <a:spLocks noChangeArrowheads="1"/>
            </p:cNvSpPr>
            <p:nvPr/>
          </p:nvSpPr>
          <p:spPr bwMode="auto">
            <a:xfrm>
              <a:off x="6203950" y="4705350"/>
              <a:ext cx="151527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 i="1" dirty="0">
                  <a:solidFill>
                    <a:srgbClr val="0000FF"/>
                  </a:solidFill>
                </a:rPr>
                <a:t>psych. disease</a:t>
              </a:r>
            </a:p>
            <a:p>
              <a:pPr eaLnBrk="1" hangingPunct="1"/>
              <a:r>
                <a:rPr lang="en-US" sz="1400" b="1" i="1" dirty="0" err="1">
                  <a:solidFill>
                    <a:srgbClr val="0000FF"/>
                  </a:solidFill>
                </a:rPr>
                <a:t>indiv</a:t>
              </a:r>
              <a:r>
                <a:rPr lang="en-US" sz="1400" b="1" i="1" dirty="0">
                  <a:solidFill>
                    <a:srgbClr val="0000FF"/>
                  </a:solidFill>
                </a:rPr>
                <a:t>. medicine</a:t>
              </a:r>
            </a:p>
          </p:txBody>
        </p:sp>
        <p:sp>
          <p:nvSpPr>
            <p:cNvPr id="22" name="TextBox 19"/>
            <p:cNvSpPr txBox="1">
              <a:spLocks noChangeArrowheads="1"/>
            </p:cNvSpPr>
            <p:nvPr/>
          </p:nvSpPr>
          <p:spPr bwMode="auto">
            <a:xfrm>
              <a:off x="107950" y="3192463"/>
              <a:ext cx="4856163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i="1"/>
                <a:t>From today’s perspective the following challenges are identified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9760378" y="1123217"/>
            <a:ext cx="2203621" cy="52629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Support programs:</a:t>
            </a:r>
          </a:p>
          <a:p>
            <a:endParaRPr lang="en-US" sz="1600" dirty="0"/>
          </a:p>
          <a:p>
            <a:r>
              <a:rPr lang="en-US" sz="1600" b="1" dirty="0"/>
              <a:t>Accelerator R&amp;D ARD </a:t>
            </a:r>
            <a:r>
              <a:rPr lang="en-US" sz="1600" dirty="0"/>
              <a:t>research topic in </a:t>
            </a:r>
            <a:r>
              <a:rPr lang="en-US" sz="1600" dirty="0" err="1"/>
              <a:t>Matter&amp;Technology</a:t>
            </a:r>
            <a:r>
              <a:rPr lang="en-US" sz="1600" dirty="0"/>
              <a:t> (MT)</a:t>
            </a:r>
          </a:p>
          <a:p>
            <a:endParaRPr lang="en-US" sz="1600" dirty="0"/>
          </a:p>
          <a:p>
            <a:r>
              <a:rPr lang="en-US" sz="1600" dirty="0"/>
              <a:t>Independent </a:t>
            </a:r>
            <a:r>
              <a:rPr lang="en-US" sz="1600" b="1" dirty="0"/>
              <a:t>research activity</a:t>
            </a:r>
            <a:r>
              <a:rPr lang="en-US" sz="1600" dirty="0"/>
              <a:t>: same hierarchical level as HEP and photon science </a:t>
            </a:r>
          </a:p>
          <a:p>
            <a:endParaRPr lang="en-US" sz="1600" dirty="0"/>
          </a:p>
          <a:p>
            <a:r>
              <a:rPr lang="en-US" sz="1600" b="1" dirty="0" err="1"/>
              <a:t>IuVF</a:t>
            </a:r>
            <a:r>
              <a:rPr lang="en-US" sz="1600" b="1" dirty="0"/>
              <a:t> funding </a:t>
            </a:r>
            <a:r>
              <a:rPr lang="en-US" sz="1600" dirty="0"/>
              <a:t>“Plasma Accelerator”</a:t>
            </a:r>
          </a:p>
          <a:p>
            <a:endParaRPr lang="en-US" sz="1600" dirty="0"/>
          </a:p>
          <a:p>
            <a:r>
              <a:rPr lang="en-US" sz="1600" b="1" dirty="0"/>
              <a:t>Strategic investment </a:t>
            </a:r>
            <a:r>
              <a:rPr lang="en-US" sz="1600" dirty="0"/>
              <a:t>30M€ ATHENA soon? (same funding pot as Helmholtz LHC detector lab)</a:t>
            </a:r>
          </a:p>
        </p:txBody>
      </p:sp>
    </p:spTree>
    <p:extLst>
      <p:ext uri="{BB962C8B-B14F-4D97-AF65-F5344CB8AC3E}">
        <p14:creationId xmlns:p14="http://schemas.microsoft.com/office/powerpoint/2010/main" val="106979859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(A) </a:t>
            </a:r>
            <a:r>
              <a:rPr lang="en-GB" sz="2800" dirty="0" err="1"/>
              <a:t>EuPRAXIA</a:t>
            </a:r>
            <a:r>
              <a:rPr lang="en-GB" sz="2800" dirty="0"/>
              <a:t> Horizon2020 Design Study    </a:t>
            </a:r>
            <a:r>
              <a:rPr lang="en-GB" sz="2000" i="1" dirty="0"/>
              <a:t>(DESY coordinated)</a:t>
            </a:r>
            <a:endParaRPr lang="en-US" sz="2400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European Plasma Accelerator Infrastructure with Pilot Users, site-independent (now mid-term)</a:t>
            </a:r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469581" y="5517232"/>
            <a:ext cx="3310331" cy="23511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Char char="•"/>
            </a:pPr>
            <a:endParaRPr lang="en-GB" sz="2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406847" y="1260421"/>
            <a:ext cx="5102682" cy="5125913"/>
          </a:xfrm>
          <a:prstGeom prst="rect">
            <a:avLst/>
          </a:prstGeom>
        </p:spPr>
        <p:txBody>
          <a:bodyPr>
            <a:noAutofit/>
          </a:bodyPr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Collaboration of </a:t>
            </a:r>
            <a:r>
              <a:rPr lang="en-GB" b="1" dirty="0"/>
              <a:t>40 institutes</a:t>
            </a:r>
          </a:p>
          <a:p>
            <a:pPr lvl="1"/>
            <a:r>
              <a:rPr lang="en-US" sz="1400" b="1" dirty="0"/>
              <a:t>16 EU laboratories </a:t>
            </a:r>
            <a:r>
              <a:rPr lang="en-US" sz="1400" dirty="0"/>
              <a:t>are beneficiaries</a:t>
            </a:r>
          </a:p>
          <a:p>
            <a:pPr lvl="1"/>
            <a:r>
              <a:rPr lang="en-US" sz="1400" b="1" dirty="0"/>
              <a:t>24 associated partners </a:t>
            </a:r>
            <a:r>
              <a:rPr lang="en-US" sz="1400" dirty="0"/>
              <a:t>from EU, Europe, Asia and US contribute in-kind, 4 joined after 1</a:t>
            </a:r>
            <a:r>
              <a:rPr lang="en-US" sz="1400" baseline="30000" dirty="0"/>
              <a:t>st</a:t>
            </a:r>
            <a:r>
              <a:rPr lang="en-US" sz="1400" dirty="0"/>
              <a:t> year: </a:t>
            </a:r>
            <a:br>
              <a:rPr lang="en-US" sz="1400" dirty="0"/>
            </a:br>
            <a:r>
              <a:rPr lang="en-US" sz="1400" dirty="0"/>
              <a:t>KIT (Germany), FZJ (Germany), </a:t>
            </a:r>
            <a:br>
              <a:rPr lang="en-US" sz="1400" dirty="0"/>
            </a:br>
            <a:r>
              <a:rPr lang="en-US" sz="1400" dirty="0"/>
              <a:t>University Jerusalem (Israel), IAP (Russia)</a:t>
            </a:r>
          </a:p>
          <a:p>
            <a:pPr lvl="1"/>
            <a:r>
              <a:rPr lang="en-US" sz="1400" dirty="0"/>
              <a:t>2 additional associate partners just joined: University Belfast, Ferdinand-Braun-Institute, Leibniz Association, Berlin</a:t>
            </a:r>
          </a:p>
          <a:p>
            <a:r>
              <a:rPr lang="en-US" sz="1800" dirty="0"/>
              <a:t>Collaboration brings together:</a:t>
            </a:r>
          </a:p>
          <a:p>
            <a:pPr lvl="1"/>
            <a:r>
              <a:rPr lang="en-US" sz="1400" dirty="0"/>
              <a:t>Big science labs: photon science, particle physics</a:t>
            </a:r>
          </a:p>
          <a:p>
            <a:pPr lvl="1"/>
            <a:r>
              <a:rPr lang="en-US" sz="1400" dirty="0"/>
              <a:t>Laser laboratories: high power lasers</a:t>
            </a:r>
          </a:p>
          <a:p>
            <a:pPr lvl="1"/>
            <a:r>
              <a:rPr lang="en-US" sz="1400" dirty="0"/>
              <a:t>International laboratories: CERN, ELI (associated)</a:t>
            </a:r>
          </a:p>
          <a:p>
            <a:pPr lvl="1"/>
            <a:r>
              <a:rPr lang="en-US" sz="1400" dirty="0"/>
              <a:t>Universities: accelerator research, plasma, laser</a:t>
            </a:r>
          </a:p>
          <a:p>
            <a:r>
              <a:rPr lang="en-US" sz="1800" dirty="0"/>
              <a:t>Organized in </a:t>
            </a:r>
            <a:r>
              <a:rPr lang="en-US" sz="1800" b="1" dirty="0"/>
              <a:t>8 EU-funded work packages </a:t>
            </a:r>
            <a:r>
              <a:rPr lang="en-US" sz="1800" dirty="0"/>
              <a:t>and </a:t>
            </a:r>
            <a:r>
              <a:rPr lang="en-US" sz="1800" b="1" dirty="0"/>
              <a:t>6 in-kind work packages</a:t>
            </a:r>
          </a:p>
          <a:p>
            <a:r>
              <a:rPr lang="en-US" sz="1800" b="1" dirty="0"/>
              <a:t>125 scientists </a:t>
            </a:r>
            <a:r>
              <a:rPr lang="en-US" sz="1800" dirty="0"/>
              <a:t>in our work list</a:t>
            </a:r>
          </a:p>
        </p:txBody>
      </p:sp>
      <p:pic>
        <p:nvPicPr>
          <p:cNvPr id="8" name="Picture 2" descr="C:\Users\pawalker\Downloads\banner screen sho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59300" y="1267252"/>
            <a:ext cx="2368103" cy="5064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Screen Shot 2016-07-31 at 16.43.3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157" y="1269957"/>
            <a:ext cx="3866998" cy="291450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21191" y="4595602"/>
            <a:ext cx="2805017" cy="14773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It is a relatively small infrastructure so several bids for hosting it are being prepared in Italy, Germany, </a:t>
            </a:r>
            <a:r>
              <a:rPr lang="mr-IN" dirty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142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>
                <a:latin typeface="Arial" charset="0"/>
              </a:rPr>
              <a:t>EuPRAXIA</a:t>
            </a:r>
            <a:r>
              <a:rPr lang="en-US" sz="2800" dirty="0">
                <a:latin typeface="Arial" charset="0"/>
              </a:rPr>
              <a:t>: A European Strategy for Accelerator Innovation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Do the required intermediate step between proof of principle and production facility </a:t>
            </a:r>
            <a:r>
              <a:rPr lang="mr-IN" dirty="0"/>
              <a:t>–</a:t>
            </a:r>
            <a:r>
              <a:rPr lang="en-US" dirty="0"/>
              <a:t> make one acc. unit!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020" y="5345717"/>
            <a:ext cx="2003425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049463" y="1588"/>
            <a:ext cx="5913437" cy="10223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dirty="0">
              <a:latin typeface="Arial" charset="0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136016881"/>
              </p:ext>
            </p:extLst>
          </p:nvPr>
        </p:nvGraphicFramePr>
        <p:xfrm>
          <a:off x="493398" y="901316"/>
          <a:ext cx="11293154" cy="5274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Picture 23" descr="C:\Users\rmun\AppData\Local\Microsoft\Windows\Temporary Internet Files\Content.Outlook\M7WKAF2O\H61A9216-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82" y="4051905"/>
            <a:ext cx="1533525" cy="216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557" y="5375880"/>
            <a:ext cx="930275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495" y="5375880"/>
            <a:ext cx="1490662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2" descr="C:\Users\rmun\AppData\Local\Microsoft\Windows\Temporary Internet Files\Content.Outlook\M7WKAF2O\H61A9182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457" y="5407630"/>
            <a:ext cx="1619250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8889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9" name="TextBox 8"/>
          <p:cNvSpPr txBox="1"/>
          <p:nvPr/>
        </p:nvSpPr>
        <p:spPr>
          <a:xfrm>
            <a:off x="2171467" y="1610529"/>
            <a:ext cx="7781096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0">
                    <a:alpha val="22000"/>
                  </a:srgbClr>
                </a:solidFill>
              </a:rPr>
              <a:t>eXcellence</a:t>
            </a:r>
            <a:r>
              <a:rPr lang="en-US" sz="9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0">
                    <a:alpha val="22000"/>
                  </a:srgbClr>
                </a:solidFill>
              </a:rPr>
              <a:t> </a:t>
            </a:r>
          </a:p>
          <a:p>
            <a:pPr algn="ctr">
              <a:defRPr/>
            </a:pPr>
            <a:r>
              <a:rPr lang="en-US" sz="9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0">
                    <a:alpha val="22000"/>
                  </a:srgbClr>
                </a:solidFill>
              </a:rPr>
              <a:t>In Applications</a:t>
            </a:r>
          </a:p>
        </p:txBody>
      </p:sp>
      <p:pic>
        <p:nvPicPr>
          <p:cNvPr id="10" name="Picture 9" descr="Screen Shot 2016-07-31 at 15.26.05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9776" y="180167"/>
            <a:ext cx="4105275" cy="3086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 descr="Screen Shot 2016-07-31 at 15.26.24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2389" y="170642"/>
            <a:ext cx="4137025" cy="3095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Screen Shot 2016-07-31 at 15.26.43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9776" y="3482167"/>
            <a:ext cx="4121150" cy="3097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Screen Shot 2016-07-31 at 15.27.02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2389" y="3469467"/>
            <a:ext cx="4129087" cy="3109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1854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>
                <a:latin typeface="Calibri"/>
                <a:cs typeface="Calibri"/>
              </a:rPr>
              <a:t>EuPRAXIA</a:t>
            </a:r>
            <a:r>
              <a:rPr lang="en-US" sz="3200" dirty="0">
                <a:latin typeface="Calibri"/>
                <a:cs typeface="Calibri"/>
              </a:rPr>
              <a:t> Conceptual Design: Complete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US">
                <a:latin typeface="Calibri"/>
              </a:rPr>
              <a:t>Novel High Gradient Particle Accelerators | Ralph Assmann | JUAS 2021</a:t>
            </a:r>
            <a:endParaRPr lang="en-GB" dirty="0">
              <a:latin typeface="Calibri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4FCAE5-FBF9-4843-91B6-CBE6AC91153C}"/>
              </a:ext>
            </a:extLst>
          </p:cNvPr>
          <p:cNvSpPr txBox="1">
            <a:spLocks/>
          </p:cNvSpPr>
          <p:nvPr/>
        </p:nvSpPr>
        <p:spPr>
          <a:xfrm>
            <a:off x="429887" y="997704"/>
            <a:ext cx="5137787" cy="4908310"/>
          </a:xfrm>
          <a:prstGeom prst="rect">
            <a:avLst/>
          </a:prstGeom>
        </p:spPr>
        <p:txBody>
          <a:bodyPr/>
          <a:lstStyle>
            <a:lvl1pPr marL="228573" indent="-228573" algn="l" defTabSz="91428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18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58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00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43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86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30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73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18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2400" b="1" dirty="0">
                <a:solidFill>
                  <a:prstClr val="black"/>
                </a:solidFill>
                <a:latin typeface="Calibri"/>
              </a:rPr>
              <a:t>First ever international design of a </a:t>
            </a:r>
            <a:br>
              <a:rPr lang="en-US" sz="2400" b="1" dirty="0">
                <a:solidFill>
                  <a:prstClr val="black"/>
                </a:solidFill>
                <a:latin typeface="Calibri"/>
              </a:rPr>
            </a:br>
            <a:r>
              <a:rPr lang="en-US" sz="2400" b="1" dirty="0">
                <a:solidFill>
                  <a:prstClr val="black"/>
                </a:solidFill>
                <a:latin typeface="Calibri"/>
              </a:rPr>
              <a:t>plasma accelerator facility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rgbClr val="FF0000"/>
                </a:solidFill>
                <a:latin typeface="Calibri"/>
              </a:rPr>
              <a:t>CDR completed on time and submitted to EU on Oct 30</a:t>
            </a:r>
            <a:r>
              <a:rPr lang="en-US" sz="2400" b="1" baseline="30000" dirty="0">
                <a:solidFill>
                  <a:srgbClr val="FF0000"/>
                </a:solidFill>
                <a:latin typeface="Calibri"/>
              </a:rPr>
              <a:t>th</a:t>
            </a:r>
            <a:r>
              <a:rPr lang="en-US" sz="2400" b="1" dirty="0">
                <a:solidFill>
                  <a:srgbClr val="FF0000"/>
                </a:solidFill>
                <a:latin typeface="Calibri"/>
              </a:rPr>
              <a:t>, 2019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CDR includes several </a:t>
            </a:r>
            <a:r>
              <a:rPr lang="en-US" sz="2400" b="1" dirty="0">
                <a:solidFill>
                  <a:prstClr val="black"/>
                </a:solidFill>
                <a:latin typeface="Calibri"/>
              </a:rPr>
              <a:t>new ideas and concepts, published at high level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(e.g. Physical Review Letters)</a:t>
            </a: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prstClr val="black"/>
                </a:solidFill>
                <a:latin typeface="Calibri"/>
              </a:rPr>
              <a:t>Industry support in Advisory Board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: Thales (France), Amplitude (France),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Trumpf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Scientific (Germany)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44F2E4-228F-4A1A-8494-2887D68F27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4306" y="1039233"/>
            <a:ext cx="2988625" cy="3955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E9175B-50F5-434C-9AA1-F61369685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3268" y="1039233"/>
            <a:ext cx="2818960" cy="3997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CA41401-B385-4D39-8354-9AE0E2534144}"/>
              </a:ext>
            </a:extLst>
          </p:cNvPr>
          <p:cNvSpPr/>
          <p:nvPr/>
        </p:nvSpPr>
        <p:spPr>
          <a:xfrm>
            <a:off x="5578431" y="5237103"/>
            <a:ext cx="6036625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178"/>
            <a:r>
              <a:rPr lang="en-US" sz="1900" b="1" dirty="0">
                <a:solidFill>
                  <a:prstClr val="black"/>
                </a:solidFill>
                <a:latin typeface="Arial"/>
              </a:rPr>
              <a:t>653 page CDR</a:t>
            </a:r>
            <a:r>
              <a:rPr lang="en-US" sz="1900" dirty="0">
                <a:solidFill>
                  <a:prstClr val="black"/>
                </a:solidFill>
                <a:latin typeface="Arial"/>
              </a:rPr>
              <a:t>, 240 scientists contributed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13FB874-D206-4783-9D14-E1CA93C9BAC3}"/>
              </a:ext>
            </a:extLst>
          </p:cNvPr>
          <p:cNvSpPr/>
          <p:nvPr/>
        </p:nvSpPr>
        <p:spPr>
          <a:xfrm>
            <a:off x="6266042" y="5700881"/>
            <a:ext cx="3539110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78"/>
            <a:r>
              <a:rPr lang="en-US" sz="1900" dirty="0">
                <a:solidFill>
                  <a:prstClr val="black"/>
                </a:solidFill>
                <a:latin typeface="Arial"/>
              </a:rPr>
              <a:t>http://www.eupraxia-project.eu/</a:t>
            </a:r>
          </a:p>
        </p:txBody>
      </p:sp>
    </p:spTree>
    <p:extLst>
      <p:ext uri="{BB962C8B-B14F-4D97-AF65-F5344CB8AC3E}">
        <p14:creationId xmlns:p14="http://schemas.microsoft.com/office/powerpoint/2010/main" val="4026319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err="1"/>
              <a:t>EuPRAXIA</a:t>
            </a:r>
            <a:r>
              <a:rPr lang="en-GB" sz="2800" dirty="0"/>
              <a:t> Objectives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/>
                </a:solidFill>
                <a:latin typeface="Arial"/>
              </a:rPr>
              <a:t>Novel High Gradient Particle Accelerators | Ralph Assmann | JUAS 2021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err="1"/>
              <a:t>EuPRAXIA</a:t>
            </a:r>
            <a:r>
              <a:rPr lang="en-GB" dirty="0"/>
              <a:t> is a conceptual design study for a 5 </a:t>
            </a:r>
            <a:r>
              <a:rPr lang="en-GB" dirty="0" err="1"/>
              <a:t>GeV</a:t>
            </a:r>
            <a:r>
              <a:rPr lang="en-GB" dirty="0"/>
              <a:t> electron plasma accelerator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15477" y="1221443"/>
            <a:ext cx="11443663" cy="37670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306342" y="1269958"/>
            <a:ext cx="11535032" cy="5255386"/>
          </a:xfrm>
          <a:prstGeom prst="rect">
            <a:avLst/>
          </a:prstGeom>
        </p:spPr>
        <p:txBody>
          <a:bodyPr>
            <a:noAutofit/>
          </a:bodyPr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800"/>
              </a:spcBef>
              <a:buFont typeface="+mj-lt"/>
              <a:buAutoNum type="arabicPeriod"/>
            </a:pPr>
            <a:r>
              <a:rPr lang="en-US" sz="2000" dirty="0">
                <a:solidFill>
                  <a:prstClr val="black"/>
                </a:solidFill>
                <a:latin typeface="Arial"/>
              </a:rPr>
              <a:t>Address </a:t>
            </a:r>
            <a:r>
              <a:rPr lang="en-US" sz="2000" b="1" dirty="0">
                <a:solidFill>
                  <a:prstClr val="black"/>
                </a:solidFill>
                <a:latin typeface="Arial"/>
              </a:rPr>
              <a:t>quality</a:t>
            </a:r>
            <a:r>
              <a:rPr lang="en-US" sz="2000" dirty="0">
                <a:solidFill>
                  <a:prstClr val="black"/>
                </a:solidFill>
                <a:latin typeface="Arial"/>
              </a:rPr>
              <a:t>. Show </a:t>
            </a:r>
            <a:r>
              <a:rPr lang="en-US" sz="2000" b="1" dirty="0">
                <a:solidFill>
                  <a:prstClr val="black"/>
                </a:solidFill>
                <a:latin typeface="Arial"/>
              </a:rPr>
              <a:t>plasma accelerator technology is usable</a:t>
            </a:r>
            <a:r>
              <a:rPr lang="en-US" sz="2000" dirty="0">
                <a:solidFill>
                  <a:prstClr val="black"/>
                </a:solidFill>
                <a:latin typeface="Arial"/>
              </a:rPr>
              <a:t>:</a:t>
            </a:r>
          </a:p>
          <a:p>
            <a:pPr lvl="1">
              <a:spcBef>
                <a:spcPts val="800"/>
              </a:spcBef>
            </a:pPr>
            <a:r>
              <a:rPr lang="en-US" dirty="0">
                <a:solidFill>
                  <a:prstClr val="black"/>
                </a:solidFill>
                <a:latin typeface="Arial"/>
              </a:rPr>
              <a:t>Incorporate established accelerator technology for optimal quality</a:t>
            </a:r>
          </a:p>
          <a:p>
            <a:pPr lvl="1">
              <a:spcBef>
                <a:spcPts val="800"/>
              </a:spcBef>
            </a:pPr>
            <a:r>
              <a:rPr lang="en-US" dirty="0">
                <a:solidFill>
                  <a:prstClr val="black"/>
                </a:solidFill>
                <a:latin typeface="Arial"/>
              </a:rPr>
              <a:t>Combine expertise from accelerator, laser labs, industry, international partners</a:t>
            </a:r>
          </a:p>
          <a:p>
            <a:pPr lvl="1">
              <a:spcBef>
                <a:spcPts val="800"/>
              </a:spcBef>
            </a:pPr>
            <a:r>
              <a:rPr lang="en-US" dirty="0">
                <a:solidFill>
                  <a:prstClr val="black"/>
                </a:solidFill>
                <a:latin typeface="Arial"/>
              </a:rPr>
              <a:t>Develop new technical solutions and a few use cases</a:t>
            </a:r>
          </a:p>
          <a:p>
            <a:pPr marL="457200" indent="-457200">
              <a:spcBef>
                <a:spcPts val="800"/>
              </a:spcBef>
              <a:buFont typeface="+mj-lt"/>
              <a:buAutoNum type="arabicPeriod"/>
            </a:pPr>
            <a:r>
              <a:rPr lang="en-GB" sz="2000" dirty="0">
                <a:solidFill>
                  <a:prstClr val="black"/>
                </a:solidFill>
                <a:latin typeface="Arial"/>
              </a:rPr>
              <a:t>Show </a:t>
            </a:r>
            <a:r>
              <a:rPr lang="en-GB" sz="2000" b="1" dirty="0">
                <a:solidFill>
                  <a:prstClr val="black"/>
                </a:solidFill>
                <a:latin typeface="Arial"/>
              </a:rPr>
              <a:t>benefit in size and cost </a:t>
            </a:r>
            <a:r>
              <a:rPr lang="en-GB" sz="2000" dirty="0">
                <a:solidFill>
                  <a:prstClr val="black"/>
                </a:solidFill>
                <a:latin typeface="Arial"/>
              </a:rPr>
              <a:t>versus established RF technology:</a:t>
            </a:r>
            <a:endParaRPr lang="en-US" sz="2000" dirty="0">
              <a:solidFill>
                <a:prstClr val="black"/>
              </a:solidFill>
              <a:latin typeface="Arial"/>
            </a:endParaRPr>
          </a:p>
          <a:p>
            <a:pPr lvl="1">
              <a:spcBef>
                <a:spcPts val="800"/>
              </a:spcBef>
            </a:pPr>
            <a:r>
              <a:rPr lang="en-US" dirty="0">
                <a:solidFill>
                  <a:prstClr val="black"/>
                </a:solidFill>
                <a:latin typeface="Arial"/>
              </a:rPr>
              <a:t>Proposed solutions must offer a significant benefit, e.g. fitting constrained spaces (small labs, hospitals) and/or must be less effective.</a:t>
            </a:r>
          </a:p>
          <a:p>
            <a:pPr lvl="1">
              <a:spcBef>
                <a:spcPts val="800"/>
              </a:spcBef>
            </a:pPr>
            <a:r>
              <a:rPr lang="en-US" dirty="0">
                <a:solidFill>
                  <a:prstClr val="black"/>
                </a:solidFill>
                <a:latin typeface="Arial"/>
              </a:rPr>
              <a:t>Cost benefits must include low operational costs (turn-key, industrial lasers at high repetition rate, cost-effective RF components, ...): small team, remote OP, </a:t>
            </a:r>
            <a:r>
              <a:rPr lang="mr-IN" dirty="0">
                <a:solidFill>
                  <a:prstClr val="black"/>
                </a:solidFill>
              </a:rPr>
              <a:t>…</a:t>
            </a:r>
            <a:endParaRPr lang="en-GB" dirty="0">
              <a:solidFill>
                <a:prstClr val="black"/>
              </a:solidFill>
              <a:latin typeface="Arial"/>
            </a:endParaRPr>
          </a:p>
          <a:p>
            <a:pPr lvl="1">
              <a:spcBef>
                <a:spcPts val="800"/>
              </a:spcBef>
            </a:pPr>
            <a:endParaRPr lang="en-GB" sz="100" i="1" dirty="0">
              <a:solidFill>
                <a:prstClr val="black"/>
              </a:solidFill>
              <a:latin typeface="Arial"/>
            </a:endParaRPr>
          </a:p>
          <a:p>
            <a:pPr marL="0" indent="0">
              <a:spcBef>
                <a:spcPts val="200"/>
              </a:spcBef>
              <a:buFont typeface="Arial" panose="020B0604020202020204" pitchFamily="34" charset="0"/>
              <a:buNone/>
            </a:pPr>
            <a:r>
              <a:rPr lang="en-GB" i="1" dirty="0">
                <a:solidFill>
                  <a:prstClr val="black"/>
                </a:solidFill>
                <a:latin typeface="Arial"/>
              </a:rPr>
              <a:t>Note: </a:t>
            </a:r>
            <a:r>
              <a:rPr lang="en-GB" i="1" dirty="0" err="1">
                <a:solidFill>
                  <a:prstClr val="black"/>
                </a:solidFill>
                <a:latin typeface="Arial"/>
              </a:rPr>
              <a:t>EuPRAXIA</a:t>
            </a:r>
            <a:r>
              <a:rPr lang="en-GB" i="1" dirty="0">
                <a:solidFill>
                  <a:prstClr val="black"/>
                </a:solidFill>
                <a:latin typeface="Arial"/>
              </a:rPr>
              <a:t> will initially be </a:t>
            </a:r>
            <a:r>
              <a:rPr lang="en-GB" b="1" i="1" dirty="0">
                <a:solidFill>
                  <a:prstClr val="black"/>
                </a:solidFill>
                <a:latin typeface="Arial"/>
              </a:rPr>
              <a:t>low power </a:t>
            </a:r>
            <a:r>
              <a:rPr lang="en-GB" i="1" dirty="0">
                <a:solidFill>
                  <a:prstClr val="black"/>
                </a:solidFill>
                <a:latin typeface="Arial"/>
              </a:rPr>
              <a:t>and</a:t>
            </a:r>
            <a:r>
              <a:rPr lang="en-GB" b="1" i="1" dirty="0">
                <a:solidFill>
                  <a:prstClr val="black"/>
                </a:solidFill>
                <a:latin typeface="Arial"/>
              </a:rPr>
              <a:t> low wall-plug power efficiency</a:t>
            </a:r>
          </a:p>
          <a:p>
            <a:pPr>
              <a:spcBef>
                <a:spcPts val="200"/>
              </a:spcBef>
              <a:buFont typeface="Arial" charset="0"/>
              <a:buChar char="•"/>
            </a:pPr>
            <a:r>
              <a:rPr lang="en-GB" sz="1400" i="1" dirty="0">
                <a:solidFill>
                  <a:prstClr val="black"/>
                </a:solidFill>
                <a:latin typeface="Arial"/>
                <a:sym typeface="Wingdings"/>
              </a:rPr>
              <a:t>Baseline (10 Hz):  10s of Watt with ~ 1 </a:t>
            </a:r>
            <a:r>
              <a:rPr lang="en-GB" sz="1400" i="1" dirty="0" err="1">
                <a:solidFill>
                  <a:prstClr val="black"/>
                </a:solidFill>
                <a:latin typeface="Arial"/>
                <a:sym typeface="Wingdings"/>
              </a:rPr>
              <a:t>mJ</a:t>
            </a:r>
            <a:r>
              <a:rPr lang="en-GB" sz="1400" i="1" dirty="0">
                <a:solidFill>
                  <a:prstClr val="black"/>
                </a:solidFill>
                <a:latin typeface="Arial"/>
                <a:sym typeface="Wingdings"/>
              </a:rPr>
              <a:t>/photon pulse energy</a:t>
            </a:r>
          </a:p>
          <a:p>
            <a:pPr>
              <a:spcBef>
                <a:spcPts val="200"/>
              </a:spcBef>
              <a:buFont typeface="Arial" charset="0"/>
              <a:buChar char="•"/>
            </a:pPr>
            <a:r>
              <a:rPr lang="en-GB" sz="1400" i="1" dirty="0">
                <a:solidFill>
                  <a:prstClr val="black"/>
                </a:solidFill>
                <a:latin typeface="Arial"/>
                <a:sym typeface="Wingdings"/>
              </a:rPr>
              <a:t>Efforts with </a:t>
            </a:r>
            <a:r>
              <a:rPr lang="en-GB" sz="1400" b="1" i="1" dirty="0">
                <a:solidFill>
                  <a:srgbClr val="FF0000"/>
                </a:solidFill>
                <a:latin typeface="Arial"/>
                <a:sym typeface="Wingdings"/>
              </a:rPr>
              <a:t>industry and laser institutes </a:t>
            </a:r>
            <a:r>
              <a:rPr lang="en-GB" sz="1400" i="1" dirty="0">
                <a:solidFill>
                  <a:prstClr val="black"/>
                </a:solidFill>
                <a:latin typeface="Arial"/>
                <a:sym typeface="Wingdings"/>
              </a:rPr>
              <a:t>to improve rep. rate &amp; efficiency (incorporate </a:t>
            </a:r>
            <a:r>
              <a:rPr lang="en-GB" sz="1400" i="1" dirty="0" err="1">
                <a:solidFill>
                  <a:prstClr val="black"/>
                </a:solidFill>
                <a:latin typeface="Arial"/>
                <a:sym typeface="Wingdings"/>
              </a:rPr>
              <a:t>fiber</a:t>
            </a:r>
            <a:r>
              <a:rPr lang="en-GB" sz="1400" i="1" dirty="0">
                <a:solidFill>
                  <a:prstClr val="black"/>
                </a:solidFill>
                <a:latin typeface="Arial"/>
                <a:sym typeface="Wingdings"/>
              </a:rPr>
              <a:t>-based lasers with 30 % efficiency)</a:t>
            </a:r>
            <a:endParaRPr lang="en-GB" sz="1800" i="1" dirty="0">
              <a:solidFill>
                <a:prstClr val="black"/>
              </a:solidFill>
              <a:latin typeface="Arial"/>
            </a:endParaRPr>
          </a:p>
          <a:p>
            <a:pPr>
              <a:spcBef>
                <a:spcPts val="800"/>
              </a:spcBef>
            </a:pPr>
            <a:endParaRPr lang="en-GB" sz="20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987143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Already working today: Medical Imaging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from J.M. Cole et al, John-Adams-Institute, UK</a:t>
            </a:r>
          </a:p>
        </p:txBody>
      </p:sp>
      <p:pic>
        <p:nvPicPr>
          <p:cNvPr id="10" name="Picture 7" descr="Screen Shot 2016-12-05 at 00.53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849" y="1372070"/>
            <a:ext cx="3948799" cy="2354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51" y="1165646"/>
            <a:ext cx="4468812" cy="481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615" y="1364994"/>
            <a:ext cx="2896814" cy="467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20296" y="1434413"/>
            <a:ext cx="2064930" cy="1653686"/>
          </a:xfrm>
          <a:prstGeom prst="rect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76158" y="1276175"/>
            <a:ext cx="3008954" cy="4936567"/>
          </a:xfrm>
          <a:prstGeom prst="rect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03891" y="5582333"/>
            <a:ext cx="357251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Laser plasma based </a:t>
            </a:r>
            <a:r>
              <a:rPr lang="en-US" sz="1600" b="1" dirty="0" err="1">
                <a:solidFill>
                  <a:srgbClr val="FF0000"/>
                </a:solidFill>
              </a:rPr>
              <a:t>betatron</a:t>
            </a:r>
            <a:r>
              <a:rPr lang="en-US" sz="1600" b="1" dirty="0">
                <a:solidFill>
                  <a:srgbClr val="FF0000"/>
                </a:solidFill>
              </a:rPr>
              <a:t> X ray source</a:t>
            </a:r>
          </a:p>
        </p:txBody>
      </p:sp>
    </p:spTree>
    <p:extLst>
      <p:ext uri="{BB962C8B-B14F-4D97-AF65-F5344CB8AC3E}">
        <p14:creationId xmlns:p14="http://schemas.microsoft.com/office/powerpoint/2010/main" val="283578953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Vision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Toshi</a:t>
            </a:r>
            <a:r>
              <a:rPr lang="en-US" dirty="0"/>
              <a:t> Tajima 2010</a:t>
            </a:r>
          </a:p>
        </p:txBody>
      </p:sp>
      <p:pic>
        <p:nvPicPr>
          <p:cNvPr id="9" name="Picture 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6679" y="359957"/>
            <a:ext cx="5531959" cy="5831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5632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Slow-down in Energy Increase of Frontier Accelerators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Livingston plot leveling off </a:t>
            </a:r>
            <a:r>
              <a:rPr lang="mr-IN" dirty="0"/>
              <a:t>–</a:t>
            </a:r>
            <a:r>
              <a:rPr lang="en-US" dirty="0"/>
              <a:t> here our version, giving beam energy versus time</a:t>
            </a:r>
          </a:p>
        </p:txBody>
      </p:sp>
      <p:pic>
        <p:nvPicPr>
          <p:cNvPr id="10" name="Content Placeholder 3" descr="linvingston-rwa-step-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79" r="-3679"/>
          <a:stretch>
            <a:fillRect/>
          </a:stretch>
        </p:blipFill>
        <p:spPr>
          <a:xfrm>
            <a:off x="501386" y="1448302"/>
            <a:ext cx="8489731" cy="4792663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6701680" y="1790633"/>
            <a:ext cx="790322" cy="292347"/>
          </a:xfrm>
          <a:prstGeom prst="rect">
            <a:avLst/>
          </a:prstGeom>
          <a:noFill/>
        </p:spPr>
        <p:txBody>
          <a:bodyPr wrap="none" lIns="91400" tIns="45700" rIns="91400" bIns="45700" rtlCol="0">
            <a:spAutoFit/>
          </a:bodyPr>
          <a:lstStyle/>
          <a:p>
            <a:r>
              <a:rPr lang="en-US" sz="1300" b="1" i="1" dirty="0" err="1"/>
              <a:t>HiLumi</a:t>
            </a:r>
            <a:endParaRPr lang="en-US" sz="1300" b="1" i="1" dirty="0"/>
          </a:p>
        </p:txBody>
      </p:sp>
      <p:sp>
        <p:nvSpPr>
          <p:cNvPr id="31" name="Rectangle 30"/>
          <p:cNvSpPr/>
          <p:nvPr/>
        </p:nvSpPr>
        <p:spPr bwMode="auto">
          <a:xfrm>
            <a:off x="7504166" y="1732251"/>
            <a:ext cx="158761" cy="158761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0" tIns="45700" rIns="91400" bIns="45700" numCol="1" spcCol="0" rtlCol="0" anchor="t" anchorCtr="0" compatLnSpc="1">
            <a:prstTxWarp prst="textNoShape">
              <a:avLst/>
            </a:prstTxWarp>
          </a:bodyPr>
          <a:lstStyle/>
          <a:p>
            <a:pPr defTabSz="913996" eaLnBrk="0" hangingPunct="0"/>
            <a:endParaRPr lang="en-US"/>
          </a:p>
        </p:txBody>
      </p:sp>
      <p:sp>
        <p:nvSpPr>
          <p:cNvPr id="32" name="Rectangle 31"/>
          <p:cNvSpPr/>
          <p:nvPr/>
        </p:nvSpPr>
        <p:spPr bwMode="auto">
          <a:xfrm>
            <a:off x="6939332" y="2541310"/>
            <a:ext cx="158761" cy="158761"/>
          </a:xfrm>
          <a:prstGeom prst="rect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0" tIns="45700" rIns="91400" bIns="45700" numCol="1" spcCol="0" rtlCol="0" anchor="t" anchorCtr="0" compatLnSpc="1">
            <a:prstTxWarp prst="textNoShape">
              <a:avLst/>
            </a:prstTxWarp>
          </a:bodyPr>
          <a:lstStyle/>
          <a:p>
            <a:pPr defTabSz="913996" eaLnBrk="0" hangingPunct="0"/>
            <a:endParaRPr lang="en-US"/>
          </a:p>
        </p:txBody>
      </p:sp>
      <p:sp>
        <p:nvSpPr>
          <p:cNvPr id="33" name="Rectangle 32"/>
          <p:cNvSpPr/>
          <p:nvPr/>
        </p:nvSpPr>
        <p:spPr bwMode="auto">
          <a:xfrm>
            <a:off x="9194758" y="1629384"/>
            <a:ext cx="158761" cy="158761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0" tIns="45700" rIns="91400" bIns="45700" numCol="1" spcCol="0" rtlCol="0" anchor="t" anchorCtr="0" compatLnSpc="1">
            <a:prstTxWarp prst="textNoShape">
              <a:avLst/>
            </a:prstTxWarp>
          </a:bodyPr>
          <a:lstStyle/>
          <a:p>
            <a:pPr defTabSz="913996" eaLnBrk="0" hangingPunct="0"/>
            <a:endParaRPr lang="en-US"/>
          </a:p>
        </p:txBody>
      </p:sp>
      <p:sp>
        <p:nvSpPr>
          <p:cNvPr id="34" name="Rectangle 33"/>
          <p:cNvSpPr/>
          <p:nvPr/>
        </p:nvSpPr>
        <p:spPr bwMode="auto">
          <a:xfrm>
            <a:off x="9190580" y="2643719"/>
            <a:ext cx="158761" cy="158761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0" tIns="45700" rIns="91400" bIns="45700" numCol="1" spcCol="0" rtlCol="0" anchor="t" anchorCtr="0" compatLnSpc="1">
            <a:prstTxWarp prst="textNoShape">
              <a:avLst/>
            </a:prstTxWarp>
          </a:bodyPr>
          <a:lstStyle/>
          <a:p>
            <a:pPr defTabSz="913996" eaLnBrk="0" hangingPunct="0"/>
            <a:endParaRPr lang="en-US"/>
          </a:p>
        </p:txBody>
      </p:sp>
      <p:sp>
        <p:nvSpPr>
          <p:cNvPr id="35" name="Rectangle 34"/>
          <p:cNvSpPr/>
          <p:nvPr/>
        </p:nvSpPr>
        <p:spPr bwMode="auto">
          <a:xfrm>
            <a:off x="9190952" y="1999121"/>
            <a:ext cx="158761" cy="158761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0" tIns="45700" rIns="91400" bIns="45700" numCol="1" spcCol="0" rtlCol="0" anchor="t" anchorCtr="0" compatLnSpc="1">
            <a:prstTxWarp prst="textNoShape">
              <a:avLst/>
            </a:prstTxWarp>
          </a:bodyPr>
          <a:lstStyle/>
          <a:p>
            <a:pPr defTabSz="913996" eaLnBrk="0" hangingPunct="0"/>
            <a:endParaRPr lang="en-US"/>
          </a:p>
        </p:txBody>
      </p:sp>
      <p:sp>
        <p:nvSpPr>
          <p:cNvPr id="36" name="Rectangle 35"/>
          <p:cNvSpPr/>
          <p:nvPr/>
        </p:nvSpPr>
        <p:spPr bwMode="auto">
          <a:xfrm>
            <a:off x="9186775" y="3013456"/>
            <a:ext cx="158761" cy="158761"/>
          </a:xfrm>
          <a:prstGeom prst="rect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0" tIns="45700" rIns="91400" bIns="45700" numCol="1" spcCol="0" rtlCol="0" anchor="t" anchorCtr="0" compatLnSpc="1">
            <a:prstTxWarp prst="textNoShape">
              <a:avLst/>
            </a:prstTxWarp>
          </a:bodyPr>
          <a:lstStyle/>
          <a:p>
            <a:pPr defTabSz="913996" eaLnBrk="0" hangingPunct="0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9380959" y="1521133"/>
            <a:ext cx="1963799" cy="338554"/>
          </a:xfrm>
          <a:prstGeom prst="rect">
            <a:avLst/>
          </a:prstGeom>
          <a:noFill/>
        </p:spPr>
        <p:txBody>
          <a:bodyPr wrap="none" lIns="91400" tIns="45700" rIns="91400" bIns="45700" rtlCol="0">
            <a:spAutoFit/>
          </a:bodyPr>
          <a:lstStyle/>
          <a:p>
            <a:r>
              <a:rPr lang="en-US" dirty="0"/>
              <a:t>Hadron acc. project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386810" y="1905542"/>
            <a:ext cx="2135020" cy="338554"/>
          </a:xfrm>
          <a:prstGeom prst="rect">
            <a:avLst/>
          </a:prstGeom>
          <a:noFill/>
        </p:spPr>
        <p:txBody>
          <a:bodyPr wrap="none" lIns="91400" tIns="45700" rIns="91400" bIns="45700" rtlCol="0">
            <a:spAutoFit/>
          </a:bodyPr>
          <a:lstStyle/>
          <a:p>
            <a:r>
              <a:rPr lang="en-US" dirty="0"/>
              <a:t>Hadron acc. proposal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409681" y="2538356"/>
            <a:ext cx="1918414" cy="338554"/>
          </a:xfrm>
          <a:prstGeom prst="rect">
            <a:avLst/>
          </a:prstGeom>
          <a:noFill/>
        </p:spPr>
        <p:txBody>
          <a:bodyPr wrap="none" lIns="91400" tIns="45700" rIns="91400" bIns="45700" rtlCol="0">
            <a:spAutoFit/>
          </a:bodyPr>
          <a:lstStyle/>
          <a:p>
            <a:r>
              <a:rPr lang="en-US" dirty="0"/>
              <a:t>Lepton acc. project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403325" y="2910554"/>
            <a:ext cx="2089634" cy="338554"/>
          </a:xfrm>
          <a:prstGeom prst="rect">
            <a:avLst/>
          </a:prstGeom>
          <a:noFill/>
        </p:spPr>
        <p:txBody>
          <a:bodyPr wrap="none" lIns="91400" tIns="45700" rIns="91400" bIns="45700" rtlCol="0">
            <a:spAutoFit/>
          </a:bodyPr>
          <a:lstStyle/>
          <a:p>
            <a:r>
              <a:rPr lang="en-US" dirty="0"/>
              <a:t>Lepton acc. proposal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98853" y="4014444"/>
            <a:ext cx="361560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Advance of new colliders limited by practical constraints on required resources (budget, manpower) and size (does it fit on site?)</a:t>
            </a:r>
          </a:p>
        </p:txBody>
      </p:sp>
    </p:spTree>
    <p:extLst>
      <p:ext uri="{BB962C8B-B14F-4D97-AF65-F5344CB8AC3E}">
        <p14:creationId xmlns:p14="http://schemas.microsoft.com/office/powerpoint/2010/main" val="669288939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92F903E-65A0-44BB-B896-E8114E291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749909D-9DFE-4C8F-9003-111D0D9D7E2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US">
                <a:latin typeface="Calibri"/>
              </a:rPr>
              <a:t>Novel High Gradient Particle Accelerators | Ralph Assmann | JUAS 2021</a:t>
            </a:r>
            <a:endParaRPr lang="en-GB" dirty="0">
              <a:latin typeface="Calibri"/>
            </a:endParaRPr>
          </a:p>
        </p:txBody>
      </p:sp>
      <p:pic>
        <p:nvPicPr>
          <p:cNvPr id="5" name="Picture 1" descr="A picture containing table, indoor, sitting, small&#10;&#10;Description automatically generated">
            <a:extLst>
              <a:ext uri="{FF2B5EF4-FFF2-40B4-BE49-F238E27FC236}">
                <a16:creationId xmlns:a16="http://schemas.microsoft.com/office/drawing/2014/main" id="{C29E391F-2083-450E-B6FC-69873BA49D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id="{D2B2CE13-A80A-4B5F-9595-5578AA3B469F}"/>
              </a:ext>
            </a:extLst>
          </p:cNvPr>
          <p:cNvSpPr txBox="1"/>
          <p:nvPr/>
        </p:nvSpPr>
        <p:spPr>
          <a:xfrm>
            <a:off x="69850" y="1238250"/>
            <a:ext cx="6076950" cy="92333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defTabSz="914286"/>
            <a:r>
              <a:rPr lang="de-DE" i="1" dirty="0">
                <a:solidFill>
                  <a:prstClr val="black"/>
                </a:solidFill>
                <a:latin typeface="Calibri"/>
              </a:rPr>
              <a:t>Fully plasma-based beamline for generating betatron radiation as a </a:t>
            </a:r>
            <a:r>
              <a:rPr lang="de-DE" b="1" i="1" dirty="0">
                <a:solidFill>
                  <a:prstClr val="black"/>
                </a:solidFill>
                <a:latin typeface="Calibri"/>
              </a:rPr>
              <a:t>compact X-ray source for medical imaging and material analysis</a:t>
            </a:r>
            <a:r>
              <a:rPr lang="de-DE" i="1" dirty="0">
                <a:solidFill>
                  <a:prstClr val="black"/>
                </a:solidFill>
                <a:latin typeface="Calibri"/>
              </a:rPr>
              <a:t>. The user area is behind the wall on the right.</a:t>
            </a:r>
            <a:endParaRPr lang="en-GB" i="1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7" name="Group 10">
            <a:extLst>
              <a:ext uri="{FF2B5EF4-FFF2-40B4-BE49-F238E27FC236}">
                <a16:creationId xmlns:a16="http://schemas.microsoft.com/office/drawing/2014/main" id="{51CE4D32-AEC4-4CC8-8331-4867AD29B6C6}"/>
              </a:ext>
            </a:extLst>
          </p:cNvPr>
          <p:cNvGrpSpPr/>
          <p:nvPr/>
        </p:nvGrpSpPr>
        <p:grpSpPr>
          <a:xfrm rot="16200000">
            <a:off x="1006886" y="-749823"/>
            <a:ext cx="1015171" cy="2801501"/>
            <a:chOff x="9706890" y="0"/>
            <a:chExt cx="2485110" cy="6858000"/>
          </a:xfrm>
          <a:solidFill>
            <a:srgbClr val="224B93"/>
          </a:solidFill>
        </p:grpSpPr>
        <p:sp>
          <p:nvSpPr>
            <p:cNvPr id="8" name="Rectangle 11">
              <a:extLst>
                <a:ext uri="{FF2B5EF4-FFF2-40B4-BE49-F238E27FC236}">
                  <a16:creationId xmlns:a16="http://schemas.microsoft.com/office/drawing/2014/main" id="{5E8AB42E-C696-4A1C-B756-79D44094DB1A}"/>
                </a:ext>
              </a:extLst>
            </p:cNvPr>
            <p:cNvSpPr/>
            <p:nvPr/>
          </p:nvSpPr>
          <p:spPr>
            <a:xfrm>
              <a:off x="9706890" y="0"/>
              <a:ext cx="2485110" cy="6858000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55"/>
              <a:endParaRPr lang="en-US" sz="1600" dirty="0" err="1">
                <a:solidFill>
                  <a:prstClr val="black"/>
                </a:solidFill>
                <a:latin typeface="Arial"/>
              </a:endParaRPr>
            </a:p>
          </p:txBody>
        </p:sp>
        <p:pic>
          <p:nvPicPr>
            <p:cNvPr id="9" name="Picture 12">
              <a:extLst>
                <a:ext uri="{FF2B5EF4-FFF2-40B4-BE49-F238E27FC236}">
                  <a16:creationId xmlns:a16="http://schemas.microsoft.com/office/drawing/2014/main" id="{3EDE4264-C7CF-443B-9A20-6B9C90C7E4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26017" y="2196221"/>
              <a:ext cx="5461452" cy="2470513"/>
            </a:xfrm>
            <a:prstGeom prst="rect">
              <a:avLst/>
            </a:prstGeom>
            <a:grpFill/>
          </p:spPr>
        </p:pic>
      </p:grpSp>
      <p:sp>
        <p:nvSpPr>
          <p:cNvPr id="10" name="TextBox 9"/>
          <p:cNvSpPr txBox="1"/>
          <p:nvPr/>
        </p:nvSpPr>
        <p:spPr>
          <a:xfrm>
            <a:off x="94578" y="6390218"/>
            <a:ext cx="3502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6"/>
            <a:r>
              <a:rPr lang="en-US" i="1" dirty="0">
                <a:solidFill>
                  <a:prstClr val="white"/>
                </a:solidFill>
                <a:effectLst>
                  <a:glow rad="101600">
                    <a:prstClr val="black">
                      <a:alpha val="75000"/>
                    </a:prstClr>
                  </a:glow>
                </a:effectLst>
                <a:latin typeface="Calibri"/>
              </a:rPr>
              <a:t>EuPRAXIA facility rendering picture</a:t>
            </a:r>
          </a:p>
        </p:txBody>
      </p:sp>
    </p:spTree>
    <p:extLst>
      <p:ext uri="{BB962C8B-B14F-4D97-AF65-F5344CB8AC3E}">
        <p14:creationId xmlns:p14="http://schemas.microsoft.com/office/powerpoint/2010/main" val="371640199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15129" y="-272186"/>
            <a:ext cx="8827214" cy="132556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Design: Positron Annihilation Spectroscopy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US"/>
              <a:t>Novel High Gradient Particle Accelerators | Ralph Assmann | JUAS 2021</a:t>
            </a:r>
            <a:endParaRPr lang="en-GB" dirty="0"/>
          </a:p>
        </p:txBody>
      </p:sp>
      <p:pic>
        <p:nvPicPr>
          <p:cNvPr id="5" name="Picture 4" descr="Screenshot 2019-09-18 at 11.50.5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3" r="50043" b="28367"/>
          <a:stretch/>
        </p:blipFill>
        <p:spPr>
          <a:xfrm>
            <a:off x="132902" y="889660"/>
            <a:ext cx="6261207" cy="527243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74286" y="5979454"/>
            <a:ext cx="3133922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Courtesy M. </a:t>
            </a:r>
            <a:r>
              <a:rPr lang="en-US" i="1" dirty="0" err="1"/>
              <a:t>Butterling</a:t>
            </a:r>
            <a:r>
              <a:rPr lang="en-US" i="1" dirty="0"/>
              <a:t>, HZDR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255524" y="1122384"/>
            <a:ext cx="5794344" cy="2274309"/>
            <a:chOff x="6255524" y="1122385"/>
            <a:chExt cx="4756019" cy="157015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/>
            <a:srcRect r="64339"/>
            <a:stretch/>
          </p:blipFill>
          <p:spPr>
            <a:xfrm>
              <a:off x="6255524" y="1122385"/>
              <a:ext cx="2368402" cy="156543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l="64272"/>
            <a:stretch/>
          </p:blipFill>
          <p:spPr>
            <a:xfrm>
              <a:off x="8638692" y="1127102"/>
              <a:ext cx="2372851" cy="1565433"/>
            </a:xfrm>
            <a:prstGeom prst="rect">
              <a:avLst/>
            </a:prstGeom>
          </p:spPr>
        </p:pic>
      </p:grpSp>
      <p:sp>
        <p:nvSpPr>
          <p:cNvPr id="9" name="Content Placeholder 5"/>
          <p:cNvSpPr>
            <a:spLocks noGrp="1"/>
          </p:cNvSpPr>
          <p:nvPr>
            <p:ph idx="1"/>
          </p:nvPr>
        </p:nvSpPr>
        <p:spPr>
          <a:xfrm>
            <a:off x="6320274" y="3765901"/>
            <a:ext cx="5640992" cy="2525368"/>
          </a:xfrm>
        </p:spPr>
        <p:txBody>
          <a:bodyPr>
            <a:normAutofit/>
          </a:bodyPr>
          <a:lstStyle/>
          <a:p>
            <a:r>
              <a:rPr lang="en-US" sz="2400" dirty="0"/>
              <a:t>EuPRAXIA would provide access to unique regime of detecting small defects at large penetration depths</a:t>
            </a:r>
          </a:p>
          <a:p>
            <a:r>
              <a:rPr lang="en-US" sz="2400" dirty="0"/>
              <a:t>Does not require highest quality of electron beam</a:t>
            </a:r>
          </a:p>
          <a:p>
            <a:pPr lvl="1"/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9077988" y="5806314"/>
            <a:ext cx="2114562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err="1"/>
              <a:t>Gianluca</a:t>
            </a:r>
            <a:r>
              <a:rPr lang="en-US" i="1" dirty="0"/>
              <a:t> </a:t>
            </a:r>
            <a:r>
              <a:rPr lang="en-US" i="1" dirty="0" err="1"/>
              <a:t>Sarri</a:t>
            </a:r>
            <a:r>
              <a:rPr lang="en-US" i="1" dirty="0"/>
              <a:t> et al</a:t>
            </a:r>
          </a:p>
        </p:txBody>
      </p:sp>
    </p:spTree>
    <p:extLst>
      <p:ext uri="{BB962C8B-B14F-4D97-AF65-F5344CB8AC3E}">
        <p14:creationId xmlns:p14="http://schemas.microsoft.com/office/powerpoint/2010/main" val="224832074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indoor, table, counter, kitchen&#10;&#10;Description automatically generated">
            <a:extLst>
              <a:ext uri="{FF2B5EF4-FFF2-40B4-BE49-F238E27FC236}">
                <a16:creationId xmlns:a16="http://schemas.microsoft.com/office/drawing/2014/main" id="{43FDC9BE-1588-488F-881C-97F0C49A45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F11E54B-FAD8-4A74-AC0B-23347276D98D}"/>
              </a:ext>
            </a:extLst>
          </p:cNvPr>
          <p:cNvSpPr txBox="1"/>
          <p:nvPr/>
        </p:nvSpPr>
        <p:spPr>
          <a:xfrm>
            <a:off x="0" y="119913"/>
            <a:ext cx="6680200" cy="92333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de-DE" sz="1800" i="1" dirty="0"/>
              <a:t>Fully plasma-based beamline for generating </a:t>
            </a:r>
            <a:r>
              <a:rPr lang="de-DE" sz="1800" b="1" i="1" dirty="0"/>
              <a:t>electron and </a:t>
            </a:r>
            <a:r>
              <a:rPr lang="de-DE" sz="1800" b="1" i="1" dirty="0" err="1"/>
              <a:t>positron</a:t>
            </a:r>
            <a:r>
              <a:rPr lang="de-DE" sz="1800" b="1" i="1" dirty="0"/>
              <a:t> </a:t>
            </a:r>
            <a:r>
              <a:rPr lang="de-DE" sz="1800" b="1" i="1" dirty="0" err="1"/>
              <a:t>beams</a:t>
            </a:r>
            <a:r>
              <a:rPr lang="de-DE" sz="1800" i="1" dirty="0"/>
              <a:t>. The accelerator stages can be seen in the front. In the back the beamline splits and leads to two user areas behind the back wall. </a:t>
            </a:r>
            <a:endParaRPr lang="en-GB" sz="1800" i="1" dirty="0"/>
          </a:p>
        </p:txBody>
      </p:sp>
      <p:grpSp>
        <p:nvGrpSpPr>
          <p:cNvPr id="5" name="Group 10">
            <a:extLst>
              <a:ext uri="{FF2B5EF4-FFF2-40B4-BE49-F238E27FC236}">
                <a16:creationId xmlns:a16="http://schemas.microsoft.com/office/drawing/2014/main" id="{C0818043-DBD3-4BC6-B17E-8883700E25D4}"/>
              </a:ext>
            </a:extLst>
          </p:cNvPr>
          <p:cNvGrpSpPr/>
          <p:nvPr/>
        </p:nvGrpSpPr>
        <p:grpSpPr>
          <a:xfrm rot="16200000">
            <a:off x="10191710" y="-773252"/>
            <a:ext cx="1015171" cy="2801501"/>
            <a:chOff x="9706890" y="0"/>
            <a:chExt cx="2485110" cy="6858000"/>
          </a:xfrm>
          <a:solidFill>
            <a:srgbClr val="224B93"/>
          </a:solidFill>
        </p:grpSpPr>
        <p:sp>
          <p:nvSpPr>
            <p:cNvPr id="6" name="Rectangle 11">
              <a:extLst>
                <a:ext uri="{FF2B5EF4-FFF2-40B4-BE49-F238E27FC236}">
                  <a16:creationId xmlns:a16="http://schemas.microsoft.com/office/drawing/2014/main" id="{CF57EBF7-6EA0-48E1-A680-906A09F3E691}"/>
                </a:ext>
              </a:extLst>
            </p:cNvPr>
            <p:cNvSpPr/>
            <p:nvPr/>
          </p:nvSpPr>
          <p:spPr>
            <a:xfrm>
              <a:off x="9706890" y="0"/>
              <a:ext cx="2485110" cy="6858000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55"/>
              <a:endParaRPr lang="en-US" sz="1600" dirty="0" err="1">
                <a:solidFill>
                  <a:prstClr val="black"/>
                </a:solidFill>
                <a:latin typeface="Arial"/>
              </a:endParaRPr>
            </a:p>
          </p:txBody>
        </p:sp>
        <p:pic>
          <p:nvPicPr>
            <p:cNvPr id="7" name="Picture 12">
              <a:extLst>
                <a:ext uri="{FF2B5EF4-FFF2-40B4-BE49-F238E27FC236}">
                  <a16:creationId xmlns:a16="http://schemas.microsoft.com/office/drawing/2014/main" id="{02FC401A-518F-487C-A2C6-DE05DD99E4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26017" y="2196221"/>
              <a:ext cx="5461452" cy="2470513"/>
            </a:xfrm>
            <a:prstGeom prst="rect">
              <a:avLst/>
            </a:prstGeom>
            <a:grpFill/>
          </p:spPr>
        </p:pic>
      </p:grpSp>
      <p:sp>
        <p:nvSpPr>
          <p:cNvPr id="8" name="TextBox 7"/>
          <p:cNvSpPr txBox="1"/>
          <p:nvPr/>
        </p:nvSpPr>
        <p:spPr>
          <a:xfrm>
            <a:off x="94578" y="6390218"/>
            <a:ext cx="3502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solidFill>
                  <a:schemeClr val="bg1"/>
                </a:solidFill>
                <a:effectLst>
                  <a:glow rad="101600">
                    <a:schemeClr val="tx1">
                      <a:alpha val="75000"/>
                    </a:schemeClr>
                  </a:glow>
                </a:effectLst>
              </a:rPr>
              <a:t>EuPRAXIA facility rendering picture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US">
                <a:latin typeface="Calibri"/>
              </a:rPr>
              <a:t>Novel High Gradient Particle Accelerators | Ralph Assmann | JUAS 2021</a:t>
            </a:r>
            <a:endParaRPr lang="en-GB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6336006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Try to finally realize low energy spread</a:t>
            </a:r>
            <a:r>
              <a:rPr lang="mr-IN" dirty="0"/>
              <a:t>…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Old proposal from Simon van der Meer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8800" y="1265024"/>
            <a:ext cx="3053833" cy="1008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98800" y="2633176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1985 van der Meer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4191" y="3492940"/>
            <a:ext cx="6624736" cy="2789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743615" y="1404972"/>
            <a:ext cx="40155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Beam loading, energy spread and efficiency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11168" y="1275025"/>
            <a:ext cx="3278531" cy="23420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680" y="3123763"/>
            <a:ext cx="1412776" cy="141277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45570" y="4718159"/>
            <a:ext cx="4223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van der Meer: Nobel Prize Physics for invention of stochastic cooling </a:t>
            </a:r>
            <a:r>
              <a:rPr lang="en-US" dirty="0">
                <a:sym typeface="Wingdings"/>
              </a:rPr>
              <a:t> </a:t>
            </a:r>
            <a:r>
              <a:rPr lang="en-US" dirty="0" err="1">
                <a:sym typeface="Wingdings"/>
              </a:rPr>
              <a:t>SppS</a:t>
            </a:r>
            <a:r>
              <a:rPr lang="en-US" dirty="0">
                <a:sym typeface="Wingdings"/>
              </a:rPr>
              <a:t> collider at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44548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external timing for laser-driven plasma accelerators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Achieve required sub-femtosecond timing and accuracy</a:t>
            </a:r>
            <a:r>
              <a:rPr lang="mr-IN" dirty="0"/>
              <a:t>…</a:t>
            </a:r>
            <a:endParaRPr lang="en-US" dirty="0"/>
          </a:p>
        </p:txBody>
      </p:sp>
      <p:pic>
        <p:nvPicPr>
          <p:cNvPr id="9" name="Picture 8" descr="Screen Shot 2017-09-27 at 19.48.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788" y="1355321"/>
            <a:ext cx="7377371" cy="2286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Screen Shot 2017-09-27 at 19.55.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2235" y="3465159"/>
            <a:ext cx="8460432" cy="27458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Oval 10"/>
          <p:cNvSpPr/>
          <p:nvPr/>
        </p:nvSpPr>
        <p:spPr>
          <a:xfrm>
            <a:off x="1397771" y="2264015"/>
            <a:ext cx="1800200" cy="432048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790230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Reduce energy spread by a novel scheme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Novel High Gradient Particle Accelerators | Ralph Assmann | JUAS 2021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Jump from positive (focusing) to negative phase (defocusing) of plasma accelerator </a:t>
            </a:r>
            <a:r>
              <a:rPr lang="en-US" dirty="0">
                <a:sym typeface="Wingdings"/>
              </a:rPr>
              <a:t> kind of FODO scheme</a:t>
            </a:r>
            <a:r>
              <a:rPr lang="en-US" dirty="0"/>
              <a:t>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160" y="1340719"/>
            <a:ext cx="8676456" cy="26434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787" y="3015046"/>
            <a:ext cx="4825107" cy="32039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Oval 10"/>
          <p:cNvSpPr/>
          <p:nvPr/>
        </p:nvSpPr>
        <p:spPr>
          <a:xfrm>
            <a:off x="505178" y="2337110"/>
            <a:ext cx="1368152" cy="432048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 rot="21384086">
            <a:off x="625414" y="4290352"/>
            <a:ext cx="6017532" cy="180049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1600" dirty="0"/>
              <a:t>... and many more good ideas and concepts in- and outside of EuPRAXIA </a:t>
            </a:r>
          </a:p>
          <a:p>
            <a:pPr algn="ctr">
              <a:spcAft>
                <a:spcPts val="1800"/>
              </a:spcAft>
            </a:pPr>
            <a:r>
              <a:rPr lang="en-US" sz="1600" b="1" dirty="0">
                <a:solidFill>
                  <a:srgbClr val="FF0000"/>
                </a:solidFill>
              </a:rPr>
              <a:t>kHz beams, long guiding, plasma lenses, high charge, improved quality, hybrid </a:t>
            </a:r>
            <a:r>
              <a:rPr lang="en-US" sz="1600" b="1" dirty="0" err="1">
                <a:solidFill>
                  <a:srgbClr val="FF0000"/>
                </a:solidFill>
              </a:rPr>
              <a:t>nano-emittance</a:t>
            </a:r>
            <a:r>
              <a:rPr lang="en-US" sz="1600" b="1" dirty="0">
                <a:solidFill>
                  <a:srgbClr val="FF0000"/>
                </a:solidFill>
              </a:rPr>
              <a:t> guns, application development, </a:t>
            </a:r>
            <a:r>
              <a:rPr lang="en-US" sz="1600" b="1" dirty="0" err="1">
                <a:solidFill>
                  <a:srgbClr val="FF0000"/>
                </a:solidFill>
              </a:rPr>
              <a:t>undulator</a:t>
            </a:r>
            <a:r>
              <a:rPr lang="en-US" sz="1600" b="1" dirty="0">
                <a:solidFill>
                  <a:srgbClr val="FF0000"/>
                </a:solidFill>
              </a:rPr>
              <a:t> radiation, novel </a:t>
            </a:r>
            <a:r>
              <a:rPr lang="en-US" sz="1600" b="1" dirty="0" err="1">
                <a:solidFill>
                  <a:srgbClr val="FF0000"/>
                </a:solidFill>
              </a:rPr>
              <a:t>undulators</a:t>
            </a:r>
            <a:r>
              <a:rPr lang="en-US" sz="1600" b="1" dirty="0">
                <a:solidFill>
                  <a:srgbClr val="FF0000"/>
                </a:solidFill>
              </a:rPr>
              <a:t>,  theory advances, better and faster simulations, hollow plasmas, ...</a:t>
            </a:r>
          </a:p>
        </p:txBody>
      </p:sp>
    </p:spTree>
    <p:extLst>
      <p:ext uri="{BB962C8B-B14F-4D97-AF65-F5344CB8AC3E}">
        <p14:creationId xmlns:p14="http://schemas.microsoft.com/office/powerpoint/2010/main" val="59258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15129" y="177218"/>
            <a:ext cx="8856748" cy="935231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Compact Multi-Stage Plasma-Based Accelerator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Novel High Gradient Particle Accelerators | Ralph Assmann | JUAS 2021</a:t>
            </a:r>
            <a:endParaRPr lang="en-GB" dirty="0">
              <a:latin typeface="Arial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C6BB12-CAF3-4AAE-95F3-0292D6E4B689}"/>
              </a:ext>
            </a:extLst>
          </p:cNvPr>
          <p:cNvGrpSpPr/>
          <p:nvPr/>
        </p:nvGrpSpPr>
        <p:grpSpPr>
          <a:xfrm>
            <a:off x="206738" y="1061875"/>
            <a:ext cx="8845430" cy="5111247"/>
            <a:chOff x="4151906" y="2435665"/>
            <a:chExt cx="7784876" cy="3887293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FF7985C5-749E-4367-98CB-BD4F0A67AA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51906" y="2435665"/>
              <a:ext cx="7784876" cy="3887293"/>
            </a:xfrm>
            <a:prstGeom prst="rect">
              <a:avLst/>
            </a:prstGeom>
            <a:effectLst>
              <a:outerShdw blurRad="266700" sx="102000" sy="102000" algn="ctr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D7350DA8-A11A-45EC-84AB-F6A72F7AFFF8}"/>
                </a:ext>
              </a:extLst>
            </p:cNvPr>
            <p:cNvCxnSpPr>
              <a:cxnSpLocks/>
            </p:cNvCxnSpPr>
            <p:nvPr/>
          </p:nvCxnSpPr>
          <p:spPr>
            <a:xfrm>
              <a:off x="8249466" y="5517232"/>
              <a:ext cx="432048" cy="1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6853DF-F824-43EC-A6AE-4C36264D123A}"/>
                </a:ext>
              </a:extLst>
            </p:cNvPr>
            <p:cNvCxnSpPr>
              <a:cxnSpLocks/>
            </p:cNvCxnSpPr>
            <p:nvPr/>
          </p:nvCxnSpPr>
          <p:spPr>
            <a:xfrm>
              <a:off x="5481798" y="5692612"/>
              <a:ext cx="1910346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9391810" y="1063313"/>
            <a:ext cx="256391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6"/>
            <a:r>
              <a:rPr lang="en-US" sz="2000" dirty="0">
                <a:solidFill>
                  <a:prstClr val="black"/>
                </a:solidFill>
                <a:latin typeface="Arial"/>
              </a:rPr>
              <a:t>Combined RF plus optical scheme</a:t>
            </a:r>
          </a:p>
          <a:p>
            <a:pPr defTabSz="914286"/>
            <a:endParaRPr lang="en-US" sz="2000" dirty="0">
              <a:solidFill>
                <a:prstClr val="black"/>
              </a:solidFill>
              <a:latin typeface="Arial"/>
            </a:endParaRPr>
          </a:p>
          <a:p>
            <a:pPr marL="285750" indent="-285750" defTabSz="914286">
              <a:spcAft>
                <a:spcPts val="1200"/>
              </a:spcAft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Arial"/>
              </a:rPr>
              <a:t>1.5 m long</a:t>
            </a:r>
          </a:p>
          <a:p>
            <a:pPr marL="285750" indent="-285750" defTabSz="914286">
              <a:spcAft>
                <a:spcPts val="1200"/>
              </a:spcAft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Arial"/>
              </a:rPr>
              <a:t>5.5 GeV</a:t>
            </a:r>
          </a:p>
          <a:p>
            <a:pPr marL="285750" indent="-285750" defTabSz="914286">
              <a:spcAft>
                <a:spcPts val="1200"/>
              </a:spcAft>
              <a:buFont typeface="Arial"/>
              <a:buChar char="•"/>
            </a:pPr>
            <a:r>
              <a:rPr lang="en-US" sz="2400" b="1" dirty="0">
                <a:solidFill>
                  <a:srgbClr val="FF0000"/>
                </a:solidFill>
                <a:latin typeface="Arial"/>
              </a:rPr>
              <a:t>0.03%</a:t>
            </a:r>
            <a:r>
              <a:rPr lang="en-US" sz="2000" dirty="0">
                <a:solidFill>
                  <a:prstClr val="black"/>
                </a:solidFill>
                <a:latin typeface="Arial"/>
              </a:rPr>
              <a:t> slice energy spread</a:t>
            </a:r>
          </a:p>
          <a:p>
            <a:pPr marL="285750" indent="-285750" defTabSz="914286">
              <a:spcAft>
                <a:spcPts val="1200"/>
              </a:spcAft>
              <a:buFont typeface="Arial"/>
              <a:buChar char="•"/>
            </a:pPr>
            <a:r>
              <a:rPr lang="en-US" sz="2400" b="1" dirty="0">
                <a:solidFill>
                  <a:srgbClr val="FF0000"/>
                </a:solidFill>
                <a:latin typeface="Arial"/>
              </a:rPr>
              <a:t>0.12 %</a:t>
            </a:r>
            <a:r>
              <a:rPr lang="en-US" sz="2000" dirty="0">
                <a:solidFill>
                  <a:prstClr val="black"/>
                </a:solidFill>
                <a:latin typeface="Arial"/>
              </a:rPr>
              <a:t> total energy spread</a:t>
            </a:r>
          </a:p>
          <a:p>
            <a:pPr marL="285750" indent="-285750" defTabSz="914286">
              <a:spcAft>
                <a:spcPts val="1200"/>
              </a:spcAft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Arial"/>
              </a:rPr>
              <a:t>sub-micron </a:t>
            </a:r>
            <a:r>
              <a:rPr lang="en-US" sz="2000" dirty="0" err="1">
                <a:solidFill>
                  <a:prstClr val="black"/>
                </a:solidFill>
                <a:latin typeface="Arial"/>
              </a:rPr>
              <a:t>emittance</a:t>
            </a:r>
            <a:endParaRPr lang="en-US" sz="2000" dirty="0">
              <a:solidFill>
                <a:prstClr val="black"/>
              </a:solidFill>
              <a:latin typeface="Arial"/>
            </a:endParaRPr>
          </a:p>
          <a:p>
            <a:pPr marL="285750" indent="-285750" defTabSz="914286">
              <a:buFont typeface="Arial"/>
              <a:buChar char="•"/>
            </a:pPr>
            <a:endParaRPr lang="en-US" sz="2000" dirty="0" err="1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10160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15129" y="162450"/>
            <a:ext cx="8782913" cy="935231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Compact Multi-Stage Plasma-Based Accelerator</a:t>
            </a:r>
            <a:endParaRPr lang="en-US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Novel High Gradient Particle Accelerators | Ralph Assmann | JUAS 2021</a:t>
            </a:r>
            <a:endParaRPr lang="en-GB" dirty="0">
              <a:latin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BB5F2E3-ECC6-4E9E-A1F5-0D0FE31CB168}"/>
              </a:ext>
            </a:extLst>
          </p:cNvPr>
          <p:cNvSpPr/>
          <p:nvPr/>
        </p:nvSpPr>
        <p:spPr>
          <a:xfrm>
            <a:off x="2513137" y="3874312"/>
            <a:ext cx="36000" cy="577599"/>
          </a:xfrm>
          <a:prstGeom prst="rect">
            <a:avLst/>
          </a:prstGeom>
          <a:gradFill flip="none" rotWithShape="1">
            <a:gsLst>
              <a:gs pos="0">
                <a:srgbClr val="A5A5A5">
                  <a:lumMod val="89000"/>
                </a:srgbClr>
              </a:gs>
              <a:gs pos="23000">
                <a:srgbClr val="A5A5A5">
                  <a:lumMod val="89000"/>
                </a:srgbClr>
              </a:gs>
              <a:gs pos="69000">
                <a:srgbClr val="A5A5A5">
                  <a:lumMod val="75000"/>
                </a:srgbClr>
              </a:gs>
              <a:gs pos="97000">
                <a:srgbClr val="A5A5A5">
                  <a:lumMod val="7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>
              <a:rot lat="300000" lon="21299997" rev="0"/>
            </a:camera>
            <a:lightRig rig="threePt" dir="t">
              <a:rot lat="0" lon="0" rev="0"/>
            </a:lightRig>
          </a:scene3d>
          <a:sp3d extrusionH="1270000"/>
        </p:spPr>
        <p:txBody>
          <a:bodyPr rtlCol="0" anchor="ctr"/>
          <a:lstStyle/>
          <a:p>
            <a:pPr algn="ctr" defTabSz="914400">
              <a:defRPr/>
            </a:pPr>
            <a:endParaRPr 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" name="Trapezoid 19">
            <a:extLst>
              <a:ext uri="{FF2B5EF4-FFF2-40B4-BE49-F238E27FC236}">
                <a16:creationId xmlns:a16="http://schemas.microsoft.com/office/drawing/2014/main" id="{A6EAE96E-F5F9-4366-BEE5-EDCB1AA12D35}"/>
              </a:ext>
            </a:extLst>
          </p:cNvPr>
          <p:cNvSpPr/>
          <p:nvPr/>
        </p:nvSpPr>
        <p:spPr>
          <a:xfrm rot="5400000">
            <a:off x="1956016" y="3709135"/>
            <a:ext cx="748197" cy="265266"/>
          </a:xfrm>
          <a:custGeom>
            <a:avLst/>
            <a:gdLst>
              <a:gd name="connsiteX0" fmla="*/ 0 w 257680"/>
              <a:gd name="connsiteY0" fmla="*/ 458714 h 458714"/>
              <a:gd name="connsiteX1" fmla="*/ 88446 w 257680"/>
              <a:gd name="connsiteY1" fmla="*/ 0 h 458714"/>
              <a:gd name="connsiteX2" fmla="*/ 169234 w 257680"/>
              <a:gd name="connsiteY2" fmla="*/ 0 h 458714"/>
              <a:gd name="connsiteX3" fmla="*/ 257680 w 257680"/>
              <a:gd name="connsiteY3" fmla="*/ 458714 h 458714"/>
              <a:gd name="connsiteX4" fmla="*/ 0 w 257680"/>
              <a:gd name="connsiteY4" fmla="*/ 458714 h 458714"/>
              <a:gd name="connsiteX0" fmla="*/ 0 w 263080"/>
              <a:gd name="connsiteY0" fmla="*/ 442514 h 458714"/>
              <a:gd name="connsiteX1" fmla="*/ 93846 w 263080"/>
              <a:gd name="connsiteY1" fmla="*/ 0 h 458714"/>
              <a:gd name="connsiteX2" fmla="*/ 174634 w 263080"/>
              <a:gd name="connsiteY2" fmla="*/ 0 h 458714"/>
              <a:gd name="connsiteX3" fmla="*/ 263080 w 263080"/>
              <a:gd name="connsiteY3" fmla="*/ 458714 h 458714"/>
              <a:gd name="connsiteX4" fmla="*/ 0 w 263080"/>
              <a:gd name="connsiteY4" fmla="*/ 442514 h 458714"/>
              <a:gd name="connsiteX0" fmla="*/ 0 w 252280"/>
              <a:gd name="connsiteY0" fmla="*/ 442514 h 442514"/>
              <a:gd name="connsiteX1" fmla="*/ 93846 w 252280"/>
              <a:gd name="connsiteY1" fmla="*/ 0 h 442514"/>
              <a:gd name="connsiteX2" fmla="*/ 174634 w 252280"/>
              <a:gd name="connsiteY2" fmla="*/ 0 h 442514"/>
              <a:gd name="connsiteX3" fmla="*/ 252280 w 252280"/>
              <a:gd name="connsiteY3" fmla="*/ 422714 h 442514"/>
              <a:gd name="connsiteX4" fmla="*/ 0 w 252280"/>
              <a:gd name="connsiteY4" fmla="*/ 442514 h 442514"/>
              <a:gd name="connsiteX0" fmla="*/ 0 w 254080"/>
              <a:gd name="connsiteY0" fmla="*/ 442514 h 442514"/>
              <a:gd name="connsiteX1" fmla="*/ 93846 w 254080"/>
              <a:gd name="connsiteY1" fmla="*/ 0 h 442514"/>
              <a:gd name="connsiteX2" fmla="*/ 174634 w 254080"/>
              <a:gd name="connsiteY2" fmla="*/ 0 h 442514"/>
              <a:gd name="connsiteX3" fmla="*/ 254080 w 254080"/>
              <a:gd name="connsiteY3" fmla="*/ 442514 h 442514"/>
              <a:gd name="connsiteX4" fmla="*/ 0 w 254080"/>
              <a:gd name="connsiteY4" fmla="*/ 442514 h 442514"/>
              <a:gd name="connsiteX0" fmla="*/ 0 w 243280"/>
              <a:gd name="connsiteY0" fmla="*/ 426314 h 442514"/>
              <a:gd name="connsiteX1" fmla="*/ 83046 w 243280"/>
              <a:gd name="connsiteY1" fmla="*/ 0 h 442514"/>
              <a:gd name="connsiteX2" fmla="*/ 163834 w 243280"/>
              <a:gd name="connsiteY2" fmla="*/ 0 h 442514"/>
              <a:gd name="connsiteX3" fmla="*/ 243280 w 243280"/>
              <a:gd name="connsiteY3" fmla="*/ 442514 h 442514"/>
              <a:gd name="connsiteX4" fmla="*/ 0 w 243280"/>
              <a:gd name="connsiteY4" fmla="*/ 426314 h 442514"/>
              <a:gd name="connsiteX0" fmla="*/ 0 w 245080"/>
              <a:gd name="connsiteY0" fmla="*/ 431714 h 442514"/>
              <a:gd name="connsiteX1" fmla="*/ 84846 w 245080"/>
              <a:gd name="connsiteY1" fmla="*/ 0 h 442514"/>
              <a:gd name="connsiteX2" fmla="*/ 165634 w 245080"/>
              <a:gd name="connsiteY2" fmla="*/ 0 h 442514"/>
              <a:gd name="connsiteX3" fmla="*/ 245080 w 245080"/>
              <a:gd name="connsiteY3" fmla="*/ 442514 h 442514"/>
              <a:gd name="connsiteX4" fmla="*/ 0 w 245080"/>
              <a:gd name="connsiteY4" fmla="*/ 431714 h 442514"/>
              <a:gd name="connsiteX0" fmla="*/ 0 w 245080"/>
              <a:gd name="connsiteY0" fmla="*/ 446114 h 456914"/>
              <a:gd name="connsiteX1" fmla="*/ 18246 w 245080"/>
              <a:gd name="connsiteY1" fmla="*/ 0 h 456914"/>
              <a:gd name="connsiteX2" fmla="*/ 165634 w 245080"/>
              <a:gd name="connsiteY2" fmla="*/ 14400 h 456914"/>
              <a:gd name="connsiteX3" fmla="*/ 245080 w 245080"/>
              <a:gd name="connsiteY3" fmla="*/ 456914 h 456914"/>
              <a:gd name="connsiteX4" fmla="*/ 0 w 245080"/>
              <a:gd name="connsiteY4" fmla="*/ 446114 h 456914"/>
              <a:gd name="connsiteX0" fmla="*/ 0 w 245080"/>
              <a:gd name="connsiteY0" fmla="*/ 446114 h 456914"/>
              <a:gd name="connsiteX1" fmla="*/ 18246 w 245080"/>
              <a:gd name="connsiteY1" fmla="*/ 0 h 456914"/>
              <a:gd name="connsiteX2" fmla="*/ 241234 w 245080"/>
              <a:gd name="connsiteY2" fmla="*/ 1800 h 456914"/>
              <a:gd name="connsiteX3" fmla="*/ 245080 w 245080"/>
              <a:gd name="connsiteY3" fmla="*/ 456914 h 456914"/>
              <a:gd name="connsiteX4" fmla="*/ 0 w 245080"/>
              <a:gd name="connsiteY4" fmla="*/ 446114 h 456914"/>
              <a:gd name="connsiteX0" fmla="*/ 0 w 597880"/>
              <a:gd name="connsiteY0" fmla="*/ 224714 h 456914"/>
              <a:gd name="connsiteX1" fmla="*/ 371046 w 597880"/>
              <a:gd name="connsiteY1" fmla="*/ 0 h 456914"/>
              <a:gd name="connsiteX2" fmla="*/ 594034 w 597880"/>
              <a:gd name="connsiteY2" fmla="*/ 1800 h 456914"/>
              <a:gd name="connsiteX3" fmla="*/ 597880 w 597880"/>
              <a:gd name="connsiteY3" fmla="*/ 456914 h 456914"/>
              <a:gd name="connsiteX4" fmla="*/ 0 w 597880"/>
              <a:gd name="connsiteY4" fmla="*/ 224714 h 456914"/>
              <a:gd name="connsiteX0" fmla="*/ 0 w 594034"/>
              <a:gd name="connsiteY0" fmla="*/ 224714 h 246314"/>
              <a:gd name="connsiteX1" fmla="*/ 371046 w 594034"/>
              <a:gd name="connsiteY1" fmla="*/ 0 h 246314"/>
              <a:gd name="connsiteX2" fmla="*/ 594034 w 594034"/>
              <a:gd name="connsiteY2" fmla="*/ 1800 h 246314"/>
              <a:gd name="connsiteX3" fmla="*/ 300880 w 594034"/>
              <a:gd name="connsiteY3" fmla="*/ 246314 h 246314"/>
              <a:gd name="connsiteX4" fmla="*/ 0 w 594034"/>
              <a:gd name="connsiteY4" fmla="*/ 224714 h 246314"/>
              <a:gd name="connsiteX0" fmla="*/ 0 w 667834"/>
              <a:gd name="connsiteY0" fmla="*/ 170714 h 246314"/>
              <a:gd name="connsiteX1" fmla="*/ 444846 w 667834"/>
              <a:gd name="connsiteY1" fmla="*/ 0 h 246314"/>
              <a:gd name="connsiteX2" fmla="*/ 667834 w 667834"/>
              <a:gd name="connsiteY2" fmla="*/ 1800 h 246314"/>
              <a:gd name="connsiteX3" fmla="*/ 374680 w 667834"/>
              <a:gd name="connsiteY3" fmla="*/ 246314 h 246314"/>
              <a:gd name="connsiteX4" fmla="*/ 0 w 667834"/>
              <a:gd name="connsiteY4" fmla="*/ 170714 h 246314"/>
              <a:gd name="connsiteX0" fmla="*/ 0 w 667834"/>
              <a:gd name="connsiteY0" fmla="*/ 170714 h 217514"/>
              <a:gd name="connsiteX1" fmla="*/ 444846 w 667834"/>
              <a:gd name="connsiteY1" fmla="*/ 0 h 217514"/>
              <a:gd name="connsiteX2" fmla="*/ 667834 w 667834"/>
              <a:gd name="connsiteY2" fmla="*/ 1800 h 217514"/>
              <a:gd name="connsiteX3" fmla="*/ 309880 w 667834"/>
              <a:gd name="connsiteY3" fmla="*/ 217514 h 217514"/>
              <a:gd name="connsiteX4" fmla="*/ 0 w 667834"/>
              <a:gd name="connsiteY4" fmla="*/ 170714 h 217514"/>
              <a:gd name="connsiteX0" fmla="*/ 0 w 667834"/>
              <a:gd name="connsiteY0" fmla="*/ 170714 h 230114"/>
              <a:gd name="connsiteX1" fmla="*/ 444846 w 667834"/>
              <a:gd name="connsiteY1" fmla="*/ 0 h 230114"/>
              <a:gd name="connsiteX2" fmla="*/ 667834 w 667834"/>
              <a:gd name="connsiteY2" fmla="*/ 1800 h 230114"/>
              <a:gd name="connsiteX3" fmla="*/ 351280 w 667834"/>
              <a:gd name="connsiteY3" fmla="*/ 230114 h 230114"/>
              <a:gd name="connsiteX4" fmla="*/ 0 w 667834"/>
              <a:gd name="connsiteY4" fmla="*/ 170714 h 230114"/>
              <a:gd name="connsiteX0" fmla="*/ 0 w 743434"/>
              <a:gd name="connsiteY0" fmla="*/ 264314 h 264314"/>
              <a:gd name="connsiteX1" fmla="*/ 520446 w 743434"/>
              <a:gd name="connsiteY1" fmla="*/ 0 h 264314"/>
              <a:gd name="connsiteX2" fmla="*/ 743434 w 743434"/>
              <a:gd name="connsiteY2" fmla="*/ 1800 h 264314"/>
              <a:gd name="connsiteX3" fmla="*/ 426880 w 743434"/>
              <a:gd name="connsiteY3" fmla="*/ 230114 h 264314"/>
              <a:gd name="connsiteX4" fmla="*/ 0 w 743434"/>
              <a:gd name="connsiteY4" fmla="*/ 264314 h 264314"/>
              <a:gd name="connsiteX0" fmla="*/ 0 w 743434"/>
              <a:gd name="connsiteY0" fmla="*/ 265266 h 265266"/>
              <a:gd name="connsiteX1" fmla="*/ 503301 w 743434"/>
              <a:gd name="connsiteY1" fmla="*/ 0 h 265266"/>
              <a:gd name="connsiteX2" fmla="*/ 743434 w 743434"/>
              <a:gd name="connsiteY2" fmla="*/ 2752 h 265266"/>
              <a:gd name="connsiteX3" fmla="*/ 426880 w 743434"/>
              <a:gd name="connsiteY3" fmla="*/ 231066 h 265266"/>
              <a:gd name="connsiteX4" fmla="*/ 0 w 743434"/>
              <a:gd name="connsiteY4" fmla="*/ 265266 h 265266"/>
              <a:gd name="connsiteX0" fmla="*/ 0 w 748197"/>
              <a:gd name="connsiteY0" fmla="*/ 265266 h 265266"/>
              <a:gd name="connsiteX1" fmla="*/ 503301 w 748197"/>
              <a:gd name="connsiteY1" fmla="*/ 0 h 265266"/>
              <a:gd name="connsiteX2" fmla="*/ 748197 w 748197"/>
              <a:gd name="connsiteY2" fmla="*/ 2752 h 265266"/>
              <a:gd name="connsiteX3" fmla="*/ 426880 w 748197"/>
              <a:gd name="connsiteY3" fmla="*/ 231066 h 265266"/>
              <a:gd name="connsiteX4" fmla="*/ 0 w 748197"/>
              <a:gd name="connsiteY4" fmla="*/ 265266 h 26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8197" h="265266">
                <a:moveTo>
                  <a:pt x="0" y="265266"/>
                </a:moveTo>
                <a:lnTo>
                  <a:pt x="503301" y="0"/>
                </a:lnTo>
                <a:lnTo>
                  <a:pt x="748197" y="2752"/>
                </a:lnTo>
                <a:lnTo>
                  <a:pt x="426880" y="231066"/>
                </a:lnTo>
                <a:lnTo>
                  <a:pt x="0" y="265266"/>
                </a:lnTo>
                <a:close/>
              </a:path>
            </a:pathLst>
          </a:custGeom>
          <a:solidFill>
            <a:srgbClr val="C00000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CBE7AE0-2042-41C1-82C7-AEAF87F968C6}"/>
              </a:ext>
            </a:extLst>
          </p:cNvPr>
          <p:cNvGrpSpPr/>
          <p:nvPr/>
        </p:nvGrpSpPr>
        <p:grpSpPr>
          <a:xfrm>
            <a:off x="9642834" y="2833517"/>
            <a:ext cx="505437" cy="764045"/>
            <a:chOff x="1523791" y="1145852"/>
            <a:chExt cx="1937793" cy="2929270"/>
          </a:xfrm>
          <a:scene3d>
            <a:camera prst="orthographicFront">
              <a:rot lat="895356" lon="3888363" rev="0"/>
            </a:camera>
            <a:lightRig rig="balanced" dir="t">
              <a:rot lat="0" lon="0" rev="1200000"/>
            </a:lightRig>
          </a:scene3d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54CFE81-5887-4CB1-A784-A13EF80D47C8}"/>
                </a:ext>
              </a:extLst>
            </p:cNvPr>
            <p:cNvSpPr/>
            <p:nvPr/>
          </p:nvSpPr>
          <p:spPr>
            <a:xfrm>
              <a:off x="1523791" y="1145852"/>
              <a:ext cx="1268074" cy="292927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p3d extrusionH="1111250"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2" name="Chord 11">
              <a:extLst>
                <a:ext uri="{FF2B5EF4-FFF2-40B4-BE49-F238E27FC236}">
                  <a16:creationId xmlns:a16="http://schemas.microsoft.com/office/drawing/2014/main" id="{94725CCE-93D3-4E02-9AFC-22C053515CAA}"/>
                </a:ext>
              </a:extLst>
            </p:cNvPr>
            <p:cNvSpPr/>
            <p:nvPr/>
          </p:nvSpPr>
          <p:spPr>
            <a:xfrm>
              <a:off x="2127198" y="1968929"/>
              <a:ext cx="1334386" cy="1297172"/>
            </a:xfrm>
            <a:prstGeom prst="chord">
              <a:avLst>
                <a:gd name="adj1" fmla="val 5406974"/>
                <a:gd name="adj2" fmla="val 16200000"/>
              </a:avLst>
            </a:prstGeom>
            <a:solidFill>
              <a:srgbClr val="4472C4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sp3d extrusionH="1111250"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13" name="Block Arc 12">
            <a:extLst>
              <a:ext uri="{FF2B5EF4-FFF2-40B4-BE49-F238E27FC236}">
                <a16:creationId xmlns:a16="http://schemas.microsoft.com/office/drawing/2014/main" id="{C5D0B268-3CB5-4AB7-9D8A-F090E74C5518}"/>
              </a:ext>
            </a:extLst>
          </p:cNvPr>
          <p:cNvSpPr/>
          <p:nvPr/>
        </p:nvSpPr>
        <p:spPr>
          <a:xfrm>
            <a:off x="8775518" y="3072546"/>
            <a:ext cx="501683" cy="515471"/>
          </a:xfrm>
          <a:prstGeom prst="blockArc">
            <a:avLst>
              <a:gd name="adj1" fmla="val 5388646"/>
              <a:gd name="adj2" fmla="val 16179129"/>
              <a:gd name="adj3" fmla="val 26963"/>
            </a:avLst>
          </a:prstGeom>
          <a:solidFill>
            <a:srgbClr val="E7E6E6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>
              <a:rot lat="894000" lon="3888000" rev="0"/>
            </a:camera>
            <a:lightRig rig="balanced" dir="t"/>
          </a:scene3d>
          <a:sp3d extrusionH="6350" prstMaterial="metal"/>
        </p:spPr>
        <p:txBody>
          <a:bodyPr rtlCol="0" anchor="ctr"/>
          <a:lstStyle/>
          <a:p>
            <a:pPr algn="ctr" defTabSz="914400">
              <a:defRPr/>
            </a:pPr>
            <a:endParaRPr lang="en-US" kern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CBC9581-20C4-4FD9-B338-B55A5EDEEA34}"/>
              </a:ext>
            </a:extLst>
          </p:cNvPr>
          <p:cNvGrpSpPr/>
          <p:nvPr/>
        </p:nvGrpSpPr>
        <p:grpSpPr>
          <a:xfrm>
            <a:off x="7705605" y="3052422"/>
            <a:ext cx="505437" cy="764045"/>
            <a:chOff x="1523791" y="1145852"/>
            <a:chExt cx="1937793" cy="2929270"/>
          </a:xfrm>
          <a:scene3d>
            <a:camera prst="orthographicFront">
              <a:rot lat="895356" lon="3888363" rev="0"/>
            </a:camera>
            <a:lightRig rig="balanced" dir="t">
              <a:rot lat="0" lon="0" rev="1200000"/>
            </a:lightRig>
          </a:scene3d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3B6BD3E-0AEF-490D-8D8A-8340F998CC7D}"/>
                </a:ext>
              </a:extLst>
            </p:cNvPr>
            <p:cNvSpPr/>
            <p:nvPr/>
          </p:nvSpPr>
          <p:spPr>
            <a:xfrm>
              <a:off x="1523791" y="1145852"/>
              <a:ext cx="1268074" cy="292927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p3d extrusionH="1111250"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6" name="Chord 15">
              <a:extLst>
                <a:ext uri="{FF2B5EF4-FFF2-40B4-BE49-F238E27FC236}">
                  <a16:creationId xmlns:a16="http://schemas.microsoft.com/office/drawing/2014/main" id="{BDC1E340-196A-48A5-93EB-DF9F4151671B}"/>
                </a:ext>
              </a:extLst>
            </p:cNvPr>
            <p:cNvSpPr/>
            <p:nvPr/>
          </p:nvSpPr>
          <p:spPr>
            <a:xfrm>
              <a:off x="2127198" y="1968929"/>
              <a:ext cx="1334386" cy="1297172"/>
            </a:xfrm>
            <a:prstGeom prst="chord">
              <a:avLst>
                <a:gd name="adj1" fmla="val 5406974"/>
                <a:gd name="adj2" fmla="val 16200000"/>
              </a:avLst>
            </a:prstGeom>
            <a:solidFill>
              <a:srgbClr val="4472C4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sp3d extrusionH="1111250"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17" name="Block Arc 16">
            <a:extLst>
              <a:ext uri="{FF2B5EF4-FFF2-40B4-BE49-F238E27FC236}">
                <a16:creationId xmlns:a16="http://schemas.microsoft.com/office/drawing/2014/main" id="{60A60B67-03C5-4B24-94E0-68344E345155}"/>
              </a:ext>
            </a:extLst>
          </p:cNvPr>
          <p:cNvSpPr/>
          <p:nvPr/>
        </p:nvSpPr>
        <p:spPr>
          <a:xfrm>
            <a:off x="3813831" y="3623341"/>
            <a:ext cx="501683" cy="515471"/>
          </a:xfrm>
          <a:prstGeom prst="blockArc">
            <a:avLst>
              <a:gd name="adj1" fmla="val 5388646"/>
              <a:gd name="adj2" fmla="val 16281027"/>
              <a:gd name="adj3" fmla="val 25438"/>
            </a:avLst>
          </a:prstGeom>
          <a:solidFill>
            <a:srgbClr val="E7E6E6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>
              <a:rot lat="894000" lon="3888000" rev="0"/>
            </a:camera>
            <a:lightRig rig="balanced" dir="t"/>
          </a:scene3d>
          <a:sp3d extrusionH="6350" prstMaterial="metal"/>
        </p:spPr>
        <p:txBody>
          <a:bodyPr rtlCol="0" anchor="ctr"/>
          <a:lstStyle/>
          <a:p>
            <a:pPr algn="ctr" defTabSz="914400">
              <a:defRPr/>
            </a:pPr>
            <a:endParaRPr lang="en-US" kern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E82BA5E-0023-4E41-AF65-19CAB2A3A7A9}"/>
              </a:ext>
            </a:extLst>
          </p:cNvPr>
          <p:cNvGrpSpPr/>
          <p:nvPr/>
        </p:nvGrpSpPr>
        <p:grpSpPr>
          <a:xfrm>
            <a:off x="2750145" y="3609541"/>
            <a:ext cx="505437" cy="764045"/>
            <a:chOff x="1523791" y="1145852"/>
            <a:chExt cx="1937793" cy="2929270"/>
          </a:xfrm>
          <a:scene3d>
            <a:camera prst="orthographicFront">
              <a:rot lat="895356" lon="3888363" rev="0"/>
            </a:camera>
            <a:lightRig rig="balanced" dir="t">
              <a:rot lat="0" lon="0" rev="1200000"/>
            </a:lightRig>
          </a:scene3d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57B820F-7122-4161-AF0E-3A7884C7EAE1}"/>
                </a:ext>
              </a:extLst>
            </p:cNvPr>
            <p:cNvSpPr/>
            <p:nvPr/>
          </p:nvSpPr>
          <p:spPr>
            <a:xfrm>
              <a:off x="1523791" y="1145852"/>
              <a:ext cx="1268074" cy="292927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p3d extrusionH="1111250"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0" name="Chord 19">
              <a:extLst>
                <a:ext uri="{FF2B5EF4-FFF2-40B4-BE49-F238E27FC236}">
                  <a16:creationId xmlns:a16="http://schemas.microsoft.com/office/drawing/2014/main" id="{C83B19A4-B49D-4336-9EB4-ED1BF35303DD}"/>
                </a:ext>
              </a:extLst>
            </p:cNvPr>
            <p:cNvSpPr/>
            <p:nvPr/>
          </p:nvSpPr>
          <p:spPr>
            <a:xfrm>
              <a:off x="2127198" y="1968929"/>
              <a:ext cx="1334386" cy="1297172"/>
            </a:xfrm>
            <a:prstGeom prst="chord">
              <a:avLst>
                <a:gd name="adj1" fmla="val 5406974"/>
                <a:gd name="adj2" fmla="val 16200000"/>
              </a:avLst>
            </a:prstGeom>
            <a:solidFill>
              <a:srgbClr val="4472C4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sp3d extrusionH="1111250"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FA397AF-D35F-44B3-B2F9-B10E2ED76F4C}"/>
              </a:ext>
            </a:extLst>
          </p:cNvPr>
          <p:cNvGrpSpPr/>
          <p:nvPr/>
        </p:nvGrpSpPr>
        <p:grpSpPr>
          <a:xfrm>
            <a:off x="797649" y="3843418"/>
            <a:ext cx="505437" cy="764045"/>
            <a:chOff x="1523791" y="1145852"/>
            <a:chExt cx="1937793" cy="2929270"/>
          </a:xfrm>
          <a:effectLst/>
          <a:scene3d>
            <a:camera prst="orthographicFront">
              <a:rot lat="895356" lon="3888363" rev="0"/>
            </a:camera>
            <a:lightRig rig="balanced" dir="t">
              <a:rot lat="0" lon="0" rev="1200000"/>
            </a:lightRig>
          </a:scene3d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12CCA67-005B-4A3D-9FB3-0F2F3A853255}"/>
                </a:ext>
              </a:extLst>
            </p:cNvPr>
            <p:cNvSpPr/>
            <p:nvPr/>
          </p:nvSpPr>
          <p:spPr>
            <a:xfrm>
              <a:off x="1523791" y="1145852"/>
              <a:ext cx="1268074" cy="292927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  <a:sp3d extrusionH="1111250"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" name="Chord 22">
              <a:extLst>
                <a:ext uri="{FF2B5EF4-FFF2-40B4-BE49-F238E27FC236}">
                  <a16:creationId xmlns:a16="http://schemas.microsoft.com/office/drawing/2014/main" id="{F428F579-127F-449B-9D88-3BD4EDF2C10F}"/>
                </a:ext>
              </a:extLst>
            </p:cNvPr>
            <p:cNvSpPr/>
            <p:nvPr/>
          </p:nvSpPr>
          <p:spPr>
            <a:xfrm>
              <a:off x="2127198" y="1968929"/>
              <a:ext cx="1334386" cy="1297172"/>
            </a:xfrm>
            <a:prstGeom prst="chord">
              <a:avLst>
                <a:gd name="adj1" fmla="val 5406974"/>
                <a:gd name="adj2" fmla="val 16200000"/>
              </a:avLst>
            </a:prstGeom>
            <a:solidFill>
              <a:srgbClr val="4472C4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sp3d extrusionH="1111250"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D3907D77-2DDD-419D-BCE9-E07DFD5045B5}"/>
              </a:ext>
            </a:extLst>
          </p:cNvPr>
          <p:cNvSpPr/>
          <p:nvPr/>
        </p:nvSpPr>
        <p:spPr>
          <a:xfrm>
            <a:off x="1169191" y="3870337"/>
            <a:ext cx="72469" cy="213379"/>
          </a:xfrm>
          <a:prstGeom prst="rect">
            <a:avLst/>
          </a:prstGeom>
          <a:solidFill>
            <a:srgbClr val="4472C4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>
              <a:rot lat="896495" lon="20110515" rev="0"/>
            </a:camera>
            <a:lightRig rig="threePt" dir="t">
              <a:rot lat="0" lon="0" rev="6600000"/>
            </a:lightRig>
          </a:scene3d>
        </p:spPr>
        <p:txBody>
          <a:bodyPr rtlCol="0" anchor="ctr"/>
          <a:lstStyle/>
          <a:p>
            <a:pPr algn="ctr" defTabSz="914400">
              <a:defRPr/>
            </a:pPr>
            <a:endParaRPr 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" name="Chord 24">
            <a:extLst>
              <a:ext uri="{FF2B5EF4-FFF2-40B4-BE49-F238E27FC236}">
                <a16:creationId xmlns:a16="http://schemas.microsoft.com/office/drawing/2014/main" id="{48EA6AB2-FD17-45EB-AF6C-B9633DE0B00E}"/>
              </a:ext>
            </a:extLst>
          </p:cNvPr>
          <p:cNvSpPr/>
          <p:nvPr/>
        </p:nvSpPr>
        <p:spPr>
          <a:xfrm rot="5000552">
            <a:off x="1171213" y="3847153"/>
            <a:ext cx="68426" cy="68426"/>
          </a:xfrm>
          <a:prstGeom prst="chord">
            <a:avLst>
              <a:gd name="adj1" fmla="val 5398090"/>
              <a:gd name="adj2" fmla="val 16200000"/>
            </a:avLst>
          </a:prstGeom>
          <a:solidFill>
            <a:srgbClr val="4472C4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>
              <a:rot lat="0" lon="18299982" rev="0"/>
            </a:camera>
            <a:lightRig rig="threePt" dir="t"/>
          </a:scene3d>
        </p:spPr>
        <p:txBody>
          <a:bodyPr rtlCol="0" anchor="ctr"/>
          <a:lstStyle/>
          <a:p>
            <a:pPr algn="ctr" defTabSz="914400">
              <a:defRPr/>
            </a:pPr>
            <a:endParaRPr 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5CB17B6-B7B9-44F2-A0C2-E80626B18BAD}"/>
              </a:ext>
            </a:extLst>
          </p:cNvPr>
          <p:cNvGrpSpPr/>
          <p:nvPr/>
        </p:nvGrpSpPr>
        <p:grpSpPr>
          <a:xfrm>
            <a:off x="1795570" y="3771102"/>
            <a:ext cx="72469" cy="236563"/>
            <a:chOff x="2295526" y="4398365"/>
            <a:chExt cx="72469" cy="236563"/>
          </a:xfrm>
          <a:solidFill>
            <a:srgbClr val="4472C4">
              <a:lumMod val="40000"/>
              <a:lumOff val="60000"/>
            </a:srgbClr>
          </a:solidFill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2BFD19F-B077-4BC9-A6EB-6BC93920AB1B}"/>
                </a:ext>
              </a:extLst>
            </p:cNvPr>
            <p:cNvSpPr/>
            <p:nvPr/>
          </p:nvSpPr>
          <p:spPr>
            <a:xfrm>
              <a:off x="2295526" y="4421549"/>
              <a:ext cx="72469" cy="213379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896495" lon="20110515" rev="0"/>
              </a:camera>
              <a:lightRig rig="threePt" dir="t">
                <a:rot lat="0" lon="0" rev="6600000"/>
              </a:lightRig>
            </a:scene3d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2" name="Chord 31">
              <a:extLst>
                <a:ext uri="{FF2B5EF4-FFF2-40B4-BE49-F238E27FC236}">
                  <a16:creationId xmlns:a16="http://schemas.microsoft.com/office/drawing/2014/main" id="{E2AF643C-00F6-47F8-9EB5-4380AFB64414}"/>
                </a:ext>
              </a:extLst>
            </p:cNvPr>
            <p:cNvSpPr/>
            <p:nvPr/>
          </p:nvSpPr>
          <p:spPr>
            <a:xfrm rot="5000552">
              <a:off x="2297548" y="4398365"/>
              <a:ext cx="68426" cy="68426"/>
            </a:xfrm>
            <a:prstGeom prst="chord">
              <a:avLst>
                <a:gd name="adj1" fmla="val 5398090"/>
                <a:gd name="adj2" fmla="val 1620000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18299982" rev="0"/>
              </a:camera>
              <a:lightRig rig="threePt" dir="t"/>
            </a:scene3d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A92DE81-EEA7-41FF-A119-267F03FAEC63}"/>
              </a:ext>
            </a:extLst>
          </p:cNvPr>
          <p:cNvGrpSpPr/>
          <p:nvPr/>
        </p:nvGrpSpPr>
        <p:grpSpPr>
          <a:xfrm>
            <a:off x="3134056" y="3537516"/>
            <a:ext cx="698848" cy="312614"/>
            <a:chOff x="1905578" y="4326564"/>
            <a:chExt cx="698848" cy="312614"/>
          </a:xfrm>
          <a:solidFill>
            <a:srgbClr val="4472C4">
              <a:lumMod val="40000"/>
              <a:lumOff val="60000"/>
            </a:srgbClr>
          </a:solidFill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3D8A654-C5B1-4F2E-8D0C-230AB4266C33}"/>
                </a:ext>
              </a:extLst>
            </p:cNvPr>
            <p:cNvSpPr/>
            <p:nvPr/>
          </p:nvSpPr>
          <p:spPr>
            <a:xfrm>
              <a:off x="1905578" y="4425799"/>
              <a:ext cx="72469" cy="213379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896495" lon="20110515" rev="0"/>
              </a:camera>
              <a:lightRig rig="threePt" dir="t">
                <a:rot lat="0" lon="0" rev="6600000"/>
              </a:lightRig>
            </a:scene3d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5" name="Chord 34">
              <a:extLst>
                <a:ext uri="{FF2B5EF4-FFF2-40B4-BE49-F238E27FC236}">
                  <a16:creationId xmlns:a16="http://schemas.microsoft.com/office/drawing/2014/main" id="{97C65901-5AEF-408F-92DF-82E18E6010DC}"/>
                </a:ext>
              </a:extLst>
            </p:cNvPr>
            <p:cNvSpPr/>
            <p:nvPr/>
          </p:nvSpPr>
          <p:spPr>
            <a:xfrm rot="5000552">
              <a:off x="1907600" y="4402615"/>
              <a:ext cx="68426" cy="68426"/>
            </a:xfrm>
            <a:prstGeom prst="chord">
              <a:avLst>
                <a:gd name="adj1" fmla="val 5398090"/>
                <a:gd name="adj2" fmla="val 1620000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18299982" rev="0"/>
              </a:camera>
              <a:lightRig rig="threePt" dir="t"/>
            </a:scene3d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70EE913E-00F8-4EF4-BCC1-787B88194E4C}"/>
                </a:ext>
              </a:extLst>
            </p:cNvPr>
            <p:cNvGrpSpPr/>
            <p:nvPr/>
          </p:nvGrpSpPr>
          <p:grpSpPr>
            <a:xfrm>
              <a:off x="2531957" y="4326564"/>
              <a:ext cx="72469" cy="236563"/>
              <a:chOff x="2295526" y="4398365"/>
              <a:chExt cx="72469" cy="236563"/>
            </a:xfrm>
            <a:grpFill/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030583B6-5293-4D14-B4C1-9F6D6C87F6BD}"/>
                  </a:ext>
                </a:extLst>
              </p:cNvPr>
              <p:cNvSpPr/>
              <p:nvPr/>
            </p:nvSpPr>
            <p:spPr>
              <a:xfrm>
                <a:off x="2295526" y="4421549"/>
                <a:ext cx="72469" cy="21337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896495" lon="20110515" rev="0"/>
                </a:camera>
                <a:lightRig rig="threePt" dir="t">
                  <a:rot lat="0" lon="0" rev="6600000"/>
                </a:lightRig>
              </a:scene3d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8" name="Chord 37">
                <a:extLst>
                  <a:ext uri="{FF2B5EF4-FFF2-40B4-BE49-F238E27FC236}">
                    <a16:creationId xmlns:a16="http://schemas.microsoft.com/office/drawing/2014/main" id="{894C6D04-16A8-4079-A3AA-9BB83005B106}"/>
                  </a:ext>
                </a:extLst>
              </p:cNvPr>
              <p:cNvSpPr/>
              <p:nvPr/>
            </p:nvSpPr>
            <p:spPr>
              <a:xfrm rot="5000552">
                <a:off x="2297548" y="4398365"/>
                <a:ext cx="68426" cy="68426"/>
              </a:xfrm>
              <a:prstGeom prst="chord">
                <a:avLst>
                  <a:gd name="adj1" fmla="val 5398090"/>
                  <a:gd name="adj2" fmla="val 1620000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18299982" rev="0"/>
                </a:camera>
                <a:lightRig rig="threePt" dir="t"/>
              </a:scene3d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B53A2E4-E25D-402D-B69A-D3F4751CA4B6}"/>
              </a:ext>
            </a:extLst>
          </p:cNvPr>
          <p:cNvGrpSpPr/>
          <p:nvPr/>
        </p:nvGrpSpPr>
        <p:grpSpPr>
          <a:xfrm>
            <a:off x="8091627" y="2980053"/>
            <a:ext cx="698848" cy="312614"/>
            <a:chOff x="1905578" y="4326564"/>
            <a:chExt cx="698848" cy="312614"/>
          </a:xfrm>
          <a:solidFill>
            <a:srgbClr val="4472C4">
              <a:lumMod val="40000"/>
              <a:lumOff val="60000"/>
            </a:srgbClr>
          </a:solidFill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C7D81E7-0E92-4BF0-BC75-24C1B9F71177}"/>
                </a:ext>
              </a:extLst>
            </p:cNvPr>
            <p:cNvSpPr/>
            <p:nvPr/>
          </p:nvSpPr>
          <p:spPr>
            <a:xfrm>
              <a:off x="1905578" y="4425799"/>
              <a:ext cx="72469" cy="213379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896495" lon="20110515" rev="0"/>
              </a:camera>
              <a:lightRig rig="threePt" dir="t">
                <a:rot lat="0" lon="0" rev="6600000"/>
              </a:lightRig>
            </a:scene3d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1" name="Chord 40">
              <a:extLst>
                <a:ext uri="{FF2B5EF4-FFF2-40B4-BE49-F238E27FC236}">
                  <a16:creationId xmlns:a16="http://schemas.microsoft.com/office/drawing/2014/main" id="{CE382EE1-83AE-4BFC-A21B-9A29134DAD23}"/>
                </a:ext>
              </a:extLst>
            </p:cNvPr>
            <p:cNvSpPr/>
            <p:nvPr/>
          </p:nvSpPr>
          <p:spPr>
            <a:xfrm rot="5000552">
              <a:off x="1907600" y="4402615"/>
              <a:ext cx="68426" cy="68426"/>
            </a:xfrm>
            <a:prstGeom prst="chord">
              <a:avLst>
                <a:gd name="adj1" fmla="val 5398090"/>
                <a:gd name="adj2" fmla="val 1620000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18299982" rev="0"/>
              </a:camera>
              <a:lightRig rig="threePt" dir="t"/>
            </a:scene3d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4241457-B5FE-4D21-A4D2-24FB1B037C80}"/>
                </a:ext>
              </a:extLst>
            </p:cNvPr>
            <p:cNvGrpSpPr/>
            <p:nvPr/>
          </p:nvGrpSpPr>
          <p:grpSpPr>
            <a:xfrm>
              <a:off x="2531957" y="4326564"/>
              <a:ext cx="72469" cy="236563"/>
              <a:chOff x="2295526" y="4398365"/>
              <a:chExt cx="72469" cy="236563"/>
            </a:xfrm>
            <a:grpFill/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AEF937C1-6C80-4C2F-A2FD-753F25DC39C6}"/>
                  </a:ext>
                </a:extLst>
              </p:cNvPr>
              <p:cNvSpPr/>
              <p:nvPr/>
            </p:nvSpPr>
            <p:spPr>
              <a:xfrm>
                <a:off x="2295526" y="4421549"/>
                <a:ext cx="72469" cy="21337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896495" lon="20110515" rev="0"/>
                </a:camera>
                <a:lightRig rig="threePt" dir="t">
                  <a:rot lat="0" lon="0" rev="6600000"/>
                </a:lightRig>
              </a:scene3d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4" name="Chord 43">
                <a:extLst>
                  <a:ext uri="{FF2B5EF4-FFF2-40B4-BE49-F238E27FC236}">
                    <a16:creationId xmlns:a16="http://schemas.microsoft.com/office/drawing/2014/main" id="{B3EA6778-76BF-4864-AF52-6E5297E79F3F}"/>
                  </a:ext>
                </a:extLst>
              </p:cNvPr>
              <p:cNvSpPr/>
              <p:nvPr/>
            </p:nvSpPr>
            <p:spPr>
              <a:xfrm rot="5000552">
                <a:off x="2297548" y="4398365"/>
                <a:ext cx="68426" cy="68426"/>
              </a:xfrm>
              <a:prstGeom prst="chord">
                <a:avLst>
                  <a:gd name="adj1" fmla="val 5398090"/>
                  <a:gd name="adj2" fmla="val 1620000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18299982" rev="0"/>
                </a:camera>
                <a:lightRig rig="threePt" dir="t"/>
              </a:scene3d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B91FA63-F6B7-4A18-9634-C485198BDC31}"/>
              </a:ext>
            </a:extLst>
          </p:cNvPr>
          <p:cNvGrpSpPr/>
          <p:nvPr/>
        </p:nvGrpSpPr>
        <p:grpSpPr>
          <a:xfrm>
            <a:off x="10024722" y="2761480"/>
            <a:ext cx="698848" cy="312614"/>
            <a:chOff x="1905578" y="4326564"/>
            <a:chExt cx="698848" cy="312614"/>
          </a:xfrm>
          <a:solidFill>
            <a:srgbClr val="4472C4">
              <a:lumMod val="40000"/>
              <a:lumOff val="60000"/>
            </a:srgbClr>
          </a:solidFill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68EB58E-30B8-4D17-9577-04E0A27283CA}"/>
                </a:ext>
              </a:extLst>
            </p:cNvPr>
            <p:cNvSpPr/>
            <p:nvPr/>
          </p:nvSpPr>
          <p:spPr>
            <a:xfrm>
              <a:off x="1905578" y="4425799"/>
              <a:ext cx="72469" cy="213379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896495" lon="20110515" rev="0"/>
              </a:camera>
              <a:lightRig rig="threePt" dir="t">
                <a:rot lat="0" lon="0" rev="6600000"/>
              </a:lightRig>
            </a:scene3d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7" name="Chord 46">
              <a:extLst>
                <a:ext uri="{FF2B5EF4-FFF2-40B4-BE49-F238E27FC236}">
                  <a16:creationId xmlns:a16="http://schemas.microsoft.com/office/drawing/2014/main" id="{32F4A618-775C-4A31-954D-88ECD91BF179}"/>
                </a:ext>
              </a:extLst>
            </p:cNvPr>
            <p:cNvSpPr/>
            <p:nvPr/>
          </p:nvSpPr>
          <p:spPr>
            <a:xfrm rot="5000552">
              <a:off x="1907600" y="4402615"/>
              <a:ext cx="68426" cy="68426"/>
            </a:xfrm>
            <a:prstGeom prst="chord">
              <a:avLst>
                <a:gd name="adj1" fmla="val 5398090"/>
                <a:gd name="adj2" fmla="val 1620000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18299982" rev="0"/>
              </a:camera>
              <a:lightRig rig="threePt" dir="t"/>
            </a:scene3d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6277FC7-D164-4E09-AB1F-FE4BD929A96A}"/>
                </a:ext>
              </a:extLst>
            </p:cNvPr>
            <p:cNvGrpSpPr/>
            <p:nvPr/>
          </p:nvGrpSpPr>
          <p:grpSpPr>
            <a:xfrm>
              <a:off x="2531957" y="4326564"/>
              <a:ext cx="72469" cy="236563"/>
              <a:chOff x="2295526" y="4398365"/>
              <a:chExt cx="72469" cy="236563"/>
            </a:xfrm>
            <a:grpFill/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AD503EC4-57DC-4071-83C1-08395202A3ED}"/>
                  </a:ext>
                </a:extLst>
              </p:cNvPr>
              <p:cNvSpPr/>
              <p:nvPr/>
            </p:nvSpPr>
            <p:spPr>
              <a:xfrm>
                <a:off x="2295526" y="4421549"/>
                <a:ext cx="72469" cy="21337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896495" lon="20110515" rev="0"/>
                </a:camera>
                <a:lightRig rig="threePt" dir="t">
                  <a:rot lat="0" lon="0" rev="6600000"/>
                </a:lightRig>
              </a:scene3d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50" name="Chord 49">
                <a:extLst>
                  <a:ext uri="{FF2B5EF4-FFF2-40B4-BE49-F238E27FC236}">
                    <a16:creationId xmlns:a16="http://schemas.microsoft.com/office/drawing/2014/main" id="{4A230DBB-57CC-4127-A46D-A816F86EEEE0}"/>
                  </a:ext>
                </a:extLst>
              </p:cNvPr>
              <p:cNvSpPr/>
              <p:nvPr/>
            </p:nvSpPr>
            <p:spPr>
              <a:xfrm rot="5000552">
                <a:off x="2297548" y="4398365"/>
                <a:ext cx="68426" cy="68426"/>
              </a:xfrm>
              <a:prstGeom prst="chord">
                <a:avLst>
                  <a:gd name="adj1" fmla="val 5398090"/>
                  <a:gd name="adj2" fmla="val 1620000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18299982" rev="0"/>
                </a:camera>
                <a:lightRig rig="threePt" dir="t"/>
              </a:scene3d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5E62F21A-7E6A-4257-875C-32FDEA0C81C2}"/>
              </a:ext>
            </a:extLst>
          </p:cNvPr>
          <p:cNvSpPr/>
          <p:nvPr/>
        </p:nvSpPr>
        <p:spPr>
          <a:xfrm rot="21212477" flipV="1">
            <a:off x="1016571" y="4190871"/>
            <a:ext cx="1044000" cy="18000"/>
          </a:xfrm>
          <a:prstGeom prst="rect">
            <a:avLst/>
          </a:prstGeom>
          <a:solidFill>
            <a:srgbClr val="5B9BD5">
              <a:alpha val="1000"/>
            </a:srgbClr>
          </a:solidFill>
          <a:ln w="12700" cap="flat" cmpd="sng" algn="ctr">
            <a:noFill/>
            <a:prstDash val="solid"/>
            <a:miter lim="800000"/>
          </a:ln>
          <a:effectLst>
            <a:glow rad="304800">
              <a:srgbClr val="5B9BD5">
                <a:alpha val="41000"/>
              </a:srgbClr>
            </a:glow>
          </a:effectLst>
        </p:spPr>
        <p:txBody>
          <a:bodyPr rtlCol="0" anchor="ctr"/>
          <a:lstStyle/>
          <a:p>
            <a:pPr algn="ctr" defTabSz="914400">
              <a:defRPr/>
            </a:pPr>
            <a:endParaRPr 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4BB5883-2468-4225-B74A-DAA7CB025FCF}"/>
              </a:ext>
            </a:extLst>
          </p:cNvPr>
          <p:cNvSpPr/>
          <p:nvPr/>
        </p:nvSpPr>
        <p:spPr>
          <a:xfrm rot="21212477" flipV="1">
            <a:off x="7901055" y="3413888"/>
            <a:ext cx="1044000" cy="18000"/>
          </a:xfrm>
          <a:prstGeom prst="rect">
            <a:avLst/>
          </a:prstGeom>
          <a:solidFill>
            <a:srgbClr val="5B9BD5">
              <a:alpha val="1000"/>
            </a:srgbClr>
          </a:solidFill>
          <a:ln w="12700" cap="flat" cmpd="sng" algn="ctr">
            <a:noFill/>
            <a:prstDash val="solid"/>
            <a:miter lim="800000"/>
          </a:ln>
          <a:effectLst>
            <a:glow rad="304800">
              <a:srgbClr val="5B9BD5">
                <a:alpha val="41000"/>
              </a:srgbClr>
            </a:glow>
          </a:effectLst>
        </p:spPr>
        <p:txBody>
          <a:bodyPr rtlCol="0" anchor="ctr"/>
          <a:lstStyle/>
          <a:p>
            <a:pPr algn="ctr" defTabSz="914400">
              <a:defRPr/>
            </a:pPr>
            <a:endParaRPr 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6C72B19-4109-4C3C-BD9B-0CDDA212FAE0}"/>
              </a:ext>
            </a:extLst>
          </p:cNvPr>
          <p:cNvSpPr/>
          <p:nvPr/>
        </p:nvSpPr>
        <p:spPr>
          <a:xfrm rot="21212477" flipV="1">
            <a:off x="9843047" y="3191291"/>
            <a:ext cx="1044000" cy="18000"/>
          </a:xfrm>
          <a:prstGeom prst="rect">
            <a:avLst/>
          </a:prstGeom>
          <a:solidFill>
            <a:srgbClr val="5B9BD5">
              <a:alpha val="1000"/>
            </a:srgbClr>
          </a:solidFill>
          <a:ln w="12700" cap="flat" cmpd="sng" algn="ctr">
            <a:noFill/>
            <a:prstDash val="solid"/>
            <a:miter lim="800000"/>
          </a:ln>
          <a:effectLst>
            <a:glow rad="304800">
              <a:srgbClr val="5B9BD5">
                <a:alpha val="41000"/>
              </a:srgbClr>
            </a:glow>
          </a:effectLst>
        </p:spPr>
        <p:txBody>
          <a:bodyPr rtlCol="0" anchor="ctr"/>
          <a:lstStyle/>
          <a:p>
            <a:pPr algn="ctr" defTabSz="914400">
              <a:defRPr/>
            </a:pPr>
            <a:endParaRPr 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29DAB9A-C36E-4753-BC64-E844A3B1D7EA}"/>
              </a:ext>
            </a:extLst>
          </p:cNvPr>
          <p:cNvSpPr/>
          <p:nvPr/>
        </p:nvSpPr>
        <p:spPr>
          <a:xfrm rot="21212477" flipV="1">
            <a:off x="2936756" y="3976499"/>
            <a:ext cx="1044000" cy="18000"/>
          </a:xfrm>
          <a:prstGeom prst="rect">
            <a:avLst/>
          </a:prstGeom>
          <a:solidFill>
            <a:srgbClr val="5B9BD5">
              <a:alpha val="1000"/>
            </a:srgbClr>
          </a:solidFill>
          <a:ln w="12700" cap="flat" cmpd="sng" algn="ctr">
            <a:noFill/>
            <a:prstDash val="solid"/>
            <a:miter lim="800000"/>
          </a:ln>
          <a:effectLst>
            <a:glow rad="304800">
              <a:srgbClr val="5B9BD5">
                <a:alpha val="41000"/>
              </a:srgbClr>
            </a:glow>
          </a:effectLst>
        </p:spPr>
        <p:txBody>
          <a:bodyPr rtlCol="0" anchor="ctr"/>
          <a:lstStyle/>
          <a:p>
            <a:pPr algn="ctr" defTabSz="914400">
              <a:defRPr/>
            </a:pPr>
            <a:endParaRPr 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3B6B547-5C9C-4CD4-AFEB-85A4C924D8E6}"/>
              </a:ext>
            </a:extLst>
          </p:cNvPr>
          <p:cNvSpPr txBox="1"/>
          <p:nvPr/>
        </p:nvSpPr>
        <p:spPr>
          <a:xfrm>
            <a:off x="2471144" y="2363302"/>
            <a:ext cx="14704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Plasma mirror</a:t>
            </a:r>
          </a:p>
          <a:p>
            <a:pPr algn="ctr" defTabSz="914400"/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(laser 1 removal)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7DAE943-244B-4580-8895-BCE0AB651D72}"/>
              </a:ext>
            </a:extLst>
          </p:cNvPr>
          <p:cNvSpPr txBox="1"/>
          <p:nvPr/>
        </p:nvSpPr>
        <p:spPr>
          <a:xfrm rot="21178633">
            <a:off x="753315" y="3216532"/>
            <a:ext cx="1302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Plasma accel. stage 1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33A274A-4C6E-4469-AD60-34C1D4B97096}"/>
              </a:ext>
            </a:extLst>
          </p:cNvPr>
          <p:cNvSpPr txBox="1"/>
          <p:nvPr/>
        </p:nvSpPr>
        <p:spPr>
          <a:xfrm rot="21168108">
            <a:off x="2522687" y="3196130"/>
            <a:ext cx="1710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Active plasma lens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8EB0006-0334-4386-A3EC-B814713525A4}"/>
              </a:ext>
            </a:extLst>
          </p:cNvPr>
          <p:cNvSpPr txBox="1"/>
          <p:nvPr/>
        </p:nvSpPr>
        <p:spPr>
          <a:xfrm rot="21205882">
            <a:off x="7438138" y="2652364"/>
            <a:ext cx="17649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Active plasma lens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9CF5601-AED4-43CC-BB91-E25BF8CBECA3}"/>
              </a:ext>
            </a:extLst>
          </p:cNvPr>
          <p:cNvSpPr txBox="1"/>
          <p:nvPr/>
        </p:nvSpPr>
        <p:spPr>
          <a:xfrm flipH="1">
            <a:off x="7714389" y="1757153"/>
            <a:ext cx="16122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Plasma mirror</a:t>
            </a:r>
          </a:p>
          <a:p>
            <a:pPr algn="ctr" defTabSz="914400"/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(coupling of laser 2)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BF467E3-8C7F-477C-A334-F62F3A62FFC9}"/>
              </a:ext>
            </a:extLst>
          </p:cNvPr>
          <p:cNvSpPr txBox="1"/>
          <p:nvPr/>
        </p:nvSpPr>
        <p:spPr>
          <a:xfrm rot="21274408">
            <a:off x="4738884" y="2891791"/>
            <a:ext cx="2135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Magnetic chicane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327B5A4-AD33-45C7-B88B-10A9523CD545}"/>
              </a:ext>
            </a:extLst>
          </p:cNvPr>
          <p:cNvSpPr txBox="1"/>
          <p:nvPr/>
        </p:nvSpPr>
        <p:spPr>
          <a:xfrm>
            <a:off x="552844" y="1215908"/>
            <a:ext cx="788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Laser 1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21480DD7-BF11-492D-92ED-C66BFE80AC07}"/>
              </a:ext>
            </a:extLst>
          </p:cNvPr>
          <p:cNvCxnSpPr>
            <a:cxnSpLocks/>
            <a:stCxn id="61" idx="1"/>
          </p:cNvCxnSpPr>
          <p:nvPr/>
        </p:nvCxnSpPr>
        <p:spPr>
          <a:xfrm>
            <a:off x="552844" y="1385185"/>
            <a:ext cx="0" cy="2657733"/>
          </a:xfrm>
          <a:prstGeom prst="straightConnector1">
            <a:avLst/>
          </a:prstGeom>
          <a:noFill/>
          <a:ln w="28575" cap="flat" cmpd="sng" algn="ctr">
            <a:solidFill>
              <a:srgbClr val="C00000">
                <a:alpha val="40000"/>
              </a:srgbClr>
            </a:solidFill>
            <a:prstDash val="solid"/>
            <a:miter lim="800000"/>
            <a:headEnd type="oval" w="med" len="med"/>
            <a:tailEnd type="triangle" w="med" len="med"/>
          </a:ln>
          <a:effectLst/>
        </p:spPr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CA18D607-766D-49F8-8E69-6C1EE04288C4}"/>
              </a:ext>
            </a:extLst>
          </p:cNvPr>
          <p:cNvCxnSpPr>
            <a:cxnSpLocks/>
            <a:stCxn id="64" idx="1"/>
          </p:cNvCxnSpPr>
          <p:nvPr/>
        </p:nvCxnSpPr>
        <p:spPr>
          <a:xfrm>
            <a:off x="301413" y="1058162"/>
            <a:ext cx="0" cy="3104406"/>
          </a:xfrm>
          <a:prstGeom prst="straightConnector1">
            <a:avLst/>
          </a:prstGeom>
          <a:noFill/>
          <a:ln w="28575" cap="flat" cmpd="sng" algn="ctr">
            <a:solidFill>
              <a:srgbClr val="7030A0">
                <a:alpha val="40000"/>
              </a:srgbClr>
            </a:solidFill>
            <a:prstDash val="solid"/>
            <a:miter lim="800000"/>
            <a:headEnd type="oval" w="med" len="med"/>
            <a:tailEnd type="triangle" w="med" len="med"/>
          </a:ln>
          <a:effectLst/>
        </p:spPr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A00B0CAE-52E3-402E-B1DA-67B3704EFB8C}"/>
              </a:ext>
            </a:extLst>
          </p:cNvPr>
          <p:cNvSpPr txBox="1"/>
          <p:nvPr/>
        </p:nvSpPr>
        <p:spPr>
          <a:xfrm>
            <a:off x="301413" y="888885"/>
            <a:ext cx="1434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Electron beam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CD28A63-E05A-459D-BCAA-3D73D269D460}"/>
              </a:ext>
            </a:extLst>
          </p:cNvPr>
          <p:cNvCxnSpPr>
            <a:cxnSpLocks/>
            <a:stCxn id="55" idx="1"/>
          </p:cNvCxnSpPr>
          <p:nvPr/>
        </p:nvCxnSpPr>
        <p:spPr>
          <a:xfrm>
            <a:off x="2471144" y="2640301"/>
            <a:ext cx="0" cy="1045138"/>
          </a:xfrm>
          <a:prstGeom prst="straightConnector1">
            <a:avLst/>
          </a:prstGeom>
          <a:noFill/>
          <a:ln w="28575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  <a:headEnd type="oval" w="med" len="med"/>
            <a:tailEnd type="triangle" w="med" len="med"/>
          </a:ln>
          <a:effectLst/>
        </p:spPr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C60AD452-348C-4BBA-9416-E182047E6656}"/>
              </a:ext>
            </a:extLst>
          </p:cNvPr>
          <p:cNvCxnSpPr>
            <a:cxnSpLocks/>
            <a:stCxn id="59" idx="1"/>
          </p:cNvCxnSpPr>
          <p:nvPr/>
        </p:nvCxnSpPr>
        <p:spPr>
          <a:xfrm flipH="1">
            <a:off x="9326663" y="2034152"/>
            <a:ext cx="1" cy="852763"/>
          </a:xfrm>
          <a:prstGeom prst="straightConnector1">
            <a:avLst/>
          </a:prstGeom>
          <a:noFill/>
          <a:ln w="28575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  <a:headEnd type="oval" w="med" len="med"/>
            <a:tailEnd type="triangle" w="med" len="med"/>
          </a:ln>
          <a:effectLst/>
        </p:spPr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4EEE1B58-5AAC-47EE-8869-3F8B06E9074E}"/>
              </a:ext>
            </a:extLst>
          </p:cNvPr>
          <p:cNvSpPr txBox="1"/>
          <p:nvPr/>
        </p:nvSpPr>
        <p:spPr>
          <a:xfrm>
            <a:off x="8816552" y="4294318"/>
            <a:ext cx="8308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Laser 2</a:t>
            </a:r>
          </a:p>
        </p:txBody>
      </p:sp>
      <p:sp>
        <p:nvSpPr>
          <p:cNvPr id="68" name="Block Arc 67">
            <a:extLst>
              <a:ext uri="{FF2B5EF4-FFF2-40B4-BE49-F238E27FC236}">
                <a16:creationId xmlns:a16="http://schemas.microsoft.com/office/drawing/2014/main" id="{AD703358-D7B9-45D4-8EB6-4C469D0C28F0}"/>
              </a:ext>
            </a:extLst>
          </p:cNvPr>
          <p:cNvSpPr/>
          <p:nvPr/>
        </p:nvSpPr>
        <p:spPr>
          <a:xfrm>
            <a:off x="2799965" y="3743440"/>
            <a:ext cx="501683" cy="515471"/>
          </a:xfrm>
          <a:prstGeom prst="blockArc">
            <a:avLst>
              <a:gd name="adj1" fmla="val 5388646"/>
              <a:gd name="adj2" fmla="val 16179129"/>
              <a:gd name="adj3" fmla="val 26963"/>
            </a:avLst>
          </a:prstGeom>
          <a:solidFill>
            <a:srgbClr val="E7E6E6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>
              <a:rot lat="894000" lon="3888000" rev="0"/>
            </a:camera>
            <a:lightRig rig="balanced" dir="t"/>
          </a:scene3d>
          <a:sp3d extrusionH="6350" prstMaterial="metal"/>
        </p:spPr>
        <p:txBody>
          <a:bodyPr rtlCol="0" anchor="ctr"/>
          <a:lstStyle/>
          <a:p>
            <a:pPr algn="ctr" defTabSz="914400">
              <a:defRPr/>
            </a:pPr>
            <a:endParaRPr lang="en-US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9" name="Trapezoid 140">
            <a:extLst>
              <a:ext uri="{FF2B5EF4-FFF2-40B4-BE49-F238E27FC236}">
                <a16:creationId xmlns:a16="http://schemas.microsoft.com/office/drawing/2014/main" id="{25A0107E-CF64-465C-B85F-267F5B389FF2}"/>
              </a:ext>
            </a:extLst>
          </p:cNvPr>
          <p:cNvSpPr/>
          <p:nvPr/>
        </p:nvSpPr>
        <p:spPr>
          <a:xfrm rot="16200000">
            <a:off x="2681539" y="3821848"/>
            <a:ext cx="177427" cy="442140"/>
          </a:xfrm>
          <a:custGeom>
            <a:avLst/>
            <a:gdLst>
              <a:gd name="connsiteX0" fmla="*/ 0 w 156970"/>
              <a:gd name="connsiteY0" fmla="*/ 958060 h 958060"/>
              <a:gd name="connsiteX1" fmla="*/ 55216 w 156970"/>
              <a:gd name="connsiteY1" fmla="*/ 0 h 958060"/>
              <a:gd name="connsiteX2" fmla="*/ 101754 w 156970"/>
              <a:gd name="connsiteY2" fmla="*/ 0 h 958060"/>
              <a:gd name="connsiteX3" fmla="*/ 156970 w 156970"/>
              <a:gd name="connsiteY3" fmla="*/ 958060 h 958060"/>
              <a:gd name="connsiteX4" fmla="*/ 0 w 156970"/>
              <a:gd name="connsiteY4" fmla="*/ 958060 h 958060"/>
              <a:gd name="connsiteX0" fmla="*/ 0 w 156970"/>
              <a:gd name="connsiteY0" fmla="*/ 958060 h 958060"/>
              <a:gd name="connsiteX1" fmla="*/ 55216 w 156970"/>
              <a:gd name="connsiteY1" fmla="*/ 0 h 958060"/>
              <a:gd name="connsiteX2" fmla="*/ 78989 w 156970"/>
              <a:gd name="connsiteY2" fmla="*/ 313021 h 958060"/>
              <a:gd name="connsiteX3" fmla="*/ 156970 w 156970"/>
              <a:gd name="connsiteY3" fmla="*/ 958060 h 958060"/>
              <a:gd name="connsiteX4" fmla="*/ 0 w 156970"/>
              <a:gd name="connsiteY4" fmla="*/ 958060 h 958060"/>
              <a:gd name="connsiteX0" fmla="*/ 0 w 156970"/>
              <a:gd name="connsiteY0" fmla="*/ 645039 h 645039"/>
              <a:gd name="connsiteX1" fmla="*/ 5892 w 156970"/>
              <a:gd name="connsiteY1" fmla="*/ 9486 h 645039"/>
              <a:gd name="connsiteX2" fmla="*/ 78989 w 156970"/>
              <a:gd name="connsiteY2" fmla="*/ 0 h 645039"/>
              <a:gd name="connsiteX3" fmla="*/ 156970 w 156970"/>
              <a:gd name="connsiteY3" fmla="*/ 645039 h 645039"/>
              <a:gd name="connsiteX4" fmla="*/ 0 w 156970"/>
              <a:gd name="connsiteY4" fmla="*/ 645039 h 645039"/>
              <a:gd name="connsiteX0" fmla="*/ 0 w 156970"/>
              <a:gd name="connsiteY0" fmla="*/ 635553 h 635553"/>
              <a:gd name="connsiteX1" fmla="*/ 5892 w 156970"/>
              <a:gd name="connsiteY1" fmla="*/ 0 h 635553"/>
              <a:gd name="connsiteX2" fmla="*/ 88474 w 156970"/>
              <a:gd name="connsiteY2" fmla="*/ 58813 h 635553"/>
              <a:gd name="connsiteX3" fmla="*/ 156970 w 156970"/>
              <a:gd name="connsiteY3" fmla="*/ 635553 h 635553"/>
              <a:gd name="connsiteX4" fmla="*/ 0 w 156970"/>
              <a:gd name="connsiteY4" fmla="*/ 635553 h 635553"/>
              <a:gd name="connsiteX0" fmla="*/ 0 w 156970"/>
              <a:gd name="connsiteY0" fmla="*/ 582432 h 582432"/>
              <a:gd name="connsiteX1" fmla="*/ 2098 w 156970"/>
              <a:gd name="connsiteY1" fmla="*/ 0 h 582432"/>
              <a:gd name="connsiteX2" fmla="*/ 88474 w 156970"/>
              <a:gd name="connsiteY2" fmla="*/ 5692 h 582432"/>
              <a:gd name="connsiteX3" fmla="*/ 156970 w 156970"/>
              <a:gd name="connsiteY3" fmla="*/ 582432 h 582432"/>
              <a:gd name="connsiteX4" fmla="*/ 0 w 156970"/>
              <a:gd name="connsiteY4" fmla="*/ 582432 h 582432"/>
              <a:gd name="connsiteX0" fmla="*/ 0 w 170250"/>
              <a:gd name="connsiteY0" fmla="*/ 582432 h 582432"/>
              <a:gd name="connsiteX1" fmla="*/ 2098 w 170250"/>
              <a:gd name="connsiteY1" fmla="*/ 0 h 582432"/>
              <a:gd name="connsiteX2" fmla="*/ 88474 w 170250"/>
              <a:gd name="connsiteY2" fmla="*/ 5692 h 582432"/>
              <a:gd name="connsiteX3" fmla="*/ 170250 w 170250"/>
              <a:gd name="connsiteY3" fmla="*/ 525519 h 582432"/>
              <a:gd name="connsiteX4" fmla="*/ 0 w 170250"/>
              <a:gd name="connsiteY4" fmla="*/ 582432 h 582432"/>
              <a:gd name="connsiteX0" fmla="*/ 22580 w 168168"/>
              <a:gd name="connsiteY0" fmla="*/ 523622 h 525519"/>
              <a:gd name="connsiteX1" fmla="*/ 16 w 168168"/>
              <a:gd name="connsiteY1" fmla="*/ 0 h 525519"/>
              <a:gd name="connsiteX2" fmla="*/ 86392 w 168168"/>
              <a:gd name="connsiteY2" fmla="*/ 5692 h 525519"/>
              <a:gd name="connsiteX3" fmla="*/ 168168 w 168168"/>
              <a:gd name="connsiteY3" fmla="*/ 525519 h 525519"/>
              <a:gd name="connsiteX4" fmla="*/ 22580 w 168168"/>
              <a:gd name="connsiteY4" fmla="*/ 523622 h 525519"/>
              <a:gd name="connsiteX0" fmla="*/ 22580 w 173859"/>
              <a:gd name="connsiteY0" fmla="*/ 523622 h 527419"/>
              <a:gd name="connsiteX1" fmla="*/ 16 w 173859"/>
              <a:gd name="connsiteY1" fmla="*/ 0 h 527419"/>
              <a:gd name="connsiteX2" fmla="*/ 86392 w 173859"/>
              <a:gd name="connsiteY2" fmla="*/ 5692 h 527419"/>
              <a:gd name="connsiteX3" fmla="*/ 173859 w 173859"/>
              <a:gd name="connsiteY3" fmla="*/ 527419 h 527419"/>
              <a:gd name="connsiteX4" fmla="*/ 22580 w 173859"/>
              <a:gd name="connsiteY4" fmla="*/ 523622 h 527419"/>
              <a:gd name="connsiteX0" fmla="*/ 20683 w 173859"/>
              <a:gd name="connsiteY0" fmla="*/ 523622 h 527419"/>
              <a:gd name="connsiteX1" fmla="*/ 16 w 173859"/>
              <a:gd name="connsiteY1" fmla="*/ 0 h 527419"/>
              <a:gd name="connsiteX2" fmla="*/ 86392 w 173859"/>
              <a:gd name="connsiteY2" fmla="*/ 5692 h 527419"/>
              <a:gd name="connsiteX3" fmla="*/ 173859 w 173859"/>
              <a:gd name="connsiteY3" fmla="*/ 527419 h 527419"/>
              <a:gd name="connsiteX4" fmla="*/ 20683 w 173859"/>
              <a:gd name="connsiteY4" fmla="*/ 523622 h 527419"/>
              <a:gd name="connsiteX0" fmla="*/ 20683 w 177653"/>
              <a:gd name="connsiteY0" fmla="*/ 523622 h 540698"/>
              <a:gd name="connsiteX1" fmla="*/ 16 w 177653"/>
              <a:gd name="connsiteY1" fmla="*/ 0 h 540698"/>
              <a:gd name="connsiteX2" fmla="*/ 86392 w 177653"/>
              <a:gd name="connsiteY2" fmla="*/ 5692 h 540698"/>
              <a:gd name="connsiteX3" fmla="*/ 177653 w 177653"/>
              <a:gd name="connsiteY3" fmla="*/ 540698 h 540698"/>
              <a:gd name="connsiteX4" fmla="*/ 20683 w 177653"/>
              <a:gd name="connsiteY4" fmla="*/ 523622 h 540698"/>
              <a:gd name="connsiteX0" fmla="*/ 22580 w 177653"/>
              <a:gd name="connsiteY0" fmla="*/ 540699 h 540699"/>
              <a:gd name="connsiteX1" fmla="*/ 16 w 177653"/>
              <a:gd name="connsiteY1" fmla="*/ 0 h 540699"/>
              <a:gd name="connsiteX2" fmla="*/ 86392 w 177653"/>
              <a:gd name="connsiteY2" fmla="*/ 5692 h 540699"/>
              <a:gd name="connsiteX3" fmla="*/ 177653 w 177653"/>
              <a:gd name="connsiteY3" fmla="*/ 540698 h 540699"/>
              <a:gd name="connsiteX4" fmla="*/ 22580 w 177653"/>
              <a:gd name="connsiteY4" fmla="*/ 540699 h 540699"/>
              <a:gd name="connsiteX0" fmla="*/ 30163 w 185236"/>
              <a:gd name="connsiteY0" fmla="*/ 535007 h 535007"/>
              <a:gd name="connsiteX1" fmla="*/ 11 w 185236"/>
              <a:gd name="connsiteY1" fmla="*/ 5691 h 535007"/>
              <a:gd name="connsiteX2" fmla="*/ 93975 w 185236"/>
              <a:gd name="connsiteY2" fmla="*/ 0 h 535007"/>
              <a:gd name="connsiteX3" fmla="*/ 185236 w 185236"/>
              <a:gd name="connsiteY3" fmla="*/ 535006 h 535007"/>
              <a:gd name="connsiteX4" fmla="*/ 30163 w 185236"/>
              <a:gd name="connsiteY4" fmla="*/ 535007 h 535007"/>
              <a:gd name="connsiteX0" fmla="*/ 30163 w 181442"/>
              <a:gd name="connsiteY0" fmla="*/ 535007 h 535007"/>
              <a:gd name="connsiteX1" fmla="*/ 11 w 181442"/>
              <a:gd name="connsiteY1" fmla="*/ 5691 h 535007"/>
              <a:gd name="connsiteX2" fmla="*/ 93975 w 181442"/>
              <a:gd name="connsiteY2" fmla="*/ 0 h 535007"/>
              <a:gd name="connsiteX3" fmla="*/ 181442 w 181442"/>
              <a:gd name="connsiteY3" fmla="*/ 517935 h 535007"/>
              <a:gd name="connsiteX4" fmla="*/ 30163 w 181442"/>
              <a:gd name="connsiteY4" fmla="*/ 535007 h 535007"/>
              <a:gd name="connsiteX0" fmla="*/ 33958 w 181442"/>
              <a:gd name="connsiteY0" fmla="*/ 516039 h 517935"/>
              <a:gd name="connsiteX1" fmla="*/ 11 w 181442"/>
              <a:gd name="connsiteY1" fmla="*/ 5691 h 517935"/>
              <a:gd name="connsiteX2" fmla="*/ 93975 w 181442"/>
              <a:gd name="connsiteY2" fmla="*/ 0 h 517935"/>
              <a:gd name="connsiteX3" fmla="*/ 181442 w 181442"/>
              <a:gd name="connsiteY3" fmla="*/ 517935 h 517935"/>
              <a:gd name="connsiteX4" fmla="*/ 33958 w 181442"/>
              <a:gd name="connsiteY4" fmla="*/ 516039 h 517935"/>
              <a:gd name="connsiteX0" fmla="*/ 33958 w 181442"/>
              <a:gd name="connsiteY0" fmla="*/ 510348 h 512244"/>
              <a:gd name="connsiteX1" fmla="*/ 11 w 181442"/>
              <a:gd name="connsiteY1" fmla="*/ 0 h 512244"/>
              <a:gd name="connsiteX2" fmla="*/ 95538 w 181442"/>
              <a:gd name="connsiteY2" fmla="*/ 33389 h 512244"/>
              <a:gd name="connsiteX3" fmla="*/ 181442 w 181442"/>
              <a:gd name="connsiteY3" fmla="*/ 512244 h 512244"/>
              <a:gd name="connsiteX4" fmla="*/ 33958 w 181442"/>
              <a:gd name="connsiteY4" fmla="*/ 510348 h 512244"/>
              <a:gd name="connsiteX0" fmla="*/ 29270 w 176754"/>
              <a:gd name="connsiteY0" fmla="*/ 476959 h 478855"/>
              <a:gd name="connsiteX1" fmla="*/ 12 w 176754"/>
              <a:gd name="connsiteY1" fmla="*/ 999 h 478855"/>
              <a:gd name="connsiteX2" fmla="*/ 90850 w 176754"/>
              <a:gd name="connsiteY2" fmla="*/ 0 h 478855"/>
              <a:gd name="connsiteX3" fmla="*/ 176754 w 176754"/>
              <a:gd name="connsiteY3" fmla="*/ 478855 h 478855"/>
              <a:gd name="connsiteX4" fmla="*/ 29270 w 176754"/>
              <a:gd name="connsiteY4" fmla="*/ 476959 h 478855"/>
              <a:gd name="connsiteX0" fmla="*/ 29270 w 173628"/>
              <a:gd name="connsiteY0" fmla="*/ 476959 h 476959"/>
              <a:gd name="connsiteX1" fmla="*/ 12 w 173628"/>
              <a:gd name="connsiteY1" fmla="*/ 999 h 476959"/>
              <a:gd name="connsiteX2" fmla="*/ 90850 w 173628"/>
              <a:gd name="connsiteY2" fmla="*/ 0 h 476959"/>
              <a:gd name="connsiteX3" fmla="*/ 173628 w 173628"/>
              <a:gd name="connsiteY3" fmla="*/ 471043 h 476959"/>
              <a:gd name="connsiteX4" fmla="*/ 29270 w 173628"/>
              <a:gd name="connsiteY4" fmla="*/ 476959 h 476959"/>
              <a:gd name="connsiteX0" fmla="*/ 27707 w 173628"/>
              <a:gd name="connsiteY0" fmla="*/ 489467 h 489467"/>
              <a:gd name="connsiteX1" fmla="*/ 12 w 173628"/>
              <a:gd name="connsiteY1" fmla="*/ 999 h 489467"/>
              <a:gd name="connsiteX2" fmla="*/ 90850 w 173628"/>
              <a:gd name="connsiteY2" fmla="*/ 0 h 489467"/>
              <a:gd name="connsiteX3" fmla="*/ 173628 w 173628"/>
              <a:gd name="connsiteY3" fmla="*/ 471043 h 489467"/>
              <a:gd name="connsiteX4" fmla="*/ 27707 w 173628"/>
              <a:gd name="connsiteY4" fmla="*/ 489467 h 489467"/>
              <a:gd name="connsiteX0" fmla="*/ 25803 w 173629"/>
              <a:gd name="connsiteY0" fmla="*/ 481850 h 481850"/>
              <a:gd name="connsiteX1" fmla="*/ 13 w 173629"/>
              <a:gd name="connsiteY1" fmla="*/ 999 h 481850"/>
              <a:gd name="connsiteX2" fmla="*/ 90851 w 173629"/>
              <a:gd name="connsiteY2" fmla="*/ 0 h 481850"/>
              <a:gd name="connsiteX3" fmla="*/ 173629 w 173629"/>
              <a:gd name="connsiteY3" fmla="*/ 471043 h 481850"/>
              <a:gd name="connsiteX4" fmla="*/ 25803 w 173629"/>
              <a:gd name="connsiteY4" fmla="*/ 481850 h 481850"/>
              <a:gd name="connsiteX0" fmla="*/ 25803 w 173629"/>
              <a:gd name="connsiteY0" fmla="*/ 478995 h 478995"/>
              <a:gd name="connsiteX1" fmla="*/ 13 w 173629"/>
              <a:gd name="connsiteY1" fmla="*/ 999 h 478995"/>
              <a:gd name="connsiteX2" fmla="*/ 90851 w 173629"/>
              <a:gd name="connsiteY2" fmla="*/ 0 h 478995"/>
              <a:gd name="connsiteX3" fmla="*/ 173629 w 173629"/>
              <a:gd name="connsiteY3" fmla="*/ 471043 h 478995"/>
              <a:gd name="connsiteX4" fmla="*/ 25803 w 173629"/>
              <a:gd name="connsiteY4" fmla="*/ 478995 h 478995"/>
              <a:gd name="connsiteX0" fmla="*/ 25803 w 173629"/>
              <a:gd name="connsiteY0" fmla="*/ 478992 h 478992"/>
              <a:gd name="connsiteX1" fmla="*/ 13 w 173629"/>
              <a:gd name="connsiteY1" fmla="*/ 996 h 478992"/>
              <a:gd name="connsiteX2" fmla="*/ 101651 w 173629"/>
              <a:gd name="connsiteY2" fmla="*/ 0 h 478992"/>
              <a:gd name="connsiteX3" fmla="*/ 173629 w 173629"/>
              <a:gd name="connsiteY3" fmla="*/ 471040 h 478992"/>
              <a:gd name="connsiteX4" fmla="*/ 25803 w 173629"/>
              <a:gd name="connsiteY4" fmla="*/ 478992 h 478992"/>
              <a:gd name="connsiteX0" fmla="*/ 25803 w 176487"/>
              <a:gd name="connsiteY0" fmla="*/ 478992 h 478992"/>
              <a:gd name="connsiteX1" fmla="*/ 13 w 176487"/>
              <a:gd name="connsiteY1" fmla="*/ 996 h 478992"/>
              <a:gd name="connsiteX2" fmla="*/ 101651 w 176487"/>
              <a:gd name="connsiteY2" fmla="*/ 0 h 478992"/>
              <a:gd name="connsiteX3" fmla="*/ 176487 w 176487"/>
              <a:gd name="connsiteY3" fmla="*/ 472098 h 478992"/>
              <a:gd name="connsiteX4" fmla="*/ 25803 w 176487"/>
              <a:gd name="connsiteY4" fmla="*/ 478992 h 478992"/>
              <a:gd name="connsiteX0" fmla="*/ 25803 w 176487"/>
              <a:gd name="connsiteY0" fmla="*/ 477997 h 477997"/>
              <a:gd name="connsiteX1" fmla="*/ 13 w 176487"/>
              <a:gd name="connsiteY1" fmla="*/ 1 h 477997"/>
              <a:gd name="connsiteX2" fmla="*/ 102604 w 176487"/>
              <a:gd name="connsiteY2" fmla="*/ 12761 h 477997"/>
              <a:gd name="connsiteX3" fmla="*/ 176487 w 176487"/>
              <a:gd name="connsiteY3" fmla="*/ 471103 h 477997"/>
              <a:gd name="connsiteX4" fmla="*/ 25803 w 176487"/>
              <a:gd name="connsiteY4" fmla="*/ 477997 h 477997"/>
              <a:gd name="connsiteX0" fmla="*/ 26755 w 177439"/>
              <a:gd name="connsiteY0" fmla="*/ 465236 h 465236"/>
              <a:gd name="connsiteX1" fmla="*/ 12 w 177439"/>
              <a:gd name="connsiteY1" fmla="*/ 5230 h 465236"/>
              <a:gd name="connsiteX2" fmla="*/ 103556 w 177439"/>
              <a:gd name="connsiteY2" fmla="*/ 0 h 465236"/>
              <a:gd name="connsiteX3" fmla="*/ 177439 w 177439"/>
              <a:gd name="connsiteY3" fmla="*/ 458342 h 465236"/>
              <a:gd name="connsiteX4" fmla="*/ 26755 w 177439"/>
              <a:gd name="connsiteY4" fmla="*/ 465236 h 465236"/>
              <a:gd name="connsiteX0" fmla="*/ 26766 w 177450"/>
              <a:gd name="connsiteY0" fmla="*/ 465236 h 465236"/>
              <a:gd name="connsiteX1" fmla="*/ 23 w 177450"/>
              <a:gd name="connsiteY1" fmla="*/ 5230 h 465236"/>
              <a:gd name="connsiteX2" fmla="*/ 103567 w 177450"/>
              <a:gd name="connsiteY2" fmla="*/ 0 h 465236"/>
              <a:gd name="connsiteX3" fmla="*/ 177450 w 177450"/>
              <a:gd name="connsiteY3" fmla="*/ 458342 h 465236"/>
              <a:gd name="connsiteX4" fmla="*/ 26766 w 177450"/>
              <a:gd name="connsiteY4" fmla="*/ 465236 h 465236"/>
              <a:gd name="connsiteX0" fmla="*/ 26743 w 177427"/>
              <a:gd name="connsiteY0" fmla="*/ 465236 h 465236"/>
              <a:gd name="connsiteX1" fmla="*/ 0 w 177427"/>
              <a:gd name="connsiteY1" fmla="*/ 5230 h 465236"/>
              <a:gd name="connsiteX2" fmla="*/ 103544 w 177427"/>
              <a:gd name="connsiteY2" fmla="*/ 0 h 465236"/>
              <a:gd name="connsiteX3" fmla="*/ 177427 w 177427"/>
              <a:gd name="connsiteY3" fmla="*/ 458342 h 465236"/>
              <a:gd name="connsiteX4" fmla="*/ 26743 w 177427"/>
              <a:gd name="connsiteY4" fmla="*/ 465236 h 465236"/>
              <a:gd name="connsiteX0" fmla="*/ 26743 w 177427"/>
              <a:gd name="connsiteY0" fmla="*/ 465236 h 465236"/>
              <a:gd name="connsiteX1" fmla="*/ 0 w 177427"/>
              <a:gd name="connsiteY1" fmla="*/ 3114 h 465236"/>
              <a:gd name="connsiteX2" fmla="*/ 103544 w 177427"/>
              <a:gd name="connsiteY2" fmla="*/ 0 h 465236"/>
              <a:gd name="connsiteX3" fmla="*/ 177427 w 177427"/>
              <a:gd name="connsiteY3" fmla="*/ 458342 h 465236"/>
              <a:gd name="connsiteX4" fmla="*/ 26743 w 177427"/>
              <a:gd name="connsiteY4" fmla="*/ 465236 h 465236"/>
              <a:gd name="connsiteX0" fmla="*/ 26743 w 177427"/>
              <a:gd name="connsiteY0" fmla="*/ 464178 h 464178"/>
              <a:gd name="connsiteX1" fmla="*/ 0 w 177427"/>
              <a:gd name="connsiteY1" fmla="*/ 2056 h 464178"/>
              <a:gd name="connsiteX2" fmla="*/ 103544 w 177427"/>
              <a:gd name="connsiteY2" fmla="*/ 0 h 464178"/>
              <a:gd name="connsiteX3" fmla="*/ 177427 w 177427"/>
              <a:gd name="connsiteY3" fmla="*/ 457284 h 464178"/>
              <a:gd name="connsiteX4" fmla="*/ 26743 w 177427"/>
              <a:gd name="connsiteY4" fmla="*/ 464178 h 464178"/>
              <a:gd name="connsiteX0" fmla="*/ 26743 w 177427"/>
              <a:gd name="connsiteY0" fmla="*/ 463120 h 463120"/>
              <a:gd name="connsiteX1" fmla="*/ 0 w 177427"/>
              <a:gd name="connsiteY1" fmla="*/ 998 h 463120"/>
              <a:gd name="connsiteX2" fmla="*/ 104496 w 177427"/>
              <a:gd name="connsiteY2" fmla="*/ 0 h 463120"/>
              <a:gd name="connsiteX3" fmla="*/ 177427 w 177427"/>
              <a:gd name="connsiteY3" fmla="*/ 456226 h 463120"/>
              <a:gd name="connsiteX4" fmla="*/ 26743 w 177427"/>
              <a:gd name="connsiteY4" fmla="*/ 463120 h 463120"/>
              <a:gd name="connsiteX0" fmla="*/ 26743 w 177427"/>
              <a:gd name="connsiteY0" fmla="*/ 462122 h 462122"/>
              <a:gd name="connsiteX1" fmla="*/ 0 w 177427"/>
              <a:gd name="connsiteY1" fmla="*/ 0 h 462122"/>
              <a:gd name="connsiteX2" fmla="*/ 105448 w 177427"/>
              <a:gd name="connsiteY2" fmla="*/ 61 h 462122"/>
              <a:gd name="connsiteX3" fmla="*/ 177427 w 177427"/>
              <a:gd name="connsiteY3" fmla="*/ 455228 h 462122"/>
              <a:gd name="connsiteX4" fmla="*/ 26743 w 177427"/>
              <a:gd name="connsiteY4" fmla="*/ 462122 h 462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427" h="462122">
                <a:moveTo>
                  <a:pt x="26743" y="462122"/>
                </a:moveTo>
                <a:cubicBezTo>
                  <a:pt x="14107" y="269036"/>
                  <a:pt x="7874" y="198380"/>
                  <a:pt x="0" y="0"/>
                </a:cubicBezTo>
                <a:lnTo>
                  <a:pt x="105448" y="61"/>
                </a:lnTo>
                <a:lnTo>
                  <a:pt x="177427" y="455228"/>
                </a:lnTo>
                <a:lnTo>
                  <a:pt x="26743" y="462122"/>
                </a:lnTo>
                <a:close/>
              </a:path>
            </a:pathLst>
          </a:custGeom>
          <a:solidFill>
            <a:srgbClr val="7030A0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928CBC37-D493-48DE-AE2B-2653B77CD490}"/>
              </a:ext>
            </a:extLst>
          </p:cNvPr>
          <p:cNvCxnSpPr>
            <a:cxnSpLocks/>
            <a:stCxn id="67" idx="3"/>
          </p:cNvCxnSpPr>
          <p:nvPr/>
        </p:nvCxnSpPr>
        <p:spPr>
          <a:xfrm flipH="1" flipV="1">
            <a:off x="9645362" y="4051423"/>
            <a:ext cx="2024" cy="412172"/>
          </a:xfrm>
          <a:prstGeom prst="straightConnector1">
            <a:avLst/>
          </a:prstGeom>
          <a:noFill/>
          <a:ln w="28575" cap="flat" cmpd="sng" algn="ctr">
            <a:solidFill>
              <a:srgbClr val="C00000">
                <a:alpha val="40000"/>
              </a:srgbClr>
            </a:solidFill>
            <a:prstDash val="solid"/>
            <a:miter lim="800000"/>
            <a:headEnd type="oval" w="med" len="med"/>
            <a:tailEnd type="triangle" w="med" len="med"/>
          </a:ln>
          <a:effectLst/>
        </p:spPr>
      </p:cxnSp>
      <p:grpSp>
        <p:nvGrpSpPr>
          <p:cNvPr id="71" name="Group 70">
            <a:extLst>
              <a:ext uri="{FF2B5EF4-FFF2-40B4-BE49-F238E27FC236}">
                <a16:creationId xmlns:a16="http://schemas.microsoft.com/office/drawing/2014/main" id="{C5898240-5C65-4ED6-BD1B-23F4F82458B7}"/>
              </a:ext>
            </a:extLst>
          </p:cNvPr>
          <p:cNvGrpSpPr/>
          <p:nvPr/>
        </p:nvGrpSpPr>
        <p:grpSpPr>
          <a:xfrm>
            <a:off x="2974299" y="4145195"/>
            <a:ext cx="1027753" cy="460490"/>
            <a:chOff x="2989066" y="4091504"/>
            <a:chExt cx="1027753" cy="460490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A7F8FA69-CA46-4E2E-A02E-BE6CBB4BC155}"/>
                </a:ext>
              </a:extLst>
            </p:cNvPr>
            <p:cNvCxnSpPr>
              <a:cxnSpLocks/>
            </p:cNvCxnSpPr>
            <p:nvPr/>
          </p:nvCxnSpPr>
          <p:spPr>
            <a:xfrm>
              <a:off x="2989066" y="4224570"/>
              <a:ext cx="0" cy="29028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96519B87-4A68-407C-9761-FB7C1A10093E}"/>
                </a:ext>
              </a:extLst>
            </p:cNvPr>
            <p:cNvCxnSpPr/>
            <p:nvPr/>
          </p:nvCxnSpPr>
          <p:spPr>
            <a:xfrm flipH="1">
              <a:off x="2989067" y="4445079"/>
              <a:ext cx="521147" cy="69772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DAD5A6F7-EBFE-4581-B227-7DA8B53C400C}"/>
                </a:ext>
              </a:extLst>
            </p:cNvPr>
            <p:cNvCxnSpPr/>
            <p:nvPr/>
          </p:nvCxnSpPr>
          <p:spPr>
            <a:xfrm flipH="1">
              <a:off x="3562350" y="4379595"/>
              <a:ext cx="454469" cy="6585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139D3D51-26ED-45FD-B0A6-8CCF06FB6654}"/>
                </a:ext>
              </a:extLst>
            </p:cNvPr>
            <p:cNvCxnSpPr>
              <a:cxnSpLocks/>
            </p:cNvCxnSpPr>
            <p:nvPr/>
          </p:nvCxnSpPr>
          <p:spPr>
            <a:xfrm>
              <a:off x="4016818" y="4091504"/>
              <a:ext cx="0" cy="28809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132B1EA-8C90-449C-A4EB-B93AFB65F047}"/>
                </a:ext>
              </a:extLst>
            </p:cNvPr>
            <p:cNvCxnSpPr/>
            <p:nvPr/>
          </p:nvCxnSpPr>
          <p:spPr>
            <a:xfrm>
              <a:off x="3511991" y="4404360"/>
              <a:ext cx="0" cy="81439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89DCB21-6DE6-4385-A873-C18F366523A6}"/>
                </a:ext>
              </a:extLst>
            </p:cNvPr>
            <p:cNvCxnSpPr/>
            <p:nvPr/>
          </p:nvCxnSpPr>
          <p:spPr>
            <a:xfrm>
              <a:off x="3565329" y="4335777"/>
              <a:ext cx="0" cy="216217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001B5629-1141-4C1E-BD8A-E005D78304A0}"/>
              </a:ext>
            </a:extLst>
          </p:cNvPr>
          <p:cNvGrpSpPr/>
          <p:nvPr/>
        </p:nvGrpSpPr>
        <p:grpSpPr>
          <a:xfrm>
            <a:off x="100328" y="2828844"/>
            <a:ext cx="11902473" cy="1637079"/>
            <a:chOff x="115095" y="2613252"/>
            <a:chExt cx="11902473" cy="1637079"/>
          </a:xfrm>
        </p:grpSpPr>
        <p:sp>
          <p:nvSpPr>
            <p:cNvPr id="79" name="Block Arc 78">
              <a:extLst>
                <a:ext uri="{FF2B5EF4-FFF2-40B4-BE49-F238E27FC236}">
                  <a16:creationId xmlns:a16="http://schemas.microsoft.com/office/drawing/2014/main" id="{AE84499D-D367-45F8-8F99-243D9E648E15}"/>
                </a:ext>
              </a:extLst>
            </p:cNvPr>
            <p:cNvSpPr/>
            <p:nvPr/>
          </p:nvSpPr>
          <p:spPr>
            <a:xfrm>
              <a:off x="7759252" y="2979393"/>
              <a:ext cx="501683" cy="515471"/>
            </a:xfrm>
            <a:prstGeom prst="blockArc">
              <a:avLst>
                <a:gd name="adj1" fmla="val 5388646"/>
                <a:gd name="adj2" fmla="val 16179129"/>
                <a:gd name="adj3" fmla="val 26963"/>
              </a:avLst>
            </a:prstGeom>
            <a:solidFill>
              <a:srgbClr val="E7E6E6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894000" lon="3888000" rev="0"/>
              </a:camera>
              <a:lightRig rig="balanced" dir="t"/>
            </a:scene3d>
            <a:sp3d extrusionH="6350" prstMaterial="metal"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84EC3E4C-65F6-41AB-BBEE-9329A967364D}"/>
                </a:ext>
              </a:extLst>
            </p:cNvPr>
            <p:cNvGrpSpPr/>
            <p:nvPr/>
          </p:nvGrpSpPr>
          <p:grpSpPr>
            <a:xfrm>
              <a:off x="115095" y="2613252"/>
              <a:ext cx="11902473" cy="1637079"/>
              <a:chOff x="115095" y="2613252"/>
              <a:chExt cx="11902473" cy="1637079"/>
            </a:xfrm>
            <a:scene3d>
              <a:camera prst="orthographicFront">
                <a:rot lat="857523" lon="20691310" rev="154472"/>
              </a:camera>
              <a:lightRig rig="threePt" dir="t"/>
            </a:scene3d>
          </p:grpSpPr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DB03BDE4-1632-49E5-B9C8-0DD91072B50D}"/>
                  </a:ext>
                </a:extLst>
              </p:cNvPr>
              <p:cNvSpPr/>
              <p:nvPr/>
            </p:nvSpPr>
            <p:spPr>
              <a:xfrm>
                <a:off x="843271" y="3435594"/>
                <a:ext cx="1050299" cy="82084"/>
              </a:xfrm>
              <a:prstGeom prst="rect">
                <a:avLst/>
              </a:prstGeom>
              <a:solidFill>
                <a:srgbClr val="C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2" name="Trapezoid 81">
                <a:extLst>
                  <a:ext uri="{FF2B5EF4-FFF2-40B4-BE49-F238E27FC236}">
                    <a16:creationId xmlns:a16="http://schemas.microsoft.com/office/drawing/2014/main" id="{F967BC8D-A753-4899-8B60-6C88D69B2295}"/>
                  </a:ext>
                </a:extLst>
              </p:cNvPr>
              <p:cNvSpPr/>
              <p:nvPr/>
            </p:nvSpPr>
            <p:spPr>
              <a:xfrm rot="5400000">
                <a:off x="365753" y="3184846"/>
                <a:ext cx="373250" cy="581783"/>
              </a:xfrm>
              <a:prstGeom prst="trapezoid">
                <a:avLst>
                  <a:gd name="adj" fmla="val 39172"/>
                </a:avLst>
              </a:prstGeom>
              <a:solidFill>
                <a:srgbClr val="C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3" name="Trapezoid 18">
                <a:extLst>
                  <a:ext uri="{FF2B5EF4-FFF2-40B4-BE49-F238E27FC236}">
                    <a16:creationId xmlns:a16="http://schemas.microsoft.com/office/drawing/2014/main" id="{AF6984A2-57F0-4513-A1E0-52D78203CD06}"/>
                  </a:ext>
                </a:extLst>
              </p:cNvPr>
              <p:cNvSpPr/>
              <p:nvPr/>
            </p:nvSpPr>
            <p:spPr>
              <a:xfrm rot="11513989">
                <a:off x="2184056" y="2613252"/>
                <a:ext cx="393334" cy="824905"/>
              </a:xfrm>
              <a:custGeom>
                <a:avLst/>
                <a:gdLst>
                  <a:gd name="connsiteX0" fmla="*/ 0 w 455929"/>
                  <a:gd name="connsiteY0" fmla="*/ 824905 h 824905"/>
                  <a:gd name="connsiteX1" fmla="*/ 95490 w 455929"/>
                  <a:gd name="connsiteY1" fmla="*/ 0 h 824905"/>
                  <a:gd name="connsiteX2" fmla="*/ 360439 w 455929"/>
                  <a:gd name="connsiteY2" fmla="*/ 0 h 824905"/>
                  <a:gd name="connsiteX3" fmla="*/ 455929 w 455929"/>
                  <a:gd name="connsiteY3" fmla="*/ 824905 h 824905"/>
                  <a:gd name="connsiteX4" fmla="*/ 0 w 455929"/>
                  <a:gd name="connsiteY4" fmla="*/ 824905 h 824905"/>
                  <a:gd name="connsiteX0" fmla="*/ 0 w 377760"/>
                  <a:gd name="connsiteY0" fmla="*/ 544454 h 824905"/>
                  <a:gd name="connsiteX1" fmla="*/ 17321 w 377760"/>
                  <a:gd name="connsiteY1" fmla="*/ 0 h 824905"/>
                  <a:gd name="connsiteX2" fmla="*/ 282270 w 377760"/>
                  <a:gd name="connsiteY2" fmla="*/ 0 h 824905"/>
                  <a:gd name="connsiteX3" fmla="*/ 377760 w 377760"/>
                  <a:gd name="connsiteY3" fmla="*/ 824905 h 824905"/>
                  <a:gd name="connsiteX4" fmla="*/ 0 w 377760"/>
                  <a:gd name="connsiteY4" fmla="*/ 544454 h 824905"/>
                  <a:gd name="connsiteX0" fmla="*/ 0 w 383637"/>
                  <a:gd name="connsiteY0" fmla="*/ 769968 h 824905"/>
                  <a:gd name="connsiteX1" fmla="*/ 23198 w 383637"/>
                  <a:gd name="connsiteY1" fmla="*/ 0 h 824905"/>
                  <a:gd name="connsiteX2" fmla="*/ 288147 w 383637"/>
                  <a:gd name="connsiteY2" fmla="*/ 0 h 824905"/>
                  <a:gd name="connsiteX3" fmla="*/ 383637 w 383637"/>
                  <a:gd name="connsiteY3" fmla="*/ 824905 h 824905"/>
                  <a:gd name="connsiteX4" fmla="*/ 0 w 383637"/>
                  <a:gd name="connsiteY4" fmla="*/ 769968 h 824905"/>
                  <a:gd name="connsiteX0" fmla="*/ 0 w 393334"/>
                  <a:gd name="connsiteY0" fmla="*/ 723953 h 824905"/>
                  <a:gd name="connsiteX1" fmla="*/ 32895 w 393334"/>
                  <a:gd name="connsiteY1" fmla="*/ 0 h 824905"/>
                  <a:gd name="connsiteX2" fmla="*/ 297844 w 393334"/>
                  <a:gd name="connsiteY2" fmla="*/ 0 h 824905"/>
                  <a:gd name="connsiteX3" fmla="*/ 393334 w 393334"/>
                  <a:gd name="connsiteY3" fmla="*/ 824905 h 824905"/>
                  <a:gd name="connsiteX4" fmla="*/ 0 w 393334"/>
                  <a:gd name="connsiteY4" fmla="*/ 723953 h 82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3334" h="824905">
                    <a:moveTo>
                      <a:pt x="0" y="723953"/>
                    </a:moveTo>
                    <a:lnTo>
                      <a:pt x="32895" y="0"/>
                    </a:lnTo>
                    <a:lnTo>
                      <a:pt x="297844" y="0"/>
                    </a:lnTo>
                    <a:lnTo>
                      <a:pt x="393334" y="824905"/>
                    </a:lnTo>
                    <a:lnTo>
                      <a:pt x="0" y="723953"/>
                    </a:lnTo>
                    <a:close/>
                  </a:path>
                </a:pathLst>
              </a:cu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4" name="Trapezoid 19">
                <a:extLst>
                  <a:ext uri="{FF2B5EF4-FFF2-40B4-BE49-F238E27FC236}">
                    <a16:creationId xmlns:a16="http://schemas.microsoft.com/office/drawing/2014/main" id="{ADFACABA-F941-4143-8C63-A047271BD834}"/>
                  </a:ext>
                </a:extLst>
              </p:cNvPr>
              <p:cNvSpPr/>
              <p:nvPr/>
            </p:nvSpPr>
            <p:spPr>
              <a:xfrm rot="16200000">
                <a:off x="1991218" y="3257364"/>
                <a:ext cx="245080" cy="442514"/>
              </a:xfrm>
              <a:custGeom>
                <a:avLst/>
                <a:gdLst>
                  <a:gd name="connsiteX0" fmla="*/ 0 w 257680"/>
                  <a:gd name="connsiteY0" fmla="*/ 458714 h 458714"/>
                  <a:gd name="connsiteX1" fmla="*/ 88446 w 257680"/>
                  <a:gd name="connsiteY1" fmla="*/ 0 h 458714"/>
                  <a:gd name="connsiteX2" fmla="*/ 169234 w 257680"/>
                  <a:gd name="connsiteY2" fmla="*/ 0 h 458714"/>
                  <a:gd name="connsiteX3" fmla="*/ 257680 w 257680"/>
                  <a:gd name="connsiteY3" fmla="*/ 458714 h 458714"/>
                  <a:gd name="connsiteX4" fmla="*/ 0 w 257680"/>
                  <a:gd name="connsiteY4" fmla="*/ 458714 h 458714"/>
                  <a:gd name="connsiteX0" fmla="*/ 0 w 263080"/>
                  <a:gd name="connsiteY0" fmla="*/ 442514 h 458714"/>
                  <a:gd name="connsiteX1" fmla="*/ 93846 w 263080"/>
                  <a:gd name="connsiteY1" fmla="*/ 0 h 458714"/>
                  <a:gd name="connsiteX2" fmla="*/ 174634 w 263080"/>
                  <a:gd name="connsiteY2" fmla="*/ 0 h 458714"/>
                  <a:gd name="connsiteX3" fmla="*/ 263080 w 263080"/>
                  <a:gd name="connsiteY3" fmla="*/ 458714 h 458714"/>
                  <a:gd name="connsiteX4" fmla="*/ 0 w 263080"/>
                  <a:gd name="connsiteY4" fmla="*/ 442514 h 458714"/>
                  <a:gd name="connsiteX0" fmla="*/ 0 w 252280"/>
                  <a:gd name="connsiteY0" fmla="*/ 442514 h 442514"/>
                  <a:gd name="connsiteX1" fmla="*/ 93846 w 252280"/>
                  <a:gd name="connsiteY1" fmla="*/ 0 h 442514"/>
                  <a:gd name="connsiteX2" fmla="*/ 174634 w 252280"/>
                  <a:gd name="connsiteY2" fmla="*/ 0 h 442514"/>
                  <a:gd name="connsiteX3" fmla="*/ 252280 w 252280"/>
                  <a:gd name="connsiteY3" fmla="*/ 422714 h 442514"/>
                  <a:gd name="connsiteX4" fmla="*/ 0 w 252280"/>
                  <a:gd name="connsiteY4" fmla="*/ 442514 h 442514"/>
                  <a:gd name="connsiteX0" fmla="*/ 0 w 254080"/>
                  <a:gd name="connsiteY0" fmla="*/ 442514 h 442514"/>
                  <a:gd name="connsiteX1" fmla="*/ 93846 w 254080"/>
                  <a:gd name="connsiteY1" fmla="*/ 0 h 442514"/>
                  <a:gd name="connsiteX2" fmla="*/ 174634 w 254080"/>
                  <a:gd name="connsiteY2" fmla="*/ 0 h 442514"/>
                  <a:gd name="connsiteX3" fmla="*/ 254080 w 254080"/>
                  <a:gd name="connsiteY3" fmla="*/ 442514 h 442514"/>
                  <a:gd name="connsiteX4" fmla="*/ 0 w 254080"/>
                  <a:gd name="connsiteY4" fmla="*/ 442514 h 442514"/>
                  <a:gd name="connsiteX0" fmla="*/ 0 w 243280"/>
                  <a:gd name="connsiteY0" fmla="*/ 426314 h 442514"/>
                  <a:gd name="connsiteX1" fmla="*/ 83046 w 243280"/>
                  <a:gd name="connsiteY1" fmla="*/ 0 h 442514"/>
                  <a:gd name="connsiteX2" fmla="*/ 163834 w 243280"/>
                  <a:gd name="connsiteY2" fmla="*/ 0 h 442514"/>
                  <a:gd name="connsiteX3" fmla="*/ 243280 w 243280"/>
                  <a:gd name="connsiteY3" fmla="*/ 442514 h 442514"/>
                  <a:gd name="connsiteX4" fmla="*/ 0 w 243280"/>
                  <a:gd name="connsiteY4" fmla="*/ 426314 h 442514"/>
                  <a:gd name="connsiteX0" fmla="*/ 0 w 245080"/>
                  <a:gd name="connsiteY0" fmla="*/ 431714 h 442514"/>
                  <a:gd name="connsiteX1" fmla="*/ 84846 w 245080"/>
                  <a:gd name="connsiteY1" fmla="*/ 0 h 442514"/>
                  <a:gd name="connsiteX2" fmla="*/ 165634 w 245080"/>
                  <a:gd name="connsiteY2" fmla="*/ 0 h 442514"/>
                  <a:gd name="connsiteX3" fmla="*/ 245080 w 245080"/>
                  <a:gd name="connsiteY3" fmla="*/ 442514 h 442514"/>
                  <a:gd name="connsiteX4" fmla="*/ 0 w 245080"/>
                  <a:gd name="connsiteY4" fmla="*/ 431714 h 44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5080" h="442514">
                    <a:moveTo>
                      <a:pt x="0" y="431714"/>
                    </a:moveTo>
                    <a:lnTo>
                      <a:pt x="84846" y="0"/>
                    </a:lnTo>
                    <a:lnTo>
                      <a:pt x="165634" y="0"/>
                    </a:lnTo>
                    <a:lnTo>
                      <a:pt x="245080" y="442514"/>
                    </a:lnTo>
                    <a:lnTo>
                      <a:pt x="0" y="431714"/>
                    </a:lnTo>
                    <a:close/>
                  </a:path>
                </a:pathLst>
              </a:custGeom>
              <a:solidFill>
                <a:srgbClr val="C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5" name="Trapezoid 33">
                <a:extLst>
                  <a:ext uri="{FF2B5EF4-FFF2-40B4-BE49-F238E27FC236}">
                    <a16:creationId xmlns:a16="http://schemas.microsoft.com/office/drawing/2014/main" id="{9B06AF1C-5DAE-4FBD-93E9-2193E304AB3C}"/>
                  </a:ext>
                </a:extLst>
              </p:cNvPr>
              <p:cNvSpPr/>
              <p:nvPr/>
            </p:nvSpPr>
            <p:spPr>
              <a:xfrm rot="780710">
                <a:off x="9386304" y="3428170"/>
                <a:ext cx="563680" cy="822161"/>
              </a:xfrm>
              <a:custGeom>
                <a:avLst/>
                <a:gdLst>
                  <a:gd name="connsiteX0" fmla="*/ 0 w 455929"/>
                  <a:gd name="connsiteY0" fmla="*/ 824905 h 824905"/>
                  <a:gd name="connsiteX1" fmla="*/ 157774 w 455929"/>
                  <a:gd name="connsiteY1" fmla="*/ 0 h 824905"/>
                  <a:gd name="connsiteX2" fmla="*/ 298155 w 455929"/>
                  <a:gd name="connsiteY2" fmla="*/ 0 h 824905"/>
                  <a:gd name="connsiteX3" fmla="*/ 455929 w 455929"/>
                  <a:gd name="connsiteY3" fmla="*/ 824905 h 824905"/>
                  <a:gd name="connsiteX4" fmla="*/ 0 w 455929"/>
                  <a:gd name="connsiteY4" fmla="*/ 824905 h 824905"/>
                  <a:gd name="connsiteX0" fmla="*/ 0 w 455929"/>
                  <a:gd name="connsiteY0" fmla="*/ 824905 h 824905"/>
                  <a:gd name="connsiteX1" fmla="*/ 157774 w 455929"/>
                  <a:gd name="connsiteY1" fmla="*/ 0 h 824905"/>
                  <a:gd name="connsiteX2" fmla="*/ 249269 w 455929"/>
                  <a:gd name="connsiteY2" fmla="*/ 144331 h 824905"/>
                  <a:gd name="connsiteX3" fmla="*/ 455929 w 455929"/>
                  <a:gd name="connsiteY3" fmla="*/ 824905 h 824905"/>
                  <a:gd name="connsiteX4" fmla="*/ 0 w 455929"/>
                  <a:gd name="connsiteY4" fmla="*/ 824905 h 824905"/>
                  <a:gd name="connsiteX0" fmla="*/ 0 w 455929"/>
                  <a:gd name="connsiteY0" fmla="*/ 869074 h 869074"/>
                  <a:gd name="connsiteX1" fmla="*/ 181431 w 455929"/>
                  <a:gd name="connsiteY1" fmla="*/ 0 h 869074"/>
                  <a:gd name="connsiteX2" fmla="*/ 249269 w 455929"/>
                  <a:gd name="connsiteY2" fmla="*/ 188500 h 869074"/>
                  <a:gd name="connsiteX3" fmla="*/ 455929 w 455929"/>
                  <a:gd name="connsiteY3" fmla="*/ 869074 h 869074"/>
                  <a:gd name="connsiteX4" fmla="*/ 0 w 455929"/>
                  <a:gd name="connsiteY4" fmla="*/ 869074 h 869074"/>
                  <a:gd name="connsiteX0" fmla="*/ 0 w 455929"/>
                  <a:gd name="connsiteY0" fmla="*/ 891514 h 891514"/>
                  <a:gd name="connsiteX1" fmla="*/ 205272 w 455929"/>
                  <a:gd name="connsiteY1" fmla="*/ 0 h 891514"/>
                  <a:gd name="connsiteX2" fmla="*/ 249269 w 455929"/>
                  <a:gd name="connsiteY2" fmla="*/ 210940 h 891514"/>
                  <a:gd name="connsiteX3" fmla="*/ 455929 w 455929"/>
                  <a:gd name="connsiteY3" fmla="*/ 891514 h 891514"/>
                  <a:gd name="connsiteX4" fmla="*/ 0 w 455929"/>
                  <a:gd name="connsiteY4" fmla="*/ 891514 h 891514"/>
                  <a:gd name="connsiteX0" fmla="*/ 0 w 455929"/>
                  <a:gd name="connsiteY0" fmla="*/ 887269 h 887269"/>
                  <a:gd name="connsiteX1" fmla="*/ 186902 w 455929"/>
                  <a:gd name="connsiteY1" fmla="*/ 0 h 887269"/>
                  <a:gd name="connsiteX2" fmla="*/ 249269 w 455929"/>
                  <a:gd name="connsiteY2" fmla="*/ 206695 h 887269"/>
                  <a:gd name="connsiteX3" fmla="*/ 455929 w 455929"/>
                  <a:gd name="connsiteY3" fmla="*/ 887269 h 887269"/>
                  <a:gd name="connsiteX4" fmla="*/ 0 w 455929"/>
                  <a:gd name="connsiteY4" fmla="*/ 887269 h 887269"/>
                  <a:gd name="connsiteX0" fmla="*/ 0 w 455929"/>
                  <a:gd name="connsiteY0" fmla="*/ 888861 h 888861"/>
                  <a:gd name="connsiteX1" fmla="*/ 193791 w 455929"/>
                  <a:gd name="connsiteY1" fmla="*/ 0 h 888861"/>
                  <a:gd name="connsiteX2" fmla="*/ 249269 w 455929"/>
                  <a:gd name="connsiteY2" fmla="*/ 208287 h 888861"/>
                  <a:gd name="connsiteX3" fmla="*/ 455929 w 455929"/>
                  <a:gd name="connsiteY3" fmla="*/ 888861 h 888861"/>
                  <a:gd name="connsiteX4" fmla="*/ 0 w 455929"/>
                  <a:gd name="connsiteY4" fmla="*/ 888861 h 888861"/>
                  <a:gd name="connsiteX0" fmla="*/ 0 w 455929"/>
                  <a:gd name="connsiteY0" fmla="*/ 888861 h 888861"/>
                  <a:gd name="connsiteX1" fmla="*/ 193791 w 455929"/>
                  <a:gd name="connsiteY1" fmla="*/ 0 h 888861"/>
                  <a:gd name="connsiteX2" fmla="*/ 233196 w 455929"/>
                  <a:gd name="connsiteY2" fmla="*/ 212001 h 888861"/>
                  <a:gd name="connsiteX3" fmla="*/ 455929 w 455929"/>
                  <a:gd name="connsiteY3" fmla="*/ 888861 h 888861"/>
                  <a:gd name="connsiteX4" fmla="*/ 0 w 455929"/>
                  <a:gd name="connsiteY4" fmla="*/ 888861 h 888861"/>
                  <a:gd name="connsiteX0" fmla="*/ 0 w 455929"/>
                  <a:gd name="connsiteY0" fmla="*/ 888861 h 888861"/>
                  <a:gd name="connsiteX1" fmla="*/ 193791 w 455929"/>
                  <a:gd name="connsiteY1" fmla="*/ 0 h 888861"/>
                  <a:gd name="connsiteX2" fmla="*/ 237962 w 455929"/>
                  <a:gd name="connsiteY2" fmla="*/ 201224 h 888861"/>
                  <a:gd name="connsiteX3" fmla="*/ 455929 w 455929"/>
                  <a:gd name="connsiteY3" fmla="*/ 888861 h 888861"/>
                  <a:gd name="connsiteX4" fmla="*/ 0 w 455929"/>
                  <a:gd name="connsiteY4" fmla="*/ 888861 h 888861"/>
                  <a:gd name="connsiteX0" fmla="*/ 0 w 455929"/>
                  <a:gd name="connsiteY0" fmla="*/ 888861 h 888861"/>
                  <a:gd name="connsiteX1" fmla="*/ 193791 w 455929"/>
                  <a:gd name="connsiteY1" fmla="*/ 0 h 888861"/>
                  <a:gd name="connsiteX2" fmla="*/ 236370 w 455929"/>
                  <a:gd name="connsiteY2" fmla="*/ 194336 h 888861"/>
                  <a:gd name="connsiteX3" fmla="*/ 455929 w 455929"/>
                  <a:gd name="connsiteY3" fmla="*/ 888861 h 888861"/>
                  <a:gd name="connsiteX4" fmla="*/ 0 w 455929"/>
                  <a:gd name="connsiteY4" fmla="*/ 888861 h 888861"/>
                  <a:gd name="connsiteX0" fmla="*/ 0 w 455929"/>
                  <a:gd name="connsiteY0" fmla="*/ 888861 h 888861"/>
                  <a:gd name="connsiteX1" fmla="*/ 193791 w 455929"/>
                  <a:gd name="connsiteY1" fmla="*/ 0 h 888861"/>
                  <a:gd name="connsiteX2" fmla="*/ 242727 w 455929"/>
                  <a:gd name="connsiteY2" fmla="*/ 190447 h 888861"/>
                  <a:gd name="connsiteX3" fmla="*/ 455929 w 455929"/>
                  <a:gd name="connsiteY3" fmla="*/ 888861 h 888861"/>
                  <a:gd name="connsiteX4" fmla="*/ 0 w 455929"/>
                  <a:gd name="connsiteY4" fmla="*/ 888861 h 888861"/>
                  <a:gd name="connsiteX0" fmla="*/ 0 w 455929"/>
                  <a:gd name="connsiteY0" fmla="*/ 888861 h 888861"/>
                  <a:gd name="connsiteX1" fmla="*/ 193791 w 455929"/>
                  <a:gd name="connsiteY1" fmla="*/ 0 h 888861"/>
                  <a:gd name="connsiteX2" fmla="*/ 228950 w 455929"/>
                  <a:gd name="connsiteY2" fmla="*/ 193631 h 888861"/>
                  <a:gd name="connsiteX3" fmla="*/ 455929 w 455929"/>
                  <a:gd name="connsiteY3" fmla="*/ 888861 h 888861"/>
                  <a:gd name="connsiteX4" fmla="*/ 0 w 455929"/>
                  <a:gd name="connsiteY4" fmla="*/ 888861 h 888861"/>
                  <a:gd name="connsiteX0" fmla="*/ 0 w 455929"/>
                  <a:gd name="connsiteY0" fmla="*/ 888861 h 888861"/>
                  <a:gd name="connsiteX1" fmla="*/ 193791 w 455929"/>
                  <a:gd name="connsiteY1" fmla="*/ 0 h 888861"/>
                  <a:gd name="connsiteX2" fmla="*/ 239900 w 455929"/>
                  <a:gd name="connsiteY2" fmla="*/ 188682 h 888861"/>
                  <a:gd name="connsiteX3" fmla="*/ 455929 w 455929"/>
                  <a:gd name="connsiteY3" fmla="*/ 888861 h 888861"/>
                  <a:gd name="connsiteX4" fmla="*/ 0 w 455929"/>
                  <a:gd name="connsiteY4" fmla="*/ 888861 h 888861"/>
                  <a:gd name="connsiteX0" fmla="*/ 0 w 455929"/>
                  <a:gd name="connsiteY0" fmla="*/ 888861 h 888861"/>
                  <a:gd name="connsiteX1" fmla="*/ 193791 w 455929"/>
                  <a:gd name="connsiteY1" fmla="*/ 0 h 888861"/>
                  <a:gd name="connsiteX2" fmla="*/ 235308 w 455929"/>
                  <a:gd name="connsiteY2" fmla="*/ 189743 h 888861"/>
                  <a:gd name="connsiteX3" fmla="*/ 455929 w 455929"/>
                  <a:gd name="connsiteY3" fmla="*/ 888861 h 888861"/>
                  <a:gd name="connsiteX4" fmla="*/ 0 w 455929"/>
                  <a:gd name="connsiteY4" fmla="*/ 888861 h 888861"/>
                  <a:gd name="connsiteX0" fmla="*/ 0 w 455929"/>
                  <a:gd name="connsiteY0" fmla="*/ 888861 h 888861"/>
                  <a:gd name="connsiteX1" fmla="*/ 193791 w 455929"/>
                  <a:gd name="connsiteY1" fmla="*/ 0 h 888861"/>
                  <a:gd name="connsiteX2" fmla="*/ 235308 w 455929"/>
                  <a:gd name="connsiteY2" fmla="*/ 189743 h 888861"/>
                  <a:gd name="connsiteX3" fmla="*/ 455929 w 455929"/>
                  <a:gd name="connsiteY3" fmla="*/ 888861 h 888861"/>
                  <a:gd name="connsiteX4" fmla="*/ 0 w 455929"/>
                  <a:gd name="connsiteY4" fmla="*/ 888861 h 888861"/>
                  <a:gd name="connsiteX0" fmla="*/ 0 w 455929"/>
                  <a:gd name="connsiteY0" fmla="*/ 888861 h 888861"/>
                  <a:gd name="connsiteX1" fmla="*/ 193791 w 455929"/>
                  <a:gd name="connsiteY1" fmla="*/ 0 h 888861"/>
                  <a:gd name="connsiteX2" fmla="*/ 235308 w 455929"/>
                  <a:gd name="connsiteY2" fmla="*/ 189743 h 888861"/>
                  <a:gd name="connsiteX3" fmla="*/ 455929 w 455929"/>
                  <a:gd name="connsiteY3" fmla="*/ 888861 h 888861"/>
                  <a:gd name="connsiteX4" fmla="*/ 0 w 455929"/>
                  <a:gd name="connsiteY4" fmla="*/ 888861 h 888861"/>
                  <a:gd name="connsiteX0" fmla="*/ 0 w 455929"/>
                  <a:gd name="connsiteY0" fmla="*/ 888861 h 888861"/>
                  <a:gd name="connsiteX1" fmla="*/ 193791 w 455929"/>
                  <a:gd name="connsiteY1" fmla="*/ 0 h 888861"/>
                  <a:gd name="connsiteX2" fmla="*/ 235308 w 455929"/>
                  <a:gd name="connsiteY2" fmla="*/ 189743 h 888861"/>
                  <a:gd name="connsiteX3" fmla="*/ 455929 w 455929"/>
                  <a:gd name="connsiteY3" fmla="*/ 888861 h 888861"/>
                  <a:gd name="connsiteX4" fmla="*/ 0 w 455929"/>
                  <a:gd name="connsiteY4" fmla="*/ 888861 h 888861"/>
                  <a:gd name="connsiteX0" fmla="*/ 0 w 455929"/>
                  <a:gd name="connsiteY0" fmla="*/ 888861 h 888861"/>
                  <a:gd name="connsiteX1" fmla="*/ 193791 w 455929"/>
                  <a:gd name="connsiteY1" fmla="*/ 0 h 888861"/>
                  <a:gd name="connsiteX2" fmla="*/ 244492 w 455929"/>
                  <a:gd name="connsiteY2" fmla="*/ 187621 h 888861"/>
                  <a:gd name="connsiteX3" fmla="*/ 455929 w 455929"/>
                  <a:gd name="connsiteY3" fmla="*/ 888861 h 888861"/>
                  <a:gd name="connsiteX4" fmla="*/ 0 w 455929"/>
                  <a:gd name="connsiteY4" fmla="*/ 888861 h 888861"/>
                  <a:gd name="connsiteX0" fmla="*/ 0 w 455929"/>
                  <a:gd name="connsiteY0" fmla="*/ 888861 h 888861"/>
                  <a:gd name="connsiteX1" fmla="*/ 193791 w 455929"/>
                  <a:gd name="connsiteY1" fmla="*/ 0 h 888861"/>
                  <a:gd name="connsiteX2" fmla="*/ 239900 w 455929"/>
                  <a:gd name="connsiteY2" fmla="*/ 188682 h 888861"/>
                  <a:gd name="connsiteX3" fmla="*/ 455929 w 455929"/>
                  <a:gd name="connsiteY3" fmla="*/ 888861 h 888861"/>
                  <a:gd name="connsiteX4" fmla="*/ 0 w 455929"/>
                  <a:gd name="connsiteY4" fmla="*/ 888861 h 888861"/>
                  <a:gd name="connsiteX0" fmla="*/ 0 w 320327"/>
                  <a:gd name="connsiteY0" fmla="*/ 690627 h 888861"/>
                  <a:gd name="connsiteX1" fmla="*/ 58189 w 320327"/>
                  <a:gd name="connsiteY1" fmla="*/ 0 h 888861"/>
                  <a:gd name="connsiteX2" fmla="*/ 104298 w 320327"/>
                  <a:gd name="connsiteY2" fmla="*/ 188682 h 888861"/>
                  <a:gd name="connsiteX3" fmla="*/ 320327 w 320327"/>
                  <a:gd name="connsiteY3" fmla="*/ 888861 h 888861"/>
                  <a:gd name="connsiteX4" fmla="*/ 0 w 320327"/>
                  <a:gd name="connsiteY4" fmla="*/ 690627 h 888861"/>
                  <a:gd name="connsiteX0" fmla="*/ 0 w 426328"/>
                  <a:gd name="connsiteY0" fmla="*/ 640139 h 888861"/>
                  <a:gd name="connsiteX1" fmla="*/ 164190 w 426328"/>
                  <a:gd name="connsiteY1" fmla="*/ 0 h 888861"/>
                  <a:gd name="connsiteX2" fmla="*/ 210299 w 426328"/>
                  <a:gd name="connsiteY2" fmla="*/ 188682 h 888861"/>
                  <a:gd name="connsiteX3" fmla="*/ 426328 w 426328"/>
                  <a:gd name="connsiteY3" fmla="*/ 888861 h 888861"/>
                  <a:gd name="connsiteX4" fmla="*/ 0 w 426328"/>
                  <a:gd name="connsiteY4" fmla="*/ 640139 h 888861"/>
                  <a:gd name="connsiteX0" fmla="*/ 0 w 286434"/>
                  <a:gd name="connsiteY0" fmla="*/ 640139 h 911514"/>
                  <a:gd name="connsiteX1" fmla="*/ 164190 w 286434"/>
                  <a:gd name="connsiteY1" fmla="*/ 0 h 911514"/>
                  <a:gd name="connsiteX2" fmla="*/ 210299 w 286434"/>
                  <a:gd name="connsiteY2" fmla="*/ 188682 h 911514"/>
                  <a:gd name="connsiteX3" fmla="*/ 286434 w 286434"/>
                  <a:gd name="connsiteY3" fmla="*/ 911514 h 911514"/>
                  <a:gd name="connsiteX4" fmla="*/ 0 w 286434"/>
                  <a:gd name="connsiteY4" fmla="*/ 640139 h 911514"/>
                  <a:gd name="connsiteX0" fmla="*/ 0 w 264360"/>
                  <a:gd name="connsiteY0" fmla="*/ 620526 h 911514"/>
                  <a:gd name="connsiteX1" fmla="*/ 142116 w 264360"/>
                  <a:gd name="connsiteY1" fmla="*/ 0 h 911514"/>
                  <a:gd name="connsiteX2" fmla="*/ 188225 w 264360"/>
                  <a:gd name="connsiteY2" fmla="*/ 188682 h 911514"/>
                  <a:gd name="connsiteX3" fmla="*/ 264360 w 264360"/>
                  <a:gd name="connsiteY3" fmla="*/ 911514 h 911514"/>
                  <a:gd name="connsiteX4" fmla="*/ 0 w 264360"/>
                  <a:gd name="connsiteY4" fmla="*/ 620526 h 911514"/>
                  <a:gd name="connsiteX0" fmla="*/ 0 w 309913"/>
                  <a:gd name="connsiteY0" fmla="*/ 842215 h 911514"/>
                  <a:gd name="connsiteX1" fmla="*/ 187669 w 309913"/>
                  <a:gd name="connsiteY1" fmla="*/ 0 h 911514"/>
                  <a:gd name="connsiteX2" fmla="*/ 233778 w 309913"/>
                  <a:gd name="connsiteY2" fmla="*/ 188682 h 911514"/>
                  <a:gd name="connsiteX3" fmla="*/ 309913 w 309913"/>
                  <a:gd name="connsiteY3" fmla="*/ 911514 h 911514"/>
                  <a:gd name="connsiteX4" fmla="*/ 0 w 309913"/>
                  <a:gd name="connsiteY4" fmla="*/ 842215 h 911514"/>
                  <a:gd name="connsiteX0" fmla="*/ 0 w 258774"/>
                  <a:gd name="connsiteY0" fmla="*/ 842215 h 1077304"/>
                  <a:gd name="connsiteX1" fmla="*/ 187669 w 258774"/>
                  <a:gd name="connsiteY1" fmla="*/ 0 h 1077304"/>
                  <a:gd name="connsiteX2" fmla="*/ 233778 w 258774"/>
                  <a:gd name="connsiteY2" fmla="*/ 188682 h 1077304"/>
                  <a:gd name="connsiteX3" fmla="*/ 258774 w 258774"/>
                  <a:gd name="connsiteY3" fmla="*/ 1077304 h 1077304"/>
                  <a:gd name="connsiteX4" fmla="*/ 0 w 258774"/>
                  <a:gd name="connsiteY4" fmla="*/ 842215 h 1077304"/>
                  <a:gd name="connsiteX0" fmla="*/ 0 w 258774"/>
                  <a:gd name="connsiteY0" fmla="*/ 842215 h 1077304"/>
                  <a:gd name="connsiteX1" fmla="*/ 187669 w 258774"/>
                  <a:gd name="connsiteY1" fmla="*/ 0 h 1077304"/>
                  <a:gd name="connsiteX2" fmla="*/ 229280 w 258774"/>
                  <a:gd name="connsiteY2" fmla="*/ 188255 h 1077304"/>
                  <a:gd name="connsiteX3" fmla="*/ 258774 w 258774"/>
                  <a:gd name="connsiteY3" fmla="*/ 1077304 h 1077304"/>
                  <a:gd name="connsiteX4" fmla="*/ 0 w 258774"/>
                  <a:gd name="connsiteY4" fmla="*/ 842215 h 1077304"/>
                  <a:gd name="connsiteX0" fmla="*/ 0 w 258774"/>
                  <a:gd name="connsiteY0" fmla="*/ 842215 h 1077304"/>
                  <a:gd name="connsiteX1" fmla="*/ 187669 w 258774"/>
                  <a:gd name="connsiteY1" fmla="*/ 0 h 1077304"/>
                  <a:gd name="connsiteX2" fmla="*/ 232064 w 258774"/>
                  <a:gd name="connsiteY2" fmla="*/ 187611 h 1077304"/>
                  <a:gd name="connsiteX3" fmla="*/ 258774 w 258774"/>
                  <a:gd name="connsiteY3" fmla="*/ 1077304 h 1077304"/>
                  <a:gd name="connsiteX4" fmla="*/ 0 w 258774"/>
                  <a:gd name="connsiteY4" fmla="*/ 842215 h 1077304"/>
                  <a:gd name="connsiteX0" fmla="*/ 0 w 255203"/>
                  <a:gd name="connsiteY0" fmla="*/ 996912 h 1077304"/>
                  <a:gd name="connsiteX1" fmla="*/ 184098 w 255203"/>
                  <a:gd name="connsiteY1" fmla="*/ 0 h 1077304"/>
                  <a:gd name="connsiteX2" fmla="*/ 228493 w 255203"/>
                  <a:gd name="connsiteY2" fmla="*/ 187611 h 1077304"/>
                  <a:gd name="connsiteX3" fmla="*/ 255203 w 255203"/>
                  <a:gd name="connsiteY3" fmla="*/ 1077304 h 1077304"/>
                  <a:gd name="connsiteX4" fmla="*/ 0 w 255203"/>
                  <a:gd name="connsiteY4" fmla="*/ 996912 h 1077304"/>
                  <a:gd name="connsiteX0" fmla="*/ 497638 w 497638"/>
                  <a:gd name="connsiteY0" fmla="*/ 519566 h 1077304"/>
                  <a:gd name="connsiteX1" fmla="*/ 0 w 497638"/>
                  <a:gd name="connsiteY1" fmla="*/ 0 h 1077304"/>
                  <a:gd name="connsiteX2" fmla="*/ 44395 w 497638"/>
                  <a:gd name="connsiteY2" fmla="*/ 187611 h 1077304"/>
                  <a:gd name="connsiteX3" fmla="*/ 71105 w 497638"/>
                  <a:gd name="connsiteY3" fmla="*/ 1077304 h 1077304"/>
                  <a:gd name="connsiteX4" fmla="*/ 497638 w 497638"/>
                  <a:gd name="connsiteY4" fmla="*/ 519566 h 1077304"/>
                  <a:gd name="connsiteX0" fmla="*/ 497638 w 497638"/>
                  <a:gd name="connsiteY0" fmla="*/ 519566 h 877466"/>
                  <a:gd name="connsiteX1" fmla="*/ 0 w 497638"/>
                  <a:gd name="connsiteY1" fmla="*/ 0 h 877466"/>
                  <a:gd name="connsiteX2" fmla="*/ 44395 w 497638"/>
                  <a:gd name="connsiteY2" fmla="*/ 187611 h 877466"/>
                  <a:gd name="connsiteX3" fmla="*/ 470263 w 497638"/>
                  <a:gd name="connsiteY3" fmla="*/ 877466 h 877466"/>
                  <a:gd name="connsiteX4" fmla="*/ 497638 w 497638"/>
                  <a:gd name="connsiteY4" fmla="*/ 519566 h 877466"/>
                  <a:gd name="connsiteX0" fmla="*/ 477753 w 477753"/>
                  <a:gd name="connsiteY0" fmla="*/ 446451 h 877466"/>
                  <a:gd name="connsiteX1" fmla="*/ 0 w 477753"/>
                  <a:gd name="connsiteY1" fmla="*/ 0 h 877466"/>
                  <a:gd name="connsiteX2" fmla="*/ 44395 w 477753"/>
                  <a:gd name="connsiteY2" fmla="*/ 187611 h 877466"/>
                  <a:gd name="connsiteX3" fmla="*/ 470263 w 477753"/>
                  <a:gd name="connsiteY3" fmla="*/ 877466 h 877466"/>
                  <a:gd name="connsiteX4" fmla="*/ 477753 w 477753"/>
                  <a:gd name="connsiteY4" fmla="*/ 446451 h 877466"/>
                  <a:gd name="connsiteX0" fmla="*/ 477753 w 576985"/>
                  <a:gd name="connsiteY0" fmla="*/ 446451 h 834871"/>
                  <a:gd name="connsiteX1" fmla="*/ 0 w 576985"/>
                  <a:gd name="connsiteY1" fmla="*/ 0 h 834871"/>
                  <a:gd name="connsiteX2" fmla="*/ 44395 w 576985"/>
                  <a:gd name="connsiteY2" fmla="*/ 187611 h 834871"/>
                  <a:gd name="connsiteX3" fmla="*/ 576985 w 576985"/>
                  <a:gd name="connsiteY3" fmla="*/ 834871 h 834871"/>
                  <a:gd name="connsiteX4" fmla="*/ 477753 w 576985"/>
                  <a:gd name="connsiteY4" fmla="*/ 446451 h 834871"/>
                  <a:gd name="connsiteX0" fmla="*/ 477753 w 484427"/>
                  <a:gd name="connsiteY0" fmla="*/ 446451 h 796483"/>
                  <a:gd name="connsiteX1" fmla="*/ 0 w 484427"/>
                  <a:gd name="connsiteY1" fmla="*/ 0 h 796483"/>
                  <a:gd name="connsiteX2" fmla="*/ 44395 w 484427"/>
                  <a:gd name="connsiteY2" fmla="*/ 187611 h 796483"/>
                  <a:gd name="connsiteX3" fmla="*/ 484427 w 484427"/>
                  <a:gd name="connsiteY3" fmla="*/ 796483 h 796483"/>
                  <a:gd name="connsiteX4" fmla="*/ 477753 w 484427"/>
                  <a:gd name="connsiteY4" fmla="*/ 446451 h 796483"/>
                  <a:gd name="connsiteX0" fmla="*/ 477753 w 563680"/>
                  <a:gd name="connsiteY0" fmla="*/ 446451 h 822161"/>
                  <a:gd name="connsiteX1" fmla="*/ 0 w 563680"/>
                  <a:gd name="connsiteY1" fmla="*/ 0 h 822161"/>
                  <a:gd name="connsiteX2" fmla="*/ 44395 w 563680"/>
                  <a:gd name="connsiteY2" fmla="*/ 187611 h 822161"/>
                  <a:gd name="connsiteX3" fmla="*/ 563680 w 563680"/>
                  <a:gd name="connsiteY3" fmla="*/ 822161 h 822161"/>
                  <a:gd name="connsiteX4" fmla="*/ 477753 w 563680"/>
                  <a:gd name="connsiteY4" fmla="*/ 446451 h 82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3680" h="822161">
                    <a:moveTo>
                      <a:pt x="477753" y="446451"/>
                    </a:moveTo>
                    <a:lnTo>
                      <a:pt x="0" y="0"/>
                    </a:lnTo>
                    <a:lnTo>
                      <a:pt x="44395" y="187611"/>
                    </a:lnTo>
                    <a:lnTo>
                      <a:pt x="563680" y="822161"/>
                    </a:lnTo>
                    <a:lnTo>
                      <a:pt x="477753" y="446451"/>
                    </a:lnTo>
                    <a:close/>
                  </a:path>
                </a:pathLst>
              </a:custGeom>
              <a:solidFill>
                <a:srgbClr val="C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6" name="Trapezoid 34">
                <a:extLst>
                  <a:ext uri="{FF2B5EF4-FFF2-40B4-BE49-F238E27FC236}">
                    <a16:creationId xmlns:a16="http://schemas.microsoft.com/office/drawing/2014/main" id="{2F9962E5-B9F0-47D7-8F44-5660DCF0C337}"/>
                  </a:ext>
                </a:extLst>
              </p:cNvPr>
              <p:cNvSpPr/>
              <p:nvPr/>
            </p:nvSpPr>
            <p:spPr>
              <a:xfrm rot="5400000">
                <a:off x="9670073" y="3196335"/>
                <a:ext cx="192232" cy="559697"/>
              </a:xfrm>
              <a:custGeom>
                <a:avLst/>
                <a:gdLst>
                  <a:gd name="connsiteX0" fmla="*/ 0 w 192232"/>
                  <a:gd name="connsiteY0" fmla="*/ 553028 h 553028"/>
                  <a:gd name="connsiteX1" fmla="*/ 75218 w 192232"/>
                  <a:gd name="connsiteY1" fmla="*/ 0 h 553028"/>
                  <a:gd name="connsiteX2" fmla="*/ 117014 w 192232"/>
                  <a:gd name="connsiteY2" fmla="*/ 0 h 553028"/>
                  <a:gd name="connsiteX3" fmla="*/ 192232 w 192232"/>
                  <a:gd name="connsiteY3" fmla="*/ 553028 h 553028"/>
                  <a:gd name="connsiteX4" fmla="*/ 0 w 192232"/>
                  <a:gd name="connsiteY4" fmla="*/ 553028 h 553028"/>
                  <a:gd name="connsiteX0" fmla="*/ 0 w 192232"/>
                  <a:gd name="connsiteY0" fmla="*/ 553028 h 553028"/>
                  <a:gd name="connsiteX1" fmla="*/ 69503 w 192232"/>
                  <a:gd name="connsiteY1" fmla="*/ 952 h 553028"/>
                  <a:gd name="connsiteX2" fmla="*/ 117014 w 192232"/>
                  <a:gd name="connsiteY2" fmla="*/ 0 h 553028"/>
                  <a:gd name="connsiteX3" fmla="*/ 192232 w 192232"/>
                  <a:gd name="connsiteY3" fmla="*/ 553028 h 553028"/>
                  <a:gd name="connsiteX4" fmla="*/ 0 w 192232"/>
                  <a:gd name="connsiteY4" fmla="*/ 553028 h 553028"/>
                  <a:gd name="connsiteX0" fmla="*/ 0 w 192232"/>
                  <a:gd name="connsiteY0" fmla="*/ 553028 h 553028"/>
                  <a:gd name="connsiteX1" fmla="*/ 54263 w 192232"/>
                  <a:gd name="connsiteY1" fmla="*/ 952 h 553028"/>
                  <a:gd name="connsiteX2" fmla="*/ 117014 w 192232"/>
                  <a:gd name="connsiteY2" fmla="*/ 0 h 553028"/>
                  <a:gd name="connsiteX3" fmla="*/ 192232 w 192232"/>
                  <a:gd name="connsiteY3" fmla="*/ 553028 h 553028"/>
                  <a:gd name="connsiteX4" fmla="*/ 0 w 192232"/>
                  <a:gd name="connsiteY4" fmla="*/ 553028 h 553028"/>
                  <a:gd name="connsiteX0" fmla="*/ 0 w 192232"/>
                  <a:gd name="connsiteY0" fmla="*/ 552076 h 552076"/>
                  <a:gd name="connsiteX1" fmla="*/ 54263 w 192232"/>
                  <a:gd name="connsiteY1" fmla="*/ 0 h 552076"/>
                  <a:gd name="connsiteX2" fmla="*/ 134159 w 192232"/>
                  <a:gd name="connsiteY2" fmla="*/ 953 h 552076"/>
                  <a:gd name="connsiteX3" fmla="*/ 192232 w 192232"/>
                  <a:gd name="connsiteY3" fmla="*/ 552076 h 552076"/>
                  <a:gd name="connsiteX4" fmla="*/ 0 w 192232"/>
                  <a:gd name="connsiteY4" fmla="*/ 552076 h 552076"/>
                  <a:gd name="connsiteX0" fmla="*/ 0 w 192232"/>
                  <a:gd name="connsiteY0" fmla="*/ 564458 h 564458"/>
                  <a:gd name="connsiteX1" fmla="*/ 55216 w 192232"/>
                  <a:gd name="connsiteY1" fmla="*/ 0 h 564458"/>
                  <a:gd name="connsiteX2" fmla="*/ 134159 w 192232"/>
                  <a:gd name="connsiteY2" fmla="*/ 13335 h 564458"/>
                  <a:gd name="connsiteX3" fmla="*/ 192232 w 192232"/>
                  <a:gd name="connsiteY3" fmla="*/ 564458 h 564458"/>
                  <a:gd name="connsiteX4" fmla="*/ 0 w 192232"/>
                  <a:gd name="connsiteY4" fmla="*/ 564458 h 564458"/>
                  <a:gd name="connsiteX0" fmla="*/ 0 w 192232"/>
                  <a:gd name="connsiteY0" fmla="*/ 566363 h 566363"/>
                  <a:gd name="connsiteX1" fmla="*/ 55216 w 192232"/>
                  <a:gd name="connsiteY1" fmla="*/ 1905 h 566363"/>
                  <a:gd name="connsiteX2" fmla="*/ 134159 w 192232"/>
                  <a:gd name="connsiteY2" fmla="*/ 0 h 566363"/>
                  <a:gd name="connsiteX3" fmla="*/ 192232 w 192232"/>
                  <a:gd name="connsiteY3" fmla="*/ 566363 h 566363"/>
                  <a:gd name="connsiteX4" fmla="*/ 0 w 192232"/>
                  <a:gd name="connsiteY4" fmla="*/ 566363 h 566363"/>
                  <a:gd name="connsiteX0" fmla="*/ 0 w 192232"/>
                  <a:gd name="connsiteY0" fmla="*/ 566363 h 566363"/>
                  <a:gd name="connsiteX1" fmla="*/ 54267 w 192232"/>
                  <a:gd name="connsiteY1" fmla="*/ 9525 h 566363"/>
                  <a:gd name="connsiteX2" fmla="*/ 134159 w 192232"/>
                  <a:gd name="connsiteY2" fmla="*/ 0 h 566363"/>
                  <a:gd name="connsiteX3" fmla="*/ 192232 w 192232"/>
                  <a:gd name="connsiteY3" fmla="*/ 566363 h 566363"/>
                  <a:gd name="connsiteX4" fmla="*/ 0 w 192232"/>
                  <a:gd name="connsiteY4" fmla="*/ 566363 h 566363"/>
                  <a:gd name="connsiteX0" fmla="*/ 0 w 192232"/>
                  <a:gd name="connsiteY0" fmla="*/ 566363 h 566363"/>
                  <a:gd name="connsiteX1" fmla="*/ 54270 w 192232"/>
                  <a:gd name="connsiteY1" fmla="*/ 7620 h 566363"/>
                  <a:gd name="connsiteX2" fmla="*/ 134159 w 192232"/>
                  <a:gd name="connsiteY2" fmla="*/ 0 h 566363"/>
                  <a:gd name="connsiteX3" fmla="*/ 192232 w 192232"/>
                  <a:gd name="connsiteY3" fmla="*/ 566363 h 566363"/>
                  <a:gd name="connsiteX4" fmla="*/ 0 w 192232"/>
                  <a:gd name="connsiteY4" fmla="*/ 566363 h 566363"/>
                  <a:gd name="connsiteX0" fmla="*/ 0 w 192232"/>
                  <a:gd name="connsiteY0" fmla="*/ 561600 h 561600"/>
                  <a:gd name="connsiteX1" fmla="*/ 54270 w 192232"/>
                  <a:gd name="connsiteY1" fmla="*/ 2857 h 561600"/>
                  <a:gd name="connsiteX2" fmla="*/ 133210 w 192232"/>
                  <a:gd name="connsiteY2" fmla="*/ 0 h 561600"/>
                  <a:gd name="connsiteX3" fmla="*/ 192232 w 192232"/>
                  <a:gd name="connsiteY3" fmla="*/ 561600 h 561600"/>
                  <a:gd name="connsiteX4" fmla="*/ 0 w 192232"/>
                  <a:gd name="connsiteY4" fmla="*/ 561600 h 561600"/>
                  <a:gd name="connsiteX0" fmla="*/ 0 w 192232"/>
                  <a:gd name="connsiteY0" fmla="*/ 558743 h 558743"/>
                  <a:gd name="connsiteX1" fmla="*/ 54270 w 192232"/>
                  <a:gd name="connsiteY1" fmla="*/ 0 h 558743"/>
                  <a:gd name="connsiteX2" fmla="*/ 133210 w 192232"/>
                  <a:gd name="connsiteY2" fmla="*/ 0 h 558743"/>
                  <a:gd name="connsiteX3" fmla="*/ 192232 w 192232"/>
                  <a:gd name="connsiteY3" fmla="*/ 558743 h 558743"/>
                  <a:gd name="connsiteX4" fmla="*/ 0 w 192232"/>
                  <a:gd name="connsiteY4" fmla="*/ 558743 h 558743"/>
                  <a:gd name="connsiteX0" fmla="*/ 0 w 192232"/>
                  <a:gd name="connsiteY0" fmla="*/ 558743 h 558743"/>
                  <a:gd name="connsiteX1" fmla="*/ 54270 w 192232"/>
                  <a:gd name="connsiteY1" fmla="*/ 0 h 558743"/>
                  <a:gd name="connsiteX2" fmla="*/ 137023 w 192232"/>
                  <a:gd name="connsiteY2" fmla="*/ 2858 h 558743"/>
                  <a:gd name="connsiteX3" fmla="*/ 192232 w 192232"/>
                  <a:gd name="connsiteY3" fmla="*/ 558743 h 558743"/>
                  <a:gd name="connsiteX4" fmla="*/ 0 w 192232"/>
                  <a:gd name="connsiteY4" fmla="*/ 558743 h 558743"/>
                  <a:gd name="connsiteX0" fmla="*/ 0 w 192232"/>
                  <a:gd name="connsiteY0" fmla="*/ 560649 h 560649"/>
                  <a:gd name="connsiteX1" fmla="*/ 54270 w 192232"/>
                  <a:gd name="connsiteY1" fmla="*/ 1906 h 560649"/>
                  <a:gd name="connsiteX2" fmla="*/ 137026 w 192232"/>
                  <a:gd name="connsiteY2" fmla="*/ 0 h 560649"/>
                  <a:gd name="connsiteX3" fmla="*/ 192232 w 192232"/>
                  <a:gd name="connsiteY3" fmla="*/ 560649 h 560649"/>
                  <a:gd name="connsiteX4" fmla="*/ 0 w 192232"/>
                  <a:gd name="connsiteY4" fmla="*/ 560649 h 560649"/>
                  <a:gd name="connsiteX0" fmla="*/ 0 w 192232"/>
                  <a:gd name="connsiteY0" fmla="*/ 560650 h 560650"/>
                  <a:gd name="connsiteX1" fmla="*/ 54270 w 192232"/>
                  <a:gd name="connsiteY1" fmla="*/ 1907 h 560650"/>
                  <a:gd name="connsiteX2" fmla="*/ 137029 w 192232"/>
                  <a:gd name="connsiteY2" fmla="*/ 0 h 560650"/>
                  <a:gd name="connsiteX3" fmla="*/ 192232 w 192232"/>
                  <a:gd name="connsiteY3" fmla="*/ 560650 h 560650"/>
                  <a:gd name="connsiteX4" fmla="*/ 0 w 192232"/>
                  <a:gd name="connsiteY4" fmla="*/ 560650 h 560650"/>
                  <a:gd name="connsiteX0" fmla="*/ 0 w 192232"/>
                  <a:gd name="connsiteY0" fmla="*/ 559697 h 559697"/>
                  <a:gd name="connsiteX1" fmla="*/ 54270 w 192232"/>
                  <a:gd name="connsiteY1" fmla="*/ 954 h 559697"/>
                  <a:gd name="connsiteX2" fmla="*/ 136076 w 192232"/>
                  <a:gd name="connsiteY2" fmla="*/ 0 h 559697"/>
                  <a:gd name="connsiteX3" fmla="*/ 192232 w 192232"/>
                  <a:gd name="connsiteY3" fmla="*/ 559697 h 559697"/>
                  <a:gd name="connsiteX4" fmla="*/ 0 w 192232"/>
                  <a:gd name="connsiteY4" fmla="*/ 559697 h 55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232" h="559697">
                    <a:moveTo>
                      <a:pt x="0" y="559697"/>
                    </a:moveTo>
                    <a:lnTo>
                      <a:pt x="54270" y="954"/>
                    </a:lnTo>
                    <a:lnTo>
                      <a:pt x="136076" y="0"/>
                    </a:lnTo>
                    <a:lnTo>
                      <a:pt x="192232" y="559697"/>
                    </a:lnTo>
                    <a:lnTo>
                      <a:pt x="0" y="559697"/>
                    </a:lnTo>
                    <a:close/>
                  </a:path>
                </a:pathLst>
              </a:custGeom>
              <a:solidFill>
                <a:srgbClr val="C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7" name="Trapezoid 86">
                <a:extLst>
                  <a:ext uri="{FF2B5EF4-FFF2-40B4-BE49-F238E27FC236}">
                    <a16:creationId xmlns:a16="http://schemas.microsoft.com/office/drawing/2014/main" id="{6B7660A1-EFE5-4B80-A726-80C8303CDF8E}"/>
                  </a:ext>
                </a:extLst>
              </p:cNvPr>
              <p:cNvSpPr/>
              <p:nvPr/>
            </p:nvSpPr>
            <p:spPr>
              <a:xfrm rot="5400000">
                <a:off x="384204" y="3110956"/>
                <a:ext cx="192231" cy="730450"/>
              </a:xfrm>
              <a:prstGeom prst="trapezoid">
                <a:avLst>
                  <a:gd name="adj" fmla="val 37175"/>
                </a:avLst>
              </a:prstGeom>
              <a:solidFill>
                <a:srgbClr val="7030A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6555DBD9-78FC-456F-803D-6C92F0E947D4}"/>
                  </a:ext>
                </a:extLst>
              </p:cNvPr>
              <p:cNvSpPr/>
              <p:nvPr/>
            </p:nvSpPr>
            <p:spPr>
              <a:xfrm>
                <a:off x="844357" y="3450251"/>
                <a:ext cx="1049858" cy="45719"/>
              </a:xfrm>
              <a:prstGeom prst="rect">
                <a:avLst/>
              </a:prstGeom>
              <a:solidFill>
                <a:srgbClr val="7030A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9" name="Trapezoid 43">
                <a:extLst>
                  <a:ext uri="{FF2B5EF4-FFF2-40B4-BE49-F238E27FC236}">
                    <a16:creationId xmlns:a16="http://schemas.microsoft.com/office/drawing/2014/main" id="{FFBD14CB-4E8F-4CA3-BFDB-BFB2C379B30E}"/>
                  </a:ext>
                </a:extLst>
              </p:cNvPr>
              <p:cNvSpPr/>
              <p:nvPr/>
            </p:nvSpPr>
            <p:spPr>
              <a:xfrm rot="16200000">
                <a:off x="2063214" y="3251407"/>
                <a:ext cx="98141" cy="438617"/>
              </a:xfrm>
              <a:custGeom>
                <a:avLst/>
                <a:gdLst>
                  <a:gd name="connsiteX0" fmla="*/ 0 w 156970"/>
                  <a:gd name="connsiteY0" fmla="*/ 958060 h 958060"/>
                  <a:gd name="connsiteX1" fmla="*/ 55216 w 156970"/>
                  <a:gd name="connsiteY1" fmla="*/ 0 h 958060"/>
                  <a:gd name="connsiteX2" fmla="*/ 101754 w 156970"/>
                  <a:gd name="connsiteY2" fmla="*/ 0 h 958060"/>
                  <a:gd name="connsiteX3" fmla="*/ 156970 w 156970"/>
                  <a:gd name="connsiteY3" fmla="*/ 958060 h 958060"/>
                  <a:gd name="connsiteX4" fmla="*/ 0 w 156970"/>
                  <a:gd name="connsiteY4" fmla="*/ 958060 h 958060"/>
                  <a:gd name="connsiteX0" fmla="*/ 0 w 143781"/>
                  <a:gd name="connsiteY0" fmla="*/ 958060 h 958060"/>
                  <a:gd name="connsiteX1" fmla="*/ 55216 w 143781"/>
                  <a:gd name="connsiteY1" fmla="*/ 0 h 958060"/>
                  <a:gd name="connsiteX2" fmla="*/ 101754 w 143781"/>
                  <a:gd name="connsiteY2" fmla="*/ 0 h 958060"/>
                  <a:gd name="connsiteX3" fmla="*/ 143781 w 143781"/>
                  <a:gd name="connsiteY3" fmla="*/ 628349 h 958060"/>
                  <a:gd name="connsiteX4" fmla="*/ 0 w 143781"/>
                  <a:gd name="connsiteY4" fmla="*/ 958060 h 958060"/>
                  <a:gd name="connsiteX0" fmla="*/ 0 w 126197"/>
                  <a:gd name="connsiteY0" fmla="*/ 645936 h 645936"/>
                  <a:gd name="connsiteX1" fmla="*/ 37632 w 126197"/>
                  <a:gd name="connsiteY1" fmla="*/ 0 h 645936"/>
                  <a:gd name="connsiteX2" fmla="*/ 84170 w 126197"/>
                  <a:gd name="connsiteY2" fmla="*/ 0 h 645936"/>
                  <a:gd name="connsiteX3" fmla="*/ 126197 w 126197"/>
                  <a:gd name="connsiteY3" fmla="*/ 628349 h 645936"/>
                  <a:gd name="connsiteX4" fmla="*/ 0 w 126197"/>
                  <a:gd name="connsiteY4" fmla="*/ 645936 h 645936"/>
                  <a:gd name="connsiteX0" fmla="*/ 0 w 109997"/>
                  <a:gd name="connsiteY0" fmla="*/ 392139 h 628349"/>
                  <a:gd name="connsiteX1" fmla="*/ 21432 w 109997"/>
                  <a:gd name="connsiteY1" fmla="*/ 0 h 628349"/>
                  <a:gd name="connsiteX2" fmla="*/ 67970 w 109997"/>
                  <a:gd name="connsiteY2" fmla="*/ 0 h 628349"/>
                  <a:gd name="connsiteX3" fmla="*/ 109997 w 109997"/>
                  <a:gd name="connsiteY3" fmla="*/ 628349 h 628349"/>
                  <a:gd name="connsiteX4" fmla="*/ 0 w 109997"/>
                  <a:gd name="connsiteY4" fmla="*/ 392139 h 628349"/>
                  <a:gd name="connsiteX0" fmla="*/ 0 w 97397"/>
                  <a:gd name="connsiteY0" fmla="*/ 392139 h 451949"/>
                  <a:gd name="connsiteX1" fmla="*/ 21432 w 97397"/>
                  <a:gd name="connsiteY1" fmla="*/ 0 h 451949"/>
                  <a:gd name="connsiteX2" fmla="*/ 67970 w 97397"/>
                  <a:gd name="connsiteY2" fmla="*/ 0 h 451949"/>
                  <a:gd name="connsiteX3" fmla="*/ 97397 w 97397"/>
                  <a:gd name="connsiteY3" fmla="*/ 451949 h 451949"/>
                  <a:gd name="connsiteX4" fmla="*/ 0 w 97397"/>
                  <a:gd name="connsiteY4" fmla="*/ 392139 h 451949"/>
                  <a:gd name="connsiteX0" fmla="*/ 0 w 100997"/>
                  <a:gd name="connsiteY0" fmla="*/ 444339 h 451949"/>
                  <a:gd name="connsiteX1" fmla="*/ 25032 w 100997"/>
                  <a:gd name="connsiteY1" fmla="*/ 0 h 451949"/>
                  <a:gd name="connsiteX2" fmla="*/ 71570 w 100997"/>
                  <a:gd name="connsiteY2" fmla="*/ 0 h 451949"/>
                  <a:gd name="connsiteX3" fmla="*/ 100997 w 100997"/>
                  <a:gd name="connsiteY3" fmla="*/ 451949 h 451949"/>
                  <a:gd name="connsiteX4" fmla="*/ 0 w 100997"/>
                  <a:gd name="connsiteY4" fmla="*/ 444339 h 451949"/>
                  <a:gd name="connsiteX0" fmla="*/ 0 w 102902"/>
                  <a:gd name="connsiteY0" fmla="*/ 444339 h 446234"/>
                  <a:gd name="connsiteX1" fmla="*/ 25032 w 102902"/>
                  <a:gd name="connsiteY1" fmla="*/ 0 h 446234"/>
                  <a:gd name="connsiteX2" fmla="*/ 71570 w 102902"/>
                  <a:gd name="connsiteY2" fmla="*/ 0 h 446234"/>
                  <a:gd name="connsiteX3" fmla="*/ 102902 w 102902"/>
                  <a:gd name="connsiteY3" fmla="*/ 446234 h 446234"/>
                  <a:gd name="connsiteX4" fmla="*/ 0 w 102902"/>
                  <a:gd name="connsiteY4" fmla="*/ 444339 h 446234"/>
                  <a:gd name="connsiteX0" fmla="*/ 0 w 102902"/>
                  <a:gd name="connsiteY0" fmla="*/ 444339 h 444339"/>
                  <a:gd name="connsiteX1" fmla="*/ 25032 w 102902"/>
                  <a:gd name="connsiteY1" fmla="*/ 0 h 444339"/>
                  <a:gd name="connsiteX2" fmla="*/ 71570 w 102902"/>
                  <a:gd name="connsiteY2" fmla="*/ 0 h 444339"/>
                  <a:gd name="connsiteX3" fmla="*/ 102902 w 102902"/>
                  <a:gd name="connsiteY3" fmla="*/ 435757 h 444339"/>
                  <a:gd name="connsiteX4" fmla="*/ 0 w 102902"/>
                  <a:gd name="connsiteY4" fmla="*/ 444339 h 444339"/>
                  <a:gd name="connsiteX0" fmla="*/ 0 w 100997"/>
                  <a:gd name="connsiteY0" fmla="*/ 444339 h 444339"/>
                  <a:gd name="connsiteX1" fmla="*/ 25032 w 100997"/>
                  <a:gd name="connsiteY1" fmla="*/ 0 h 444339"/>
                  <a:gd name="connsiteX2" fmla="*/ 71570 w 100997"/>
                  <a:gd name="connsiteY2" fmla="*/ 0 h 444339"/>
                  <a:gd name="connsiteX3" fmla="*/ 100997 w 100997"/>
                  <a:gd name="connsiteY3" fmla="*/ 444332 h 444339"/>
                  <a:gd name="connsiteX4" fmla="*/ 0 w 100997"/>
                  <a:gd name="connsiteY4" fmla="*/ 444339 h 444339"/>
                  <a:gd name="connsiteX0" fmla="*/ 0 w 100997"/>
                  <a:gd name="connsiteY0" fmla="*/ 444339 h 444339"/>
                  <a:gd name="connsiteX1" fmla="*/ 25032 w 100997"/>
                  <a:gd name="connsiteY1" fmla="*/ 0 h 444339"/>
                  <a:gd name="connsiteX2" fmla="*/ 71570 w 100997"/>
                  <a:gd name="connsiteY2" fmla="*/ 0 h 444339"/>
                  <a:gd name="connsiteX3" fmla="*/ 100997 w 100997"/>
                  <a:gd name="connsiteY3" fmla="*/ 435760 h 444339"/>
                  <a:gd name="connsiteX4" fmla="*/ 0 w 100997"/>
                  <a:gd name="connsiteY4" fmla="*/ 444339 h 444339"/>
                  <a:gd name="connsiteX0" fmla="*/ 0 w 99092"/>
                  <a:gd name="connsiteY0" fmla="*/ 444339 h 444339"/>
                  <a:gd name="connsiteX1" fmla="*/ 25032 w 99092"/>
                  <a:gd name="connsiteY1" fmla="*/ 0 h 444339"/>
                  <a:gd name="connsiteX2" fmla="*/ 71570 w 99092"/>
                  <a:gd name="connsiteY2" fmla="*/ 0 h 444339"/>
                  <a:gd name="connsiteX3" fmla="*/ 99092 w 99092"/>
                  <a:gd name="connsiteY3" fmla="*/ 438617 h 444339"/>
                  <a:gd name="connsiteX4" fmla="*/ 0 w 99092"/>
                  <a:gd name="connsiteY4" fmla="*/ 444339 h 444339"/>
                  <a:gd name="connsiteX0" fmla="*/ 0 w 96235"/>
                  <a:gd name="connsiteY0" fmla="*/ 439580 h 439580"/>
                  <a:gd name="connsiteX1" fmla="*/ 22175 w 96235"/>
                  <a:gd name="connsiteY1" fmla="*/ 0 h 439580"/>
                  <a:gd name="connsiteX2" fmla="*/ 68713 w 96235"/>
                  <a:gd name="connsiteY2" fmla="*/ 0 h 439580"/>
                  <a:gd name="connsiteX3" fmla="*/ 96235 w 96235"/>
                  <a:gd name="connsiteY3" fmla="*/ 438617 h 439580"/>
                  <a:gd name="connsiteX4" fmla="*/ 0 w 96235"/>
                  <a:gd name="connsiteY4" fmla="*/ 439580 h 439580"/>
                  <a:gd name="connsiteX0" fmla="*/ 0 w 98141"/>
                  <a:gd name="connsiteY0" fmla="*/ 436725 h 438617"/>
                  <a:gd name="connsiteX1" fmla="*/ 24081 w 98141"/>
                  <a:gd name="connsiteY1" fmla="*/ 0 h 438617"/>
                  <a:gd name="connsiteX2" fmla="*/ 70619 w 98141"/>
                  <a:gd name="connsiteY2" fmla="*/ 0 h 438617"/>
                  <a:gd name="connsiteX3" fmla="*/ 98141 w 98141"/>
                  <a:gd name="connsiteY3" fmla="*/ 438617 h 438617"/>
                  <a:gd name="connsiteX4" fmla="*/ 0 w 98141"/>
                  <a:gd name="connsiteY4" fmla="*/ 436725 h 438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141" h="438617">
                    <a:moveTo>
                      <a:pt x="0" y="436725"/>
                    </a:moveTo>
                    <a:lnTo>
                      <a:pt x="24081" y="0"/>
                    </a:lnTo>
                    <a:lnTo>
                      <a:pt x="70619" y="0"/>
                    </a:lnTo>
                    <a:lnTo>
                      <a:pt x="98141" y="438617"/>
                    </a:lnTo>
                    <a:lnTo>
                      <a:pt x="0" y="436725"/>
                    </a:lnTo>
                    <a:close/>
                  </a:path>
                </a:pathLst>
              </a:custGeom>
              <a:solidFill>
                <a:srgbClr val="7030A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90" name="Rectangle 44">
                <a:extLst>
                  <a:ext uri="{FF2B5EF4-FFF2-40B4-BE49-F238E27FC236}">
                    <a16:creationId xmlns:a16="http://schemas.microsoft.com/office/drawing/2014/main" id="{E1405B14-71EE-4F98-8197-AE8EC924D51F}"/>
                  </a:ext>
                </a:extLst>
              </p:cNvPr>
              <p:cNvSpPr/>
              <p:nvPr/>
            </p:nvSpPr>
            <p:spPr>
              <a:xfrm>
                <a:off x="2877614" y="3393089"/>
                <a:ext cx="6203695" cy="157832"/>
              </a:xfrm>
              <a:custGeom>
                <a:avLst/>
                <a:gdLst>
                  <a:gd name="connsiteX0" fmla="*/ 0 w 6230273"/>
                  <a:gd name="connsiteY0" fmla="*/ 0 h 157832"/>
                  <a:gd name="connsiteX1" fmla="*/ 6230273 w 6230273"/>
                  <a:gd name="connsiteY1" fmla="*/ 0 h 157832"/>
                  <a:gd name="connsiteX2" fmla="*/ 6230273 w 6230273"/>
                  <a:gd name="connsiteY2" fmla="*/ 157832 h 157832"/>
                  <a:gd name="connsiteX3" fmla="*/ 0 w 6230273"/>
                  <a:gd name="connsiteY3" fmla="*/ 157832 h 157832"/>
                  <a:gd name="connsiteX4" fmla="*/ 0 w 6230273"/>
                  <a:gd name="connsiteY4" fmla="*/ 0 h 157832"/>
                  <a:gd name="connsiteX0" fmla="*/ 13335 w 6230273"/>
                  <a:gd name="connsiteY0" fmla="*/ 0 h 157832"/>
                  <a:gd name="connsiteX1" fmla="*/ 6230273 w 6230273"/>
                  <a:gd name="connsiteY1" fmla="*/ 0 h 157832"/>
                  <a:gd name="connsiteX2" fmla="*/ 6230273 w 6230273"/>
                  <a:gd name="connsiteY2" fmla="*/ 157832 h 157832"/>
                  <a:gd name="connsiteX3" fmla="*/ 0 w 6230273"/>
                  <a:gd name="connsiteY3" fmla="*/ 157832 h 157832"/>
                  <a:gd name="connsiteX4" fmla="*/ 13335 w 6230273"/>
                  <a:gd name="connsiteY4" fmla="*/ 0 h 157832"/>
                  <a:gd name="connsiteX0" fmla="*/ 26670 w 6230273"/>
                  <a:gd name="connsiteY0" fmla="*/ 952 h 157832"/>
                  <a:gd name="connsiteX1" fmla="*/ 6230273 w 6230273"/>
                  <a:gd name="connsiteY1" fmla="*/ 0 h 157832"/>
                  <a:gd name="connsiteX2" fmla="*/ 6230273 w 6230273"/>
                  <a:gd name="connsiteY2" fmla="*/ 157832 h 157832"/>
                  <a:gd name="connsiteX3" fmla="*/ 0 w 6230273"/>
                  <a:gd name="connsiteY3" fmla="*/ 157832 h 157832"/>
                  <a:gd name="connsiteX4" fmla="*/ 26670 w 6230273"/>
                  <a:gd name="connsiteY4" fmla="*/ 952 h 157832"/>
                  <a:gd name="connsiteX0" fmla="*/ 952 w 6204555"/>
                  <a:gd name="connsiteY0" fmla="*/ 952 h 157832"/>
                  <a:gd name="connsiteX1" fmla="*/ 6204555 w 6204555"/>
                  <a:gd name="connsiteY1" fmla="*/ 0 h 157832"/>
                  <a:gd name="connsiteX2" fmla="*/ 6204555 w 6204555"/>
                  <a:gd name="connsiteY2" fmla="*/ 157832 h 157832"/>
                  <a:gd name="connsiteX3" fmla="*/ 0 w 6204555"/>
                  <a:gd name="connsiteY3" fmla="*/ 157832 h 157832"/>
                  <a:gd name="connsiteX4" fmla="*/ 952 w 6204555"/>
                  <a:gd name="connsiteY4" fmla="*/ 952 h 157832"/>
                  <a:gd name="connsiteX0" fmla="*/ 5715 w 6209318"/>
                  <a:gd name="connsiteY0" fmla="*/ 952 h 157832"/>
                  <a:gd name="connsiteX1" fmla="*/ 6209318 w 6209318"/>
                  <a:gd name="connsiteY1" fmla="*/ 0 h 157832"/>
                  <a:gd name="connsiteX2" fmla="*/ 6209318 w 6209318"/>
                  <a:gd name="connsiteY2" fmla="*/ 157832 h 157832"/>
                  <a:gd name="connsiteX3" fmla="*/ 0 w 6209318"/>
                  <a:gd name="connsiteY3" fmla="*/ 157832 h 157832"/>
                  <a:gd name="connsiteX4" fmla="*/ 5715 w 6209318"/>
                  <a:gd name="connsiteY4" fmla="*/ 952 h 157832"/>
                  <a:gd name="connsiteX0" fmla="*/ 92 w 6203695"/>
                  <a:gd name="connsiteY0" fmla="*/ 952 h 157832"/>
                  <a:gd name="connsiteX1" fmla="*/ 6203695 w 6203695"/>
                  <a:gd name="connsiteY1" fmla="*/ 0 h 157832"/>
                  <a:gd name="connsiteX2" fmla="*/ 6203695 w 6203695"/>
                  <a:gd name="connsiteY2" fmla="*/ 157832 h 157832"/>
                  <a:gd name="connsiteX3" fmla="*/ 92 w 6203695"/>
                  <a:gd name="connsiteY3" fmla="*/ 155927 h 157832"/>
                  <a:gd name="connsiteX4" fmla="*/ 92 w 6203695"/>
                  <a:gd name="connsiteY4" fmla="*/ 952 h 157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3695" h="157832">
                    <a:moveTo>
                      <a:pt x="92" y="952"/>
                    </a:moveTo>
                    <a:lnTo>
                      <a:pt x="6203695" y="0"/>
                    </a:lnTo>
                    <a:lnTo>
                      <a:pt x="6203695" y="157832"/>
                    </a:lnTo>
                    <a:lnTo>
                      <a:pt x="92" y="155927"/>
                    </a:lnTo>
                    <a:cubicBezTo>
                      <a:pt x="409" y="103634"/>
                      <a:pt x="-225" y="53245"/>
                      <a:pt x="92" y="952"/>
                    </a:cubicBezTo>
                    <a:close/>
                  </a:path>
                </a:pathLst>
              </a:custGeom>
              <a:solidFill>
                <a:srgbClr val="7030A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91" name="Trapezoid 45">
                <a:extLst>
                  <a:ext uri="{FF2B5EF4-FFF2-40B4-BE49-F238E27FC236}">
                    <a16:creationId xmlns:a16="http://schemas.microsoft.com/office/drawing/2014/main" id="{A12D2B65-9CCF-4508-A2FE-0AD9E8EC3A5F}"/>
                  </a:ext>
                </a:extLst>
              </p:cNvPr>
              <p:cNvSpPr/>
              <p:nvPr/>
            </p:nvSpPr>
            <p:spPr>
              <a:xfrm rot="5400000">
                <a:off x="9484712" y="2991111"/>
                <a:ext cx="156970" cy="963776"/>
              </a:xfrm>
              <a:custGeom>
                <a:avLst/>
                <a:gdLst>
                  <a:gd name="connsiteX0" fmla="*/ 0 w 156970"/>
                  <a:gd name="connsiteY0" fmla="*/ 958060 h 958060"/>
                  <a:gd name="connsiteX1" fmla="*/ 55216 w 156970"/>
                  <a:gd name="connsiteY1" fmla="*/ 0 h 958060"/>
                  <a:gd name="connsiteX2" fmla="*/ 101754 w 156970"/>
                  <a:gd name="connsiteY2" fmla="*/ 0 h 958060"/>
                  <a:gd name="connsiteX3" fmla="*/ 156970 w 156970"/>
                  <a:gd name="connsiteY3" fmla="*/ 958060 h 958060"/>
                  <a:gd name="connsiteX4" fmla="*/ 0 w 156970"/>
                  <a:gd name="connsiteY4" fmla="*/ 958060 h 958060"/>
                  <a:gd name="connsiteX0" fmla="*/ 0 w 156970"/>
                  <a:gd name="connsiteY0" fmla="*/ 963775 h 963775"/>
                  <a:gd name="connsiteX1" fmla="*/ 55216 w 156970"/>
                  <a:gd name="connsiteY1" fmla="*/ 0 h 963775"/>
                  <a:gd name="connsiteX2" fmla="*/ 101754 w 156970"/>
                  <a:gd name="connsiteY2" fmla="*/ 5715 h 963775"/>
                  <a:gd name="connsiteX3" fmla="*/ 156970 w 156970"/>
                  <a:gd name="connsiteY3" fmla="*/ 963775 h 963775"/>
                  <a:gd name="connsiteX4" fmla="*/ 0 w 156970"/>
                  <a:gd name="connsiteY4" fmla="*/ 963775 h 963775"/>
                  <a:gd name="connsiteX0" fmla="*/ 0 w 156970"/>
                  <a:gd name="connsiteY0" fmla="*/ 968539 h 968539"/>
                  <a:gd name="connsiteX1" fmla="*/ 55216 w 156970"/>
                  <a:gd name="connsiteY1" fmla="*/ 4764 h 968539"/>
                  <a:gd name="connsiteX2" fmla="*/ 101757 w 156970"/>
                  <a:gd name="connsiteY2" fmla="*/ 0 h 968539"/>
                  <a:gd name="connsiteX3" fmla="*/ 156970 w 156970"/>
                  <a:gd name="connsiteY3" fmla="*/ 968539 h 968539"/>
                  <a:gd name="connsiteX4" fmla="*/ 0 w 156970"/>
                  <a:gd name="connsiteY4" fmla="*/ 968539 h 968539"/>
                  <a:gd name="connsiteX0" fmla="*/ 0 w 156970"/>
                  <a:gd name="connsiteY0" fmla="*/ 963776 h 963776"/>
                  <a:gd name="connsiteX1" fmla="*/ 55216 w 156970"/>
                  <a:gd name="connsiteY1" fmla="*/ 1 h 963776"/>
                  <a:gd name="connsiteX2" fmla="*/ 98902 w 156970"/>
                  <a:gd name="connsiteY2" fmla="*/ 0 h 963776"/>
                  <a:gd name="connsiteX3" fmla="*/ 156970 w 156970"/>
                  <a:gd name="connsiteY3" fmla="*/ 963776 h 963776"/>
                  <a:gd name="connsiteX4" fmla="*/ 0 w 156970"/>
                  <a:gd name="connsiteY4" fmla="*/ 963776 h 963776"/>
                  <a:gd name="connsiteX0" fmla="*/ 0 w 156970"/>
                  <a:gd name="connsiteY0" fmla="*/ 963776 h 963776"/>
                  <a:gd name="connsiteX1" fmla="*/ 55216 w 156970"/>
                  <a:gd name="connsiteY1" fmla="*/ 1 h 963776"/>
                  <a:gd name="connsiteX2" fmla="*/ 98902 w 156970"/>
                  <a:gd name="connsiteY2" fmla="*/ 0 h 963776"/>
                  <a:gd name="connsiteX3" fmla="*/ 156970 w 156970"/>
                  <a:gd name="connsiteY3" fmla="*/ 963776 h 963776"/>
                  <a:gd name="connsiteX4" fmla="*/ 0 w 156970"/>
                  <a:gd name="connsiteY4" fmla="*/ 963776 h 963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970" h="963776">
                    <a:moveTo>
                      <a:pt x="0" y="963776"/>
                    </a:moveTo>
                    <a:lnTo>
                      <a:pt x="55216" y="1"/>
                    </a:lnTo>
                    <a:lnTo>
                      <a:pt x="98902" y="0"/>
                    </a:lnTo>
                    <a:lnTo>
                      <a:pt x="156970" y="963776"/>
                    </a:lnTo>
                    <a:lnTo>
                      <a:pt x="0" y="963776"/>
                    </a:lnTo>
                    <a:close/>
                  </a:path>
                </a:pathLst>
              </a:custGeom>
              <a:solidFill>
                <a:srgbClr val="7030A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F13BF125-A944-47E4-AD1E-F53A28930192}"/>
                  </a:ext>
                </a:extLst>
              </p:cNvPr>
              <p:cNvSpPr/>
              <p:nvPr/>
            </p:nvSpPr>
            <p:spPr>
              <a:xfrm>
                <a:off x="10044994" y="3434015"/>
                <a:ext cx="1050299" cy="82084"/>
              </a:xfrm>
              <a:prstGeom prst="rect">
                <a:avLst/>
              </a:prstGeom>
              <a:solidFill>
                <a:srgbClr val="C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93" name="Trapezoid 47">
                <a:extLst>
                  <a:ext uri="{FF2B5EF4-FFF2-40B4-BE49-F238E27FC236}">
                    <a16:creationId xmlns:a16="http://schemas.microsoft.com/office/drawing/2014/main" id="{A4B9B480-AEF2-499B-95D7-335D66A7593B}"/>
                  </a:ext>
                </a:extLst>
              </p:cNvPr>
              <p:cNvSpPr/>
              <p:nvPr/>
            </p:nvSpPr>
            <p:spPr>
              <a:xfrm rot="16200000">
                <a:off x="11396447" y="3015422"/>
                <a:ext cx="319198" cy="923044"/>
              </a:xfrm>
              <a:custGeom>
                <a:avLst/>
                <a:gdLst>
                  <a:gd name="connsiteX0" fmla="*/ 0 w 319198"/>
                  <a:gd name="connsiteY0" fmla="*/ 921141 h 921141"/>
                  <a:gd name="connsiteX1" fmla="*/ 109562 w 319198"/>
                  <a:gd name="connsiteY1" fmla="*/ 0 h 921141"/>
                  <a:gd name="connsiteX2" fmla="*/ 209636 w 319198"/>
                  <a:gd name="connsiteY2" fmla="*/ 0 h 921141"/>
                  <a:gd name="connsiteX3" fmla="*/ 319198 w 319198"/>
                  <a:gd name="connsiteY3" fmla="*/ 921141 h 921141"/>
                  <a:gd name="connsiteX4" fmla="*/ 0 w 319198"/>
                  <a:gd name="connsiteY4" fmla="*/ 921141 h 921141"/>
                  <a:gd name="connsiteX0" fmla="*/ 0 w 319198"/>
                  <a:gd name="connsiteY0" fmla="*/ 923044 h 923044"/>
                  <a:gd name="connsiteX1" fmla="*/ 109562 w 319198"/>
                  <a:gd name="connsiteY1" fmla="*/ 1903 h 923044"/>
                  <a:gd name="connsiteX2" fmla="*/ 202968 w 319198"/>
                  <a:gd name="connsiteY2" fmla="*/ 0 h 923044"/>
                  <a:gd name="connsiteX3" fmla="*/ 319198 w 319198"/>
                  <a:gd name="connsiteY3" fmla="*/ 923044 h 923044"/>
                  <a:gd name="connsiteX4" fmla="*/ 0 w 319198"/>
                  <a:gd name="connsiteY4" fmla="*/ 923044 h 923044"/>
                  <a:gd name="connsiteX0" fmla="*/ 0 w 319198"/>
                  <a:gd name="connsiteY0" fmla="*/ 923044 h 923044"/>
                  <a:gd name="connsiteX1" fmla="*/ 119087 w 319198"/>
                  <a:gd name="connsiteY1" fmla="*/ 950 h 923044"/>
                  <a:gd name="connsiteX2" fmla="*/ 202968 w 319198"/>
                  <a:gd name="connsiteY2" fmla="*/ 0 h 923044"/>
                  <a:gd name="connsiteX3" fmla="*/ 319198 w 319198"/>
                  <a:gd name="connsiteY3" fmla="*/ 923044 h 923044"/>
                  <a:gd name="connsiteX4" fmla="*/ 0 w 319198"/>
                  <a:gd name="connsiteY4" fmla="*/ 923044 h 923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9198" h="923044">
                    <a:moveTo>
                      <a:pt x="0" y="923044"/>
                    </a:moveTo>
                    <a:lnTo>
                      <a:pt x="119087" y="950"/>
                    </a:lnTo>
                    <a:lnTo>
                      <a:pt x="202968" y="0"/>
                    </a:lnTo>
                    <a:lnTo>
                      <a:pt x="319198" y="923044"/>
                    </a:lnTo>
                    <a:lnTo>
                      <a:pt x="0" y="923044"/>
                    </a:lnTo>
                    <a:close/>
                  </a:path>
                </a:pathLst>
              </a:custGeom>
              <a:solidFill>
                <a:srgbClr val="C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94" name="Trapezoid 48">
                <a:extLst>
                  <a:ext uri="{FF2B5EF4-FFF2-40B4-BE49-F238E27FC236}">
                    <a16:creationId xmlns:a16="http://schemas.microsoft.com/office/drawing/2014/main" id="{6B07CE10-CD8B-4DC9-A85E-856BD9471058}"/>
                  </a:ext>
                </a:extLst>
              </p:cNvPr>
              <p:cNvSpPr/>
              <p:nvPr/>
            </p:nvSpPr>
            <p:spPr>
              <a:xfrm rot="16200000">
                <a:off x="11337541" y="3166547"/>
                <a:ext cx="128019" cy="617163"/>
              </a:xfrm>
              <a:custGeom>
                <a:avLst/>
                <a:gdLst>
                  <a:gd name="connsiteX0" fmla="*/ 0 w 128019"/>
                  <a:gd name="connsiteY0" fmla="*/ 617163 h 617163"/>
                  <a:gd name="connsiteX1" fmla="*/ 26961 w 128019"/>
                  <a:gd name="connsiteY1" fmla="*/ 0 h 617163"/>
                  <a:gd name="connsiteX2" fmla="*/ 101058 w 128019"/>
                  <a:gd name="connsiteY2" fmla="*/ 0 h 617163"/>
                  <a:gd name="connsiteX3" fmla="*/ 128019 w 128019"/>
                  <a:gd name="connsiteY3" fmla="*/ 617163 h 617163"/>
                  <a:gd name="connsiteX4" fmla="*/ 0 w 128019"/>
                  <a:gd name="connsiteY4" fmla="*/ 617163 h 617163"/>
                  <a:gd name="connsiteX0" fmla="*/ 0 w 128019"/>
                  <a:gd name="connsiteY0" fmla="*/ 617163 h 617163"/>
                  <a:gd name="connsiteX1" fmla="*/ 26961 w 128019"/>
                  <a:gd name="connsiteY1" fmla="*/ 0 h 617163"/>
                  <a:gd name="connsiteX2" fmla="*/ 89628 w 128019"/>
                  <a:gd name="connsiteY2" fmla="*/ 0 h 617163"/>
                  <a:gd name="connsiteX3" fmla="*/ 128019 w 128019"/>
                  <a:gd name="connsiteY3" fmla="*/ 617163 h 617163"/>
                  <a:gd name="connsiteX4" fmla="*/ 0 w 128019"/>
                  <a:gd name="connsiteY4" fmla="*/ 617163 h 617163"/>
                  <a:gd name="connsiteX0" fmla="*/ 0 w 128019"/>
                  <a:gd name="connsiteY0" fmla="*/ 619068 h 619068"/>
                  <a:gd name="connsiteX1" fmla="*/ 36486 w 128019"/>
                  <a:gd name="connsiteY1" fmla="*/ 0 h 619068"/>
                  <a:gd name="connsiteX2" fmla="*/ 89628 w 128019"/>
                  <a:gd name="connsiteY2" fmla="*/ 1905 h 619068"/>
                  <a:gd name="connsiteX3" fmla="*/ 128019 w 128019"/>
                  <a:gd name="connsiteY3" fmla="*/ 619068 h 619068"/>
                  <a:gd name="connsiteX4" fmla="*/ 0 w 128019"/>
                  <a:gd name="connsiteY4" fmla="*/ 619068 h 619068"/>
                  <a:gd name="connsiteX0" fmla="*/ 0 w 128019"/>
                  <a:gd name="connsiteY0" fmla="*/ 620971 h 620971"/>
                  <a:gd name="connsiteX1" fmla="*/ 41248 w 128019"/>
                  <a:gd name="connsiteY1" fmla="*/ 0 h 620971"/>
                  <a:gd name="connsiteX2" fmla="*/ 89628 w 128019"/>
                  <a:gd name="connsiteY2" fmla="*/ 3808 h 620971"/>
                  <a:gd name="connsiteX3" fmla="*/ 128019 w 128019"/>
                  <a:gd name="connsiteY3" fmla="*/ 620971 h 620971"/>
                  <a:gd name="connsiteX4" fmla="*/ 0 w 128019"/>
                  <a:gd name="connsiteY4" fmla="*/ 620971 h 620971"/>
                  <a:gd name="connsiteX0" fmla="*/ 0 w 128019"/>
                  <a:gd name="connsiteY0" fmla="*/ 620018 h 620018"/>
                  <a:gd name="connsiteX1" fmla="*/ 43153 w 128019"/>
                  <a:gd name="connsiteY1" fmla="*/ 0 h 620018"/>
                  <a:gd name="connsiteX2" fmla="*/ 89628 w 128019"/>
                  <a:gd name="connsiteY2" fmla="*/ 2855 h 620018"/>
                  <a:gd name="connsiteX3" fmla="*/ 128019 w 128019"/>
                  <a:gd name="connsiteY3" fmla="*/ 620018 h 620018"/>
                  <a:gd name="connsiteX4" fmla="*/ 0 w 128019"/>
                  <a:gd name="connsiteY4" fmla="*/ 620018 h 620018"/>
                  <a:gd name="connsiteX0" fmla="*/ 0 w 128019"/>
                  <a:gd name="connsiteY0" fmla="*/ 617163 h 617163"/>
                  <a:gd name="connsiteX1" fmla="*/ 43153 w 128019"/>
                  <a:gd name="connsiteY1" fmla="*/ 2863 h 617163"/>
                  <a:gd name="connsiteX2" fmla="*/ 89628 w 128019"/>
                  <a:gd name="connsiteY2" fmla="*/ 0 h 617163"/>
                  <a:gd name="connsiteX3" fmla="*/ 128019 w 128019"/>
                  <a:gd name="connsiteY3" fmla="*/ 617163 h 617163"/>
                  <a:gd name="connsiteX4" fmla="*/ 0 w 128019"/>
                  <a:gd name="connsiteY4" fmla="*/ 617163 h 617163"/>
                  <a:gd name="connsiteX0" fmla="*/ 0 w 128019"/>
                  <a:gd name="connsiteY0" fmla="*/ 617163 h 617163"/>
                  <a:gd name="connsiteX1" fmla="*/ 43153 w 128019"/>
                  <a:gd name="connsiteY1" fmla="*/ 5 h 617163"/>
                  <a:gd name="connsiteX2" fmla="*/ 89628 w 128019"/>
                  <a:gd name="connsiteY2" fmla="*/ 0 h 617163"/>
                  <a:gd name="connsiteX3" fmla="*/ 128019 w 128019"/>
                  <a:gd name="connsiteY3" fmla="*/ 617163 h 617163"/>
                  <a:gd name="connsiteX4" fmla="*/ 0 w 128019"/>
                  <a:gd name="connsiteY4" fmla="*/ 617163 h 617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019" h="617163">
                    <a:moveTo>
                      <a:pt x="0" y="617163"/>
                    </a:moveTo>
                    <a:lnTo>
                      <a:pt x="43153" y="5"/>
                    </a:lnTo>
                    <a:lnTo>
                      <a:pt x="89628" y="0"/>
                    </a:lnTo>
                    <a:lnTo>
                      <a:pt x="128019" y="617163"/>
                    </a:lnTo>
                    <a:lnTo>
                      <a:pt x="0" y="617163"/>
                    </a:lnTo>
                    <a:close/>
                  </a:path>
                </a:pathLst>
              </a:custGeom>
              <a:solidFill>
                <a:srgbClr val="7030A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09DBB455-0F71-4882-B0EB-8869DF351C7B}"/>
                  </a:ext>
                </a:extLst>
              </p:cNvPr>
              <p:cNvSpPr/>
              <p:nvPr/>
            </p:nvSpPr>
            <p:spPr>
              <a:xfrm>
                <a:off x="10044157" y="3449145"/>
                <a:ext cx="1049858" cy="45719"/>
              </a:xfrm>
              <a:prstGeom prst="rect">
                <a:avLst/>
              </a:prstGeom>
              <a:solidFill>
                <a:srgbClr val="7030A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48D2484C-0B91-42AB-8025-072DA493D876}"/>
                  </a:ext>
                </a:extLst>
              </p:cNvPr>
              <p:cNvSpPr/>
              <p:nvPr/>
            </p:nvSpPr>
            <p:spPr>
              <a:xfrm>
                <a:off x="4444390" y="3230196"/>
                <a:ext cx="582426" cy="223837"/>
              </a:xfrm>
              <a:prstGeom prst="rect">
                <a:avLst/>
              </a:prstGeom>
              <a:gradFill flip="none" rotWithShape="1">
                <a:gsLst>
                  <a:gs pos="0">
                    <a:srgbClr val="A5A5A5">
                      <a:lumMod val="89000"/>
                    </a:srgbClr>
                  </a:gs>
                  <a:gs pos="23000">
                    <a:srgbClr val="A5A5A5">
                      <a:lumMod val="89000"/>
                    </a:srgbClr>
                  </a:gs>
                  <a:gs pos="69000">
                    <a:srgbClr val="A5A5A5">
                      <a:lumMod val="75000"/>
                    </a:srgbClr>
                  </a:gs>
                  <a:gs pos="97000">
                    <a:srgbClr val="A5A5A5">
                      <a:lumMod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p3d extrusionH="889000"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D9429E3D-1065-4E3D-B29F-088B9D8D7850}"/>
                  </a:ext>
                </a:extLst>
              </p:cNvPr>
              <p:cNvSpPr/>
              <p:nvPr/>
            </p:nvSpPr>
            <p:spPr>
              <a:xfrm>
                <a:off x="4444390" y="3680888"/>
                <a:ext cx="582426" cy="223837"/>
              </a:xfrm>
              <a:prstGeom prst="rect">
                <a:avLst/>
              </a:prstGeom>
              <a:gradFill flip="none" rotWithShape="1">
                <a:gsLst>
                  <a:gs pos="0">
                    <a:srgbClr val="A5A5A5">
                      <a:lumMod val="89000"/>
                    </a:srgbClr>
                  </a:gs>
                  <a:gs pos="23000">
                    <a:srgbClr val="A5A5A5">
                      <a:lumMod val="89000"/>
                    </a:srgbClr>
                  </a:gs>
                  <a:gs pos="69000">
                    <a:srgbClr val="A5A5A5">
                      <a:lumMod val="75000"/>
                    </a:srgbClr>
                  </a:gs>
                  <a:gs pos="97000">
                    <a:srgbClr val="A5A5A5">
                      <a:lumMod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p3d extrusionH="889000"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A4A11BF3-7BC3-484D-9107-A42041760737}"/>
                  </a:ext>
                </a:extLst>
              </p:cNvPr>
              <p:cNvSpPr/>
              <p:nvPr/>
            </p:nvSpPr>
            <p:spPr>
              <a:xfrm>
                <a:off x="5322595" y="3230196"/>
                <a:ext cx="582426" cy="223837"/>
              </a:xfrm>
              <a:prstGeom prst="rect">
                <a:avLst/>
              </a:prstGeom>
              <a:gradFill flip="none" rotWithShape="1">
                <a:gsLst>
                  <a:gs pos="0">
                    <a:srgbClr val="A5A5A5">
                      <a:lumMod val="89000"/>
                    </a:srgbClr>
                  </a:gs>
                  <a:gs pos="23000">
                    <a:srgbClr val="A5A5A5">
                      <a:lumMod val="89000"/>
                    </a:srgbClr>
                  </a:gs>
                  <a:gs pos="69000">
                    <a:srgbClr val="A5A5A5">
                      <a:lumMod val="75000"/>
                    </a:srgbClr>
                  </a:gs>
                  <a:gs pos="97000">
                    <a:srgbClr val="A5A5A5">
                      <a:lumMod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p3d extrusionH="889000"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03DE89AE-E357-4F37-9EC8-AEBB7BE8DE4D}"/>
                  </a:ext>
                </a:extLst>
              </p:cNvPr>
              <p:cNvSpPr/>
              <p:nvPr/>
            </p:nvSpPr>
            <p:spPr>
              <a:xfrm>
                <a:off x="5322595" y="3680888"/>
                <a:ext cx="582426" cy="223837"/>
              </a:xfrm>
              <a:prstGeom prst="rect">
                <a:avLst/>
              </a:prstGeom>
              <a:gradFill flip="none" rotWithShape="1">
                <a:gsLst>
                  <a:gs pos="0">
                    <a:srgbClr val="A5A5A5">
                      <a:lumMod val="89000"/>
                    </a:srgbClr>
                  </a:gs>
                  <a:gs pos="23000">
                    <a:srgbClr val="A5A5A5">
                      <a:lumMod val="89000"/>
                    </a:srgbClr>
                  </a:gs>
                  <a:gs pos="69000">
                    <a:srgbClr val="A5A5A5">
                      <a:lumMod val="75000"/>
                    </a:srgbClr>
                  </a:gs>
                  <a:gs pos="97000">
                    <a:srgbClr val="A5A5A5">
                      <a:lumMod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p3d extrusionH="889000"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D8A1DED8-7F22-4DDE-A4D5-21F7C4D4B6C6}"/>
                  </a:ext>
                </a:extLst>
              </p:cNvPr>
              <p:cNvSpPr/>
              <p:nvPr/>
            </p:nvSpPr>
            <p:spPr>
              <a:xfrm>
                <a:off x="6200800" y="3230196"/>
                <a:ext cx="582426" cy="223837"/>
              </a:xfrm>
              <a:prstGeom prst="rect">
                <a:avLst/>
              </a:prstGeom>
              <a:gradFill flip="none" rotWithShape="1">
                <a:gsLst>
                  <a:gs pos="0">
                    <a:srgbClr val="A5A5A5">
                      <a:lumMod val="89000"/>
                    </a:srgbClr>
                  </a:gs>
                  <a:gs pos="23000">
                    <a:srgbClr val="A5A5A5">
                      <a:lumMod val="89000"/>
                    </a:srgbClr>
                  </a:gs>
                  <a:gs pos="69000">
                    <a:srgbClr val="A5A5A5">
                      <a:lumMod val="75000"/>
                    </a:srgbClr>
                  </a:gs>
                  <a:gs pos="97000">
                    <a:srgbClr val="A5A5A5">
                      <a:lumMod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p3d extrusionH="889000"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70E27505-3978-4C3B-90EC-F739E9402CB0}"/>
                  </a:ext>
                </a:extLst>
              </p:cNvPr>
              <p:cNvSpPr/>
              <p:nvPr/>
            </p:nvSpPr>
            <p:spPr>
              <a:xfrm>
                <a:off x="6200800" y="3680888"/>
                <a:ext cx="582426" cy="223837"/>
              </a:xfrm>
              <a:prstGeom prst="rect">
                <a:avLst/>
              </a:prstGeom>
              <a:gradFill flip="none" rotWithShape="1">
                <a:gsLst>
                  <a:gs pos="0">
                    <a:srgbClr val="A5A5A5">
                      <a:lumMod val="89000"/>
                    </a:srgbClr>
                  </a:gs>
                  <a:gs pos="23000">
                    <a:srgbClr val="A5A5A5">
                      <a:lumMod val="89000"/>
                    </a:srgbClr>
                  </a:gs>
                  <a:gs pos="69000">
                    <a:srgbClr val="A5A5A5">
                      <a:lumMod val="75000"/>
                    </a:srgbClr>
                  </a:gs>
                  <a:gs pos="97000">
                    <a:srgbClr val="A5A5A5">
                      <a:lumMod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p3d extrusionH="889000"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2431B1D-5DE3-48C5-9ACF-B33521588A86}"/>
                  </a:ext>
                </a:extLst>
              </p:cNvPr>
              <p:cNvSpPr/>
              <p:nvPr/>
            </p:nvSpPr>
            <p:spPr>
              <a:xfrm>
                <a:off x="7079005" y="3230196"/>
                <a:ext cx="582426" cy="223837"/>
              </a:xfrm>
              <a:prstGeom prst="rect">
                <a:avLst/>
              </a:prstGeom>
              <a:gradFill flip="none" rotWithShape="1">
                <a:gsLst>
                  <a:gs pos="0">
                    <a:srgbClr val="A5A5A5">
                      <a:lumMod val="89000"/>
                    </a:srgbClr>
                  </a:gs>
                  <a:gs pos="23000">
                    <a:srgbClr val="A5A5A5">
                      <a:lumMod val="89000"/>
                    </a:srgbClr>
                  </a:gs>
                  <a:gs pos="69000">
                    <a:srgbClr val="A5A5A5">
                      <a:lumMod val="75000"/>
                    </a:srgbClr>
                  </a:gs>
                  <a:gs pos="97000">
                    <a:srgbClr val="A5A5A5">
                      <a:lumMod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p3d extrusionH="889000"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4E0F1C47-5C1B-40EA-9619-4A13821BFDF3}"/>
                  </a:ext>
                </a:extLst>
              </p:cNvPr>
              <p:cNvSpPr/>
              <p:nvPr/>
            </p:nvSpPr>
            <p:spPr>
              <a:xfrm>
                <a:off x="7079005" y="3680888"/>
                <a:ext cx="582426" cy="223837"/>
              </a:xfrm>
              <a:prstGeom prst="rect">
                <a:avLst/>
              </a:prstGeom>
              <a:gradFill flip="none" rotWithShape="1">
                <a:gsLst>
                  <a:gs pos="0">
                    <a:srgbClr val="A5A5A5">
                      <a:lumMod val="89000"/>
                    </a:srgbClr>
                  </a:gs>
                  <a:gs pos="23000">
                    <a:srgbClr val="A5A5A5">
                      <a:lumMod val="89000"/>
                    </a:srgbClr>
                  </a:gs>
                  <a:gs pos="69000">
                    <a:srgbClr val="A5A5A5">
                      <a:lumMod val="75000"/>
                    </a:srgbClr>
                  </a:gs>
                  <a:gs pos="97000">
                    <a:srgbClr val="A5A5A5">
                      <a:lumMod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p3d extrusionH="889000"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</p:grpSp>
      <p:sp>
        <p:nvSpPr>
          <p:cNvPr id="104" name="Rectangle 103">
            <a:extLst>
              <a:ext uri="{FF2B5EF4-FFF2-40B4-BE49-F238E27FC236}">
                <a16:creationId xmlns:a16="http://schemas.microsoft.com/office/drawing/2014/main" id="{31548D16-0E98-49D6-9ECD-4BE9E32E4764}"/>
              </a:ext>
            </a:extLst>
          </p:cNvPr>
          <p:cNvSpPr/>
          <p:nvPr/>
        </p:nvSpPr>
        <p:spPr>
          <a:xfrm>
            <a:off x="9374880" y="3090317"/>
            <a:ext cx="36000" cy="577599"/>
          </a:xfrm>
          <a:prstGeom prst="rect">
            <a:avLst/>
          </a:prstGeom>
          <a:gradFill flip="none" rotWithShape="1">
            <a:gsLst>
              <a:gs pos="0">
                <a:srgbClr val="A5A5A5">
                  <a:lumMod val="89000"/>
                </a:srgbClr>
              </a:gs>
              <a:gs pos="23000">
                <a:srgbClr val="A5A5A5">
                  <a:lumMod val="89000"/>
                </a:srgbClr>
              </a:gs>
              <a:gs pos="69000">
                <a:srgbClr val="A5A5A5">
                  <a:lumMod val="75000"/>
                </a:srgbClr>
              </a:gs>
              <a:gs pos="97000">
                <a:srgbClr val="A5A5A5">
                  <a:lumMod val="7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>
              <a:rot lat="300000" lon="21299997" rev="0"/>
            </a:camera>
            <a:lightRig rig="threePt" dir="t">
              <a:rot lat="0" lon="0" rev="0"/>
            </a:lightRig>
          </a:scene3d>
          <a:sp3d extrusionH="1270000"/>
        </p:spPr>
        <p:txBody>
          <a:bodyPr rtlCol="0" anchor="ctr"/>
          <a:lstStyle/>
          <a:p>
            <a:pPr algn="ctr" defTabSz="914400">
              <a:defRPr/>
            </a:pPr>
            <a:endParaRPr 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64E0993-9EAA-434C-A122-76775C635B87}"/>
              </a:ext>
            </a:extLst>
          </p:cNvPr>
          <p:cNvSpPr txBox="1"/>
          <p:nvPr/>
        </p:nvSpPr>
        <p:spPr>
          <a:xfrm rot="21212544">
            <a:off x="9584818" y="2200388"/>
            <a:ext cx="1325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Plasma accel. stage 2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31B1A9F3-099D-46EF-9B18-9AAC4735E8DF}"/>
              </a:ext>
            </a:extLst>
          </p:cNvPr>
          <p:cNvGrpSpPr/>
          <p:nvPr/>
        </p:nvGrpSpPr>
        <p:grpSpPr>
          <a:xfrm>
            <a:off x="7928951" y="3593980"/>
            <a:ext cx="1027753" cy="460490"/>
            <a:chOff x="2989066" y="4091504"/>
            <a:chExt cx="1027753" cy="460490"/>
          </a:xfrm>
        </p:grpSpPr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4FB90F74-39BC-4F26-A96D-B435F1DEBA5E}"/>
                </a:ext>
              </a:extLst>
            </p:cNvPr>
            <p:cNvCxnSpPr>
              <a:cxnSpLocks/>
            </p:cNvCxnSpPr>
            <p:nvPr/>
          </p:nvCxnSpPr>
          <p:spPr>
            <a:xfrm>
              <a:off x="2989066" y="4224570"/>
              <a:ext cx="0" cy="29028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E34873BB-6726-4677-AF68-484EF76516A5}"/>
                </a:ext>
              </a:extLst>
            </p:cNvPr>
            <p:cNvCxnSpPr/>
            <p:nvPr/>
          </p:nvCxnSpPr>
          <p:spPr>
            <a:xfrm flipH="1">
              <a:off x="2989067" y="4445079"/>
              <a:ext cx="521147" cy="69772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0BAAB266-56D3-4717-ACD9-9AB18D7093DD}"/>
                </a:ext>
              </a:extLst>
            </p:cNvPr>
            <p:cNvCxnSpPr/>
            <p:nvPr/>
          </p:nvCxnSpPr>
          <p:spPr>
            <a:xfrm flipH="1">
              <a:off x="3562350" y="4379595"/>
              <a:ext cx="454469" cy="6585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2D422AB3-F95E-4C72-A71F-1F9F422D39A3}"/>
                </a:ext>
              </a:extLst>
            </p:cNvPr>
            <p:cNvCxnSpPr>
              <a:cxnSpLocks/>
            </p:cNvCxnSpPr>
            <p:nvPr/>
          </p:nvCxnSpPr>
          <p:spPr>
            <a:xfrm>
              <a:off x="4016818" y="4091504"/>
              <a:ext cx="0" cy="28809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53200564-E5CE-4E49-B3AE-639F00B23D38}"/>
                </a:ext>
              </a:extLst>
            </p:cNvPr>
            <p:cNvCxnSpPr/>
            <p:nvPr/>
          </p:nvCxnSpPr>
          <p:spPr>
            <a:xfrm>
              <a:off x="3511991" y="4404360"/>
              <a:ext cx="0" cy="81439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DAAF585E-6A56-486A-95F2-F1D26C4DD477}"/>
                </a:ext>
              </a:extLst>
            </p:cNvPr>
            <p:cNvCxnSpPr/>
            <p:nvPr/>
          </p:nvCxnSpPr>
          <p:spPr>
            <a:xfrm>
              <a:off x="3565329" y="4335777"/>
              <a:ext cx="0" cy="216217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sp>
        <p:nvSpPr>
          <p:cNvPr id="113" name="Oval 112">
            <a:extLst>
              <a:ext uri="{FF2B5EF4-FFF2-40B4-BE49-F238E27FC236}">
                <a16:creationId xmlns:a16="http://schemas.microsoft.com/office/drawing/2014/main" id="{5FA1CE97-F7F6-43A4-8CAB-6C8A4B53480E}"/>
              </a:ext>
            </a:extLst>
          </p:cNvPr>
          <p:cNvSpPr/>
          <p:nvPr/>
        </p:nvSpPr>
        <p:spPr>
          <a:xfrm>
            <a:off x="1397980" y="4122261"/>
            <a:ext cx="174812" cy="169277"/>
          </a:xfrm>
          <a:prstGeom prst="ellipse">
            <a:avLst/>
          </a:prstGeom>
          <a:noFill/>
          <a:ln w="12700" cap="flat" cmpd="sng" algn="ctr">
            <a:solidFill>
              <a:sysClr val="windowText" lastClr="000000">
                <a:alpha val="41000"/>
              </a:sys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54916AB4-2051-45DA-B1F5-99B344D87634}"/>
              </a:ext>
            </a:extLst>
          </p:cNvPr>
          <p:cNvCxnSpPr>
            <a:cxnSpLocks/>
            <a:endCxn id="113" idx="6"/>
          </p:cNvCxnSpPr>
          <p:nvPr/>
        </p:nvCxnSpPr>
        <p:spPr>
          <a:xfrm flipH="1">
            <a:off x="1572792" y="2530325"/>
            <a:ext cx="744016" cy="1676575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alpha val="41000"/>
              </a:sysClr>
            </a:solidFill>
            <a:prstDash val="dash"/>
            <a:miter lim="800000"/>
          </a:ln>
          <a:effectLst/>
        </p:spPr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9BFBF145-FAB7-403F-B3A3-2402BCABF103}"/>
              </a:ext>
            </a:extLst>
          </p:cNvPr>
          <p:cNvCxnSpPr>
            <a:cxnSpLocks/>
            <a:endCxn id="113" idx="2"/>
          </p:cNvCxnSpPr>
          <p:nvPr/>
        </p:nvCxnSpPr>
        <p:spPr>
          <a:xfrm>
            <a:off x="733381" y="2492775"/>
            <a:ext cx="664599" cy="1714125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alpha val="41000"/>
              </a:sysClr>
            </a:solidFill>
            <a:prstDash val="dash"/>
            <a:miter lim="800000"/>
          </a:ln>
          <a:effectLst/>
        </p:spPr>
      </p:cxn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02CB0042-0450-4F33-81AE-BB7BF3049460}"/>
              </a:ext>
            </a:extLst>
          </p:cNvPr>
          <p:cNvGrpSpPr/>
          <p:nvPr/>
        </p:nvGrpSpPr>
        <p:grpSpPr>
          <a:xfrm>
            <a:off x="720435" y="4788181"/>
            <a:ext cx="1766664" cy="1663584"/>
            <a:chOff x="735202" y="4659357"/>
            <a:chExt cx="1766664" cy="1663584"/>
          </a:xfrm>
        </p:grpSpPr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166B29EB-B48E-461C-8366-18C3CE3B2373}"/>
                </a:ext>
              </a:extLst>
            </p:cNvPr>
            <p:cNvSpPr/>
            <p:nvPr/>
          </p:nvSpPr>
          <p:spPr>
            <a:xfrm>
              <a:off x="831556" y="4700954"/>
              <a:ext cx="1320124" cy="1320124"/>
            </a:xfrm>
            <a:prstGeom prst="rect">
              <a:avLst/>
            </a:prstGeom>
            <a:noFill/>
            <a:ln w="19050" cap="flat" cmpd="sng" algn="ctr">
              <a:solidFill>
                <a:srgbClr val="A5A5A5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8BFFC9FF-1E30-4D19-8E7E-2AA7F27E046C}"/>
                </a:ext>
              </a:extLst>
            </p:cNvPr>
            <p:cNvGrpSpPr/>
            <p:nvPr/>
          </p:nvGrpSpPr>
          <p:grpSpPr>
            <a:xfrm>
              <a:off x="794067" y="4793908"/>
              <a:ext cx="1350180" cy="1529033"/>
              <a:chOff x="4899747" y="2660619"/>
              <a:chExt cx="2394717" cy="271193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1" name="TextBox 120">
                    <a:extLst>
                      <a:ext uri="{FF2B5EF4-FFF2-40B4-BE49-F238E27FC236}">
                        <a16:creationId xmlns:a16="http://schemas.microsoft.com/office/drawing/2014/main" id="{BD19B899-5596-4375-A537-8DE009CA7DB7}"/>
                      </a:ext>
                    </a:extLst>
                  </p:cNvPr>
                  <p:cNvSpPr txBox="1"/>
                  <p:nvPr/>
                </p:nvSpPr>
                <p:spPr>
                  <a:xfrm>
                    <a:off x="6303364" y="4171618"/>
                    <a:ext cx="991100" cy="120093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defTabSz="914400">
                      <a:defRPr/>
                    </a:pPr>
                    <a:endParaRPr lang="en-US" sz="2000" kern="0" dirty="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  <a:p>
                    <a:pPr defTabSz="914400">
                      <a:defRPr/>
                    </a:pPr>
                    <a:endParaRPr lang="en-US" kern="0" dirty="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</mc:Choice>
            <mc:Fallback xmlns="">
              <p:sp>
                <p:nvSpPr>
                  <p:cNvPr id="115" name="TextBox 114">
                    <a:extLst>
                      <a:ext uri="{FF2B5EF4-FFF2-40B4-BE49-F238E27FC236}">
                        <a16:creationId xmlns:a16="http://schemas.microsoft.com/office/drawing/2014/main" id="{2D32DAF7-BD86-45E3-A1D4-1E927A21ADF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03364" y="4171618"/>
                    <a:ext cx="991100" cy="1200938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22" name="Group 121">
                <a:extLst>
                  <a:ext uri="{FF2B5EF4-FFF2-40B4-BE49-F238E27FC236}">
                    <a16:creationId xmlns:a16="http://schemas.microsoft.com/office/drawing/2014/main" id="{B170F6BE-3BA0-4663-83F3-28A771AC7D81}"/>
                  </a:ext>
                </a:extLst>
              </p:cNvPr>
              <p:cNvGrpSpPr/>
              <p:nvPr/>
            </p:nvGrpSpPr>
            <p:grpSpPr>
              <a:xfrm>
                <a:off x="4899747" y="2660619"/>
                <a:ext cx="2283085" cy="1587437"/>
                <a:chOff x="3773656" y="2862527"/>
                <a:chExt cx="3967703" cy="2758757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3" name="TextBox 122">
                      <a:extLst>
                        <a:ext uri="{FF2B5EF4-FFF2-40B4-BE49-F238E27FC236}">
                          <a16:creationId xmlns:a16="http://schemas.microsoft.com/office/drawing/2014/main" id="{D89E158D-8E95-43C6-A6DF-87EEC7078B7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773656" y="2862527"/>
                      <a:ext cx="823072" cy="208707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defTabSz="914400">
                        <a:defRPr/>
                      </a:pPr>
                      <a:endParaRPr lang="en-US" sz="2000" kern="0" dirty="0">
                        <a:solidFill>
                          <a:prstClr val="black"/>
                        </a:solidFill>
                        <a:latin typeface="Calibri" panose="020F0502020204030204"/>
                      </a:endParaRPr>
                    </a:p>
                    <a:p>
                      <a:pPr defTabSz="914400">
                        <a:defRPr/>
                      </a:pPr>
                      <a:endParaRPr lang="en-US" kern="0" dirty="0">
                        <a:solidFill>
                          <a:prstClr val="black"/>
                        </a:solidFill>
                        <a:latin typeface="Calibri" panose="020F0502020204030204"/>
                      </a:endParaRPr>
                    </a:p>
                  </p:txBody>
                </p:sp>
              </mc:Choice>
              <mc:Fallback xmlns="">
                <p:sp>
                  <p:nvSpPr>
                    <p:cNvPr id="169" name="TextBox 168">
                      <a:extLst>
                        <a:ext uri="{FF2B5EF4-FFF2-40B4-BE49-F238E27FC236}">
                          <a16:creationId xmlns:a16="http://schemas.microsoft.com/office/drawing/2014/main" id="{F37B8D72-DBC1-483C-806E-A56403A677B6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773656" y="2862527"/>
                      <a:ext cx="823072" cy="2087070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r="-7272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1665A841-BEE2-4EF4-891C-C1D037C861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013342" y="2893267"/>
                  <a:ext cx="0" cy="2728017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125" name="Straight Arrow Connector 124">
                  <a:extLst>
                    <a:ext uri="{FF2B5EF4-FFF2-40B4-BE49-F238E27FC236}">
                      <a16:creationId xmlns:a16="http://schemas.microsoft.com/office/drawing/2014/main" id="{3CFD3CCD-09DA-4A40-B9D0-AD6DBEC6D48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13342" y="5615879"/>
                  <a:ext cx="2728017" cy="5405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126" name="Oval 125">
                  <a:extLst>
                    <a:ext uri="{FF2B5EF4-FFF2-40B4-BE49-F238E27FC236}">
                      <a16:creationId xmlns:a16="http://schemas.microsoft.com/office/drawing/2014/main" id="{525C4641-311D-4564-BDD5-082041304962}"/>
                    </a:ext>
                  </a:extLst>
                </p:cNvPr>
                <p:cNvSpPr/>
                <p:nvPr/>
              </p:nvSpPr>
              <p:spPr>
                <a:xfrm rot="16200000">
                  <a:off x="6231358" y="3434192"/>
                  <a:ext cx="187970" cy="1691985"/>
                </a:xfrm>
                <a:prstGeom prst="ellipse">
                  <a:avLst/>
                </a:prstGeom>
                <a:solidFill>
                  <a:srgbClr val="5B9BD5">
                    <a:lumMod val="60000"/>
                    <a:lumOff val="40000"/>
                    <a:alpha val="50000"/>
                  </a:srgbClr>
                </a:solidFill>
                <a:ln w="19050" cap="flat" cmpd="sng" algn="ctr">
                  <a:solidFill>
                    <a:srgbClr val="5B9BD5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en-US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7" name="Oval 126">
                  <a:extLst>
                    <a:ext uri="{FF2B5EF4-FFF2-40B4-BE49-F238E27FC236}">
                      <a16:creationId xmlns:a16="http://schemas.microsoft.com/office/drawing/2014/main" id="{6F4F6086-8726-4CD6-814D-623FAF221CC2}"/>
                    </a:ext>
                  </a:extLst>
                </p:cNvPr>
                <p:cNvSpPr/>
                <p:nvPr/>
              </p:nvSpPr>
              <p:spPr>
                <a:xfrm rot="18949842">
                  <a:off x="6233256" y="3104616"/>
                  <a:ext cx="187970" cy="2351777"/>
                </a:xfrm>
                <a:prstGeom prst="ellips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905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en-US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</p:grpSp>
        <p:sp>
          <p:nvSpPr>
            <p:cNvPr id="119" name="Arc 118">
              <a:extLst>
                <a:ext uri="{FF2B5EF4-FFF2-40B4-BE49-F238E27FC236}">
                  <a16:creationId xmlns:a16="http://schemas.microsoft.com/office/drawing/2014/main" id="{13465687-ECEE-4C46-B513-0B15903E2307}"/>
                </a:ext>
              </a:extLst>
            </p:cNvPr>
            <p:cNvSpPr/>
            <p:nvPr/>
          </p:nvSpPr>
          <p:spPr>
            <a:xfrm rot="16200000">
              <a:off x="1312640" y="4608581"/>
              <a:ext cx="1138450" cy="1240002"/>
            </a:xfrm>
            <a:prstGeom prst="arc">
              <a:avLst>
                <a:gd name="adj1" fmla="val 16200000"/>
                <a:gd name="adj2" fmla="val 17445146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0" name="Arc 119">
              <a:extLst>
                <a:ext uri="{FF2B5EF4-FFF2-40B4-BE49-F238E27FC236}">
                  <a16:creationId xmlns:a16="http://schemas.microsoft.com/office/drawing/2014/main" id="{2CA6E849-401D-4D39-B3BA-F699CFE26854}"/>
                </a:ext>
              </a:extLst>
            </p:cNvPr>
            <p:cNvSpPr/>
            <p:nvPr/>
          </p:nvSpPr>
          <p:spPr>
            <a:xfrm rot="5400000">
              <a:off x="785978" y="4660247"/>
              <a:ext cx="1138450" cy="1240002"/>
            </a:xfrm>
            <a:prstGeom prst="arc">
              <a:avLst>
                <a:gd name="adj1" fmla="val 16200000"/>
                <a:gd name="adj2" fmla="val 17445146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B6C65F6B-6188-4A2A-9B75-3AB09D52967F}"/>
              </a:ext>
            </a:extLst>
          </p:cNvPr>
          <p:cNvGrpSpPr/>
          <p:nvPr/>
        </p:nvGrpSpPr>
        <p:grpSpPr>
          <a:xfrm>
            <a:off x="5297787" y="4481774"/>
            <a:ext cx="1397683" cy="1954275"/>
            <a:chOff x="5371206" y="4426344"/>
            <a:chExt cx="1397683" cy="1954275"/>
          </a:xfrm>
        </p:grpSpPr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A6DFAC2A-0EE1-40C5-AB65-0554FA5A2F03}"/>
                </a:ext>
              </a:extLst>
            </p:cNvPr>
            <p:cNvGrpSpPr/>
            <p:nvPr/>
          </p:nvGrpSpPr>
          <p:grpSpPr>
            <a:xfrm>
              <a:off x="5371206" y="4758632"/>
              <a:ext cx="1397683" cy="1621987"/>
              <a:chOff x="794067" y="4700954"/>
              <a:chExt cx="1397683" cy="1621987"/>
            </a:xfrm>
          </p:grpSpPr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E6AE250F-8E05-4C29-ACA0-200442F08A71}"/>
                  </a:ext>
                </a:extLst>
              </p:cNvPr>
              <p:cNvSpPr/>
              <p:nvPr/>
            </p:nvSpPr>
            <p:spPr>
              <a:xfrm>
                <a:off x="831556" y="4700954"/>
                <a:ext cx="1320124" cy="1320124"/>
              </a:xfrm>
              <a:prstGeom prst="rect">
                <a:avLst/>
              </a:prstGeom>
              <a:noFill/>
              <a:ln w="19050" cap="flat" cmpd="sng" algn="ctr">
                <a:solidFill>
                  <a:srgbClr val="A5A5A5"/>
                </a:solidFill>
                <a:prstDash val="dash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133" name="Group 132">
                <a:extLst>
                  <a:ext uri="{FF2B5EF4-FFF2-40B4-BE49-F238E27FC236}">
                    <a16:creationId xmlns:a16="http://schemas.microsoft.com/office/drawing/2014/main" id="{E22AA097-3F23-4A5C-8633-5ABD91AB0954}"/>
                  </a:ext>
                </a:extLst>
              </p:cNvPr>
              <p:cNvGrpSpPr/>
              <p:nvPr/>
            </p:nvGrpSpPr>
            <p:grpSpPr>
              <a:xfrm>
                <a:off x="794067" y="4793908"/>
                <a:ext cx="1350180" cy="1529033"/>
                <a:chOff x="4899747" y="2660619"/>
                <a:chExt cx="2394717" cy="2711937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5" name="TextBox 134">
                      <a:extLst>
                        <a:ext uri="{FF2B5EF4-FFF2-40B4-BE49-F238E27FC236}">
                          <a16:creationId xmlns:a16="http://schemas.microsoft.com/office/drawing/2014/main" id="{039C7399-9708-408B-90DD-79F493C6197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303364" y="4171618"/>
                      <a:ext cx="991100" cy="120093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defTabSz="914400">
                        <a:defRPr/>
                      </a:pPr>
                      <a:endParaRPr lang="en-US" sz="2000" kern="0" dirty="0">
                        <a:solidFill>
                          <a:prstClr val="black"/>
                        </a:solidFill>
                        <a:latin typeface="Calibri" panose="020F0502020204030204"/>
                      </a:endParaRPr>
                    </a:p>
                    <a:p>
                      <a:pPr defTabSz="914400">
                        <a:defRPr/>
                      </a:pPr>
                      <a:endParaRPr lang="en-US" kern="0" dirty="0">
                        <a:solidFill>
                          <a:prstClr val="black"/>
                        </a:solidFill>
                        <a:latin typeface="Calibri" panose="020F0502020204030204"/>
                      </a:endParaRPr>
                    </a:p>
                  </p:txBody>
                </p:sp>
              </mc:Choice>
              <mc:Fallback xmlns="">
                <p:sp>
                  <p:nvSpPr>
                    <p:cNvPr id="129" name="TextBox 128">
                      <a:extLst>
                        <a:ext uri="{FF2B5EF4-FFF2-40B4-BE49-F238E27FC236}">
                          <a16:creationId xmlns:a16="http://schemas.microsoft.com/office/drawing/2014/main" id="{8E961B46-7BB7-4464-B1F4-BA7CB6A3254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303364" y="4171618"/>
                      <a:ext cx="991100" cy="1200938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grpSp>
              <p:nvGrpSpPr>
                <p:cNvPr id="136" name="Group 135">
                  <a:extLst>
                    <a:ext uri="{FF2B5EF4-FFF2-40B4-BE49-F238E27FC236}">
                      <a16:creationId xmlns:a16="http://schemas.microsoft.com/office/drawing/2014/main" id="{D6813D44-646F-4E7A-AD3C-00B2317FED81}"/>
                    </a:ext>
                  </a:extLst>
                </p:cNvPr>
                <p:cNvGrpSpPr/>
                <p:nvPr/>
              </p:nvGrpSpPr>
              <p:grpSpPr>
                <a:xfrm>
                  <a:off x="4899747" y="2660619"/>
                  <a:ext cx="2283085" cy="1587437"/>
                  <a:chOff x="3773656" y="2862527"/>
                  <a:chExt cx="3967703" cy="2758757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37" name="TextBox 136">
                        <a:extLst>
                          <a:ext uri="{FF2B5EF4-FFF2-40B4-BE49-F238E27FC236}">
                            <a16:creationId xmlns:a16="http://schemas.microsoft.com/office/drawing/2014/main" id="{284FA2E6-5279-4222-99B8-E2AC0CEFD61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773656" y="2862527"/>
                        <a:ext cx="823072" cy="208707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defTabSz="914400">
                          <a:defRPr/>
                        </a:pPr>
                        <a:endParaRPr lang="en-US" sz="2000" kern="0" dirty="0">
                          <a:solidFill>
                            <a:prstClr val="black"/>
                          </a:solidFill>
                          <a:latin typeface="Calibri" panose="020F0502020204030204"/>
                        </a:endParaRPr>
                      </a:p>
                      <a:p>
                        <a:pPr defTabSz="914400">
                          <a:defRPr/>
                        </a:pPr>
                        <a:endParaRPr lang="en-US" kern="0" dirty="0">
                          <a:solidFill>
                            <a:prstClr val="black"/>
                          </a:solidFill>
                          <a:latin typeface="Calibri" panose="020F0502020204030204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04" name="TextBox 203">
                        <a:extLst>
                          <a:ext uri="{FF2B5EF4-FFF2-40B4-BE49-F238E27FC236}">
                            <a16:creationId xmlns:a16="http://schemas.microsoft.com/office/drawing/2014/main" id="{37D724ED-113A-42BE-A412-F450E0B632A4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773656" y="2862527"/>
                        <a:ext cx="823072" cy="2087070"/>
                      </a:xfrm>
                      <a:prstGeom prst="rect">
                        <a:avLst/>
                      </a:prstGeom>
                      <a:blipFill>
                        <a:blip r:embed="rId6"/>
                        <a:stretch>
                          <a:fillRect r="-7272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138" name="Straight Arrow Connector 137">
                    <a:extLst>
                      <a:ext uri="{FF2B5EF4-FFF2-40B4-BE49-F238E27FC236}">
                        <a16:creationId xmlns:a16="http://schemas.microsoft.com/office/drawing/2014/main" id="{48421A52-66BF-4C4F-AFC0-9F2183CE188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013342" y="2893267"/>
                    <a:ext cx="0" cy="2728017"/>
                  </a:xfrm>
                  <a:prstGeom prst="straightConnector1">
                    <a:avLst/>
                  </a:prstGeom>
                  <a:no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  <p:cxnSp>
                <p:nvCxnSpPr>
                  <p:cNvPr id="139" name="Straight Arrow Connector 138">
                    <a:extLst>
                      <a:ext uri="{FF2B5EF4-FFF2-40B4-BE49-F238E27FC236}">
                        <a16:creationId xmlns:a16="http://schemas.microsoft.com/office/drawing/2014/main" id="{205F2B49-89F3-4E41-9C99-582C968AE8F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013342" y="5615879"/>
                    <a:ext cx="2728017" cy="5405"/>
                  </a:xfrm>
                  <a:prstGeom prst="straightConnector1">
                    <a:avLst/>
                  </a:prstGeom>
                  <a:no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  <p:sp>
                <p:nvSpPr>
                  <p:cNvPr id="140" name="Oval 139">
                    <a:extLst>
                      <a:ext uri="{FF2B5EF4-FFF2-40B4-BE49-F238E27FC236}">
                        <a16:creationId xmlns:a16="http://schemas.microsoft.com/office/drawing/2014/main" id="{2E20838E-B870-45D0-BA0E-64C2FCECE326}"/>
                      </a:ext>
                    </a:extLst>
                  </p:cNvPr>
                  <p:cNvSpPr/>
                  <p:nvPr/>
                </p:nvSpPr>
                <p:spPr>
                  <a:xfrm rot="18949842">
                    <a:off x="6233256" y="3104616"/>
                    <a:ext cx="187970" cy="2351777"/>
                  </a:xfrm>
                  <a:prstGeom prst="ellipse">
                    <a:avLst/>
                  </a:prstGeom>
                  <a:solidFill>
                    <a:srgbClr val="5B9BD5">
                      <a:lumMod val="60000"/>
                      <a:lumOff val="40000"/>
                      <a:alpha val="50000"/>
                    </a:srgbClr>
                  </a:solidFill>
                  <a:ln w="19050" cap="flat" cmpd="sng" algn="ctr">
                    <a:solidFill>
                      <a:srgbClr val="5B9BD5">
                        <a:alpha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</p:grpSp>
          <p:sp>
            <p:nvSpPr>
              <p:cNvPr id="134" name="Arc 133">
                <a:extLst>
                  <a:ext uri="{FF2B5EF4-FFF2-40B4-BE49-F238E27FC236}">
                    <a16:creationId xmlns:a16="http://schemas.microsoft.com/office/drawing/2014/main" id="{13F19358-E8A8-4A69-8A0C-DBF43E14FC74}"/>
                  </a:ext>
                </a:extLst>
              </p:cNvPr>
              <p:cNvSpPr/>
              <p:nvPr/>
            </p:nvSpPr>
            <p:spPr>
              <a:xfrm rot="20974522">
                <a:off x="1053300" y="4886392"/>
                <a:ext cx="1138450" cy="1240002"/>
              </a:xfrm>
              <a:prstGeom prst="arc">
                <a:avLst>
                  <a:gd name="adj1" fmla="val 15719735"/>
                  <a:gd name="adj2" fmla="val 17889115"/>
                </a:avLst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F2F651B1-6C5E-4C5E-9071-E9685FEDD0FC}"/>
                </a:ext>
              </a:extLst>
            </p:cNvPr>
            <p:cNvSpPr/>
            <p:nvPr/>
          </p:nvSpPr>
          <p:spPr>
            <a:xfrm rot="2699752">
              <a:off x="6169300" y="4930023"/>
              <a:ext cx="60983" cy="762986"/>
            </a:xfrm>
            <a:prstGeom prst="ellipse">
              <a:avLst/>
            </a:prstGeom>
            <a:solidFill>
              <a:srgbClr val="5B9BD5">
                <a:lumMod val="60000"/>
                <a:lumOff val="40000"/>
              </a:srgbClr>
            </a:solidFill>
            <a:ln w="190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31" name="Arc 130">
              <a:extLst>
                <a:ext uri="{FF2B5EF4-FFF2-40B4-BE49-F238E27FC236}">
                  <a16:creationId xmlns:a16="http://schemas.microsoft.com/office/drawing/2014/main" id="{450FFF65-FBFE-4642-86CC-D1CEE95C9A87}"/>
                </a:ext>
              </a:extLst>
            </p:cNvPr>
            <p:cNvSpPr/>
            <p:nvPr/>
          </p:nvSpPr>
          <p:spPr>
            <a:xfrm rot="10156173">
              <a:off x="5612332" y="4426344"/>
              <a:ext cx="1138450" cy="1240002"/>
            </a:xfrm>
            <a:prstGeom prst="arc">
              <a:avLst>
                <a:gd name="adj1" fmla="val 15719735"/>
                <a:gd name="adj2" fmla="val 17889115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493C7BD6-D8BD-48F2-93DD-E041F5895D30}"/>
              </a:ext>
            </a:extLst>
          </p:cNvPr>
          <p:cNvGrpSpPr/>
          <p:nvPr/>
        </p:nvGrpSpPr>
        <p:grpSpPr>
          <a:xfrm>
            <a:off x="9656901" y="4756303"/>
            <a:ext cx="1743691" cy="1683306"/>
            <a:chOff x="750294" y="4639635"/>
            <a:chExt cx="1743691" cy="1683306"/>
          </a:xfrm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E880F6CD-DAD7-46B3-A029-A5BE0F44AB19}"/>
                </a:ext>
              </a:extLst>
            </p:cNvPr>
            <p:cNvSpPr/>
            <p:nvPr/>
          </p:nvSpPr>
          <p:spPr>
            <a:xfrm>
              <a:off x="831556" y="4700954"/>
              <a:ext cx="1320124" cy="1320124"/>
            </a:xfrm>
            <a:prstGeom prst="rect">
              <a:avLst/>
            </a:prstGeom>
            <a:noFill/>
            <a:ln w="19050" cap="flat" cmpd="sng" algn="ctr">
              <a:solidFill>
                <a:srgbClr val="A5A5A5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C0A02EFA-633B-4BFF-A151-9D67B9DDE02C}"/>
                </a:ext>
              </a:extLst>
            </p:cNvPr>
            <p:cNvGrpSpPr/>
            <p:nvPr/>
          </p:nvGrpSpPr>
          <p:grpSpPr>
            <a:xfrm>
              <a:off x="794067" y="4793908"/>
              <a:ext cx="1350180" cy="1529033"/>
              <a:chOff x="4899747" y="2660619"/>
              <a:chExt cx="2394717" cy="271193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6" name="TextBox 145">
                    <a:extLst>
                      <a:ext uri="{FF2B5EF4-FFF2-40B4-BE49-F238E27FC236}">
                        <a16:creationId xmlns:a16="http://schemas.microsoft.com/office/drawing/2014/main" id="{1C02269D-BB9F-49CF-99A7-F56F880F8F7D}"/>
                      </a:ext>
                    </a:extLst>
                  </p:cNvPr>
                  <p:cNvSpPr txBox="1"/>
                  <p:nvPr/>
                </p:nvSpPr>
                <p:spPr>
                  <a:xfrm>
                    <a:off x="6303364" y="4171618"/>
                    <a:ext cx="991100" cy="120093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defTabSz="914400">
                      <a:defRPr/>
                    </a:pPr>
                    <a:endParaRPr lang="en-US" sz="2000" kern="0" dirty="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  <a:p>
                    <a:pPr defTabSz="914400">
                      <a:defRPr/>
                    </a:pPr>
                    <a:endParaRPr lang="en-US" kern="0" dirty="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</mc:Choice>
            <mc:Fallback xmlns="">
              <p:sp>
                <p:nvSpPr>
                  <p:cNvPr id="140" name="TextBox 139">
                    <a:extLst>
                      <a:ext uri="{FF2B5EF4-FFF2-40B4-BE49-F238E27FC236}">
                        <a16:creationId xmlns:a16="http://schemas.microsoft.com/office/drawing/2014/main" id="{0CFE4D0F-0A31-4A44-B270-9F68A691F0C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03364" y="4171618"/>
                    <a:ext cx="991100" cy="1200938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47" name="Group 146">
                <a:extLst>
                  <a:ext uri="{FF2B5EF4-FFF2-40B4-BE49-F238E27FC236}">
                    <a16:creationId xmlns:a16="http://schemas.microsoft.com/office/drawing/2014/main" id="{75F24CA7-3ECB-465D-8794-A855C2839287}"/>
                  </a:ext>
                </a:extLst>
              </p:cNvPr>
              <p:cNvGrpSpPr/>
              <p:nvPr/>
            </p:nvGrpSpPr>
            <p:grpSpPr>
              <a:xfrm>
                <a:off x="4899747" y="2660619"/>
                <a:ext cx="2283085" cy="1587437"/>
                <a:chOff x="3773656" y="2862527"/>
                <a:chExt cx="3967703" cy="2758757"/>
              </a:xfrm>
            </p:grpSpPr>
            <p:sp>
              <p:nvSpPr>
                <p:cNvPr id="148" name="Oval 147">
                  <a:extLst>
                    <a:ext uri="{FF2B5EF4-FFF2-40B4-BE49-F238E27FC236}">
                      <a16:creationId xmlns:a16="http://schemas.microsoft.com/office/drawing/2014/main" id="{25971B84-1C5D-4208-83E2-F705B93A26C1}"/>
                    </a:ext>
                  </a:extLst>
                </p:cNvPr>
                <p:cNvSpPr/>
                <p:nvPr/>
              </p:nvSpPr>
              <p:spPr>
                <a:xfrm rot="2741370">
                  <a:off x="6233256" y="3104617"/>
                  <a:ext cx="187970" cy="2351777"/>
                </a:xfrm>
                <a:prstGeom prst="ellipse">
                  <a:avLst/>
                </a:prstGeom>
                <a:solidFill>
                  <a:srgbClr val="5B9BD5">
                    <a:lumMod val="60000"/>
                    <a:lumOff val="40000"/>
                    <a:alpha val="50000"/>
                  </a:srgbClr>
                </a:solidFill>
                <a:ln w="19050" cap="flat" cmpd="sng" algn="ctr">
                  <a:solidFill>
                    <a:srgbClr val="5B9BD5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en-US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9" name="TextBox 148">
                      <a:extLst>
                        <a:ext uri="{FF2B5EF4-FFF2-40B4-BE49-F238E27FC236}">
                          <a16:creationId xmlns:a16="http://schemas.microsoft.com/office/drawing/2014/main" id="{9406EFD5-93BC-41FB-AB02-9E25AF7110D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773656" y="2862527"/>
                      <a:ext cx="823072" cy="208707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defTabSz="914400">
                        <a:defRPr/>
                      </a:pPr>
                      <a:endParaRPr lang="en-US" sz="2000" kern="0" dirty="0">
                        <a:solidFill>
                          <a:prstClr val="black"/>
                        </a:solidFill>
                        <a:latin typeface="Calibri" panose="020F0502020204030204"/>
                      </a:endParaRPr>
                    </a:p>
                    <a:p>
                      <a:pPr defTabSz="914400">
                        <a:defRPr/>
                      </a:pPr>
                      <a:endParaRPr lang="en-US" kern="0" dirty="0">
                        <a:solidFill>
                          <a:prstClr val="black"/>
                        </a:solidFill>
                        <a:latin typeface="Calibri" panose="020F0502020204030204"/>
                      </a:endParaRPr>
                    </a:p>
                  </p:txBody>
                </p:sp>
              </mc:Choice>
              <mc:Fallback xmlns="">
                <p:sp>
                  <p:nvSpPr>
                    <p:cNvPr id="218" name="TextBox 217">
                      <a:extLst>
                        <a:ext uri="{FF2B5EF4-FFF2-40B4-BE49-F238E27FC236}">
                          <a16:creationId xmlns:a16="http://schemas.microsoft.com/office/drawing/2014/main" id="{E9E089F4-583D-4918-BE07-0E1C103CFE56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773656" y="2862527"/>
                      <a:ext cx="823072" cy="2087070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r="-7045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150" name="Straight Arrow Connector 149">
                  <a:extLst>
                    <a:ext uri="{FF2B5EF4-FFF2-40B4-BE49-F238E27FC236}">
                      <a16:creationId xmlns:a16="http://schemas.microsoft.com/office/drawing/2014/main" id="{58D04F24-2B27-4696-BCEF-B150FF317A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013342" y="2893267"/>
                  <a:ext cx="0" cy="2728017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151" name="Straight Arrow Connector 150">
                  <a:extLst>
                    <a:ext uri="{FF2B5EF4-FFF2-40B4-BE49-F238E27FC236}">
                      <a16:creationId xmlns:a16="http://schemas.microsoft.com/office/drawing/2014/main" id="{DF3AA372-4DAA-466F-9748-C3D6FA255F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13342" y="5615879"/>
                  <a:ext cx="2728017" cy="5405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152" name="Oval 151">
                  <a:extLst>
                    <a:ext uri="{FF2B5EF4-FFF2-40B4-BE49-F238E27FC236}">
                      <a16:creationId xmlns:a16="http://schemas.microsoft.com/office/drawing/2014/main" id="{0E3EBF8E-A34C-4F23-BBB6-949E716FABA9}"/>
                    </a:ext>
                  </a:extLst>
                </p:cNvPr>
                <p:cNvSpPr/>
                <p:nvPr/>
              </p:nvSpPr>
              <p:spPr>
                <a:xfrm rot="16200000">
                  <a:off x="6231358" y="3434192"/>
                  <a:ext cx="187970" cy="1691985"/>
                </a:xfrm>
                <a:prstGeom prst="ellips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905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en-US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</p:grpSp>
        <p:sp>
          <p:nvSpPr>
            <p:cNvPr id="144" name="Arc 143">
              <a:extLst>
                <a:ext uri="{FF2B5EF4-FFF2-40B4-BE49-F238E27FC236}">
                  <a16:creationId xmlns:a16="http://schemas.microsoft.com/office/drawing/2014/main" id="{5DCF9077-1481-47E8-A919-5A7724F512B4}"/>
                </a:ext>
              </a:extLst>
            </p:cNvPr>
            <p:cNvSpPr/>
            <p:nvPr/>
          </p:nvSpPr>
          <p:spPr>
            <a:xfrm rot="15020071">
              <a:off x="1304759" y="4668548"/>
              <a:ext cx="1138450" cy="1240002"/>
            </a:xfrm>
            <a:prstGeom prst="arc">
              <a:avLst>
                <a:gd name="adj1" fmla="val 16200000"/>
                <a:gd name="adj2" fmla="val 17445146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5" name="Arc 144">
              <a:extLst>
                <a:ext uri="{FF2B5EF4-FFF2-40B4-BE49-F238E27FC236}">
                  <a16:creationId xmlns:a16="http://schemas.microsoft.com/office/drawing/2014/main" id="{8C6D4AA4-BF47-4502-9B66-32C9DD1DE529}"/>
                </a:ext>
              </a:extLst>
            </p:cNvPr>
            <p:cNvSpPr/>
            <p:nvPr/>
          </p:nvSpPr>
          <p:spPr>
            <a:xfrm rot="4268163">
              <a:off x="801070" y="4588859"/>
              <a:ext cx="1138450" cy="1240002"/>
            </a:xfrm>
            <a:prstGeom prst="arc">
              <a:avLst>
                <a:gd name="adj1" fmla="val 16200000"/>
                <a:gd name="adj2" fmla="val 17445146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pic>
        <p:nvPicPr>
          <p:cNvPr id="153" name="Picture 152">
            <a:extLst>
              <a:ext uri="{FF2B5EF4-FFF2-40B4-BE49-F238E27FC236}">
                <a16:creationId xmlns:a16="http://schemas.microsoft.com/office/drawing/2014/main" id="{A8382F89-C247-4A84-8EB6-61E55065429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227" t="30983" r="29899" b="30436"/>
          <a:stretch/>
        </p:blipFill>
        <p:spPr>
          <a:xfrm>
            <a:off x="714782" y="1869625"/>
            <a:ext cx="1639723" cy="996065"/>
          </a:xfrm>
          <a:prstGeom prst="ellipse">
            <a:avLst/>
          </a:prstGeom>
          <a:ln w="12700">
            <a:solidFill>
              <a:sysClr val="windowText" lastClr="00000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ectangle: Rounded Corners 291">
                <a:extLst>
                  <a:ext uri="{FF2B5EF4-FFF2-40B4-BE49-F238E27FC236}">
                    <a16:creationId xmlns:a16="http://schemas.microsoft.com/office/drawing/2014/main" id="{2B2CD2D1-FBA9-4F7E-9D30-27AC358FFC01}"/>
                  </a:ext>
                </a:extLst>
              </p:cNvPr>
              <p:cNvSpPr/>
              <p:nvPr/>
            </p:nvSpPr>
            <p:spPr>
              <a:xfrm>
                <a:off x="6797271" y="959272"/>
                <a:ext cx="3960000" cy="432048"/>
              </a:xfrm>
              <a:prstGeom prst="roundRect">
                <a:avLst>
                  <a:gd name="adj" fmla="val 12248"/>
                </a:avLst>
              </a:prstGeom>
              <a:solidFill>
                <a:sysClr val="window" lastClr="FFFFFF"/>
              </a:solidFill>
              <a:ln w="38100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  <a:miter lim="800000"/>
              </a:ln>
              <a:effectLst>
                <a:outerShdw blurRad="1016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defTabSz="914400">
                  <a:defRPr/>
                </a:pPr>
                <a:r>
                  <a:rPr lang="en-US" kern="0" dirty="0">
                    <a:solidFill>
                      <a:prstClr val="black"/>
                    </a:solidFill>
                    <a:latin typeface="Calibri" panose="020F0502020204030204"/>
                    <a:cs typeface="Arial" panose="020B0604020202020204" pitchFamily="34" charset="0"/>
                  </a:rPr>
                  <a:t>Not to scale. </a:t>
                </a:r>
                <a:r>
                  <a:rPr lang="en-US" b="1" kern="0" dirty="0">
                    <a:solidFill>
                      <a:prstClr val="black"/>
                    </a:solidFill>
                    <a:latin typeface="Calibri" panose="020F0502020204030204"/>
                    <a:cs typeface="Arial" panose="020B0604020202020204" pitchFamily="34" charset="0"/>
                  </a:rPr>
                  <a:t>Compact setup 1.5 m</a:t>
                </a:r>
                <a:r>
                  <a:rPr lang="en-US" kern="0" dirty="0">
                    <a:solidFill>
                      <a:prstClr val="black"/>
                    </a:solidFill>
                    <a:latin typeface="Calibri" panose="020F0502020204030204"/>
                    <a:cs typeface="Arial" panose="020B0604020202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54" name="Rectangle: Rounded Corners 29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2B2CD2D1-FBA9-4F7E-9D30-27AC358FFC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7271" y="959272"/>
                <a:ext cx="3960000" cy="432048"/>
              </a:xfrm>
              <a:prstGeom prst="roundRect">
                <a:avLst>
                  <a:gd name="adj" fmla="val 12248"/>
                </a:avLst>
              </a:prstGeom>
              <a:blipFill rotWithShape="1">
                <a:blip r:embed="rId11"/>
                <a:stretch>
                  <a:fillRect/>
                </a:stretch>
              </a:blipFill>
              <a:ln w="38100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  <a:miter lim="800000"/>
              </a:ln>
              <a:effectLst>
                <a:outerShdw blurRad="101600" algn="ctr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" name="Rectangle: Rounded Corners 292">
            <a:extLst>
              <a:ext uri="{FF2B5EF4-FFF2-40B4-BE49-F238E27FC236}">
                <a16:creationId xmlns:a16="http://schemas.microsoft.com/office/drawing/2014/main" id="{FE3F9876-669A-42F1-BEFB-1C1748D5FD8B}"/>
              </a:ext>
            </a:extLst>
          </p:cNvPr>
          <p:cNvSpPr/>
          <p:nvPr/>
        </p:nvSpPr>
        <p:spPr>
          <a:xfrm rot="21277701">
            <a:off x="4137478" y="1746767"/>
            <a:ext cx="3303240" cy="969357"/>
          </a:xfrm>
          <a:prstGeom prst="roundRect">
            <a:avLst>
              <a:gd name="adj" fmla="val 12248"/>
            </a:avLst>
          </a:prstGeom>
          <a:solidFill>
            <a:srgbClr val="FFC000">
              <a:lumMod val="20000"/>
              <a:lumOff val="80000"/>
            </a:srgbClr>
          </a:solidFill>
          <a:ln w="38100" cap="flat" cmpd="sng" algn="ctr">
            <a:solidFill>
              <a:srgbClr val="FFC000"/>
            </a:solidFill>
            <a:prstDash val="solid"/>
            <a:miter lim="800000"/>
          </a:ln>
          <a:effectLst>
            <a:outerShdw blurRad="1016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>
              <a:defRPr/>
            </a:pPr>
            <a:r>
              <a:rPr lang="en-US" kern="0" dirty="0">
                <a:solidFill>
                  <a:prstClr val="black"/>
                </a:solidFill>
                <a:latin typeface="Calibri" panose="020F0502020204030204"/>
              </a:rPr>
              <a:t>Coherent Synchrotron Radiation (</a:t>
            </a:r>
            <a:r>
              <a:rPr lang="en-US" b="1" kern="0" dirty="0">
                <a:solidFill>
                  <a:prstClr val="black"/>
                </a:solidFill>
                <a:latin typeface="Calibri" panose="020F0502020204030204"/>
              </a:rPr>
              <a:t>CSR</a:t>
            </a:r>
            <a:r>
              <a:rPr lang="en-US" kern="0" dirty="0">
                <a:solidFill>
                  <a:prstClr val="black"/>
                </a:solidFill>
                <a:latin typeface="Calibri" panose="020F0502020204030204"/>
              </a:rPr>
              <a:t>) and </a:t>
            </a:r>
            <a:r>
              <a:rPr lang="en-US" b="1" kern="0" dirty="0">
                <a:solidFill>
                  <a:prstClr val="black"/>
                </a:solidFill>
                <a:latin typeface="Calibri" panose="020F0502020204030204"/>
              </a:rPr>
              <a:t>Space-Charge</a:t>
            </a:r>
            <a:r>
              <a:rPr lang="en-US" kern="0" dirty="0">
                <a:solidFill>
                  <a:prstClr val="black"/>
                </a:solidFill>
                <a:latin typeface="Calibri" panose="020F0502020204030204"/>
              </a:rPr>
              <a:t> checked</a:t>
            </a:r>
            <a:endParaRPr lang="en-US" kern="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156" name="TextBox 18">
            <a:extLst>
              <a:ext uri="{FF2B5EF4-FFF2-40B4-BE49-F238E27FC236}">
                <a16:creationId xmlns:a16="http://schemas.microsoft.com/office/drawing/2014/main" id="{06B8D65E-F41D-494B-A819-9D41351EC3A7}"/>
              </a:ext>
            </a:extLst>
          </p:cNvPr>
          <p:cNvSpPr txBox="1"/>
          <p:nvPr/>
        </p:nvSpPr>
        <p:spPr>
          <a:xfrm>
            <a:off x="2447068" y="877117"/>
            <a:ext cx="4151132" cy="4078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914286">
              <a:spcBef>
                <a:spcPts val="451"/>
              </a:spcBef>
              <a:spcAft>
                <a:spcPts val="900"/>
              </a:spcAft>
            </a:pPr>
            <a:r>
              <a:rPr lang="de-DE" sz="1100" u="sng" dirty="0" err="1">
                <a:solidFill>
                  <a:prstClr val="black"/>
                </a:solidFill>
                <a:latin typeface="Arial"/>
              </a:rPr>
              <a:t>Ref</a:t>
            </a:r>
            <a:r>
              <a:rPr lang="de-DE" sz="1100" u="sng" dirty="0">
                <a:solidFill>
                  <a:prstClr val="black"/>
                </a:solidFill>
                <a:latin typeface="Arial"/>
              </a:rPr>
              <a:t>.</a:t>
            </a:r>
            <a:r>
              <a:rPr lang="de-DE" sz="1100" dirty="0">
                <a:solidFill>
                  <a:prstClr val="black"/>
                </a:solidFill>
                <a:latin typeface="Arial"/>
              </a:rPr>
              <a:t>: Ferran Pousa, Martinez de la Ossa, Brinkmann, Assmann</a:t>
            </a:r>
            <a:br>
              <a:rPr lang="de-DE" sz="1100" dirty="0">
                <a:solidFill>
                  <a:prstClr val="black"/>
                </a:solidFill>
                <a:latin typeface="Arial"/>
              </a:rPr>
            </a:br>
            <a:r>
              <a:rPr lang="de-DE" sz="1100" b="1" dirty="0">
                <a:solidFill>
                  <a:prstClr val="black"/>
                </a:solidFill>
                <a:latin typeface="Arial"/>
              </a:rPr>
              <a:t>PRL 123, </a:t>
            </a:r>
            <a:r>
              <a:rPr lang="de-DE" sz="1100" dirty="0">
                <a:solidFill>
                  <a:prstClr val="black"/>
                </a:solidFill>
                <a:latin typeface="Arial"/>
              </a:rPr>
              <a:t>054801 (2019)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0916261" y="972718"/>
            <a:ext cx="1275739" cy="1629640"/>
            <a:chOff x="7093281" y="3796303"/>
            <a:chExt cx="1734477" cy="2215636"/>
          </a:xfrm>
        </p:grpSpPr>
        <p:pic>
          <p:nvPicPr>
            <p:cNvPr id="157" name="Picture 156"/>
            <p:cNvPicPr>
              <a:picLocks noChangeAspect="1"/>
            </p:cNvPicPr>
            <p:nvPr/>
          </p:nvPicPr>
          <p:blipFill rotWithShape="1">
            <a:blip r:embed="rId12"/>
            <a:srcRect l="80337" t="16669" r="3595" b="38274"/>
            <a:stretch/>
          </p:blipFill>
          <p:spPr>
            <a:xfrm>
              <a:off x="7876921" y="3796303"/>
              <a:ext cx="950837" cy="221563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59" name="Picture 158"/>
            <p:cNvPicPr>
              <a:picLocks noChangeAspect="1"/>
            </p:cNvPicPr>
            <p:nvPr/>
          </p:nvPicPr>
          <p:blipFill rotWithShape="1">
            <a:blip r:embed="rId12"/>
            <a:srcRect l="2418" t="17219" r="83563" b="43296"/>
            <a:stretch/>
          </p:blipFill>
          <p:spPr>
            <a:xfrm>
              <a:off x="7093281" y="3800093"/>
              <a:ext cx="829603" cy="1941645"/>
            </a:xfrm>
            <a:prstGeom prst="rect">
              <a:avLst/>
            </a:prstGeom>
            <a:ln>
              <a:noFill/>
            </a:ln>
            <a:effectLst/>
          </p:spPr>
        </p:pic>
      </p:grpSp>
      <p:cxnSp>
        <p:nvCxnSpPr>
          <p:cNvPr id="6" name="Straight Arrow Connector 5"/>
          <p:cNvCxnSpPr/>
          <p:nvPr/>
        </p:nvCxnSpPr>
        <p:spPr>
          <a:xfrm flipV="1">
            <a:off x="2364427" y="3755772"/>
            <a:ext cx="8755136" cy="1080798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421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15129" y="149970"/>
            <a:ext cx="7961747" cy="949999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Beam Transport Design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Novel High Gradient Particle Accelerators | Ralph Assmann | JUAS 2021</a:t>
            </a:r>
            <a:endParaRPr lang="en-GB" dirty="0">
              <a:latin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66590" y="5953995"/>
            <a:ext cx="1910488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86"/>
            <a:r>
              <a:rPr lang="en-US" sz="1900" i="1" dirty="0">
                <a:solidFill>
                  <a:prstClr val="black"/>
                </a:solidFill>
                <a:latin typeface="Arial"/>
              </a:rPr>
              <a:t>A. Chance et al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11237" y="2421988"/>
            <a:ext cx="277619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914286"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Arial"/>
              </a:rPr>
              <a:t>Here: high energy </a:t>
            </a:r>
            <a:r>
              <a:rPr lang="en-US" sz="2000" b="1" dirty="0">
                <a:solidFill>
                  <a:prstClr val="black"/>
                </a:solidFill>
                <a:latin typeface="Arial"/>
              </a:rPr>
              <a:t>beam transport over 8 meters</a:t>
            </a:r>
          </a:p>
          <a:p>
            <a:pPr marL="342900" indent="-342900" defTabSz="914286">
              <a:buFont typeface="Arial"/>
              <a:buChar char="•"/>
            </a:pPr>
            <a:endParaRPr lang="en-US" sz="2000" dirty="0">
              <a:solidFill>
                <a:prstClr val="black"/>
              </a:solidFill>
              <a:latin typeface="Arial"/>
            </a:endParaRPr>
          </a:p>
          <a:p>
            <a:pPr marL="342900" indent="-342900" defTabSz="914286"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Arial"/>
              </a:rPr>
              <a:t>Preserved beam quality is achieved in the design</a:t>
            </a:r>
          </a:p>
          <a:p>
            <a:pPr marL="342900" indent="-342900" defTabSz="914286">
              <a:buFont typeface="Arial"/>
              <a:buChar char="•"/>
            </a:pPr>
            <a:endParaRPr lang="en-US" sz="2000" dirty="0">
              <a:solidFill>
                <a:prstClr val="black"/>
              </a:solidFill>
              <a:latin typeface="Arial"/>
            </a:endParaRPr>
          </a:p>
          <a:p>
            <a:pPr marL="342900" indent="-342900" defTabSz="914286"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Arial"/>
              </a:rPr>
              <a:t>Space has important benefits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459" y="900862"/>
            <a:ext cx="8816175" cy="54533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6362" y="961852"/>
            <a:ext cx="3206572" cy="1127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904163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uPRAXIA-E-vs-Espread-simple-v2-wHEP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0" b="6368"/>
          <a:stretch/>
        </p:blipFill>
        <p:spPr>
          <a:xfrm>
            <a:off x="915553" y="915631"/>
            <a:ext cx="10676538" cy="540517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15129" y="-272186"/>
            <a:ext cx="8620476" cy="132556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EuPRAXIA: </a:t>
            </a:r>
            <a:r>
              <a:rPr lang="en-US" sz="2800" dirty="0">
                <a:latin typeface="+mn-lt"/>
              </a:rPr>
              <a:t>Progressing on the Quality Problem</a:t>
            </a:r>
            <a:endParaRPr lang="en-US" sz="3200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US">
                <a:latin typeface="Calibri"/>
              </a:rPr>
              <a:t>Novel High Gradient Particle Accelerators | Ralph Assmann | JUAS 2021</a:t>
            </a:r>
            <a:endParaRPr lang="en-GB" dirty="0"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43857" y="3219476"/>
            <a:ext cx="1148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6"/>
            <a:r>
              <a:rPr lang="en-US" sz="2000" dirty="0">
                <a:solidFill>
                  <a:prstClr val="black"/>
                </a:solidFill>
                <a:latin typeface="Calibri"/>
              </a:rPr>
              <a:t>5 </a:t>
            </a:r>
            <a:r>
              <a:rPr lang="mr-IN" sz="2000" dirty="0">
                <a:solidFill>
                  <a:prstClr val="black"/>
                </a:solidFill>
                <a:latin typeface="Mangal"/>
              </a:rPr>
              <a:t>–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30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pC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623396" y="4808809"/>
            <a:ext cx="16959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86"/>
            <a:r>
              <a:rPr lang="en-US" sz="2000" dirty="0">
                <a:solidFill>
                  <a:prstClr val="black"/>
                </a:solidFill>
                <a:latin typeface="Arial"/>
              </a:rPr>
              <a:t>10 </a:t>
            </a:r>
            <a:r>
              <a:rPr lang="en-US" sz="2000" dirty="0" err="1">
                <a:solidFill>
                  <a:prstClr val="black"/>
                </a:solidFill>
                <a:latin typeface="Arial"/>
              </a:rPr>
              <a:t>pC</a:t>
            </a:r>
            <a:r>
              <a:rPr lang="en-US" sz="2000" dirty="0">
                <a:solidFill>
                  <a:prstClr val="black"/>
                </a:solidFill>
                <a:latin typeface="Arial"/>
              </a:rPr>
              <a:t> – 1 </a:t>
            </a:r>
            <a:r>
              <a:rPr lang="en-US" sz="2000" dirty="0" err="1">
                <a:solidFill>
                  <a:prstClr val="black"/>
                </a:solidFill>
                <a:latin typeface="Arial"/>
              </a:rPr>
              <a:t>nC</a:t>
            </a:r>
            <a:endParaRPr lang="en-US" sz="20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11457" y="4858750"/>
            <a:ext cx="2096913" cy="413511"/>
          </a:xfrm>
          <a:prstGeom prst="rect">
            <a:avLst/>
          </a:prstGeom>
          <a:solidFill>
            <a:srgbClr val="6374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86"/>
            <a:r>
              <a:rPr lang="en-US" sz="1600" b="1" dirty="0">
                <a:solidFill>
                  <a:prstClr val="white"/>
                </a:solidFill>
                <a:latin typeface="Calibri"/>
              </a:rPr>
              <a:t>Current FEL Facilities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470374" y="4346580"/>
            <a:ext cx="146429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6"/>
            <a:r>
              <a:rPr lang="de-DE" sz="1900" dirty="0">
                <a:solidFill>
                  <a:prstClr val="black"/>
                </a:solidFill>
                <a:latin typeface="Calibri"/>
              </a:rPr>
              <a:t>300 </a:t>
            </a:r>
            <a:r>
              <a:rPr lang="mr-IN" sz="1900" dirty="0">
                <a:solidFill>
                  <a:prstClr val="black"/>
                </a:solidFill>
                <a:latin typeface="Mangal"/>
              </a:rPr>
              <a:t>–</a:t>
            </a:r>
            <a:r>
              <a:rPr lang="de-DE" sz="1900" dirty="0">
                <a:solidFill>
                  <a:prstClr val="black"/>
                </a:solidFill>
                <a:latin typeface="Calibri"/>
              </a:rPr>
              <a:t> 400 </a:t>
            </a:r>
            <a:r>
              <a:rPr lang="en-US" sz="1900" dirty="0" err="1">
                <a:solidFill>
                  <a:prstClr val="black"/>
                </a:solidFill>
                <a:latin typeface="Calibri"/>
              </a:rPr>
              <a:t>pC</a:t>
            </a:r>
            <a:endParaRPr lang="en-US" sz="1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90528" y="1378164"/>
            <a:ext cx="1271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6"/>
            <a:r>
              <a:rPr lang="de-DE" sz="2000" dirty="0">
                <a:solidFill>
                  <a:prstClr val="black"/>
                </a:solidFill>
                <a:latin typeface="Calibri"/>
              </a:rPr>
              <a:t>1 </a:t>
            </a:r>
            <a:r>
              <a:rPr lang="mr-IN" sz="2000" dirty="0">
                <a:solidFill>
                  <a:prstClr val="black"/>
                </a:solidFill>
                <a:latin typeface="Mangal"/>
              </a:rPr>
              <a:t>–</a:t>
            </a:r>
            <a:r>
              <a:rPr lang="de-DE" sz="2000" dirty="0">
                <a:solidFill>
                  <a:prstClr val="black"/>
                </a:solidFill>
                <a:latin typeface="Calibri"/>
              </a:rPr>
              <a:t> 500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pC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369973" y="1220465"/>
            <a:ext cx="2628644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86"/>
            <a:r>
              <a:rPr lang="en-US" sz="3200" b="1" dirty="0">
                <a:solidFill>
                  <a:srgbClr val="334186"/>
                </a:solidFill>
                <a:latin typeface="Calibri"/>
                <a:sym typeface="Wingdings"/>
              </a:rPr>
              <a:t>Energy Spread</a:t>
            </a:r>
            <a:r>
              <a:rPr lang="en-US" sz="3200" b="1" dirty="0">
                <a:solidFill>
                  <a:srgbClr val="334186"/>
                </a:solidFill>
                <a:latin typeface="Calibri"/>
              </a:rPr>
              <a:t> </a:t>
            </a:r>
            <a:endParaRPr lang="en-US" sz="1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31954" y="1860802"/>
            <a:ext cx="251038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6"/>
            <a:r>
              <a:rPr lang="en-US" sz="1600" i="1" dirty="0">
                <a:solidFill>
                  <a:prstClr val="black"/>
                </a:solidFill>
                <a:latin typeface="Calibri"/>
              </a:rPr>
              <a:t>EuPRAXIA points indicate start-to-end simulations</a:t>
            </a:r>
          </a:p>
        </p:txBody>
      </p:sp>
      <p:sp>
        <p:nvSpPr>
          <p:cNvPr id="6" name="Pfeil: nach unten 5">
            <a:extLst>
              <a:ext uri="{FF2B5EF4-FFF2-40B4-BE49-F238E27FC236}">
                <a16:creationId xmlns:a16="http://schemas.microsoft.com/office/drawing/2014/main" id="{FACC42B4-E40D-4913-8751-08F37B1F7394}"/>
              </a:ext>
            </a:extLst>
          </p:cNvPr>
          <p:cNvSpPr/>
          <p:nvPr/>
        </p:nvSpPr>
        <p:spPr>
          <a:xfrm>
            <a:off x="6659913" y="2970344"/>
            <a:ext cx="419343" cy="4001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86"/>
            <a:endParaRPr lang="de-DE" sz="19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Pfeil: nach unten 12">
            <a:extLst>
              <a:ext uri="{FF2B5EF4-FFF2-40B4-BE49-F238E27FC236}">
                <a16:creationId xmlns:a16="http://schemas.microsoft.com/office/drawing/2014/main" id="{1CF99A22-B7D5-4271-8A1D-8AEF9382E908}"/>
              </a:ext>
            </a:extLst>
          </p:cNvPr>
          <p:cNvSpPr/>
          <p:nvPr/>
        </p:nvSpPr>
        <p:spPr>
          <a:xfrm>
            <a:off x="6624514" y="4534975"/>
            <a:ext cx="419343" cy="25140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86"/>
            <a:endParaRPr lang="de-DE" sz="19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" name="Pfeil: nach unten 14">
            <a:extLst>
              <a:ext uri="{FF2B5EF4-FFF2-40B4-BE49-F238E27FC236}">
                <a16:creationId xmlns:a16="http://schemas.microsoft.com/office/drawing/2014/main" id="{25223655-AD88-46F3-BC0D-C158819C5DD2}"/>
              </a:ext>
            </a:extLst>
          </p:cNvPr>
          <p:cNvSpPr/>
          <p:nvPr/>
        </p:nvSpPr>
        <p:spPr>
          <a:xfrm rot="16200000">
            <a:off x="7865016" y="3212998"/>
            <a:ext cx="419343" cy="16843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86"/>
            <a:endParaRPr lang="de-DE" sz="190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1195386"/>
      </p:ext>
    </p:extLst>
  </p:cSld>
  <p:clrMapOvr>
    <a:masterClrMapping/>
  </p:clrMapOvr>
</p:sld>
</file>

<file path=ppt/theme/theme1.xml><?xml version="1.0" encoding="utf-8"?>
<a:theme xmlns:a="http://schemas.openxmlformats.org/drawingml/2006/main" name="ARD master">
  <a:themeElements>
    <a:clrScheme name="Benutzerdefiniert 63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DESY_PowerPoint_16x9_en.potx" id="{14073260-8C2D-4AB2-A81C-2042420C348F}" vid="{AD62EC48-8461-453D-92FA-1EE04F54074A}"/>
    </a:ext>
  </a:extLst>
</a:theme>
</file>

<file path=ppt/theme/theme2.xml><?xml version="1.0" encoding="utf-8"?>
<a:theme xmlns:a="http://schemas.openxmlformats.org/drawingml/2006/main" name="DTS Master">
  <a:themeElements>
    <a:clrScheme name="Benutzerdefiniert 63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DESY_PowerPoint_16x9_en.potx" id="{14073260-8C2D-4AB2-A81C-2042420C348F}" vid="{AD62EC48-8461-453D-92FA-1EE04F5407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ARD master">
  <a:themeElements>
    <a:clrScheme name="Benutzerdefiniert 63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DESY_PowerPoint_16x9_en.potx" id="{14073260-8C2D-4AB2-A81C-2042420C348F}" vid="{AD62EC48-8461-453D-92FA-1EE04F54074A}"/>
    </a:ext>
  </a:extLst>
</a:theme>
</file>

<file path=ppt/theme/theme6.xml><?xml version="1.0" encoding="utf-8"?>
<a:theme xmlns:a="http://schemas.openxmlformats.org/drawingml/2006/main" name="2_ARD master">
  <a:themeElements>
    <a:clrScheme name="Benutzerdefiniert 63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DESY_PowerPoint_16x9_en.potx" id="{14073260-8C2D-4AB2-A81C-2042420C348F}" vid="{AD62EC48-8461-453D-92FA-1EE04F54074A}"/>
    </a:ext>
  </a:extLst>
</a:theme>
</file>

<file path=ppt/theme/theme7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DESY_PowerPoint_16x9_en(2)</Template>
  <TotalTime>1579</TotalTime>
  <Words>6892</Words>
  <Application>Microsoft Macintosh PowerPoint</Application>
  <PresentationFormat>Widescreen</PresentationFormat>
  <Paragraphs>860</Paragraphs>
  <Slides>111</Slides>
  <Notes>0</Notes>
  <HiddenSlides>0</HiddenSlides>
  <MMClips>1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111</vt:i4>
      </vt:variant>
    </vt:vector>
  </HeadingPairs>
  <TitlesOfParts>
    <vt:vector size="132" baseType="lpstr">
      <vt:lpstr>Arial</vt:lpstr>
      <vt:lpstr>Arial Black</vt:lpstr>
      <vt:lpstr>Arial Narrow</vt:lpstr>
      <vt:lpstr>Calibri</vt:lpstr>
      <vt:lpstr>Calibri Light</vt:lpstr>
      <vt:lpstr>Geneva</vt:lpstr>
      <vt:lpstr>Helvetica Neue</vt:lpstr>
      <vt:lpstr>Helvetica Neue Medium</vt:lpstr>
      <vt:lpstr>Lucida Grande</vt:lpstr>
      <vt:lpstr>Mangal</vt:lpstr>
      <vt:lpstr>Symbol</vt:lpstr>
      <vt:lpstr>Times New Roman</vt:lpstr>
      <vt:lpstr>ARD master</vt:lpstr>
      <vt:lpstr>DTS Master</vt:lpstr>
      <vt:lpstr>Office Theme</vt:lpstr>
      <vt:lpstr>1_Office Theme</vt:lpstr>
      <vt:lpstr>1_ARD master</vt:lpstr>
      <vt:lpstr>2_ARD master</vt:lpstr>
      <vt:lpstr>2_Office Theme</vt:lpstr>
      <vt:lpstr>Equation</vt:lpstr>
      <vt:lpstr>CorelDRAW</vt:lpstr>
      <vt:lpstr>Novel High Gradient Particle Accelerators</vt:lpstr>
      <vt:lpstr>Contents</vt:lpstr>
      <vt:lpstr>First RF Linac Setup: PhD Wideröe 1927 in Aachen</vt:lpstr>
      <vt:lpstr>First RF Linac Setup: PhD Wideröe 1927 in Aachen</vt:lpstr>
      <vt:lpstr>Electron Acceleration: The Success of RF</vt:lpstr>
      <vt:lpstr>LHC as a Masterpiece of Accelerator Science</vt:lpstr>
      <vt:lpstr>Particle accelerators have transformed DESY</vt:lpstr>
      <vt:lpstr>Particle accelerators have transformed DESY</vt:lpstr>
      <vt:lpstr>Slow-down in Energy Increase of Frontier Accelerators</vt:lpstr>
      <vt:lpstr>Why this slow-down?             Part 1</vt:lpstr>
      <vt:lpstr>The End of LEP2</vt:lpstr>
      <vt:lpstr>Why this slow-down?            Part 2</vt:lpstr>
      <vt:lpstr>How to advance?</vt:lpstr>
      <vt:lpstr>How to advance?</vt:lpstr>
      <vt:lpstr>We can dream big ... </vt:lpstr>
      <vt:lpstr>But: It is the cost not the size...</vt:lpstr>
      <vt:lpstr>... we can dream affordable ... </vt:lpstr>
      <vt:lpstr>... and even more affordable ... </vt:lpstr>
      <vt:lpstr>…and we can dream small (and affordable)!</vt:lpstr>
      <vt:lpstr>The R&amp;D on Compact Accelerators</vt:lpstr>
      <vt:lpstr>Acceleration: Conventional and Advanced</vt:lpstr>
      <vt:lpstr>ANGUS Laser Laboratory for Accelerator R&amp;D</vt:lpstr>
      <vt:lpstr>The Laser Promise: Transverse Electrical Field</vt:lpstr>
      <vt:lpstr>High fields trigger imagination of scientists and public…</vt:lpstr>
      <vt:lpstr>High Gradient – High Frequency – Small Dimensions</vt:lpstr>
      <vt:lpstr>High Gradient – High Frequency – Small Dimensions</vt:lpstr>
      <vt:lpstr>High Gradient – High Frequency – Small Dimensions</vt:lpstr>
      <vt:lpstr>PowerPoint Presentation</vt:lpstr>
      <vt:lpstr>High Gradient – High Frequency – Small Dimensions</vt:lpstr>
      <vt:lpstr>Laser-Driven Micro Structures (Vacuum) – 1</vt:lpstr>
      <vt:lpstr>THz Laser Lab (DESY, CFEL, University Hamburg)</vt:lpstr>
      <vt:lpstr>Laser-Driven Micro Structures (Vacuum) – 2</vt:lpstr>
      <vt:lpstr>Financed by Silicon Valley billionaire...</vt:lpstr>
      <vt:lpstr>The Laser Promise: Transverse Electrical Field</vt:lpstr>
      <vt:lpstr>Lorentz Force F</vt:lpstr>
      <vt:lpstr>Laser Plasma Accelerator: Transverse to Longitudinal</vt:lpstr>
      <vt:lpstr>The Plasma Accelerator Concept</vt:lpstr>
      <vt:lpstr>Laser Plasma-Acceleration</vt:lpstr>
      <vt:lpstr>Laser Plasma-Acceleration</vt:lpstr>
      <vt:lpstr>Laser Plasma-Acceleration</vt:lpstr>
      <vt:lpstr>Laser Plasma-Acceleration</vt:lpstr>
      <vt:lpstr>Laser Plasma Acceleration</vt:lpstr>
      <vt:lpstr>Photo Laser-Plasma Accelerator </vt:lpstr>
      <vt:lpstr>LBNL: 4.25 GeV beams have been obtained</vt:lpstr>
      <vt:lpstr>SLAC: 42 GeV acceleration has been shown</vt:lpstr>
      <vt:lpstr>Wait one moment… Compact and Cost-Effective?</vt:lpstr>
      <vt:lpstr>Contents</vt:lpstr>
      <vt:lpstr>Linear Wakefields (R. Ruth / P. Chen 1986)</vt:lpstr>
      <vt:lpstr>Linear Wakefields (R. Ruth / P. Chen 1986)</vt:lpstr>
      <vt:lpstr>The Useful Regime of Plasma Accelerators</vt:lpstr>
      <vt:lpstr>Plasma Accelerator Phasing</vt:lpstr>
      <vt:lpstr>Plasma Accelerator Phasing</vt:lpstr>
      <vt:lpstr>Plasma Accelerator Phasing</vt:lpstr>
      <vt:lpstr>Plasma Accelerator Phasing</vt:lpstr>
      <vt:lpstr>Plasma Accelerator Phasing</vt:lpstr>
      <vt:lpstr>Plasma Accelerator Phasing</vt:lpstr>
      <vt:lpstr>Plasma Accelerator Phasing</vt:lpstr>
      <vt:lpstr>Plasma Accelerator Phasing</vt:lpstr>
      <vt:lpstr>Plasma Accelerator Phasing</vt:lpstr>
      <vt:lpstr>Comparison with OSIRIS simulation</vt:lpstr>
      <vt:lpstr>Comparison with OSIRIS simulation</vt:lpstr>
      <vt:lpstr>Plasma Accelerator Phasing</vt:lpstr>
      <vt:lpstr>Optimization: Minimal Energy Spread</vt:lpstr>
      <vt:lpstr>Dephasing</vt:lpstr>
      <vt:lpstr>Optimization: Phase Slippage     Stability/Reproducibility</vt:lpstr>
      <vt:lpstr>Optimization: Phase Slippage     Stability/Reproducibility</vt:lpstr>
      <vt:lpstr>Warning: Non-Linearities are Important</vt:lpstr>
      <vt:lpstr>Contents</vt:lpstr>
      <vt:lpstr>Plasma Accelerator Physics I</vt:lpstr>
      <vt:lpstr>Plasma Accelerator Physics II</vt:lpstr>
      <vt:lpstr>Plasma Accelerator Physics III</vt:lpstr>
      <vt:lpstr>Plasma Accelerator Physics IV</vt:lpstr>
      <vt:lpstr>Strong plasma focusing: Betatron motion</vt:lpstr>
      <vt:lpstr>Strong plasma focusing: Betatron motion and X rays</vt:lpstr>
      <vt:lpstr>Plasma opens new reach but also difficulties…</vt:lpstr>
      <vt:lpstr>Seeing Electron Beam…</vt:lpstr>
      <vt:lpstr>Accelerator Builder’s Challenge</vt:lpstr>
      <vt:lpstr>Accelerator Builder’s Challenge – Feasible?</vt:lpstr>
      <vt:lpstr>Accelerator Builder’s Challenge – Feasible?</vt:lpstr>
      <vt:lpstr>Contents</vt:lpstr>
      <vt:lpstr>Novel Acceleration R&amp;D in Europe</vt:lpstr>
      <vt:lpstr>Helmholtz Support for Compact Accelerators</vt:lpstr>
      <vt:lpstr>(A) EuPRAXIA Horizon2020 Design Study    (DESY coordinated)</vt:lpstr>
      <vt:lpstr>EuPRAXIA: A European Strategy for Accelerator Innovation</vt:lpstr>
      <vt:lpstr>PowerPoint Presentation</vt:lpstr>
      <vt:lpstr>EuPRAXIA Conceptual Design: Complete</vt:lpstr>
      <vt:lpstr>EuPRAXIA Objectives</vt:lpstr>
      <vt:lpstr>Already working today: Medical Imaging</vt:lpstr>
      <vt:lpstr>The Vision</vt:lpstr>
      <vt:lpstr>PowerPoint Presentation</vt:lpstr>
      <vt:lpstr>Design: Positron Annihilation Spectroscopy</vt:lpstr>
      <vt:lpstr>PowerPoint Presentation</vt:lpstr>
      <vt:lpstr>Try to finally realize low energy spread…</vt:lpstr>
      <vt:lpstr>Solve external timing for laser-driven plasma accelerators</vt:lpstr>
      <vt:lpstr>Reduce energy spread by a novel scheme</vt:lpstr>
      <vt:lpstr>Compact Multi-Stage Plasma-Based Accelerator</vt:lpstr>
      <vt:lpstr>Compact Multi-Stage Plasma-Based Accelerator</vt:lpstr>
      <vt:lpstr>Beam Transport Design</vt:lpstr>
      <vt:lpstr>EuPRAXIA: Progressing on the Quality Problem</vt:lpstr>
      <vt:lpstr>PowerPoint Presentation</vt:lpstr>
      <vt:lpstr>(B) AWAKE Experiment at CERN</vt:lpstr>
      <vt:lpstr>AWAKE: Experimental Program and Results</vt:lpstr>
      <vt:lpstr>AWAKE: Seeded SMI, e- Acceleration</vt:lpstr>
      <vt:lpstr>AWAKE: Possible Long-Term Future HEP Applications</vt:lpstr>
      <vt:lpstr>(C1) Hamburg Infrastructure – FLASHForward</vt:lpstr>
      <vt:lpstr>(C1) Hamburg Infrastructure – FLASHForward</vt:lpstr>
      <vt:lpstr>(C2) Hamburg Infrastructure – LUX</vt:lpstr>
      <vt:lpstr>(C3) Hamburg Infrastructure – SINBAD </vt:lpstr>
      <vt:lpstr>Conclusions</vt:lpstr>
      <vt:lpstr>Wideröe at age 90 </vt:lpstr>
      <vt:lpstr>Thank you for your attention... </vt:lpstr>
    </vt:vector>
  </TitlesOfParts>
  <Company>DESY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Nele Mueller</dc:creator>
  <cp:lastModifiedBy>RWolfgang Assmann</cp:lastModifiedBy>
  <cp:revision>497</cp:revision>
  <dcterms:created xsi:type="dcterms:W3CDTF">2017-10-27T13:42:35Z</dcterms:created>
  <dcterms:modified xsi:type="dcterms:W3CDTF">2021-01-26T14:54:48Z</dcterms:modified>
</cp:coreProperties>
</file>