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4"/>
  </p:sldMasterIdLst>
  <p:notesMasterIdLst>
    <p:notesMasterId r:id="rId71"/>
  </p:notesMasterIdLst>
  <p:sldIdLst>
    <p:sldId id="642" r:id="rId5"/>
    <p:sldId id="644" r:id="rId6"/>
    <p:sldId id="1418" r:id="rId7"/>
    <p:sldId id="655" r:id="rId8"/>
    <p:sldId id="1424" r:id="rId9"/>
    <p:sldId id="1425" r:id="rId10"/>
    <p:sldId id="2520" r:id="rId11"/>
    <p:sldId id="2521" r:id="rId12"/>
    <p:sldId id="2536" r:id="rId13"/>
    <p:sldId id="2535" r:id="rId14"/>
    <p:sldId id="2513" r:id="rId15"/>
    <p:sldId id="2514" r:id="rId16"/>
    <p:sldId id="2515" r:id="rId17"/>
    <p:sldId id="713" r:id="rId18"/>
    <p:sldId id="487" r:id="rId19"/>
    <p:sldId id="2522" r:id="rId20"/>
    <p:sldId id="682" r:id="rId21"/>
    <p:sldId id="683" r:id="rId22"/>
    <p:sldId id="1412" r:id="rId23"/>
    <p:sldId id="712" r:id="rId24"/>
    <p:sldId id="380" r:id="rId25"/>
    <p:sldId id="1413" r:id="rId26"/>
    <p:sldId id="1423" r:id="rId27"/>
    <p:sldId id="1417" r:id="rId28"/>
    <p:sldId id="700" r:id="rId29"/>
    <p:sldId id="618" r:id="rId30"/>
    <p:sldId id="629" r:id="rId31"/>
    <p:sldId id="630" r:id="rId32"/>
    <p:sldId id="601" r:id="rId33"/>
    <p:sldId id="916" r:id="rId34"/>
    <p:sldId id="701" r:id="rId35"/>
    <p:sldId id="719" r:id="rId36"/>
    <p:sldId id="1419" r:id="rId37"/>
    <p:sldId id="692" r:id="rId38"/>
    <p:sldId id="2518" r:id="rId39"/>
    <p:sldId id="1416" r:id="rId40"/>
    <p:sldId id="2537" r:id="rId41"/>
    <p:sldId id="1069" r:id="rId42"/>
    <p:sldId id="1068" r:id="rId43"/>
    <p:sldId id="646" r:id="rId44"/>
    <p:sldId id="647" r:id="rId45"/>
    <p:sldId id="648" r:id="rId46"/>
    <p:sldId id="740" r:id="rId47"/>
    <p:sldId id="941" r:id="rId48"/>
    <p:sldId id="779" r:id="rId49"/>
    <p:sldId id="653" r:id="rId50"/>
    <p:sldId id="739" r:id="rId51"/>
    <p:sldId id="1409" r:id="rId52"/>
    <p:sldId id="783" r:id="rId53"/>
    <p:sldId id="788" r:id="rId54"/>
    <p:sldId id="664" r:id="rId55"/>
    <p:sldId id="786" r:id="rId56"/>
    <p:sldId id="1054" r:id="rId57"/>
    <p:sldId id="310" r:id="rId58"/>
    <p:sldId id="726" r:id="rId59"/>
    <p:sldId id="1422" r:id="rId60"/>
    <p:sldId id="645" r:id="rId61"/>
    <p:sldId id="776" r:id="rId62"/>
    <p:sldId id="715" r:id="rId63"/>
    <p:sldId id="677" r:id="rId64"/>
    <p:sldId id="1415" r:id="rId65"/>
    <p:sldId id="735" r:id="rId66"/>
    <p:sldId id="658" r:id="rId67"/>
    <p:sldId id="705" r:id="rId68"/>
    <p:sldId id="720" r:id="rId69"/>
    <p:sldId id="721"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C1E6"/>
    <a:srgbClr val="77AC68"/>
    <a:srgbClr val="9CB0D5"/>
    <a:srgbClr val="7DA66E"/>
    <a:srgbClr val="3861AA"/>
    <a:srgbClr val="4C5C58"/>
    <a:srgbClr val="0089B5"/>
    <a:srgbClr val="005872"/>
    <a:srgbClr val="28457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9"/>
    <p:restoredTop sz="93599"/>
  </p:normalViewPr>
  <p:slideViewPr>
    <p:cSldViewPr snapToGrid="0" snapToObjects="1">
      <p:cViewPr varScale="1">
        <p:scale>
          <a:sx n="171" d="100"/>
          <a:sy n="171" d="100"/>
        </p:scale>
        <p:origin x="176" y="2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cap="none" spc="50" normalizeH="0" baseline="0">
                <a:solidFill>
                  <a:schemeClr val="tx1">
                    <a:lumMod val="65000"/>
                    <a:lumOff val="35000"/>
                  </a:schemeClr>
                </a:solidFill>
                <a:latin typeface="+mj-lt"/>
                <a:ea typeface="+mj-ea"/>
                <a:cs typeface="+mj-cs"/>
              </a:defRPr>
            </a:pPr>
            <a:r>
              <a:rPr lang="en-US" dirty="0"/>
              <a:t>LHC Cycle</a:t>
            </a:r>
          </a:p>
        </c:rich>
      </c:tx>
      <c:overlay val="0"/>
      <c:spPr>
        <a:noFill/>
        <a:ln>
          <a:noFill/>
        </a:ln>
        <a:effectLst/>
      </c:spPr>
      <c:txPr>
        <a:bodyPr rot="0" spcFirstLastPara="1" vertOverflow="ellipsis" vert="horz" wrap="square" anchor="ctr" anchorCtr="1"/>
        <a:lstStyle/>
        <a:p>
          <a:pPr>
            <a:defRPr sz="2128" b="0" i="0" u="none" strike="noStrike" kern="1200" cap="none" spc="50" normalizeH="0" baseline="0">
              <a:solidFill>
                <a:schemeClr val="tx1">
                  <a:lumMod val="65000"/>
                  <a:lumOff val="35000"/>
                </a:schemeClr>
              </a:solidFill>
              <a:latin typeface="+mj-lt"/>
              <a:ea typeface="+mj-ea"/>
              <a:cs typeface="+mj-cs"/>
            </a:defRPr>
          </a:pPr>
          <a:endParaRPr lang="en-US"/>
        </a:p>
      </c:txPr>
    </c:title>
    <c:autoTitleDeleted val="0"/>
    <c:plotArea>
      <c:layout/>
      <c:scatterChart>
        <c:scatterStyle val="lineMarker"/>
        <c:varyColors val="0"/>
        <c:ser>
          <c:idx val="0"/>
          <c:order val="0"/>
          <c:tx>
            <c:strRef>
              <c:f>Sheet1!$B$1</c:f>
              <c:strCache>
                <c:ptCount val="1"/>
                <c:pt idx="0">
                  <c:v>Energy</c:v>
                </c:pt>
              </c:strCache>
            </c:strRef>
          </c:tx>
          <c:spPr>
            <a:ln w="60325" cap="rnd">
              <a:solidFill>
                <a:schemeClr val="accent2">
                  <a:alpha val="60000"/>
                </a:schemeClr>
              </a:solidFill>
              <a:round/>
            </a:ln>
            <a:effectLst/>
          </c:spPr>
          <c:marker>
            <c:symbol val="circle"/>
            <c:size val="6"/>
            <c:spPr>
              <a:solidFill>
                <a:schemeClr val="lt1"/>
              </a:solidFill>
              <a:ln w="38100">
                <a:solidFill>
                  <a:schemeClr val="accent1">
                    <a:alpha val="60000"/>
                  </a:schemeClr>
                </a:solidFill>
              </a:ln>
              <a:effectLst/>
            </c:spPr>
          </c:marker>
          <c:dLbls>
            <c:dLbl>
              <c:idx val="0"/>
              <c:layout>
                <c:manualLayout>
                  <c:x val="-9.83347325150533E-2"/>
                  <c:y val="0.110303015815627"/>
                </c:manualLayout>
              </c:layout>
              <c:tx>
                <c:rich>
                  <a:bodyPr/>
                  <a:lstStyle/>
                  <a:p>
                    <a:r>
                      <a:rPr lang="en-US" baseline="0" dirty="0"/>
                      <a:t>Stable Beams</a:t>
                    </a:r>
                    <a:endParaRPr lang="en-US" dirty="0"/>
                  </a:p>
                </c:rich>
              </c:tx>
              <c:dLblPos val="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6B2-49A3-ACF9-98976EC6DAFF}"/>
                </c:ext>
              </c:extLst>
            </c:dLbl>
            <c:dLbl>
              <c:idx val="1"/>
              <c:layout>
                <c:manualLayout>
                  <c:x val="1.15902982367404E-3"/>
                  <c:y val="-9.6629933707541804E-2"/>
                </c:manualLayout>
              </c:layout>
              <c:tx>
                <c:rich>
                  <a:bodyPr/>
                  <a:lstStyle/>
                  <a:p>
                    <a:r>
                      <a:rPr lang="en-US"/>
                      <a:t>Dump</a:t>
                    </a:r>
                    <a:endParaRPr lang="en-US" dirty="0"/>
                  </a:p>
                </c:rich>
              </c:tx>
              <c:dLblPos val="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6B2-49A3-ACF9-98976EC6DAFF}"/>
                </c:ext>
              </c:extLst>
            </c:dLbl>
            <c:dLbl>
              <c:idx val="2"/>
              <c:layout>
                <c:manualLayout>
                  <c:x val="-0.12462516222558299"/>
                  <c:y val="-3.8609154290022103E-2"/>
                </c:manualLayout>
              </c:layout>
              <c:tx>
                <c:rich>
                  <a:bodyPr/>
                  <a:lstStyle/>
                  <a:p>
                    <a:r>
                      <a:rPr lang="en-US"/>
                      <a:t>Setup</a:t>
                    </a:r>
                    <a:endParaRPr lang="en-US" dirty="0"/>
                  </a:p>
                </c:rich>
              </c:tx>
              <c:dLblPos val="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6B2-49A3-ACF9-98976EC6DAFF}"/>
                </c:ext>
              </c:extLst>
            </c:dLbl>
            <c:dLbl>
              <c:idx val="3"/>
              <c:delete val="1"/>
              <c:extLst>
                <c:ext xmlns:c15="http://schemas.microsoft.com/office/drawing/2012/chart" uri="{CE6537A1-D6FC-4f65-9D91-7224C49458BB}"/>
                <c:ext xmlns:c16="http://schemas.microsoft.com/office/drawing/2014/chart" uri="{C3380CC4-5D6E-409C-BE32-E72D297353CC}">
                  <c16:uniqueId val="{00000005-46B2-49A3-ACF9-98976EC6DAFF}"/>
                </c:ext>
              </c:extLst>
            </c:dLbl>
            <c:dLbl>
              <c:idx val="4"/>
              <c:layout>
                <c:manualLayout>
                  <c:x val="-0.32530287459472002"/>
                  <c:y val="-7.3406111710376601E-2"/>
                </c:manualLayout>
              </c:layout>
              <c:tx>
                <c:rich>
                  <a:bodyPr/>
                  <a:lstStyle/>
                  <a:p>
                    <a:r>
                      <a:rPr lang="en-US" sz="1400" dirty="0"/>
                      <a:t>Probe beam mode</a:t>
                    </a:r>
                  </a:p>
                  <a:p>
                    <a:endParaRPr lang="en-US" dirty="0"/>
                  </a:p>
                </c:rich>
              </c:tx>
              <c:dLblPos val="r"/>
              <c:showLegendKey val="0"/>
              <c:showVal val="1"/>
              <c:showCatName val="1"/>
              <c:showSerName val="0"/>
              <c:showPercent val="0"/>
              <c:showBubbleSize val="0"/>
              <c:extLst>
                <c:ext xmlns:c15="http://schemas.microsoft.com/office/drawing/2012/chart" uri="{CE6537A1-D6FC-4f65-9D91-7224C49458BB}">
                  <c15:layout>
                    <c:manualLayout>
                      <c:w val="0.26461932607688698"/>
                      <c:h val="8.1025687214189901E-2"/>
                    </c:manualLayout>
                  </c15:layout>
                </c:ext>
                <c:ext xmlns:c16="http://schemas.microsoft.com/office/drawing/2014/chart" uri="{C3380CC4-5D6E-409C-BE32-E72D297353CC}">
                  <c16:uniqueId val="{00000004-46B2-49A3-ACF9-98976EC6DAFF}"/>
                </c:ext>
              </c:extLst>
            </c:dLbl>
            <c:dLbl>
              <c:idx val="5"/>
              <c:layout>
                <c:manualLayout>
                  <c:x val="9.9411475220009204E-2"/>
                  <c:y val="-0.23140380068494101"/>
                </c:manualLayout>
              </c:layout>
              <c:tx>
                <c:rich>
                  <a:bodyPr/>
                  <a:lstStyle/>
                  <a:p>
                    <a:r>
                      <a:rPr lang="en-US" sz="1400" baseline="0" dirty="0"/>
                      <a:t>Start Ramp</a:t>
                    </a:r>
                    <a:endParaRPr lang="en-US" sz="1400" dirty="0"/>
                  </a:p>
                </c:rich>
              </c:tx>
              <c:dLblPos val="r"/>
              <c:showLegendKey val="0"/>
              <c:showVal val="1"/>
              <c:showCatName val="1"/>
              <c:showSerName val="0"/>
              <c:showPercent val="0"/>
              <c:showBubbleSize val="0"/>
              <c:extLst>
                <c:ext xmlns:c15="http://schemas.microsoft.com/office/drawing/2012/chart" uri="{CE6537A1-D6FC-4f65-9D91-7224C49458BB}">
                  <c15:layout>
                    <c:manualLayout>
                      <c:w val="0.167364810097267"/>
                      <c:h val="0.10149196455517"/>
                    </c:manualLayout>
                  </c15:layout>
                </c:ext>
                <c:ext xmlns:c16="http://schemas.microsoft.com/office/drawing/2014/chart" uri="{C3380CC4-5D6E-409C-BE32-E72D297353CC}">
                  <c16:uniqueId val="{00000006-46B2-49A3-ACF9-98976EC6DAFF}"/>
                </c:ext>
              </c:extLst>
            </c:dLbl>
            <c:dLbl>
              <c:idx val="6"/>
              <c:layout>
                <c:manualLayout>
                  <c:x val="-6.50094755964995E-2"/>
                  <c:y val="-0.1179559271476"/>
                </c:manualLayout>
              </c:layout>
              <c:tx>
                <c:rich>
                  <a:bodyPr/>
                  <a:lstStyle/>
                  <a:p>
                    <a:r>
                      <a:rPr lang="en-US"/>
                      <a:t>Flat Top</a:t>
                    </a:r>
                  </a:p>
                  <a:p>
                    <a:endParaRPr lang="en-US"/>
                  </a:p>
                </c:rich>
              </c:tx>
              <c:dLblPos val="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6B2-49A3-ACF9-98976EC6DAFF}"/>
                </c:ext>
              </c:extLst>
            </c:dLbl>
            <c:dLbl>
              <c:idx val="7"/>
              <c:delete val="1"/>
              <c:extLst>
                <c:ext xmlns:c15="http://schemas.microsoft.com/office/drawing/2012/chart" uri="{CE6537A1-D6FC-4f65-9D91-7224C49458BB}"/>
                <c:ext xmlns:c16="http://schemas.microsoft.com/office/drawing/2014/chart" uri="{C3380CC4-5D6E-409C-BE32-E72D297353CC}">
                  <c16:uniqueId val="{00000008-46B2-49A3-ACF9-98976EC6DAFF}"/>
                </c:ext>
              </c:extLst>
            </c:dLbl>
            <c:spPr>
              <a:solidFill>
                <a:prstClr val="black">
                  <a:lumMod val="50000"/>
                  <a:lumOff val="50000"/>
                </a:prstClr>
              </a:solidFill>
              <a:ln>
                <a:no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t"/>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LeaderLines val="0"/>
              </c:ext>
            </c:extLst>
          </c:dLbls>
          <c:xVal>
            <c:numRef>
              <c:f>Sheet1!$A$2:$A$9</c:f>
              <c:numCache>
                <c:formatCode>General</c:formatCode>
                <c:ptCount val="8"/>
                <c:pt idx="0">
                  <c:v>0</c:v>
                </c:pt>
                <c:pt idx="1">
                  <c:v>10</c:v>
                </c:pt>
                <c:pt idx="2">
                  <c:v>20</c:v>
                </c:pt>
                <c:pt idx="3">
                  <c:v>37</c:v>
                </c:pt>
                <c:pt idx="4">
                  <c:v>40</c:v>
                </c:pt>
                <c:pt idx="5">
                  <c:v>50</c:v>
                </c:pt>
                <c:pt idx="6">
                  <c:v>60</c:v>
                </c:pt>
                <c:pt idx="7">
                  <c:v>70</c:v>
                </c:pt>
              </c:numCache>
            </c:numRef>
          </c:xVal>
          <c:yVal>
            <c:numRef>
              <c:f>Sheet1!$B$2:$B$9</c:f>
              <c:numCache>
                <c:formatCode>General</c:formatCode>
                <c:ptCount val="8"/>
                <c:pt idx="0">
                  <c:v>6500</c:v>
                </c:pt>
                <c:pt idx="1">
                  <c:v>6500</c:v>
                </c:pt>
                <c:pt idx="2">
                  <c:v>50</c:v>
                </c:pt>
                <c:pt idx="3">
                  <c:v>50</c:v>
                </c:pt>
                <c:pt idx="4">
                  <c:v>450</c:v>
                </c:pt>
                <c:pt idx="5">
                  <c:v>450</c:v>
                </c:pt>
                <c:pt idx="6">
                  <c:v>6500</c:v>
                </c:pt>
                <c:pt idx="7">
                  <c:v>6500</c:v>
                </c:pt>
              </c:numCache>
            </c:numRef>
          </c:yVal>
          <c:smooth val="0"/>
          <c:extLst>
            <c:ext xmlns:c16="http://schemas.microsoft.com/office/drawing/2014/chart" uri="{C3380CC4-5D6E-409C-BE32-E72D297353CC}">
              <c16:uniqueId val="{00000000-46B2-49A3-ACF9-98976EC6DAFF}"/>
            </c:ext>
          </c:extLst>
        </c:ser>
        <c:dLbls>
          <c:showLegendKey val="0"/>
          <c:showVal val="0"/>
          <c:showCatName val="0"/>
          <c:showSerName val="0"/>
          <c:showPercent val="0"/>
          <c:showBubbleSize val="0"/>
        </c:dLbls>
        <c:axId val="-755207152"/>
        <c:axId val="-755200624"/>
      </c:scatterChart>
      <c:valAx>
        <c:axId val="-755207152"/>
        <c:scaling>
          <c:orientation val="minMax"/>
        </c:scaling>
        <c:delete val="1"/>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dirty="0"/>
                  <a:t>Time</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755200624"/>
        <c:crosses val="autoZero"/>
        <c:crossBetween val="midCat"/>
      </c:valAx>
      <c:valAx>
        <c:axId val="-7552006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dirty="0"/>
                  <a:t>Energy</a:t>
                </a:r>
              </a:p>
            </c:rich>
          </c:tx>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en-US"/>
          </a:p>
        </c:txPr>
        <c:crossAx val="-75520715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a:solidFill>
          <a:schemeClr val="tx1">
            <a:lumMod val="15000"/>
            <a:lumOff val="85000"/>
          </a:schemeClr>
        </a:solidFill>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19050" cap="rnd">
        <a:solidFill>
          <a:schemeClr val="phClr">
            <a:alpha val="60000"/>
          </a:schemeClr>
        </a:solidFill>
        <a:round/>
      </a:ln>
    </cs:spPr>
  </cs:dataPointLine>
  <cs:dataPointMarker>
    <cs:lnRef idx="0">
      <cs:styleClr val="auto"/>
    </cs:lnRef>
    <cs:fillRef idx="0">
      <cs:styleClr val="auto"/>
    </cs:fillRef>
    <cs:effectRef idx="0"/>
    <cs:fontRef idx="minor">
      <a:schemeClr val="dk1"/>
    </cs:fontRef>
    <cs:spPr>
      <a:solidFill>
        <a:schemeClr val="lt1"/>
      </a:solidFill>
      <a:ln w="38100">
        <a:solidFill>
          <a:schemeClr val="phClr">
            <a:alpha val="60000"/>
          </a:scheme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15000"/>
            <a:lumOff val="8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a:solidFill>
          <a:schemeClr val="tx1">
            <a:lumMod val="15000"/>
            <a:lumOff val="85000"/>
          </a:schemeClr>
        </a:solidFill>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a:solidFill>
          <a:schemeClr val="tx1">
            <a:lumMod val="25000"/>
            <a:lumOff val="75000"/>
          </a:schemeClr>
        </a:solidFill>
      </a:ln>
    </cs:spPr>
    <cs:defRPr sz="1197" kern="1200" spc="20" baseline="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image" Target="../media/image4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image" Target="../media/image9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6.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1.emf"/><Relationship Id="rId1" Type="http://schemas.openxmlformats.org/officeDocument/2006/relationships/image" Target="../media/image12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5.emf"/></Relationships>
</file>

<file path=ppt/drawings/drawing1.xml><?xml version="1.0" encoding="utf-8"?>
<c:userShapes xmlns:c="http://schemas.openxmlformats.org/drawingml/2006/chart">
  <cdr:relSizeAnchor xmlns:cdr="http://schemas.openxmlformats.org/drawingml/2006/chartDrawing">
    <cdr:from>
      <cdr:x>0.35145</cdr:x>
      <cdr:y>0.47909</cdr:y>
    </cdr:from>
    <cdr:to>
      <cdr:x>0.56048</cdr:x>
      <cdr:y>0.66642</cdr:y>
    </cdr:to>
    <cdr:sp macro="" textlink="">
      <cdr:nvSpPr>
        <cdr:cNvPr id="3" name="Oval Callout 2"/>
        <cdr:cNvSpPr/>
      </cdr:nvSpPr>
      <cdr:spPr>
        <a:xfrm xmlns:a="http://schemas.openxmlformats.org/drawingml/2006/main">
          <a:off x="2231169" y="1859544"/>
          <a:ext cx="1327009" cy="727110"/>
        </a:xfrm>
        <a:prstGeom xmlns:a="http://schemas.openxmlformats.org/drawingml/2006/main" prst="wedgeEllipseCallout">
          <a:avLst>
            <a:gd name="adj1" fmla="val 50756"/>
            <a:gd name="adj2" fmla="val 150776"/>
          </a:avLst>
        </a:prstGeom>
        <a:solidFill xmlns:a="http://schemas.openxmlformats.org/drawingml/2006/main">
          <a:srgbClr val="99CCFF"/>
        </a:solidFill>
        <a:ln xmlns:a="http://schemas.openxmlformats.org/drawingml/2006/main">
          <a:solidFill>
            <a:srgbClr val="99CCF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dirty="0"/>
            <a:t>Injection probe beam</a:t>
          </a:r>
        </a:p>
      </cdr:txBody>
    </cdr:sp>
  </cdr:relSizeAnchor>
  <cdr:relSizeAnchor xmlns:cdr="http://schemas.openxmlformats.org/drawingml/2006/chartDrawing">
    <cdr:from>
      <cdr:x>0.53422</cdr:x>
      <cdr:y>0.21818</cdr:y>
    </cdr:from>
    <cdr:to>
      <cdr:x>0.74325</cdr:x>
      <cdr:y>0.40551</cdr:y>
    </cdr:to>
    <cdr:sp macro="" textlink="">
      <cdr:nvSpPr>
        <cdr:cNvPr id="4" name="Oval Callout 3"/>
        <cdr:cNvSpPr/>
      </cdr:nvSpPr>
      <cdr:spPr>
        <a:xfrm xmlns:a="http://schemas.openxmlformats.org/drawingml/2006/main">
          <a:off x="3391475" y="846843"/>
          <a:ext cx="1327008" cy="727110"/>
        </a:xfrm>
        <a:prstGeom xmlns:a="http://schemas.openxmlformats.org/drawingml/2006/main" prst="wedgeEllipseCallout">
          <a:avLst>
            <a:gd name="adj1" fmla="val -13790"/>
            <a:gd name="adj2" fmla="val 290860"/>
          </a:avLst>
        </a:prstGeom>
        <a:solidFill xmlns:a="http://schemas.openxmlformats.org/drawingml/2006/main">
          <a:srgbClr val="99CCFF"/>
        </a:solidFill>
        <a:ln xmlns:a="http://schemas.openxmlformats.org/drawingml/2006/main">
          <a:solidFill>
            <a:srgbClr val="99CCF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dirty="0"/>
            <a:t>Train injections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05/01/2021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0588">
              <a:defRPr sz="2400">
                <a:solidFill>
                  <a:schemeClr val="accent2"/>
                </a:solidFill>
                <a:latin typeface="Times New Roman" charset="0"/>
                <a:ea typeface="ＭＳ Ｐゴシック" charset="0"/>
                <a:cs typeface="ＭＳ Ｐゴシック" charset="0"/>
              </a:defRPr>
            </a:lvl1pPr>
            <a:lvl2pPr marL="37931725" indent="-37474525" defTabSz="890588">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fld id="{6FDC7B8D-F02E-864B-BC5A-C73F1A3054A1}" type="slidenum">
              <a:rPr lang="en-US" sz="1000">
                <a:solidFill>
                  <a:schemeClr val="tx1"/>
                </a:solidFill>
              </a:rPr>
              <a:pPr/>
              <a:t>1</a:t>
            </a:fld>
            <a:endParaRPr lang="en-US" sz="1000">
              <a:solidFill>
                <a:schemeClr val="tx1"/>
              </a:solidFill>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Arial"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19</a:t>
            </a:fld>
            <a:endParaRPr lang="en-GB"/>
          </a:p>
        </p:txBody>
      </p:sp>
    </p:spTree>
    <p:extLst>
      <p:ext uri="{BB962C8B-B14F-4D97-AF65-F5344CB8AC3E}">
        <p14:creationId xmlns:p14="http://schemas.microsoft.com/office/powerpoint/2010/main" val="1867310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24</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557739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604DCD-C511-4B12-9DBB-AC80DD19A492}" type="slidenum">
              <a:rPr lang="en-GB" smtClean="0"/>
              <a:pPr/>
              <a:t>25</a:t>
            </a:fld>
            <a:endParaRPr lang="en-GB"/>
          </a:p>
        </p:txBody>
      </p:sp>
    </p:spTree>
    <p:extLst>
      <p:ext uri="{BB962C8B-B14F-4D97-AF65-F5344CB8AC3E}">
        <p14:creationId xmlns:p14="http://schemas.microsoft.com/office/powerpoint/2010/main" val="201451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0.7 GJ : 1ton</a:t>
            </a:r>
            <a:r>
              <a:rPr lang="en-GB" baseline="0" dirty="0"/>
              <a:t> of Copper P= 700 10</a:t>
            </a:r>
            <a:r>
              <a:rPr lang="en-GB" baseline="30000" dirty="0"/>
              <a:t>6 </a:t>
            </a:r>
            <a:r>
              <a:rPr lang="en-GB" baseline="0" dirty="0"/>
              <a:t>/ 88 10</a:t>
            </a:r>
            <a:r>
              <a:rPr lang="en-GB" baseline="30000" dirty="0"/>
              <a:t>-6 </a:t>
            </a:r>
            <a:r>
              <a:rPr lang="en-GB" baseline="0" dirty="0"/>
              <a:t>= 8 TW</a:t>
            </a:r>
          </a:p>
          <a:p>
            <a:pPr defTabSz="921532">
              <a:defRPr/>
            </a:pPr>
            <a:r>
              <a:rPr lang="en-GB" baseline="0" dirty="0"/>
              <a:t>8 GJ : 11 ton of Copper P = 8 10</a:t>
            </a:r>
            <a:r>
              <a:rPr lang="en-GB" baseline="30000" dirty="0"/>
              <a:t>9 </a:t>
            </a:r>
            <a:r>
              <a:rPr lang="en-GB" baseline="0" dirty="0"/>
              <a:t>/ 330 10</a:t>
            </a:r>
            <a:r>
              <a:rPr lang="en-GB" baseline="30000" dirty="0"/>
              <a:t>-6 </a:t>
            </a:r>
            <a:r>
              <a:rPr lang="en-GB" baseline="0" dirty="0"/>
              <a:t>= 24 TW</a:t>
            </a:r>
          </a:p>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pPr/>
              <a:t>29</a:t>
            </a:fld>
            <a:endParaRPr lang="en-GB"/>
          </a:p>
        </p:txBody>
      </p:sp>
    </p:spTree>
    <p:extLst>
      <p:ext uri="{BB962C8B-B14F-4D97-AF65-F5344CB8AC3E}">
        <p14:creationId xmlns:p14="http://schemas.microsoft.com/office/powerpoint/2010/main" val="1792524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pPr/>
              <a:t>31</a:t>
            </a:fld>
            <a:endParaRPr lang="en-GB"/>
          </a:p>
        </p:txBody>
      </p:sp>
    </p:spTree>
    <p:extLst>
      <p:ext uri="{BB962C8B-B14F-4D97-AF65-F5344CB8AC3E}">
        <p14:creationId xmlns:p14="http://schemas.microsoft.com/office/powerpoint/2010/main" val="2671828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Sublayer of Lucio’s cable plot</a:t>
            </a:r>
          </a:p>
        </p:txBody>
      </p:sp>
      <p:sp>
        <p:nvSpPr>
          <p:cNvPr id="4" name="Slide Number Placeholder 3"/>
          <p:cNvSpPr>
            <a:spLocks noGrp="1"/>
          </p:cNvSpPr>
          <p:nvPr>
            <p:ph type="sldNum" sz="quarter" idx="5"/>
          </p:nvPr>
        </p:nvSpPr>
        <p:spPr/>
        <p:txBody>
          <a:bodyPr/>
          <a:lstStyle/>
          <a:p>
            <a:fld id="{5AAD5AE1-8DAA-4720-851B-5749129BDBE5}" type="slidenum">
              <a:rPr lang="en-GB" smtClean="0"/>
              <a:t>32</a:t>
            </a:fld>
            <a:endParaRPr lang="en-GB"/>
          </a:p>
        </p:txBody>
      </p:sp>
    </p:spTree>
    <p:extLst>
      <p:ext uri="{BB962C8B-B14F-4D97-AF65-F5344CB8AC3E}">
        <p14:creationId xmlns:p14="http://schemas.microsoft.com/office/powerpoint/2010/main" val="447549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33</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1626380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409362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36</a:t>
            </a:fld>
            <a:endParaRPr lang="en-GB"/>
          </a:p>
        </p:txBody>
      </p:sp>
    </p:spTree>
    <p:extLst>
      <p:ext uri="{BB962C8B-B14F-4D97-AF65-F5344CB8AC3E}">
        <p14:creationId xmlns:p14="http://schemas.microsoft.com/office/powerpoint/2010/main" val="848737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661C675-29C5-BE46-BC0C-47C7F354153E}" type="slidenum">
              <a:rPr lang="en-US">
                <a:solidFill>
                  <a:srgbClr val="C0504D"/>
                </a:solidFill>
              </a:rPr>
              <a:pPr>
                <a:defRPr/>
              </a:pPr>
              <a:t>37</a:t>
            </a:fld>
            <a:endParaRPr lang="en-US">
              <a:solidFill>
                <a:srgbClr val="C0504D"/>
              </a:solidFill>
            </a:endParaRPr>
          </a:p>
        </p:txBody>
      </p:sp>
      <p:sp>
        <p:nvSpPr>
          <p:cNvPr id="12328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232899" name="Rectangle 3"/>
          <p:cNvSpPr>
            <a:spLocks noGrp="1" noChangeArrowheads="1"/>
          </p:cNvSpPr>
          <p:nvPr>
            <p:ph type="body" idx="1"/>
          </p:nvPr>
        </p:nvSpPr>
        <p:spPr/>
        <p:txBody>
          <a:bodyPr/>
          <a:lstStyle/>
          <a:p>
            <a:pPr eaLnBrk="1" hangingPunct="1">
              <a:defRPr/>
            </a:pPr>
            <a:endParaRPr lang="en-US">
              <a:cs typeface="+mn-cs"/>
            </a:endParaRPr>
          </a:p>
        </p:txBody>
      </p:sp>
    </p:spTree>
    <p:extLst>
      <p:ext uri="{BB962C8B-B14F-4D97-AF65-F5344CB8AC3E}">
        <p14:creationId xmlns:p14="http://schemas.microsoft.com/office/powerpoint/2010/main" val="331641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10417B53-3B13-8C40-A320-B98B5A1F6C4C}" type="slidenum">
              <a:rPr lang="en-US"/>
              <a:pPr/>
              <a:t>2</a:t>
            </a:fld>
            <a:endParaRPr lang="en-US"/>
          </a:p>
        </p:txBody>
      </p:sp>
      <p:sp>
        <p:nvSpPr>
          <p:cNvPr id="1236994"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36995"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5D3A58F-5DBF-154C-99AE-963F03E2651D}" type="slidenum">
              <a:rPr lang="en-US"/>
              <a:pPr/>
              <a:t>40</a:t>
            </a:fld>
            <a:endParaRPr lang="en-US"/>
          </a:p>
        </p:txBody>
      </p:sp>
      <p:sp>
        <p:nvSpPr>
          <p:cNvPr id="1267714"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67715"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77769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41</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2324941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4CF75CA-44D6-A446-96BF-0406B3FC8B72}" type="slidenum">
              <a:rPr lang="en-US"/>
              <a:pPr/>
              <a:t>42</a:t>
            </a:fld>
            <a:endParaRPr lang="en-US"/>
          </a:p>
        </p:txBody>
      </p:sp>
      <p:sp>
        <p:nvSpPr>
          <p:cNvPr id="1269762"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69763"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13104671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45</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3657790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US"/>
          </a:p>
        </p:txBody>
      </p:sp>
      <p:sp>
        <p:nvSpPr>
          <p:cNvPr id="62468" name="Slide Number Placeholder 3"/>
          <p:cNvSpPr>
            <a:spLocks noGrp="1"/>
          </p:cNvSpPr>
          <p:nvPr>
            <p:ph type="sldNum" sz="quarter" idx="5"/>
          </p:nvPr>
        </p:nvSpPr>
        <p:spPr>
          <a:noFill/>
        </p:spPr>
        <p:txBody>
          <a:bodyPr/>
          <a:lstStyle/>
          <a:p>
            <a:fld id="{922B597D-1F36-AB4A-866D-729CD2152067}" type="slidenum">
              <a:rPr lang="en-US"/>
              <a:pPr/>
              <a:t>47</a:t>
            </a:fld>
            <a:endParaRPr lang="en-US"/>
          </a:p>
        </p:txBody>
      </p:sp>
    </p:spTree>
    <p:extLst>
      <p:ext uri="{BB962C8B-B14F-4D97-AF65-F5344CB8AC3E}">
        <p14:creationId xmlns:p14="http://schemas.microsoft.com/office/powerpoint/2010/main" val="8947899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48</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24313244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49</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2737107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50</a:t>
            </a:fld>
            <a:endParaRPr lang="en-GB"/>
          </a:p>
        </p:txBody>
      </p:sp>
    </p:spTree>
    <p:extLst>
      <p:ext uri="{BB962C8B-B14F-4D97-AF65-F5344CB8AC3E}">
        <p14:creationId xmlns:p14="http://schemas.microsoft.com/office/powerpoint/2010/main" val="18914757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68EB92-010A-014C-B9CE-4CD7FCE1D46B}" type="slidenum">
              <a:rPr lang="en-US"/>
              <a:pPr/>
              <a:t>52</a:t>
            </a:fld>
            <a:endParaRPr lang="en-US"/>
          </a:p>
        </p:txBody>
      </p:sp>
      <p:sp>
        <p:nvSpPr>
          <p:cNvPr id="1275906"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75907"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15035302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55</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extLst>
      <p:ext uri="{BB962C8B-B14F-4D97-AF65-F5344CB8AC3E}">
        <p14:creationId xmlns:p14="http://schemas.microsoft.com/office/powerpoint/2010/main" val="135496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6E60615-4945-417D-9487-68445D82FEFC}" type="slidenum">
              <a:rPr lang="en-GB" smtClean="0">
                <a:solidFill>
                  <a:srgbClr val="000000"/>
                </a:solidFill>
                <a:latin typeface="Arial" charset="0"/>
              </a:rPr>
              <a:pPr/>
              <a:t>4</a:t>
            </a:fld>
            <a:endParaRPr lang="en-GB">
              <a:solidFill>
                <a:srgbClr val="000000"/>
              </a:solidFill>
              <a:latin typeface="Arial" charset="0"/>
            </a:endParaRPr>
          </a:p>
        </p:txBody>
      </p:sp>
      <p:sp>
        <p:nvSpPr>
          <p:cNvPr id="72707" name="Rectangle 2"/>
          <p:cNvSpPr>
            <a:spLocks noGrp="1" noRot="1" noChangeAspect="1" noChangeArrowheads="1" noTextEdit="1"/>
          </p:cNvSpPr>
          <p:nvPr>
            <p:ph type="sldImg"/>
          </p:nvPr>
        </p:nvSpPr>
        <p:spPr>
          <a:xfrm>
            <a:off x="1184275" y="698500"/>
            <a:ext cx="4645025" cy="3482975"/>
          </a:xfrm>
          <a:ln/>
        </p:spPr>
      </p:sp>
      <p:sp>
        <p:nvSpPr>
          <p:cNvPr id="72708" name="Rectangle 3"/>
          <p:cNvSpPr>
            <a:spLocks noGrp="1" noChangeArrowheads="1"/>
          </p:cNvSpPr>
          <p:nvPr>
            <p:ph type="body" idx="1"/>
          </p:nvPr>
        </p:nvSpPr>
        <p:spPr>
          <a:noFill/>
          <a:ln/>
        </p:spPr>
        <p:txBody>
          <a:bodyPr/>
          <a:lstStyle/>
          <a:p>
            <a:pPr eaLnBrk="1" hangingPunct="1"/>
            <a:endParaRPr lang="en-GB" dirty="0"/>
          </a:p>
        </p:txBody>
      </p:sp>
    </p:spTree>
    <p:extLst>
      <p:ext uri="{BB962C8B-B14F-4D97-AF65-F5344CB8AC3E}">
        <p14:creationId xmlns:p14="http://schemas.microsoft.com/office/powerpoint/2010/main" val="14398449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0588">
              <a:defRPr sz="2400">
                <a:solidFill>
                  <a:schemeClr val="accent2"/>
                </a:solidFill>
                <a:latin typeface="Times New Roman" charset="0"/>
                <a:ea typeface="ＭＳ Ｐゴシック" charset="0"/>
                <a:cs typeface="ＭＳ Ｐゴシック" charset="0"/>
              </a:defRPr>
            </a:lvl1pPr>
            <a:lvl2pPr marL="37931725" indent="-37474525" defTabSz="890588">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fld id="{68DA688C-B4BD-1B4F-9BB4-153C2936BC1C}" type="slidenum">
              <a:rPr lang="en-US" sz="1000">
                <a:solidFill>
                  <a:schemeClr val="tx1"/>
                </a:solidFill>
              </a:rPr>
              <a:pPr/>
              <a:t>57</a:t>
            </a:fld>
            <a:endParaRPr lang="en-US" sz="1000">
              <a:solidFill>
                <a:schemeClr val="tx1"/>
              </a:solidFill>
            </a:endParaRPr>
          </a:p>
        </p:txBody>
      </p:sp>
      <p:sp>
        <p:nvSpPr>
          <p:cNvPr id="75779" name="Rectangle 2"/>
          <p:cNvSpPr>
            <a:spLocks noGrp="1" noRot="1" noChangeAspect="1" noChangeArrowheads="1"/>
          </p:cNvSpPr>
          <p:nvPr>
            <p:ph type="sldImg"/>
          </p:nvPr>
        </p:nvSpPr>
        <p:spPr>
          <a:solidFill>
            <a:srgbClr val="FFFFFF"/>
          </a:solidFill>
          <a:ln/>
        </p:spPr>
      </p:sp>
      <p:sp>
        <p:nvSpPr>
          <p:cNvPr id="75780"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GB">
              <a:latin typeface="Arial" charset="0"/>
              <a:ea typeface="ＭＳ Ｐゴシック" charset="0"/>
              <a:cs typeface="ＭＳ Ｐゴシック" charset="0"/>
            </a:endParaRPr>
          </a:p>
        </p:txBody>
      </p:sp>
    </p:spTree>
    <p:extLst>
      <p:ext uri="{BB962C8B-B14F-4D97-AF65-F5344CB8AC3E}">
        <p14:creationId xmlns:p14="http://schemas.microsoft.com/office/powerpoint/2010/main" val="32449320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0AAFF-F726-3246-946C-A729F0A5295A}" type="slidenum">
              <a:rPr lang="en-US" smtClean="0"/>
              <a:t>58</a:t>
            </a:fld>
            <a:endParaRPr lang="en-US"/>
          </a:p>
        </p:txBody>
      </p:sp>
    </p:spTree>
    <p:extLst>
      <p:ext uri="{BB962C8B-B14F-4D97-AF65-F5344CB8AC3E}">
        <p14:creationId xmlns:p14="http://schemas.microsoft.com/office/powerpoint/2010/main" val="28064966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0588">
              <a:defRPr sz="2400">
                <a:solidFill>
                  <a:schemeClr val="accent2"/>
                </a:solidFill>
                <a:latin typeface="Times New Roman" charset="0"/>
                <a:ea typeface="ＭＳ Ｐゴシック" charset="0"/>
                <a:cs typeface="ＭＳ Ｐゴシック" charset="0"/>
              </a:defRPr>
            </a:lvl1pPr>
            <a:lvl2pPr marL="37931725" indent="-37474525" defTabSz="890588">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defRPr/>
            </a:pPr>
            <a:fld id="{5190BA32-C4AA-8744-9288-0B2A8E130EFE}" type="slidenum">
              <a:rPr lang="en-US" sz="1000" smtClean="0">
                <a:solidFill>
                  <a:schemeClr val="tx1"/>
                </a:solidFill>
              </a:rPr>
              <a:pPr>
                <a:defRPr/>
              </a:pPr>
              <a:t>60</a:t>
            </a:fld>
            <a:endParaRPr lang="en-US" sz="1000">
              <a:solidFill>
                <a:schemeClr val="tx1"/>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endParaRPr lang="en-GB"/>
          </a:p>
        </p:txBody>
      </p:sp>
    </p:spTree>
    <p:extLst>
      <p:ext uri="{BB962C8B-B14F-4D97-AF65-F5344CB8AC3E}">
        <p14:creationId xmlns:p14="http://schemas.microsoft.com/office/powerpoint/2010/main" val="10788549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10417B53-3B13-8C40-A320-B98B5A1F6C4C}" type="slidenum">
              <a:rPr lang="en-US"/>
              <a:pPr/>
              <a:t>63</a:t>
            </a:fld>
            <a:endParaRPr lang="en-US"/>
          </a:p>
        </p:txBody>
      </p:sp>
      <p:sp>
        <p:nvSpPr>
          <p:cNvPr id="1236994" name="Rectangle 2"/>
          <p:cNvSpPr>
            <a:spLocks noGrp="1" noRot="1" noChangeAspect="1" noChangeArrowheads="1"/>
          </p:cNvSpPr>
          <p:nvPr>
            <p:ph type="sldImg"/>
          </p:nvPr>
        </p:nvSpPr>
        <p:spPr bwMode="auto">
          <a:xfrm>
            <a:off x="1298575" y="798513"/>
            <a:ext cx="4268788" cy="32019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236995"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14936036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EBDC04-82DE-414C-8AF1-05700581879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0695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txBox="1">
            <a:spLocks noGrp="1" noChangeArrowheads="1"/>
          </p:cNvSpPr>
          <p:nvPr/>
        </p:nvSpPr>
        <p:spPr bwMode="auto">
          <a:xfrm>
            <a:off x="3971585" y="8828508"/>
            <a:ext cx="3037689" cy="465698"/>
          </a:xfrm>
          <a:prstGeom prst="rect">
            <a:avLst/>
          </a:prstGeom>
          <a:noFill/>
          <a:ln w="9525">
            <a:noFill/>
            <a:miter lim="800000"/>
            <a:headEnd/>
            <a:tailEnd/>
          </a:ln>
        </p:spPr>
        <p:txBody>
          <a:bodyPr lIns="90645" tIns="45323" rIns="90645" bIns="45323" anchor="b"/>
          <a:lstStyle/>
          <a:p>
            <a:pPr algn="r" defTabSz="905693"/>
            <a:fld id="{0C540157-0DEA-4211-A25B-D4CDB1FFA336}" type="slidenum">
              <a:rPr lang="en-GB" sz="1200">
                <a:latin typeface="Arial" charset="0"/>
              </a:rPr>
              <a:pPr algn="r" defTabSz="905693"/>
              <a:t>5</a:t>
            </a:fld>
            <a:endParaRPr lang="en-GB" sz="1200">
              <a:latin typeface="Arial" charset="0"/>
            </a:endParaRPr>
          </a:p>
        </p:txBody>
      </p:sp>
      <p:sp>
        <p:nvSpPr>
          <p:cNvPr id="89091" name="Rectangle 2"/>
          <p:cNvSpPr>
            <a:spLocks noGrp="1" noChangeArrowheads="1"/>
          </p:cNvSpPr>
          <p:nvPr>
            <p:ph type="body" idx="1"/>
          </p:nvPr>
        </p:nvSpPr>
        <p:spPr>
          <a:xfrm>
            <a:off x="937282" y="4421946"/>
            <a:ext cx="5135841" cy="3912307"/>
          </a:xfrm>
          <a:noFill/>
          <a:ln/>
        </p:spPr>
        <p:txBody>
          <a:bodyPr lIns="87496" tIns="42980" rIns="87496" bIns="42980"/>
          <a:lstStyle/>
          <a:p>
            <a:pPr eaLnBrk="1" hangingPunct="1"/>
            <a:r>
              <a:rPr lang="en-US"/>
              <a:t>Aircraft carrier</a:t>
            </a:r>
          </a:p>
        </p:txBody>
      </p:sp>
      <p:sp>
        <p:nvSpPr>
          <p:cNvPr id="89092" name="Rectangle 3"/>
          <p:cNvSpPr>
            <a:spLocks noGrp="1" noRot="1" noChangeAspect="1" noChangeArrowheads="1" noTextEdit="1"/>
          </p:cNvSpPr>
          <p:nvPr>
            <p:ph type="sldImg"/>
          </p:nvPr>
        </p:nvSpPr>
        <p:spPr>
          <a:xfrm>
            <a:off x="1330325" y="806450"/>
            <a:ext cx="4349750" cy="3262313"/>
          </a:xfrm>
          <a:ln w="12700" cap="flat">
            <a:solidFill>
              <a:schemeClr val="tx1"/>
            </a:solidFill>
          </a:ln>
        </p:spPr>
      </p:sp>
    </p:spTree>
    <p:extLst>
      <p:ext uri="{BB962C8B-B14F-4D97-AF65-F5344CB8AC3E}">
        <p14:creationId xmlns:p14="http://schemas.microsoft.com/office/powerpoint/2010/main" val="1565758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updated with last version before the CMSDAS meeting</a:t>
            </a:r>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1375232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838507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661C675-29C5-BE46-BC0C-47C7F354153E}" type="slidenum">
              <a:rPr lang="en-US">
                <a:solidFill>
                  <a:srgbClr val="C0504D"/>
                </a:solidFill>
              </a:rPr>
              <a:pPr>
                <a:defRPr/>
              </a:pPr>
              <a:t>12</a:t>
            </a:fld>
            <a:endParaRPr lang="en-US">
              <a:solidFill>
                <a:srgbClr val="C0504D"/>
              </a:solidFill>
            </a:endParaRPr>
          </a:p>
        </p:txBody>
      </p:sp>
      <p:sp>
        <p:nvSpPr>
          <p:cNvPr id="12328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232899" name="Rectangle 3"/>
          <p:cNvSpPr>
            <a:spLocks noGrp="1" noChangeArrowheads="1"/>
          </p:cNvSpPr>
          <p:nvPr>
            <p:ph type="body" idx="1"/>
          </p:nvPr>
        </p:nvSpPr>
        <p:spPr/>
        <p:txBody>
          <a:bodyPr/>
          <a:lstStyle/>
          <a:p>
            <a:pPr eaLnBrk="1" hangingPunct="1">
              <a:defRPr/>
            </a:pPr>
            <a:endParaRPr lang="en-US">
              <a:cs typeface="+mn-cs"/>
            </a:endParaRPr>
          </a:p>
        </p:txBody>
      </p:sp>
    </p:spTree>
    <p:extLst>
      <p:ext uri="{BB962C8B-B14F-4D97-AF65-F5344CB8AC3E}">
        <p14:creationId xmlns:p14="http://schemas.microsoft.com/office/powerpoint/2010/main" val="4035534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FA2FFB7-129A-F840-A770-8AD5DFD9AF58}" type="slidenum">
              <a:rPr lang="en-US"/>
              <a:pPr>
                <a:defRPr/>
              </a:pPr>
              <a:t>17</a:t>
            </a:fld>
            <a:endParaRPr lang="en-US"/>
          </a:p>
        </p:txBody>
      </p:sp>
      <p:sp>
        <p:nvSpPr>
          <p:cNvPr id="1255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255427" name="Rectangle 3"/>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5"/>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0588">
              <a:defRPr sz="2400">
                <a:solidFill>
                  <a:schemeClr val="accent2"/>
                </a:solidFill>
                <a:latin typeface="Times New Roman" charset="0"/>
                <a:ea typeface="ＭＳ Ｐゴシック" charset="0"/>
                <a:cs typeface="ＭＳ Ｐゴシック" charset="0"/>
              </a:defRPr>
            </a:lvl1pPr>
            <a:lvl2pPr marL="37931725" indent="-37474525" defTabSz="890588">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defRPr/>
            </a:pPr>
            <a:fld id="{04224FA7-7134-4041-A261-17E4A0540EB7}" type="slidenum">
              <a:rPr lang="en-US" sz="1000">
                <a:solidFill>
                  <a:srgbClr val="C0504D"/>
                </a:solidFill>
              </a:rPr>
              <a:pPr>
                <a:defRPr/>
              </a:pPr>
              <a:t>18</a:t>
            </a:fld>
            <a:endParaRPr lang="en-US" sz="1000">
              <a:solidFill>
                <a:srgbClr val="C0504D"/>
              </a:solidFill>
            </a:endParaRPr>
          </a:p>
        </p:txBody>
      </p:sp>
      <p:sp>
        <p:nvSpPr>
          <p:cNvPr id="116739" name="Rectangle 2"/>
          <p:cNvSpPr>
            <a:spLocks noGrp="1" noRot="1" noChangeAspect="1" noChangeArrowheads="1"/>
          </p:cNvSpPr>
          <p:nvPr>
            <p:ph type="sldImg"/>
          </p:nvPr>
        </p:nvSpPr>
        <p:spPr>
          <a:solidFill>
            <a:srgbClr val="FFFFFF"/>
          </a:solidFill>
          <a:ln/>
        </p:spPr>
      </p:sp>
      <p:sp>
        <p:nvSpPr>
          <p:cNvPr id="116740"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GB"/>
          </a:p>
        </p:txBody>
      </p:sp>
    </p:spTree>
    <p:extLst>
      <p:ext uri="{BB962C8B-B14F-4D97-AF65-F5344CB8AC3E}">
        <p14:creationId xmlns:p14="http://schemas.microsoft.com/office/powerpoint/2010/main" val="2468528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Slide Number Placeholder 5"/>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3890958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6" name="Slide Number Placeholder 5"/>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279939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2736924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002873"/>
            <a:ext cx="7683622" cy="461665"/>
          </a:xfrm>
          <a:prstGeom prst="rect">
            <a:avLst/>
          </a:prstGeom>
          <a:noFill/>
        </p:spPr>
        <p:txBody>
          <a:bodyPr wrap="square" rtlCol="0">
            <a:spAutoFit/>
          </a:bodyPr>
          <a:lstStyle/>
          <a:p>
            <a:pPr algn="ctr"/>
            <a:r>
              <a:rPr lang="en-US" sz="1200" dirty="0">
                <a:solidFill>
                  <a:srgbClr val="5A5A5A">
                    <a:lumMod val="75000"/>
                  </a:srgbClr>
                </a:solidFill>
                <a:latin typeface="Arial"/>
              </a:rPr>
              <a:t>The </a:t>
            </a:r>
            <a:r>
              <a:rPr lang="en-US" sz="1200" dirty="0" err="1">
                <a:solidFill>
                  <a:srgbClr val="5A5A5A">
                    <a:lumMod val="75000"/>
                  </a:srgbClr>
                </a:solidFill>
                <a:latin typeface="Arial"/>
              </a:rPr>
              <a:t>HiLumi</a:t>
            </a:r>
            <a:r>
              <a:rPr lang="en-US" sz="1200" dirty="0">
                <a:solidFill>
                  <a:srgbClr val="5A5A5A">
                    <a:lumMod val="75000"/>
                  </a:srgbClr>
                </a:solidFill>
                <a:latin typeface="Arial"/>
              </a:rPr>
              <a:t> LHC Design Study is included in the High Luminosity LHC project and is partly funded by the European Commission within the Framework </a:t>
            </a:r>
            <a:r>
              <a:rPr lang="en-US" sz="1200" dirty="0" err="1">
                <a:solidFill>
                  <a:srgbClr val="5A5A5A">
                    <a:lumMod val="75000"/>
                  </a:srgbClr>
                </a:solidFill>
                <a:latin typeface="Arial"/>
              </a:rPr>
              <a:t>Programme</a:t>
            </a:r>
            <a:r>
              <a:rPr lang="en-US" sz="1200" dirty="0">
                <a:solidFill>
                  <a:srgbClr val="5A5A5A">
                    <a:lumMod val="75000"/>
                  </a:srgbClr>
                </a:solidFill>
                <a:latin typeface="Arial"/>
              </a:rPr>
              <a:t> 7 Capacities Specific </a:t>
            </a:r>
            <a:r>
              <a:rPr lang="en-US" sz="1200" dirty="0" err="1">
                <a:solidFill>
                  <a:srgbClr val="5A5A5A">
                    <a:lumMod val="75000"/>
                  </a:srgbClr>
                </a:solidFill>
                <a:latin typeface="Arial"/>
              </a:rPr>
              <a:t>Programme</a:t>
            </a:r>
            <a:r>
              <a:rPr lang="en-US" sz="1200" dirty="0">
                <a:solidFill>
                  <a:srgbClr val="5A5A5A">
                    <a:lumMod val="75000"/>
                  </a:srgbClr>
                </a:solidFill>
                <a:latin typeface="Arial"/>
              </a:rPr>
              <a:t>, Grant Agreement 284404. </a:t>
            </a:r>
            <a:endParaRPr lang="en-GB" sz="1200" dirty="0">
              <a:solidFill>
                <a:srgbClr val="5A5A5A">
                  <a:lumMod val="75000"/>
                </a:srgbClr>
              </a:solidFill>
              <a:latin typeface="Aria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
        <p:nvSpPr>
          <p:cNvPr id="10" name="Slide Number Placeholder 5"/>
          <p:cNvSpPr>
            <a:spLocks noGrp="1"/>
          </p:cNvSpPr>
          <p:nvPr>
            <p:ph type="sldNum" sz="quarter" idx="12"/>
          </p:nvPr>
        </p:nvSpPr>
        <p:spPr>
          <a:xfrm>
            <a:off x="8686800" y="6537960"/>
            <a:ext cx="457200" cy="320040"/>
          </a:xfrm>
          <a:prstGeom prst="rect">
            <a:avLst/>
          </a:prstGeom>
        </p:spPr>
        <p:txBody>
          <a:bodyPr/>
          <a:lstStyle/>
          <a:p>
            <a:fld id="{0FA004B2-1541-5046-B6F2-22AF56585712}" type="slidenum">
              <a:rPr lang="en-US" smtClean="0">
                <a:solidFill>
                  <a:prstClr val="black"/>
                </a:solidFill>
                <a:latin typeface="Arial"/>
              </a:rPr>
              <a:pPr/>
              <a:t>‹#›</a:t>
            </a:fld>
            <a:endParaRPr lang="en-US">
              <a:solidFill>
                <a:prstClr val="black"/>
              </a:solidFill>
              <a:latin typeface="Arial"/>
            </a:endParaRPr>
          </a:p>
        </p:txBody>
      </p:sp>
      <p:sp>
        <p:nvSpPr>
          <p:cNvPr id="13" name="Footer Placeholder 4">
            <a:extLst>
              <a:ext uri="{FF2B5EF4-FFF2-40B4-BE49-F238E27FC236}">
                <a16:creationId xmlns:a16="http://schemas.microsoft.com/office/drawing/2014/main" id="{3C38BDCF-6631-A640-94E6-D8D0E0CD1EA5}"/>
              </a:ext>
            </a:extLst>
          </p:cNvPr>
          <p:cNvSpPr txBox="1">
            <a:spLocks/>
          </p:cNvSpPr>
          <p:nvPr userDrawn="1"/>
        </p:nvSpPr>
        <p:spPr>
          <a:xfrm>
            <a:off x="1334030" y="6533538"/>
            <a:ext cx="7245282"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dirty="0"/>
              <a:t>JUAS Seminar on LHC and Future Circular Colliders January 2020             Oliver Brüning, CERN</a:t>
            </a:r>
          </a:p>
        </p:txBody>
      </p:sp>
    </p:spTree>
    <p:extLst>
      <p:ext uri="{BB962C8B-B14F-4D97-AF65-F5344CB8AC3E}">
        <p14:creationId xmlns:p14="http://schemas.microsoft.com/office/powerpoint/2010/main" val="3249559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845566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ext Contents Slide">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1887794" y="110614"/>
            <a:ext cx="5937106" cy="740942"/>
          </a:xfrm>
          <a:prstGeom prst="rect">
            <a:avLst/>
          </a:prstGeom>
        </p:spPr>
        <p:txBody>
          <a:bodyPr vert="horz" lIns="61183" tIns="30591" rIns="61183" bIns="30591"/>
          <a:lstStyle>
            <a:lvl1pPr marL="0" indent="0" algn="l">
              <a:buFontTx/>
              <a:buNone/>
              <a:defRPr sz="4000" b="0">
                <a:solidFill>
                  <a:srgbClr val="FAF032"/>
                </a:solidFill>
                <a:effectLst>
                  <a:outerShdw dist="25400" dir="5400000" algn="tl" rotWithShape="0">
                    <a:schemeClr val="tx2">
                      <a:lumMod val="75000"/>
                      <a:alpha val="50000"/>
                    </a:schemeClr>
                  </a:outerShdw>
                </a:effectLst>
                <a:latin typeface="+mn-lt"/>
                <a:cs typeface="Arial"/>
              </a:defRPr>
            </a:lvl1pPr>
          </a:lstStyle>
          <a:p>
            <a:pPr lvl="0"/>
            <a:r>
              <a:rPr lang="en-US" dirty="0"/>
              <a:t>Click to edit Master text</a:t>
            </a:r>
          </a:p>
        </p:txBody>
      </p:sp>
      <p:sp>
        <p:nvSpPr>
          <p:cNvPr id="4" name="Text Placeholder 3"/>
          <p:cNvSpPr>
            <a:spLocks noGrp="1"/>
          </p:cNvSpPr>
          <p:nvPr>
            <p:ph type="body" sz="quarter" idx="11"/>
          </p:nvPr>
        </p:nvSpPr>
        <p:spPr>
          <a:xfrm>
            <a:off x="449580" y="1094683"/>
            <a:ext cx="8275320" cy="5045075"/>
          </a:xfrm>
          <a:prstGeom prst="rect">
            <a:avLst/>
          </a:prstGeom>
        </p:spPr>
        <p:txBody>
          <a:bodyPr/>
          <a:lstStyle>
            <a:lvl1pPr>
              <a:defRPr sz="3200">
                <a:latin typeface="+mn-lt"/>
                <a:cs typeface="Arial"/>
              </a:defRPr>
            </a:lvl1pPr>
            <a:lvl2pPr>
              <a:defRPr sz="2400">
                <a:latin typeface="+mn-lt"/>
                <a:cs typeface="Arial"/>
              </a:defRPr>
            </a:lvl2pPr>
            <a:lvl3pPr>
              <a:defRPr sz="2000">
                <a:latin typeface="+mn-lt"/>
                <a:cs typeface="Arial"/>
              </a:defRPr>
            </a:lvl3pPr>
            <a:lvl4pPr>
              <a:defRPr sz="1800">
                <a:latin typeface="+mn-lt"/>
                <a:cs typeface="Arial"/>
              </a:defRPr>
            </a:lvl4pPr>
            <a:lvl5pPr>
              <a:defRPr sz="1800">
                <a:latin typeface="+mn-lt"/>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5">
            <a:extLst>
              <a:ext uri="{FF2B5EF4-FFF2-40B4-BE49-F238E27FC236}">
                <a16:creationId xmlns:a16="http://schemas.microsoft.com/office/drawing/2014/main" id="{68441926-1C1E-E54C-9F76-8B06064897C7}"/>
              </a:ext>
            </a:extLst>
          </p:cNvPr>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66204762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25013F34-514D-AC4D-854F-54C9DC352067}"/>
              </a:ext>
            </a:extLst>
          </p:cNvPr>
          <p:cNvSpPr txBox="1">
            <a:spLocks/>
          </p:cNvSpPr>
          <p:nvPr userDrawn="1"/>
        </p:nvSpPr>
        <p:spPr>
          <a:xfrm>
            <a:off x="8611586" y="6537960"/>
            <a:ext cx="496918"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2007606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6" name="Shape 16"/>
          <p:cNvSpPr>
            <a:spLocks noGrp="1"/>
          </p:cNvSpPr>
          <p:nvPr>
            <p:ph type="title"/>
          </p:nvPr>
        </p:nvSpPr>
        <p:spPr>
          <a:xfrm>
            <a:off x="250032" y="178594"/>
            <a:ext cx="8643938" cy="741676"/>
          </a:xfrm>
          <a:prstGeom prst="rect">
            <a:avLst/>
          </a:prstGeom>
        </p:spPr>
        <p:txBody>
          <a:bodyPr/>
          <a:lstStyle>
            <a:lvl1pPr>
              <a:defRPr cap="none"/>
            </a:lvl1pPr>
          </a:lstStyle>
          <a:p>
            <a:pPr lvl="0">
              <a:defRPr sz="1800" cap="none">
                <a:solidFill>
                  <a:srgbClr val="000000"/>
                </a:solidFill>
              </a:defRPr>
            </a:pPr>
            <a:r>
              <a:rPr sz="5100" cap="all" dirty="0">
                <a:solidFill>
                  <a:srgbClr val="535353"/>
                </a:solidFill>
              </a:rPr>
              <a:t>Title Text</a:t>
            </a:r>
          </a:p>
        </p:txBody>
      </p:sp>
      <p:sp>
        <p:nvSpPr>
          <p:cNvPr id="3" name="Slide Number Placeholder 5">
            <a:extLst>
              <a:ext uri="{FF2B5EF4-FFF2-40B4-BE49-F238E27FC236}">
                <a16:creationId xmlns:a16="http://schemas.microsoft.com/office/drawing/2014/main" id="{22752EFC-BFD7-244B-9724-1EE791974CEE}"/>
              </a:ext>
            </a:extLst>
          </p:cNvPr>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Tree>
    <p:extLst>
      <p:ext uri="{BB962C8B-B14F-4D97-AF65-F5344CB8AC3E}">
        <p14:creationId xmlns:p14="http://schemas.microsoft.com/office/powerpoint/2010/main" val="309873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lide Number Placeholder 5"/>
          <p:cNvSpPr>
            <a:spLocks noGrp="1"/>
          </p:cNvSpPr>
          <p:nvPr>
            <p:ph type="sldNum" sz="quarter" idx="4"/>
          </p:nvPr>
        </p:nvSpPr>
        <p:spPr>
          <a:xfrm>
            <a:off x="8611586" y="6537960"/>
            <a:ext cx="496918"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solidFill>
                  <a:prstClr val="black"/>
                </a:solidFill>
                <a:latin typeface="Arial"/>
              </a:rPr>
              <a:pPr/>
              <a:t>‹#›</a:t>
            </a:fld>
            <a:endParaRPr lang="en-US" dirty="0">
              <a:solidFill>
                <a:prstClr val="black"/>
              </a:solidFill>
              <a:latin typeface="Arial"/>
            </a:endParaRPr>
          </a:p>
        </p:txBody>
      </p:sp>
      <p:sp>
        <p:nvSpPr>
          <p:cNvPr id="9" name="Footer Placeholder 4">
            <a:extLst>
              <a:ext uri="{FF2B5EF4-FFF2-40B4-BE49-F238E27FC236}">
                <a16:creationId xmlns:a16="http://schemas.microsoft.com/office/drawing/2014/main" id="{E07B7073-D679-8144-ABA1-62E51A90FDC4}"/>
              </a:ext>
            </a:extLst>
          </p:cNvPr>
          <p:cNvSpPr txBox="1">
            <a:spLocks/>
          </p:cNvSpPr>
          <p:nvPr userDrawn="1"/>
        </p:nvSpPr>
        <p:spPr>
          <a:xfrm>
            <a:off x="1334030" y="6544296"/>
            <a:ext cx="7245282"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dirty="0"/>
              <a:t>JUAS Seminar on LHC and Future Circular Colliders January 2020             Oliver Brüning, CERN</a:t>
            </a:r>
          </a:p>
        </p:txBody>
      </p:sp>
    </p:spTree>
    <p:extLst>
      <p:ext uri="{BB962C8B-B14F-4D97-AF65-F5344CB8AC3E}">
        <p14:creationId xmlns:p14="http://schemas.microsoft.com/office/powerpoint/2010/main" val="1408514705"/>
      </p:ext>
    </p:extLst>
  </p:cSld>
  <p:clrMap bg1="lt1" tx1="dk1" bg2="lt2" tx2="dk2" accent1="accent1" accent2="accent2" accent3="accent3" accent4="accent4" accent5="accent5" accent6="accent6" hlink="hlink" folHlink="folHlink"/>
  <p:sldLayoutIdLst>
    <p:sldLayoutId id="2147483683" r:id="rId1"/>
    <p:sldLayoutId id="2147483685" r:id="rId2"/>
    <p:sldLayoutId id="2147483686" r:id="rId3"/>
    <p:sldLayoutId id="2147483689" r:id="rId4"/>
    <p:sldLayoutId id="2147483690" r:id="rId5"/>
    <p:sldLayoutId id="2147483691" r:id="rId6"/>
    <p:sldLayoutId id="2147483693" r:id="rId7"/>
    <p:sldLayoutId id="2147483694"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jpeg"/><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jpe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notesSlide" Target="../notesSlides/notesSlide9.xml"/><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7.emf"/><Relationship Id="rId11" Type="http://schemas.openxmlformats.org/officeDocument/2006/relationships/image" Target="../media/image51.emf"/><Relationship Id="rId5" Type="http://schemas.openxmlformats.org/officeDocument/2006/relationships/oleObject" Target="../embeddings/oleObject3.bin"/><Relationship Id="rId10" Type="http://schemas.openxmlformats.org/officeDocument/2006/relationships/image" Target="../media/image49.emf"/><Relationship Id="rId4" Type="http://schemas.openxmlformats.org/officeDocument/2006/relationships/image" Target="../media/image50.png"/><Relationship Id="rId9"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8.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56.gif"/><Relationship Id="rId7" Type="http://schemas.openxmlformats.org/officeDocument/2006/relationships/image" Target="../media/image60.jpeg"/><Relationship Id="rId2" Type="http://schemas.openxmlformats.org/officeDocument/2006/relationships/image" Target="../media/image55.gif"/><Relationship Id="rId1" Type="http://schemas.openxmlformats.org/officeDocument/2006/relationships/slideLayout" Target="../slideLayouts/slideLayout3.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gif"/></Relationships>
</file>

<file path=ppt/slides/_rels/slide2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jpg"/><Relationship Id="rId7" Type="http://schemas.openxmlformats.org/officeDocument/2006/relationships/image" Target="../media/image70.jpeg"/><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image" Target="../media/image69.tiff"/><Relationship Id="rId5" Type="http://schemas.openxmlformats.org/officeDocument/2006/relationships/image" Target="../media/image68.jpeg"/><Relationship Id="rId4" Type="http://schemas.openxmlformats.org/officeDocument/2006/relationships/image" Target="../media/image67.jpg"/><Relationship Id="rId9" Type="http://schemas.openxmlformats.org/officeDocument/2006/relationships/image" Target="../media/image72.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80.png"/><Relationship Id="rId11" Type="http://schemas.openxmlformats.org/officeDocument/2006/relationships/image" Target="../media/image85.emf"/><Relationship Id="rId5" Type="http://schemas.openxmlformats.org/officeDocument/2006/relationships/image" Target="../media/image79.png"/><Relationship Id="rId10" Type="http://schemas.openxmlformats.org/officeDocument/2006/relationships/image" Target="../media/image84.jpeg"/><Relationship Id="rId4" Type="http://schemas.openxmlformats.org/officeDocument/2006/relationships/image" Target="../media/image78.png"/><Relationship Id="rId9" Type="http://schemas.openxmlformats.org/officeDocument/2006/relationships/image" Target="../media/image83.gi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89.tiff"/><Relationship Id="rId4" Type="http://schemas.openxmlformats.org/officeDocument/2006/relationships/image" Target="../media/image88.tif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95.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94.emf"/><Relationship Id="rId4" Type="http://schemas.openxmlformats.org/officeDocument/2006/relationships/oleObject" Target="../embeddings/oleObject6.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96.emf"/><Relationship Id="rId4" Type="http://schemas.openxmlformats.org/officeDocument/2006/relationships/oleObject" Target="../embeddings/oleObject8.bin"/></Relationships>
</file>

<file path=ppt/slides/_rels/slide42.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98.jpeg"/></Relationships>
</file>

<file path=ppt/slides/_rels/slide43.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1.xml"/><Relationship Id="rId4" Type="http://schemas.openxmlformats.org/officeDocument/2006/relationships/image" Target="../media/image101.tiff"/></Relationships>
</file>

<file path=ppt/slides/_rels/slide4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05.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tiff"/><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jpeg"/></Relationships>
</file>

<file path=ppt/slides/_rels/slide50.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hyperlink" Target="http://www-acc.kek.jp/KEKB/pictures/KEKB_photo/KEKair2005/KEKair2004-04H.jpg" TargetMode="External"/><Relationship Id="rId1" Type="http://schemas.openxmlformats.org/officeDocument/2006/relationships/slideLayout" Target="../slideLayouts/slideLayout3.xml"/><Relationship Id="rId5" Type="http://schemas.openxmlformats.org/officeDocument/2006/relationships/image" Target="../media/image112.png"/><Relationship Id="rId4" Type="http://schemas.openxmlformats.org/officeDocument/2006/relationships/image" Target="../media/image111.wmf"/></Relationships>
</file>

<file path=ppt/slides/_rels/slide5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4" Type="http://schemas.openxmlformats.org/officeDocument/2006/relationships/image" Target="../media/image115.png"/></Relationships>
</file>

<file path=ppt/slides/_rels/slide5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118.png"/><Relationship Id="rId4" Type="http://schemas.openxmlformats.org/officeDocument/2006/relationships/image" Target="../media/image117.png"/></Relationships>
</file>

<file path=ppt/slides/_rels/slide56.xml.rels><?xml version="1.0" encoding="UTF-8" standalone="yes"?>
<Relationships xmlns="http://schemas.openxmlformats.org/package/2006/relationships"><Relationship Id="rId2" Type="http://schemas.openxmlformats.org/officeDocument/2006/relationships/image" Target="../media/image119.tiff"/><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8" Type="http://schemas.openxmlformats.org/officeDocument/2006/relationships/image" Target="../media/image121.emf"/><Relationship Id="rId3" Type="http://schemas.openxmlformats.org/officeDocument/2006/relationships/notesSlide" Target="../notesSlides/notesSlide30.xml"/><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20.emf"/><Relationship Id="rId5" Type="http://schemas.openxmlformats.org/officeDocument/2006/relationships/oleObject" Target="../embeddings/oleObject9.bin"/><Relationship Id="rId4" Type="http://schemas.openxmlformats.org/officeDocument/2006/relationships/image" Target="../media/image122.jpeg"/></Relationships>
</file>

<file path=ppt/slides/_rels/slide58.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24.png"/></Relationships>
</file>

<file path=ppt/slides/_rels/slide59.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6.jpeg"/><Relationship Id="rId7" Type="http://schemas.openxmlformats.org/officeDocument/2006/relationships/image" Target="../media/image130.png"/><Relationship Id="rId2" Type="http://schemas.openxmlformats.org/officeDocument/2006/relationships/image" Target="../media/image125.jpeg"/><Relationship Id="rId1" Type="http://schemas.openxmlformats.org/officeDocument/2006/relationships/slideLayout" Target="../slideLayouts/slideLayout2.xml"/><Relationship Id="rId6" Type="http://schemas.openxmlformats.org/officeDocument/2006/relationships/image" Target="../media/image129.jpeg"/><Relationship Id="rId11" Type="http://schemas.openxmlformats.org/officeDocument/2006/relationships/image" Target="../media/image134.jpeg"/><Relationship Id="rId5" Type="http://schemas.openxmlformats.org/officeDocument/2006/relationships/image" Target="../media/image128.png"/><Relationship Id="rId10" Type="http://schemas.openxmlformats.org/officeDocument/2006/relationships/image" Target="../media/image133.jpeg"/><Relationship Id="rId4" Type="http://schemas.openxmlformats.org/officeDocument/2006/relationships/image" Target="../media/image127.png"/><Relationship Id="rId9" Type="http://schemas.openxmlformats.org/officeDocument/2006/relationships/image" Target="../media/image132.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135.emf"/><Relationship Id="rId4" Type="http://schemas.openxmlformats.org/officeDocument/2006/relationships/oleObject" Target="../embeddings/oleObject11.bin"/></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8" Type="http://schemas.openxmlformats.org/officeDocument/2006/relationships/image" Target="../media/image142.jpeg"/><Relationship Id="rId3" Type="http://schemas.openxmlformats.org/officeDocument/2006/relationships/image" Target="../media/image137.png"/><Relationship Id="rId7" Type="http://schemas.openxmlformats.org/officeDocument/2006/relationships/image" Target="../media/image141.jpeg"/><Relationship Id="rId2" Type="http://schemas.openxmlformats.org/officeDocument/2006/relationships/image" Target="../media/image136.png"/><Relationship Id="rId1" Type="http://schemas.openxmlformats.org/officeDocument/2006/relationships/slideLayout" Target="../slideLayouts/slideLayout1.xml"/><Relationship Id="rId6" Type="http://schemas.openxmlformats.org/officeDocument/2006/relationships/image" Target="../media/image140.png"/><Relationship Id="rId5" Type="http://schemas.openxmlformats.org/officeDocument/2006/relationships/image" Target="../media/image139.png"/><Relationship Id="rId10" Type="http://schemas.openxmlformats.org/officeDocument/2006/relationships/image" Target="../media/image144.jpeg"/><Relationship Id="rId4" Type="http://schemas.openxmlformats.org/officeDocument/2006/relationships/image" Target="../media/image138.jpeg"/><Relationship Id="rId9" Type="http://schemas.openxmlformats.org/officeDocument/2006/relationships/image" Target="../media/image143.png"/></Relationships>
</file>

<file path=ppt/slides/_rels/slide6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46.gif"/></Relationships>
</file>

<file path=ppt/slides/_rels/slide6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8" Type="http://schemas.openxmlformats.org/officeDocument/2006/relationships/image" Target="../media/image153.jpeg"/><Relationship Id="rId3" Type="http://schemas.openxmlformats.org/officeDocument/2006/relationships/image" Target="../media/image148.jpg"/><Relationship Id="rId7" Type="http://schemas.openxmlformats.org/officeDocument/2006/relationships/image" Target="../media/image152.png"/><Relationship Id="rId2" Type="http://schemas.openxmlformats.org/officeDocument/2006/relationships/image" Target="../media/image147.png"/><Relationship Id="rId1" Type="http://schemas.openxmlformats.org/officeDocument/2006/relationships/slideLayout" Target="../slideLayouts/slideLayout1.xml"/><Relationship Id="rId6" Type="http://schemas.openxmlformats.org/officeDocument/2006/relationships/image" Target="../media/image151.jpeg"/><Relationship Id="rId11" Type="http://schemas.openxmlformats.org/officeDocument/2006/relationships/image" Target="../media/image156.jpg"/><Relationship Id="rId5" Type="http://schemas.openxmlformats.org/officeDocument/2006/relationships/image" Target="../media/image150.jpeg"/><Relationship Id="rId10" Type="http://schemas.openxmlformats.org/officeDocument/2006/relationships/image" Target="../media/image155.jpeg"/><Relationship Id="rId4" Type="http://schemas.openxmlformats.org/officeDocument/2006/relationships/image" Target="../media/image149.jpeg"/><Relationship Id="rId9" Type="http://schemas.openxmlformats.org/officeDocument/2006/relationships/image" Target="../media/image154.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28675" name="Rectangle 2"/>
          <p:cNvSpPr>
            <a:spLocks noGrp="1" noChangeArrowheads="1"/>
          </p:cNvSpPr>
          <p:nvPr>
            <p:ph type="ctrTitle"/>
          </p:nvPr>
        </p:nvSpPr>
        <p:spPr>
          <a:xfrm>
            <a:off x="609600" y="152400"/>
            <a:ext cx="7772400" cy="2438400"/>
          </a:xfrm>
        </p:spPr>
        <p:txBody>
          <a:bodyPr/>
          <a:lstStyle/>
          <a:p>
            <a:pPr algn="ctr"/>
            <a:r>
              <a:rPr lang="en-GB" sz="3600" dirty="0">
                <a:solidFill>
                  <a:srgbClr val="FF0000"/>
                </a:solidFill>
                <a:latin typeface="Garamond" charset="0"/>
                <a:ea typeface="ＭＳ Ｐゴシック" charset="0"/>
                <a:cs typeface="ＭＳ Ｐゴシック" charset="0"/>
              </a:rPr>
              <a:t>LHC and future high-energy circular colliders</a:t>
            </a:r>
            <a:endParaRPr lang="en-US" sz="3600" b="1" dirty="0">
              <a:solidFill>
                <a:srgbClr val="0066FF"/>
              </a:solidFill>
              <a:latin typeface="Garamond" charset="0"/>
              <a:ea typeface="ＭＳ Ｐゴシック" charset="0"/>
              <a:cs typeface="ＭＳ Ｐゴシック" charset="0"/>
            </a:endParaRPr>
          </a:p>
        </p:txBody>
      </p:sp>
      <p:sp>
        <p:nvSpPr>
          <p:cNvPr id="28676" name="Rectangle 3"/>
          <p:cNvSpPr>
            <a:spLocks noGrp="1" noChangeArrowheads="1"/>
          </p:cNvSpPr>
          <p:nvPr>
            <p:ph type="subTitle" idx="1"/>
          </p:nvPr>
        </p:nvSpPr>
        <p:spPr>
          <a:xfrm>
            <a:off x="4102100" y="4572000"/>
            <a:ext cx="4953000" cy="838200"/>
          </a:xfrm>
        </p:spPr>
        <p:txBody>
          <a:bodyPr/>
          <a:lstStyle/>
          <a:p>
            <a:pPr algn="r">
              <a:buClr>
                <a:schemeClr val="bg1"/>
              </a:buClr>
              <a:buFont typeface="Times New Roman" charset="0"/>
              <a:buNone/>
            </a:pPr>
            <a:r>
              <a:rPr lang="en-US" sz="2400" dirty="0">
                <a:solidFill>
                  <a:schemeClr val="tx1"/>
                </a:solidFill>
                <a:latin typeface="Arial" charset="0"/>
                <a:ea typeface="ＭＳ Ｐゴシック" charset="0"/>
                <a:cs typeface="ＭＳ Ｐゴシック" charset="0"/>
              </a:rPr>
              <a:t>O. </a:t>
            </a:r>
            <a:r>
              <a:rPr lang="en-US" sz="2400" dirty="0" err="1">
                <a:solidFill>
                  <a:schemeClr val="tx1"/>
                </a:solidFill>
                <a:latin typeface="Arial" charset="0"/>
                <a:ea typeface="ＭＳ Ｐゴシック" charset="0"/>
                <a:cs typeface="ＭＳ Ｐゴシック" charset="0"/>
              </a:rPr>
              <a:t>Brüning</a:t>
            </a:r>
            <a:endParaRPr lang="en-US" sz="2400" dirty="0">
              <a:solidFill>
                <a:schemeClr val="tx1"/>
              </a:solidFill>
              <a:latin typeface="Arial" charset="0"/>
              <a:ea typeface="ＭＳ Ｐゴシック" charset="0"/>
              <a:cs typeface="ＭＳ Ｐゴシック" charset="0"/>
            </a:endParaRPr>
          </a:p>
          <a:p>
            <a:pPr algn="r">
              <a:buClr>
                <a:schemeClr val="bg1"/>
              </a:buClr>
              <a:buFont typeface="Times New Roman" charset="0"/>
              <a:buNone/>
            </a:pPr>
            <a:r>
              <a:rPr lang="en-US" sz="2400" dirty="0">
                <a:solidFill>
                  <a:schemeClr val="tx1"/>
                </a:solidFill>
                <a:latin typeface="Arial" charset="0"/>
                <a:ea typeface="ＭＳ Ｐゴシック" charset="0"/>
                <a:cs typeface="ＭＳ Ｐゴシック" charset="0"/>
              </a:rPr>
              <a:t>CERN, Geneva, Switzerland</a:t>
            </a:r>
          </a:p>
        </p:txBody>
      </p:sp>
      <p:sp>
        <p:nvSpPr>
          <p:cNvPr id="6"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1</a:t>
            </a:fld>
            <a:endParaRPr lang="en-US" sz="1200" dirty="0"/>
          </a:p>
        </p:txBody>
      </p:sp>
    </p:spTree>
    <p:extLst>
      <p:ext uri="{BB962C8B-B14F-4D97-AF65-F5344CB8AC3E}">
        <p14:creationId xmlns:p14="http://schemas.microsoft.com/office/powerpoint/2010/main" val="216184746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FA9101B-6035-314C-84C1-8FE4DA9CF270}"/>
              </a:ext>
            </a:extLst>
          </p:cNvPr>
          <p:cNvPicPr>
            <a:picLocks noChangeAspect="1"/>
          </p:cNvPicPr>
          <p:nvPr/>
        </p:nvPicPr>
        <p:blipFill>
          <a:blip r:embed="rId2"/>
          <a:stretch>
            <a:fillRect/>
          </a:stretch>
        </p:blipFill>
        <p:spPr>
          <a:xfrm>
            <a:off x="1085844" y="3195410"/>
            <a:ext cx="7979579" cy="2254231"/>
          </a:xfrm>
          <a:prstGeom prst="rect">
            <a:avLst/>
          </a:prstGeom>
        </p:spPr>
      </p:pic>
      <p:sp>
        <p:nvSpPr>
          <p:cNvPr id="13" name="Rectangle 12">
            <a:extLst>
              <a:ext uri="{FF2B5EF4-FFF2-40B4-BE49-F238E27FC236}">
                <a16:creationId xmlns:a16="http://schemas.microsoft.com/office/drawing/2014/main" id="{7A648C15-70A8-9241-8498-F2EB06D692DC}"/>
              </a:ext>
            </a:extLst>
          </p:cNvPr>
          <p:cNvSpPr/>
          <p:nvPr/>
        </p:nvSpPr>
        <p:spPr>
          <a:xfrm>
            <a:off x="1220245" y="5032892"/>
            <a:ext cx="4346032" cy="27134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title"/>
          </p:nvPr>
        </p:nvSpPr>
        <p:spPr>
          <a:xfrm>
            <a:off x="630621" y="400942"/>
            <a:ext cx="6631515" cy="796568"/>
          </a:xfrm>
        </p:spPr>
        <p:txBody>
          <a:bodyPr>
            <a:noAutofit/>
          </a:bodyPr>
          <a:lstStyle/>
          <a:p>
            <a:pPr algn="l"/>
            <a:r>
              <a:rPr lang="en-US" sz="2400" u="sng" dirty="0">
                <a:solidFill>
                  <a:srgbClr val="FF0000"/>
                </a:solidFill>
              </a:rPr>
              <a:t>Luminosity Limitation: Debris from the IP</a:t>
            </a:r>
            <a:br>
              <a:rPr lang="en-US" sz="2400" u="sng" dirty="0">
                <a:solidFill>
                  <a:srgbClr val="FF0000"/>
                </a:solidFill>
              </a:rPr>
            </a:br>
            <a:r>
              <a:rPr lang="en-US" sz="2400" u="sng" dirty="0">
                <a:solidFill>
                  <a:srgbClr val="FF0000"/>
                </a:solidFill>
              </a:rPr>
              <a:t>Radiation damage to magnets at 300 fb</a:t>
            </a:r>
            <a:r>
              <a:rPr lang="en-US" sz="2400" u="sng" baseline="30000" dirty="0">
                <a:solidFill>
                  <a:srgbClr val="FF0000"/>
                </a:solidFill>
              </a:rPr>
              <a:t>-1</a:t>
            </a:r>
          </a:p>
        </p:txBody>
      </p:sp>
      <p:pic>
        <p:nvPicPr>
          <p:cNvPr id="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4679" y="1593841"/>
            <a:ext cx="5508612" cy="385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ight Arrow Callout 6"/>
          <p:cNvSpPr/>
          <p:nvPr/>
        </p:nvSpPr>
        <p:spPr>
          <a:xfrm>
            <a:off x="1287027" y="1911822"/>
            <a:ext cx="1232736" cy="685800"/>
          </a:xfrm>
          <a:prstGeom prst="rightArrowCallout">
            <a:avLst>
              <a:gd name="adj1" fmla="val 25000"/>
              <a:gd name="adj2" fmla="val 30000"/>
              <a:gd name="adj3" fmla="val 25000"/>
              <a:gd name="adj4" fmla="val 64977"/>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350" b="1" dirty="0"/>
              <a:t>Q2</a:t>
            </a:r>
          </a:p>
          <a:p>
            <a:r>
              <a:rPr lang="fr-CH" sz="1350" b="1" dirty="0"/>
              <a:t>27 </a:t>
            </a:r>
            <a:r>
              <a:rPr lang="fr-CH" sz="1350" b="1" dirty="0" err="1"/>
              <a:t>MGy</a:t>
            </a:r>
            <a:endParaRPr lang="en-GB" sz="1350" b="1" dirty="0"/>
          </a:p>
        </p:txBody>
      </p:sp>
      <p:sp>
        <p:nvSpPr>
          <p:cNvPr id="8" name="Left Arrow Callout 7"/>
          <p:cNvSpPr/>
          <p:nvPr/>
        </p:nvSpPr>
        <p:spPr>
          <a:xfrm>
            <a:off x="5264605" y="2836212"/>
            <a:ext cx="1214756" cy="685800"/>
          </a:xfrm>
          <a:prstGeom prst="leftArrowCallout">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350" b="1" dirty="0"/>
              <a:t>MCBX3 20 </a:t>
            </a:r>
            <a:r>
              <a:rPr lang="fr-CH" sz="1350" b="1" dirty="0" err="1"/>
              <a:t>MGy</a:t>
            </a:r>
            <a:endParaRPr lang="en-GB" sz="1350" b="1" dirty="0"/>
          </a:p>
        </p:txBody>
      </p:sp>
      <p:sp>
        <p:nvSpPr>
          <p:cNvPr id="9" name="Round Diagonal Corner Rectangle 8"/>
          <p:cNvSpPr/>
          <p:nvPr/>
        </p:nvSpPr>
        <p:spPr>
          <a:xfrm>
            <a:off x="5372616" y="1682110"/>
            <a:ext cx="1206999" cy="685800"/>
          </a:xfrm>
          <a:prstGeom prst="round2DiagRect">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dirty="0"/>
              <a:t>Cold bore insulation</a:t>
            </a:r>
          </a:p>
          <a:p>
            <a:pPr algn="ctr"/>
            <a:r>
              <a:rPr lang="en-GB" sz="1350" b="1" dirty="0"/>
              <a:t>≈ 35 </a:t>
            </a:r>
            <a:r>
              <a:rPr lang="en-GB" sz="1350" b="1" dirty="0" err="1"/>
              <a:t>MGy</a:t>
            </a:r>
            <a:endParaRPr lang="en-GB" sz="1350" b="1" dirty="0"/>
          </a:p>
        </p:txBody>
      </p:sp>
      <p:sp>
        <p:nvSpPr>
          <p:cNvPr id="11" name="Slide Number Placeholder 2">
            <a:extLst>
              <a:ext uri="{FF2B5EF4-FFF2-40B4-BE49-F238E27FC236}">
                <a16:creationId xmlns:a16="http://schemas.microsoft.com/office/drawing/2014/main" id="{42AAA0B9-7A96-5345-AB8E-03CD8D8326C7}"/>
              </a:ext>
            </a:extLst>
          </p:cNvPr>
          <p:cNvSpPr txBox="1">
            <a:spLocks/>
          </p:cNvSpPr>
          <p:nvPr/>
        </p:nvSpPr>
        <p:spPr>
          <a:xfrm>
            <a:off x="8877300" y="6617970"/>
            <a:ext cx="266700" cy="240030"/>
          </a:xfrm>
          <a:prstGeom prst="rect">
            <a:avLst/>
          </a:prstGeom>
        </p:spPr>
        <p:txBody>
          <a:bodyPr vert="horz" lIns="68580" tIns="0" rIns="6858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fld id="{C78A2D03-466B-4AD7-AC70-B2955EB43184}" type="slidenum">
              <a:rPr lang="en-US" sz="900">
                <a:solidFill>
                  <a:prstClr val="black"/>
                </a:solidFill>
                <a:latin typeface="Arial"/>
              </a:rPr>
              <a:pPr defTabSz="342900">
                <a:defRPr/>
              </a:pPr>
              <a:t>10</a:t>
            </a:fld>
            <a:endParaRPr lang="en-US" sz="900" dirty="0">
              <a:solidFill>
                <a:prstClr val="black"/>
              </a:solidFill>
              <a:latin typeface="Arial"/>
            </a:endParaRPr>
          </a:p>
        </p:txBody>
      </p:sp>
    </p:spTree>
    <p:extLst>
      <p:ext uri="{BB962C8B-B14F-4D97-AF65-F5344CB8AC3E}">
        <p14:creationId xmlns:p14="http://schemas.microsoft.com/office/powerpoint/2010/main" val="306673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571" y="256122"/>
            <a:ext cx="7134783" cy="796897"/>
          </a:xfrm>
        </p:spPr>
        <p:txBody>
          <a:bodyPr>
            <a:noAutofit/>
          </a:bodyPr>
          <a:lstStyle/>
          <a:p>
            <a:pPr algn="l"/>
            <a:r>
              <a:rPr lang="en-US" sz="3200" u="sng" dirty="0">
                <a:solidFill>
                  <a:srgbClr val="FF0000"/>
                </a:solidFill>
                <a:latin typeface="Garamond"/>
                <a:cs typeface="Garamond"/>
              </a:rPr>
              <a:t>HL-LHC technical bottleneck:</a:t>
            </a:r>
            <a:br>
              <a:rPr lang="en-US" sz="3200" u="sng" dirty="0">
                <a:solidFill>
                  <a:srgbClr val="FF0000"/>
                </a:solidFill>
                <a:latin typeface="Garamond"/>
                <a:cs typeface="Garamond"/>
              </a:rPr>
            </a:br>
            <a:r>
              <a:rPr lang="en-US" sz="3200" u="sng" dirty="0">
                <a:solidFill>
                  <a:srgbClr val="FF0000"/>
                </a:solidFill>
                <a:latin typeface="Garamond"/>
                <a:cs typeface="Garamond"/>
              </a:rPr>
              <a:t>Radiation damage to triplet magnets</a:t>
            </a:r>
            <a:endParaRPr lang="en-US" sz="3200" u="sng" baseline="30000" dirty="0">
              <a:solidFill>
                <a:srgbClr val="FF0000"/>
              </a:solidFill>
              <a:latin typeface="Garamond"/>
              <a:cs typeface="Garamond"/>
            </a:endParaRPr>
          </a:p>
        </p:txBody>
      </p:sp>
      <p:sp>
        <p:nvSpPr>
          <p:cNvPr id="11" name="Content Placeholder 2"/>
          <p:cNvSpPr txBox="1">
            <a:spLocks/>
          </p:cNvSpPr>
          <p:nvPr/>
        </p:nvSpPr>
        <p:spPr bwMode="auto">
          <a:xfrm>
            <a:off x="764944" y="3998498"/>
            <a:ext cx="6858000" cy="180032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68558" tIns="34279" rIns="68558" bIns="34279"/>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marL="342900" indent="-342900">
              <a:spcBef>
                <a:spcPct val="20000"/>
              </a:spcBef>
              <a:spcAft>
                <a:spcPts val="900"/>
              </a:spcAft>
              <a:buClr>
                <a:schemeClr val="accent1"/>
              </a:buClr>
              <a:buSzPct val="65000"/>
              <a:buFont typeface="Wingdings" charset="0"/>
              <a:buChar char="è"/>
            </a:pPr>
            <a:r>
              <a:rPr lang="en-US" dirty="0">
                <a:solidFill>
                  <a:srgbClr val="008000"/>
                </a:solidFill>
                <a:latin typeface="Arial" charset="0"/>
                <a:sym typeface="Wingdings"/>
              </a:rPr>
              <a:t>Requires larger aperture!</a:t>
            </a:r>
          </a:p>
          <a:p>
            <a:pPr algn="l">
              <a:spcBef>
                <a:spcPct val="20000"/>
              </a:spcBef>
              <a:buClr>
                <a:schemeClr val="accent1"/>
              </a:buClr>
              <a:buSzPct val="65000"/>
            </a:pPr>
            <a:endParaRPr lang="en-US" dirty="0">
              <a:solidFill>
                <a:srgbClr val="008000"/>
              </a:solidFill>
              <a:latin typeface="Arial" charset="0"/>
              <a:sym typeface="Wingdings"/>
            </a:endParaRPr>
          </a:p>
          <a:p>
            <a:pPr marL="342900" indent="-342900">
              <a:spcBef>
                <a:spcPct val="20000"/>
              </a:spcBef>
              <a:buClr>
                <a:schemeClr val="accent1"/>
              </a:buClr>
              <a:buSzPct val="65000"/>
              <a:buFont typeface="Wingdings" charset="0"/>
              <a:buChar char="è"/>
            </a:pPr>
            <a:r>
              <a:rPr lang="en-US" sz="2100" dirty="0">
                <a:solidFill>
                  <a:srgbClr val="800000"/>
                </a:solidFill>
                <a:latin typeface="Arial" charset="0"/>
                <a:sym typeface="Wingdings"/>
              </a:rPr>
              <a:t>70mm at 210 T/m 150mm diameter 140 T/m</a:t>
            </a:r>
          </a:p>
          <a:p>
            <a:pPr algn="l">
              <a:spcBef>
                <a:spcPct val="20000"/>
              </a:spcBef>
              <a:buClr>
                <a:schemeClr val="accent1"/>
              </a:buClr>
              <a:buSzPct val="65000"/>
            </a:pPr>
            <a:r>
              <a:rPr lang="en-US" sz="2100" dirty="0">
                <a:solidFill>
                  <a:srgbClr val="800000"/>
                </a:solidFill>
                <a:latin typeface="Arial" charset="0"/>
                <a:sym typeface="Wingdings"/>
              </a:rPr>
              <a:t>	8T peak field at coils  12T field at coils (Nb</a:t>
            </a:r>
            <a:r>
              <a:rPr lang="en-US" sz="2100" baseline="-25000" dirty="0">
                <a:solidFill>
                  <a:srgbClr val="800000"/>
                </a:solidFill>
                <a:latin typeface="Arial" charset="0"/>
                <a:sym typeface="Wingdings"/>
              </a:rPr>
              <a:t>3</a:t>
            </a:r>
            <a:r>
              <a:rPr lang="en-US" sz="2100" dirty="0">
                <a:solidFill>
                  <a:srgbClr val="800000"/>
                </a:solidFill>
                <a:latin typeface="Arial" charset="0"/>
                <a:sym typeface="Wingdings"/>
              </a:rPr>
              <a:t>Sn)!!!</a:t>
            </a:r>
            <a:endParaRPr lang="en-US" sz="2100" dirty="0">
              <a:solidFill>
                <a:srgbClr val="800000"/>
              </a:solidFill>
              <a:latin typeface="Arial" charset="0"/>
            </a:endParaRPr>
          </a:p>
          <a:p>
            <a:pPr>
              <a:spcBef>
                <a:spcPct val="20000"/>
              </a:spcBef>
              <a:spcAft>
                <a:spcPts val="900"/>
              </a:spcAft>
              <a:buClr>
                <a:schemeClr val="accent1"/>
              </a:buClr>
              <a:buSzPct val="65000"/>
            </a:pPr>
            <a:endParaRPr lang="en-US" baseline="30000" dirty="0">
              <a:solidFill>
                <a:srgbClr val="000090"/>
              </a:solidFill>
              <a:latin typeface="Arial" charset="0"/>
            </a:endParaRPr>
          </a:p>
          <a:p>
            <a:pPr>
              <a:spcBef>
                <a:spcPct val="20000"/>
              </a:spcBef>
              <a:spcAft>
                <a:spcPts val="900"/>
              </a:spcAft>
              <a:buClr>
                <a:schemeClr val="accent1"/>
              </a:buClr>
              <a:buSzPct val="65000"/>
            </a:pPr>
            <a:endParaRPr lang="en-US" baseline="30000" dirty="0">
              <a:solidFill>
                <a:srgbClr val="000090"/>
              </a:solidFill>
              <a:latin typeface="Arial" charset="0"/>
            </a:endParaRPr>
          </a:p>
          <a:p>
            <a:pPr>
              <a:spcBef>
                <a:spcPct val="20000"/>
              </a:spcBef>
              <a:spcAft>
                <a:spcPts val="900"/>
              </a:spcAft>
              <a:buClr>
                <a:schemeClr val="accent1"/>
              </a:buClr>
              <a:buSzPct val="65000"/>
            </a:pPr>
            <a:endParaRPr lang="en-US" baseline="30000" dirty="0">
              <a:solidFill>
                <a:srgbClr val="000090"/>
              </a:solidFill>
              <a:latin typeface="Arial" charset="0"/>
            </a:endParaRPr>
          </a:p>
          <a:p>
            <a:pPr>
              <a:spcBef>
                <a:spcPct val="20000"/>
              </a:spcBef>
              <a:spcAft>
                <a:spcPts val="900"/>
              </a:spcAft>
              <a:buClr>
                <a:schemeClr val="accent1"/>
              </a:buClr>
              <a:buSzPct val="65000"/>
            </a:pPr>
            <a:endParaRPr lang="en-US" dirty="0">
              <a:solidFill>
                <a:srgbClr val="000090"/>
              </a:solidFill>
              <a:latin typeface="Arial" charset="0"/>
            </a:endParaRPr>
          </a:p>
        </p:txBody>
      </p:sp>
      <p:sp>
        <p:nvSpPr>
          <p:cNvPr id="33" name="Content Placeholder 2"/>
          <p:cNvSpPr txBox="1">
            <a:spLocks/>
          </p:cNvSpPr>
          <p:nvPr/>
        </p:nvSpPr>
        <p:spPr bwMode="auto">
          <a:xfrm>
            <a:off x="872715" y="1938531"/>
            <a:ext cx="4657725" cy="211912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68558" tIns="34279" rIns="68558" bIns="34279"/>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spcBef>
                <a:spcPct val="20000"/>
              </a:spcBef>
              <a:spcAft>
                <a:spcPts val="900"/>
              </a:spcAft>
              <a:buClr>
                <a:schemeClr val="accent1"/>
              </a:buClr>
              <a:buSzPct val="65000"/>
            </a:pPr>
            <a:r>
              <a:rPr lang="en-US" sz="2100" dirty="0">
                <a:solidFill>
                  <a:schemeClr val="tx1"/>
                </a:solidFill>
                <a:latin typeface="Arial" charset="0"/>
              </a:rPr>
              <a:t>Need to replace existing triplet magnets with </a:t>
            </a:r>
            <a:r>
              <a:rPr lang="en-US" sz="2100" dirty="0">
                <a:solidFill>
                  <a:srgbClr val="000090"/>
                </a:solidFill>
                <a:latin typeface="Arial" charset="0"/>
                <a:sym typeface="Wingdings" charset="0"/>
              </a:rPr>
              <a:t>radiation hard system (shielding!) such that the new magnet coils receive a similar radiation dose @ 10 times higher integrated luminosity!!!!! </a:t>
            </a:r>
            <a:r>
              <a:rPr lang="en-US" sz="2100" dirty="0">
                <a:solidFill>
                  <a:srgbClr val="800000"/>
                </a:solidFill>
                <a:latin typeface="Arial" charset="0"/>
                <a:sym typeface="Wingdings"/>
              </a:rPr>
              <a:t> Shielding!</a:t>
            </a:r>
            <a:endParaRPr lang="en-US" sz="2100" baseline="30000" dirty="0">
              <a:solidFill>
                <a:srgbClr val="800000"/>
              </a:solidFill>
              <a:latin typeface="Arial" charset="0"/>
            </a:endParaRPr>
          </a:p>
          <a:p>
            <a:pPr>
              <a:spcBef>
                <a:spcPct val="20000"/>
              </a:spcBef>
              <a:spcAft>
                <a:spcPts val="900"/>
              </a:spcAft>
              <a:buClr>
                <a:schemeClr val="accent1"/>
              </a:buClr>
              <a:buSzPct val="65000"/>
            </a:pPr>
            <a:endParaRPr lang="en-US" baseline="30000" dirty="0">
              <a:solidFill>
                <a:srgbClr val="000090"/>
              </a:solidFill>
              <a:latin typeface="Arial" charset="0"/>
            </a:endParaRPr>
          </a:p>
          <a:p>
            <a:pPr>
              <a:spcBef>
                <a:spcPct val="20000"/>
              </a:spcBef>
              <a:spcAft>
                <a:spcPts val="900"/>
              </a:spcAft>
              <a:buClr>
                <a:schemeClr val="accent1"/>
              </a:buClr>
              <a:buSzPct val="65000"/>
            </a:pPr>
            <a:endParaRPr lang="en-US" baseline="30000" dirty="0">
              <a:solidFill>
                <a:srgbClr val="000090"/>
              </a:solidFill>
              <a:latin typeface="Arial" charset="0"/>
            </a:endParaRPr>
          </a:p>
          <a:p>
            <a:pPr>
              <a:spcBef>
                <a:spcPct val="20000"/>
              </a:spcBef>
              <a:spcAft>
                <a:spcPts val="900"/>
              </a:spcAft>
              <a:buClr>
                <a:schemeClr val="accent1"/>
              </a:buClr>
              <a:buSzPct val="65000"/>
            </a:pPr>
            <a:endParaRPr lang="en-US" dirty="0">
              <a:solidFill>
                <a:srgbClr val="000090"/>
              </a:solidFill>
              <a:latin typeface="Arial" charset="0"/>
            </a:endParaRPr>
          </a:p>
        </p:txBody>
      </p:sp>
      <p:grpSp>
        <p:nvGrpSpPr>
          <p:cNvPr id="13" name="Group 12"/>
          <p:cNvGrpSpPr/>
          <p:nvPr/>
        </p:nvGrpSpPr>
        <p:grpSpPr>
          <a:xfrm>
            <a:off x="5826096" y="1688338"/>
            <a:ext cx="2428140" cy="3132143"/>
            <a:chOff x="6227112" y="695325"/>
            <a:chExt cx="2831120" cy="4026298"/>
          </a:xfrm>
        </p:grpSpPr>
        <p:pic>
          <p:nvPicPr>
            <p:cNvPr id="14" name="Picture 1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227112" y="1254381"/>
              <a:ext cx="2831120" cy="3183213"/>
            </a:xfrm>
            <a:prstGeom prst="rect">
              <a:avLst/>
            </a:prstGeom>
            <a:noFill/>
            <a:ln w="9525">
              <a:solidFill>
                <a:schemeClr val="accent1"/>
              </a:solidFill>
              <a:miter lim="800000"/>
              <a:headEnd/>
              <a:tailEnd/>
            </a:ln>
            <a:extLst>
              <a:ext uri="{909E8E84-426E-40dd-AFC4-6F175D3DCCD1}">
                <a14:hiddenFill xmlns:a14="http://schemas.microsoft.com/office/drawing/2010/main" xmlns="">
                  <a:solidFill>
                    <a:schemeClr val="accent1"/>
                  </a:solidFill>
                </a14:hiddenFill>
              </a:ext>
            </a:extLst>
          </p:spPr>
        </p:pic>
        <p:cxnSp>
          <p:nvCxnSpPr>
            <p:cNvPr id="15" name="Straight Arrow Connector 14"/>
            <p:cNvCxnSpPr/>
            <p:nvPr/>
          </p:nvCxnSpPr>
          <p:spPr>
            <a:xfrm flipH="1">
              <a:off x="7886700" y="962025"/>
              <a:ext cx="276225" cy="108585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7820025" y="962025"/>
              <a:ext cx="342900" cy="246974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8162925" y="962025"/>
              <a:ext cx="438150" cy="178117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572375" y="695325"/>
              <a:ext cx="1292654" cy="296729"/>
            </a:xfrm>
            <a:prstGeom prst="rect">
              <a:avLst/>
            </a:prstGeom>
            <a:noFill/>
          </p:spPr>
          <p:txBody>
            <a:bodyPr wrap="square" rtlCol="0">
              <a:spAutoFit/>
            </a:bodyPr>
            <a:lstStyle/>
            <a:p>
              <a:r>
                <a:rPr lang="en-GB" sz="900" dirty="0"/>
                <a:t>Tungsten blocks</a:t>
              </a:r>
            </a:p>
          </p:txBody>
        </p:sp>
        <p:sp>
          <p:nvSpPr>
            <p:cNvPr id="19" name="TextBox 18"/>
            <p:cNvSpPr txBox="1"/>
            <p:nvPr/>
          </p:nvSpPr>
          <p:spPr>
            <a:xfrm>
              <a:off x="7572375" y="4424894"/>
              <a:ext cx="1292654" cy="296729"/>
            </a:xfrm>
            <a:prstGeom prst="rect">
              <a:avLst/>
            </a:prstGeom>
            <a:noFill/>
          </p:spPr>
          <p:txBody>
            <a:bodyPr wrap="square" rtlCol="0">
              <a:spAutoFit/>
            </a:bodyPr>
            <a:lstStyle/>
            <a:p>
              <a:r>
                <a:rPr lang="en-GB" sz="900" dirty="0"/>
                <a:t>Capillaries</a:t>
              </a:r>
            </a:p>
          </p:txBody>
        </p:sp>
        <p:sp>
          <p:nvSpPr>
            <p:cNvPr id="20" name="Freeform 19"/>
            <p:cNvSpPr/>
            <p:nvPr/>
          </p:nvSpPr>
          <p:spPr>
            <a:xfrm>
              <a:off x="7035066" y="2521207"/>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21" name="Straight Arrow Connector 20"/>
            <p:cNvCxnSpPr/>
            <p:nvPr/>
          </p:nvCxnSpPr>
          <p:spPr>
            <a:xfrm flipH="1">
              <a:off x="7191375" y="962025"/>
              <a:ext cx="971550" cy="178117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2" name="Freeform 21"/>
            <p:cNvSpPr/>
            <p:nvPr/>
          </p:nvSpPr>
          <p:spPr>
            <a:xfrm flipH="1">
              <a:off x="8454401" y="2521207"/>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3" name="Freeform 22"/>
            <p:cNvSpPr/>
            <p:nvPr/>
          </p:nvSpPr>
          <p:spPr>
            <a:xfrm rot="5400000" flipH="1">
              <a:off x="7736777" y="3238669"/>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4" name="Freeform 23"/>
            <p:cNvSpPr/>
            <p:nvPr/>
          </p:nvSpPr>
          <p:spPr>
            <a:xfrm rot="16200000" flipH="1" flipV="1">
              <a:off x="7746302" y="1809919"/>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5" name="Oval 24"/>
            <p:cNvSpPr/>
            <p:nvPr/>
          </p:nvSpPr>
          <p:spPr>
            <a:xfrm>
              <a:off x="7225346" y="3164681"/>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6" name="Oval 25"/>
            <p:cNvSpPr/>
            <p:nvPr/>
          </p:nvSpPr>
          <p:spPr>
            <a:xfrm>
              <a:off x="8232115" y="3164681"/>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7" name="Oval 26"/>
            <p:cNvSpPr/>
            <p:nvPr/>
          </p:nvSpPr>
          <p:spPr>
            <a:xfrm>
              <a:off x="7242015" y="2169318"/>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8" name="Oval 27"/>
            <p:cNvSpPr/>
            <p:nvPr/>
          </p:nvSpPr>
          <p:spPr>
            <a:xfrm>
              <a:off x="8234496" y="2166937"/>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29" name="Straight Arrow Connector 28"/>
            <p:cNvCxnSpPr>
              <a:stCxn id="19" idx="0"/>
            </p:cNvCxnSpPr>
            <p:nvPr/>
          </p:nvCxnSpPr>
          <p:spPr>
            <a:xfrm flipH="1" flipV="1">
              <a:off x="7391402" y="3305176"/>
              <a:ext cx="827299" cy="1119717"/>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9" idx="0"/>
            </p:cNvCxnSpPr>
            <p:nvPr/>
          </p:nvCxnSpPr>
          <p:spPr>
            <a:xfrm flipV="1">
              <a:off x="8218702" y="3305176"/>
              <a:ext cx="152399" cy="1119717"/>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7305676" y="2196895"/>
              <a:ext cx="913026" cy="2227999"/>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8218702" y="2286001"/>
              <a:ext cx="152400" cy="2138893"/>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8" name="Slide Number Placeholder 2"/>
          <p:cNvSpPr>
            <a:spLocks noGrp="1"/>
          </p:cNvSpPr>
          <p:nvPr>
            <p:ph type="sldNum" sz="quarter" idx="4294967295"/>
          </p:nvPr>
        </p:nvSpPr>
        <p:spPr>
          <a:xfrm>
            <a:off x="8768481" y="6559752"/>
            <a:ext cx="375519" cy="298248"/>
          </a:xfrm>
          <a:prstGeom prst="rect">
            <a:avLst/>
          </a:prstGeom>
        </p:spPr>
        <p:txBody>
          <a:bodyPr/>
          <a:lstStyle/>
          <a:p>
            <a:pPr>
              <a:defRPr/>
            </a:pPr>
            <a:fld id="{C78A2D03-466B-4AD7-AC70-B2955EB43184}" type="slidenum">
              <a:rPr lang="en-US">
                <a:solidFill>
                  <a:schemeClr val="tx1"/>
                </a:solidFill>
              </a:rPr>
              <a:pPr>
                <a:defRPr/>
              </a:pPr>
              <a:t>11</a:t>
            </a:fld>
            <a:endParaRPr lang="en-US" dirty="0">
              <a:solidFill>
                <a:schemeClr val="tx1"/>
              </a:solidFill>
            </a:endParaRPr>
          </a:p>
        </p:txBody>
      </p:sp>
      <p:pic>
        <p:nvPicPr>
          <p:cNvPr id="3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1687" y="2187186"/>
            <a:ext cx="2181225" cy="218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 name="TextBox 35"/>
          <p:cNvSpPr txBox="1"/>
          <p:nvPr/>
        </p:nvSpPr>
        <p:spPr>
          <a:xfrm>
            <a:off x="4648282" y="3622496"/>
            <a:ext cx="1378193" cy="923330"/>
          </a:xfrm>
          <a:prstGeom prst="rect">
            <a:avLst/>
          </a:prstGeom>
          <a:noFill/>
        </p:spPr>
        <p:txBody>
          <a:bodyPr wrap="square">
            <a:spAutoFit/>
          </a:bodyPr>
          <a:lstStyle/>
          <a:p>
            <a:pPr>
              <a:defRPr/>
            </a:pPr>
            <a:r>
              <a:rPr lang="en-US" sz="1350" b="1" dirty="0">
                <a:solidFill>
                  <a:prstClr val="black"/>
                </a:solidFill>
                <a:latin typeface="Calibri"/>
              </a:rPr>
              <a:t>US-LARP MQXF magnet design</a:t>
            </a:r>
          </a:p>
          <a:p>
            <a:pPr>
              <a:defRPr/>
            </a:pPr>
            <a:r>
              <a:rPr lang="en-US" sz="1350" b="1" dirty="0">
                <a:solidFill>
                  <a:prstClr val="black"/>
                </a:solidFill>
                <a:latin typeface="Calibri"/>
              </a:rPr>
              <a:t>Based on Nb</a:t>
            </a:r>
            <a:r>
              <a:rPr lang="en-US" sz="1350" b="1" baseline="-25000" dirty="0">
                <a:solidFill>
                  <a:prstClr val="black"/>
                </a:solidFill>
                <a:latin typeface="Calibri"/>
              </a:rPr>
              <a:t>3</a:t>
            </a:r>
            <a:r>
              <a:rPr lang="en-US" sz="1350" b="1" dirty="0">
                <a:solidFill>
                  <a:prstClr val="black"/>
                </a:solidFill>
                <a:latin typeface="Calibri"/>
              </a:rPr>
              <a:t>Sn</a:t>
            </a:r>
          </a:p>
          <a:p>
            <a:pPr>
              <a:defRPr/>
            </a:pPr>
            <a:r>
              <a:rPr lang="en-US" sz="1350" b="1" dirty="0">
                <a:solidFill>
                  <a:prstClr val="black"/>
                </a:solidFill>
                <a:latin typeface="Calibri"/>
              </a:rPr>
              <a:t>technology</a:t>
            </a:r>
          </a:p>
        </p:txBody>
      </p:sp>
      <p:sp>
        <p:nvSpPr>
          <p:cNvPr id="4" name="TextBox 3">
            <a:extLst>
              <a:ext uri="{FF2B5EF4-FFF2-40B4-BE49-F238E27FC236}">
                <a16:creationId xmlns:a16="http://schemas.microsoft.com/office/drawing/2014/main" id="{BDA82FEB-EF26-C640-92F7-34E16159A34A}"/>
              </a:ext>
            </a:extLst>
          </p:cNvPr>
          <p:cNvSpPr txBox="1"/>
          <p:nvPr/>
        </p:nvSpPr>
        <p:spPr>
          <a:xfrm>
            <a:off x="6725553" y="4986246"/>
            <a:ext cx="2488182" cy="415498"/>
          </a:xfrm>
          <a:prstGeom prst="rect">
            <a:avLst/>
          </a:prstGeom>
          <a:noFill/>
        </p:spPr>
        <p:txBody>
          <a:bodyPr wrap="none" rtlCol="0">
            <a:spAutoFit/>
          </a:bodyPr>
          <a:lstStyle/>
          <a:p>
            <a:r>
              <a:rPr lang="en-US" sz="2100" dirty="0">
                <a:solidFill>
                  <a:srgbClr val="FF0000"/>
                </a:solidFill>
                <a:sym typeface="Wingdings" pitchFamily="2" charset="2"/>
              </a:rPr>
              <a:t> Longer magnets</a:t>
            </a:r>
            <a:endParaRPr lang="en-US" sz="2100" dirty="0">
              <a:solidFill>
                <a:srgbClr val="FF0000"/>
              </a:solidFill>
            </a:endParaRPr>
          </a:p>
        </p:txBody>
      </p:sp>
      <p:sp>
        <p:nvSpPr>
          <p:cNvPr id="37" name="Content Placeholder 2">
            <a:extLst>
              <a:ext uri="{FF2B5EF4-FFF2-40B4-BE49-F238E27FC236}">
                <a16:creationId xmlns:a16="http://schemas.microsoft.com/office/drawing/2014/main" id="{4B88B400-2830-DC47-81B9-FAED9ECE79EC}"/>
              </a:ext>
            </a:extLst>
          </p:cNvPr>
          <p:cNvSpPr txBox="1">
            <a:spLocks/>
          </p:cNvSpPr>
          <p:nvPr/>
        </p:nvSpPr>
        <p:spPr bwMode="auto">
          <a:xfrm>
            <a:off x="727367" y="4437449"/>
            <a:ext cx="6858000" cy="49730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68558" tIns="34279" rIns="68558" bIns="34279"/>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a:spcBef>
                <a:spcPct val="20000"/>
              </a:spcBef>
              <a:buClr>
                <a:schemeClr val="accent1"/>
              </a:buClr>
              <a:buSzPct val="65000"/>
            </a:pPr>
            <a:r>
              <a:rPr lang="en-US" sz="1500" dirty="0">
                <a:solidFill>
                  <a:srgbClr val="5BC1E6"/>
                </a:solidFill>
                <a:latin typeface="Arial" charset="0"/>
                <a:sym typeface="Wingdings" pitchFamily="2" charset="2"/>
              </a:rPr>
              <a:t></a:t>
            </a:r>
            <a:r>
              <a:rPr lang="en-US" dirty="0">
                <a:solidFill>
                  <a:srgbClr val="008000"/>
                </a:solidFill>
                <a:latin typeface="Arial" charset="0"/>
                <a:sym typeface="Wingdings" pitchFamily="2" charset="2"/>
              </a:rPr>
              <a:t>  </a:t>
            </a:r>
            <a:r>
              <a:rPr lang="en-US" dirty="0">
                <a:solidFill>
                  <a:srgbClr val="008000"/>
                </a:solidFill>
                <a:latin typeface="Arial" charset="0"/>
                <a:sym typeface="Wingdings"/>
              </a:rPr>
              <a:t>New, brittle superconductor!</a:t>
            </a:r>
            <a:endParaRPr lang="en-US" baseline="30000" dirty="0">
              <a:solidFill>
                <a:srgbClr val="000090"/>
              </a:solidFill>
              <a:latin typeface="Arial" charset="0"/>
            </a:endParaRPr>
          </a:p>
        </p:txBody>
      </p:sp>
      <p:sp>
        <p:nvSpPr>
          <p:cNvPr id="34" name="Content Placeholder 2">
            <a:extLst>
              <a:ext uri="{FF2B5EF4-FFF2-40B4-BE49-F238E27FC236}">
                <a16:creationId xmlns:a16="http://schemas.microsoft.com/office/drawing/2014/main" id="{2A3B1139-8F30-1446-9AC9-E88E17DDF008}"/>
              </a:ext>
            </a:extLst>
          </p:cNvPr>
          <p:cNvSpPr txBox="1">
            <a:spLocks/>
          </p:cNvSpPr>
          <p:nvPr/>
        </p:nvSpPr>
        <p:spPr bwMode="auto">
          <a:xfrm>
            <a:off x="741558" y="4447637"/>
            <a:ext cx="6858000" cy="49730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68558" tIns="34279" rIns="68558" bIns="34279"/>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a:spcBef>
                <a:spcPct val="20000"/>
              </a:spcBef>
              <a:buClr>
                <a:schemeClr val="accent1"/>
              </a:buClr>
              <a:buSzPct val="65000"/>
            </a:pPr>
            <a:r>
              <a:rPr lang="en-US" sz="1500" dirty="0">
                <a:solidFill>
                  <a:srgbClr val="5BC1E6"/>
                </a:solidFill>
                <a:latin typeface="Arial" charset="0"/>
                <a:sym typeface="Wingdings" pitchFamily="2" charset="2"/>
              </a:rPr>
              <a:t></a:t>
            </a:r>
            <a:r>
              <a:rPr lang="en-US" dirty="0">
                <a:solidFill>
                  <a:srgbClr val="008000"/>
                </a:solidFill>
                <a:latin typeface="Arial" charset="0"/>
                <a:sym typeface="Wingdings" pitchFamily="2" charset="2"/>
              </a:rPr>
              <a:t>  </a:t>
            </a:r>
            <a:r>
              <a:rPr lang="en-US" dirty="0">
                <a:solidFill>
                  <a:srgbClr val="008000"/>
                </a:solidFill>
                <a:latin typeface="Arial" charset="0"/>
                <a:sym typeface="Wingdings"/>
              </a:rPr>
              <a:t>New magnet technology!</a:t>
            </a:r>
            <a:endParaRPr lang="en-US" baseline="30000" dirty="0">
              <a:solidFill>
                <a:srgbClr val="000090"/>
              </a:solidFill>
              <a:latin typeface="Arial" charset="0"/>
            </a:endParaRPr>
          </a:p>
        </p:txBody>
      </p:sp>
      <p:sp>
        <p:nvSpPr>
          <p:cNvPr id="3" name="Rounded Rectangle 2">
            <a:extLst>
              <a:ext uri="{FF2B5EF4-FFF2-40B4-BE49-F238E27FC236}">
                <a16:creationId xmlns:a16="http://schemas.microsoft.com/office/drawing/2014/main" id="{2D440885-E291-FE40-BA1C-04A85AFECAD9}"/>
              </a:ext>
            </a:extLst>
          </p:cNvPr>
          <p:cNvSpPr/>
          <p:nvPr/>
        </p:nvSpPr>
        <p:spPr>
          <a:xfrm>
            <a:off x="1108177" y="3800567"/>
            <a:ext cx="3491090" cy="1178058"/>
          </a:xfrm>
          <a:prstGeom prst="roundRect">
            <a:avLst/>
          </a:prstGeom>
          <a:noFill/>
          <a:ln w="635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09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childTnLst>
                                </p:cTn>
                              </p:par>
                              <p:par>
                                <p:cTn id="28" presetID="9"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dissolve">
                                      <p:cBhvr>
                                        <p:cTn id="30" dur="500"/>
                                        <p:tgtEl>
                                          <p:spTgt spid="3"/>
                                        </p:tgtEl>
                                      </p:cBhvr>
                                    </p:animEffect>
                                  </p:childTnLst>
                                </p:cTn>
                              </p:par>
                              <p:par>
                                <p:cTn id="31" presetID="9"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dissolve">
                                      <p:cBhvr>
                                        <p:cTn id="33" dur="500"/>
                                        <p:tgtEl>
                                          <p:spTgt spid="3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dissolve">
                                      <p:cBhvr>
                                        <p:cTn id="36" dur="500"/>
                                        <p:tgtEl>
                                          <p:spTgt spid="36"/>
                                        </p:tgtEl>
                                      </p:cBhvr>
                                    </p:animEffect>
                                  </p:childTnLst>
                                </p:cTn>
                              </p:par>
                              <p:par>
                                <p:cTn id="37" presetID="1" presetClass="exit" presetSubtype="0" fill="hold" nodeType="with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3" grpId="0" animBg="1"/>
      <p:bldP spid="36" grpId="0"/>
      <p:bldP spid="4" grpId="0"/>
      <p:bldP spid="37" grpId="0" animBg="1"/>
      <p:bldP spid="34"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Lee-plo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8516" y="520918"/>
            <a:ext cx="7556283" cy="5455241"/>
          </a:xfrm>
          <a:prstGeom prst="rect">
            <a:avLst/>
          </a:prstGeom>
        </p:spPr>
      </p:pic>
      <p:sp>
        <p:nvSpPr>
          <p:cNvPr id="30" name="TextBox 29"/>
          <p:cNvSpPr txBox="1"/>
          <p:nvPr/>
        </p:nvSpPr>
        <p:spPr>
          <a:xfrm>
            <a:off x="7277418" y="2550810"/>
            <a:ext cx="1294761" cy="2617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26757" tIns="26757" rIns="26757" bIns="26757" numCol="1" spcCol="26758" rtlCol="0" anchor="ctr">
            <a:spAutoFit/>
          </a:bodyPr>
          <a:lstStyle/>
          <a:p>
            <a:pPr defTabSz="307733" latinLnBrk="1"/>
            <a:r>
              <a:rPr lang="en-GB" sz="1350" kern="0" dirty="0">
                <a:solidFill>
                  <a:srgbClr val="535353"/>
                </a:solidFill>
                <a:latin typeface="Arial"/>
                <a:ea typeface="Gill Sans Light"/>
                <a:cs typeface="Arial"/>
                <a:sym typeface="Gill Sans Light"/>
              </a:rPr>
              <a:t>source: L. Rossi</a:t>
            </a:r>
          </a:p>
        </p:txBody>
      </p:sp>
      <p:sp>
        <p:nvSpPr>
          <p:cNvPr id="7" name="Slide Number Placeholder 2">
            <a:extLst>
              <a:ext uri="{FF2B5EF4-FFF2-40B4-BE49-F238E27FC236}">
                <a16:creationId xmlns:a16="http://schemas.microsoft.com/office/drawing/2014/main" id="{74268F2F-2061-A346-9E6B-08AAAE53BC47}"/>
              </a:ext>
            </a:extLst>
          </p:cNvPr>
          <p:cNvSpPr txBox="1">
            <a:spLocks/>
          </p:cNvSpPr>
          <p:nvPr/>
        </p:nvSpPr>
        <p:spPr>
          <a:xfrm>
            <a:off x="8871540" y="6549044"/>
            <a:ext cx="266700" cy="240030"/>
          </a:xfrm>
          <a:prstGeom prst="rect">
            <a:avLst/>
          </a:prstGeom>
        </p:spPr>
        <p:txBody>
          <a:bodyPr vert="horz" lIns="68580" tIns="0" rIns="6858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z="900"/>
              <a:pPr>
                <a:defRPr/>
              </a:pPr>
              <a:t>12</a:t>
            </a:fld>
            <a:endParaRPr lang="en-US" sz="900" dirty="0"/>
          </a:p>
        </p:txBody>
      </p:sp>
      <p:sp>
        <p:nvSpPr>
          <p:cNvPr id="1172482" name="Rectangle 2"/>
          <p:cNvSpPr>
            <a:spLocks noGrp="1" noChangeArrowheads="1"/>
          </p:cNvSpPr>
          <p:nvPr>
            <p:ph type="title"/>
          </p:nvPr>
        </p:nvSpPr>
        <p:spPr>
          <a:xfrm>
            <a:off x="6907145" y="-210278"/>
            <a:ext cx="2149610" cy="1296128"/>
          </a:xfrm>
        </p:spPr>
        <p:txBody>
          <a:bodyPr/>
          <a:lstStyle/>
          <a:p>
            <a:pPr algn="l" eaLnBrk="1" hangingPunct="1">
              <a:defRPr/>
            </a:pPr>
            <a:r>
              <a:rPr lang="en-US" sz="2700" u="sng" dirty="0">
                <a:solidFill>
                  <a:srgbClr val="FF0000"/>
                </a:solidFill>
              </a:rPr>
              <a:t>SC Magnet </a:t>
            </a:r>
            <a:br>
              <a:rPr lang="en-US" sz="2700" u="sng" dirty="0">
                <a:solidFill>
                  <a:srgbClr val="FF0000"/>
                </a:solidFill>
              </a:rPr>
            </a:br>
            <a:r>
              <a:rPr lang="en-US" sz="2700" u="sng" dirty="0">
                <a:solidFill>
                  <a:srgbClr val="FF0000"/>
                </a:solidFill>
              </a:rPr>
              <a:t>Technology</a:t>
            </a:r>
          </a:p>
        </p:txBody>
      </p:sp>
      <p:cxnSp>
        <p:nvCxnSpPr>
          <p:cNvPr id="3" name="Straight Connector 2">
            <a:extLst>
              <a:ext uri="{FF2B5EF4-FFF2-40B4-BE49-F238E27FC236}">
                <a16:creationId xmlns:a16="http://schemas.microsoft.com/office/drawing/2014/main" id="{2A9F3CD6-982D-854B-83CC-7CF930990DE8}"/>
              </a:ext>
            </a:extLst>
          </p:cNvPr>
          <p:cNvCxnSpPr/>
          <p:nvPr/>
        </p:nvCxnSpPr>
        <p:spPr>
          <a:xfrm>
            <a:off x="2302328" y="1085850"/>
            <a:ext cx="0" cy="3453493"/>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sp>
        <p:nvSpPr>
          <p:cNvPr id="4" name="Right Arrow 3">
            <a:extLst>
              <a:ext uri="{FF2B5EF4-FFF2-40B4-BE49-F238E27FC236}">
                <a16:creationId xmlns:a16="http://schemas.microsoft.com/office/drawing/2014/main" id="{7F9CBC6B-2E0C-E649-8BCD-4FF020CDAB0F}"/>
              </a:ext>
            </a:extLst>
          </p:cNvPr>
          <p:cNvSpPr/>
          <p:nvPr/>
        </p:nvSpPr>
        <p:spPr>
          <a:xfrm>
            <a:off x="2392136" y="2579914"/>
            <a:ext cx="481693" cy="155122"/>
          </a:xfrm>
          <a:prstGeom prst="rightArrow">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13" name="Straight Connector 12">
            <a:extLst>
              <a:ext uri="{FF2B5EF4-FFF2-40B4-BE49-F238E27FC236}">
                <a16:creationId xmlns:a16="http://schemas.microsoft.com/office/drawing/2014/main" id="{47FFC04D-A247-034B-A0C7-0F98A8E5D46B}"/>
              </a:ext>
            </a:extLst>
          </p:cNvPr>
          <p:cNvCxnSpPr/>
          <p:nvPr/>
        </p:nvCxnSpPr>
        <p:spPr>
          <a:xfrm>
            <a:off x="3050056" y="1085850"/>
            <a:ext cx="0" cy="3453493"/>
          </a:xfrm>
          <a:prstGeom prst="line">
            <a:avLst/>
          </a:prstGeom>
          <a:ln w="50800">
            <a:solidFill>
              <a:schemeClr val="bg2"/>
            </a:solidFill>
          </a:ln>
        </p:spPr>
        <p:style>
          <a:lnRef idx="2">
            <a:schemeClr val="accent1"/>
          </a:lnRef>
          <a:fillRef idx="0">
            <a:schemeClr val="accent1"/>
          </a:fillRef>
          <a:effectRef idx="1">
            <a:schemeClr val="accent1"/>
          </a:effectRef>
          <a:fontRef idx="minor">
            <a:schemeClr val="tx1"/>
          </a:fontRef>
        </p:style>
      </p:cxnSp>
      <p:sp>
        <p:nvSpPr>
          <p:cNvPr id="5" name="Bent-Up Arrow 4">
            <a:extLst>
              <a:ext uri="{FF2B5EF4-FFF2-40B4-BE49-F238E27FC236}">
                <a16:creationId xmlns:a16="http://schemas.microsoft.com/office/drawing/2014/main" id="{B2A868DB-A8CE-A442-BEF1-84D7494800C1}"/>
              </a:ext>
            </a:extLst>
          </p:cNvPr>
          <p:cNvSpPr/>
          <p:nvPr/>
        </p:nvSpPr>
        <p:spPr>
          <a:xfrm>
            <a:off x="3091029" y="2046734"/>
            <a:ext cx="690794" cy="483687"/>
          </a:xfrm>
          <a:prstGeom prst="bentUpArrow">
            <a:avLst>
              <a:gd name="adj1" fmla="val 16560"/>
              <a:gd name="adj2" fmla="val 11497"/>
              <a:gd name="adj3" fmla="val 23312"/>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5" name="Bent-Up Arrow 14">
            <a:extLst>
              <a:ext uri="{FF2B5EF4-FFF2-40B4-BE49-F238E27FC236}">
                <a16:creationId xmlns:a16="http://schemas.microsoft.com/office/drawing/2014/main" id="{2EFEE4E8-20B5-E242-8128-7FAF6237428E}"/>
              </a:ext>
            </a:extLst>
          </p:cNvPr>
          <p:cNvSpPr/>
          <p:nvPr/>
        </p:nvSpPr>
        <p:spPr>
          <a:xfrm flipV="1">
            <a:off x="3164358" y="2637062"/>
            <a:ext cx="690794" cy="253093"/>
          </a:xfrm>
          <a:prstGeom prst="bentUpArrow">
            <a:avLst>
              <a:gd name="adj1" fmla="val 26237"/>
              <a:gd name="adj2" fmla="val 24626"/>
              <a:gd name="adj3" fmla="val 33440"/>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6" name="Text Placeholder 6">
            <a:extLst>
              <a:ext uri="{FF2B5EF4-FFF2-40B4-BE49-F238E27FC236}">
                <a16:creationId xmlns:a16="http://schemas.microsoft.com/office/drawing/2014/main" id="{168EE0C6-3108-0540-8C88-EB687B908C93}"/>
              </a:ext>
            </a:extLst>
          </p:cNvPr>
          <p:cNvSpPr txBox="1">
            <a:spLocks/>
          </p:cNvSpPr>
          <p:nvPr/>
        </p:nvSpPr>
        <p:spPr bwMode="auto">
          <a:xfrm>
            <a:off x="6334147" y="2879068"/>
            <a:ext cx="2670743" cy="2944286"/>
          </a:xfrm>
          <a:prstGeom prst="rect">
            <a:avLst/>
          </a:prstGeom>
          <a:solidFill>
            <a:schemeClr val="accent1">
              <a:lumMod val="20000"/>
              <a:lumOff val="80000"/>
            </a:schemeClr>
          </a:solidFill>
          <a:ln>
            <a:noFill/>
          </a:ln>
          <a:effectLst/>
          <a:extLst>
            <a:ext uri="{FAA26D3D-D897-4be2-8F04-BA451C77F1D7}">
              <ma14:placeholderFlag xmlns:ma14="http://schemas.microsoft.com/office/mac/drawingml/2011/main" xmlns="" val="1"/>
            </a:ext>
          </a:extLst>
        </p:spPr>
        <p:txBody>
          <a:bodyPr vert="horz" wrap="square" lIns="68536" tIns="34269" rIns="68536" bIns="34269" numCol="1" anchor="t" anchorCtr="0" compatLnSpc="1">
            <a:prstTxWarp prst="textNoShape">
              <a:avLst/>
            </a:prstTxWarp>
            <a:normAutofit fontScale="77500" lnSpcReduction="20000"/>
          </a:bodyPr>
          <a:lstStyle>
            <a:lvl1pPr marL="342796" indent="-342796" algn="l" rtl="0" eaLnBrk="0" fontAlgn="base" hangingPunct="0">
              <a:spcBef>
                <a:spcPct val="20000"/>
              </a:spcBef>
              <a:spcAft>
                <a:spcPct val="0"/>
              </a:spcAft>
              <a:buClr>
                <a:schemeClr val="accent1"/>
              </a:buClr>
              <a:buSzPct val="65000"/>
              <a:buFont typeface="Wingdings" charset="0"/>
              <a:buChar char="n"/>
              <a:defRPr sz="3000">
                <a:solidFill>
                  <a:schemeClr val="tx1"/>
                </a:solidFill>
                <a:latin typeface="+mn-lt"/>
                <a:ea typeface="+mn-ea"/>
                <a:cs typeface="ＭＳ Ｐゴシック" charset="0"/>
              </a:defRPr>
            </a:lvl1pPr>
            <a:lvl2pPr marL="669719" indent="-325338" algn="l" rtl="0" eaLnBrk="0" fontAlgn="base" hangingPunct="0">
              <a:spcBef>
                <a:spcPct val="20000"/>
              </a:spcBef>
              <a:spcAft>
                <a:spcPct val="0"/>
              </a:spcAft>
              <a:buClr>
                <a:schemeClr val="accent2"/>
              </a:buClr>
              <a:buSzPct val="60000"/>
              <a:buFont typeface="Wingdings" charset="0"/>
              <a:buChar char="q"/>
              <a:defRPr sz="2600">
                <a:solidFill>
                  <a:schemeClr val="tx1"/>
                </a:solidFill>
                <a:latin typeface="+mn-lt"/>
                <a:ea typeface="+mn-ea"/>
              </a:defRPr>
            </a:lvl2pPr>
            <a:lvl3pPr marL="1022037" indent="-350730" algn="l" rtl="0" eaLnBrk="0" fontAlgn="base" hangingPunct="0">
              <a:spcBef>
                <a:spcPct val="20000"/>
              </a:spcBef>
              <a:spcAft>
                <a:spcPct val="0"/>
              </a:spcAft>
              <a:buClr>
                <a:schemeClr val="accent1"/>
              </a:buClr>
              <a:buSzPct val="65000"/>
              <a:buFont typeface="Wingdings" charset="0"/>
              <a:buChar char="n"/>
              <a:defRPr sz="2200">
                <a:solidFill>
                  <a:schemeClr val="tx1"/>
                </a:solidFill>
                <a:latin typeface="+mn-lt"/>
                <a:ea typeface="+mn-ea"/>
              </a:defRPr>
            </a:lvl3pPr>
            <a:lvl4pPr marL="1339439" indent="-315817" algn="l" rtl="0" eaLnBrk="0" fontAlgn="base" hangingPunct="0">
              <a:spcBef>
                <a:spcPct val="20000"/>
              </a:spcBef>
              <a:spcAft>
                <a:spcPct val="0"/>
              </a:spcAft>
              <a:buClr>
                <a:schemeClr val="accent2"/>
              </a:buClr>
              <a:buSzPct val="70000"/>
              <a:buFont typeface="Wingdings" charset="0"/>
              <a:buChar char="q"/>
              <a:defRPr sz="2000">
                <a:solidFill>
                  <a:schemeClr val="tx1"/>
                </a:solidFill>
                <a:latin typeface="+mn-lt"/>
                <a:ea typeface="+mn-ea"/>
              </a:defRPr>
            </a:lvl4pPr>
            <a:lvl5pPr marL="1679059" indent="-338035" algn="l" rtl="0" eaLnBrk="0" fontAlgn="base" hangingPunct="0">
              <a:spcBef>
                <a:spcPct val="20000"/>
              </a:spcBef>
              <a:spcAft>
                <a:spcPct val="0"/>
              </a:spcAft>
              <a:buClr>
                <a:schemeClr val="accent1"/>
              </a:buClr>
              <a:buSzPct val="75000"/>
              <a:buFont typeface="Wingdings" charset="0"/>
              <a:buChar char="§"/>
              <a:defRPr sz="2000">
                <a:solidFill>
                  <a:schemeClr val="tx1"/>
                </a:solidFill>
                <a:latin typeface="+mn-lt"/>
                <a:ea typeface="+mn-ea"/>
              </a:defRPr>
            </a:lvl5pPr>
            <a:lvl6pPr marL="2136120"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6pPr>
            <a:lvl7pPr marL="2593178"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7pPr>
            <a:lvl8pPr marL="3050239"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8pPr>
            <a:lvl9pPr marL="3507296"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9pPr>
          </a:lstStyle>
          <a:p>
            <a:pPr marL="0" indent="0">
              <a:spcBef>
                <a:spcPts val="0"/>
              </a:spcBef>
              <a:buNone/>
            </a:pPr>
            <a:endParaRPr lang="en-GB" sz="1725" u="sng" dirty="0">
              <a:solidFill>
                <a:srgbClr val="000090"/>
              </a:solidFill>
            </a:endParaRPr>
          </a:p>
          <a:p>
            <a:pPr marL="0" indent="0">
              <a:spcBef>
                <a:spcPts val="0"/>
              </a:spcBef>
              <a:buNone/>
            </a:pPr>
            <a:r>
              <a:rPr lang="en-GB" sz="1725" u="sng" dirty="0">
                <a:solidFill>
                  <a:srgbClr val="000090"/>
                </a:solidFill>
              </a:rPr>
              <a:t>Nb</a:t>
            </a:r>
            <a:r>
              <a:rPr lang="en-GB" sz="1725" u="sng" baseline="-25000" dirty="0">
                <a:solidFill>
                  <a:srgbClr val="000090"/>
                </a:solidFill>
              </a:rPr>
              <a:t>3</a:t>
            </a:r>
            <a:r>
              <a:rPr lang="en-GB" sz="1725" u="sng" dirty="0">
                <a:solidFill>
                  <a:srgbClr val="000090"/>
                </a:solidFill>
              </a:rPr>
              <a:t>Sn</a:t>
            </a:r>
          </a:p>
          <a:p>
            <a:pPr>
              <a:spcBef>
                <a:spcPts val="0"/>
              </a:spcBef>
            </a:pPr>
            <a:endParaRPr lang="en-GB" sz="1500" u="sng" dirty="0">
              <a:solidFill>
                <a:srgbClr val="000090"/>
              </a:solidFill>
            </a:endParaRPr>
          </a:p>
          <a:p>
            <a:pPr>
              <a:spcBef>
                <a:spcPts val="0"/>
              </a:spcBef>
            </a:pPr>
            <a:r>
              <a:rPr lang="en-GB" sz="1500" dirty="0"/>
              <a:t>HL-LHC with 11-12T</a:t>
            </a:r>
          </a:p>
          <a:p>
            <a:pPr>
              <a:spcBef>
                <a:spcPts val="0"/>
              </a:spcBef>
            </a:pPr>
            <a:r>
              <a:rPr lang="en-GB" sz="1500" dirty="0"/>
              <a:t>16 T for HEP</a:t>
            </a:r>
          </a:p>
          <a:p>
            <a:pPr>
              <a:spcBef>
                <a:spcPts val="0"/>
              </a:spcBef>
            </a:pPr>
            <a:r>
              <a:rPr lang="en-GB" sz="1500" dirty="0">
                <a:solidFill>
                  <a:srgbClr val="00B050"/>
                </a:solidFill>
              </a:rPr>
              <a:t>Almost a commodity!</a:t>
            </a:r>
          </a:p>
          <a:p>
            <a:pPr lvl="1">
              <a:spcBef>
                <a:spcPts val="0"/>
              </a:spcBef>
            </a:pPr>
            <a:r>
              <a:rPr lang="en-GB" sz="1500" dirty="0"/>
              <a:t>15-20 t per year for MRI</a:t>
            </a:r>
          </a:p>
          <a:p>
            <a:pPr lvl="1">
              <a:spcBef>
                <a:spcPts val="0"/>
              </a:spcBef>
            </a:pPr>
            <a:r>
              <a:rPr lang="en-GB" sz="1500" dirty="0"/>
              <a:t>ITER needs 500 t</a:t>
            </a:r>
          </a:p>
          <a:p>
            <a:pPr>
              <a:spcBef>
                <a:spcPts val="0"/>
              </a:spcBef>
            </a:pPr>
            <a:r>
              <a:rPr lang="en-GB" sz="1500" dirty="0">
                <a:solidFill>
                  <a:srgbClr val="FF0000"/>
                </a:solidFill>
              </a:rPr>
              <a:t>ca x5 cost LHC </a:t>
            </a:r>
            <a:r>
              <a:rPr lang="en-GB" sz="1500" dirty="0" err="1">
                <a:solidFill>
                  <a:srgbClr val="FF0000"/>
                </a:solidFill>
              </a:rPr>
              <a:t>Nb-Ti</a:t>
            </a:r>
            <a:endParaRPr lang="en-GB" sz="1500" dirty="0">
              <a:solidFill>
                <a:srgbClr val="FF0000"/>
              </a:solidFill>
            </a:endParaRPr>
          </a:p>
          <a:p>
            <a:pPr>
              <a:spcBef>
                <a:spcPts val="0"/>
              </a:spcBef>
            </a:pPr>
            <a:r>
              <a:rPr lang="en-GB" sz="1500" dirty="0">
                <a:solidFill>
                  <a:srgbClr val="FF0000"/>
                </a:solidFill>
              </a:rPr>
              <a:t>Brittle material</a:t>
            </a:r>
          </a:p>
          <a:p>
            <a:pPr marL="258286" lvl="1" indent="0">
              <a:spcBef>
                <a:spcPts val="0"/>
              </a:spcBef>
              <a:buNone/>
            </a:pPr>
            <a:endParaRPr lang="en-GB" sz="1200" dirty="0"/>
          </a:p>
          <a:p>
            <a:pPr marL="258286" lvl="1" indent="0">
              <a:spcBef>
                <a:spcPts val="0"/>
              </a:spcBef>
              <a:buNone/>
            </a:pPr>
            <a:endParaRPr lang="en-GB" sz="1200" dirty="0"/>
          </a:p>
          <a:p>
            <a:pPr marL="258286" lvl="1" indent="0">
              <a:spcBef>
                <a:spcPts val="0"/>
              </a:spcBef>
              <a:buNone/>
            </a:pPr>
            <a:endParaRPr lang="en-GB" sz="1200" dirty="0"/>
          </a:p>
          <a:p>
            <a:pPr marL="0" indent="0">
              <a:spcBef>
                <a:spcPts val="0"/>
              </a:spcBef>
              <a:buNone/>
            </a:pPr>
            <a:r>
              <a:rPr lang="en-GB" sz="1725" u="sng" dirty="0">
                <a:solidFill>
                  <a:srgbClr val="000090"/>
                </a:solidFill>
              </a:rPr>
              <a:t>HTS</a:t>
            </a:r>
            <a:r>
              <a:rPr lang="en-GB" sz="1725" dirty="0">
                <a:solidFill>
                  <a:srgbClr val="000090"/>
                </a:solidFill>
              </a:rPr>
              <a:t> (needed </a:t>
            </a:r>
            <a:r>
              <a:rPr lang="en-GB" sz="1725" dirty="0">
                <a:solidFill>
                  <a:srgbClr val="000090"/>
                </a:solidFill>
                <a:sym typeface="Wingdings"/>
              </a:rPr>
              <a:t> 20 T)</a:t>
            </a:r>
          </a:p>
          <a:p>
            <a:pPr marL="0" indent="0">
              <a:spcBef>
                <a:spcPts val="0"/>
              </a:spcBef>
              <a:buNone/>
            </a:pPr>
            <a:r>
              <a:rPr lang="en-GB" sz="1725" dirty="0">
                <a:solidFill>
                  <a:srgbClr val="000090"/>
                </a:solidFill>
                <a:sym typeface="Wingdings"/>
              </a:rPr>
              <a:t>       on going R&amp;D!</a:t>
            </a:r>
          </a:p>
          <a:p>
            <a:pPr marL="0" indent="0">
              <a:spcBef>
                <a:spcPts val="0"/>
              </a:spcBef>
              <a:buNone/>
            </a:pPr>
            <a:endParaRPr lang="en-GB" sz="1200" dirty="0">
              <a:solidFill>
                <a:srgbClr val="000090"/>
              </a:solidFill>
              <a:sym typeface="Wingdings"/>
            </a:endParaRPr>
          </a:p>
          <a:p>
            <a:pPr>
              <a:spcBef>
                <a:spcPts val="0"/>
              </a:spcBef>
            </a:pPr>
            <a:r>
              <a:rPr lang="en-GB" sz="1500" dirty="0">
                <a:solidFill>
                  <a:srgbClr val="FF0000"/>
                </a:solidFill>
                <a:sym typeface="Wingdings"/>
              </a:rPr>
              <a:t>Bi-2212: cost today 2-5x Nb</a:t>
            </a:r>
            <a:r>
              <a:rPr lang="en-GB" sz="1500" baseline="-25000" dirty="0">
                <a:solidFill>
                  <a:srgbClr val="FF0000"/>
                </a:solidFill>
                <a:sym typeface="Wingdings"/>
              </a:rPr>
              <a:t>3</a:t>
            </a:r>
            <a:r>
              <a:rPr lang="en-GB" sz="1500" dirty="0">
                <a:solidFill>
                  <a:srgbClr val="FF0000"/>
                </a:solidFill>
                <a:sym typeface="Wingdings"/>
              </a:rPr>
              <a:t>Sn</a:t>
            </a:r>
          </a:p>
          <a:p>
            <a:pPr>
              <a:spcBef>
                <a:spcPts val="0"/>
              </a:spcBef>
            </a:pPr>
            <a:r>
              <a:rPr lang="en-GB" sz="1500" dirty="0">
                <a:solidFill>
                  <a:srgbClr val="FF0000"/>
                </a:solidFill>
                <a:sym typeface="Wingdings"/>
              </a:rPr>
              <a:t>YBCO: cost today 10x Nb</a:t>
            </a:r>
            <a:r>
              <a:rPr lang="en-GB" sz="1500" baseline="-25000" dirty="0">
                <a:solidFill>
                  <a:srgbClr val="FF0000"/>
                </a:solidFill>
                <a:sym typeface="Wingdings"/>
              </a:rPr>
              <a:t>3</a:t>
            </a:r>
            <a:r>
              <a:rPr lang="en-GB" sz="1500" dirty="0">
                <a:solidFill>
                  <a:srgbClr val="FF0000"/>
                </a:solidFill>
                <a:sym typeface="Wingdings"/>
              </a:rPr>
              <a:t>Sn</a:t>
            </a:r>
            <a:endParaRPr lang="en-GB" sz="1575" dirty="0">
              <a:solidFill>
                <a:srgbClr val="FF0000"/>
              </a:solidFill>
            </a:endParaRPr>
          </a:p>
          <a:p>
            <a:endParaRPr lang="en-GB" sz="1275" dirty="0"/>
          </a:p>
        </p:txBody>
      </p:sp>
    </p:spTree>
    <p:extLst>
      <p:ext uri="{BB962C8B-B14F-4D97-AF65-F5344CB8AC3E}">
        <p14:creationId xmlns:p14="http://schemas.microsoft.com/office/powerpoint/2010/main" val="13876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par>
                          <p:cTn id="23" fill="hold">
                            <p:stCondLst>
                              <p:cond delay="500"/>
                            </p:stCondLst>
                            <p:childTnLst>
                              <p:par>
                                <p:cTn id="24" presetID="9"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dissolv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ssolv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0B9E8D9-B9C1-8740-B720-BD1A07FAA772}"/>
              </a:ext>
            </a:extLst>
          </p:cNvPr>
          <p:cNvSpPr/>
          <p:nvPr/>
        </p:nvSpPr>
        <p:spPr>
          <a:xfrm>
            <a:off x="1143000" y="5492911"/>
            <a:ext cx="933450" cy="5049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2" name="Picture 1"/>
          <p:cNvPicPr>
            <a:picLocks noChangeAspect="1"/>
          </p:cNvPicPr>
          <p:nvPr/>
        </p:nvPicPr>
        <p:blipFill>
          <a:blip r:embed="rId2"/>
          <a:stretch>
            <a:fillRect/>
          </a:stretch>
        </p:blipFill>
        <p:spPr>
          <a:xfrm>
            <a:off x="374086" y="647776"/>
            <a:ext cx="7546285" cy="5116009"/>
          </a:xfrm>
          <a:prstGeom prst="rect">
            <a:avLst/>
          </a:prstGeom>
        </p:spPr>
      </p:pic>
      <p:sp>
        <p:nvSpPr>
          <p:cNvPr id="4" name="Title 8"/>
          <p:cNvSpPr txBox="1">
            <a:spLocks/>
          </p:cNvSpPr>
          <p:nvPr/>
        </p:nvSpPr>
        <p:spPr>
          <a:xfrm>
            <a:off x="767220" y="116644"/>
            <a:ext cx="6482954" cy="556257"/>
          </a:xfrm>
          <a:prstGeom prst="rect">
            <a:avLst/>
          </a:prstGeom>
        </p:spPr>
        <p:txBody>
          <a:bodyPr>
            <a:normAutofit lnSpcReduction="10000"/>
          </a:bodyPr>
          <a:lstStyle>
            <a:lvl1pPr algn="l" rtl="0" eaLnBrk="0" fontAlgn="base" hangingPunct="0">
              <a:spcBef>
                <a:spcPct val="0"/>
              </a:spcBef>
              <a:spcAft>
                <a:spcPct val="0"/>
              </a:spcAft>
              <a:defRPr sz="4200">
                <a:solidFill>
                  <a:schemeClr val="tx2"/>
                </a:solidFill>
                <a:latin typeface="+mj-lt"/>
                <a:ea typeface="+mj-ea"/>
                <a:cs typeface="ＭＳ Ｐゴシック" charset="0"/>
              </a:defRPr>
            </a:lvl1pPr>
            <a:lvl2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5pPr>
            <a:lvl6pPr marL="457059" algn="l" rtl="0" fontAlgn="base">
              <a:spcBef>
                <a:spcPct val="0"/>
              </a:spcBef>
              <a:spcAft>
                <a:spcPct val="0"/>
              </a:spcAft>
              <a:defRPr sz="4200">
                <a:solidFill>
                  <a:schemeClr val="tx2"/>
                </a:solidFill>
                <a:latin typeface="Garamond" charset="0"/>
                <a:ea typeface="ＭＳ Ｐゴシック" charset="0"/>
              </a:defRPr>
            </a:lvl6pPr>
            <a:lvl7pPr marL="914118" algn="l" rtl="0" fontAlgn="base">
              <a:spcBef>
                <a:spcPct val="0"/>
              </a:spcBef>
              <a:spcAft>
                <a:spcPct val="0"/>
              </a:spcAft>
              <a:defRPr sz="4200">
                <a:solidFill>
                  <a:schemeClr val="tx2"/>
                </a:solidFill>
                <a:latin typeface="Garamond" charset="0"/>
                <a:ea typeface="ＭＳ Ｐゴシック" charset="0"/>
              </a:defRPr>
            </a:lvl7pPr>
            <a:lvl8pPr marL="1371180" algn="l" rtl="0" fontAlgn="base">
              <a:spcBef>
                <a:spcPct val="0"/>
              </a:spcBef>
              <a:spcAft>
                <a:spcPct val="0"/>
              </a:spcAft>
              <a:defRPr sz="4200">
                <a:solidFill>
                  <a:schemeClr val="tx2"/>
                </a:solidFill>
                <a:latin typeface="Garamond" charset="0"/>
                <a:ea typeface="ＭＳ Ｐゴシック" charset="0"/>
              </a:defRPr>
            </a:lvl8pPr>
            <a:lvl9pPr marL="1828239" algn="l" rtl="0" fontAlgn="base">
              <a:spcBef>
                <a:spcPct val="0"/>
              </a:spcBef>
              <a:spcAft>
                <a:spcPct val="0"/>
              </a:spcAft>
              <a:defRPr sz="4200">
                <a:solidFill>
                  <a:schemeClr val="tx2"/>
                </a:solidFill>
                <a:latin typeface="Garamond" charset="0"/>
                <a:ea typeface="ＭＳ Ｐゴシック" charset="0"/>
              </a:defRPr>
            </a:lvl9pPr>
          </a:lstStyle>
          <a:p>
            <a:r>
              <a:rPr lang="en-GB" sz="3150" u="sng" kern="0" dirty="0">
                <a:solidFill>
                  <a:srgbClr val="FF0000"/>
                </a:solidFill>
              </a:rPr>
              <a:t>High Field SC Magnets</a:t>
            </a:r>
          </a:p>
        </p:txBody>
      </p:sp>
      <p:sp>
        <p:nvSpPr>
          <p:cNvPr id="5" name="TextBox 4"/>
          <p:cNvSpPr txBox="1"/>
          <p:nvPr/>
        </p:nvSpPr>
        <p:spPr>
          <a:xfrm>
            <a:off x="3599892" y="5481238"/>
            <a:ext cx="4320480" cy="284863"/>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26754" tIns="26754" rIns="26754" bIns="26754" numCol="1" spcCol="26754" rtlCol="0" anchor="ctr">
            <a:spAutoFit/>
          </a:bodyPr>
          <a:lstStyle/>
          <a:p>
            <a:pPr defTabSz="307701" latinLnBrk="1"/>
            <a:r>
              <a:rPr lang="en-GB" sz="1500" kern="0" dirty="0">
                <a:solidFill>
                  <a:srgbClr val="535353"/>
                </a:solidFill>
                <a:latin typeface="Arial"/>
                <a:ea typeface="Gill Sans Light"/>
                <a:cs typeface="Arial"/>
                <a:sym typeface="Gill Sans Light"/>
              </a:rPr>
              <a:t>courtesy: L. Rossi (CERN)</a:t>
            </a:r>
          </a:p>
        </p:txBody>
      </p:sp>
      <p:sp>
        <p:nvSpPr>
          <p:cNvPr id="7" name="TextBox 6"/>
          <p:cNvSpPr txBox="1"/>
          <p:nvPr/>
        </p:nvSpPr>
        <p:spPr>
          <a:xfrm>
            <a:off x="6202212" y="1289871"/>
            <a:ext cx="2156851" cy="3831818"/>
          </a:xfrm>
          <a:prstGeom prst="rect">
            <a:avLst/>
          </a:prstGeom>
          <a:solidFill>
            <a:schemeClr val="bg1"/>
          </a:solidFill>
        </p:spPr>
        <p:txBody>
          <a:bodyPr wrap="square" rtlCol="0">
            <a:spAutoFit/>
          </a:bodyPr>
          <a:lstStyle/>
          <a:p>
            <a:pPr algn="just"/>
            <a:r>
              <a:rPr lang="en-US" sz="1350" dirty="0">
                <a:solidFill>
                  <a:schemeClr val="bg1"/>
                </a:solidFill>
              </a:rPr>
              <a:t>Transition from </a:t>
            </a:r>
            <a:r>
              <a:rPr lang="en-US" sz="1350" dirty="0" err="1">
                <a:solidFill>
                  <a:schemeClr val="bg1"/>
                </a:solidFill>
              </a:rPr>
              <a:t>NbTi</a:t>
            </a:r>
            <a:r>
              <a:rPr lang="en-US" sz="1350" dirty="0">
                <a:solidFill>
                  <a:schemeClr val="bg1"/>
                </a:solidFill>
              </a:rPr>
              <a:t> to Nb</a:t>
            </a:r>
            <a:r>
              <a:rPr lang="en-US" sz="1350" baseline="-25000" dirty="0">
                <a:solidFill>
                  <a:schemeClr val="bg1"/>
                </a:solidFill>
              </a:rPr>
              <a:t>3</a:t>
            </a:r>
            <a:r>
              <a:rPr lang="en-US" sz="1350" dirty="0">
                <a:solidFill>
                  <a:schemeClr val="bg1"/>
                </a:solidFill>
              </a:rPr>
              <a:t>Sn:</a:t>
            </a:r>
          </a:p>
          <a:p>
            <a:pPr algn="just"/>
            <a:endParaRPr lang="en-US" sz="1350" dirty="0">
              <a:solidFill>
                <a:schemeClr val="bg1"/>
              </a:solidFill>
            </a:endParaRPr>
          </a:p>
          <a:p>
            <a:pPr algn="just"/>
            <a:r>
              <a:rPr lang="en-US" sz="1350" dirty="0">
                <a:solidFill>
                  <a:schemeClr val="bg1"/>
                </a:solidFill>
              </a:rPr>
              <a:t>HL-LH lead the R&amp;D for 11-15T magnets based on Nb</a:t>
            </a:r>
            <a:r>
              <a:rPr lang="en-US" sz="1350" baseline="-25000" dirty="0">
                <a:solidFill>
                  <a:schemeClr val="bg1"/>
                </a:solidFill>
              </a:rPr>
              <a:t>3</a:t>
            </a:r>
            <a:r>
              <a:rPr lang="en-US" sz="1350" dirty="0">
                <a:solidFill>
                  <a:schemeClr val="bg1"/>
                </a:solidFill>
              </a:rPr>
              <a:t>Sn technology:</a:t>
            </a:r>
          </a:p>
          <a:p>
            <a:r>
              <a:rPr lang="en-US" sz="1350" dirty="0">
                <a:solidFill>
                  <a:schemeClr val="bg1"/>
                </a:solidFill>
                <a:sym typeface="Wingdings"/>
              </a:rPr>
              <a:t>15-20 years R&amp;D program</a:t>
            </a:r>
          </a:p>
          <a:p>
            <a:endParaRPr lang="en-US" sz="1350" dirty="0">
              <a:solidFill>
                <a:schemeClr val="bg1"/>
              </a:solidFill>
              <a:sym typeface="Wingdings"/>
            </a:endParaRPr>
          </a:p>
          <a:p>
            <a:pPr algn="just"/>
            <a:r>
              <a:rPr lang="en-US" sz="1350" dirty="0">
                <a:solidFill>
                  <a:schemeClr val="bg1"/>
                </a:solidFill>
                <a:sym typeface="Wingdings"/>
              </a:rPr>
              <a:t>Transition to HTS:</a:t>
            </a:r>
          </a:p>
          <a:p>
            <a:pPr algn="just"/>
            <a:endParaRPr lang="en-US" sz="1350" dirty="0">
              <a:solidFill>
                <a:schemeClr val="bg1"/>
              </a:solidFill>
              <a:sym typeface="Wingdings"/>
            </a:endParaRPr>
          </a:p>
          <a:p>
            <a:pPr algn="just"/>
            <a:r>
              <a:rPr lang="en-US" sz="1350" dirty="0">
                <a:solidFill>
                  <a:schemeClr val="bg1"/>
                </a:solidFill>
                <a:sym typeface="Wingdings"/>
              </a:rPr>
              <a:t>Assume R&amp;D period of similar </a:t>
            </a:r>
            <a:r>
              <a:rPr lang="en-US" sz="1350" dirty="0" err="1">
                <a:solidFill>
                  <a:schemeClr val="bg1"/>
                </a:solidFill>
                <a:sym typeface="Wingdings"/>
              </a:rPr>
              <a:t>siz</a:t>
            </a:r>
            <a:endParaRPr lang="en-US" sz="1350" dirty="0">
              <a:solidFill>
                <a:schemeClr val="bg1"/>
              </a:solidFill>
              <a:sym typeface="Wingdings"/>
            </a:endParaRPr>
          </a:p>
          <a:p>
            <a:pPr algn="just"/>
            <a:endParaRPr lang="en-US" sz="1350" dirty="0">
              <a:solidFill>
                <a:schemeClr val="bg1"/>
              </a:solidFill>
              <a:sym typeface="Wingdings"/>
            </a:endParaRPr>
          </a:p>
          <a:p>
            <a:pPr algn="just"/>
            <a:endParaRPr lang="en-US" sz="1350" dirty="0">
              <a:solidFill>
                <a:schemeClr val="bg1"/>
              </a:solidFill>
              <a:sym typeface="Wingdings"/>
            </a:endParaRPr>
          </a:p>
          <a:p>
            <a:pPr algn="just"/>
            <a:endParaRPr lang="en-US" sz="1350" dirty="0">
              <a:solidFill>
                <a:schemeClr val="bg1"/>
              </a:solidFill>
              <a:sym typeface="Wingdings"/>
            </a:endParaRPr>
          </a:p>
          <a:p>
            <a:pPr algn="just"/>
            <a:r>
              <a:rPr lang="en-US" sz="1350" dirty="0">
                <a:solidFill>
                  <a:schemeClr val="bg1"/>
                </a:solidFill>
                <a:sym typeface="Wingdings"/>
              </a:rPr>
              <a:t>e  2035?</a:t>
            </a:r>
          </a:p>
          <a:p>
            <a:pPr algn="just"/>
            <a:endParaRPr lang="en-US" sz="1350" dirty="0">
              <a:solidFill>
                <a:schemeClr val="bg1"/>
              </a:solidFill>
              <a:sym typeface="Wingdings"/>
            </a:endParaRPr>
          </a:p>
        </p:txBody>
      </p:sp>
      <p:sp>
        <p:nvSpPr>
          <p:cNvPr id="9" name="Slide Number Placeholder 2">
            <a:extLst>
              <a:ext uri="{FF2B5EF4-FFF2-40B4-BE49-F238E27FC236}">
                <a16:creationId xmlns:a16="http://schemas.microsoft.com/office/drawing/2014/main" id="{7747B9CF-B9F0-8443-9EC9-3E71D4C27A64}"/>
              </a:ext>
            </a:extLst>
          </p:cNvPr>
          <p:cNvSpPr txBox="1">
            <a:spLocks/>
          </p:cNvSpPr>
          <p:nvPr/>
        </p:nvSpPr>
        <p:spPr>
          <a:xfrm>
            <a:off x="8877300" y="6617970"/>
            <a:ext cx="266700" cy="240030"/>
          </a:xfrm>
          <a:prstGeom prst="rect">
            <a:avLst/>
          </a:prstGeom>
        </p:spPr>
        <p:txBody>
          <a:bodyPr vert="horz" lIns="68580" tIns="0" rIns="6858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z="900"/>
              <a:pPr>
                <a:defRPr/>
              </a:pPr>
              <a:t>13</a:t>
            </a:fld>
            <a:endParaRPr lang="en-US" sz="900" dirty="0"/>
          </a:p>
        </p:txBody>
      </p:sp>
      <p:sp>
        <p:nvSpPr>
          <p:cNvPr id="12" name="Rectangle 11">
            <a:extLst>
              <a:ext uri="{FF2B5EF4-FFF2-40B4-BE49-F238E27FC236}">
                <a16:creationId xmlns:a16="http://schemas.microsoft.com/office/drawing/2014/main" id="{39D2E497-A143-4644-A23E-F970D665C1D2}"/>
              </a:ext>
            </a:extLst>
          </p:cNvPr>
          <p:cNvSpPr/>
          <p:nvPr/>
        </p:nvSpPr>
        <p:spPr>
          <a:xfrm>
            <a:off x="1143000" y="5469090"/>
            <a:ext cx="933450" cy="5049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1266FEF4-FDF6-5943-B77C-119548C059D9}"/>
              </a:ext>
            </a:extLst>
          </p:cNvPr>
          <p:cNvSpPr/>
          <p:nvPr/>
        </p:nvSpPr>
        <p:spPr>
          <a:xfrm>
            <a:off x="552312" y="703084"/>
            <a:ext cx="7546286" cy="509221"/>
          </a:xfrm>
          <a:prstGeom prst="rect">
            <a:avLst/>
          </a:prstGeom>
          <a:solidFill>
            <a:schemeClr val="bg1"/>
          </a:solidFill>
          <a:ln>
            <a:solidFill>
              <a:schemeClr val="bg1"/>
            </a:solid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TextBox 2"/>
          <p:cNvSpPr txBox="1"/>
          <p:nvPr/>
        </p:nvSpPr>
        <p:spPr>
          <a:xfrm>
            <a:off x="552313" y="739208"/>
            <a:ext cx="6912768" cy="415498"/>
          </a:xfrm>
          <a:prstGeom prst="rect">
            <a:avLst/>
          </a:prstGeom>
          <a:solidFill>
            <a:schemeClr val="bg1"/>
          </a:solidFill>
        </p:spPr>
        <p:txBody>
          <a:bodyPr wrap="square" rtlCol="0">
            <a:spAutoFit/>
          </a:bodyPr>
          <a:lstStyle/>
          <a:p>
            <a:pPr algn="l"/>
            <a:r>
              <a:rPr lang="en-US" sz="2100" dirty="0"/>
              <a:t>Magnet development requires substantial R&amp;D effort!!!</a:t>
            </a:r>
          </a:p>
        </p:txBody>
      </p:sp>
      <p:pic>
        <p:nvPicPr>
          <p:cNvPr id="17" name="Content Placeholder 4">
            <a:extLst>
              <a:ext uri="{FF2B5EF4-FFF2-40B4-BE49-F238E27FC236}">
                <a16:creationId xmlns:a16="http://schemas.microsoft.com/office/drawing/2014/main" id="{2317617E-6880-0C47-9947-ED0CE7CCAF0B}"/>
              </a:ext>
            </a:extLst>
          </p:cNvPr>
          <p:cNvPicPr>
            <a:picLocks noChangeAspect="1"/>
          </p:cNvPicPr>
          <p:nvPr/>
        </p:nvPicPr>
        <p:blipFill>
          <a:blip r:embed="rId3"/>
          <a:stretch>
            <a:fillRect/>
          </a:stretch>
        </p:blipFill>
        <p:spPr>
          <a:xfrm>
            <a:off x="1617612" y="3508773"/>
            <a:ext cx="2391085" cy="1071768"/>
          </a:xfrm>
          <a:prstGeom prst="rect">
            <a:avLst/>
          </a:prstGeom>
        </p:spPr>
      </p:pic>
      <p:sp>
        <p:nvSpPr>
          <p:cNvPr id="6" name="Rectangle 5">
            <a:extLst>
              <a:ext uri="{FF2B5EF4-FFF2-40B4-BE49-F238E27FC236}">
                <a16:creationId xmlns:a16="http://schemas.microsoft.com/office/drawing/2014/main" id="{625E5876-68CE-914D-AE6F-7D56F1F6A862}"/>
              </a:ext>
            </a:extLst>
          </p:cNvPr>
          <p:cNvSpPr/>
          <p:nvPr/>
        </p:nvSpPr>
        <p:spPr>
          <a:xfrm>
            <a:off x="7588469" y="216850"/>
            <a:ext cx="1051034" cy="59842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294033" y="1736412"/>
            <a:ext cx="2342096" cy="3208571"/>
          </a:xfrm>
          <a:prstGeom prst="rect">
            <a:avLst/>
          </a:prstGeom>
          <a:solidFill>
            <a:srgbClr val="407EC0"/>
          </a:solidFill>
        </p:spPr>
        <p:txBody>
          <a:bodyPr wrap="square" rtlCol="0">
            <a:spAutoFit/>
          </a:bodyPr>
          <a:lstStyle/>
          <a:p>
            <a:pPr algn="just"/>
            <a:r>
              <a:rPr lang="en-US" sz="1350" dirty="0">
                <a:solidFill>
                  <a:schemeClr val="bg1"/>
                </a:solidFill>
              </a:rPr>
              <a:t>Transition from </a:t>
            </a:r>
            <a:r>
              <a:rPr lang="en-US" sz="1350" dirty="0" err="1">
                <a:solidFill>
                  <a:schemeClr val="bg1"/>
                </a:solidFill>
              </a:rPr>
              <a:t>NbTi</a:t>
            </a:r>
            <a:r>
              <a:rPr lang="en-US" sz="1350" dirty="0">
                <a:solidFill>
                  <a:schemeClr val="bg1"/>
                </a:solidFill>
              </a:rPr>
              <a:t> to Nb</a:t>
            </a:r>
            <a:r>
              <a:rPr lang="en-US" sz="1350" baseline="-25000" dirty="0">
                <a:solidFill>
                  <a:schemeClr val="bg1"/>
                </a:solidFill>
              </a:rPr>
              <a:t>3</a:t>
            </a:r>
            <a:r>
              <a:rPr lang="en-US" sz="1350" dirty="0">
                <a:solidFill>
                  <a:schemeClr val="bg1"/>
                </a:solidFill>
              </a:rPr>
              <a:t>Sn: requires similar length of E&amp;D!</a:t>
            </a:r>
          </a:p>
          <a:p>
            <a:pPr algn="just"/>
            <a:endParaRPr lang="en-US" sz="1350" dirty="0">
              <a:solidFill>
                <a:schemeClr val="bg1"/>
              </a:solidFill>
            </a:endParaRPr>
          </a:p>
          <a:p>
            <a:pPr algn="just"/>
            <a:r>
              <a:rPr lang="en-US" sz="1350" dirty="0">
                <a:solidFill>
                  <a:schemeClr val="bg1"/>
                </a:solidFill>
              </a:rPr>
              <a:t>HL-LHC led the R&amp;D for 11-15T magnets based on Nb</a:t>
            </a:r>
            <a:r>
              <a:rPr lang="en-US" sz="1350" baseline="-25000" dirty="0">
                <a:solidFill>
                  <a:schemeClr val="bg1"/>
                </a:solidFill>
              </a:rPr>
              <a:t>3</a:t>
            </a:r>
            <a:r>
              <a:rPr lang="en-US" sz="1350" dirty="0">
                <a:solidFill>
                  <a:schemeClr val="bg1"/>
                </a:solidFill>
              </a:rPr>
              <a:t>Sn technology:</a:t>
            </a:r>
          </a:p>
          <a:p>
            <a:pPr algn="just"/>
            <a:endParaRPr lang="en-US" sz="1350" dirty="0">
              <a:solidFill>
                <a:schemeClr val="bg1"/>
              </a:solidFill>
            </a:endParaRPr>
          </a:p>
          <a:p>
            <a:pPr marL="214313" indent="-214313" algn="just">
              <a:buFont typeface="Wingdings" pitchFamily="2" charset="2"/>
              <a:buChar char="è"/>
            </a:pPr>
            <a:r>
              <a:rPr lang="en-US" sz="1350" dirty="0">
                <a:solidFill>
                  <a:schemeClr val="bg1"/>
                </a:solidFill>
                <a:sym typeface="Wingdings" pitchFamily="2" charset="2"/>
              </a:rPr>
              <a:t>Started in early 2000</a:t>
            </a:r>
          </a:p>
          <a:p>
            <a:pPr marL="214313" indent="-214313" algn="just">
              <a:buFont typeface="Wingdings" pitchFamily="2" charset="2"/>
              <a:buChar char="è"/>
            </a:pPr>
            <a:endParaRPr lang="en-US" sz="1350" dirty="0">
              <a:solidFill>
                <a:schemeClr val="bg1"/>
              </a:solidFill>
            </a:endParaRPr>
          </a:p>
          <a:p>
            <a:r>
              <a:rPr lang="en-US" sz="1350" dirty="0">
                <a:solidFill>
                  <a:schemeClr val="bg1"/>
                </a:solidFill>
                <a:sym typeface="Wingdings"/>
              </a:rPr>
              <a:t>15-20 years R&amp;D program</a:t>
            </a:r>
          </a:p>
          <a:p>
            <a:endParaRPr lang="en-US" sz="1350" dirty="0">
              <a:solidFill>
                <a:schemeClr val="bg1"/>
              </a:solidFill>
              <a:sym typeface="Wingdings"/>
            </a:endParaRPr>
          </a:p>
          <a:p>
            <a:r>
              <a:rPr lang="en-US" sz="1350" dirty="0">
                <a:solidFill>
                  <a:schemeClr val="bg1"/>
                </a:solidFill>
                <a:sym typeface="Wingdings" pitchFamily="2" charset="2"/>
              </a:rPr>
              <a:t></a:t>
            </a:r>
            <a:r>
              <a:rPr lang="en-US" sz="1350" dirty="0">
                <a:solidFill>
                  <a:schemeClr val="bg1"/>
                </a:solidFill>
                <a:sym typeface="Wingdings"/>
              </a:rPr>
              <a:t> Ready by 2025</a:t>
            </a:r>
          </a:p>
          <a:p>
            <a:endParaRPr lang="en-US" sz="1350" dirty="0">
              <a:solidFill>
                <a:schemeClr val="bg1"/>
              </a:solidFill>
              <a:sym typeface="Wingdings"/>
            </a:endParaRPr>
          </a:p>
        </p:txBody>
      </p:sp>
    </p:spTree>
    <p:extLst>
      <p:ext uri="{BB962C8B-B14F-4D97-AF65-F5344CB8AC3E}">
        <p14:creationId xmlns:p14="http://schemas.microsoft.com/office/powerpoint/2010/main" val="51660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350233" y="2614711"/>
            <a:ext cx="5097723" cy="1892623"/>
          </a:xfrm>
          <a:prstGeom prst="rect">
            <a:avLst/>
          </a:prstGeom>
        </p:spPr>
      </p:pic>
      <p:pic>
        <p:nvPicPr>
          <p:cNvPr id="8" name="Picture 7"/>
          <p:cNvPicPr>
            <a:picLocks noChangeAspect="1"/>
          </p:cNvPicPr>
          <p:nvPr/>
        </p:nvPicPr>
        <p:blipFill>
          <a:blip r:embed="rId3"/>
          <a:stretch>
            <a:fillRect/>
          </a:stretch>
        </p:blipFill>
        <p:spPr>
          <a:xfrm>
            <a:off x="3406777" y="3622498"/>
            <a:ext cx="3310277" cy="2487384"/>
          </a:xfrm>
          <a:prstGeom prst="rect">
            <a:avLst/>
          </a:prstGeom>
        </p:spPr>
      </p:pic>
      <p:pic>
        <p:nvPicPr>
          <p:cNvPr id="10" name="Picture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169" y="1012161"/>
            <a:ext cx="3289245" cy="2593753"/>
          </a:xfrm>
          <a:prstGeom prst="rect">
            <a:avLst/>
          </a:prstGeom>
        </p:spPr>
      </p:pic>
      <p:pic>
        <p:nvPicPr>
          <p:cNvPr id="11" name="Content Placeholder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411231" y="1012160"/>
            <a:ext cx="3393018" cy="254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51520" y="143470"/>
            <a:ext cx="8784976" cy="477218"/>
          </a:xfrm>
          <a:prstGeom prst="rect">
            <a:avLst/>
          </a:prstGeom>
          <a:solidFill>
            <a:srgbClr val="0070C0"/>
          </a:solidFill>
        </p:spPr>
        <p:txBody>
          <a:bodyPr wrap="square">
            <a:spAutoFit/>
          </a:bodyPr>
          <a:lstStyle/>
          <a:p>
            <a:pPr algn="ctr"/>
            <a:r>
              <a:rPr lang="en-GB" sz="2400" dirty="0">
                <a:solidFill>
                  <a:schemeClr val="bg1"/>
                </a:solidFill>
              </a:rPr>
              <a:t>Nb</a:t>
            </a:r>
            <a:r>
              <a:rPr lang="en-GB" sz="2400" baseline="-25000" dirty="0">
                <a:solidFill>
                  <a:schemeClr val="bg1"/>
                </a:solidFill>
              </a:rPr>
              <a:t>3</a:t>
            </a:r>
            <a:r>
              <a:rPr lang="en-GB" sz="2400" dirty="0">
                <a:solidFill>
                  <a:schemeClr val="bg1"/>
                </a:solidFill>
              </a:rPr>
              <a:t>Sn quadrupole: Long prototype under construction</a:t>
            </a:r>
            <a:endParaRPr lang="en-GB" sz="2400" dirty="0"/>
          </a:p>
        </p:txBody>
      </p:sp>
      <p:sp>
        <p:nvSpPr>
          <p:cNvPr id="13" name="TextBox 12"/>
          <p:cNvSpPr txBox="1"/>
          <p:nvPr/>
        </p:nvSpPr>
        <p:spPr>
          <a:xfrm>
            <a:off x="467545" y="3022818"/>
            <a:ext cx="2304256" cy="461665"/>
          </a:xfrm>
          <a:prstGeom prst="rect">
            <a:avLst/>
          </a:prstGeom>
          <a:noFill/>
          <a:ln>
            <a:noFill/>
          </a:ln>
        </p:spPr>
        <p:style>
          <a:lnRef idx="3">
            <a:schemeClr val="lt1"/>
          </a:lnRef>
          <a:fillRef idx="1001">
            <a:schemeClr val="lt2"/>
          </a:fillRef>
          <a:effectRef idx="1">
            <a:schemeClr val="accent1"/>
          </a:effectRef>
          <a:fontRef idx="minor">
            <a:schemeClr val="lt1"/>
          </a:fontRef>
        </p:style>
        <p:txBody>
          <a:bodyPr wrap="square" rtlCol="0">
            <a:spAutoFit/>
          </a:bodyPr>
          <a:lstStyle/>
          <a:p>
            <a:r>
              <a:rPr lang="en-US" sz="1200" b="1" dirty="0"/>
              <a:t>Second short (1.5 m) under preparation for test at CERN</a:t>
            </a:r>
          </a:p>
        </p:txBody>
      </p:sp>
      <p:pic>
        <p:nvPicPr>
          <p:cNvPr id="14" name="Picture 13"/>
          <p:cNvPicPr>
            <a:picLocks noChangeAspect="1"/>
          </p:cNvPicPr>
          <p:nvPr/>
        </p:nvPicPr>
        <p:blipFill>
          <a:blip r:embed="rId6"/>
          <a:stretch>
            <a:fillRect/>
          </a:stretch>
        </p:blipFill>
        <p:spPr>
          <a:xfrm>
            <a:off x="50185" y="3657813"/>
            <a:ext cx="3291729" cy="2468797"/>
          </a:xfrm>
          <a:prstGeom prst="rect">
            <a:avLst/>
          </a:prstGeom>
          <a:ln w="28575">
            <a:solidFill>
              <a:srgbClr val="FF0000"/>
            </a:solidFill>
          </a:ln>
        </p:spPr>
      </p:pic>
      <p:pic>
        <p:nvPicPr>
          <p:cNvPr id="15" name="Picture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1520" y="3724826"/>
            <a:ext cx="553925" cy="716282"/>
          </a:xfrm>
          <a:prstGeom prst="rect">
            <a:avLst/>
          </a:prstGeom>
        </p:spPr>
      </p:pic>
      <p:sp>
        <p:nvSpPr>
          <p:cNvPr id="2" name="Rectangle 1"/>
          <p:cNvSpPr/>
          <p:nvPr/>
        </p:nvSpPr>
        <p:spPr>
          <a:xfrm>
            <a:off x="131484" y="5474773"/>
            <a:ext cx="3163021" cy="646331"/>
          </a:xfrm>
          <a:prstGeom prst="rect">
            <a:avLst/>
          </a:prstGeom>
        </p:spPr>
        <p:txBody>
          <a:bodyPr wrap="square">
            <a:spAutoFit/>
          </a:bodyPr>
          <a:lstStyle/>
          <a:p>
            <a:pPr algn="just"/>
            <a:r>
              <a:rPr lang="en-US" sz="1200" b="1" dirty="0">
                <a:solidFill>
                  <a:schemeClr val="bg1"/>
                </a:solidFill>
              </a:rPr>
              <a:t>Insertion of coil package inside mechanical structure of the first IT quad prototypes (4.2 m long) in LBNL-USA</a:t>
            </a:r>
          </a:p>
        </p:txBody>
      </p:sp>
      <p:sp>
        <p:nvSpPr>
          <p:cNvPr id="12" name="Slide Number Placeholder 1">
            <a:extLst>
              <a:ext uri="{FF2B5EF4-FFF2-40B4-BE49-F238E27FC236}">
                <a16:creationId xmlns:a16="http://schemas.microsoft.com/office/drawing/2014/main" id="{702124C8-CFF9-764B-A4C3-FB898B9C7415}"/>
              </a:ext>
            </a:extLst>
          </p:cNvPr>
          <p:cNvSpPr txBox="1">
            <a:spLocks/>
          </p:cNvSpPr>
          <p:nvPr/>
        </p:nvSpPr>
        <p:spPr>
          <a:xfrm>
            <a:off x="8767188" y="655141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smtClean="0">
                <a:solidFill>
                  <a:srgbClr val="000000"/>
                </a:solidFill>
                <a:latin typeface="Arial"/>
              </a:rPr>
              <a:pPr/>
              <a:t>14</a:t>
            </a:fld>
            <a:endParaRPr lang="en-US" sz="1200" dirty="0">
              <a:solidFill>
                <a:srgbClr val="000000"/>
              </a:solidFill>
              <a:latin typeface="Arial"/>
            </a:endParaRPr>
          </a:p>
        </p:txBody>
      </p:sp>
    </p:spTree>
    <p:extLst>
      <p:ext uri="{BB962C8B-B14F-4D97-AF65-F5344CB8AC3E}">
        <p14:creationId xmlns:p14="http://schemas.microsoft.com/office/powerpoint/2010/main" val="4096903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A1E603F-83C0-4F55-BFC1-EAB04724D1B2}"/>
              </a:ext>
            </a:extLst>
          </p:cNvPr>
          <p:cNvPicPr>
            <a:picLocks noChangeAspect="1"/>
          </p:cNvPicPr>
          <p:nvPr/>
        </p:nvPicPr>
        <p:blipFill>
          <a:blip r:embed="rId2"/>
          <a:stretch>
            <a:fillRect/>
          </a:stretch>
        </p:blipFill>
        <p:spPr>
          <a:xfrm>
            <a:off x="5054964" y="1350024"/>
            <a:ext cx="3838092" cy="5117455"/>
          </a:xfrm>
          <a:prstGeom prst="rect">
            <a:avLst/>
          </a:prstGeom>
        </p:spPr>
      </p:pic>
      <p:sp>
        <p:nvSpPr>
          <p:cNvPr id="18" name="TextBox 17"/>
          <p:cNvSpPr txBox="1"/>
          <p:nvPr/>
        </p:nvSpPr>
        <p:spPr>
          <a:xfrm>
            <a:off x="6688188" y="2313919"/>
            <a:ext cx="2161081"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600" b="1" dirty="0">
                <a:solidFill>
                  <a:srgbClr val="C00000"/>
                </a:solidFill>
              </a:rPr>
              <a:t>Q1/Q3: FIRST IT QUAD for HL-LHC!!!</a:t>
            </a:r>
            <a:endParaRPr lang="en-GB" sz="1600" b="1" dirty="0">
              <a:solidFill>
                <a:srgbClr val="C00000"/>
              </a:solidFill>
            </a:endParaRPr>
          </a:p>
        </p:txBody>
      </p:sp>
      <p:sp>
        <p:nvSpPr>
          <p:cNvPr id="19" name="AutoShape 2" descr="Image result for bandiera USA"/>
          <p:cNvSpPr>
            <a:spLocks noChangeAspect="1" noChangeArrowheads="1"/>
          </p:cNvSpPr>
          <p:nvPr/>
        </p:nvSpPr>
        <p:spPr bwMode="auto">
          <a:xfrm>
            <a:off x="155575" y="71278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AutoShape 4" descr="Image result for bandiera USA"/>
          <p:cNvSpPr>
            <a:spLocks noChangeAspect="1" noChangeArrowheads="1"/>
          </p:cNvSpPr>
          <p:nvPr/>
        </p:nvSpPr>
        <p:spPr bwMode="auto">
          <a:xfrm>
            <a:off x="307975" y="86518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22"/>
          <p:cNvPicPr>
            <a:picLocks noChangeAspect="1"/>
          </p:cNvPicPr>
          <p:nvPr/>
        </p:nvPicPr>
        <p:blipFill>
          <a:blip r:embed="rId3"/>
          <a:stretch>
            <a:fillRect/>
          </a:stretch>
        </p:blipFill>
        <p:spPr>
          <a:xfrm>
            <a:off x="6068019" y="2008880"/>
            <a:ext cx="576382" cy="305039"/>
          </a:xfrm>
          <a:prstGeom prst="rect">
            <a:avLst/>
          </a:prstGeom>
        </p:spPr>
      </p:pic>
      <p:pic>
        <p:nvPicPr>
          <p:cNvPr id="13" name="Picture 12">
            <a:extLst>
              <a:ext uri="{FF2B5EF4-FFF2-40B4-BE49-F238E27FC236}">
                <a16:creationId xmlns:a16="http://schemas.microsoft.com/office/drawing/2014/main" id="{8306CDD8-0DDB-7045-84FA-749AD6058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26" y="1844519"/>
            <a:ext cx="5167958" cy="3867894"/>
          </a:xfrm>
          <a:prstGeom prst="rect">
            <a:avLst/>
          </a:prstGeom>
        </p:spPr>
      </p:pic>
      <p:sp>
        <p:nvSpPr>
          <p:cNvPr id="15" name="TextBox 14">
            <a:extLst>
              <a:ext uri="{FF2B5EF4-FFF2-40B4-BE49-F238E27FC236}">
                <a16:creationId xmlns:a16="http://schemas.microsoft.com/office/drawing/2014/main" id="{E2310A30-5127-4A47-9EB5-781735E81B5D}"/>
              </a:ext>
            </a:extLst>
          </p:cNvPr>
          <p:cNvSpPr txBox="1"/>
          <p:nvPr/>
        </p:nvSpPr>
        <p:spPr>
          <a:xfrm>
            <a:off x="1184110" y="5710463"/>
            <a:ext cx="2161081"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dirty="0">
                <a:solidFill>
                  <a:srgbClr val="C00000"/>
                </a:solidFill>
              </a:rPr>
              <a:t>Q2: FIRST IT QUAD build at CERN!!!</a:t>
            </a: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5056" y="1866500"/>
            <a:ext cx="769908" cy="781697"/>
          </a:xfrm>
          <a:prstGeom prst="rect">
            <a:avLst/>
          </a:prstGeom>
        </p:spPr>
      </p:pic>
      <p:sp>
        <p:nvSpPr>
          <p:cNvPr id="17" name="Rectangle 16">
            <a:extLst>
              <a:ext uri="{FF2B5EF4-FFF2-40B4-BE49-F238E27FC236}">
                <a16:creationId xmlns:a16="http://schemas.microsoft.com/office/drawing/2014/main" id="{3407BA57-F308-264B-88F9-2B9C718CA73E}"/>
              </a:ext>
            </a:extLst>
          </p:cNvPr>
          <p:cNvSpPr/>
          <p:nvPr/>
        </p:nvSpPr>
        <p:spPr>
          <a:xfrm>
            <a:off x="251520" y="143470"/>
            <a:ext cx="8784976" cy="477218"/>
          </a:xfrm>
          <a:prstGeom prst="rect">
            <a:avLst/>
          </a:prstGeom>
          <a:solidFill>
            <a:srgbClr val="0070C0"/>
          </a:solidFill>
        </p:spPr>
        <p:txBody>
          <a:bodyPr wrap="square">
            <a:spAutoFit/>
          </a:bodyPr>
          <a:lstStyle/>
          <a:p>
            <a:pPr algn="ctr"/>
            <a:r>
              <a:rPr lang="en-GB" sz="2400" dirty="0">
                <a:solidFill>
                  <a:schemeClr val="bg1"/>
                </a:solidFill>
              </a:rPr>
              <a:t>Nb</a:t>
            </a:r>
            <a:r>
              <a:rPr lang="en-GB" sz="2400" baseline="-25000" dirty="0">
                <a:solidFill>
                  <a:schemeClr val="bg1"/>
                </a:solidFill>
              </a:rPr>
              <a:t>3</a:t>
            </a:r>
            <a:r>
              <a:rPr lang="en-GB" sz="2400" dirty="0">
                <a:solidFill>
                  <a:schemeClr val="bg1"/>
                </a:solidFill>
              </a:rPr>
              <a:t>Sn quadrupole: 1</a:t>
            </a:r>
            <a:r>
              <a:rPr lang="en-GB" sz="2400" baseline="30000" dirty="0">
                <a:solidFill>
                  <a:schemeClr val="bg1"/>
                </a:solidFill>
              </a:rPr>
              <a:t>st</a:t>
            </a:r>
            <a:r>
              <a:rPr lang="en-GB" sz="2400" dirty="0">
                <a:solidFill>
                  <a:schemeClr val="bg1"/>
                </a:solidFill>
              </a:rPr>
              <a:t> Long prototypes almost finished</a:t>
            </a:r>
            <a:endParaRPr lang="en-GB" sz="2400" dirty="0"/>
          </a:p>
        </p:txBody>
      </p:sp>
      <p:sp>
        <p:nvSpPr>
          <p:cNvPr id="12" name="TextBox 11">
            <a:extLst>
              <a:ext uri="{FF2B5EF4-FFF2-40B4-BE49-F238E27FC236}">
                <a16:creationId xmlns:a16="http://schemas.microsoft.com/office/drawing/2014/main" id="{FE78B45A-C905-F549-9D1B-BBF040380082}"/>
              </a:ext>
            </a:extLst>
          </p:cNvPr>
          <p:cNvSpPr txBox="1"/>
          <p:nvPr/>
        </p:nvSpPr>
        <p:spPr>
          <a:xfrm>
            <a:off x="933948" y="1001771"/>
            <a:ext cx="3526167"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b="1" dirty="0">
                <a:solidFill>
                  <a:srgbClr val="C00000"/>
                </a:solidFill>
              </a:rPr>
              <a:t>Developments in 2020:</a:t>
            </a:r>
          </a:p>
        </p:txBody>
      </p:sp>
      <p:sp>
        <p:nvSpPr>
          <p:cNvPr id="20" name="Rectangle 19">
            <a:extLst>
              <a:ext uri="{FF2B5EF4-FFF2-40B4-BE49-F238E27FC236}">
                <a16:creationId xmlns:a16="http://schemas.microsoft.com/office/drawing/2014/main" id="{734AA0DF-A17B-754E-8CE5-09D0DB175D4A}"/>
              </a:ext>
            </a:extLst>
          </p:cNvPr>
          <p:cNvSpPr/>
          <p:nvPr/>
        </p:nvSpPr>
        <p:spPr>
          <a:xfrm>
            <a:off x="1229148" y="2687267"/>
            <a:ext cx="7056784" cy="2437015"/>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Now entering the phase of hardware production for most equipment!!!</a:t>
            </a:r>
          </a:p>
          <a:p>
            <a:pPr algn="ctr"/>
            <a:endParaRPr lang="en-US" dirty="0"/>
          </a:p>
          <a:p>
            <a:pPr algn="ctr"/>
            <a:r>
              <a:rPr lang="en-US" dirty="0"/>
              <a:t>2 US [AUP] magnets passed successfully tests in 2020 and received CD3 approval from DOE in 2020</a:t>
            </a:r>
          </a:p>
          <a:p>
            <a:pPr algn="ctr"/>
            <a:endParaRPr lang="en-US" dirty="0"/>
          </a:p>
          <a:p>
            <a:pPr algn="ctr"/>
            <a:r>
              <a:rPr lang="en-US" dirty="0"/>
              <a:t>First CERN prototype tested in 2020, second prototype being tested in February 2021</a:t>
            </a:r>
          </a:p>
        </p:txBody>
      </p:sp>
    </p:spTree>
    <p:extLst>
      <p:ext uri="{BB962C8B-B14F-4D97-AF65-F5344CB8AC3E}">
        <p14:creationId xmlns:p14="http://schemas.microsoft.com/office/powerpoint/2010/main" val="133625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par>
                                <p:cTn id="13" presetID="16" presetClass="entr" presetSubtype="21"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arn(inVertical)">
                                      <p:cBhvr>
                                        <p:cTn id="26" dur="500"/>
                                        <p:tgtEl>
                                          <p:spTgt spid="15"/>
                                        </p:tgtEl>
                                      </p:cBhvr>
                                    </p:animEffect>
                                  </p:childTnLst>
                                </p:cTn>
                              </p:par>
                              <p:par>
                                <p:cTn id="27" presetID="9"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dissolv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dissolv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animBg="1"/>
      <p:bldP spid="12"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434704" y="1052253"/>
            <a:ext cx="6593681" cy="540544"/>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ＭＳ Ｐゴシック" charset="0"/>
              </a:defRPr>
            </a:lvl1pPr>
            <a:lvl2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5pPr>
            <a:lvl6pPr marL="457059" algn="l" rtl="0" fontAlgn="base">
              <a:spcBef>
                <a:spcPct val="0"/>
              </a:spcBef>
              <a:spcAft>
                <a:spcPct val="0"/>
              </a:spcAft>
              <a:defRPr sz="4200">
                <a:solidFill>
                  <a:schemeClr val="tx2"/>
                </a:solidFill>
                <a:latin typeface="Garamond" charset="0"/>
                <a:ea typeface="ＭＳ Ｐゴシック" charset="0"/>
              </a:defRPr>
            </a:lvl6pPr>
            <a:lvl7pPr marL="914118" algn="l" rtl="0" fontAlgn="base">
              <a:spcBef>
                <a:spcPct val="0"/>
              </a:spcBef>
              <a:spcAft>
                <a:spcPct val="0"/>
              </a:spcAft>
              <a:defRPr sz="4200">
                <a:solidFill>
                  <a:schemeClr val="tx2"/>
                </a:solidFill>
                <a:latin typeface="Garamond" charset="0"/>
                <a:ea typeface="ＭＳ Ｐゴシック" charset="0"/>
              </a:defRPr>
            </a:lvl7pPr>
            <a:lvl8pPr marL="1371180" algn="l" rtl="0" fontAlgn="base">
              <a:spcBef>
                <a:spcPct val="0"/>
              </a:spcBef>
              <a:spcAft>
                <a:spcPct val="0"/>
              </a:spcAft>
              <a:defRPr sz="4200">
                <a:solidFill>
                  <a:schemeClr val="tx2"/>
                </a:solidFill>
                <a:latin typeface="Garamond" charset="0"/>
                <a:ea typeface="ＭＳ Ｐゴシック" charset="0"/>
              </a:defRPr>
            </a:lvl8pPr>
            <a:lvl9pPr marL="1828239" algn="l" rtl="0" fontAlgn="base">
              <a:spcBef>
                <a:spcPct val="0"/>
              </a:spcBef>
              <a:spcAft>
                <a:spcPct val="0"/>
              </a:spcAft>
              <a:defRPr sz="4200">
                <a:solidFill>
                  <a:schemeClr val="tx2"/>
                </a:solidFill>
                <a:latin typeface="Garamond" charset="0"/>
                <a:ea typeface="ＭＳ Ｐゴシック" charset="0"/>
              </a:defRPr>
            </a:lvl9pPr>
          </a:lstStyle>
          <a:p>
            <a:r>
              <a:rPr lang="en-US" sz="2550" u="sng" kern="0" dirty="0">
                <a:solidFill>
                  <a:srgbClr val="FF0000"/>
                </a:solidFill>
              </a:rPr>
              <a:t>Luminosity optimization: </a:t>
            </a:r>
          </a:p>
        </p:txBody>
      </p:sp>
      <p:sp>
        <p:nvSpPr>
          <p:cNvPr id="12" name="Rectangle 3"/>
          <p:cNvSpPr>
            <a:spLocks noChangeArrowheads="1"/>
          </p:cNvSpPr>
          <p:nvPr/>
        </p:nvSpPr>
        <p:spPr bwMode="auto">
          <a:xfrm>
            <a:off x="513335" y="1670784"/>
            <a:ext cx="401241" cy="170260"/>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27" tIns="34264" rIns="68527" bIns="34264" anchor="ctr"/>
          <a:lstStyle/>
          <a:p>
            <a:pPr algn="l" eaLnBrk="1" hangingPunct="1"/>
            <a:endParaRPr lang="en-GB" sz="1350"/>
          </a:p>
        </p:txBody>
      </p:sp>
      <p:sp>
        <p:nvSpPr>
          <p:cNvPr id="13" name="Text Box 6"/>
          <p:cNvSpPr txBox="1">
            <a:spLocks noChangeArrowheads="1"/>
          </p:cNvSpPr>
          <p:nvPr/>
        </p:nvSpPr>
        <p:spPr bwMode="auto">
          <a:xfrm>
            <a:off x="972916" y="1565750"/>
            <a:ext cx="6678040" cy="13849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27" tIns="34264" rIns="68527" bIns="34264">
            <a:spAutoFit/>
          </a:bodyPr>
          <a:lstStyle/>
          <a:p>
            <a:pPr algn="l" eaLnBrk="1" hangingPunct="1"/>
            <a:r>
              <a:rPr lang="en-US" sz="1350" dirty="0"/>
              <a:t>Luminosity Levelling at the luminosity frontier</a:t>
            </a:r>
            <a:r>
              <a:rPr lang="en-US" dirty="0"/>
              <a:t>:</a:t>
            </a:r>
          </a:p>
          <a:p>
            <a:r>
              <a:rPr lang="en-US" dirty="0">
                <a:solidFill>
                  <a:srgbClr val="0070C0"/>
                </a:solidFill>
              </a:rPr>
              <a:t>To cope with </a:t>
            </a:r>
            <a:r>
              <a:rPr lang="en-US" sz="1350" dirty="0">
                <a:solidFill>
                  <a:srgbClr val="0070C0"/>
                </a:solidFill>
              </a:rPr>
              <a:t>the total number of events per time interval and the </a:t>
            </a:r>
          </a:p>
          <a:p>
            <a:r>
              <a:rPr lang="en-US" dirty="0">
                <a:solidFill>
                  <a:srgbClr val="0070C0"/>
                </a:solidFill>
              </a:rPr>
              <a:t>event pileup in the detector</a:t>
            </a:r>
          </a:p>
          <a:p>
            <a:pPr algn="l" eaLnBrk="1" hangingPunct="1"/>
            <a:r>
              <a:rPr lang="en-US" sz="1350" dirty="0">
                <a:solidFill>
                  <a:srgbClr val="00B050"/>
                </a:solidFill>
                <a:sym typeface="Wingdings" pitchFamily="2" charset="2"/>
              </a:rPr>
              <a:t> </a:t>
            </a:r>
            <a:r>
              <a:rPr lang="en-US" sz="1350" dirty="0">
                <a:solidFill>
                  <a:srgbClr val="00B050"/>
                </a:solidFill>
              </a:rPr>
              <a:t>Design for highest possible virtual luminosity, but keep the</a:t>
            </a:r>
          </a:p>
          <a:p>
            <a:pPr algn="l" eaLnBrk="1" hangingPunct="1"/>
            <a:r>
              <a:rPr lang="en-US" dirty="0">
                <a:solidFill>
                  <a:srgbClr val="00B050"/>
                </a:solidFill>
              </a:rPr>
              <a:t>luminosity artificially lower during operation!!</a:t>
            </a:r>
          </a:p>
        </p:txBody>
      </p:sp>
      <p:sp>
        <p:nvSpPr>
          <p:cNvPr id="15" name="Rectangle 3"/>
          <p:cNvSpPr>
            <a:spLocks noChangeArrowheads="1"/>
          </p:cNvSpPr>
          <p:nvPr/>
        </p:nvSpPr>
        <p:spPr bwMode="auto">
          <a:xfrm>
            <a:off x="513611" y="4359018"/>
            <a:ext cx="401241" cy="170260"/>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27" tIns="34264" rIns="68527" bIns="34264" anchor="ctr"/>
          <a:lstStyle/>
          <a:p>
            <a:pPr algn="l" eaLnBrk="1" hangingPunct="1"/>
            <a:endParaRPr lang="en-GB" sz="1350"/>
          </a:p>
        </p:txBody>
      </p:sp>
      <p:sp>
        <p:nvSpPr>
          <p:cNvPr id="16" name="Text Box 6"/>
          <p:cNvSpPr txBox="1">
            <a:spLocks noChangeArrowheads="1"/>
          </p:cNvSpPr>
          <p:nvPr/>
        </p:nvSpPr>
        <p:spPr bwMode="auto">
          <a:xfrm>
            <a:off x="973193" y="4264698"/>
            <a:ext cx="3030210" cy="3461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27" tIns="34264" rIns="68527" bIns="34264">
            <a:spAutoFit/>
          </a:bodyPr>
          <a:lstStyle/>
          <a:p>
            <a:pPr algn="l" eaLnBrk="1" hangingPunct="1"/>
            <a:r>
              <a:rPr lang="en-US" sz="1350" dirty="0"/>
              <a:t>Lifetime proportional to total particles</a:t>
            </a:r>
            <a:r>
              <a:rPr lang="en-US" dirty="0"/>
              <a:t>:</a:t>
            </a:r>
            <a:endParaRPr lang="en-US" baseline="30000" dirty="0">
              <a:solidFill>
                <a:srgbClr val="FF0000"/>
              </a:solidFill>
            </a:endParaRPr>
          </a:p>
        </p:txBody>
      </p:sp>
      <mc:AlternateContent xmlns:mc="http://schemas.openxmlformats.org/markup-compatibility/2006">
        <mc:Choice xmlns:a14="http://schemas.microsoft.com/office/drawing/2010/main" Requires="a14">
          <p:sp>
            <p:nvSpPr>
              <p:cNvPr id="19" name="TextBox 18"/>
              <p:cNvSpPr txBox="1"/>
              <p:nvPr/>
            </p:nvSpPr>
            <p:spPr>
              <a:xfrm>
                <a:off x="4776146" y="4302439"/>
                <a:ext cx="1910972" cy="4240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350" i="1">
                              <a:latin typeface="Cambria Math" panose="02040503050406030204" pitchFamily="18" charset="0"/>
                            </a:rPr>
                          </m:ctrlPr>
                        </m:sSubPr>
                        <m:e>
                          <m:r>
                            <a:rPr lang="en-US" sz="1350" i="1">
                              <a:latin typeface="Cambria Math" charset="0"/>
                              <a:ea typeface="Cambria Math" charset="0"/>
                              <a:cs typeface="Cambria Math" charset="0"/>
                            </a:rPr>
                            <m:t>𝜏</m:t>
                          </m:r>
                        </m:e>
                        <m:sub>
                          <m:r>
                            <a:rPr lang="en-US" sz="1350" i="1">
                              <a:latin typeface="Cambria Math" charset="0"/>
                            </a:rPr>
                            <m:t>𝑒𝑓𝑓</m:t>
                          </m:r>
                        </m:sub>
                      </m:sSub>
                      <m:r>
                        <a:rPr lang="en-US" sz="1350" i="1">
                          <a:latin typeface="Cambria Math" charset="0"/>
                        </a:rPr>
                        <m:t>=</m:t>
                      </m:r>
                      <m:f>
                        <m:fPr>
                          <m:ctrlPr>
                            <a:rPr lang="mr-IN" sz="1350" i="1">
                              <a:latin typeface="Cambria Math" panose="02040503050406030204" pitchFamily="18" charset="0"/>
                            </a:rPr>
                          </m:ctrlPr>
                        </m:fPr>
                        <m:num>
                          <m:sSub>
                            <m:sSubPr>
                              <m:ctrlPr>
                                <a:rPr lang="en-US" sz="1350" i="1">
                                  <a:latin typeface="Cambria Math" panose="02040503050406030204" pitchFamily="18" charset="0"/>
                                </a:rPr>
                              </m:ctrlPr>
                            </m:sSubPr>
                            <m:e>
                              <m:r>
                                <a:rPr lang="en-US" sz="1350" i="1">
                                  <a:latin typeface="Cambria Math" charset="0"/>
                                </a:rPr>
                                <m:t>𝑁</m:t>
                              </m:r>
                            </m:e>
                            <m:sub>
                              <m:r>
                                <a:rPr lang="en-US" sz="1350" i="1">
                                  <a:latin typeface="Cambria Math" charset="0"/>
                                </a:rPr>
                                <m:t>𝑡𝑜𝑡</m:t>
                              </m:r>
                            </m:sub>
                          </m:sSub>
                        </m:num>
                        <m:den>
                          <m:sSub>
                            <m:sSubPr>
                              <m:ctrlPr>
                                <a:rPr lang="en-US" sz="1350" i="1">
                                  <a:latin typeface="Cambria Math" panose="02040503050406030204" pitchFamily="18" charset="0"/>
                                </a:rPr>
                              </m:ctrlPr>
                            </m:sSubPr>
                            <m:e>
                              <m:r>
                                <a:rPr lang="en-US" sz="1350" i="1">
                                  <a:latin typeface="Cambria Math" charset="0"/>
                                </a:rPr>
                                <m:t>𝑛</m:t>
                              </m:r>
                            </m:e>
                            <m:sub>
                              <m:r>
                                <a:rPr lang="en-US" sz="1350" i="1">
                                  <a:latin typeface="Cambria Math" charset="0"/>
                                </a:rPr>
                                <m:t>𝐼𝑃</m:t>
                              </m:r>
                            </m:sub>
                          </m:sSub>
                          <m:r>
                            <a:rPr lang="en-US" sz="1350" i="1">
                              <a:latin typeface="Cambria Math" charset="0"/>
                              <a:ea typeface="Cambria Math" charset="0"/>
                              <a:cs typeface="Cambria Math" charset="0"/>
                            </a:rPr>
                            <m:t>∙</m:t>
                          </m:r>
                          <m:sSub>
                            <m:sSubPr>
                              <m:ctrlPr>
                                <a:rPr lang="en-US" sz="1350" i="1">
                                  <a:latin typeface="Cambria Math" panose="02040503050406030204" pitchFamily="18" charset="0"/>
                                  <a:ea typeface="Cambria Math" charset="0"/>
                                  <a:cs typeface="Cambria Math" charset="0"/>
                                </a:rPr>
                              </m:ctrlPr>
                            </m:sSubPr>
                            <m:e>
                              <m:r>
                                <a:rPr lang="en-US" sz="1350" i="1">
                                  <a:latin typeface="Cambria Math" charset="0"/>
                                  <a:ea typeface="Cambria Math" charset="0"/>
                                  <a:cs typeface="Cambria Math" charset="0"/>
                                </a:rPr>
                                <m:t>𝜎</m:t>
                              </m:r>
                            </m:e>
                            <m:sub>
                              <m:r>
                                <a:rPr lang="en-US" sz="1350" i="1">
                                  <a:latin typeface="Cambria Math" charset="0"/>
                                  <a:ea typeface="Cambria Math" charset="0"/>
                                  <a:cs typeface="Cambria Math" charset="0"/>
                                </a:rPr>
                                <m:t>𝑡𝑜𝑡</m:t>
                              </m:r>
                            </m:sub>
                          </m:sSub>
                          <m:r>
                            <a:rPr lang="en-US" sz="1350" i="1">
                              <a:latin typeface="Cambria Math" charset="0"/>
                              <a:ea typeface="Cambria Math" charset="0"/>
                              <a:cs typeface="Cambria Math" charset="0"/>
                            </a:rPr>
                            <m:t>∙</m:t>
                          </m:r>
                          <m:sSub>
                            <m:sSubPr>
                              <m:ctrlPr>
                                <a:rPr lang="en-US" sz="1350" i="1">
                                  <a:latin typeface="Cambria Math" panose="02040503050406030204" pitchFamily="18" charset="0"/>
                                  <a:ea typeface="Cambria Math" charset="0"/>
                                  <a:cs typeface="Cambria Math" charset="0"/>
                                </a:rPr>
                              </m:ctrlPr>
                            </m:sSubPr>
                            <m:e>
                              <m:r>
                                <a:rPr lang="en-US" sz="1350" i="1">
                                  <a:latin typeface="Cambria Math" charset="0"/>
                                  <a:ea typeface="Cambria Math" charset="0"/>
                                  <a:cs typeface="Cambria Math" charset="0"/>
                                </a:rPr>
                                <m:t>𝐿</m:t>
                              </m:r>
                            </m:e>
                            <m:sub>
                              <m:r>
                                <a:rPr lang="en-US" sz="1350" i="1">
                                  <a:latin typeface="Cambria Math" charset="0"/>
                                  <a:ea typeface="Cambria Math" charset="0"/>
                                  <a:cs typeface="Cambria Math" charset="0"/>
                                </a:rPr>
                                <m:t>𝑙𝑒𝑣𝑒𝑙𝑒𝑑</m:t>
                              </m:r>
                            </m:sub>
                          </m:sSub>
                        </m:den>
                      </m:f>
                    </m:oMath>
                  </m:oMathPara>
                </a14:m>
                <a:endParaRPr lang="en-US" sz="1350" dirty="0"/>
              </a:p>
            </p:txBody>
          </p:sp>
        </mc:Choice>
        <mc:Fallback>
          <p:sp>
            <p:nvSpPr>
              <p:cNvPr id="19" name="TextBox 18"/>
              <p:cNvSpPr txBox="1">
                <a:spLocks noRot="1" noChangeAspect="1" noMove="1" noResize="1" noEditPoints="1" noAdjustHandles="1" noChangeArrowheads="1" noChangeShapeType="1" noTextEdit="1"/>
              </p:cNvSpPr>
              <p:nvPr/>
            </p:nvSpPr>
            <p:spPr>
              <a:xfrm>
                <a:off x="4776146" y="4302439"/>
                <a:ext cx="1910972" cy="424027"/>
              </a:xfrm>
              <a:prstGeom prst="rect">
                <a:avLst/>
              </a:prstGeom>
              <a:blipFill>
                <a:blip r:embed="rId2"/>
                <a:stretch>
                  <a:fillRect t="-2941" b="-5882"/>
                </a:stretch>
              </a:blipFill>
            </p:spPr>
            <p:txBody>
              <a:bodyPr/>
              <a:lstStyle/>
              <a:p>
                <a:r>
                  <a:rPr lang="en-US">
                    <a:noFill/>
                  </a:rPr>
                  <a:t> </a:t>
                </a:r>
              </a:p>
            </p:txBody>
          </p:sp>
        </mc:Fallback>
      </mc:AlternateContent>
      <p:pic>
        <p:nvPicPr>
          <p:cNvPr id="1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6862" y="1814992"/>
            <a:ext cx="4566305" cy="21291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7CB48BA6-3BB6-F44A-8D69-A203D29487DC}"/>
              </a:ext>
            </a:extLst>
          </p:cNvPr>
          <p:cNvSpPr txBox="1"/>
          <p:nvPr/>
        </p:nvSpPr>
        <p:spPr>
          <a:xfrm>
            <a:off x="1385646" y="4948933"/>
            <a:ext cx="4437433" cy="300082"/>
          </a:xfrm>
          <a:prstGeom prst="rect">
            <a:avLst/>
          </a:prstGeom>
          <a:noFill/>
        </p:spPr>
        <p:txBody>
          <a:bodyPr wrap="none" rtlCol="0">
            <a:spAutoFit/>
          </a:bodyPr>
          <a:lstStyle/>
          <a:p>
            <a:r>
              <a:rPr lang="en-US" sz="1350" dirty="0">
                <a:solidFill>
                  <a:srgbClr val="00B050"/>
                </a:solidFill>
                <a:sym typeface="Wingdings" pitchFamily="2" charset="2"/>
              </a:rPr>
              <a:t> Maximize the number of particles in the storage ring!</a:t>
            </a:r>
            <a:endParaRPr lang="en-US" sz="1350" dirty="0">
              <a:solidFill>
                <a:srgbClr val="00B050"/>
              </a:solidFill>
            </a:endParaRPr>
          </a:p>
        </p:txBody>
      </p:sp>
      <p:sp>
        <p:nvSpPr>
          <p:cNvPr id="25" name="TextBox 24">
            <a:extLst>
              <a:ext uri="{FF2B5EF4-FFF2-40B4-BE49-F238E27FC236}">
                <a16:creationId xmlns:a16="http://schemas.microsoft.com/office/drawing/2014/main" id="{6720C258-C2F4-1943-8AE2-71F85505A434}"/>
              </a:ext>
            </a:extLst>
          </p:cNvPr>
          <p:cNvSpPr txBox="1"/>
          <p:nvPr/>
        </p:nvSpPr>
        <p:spPr>
          <a:xfrm>
            <a:off x="5832351" y="4966190"/>
            <a:ext cx="2013693" cy="300082"/>
          </a:xfrm>
          <a:prstGeom prst="rect">
            <a:avLst/>
          </a:prstGeom>
          <a:noFill/>
        </p:spPr>
        <p:txBody>
          <a:bodyPr wrap="none" rtlCol="0">
            <a:spAutoFit/>
          </a:bodyPr>
          <a:lstStyle/>
          <a:p>
            <a:r>
              <a:rPr lang="en-US" sz="1350" dirty="0">
                <a:solidFill>
                  <a:srgbClr val="FF0000"/>
                </a:solidFill>
                <a:sym typeface="Wingdings" pitchFamily="2" charset="2"/>
              </a:rPr>
              <a:t> Stored Beam Power!</a:t>
            </a:r>
            <a:endParaRPr lang="en-US" sz="1350" dirty="0">
              <a:solidFill>
                <a:srgbClr val="FF0000"/>
              </a:solidFill>
            </a:endParaRPr>
          </a:p>
        </p:txBody>
      </p:sp>
      <p:sp>
        <p:nvSpPr>
          <p:cNvPr id="26" name="Rectangle 25">
            <a:extLst>
              <a:ext uri="{FF2B5EF4-FFF2-40B4-BE49-F238E27FC236}">
                <a16:creationId xmlns:a16="http://schemas.microsoft.com/office/drawing/2014/main" id="{0509E311-3128-6644-B07E-C389776D211C}"/>
              </a:ext>
            </a:extLst>
          </p:cNvPr>
          <p:cNvSpPr/>
          <p:nvPr/>
        </p:nvSpPr>
        <p:spPr>
          <a:xfrm>
            <a:off x="914480" y="4068381"/>
            <a:ext cx="7367636" cy="802029"/>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sym typeface="Wingdings" pitchFamily="2" charset="2"/>
              </a:rPr>
              <a:t> Shielding, Additional Cooling and Removal of all active elements from the tunnel!!!</a:t>
            </a:r>
            <a:endParaRPr lang="en-US" sz="1350" dirty="0"/>
          </a:p>
        </p:txBody>
      </p:sp>
      <p:sp>
        <p:nvSpPr>
          <p:cNvPr id="28" name="Rectangle 27">
            <a:extLst>
              <a:ext uri="{FF2B5EF4-FFF2-40B4-BE49-F238E27FC236}">
                <a16:creationId xmlns:a16="http://schemas.microsoft.com/office/drawing/2014/main" id="{9E224DC9-77CA-F54D-BEC4-35E446CD2A14}"/>
              </a:ext>
            </a:extLst>
          </p:cNvPr>
          <p:cNvSpPr/>
          <p:nvPr/>
        </p:nvSpPr>
        <p:spPr>
          <a:xfrm>
            <a:off x="6473167" y="1755914"/>
            <a:ext cx="2537483" cy="1252499"/>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All levelling methods have been successfully demonstrated in </a:t>
            </a:r>
          </a:p>
          <a:p>
            <a:pPr algn="ctr"/>
            <a:r>
              <a:rPr lang="en-US" sz="1350" dirty="0"/>
              <a:t>Machine Studies in the LHC!!!</a:t>
            </a:r>
          </a:p>
        </p:txBody>
      </p:sp>
      <p:sp>
        <p:nvSpPr>
          <p:cNvPr id="24" name="TextBox 23">
            <a:extLst>
              <a:ext uri="{FF2B5EF4-FFF2-40B4-BE49-F238E27FC236}">
                <a16:creationId xmlns:a16="http://schemas.microsoft.com/office/drawing/2014/main" id="{F4518DB3-1016-9A4E-BB19-9F43A91BB9FF}"/>
              </a:ext>
            </a:extLst>
          </p:cNvPr>
          <p:cNvSpPr txBox="1"/>
          <p:nvPr/>
        </p:nvSpPr>
        <p:spPr>
          <a:xfrm>
            <a:off x="914575" y="2147006"/>
            <a:ext cx="7367636" cy="1931298"/>
          </a:xfrm>
          <a:prstGeom prst="rect">
            <a:avLst/>
          </a:prstGeom>
          <a:solidFill>
            <a:schemeClr val="accent2">
              <a:lumMod val="40000"/>
              <a:lumOff val="60000"/>
            </a:schemeClr>
          </a:solidFill>
        </p:spPr>
        <p:txBody>
          <a:bodyPr wrap="square" rtlCol="0">
            <a:spAutoFit/>
          </a:bodyPr>
          <a:lstStyle/>
          <a:p>
            <a:pPr algn="ctr">
              <a:spcAft>
                <a:spcPts val="450"/>
              </a:spcAft>
            </a:pPr>
            <a:endParaRPr lang="en-US" sz="1350" dirty="0"/>
          </a:p>
          <a:p>
            <a:pPr algn="ctr">
              <a:spcAft>
                <a:spcPts val="450"/>
              </a:spcAft>
            </a:pPr>
            <a:r>
              <a:rPr lang="en-US" sz="1350" dirty="0"/>
              <a:t>Worry about beam losses!!!!</a:t>
            </a:r>
          </a:p>
          <a:p>
            <a:pPr algn="ctr">
              <a:spcAft>
                <a:spcPts val="450"/>
              </a:spcAft>
            </a:pPr>
            <a:endParaRPr lang="en-US" sz="1350" dirty="0"/>
          </a:p>
          <a:p>
            <a:pPr algn="ctr">
              <a:spcAft>
                <a:spcPts val="450"/>
              </a:spcAft>
            </a:pPr>
            <a:r>
              <a:rPr lang="en-US" sz="1350" dirty="0"/>
              <a:t>Radiation to Electronics!!! </a:t>
            </a:r>
            <a:r>
              <a:rPr lang="en-US" sz="1350" dirty="0">
                <a:sym typeface="Wingdings" pitchFamily="2" charset="2"/>
              </a:rPr>
              <a:t> Beam aborts &amp; Loss of efficiency!!!!</a:t>
            </a:r>
          </a:p>
          <a:p>
            <a:pPr algn="ctr">
              <a:spcAft>
                <a:spcPts val="450"/>
              </a:spcAft>
            </a:pPr>
            <a:endParaRPr lang="en-US" sz="1350" dirty="0">
              <a:sym typeface="Wingdings" pitchFamily="2" charset="2"/>
            </a:endParaRPr>
          </a:p>
          <a:p>
            <a:pPr algn="ctr">
              <a:spcAft>
                <a:spcPts val="450"/>
              </a:spcAft>
            </a:pPr>
            <a:r>
              <a:rPr lang="en-US" sz="1350" dirty="0">
                <a:sym typeface="Wingdings" pitchFamily="2" charset="2"/>
              </a:rPr>
              <a:t> Loss in integrated luminosity!</a:t>
            </a:r>
            <a:endParaRPr lang="en-US" sz="1350" dirty="0"/>
          </a:p>
          <a:p>
            <a:endParaRPr lang="en-US" sz="1350" dirty="0"/>
          </a:p>
        </p:txBody>
      </p:sp>
      <p:sp>
        <p:nvSpPr>
          <p:cNvPr id="23" name="Slide Number Placeholder 2">
            <a:extLst>
              <a:ext uri="{FF2B5EF4-FFF2-40B4-BE49-F238E27FC236}">
                <a16:creationId xmlns:a16="http://schemas.microsoft.com/office/drawing/2014/main" id="{53968C1F-FA78-9E4B-99E7-E6F935F8D01A}"/>
              </a:ext>
            </a:extLst>
          </p:cNvPr>
          <p:cNvSpPr txBox="1">
            <a:spLocks/>
          </p:cNvSpPr>
          <p:nvPr/>
        </p:nvSpPr>
        <p:spPr>
          <a:xfrm>
            <a:off x="8802958" y="6548740"/>
            <a:ext cx="266700" cy="24003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fld id="{C78A2D03-466B-4AD7-AC70-B2955EB43184}" type="slidenum">
              <a:rPr lang="en-US" sz="900">
                <a:solidFill>
                  <a:prstClr val="black"/>
                </a:solidFill>
                <a:latin typeface="Arial"/>
              </a:rPr>
              <a:pPr defTabSz="342900">
                <a:defRPr/>
              </a:pPr>
              <a:t>16</a:t>
            </a:fld>
            <a:endParaRPr lang="en-US" sz="900" dirty="0">
              <a:solidFill>
                <a:prstClr val="black"/>
              </a:solidFill>
              <a:latin typeface="Arial"/>
            </a:endParaRPr>
          </a:p>
        </p:txBody>
      </p:sp>
      <p:sp>
        <p:nvSpPr>
          <p:cNvPr id="18" name="TextBox 17">
            <a:extLst>
              <a:ext uri="{FF2B5EF4-FFF2-40B4-BE49-F238E27FC236}">
                <a16:creationId xmlns:a16="http://schemas.microsoft.com/office/drawing/2014/main" id="{98C64975-D1B4-1D44-B55E-9262CA30CF57}"/>
              </a:ext>
            </a:extLst>
          </p:cNvPr>
          <p:cNvSpPr txBox="1"/>
          <p:nvPr/>
        </p:nvSpPr>
        <p:spPr>
          <a:xfrm>
            <a:off x="914480" y="4895206"/>
            <a:ext cx="7367636" cy="843821"/>
          </a:xfrm>
          <a:prstGeom prst="rect">
            <a:avLst/>
          </a:prstGeom>
          <a:solidFill>
            <a:schemeClr val="accent2">
              <a:lumMod val="40000"/>
              <a:lumOff val="60000"/>
            </a:schemeClr>
          </a:solidFill>
        </p:spPr>
        <p:txBody>
          <a:bodyPr wrap="square" rtlCol="0">
            <a:spAutoFit/>
          </a:bodyPr>
          <a:lstStyle/>
          <a:p>
            <a:pPr algn="ctr">
              <a:spcAft>
                <a:spcPts val="450"/>
              </a:spcAft>
            </a:pPr>
            <a:endParaRPr lang="en-US" sz="1350" dirty="0"/>
          </a:p>
          <a:p>
            <a:pPr algn="ctr">
              <a:spcAft>
                <a:spcPts val="450"/>
              </a:spcAft>
            </a:pPr>
            <a:r>
              <a:rPr lang="en-US" sz="1350" dirty="0"/>
              <a:t>Worry filling patterns and unwanted </a:t>
            </a:r>
            <a:r>
              <a:rPr lang="en-US" sz="1350" dirty="0" err="1"/>
              <a:t>collsions</a:t>
            </a:r>
            <a:r>
              <a:rPr lang="en-US" sz="1350" dirty="0"/>
              <a:t>!!!!</a:t>
            </a:r>
          </a:p>
          <a:p>
            <a:endParaRPr lang="en-US" sz="1350" dirty="0"/>
          </a:p>
        </p:txBody>
      </p:sp>
    </p:spTree>
    <p:extLst>
      <p:ext uri="{BB962C8B-B14F-4D97-AF65-F5344CB8AC3E}">
        <p14:creationId xmlns:p14="http://schemas.microsoft.com/office/powerpoint/2010/main" val="169169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dissolv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500"/>
                                        <p:tgtEl>
                                          <p:spTgt spid="1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dissolv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dissolve">
                                      <p:cBhvr>
                                        <p:cTn id="33" dur="500"/>
                                        <p:tgtEl>
                                          <p:spTgt spid="25"/>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dissolv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ssolv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dissolve">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9" grpId="0"/>
      <p:bldP spid="4" grpId="0"/>
      <p:bldP spid="25" grpId="0"/>
      <p:bldP spid="26" grpId="0" animBg="1"/>
      <p:bldP spid="28" grpId="0" animBg="1"/>
      <p:bldP spid="24"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6034" name="Rectangle 2"/>
          <p:cNvSpPr>
            <a:spLocks noGrp="1" noChangeArrowheads="1"/>
          </p:cNvSpPr>
          <p:nvPr>
            <p:ph type="title"/>
          </p:nvPr>
        </p:nvSpPr>
        <p:spPr>
          <a:xfrm>
            <a:off x="244475" y="23813"/>
            <a:ext cx="8229600" cy="720725"/>
          </a:xfrm>
        </p:spPr>
        <p:txBody>
          <a:bodyPr/>
          <a:lstStyle/>
          <a:p>
            <a:pPr algn="l" eaLnBrk="1" hangingPunct="1">
              <a:defRPr/>
            </a:pPr>
            <a:r>
              <a:rPr lang="en-US" sz="3600" u="sng" dirty="0">
                <a:solidFill>
                  <a:srgbClr val="FF0000"/>
                </a:solidFill>
                <a:latin typeface="Garamond"/>
                <a:cs typeface="Garamond"/>
              </a:rPr>
              <a:t>HL-LHC Challenges: Crossing Angle I</a:t>
            </a:r>
          </a:p>
        </p:txBody>
      </p:sp>
      <p:sp>
        <p:nvSpPr>
          <p:cNvPr id="1196035" name="Rectangle 3"/>
          <p:cNvSpPr>
            <a:spLocks noChangeArrowheads="1"/>
          </p:cNvSpPr>
          <p:nvPr/>
        </p:nvSpPr>
        <p:spPr bwMode="auto">
          <a:xfrm>
            <a:off x="76200" y="3214688"/>
            <a:ext cx="534988" cy="227012"/>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solidFill>
                <a:schemeClr val="tx1"/>
              </a:solidFill>
              <a:cs typeface="+mn-cs"/>
            </a:endParaRPr>
          </a:p>
        </p:txBody>
      </p:sp>
      <p:sp>
        <p:nvSpPr>
          <p:cNvPr id="1196038" name="Text Box 6"/>
          <p:cNvSpPr txBox="1">
            <a:spLocks noChangeArrowheads="1"/>
          </p:cNvSpPr>
          <p:nvPr/>
        </p:nvSpPr>
        <p:spPr bwMode="auto">
          <a:xfrm>
            <a:off x="685800" y="3041650"/>
            <a:ext cx="3940271" cy="492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rPr>
              <a:t>Parasitic bunch encounters</a:t>
            </a:r>
            <a:r>
              <a:rPr lang="en-US" sz="2600" dirty="0">
                <a:solidFill>
                  <a:srgbClr val="3333CC"/>
                </a:solidFill>
                <a:cs typeface="+mn-cs"/>
              </a:rPr>
              <a:t>:</a:t>
            </a:r>
          </a:p>
        </p:txBody>
      </p:sp>
      <p:sp>
        <p:nvSpPr>
          <p:cNvPr id="1196041" name="Rectangle 9"/>
          <p:cNvSpPr>
            <a:spLocks noChangeArrowheads="1"/>
          </p:cNvSpPr>
          <p:nvPr/>
        </p:nvSpPr>
        <p:spPr bwMode="auto">
          <a:xfrm>
            <a:off x="74613" y="5437188"/>
            <a:ext cx="534987" cy="227012"/>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solidFill>
                <a:schemeClr val="tx1"/>
              </a:solidFill>
              <a:cs typeface="+mn-cs"/>
            </a:endParaRPr>
          </a:p>
        </p:txBody>
      </p:sp>
      <p:sp>
        <p:nvSpPr>
          <p:cNvPr id="1196042" name="Text Box 10"/>
          <p:cNvSpPr txBox="1">
            <a:spLocks noChangeArrowheads="1"/>
          </p:cNvSpPr>
          <p:nvPr/>
        </p:nvSpPr>
        <p:spPr bwMode="auto">
          <a:xfrm>
            <a:off x="685800" y="5283200"/>
            <a:ext cx="8013489" cy="492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cs typeface="+mn-cs"/>
              </a:rPr>
              <a:t>non-linear fields </a:t>
            </a:r>
            <a:r>
              <a:rPr lang="en-US" sz="2600" dirty="0">
                <a:solidFill>
                  <a:srgbClr val="3333CC"/>
                </a:solidFill>
              </a:rPr>
              <a:t>from long-range</a:t>
            </a:r>
            <a:r>
              <a:rPr lang="en-US" sz="2600" dirty="0">
                <a:solidFill>
                  <a:srgbClr val="3333CC"/>
                </a:solidFill>
                <a:cs typeface="+mn-cs"/>
              </a:rPr>
              <a:t> beam-beam interaction:</a:t>
            </a:r>
          </a:p>
        </p:txBody>
      </p:sp>
      <p:pic>
        <p:nvPicPr>
          <p:cNvPr id="119604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2900" y="3079750"/>
            <a:ext cx="3657600" cy="2317750"/>
          </a:xfrm>
          <a:prstGeom prst="rect">
            <a:avLst/>
          </a:prstGeom>
          <a:noFill/>
          <a:ln w="12700" cap="sq">
            <a:solidFill>
              <a:schemeClr val="bg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196046" name="Text Box 14"/>
          <p:cNvSpPr txBox="1">
            <a:spLocks noChangeArrowheads="1"/>
          </p:cNvSpPr>
          <p:nvPr/>
        </p:nvSpPr>
        <p:spPr bwMode="auto">
          <a:xfrm>
            <a:off x="457200" y="4711700"/>
            <a:ext cx="4876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buFont typeface="Wingdings" charset="0"/>
              <a:buNone/>
              <a:defRPr/>
            </a:pPr>
            <a:r>
              <a:rPr lang="en-US" dirty="0">
                <a:solidFill>
                  <a:srgbClr val="008000"/>
                </a:solidFill>
                <a:cs typeface="+mn-cs"/>
                <a:sym typeface="Wingdings" charset="0"/>
              </a:rPr>
              <a:t> Operation requires crossing angle</a:t>
            </a:r>
            <a:endParaRPr lang="en-US" dirty="0">
              <a:solidFill>
                <a:srgbClr val="008000"/>
              </a:solidFill>
              <a:cs typeface="+mn-cs"/>
            </a:endParaRPr>
          </a:p>
        </p:txBody>
      </p:sp>
      <p:sp>
        <p:nvSpPr>
          <p:cNvPr id="1196047" name="Text Box 15"/>
          <p:cNvSpPr txBox="1">
            <a:spLocks noChangeArrowheads="1"/>
          </p:cNvSpPr>
          <p:nvPr/>
        </p:nvSpPr>
        <p:spPr bwMode="auto">
          <a:xfrm>
            <a:off x="712788" y="5727700"/>
            <a:ext cx="8507412" cy="707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algn="l" eaLnBrk="1" hangingPunct="1">
              <a:defRPr/>
            </a:pPr>
            <a:r>
              <a:rPr lang="en-US" sz="2000" dirty="0">
                <a:solidFill>
                  <a:schemeClr val="tx1"/>
                </a:solidFill>
              </a:rPr>
              <a:t>efficient operation requires large beam separation at unwanted collision points </a:t>
            </a:r>
            <a:r>
              <a:rPr lang="en-US" sz="2000" dirty="0"/>
              <a:t> </a:t>
            </a:r>
            <a:r>
              <a:rPr lang="en-US" sz="2000" dirty="0">
                <a:solidFill>
                  <a:srgbClr val="FF0000"/>
                </a:solidFill>
                <a:sym typeface="Wingdings"/>
              </a:rPr>
              <a:t> </a:t>
            </a:r>
            <a:r>
              <a:rPr lang="en-US" dirty="0">
                <a:solidFill>
                  <a:srgbClr val="FF0000"/>
                </a:solidFill>
                <a:sym typeface="Wingdings" charset="0"/>
              </a:rPr>
              <a:t>Separation of 10 -12 </a:t>
            </a:r>
            <a:r>
              <a:rPr lang="en-US" dirty="0">
                <a:solidFill>
                  <a:srgbClr val="FF0000"/>
                </a:solidFill>
                <a:latin typeface="Symbol" charset="0"/>
                <a:sym typeface="Wingdings" charset="0"/>
              </a:rPr>
              <a:t>s</a:t>
            </a:r>
            <a:r>
              <a:rPr lang="en-US" dirty="0">
                <a:solidFill>
                  <a:srgbClr val="FF0000"/>
                </a:solidFill>
                <a:sym typeface="Wingdings" charset="0"/>
              </a:rPr>
              <a:t>    </a:t>
            </a:r>
            <a:r>
              <a:rPr lang="en-US" dirty="0">
                <a:solidFill>
                  <a:srgbClr val="008000"/>
                </a:solidFill>
                <a:sym typeface="Wingdings"/>
              </a:rPr>
              <a:t>   </a:t>
            </a:r>
            <a:r>
              <a:rPr lang="en-US" dirty="0">
                <a:solidFill>
                  <a:srgbClr val="008000"/>
                </a:solidFill>
                <a:sym typeface="Wingdings" charset="0"/>
              </a:rPr>
              <a:t>large triplet apertures for HL-LHC!! </a:t>
            </a:r>
          </a:p>
        </p:txBody>
      </p:sp>
      <p:pic>
        <p:nvPicPr>
          <p:cNvPr id="13" name="Picture 13" descr="Screen Shot 2013-07-22 at 4.24.49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33450"/>
            <a:ext cx="9144000" cy="1863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3"/>
          <p:cNvSpPr>
            <a:spLocks noChangeArrowheads="1"/>
          </p:cNvSpPr>
          <p:nvPr/>
        </p:nvSpPr>
        <p:spPr bwMode="auto">
          <a:xfrm>
            <a:off x="88900" y="915988"/>
            <a:ext cx="534988" cy="227012"/>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solidFill>
                <a:schemeClr val="tx1"/>
              </a:solidFill>
              <a:cs typeface="+mn-cs"/>
            </a:endParaRPr>
          </a:p>
        </p:txBody>
      </p:sp>
      <p:sp>
        <p:nvSpPr>
          <p:cNvPr id="15" name="Text Box 6"/>
          <p:cNvSpPr txBox="1">
            <a:spLocks noChangeArrowheads="1"/>
          </p:cNvSpPr>
          <p:nvPr/>
        </p:nvSpPr>
        <p:spPr bwMode="auto">
          <a:xfrm>
            <a:off x="698500" y="742950"/>
            <a:ext cx="2471119" cy="492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rPr>
              <a:t>Insertion Layout</a:t>
            </a:r>
            <a:r>
              <a:rPr lang="en-US" sz="2600" dirty="0">
                <a:solidFill>
                  <a:srgbClr val="3333CC"/>
                </a:solidFill>
                <a:cs typeface="+mn-cs"/>
              </a:rPr>
              <a:t>:</a:t>
            </a:r>
          </a:p>
        </p:txBody>
      </p:sp>
      <p:sp>
        <p:nvSpPr>
          <p:cNvPr id="16" name="Right Brace 15"/>
          <p:cNvSpPr/>
          <p:nvPr/>
        </p:nvSpPr>
        <p:spPr bwMode="auto">
          <a:xfrm rot="5400000">
            <a:off x="4320381" y="1593057"/>
            <a:ext cx="574675" cy="2087562"/>
          </a:xfrm>
          <a:prstGeom prst="rightBrace">
            <a:avLst>
              <a:gd name="adj1" fmla="val 8333"/>
              <a:gd name="adj2" fmla="val 49391"/>
            </a:avLst>
          </a:prstGeom>
          <a:noFill/>
          <a:ln w="19050" cap="flat" cmpd="sng" algn="ctr">
            <a:solidFill>
              <a:schemeClr val="tx1"/>
            </a:solidFill>
            <a:prstDash val="solid"/>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rot="10800000" vert="eaVert" wrap="none" anchor="ctr"/>
          <a:lstStyle/>
          <a:p>
            <a:pPr>
              <a:defRPr/>
            </a:pPr>
            <a:endParaRPr lang="en-US" sz="2000">
              <a:solidFill>
                <a:srgbClr val="27551F"/>
              </a:solidFill>
            </a:endParaRPr>
          </a:p>
        </p:txBody>
      </p:sp>
      <p:sp>
        <p:nvSpPr>
          <p:cNvPr id="17" name="TextBox 16"/>
          <p:cNvSpPr txBox="1">
            <a:spLocks noChangeArrowheads="1"/>
          </p:cNvSpPr>
          <p:nvPr/>
        </p:nvSpPr>
        <p:spPr bwMode="auto">
          <a:xfrm>
            <a:off x="5003800" y="950913"/>
            <a:ext cx="241935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dirty="0"/>
              <a:t>ca.130m </a:t>
            </a:r>
            <a:r>
              <a:rPr lang="en-US" dirty="0">
                <a:sym typeface="Wingdings"/>
              </a:rPr>
              <a:t> 150m</a:t>
            </a:r>
            <a:endParaRPr lang="en-US" dirty="0"/>
          </a:p>
        </p:txBody>
      </p:sp>
      <p:sp>
        <p:nvSpPr>
          <p:cNvPr id="18" name="TextBox 17"/>
          <p:cNvSpPr txBox="1">
            <a:spLocks noChangeArrowheads="1"/>
          </p:cNvSpPr>
          <p:nvPr/>
        </p:nvSpPr>
        <p:spPr bwMode="auto">
          <a:xfrm>
            <a:off x="4643438" y="2606675"/>
            <a:ext cx="10826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a:t>ca.50m</a:t>
            </a:r>
          </a:p>
        </p:txBody>
      </p:sp>
      <p:sp>
        <p:nvSpPr>
          <p:cNvPr id="19" name="Right Brace 18"/>
          <p:cNvSpPr/>
          <p:nvPr/>
        </p:nvSpPr>
        <p:spPr bwMode="auto">
          <a:xfrm rot="16200000">
            <a:off x="4356100" y="-315912"/>
            <a:ext cx="431800" cy="3600450"/>
          </a:xfrm>
          <a:prstGeom prst="rightBrace">
            <a:avLst/>
          </a:prstGeom>
          <a:noFill/>
          <a:ln w="19050" cap="flat" cmpd="sng" algn="ctr">
            <a:solidFill>
              <a:schemeClr val="tx1"/>
            </a:solidFill>
            <a:prstDash val="solid"/>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rot="10800000" vert="eaVert" wrap="none" anchor="ctr"/>
          <a:lstStyle/>
          <a:p>
            <a:pPr>
              <a:defRPr/>
            </a:pPr>
            <a:endParaRPr lang="en-US" sz="2000">
              <a:solidFill>
                <a:srgbClr val="27551F"/>
              </a:solidFill>
            </a:endParaRPr>
          </a:p>
        </p:txBody>
      </p:sp>
      <p:sp>
        <p:nvSpPr>
          <p:cNvPr id="1196039" name="Text Box 7"/>
          <p:cNvSpPr txBox="1">
            <a:spLocks noChangeArrowheads="1"/>
          </p:cNvSpPr>
          <p:nvPr/>
        </p:nvSpPr>
        <p:spPr bwMode="auto">
          <a:xfrm>
            <a:off x="673100" y="3657600"/>
            <a:ext cx="5245100" cy="923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algn="l" eaLnBrk="1" hangingPunct="1">
              <a:buFont typeface="Wingdings" charset="0"/>
              <a:buNone/>
              <a:defRPr/>
            </a:pPr>
            <a:r>
              <a:rPr lang="en-US" dirty="0">
                <a:solidFill>
                  <a:schemeClr val="tx1"/>
                </a:solidFill>
                <a:cs typeface="+mn-cs"/>
              </a:rPr>
              <a:t>Operation with ca. 2800 bunches @ 25ns spacing </a:t>
            </a:r>
            <a:r>
              <a:rPr lang="en-US" dirty="0">
                <a:solidFill>
                  <a:schemeClr val="tx1"/>
                </a:solidFill>
                <a:cs typeface="+mn-cs"/>
                <a:sym typeface="Wingdings"/>
              </a:rPr>
              <a:t></a:t>
            </a:r>
            <a:r>
              <a:rPr lang="en-US" dirty="0">
                <a:solidFill>
                  <a:schemeClr val="tx1"/>
                </a:solidFill>
                <a:cs typeface="+mn-cs"/>
              </a:rPr>
              <a:t> approximately 30 unwanted collision per </a:t>
            </a:r>
          </a:p>
          <a:p>
            <a:pPr algn="l" eaLnBrk="1" hangingPunct="1">
              <a:buFont typeface="Wingdings" charset="0"/>
              <a:buNone/>
              <a:defRPr/>
            </a:pPr>
            <a:r>
              <a:rPr lang="en-US" dirty="0">
                <a:solidFill>
                  <a:schemeClr val="tx1"/>
                </a:solidFill>
                <a:cs typeface="+mn-cs"/>
              </a:rPr>
              <a:t>Interaction Region (IR).</a:t>
            </a:r>
            <a:endParaRPr lang="en-US" dirty="0">
              <a:solidFill>
                <a:srgbClr val="008000"/>
              </a:solidFill>
              <a:cs typeface="+mn-cs"/>
            </a:endParaRPr>
          </a:p>
        </p:txBody>
      </p:sp>
      <p:sp>
        <p:nvSpPr>
          <p:cNvPr id="23"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17</a:t>
            </a:fld>
            <a:endParaRPr lang="en-US" sz="1200" dirty="0"/>
          </a:p>
        </p:txBody>
      </p:sp>
    </p:spTree>
    <p:extLst>
      <p:ext uri="{BB962C8B-B14F-4D97-AF65-F5344CB8AC3E}">
        <p14:creationId xmlns:p14="http://schemas.microsoft.com/office/powerpoint/2010/main" val="122737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96035"/>
                                        </p:tgtEl>
                                        <p:attrNameLst>
                                          <p:attrName>style.visibility</p:attrName>
                                        </p:attrNameLst>
                                      </p:cBhvr>
                                      <p:to>
                                        <p:strVal val="visible"/>
                                      </p:to>
                                    </p:set>
                                    <p:animEffect transition="in" filter="fade">
                                      <p:cBhvr>
                                        <p:cTn id="19" dur="500"/>
                                        <p:tgtEl>
                                          <p:spTgt spid="11960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96038"/>
                                        </p:tgtEl>
                                        <p:attrNameLst>
                                          <p:attrName>style.visibility</p:attrName>
                                        </p:attrNameLst>
                                      </p:cBhvr>
                                      <p:to>
                                        <p:strVal val="visible"/>
                                      </p:to>
                                    </p:set>
                                    <p:animEffect transition="in" filter="fade">
                                      <p:cBhvr>
                                        <p:cTn id="22" dur="500"/>
                                        <p:tgtEl>
                                          <p:spTgt spid="11960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96039"/>
                                        </p:tgtEl>
                                        <p:attrNameLst>
                                          <p:attrName>style.visibility</p:attrName>
                                        </p:attrNameLst>
                                      </p:cBhvr>
                                      <p:to>
                                        <p:strVal val="visible"/>
                                      </p:to>
                                    </p:set>
                                    <p:animEffect transition="in" filter="fade">
                                      <p:cBhvr>
                                        <p:cTn id="27" dur="500"/>
                                        <p:tgtEl>
                                          <p:spTgt spid="11960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96046"/>
                                        </p:tgtEl>
                                        <p:attrNameLst>
                                          <p:attrName>style.visibility</p:attrName>
                                        </p:attrNameLst>
                                      </p:cBhvr>
                                      <p:to>
                                        <p:strVal val="visible"/>
                                      </p:to>
                                    </p:set>
                                    <p:animEffect transition="in" filter="fade">
                                      <p:cBhvr>
                                        <p:cTn id="32" dur="500"/>
                                        <p:tgtEl>
                                          <p:spTgt spid="1196046"/>
                                        </p:tgtEl>
                                      </p:cBhvr>
                                    </p:animEffect>
                                  </p:childTnLst>
                                </p:cTn>
                              </p:par>
                            </p:childTnLst>
                          </p:cTn>
                        </p:par>
                        <p:par>
                          <p:cTn id="33" fill="hold">
                            <p:stCondLst>
                              <p:cond delay="500"/>
                            </p:stCondLst>
                            <p:childTnLst>
                              <p:par>
                                <p:cTn id="34" presetID="2" presetClass="entr" presetSubtype="4" fill="hold" nodeType="afterEffect">
                                  <p:stCondLst>
                                    <p:cond delay="0"/>
                                  </p:stCondLst>
                                  <p:childTnLst>
                                    <p:set>
                                      <p:cBhvr>
                                        <p:cTn id="35" dur="1" fill="hold">
                                          <p:stCondLst>
                                            <p:cond delay="0"/>
                                          </p:stCondLst>
                                        </p:cTn>
                                        <p:tgtEl>
                                          <p:spTgt spid="1196045"/>
                                        </p:tgtEl>
                                        <p:attrNameLst>
                                          <p:attrName>style.visibility</p:attrName>
                                        </p:attrNameLst>
                                      </p:cBhvr>
                                      <p:to>
                                        <p:strVal val="visible"/>
                                      </p:to>
                                    </p:set>
                                    <p:anim calcmode="lin" valueType="num">
                                      <p:cBhvr additive="base">
                                        <p:cTn id="36" dur="1000" fill="hold"/>
                                        <p:tgtEl>
                                          <p:spTgt spid="1196045"/>
                                        </p:tgtEl>
                                        <p:attrNameLst>
                                          <p:attrName>ppt_x</p:attrName>
                                        </p:attrNameLst>
                                      </p:cBhvr>
                                      <p:tavLst>
                                        <p:tav tm="0">
                                          <p:val>
                                            <p:strVal val="#ppt_x"/>
                                          </p:val>
                                        </p:tav>
                                        <p:tav tm="100000">
                                          <p:val>
                                            <p:strVal val="#ppt_x"/>
                                          </p:val>
                                        </p:tav>
                                      </p:tavLst>
                                    </p:anim>
                                    <p:anim calcmode="lin" valueType="num">
                                      <p:cBhvr additive="base">
                                        <p:cTn id="37" dur="1000" fill="hold"/>
                                        <p:tgtEl>
                                          <p:spTgt spid="119604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96041"/>
                                        </p:tgtEl>
                                        <p:attrNameLst>
                                          <p:attrName>style.visibility</p:attrName>
                                        </p:attrNameLst>
                                      </p:cBhvr>
                                      <p:to>
                                        <p:strVal val="visible"/>
                                      </p:to>
                                    </p:set>
                                    <p:animEffect transition="in" filter="fade">
                                      <p:cBhvr>
                                        <p:cTn id="42" dur="500"/>
                                        <p:tgtEl>
                                          <p:spTgt spid="11960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96042"/>
                                        </p:tgtEl>
                                        <p:attrNameLst>
                                          <p:attrName>style.visibility</p:attrName>
                                        </p:attrNameLst>
                                      </p:cBhvr>
                                      <p:to>
                                        <p:strVal val="visible"/>
                                      </p:to>
                                    </p:set>
                                    <p:animEffect transition="in" filter="fade">
                                      <p:cBhvr>
                                        <p:cTn id="45" dur="500"/>
                                        <p:tgtEl>
                                          <p:spTgt spid="119604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196047"/>
                                        </p:tgtEl>
                                        <p:attrNameLst>
                                          <p:attrName>style.visibility</p:attrName>
                                        </p:attrNameLst>
                                      </p:cBhvr>
                                      <p:to>
                                        <p:strVal val="visible"/>
                                      </p:to>
                                    </p:set>
                                    <p:animEffect transition="in" filter="fade">
                                      <p:cBhvr>
                                        <p:cTn id="50" dur="500"/>
                                        <p:tgtEl>
                                          <p:spTgt spid="1196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6035" grpId="0" animBg="1"/>
      <p:bldP spid="1196038" grpId="0"/>
      <p:bldP spid="1196041" grpId="0" animBg="1"/>
      <p:bldP spid="1196042" grpId="0"/>
      <p:bldP spid="1196046" grpId="0"/>
      <p:bldP spid="1196047" grpId="0"/>
      <p:bldP spid="16" grpId="0" animBg="1"/>
      <p:bldP spid="17" grpId="0"/>
      <p:bldP spid="18" grpId="0"/>
      <p:bldP spid="19" grpId="0" animBg="1"/>
      <p:bldP spid="11960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00196" y="4410075"/>
            <a:ext cx="864339" cy="369332"/>
          </a:xfrm>
          <a:prstGeom prst="rect">
            <a:avLst/>
          </a:prstGeom>
          <a:noFill/>
        </p:spPr>
        <p:txBody>
          <a:bodyPr wrap="none" rtlCol="0">
            <a:spAutoFit/>
          </a:bodyPr>
          <a:lstStyle/>
          <a:p>
            <a:r>
              <a:rPr lang="en-US" dirty="0">
                <a:solidFill>
                  <a:srgbClr val="008000"/>
                </a:solidFill>
              </a:rPr>
              <a:t>HL-LHC</a:t>
            </a:r>
          </a:p>
        </p:txBody>
      </p:sp>
      <p:pic>
        <p:nvPicPr>
          <p:cNvPr id="71681" name="Picture 8" descr="lumi-reductio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73638" y="1387475"/>
            <a:ext cx="3656012" cy="2727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682" name="Rectangle 3"/>
          <p:cNvSpPr>
            <a:spLocks noChangeArrowheads="1"/>
          </p:cNvSpPr>
          <p:nvPr/>
        </p:nvSpPr>
        <p:spPr bwMode="auto">
          <a:xfrm>
            <a:off x="76200" y="1090798"/>
            <a:ext cx="534988" cy="227012"/>
          </a:xfrm>
          <a:prstGeom prst="rect">
            <a:avLst/>
          </a:prstGeom>
          <a:solidFill>
            <a:srgbClr val="00CC00"/>
          </a:solidFill>
          <a:ln w="25400">
            <a:solidFill>
              <a:srgbClr val="3366FF"/>
            </a:solidFill>
            <a:miter lim="800000"/>
            <a:headEnd/>
            <a:tailEnd/>
          </a:ln>
        </p:spPr>
        <p:txBody>
          <a:bodyPr wrap="none" lIns="91359" tIns="45680" rIns="91359" bIns="45680" anchor="ctr"/>
          <a:lstStyle/>
          <a:p>
            <a:pPr algn="l" eaLnBrk="1" hangingPunct="1"/>
            <a:endParaRPr lang="en-GB">
              <a:solidFill>
                <a:srgbClr val="000000"/>
              </a:solidFill>
            </a:endParaRPr>
          </a:p>
        </p:txBody>
      </p:sp>
      <p:sp>
        <p:nvSpPr>
          <p:cNvPr id="115718" name="Text Box 5"/>
          <p:cNvSpPr txBox="1">
            <a:spLocks noChangeArrowheads="1"/>
          </p:cNvSpPr>
          <p:nvPr/>
        </p:nvSpPr>
        <p:spPr bwMode="auto">
          <a:xfrm>
            <a:off x="685800" y="933450"/>
            <a:ext cx="3212512" cy="892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rPr>
              <a:t>Geometric Luminosity </a:t>
            </a:r>
          </a:p>
          <a:p>
            <a:pPr algn="l" eaLnBrk="1" hangingPunct="1"/>
            <a:r>
              <a:rPr lang="en-US" sz="2600" dirty="0">
                <a:solidFill>
                  <a:srgbClr val="3333CC"/>
                </a:solidFill>
              </a:rPr>
              <a:t>Reduction Factor:</a:t>
            </a:r>
          </a:p>
        </p:txBody>
      </p:sp>
      <p:graphicFrame>
        <p:nvGraphicFramePr>
          <p:cNvPr id="71684" name="Object 2"/>
          <p:cNvGraphicFramePr>
            <a:graphicFrameLocks noGrp="1" noChangeAspect="1"/>
          </p:cNvGraphicFramePr>
          <p:nvPr>
            <p:ph idx="1"/>
          </p:nvPr>
        </p:nvGraphicFramePr>
        <p:xfrm>
          <a:off x="1700213" y="2924175"/>
          <a:ext cx="3100387" cy="885825"/>
        </p:xfrm>
        <a:graphic>
          <a:graphicData uri="http://schemas.openxmlformats.org/presentationml/2006/ole">
            <mc:AlternateContent xmlns:mc="http://schemas.openxmlformats.org/markup-compatibility/2006">
              <mc:Choice xmlns:v="urn:schemas-microsoft-com:vml" Requires="v">
                <p:oleObj spid="_x0000_s178465" name="Equation" r:id="rId5" imgW="1511300" imgH="431800" progId="Equation.3">
                  <p:embed/>
                </p:oleObj>
              </mc:Choice>
              <mc:Fallback>
                <p:oleObj name="Equation" r:id="rId5" imgW="1511300" imgH="431800" progId="Equation.3">
                  <p:embed/>
                  <p:pic>
                    <p:nvPicPr>
                      <p:cNvPr id="71684" name="Object 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0213" y="2924175"/>
                        <a:ext cx="3100387"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pSp>
        <p:nvGrpSpPr>
          <p:cNvPr id="71685" name="Group 23"/>
          <p:cNvGrpSpPr>
            <a:grpSpLocks/>
          </p:cNvGrpSpPr>
          <p:nvPr/>
        </p:nvGrpSpPr>
        <p:grpSpPr bwMode="auto">
          <a:xfrm>
            <a:off x="5659438" y="914400"/>
            <a:ext cx="3217862" cy="1893888"/>
            <a:chOff x="3456" y="576"/>
            <a:chExt cx="2027" cy="1193"/>
          </a:xfrm>
        </p:grpSpPr>
        <p:sp>
          <p:nvSpPr>
            <p:cNvPr id="71694" name="Oval 15"/>
            <p:cNvSpPr>
              <a:spLocks noChangeArrowheads="1"/>
            </p:cNvSpPr>
            <p:nvPr/>
          </p:nvSpPr>
          <p:spPr bwMode="auto">
            <a:xfrm rot="-1632241">
              <a:off x="3600" y="912"/>
              <a:ext cx="1392" cy="240"/>
            </a:xfrm>
            <a:prstGeom prst="ellipse">
              <a:avLst/>
            </a:prstGeom>
            <a:solidFill>
              <a:srgbClr val="FF0000">
                <a:alpha val="54901"/>
              </a:srgbClr>
            </a:solidFill>
            <a:ln w="12700">
              <a:solidFill>
                <a:srgbClr val="FF0000"/>
              </a:solidFill>
              <a:round/>
              <a:headEnd type="none" w="sm" len="sm"/>
              <a:tailEnd type="none" w="sm" len="sm"/>
            </a:ln>
          </p:spPr>
          <p:txBody>
            <a:bodyPr rot="10800000" vert="eaVert" wrap="none" anchor="ctr"/>
            <a:lstStyle/>
            <a:p>
              <a:endParaRPr lang="de-DE">
                <a:solidFill>
                  <a:srgbClr val="3B812F"/>
                </a:solidFill>
              </a:endParaRPr>
            </a:p>
          </p:txBody>
        </p:sp>
        <p:sp>
          <p:nvSpPr>
            <p:cNvPr id="71695" name="Oval 16"/>
            <p:cNvSpPr>
              <a:spLocks noChangeArrowheads="1"/>
            </p:cNvSpPr>
            <p:nvPr/>
          </p:nvSpPr>
          <p:spPr bwMode="auto">
            <a:xfrm rot="1640686">
              <a:off x="3648" y="912"/>
              <a:ext cx="1392" cy="240"/>
            </a:xfrm>
            <a:prstGeom prst="ellipse">
              <a:avLst/>
            </a:prstGeom>
            <a:solidFill>
              <a:srgbClr val="0066FF">
                <a:alpha val="54901"/>
              </a:srgbClr>
            </a:solidFill>
            <a:ln w="12700">
              <a:solidFill>
                <a:srgbClr val="0066FF"/>
              </a:solidFill>
              <a:round/>
              <a:headEnd type="none" w="sm" len="sm"/>
              <a:tailEnd type="none" w="sm" len="sm"/>
            </a:ln>
          </p:spPr>
          <p:txBody>
            <a:bodyPr rot="10800000" vert="eaVert" wrap="none" anchor="ctr"/>
            <a:lstStyle/>
            <a:p>
              <a:endParaRPr lang="de-DE">
                <a:solidFill>
                  <a:srgbClr val="3B812F"/>
                </a:solidFill>
              </a:endParaRPr>
            </a:p>
          </p:txBody>
        </p:sp>
        <p:sp>
          <p:nvSpPr>
            <p:cNvPr id="71696" name="Line 17"/>
            <p:cNvSpPr>
              <a:spLocks noChangeShapeType="1"/>
            </p:cNvSpPr>
            <p:nvPr/>
          </p:nvSpPr>
          <p:spPr bwMode="auto">
            <a:xfrm>
              <a:off x="4320" y="864"/>
              <a:ext cx="0" cy="288"/>
            </a:xfrm>
            <a:prstGeom prst="line">
              <a:avLst/>
            </a:prstGeom>
            <a:noFill/>
            <a:ln w="3175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rot="10800000" vert="eaVert" wrap="none" anchor="ctr"/>
            <a:lstStyle/>
            <a:p>
              <a:endParaRPr lang="en-US"/>
            </a:p>
          </p:txBody>
        </p:sp>
        <p:sp>
          <p:nvSpPr>
            <p:cNvPr id="71697" name="Text Box 18"/>
            <p:cNvSpPr txBox="1">
              <a:spLocks noChangeArrowheads="1"/>
            </p:cNvSpPr>
            <p:nvPr/>
          </p:nvSpPr>
          <p:spPr bwMode="auto">
            <a:xfrm>
              <a:off x="4074" y="1536"/>
              <a:ext cx="1409"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1800">
                  <a:solidFill>
                    <a:srgbClr val="000000"/>
                  </a:solidFill>
                </a:rPr>
                <a:t>effective cross section</a:t>
              </a:r>
              <a:endParaRPr lang="en-GB" sz="1800">
                <a:solidFill>
                  <a:srgbClr val="000000"/>
                </a:solidFill>
              </a:endParaRPr>
            </a:p>
          </p:txBody>
        </p:sp>
        <p:sp>
          <p:nvSpPr>
            <p:cNvPr id="71698" name="Line 19"/>
            <p:cNvSpPr>
              <a:spLocks noChangeShapeType="1"/>
            </p:cNvSpPr>
            <p:nvPr/>
          </p:nvSpPr>
          <p:spPr bwMode="auto">
            <a:xfrm flipH="1" flipV="1">
              <a:off x="4320" y="1200"/>
              <a:ext cx="192" cy="384"/>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xmlns="">
                  <a:noFill/>
                </a14:hiddenFill>
              </a:ext>
            </a:extLst>
          </p:spPr>
          <p:txBody>
            <a:bodyPr rot="10800000" vert="eaVert" wrap="none" anchor="ctr"/>
            <a:lstStyle/>
            <a:p>
              <a:endParaRPr lang="en-US"/>
            </a:p>
          </p:txBody>
        </p:sp>
        <p:sp>
          <p:nvSpPr>
            <p:cNvPr id="71699" name="Line 21"/>
            <p:cNvSpPr>
              <a:spLocks noChangeShapeType="1"/>
            </p:cNvSpPr>
            <p:nvPr/>
          </p:nvSpPr>
          <p:spPr bwMode="auto">
            <a:xfrm flipH="1" flipV="1">
              <a:off x="3456" y="576"/>
              <a:ext cx="1776" cy="960"/>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xmlns="">
                  <a:noFill/>
                </a14:hiddenFill>
              </a:ext>
            </a:extLst>
          </p:spPr>
          <p:txBody>
            <a:bodyPr rot="10800000" vert="eaVert" wrap="none" anchor="ctr"/>
            <a:lstStyle/>
            <a:p>
              <a:endParaRPr lang="en-US"/>
            </a:p>
          </p:txBody>
        </p:sp>
        <p:sp>
          <p:nvSpPr>
            <p:cNvPr id="71700" name="Line 22"/>
            <p:cNvSpPr>
              <a:spLocks noChangeShapeType="1"/>
            </p:cNvSpPr>
            <p:nvPr/>
          </p:nvSpPr>
          <p:spPr bwMode="auto">
            <a:xfrm flipV="1">
              <a:off x="3552" y="576"/>
              <a:ext cx="1632" cy="864"/>
            </a:xfrm>
            <a:prstGeom prst="line">
              <a:avLst/>
            </a:prstGeom>
            <a:noFill/>
            <a:ln w="12700">
              <a:solidFill>
                <a:schemeClr val="tx1"/>
              </a:solidFill>
              <a:round/>
              <a:headEnd type="none" w="sm" len="sm"/>
              <a:tailEnd type="stealth" w="lg" len="lg"/>
            </a:ln>
            <a:extLst>
              <a:ext uri="{909E8E84-426E-40dd-AFC4-6F175D3DCCD1}">
                <a14:hiddenFill xmlns:a14="http://schemas.microsoft.com/office/drawing/2010/main" xmlns="">
                  <a:noFill/>
                </a14:hiddenFill>
              </a:ext>
            </a:extLst>
          </p:spPr>
          <p:txBody>
            <a:bodyPr rot="10800000" vert="eaVert" wrap="none" anchor="ctr"/>
            <a:lstStyle/>
            <a:p>
              <a:endParaRPr lang="en-US"/>
            </a:p>
          </p:txBody>
        </p:sp>
      </p:grpSp>
      <p:graphicFrame>
        <p:nvGraphicFramePr>
          <p:cNvPr id="71686" name="Object 5"/>
          <p:cNvGraphicFramePr>
            <a:graphicFrameLocks noChangeAspect="1"/>
          </p:cNvGraphicFramePr>
          <p:nvPr/>
        </p:nvGraphicFramePr>
        <p:xfrm>
          <a:off x="8763000" y="3733800"/>
          <a:ext cx="306388" cy="374650"/>
        </p:xfrm>
        <a:graphic>
          <a:graphicData uri="http://schemas.openxmlformats.org/presentationml/2006/ole">
            <mc:AlternateContent xmlns:mc="http://schemas.openxmlformats.org/markup-compatibility/2006">
              <mc:Choice xmlns:v="urn:schemas-microsoft-com:vml" Requires="v">
                <p:oleObj spid="_x0000_s178466" name="Equation" r:id="rId7" imgW="165100" imgH="203200" progId="Equation.3">
                  <p:embed/>
                </p:oleObj>
              </mc:Choice>
              <mc:Fallback>
                <p:oleObj name="Equation" r:id="rId7" imgW="165100" imgH="203200" progId="Equation.3">
                  <p:embed/>
                  <p:pic>
                    <p:nvPicPr>
                      <p:cNvPr id="71686"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3000" y="3733800"/>
                        <a:ext cx="306388" cy="374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71687" name="Object 4"/>
          <p:cNvGraphicFramePr>
            <a:graphicFrameLocks noChangeAspect="1"/>
          </p:cNvGraphicFramePr>
          <p:nvPr/>
        </p:nvGraphicFramePr>
        <p:xfrm>
          <a:off x="4800600" y="969963"/>
          <a:ext cx="650875" cy="366712"/>
        </p:xfrm>
        <a:graphic>
          <a:graphicData uri="http://schemas.openxmlformats.org/presentationml/2006/ole">
            <mc:AlternateContent xmlns:mc="http://schemas.openxmlformats.org/markup-compatibility/2006">
              <mc:Choice xmlns:v="urn:schemas-microsoft-com:vml" Requires="v">
                <p:oleObj spid="_x0000_s178467" name="Equation" r:id="rId9" imgW="406400" imgH="228600" progId="Equation.3">
                  <p:embed/>
                </p:oleObj>
              </mc:Choice>
              <mc:Fallback>
                <p:oleObj name="Equation" r:id="rId9" imgW="406400" imgH="228600" progId="Equation.3">
                  <p:embed/>
                  <p:pic>
                    <p:nvPicPr>
                      <p:cNvPr id="71687"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969963"/>
                        <a:ext cx="65087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18"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81600" y="4111625"/>
            <a:ext cx="3352800" cy="2441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9" name="Content Placeholder 2"/>
          <p:cNvSpPr txBox="1">
            <a:spLocks/>
          </p:cNvSpPr>
          <p:nvPr/>
        </p:nvSpPr>
        <p:spPr>
          <a:xfrm>
            <a:off x="428625" y="1524000"/>
            <a:ext cx="4343400" cy="4953000"/>
          </a:xfrm>
          <a:prstGeom prst="rect">
            <a:avLst/>
          </a:prstGeom>
        </p:spPr>
        <p:txBody>
          <a:bodyPr tIns="0" bIns="0">
            <a:normAutofit lnSpcReduction="10000"/>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GB" sz="2400" dirty="0">
                <a:solidFill>
                  <a:srgbClr val="00B050"/>
                </a:solidFill>
              </a:rPr>
              <a:t>Reduces the effect of geometrical reduction factor </a:t>
            </a:r>
          </a:p>
          <a:p>
            <a:pPr>
              <a:defRPr/>
            </a:pPr>
            <a:r>
              <a:rPr lang="en-GB" sz="2400" dirty="0">
                <a:solidFill>
                  <a:srgbClr val="00B050"/>
                </a:solidFill>
              </a:rPr>
              <a:t>Independent for each IP</a:t>
            </a:r>
          </a:p>
          <a:p>
            <a:pPr marL="0" indent="0">
              <a:buFont typeface="Arial"/>
              <a:buNone/>
              <a:defRPr/>
            </a:pPr>
            <a:endParaRPr lang="en-GB" sz="2000" dirty="0"/>
          </a:p>
          <a:p>
            <a:pPr marL="0" indent="0">
              <a:buFont typeface="Arial"/>
              <a:buNone/>
              <a:defRPr/>
            </a:pPr>
            <a:endParaRPr lang="en-GB" sz="2000" dirty="0"/>
          </a:p>
          <a:p>
            <a:pPr>
              <a:defRPr/>
            </a:pPr>
            <a:r>
              <a:rPr lang="en-GB" sz="2400" dirty="0">
                <a:solidFill>
                  <a:srgbClr val="FF0000"/>
                </a:solidFill>
              </a:rPr>
              <a:t>Noise from cavities to beam Beam size and losses?!?</a:t>
            </a:r>
          </a:p>
          <a:p>
            <a:pPr>
              <a:defRPr/>
            </a:pPr>
            <a:r>
              <a:rPr lang="en-GB" sz="2400" dirty="0">
                <a:solidFill>
                  <a:schemeClr val="tx1"/>
                </a:solidFill>
              </a:rPr>
              <a:t>Challenging space constraints:</a:t>
            </a:r>
          </a:p>
          <a:p>
            <a:pPr marL="0" indent="0">
              <a:buNone/>
              <a:defRPr/>
            </a:pPr>
            <a:r>
              <a:rPr lang="en-GB" sz="2400" dirty="0">
                <a:solidFill>
                  <a:srgbClr val="FF0000"/>
                </a:solidFill>
              </a:rPr>
              <a:t>	</a:t>
            </a:r>
            <a:r>
              <a:rPr lang="en-GB" sz="2400" dirty="0">
                <a:solidFill>
                  <a:srgbClr val="FF0000"/>
                </a:solidFill>
                <a:sym typeface="Wingdings"/>
              </a:rPr>
              <a:t> requires novel compact </a:t>
            </a:r>
          </a:p>
          <a:p>
            <a:pPr marL="0" indent="0">
              <a:buNone/>
              <a:defRPr/>
            </a:pPr>
            <a:r>
              <a:rPr lang="en-GB" sz="2400" dirty="0">
                <a:solidFill>
                  <a:srgbClr val="FF0000"/>
                </a:solidFill>
                <a:sym typeface="Wingdings"/>
              </a:rPr>
              <a:t>		cavity design</a:t>
            </a:r>
            <a:endParaRPr lang="en-GB" sz="2400" dirty="0">
              <a:solidFill>
                <a:srgbClr val="FF0000"/>
              </a:solidFill>
            </a:endParaRPr>
          </a:p>
          <a:p>
            <a:pPr>
              <a:defRPr/>
            </a:pPr>
            <a:endParaRPr lang="en-GB" sz="2000" dirty="0"/>
          </a:p>
          <a:p>
            <a:pPr>
              <a:defRPr/>
            </a:pPr>
            <a:endParaRPr lang="en-GB" sz="2000" dirty="0"/>
          </a:p>
        </p:txBody>
      </p:sp>
      <p:sp>
        <p:nvSpPr>
          <p:cNvPr id="24" name="Text Box 5"/>
          <p:cNvSpPr txBox="1">
            <a:spLocks noChangeArrowheads="1"/>
          </p:cNvSpPr>
          <p:nvPr/>
        </p:nvSpPr>
        <p:spPr bwMode="auto">
          <a:xfrm>
            <a:off x="685800" y="955675"/>
            <a:ext cx="2101850"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a:solidFill>
                  <a:srgbClr val="3333CC"/>
                </a:solidFill>
              </a:rPr>
              <a:t>Crab Cavities:</a:t>
            </a:r>
          </a:p>
        </p:txBody>
      </p:sp>
      <p:sp>
        <p:nvSpPr>
          <p:cNvPr id="26" name="Rectangle 2"/>
          <p:cNvSpPr>
            <a:spLocks noGrp="1" noChangeArrowheads="1"/>
          </p:cNvSpPr>
          <p:nvPr>
            <p:ph type="title"/>
          </p:nvPr>
        </p:nvSpPr>
        <p:spPr>
          <a:xfrm>
            <a:off x="1" y="87313"/>
            <a:ext cx="9144000" cy="720725"/>
          </a:xfrm>
        </p:spPr>
        <p:txBody>
          <a:bodyPr/>
          <a:lstStyle/>
          <a:p>
            <a:pPr eaLnBrk="1" hangingPunct="1">
              <a:defRPr/>
            </a:pPr>
            <a:r>
              <a:rPr lang="en-US" sz="3600" u="sng" dirty="0">
                <a:solidFill>
                  <a:srgbClr val="FF0000"/>
                </a:solidFill>
                <a:latin typeface="Garamond"/>
                <a:cs typeface="Garamond"/>
              </a:rPr>
              <a:t>HL-LHC Upgrade Ingredients: Crab Cavities</a:t>
            </a:r>
          </a:p>
        </p:txBody>
      </p:sp>
      <p:cxnSp>
        <p:nvCxnSpPr>
          <p:cNvPr id="3" name="Straight Connector 2"/>
          <p:cNvCxnSpPr/>
          <p:nvPr/>
        </p:nvCxnSpPr>
        <p:spPr>
          <a:xfrm>
            <a:off x="5659438" y="1336675"/>
            <a:ext cx="0" cy="2879725"/>
          </a:xfrm>
          <a:prstGeom prst="line">
            <a:avLst/>
          </a:prstGeom>
          <a:ln w="3810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799138" y="1336675"/>
            <a:ext cx="0" cy="2879725"/>
          </a:xfrm>
          <a:prstGeom prst="line">
            <a:avLst/>
          </a:prstGeom>
          <a:ln w="38100">
            <a:solidFill>
              <a:srgbClr val="008000"/>
            </a:solidFill>
          </a:ln>
        </p:spPr>
        <p:style>
          <a:lnRef idx="2">
            <a:schemeClr val="accent1"/>
          </a:lnRef>
          <a:fillRef idx="0">
            <a:schemeClr val="accent1"/>
          </a:fillRef>
          <a:effectRef idx="1">
            <a:schemeClr val="accent1"/>
          </a:effectRef>
          <a:fontRef idx="minor">
            <a:schemeClr val="tx1"/>
          </a:fontRef>
        </p:style>
      </p:cxn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18</a:t>
            </a:fld>
            <a:endParaRPr lang="en-US" sz="1200" dirty="0"/>
          </a:p>
        </p:txBody>
      </p:sp>
      <p:cxnSp>
        <p:nvCxnSpPr>
          <p:cNvPr id="30" name="Straight Connector 29"/>
          <p:cNvCxnSpPr/>
          <p:nvPr/>
        </p:nvCxnSpPr>
        <p:spPr>
          <a:xfrm>
            <a:off x="6897873" y="1336675"/>
            <a:ext cx="0" cy="2879725"/>
          </a:xfrm>
          <a:prstGeom prst="line">
            <a:avLst/>
          </a:prstGeom>
          <a:ln w="38100">
            <a:solidFill>
              <a:srgbClr val="3861AA"/>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24973" y="1336675"/>
            <a:ext cx="0" cy="2879725"/>
          </a:xfrm>
          <a:prstGeom prst="line">
            <a:avLst/>
          </a:prstGeom>
          <a:ln w="38100">
            <a:solidFill>
              <a:srgbClr val="8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54091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xit" presetSubtype="0" fill="hold" grpId="0" nodeType="withEffect">
                                  <p:stCondLst>
                                    <p:cond delay="0"/>
                                  </p:stCondLst>
                                  <p:childTnLst>
                                    <p:set>
                                      <p:cBhvr>
                                        <p:cTn id="40" dur="1" fill="hold">
                                          <p:stCondLst>
                                            <p:cond delay="0"/>
                                          </p:stCondLst>
                                        </p:cTn>
                                        <p:tgtEl>
                                          <p:spTgt spid="115718"/>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dissolve">
                                      <p:cBhvr>
                                        <p:cTn id="47" dur="500"/>
                                        <p:tgtEl>
                                          <p:spTgt spid="1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19">
                                            <p:txEl>
                                              <p:pRg st="1" end="1"/>
                                            </p:txEl>
                                          </p:spTgt>
                                        </p:tgtEl>
                                        <p:attrNameLst>
                                          <p:attrName>style.visibility</p:attrName>
                                        </p:attrNameLst>
                                      </p:cBhvr>
                                      <p:to>
                                        <p:strVal val="visible"/>
                                      </p:to>
                                    </p:set>
                                    <p:animEffect transition="in" filter="dissolve">
                                      <p:cBhvr>
                                        <p:cTn id="52" dur="500"/>
                                        <p:tgtEl>
                                          <p:spTgt spid="19">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19">
                                            <p:txEl>
                                              <p:pRg st="4" end="4"/>
                                            </p:txEl>
                                          </p:spTgt>
                                        </p:tgtEl>
                                        <p:attrNameLst>
                                          <p:attrName>style.visibility</p:attrName>
                                        </p:attrNameLst>
                                      </p:cBhvr>
                                      <p:to>
                                        <p:strVal val="visible"/>
                                      </p:to>
                                    </p:set>
                                    <p:animEffect transition="in" filter="dissolve">
                                      <p:cBhvr>
                                        <p:cTn id="57" dur="500"/>
                                        <p:tgtEl>
                                          <p:spTgt spid="19">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19">
                                            <p:txEl>
                                              <p:pRg st="5" end="5"/>
                                            </p:txEl>
                                          </p:spTgt>
                                        </p:tgtEl>
                                        <p:attrNameLst>
                                          <p:attrName>style.visibility</p:attrName>
                                        </p:attrNameLst>
                                      </p:cBhvr>
                                      <p:to>
                                        <p:strVal val="visible"/>
                                      </p:to>
                                    </p:set>
                                    <p:animEffect transition="in" filter="dissolve">
                                      <p:cBhvr>
                                        <p:cTn id="62" dur="500"/>
                                        <p:tgtEl>
                                          <p:spTgt spid="19">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19">
                                            <p:txEl>
                                              <p:pRg st="6" end="6"/>
                                            </p:txEl>
                                          </p:spTgt>
                                        </p:tgtEl>
                                        <p:attrNameLst>
                                          <p:attrName>style.visibility</p:attrName>
                                        </p:attrNameLst>
                                      </p:cBhvr>
                                      <p:to>
                                        <p:strVal val="visible"/>
                                      </p:to>
                                    </p:set>
                                    <p:animEffect transition="in" filter="dissolve">
                                      <p:cBhvr>
                                        <p:cTn id="67" dur="500"/>
                                        <p:tgtEl>
                                          <p:spTgt spid="19">
                                            <p:txEl>
                                              <p:pRg st="6" end="6"/>
                                            </p:txEl>
                                          </p:spTgt>
                                        </p:tgtEl>
                                      </p:cBhvr>
                                    </p:animEffect>
                                  </p:childTnLst>
                                </p:cTn>
                              </p:par>
                              <p:par>
                                <p:cTn id="68" presetID="9" presetClass="entr" presetSubtype="0" fill="hold" nodeType="withEffect">
                                  <p:stCondLst>
                                    <p:cond delay="0"/>
                                  </p:stCondLst>
                                  <p:childTnLst>
                                    <p:set>
                                      <p:cBhvr>
                                        <p:cTn id="69" dur="1" fill="hold">
                                          <p:stCondLst>
                                            <p:cond delay="0"/>
                                          </p:stCondLst>
                                        </p:cTn>
                                        <p:tgtEl>
                                          <p:spTgt spid="19">
                                            <p:txEl>
                                              <p:pRg st="7" end="7"/>
                                            </p:txEl>
                                          </p:spTgt>
                                        </p:tgtEl>
                                        <p:attrNameLst>
                                          <p:attrName>style.visibility</p:attrName>
                                        </p:attrNameLst>
                                      </p:cBhvr>
                                      <p:to>
                                        <p:strVal val="visible"/>
                                      </p:to>
                                    </p:set>
                                    <p:animEffect transition="in" filter="dissolve">
                                      <p:cBhvr>
                                        <p:cTn id="70" dur="500"/>
                                        <p:tgtEl>
                                          <p:spTgt spid="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5718"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700" y="20638"/>
            <a:ext cx="8559800" cy="914400"/>
          </a:xfrm>
        </p:spPr>
        <p:txBody>
          <a:bodyPr/>
          <a:lstStyle/>
          <a:p>
            <a:pPr algn="l"/>
            <a:r>
              <a:rPr lang="en-GB" sz="4000" u="sng" dirty="0">
                <a:solidFill>
                  <a:srgbClr val="FF0000"/>
                </a:solidFill>
                <a:latin typeface="Garamond"/>
                <a:cs typeface="Garamond"/>
              </a:rPr>
              <a:t>HL-LHC cavity designs</a:t>
            </a:r>
          </a:p>
        </p:txBody>
      </p:sp>
      <p:pic>
        <p:nvPicPr>
          <p:cNvPr id="102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223" y="1052736"/>
            <a:ext cx="3095625" cy="24812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Rectangle 5"/>
          <p:cNvSpPr/>
          <p:nvPr/>
        </p:nvSpPr>
        <p:spPr>
          <a:xfrm>
            <a:off x="251520" y="3396842"/>
            <a:ext cx="2592288" cy="584776"/>
          </a:xfrm>
          <a:prstGeom prst="rect">
            <a:avLst/>
          </a:prstGeom>
        </p:spPr>
        <p:txBody>
          <a:bodyPr wrap="square">
            <a:spAutoFit/>
          </a:bodyPr>
          <a:lstStyle/>
          <a:p>
            <a:r>
              <a:rPr lang="en-GB" sz="1600" dirty="0"/>
              <a:t>RF Dipole: Waveguide or</a:t>
            </a:r>
          </a:p>
          <a:p>
            <a:r>
              <a:rPr lang="en-GB" sz="1600" dirty="0"/>
              <a:t>waveguide-coax couplers</a:t>
            </a:r>
          </a:p>
        </p:txBody>
      </p:sp>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16439" y="1276608"/>
            <a:ext cx="1800200" cy="27665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Rectangle 6"/>
          <p:cNvSpPr/>
          <p:nvPr/>
        </p:nvSpPr>
        <p:spPr>
          <a:xfrm>
            <a:off x="6473539" y="4075331"/>
            <a:ext cx="2286000" cy="861774"/>
          </a:xfrm>
          <a:prstGeom prst="rect">
            <a:avLst/>
          </a:prstGeom>
        </p:spPr>
        <p:txBody>
          <a:bodyPr wrap="square">
            <a:spAutoFit/>
          </a:bodyPr>
          <a:lstStyle/>
          <a:p>
            <a:r>
              <a:rPr lang="en-GB" sz="1600" dirty="0"/>
              <a:t>Double ¼-wave: Coaxial couplers with</a:t>
            </a:r>
          </a:p>
          <a:p>
            <a:r>
              <a:rPr lang="en-GB" sz="1600" dirty="0"/>
              <a:t>hook-type anten</a:t>
            </a:r>
            <a:r>
              <a:rPr lang="en-GB" dirty="0"/>
              <a:t>na</a:t>
            </a:r>
          </a:p>
        </p:txBody>
      </p:sp>
      <p:sp>
        <p:nvSpPr>
          <p:cNvPr id="9" name="TextBox 8"/>
          <p:cNvSpPr txBox="1"/>
          <p:nvPr/>
        </p:nvSpPr>
        <p:spPr>
          <a:xfrm>
            <a:off x="2817239" y="1443018"/>
            <a:ext cx="3713068" cy="1015663"/>
          </a:xfrm>
          <a:prstGeom prst="rect">
            <a:avLst/>
          </a:prstGeom>
          <a:noFill/>
        </p:spPr>
        <p:txBody>
          <a:bodyPr wrap="none" rtlCol="0">
            <a:spAutoFit/>
          </a:bodyPr>
          <a:lstStyle/>
          <a:p>
            <a:pPr algn="ctr"/>
            <a:r>
              <a:rPr lang="en-GB" sz="2000" u="sng" dirty="0"/>
              <a:t>2 Designs with </a:t>
            </a:r>
          </a:p>
          <a:p>
            <a:pPr algn="ctr"/>
            <a:r>
              <a:rPr lang="en-GB" sz="2000" u="sng" dirty="0"/>
              <a:t>Different Coupler concepts and</a:t>
            </a:r>
          </a:p>
          <a:p>
            <a:pPr algn="ctr"/>
            <a:r>
              <a:rPr lang="en-GB" sz="2000" u="sng" dirty="0"/>
              <a:t>Deflection planes</a:t>
            </a:r>
          </a:p>
        </p:txBody>
      </p:sp>
      <p:sp>
        <p:nvSpPr>
          <p:cNvPr id="22" name="TextBox 21"/>
          <p:cNvSpPr txBox="1"/>
          <p:nvPr/>
        </p:nvSpPr>
        <p:spPr>
          <a:xfrm>
            <a:off x="3528508" y="5659823"/>
            <a:ext cx="5393695"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a:t>Present baseline: 4 cavities / IP / side </a:t>
            </a:r>
            <a:r>
              <a:rPr lang="en-US" b="1" dirty="0">
                <a:sym typeface="Wingdings" pitchFamily="2" charset="2"/>
              </a:rPr>
              <a:t> 16 total</a:t>
            </a:r>
            <a:endParaRPr lang="en-US" b="1" dirty="0"/>
          </a:p>
        </p:txBody>
      </p:sp>
      <p:sp>
        <p:nvSpPr>
          <p:cNvPr id="24"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19</a:t>
            </a:fld>
            <a:endParaRPr lang="en-US" sz="1200" dirty="0"/>
          </a:p>
        </p:txBody>
      </p:sp>
      <p:pic>
        <p:nvPicPr>
          <p:cNvPr id="20" name="Picture 19">
            <a:extLst>
              <a:ext uri="{FF2B5EF4-FFF2-40B4-BE49-F238E27FC236}">
                <a16:creationId xmlns:a16="http://schemas.microsoft.com/office/drawing/2014/main" id="{1DA5D6B5-FF12-A646-979D-B0F5D6C20721}"/>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7000"/>
                    </a14:imgEffect>
                    <a14:imgEffect>
                      <a14:colorTemperature colorTemp="5900"/>
                    </a14:imgEffect>
                    <a14:imgEffect>
                      <a14:brightnessContrast bright="15000" contrast="3000"/>
                    </a14:imgEffect>
                  </a14:imgLayer>
                </a14:imgProps>
              </a:ext>
              <a:ext uri="{28A0092B-C50C-407E-A947-70E740481C1C}">
                <a14:useLocalDpi xmlns:a14="http://schemas.microsoft.com/office/drawing/2010/main"/>
              </a:ext>
            </a:extLst>
          </a:blip>
          <a:srcRect t="6618" b="5218"/>
          <a:stretch/>
        </p:blipFill>
        <p:spPr>
          <a:xfrm>
            <a:off x="124297" y="4036922"/>
            <a:ext cx="3311145" cy="2396757"/>
          </a:xfrm>
          <a:prstGeom prst="rect">
            <a:avLst/>
          </a:prstGeom>
          <a:ln>
            <a:noFill/>
          </a:ln>
          <a:effectLst>
            <a:outerShdw blurRad="292100" dist="139700" dir="2700000" sx="95000" sy="95000" algn="tl" rotWithShape="0">
              <a:srgbClr val="333333">
                <a:alpha val="50000"/>
              </a:srgbClr>
            </a:outerShdw>
          </a:effectLst>
        </p:spPr>
      </p:pic>
      <p:sp>
        <p:nvSpPr>
          <p:cNvPr id="21" name="TextBox 20">
            <a:extLst>
              <a:ext uri="{FF2B5EF4-FFF2-40B4-BE49-F238E27FC236}">
                <a16:creationId xmlns:a16="http://schemas.microsoft.com/office/drawing/2014/main" id="{C229FF25-7B3A-1841-AB45-E2741913B367}"/>
              </a:ext>
            </a:extLst>
          </p:cNvPr>
          <p:cNvSpPr txBox="1"/>
          <p:nvPr/>
        </p:nvSpPr>
        <p:spPr>
          <a:xfrm>
            <a:off x="3203848" y="4256717"/>
            <a:ext cx="2819069" cy="984693"/>
          </a:xfrm>
          <a:prstGeom prst="rect">
            <a:avLst/>
          </a:prstGeom>
          <a:noFill/>
          <a:ln w="15875">
            <a:noFill/>
          </a:ln>
        </p:spPr>
        <p:txBody>
          <a:bodyPr wrap="square" lIns="0" tIns="0" rIns="0" bIns="0" rtlCol="0">
            <a:spAutoFit/>
          </a:bodyPr>
          <a:lstStyle>
            <a:defPPr>
              <a:defRPr lang="fr-FR"/>
            </a:defPPr>
            <a:lvl1pPr algn="ctr">
              <a:defRPr sz="1400">
                <a:solidFill>
                  <a:schemeClr val="bg1"/>
                </a:solidFill>
                <a:latin typeface="Arial" panose="020B0604020202020204" pitchFamily="34" charset="0"/>
                <a:cs typeface="Arial" panose="020B0604020202020204" pitchFamily="34" charset="0"/>
              </a:defRPr>
            </a:lvl1pPr>
          </a:lstStyle>
          <a:p>
            <a:r>
              <a:rPr lang="en-GB" sz="1867" dirty="0">
                <a:solidFill>
                  <a:srgbClr val="5A5A5A"/>
                </a:solidFill>
              </a:rPr>
              <a:t>DQW </a:t>
            </a:r>
            <a:r>
              <a:rPr lang="en-GB" sz="2133" dirty="0">
                <a:solidFill>
                  <a:srgbClr val="5A5A5A"/>
                </a:solidFill>
              </a:rPr>
              <a:t>crab-cavity</a:t>
            </a:r>
            <a:r>
              <a:rPr lang="en-GB" sz="1867" dirty="0">
                <a:solidFill>
                  <a:srgbClr val="5A5A5A"/>
                </a:solidFill>
              </a:rPr>
              <a:t> </a:t>
            </a:r>
          </a:p>
          <a:p>
            <a:r>
              <a:rPr lang="en-GB" sz="2133" dirty="0">
                <a:solidFill>
                  <a:srgbClr val="5A5A5A"/>
                </a:solidFill>
              </a:rPr>
              <a:t>Cryomodule for </a:t>
            </a:r>
          </a:p>
          <a:p>
            <a:r>
              <a:rPr lang="en-GB" sz="2133" dirty="0">
                <a:solidFill>
                  <a:srgbClr val="5A5A5A"/>
                </a:solidFill>
              </a:rPr>
              <a:t>SPS tests</a:t>
            </a:r>
          </a:p>
        </p:txBody>
      </p:sp>
    </p:spTree>
    <p:extLst>
      <p:ext uri="{BB962C8B-B14F-4D97-AF65-F5344CB8AC3E}">
        <p14:creationId xmlns:p14="http://schemas.microsoft.com/office/powerpoint/2010/main" val="238556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dissolv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anim calcmode="lin" valueType="num">
                                      <p:cBhvr>
                                        <p:cTn id="16" dur="1000" fill="hold"/>
                                        <p:tgtEl>
                                          <p:spTgt spid="22"/>
                                        </p:tgtEl>
                                        <p:attrNameLst>
                                          <p:attrName>ppt_x</p:attrName>
                                        </p:attrNameLst>
                                      </p:cBhvr>
                                      <p:tavLst>
                                        <p:tav tm="0">
                                          <p:val>
                                            <p:strVal val="#ppt_x"/>
                                          </p:val>
                                        </p:tav>
                                        <p:tav tm="100000">
                                          <p:val>
                                            <p:strVal val="#ppt_x"/>
                                          </p:val>
                                        </p:tav>
                                      </p:tavLst>
                                    </p:anim>
                                    <p:anim calcmode="lin" valueType="num">
                                      <p:cBhvr>
                                        <p:cTn id="1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976" name="Text Box 8"/>
          <p:cNvSpPr txBox="1">
            <a:spLocks noChangeArrowheads="1"/>
          </p:cNvSpPr>
          <p:nvPr/>
        </p:nvSpPr>
        <p:spPr bwMode="auto">
          <a:xfrm>
            <a:off x="927100" y="1981200"/>
            <a:ext cx="8153400"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33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r>
              <a:rPr lang="en-US" sz="2400" dirty="0">
                <a:solidFill>
                  <a:schemeClr val="tx2"/>
                </a:solidFill>
              </a:rPr>
              <a:t>p collisions</a:t>
            </a:r>
            <a:r>
              <a:rPr lang="en-US" sz="2400" dirty="0">
                <a:solidFill>
                  <a:srgbClr val="3333CC"/>
                </a:solidFill>
              </a:rPr>
              <a:t>         </a:t>
            </a:r>
            <a:r>
              <a:rPr lang="en-US" sz="2400" dirty="0" err="1">
                <a:solidFill>
                  <a:srgbClr val="FF0000"/>
                </a:solidFill>
              </a:rPr>
              <a:t>E</a:t>
            </a:r>
            <a:r>
              <a:rPr lang="en-US" sz="2400" baseline="-25000" dirty="0" err="1">
                <a:solidFill>
                  <a:srgbClr val="FF0000"/>
                </a:solidFill>
              </a:rPr>
              <a:t>beam</a:t>
            </a:r>
            <a:r>
              <a:rPr lang="en-US" sz="2400" dirty="0">
                <a:solidFill>
                  <a:srgbClr val="FF0000"/>
                </a:solidFill>
              </a:rPr>
              <a:t> &gt; 5 </a:t>
            </a:r>
            <a:r>
              <a:rPr lang="en-US" sz="2400" dirty="0" err="1">
                <a:solidFill>
                  <a:srgbClr val="FF0000"/>
                </a:solidFill>
              </a:rPr>
              <a:t>TeV</a:t>
            </a:r>
            <a:r>
              <a:rPr lang="en-US" sz="2400" dirty="0">
                <a:solidFill>
                  <a:srgbClr val="3333CC"/>
                </a:solidFill>
              </a:rPr>
              <a:t>          </a:t>
            </a:r>
            <a:r>
              <a:rPr lang="en-US" sz="2400" dirty="0">
                <a:solidFill>
                  <a:schemeClr val="tx2"/>
                </a:solidFill>
              </a:rPr>
              <a:t>LHC: E = 7 </a:t>
            </a:r>
            <a:r>
              <a:rPr lang="en-US" sz="2400" dirty="0" err="1">
                <a:solidFill>
                  <a:schemeClr val="tx2"/>
                </a:solidFill>
              </a:rPr>
              <a:t>TeV</a:t>
            </a:r>
            <a:endParaRPr lang="en-US" sz="2400" dirty="0">
              <a:solidFill>
                <a:srgbClr val="3333CC"/>
              </a:solidFill>
            </a:endParaRPr>
          </a:p>
        </p:txBody>
      </p:sp>
      <p:sp>
        <p:nvSpPr>
          <p:cNvPr id="1235970" name="Rectangle 2"/>
          <p:cNvSpPr>
            <a:spLocks noGrp="1" noChangeArrowheads="1"/>
          </p:cNvSpPr>
          <p:nvPr>
            <p:ph type="title"/>
          </p:nvPr>
        </p:nvSpPr>
        <p:spPr>
          <a:xfrm>
            <a:off x="80387" y="188913"/>
            <a:ext cx="9063613" cy="720725"/>
          </a:xfrm>
        </p:spPr>
        <p:txBody>
          <a:bodyPr/>
          <a:lstStyle/>
          <a:p>
            <a:pPr algn="ctr"/>
            <a:r>
              <a:rPr lang="en-US" sz="4000" u="sng" dirty="0">
                <a:solidFill>
                  <a:srgbClr val="FF0000"/>
                </a:solidFill>
                <a:latin typeface="Garamond" panose="02020404030301010803" pitchFamily="18" charset="0"/>
              </a:rPr>
              <a:t>Introduction: LHC Performance Goals</a:t>
            </a:r>
          </a:p>
        </p:txBody>
      </p:sp>
      <p:sp>
        <p:nvSpPr>
          <p:cNvPr id="1235971" name="Rectangle 3"/>
          <p:cNvSpPr>
            <a:spLocks noChangeArrowheads="1"/>
          </p:cNvSpPr>
          <p:nvPr/>
        </p:nvSpPr>
        <p:spPr bwMode="auto">
          <a:xfrm>
            <a:off x="279400" y="12954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35974" name="Text Box 6"/>
          <p:cNvSpPr txBox="1">
            <a:spLocks noChangeArrowheads="1"/>
          </p:cNvSpPr>
          <p:nvPr/>
        </p:nvSpPr>
        <p:spPr bwMode="auto">
          <a:xfrm>
            <a:off x="892175" y="1143000"/>
            <a:ext cx="7657171"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Collision energy:</a:t>
            </a:r>
            <a:r>
              <a:rPr lang="en-US" sz="2400" dirty="0">
                <a:solidFill>
                  <a:srgbClr val="3333CC"/>
                </a:solidFill>
              </a:rPr>
              <a:t> Higgs discovery requires E</a:t>
            </a:r>
            <a:r>
              <a:rPr lang="en-US" sz="2400" baseline="-25000" dirty="0">
                <a:solidFill>
                  <a:srgbClr val="3333CC"/>
                </a:solidFill>
              </a:rPr>
              <a:t>CM</a:t>
            </a:r>
            <a:r>
              <a:rPr lang="en-US" sz="2400" dirty="0">
                <a:solidFill>
                  <a:srgbClr val="3333CC"/>
                </a:solidFill>
              </a:rPr>
              <a:t> &gt; 1 </a:t>
            </a:r>
            <a:r>
              <a:rPr lang="en-US" sz="2400" dirty="0" err="1">
                <a:solidFill>
                  <a:srgbClr val="3333CC"/>
                </a:solidFill>
              </a:rPr>
              <a:t>TeV</a:t>
            </a:r>
            <a:endParaRPr lang="en-US" sz="2400" dirty="0">
              <a:solidFill>
                <a:srgbClr val="3333CC"/>
              </a:solidFill>
            </a:endParaRPr>
          </a:p>
        </p:txBody>
      </p:sp>
      <p:sp>
        <p:nvSpPr>
          <p:cNvPr id="1235977" name="Rectangle 9"/>
          <p:cNvSpPr>
            <a:spLocks noChangeArrowheads="1"/>
          </p:cNvSpPr>
          <p:nvPr/>
        </p:nvSpPr>
        <p:spPr bwMode="auto">
          <a:xfrm>
            <a:off x="279400" y="30226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35978" name="Text Box 10"/>
          <p:cNvSpPr txBox="1">
            <a:spLocks noChangeArrowheads="1"/>
          </p:cNvSpPr>
          <p:nvPr/>
        </p:nvSpPr>
        <p:spPr bwMode="auto">
          <a:xfrm>
            <a:off x="892175" y="2870200"/>
            <a:ext cx="7131937"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Instantaneous luminosity:</a:t>
            </a:r>
            <a:r>
              <a:rPr lang="en-US" sz="2400" dirty="0">
                <a:solidFill>
                  <a:srgbClr val="3333CC"/>
                </a:solidFill>
              </a:rPr>
              <a:t> rate of events in detector</a:t>
            </a:r>
          </a:p>
        </p:txBody>
      </p:sp>
      <p:sp>
        <p:nvSpPr>
          <p:cNvPr id="1235979" name="Rectangle 11"/>
          <p:cNvSpPr>
            <a:spLocks noChangeArrowheads="1"/>
          </p:cNvSpPr>
          <p:nvPr/>
        </p:nvSpPr>
        <p:spPr bwMode="auto">
          <a:xfrm>
            <a:off x="279400" y="47244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35980" name="Text Box 12"/>
          <p:cNvSpPr txBox="1">
            <a:spLocks noChangeArrowheads="1"/>
          </p:cNvSpPr>
          <p:nvPr/>
        </p:nvSpPr>
        <p:spPr bwMode="auto">
          <a:xfrm>
            <a:off x="892175" y="4570413"/>
            <a:ext cx="6745614" cy="492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Integrated luminosity:  total number of events   </a:t>
            </a:r>
            <a:r>
              <a:rPr lang="en-US" sz="2600" dirty="0">
                <a:solidFill>
                  <a:schemeClr val="tx1"/>
                </a:solidFill>
                <a:latin typeface="Gill Sans" charset="0"/>
              </a:rPr>
              <a:t>L</a:t>
            </a:r>
            <a:endParaRPr lang="en-US" sz="2600" dirty="0">
              <a:solidFill>
                <a:srgbClr val="3333CC"/>
              </a:solidFill>
            </a:endParaRPr>
          </a:p>
        </p:txBody>
      </p:sp>
      <p:sp>
        <p:nvSpPr>
          <p:cNvPr id="1235982" name="Line 14"/>
          <p:cNvSpPr>
            <a:spLocks noChangeShapeType="1"/>
          </p:cNvSpPr>
          <p:nvPr/>
        </p:nvSpPr>
        <p:spPr bwMode="auto">
          <a:xfrm>
            <a:off x="5156200" y="22479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35983" name="Line 15"/>
          <p:cNvSpPr>
            <a:spLocks noChangeShapeType="1"/>
          </p:cNvSpPr>
          <p:nvPr/>
        </p:nvSpPr>
        <p:spPr bwMode="auto">
          <a:xfrm>
            <a:off x="2565400" y="22098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graphicFrame>
        <p:nvGraphicFramePr>
          <p:cNvPr id="1235984" name="Object 16"/>
          <p:cNvGraphicFramePr>
            <a:graphicFrameLocks noChangeAspect="1"/>
          </p:cNvGraphicFramePr>
          <p:nvPr>
            <p:extLst>
              <p:ext uri="{D42A27DB-BD31-4B8C-83A1-F6EECF244321}">
                <p14:modId xmlns:p14="http://schemas.microsoft.com/office/powerpoint/2010/main" val="3565152465"/>
              </p:ext>
            </p:extLst>
          </p:nvPr>
        </p:nvGraphicFramePr>
        <p:xfrm>
          <a:off x="7940221" y="2819400"/>
          <a:ext cx="1181818" cy="609600"/>
        </p:xfrm>
        <a:graphic>
          <a:graphicData uri="http://schemas.openxmlformats.org/presentationml/2006/ole">
            <mc:AlternateContent xmlns:mc="http://schemas.openxmlformats.org/markup-compatibility/2006">
              <mc:Choice xmlns:v="urn:schemas-microsoft-com:vml" Requires="v">
                <p:oleObj spid="_x0000_s133412" name="Equation" r:id="rId4" imgW="622300" imgH="215900" progId="Equation.3">
                  <p:embed/>
                </p:oleObj>
              </mc:Choice>
              <mc:Fallback>
                <p:oleObj name="Equation" r:id="rId4" imgW="622300" imgH="215900" progId="Equation.3">
                  <p:embed/>
                  <p:pic>
                    <p:nvPicPr>
                      <p:cNvPr id="0" name=""/>
                      <p:cNvPicPr>
                        <a:picLocks noChangeAspect="1" noChangeArrowheads="1"/>
                      </p:cNvPicPr>
                      <p:nvPr/>
                    </p:nvPicPr>
                    <p:blipFill>
                      <a:blip r:embed="rId5"/>
                      <a:srcRect/>
                      <a:stretch>
                        <a:fillRect/>
                      </a:stretch>
                    </p:blipFill>
                    <p:spPr bwMode="auto">
                      <a:xfrm>
                        <a:off x="7940221" y="2819400"/>
                        <a:ext cx="1181818" cy="609600"/>
                      </a:xfrm>
                      <a:prstGeom prst="rect">
                        <a:avLst/>
                      </a:prstGeom>
                      <a:noFill/>
                      <a:ln>
                        <a:noFill/>
                      </a:ln>
                      <a:effectLst/>
                    </p:spPr>
                  </p:pic>
                </p:oleObj>
              </mc:Fallback>
            </mc:AlternateContent>
          </a:graphicData>
        </a:graphic>
      </p:graphicFrame>
      <p:sp>
        <p:nvSpPr>
          <p:cNvPr id="1235985" name="Text Box 17"/>
          <p:cNvSpPr txBox="1">
            <a:spLocks noChangeArrowheads="1"/>
          </p:cNvSpPr>
          <p:nvPr/>
        </p:nvSpPr>
        <p:spPr bwMode="auto">
          <a:xfrm>
            <a:off x="1169393" y="5654092"/>
            <a:ext cx="7531100" cy="8924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algn="l" eaLnBrk="1" hangingPunct="1"/>
            <a:r>
              <a:rPr lang="en-US" sz="2600" dirty="0">
                <a:solidFill>
                  <a:srgbClr val="27551F"/>
                </a:solidFill>
              </a:rPr>
              <a:t> </a:t>
            </a:r>
            <a:r>
              <a:rPr lang="en-US" sz="2400" dirty="0">
                <a:solidFill>
                  <a:srgbClr val="27551F"/>
                </a:solidFill>
              </a:rPr>
              <a:t>depends on the beam lifetime, the LHC cycle and</a:t>
            </a:r>
          </a:p>
          <a:p>
            <a:pPr algn="l" eaLnBrk="1" hangingPunct="1"/>
            <a:r>
              <a:rPr lang="ja-JP" altLang="en-US" sz="2400" dirty="0">
                <a:solidFill>
                  <a:srgbClr val="27551F"/>
                </a:solidFill>
                <a:latin typeface="Arial"/>
              </a:rPr>
              <a:t>‘</a:t>
            </a:r>
            <a:r>
              <a:rPr lang="en-US" sz="2400" dirty="0">
                <a:solidFill>
                  <a:srgbClr val="27551F"/>
                </a:solidFill>
              </a:rPr>
              <a:t>turn around</a:t>
            </a:r>
            <a:r>
              <a:rPr lang="ja-JP" altLang="en-US" sz="2400" dirty="0">
                <a:solidFill>
                  <a:srgbClr val="27551F"/>
                </a:solidFill>
                <a:latin typeface="Arial"/>
              </a:rPr>
              <a:t>’</a:t>
            </a:r>
            <a:r>
              <a:rPr lang="en-US" sz="2400" dirty="0">
                <a:solidFill>
                  <a:srgbClr val="27551F"/>
                </a:solidFill>
              </a:rPr>
              <a:t> time and overall accelerator efficiency</a:t>
            </a:r>
            <a:endParaRPr lang="en-US" sz="2400" dirty="0">
              <a:solidFill>
                <a:srgbClr val="3333CC"/>
              </a:solidFill>
            </a:endParaRPr>
          </a:p>
        </p:txBody>
      </p:sp>
      <p:sp>
        <p:nvSpPr>
          <p:cNvPr id="1235986" name="Text Box 18"/>
          <p:cNvSpPr txBox="1">
            <a:spLocks noChangeArrowheads="1"/>
          </p:cNvSpPr>
          <p:nvPr/>
        </p:nvSpPr>
        <p:spPr bwMode="auto">
          <a:xfrm>
            <a:off x="977900" y="3632200"/>
            <a:ext cx="8153400"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33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r>
              <a:rPr lang="en-US" sz="2400" dirty="0">
                <a:solidFill>
                  <a:schemeClr val="tx2"/>
                </a:solidFill>
              </a:rPr>
              <a:t>rare events           </a:t>
            </a:r>
            <a:r>
              <a:rPr lang="en-US" sz="2400" dirty="0">
                <a:solidFill>
                  <a:srgbClr val="2519FF"/>
                </a:solidFill>
              </a:rPr>
              <a:t>L &gt; 10</a:t>
            </a:r>
            <a:r>
              <a:rPr lang="en-US" sz="2400" baseline="30000" dirty="0">
                <a:solidFill>
                  <a:srgbClr val="2519FF"/>
                </a:solidFill>
              </a:rPr>
              <a:t>33</a:t>
            </a:r>
            <a:r>
              <a:rPr lang="en-US" sz="2400" dirty="0">
                <a:solidFill>
                  <a:srgbClr val="2519FF"/>
                </a:solidFill>
              </a:rPr>
              <a:t>cm</a:t>
            </a:r>
            <a:r>
              <a:rPr lang="en-US" sz="2400" baseline="30000" dirty="0">
                <a:solidFill>
                  <a:srgbClr val="2519FF"/>
                </a:solidFill>
              </a:rPr>
              <a:t>-2</a:t>
            </a:r>
            <a:r>
              <a:rPr lang="en-US" sz="2400" dirty="0">
                <a:solidFill>
                  <a:srgbClr val="2519FF"/>
                </a:solidFill>
              </a:rPr>
              <a:t>sec</a:t>
            </a:r>
            <a:r>
              <a:rPr lang="en-US" sz="2400" baseline="30000" dirty="0">
                <a:solidFill>
                  <a:srgbClr val="2519FF"/>
                </a:solidFill>
              </a:rPr>
              <a:t>-1</a:t>
            </a:r>
            <a:r>
              <a:rPr lang="en-US" sz="2400" dirty="0">
                <a:solidFill>
                  <a:schemeClr val="tx2"/>
                </a:solidFill>
              </a:rPr>
              <a:t>          </a:t>
            </a:r>
            <a:r>
              <a:rPr lang="en-US" sz="2400" dirty="0">
                <a:solidFill>
                  <a:srgbClr val="FF0000"/>
                </a:solidFill>
              </a:rPr>
              <a:t>L = 10</a:t>
            </a:r>
            <a:r>
              <a:rPr lang="en-US" sz="2400" baseline="30000" dirty="0">
                <a:solidFill>
                  <a:srgbClr val="FF0000"/>
                </a:solidFill>
              </a:rPr>
              <a:t>34</a:t>
            </a:r>
            <a:r>
              <a:rPr lang="en-US" sz="2400" dirty="0">
                <a:solidFill>
                  <a:srgbClr val="FF0000"/>
                </a:solidFill>
              </a:rPr>
              <a:t>cm</a:t>
            </a:r>
            <a:r>
              <a:rPr lang="en-US" sz="2400" baseline="30000" dirty="0">
                <a:solidFill>
                  <a:srgbClr val="FF0000"/>
                </a:solidFill>
              </a:rPr>
              <a:t>-2</a:t>
            </a:r>
            <a:r>
              <a:rPr lang="en-US" sz="2400" dirty="0">
                <a:solidFill>
                  <a:srgbClr val="FF0000"/>
                </a:solidFill>
              </a:rPr>
              <a:t>sec</a:t>
            </a:r>
            <a:r>
              <a:rPr lang="en-US" sz="2400" baseline="30000" dirty="0">
                <a:solidFill>
                  <a:srgbClr val="FF0000"/>
                </a:solidFill>
              </a:rPr>
              <a:t>-1</a:t>
            </a:r>
            <a:endParaRPr lang="en-US" sz="2400" dirty="0">
              <a:solidFill>
                <a:srgbClr val="3333CC"/>
              </a:solidFill>
            </a:endParaRPr>
          </a:p>
        </p:txBody>
      </p:sp>
      <p:sp>
        <p:nvSpPr>
          <p:cNvPr id="1235987" name="Line 19"/>
          <p:cNvSpPr>
            <a:spLocks noChangeShapeType="1"/>
          </p:cNvSpPr>
          <p:nvPr/>
        </p:nvSpPr>
        <p:spPr bwMode="auto">
          <a:xfrm>
            <a:off x="2679700" y="38989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35988" name="Line 20"/>
          <p:cNvSpPr>
            <a:spLocks noChangeShapeType="1"/>
          </p:cNvSpPr>
          <p:nvPr/>
        </p:nvSpPr>
        <p:spPr bwMode="auto">
          <a:xfrm>
            <a:off x="5829300" y="38862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graphicFrame>
        <p:nvGraphicFramePr>
          <p:cNvPr id="1235989" name="Object 21"/>
          <p:cNvGraphicFramePr>
            <a:graphicFrameLocks noChangeAspect="1"/>
          </p:cNvGraphicFramePr>
          <p:nvPr>
            <p:extLst>
              <p:ext uri="{D42A27DB-BD31-4B8C-83A1-F6EECF244321}">
                <p14:modId xmlns:p14="http://schemas.microsoft.com/office/powerpoint/2010/main" val="128503126"/>
              </p:ext>
            </p:extLst>
          </p:nvPr>
        </p:nvGraphicFramePr>
        <p:xfrm>
          <a:off x="7531860" y="4452768"/>
          <a:ext cx="1406526" cy="729391"/>
        </p:xfrm>
        <a:graphic>
          <a:graphicData uri="http://schemas.openxmlformats.org/presentationml/2006/ole">
            <mc:AlternateContent xmlns:mc="http://schemas.openxmlformats.org/markup-compatibility/2006">
              <mc:Choice xmlns:v="urn:schemas-microsoft-com:vml" Requires="v">
                <p:oleObj spid="_x0000_s133413" name="Equation" r:id="rId6" imgW="673100" imgH="279400" progId="Equation.3">
                  <p:embed/>
                </p:oleObj>
              </mc:Choice>
              <mc:Fallback>
                <p:oleObj name="Equation" r:id="rId6" imgW="673100" imgH="279400" progId="Equation.3">
                  <p:embed/>
                  <p:pic>
                    <p:nvPicPr>
                      <p:cNvPr id="0" name=""/>
                      <p:cNvPicPr>
                        <a:picLocks noChangeAspect="1" noChangeArrowheads="1"/>
                      </p:cNvPicPr>
                      <p:nvPr/>
                    </p:nvPicPr>
                    <p:blipFill>
                      <a:blip r:embed="rId7"/>
                      <a:srcRect/>
                      <a:stretch>
                        <a:fillRect/>
                      </a:stretch>
                    </p:blipFill>
                    <p:spPr bwMode="auto">
                      <a:xfrm>
                        <a:off x="7531860" y="4452768"/>
                        <a:ext cx="1406526" cy="729391"/>
                      </a:xfrm>
                      <a:prstGeom prst="rect">
                        <a:avLst/>
                      </a:prstGeom>
                      <a:noFill/>
                      <a:ln>
                        <a:noFill/>
                      </a:ln>
                      <a:effectLst/>
                    </p:spPr>
                  </p:pic>
                </p:oleObj>
              </mc:Fallback>
            </mc:AlternateContent>
          </a:graphicData>
        </a:graphic>
      </p:graphicFrame>
      <p:sp>
        <p:nvSpPr>
          <p:cNvPr id="23"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2</a:t>
            </a:fld>
            <a:endParaRPr lang="en-US" sz="1200" dirty="0"/>
          </a:p>
        </p:txBody>
      </p:sp>
      <p:sp>
        <p:nvSpPr>
          <p:cNvPr id="2" name="TextBox 1">
            <a:extLst>
              <a:ext uri="{FF2B5EF4-FFF2-40B4-BE49-F238E27FC236}">
                <a16:creationId xmlns:a16="http://schemas.microsoft.com/office/drawing/2014/main" id="{63F7767E-6230-0A4E-8A9A-8DC84B997165}"/>
              </a:ext>
            </a:extLst>
          </p:cNvPr>
          <p:cNvSpPr txBox="1"/>
          <p:nvPr/>
        </p:nvSpPr>
        <p:spPr>
          <a:xfrm>
            <a:off x="977900" y="5127606"/>
            <a:ext cx="6569427" cy="461665"/>
          </a:xfrm>
          <a:prstGeom prst="rect">
            <a:avLst/>
          </a:prstGeom>
          <a:noFill/>
        </p:spPr>
        <p:txBody>
          <a:bodyPr wrap="none" rtlCol="0">
            <a:spAutoFit/>
          </a:bodyPr>
          <a:lstStyle/>
          <a:p>
            <a:r>
              <a:rPr lang="en-US" sz="2400" dirty="0">
                <a:solidFill>
                  <a:srgbClr val="FF0000"/>
                </a:solidFill>
              </a:rPr>
              <a:t>300fb</a:t>
            </a:r>
            <a:r>
              <a:rPr lang="en-US" sz="2400" baseline="30000" dirty="0">
                <a:solidFill>
                  <a:srgbClr val="FF0000"/>
                </a:solidFill>
              </a:rPr>
              <a:t>-1</a:t>
            </a:r>
            <a:r>
              <a:rPr lang="en-US" sz="2400" dirty="0">
                <a:solidFill>
                  <a:srgbClr val="FF0000"/>
                </a:solidFill>
              </a:rPr>
              <a:t> </a:t>
            </a:r>
            <a:r>
              <a:rPr lang="en-US" sz="2400" dirty="0"/>
              <a:t>with 1barn = 10</a:t>
            </a:r>
            <a:r>
              <a:rPr lang="en-US" sz="2400" baseline="30000" dirty="0"/>
              <a:t>-28</a:t>
            </a:r>
            <a:r>
              <a:rPr lang="en-US" sz="2400" dirty="0"/>
              <a:t>m</a:t>
            </a:r>
            <a:r>
              <a:rPr lang="en-US" sz="2400" baseline="30000" dirty="0"/>
              <a:t>2 </a:t>
            </a:r>
            <a:r>
              <a:rPr lang="en-US" sz="2400" dirty="0"/>
              <a:t>and </a:t>
            </a:r>
            <a:r>
              <a:rPr lang="en-US" sz="2400" dirty="0" err="1"/>
              <a:t>femto</a:t>
            </a:r>
            <a:r>
              <a:rPr lang="en-US" sz="2400" dirty="0"/>
              <a:t> = 10</a:t>
            </a:r>
            <a:r>
              <a:rPr lang="en-US" sz="2400" baseline="30000" dirty="0"/>
              <a:t>-15</a:t>
            </a:r>
          </a:p>
        </p:txBody>
      </p:sp>
    </p:spTree>
    <p:extLst>
      <p:ext uri="{BB962C8B-B14F-4D97-AF65-F5344CB8AC3E}">
        <p14:creationId xmlns:p14="http://schemas.microsoft.com/office/powerpoint/2010/main" val="3923194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51520" y="103278"/>
            <a:ext cx="8784976" cy="584775"/>
          </a:xfrm>
          <a:prstGeom prst="rect">
            <a:avLst/>
          </a:prstGeom>
          <a:noFill/>
        </p:spPr>
        <p:txBody>
          <a:bodyPr wrap="square">
            <a:spAutoFit/>
          </a:bodyPr>
          <a:lstStyle/>
          <a:p>
            <a:pPr algn="ctr"/>
            <a:r>
              <a:rPr lang="fr-CH" sz="3200" u="sng" dirty="0" err="1">
                <a:solidFill>
                  <a:srgbClr val="FF0000"/>
                </a:solidFill>
                <a:latin typeface="Garamond" panose="02020404030301010803" pitchFamily="18" charset="0"/>
              </a:rPr>
              <a:t>Crab</a:t>
            </a:r>
            <a:r>
              <a:rPr lang="fr-CH" sz="3200" u="sng" dirty="0">
                <a:solidFill>
                  <a:srgbClr val="FF0000"/>
                </a:solidFill>
                <a:latin typeface="Garamond" panose="02020404030301010803" pitchFamily="18" charset="0"/>
              </a:rPr>
              <a:t> </a:t>
            </a:r>
            <a:r>
              <a:rPr lang="fr-CH" sz="3200" u="sng" dirty="0" err="1">
                <a:solidFill>
                  <a:srgbClr val="FF0000"/>
                </a:solidFill>
                <a:latin typeface="Garamond" panose="02020404030301010803" pitchFamily="18" charset="0"/>
              </a:rPr>
              <a:t>cavity</a:t>
            </a:r>
            <a:r>
              <a:rPr lang="fr-CH" sz="3200" u="sng" dirty="0">
                <a:solidFill>
                  <a:srgbClr val="FF0000"/>
                </a:solidFill>
                <a:latin typeface="Garamond" panose="02020404030301010803" pitchFamily="18" charset="0"/>
              </a:rPr>
              <a:t> </a:t>
            </a:r>
            <a:r>
              <a:rPr lang="fr-CH" sz="3200" u="sng" dirty="0" err="1">
                <a:solidFill>
                  <a:srgbClr val="FF0000"/>
                </a:solidFill>
                <a:latin typeface="Garamond" panose="02020404030301010803" pitchFamily="18" charset="0"/>
              </a:rPr>
              <a:t>cryo</a:t>
            </a:r>
            <a:r>
              <a:rPr lang="fr-CH" sz="3200" u="sng" dirty="0">
                <a:solidFill>
                  <a:srgbClr val="FF0000"/>
                </a:solidFill>
                <a:latin typeface="Garamond" panose="02020404030301010803" pitchFamily="18" charset="0"/>
              </a:rPr>
              <a:t>-module for installation in the SPS</a:t>
            </a:r>
            <a:endParaRPr lang="en-GB" sz="3200" u="sng" dirty="0">
              <a:solidFill>
                <a:srgbClr val="FF0000"/>
              </a:solidFill>
              <a:latin typeface="Garamond" panose="02020404030301010803" pitchFamily="18" charset="0"/>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t="12528"/>
          <a:stretch/>
        </p:blipFill>
        <p:spPr>
          <a:xfrm>
            <a:off x="6372200" y="658183"/>
            <a:ext cx="2537384" cy="2970330"/>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t="13118"/>
          <a:stretch/>
        </p:blipFill>
        <p:spPr>
          <a:xfrm>
            <a:off x="3707904" y="652139"/>
            <a:ext cx="2524437" cy="2935252"/>
          </a:xfrm>
          <a:prstGeom prst="rect">
            <a:avLst/>
          </a:prstGeom>
        </p:spPr>
      </p:pic>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t="10723"/>
          <a:stretch/>
        </p:blipFill>
        <p:spPr>
          <a:xfrm>
            <a:off x="0" y="3673362"/>
            <a:ext cx="4775114" cy="2397970"/>
          </a:xfrm>
          <a:prstGeom prst="rect">
            <a:avLst/>
          </a:prstGeom>
        </p:spPr>
      </p:pic>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2051" y="808368"/>
            <a:ext cx="3930096" cy="2622793"/>
          </a:xfrm>
          <a:prstGeom prst="rect">
            <a:avLst/>
          </a:prstGeom>
        </p:spPr>
      </p:pic>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1600" y="724738"/>
            <a:ext cx="7128792" cy="5346594"/>
          </a:xfrm>
          <a:prstGeom prst="rect">
            <a:avLst/>
          </a:prstGeom>
        </p:spPr>
      </p:pic>
      <p:pic>
        <p:nvPicPr>
          <p:cNvPr id="3" name="Picture 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926838" y="3673362"/>
            <a:ext cx="4037650" cy="2397970"/>
          </a:xfrm>
          <a:prstGeom prst="rect">
            <a:avLst/>
          </a:prstGeom>
        </p:spPr>
      </p:pic>
      <p:sp>
        <p:nvSpPr>
          <p:cNvPr id="10" name="Slide Number Placeholder 2">
            <a:extLst>
              <a:ext uri="{FF2B5EF4-FFF2-40B4-BE49-F238E27FC236}">
                <a16:creationId xmlns:a16="http://schemas.microsoft.com/office/drawing/2014/main" id="{3C5D6AE3-F566-FE41-89A1-7A3FE476B9E9}"/>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20</a:t>
            </a:fld>
            <a:endParaRPr lang="en-US" dirty="0"/>
          </a:p>
        </p:txBody>
      </p:sp>
    </p:spTree>
    <p:extLst>
      <p:ext uri="{BB962C8B-B14F-4D97-AF65-F5344CB8AC3E}">
        <p14:creationId xmlns:p14="http://schemas.microsoft.com/office/powerpoint/2010/main" val="420202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000" u="sng" dirty="0">
                <a:solidFill>
                  <a:srgbClr val="FF0000"/>
                </a:solidFill>
                <a:latin typeface="Garamond" panose="02020404030301010803" pitchFamily="18" charset="0"/>
              </a:rPr>
              <a:t>First proton </a:t>
            </a:r>
            <a:r>
              <a:rPr lang="fr-CH" sz="4000" u="sng" dirty="0" err="1">
                <a:solidFill>
                  <a:srgbClr val="FF0000"/>
                </a:solidFill>
                <a:latin typeface="Garamond" panose="02020404030301010803" pitchFamily="18" charset="0"/>
              </a:rPr>
              <a:t>crabbing</a:t>
            </a:r>
            <a:r>
              <a:rPr lang="fr-CH" sz="4000" u="sng" dirty="0">
                <a:solidFill>
                  <a:srgbClr val="FF0000"/>
                </a:solidFill>
                <a:latin typeface="Garamond" panose="02020404030301010803" pitchFamily="18" charset="0"/>
              </a:rPr>
              <a:t> </a:t>
            </a:r>
            <a:r>
              <a:rPr lang="fr-CH" sz="4000" u="sng" dirty="0" err="1">
                <a:solidFill>
                  <a:srgbClr val="FF0000"/>
                </a:solidFill>
                <a:latin typeface="Garamond" panose="02020404030301010803" pitchFamily="18" charset="0"/>
              </a:rPr>
              <a:t>ever</a:t>
            </a:r>
            <a:r>
              <a:rPr lang="fr-CH" sz="4000" u="sng" dirty="0">
                <a:solidFill>
                  <a:srgbClr val="FF0000"/>
                </a:solidFill>
                <a:latin typeface="Garamond" panose="02020404030301010803" pitchFamily="18" charset="0"/>
              </a:rPr>
              <a:t>!</a:t>
            </a:r>
            <a:endParaRPr lang="en-GB" sz="4000" u="sng" dirty="0">
              <a:solidFill>
                <a:srgbClr val="FF0000"/>
              </a:solidFill>
              <a:latin typeface="Garamond" panose="02020404030301010803" pitchFamily="18" charset="0"/>
            </a:endParaRPr>
          </a:p>
        </p:txBody>
      </p:sp>
      <p:sp>
        <p:nvSpPr>
          <p:cNvPr id="3" name="Footer Placeholder 2"/>
          <p:cNvSpPr>
            <a:spLocks noGrp="1"/>
          </p:cNvSpPr>
          <p:nvPr>
            <p:ph type="ftr" sz="quarter" idx="11"/>
          </p:nvPr>
        </p:nvSpPr>
        <p:spPr/>
        <p:txBody>
          <a:bodyPr/>
          <a:lstStyle/>
          <a:p>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610" y="1558641"/>
            <a:ext cx="6858014" cy="4114808"/>
          </a:xfrm>
          <a:prstGeom prst="rect">
            <a:avLst/>
          </a:prstGeom>
        </p:spPr>
      </p:pic>
      <p:sp>
        <p:nvSpPr>
          <p:cNvPr id="6" name="TextBox 5"/>
          <p:cNvSpPr txBox="1"/>
          <p:nvPr/>
        </p:nvSpPr>
        <p:spPr>
          <a:xfrm>
            <a:off x="7200" y="3223360"/>
            <a:ext cx="1547664" cy="1015663"/>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CH" sz="1500" dirty="0" err="1"/>
              <a:t>Study</a:t>
            </a:r>
            <a:r>
              <a:rPr lang="fr-CH" sz="1500" dirty="0"/>
              <a:t> and R&amp;D </a:t>
            </a:r>
          </a:p>
          <a:p>
            <a:r>
              <a:rPr lang="fr-CH" sz="1500" dirty="0"/>
              <a:t>has been </a:t>
            </a:r>
            <a:r>
              <a:rPr lang="fr-CH" sz="1500" dirty="0" err="1"/>
              <a:t>very</a:t>
            </a:r>
            <a:r>
              <a:rPr lang="fr-CH" sz="1500" dirty="0"/>
              <a:t> </a:t>
            </a:r>
            <a:r>
              <a:rPr lang="fr-CH" sz="1500" dirty="0" err="1"/>
              <a:t>useful</a:t>
            </a:r>
            <a:r>
              <a:rPr lang="fr-CH" sz="1500" dirty="0"/>
              <a:t> to </a:t>
            </a:r>
            <a:r>
              <a:rPr lang="fr-CH" sz="1500" dirty="0" err="1"/>
              <a:t>obtain</a:t>
            </a:r>
            <a:r>
              <a:rPr lang="fr-CH" sz="1500" dirty="0"/>
              <a:t> </a:t>
            </a:r>
            <a:r>
              <a:rPr lang="fr-CH" sz="1500" dirty="0" err="1"/>
              <a:t>this</a:t>
            </a:r>
            <a:r>
              <a:rPr lang="fr-CH" sz="1500" dirty="0"/>
              <a:t> </a:t>
            </a:r>
            <a:r>
              <a:rPr lang="fr-CH" sz="1500" dirty="0" err="1"/>
              <a:t>result</a:t>
            </a:r>
            <a:endParaRPr lang="en-GB" sz="1500" dirty="0"/>
          </a:p>
        </p:txBody>
      </p:sp>
      <p:sp>
        <p:nvSpPr>
          <p:cNvPr id="8" name="TextBox 7">
            <a:extLst>
              <a:ext uri="{FF2B5EF4-FFF2-40B4-BE49-F238E27FC236}">
                <a16:creationId xmlns:a16="http://schemas.microsoft.com/office/drawing/2014/main" id="{717115B6-9A63-D947-93CA-F7DD750A480F}"/>
              </a:ext>
            </a:extLst>
          </p:cNvPr>
          <p:cNvSpPr txBox="1"/>
          <p:nvPr/>
        </p:nvSpPr>
        <p:spPr>
          <a:xfrm>
            <a:off x="954503" y="938435"/>
            <a:ext cx="5393695"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a:solidFill>
                  <a:srgbClr val="FFFF00"/>
                </a:solidFill>
              </a:rPr>
              <a:t>TEST in SPS ongoing since 2018</a:t>
            </a:r>
          </a:p>
        </p:txBody>
      </p:sp>
      <p:sp>
        <p:nvSpPr>
          <p:cNvPr id="9" name="Slide Number Placeholder 2">
            <a:extLst>
              <a:ext uri="{FF2B5EF4-FFF2-40B4-BE49-F238E27FC236}">
                <a16:creationId xmlns:a16="http://schemas.microsoft.com/office/drawing/2014/main" id="{CD34C168-1C5C-7741-AD25-DDC68DE53C91}"/>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21</a:t>
            </a:fld>
            <a:endParaRPr lang="en-US" dirty="0"/>
          </a:p>
        </p:txBody>
      </p:sp>
    </p:spTree>
    <p:extLst>
      <p:ext uri="{BB962C8B-B14F-4D97-AF65-F5344CB8AC3E}">
        <p14:creationId xmlns:p14="http://schemas.microsoft.com/office/powerpoint/2010/main" val="2841269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099" y="7938"/>
            <a:ext cx="9083357" cy="914400"/>
          </a:xfrm>
        </p:spPr>
        <p:txBody>
          <a:bodyPr/>
          <a:lstStyle/>
          <a:p>
            <a:r>
              <a:rPr lang="en-US" sz="4000" u="sng" dirty="0">
                <a:solidFill>
                  <a:srgbClr val="FF0000"/>
                </a:solidFill>
                <a:latin typeface="Garamond" panose="02020404030301010803" pitchFamily="18" charset="0"/>
              </a:rPr>
              <a:t>IR1 &amp; IR5 Civil Engineering:</a:t>
            </a: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7219" y="3105704"/>
            <a:ext cx="6124257" cy="3383280"/>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453" y="823773"/>
            <a:ext cx="6416358" cy="2832735"/>
          </a:xfrm>
          <a:prstGeom prst="rect">
            <a:avLst/>
          </a:prstGeom>
          <a:noFill/>
          <a:ln>
            <a:noFill/>
          </a:ln>
        </p:spPr>
      </p:pic>
      <p:sp>
        <p:nvSpPr>
          <p:cNvPr id="13"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22</a:t>
            </a:fld>
            <a:endParaRPr lang="en-US" sz="1200" dirty="0"/>
          </a:p>
        </p:txBody>
      </p:sp>
      <p:pic>
        <p:nvPicPr>
          <p:cNvPr id="15" name="Picture 14">
            <a:extLst>
              <a:ext uri="{FF2B5EF4-FFF2-40B4-BE49-F238E27FC236}">
                <a16:creationId xmlns:a16="http://schemas.microsoft.com/office/drawing/2014/main" id="{DEE40518-DE23-0644-9189-58E5995180C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17" r="3184" b="16263"/>
          <a:stretch/>
        </p:blipFill>
        <p:spPr>
          <a:xfrm>
            <a:off x="325443" y="1246895"/>
            <a:ext cx="8613133" cy="4306567"/>
          </a:xfrm>
          <a:prstGeom prst="rect">
            <a:avLst/>
          </a:prstGeom>
        </p:spPr>
      </p:pic>
      <p:sp>
        <p:nvSpPr>
          <p:cNvPr id="12" name="TextBox 11">
            <a:extLst>
              <a:ext uri="{FF2B5EF4-FFF2-40B4-BE49-F238E27FC236}">
                <a16:creationId xmlns:a16="http://schemas.microsoft.com/office/drawing/2014/main" id="{BBBDA995-B5BC-2A47-866F-EB6942BB1FF8}"/>
              </a:ext>
            </a:extLst>
          </p:cNvPr>
          <p:cNvSpPr txBox="1"/>
          <p:nvPr/>
        </p:nvSpPr>
        <p:spPr>
          <a:xfrm>
            <a:off x="235883" y="1197368"/>
            <a:ext cx="8743997" cy="3693319"/>
          </a:xfrm>
          <a:prstGeom prst="rect">
            <a:avLst/>
          </a:prstGeom>
          <a:solidFill>
            <a:schemeClr val="tx2">
              <a:lumMod val="20000"/>
              <a:lumOff val="80000"/>
            </a:schemeClr>
          </a:solidFill>
        </p:spPr>
        <p:txBody>
          <a:bodyPr wrap="none" rtlCol="0">
            <a:spAutoFit/>
          </a:bodyPr>
          <a:lstStyle/>
          <a:p>
            <a:endParaRPr lang="en-US" sz="2400" dirty="0">
              <a:sym typeface="Wingdings" pitchFamily="2" charset="2"/>
            </a:endParaRPr>
          </a:p>
          <a:p>
            <a:endParaRPr lang="en-US" sz="2400" dirty="0">
              <a:sym typeface="Wingdings" pitchFamily="2" charset="2"/>
            </a:endParaRPr>
          </a:p>
          <a:p>
            <a:r>
              <a:rPr lang="en-US" sz="2400" dirty="0">
                <a:solidFill>
                  <a:srgbClr val="FF0000"/>
                </a:solidFill>
                <a:sym typeface="Wingdings" pitchFamily="2" charset="2"/>
              </a:rPr>
              <a:t>Vibrations of Civil Engineering Work can affect LHC operation!!!</a:t>
            </a:r>
          </a:p>
          <a:p>
            <a:endParaRPr lang="en-US" sz="2400" dirty="0">
              <a:sym typeface="Wingdings" pitchFamily="2" charset="2"/>
            </a:endParaRPr>
          </a:p>
          <a:p>
            <a:pPr marL="342900" indent="-342900">
              <a:buFont typeface="Wingdings" pitchFamily="2" charset="2"/>
              <a:buChar char="è"/>
            </a:pPr>
            <a:r>
              <a:rPr lang="en-US" sz="2400" dirty="0">
                <a:sym typeface="Wingdings" pitchFamily="2" charset="2"/>
              </a:rPr>
              <a:t> CE work needs to be done when LHC is not operating</a:t>
            </a:r>
          </a:p>
          <a:p>
            <a:pPr marL="342900" indent="-342900">
              <a:buFont typeface="Wingdings" pitchFamily="2" charset="2"/>
              <a:buChar char="è"/>
            </a:pPr>
            <a:endParaRPr lang="en-US" sz="2400" dirty="0">
              <a:sym typeface="Wingdings" pitchFamily="2" charset="2"/>
            </a:endParaRPr>
          </a:p>
          <a:p>
            <a:pPr marL="342900" indent="-342900">
              <a:buFont typeface="Wingdings" pitchFamily="2" charset="2"/>
              <a:buChar char="è"/>
            </a:pPr>
            <a:r>
              <a:rPr lang="en-US" sz="2400" dirty="0">
                <a:sym typeface="Wingdings" pitchFamily="2" charset="2"/>
              </a:rPr>
              <a:t> main work needs to be carried out during LS2 in order</a:t>
            </a:r>
          </a:p>
          <a:p>
            <a:r>
              <a:rPr lang="en-US" sz="2400" dirty="0">
                <a:sym typeface="Wingdings" pitchFamily="2" charset="2"/>
              </a:rPr>
              <a:t>      to finish work in time for LS3 </a:t>
            </a:r>
          </a:p>
          <a:p>
            <a:pPr algn="ctr"/>
            <a:endParaRPr lang="en-US" sz="2400" dirty="0">
              <a:sym typeface="Wingdings" pitchFamily="2" charset="2"/>
            </a:endParaRPr>
          </a:p>
          <a:p>
            <a:pPr marL="285750" indent="-285750">
              <a:buFont typeface="Wingdings" pitchFamily="2" charset="2"/>
              <a:buChar char="è"/>
            </a:pPr>
            <a:endParaRPr lang="en-US" dirty="0"/>
          </a:p>
        </p:txBody>
      </p:sp>
      <p:sp>
        <p:nvSpPr>
          <p:cNvPr id="8" name="TextBox 7">
            <a:extLst>
              <a:ext uri="{FF2B5EF4-FFF2-40B4-BE49-F238E27FC236}">
                <a16:creationId xmlns:a16="http://schemas.microsoft.com/office/drawing/2014/main" id="{A8D8327D-7D16-224E-8EDF-06B070B7C141}"/>
              </a:ext>
            </a:extLst>
          </p:cNvPr>
          <p:cNvSpPr txBox="1"/>
          <p:nvPr/>
        </p:nvSpPr>
        <p:spPr>
          <a:xfrm>
            <a:off x="260010" y="1228207"/>
            <a:ext cx="8678566" cy="4062651"/>
          </a:xfrm>
          <a:prstGeom prst="rect">
            <a:avLst/>
          </a:prstGeom>
          <a:solidFill>
            <a:schemeClr val="tx2">
              <a:lumMod val="20000"/>
              <a:lumOff val="80000"/>
            </a:schemeClr>
          </a:solidFill>
        </p:spPr>
        <p:txBody>
          <a:bodyPr wrap="square" rtlCol="0">
            <a:spAutoFit/>
          </a:bodyPr>
          <a:lstStyle/>
          <a:p>
            <a:endParaRPr lang="en-US" sz="2400" dirty="0">
              <a:sym typeface="Wingdings" pitchFamily="2" charset="2"/>
            </a:endParaRPr>
          </a:p>
          <a:p>
            <a:endParaRPr lang="en-US" sz="2400" dirty="0">
              <a:sym typeface="Wingdings" pitchFamily="2" charset="2"/>
            </a:endParaRPr>
          </a:p>
          <a:p>
            <a:r>
              <a:rPr lang="en-US" sz="2400" dirty="0">
                <a:solidFill>
                  <a:srgbClr val="FF0000"/>
                </a:solidFill>
                <a:sym typeface="Wingdings" pitchFamily="2" charset="2"/>
              </a:rPr>
              <a:t>New Underground areas for the HL-LHC:</a:t>
            </a:r>
          </a:p>
          <a:p>
            <a:endParaRPr lang="en-US" sz="2400" dirty="0">
              <a:sym typeface="Wingdings" pitchFamily="2" charset="2"/>
            </a:endParaRPr>
          </a:p>
          <a:p>
            <a:pPr marL="342900" indent="-342900">
              <a:buFont typeface="Wingdings" pitchFamily="2" charset="2"/>
              <a:buChar char="è"/>
            </a:pPr>
            <a:r>
              <a:rPr lang="en-US" sz="2400" dirty="0">
                <a:sym typeface="Wingdings" pitchFamily="2" charset="2"/>
              </a:rPr>
              <a:t> Space for new HL-LHC equipment [e.g. </a:t>
            </a:r>
            <a:r>
              <a:rPr lang="en-US" sz="2400" dirty="0" err="1">
                <a:sym typeface="Wingdings" pitchFamily="2" charset="2"/>
              </a:rPr>
              <a:t>cryo</a:t>
            </a:r>
            <a:r>
              <a:rPr lang="en-US" sz="2400" dirty="0">
                <a:sym typeface="Wingdings" pitchFamily="2" charset="2"/>
              </a:rPr>
              <a:t> and power converter]</a:t>
            </a:r>
          </a:p>
          <a:p>
            <a:pPr marL="342900" indent="-342900">
              <a:buFont typeface="Wingdings" pitchFamily="2" charset="2"/>
              <a:buChar char="è"/>
            </a:pPr>
            <a:endParaRPr lang="en-US" sz="2400" dirty="0">
              <a:sym typeface="Wingdings" pitchFamily="2" charset="2"/>
            </a:endParaRPr>
          </a:p>
          <a:p>
            <a:pPr marL="342900" indent="-342900">
              <a:buFont typeface="Wingdings" pitchFamily="2" charset="2"/>
              <a:buChar char="è"/>
            </a:pPr>
            <a:r>
              <a:rPr lang="en-US" sz="2400" dirty="0">
                <a:sym typeface="Wingdings" pitchFamily="2" charset="2"/>
              </a:rPr>
              <a:t> Removal of all active components from the tunnel area</a:t>
            </a:r>
          </a:p>
          <a:p>
            <a:pPr lvl="1"/>
            <a:r>
              <a:rPr lang="en-US" sz="2400" dirty="0">
                <a:sym typeface="Wingdings" pitchFamily="2" charset="2"/>
              </a:rPr>
              <a:t>     </a:t>
            </a:r>
            <a:r>
              <a:rPr lang="en-US" sz="2400" dirty="0">
                <a:solidFill>
                  <a:srgbClr val="00B050"/>
                </a:solidFill>
                <a:sym typeface="Wingdings" pitchFamily="2" charset="2"/>
              </a:rPr>
              <a:t>[R2E and equipment failure due to radiation]</a:t>
            </a:r>
          </a:p>
          <a:p>
            <a:pPr algn="ctr"/>
            <a:endParaRPr lang="en-US" sz="2400" dirty="0">
              <a:sym typeface="Wingdings" pitchFamily="2" charset="2"/>
            </a:endParaRPr>
          </a:p>
          <a:p>
            <a:pPr marL="285750" indent="-285750">
              <a:buFont typeface="Wingdings" pitchFamily="2" charset="2"/>
              <a:buChar char="è"/>
            </a:pPr>
            <a:endParaRPr lang="en-US" dirty="0"/>
          </a:p>
        </p:txBody>
      </p:sp>
    </p:spTree>
    <p:extLst>
      <p:ext uri="{BB962C8B-B14F-4D97-AF65-F5344CB8AC3E}">
        <p14:creationId xmlns:p14="http://schemas.microsoft.com/office/powerpoint/2010/main" val="71639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par>
                                <p:cTn id="12" presetID="1" presetClass="exit" presetSubtype="0" fill="hold" nodeType="withEffect">
                                  <p:stCondLst>
                                    <p:cond delay="0"/>
                                  </p:stCondLst>
                                  <p:childTnLst>
                                    <p:set>
                                      <p:cBhvr>
                                        <p:cTn id="13" dur="1" fill="hold">
                                          <p:stCondLst>
                                            <p:cond delay="0"/>
                                          </p:stCondLst>
                                        </p:cTn>
                                        <p:tgtEl>
                                          <p:spTgt spid="7"/>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F8DD0DE-84D7-1D42-A514-EEACED6979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973" y="1451015"/>
            <a:ext cx="3921900" cy="2941425"/>
          </a:xfrm>
          <a:prstGeom prst="rect">
            <a:avLst/>
          </a:prstGeom>
        </p:spPr>
      </p:pic>
      <p:sp>
        <p:nvSpPr>
          <p:cNvPr id="3" name="Title 2"/>
          <p:cNvSpPr>
            <a:spLocks noGrp="1"/>
          </p:cNvSpPr>
          <p:nvPr>
            <p:ph type="title"/>
          </p:nvPr>
        </p:nvSpPr>
        <p:spPr>
          <a:xfrm>
            <a:off x="367960" y="926823"/>
            <a:ext cx="8802978" cy="685800"/>
          </a:xfrm>
        </p:spPr>
        <p:txBody>
          <a:bodyPr/>
          <a:lstStyle/>
          <a:p>
            <a:r>
              <a:rPr lang="en-US" sz="3000" u="sng" dirty="0">
                <a:solidFill>
                  <a:srgbClr val="FF0000"/>
                </a:solidFill>
                <a:latin typeface="Garamond" panose="02020404030301010803" pitchFamily="18" charset="0"/>
              </a:rPr>
              <a:t>IR1 &amp; IR5 Underground Civil Engineering: almost complete!</a:t>
            </a:r>
          </a:p>
        </p:txBody>
      </p:sp>
      <p:pic>
        <p:nvPicPr>
          <p:cNvPr id="9" name="Picture 8">
            <a:extLst>
              <a:ext uri="{FF2B5EF4-FFF2-40B4-BE49-F238E27FC236}">
                <a16:creationId xmlns:a16="http://schemas.microsoft.com/office/drawing/2014/main" id="{9876E422-29CA-524D-BCC5-1DAED6D7FC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2736" y="1506622"/>
            <a:ext cx="5201059" cy="3900794"/>
          </a:xfrm>
          <a:prstGeom prst="rect">
            <a:avLst/>
          </a:prstGeom>
        </p:spPr>
      </p:pic>
      <p:pic>
        <p:nvPicPr>
          <p:cNvPr id="10" name="Picture 9">
            <a:extLst>
              <a:ext uri="{FF2B5EF4-FFF2-40B4-BE49-F238E27FC236}">
                <a16:creationId xmlns:a16="http://schemas.microsoft.com/office/drawing/2014/main" id="{B48423C2-17DE-C749-AA9A-E383C42B4B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3628" y="1867961"/>
            <a:ext cx="6741723" cy="2869914"/>
          </a:xfrm>
          <a:prstGeom prst="rect">
            <a:avLst/>
          </a:prstGeom>
        </p:spPr>
      </p:pic>
      <p:sp>
        <p:nvSpPr>
          <p:cNvPr id="14" name="TextBox 13">
            <a:extLst>
              <a:ext uri="{FF2B5EF4-FFF2-40B4-BE49-F238E27FC236}">
                <a16:creationId xmlns:a16="http://schemas.microsoft.com/office/drawing/2014/main" id="{A36FA5BB-95B2-8340-A160-43A68CD6E358}"/>
              </a:ext>
            </a:extLst>
          </p:cNvPr>
          <p:cNvSpPr txBox="1"/>
          <p:nvPr/>
        </p:nvSpPr>
        <p:spPr>
          <a:xfrm>
            <a:off x="5046690" y="5518623"/>
            <a:ext cx="2135183" cy="230832"/>
          </a:xfrm>
          <a:prstGeom prst="rect">
            <a:avLst/>
          </a:prstGeom>
          <a:solidFill>
            <a:schemeClr val="bg1"/>
          </a:solidFill>
          <a:ln w="25400">
            <a:solidFill>
              <a:schemeClr val="accent5"/>
            </a:solidFill>
          </a:ln>
        </p:spPr>
        <p:txBody>
          <a:bodyPr wrap="square" rtlCol="0">
            <a:spAutoFit/>
          </a:bodyPr>
          <a:lstStyle/>
          <a:p>
            <a:pPr algn="ctr"/>
            <a:r>
              <a:rPr lang="fr-CH" sz="900" dirty="0">
                <a:solidFill>
                  <a:schemeClr val="accent5"/>
                </a:solidFill>
                <a:sym typeface="Symbol" panose="05050102010706020507" pitchFamily="18" charset="2"/>
              </a:rPr>
              <a:t>Transition to LHC tunnel</a:t>
            </a:r>
            <a:endParaRPr lang="en-GB" sz="900" dirty="0">
              <a:solidFill>
                <a:schemeClr val="accent5"/>
              </a:solidFill>
            </a:endParaRPr>
          </a:p>
        </p:txBody>
      </p:sp>
      <p:pic>
        <p:nvPicPr>
          <p:cNvPr id="16" name="Picture 15">
            <a:extLst>
              <a:ext uri="{FF2B5EF4-FFF2-40B4-BE49-F238E27FC236}">
                <a16:creationId xmlns:a16="http://schemas.microsoft.com/office/drawing/2014/main" id="{AD38339D-5787-AA4E-B8A7-7A5E9CF435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7980" y="1506620"/>
            <a:ext cx="3880624" cy="2910468"/>
          </a:xfrm>
          <a:prstGeom prst="rect">
            <a:avLst/>
          </a:prstGeom>
        </p:spPr>
      </p:pic>
      <p:pic>
        <p:nvPicPr>
          <p:cNvPr id="4" name="Picture 3">
            <a:extLst>
              <a:ext uri="{FF2B5EF4-FFF2-40B4-BE49-F238E27FC236}">
                <a16:creationId xmlns:a16="http://schemas.microsoft.com/office/drawing/2014/main" id="{95F2D097-88D4-464C-A8F9-70C4E4FA3403}"/>
              </a:ext>
            </a:extLst>
          </p:cNvPr>
          <p:cNvPicPr>
            <a:picLocks noChangeAspect="1"/>
          </p:cNvPicPr>
          <p:nvPr/>
        </p:nvPicPr>
        <p:blipFill>
          <a:blip r:embed="rId6"/>
          <a:stretch>
            <a:fillRect/>
          </a:stretch>
        </p:blipFill>
        <p:spPr>
          <a:xfrm>
            <a:off x="4056078" y="2831016"/>
            <a:ext cx="3944922" cy="2632003"/>
          </a:xfrm>
          <a:prstGeom prst="rect">
            <a:avLst/>
          </a:prstGeom>
        </p:spPr>
      </p:pic>
      <p:pic>
        <p:nvPicPr>
          <p:cNvPr id="11" name="Picture 10" descr="A picture containing dirt, building, metal, old&#10;&#10;Description automatically generated">
            <a:extLst>
              <a:ext uri="{FF2B5EF4-FFF2-40B4-BE49-F238E27FC236}">
                <a16:creationId xmlns:a16="http://schemas.microsoft.com/office/drawing/2014/main" id="{9E1619CB-D6BF-0E4B-A383-DE4EFC302F24}"/>
              </a:ext>
            </a:extLst>
          </p:cNvPr>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89502" y="1451017"/>
            <a:ext cx="4158462" cy="3156110"/>
          </a:xfrm>
          <a:prstGeom prst="rect">
            <a:avLst/>
          </a:prstGeom>
        </p:spPr>
      </p:pic>
      <p:pic>
        <p:nvPicPr>
          <p:cNvPr id="15" name="Picture 14" descr="A large building&#10;&#10;Description automatically generated">
            <a:extLst>
              <a:ext uri="{FF2B5EF4-FFF2-40B4-BE49-F238E27FC236}">
                <a16:creationId xmlns:a16="http://schemas.microsoft.com/office/drawing/2014/main" id="{18EC1D2A-06FF-3F40-9E92-5171BF26F49E}"/>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15419" y="1807715"/>
            <a:ext cx="5043413" cy="3655304"/>
          </a:xfrm>
          <a:prstGeom prst="rect">
            <a:avLst/>
          </a:prstGeom>
        </p:spPr>
      </p:pic>
      <p:pic>
        <p:nvPicPr>
          <p:cNvPr id="12" name="Picture 11" descr="A large room&#10;&#10;Description automatically generated">
            <a:extLst>
              <a:ext uri="{FF2B5EF4-FFF2-40B4-BE49-F238E27FC236}">
                <a16:creationId xmlns:a16="http://schemas.microsoft.com/office/drawing/2014/main" id="{BC32A231-469B-3C47-AA4A-AF096FB559E2}"/>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4594490" y="1437827"/>
            <a:ext cx="4528947" cy="3169299"/>
          </a:xfrm>
          <a:prstGeom prst="rect">
            <a:avLst/>
          </a:prstGeom>
        </p:spPr>
      </p:pic>
      <p:sp>
        <p:nvSpPr>
          <p:cNvPr id="18" name="Slide Number Placeholder 2">
            <a:extLst>
              <a:ext uri="{FF2B5EF4-FFF2-40B4-BE49-F238E27FC236}">
                <a16:creationId xmlns:a16="http://schemas.microsoft.com/office/drawing/2014/main" id="{0D8D7D8B-A11A-D946-B11D-79B7C4B36A76}"/>
              </a:ext>
            </a:extLst>
          </p:cNvPr>
          <p:cNvSpPr txBox="1">
            <a:spLocks/>
          </p:cNvSpPr>
          <p:nvPr/>
        </p:nvSpPr>
        <p:spPr>
          <a:xfrm>
            <a:off x="8877300" y="5760720"/>
            <a:ext cx="266700" cy="24003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fld id="{C78A2D03-466B-4AD7-AC70-B2955EB43184}" type="slidenum">
              <a:rPr lang="en-US" sz="900">
                <a:solidFill>
                  <a:prstClr val="black"/>
                </a:solidFill>
                <a:latin typeface="Arial"/>
              </a:rPr>
              <a:pPr defTabSz="342900">
                <a:defRPr/>
              </a:pPr>
              <a:t>23</a:t>
            </a:fld>
            <a:endParaRPr lang="en-US" sz="900" dirty="0">
              <a:solidFill>
                <a:prstClr val="black"/>
              </a:solidFill>
              <a:latin typeface="Arial"/>
            </a:endParaRPr>
          </a:p>
        </p:txBody>
      </p:sp>
    </p:spTree>
    <p:extLst>
      <p:ext uri="{BB962C8B-B14F-4D97-AF65-F5344CB8AC3E}">
        <p14:creationId xmlns:p14="http://schemas.microsoft.com/office/powerpoint/2010/main" val="373609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dissolv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dissolv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dissolv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6" y="49213"/>
            <a:ext cx="4380940" cy="720725"/>
          </a:xfrm>
        </p:spPr>
        <p:txBody>
          <a:bodyPr/>
          <a:lstStyle/>
          <a:p>
            <a:pPr algn="ctr"/>
            <a:r>
              <a:rPr lang="en-US" sz="4000" u="sng" dirty="0">
                <a:solidFill>
                  <a:srgbClr val="FF0000"/>
                </a:solidFill>
                <a:latin typeface="Garamond" panose="02020404030301010803" pitchFamily="18" charset="0"/>
              </a:rPr>
              <a:t>Beyond HL-LHC</a:t>
            </a:r>
          </a:p>
        </p:txBody>
      </p:sp>
      <p:grpSp>
        <p:nvGrpSpPr>
          <p:cNvPr id="24" name="Group 23"/>
          <p:cNvGrpSpPr/>
          <p:nvPr/>
        </p:nvGrpSpPr>
        <p:grpSpPr>
          <a:xfrm>
            <a:off x="100013" y="2946246"/>
            <a:ext cx="6087207" cy="461594"/>
            <a:chOff x="100013" y="4590868"/>
            <a:chExt cx="6087207" cy="461594"/>
          </a:xfrm>
        </p:grpSpPr>
        <p:sp>
          <p:nvSpPr>
            <p:cNvPr id="25" name="Rectangle 1040"/>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26" name="Text Box 1041"/>
            <p:cNvSpPr txBox="1">
              <a:spLocks noChangeArrowheads="1"/>
            </p:cNvSpPr>
            <p:nvPr/>
          </p:nvSpPr>
          <p:spPr bwMode="auto">
            <a:xfrm>
              <a:off x="712788" y="4590868"/>
              <a:ext cx="5474432"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t>Beyond 2035</a:t>
              </a:r>
              <a:r>
                <a:rPr lang="en-US" sz="2400" dirty="0">
                  <a:solidFill>
                    <a:schemeClr val="tx1"/>
                  </a:solidFill>
                </a:rPr>
                <a:t>: </a:t>
              </a:r>
              <a:r>
                <a:rPr lang="en-US" sz="2400" dirty="0">
                  <a:solidFill>
                    <a:srgbClr val="2519FF"/>
                  </a:solidFill>
                </a:rPr>
                <a:t>New project proposals!!!</a:t>
              </a:r>
              <a:endParaRPr lang="en-US" sz="2400" dirty="0">
                <a:solidFill>
                  <a:srgbClr val="3333CC"/>
                </a:solidFill>
              </a:endParaRPr>
            </a:p>
          </p:txBody>
        </p:sp>
      </p:gr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24</a:t>
            </a:fld>
            <a:endParaRPr lang="en-US" sz="1200" dirty="0"/>
          </a:p>
        </p:txBody>
      </p:sp>
      <p:grpSp>
        <p:nvGrpSpPr>
          <p:cNvPr id="34" name="Group 33">
            <a:extLst>
              <a:ext uri="{FF2B5EF4-FFF2-40B4-BE49-F238E27FC236}">
                <a16:creationId xmlns:a16="http://schemas.microsoft.com/office/drawing/2014/main" id="{BF078756-F7A5-C14A-AA66-2DD645BADA06}"/>
              </a:ext>
            </a:extLst>
          </p:cNvPr>
          <p:cNvGrpSpPr/>
          <p:nvPr/>
        </p:nvGrpSpPr>
        <p:grpSpPr>
          <a:xfrm>
            <a:off x="94619" y="1170954"/>
            <a:ext cx="7951500" cy="461594"/>
            <a:chOff x="100013" y="4590868"/>
            <a:chExt cx="7951500" cy="461594"/>
          </a:xfrm>
        </p:grpSpPr>
        <p:sp>
          <p:nvSpPr>
            <p:cNvPr id="35" name="Rectangle 1040">
              <a:extLst>
                <a:ext uri="{FF2B5EF4-FFF2-40B4-BE49-F238E27FC236}">
                  <a16:creationId xmlns:a16="http://schemas.microsoft.com/office/drawing/2014/main" id="{81126817-B4A3-A542-B32E-FAE82D479384}"/>
                </a:ext>
              </a:extLst>
            </p:cNvPr>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36" name="Text Box 1041">
              <a:extLst>
                <a:ext uri="{FF2B5EF4-FFF2-40B4-BE49-F238E27FC236}">
                  <a16:creationId xmlns:a16="http://schemas.microsoft.com/office/drawing/2014/main" id="{090F9298-33D8-394C-9139-AE4586CF724A}"/>
                </a:ext>
              </a:extLst>
            </p:cNvPr>
            <p:cNvSpPr txBox="1">
              <a:spLocks noChangeArrowheads="1"/>
            </p:cNvSpPr>
            <p:nvPr/>
          </p:nvSpPr>
          <p:spPr bwMode="auto">
            <a:xfrm>
              <a:off x="712788" y="4590868"/>
              <a:ext cx="7338725"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2031 after LS4: </a:t>
              </a:r>
              <a:r>
                <a:rPr lang="en-US" sz="2400" dirty="0">
                  <a:solidFill>
                    <a:srgbClr val="2519FF"/>
                  </a:solidFill>
                </a:rPr>
                <a:t>Full Energy Exploitation of the LHC?</a:t>
              </a:r>
              <a:endParaRPr lang="en-US" sz="2400" dirty="0">
                <a:solidFill>
                  <a:srgbClr val="3333CC"/>
                </a:solidFill>
              </a:endParaRPr>
            </a:p>
          </p:txBody>
        </p:sp>
      </p:grpSp>
    </p:spTree>
    <p:extLst>
      <p:ext uri="{BB962C8B-B14F-4D97-AF65-F5344CB8AC3E}">
        <p14:creationId xmlns:p14="http://schemas.microsoft.com/office/powerpoint/2010/main" val="3295990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r="-190"/>
          <a:stretch/>
        </p:blipFill>
        <p:spPr>
          <a:xfrm>
            <a:off x="4427984" y="966072"/>
            <a:ext cx="4716016" cy="5184992"/>
          </a:xfrm>
          <a:prstGeom prst="rect">
            <a:avLst/>
          </a:prstGeom>
        </p:spPr>
      </p:pic>
      <p:sp>
        <p:nvSpPr>
          <p:cNvPr id="8" name="Rectangle 7"/>
          <p:cNvSpPr/>
          <p:nvPr/>
        </p:nvSpPr>
        <p:spPr>
          <a:xfrm>
            <a:off x="27432" y="1106735"/>
            <a:ext cx="4427984" cy="5232202"/>
          </a:xfrm>
          <a:prstGeom prst="rect">
            <a:avLst/>
          </a:prstGeom>
          <a:noFill/>
        </p:spPr>
        <p:txBody>
          <a:bodyPr wrap="square">
            <a:spAutoFit/>
          </a:bodyPr>
          <a:lstStyle/>
          <a:p>
            <a:pPr>
              <a:spcBef>
                <a:spcPts val="1200"/>
              </a:spcBef>
              <a:defRPr/>
            </a:pPr>
            <a:r>
              <a:rPr lang="en-US" sz="2200" b="1" kern="0" dirty="0">
                <a:latin typeface="Arial"/>
                <a:cs typeface="Calibri" pitchFamily="34" charset="0"/>
              </a:rPr>
              <a:t>International FCC collaboration (CERN as host lab) to study: </a:t>
            </a:r>
          </a:p>
          <a:p>
            <a:pPr marL="342900" indent="-342900">
              <a:spcBef>
                <a:spcPts val="1200"/>
              </a:spcBef>
              <a:buFont typeface="Arial" panose="020B0604020202020204" pitchFamily="34" charset="0"/>
              <a:buChar char="•"/>
              <a:defRPr/>
            </a:pPr>
            <a:r>
              <a:rPr lang="en-US" sz="2000" b="1" i="1" kern="0" dirty="0">
                <a:latin typeface="Arial"/>
                <a:cs typeface="Calibri" pitchFamily="34" charset="0"/>
              </a:rPr>
              <a:t>pp</a:t>
            </a:r>
            <a:r>
              <a:rPr lang="en-US" sz="2000" b="1" kern="0" dirty="0">
                <a:latin typeface="Arial"/>
                <a:cs typeface="Calibri" pitchFamily="34" charset="0"/>
              </a:rPr>
              <a:t>-collider (</a:t>
            </a:r>
            <a:r>
              <a:rPr lang="en-US" sz="2000" b="1" i="1" kern="0" dirty="0">
                <a:latin typeface="Arial"/>
                <a:cs typeface="Calibri" pitchFamily="34" charset="0"/>
              </a:rPr>
              <a:t>FCC-</a:t>
            </a:r>
            <a:r>
              <a:rPr lang="en-US" sz="2000" b="1" i="1" kern="0" dirty="0" err="1">
                <a:latin typeface="Arial"/>
                <a:cs typeface="Calibri" pitchFamily="34" charset="0"/>
              </a:rPr>
              <a:t>hh</a:t>
            </a:r>
            <a:r>
              <a:rPr lang="en-US" sz="2000" b="1" kern="0" dirty="0">
                <a:latin typeface="Arial"/>
                <a:cs typeface="Calibri" pitchFamily="34" charset="0"/>
              </a:rPr>
              <a:t>)                      </a:t>
            </a:r>
            <a:r>
              <a:rPr lang="en-US" sz="2000" kern="0" dirty="0">
                <a:latin typeface="Arial"/>
                <a:cs typeface="Calibri" pitchFamily="34" charset="0"/>
                <a:sym typeface="Wingdings" panose="05000000000000000000" pitchFamily="2" charset="2"/>
              </a:rPr>
              <a:t> main emphasis, </a:t>
            </a:r>
            <a:r>
              <a:rPr lang="en-US" sz="2000" kern="0" dirty="0">
                <a:latin typeface="Arial"/>
                <a:cs typeface="Calibri" pitchFamily="34" charset="0"/>
              </a:rPr>
              <a:t>defining infrastructure requirements </a:t>
            </a:r>
          </a:p>
          <a:p>
            <a:pPr>
              <a:spcBef>
                <a:spcPts val="1200"/>
              </a:spcBef>
              <a:spcAft>
                <a:spcPts val="1200"/>
              </a:spcAft>
              <a:defRPr/>
            </a:pPr>
            <a:endParaRPr lang="en-US" sz="2000" b="1" i="1" kern="0" dirty="0">
              <a:latin typeface="Arial"/>
              <a:cs typeface="Calibri" pitchFamily="34" charset="0"/>
            </a:endParaRPr>
          </a:p>
          <a:p>
            <a:pPr marL="342900" indent="-342900">
              <a:spcBef>
                <a:spcPts val="1200"/>
              </a:spcBef>
              <a:buFont typeface="Arial" panose="020B0604020202020204" pitchFamily="34" charset="0"/>
              <a:buChar char="•"/>
              <a:defRPr/>
            </a:pPr>
            <a:r>
              <a:rPr lang="en-US" sz="2000" b="1" kern="0" dirty="0">
                <a:cs typeface="Calibri" pitchFamily="34" charset="0"/>
              </a:rPr>
              <a:t>80-100 km tunnel infrastructure </a:t>
            </a:r>
            <a:r>
              <a:rPr lang="en-US" sz="2000" kern="0" dirty="0">
                <a:cs typeface="Calibri" pitchFamily="34" charset="0"/>
              </a:rPr>
              <a:t>in Geneva area, site specific</a:t>
            </a:r>
          </a:p>
          <a:p>
            <a:pPr marL="342900" indent="-342900">
              <a:spcBef>
                <a:spcPts val="1200"/>
              </a:spcBef>
              <a:buFont typeface="Arial" panose="020B0604020202020204" pitchFamily="34" charset="0"/>
              <a:buChar char="•"/>
              <a:defRPr/>
            </a:pPr>
            <a:r>
              <a:rPr lang="en-US" sz="2000" b="1" i="1" kern="0" dirty="0" err="1">
                <a:solidFill>
                  <a:srgbClr val="92D050"/>
                </a:solidFill>
                <a:latin typeface="Arial"/>
                <a:cs typeface="Calibri" pitchFamily="34" charset="0"/>
              </a:rPr>
              <a:t>e</a:t>
            </a:r>
            <a:r>
              <a:rPr lang="en-US" sz="2000" b="1" kern="0" baseline="30000" dirty="0" err="1">
                <a:solidFill>
                  <a:srgbClr val="92D050"/>
                </a:solidFill>
                <a:latin typeface="Arial"/>
                <a:cs typeface="Calibri" pitchFamily="34" charset="0"/>
              </a:rPr>
              <a:t>+</a:t>
            </a:r>
            <a:r>
              <a:rPr lang="en-US" sz="2000" b="1" i="1" kern="0" dirty="0" err="1">
                <a:solidFill>
                  <a:srgbClr val="92D050"/>
                </a:solidFill>
                <a:latin typeface="Arial"/>
                <a:cs typeface="Calibri" pitchFamily="34" charset="0"/>
              </a:rPr>
              <a:t>e</a:t>
            </a:r>
            <a:r>
              <a:rPr lang="en-US" sz="2000" b="1" kern="0" baseline="30000" dirty="0">
                <a:solidFill>
                  <a:srgbClr val="92D050"/>
                </a:solidFill>
                <a:latin typeface="Arial"/>
                <a:cs typeface="Calibri" pitchFamily="34" charset="0"/>
              </a:rPr>
              <a:t>-</a:t>
            </a:r>
            <a:r>
              <a:rPr lang="en-US" sz="2000" b="1" kern="0" dirty="0">
                <a:solidFill>
                  <a:srgbClr val="92D050"/>
                </a:solidFill>
                <a:latin typeface="Arial"/>
                <a:cs typeface="Calibri" pitchFamily="34" charset="0"/>
              </a:rPr>
              <a:t> collider (</a:t>
            </a:r>
            <a:r>
              <a:rPr lang="en-US" sz="2000" b="1" i="1" kern="0" dirty="0">
                <a:solidFill>
                  <a:srgbClr val="92D050"/>
                </a:solidFill>
                <a:latin typeface="Arial"/>
                <a:cs typeface="Calibri" pitchFamily="34" charset="0"/>
              </a:rPr>
              <a:t>FCC-ee</a:t>
            </a:r>
            <a:r>
              <a:rPr lang="en-US" sz="2000" b="1" kern="0" dirty="0">
                <a:solidFill>
                  <a:srgbClr val="92D050"/>
                </a:solidFill>
                <a:latin typeface="Arial"/>
                <a:cs typeface="Calibri" pitchFamily="34" charset="0"/>
              </a:rPr>
              <a:t>),                </a:t>
            </a:r>
            <a:r>
              <a:rPr lang="en-US" sz="2000" kern="0" dirty="0">
                <a:solidFill>
                  <a:srgbClr val="92D050"/>
                </a:solidFill>
                <a:latin typeface="Arial"/>
                <a:cs typeface="Calibri" pitchFamily="34" charset="0"/>
              </a:rPr>
              <a:t>as potential first step [light Higgs!]</a:t>
            </a:r>
          </a:p>
          <a:p>
            <a:pPr marL="342900" indent="-342900">
              <a:spcBef>
                <a:spcPts val="1200"/>
              </a:spcBef>
              <a:buFont typeface="Arial" panose="020B0604020202020204" pitchFamily="34" charset="0"/>
              <a:buChar char="•"/>
              <a:defRPr/>
            </a:pPr>
            <a:r>
              <a:rPr lang="en-US" sz="2000" b="1" i="1" kern="0" dirty="0">
                <a:cs typeface="Calibri" pitchFamily="34" charset="0"/>
              </a:rPr>
              <a:t>p-e</a:t>
            </a:r>
            <a:r>
              <a:rPr lang="en-US" sz="2000" b="1" kern="0" dirty="0">
                <a:cs typeface="Calibri" pitchFamily="34" charset="0"/>
              </a:rPr>
              <a:t> (</a:t>
            </a:r>
            <a:r>
              <a:rPr lang="en-US" sz="2000" b="1" i="1" kern="0" dirty="0">
                <a:cs typeface="Calibri" pitchFamily="34" charset="0"/>
              </a:rPr>
              <a:t>FCC-he</a:t>
            </a:r>
            <a:r>
              <a:rPr lang="en-US" sz="2000" b="1" kern="0" dirty="0">
                <a:cs typeface="Calibri" pitchFamily="34" charset="0"/>
              </a:rPr>
              <a:t>) option,    </a:t>
            </a:r>
            <a:r>
              <a:rPr lang="en-US" sz="2000" kern="0" dirty="0">
                <a:cs typeface="Calibri" pitchFamily="34" charset="0"/>
              </a:rPr>
              <a:t>integration one IP, ERL a la </a:t>
            </a:r>
            <a:r>
              <a:rPr lang="en-US" sz="2000" kern="0" dirty="0" err="1">
                <a:cs typeface="Calibri" pitchFamily="34" charset="0"/>
              </a:rPr>
              <a:t>LHeC</a:t>
            </a:r>
            <a:endParaRPr lang="en-US" sz="2000" kern="0" dirty="0">
              <a:cs typeface="Calibri" pitchFamily="34" charset="0"/>
            </a:endParaRPr>
          </a:p>
          <a:p>
            <a:pPr marL="342900" indent="-342900">
              <a:spcBef>
                <a:spcPts val="1200"/>
              </a:spcBef>
              <a:buFont typeface="Arial" panose="020B0604020202020204" pitchFamily="34" charset="0"/>
              <a:buChar char="•"/>
              <a:defRPr/>
            </a:pPr>
            <a:r>
              <a:rPr lang="en-US" sz="2000" b="1" kern="0" dirty="0">
                <a:solidFill>
                  <a:srgbClr val="FF0000"/>
                </a:solidFill>
                <a:cs typeface="Calibri" pitchFamily="34" charset="0"/>
              </a:rPr>
              <a:t>HE-LHC</a:t>
            </a:r>
            <a:r>
              <a:rPr lang="en-US" sz="2000" kern="0" dirty="0">
                <a:solidFill>
                  <a:srgbClr val="FF0000"/>
                </a:solidFill>
                <a:cs typeface="Calibri" pitchFamily="34" charset="0"/>
              </a:rPr>
              <a:t> with </a:t>
            </a:r>
            <a:r>
              <a:rPr lang="en-US" sz="2000" i="1" kern="0" dirty="0">
                <a:solidFill>
                  <a:srgbClr val="FF0000"/>
                </a:solidFill>
                <a:cs typeface="Calibri" pitchFamily="34" charset="0"/>
              </a:rPr>
              <a:t>FCC-</a:t>
            </a:r>
            <a:r>
              <a:rPr lang="en-US" sz="2000" i="1" kern="0" dirty="0" err="1">
                <a:solidFill>
                  <a:srgbClr val="FF0000"/>
                </a:solidFill>
                <a:cs typeface="Calibri" pitchFamily="34" charset="0"/>
              </a:rPr>
              <a:t>hh</a:t>
            </a:r>
            <a:r>
              <a:rPr lang="en-US" sz="2000" i="1" kern="0" dirty="0">
                <a:solidFill>
                  <a:srgbClr val="FF0000"/>
                </a:solidFill>
                <a:cs typeface="Calibri" pitchFamily="34" charset="0"/>
              </a:rPr>
              <a:t> </a:t>
            </a:r>
            <a:r>
              <a:rPr lang="en-US" sz="2000" kern="0" dirty="0">
                <a:solidFill>
                  <a:srgbClr val="FF0000"/>
                </a:solidFill>
                <a:cs typeface="Calibri" pitchFamily="34" charset="0"/>
              </a:rPr>
              <a:t>technology</a:t>
            </a:r>
          </a:p>
        </p:txBody>
      </p:sp>
      <p:sp>
        <p:nvSpPr>
          <p:cNvPr id="9" name="TextBox 8"/>
          <p:cNvSpPr txBox="1"/>
          <p:nvPr/>
        </p:nvSpPr>
        <p:spPr>
          <a:xfrm>
            <a:off x="290958" y="2872198"/>
            <a:ext cx="3900932" cy="707886"/>
          </a:xfrm>
          <a:prstGeom prst="rect">
            <a:avLst/>
          </a:prstGeom>
          <a:solidFill>
            <a:srgbClr val="FFFFFF"/>
          </a:solidFill>
          <a:ln w="19050" cap="flat" cmpd="sng" algn="ctr">
            <a:solidFill>
              <a:srgbClr val="B2B2B2"/>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H" sz="2000" b="1" kern="0" dirty="0">
                <a:solidFill>
                  <a:srgbClr val="FF0000"/>
                </a:solidFill>
                <a:latin typeface="Arial"/>
              </a:rPr>
              <a:t>  20</a:t>
            </a:r>
            <a:r>
              <a:rPr kumimoji="0" lang="fr-CH" sz="2000" b="1" i="0" u="none" strike="noStrike" kern="0" cap="none" spc="0" normalizeH="0" baseline="0" noProof="0" dirty="0">
                <a:ln>
                  <a:noFill/>
                </a:ln>
                <a:solidFill>
                  <a:srgbClr val="FF0000"/>
                </a:solidFill>
                <a:effectLst/>
                <a:uLnTx/>
                <a:uFillTx/>
                <a:latin typeface="Arial"/>
              </a:rPr>
              <a:t> </a:t>
            </a:r>
            <a:r>
              <a:rPr kumimoji="0" lang="fr-CH" sz="2000" b="1" i="0" u="none" strike="noStrike" kern="0" cap="none" spc="0" normalizeH="0" baseline="0" noProof="0" dirty="0" err="1">
                <a:ln>
                  <a:noFill/>
                </a:ln>
                <a:solidFill>
                  <a:srgbClr val="FF0000"/>
                </a:solidFill>
                <a:effectLst/>
                <a:uLnTx/>
                <a:uFillTx/>
                <a:latin typeface="Arial"/>
              </a:rPr>
              <a:t>T</a:t>
            </a:r>
            <a:r>
              <a:rPr kumimoji="0" lang="fr-CH" sz="2000" b="1" i="0" u="none" strike="noStrike" kern="0" cap="none" spc="0" normalizeH="0" baseline="0" noProof="0" dirty="0">
                <a:ln>
                  <a:noFill/>
                </a:ln>
                <a:solidFill>
                  <a:srgbClr val="FF0000"/>
                </a:solidFill>
                <a:effectLst/>
                <a:uLnTx/>
                <a:uFillTx/>
                <a:latin typeface="Arial"/>
              </a:rPr>
              <a:t> </a:t>
            </a:r>
            <a:r>
              <a:rPr kumimoji="0" lang="fr-CH" sz="2000" b="1" i="0" u="none" strike="noStrike" kern="0" cap="none" spc="0" normalizeH="0" baseline="0" noProof="0" dirty="0">
                <a:ln>
                  <a:noFill/>
                </a:ln>
                <a:solidFill>
                  <a:srgbClr val="FF0000"/>
                </a:solidFill>
                <a:effectLst/>
                <a:uLnTx/>
                <a:uFillTx/>
                <a:latin typeface="Arial"/>
                <a:sym typeface="Symbol"/>
              </a:rPr>
              <a:t> 100 </a:t>
            </a:r>
            <a:r>
              <a:rPr kumimoji="0" lang="fr-CH" sz="2000" b="1" i="0" u="none" strike="noStrike" kern="0" cap="none" spc="0" normalizeH="0" baseline="0" noProof="0" dirty="0" err="1">
                <a:ln>
                  <a:noFill/>
                </a:ln>
                <a:solidFill>
                  <a:srgbClr val="FF0000"/>
                </a:solidFill>
                <a:effectLst/>
                <a:uLnTx/>
                <a:uFillTx/>
                <a:latin typeface="Arial"/>
                <a:sym typeface="Symbol"/>
              </a:rPr>
              <a:t>TeV</a:t>
            </a:r>
            <a:r>
              <a:rPr kumimoji="0" lang="fr-CH" sz="2000" b="1" i="0" u="none" strike="noStrike" kern="0" cap="none" spc="0" normalizeH="0" baseline="0" noProof="0" dirty="0">
                <a:ln>
                  <a:noFill/>
                </a:ln>
                <a:solidFill>
                  <a:srgbClr val="FF0000"/>
                </a:solidFill>
                <a:effectLst/>
                <a:uLnTx/>
                <a:uFillTx/>
                <a:latin typeface="Arial"/>
                <a:sym typeface="Symbol"/>
              </a:rPr>
              <a:t> </a:t>
            </a:r>
            <a:r>
              <a:rPr kumimoji="0" lang="fr-CH" sz="2000" b="1" i="1" u="none" strike="noStrike" kern="0" cap="none" spc="0" normalizeH="0" baseline="0" noProof="0" dirty="0">
                <a:ln>
                  <a:noFill/>
                </a:ln>
                <a:solidFill>
                  <a:srgbClr val="FF0000"/>
                </a:solidFill>
                <a:effectLst/>
                <a:uLnTx/>
                <a:uFillTx/>
                <a:latin typeface="Arial"/>
                <a:sym typeface="Symbol"/>
              </a:rPr>
              <a:t>pp</a:t>
            </a:r>
            <a:r>
              <a:rPr kumimoji="0" lang="fr-CH" sz="2000" b="1" i="0" u="none" strike="noStrike" kern="0" cap="none" spc="0" normalizeH="0" baseline="0" noProof="0" dirty="0">
                <a:ln>
                  <a:noFill/>
                </a:ln>
                <a:solidFill>
                  <a:srgbClr val="FF0000"/>
                </a:solidFill>
                <a:effectLst/>
                <a:uLnTx/>
                <a:uFillTx/>
                <a:latin typeface="Arial"/>
                <a:sym typeface="Symbol"/>
              </a:rPr>
              <a:t> in 100 km</a:t>
            </a:r>
          </a:p>
          <a:p>
            <a:pPr defTabSz="914400">
              <a:defRPr/>
            </a:pPr>
            <a:r>
              <a:rPr lang="fr-CH" sz="2000" b="1" kern="0" dirty="0">
                <a:solidFill>
                  <a:srgbClr val="FF0000"/>
                </a:solidFill>
                <a:latin typeface="Arial"/>
                <a:sym typeface="Symbol"/>
              </a:rPr>
              <a:t>  [16 </a:t>
            </a:r>
            <a:r>
              <a:rPr lang="fr-CH" sz="2000" b="1" kern="0" dirty="0" err="1">
                <a:solidFill>
                  <a:srgbClr val="FF0000"/>
                </a:solidFill>
                <a:latin typeface="Arial"/>
                <a:sym typeface="Symbol"/>
              </a:rPr>
              <a:t>T</a:t>
            </a:r>
            <a:r>
              <a:rPr lang="fr-CH" sz="2000" b="1" kern="0" dirty="0">
                <a:solidFill>
                  <a:srgbClr val="FF0000"/>
                </a:solidFill>
                <a:latin typeface="Arial"/>
                <a:sym typeface="Symbol"/>
              </a:rPr>
              <a:t> </a:t>
            </a:r>
            <a:r>
              <a:rPr lang="fr-CH" sz="2000" b="1" kern="0" dirty="0">
                <a:solidFill>
                  <a:srgbClr val="FF0000"/>
                </a:solidFill>
                <a:sym typeface="Symbol"/>
              </a:rPr>
              <a:t>  80 </a:t>
            </a:r>
            <a:r>
              <a:rPr lang="fr-CH" sz="2000" b="1" kern="0" dirty="0" err="1">
                <a:solidFill>
                  <a:srgbClr val="FF0000"/>
                </a:solidFill>
                <a:sym typeface="Symbol"/>
              </a:rPr>
              <a:t>TeV</a:t>
            </a:r>
            <a:r>
              <a:rPr lang="fr-CH" sz="2000" b="1" kern="0" dirty="0">
                <a:solidFill>
                  <a:srgbClr val="FF0000"/>
                </a:solidFill>
                <a:sym typeface="Symbol"/>
              </a:rPr>
              <a:t> </a:t>
            </a:r>
            <a:r>
              <a:rPr lang="fr-CH" sz="2000" b="1" i="1" kern="0" dirty="0">
                <a:solidFill>
                  <a:srgbClr val="FF0000"/>
                </a:solidFill>
                <a:sym typeface="Symbol"/>
              </a:rPr>
              <a:t>pp</a:t>
            </a:r>
            <a:r>
              <a:rPr lang="fr-CH" sz="2000" b="1" kern="0" dirty="0">
                <a:solidFill>
                  <a:srgbClr val="FF0000"/>
                </a:solidFill>
                <a:sym typeface="Symbol"/>
              </a:rPr>
              <a:t> in 100 km]</a:t>
            </a:r>
          </a:p>
        </p:txBody>
      </p:sp>
      <p:sp>
        <p:nvSpPr>
          <p:cNvPr id="10" name="Slide Number Placeholder 2">
            <a:extLst>
              <a:ext uri="{FF2B5EF4-FFF2-40B4-BE49-F238E27FC236}">
                <a16:creationId xmlns:a16="http://schemas.microsoft.com/office/drawing/2014/main" id="{274CE77E-B276-F249-B8B1-89DA5CA26A8E}"/>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25</a:t>
            </a:fld>
            <a:endParaRPr lang="en-US" dirty="0"/>
          </a:p>
        </p:txBody>
      </p:sp>
      <p:sp>
        <p:nvSpPr>
          <p:cNvPr id="11" name="Title 1">
            <a:extLst>
              <a:ext uri="{FF2B5EF4-FFF2-40B4-BE49-F238E27FC236}">
                <a16:creationId xmlns:a16="http://schemas.microsoft.com/office/drawing/2014/main" id="{D425975D-DF62-A54B-A6B0-60F6BE58338B}"/>
              </a:ext>
            </a:extLst>
          </p:cNvPr>
          <p:cNvSpPr txBox="1">
            <a:spLocks/>
          </p:cNvSpPr>
          <p:nvPr/>
        </p:nvSpPr>
        <p:spPr>
          <a:xfrm>
            <a:off x="1672605" y="132064"/>
            <a:ext cx="5864724" cy="544512"/>
          </a:xfrm>
          <a:prstGeom prst="rect">
            <a:avLst/>
          </a:prstGeom>
          <a:noFill/>
          <a:effectLst/>
        </p:spPr>
        <p:txBody>
          <a:bodyPr/>
          <a:lstStyle>
            <a:lvl1pPr algn="ctr"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fontAlgn="base">
              <a:spcBef>
                <a:spcPct val="0"/>
              </a:spcBef>
              <a:spcAft>
                <a:spcPct val="0"/>
              </a:spcAft>
              <a:defRPr sz="2400" b="1">
                <a:solidFill>
                  <a:schemeClr val="bg1"/>
                </a:solidFill>
                <a:latin typeface="Arial" pitchFamily="34" charset="0"/>
              </a:defRPr>
            </a:lvl6pPr>
            <a:lvl7pPr marL="914400" algn="l" rtl="0" fontAlgn="base">
              <a:spcBef>
                <a:spcPct val="0"/>
              </a:spcBef>
              <a:spcAft>
                <a:spcPct val="0"/>
              </a:spcAft>
              <a:defRPr sz="2400" b="1">
                <a:solidFill>
                  <a:schemeClr val="bg1"/>
                </a:solidFill>
                <a:latin typeface="Arial" pitchFamily="34" charset="0"/>
              </a:defRPr>
            </a:lvl7pPr>
            <a:lvl8pPr marL="1371600" algn="l" rtl="0" fontAlgn="base">
              <a:spcBef>
                <a:spcPct val="0"/>
              </a:spcBef>
              <a:spcAft>
                <a:spcPct val="0"/>
              </a:spcAft>
              <a:defRPr sz="2400" b="1">
                <a:solidFill>
                  <a:schemeClr val="bg1"/>
                </a:solidFill>
                <a:latin typeface="Arial" pitchFamily="34" charset="0"/>
              </a:defRPr>
            </a:lvl8pPr>
            <a:lvl9pPr marL="1828800" algn="l" rtl="0" fontAlgn="base">
              <a:spcBef>
                <a:spcPct val="0"/>
              </a:spcBef>
              <a:spcAft>
                <a:spcPct val="0"/>
              </a:spcAft>
              <a:defRPr sz="2400" b="1">
                <a:solidFill>
                  <a:schemeClr val="bg1"/>
                </a:solidFill>
                <a:latin typeface="Arial" pitchFamily="34" charset="0"/>
              </a:defRPr>
            </a:lvl9pPr>
          </a:lstStyle>
          <a:p>
            <a:pPr defTabSz="584200"/>
            <a:r>
              <a:rPr lang="en-GB" sz="4400" u="sng" dirty="0">
                <a:solidFill>
                  <a:srgbClr val="FF0000"/>
                </a:solidFill>
                <a:latin typeface="Garamond" panose="02020404030301010803" pitchFamily="18" charset="0"/>
              </a:rPr>
              <a:t>Future Circular Collider</a:t>
            </a:r>
          </a:p>
        </p:txBody>
      </p:sp>
    </p:spTree>
    <p:extLst>
      <p:ext uri="{BB962C8B-B14F-4D97-AF65-F5344CB8AC3E}">
        <p14:creationId xmlns:p14="http://schemas.microsoft.com/office/powerpoint/2010/main" val="2847228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b="1" u="sng" dirty="0">
                <a:solidFill>
                  <a:srgbClr val="FF0000"/>
                </a:solidFill>
                <a:effectLst/>
                <a:latin typeface="Garamond" panose="02020404030301010803" pitchFamily="18" charset="0"/>
              </a:rPr>
              <a:t>Layout Studies</a:t>
            </a:r>
          </a:p>
        </p:txBody>
      </p:sp>
      <p:pic>
        <p:nvPicPr>
          <p:cNvPr id="7" name="Picture 4"/>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04178" y="774551"/>
            <a:ext cx="8484222" cy="5742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ooter Placeholder 4">
            <a:extLst>
              <a:ext uri="{FF2B5EF4-FFF2-40B4-BE49-F238E27FC236}">
                <a16:creationId xmlns:a16="http://schemas.microsoft.com/office/drawing/2014/main" id="{4F8253C6-0B74-1742-8E1C-7A349056775B}"/>
              </a:ext>
            </a:extLst>
          </p:cNvPr>
          <p:cNvSpPr txBox="1">
            <a:spLocks/>
          </p:cNvSpPr>
          <p:nvPr/>
        </p:nvSpPr>
        <p:spPr>
          <a:xfrm>
            <a:off x="1334030" y="6512022"/>
            <a:ext cx="7245282"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dirty="0"/>
              <a:t>JUAS Seminar on LHC and Future Circular Colliders January 2019             Oliver Brüning, CERN</a:t>
            </a:r>
          </a:p>
        </p:txBody>
      </p:sp>
      <p:sp>
        <p:nvSpPr>
          <p:cNvPr id="9" name="Slide Number Placeholder 2">
            <a:extLst>
              <a:ext uri="{FF2B5EF4-FFF2-40B4-BE49-F238E27FC236}">
                <a16:creationId xmlns:a16="http://schemas.microsoft.com/office/drawing/2014/main" id="{EFE8E23C-E86A-244F-8B50-66E1565E0ADA}"/>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26</a:t>
            </a:fld>
            <a:endParaRPr lang="en-US" dirty="0"/>
          </a:p>
        </p:txBody>
      </p:sp>
      <p:sp>
        <p:nvSpPr>
          <p:cNvPr id="6" name="Rectangle 5">
            <a:extLst>
              <a:ext uri="{FF2B5EF4-FFF2-40B4-BE49-F238E27FC236}">
                <a16:creationId xmlns:a16="http://schemas.microsoft.com/office/drawing/2014/main" id="{586D8C63-39B6-2144-861A-A482D3E6D88D}"/>
              </a:ext>
            </a:extLst>
          </p:cNvPr>
          <p:cNvSpPr/>
          <p:nvPr/>
        </p:nvSpPr>
        <p:spPr>
          <a:xfrm>
            <a:off x="5163671" y="1439446"/>
            <a:ext cx="3980329" cy="2054409"/>
          </a:xfrm>
          <a:prstGeom prst="rect">
            <a:avLst/>
          </a:prstGeom>
          <a:solidFill>
            <a:srgbClr val="92D050"/>
          </a:solidFill>
        </p:spPr>
        <p:txBody>
          <a:bodyPr wrap="square">
            <a:spAutoFit/>
          </a:bodyPr>
          <a:lstStyle/>
          <a:p>
            <a:pPr marL="342900" indent="-342900" defTabSz="685800">
              <a:spcBef>
                <a:spcPts val="900"/>
              </a:spcBef>
              <a:buFont typeface="Arial" panose="020B0604020202020204" pitchFamily="34" charset="0"/>
              <a:buChar char="•"/>
              <a:defRPr/>
            </a:pPr>
            <a:r>
              <a:rPr lang="en-US" sz="2400" b="1" kern="0" dirty="0">
                <a:solidFill>
                  <a:srgbClr val="0C377B"/>
                </a:solidFill>
                <a:latin typeface="Times New Roman" panose="02020603050405020304" pitchFamily="18" charset="0"/>
                <a:cs typeface="Times New Roman" panose="02020603050405020304" pitchFamily="18" charset="0"/>
              </a:rPr>
              <a:t>First sectors available after 5 years for Technical Infrastructure installation</a:t>
            </a:r>
          </a:p>
          <a:p>
            <a:pPr marL="342900" indent="-342900" defTabSz="685800">
              <a:spcBef>
                <a:spcPts val="900"/>
              </a:spcBef>
              <a:buFont typeface="Arial" panose="020B0604020202020204" pitchFamily="34" charset="0"/>
              <a:buChar char="•"/>
              <a:defRPr/>
            </a:pPr>
            <a:r>
              <a:rPr lang="en-US" sz="2400" b="1" kern="0" dirty="0">
                <a:solidFill>
                  <a:srgbClr val="0C377B"/>
                </a:solidFill>
                <a:latin typeface="Times New Roman" panose="02020603050405020304" pitchFamily="18" charset="0"/>
                <a:cs typeface="Times New Roman" panose="02020603050405020304" pitchFamily="18" charset="0"/>
              </a:rPr>
              <a:t>Total CE duration ~7 years</a:t>
            </a:r>
          </a:p>
        </p:txBody>
      </p:sp>
    </p:spTree>
    <p:extLst>
      <p:ext uri="{BB962C8B-B14F-4D97-AF65-F5344CB8AC3E}">
        <p14:creationId xmlns:p14="http://schemas.microsoft.com/office/powerpoint/2010/main" val="2038488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54319" y="353683"/>
            <a:ext cx="5937106" cy="740942"/>
          </a:xfrm>
        </p:spPr>
        <p:txBody>
          <a:bodyPr>
            <a:noAutofit/>
          </a:bodyPr>
          <a:lstStyle/>
          <a:p>
            <a:r>
              <a:rPr lang="en-GB" sz="4400" b="1" u="sng" dirty="0">
                <a:solidFill>
                  <a:srgbClr val="FF0000"/>
                </a:solidFill>
                <a:effectLst/>
                <a:latin typeface="Garamond" panose="02020404030301010803" pitchFamily="18" charset="0"/>
              </a:rPr>
              <a:t>FCC-</a:t>
            </a:r>
            <a:r>
              <a:rPr lang="en-GB" sz="4400" b="1" u="sng" dirty="0" err="1">
                <a:solidFill>
                  <a:srgbClr val="FF0000"/>
                </a:solidFill>
                <a:effectLst/>
                <a:latin typeface="Garamond" panose="02020404030301010803" pitchFamily="18" charset="0"/>
              </a:rPr>
              <a:t>hh</a:t>
            </a:r>
            <a:r>
              <a:rPr lang="en-GB" sz="4400" b="1" u="sng" dirty="0">
                <a:solidFill>
                  <a:srgbClr val="FF0000"/>
                </a:solidFill>
                <a:effectLst/>
                <a:latin typeface="Garamond" panose="02020404030301010803" pitchFamily="18" charset="0"/>
              </a:rPr>
              <a:t> Key Parameters</a:t>
            </a:r>
          </a:p>
        </p:txBody>
      </p:sp>
      <p:graphicFrame>
        <p:nvGraphicFramePr>
          <p:cNvPr id="4" name="Table 3"/>
          <p:cNvGraphicFramePr>
            <a:graphicFrameLocks noGrp="1"/>
          </p:cNvGraphicFramePr>
          <p:nvPr>
            <p:extLst>
              <p:ext uri="{D42A27DB-BD31-4B8C-83A1-F6EECF244321}">
                <p14:modId xmlns:p14="http://schemas.microsoft.com/office/powerpoint/2010/main" val="2978853099"/>
              </p:ext>
            </p:extLst>
          </p:nvPr>
        </p:nvGraphicFramePr>
        <p:xfrm>
          <a:off x="520861" y="1407751"/>
          <a:ext cx="8461820" cy="4122365"/>
        </p:xfrm>
        <a:graphic>
          <a:graphicData uri="http://schemas.openxmlformats.org/drawingml/2006/table">
            <a:tbl>
              <a:tblPr firstRow="1" bandRow="1">
                <a:tableStyleId>{10A1B5D5-9B99-4C35-A422-299274C87663}</a:tableStyleId>
              </a:tblPr>
              <a:tblGrid>
                <a:gridCol w="4693944">
                  <a:extLst>
                    <a:ext uri="{9D8B030D-6E8A-4147-A177-3AD203B41FA5}">
                      <a16:colId xmlns:a16="http://schemas.microsoft.com/office/drawing/2014/main" val="20000"/>
                    </a:ext>
                  </a:extLst>
                </a:gridCol>
                <a:gridCol w="2098785">
                  <a:extLst>
                    <a:ext uri="{9D8B030D-6E8A-4147-A177-3AD203B41FA5}">
                      <a16:colId xmlns:a16="http://schemas.microsoft.com/office/drawing/2014/main" val="20001"/>
                    </a:ext>
                  </a:extLst>
                </a:gridCol>
                <a:gridCol w="1669091">
                  <a:extLst>
                    <a:ext uri="{9D8B030D-6E8A-4147-A177-3AD203B41FA5}">
                      <a16:colId xmlns:a16="http://schemas.microsoft.com/office/drawing/2014/main" val="20002"/>
                    </a:ext>
                  </a:extLst>
                </a:gridCol>
              </a:tblGrid>
              <a:tr h="486159">
                <a:tc>
                  <a:txBody>
                    <a:bodyPr/>
                    <a:lstStyle/>
                    <a:p>
                      <a:r>
                        <a:rPr lang="en-GB" dirty="0"/>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r"/>
                      <a:r>
                        <a:rPr lang="en-GB" dirty="0"/>
                        <a:t>FCC-</a:t>
                      </a:r>
                      <a:r>
                        <a:rPr lang="en-GB" dirty="0" err="1"/>
                        <a:t>hh</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r"/>
                      <a:r>
                        <a:rPr lang="en-GB" dirty="0"/>
                        <a:t>HL-LHC</a:t>
                      </a:r>
                      <a:endParaRPr lang="en-GB"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519458">
                <a:tc>
                  <a:txBody>
                    <a:bodyPr/>
                    <a:lstStyle/>
                    <a:p>
                      <a:r>
                        <a:rPr lang="en-GB" b="1" dirty="0">
                          <a:solidFill>
                            <a:srgbClr val="FF0000"/>
                          </a:solidFill>
                        </a:rPr>
                        <a:t>Energy [</a:t>
                      </a:r>
                      <a:r>
                        <a:rPr lang="en-GB" b="1" dirty="0" err="1">
                          <a:solidFill>
                            <a:srgbClr val="FF0000"/>
                          </a:solidFill>
                        </a:rPr>
                        <a:t>TeV</a:t>
                      </a:r>
                      <a:r>
                        <a:rPr lang="en-GB" b="1" dirty="0">
                          <a:solidFill>
                            <a:srgbClr val="FF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b="1" dirty="0">
                          <a:solidFill>
                            <a:srgbClr val="FF0000"/>
                          </a:solidFill>
                        </a:rPr>
                        <a:t>100 </a:t>
                      </a:r>
                      <a:r>
                        <a:rPr lang="en-GB" sz="2000" b="1" dirty="0" err="1">
                          <a:solidFill>
                            <a:srgbClr val="FF0000"/>
                          </a:solidFill>
                        </a:rPr>
                        <a:t>c.m</a:t>
                      </a:r>
                      <a:r>
                        <a:rPr lang="en-GB" sz="2000" b="1" dirty="0">
                          <a:solidFill>
                            <a:srgbClr val="FF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b="1" dirty="0">
                          <a:solidFill>
                            <a:srgbClr val="FF0000"/>
                          </a:solidFill>
                        </a:rPr>
                        <a:t>14 </a:t>
                      </a:r>
                      <a:r>
                        <a:rPr lang="en-GB" sz="2000" b="1" dirty="0" err="1">
                          <a:solidFill>
                            <a:srgbClr val="FF0000"/>
                          </a:solidFill>
                        </a:rPr>
                        <a:t>c.m</a:t>
                      </a:r>
                      <a:r>
                        <a:rPr lang="en-GB" sz="2000" b="1" dirty="0">
                          <a:solidFill>
                            <a:srgbClr val="FF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519458">
                <a:tc>
                  <a:txBody>
                    <a:bodyPr/>
                    <a:lstStyle/>
                    <a:p>
                      <a:r>
                        <a:rPr lang="en-GB" b="1" dirty="0">
                          <a:solidFill>
                            <a:srgbClr val="FF0000"/>
                          </a:solidFill>
                        </a:rPr>
                        <a:t>Dipole field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b="1" dirty="0">
                          <a:solidFill>
                            <a:srgbClr val="FF0000"/>
                          </a:solidFill>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b="1" dirty="0">
                          <a:solidFill>
                            <a:srgbClr val="FF0000"/>
                          </a:solidFill>
                        </a:rPr>
                        <a:t>8.33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519458">
                <a:tc>
                  <a:txBody>
                    <a:bodyPr/>
                    <a:lstStyle/>
                    <a:p>
                      <a:r>
                        <a:rPr lang="en-GB" dirty="0"/>
                        <a:t># 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2 main</a:t>
                      </a:r>
                      <a:r>
                        <a:rPr lang="en-GB" sz="2000" baseline="0" dirty="0"/>
                        <a:t> +2</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2 main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519458">
                <a:tc>
                  <a:txBody>
                    <a:bodyPr/>
                    <a:lstStyle/>
                    <a:p>
                      <a:r>
                        <a:rPr lang="en-GB" dirty="0"/>
                        <a:t>Luminosity/</a:t>
                      </a:r>
                      <a:r>
                        <a:rPr lang="en-GB" dirty="0" err="1"/>
                        <a:t>IP</a:t>
                      </a:r>
                      <a:r>
                        <a:rPr lang="en-GB" baseline="-25000" dirty="0" err="1"/>
                        <a:t>main</a:t>
                      </a:r>
                      <a:r>
                        <a:rPr lang="en-GB" baseline="-25000" dirty="0"/>
                        <a:t> </a:t>
                      </a:r>
                      <a:r>
                        <a:rPr lang="en-GB" baseline="0" dirty="0"/>
                        <a:t>[</a:t>
                      </a:r>
                      <a:r>
                        <a:rPr lang="en-GB" dirty="0"/>
                        <a:t>cm</a:t>
                      </a:r>
                      <a:r>
                        <a:rPr lang="en-GB" baseline="30000" dirty="0"/>
                        <a:t>-2</a:t>
                      </a:r>
                      <a:r>
                        <a:rPr lang="en-GB" dirty="0"/>
                        <a:t>s</a:t>
                      </a:r>
                      <a:r>
                        <a:rPr lang="en-GB" baseline="30000" dirty="0"/>
                        <a:t>-1</a:t>
                      </a:r>
                      <a:r>
                        <a:rPr lang="en-GB" baseline="0" dirty="0"/>
                        <a:t>]</a:t>
                      </a:r>
                      <a:endParaRPr lang="en-GB"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5-10 x 10</a:t>
                      </a:r>
                      <a:r>
                        <a:rPr lang="en-GB" sz="2000" baseline="30000" dirty="0"/>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r" defTabSz="585593" rtl="0" eaLnBrk="1" fontAlgn="auto" latinLnBrk="0" hangingPunct="1">
                        <a:lnSpc>
                          <a:spcPct val="100000"/>
                        </a:lnSpc>
                        <a:spcBef>
                          <a:spcPts val="0"/>
                        </a:spcBef>
                        <a:spcAft>
                          <a:spcPts val="0"/>
                        </a:spcAft>
                        <a:buClrTx/>
                        <a:buSzTx/>
                        <a:buFontTx/>
                        <a:buNone/>
                        <a:tabLst/>
                        <a:defRPr/>
                      </a:pPr>
                      <a:r>
                        <a:rPr lang="en-GB" sz="2000" dirty="0"/>
                        <a:t>5 x 10</a:t>
                      </a:r>
                      <a:r>
                        <a:rPr lang="en-GB" sz="2000" baseline="30000" dirty="0"/>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4"/>
                  </a:ext>
                </a:extLst>
              </a:tr>
              <a:tr h="519458">
                <a:tc>
                  <a:txBody>
                    <a:bodyPr/>
                    <a:lstStyle/>
                    <a:p>
                      <a:r>
                        <a:rPr lang="en-GB" b="1" dirty="0">
                          <a:solidFill>
                            <a:srgbClr val="FF0000"/>
                          </a:solidFill>
                        </a:rPr>
                        <a:t>Energy/beam [GJ]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b="1" dirty="0">
                          <a:solidFill>
                            <a:srgbClr val="FF0000"/>
                          </a:solidFill>
                        </a:rPr>
                        <a:t>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b="1" dirty="0">
                          <a:solidFill>
                            <a:srgbClr val="FF0000"/>
                          </a:solidFill>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r h="519458">
                <a:tc>
                  <a:txBody>
                    <a:bodyPr/>
                    <a:lstStyle/>
                    <a:p>
                      <a:r>
                        <a:rPr lang="en-GB" dirty="0" err="1"/>
                        <a:t>Synchr</a:t>
                      </a:r>
                      <a:r>
                        <a:rPr lang="en-GB" dirty="0"/>
                        <a:t>. rad. [W/m/</a:t>
                      </a:r>
                      <a:r>
                        <a:rPr lang="en-GB" dirty="0" err="1"/>
                        <a:t>apert</a:t>
                      </a:r>
                      <a:r>
                        <a:rPr lang="en-GB"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b="1" dirty="0">
                          <a:solidFill>
                            <a:srgbClr val="FF0000"/>
                          </a:solidFill>
                        </a:rPr>
                        <a:t>28.4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r" defTabSz="585593" rtl="0" eaLnBrk="1" fontAlgn="auto" latinLnBrk="0" hangingPunct="1">
                        <a:lnSpc>
                          <a:spcPct val="100000"/>
                        </a:lnSpc>
                        <a:spcBef>
                          <a:spcPts val="0"/>
                        </a:spcBef>
                        <a:spcAft>
                          <a:spcPts val="0"/>
                        </a:spcAft>
                        <a:buClrTx/>
                        <a:buSzTx/>
                        <a:buFontTx/>
                        <a:buNone/>
                        <a:tabLst/>
                        <a:defRPr/>
                      </a:pPr>
                      <a:r>
                        <a:rPr lang="en-GB" sz="2000" dirty="0"/>
                        <a:t>0.35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6"/>
                  </a:ext>
                </a:extLst>
              </a:tr>
              <a:tr h="519458">
                <a:tc>
                  <a:txBody>
                    <a:bodyPr/>
                    <a:lstStyle/>
                    <a:p>
                      <a:r>
                        <a:rPr lang="en-GB" dirty="0"/>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25 (5</a:t>
                      </a:r>
                      <a:r>
                        <a:rPr lang="en-GB" sz="2000" baseline="0" dirty="0"/>
                        <a:t>)</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7"/>
                  </a:ext>
                </a:extLst>
              </a:tr>
            </a:tbl>
          </a:graphicData>
        </a:graphic>
      </p:graphicFrame>
      <p:sp>
        <p:nvSpPr>
          <p:cNvPr id="9" name="Line Callout 2 8"/>
          <p:cNvSpPr/>
          <p:nvPr/>
        </p:nvSpPr>
        <p:spPr>
          <a:xfrm>
            <a:off x="4438837" y="5751505"/>
            <a:ext cx="4636141" cy="523220"/>
          </a:xfrm>
          <a:prstGeom prst="borderCallout2">
            <a:avLst>
              <a:gd name="adj1" fmla="val -2342"/>
              <a:gd name="adj2" fmla="val 9690"/>
              <a:gd name="adj3" fmla="val -89724"/>
              <a:gd name="adj4" fmla="val 14618"/>
              <a:gd name="adj5" fmla="val -260693"/>
              <a:gd name="adj6" fmla="val 47402"/>
            </a:avLst>
          </a:prstGeom>
          <a:ln w="38100">
            <a:solidFill>
              <a:srgbClr val="CD5A1D"/>
            </a:solidFill>
          </a:ln>
        </p:spPr>
        <p:txBody>
          <a:bodyPr wrap="none">
            <a:spAutoFit/>
          </a:bodyPr>
          <a:lstStyle/>
          <a:p>
            <a:pPr defTabSz="584200" fontAlgn="base">
              <a:spcBef>
                <a:spcPct val="0"/>
              </a:spcBef>
              <a:spcAft>
                <a:spcPct val="0"/>
              </a:spcAft>
            </a:pPr>
            <a:r>
              <a:rPr lang="en-US" sz="2800" dirty="0">
                <a:ea typeface="ＭＳ Ｐゴシック" charset="0"/>
              </a:rPr>
              <a:t>discharge 330 </a:t>
            </a:r>
            <a:r>
              <a:rPr lang="en-US" sz="2800" dirty="0" err="1">
                <a:latin typeface="Symbol" panose="05050102010706020507" pitchFamily="18" charset="2"/>
                <a:ea typeface="ＭＳ Ｐゴシック" charset="0"/>
              </a:rPr>
              <a:t>m</a:t>
            </a:r>
            <a:r>
              <a:rPr lang="en-US" sz="2800" dirty="0" err="1">
                <a:ea typeface="ＭＳ Ｐゴシック" charset="0"/>
              </a:rPr>
              <a:t>s</a:t>
            </a:r>
            <a:r>
              <a:rPr lang="en-US" sz="2800" dirty="0">
                <a:ea typeface="ＭＳ Ｐゴシック" charset="0"/>
              </a:rPr>
              <a:t> </a:t>
            </a:r>
            <a:r>
              <a:rPr lang="en-US" sz="2800" dirty="0">
                <a:ea typeface="ＭＳ Ｐゴシック" charset="0"/>
                <a:sym typeface="Symbol"/>
              </a:rPr>
              <a:t> </a:t>
            </a:r>
            <a:r>
              <a:rPr lang="en-US" sz="2800" dirty="0">
                <a:ea typeface="ＭＳ Ｐゴシック" charset="0"/>
              </a:rPr>
              <a:t>24 TW </a:t>
            </a:r>
            <a:endParaRPr lang="en-GB" sz="2800" dirty="0">
              <a:ea typeface="ＭＳ Ｐゴシック" charset="0"/>
            </a:endParaRPr>
          </a:p>
        </p:txBody>
      </p:sp>
      <p:sp>
        <p:nvSpPr>
          <p:cNvPr id="10" name="Footer Placeholder 4">
            <a:extLst>
              <a:ext uri="{FF2B5EF4-FFF2-40B4-BE49-F238E27FC236}">
                <a16:creationId xmlns:a16="http://schemas.microsoft.com/office/drawing/2014/main" id="{743BEDF2-6516-0647-A9EE-6DFD9F791C03}"/>
              </a:ext>
            </a:extLst>
          </p:cNvPr>
          <p:cNvSpPr txBox="1">
            <a:spLocks/>
          </p:cNvSpPr>
          <p:nvPr/>
        </p:nvSpPr>
        <p:spPr>
          <a:xfrm>
            <a:off x="1334030" y="6512022"/>
            <a:ext cx="7245282"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dirty="0"/>
              <a:t>JUAS Seminar on LHC and Future Circular Colliders January 2019             Oliver Brüning, CERN</a:t>
            </a:r>
          </a:p>
        </p:txBody>
      </p:sp>
      <p:sp>
        <p:nvSpPr>
          <p:cNvPr id="11" name="Slide Number Placeholder 2">
            <a:extLst>
              <a:ext uri="{FF2B5EF4-FFF2-40B4-BE49-F238E27FC236}">
                <a16:creationId xmlns:a16="http://schemas.microsoft.com/office/drawing/2014/main" id="{6D7C9F81-FE58-1948-B733-216C4A0AE8DC}"/>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27</a:t>
            </a:fld>
            <a:endParaRPr lang="en-US" dirty="0"/>
          </a:p>
        </p:txBody>
      </p:sp>
    </p:spTree>
    <p:extLst>
      <p:ext uri="{BB962C8B-B14F-4D97-AF65-F5344CB8AC3E}">
        <p14:creationId xmlns:p14="http://schemas.microsoft.com/office/powerpoint/2010/main" val="1831113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extLst>
              <a:ext uri="{BEBA8EAE-BF5A-486C-A8C5-ECC9F3942E4B}">
                <a14:imgProps xmlns:a14="http://schemas.microsoft.com/office/drawing/2010/main">
                  <a14:imgLayer>
                    <a14:imgEffect>
                      <a14:saturation sat="76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GB" sz="4400" b="1" u="sng" dirty="0">
                <a:solidFill>
                  <a:srgbClr val="FF0000"/>
                </a:solidFill>
                <a:effectLst/>
                <a:latin typeface="Garamond" panose="02020404030301010803" pitchFamily="18" charset="0"/>
              </a:rPr>
              <a:t>FCC-</a:t>
            </a:r>
            <a:r>
              <a:rPr lang="en-GB" sz="4400" b="1" u="sng" dirty="0" err="1">
                <a:solidFill>
                  <a:srgbClr val="FF0000"/>
                </a:solidFill>
                <a:effectLst/>
                <a:latin typeface="Garamond" panose="02020404030301010803" pitchFamily="18" charset="0"/>
              </a:rPr>
              <a:t>ee</a:t>
            </a:r>
            <a:r>
              <a:rPr lang="en-GB" sz="4400" b="1" u="sng" dirty="0">
                <a:solidFill>
                  <a:srgbClr val="FF0000"/>
                </a:solidFill>
                <a:effectLst/>
                <a:latin typeface="Garamond" panose="02020404030301010803" pitchFamily="18" charset="0"/>
              </a:rPr>
              <a:t> Key Parameters</a:t>
            </a:r>
          </a:p>
        </p:txBody>
      </p:sp>
      <p:graphicFrame>
        <p:nvGraphicFramePr>
          <p:cNvPr id="4" name="Table 3"/>
          <p:cNvGraphicFramePr>
            <a:graphicFrameLocks noGrp="1"/>
          </p:cNvGraphicFramePr>
          <p:nvPr>
            <p:extLst>
              <p:ext uri="{D42A27DB-BD31-4B8C-83A1-F6EECF244321}">
                <p14:modId xmlns:p14="http://schemas.microsoft.com/office/powerpoint/2010/main" val="3402159538"/>
              </p:ext>
            </p:extLst>
          </p:nvPr>
        </p:nvGraphicFramePr>
        <p:xfrm>
          <a:off x="231497" y="1099596"/>
          <a:ext cx="8597579" cy="4004843"/>
        </p:xfrm>
        <a:graphic>
          <a:graphicData uri="http://schemas.openxmlformats.org/drawingml/2006/table">
            <a:tbl>
              <a:tblPr firstRow="1" bandRow="1">
                <a:tableStyleId>{10A1B5D5-9B99-4C35-A422-299274C87663}</a:tableStyleId>
              </a:tblPr>
              <a:tblGrid>
                <a:gridCol w="3971348">
                  <a:extLst>
                    <a:ext uri="{9D8B030D-6E8A-4147-A177-3AD203B41FA5}">
                      <a16:colId xmlns:a16="http://schemas.microsoft.com/office/drawing/2014/main" val="20000"/>
                    </a:ext>
                  </a:extLst>
                </a:gridCol>
                <a:gridCol w="1218081">
                  <a:extLst>
                    <a:ext uri="{9D8B030D-6E8A-4147-A177-3AD203B41FA5}">
                      <a16:colId xmlns:a16="http://schemas.microsoft.com/office/drawing/2014/main" val="20001"/>
                    </a:ext>
                  </a:extLst>
                </a:gridCol>
                <a:gridCol w="1114062">
                  <a:extLst>
                    <a:ext uri="{9D8B030D-6E8A-4147-A177-3AD203B41FA5}">
                      <a16:colId xmlns:a16="http://schemas.microsoft.com/office/drawing/2014/main" val="20002"/>
                    </a:ext>
                  </a:extLst>
                </a:gridCol>
                <a:gridCol w="916160">
                  <a:extLst>
                    <a:ext uri="{9D8B030D-6E8A-4147-A177-3AD203B41FA5}">
                      <a16:colId xmlns:a16="http://schemas.microsoft.com/office/drawing/2014/main" val="20003"/>
                    </a:ext>
                  </a:extLst>
                </a:gridCol>
                <a:gridCol w="1377928">
                  <a:extLst>
                    <a:ext uri="{9D8B030D-6E8A-4147-A177-3AD203B41FA5}">
                      <a16:colId xmlns:a16="http://schemas.microsoft.com/office/drawing/2014/main" val="20004"/>
                    </a:ext>
                  </a:extLst>
                </a:gridCol>
              </a:tblGrid>
              <a:tr h="472300">
                <a:tc>
                  <a:txBody>
                    <a:bodyPr/>
                    <a:lstStyle/>
                    <a:p>
                      <a:r>
                        <a:rPr lang="en-GB" dirty="0"/>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3">
                  <a:txBody>
                    <a:bodyPr/>
                    <a:lstStyle/>
                    <a:p>
                      <a:pPr algn="ctr"/>
                      <a:r>
                        <a:rPr lang="en-GB" dirty="0"/>
                        <a:t>FCC-</a:t>
                      </a:r>
                      <a:r>
                        <a:rPr lang="en-GB" dirty="0" err="1"/>
                        <a:t>ee</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GB"/>
                    </a:p>
                  </a:txBody>
                  <a:tcPr/>
                </a:tc>
                <a:tc hMerge="1">
                  <a:txBody>
                    <a:bodyPr/>
                    <a:lstStyle/>
                    <a:p>
                      <a:endParaRPr lang="en-GB"/>
                    </a:p>
                  </a:txBody>
                  <a:tcPr/>
                </a:tc>
                <a:tc>
                  <a:txBody>
                    <a:bodyPr/>
                    <a:lstStyle/>
                    <a:p>
                      <a:pPr algn="ctr"/>
                      <a:r>
                        <a:rPr lang="en-GB" dirty="0"/>
                        <a:t>LEP2</a:t>
                      </a:r>
                      <a:endParaRPr lang="en-GB"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504649">
                <a:tc>
                  <a:txBody>
                    <a:bodyPr/>
                    <a:lstStyle/>
                    <a:p>
                      <a:r>
                        <a:rPr lang="en-GB" dirty="0"/>
                        <a:t>Energy/beam [</a:t>
                      </a:r>
                      <a:r>
                        <a:rPr lang="en-GB" dirty="0" err="1"/>
                        <a:t>GeV</a:t>
                      </a:r>
                      <a:r>
                        <a:rPr lang="en-GB"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504649">
                <a:tc>
                  <a:txBody>
                    <a:bodyPr/>
                    <a:lstStyle/>
                    <a:p>
                      <a:r>
                        <a:rPr lang="en-GB" dirty="0"/>
                        <a:t>Bunches/beam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16700</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1360</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98</a:t>
                      </a:r>
                      <a:endParaRPr lang="en-GB"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504649">
                <a:tc>
                  <a:txBody>
                    <a:bodyPr/>
                    <a:lstStyle/>
                    <a:p>
                      <a:r>
                        <a:rPr lang="en-GB" dirty="0"/>
                        <a:t>Beam</a:t>
                      </a:r>
                      <a:r>
                        <a:rPr lang="en-GB" baseline="0" dirty="0"/>
                        <a:t> current [mA]</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1450</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30</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6.6</a:t>
                      </a:r>
                      <a:endParaRPr lang="en-GB"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504649">
                <a:tc>
                  <a:txBody>
                    <a:bodyPr/>
                    <a:lstStyle/>
                    <a:p>
                      <a:r>
                        <a:rPr lang="en-GB" dirty="0"/>
                        <a:t>Luminosity/IP </a:t>
                      </a:r>
                      <a:r>
                        <a:rPr lang="en-GB" sz="1600" dirty="0"/>
                        <a:t>x 10</a:t>
                      </a:r>
                      <a:r>
                        <a:rPr lang="en-GB" sz="1600" baseline="30000" dirty="0"/>
                        <a:t>34</a:t>
                      </a:r>
                      <a:r>
                        <a:rPr lang="en-GB" sz="1600" dirty="0"/>
                        <a:t> cm</a:t>
                      </a:r>
                      <a:r>
                        <a:rPr lang="en-GB" sz="1600" baseline="30000" dirty="0"/>
                        <a:t>-2</a:t>
                      </a:r>
                      <a:r>
                        <a:rPr lang="en-GB" sz="1600" dirty="0"/>
                        <a:t>s</a:t>
                      </a:r>
                      <a:r>
                        <a:rPr lang="en-GB" sz="1600" baseline="30000" dirty="0"/>
                        <a:t>-1</a:t>
                      </a:r>
                      <a:endParaRPr lang="en-GB"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28</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6</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r>
                        <a:rPr lang="en-GB" sz="2000" dirty="0"/>
                        <a:t>1.8</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r" defTabSz="585593" rtl="0" eaLnBrk="1" fontAlgn="auto" latinLnBrk="0" hangingPunct="1">
                        <a:lnSpc>
                          <a:spcPct val="100000"/>
                        </a:lnSpc>
                        <a:spcBef>
                          <a:spcPts val="0"/>
                        </a:spcBef>
                        <a:spcAft>
                          <a:spcPts val="0"/>
                        </a:spcAft>
                        <a:buClrTx/>
                        <a:buSzTx/>
                        <a:buFontTx/>
                        <a:buNone/>
                        <a:tabLst/>
                        <a:defRPr/>
                      </a:pPr>
                      <a:r>
                        <a:rPr lang="en-GB" sz="2000" dirty="0"/>
                        <a:t>0.0012</a:t>
                      </a:r>
                      <a:endParaRPr lang="en-GB" sz="1400"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4"/>
                  </a:ext>
                </a:extLst>
              </a:tr>
              <a:tr h="504649">
                <a:tc>
                  <a:txBody>
                    <a:bodyPr/>
                    <a:lstStyle/>
                    <a:p>
                      <a:r>
                        <a:rPr lang="en-GB" dirty="0"/>
                        <a:t>Energy loss/turn [</a:t>
                      </a:r>
                      <a:r>
                        <a:rPr lang="en-GB" dirty="0" err="1"/>
                        <a:t>GeV</a:t>
                      </a:r>
                      <a:r>
                        <a:rPr lang="en-GB"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0.03</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1.67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7.55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3.34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r h="504649">
                <a:tc>
                  <a:txBody>
                    <a:bodyPr/>
                    <a:lstStyle/>
                    <a:p>
                      <a:r>
                        <a:rPr lang="en-GB" b="1" dirty="0" err="1">
                          <a:solidFill>
                            <a:srgbClr val="FF0000"/>
                          </a:solidFill>
                        </a:rPr>
                        <a:t>Synchr</a:t>
                      </a:r>
                      <a:r>
                        <a:rPr lang="en-GB" b="1" dirty="0">
                          <a:solidFill>
                            <a:srgbClr val="FF0000"/>
                          </a:solidFill>
                        </a:rPr>
                        <a:t>. Power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3">
                  <a:txBody>
                    <a:bodyPr/>
                    <a:lstStyle/>
                    <a:p>
                      <a:pPr algn="ctr"/>
                      <a:r>
                        <a:rPr lang="en-GB" sz="2000" b="1" dirty="0">
                          <a:solidFill>
                            <a:srgbClr val="FF0000"/>
                          </a:solidFill>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a:txBody>
                    <a:bodyPr/>
                    <a:lstStyle/>
                    <a:p>
                      <a:pPr marL="0" marR="0" indent="0" algn="r" defTabSz="585593" rtl="0" eaLnBrk="1" fontAlgn="auto" latinLnBrk="0" hangingPunct="1">
                        <a:lnSpc>
                          <a:spcPct val="100000"/>
                        </a:lnSpc>
                        <a:spcBef>
                          <a:spcPts val="0"/>
                        </a:spcBef>
                        <a:spcAft>
                          <a:spcPts val="0"/>
                        </a:spcAft>
                        <a:buClrTx/>
                        <a:buSzTx/>
                        <a:buFontTx/>
                        <a:buNone/>
                        <a:tabLst/>
                        <a:defRPr/>
                      </a:pPr>
                      <a:r>
                        <a:rPr lang="en-GB" sz="2000" b="1" dirty="0">
                          <a:solidFill>
                            <a:srgbClr val="FF0000"/>
                          </a:solidFill>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6"/>
                  </a:ext>
                </a:extLst>
              </a:tr>
              <a:tr h="504649">
                <a:tc>
                  <a:txBody>
                    <a:bodyPr/>
                    <a:lstStyle/>
                    <a:p>
                      <a:r>
                        <a:rPr lang="en-GB" dirty="0"/>
                        <a:t>RF Voltage [GV]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2.5</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5.5</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11</a:t>
                      </a:r>
                      <a:endParaRPr lang="en-GB" sz="2000" b="1"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r"/>
                      <a:r>
                        <a:rPr lang="en-GB" sz="2000" dirty="0"/>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7"/>
                  </a:ext>
                </a:extLst>
              </a:tr>
            </a:tbl>
          </a:graphicData>
        </a:graphic>
      </p:graphicFrame>
      <p:sp>
        <p:nvSpPr>
          <p:cNvPr id="8" name="Line Callout 2 7"/>
          <p:cNvSpPr/>
          <p:nvPr/>
        </p:nvSpPr>
        <p:spPr>
          <a:xfrm>
            <a:off x="7029804" y="5463342"/>
            <a:ext cx="1800493" cy="369332"/>
          </a:xfrm>
          <a:prstGeom prst="borderCallout2">
            <a:avLst>
              <a:gd name="adj1" fmla="val 18750"/>
              <a:gd name="adj2" fmla="val -8333"/>
              <a:gd name="adj3" fmla="val 18750"/>
              <a:gd name="adj4" fmla="val -16667"/>
              <a:gd name="adj5" fmla="val -284566"/>
              <a:gd name="adj6" fmla="val -59727"/>
            </a:avLst>
          </a:prstGeom>
          <a:ln w="38100">
            <a:solidFill>
              <a:srgbClr val="CD5A1D"/>
            </a:solidFill>
          </a:ln>
        </p:spPr>
        <p:txBody>
          <a:bodyPr wrap="none">
            <a:spAutoFit/>
          </a:bodyPr>
          <a:lstStyle/>
          <a:p>
            <a:pPr defTabSz="584200" fontAlgn="base">
              <a:spcBef>
                <a:spcPct val="0"/>
              </a:spcBef>
              <a:spcAft>
                <a:spcPct val="0"/>
              </a:spcAft>
            </a:pPr>
            <a:r>
              <a:rPr lang="en-GB" dirty="0">
                <a:ea typeface="ＭＳ Ｐゴシック" charset="0"/>
              </a:rPr>
              <a:t>22 MW at LEP2</a:t>
            </a:r>
          </a:p>
        </p:txBody>
      </p:sp>
      <p:sp>
        <p:nvSpPr>
          <p:cNvPr id="10" name="Footer Placeholder 4">
            <a:extLst>
              <a:ext uri="{FF2B5EF4-FFF2-40B4-BE49-F238E27FC236}">
                <a16:creationId xmlns:a16="http://schemas.microsoft.com/office/drawing/2014/main" id="{BEFAE999-BA35-6A41-A27D-CC671C06B7D0}"/>
              </a:ext>
            </a:extLst>
          </p:cNvPr>
          <p:cNvSpPr txBox="1">
            <a:spLocks/>
          </p:cNvSpPr>
          <p:nvPr/>
        </p:nvSpPr>
        <p:spPr>
          <a:xfrm>
            <a:off x="1334030" y="6512022"/>
            <a:ext cx="7245282"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dirty="0"/>
              <a:t>JUAS Seminar on LHC and Future Circular Colliders January 2019             Oliver Brüning, CERN</a:t>
            </a:r>
          </a:p>
        </p:txBody>
      </p:sp>
      <p:sp>
        <p:nvSpPr>
          <p:cNvPr id="11" name="Slide Number Placeholder 2">
            <a:extLst>
              <a:ext uri="{FF2B5EF4-FFF2-40B4-BE49-F238E27FC236}">
                <a16:creationId xmlns:a16="http://schemas.microsoft.com/office/drawing/2014/main" id="{C9199CCC-A638-A945-8498-2651457CC568}"/>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28</a:t>
            </a:fld>
            <a:endParaRPr lang="en-US" dirty="0"/>
          </a:p>
        </p:txBody>
      </p:sp>
    </p:spTree>
    <p:extLst>
      <p:ext uri="{BB962C8B-B14F-4D97-AF65-F5344CB8AC3E}">
        <p14:creationId xmlns:p14="http://schemas.microsoft.com/office/powerpoint/2010/main" val="8910987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477921" y="188640"/>
            <a:ext cx="8208912" cy="790227"/>
          </a:xfrm>
          <a:solidFill>
            <a:schemeClr val="bg1"/>
          </a:solidFill>
        </p:spPr>
        <p:txBody>
          <a:bodyPr>
            <a:normAutofit/>
          </a:bodyPr>
          <a:lstStyle/>
          <a:p>
            <a:pPr marL="36576" indent="0" algn="ctr">
              <a:buNone/>
            </a:pPr>
            <a:r>
              <a:rPr lang="en-US" sz="4400" b="1" u="sng" dirty="0">
                <a:solidFill>
                  <a:srgbClr val="FF0000"/>
                </a:solidFill>
                <a:latin typeface="Garamond" panose="02020404030301010803" pitchFamily="18" charset="0"/>
              </a:rPr>
              <a:t>Key Technologies and Challenges</a:t>
            </a:r>
          </a:p>
        </p:txBody>
      </p:sp>
      <p:sp>
        <p:nvSpPr>
          <p:cNvPr id="4" name="Rectangle 3"/>
          <p:cNvSpPr/>
          <p:nvPr/>
        </p:nvSpPr>
        <p:spPr>
          <a:xfrm>
            <a:off x="208157" y="978867"/>
            <a:ext cx="8876370" cy="4881336"/>
          </a:xfrm>
          <a:prstGeom prst="rect">
            <a:avLst/>
          </a:prstGeom>
        </p:spPr>
        <p:txBody>
          <a:bodyPr wrap="square">
            <a:spAutoFit/>
          </a:bodyPr>
          <a:lstStyle/>
          <a:p>
            <a:pPr marL="303213" indent="-303213">
              <a:buFont typeface="Arial" panose="020B0604020202020204" pitchFamily="34" charset="0"/>
              <a:buChar char="•"/>
            </a:pPr>
            <a:r>
              <a:rPr lang="en-US" sz="2600" dirty="0">
                <a:solidFill>
                  <a:srgbClr val="00B050"/>
                </a:solidFill>
              </a:rPr>
              <a:t>Superconducting magnets: 16T </a:t>
            </a:r>
            <a:r>
              <a:rPr lang="en-US" sz="2600" dirty="0">
                <a:solidFill>
                  <a:srgbClr val="00B050"/>
                </a:solidFill>
                <a:sym typeface="Wingdings" pitchFamily="2" charset="2"/>
              </a:rPr>
              <a:t> 20T</a:t>
            </a:r>
            <a:endParaRPr lang="en-US" sz="2600" dirty="0">
              <a:solidFill>
                <a:srgbClr val="00B050"/>
              </a:solidFill>
            </a:endParaRPr>
          </a:p>
          <a:p>
            <a:pPr marL="303213" indent="-303213">
              <a:buFont typeface="Arial" panose="020B0604020202020204" pitchFamily="34" charset="0"/>
              <a:buChar char="•"/>
            </a:pPr>
            <a:r>
              <a:rPr lang="en-US" sz="2600" dirty="0">
                <a:solidFill>
                  <a:schemeClr val="tx2">
                    <a:lumMod val="75000"/>
                  </a:schemeClr>
                </a:solidFill>
              </a:rPr>
              <a:t>Superconducting RF cavities</a:t>
            </a:r>
          </a:p>
          <a:p>
            <a:pPr marL="303213" indent="-303213">
              <a:buFont typeface="Arial" panose="020B0604020202020204" pitchFamily="34" charset="0"/>
              <a:buChar char="•"/>
            </a:pPr>
            <a:r>
              <a:rPr lang="en-US" sz="2600" dirty="0">
                <a:solidFill>
                  <a:schemeClr val="tx2">
                    <a:lumMod val="75000"/>
                  </a:schemeClr>
                </a:solidFill>
              </a:rPr>
              <a:t>High efficiency RF power sources</a:t>
            </a:r>
          </a:p>
          <a:p>
            <a:pPr marL="303213" indent="-303213">
              <a:buFont typeface="Arial" panose="020B0604020202020204" pitchFamily="34" charset="0"/>
              <a:buChar char="•"/>
            </a:pPr>
            <a:r>
              <a:rPr lang="en-US" sz="2600" dirty="0">
                <a:solidFill>
                  <a:schemeClr val="tx2">
                    <a:lumMod val="75000"/>
                  </a:schemeClr>
                </a:solidFill>
              </a:rPr>
              <a:t>Affordable &amp; reliable cryogenics</a:t>
            </a:r>
          </a:p>
          <a:p>
            <a:pPr marL="303213" indent="-303213">
              <a:buFont typeface="Arial" panose="020B0604020202020204" pitchFamily="34" charset="0"/>
              <a:buChar char="•"/>
            </a:pPr>
            <a:r>
              <a:rPr lang="en-US" sz="2600" dirty="0">
                <a:solidFill>
                  <a:schemeClr val="tx2">
                    <a:lumMod val="75000"/>
                  </a:schemeClr>
                </a:solidFill>
              </a:rPr>
              <a:t>Synchrotron Radiation!</a:t>
            </a:r>
          </a:p>
          <a:p>
            <a:pPr marL="303213" indent="-303213">
              <a:buFont typeface="Arial" panose="020B0604020202020204" pitchFamily="34" charset="0"/>
              <a:buChar char="•"/>
            </a:pPr>
            <a:endParaRPr lang="en-US" sz="2600" dirty="0">
              <a:solidFill>
                <a:schemeClr val="tx2">
                  <a:lumMod val="75000"/>
                </a:schemeClr>
              </a:solidFill>
            </a:endParaRPr>
          </a:p>
          <a:p>
            <a:pPr marL="303213" indent="-303213">
              <a:buFont typeface="Arial" panose="020B0604020202020204" pitchFamily="34" charset="0"/>
              <a:buChar char="•"/>
            </a:pPr>
            <a:r>
              <a:rPr lang="en-US" sz="2600" dirty="0">
                <a:solidFill>
                  <a:srgbClr val="C00000"/>
                </a:solidFill>
              </a:rPr>
              <a:t>Reliability &amp; availability concepts</a:t>
            </a:r>
          </a:p>
          <a:p>
            <a:pPr>
              <a:spcBef>
                <a:spcPct val="20000"/>
              </a:spcBef>
              <a:spcAft>
                <a:spcPts val="1200"/>
              </a:spcAft>
              <a:buClr>
                <a:schemeClr val="accent1"/>
              </a:buClr>
              <a:buSzPct val="65000"/>
            </a:pPr>
            <a:r>
              <a:rPr lang="en-US" sz="2600" dirty="0">
                <a:solidFill>
                  <a:srgbClr val="800000"/>
                </a:solidFill>
                <a:latin typeface="Arial" charset="0"/>
                <a:sym typeface="Wingdings"/>
              </a:rPr>
              <a:t>e.g. </a:t>
            </a:r>
            <a:r>
              <a:rPr lang="en-US" sz="2600" dirty="0" err="1">
                <a:solidFill>
                  <a:srgbClr val="800000"/>
                </a:solidFill>
                <a:latin typeface="Arial" charset="0"/>
                <a:sym typeface="Wingdings"/>
              </a:rPr>
              <a:t>Cryo</a:t>
            </a:r>
            <a:r>
              <a:rPr lang="en-US" sz="2600" dirty="0">
                <a:solidFill>
                  <a:srgbClr val="800000"/>
                </a:solidFill>
                <a:latin typeface="Arial" charset="0"/>
                <a:sym typeface="Wingdings"/>
              </a:rPr>
              <a:t> Sectors: 92% availability requires 99% / sector with 8 sectors </a:t>
            </a:r>
            <a:r>
              <a:rPr lang="en-US" sz="2600" dirty="0">
                <a:solidFill>
                  <a:srgbClr val="800000"/>
                </a:solidFill>
                <a:latin typeface="Arial" charset="0"/>
                <a:sym typeface="Wingdings" pitchFamily="2" charset="2"/>
              </a:rPr>
              <a:t></a:t>
            </a:r>
            <a:r>
              <a:rPr lang="en-US" sz="2600" dirty="0">
                <a:solidFill>
                  <a:srgbClr val="800000"/>
                </a:solidFill>
                <a:latin typeface="Arial" charset="0"/>
                <a:sym typeface="Wingdings"/>
              </a:rPr>
              <a:t> </a:t>
            </a:r>
            <a:r>
              <a:rPr lang="en-US" sz="2600" dirty="0">
                <a:solidFill>
                  <a:srgbClr val="FF0000"/>
                </a:solidFill>
                <a:latin typeface="Arial" charset="0"/>
                <a:sym typeface="Wingdings"/>
              </a:rPr>
              <a:t>[12 Sectors </a:t>
            </a:r>
            <a:r>
              <a:rPr lang="en-US" sz="2600" dirty="0">
                <a:solidFill>
                  <a:srgbClr val="FF0000"/>
                </a:solidFill>
                <a:latin typeface="Arial" charset="0"/>
                <a:sym typeface="Wingdings" pitchFamily="2" charset="2"/>
              </a:rPr>
              <a:t></a:t>
            </a:r>
            <a:r>
              <a:rPr lang="en-US" sz="2600" dirty="0">
                <a:solidFill>
                  <a:srgbClr val="FF0000"/>
                </a:solidFill>
                <a:latin typeface="Arial" charset="0"/>
                <a:sym typeface="Wingdings"/>
              </a:rPr>
              <a:t> 20 Sectors] </a:t>
            </a:r>
            <a:r>
              <a:rPr lang="en-US" sz="2600" dirty="0">
                <a:solidFill>
                  <a:srgbClr val="FF0000"/>
                </a:solidFill>
                <a:latin typeface="Arial" charset="0"/>
                <a:sym typeface="Wingdings" pitchFamily="2" charset="2"/>
              </a:rPr>
              <a:t> 89% - 81%</a:t>
            </a:r>
            <a:endParaRPr lang="en-US" sz="2600" dirty="0">
              <a:solidFill>
                <a:srgbClr val="C00000"/>
              </a:solidFill>
            </a:endParaRPr>
          </a:p>
          <a:p>
            <a:pPr marL="303213" indent="-303213">
              <a:spcBef>
                <a:spcPts val="1200"/>
              </a:spcBef>
              <a:buFont typeface="Arial" panose="020B0604020202020204" pitchFamily="34" charset="0"/>
              <a:buChar char="•"/>
            </a:pPr>
            <a:r>
              <a:rPr lang="en-US" sz="2600" dirty="0">
                <a:solidFill>
                  <a:srgbClr val="C00000"/>
                </a:solidFill>
              </a:rPr>
              <a:t>Stored Energy in the beams</a:t>
            </a:r>
          </a:p>
          <a:p>
            <a:pPr marL="303213" indent="-303213" defTabSz="630238"/>
            <a:r>
              <a:rPr lang="en-US" sz="2600" dirty="0">
                <a:solidFill>
                  <a:srgbClr val="C00000"/>
                </a:solidFill>
              </a:rPr>
              <a:t>	  8.4 GJ / beam;</a:t>
            </a:r>
          </a:p>
        </p:txBody>
      </p:sp>
      <p:sp>
        <p:nvSpPr>
          <p:cNvPr id="3" name="Rectangle 2"/>
          <p:cNvSpPr/>
          <p:nvPr/>
        </p:nvSpPr>
        <p:spPr>
          <a:xfrm>
            <a:off x="3289843" y="5598593"/>
            <a:ext cx="5498557" cy="523220"/>
          </a:xfrm>
          <a:prstGeom prst="rect">
            <a:avLst/>
          </a:prstGeom>
        </p:spPr>
        <p:txBody>
          <a:bodyPr wrap="none">
            <a:spAutoFit/>
          </a:bodyPr>
          <a:lstStyle/>
          <a:p>
            <a:r>
              <a:rPr lang="en-US" sz="2800" dirty="0">
                <a:solidFill>
                  <a:srgbClr val="FF0000"/>
                </a:solidFill>
                <a:sym typeface="Wingdings" pitchFamily="2" charset="2"/>
              </a:rPr>
              <a:t> </a:t>
            </a:r>
            <a:r>
              <a:rPr lang="en-US" sz="2800" dirty="0">
                <a:solidFill>
                  <a:srgbClr val="FF0000"/>
                </a:solidFill>
              </a:rPr>
              <a:t>discharge in 330 </a:t>
            </a:r>
            <a:r>
              <a:rPr lang="en-US" sz="2800" dirty="0" err="1">
                <a:solidFill>
                  <a:srgbClr val="FF0000"/>
                </a:solidFill>
                <a:latin typeface="Symbol" panose="05050102010706020507" pitchFamily="18" charset="2"/>
              </a:rPr>
              <a:t>m</a:t>
            </a:r>
            <a:r>
              <a:rPr lang="en-US" sz="2800" dirty="0" err="1">
                <a:solidFill>
                  <a:srgbClr val="FF0000"/>
                </a:solidFill>
              </a:rPr>
              <a:t>s</a:t>
            </a:r>
            <a:r>
              <a:rPr lang="en-US" sz="2800" dirty="0">
                <a:solidFill>
                  <a:srgbClr val="FF0000"/>
                </a:solidFill>
              </a:rPr>
              <a:t> </a:t>
            </a:r>
            <a:r>
              <a:rPr lang="en-US" sz="2800" dirty="0">
                <a:solidFill>
                  <a:srgbClr val="FF0000"/>
                </a:solidFill>
                <a:sym typeface="Symbol"/>
              </a:rPr>
              <a:t> </a:t>
            </a:r>
            <a:r>
              <a:rPr lang="en-US" sz="2800" dirty="0">
                <a:solidFill>
                  <a:srgbClr val="FF0000"/>
                </a:solidFill>
              </a:rPr>
              <a:t>24 TW </a:t>
            </a:r>
            <a:endParaRPr lang="en-GB" sz="2800" dirty="0">
              <a:solidFill>
                <a:srgbClr val="FF0000"/>
              </a:solidFill>
            </a:endParaRPr>
          </a:p>
        </p:txBody>
      </p:sp>
      <p:sp>
        <p:nvSpPr>
          <p:cNvPr id="5" name="Slide Number Placeholder 2">
            <a:extLst>
              <a:ext uri="{FF2B5EF4-FFF2-40B4-BE49-F238E27FC236}">
                <a16:creationId xmlns:a16="http://schemas.microsoft.com/office/drawing/2014/main" id="{9E935F6F-4700-6347-A0A4-BDAF35D5F19B}"/>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29</a:t>
            </a:fld>
            <a:endParaRPr lang="en-US" dirty="0"/>
          </a:p>
        </p:txBody>
      </p:sp>
    </p:spTree>
    <p:extLst>
      <p:ext uri="{BB962C8B-B14F-4D97-AF65-F5344CB8AC3E}">
        <p14:creationId xmlns:p14="http://schemas.microsoft.com/office/powerpoint/2010/main" val="266841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09 at 8.00.52 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20027"/>
          </a:xfrm>
          <a:prstGeom prst="rect">
            <a:avLst/>
          </a:prstGeom>
        </p:spPr>
      </p:pic>
      <p:cxnSp>
        <p:nvCxnSpPr>
          <p:cNvPr id="10" name="Straight Connector 9"/>
          <p:cNvCxnSpPr/>
          <p:nvPr/>
        </p:nvCxnSpPr>
        <p:spPr>
          <a:xfrm>
            <a:off x="1752600" y="1905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371600" y="1295400"/>
            <a:ext cx="838200" cy="600164"/>
          </a:xfrm>
          <a:prstGeom prst="rect">
            <a:avLst/>
          </a:prstGeom>
          <a:noFill/>
        </p:spPr>
        <p:txBody>
          <a:bodyPr wrap="square" tIns="0" rtlCol="0">
            <a:spAutoFit/>
          </a:bodyPr>
          <a:lstStyle/>
          <a:p>
            <a:r>
              <a:rPr lang="en-US" dirty="0">
                <a:solidFill>
                  <a:schemeClr val="bg1"/>
                </a:solidFill>
                <a:latin typeface="Times"/>
                <a:cs typeface="Times"/>
              </a:rPr>
              <a:t>Beam dumps</a:t>
            </a:r>
          </a:p>
        </p:txBody>
      </p:sp>
      <p:sp>
        <p:nvSpPr>
          <p:cNvPr id="12" name="TextBox 11"/>
          <p:cNvSpPr txBox="1"/>
          <p:nvPr/>
        </p:nvSpPr>
        <p:spPr>
          <a:xfrm>
            <a:off x="2362200" y="3733800"/>
            <a:ext cx="609600" cy="323165"/>
          </a:xfrm>
          <a:prstGeom prst="rect">
            <a:avLst/>
          </a:prstGeom>
          <a:noFill/>
        </p:spPr>
        <p:txBody>
          <a:bodyPr wrap="square" tIns="0" rtlCol="0">
            <a:spAutoFit/>
          </a:bodyPr>
          <a:lstStyle/>
          <a:p>
            <a:r>
              <a:rPr lang="en-US" dirty="0">
                <a:solidFill>
                  <a:schemeClr val="bg1"/>
                </a:solidFill>
                <a:latin typeface="Times"/>
                <a:cs typeface="Times"/>
              </a:rPr>
              <a:t>RF</a:t>
            </a:r>
          </a:p>
        </p:txBody>
      </p:sp>
      <p:cxnSp>
        <p:nvCxnSpPr>
          <p:cNvPr id="13" name="Straight Connector 12"/>
          <p:cNvCxnSpPr/>
          <p:nvPr/>
        </p:nvCxnSpPr>
        <p:spPr>
          <a:xfrm>
            <a:off x="2590800" y="4114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90600" y="5105400"/>
            <a:ext cx="3276600" cy="1323439"/>
          </a:xfrm>
          <a:prstGeom prst="rect">
            <a:avLst/>
          </a:prstGeom>
          <a:solidFill>
            <a:schemeClr val="bg2"/>
          </a:solidFill>
          <a:ln>
            <a:solidFill>
              <a:schemeClr val="tx2"/>
            </a:solidFill>
          </a:ln>
        </p:spPr>
        <p:txBody>
          <a:bodyPr wrap="square" rtlCol="0">
            <a:spAutoFit/>
          </a:bodyPr>
          <a:lstStyle/>
          <a:p>
            <a:r>
              <a:rPr lang="en-US" sz="1600" dirty="0"/>
              <a:t>1720 Power converters</a:t>
            </a:r>
          </a:p>
          <a:p>
            <a:r>
              <a:rPr lang="en-US" sz="1600" dirty="0"/>
              <a:t>&gt; 9000 magnetic elements</a:t>
            </a:r>
          </a:p>
          <a:p>
            <a:r>
              <a:rPr lang="en-US" sz="1600" dirty="0"/>
              <a:t>7568 Quench detection systems  </a:t>
            </a:r>
          </a:p>
          <a:p>
            <a:r>
              <a:rPr lang="en-US" sz="1600" dirty="0"/>
              <a:t>1088 Beam position monitors</a:t>
            </a:r>
          </a:p>
          <a:p>
            <a:r>
              <a:rPr lang="en-US" sz="1600" dirty="0"/>
              <a:t>4000 Beam loss monitors</a:t>
            </a:r>
          </a:p>
        </p:txBody>
      </p:sp>
      <p:sp>
        <p:nvSpPr>
          <p:cNvPr id="3" name="TextBox 2"/>
          <p:cNvSpPr txBox="1"/>
          <p:nvPr/>
        </p:nvSpPr>
        <p:spPr>
          <a:xfrm>
            <a:off x="4495800" y="5105400"/>
            <a:ext cx="4457700" cy="1323439"/>
          </a:xfrm>
          <a:prstGeom prst="rect">
            <a:avLst/>
          </a:prstGeom>
          <a:solidFill>
            <a:schemeClr val="tx2">
              <a:lumMod val="20000"/>
              <a:lumOff val="80000"/>
            </a:schemeClr>
          </a:solidFill>
          <a:ln>
            <a:solidFill>
              <a:schemeClr val="tx2"/>
            </a:solidFill>
          </a:ln>
        </p:spPr>
        <p:txBody>
          <a:bodyPr wrap="square" rtlCol="0">
            <a:spAutoFit/>
          </a:bodyPr>
          <a:lstStyle/>
          <a:p>
            <a:r>
              <a:rPr lang="en-US" sz="1600" dirty="0"/>
              <a:t>150 </a:t>
            </a:r>
            <a:r>
              <a:rPr lang="en-US" sz="1600" dirty="0" err="1"/>
              <a:t>tonnes</a:t>
            </a:r>
            <a:r>
              <a:rPr lang="en-US" sz="1600" dirty="0"/>
              <a:t> Helium, ~90 </a:t>
            </a:r>
            <a:r>
              <a:rPr lang="en-US" sz="1600" dirty="0" err="1"/>
              <a:t>tonnes</a:t>
            </a:r>
            <a:r>
              <a:rPr lang="en-US" sz="1600" dirty="0"/>
              <a:t> at 1.9 K</a:t>
            </a:r>
          </a:p>
          <a:p>
            <a:r>
              <a:rPr lang="en-US" sz="1600" dirty="0"/>
              <a:t>140 MJ stored beam energy in 2012</a:t>
            </a:r>
          </a:p>
          <a:p>
            <a:r>
              <a:rPr lang="en-US" sz="1600" dirty="0">
                <a:solidFill>
                  <a:srgbClr val="800000"/>
                </a:solidFill>
              </a:rPr>
              <a:t>370 MJ design </a:t>
            </a:r>
            <a:r>
              <a:rPr lang="en-US" sz="1600" dirty="0"/>
              <a:t>and </a:t>
            </a:r>
            <a:r>
              <a:rPr lang="en-US" sz="1600" dirty="0">
                <a:solidFill>
                  <a:srgbClr val="FF0000"/>
                </a:solidFill>
              </a:rPr>
              <a:t>&gt; 700 MJ for HL-LHC!</a:t>
            </a:r>
          </a:p>
          <a:p>
            <a:r>
              <a:rPr lang="en-US" sz="1600" dirty="0"/>
              <a:t>830 MJ magnetic energy per sector at 6.5 </a:t>
            </a:r>
            <a:r>
              <a:rPr lang="en-US" sz="1600" dirty="0" err="1"/>
              <a:t>TeV</a:t>
            </a:r>
            <a:endParaRPr lang="en-US" sz="1600" dirty="0"/>
          </a:p>
          <a:p>
            <a:r>
              <a:rPr lang="en-US" sz="1600" dirty="0"/>
              <a:t>	</a:t>
            </a:r>
            <a:r>
              <a:rPr lang="en-US" sz="1600" dirty="0">
                <a:solidFill>
                  <a:srgbClr val="FF0000"/>
                </a:solidFill>
                <a:sym typeface="Wingdings"/>
              </a:rPr>
              <a:t> ≈ 10 GJ total @ 7 </a:t>
            </a:r>
            <a:r>
              <a:rPr lang="en-US" sz="1600" dirty="0" err="1">
                <a:solidFill>
                  <a:srgbClr val="FF0000"/>
                </a:solidFill>
                <a:sym typeface="Wingdings"/>
              </a:rPr>
              <a:t>TeV</a:t>
            </a:r>
            <a:endParaRPr lang="en-US" sz="1600" dirty="0">
              <a:solidFill>
                <a:srgbClr val="FF0000"/>
              </a:solidFill>
            </a:endParaRPr>
          </a:p>
        </p:txBody>
      </p:sp>
      <p:sp>
        <p:nvSpPr>
          <p:cNvPr id="5" name="TextBox 4"/>
          <p:cNvSpPr txBox="1"/>
          <p:nvPr/>
        </p:nvSpPr>
        <p:spPr>
          <a:xfrm>
            <a:off x="101600" y="381000"/>
            <a:ext cx="8966200" cy="523220"/>
          </a:xfrm>
          <a:prstGeom prst="rect">
            <a:avLst/>
          </a:prstGeom>
          <a:noFill/>
        </p:spPr>
        <p:txBody>
          <a:bodyPr wrap="square" rtlCol="0">
            <a:spAutoFit/>
          </a:bodyPr>
          <a:lstStyle/>
          <a:p>
            <a:r>
              <a:rPr lang="en-US" sz="2800" dirty="0">
                <a:solidFill>
                  <a:schemeClr val="bg1"/>
                </a:solidFill>
                <a:latin typeface="Times"/>
                <a:cs typeface="Times"/>
              </a:rPr>
              <a:t>LHC 27km circumference: Big &amp; Cold</a:t>
            </a:r>
          </a:p>
        </p:txBody>
      </p:sp>
      <p:sp>
        <p:nvSpPr>
          <p:cNvPr id="19" name="TextBox 18"/>
          <p:cNvSpPr txBox="1"/>
          <p:nvPr/>
        </p:nvSpPr>
        <p:spPr>
          <a:xfrm>
            <a:off x="4495800" y="1219200"/>
            <a:ext cx="1447800" cy="323165"/>
          </a:xfrm>
          <a:prstGeom prst="rect">
            <a:avLst/>
          </a:prstGeom>
          <a:noFill/>
        </p:spPr>
        <p:txBody>
          <a:bodyPr wrap="square" tIns="0" rtlCol="0">
            <a:spAutoFit/>
          </a:bodyPr>
          <a:lstStyle/>
          <a:p>
            <a:r>
              <a:rPr lang="en-US" dirty="0">
                <a:solidFill>
                  <a:schemeClr val="bg1"/>
                </a:solidFill>
                <a:latin typeface="Times"/>
                <a:cs typeface="Times"/>
              </a:rPr>
              <a:t>Injection B2</a:t>
            </a:r>
          </a:p>
        </p:txBody>
      </p:sp>
      <p:cxnSp>
        <p:nvCxnSpPr>
          <p:cNvPr id="20" name="Straight Connector 19"/>
          <p:cNvCxnSpPr/>
          <p:nvPr/>
        </p:nvCxnSpPr>
        <p:spPr>
          <a:xfrm>
            <a:off x="5105400" y="1524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674685" y="2209800"/>
            <a:ext cx="1447800" cy="323165"/>
          </a:xfrm>
          <a:prstGeom prst="rect">
            <a:avLst/>
          </a:prstGeom>
          <a:noFill/>
        </p:spPr>
        <p:txBody>
          <a:bodyPr wrap="square" tIns="0" rtlCol="0">
            <a:spAutoFit/>
          </a:bodyPr>
          <a:lstStyle/>
          <a:p>
            <a:r>
              <a:rPr lang="en-US" dirty="0">
                <a:solidFill>
                  <a:schemeClr val="bg1"/>
                </a:solidFill>
                <a:latin typeface="Times"/>
                <a:cs typeface="Times"/>
              </a:rPr>
              <a:t>Injection B1</a:t>
            </a:r>
          </a:p>
        </p:txBody>
      </p:sp>
      <p:cxnSp>
        <p:nvCxnSpPr>
          <p:cNvPr id="24" name="Straight Connector 23"/>
          <p:cNvCxnSpPr/>
          <p:nvPr/>
        </p:nvCxnSpPr>
        <p:spPr>
          <a:xfrm>
            <a:off x="8305800" y="2590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27"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3</a:t>
            </a:fld>
            <a:endParaRPr lang="en-US" sz="1200" dirty="0"/>
          </a:p>
        </p:txBody>
      </p:sp>
      <p:pic>
        <p:nvPicPr>
          <p:cNvPr id="21" name="Picture 20" descr="9906026.jpg">
            <a:extLst>
              <a:ext uri="{FF2B5EF4-FFF2-40B4-BE49-F238E27FC236}">
                <a16:creationId xmlns:a16="http://schemas.microsoft.com/office/drawing/2014/main" id="{F923BC67-5ED3-8344-97D8-094708F823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9900"/>
            <a:ext cx="8178800" cy="5891179"/>
          </a:xfrm>
          <a:prstGeom prst="rect">
            <a:avLst/>
          </a:prstGeom>
        </p:spPr>
      </p:pic>
      <p:pic>
        <p:nvPicPr>
          <p:cNvPr id="25" name="Picture 24" descr="F8.large.jpg">
            <a:extLst>
              <a:ext uri="{FF2B5EF4-FFF2-40B4-BE49-F238E27FC236}">
                <a16:creationId xmlns:a16="http://schemas.microsoft.com/office/drawing/2014/main" id="{B580CAD4-4275-ED4A-82E9-25BD59CFF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41" y="800875"/>
            <a:ext cx="9187641" cy="3847325"/>
          </a:xfrm>
          <a:prstGeom prst="rect">
            <a:avLst/>
          </a:prstGeom>
        </p:spPr>
      </p:pic>
    </p:spTree>
    <p:extLst>
      <p:ext uri="{BB962C8B-B14F-4D97-AF65-F5344CB8AC3E}">
        <p14:creationId xmlns:p14="http://schemas.microsoft.com/office/powerpoint/2010/main" val="334366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88" y="692696"/>
            <a:ext cx="8627987" cy="5849349"/>
          </a:xfrm>
          <a:prstGeom prst="rect">
            <a:avLst/>
          </a:prstGeom>
        </p:spPr>
      </p:pic>
      <p:sp>
        <p:nvSpPr>
          <p:cNvPr id="3" name="TextBox 2"/>
          <p:cNvSpPr txBox="1"/>
          <p:nvPr/>
        </p:nvSpPr>
        <p:spPr>
          <a:xfrm>
            <a:off x="247688" y="548680"/>
            <a:ext cx="8509065" cy="954107"/>
          </a:xfrm>
          <a:prstGeom prst="rect">
            <a:avLst/>
          </a:prstGeom>
          <a:solidFill>
            <a:schemeClr val="bg1"/>
          </a:solidFill>
        </p:spPr>
        <p:txBody>
          <a:bodyPr wrap="square" rtlCol="0">
            <a:spAutoFit/>
          </a:bodyPr>
          <a:lstStyle/>
          <a:p>
            <a:pPr algn="l"/>
            <a:endParaRPr lang="en-US" sz="2800" dirty="0">
              <a:solidFill>
                <a:schemeClr val="tx1"/>
              </a:solidFill>
            </a:endParaRPr>
          </a:p>
          <a:p>
            <a:pPr algn="l"/>
            <a:r>
              <a:rPr lang="en-US" sz="2800" dirty="0">
                <a:solidFill>
                  <a:schemeClr val="tx1"/>
                </a:solidFill>
              </a:rPr>
              <a:t>How High can we go? Livingston plot revisited:</a:t>
            </a:r>
          </a:p>
        </p:txBody>
      </p:sp>
      <p:sp>
        <p:nvSpPr>
          <p:cNvPr id="4" name="Title 8"/>
          <p:cNvSpPr txBox="1">
            <a:spLocks/>
          </p:cNvSpPr>
          <p:nvPr/>
        </p:nvSpPr>
        <p:spPr>
          <a:xfrm>
            <a:off x="464566" y="116632"/>
            <a:ext cx="8643938" cy="741676"/>
          </a:xfrm>
          <a:prstGeom prst="rect">
            <a:avLst/>
          </a:prstGeom>
        </p:spPr>
        <p:txBody>
          <a:bodyPr>
            <a:normAutofit fontScale="92500"/>
          </a:bodyPr>
          <a:lstStyle>
            <a:lvl1pPr algn="l" rtl="0" eaLnBrk="0" fontAlgn="base" hangingPunct="0">
              <a:spcBef>
                <a:spcPct val="0"/>
              </a:spcBef>
              <a:spcAft>
                <a:spcPct val="0"/>
              </a:spcAft>
              <a:defRPr sz="4200">
                <a:solidFill>
                  <a:schemeClr val="tx2"/>
                </a:solidFill>
                <a:latin typeface="+mj-lt"/>
                <a:ea typeface="+mj-ea"/>
                <a:cs typeface="ＭＳ Ｐゴシック" charset="0"/>
              </a:defRPr>
            </a:lvl1pPr>
            <a:lvl2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charset="0"/>
                <a:ea typeface="ＭＳ Ｐゴシック" charset="0"/>
                <a:cs typeface="ＭＳ Ｐゴシック" charset="0"/>
              </a:defRPr>
            </a:lvl5pPr>
            <a:lvl6pPr marL="457059" algn="l" rtl="0" fontAlgn="base">
              <a:spcBef>
                <a:spcPct val="0"/>
              </a:spcBef>
              <a:spcAft>
                <a:spcPct val="0"/>
              </a:spcAft>
              <a:defRPr sz="4200">
                <a:solidFill>
                  <a:schemeClr val="tx2"/>
                </a:solidFill>
                <a:latin typeface="Garamond" charset="0"/>
                <a:ea typeface="ＭＳ Ｐゴシック" charset="0"/>
              </a:defRPr>
            </a:lvl6pPr>
            <a:lvl7pPr marL="914118" algn="l" rtl="0" fontAlgn="base">
              <a:spcBef>
                <a:spcPct val="0"/>
              </a:spcBef>
              <a:spcAft>
                <a:spcPct val="0"/>
              </a:spcAft>
              <a:defRPr sz="4200">
                <a:solidFill>
                  <a:schemeClr val="tx2"/>
                </a:solidFill>
                <a:latin typeface="Garamond" charset="0"/>
                <a:ea typeface="ＭＳ Ｐゴシック" charset="0"/>
              </a:defRPr>
            </a:lvl7pPr>
            <a:lvl8pPr marL="1371180" algn="l" rtl="0" fontAlgn="base">
              <a:spcBef>
                <a:spcPct val="0"/>
              </a:spcBef>
              <a:spcAft>
                <a:spcPct val="0"/>
              </a:spcAft>
              <a:defRPr sz="4200">
                <a:solidFill>
                  <a:schemeClr val="tx2"/>
                </a:solidFill>
                <a:latin typeface="Garamond" charset="0"/>
                <a:ea typeface="ＭＳ Ｐゴシック" charset="0"/>
              </a:defRPr>
            </a:lvl8pPr>
            <a:lvl9pPr marL="1828239" algn="l" rtl="0" fontAlgn="base">
              <a:spcBef>
                <a:spcPct val="0"/>
              </a:spcBef>
              <a:spcAft>
                <a:spcPct val="0"/>
              </a:spcAft>
              <a:defRPr sz="4200">
                <a:solidFill>
                  <a:schemeClr val="tx2"/>
                </a:solidFill>
                <a:latin typeface="Garamond" charset="0"/>
                <a:ea typeface="ＭＳ Ｐゴシック" charset="0"/>
              </a:defRPr>
            </a:lvl9pPr>
          </a:lstStyle>
          <a:p>
            <a:r>
              <a:rPr lang="en-GB" u="sng" kern="0" dirty="0">
                <a:solidFill>
                  <a:srgbClr val="FF0000"/>
                </a:solidFill>
              </a:rPr>
              <a:t>pp colliders – High Field SC Magnets</a:t>
            </a:r>
          </a:p>
        </p:txBody>
      </p:sp>
      <p:sp>
        <p:nvSpPr>
          <p:cNvPr id="5" name="TextBox 4"/>
          <p:cNvSpPr txBox="1"/>
          <p:nvPr/>
        </p:nvSpPr>
        <p:spPr>
          <a:xfrm>
            <a:off x="3275856" y="6165304"/>
            <a:ext cx="5760640" cy="379844"/>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672" tIns="35672" rIns="35672" bIns="35672" numCol="1" spcCol="26754" rtlCol="0" anchor="ctr">
            <a:spAutoFit/>
          </a:bodyPr>
          <a:lstStyle/>
          <a:p>
            <a:pPr defTabSz="410268" eaLnBrk="1" fontAlgn="auto" latinLnBrk="1">
              <a:spcBef>
                <a:spcPts val="0"/>
              </a:spcBef>
              <a:spcAft>
                <a:spcPts val="0"/>
              </a:spcAft>
            </a:pPr>
            <a:r>
              <a:rPr lang="en-GB" sz="2000" kern="0" dirty="0">
                <a:solidFill>
                  <a:srgbClr val="535353"/>
                </a:solidFill>
                <a:latin typeface="Arial"/>
                <a:ea typeface="Gill Sans Light"/>
                <a:cs typeface="Arial"/>
                <a:sym typeface="Gill Sans Light"/>
              </a:rPr>
              <a:t>courtesy: L. Rossi (CERN)</a:t>
            </a:r>
          </a:p>
        </p:txBody>
      </p:sp>
      <p:sp>
        <p:nvSpPr>
          <p:cNvPr id="7" name="TextBox 6"/>
          <p:cNvSpPr txBox="1"/>
          <p:nvPr/>
        </p:nvSpPr>
        <p:spPr>
          <a:xfrm>
            <a:off x="6876256" y="1556792"/>
            <a:ext cx="2160240" cy="4247317"/>
          </a:xfrm>
          <a:prstGeom prst="rect">
            <a:avLst/>
          </a:prstGeom>
          <a:solidFill>
            <a:schemeClr val="bg1"/>
          </a:solidFill>
        </p:spPr>
        <p:txBody>
          <a:bodyPr wrap="square" rtlCol="0">
            <a:spAutoFit/>
          </a:bodyPr>
          <a:lstStyle/>
          <a:p>
            <a:pPr algn="just"/>
            <a:r>
              <a:rPr lang="en-US" sz="1800" dirty="0">
                <a:solidFill>
                  <a:schemeClr val="bg1"/>
                </a:solidFill>
              </a:rPr>
              <a:t>Transition from </a:t>
            </a:r>
            <a:r>
              <a:rPr lang="en-US" sz="1800" dirty="0" err="1">
                <a:solidFill>
                  <a:schemeClr val="bg1"/>
                </a:solidFill>
              </a:rPr>
              <a:t>NbTi</a:t>
            </a:r>
            <a:r>
              <a:rPr lang="en-US" sz="1800" dirty="0">
                <a:solidFill>
                  <a:schemeClr val="bg1"/>
                </a:solidFill>
              </a:rPr>
              <a:t> to Nb</a:t>
            </a:r>
            <a:r>
              <a:rPr lang="en-US" sz="1800" baseline="-25000" dirty="0">
                <a:solidFill>
                  <a:schemeClr val="bg1"/>
                </a:solidFill>
              </a:rPr>
              <a:t>3</a:t>
            </a:r>
            <a:r>
              <a:rPr lang="en-US" sz="1800" dirty="0">
                <a:solidFill>
                  <a:schemeClr val="bg1"/>
                </a:solidFill>
              </a:rPr>
              <a:t>Sn:</a:t>
            </a:r>
          </a:p>
          <a:p>
            <a:pPr algn="just"/>
            <a:endParaRPr lang="en-US" sz="1800" dirty="0">
              <a:solidFill>
                <a:schemeClr val="bg1"/>
              </a:solidFill>
            </a:endParaRPr>
          </a:p>
          <a:p>
            <a:pPr algn="just"/>
            <a:r>
              <a:rPr lang="en-US" sz="1800" dirty="0">
                <a:solidFill>
                  <a:schemeClr val="bg1"/>
                </a:solidFill>
              </a:rPr>
              <a:t>HL-LH lead the R&amp;D for 11-15T magnets based on Nb</a:t>
            </a:r>
            <a:r>
              <a:rPr lang="en-US" sz="1800" baseline="-25000" dirty="0">
                <a:solidFill>
                  <a:schemeClr val="bg1"/>
                </a:solidFill>
              </a:rPr>
              <a:t>3</a:t>
            </a:r>
            <a:r>
              <a:rPr lang="en-US" sz="1800" dirty="0">
                <a:solidFill>
                  <a:schemeClr val="bg1"/>
                </a:solidFill>
              </a:rPr>
              <a:t>Sn technology:</a:t>
            </a:r>
          </a:p>
          <a:p>
            <a:r>
              <a:rPr lang="en-US" sz="1800" dirty="0">
                <a:solidFill>
                  <a:schemeClr val="bg1"/>
                </a:solidFill>
                <a:sym typeface="Wingdings"/>
              </a:rPr>
              <a:t>15-20 years R&amp;D program</a:t>
            </a:r>
          </a:p>
          <a:p>
            <a:endParaRPr lang="en-US" sz="1800" dirty="0">
              <a:solidFill>
                <a:schemeClr val="bg1"/>
              </a:solidFill>
              <a:sym typeface="Wingdings"/>
            </a:endParaRPr>
          </a:p>
          <a:p>
            <a:pPr algn="just"/>
            <a:r>
              <a:rPr lang="en-US" sz="1800" dirty="0">
                <a:solidFill>
                  <a:schemeClr val="bg1"/>
                </a:solidFill>
                <a:sym typeface="Wingdings"/>
              </a:rPr>
              <a:t>Transition to HTS:</a:t>
            </a:r>
          </a:p>
          <a:p>
            <a:pPr algn="just"/>
            <a:endParaRPr lang="en-US" sz="1800" dirty="0">
              <a:solidFill>
                <a:schemeClr val="bg1"/>
              </a:solidFill>
              <a:sym typeface="Wingdings"/>
            </a:endParaRPr>
          </a:p>
          <a:p>
            <a:pPr algn="just"/>
            <a:r>
              <a:rPr lang="en-US" sz="1800" dirty="0">
                <a:solidFill>
                  <a:schemeClr val="bg1"/>
                </a:solidFill>
                <a:sym typeface="Wingdings"/>
              </a:rPr>
              <a:t>Assume R&amp;D period of similar size  2035?</a:t>
            </a:r>
          </a:p>
        </p:txBody>
      </p:sp>
      <p:sp>
        <p:nvSpPr>
          <p:cNvPr id="6" name="Rectangle 5"/>
          <p:cNvSpPr/>
          <p:nvPr/>
        </p:nvSpPr>
        <p:spPr bwMode="auto">
          <a:xfrm rot="2705809">
            <a:off x="5670759" y="3536384"/>
            <a:ext cx="90000" cy="90000"/>
          </a:xfrm>
          <a:prstGeom prst="rect">
            <a:avLst/>
          </a:prstGeom>
          <a:solidFill>
            <a:srgbClr val="407EC0"/>
          </a:solidFill>
          <a:ln w="12700" cap="flat" cmpd="sng" algn="ctr">
            <a:solidFill>
              <a:srgbClr val="0070C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rgbClr val="27551F"/>
              </a:solidFill>
              <a:effectLst/>
              <a:latin typeface="Times New Roman" charset="0"/>
              <a:ea typeface="ＭＳ Ｐゴシック" charset="0"/>
            </a:endParaRPr>
          </a:p>
        </p:txBody>
      </p:sp>
      <p:sp>
        <p:nvSpPr>
          <p:cNvPr id="9" name="TextBox 8"/>
          <p:cNvSpPr txBox="1"/>
          <p:nvPr/>
        </p:nvSpPr>
        <p:spPr>
          <a:xfrm>
            <a:off x="5742700" y="3617370"/>
            <a:ext cx="748923" cy="276999"/>
          </a:xfrm>
          <a:prstGeom prst="rect">
            <a:avLst/>
          </a:prstGeom>
          <a:noFill/>
        </p:spPr>
        <p:txBody>
          <a:bodyPr wrap="none" rtlCol="0">
            <a:spAutoFit/>
          </a:bodyPr>
          <a:lstStyle/>
          <a:p>
            <a:r>
              <a:rPr lang="en-US" sz="1200" dirty="0">
                <a:solidFill>
                  <a:schemeClr val="tx1"/>
                </a:solidFill>
              </a:rPr>
              <a:t>HL-LHC</a:t>
            </a:r>
          </a:p>
        </p:txBody>
      </p:sp>
      <p:sp>
        <p:nvSpPr>
          <p:cNvPr id="10" name="Rectangle 9"/>
          <p:cNvSpPr/>
          <p:nvPr/>
        </p:nvSpPr>
        <p:spPr bwMode="auto">
          <a:xfrm rot="2705809">
            <a:off x="5670760" y="3688784"/>
            <a:ext cx="90000" cy="90000"/>
          </a:xfrm>
          <a:prstGeom prst="rect">
            <a:avLst/>
          </a:prstGeom>
          <a:solidFill>
            <a:srgbClr val="407EC0"/>
          </a:solidFill>
          <a:ln w="12700" cap="flat" cmpd="sng" algn="ctr">
            <a:solidFill>
              <a:srgbClr val="0070C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rgbClr val="27551F"/>
              </a:solidFill>
              <a:effectLst/>
              <a:latin typeface="Times New Roman" charset="0"/>
              <a:ea typeface="ＭＳ Ｐゴシック" charset="0"/>
            </a:endParaRPr>
          </a:p>
        </p:txBody>
      </p:sp>
      <p:pic>
        <p:nvPicPr>
          <p:cNvPr id="11" name="Picture 10">
            <a:extLst>
              <a:ext uri="{FF2B5EF4-FFF2-40B4-BE49-F238E27FC236}">
                <a16:creationId xmlns:a16="http://schemas.microsoft.com/office/drawing/2014/main" id="{24E365D5-7F8F-734A-BAAC-932A5C9FE8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919" y="1600200"/>
            <a:ext cx="6992555" cy="4445598"/>
          </a:xfrm>
          <a:prstGeom prst="rect">
            <a:avLst/>
          </a:prstGeom>
        </p:spPr>
      </p:pic>
      <p:sp>
        <p:nvSpPr>
          <p:cNvPr id="8" name="TextBox 7"/>
          <p:cNvSpPr txBox="1"/>
          <p:nvPr/>
        </p:nvSpPr>
        <p:spPr>
          <a:xfrm>
            <a:off x="6824825" y="776751"/>
            <a:ext cx="2180584" cy="5355312"/>
          </a:xfrm>
          <a:prstGeom prst="rect">
            <a:avLst/>
          </a:prstGeom>
          <a:solidFill>
            <a:srgbClr val="407EC0"/>
          </a:solidFill>
        </p:spPr>
        <p:txBody>
          <a:bodyPr wrap="square" rtlCol="0">
            <a:spAutoFit/>
          </a:bodyPr>
          <a:lstStyle/>
          <a:p>
            <a:pPr algn="just"/>
            <a:r>
              <a:rPr lang="en-US" sz="1800" dirty="0">
                <a:solidFill>
                  <a:schemeClr val="bg1"/>
                </a:solidFill>
              </a:rPr>
              <a:t>Pushing </a:t>
            </a:r>
            <a:r>
              <a:rPr lang="en-US" sz="1800" dirty="0" err="1">
                <a:solidFill>
                  <a:schemeClr val="bg1"/>
                </a:solidFill>
              </a:rPr>
              <a:t>NbTi</a:t>
            </a:r>
            <a:r>
              <a:rPr lang="en-US" sz="1800" dirty="0">
                <a:solidFill>
                  <a:schemeClr val="bg1"/>
                </a:solidFill>
              </a:rPr>
              <a:t> technology took 25 years!</a:t>
            </a:r>
          </a:p>
          <a:p>
            <a:pPr algn="just"/>
            <a:endParaRPr lang="en-US" dirty="0">
              <a:solidFill>
                <a:schemeClr val="bg1"/>
              </a:solidFill>
            </a:endParaRPr>
          </a:p>
          <a:p>
            <a:pPr algn="just"/>
            <a:r>
              <a:rPr lang="en-US" sz="1800" dirty="0">
                <a:solidFill>
                  <a:schemeClr val="bg1"/>
                </a:solidFill>
              </a:rPr>
              <a:t>Transition from </a:t>
            </a:r>
            <a:r>
              <a:rPr lang="en-US" sz="1800" dirty="0" err="1">
                <a:solidFill>
                  <a:schemeClr val="bg1"/>
                </a:solidFill>
              </a:rPr>
              <a:t>NbTi</a:t>
            </a:r>
            <a:r>
              <a:rPr lang="en-US" sz="1800" dirty="0">
                <a:solidFill>
                  <a:schemeClr val="bg1"/>
                </a:solidFill>
              </a:rPr>
              <a:t> to Nb</a:t>
            </a:r>
            <a:r>
              <a:rPr lang="en-US" sz="1800" baseline="-25000" dirty="0">
                <a:solidFill>
                  <a:schemeClr val="bg1"/>
                </a:solidFill>
              </a:rPr>
              <a:t>3</a:t>
            </a:r>
            <a:r>
              <a:rPr lang="en-US" sz="1800" dirty="0">
                <a:solidFill>
                  <a:schemeClr val="bg1"/>
                </a:solidFill>
              </a:rPr>
              <a:t>Sn:</a:t>
            </a:r>
          </a:p>
          <a:p>
            <a:pPr algn="just"/>
            <a:r>
              <a:rPr lang="en-US" sz="1800" dirty="0">
                <a:solidFill>
                  <a:srgbClr val="77AC68"/>
                </a:solidFill>
              </a:rPr>
              <a:t>HL-LHC lead the R&amp;D for 11-15T magnets based on Nb</a:t>
            </a:r>
            <a:r>
              <a:rPr lang="en-US" sz="1800" baseline="-25000" dirty="0">
                <a:solidFill>
                  <a:srgbClr val="77AC68"/>
                </a:solidFill>
              </a:rPr>
              <a:t>3</a:t>
            </a:r>
            <a:r>
              <a:rPr lang="en-US" sz="1800" dirty="0">
                <a:solidFill>
                  <a:srgbClr val="77AC68"/>
                </a:solidFill>
              </a:rPr>
              <a:t>Sn technology:</a:t>
            </a:r>
          </a:p>
          <a:p>
            <a:r>
              <a:rPr lang="en-US" sz="1800" dirty="0">
                <a:solidFill>
                  <a:srgbClr val="C00000"/>
                </a:solidFill>
                <a:sym typeface="Wingdings"/>
              </a:rPr>
              <a:t>15-25 years R&amp;D program</a:t>
            </a:r>
          </a:p>
          <a:p>
            <a:endParaRPr lang="en-US" sz="1800" dirty="0">
              <a:solidFill>
                <a:schemeClr val="bg1"/>
              </a:solidFill>
              <a:sym typeface="Wingdings"/>
            </a:endParaRPr>
          </a:p>
          <a:p>
            <a:pPr algn="just"/>
            <a:r>
              <a:rPr lang="en-US" sz="1800" dirty="0">
                <a:sym typeface="Wingdings"/>
              </a:rPr>
              <a:t>Pushing Nb</a:t>
            </a:r>
            <a:r>
              <a:rPr lang="en-US" sz="1800" baseline="-25000" dirty="0">
                <a:sym typeface="Wingdings"/>
              </a:rPr>
              <a:t>3</a:t>
            </a:r>
            <a:r>
              <a:rPr lang="en-US" sz="1800" dirty="0">
                <a:sym typeface="Wingdings"/>
              </a:rPr>
              <a:t>Sn Technology and Transition to HTS:</a:t>
            </a:r>
          </a:p>
          <a:p>
            <a:pPr algn="just"/>
            <a:r>
              <a:rPr lang="en-US" sz="1800" dirty="0">
                <a:solidFill>
                  <a:srgbClr val="C00000"/>
                </a:solidFill>
                <a:sym typeface="Wingdings"/>
              </a:rPr>
              <a:t>Assume R&amp;D period of similar length  &gt; 2040?</a:t>
            </a:r>
          </a:p>
        </p:txBody>
      </p:sp>
      <p:sp>
        <p:nvSpPr>
          <p:cNvPr id="12" name="Oval 11">
            <a:extLst>
              <a:ext uri="{FF2B5EF4-FFF2-40B4-BE49-F238E27FC236}">
                <a16:creationId xmlns:a16="http://schemas.microsoft.com/office/drawing/2014/main" id="{F63AF6DB-D2B0-4E4A-B9A6-B13DEA7877DD}"/>
              </a:ext>
            </a:extLst>
          </p:cNvPr>
          <p:cNvSpPr/>
          <p:nvPr/>
        </p:nvSpPr>
        <p:spPr>
          <a:xfrm>
            <a:off x="5789052" y="2558815"/>
            <a:ext cx="656217" cy="387276"/>
          </a:xfrm>
          <a:prstGeom prst="ellipse">
            <a:avLst/>
          </a:prstGeom>
          <a:solidFill>
            <a:srgbClr val="9CB0D5"/>
          </a:solidFill>
          <a:ln>
            <a:solidFill>
              <a:srgbClr val="9CB0D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3205E8E-ABDE-D547-BEBF-4415E35B252D}"/>
              </a:ext>
            </a:extLst>
          </p:cNvPr>
          <p:cNvSpPr txBox="1"/>
          <p:nvPr/>
        </p:nvSpPr>
        <p:spPr>
          <a:xfrm>
            <a:off x="5840481" y="2598564"/>
            <a:ext cx="553357" cy="307777"/>
          </a:xfrm>
          <a:prstGeom prst="rect">
            <a:avLst/>
          </a:prstGeom>
          <a:noFill/>
        </p:spPr>
        <p:txBody>
          <a:bodyPr wrap="none" rtlCol="0">
            <a:spAutoFit/>
          </a:bodyPr>
          <a:lstStyle/>
          <a:p>
            <a:r>
              <a:rPr lang="en-US" sz="1400" b="1" dirty="0">
                <a:solidFill>
                  <a:srgbClr val="0070C0"/>
                </a:solidFill>
              </a:rPr>
              <a:t>FCC</a:t>
            </a:r>
          </a:p>
        </p:txBody>
      </p:sp>
      <p:sp>
        <p:nvSpPr>
          <p:cNvPr id="14" name="Slide Number Placeholder 1">
            <a:extLst>
              <a:ext uri="{FF2B5EF4-FFF2-40B4-BE49-F238E27FC236}">
                <a16:creationId xmlns:a16="http://schemas.microsoft.com/office/drawing/2014/main" id="{2CD8D945-6331-B44A-80EF-62F66A3313A0}"/>
              </a:ext>
            </a:extLst>
          </p:cNvPr>
          <p:cNvSpPr txBox="1">
            <a:spLocks/>
          </p:cNvSpPr>
          <p:nvPr/>
        </p:nvSpPr>
        <p:spPr>
          <a:xfrm>
            <a:off x="8767188" y="655141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smtClean="0">
                <a:solidFill>
                  <a:srgbClr val="000000"/>
                </a:solidFill>
                <a:latin typeface="Arial"/>
              </a:rPr>
              <a:pPr/>
              <a:t>30</a:t>
            </a:fld>
            <a:endParaRPr lang="en-US" sz="1200" dirty="0">
              <a:solidFill>
                <a:srgbClr val="000000"/>
              </a:solidFill>
              <a:latin typeface="Arial"/>
            </a:endParaRPr>
          </a:p>
        </p:txBody>
      </p:sp>
    </p:spTree>
    <p:extLst>
      <p:ext uri="{BB962C8B-B14F-4D97-AF65-F5344CB8AC3E}">
        <p14:creationId xmlns:p14="http://schemas.microsoft.com/office/powerpoint/2010/main" val="370404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4464" y="-27319"/>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r>
              <a:rPr lang="en-US" sz="2700" dirty="0"/>
              <a:t>16 T dipole design activities and options</a:t>
            </a:r>
            <a:endParaRPr lang="en-US" sz="2700" kern="0" dirty="0"/>
          </a:p>
        </p:txBody>
      </p:sp>
      <p:pic>
        <p:nvPicPr>
          <p:cNvPr id="10" name="E9AE129B-AADE-4D42-A5CD-D33420D126B1" descr="7E832775-FA4B-45D5-A24A-50916B9E271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904" y="6513"/>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a:grpSpLocks noChangeAspect="1"/>
          </p:cNvGrpSpPr>
          <p:nvPr/>
        </p:nvGrpSpPr>
        <p:grpSpPr>
          <a:xfrm>
            <a:off x="35496" y="1894344"/>
            <a:ext cx="1870155" cy="2126724"/>
            <a:chOff x="52541" y="2329412"/>
            <a:chExt cx="3050072" cy="3468516"/>
          </a:xfrm>
        </p:grpSpPr>
        <p:sp>
          <p:nvSpPr>
            <p:cNvPr id="23" name="TextBox 22"/>
            <p:cNvSpPr txBox="1"/>
            <p:nvPr/>
          </p:nvSpPr>
          <p:spPr>
            <a:xfrm>
              <a:off x="52541" y="2329412"/>
              <a:ext cx="2466875" cy="602351"/>
            </a:xfrm>
            <a:prstGeom prst="rect">
              <a:avLst/>
            </a:prstGeom>
            <a:noFill/>
          </p:spPr>
          <p:txBody>
            <a:bodyPr wrap="square" rtlCol="0">
              <a:spAutoFit/>
            </a:bodyPr>
            <a:lstStyle/>
            <a:p>
              <a:pPr>
                <a:defRPr/>
              </a:pPr>
              <a:r>
                <a:rPr lang="en-US" dirty="0">
                  <a:solidFill>
                    <a:srgbClr val="0C377B"/>
                  </a:solidFill>
                  <a:latin typeface="Arial"/>
                </a:rPr>
                <a:t>Cos-theta</a:t>
              </a:r>
            </a:p>
          </p:txBody>
        </p:sp>
        <p:pic>
          <p:nvPicPr>
            <p:cNvPr id="24" name="Picture 23" descr="Screen Shot 2016-06-21 at 21.36.31.pn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4685" y="2791077"/>
              <a:ext cx="2997928" cy="3006851"/>
            </a:xfrm>
            <a:prstGeom prst="rect">
              <a:avLst/>
            </a:prstGeom>
          </p:spPr>
        </p:pic>
      </p:grpSp>
      <p:grpSp>
        <p:nvGrpSpPr>
          <p:cNvPr id="25" name="Group 24"/>
          <p:cNvGrpSpPr>
            <a:grpSpLocks noChangeAspect="1"/>
          </p:cNvGrpSpPr>
          <p:nvPr/>
        </p:nvGrpSpPr>
        <p:grpSpPr>
          <a:xfrm>
            <a:off x="1583481" y="2834934"/>
            <a:ext cx="1908400" cy="2145766"/>
            <a:chOff x="2880606" y="549566"/>
            <a:chExt cx="3105587" cy="3491859"/>
          </a:xfrm>
        </p:grpSpPr>
        <p:sp>
          <p:nvSpPr>
            <p:cNvPr id="26" name="TextBox 25"/>
            <p:cNvSpPr txBox="1"/>
            <p:nvPr/>
          </p:nvSpPr>
          <p:spPr>
            <a:xfrm>
              <a:off x="3694527" y="549566"/>
              <a:ext cx="1935111" cy="601023"/>
            </a:xfrm>
            <a:prstGeom prst="rect">
              <a:avLst/>
            </a:prstGeom>
            <a:noFill/>
          </p:spPr>
          <p:txBody>
            <a:bodyPr wrap="square" rtlCol="0">
              <a:spAutoFit/>
            </a:bodyPr>
            <a:lstStyle/>
            <a:p>
              <a:pPr>
                <a:defRPr/>
              </a:pPr>
              <a:r>
                <a:rPr lang="en-US" dirty="0">
                  <a:solidFill>
                    <a:srgbClr val="0C377B"/>
                  </a:solidFill>
                  <a:latin typeface="Arial"/>
                </a:rPr>
                <a:t>Blocks </a:t>
              </a:r>
            </a:p>
          </p:txBody>
        </p:sp>
        <p:pic>
          <p:nvPicPr>
            <p:cNvPr id="27" name="Picture 26" descr="Screen Shot 2016-06-21 at 21.39.33.png"/>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880606" y="1039131"/>
              <a:ext cx="3105587" cy="3002294"/>
            </a:xfrm>
            <a:prstGeom prst="rect">
              <a:avLst/>
            </a:prstGeom>
          </p:spPr>
        </p:pic>
      </p:grpSp>
      <p:grpSp>
        <p:nvGrpSpPr>
          <p:cNvPr id="28" name="Group 27"/>
          <p:cNvGrpSpPr>
            <a:grpSpLocks noChangeAspect="1"/>
          </p:cNvGrpSpPr>
          <p:nvPr/>
        </p:nvGrpSpPr>
        <p:grpSpPr>
          <a:xfrm>
            <a:off x="3122869" y="1862826"/>
            <a:ext cx="1935185" cy="2137752"/>
            <a:chOff x="5994568" y="2309809"/>
            <a:chExt cx="3078821" cy="3401099"/>
          </a:xfrm>
        </p:grpSpPr>
        <p:sp>
          <p:nvSpPr>
            <p:cNvPr id="29" name="TextBox 28"/>
            <p:cNvSpPr txBox="1"/>
            <p:nvPr/>
          </p:nvSpPr>
          <p:spPr>
            <a:xfrm>
              <a:off x="6274956" y="2309809"/>
              <a:ext cx="2619699" cy="587596"/>
            </a:xfrm>
            <a:prstGeom prst="rect">
              <a:avLst/>
            </a:prstGeom>
            <a:noFill/>
          </p:spPr>
          <p:txBody>
            <a:bodyPr wrap="none" rtlCol="0">
              <a:spAutoFit/>
            </a:bodyPr>
            <a:lstStyle/>
            <a:p>
              <a:pPr algn="r">
                <a:defRPr/>
              </a:pPr>
              <a:r>
                <a:rPr lang="en-US" dirty="0">
                  <a:solidFill>
                    <a:srgbClr val="0C377B"/>
                  </a:solidFill>
                  <a:latin typeface="Arial"/>
                </a:rPr>
                <a:t>Common coils</a:t>
              </a:r>
            </a:p>
          </p:txBody>
        </p:sp>
        <p:pic>
          <p:nvPicPr>
            <p:cNvPr id="30" name="Picture 29" descr="Screen Shot 2016-06-21 at 21.43.00.png"/>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994568" y="2721329"/>
              <a:ext cx="3078821" cy="2989579"/>
            </a:xfrm>
            <a:prstGeom prst="rect">
              <a:avLst/>
            </a:prstGeom>
          </p:spPr>
        </p:pic>
      </p:grpSp>
      <p:pic>
        <p:nvPicPr>
          <p:cNvPr id="31" name="Picture 3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46418" y="1644889"/>
            <a:ext cx="1548520" cy="742361"/>
          </a:xfrm>
          <a:prstGeom prst="rect">
            <a:avLst/>
          </a:prstGeom>
          <a:solidFill>
            <a:schemeClr val="bg1">
              <a:alpha val="78000"/>
            </a:schemeClr>
          </a:solidFill>
        </p:spPr>
      </p:pic>
      <p:sp>
        <p:nvSpPr>
          <p:cNvPr id="32" name="Rectangle 31"/>
          <p:cNvSpPr/>
          <p:nvPr/>
        </p:nvSpPr>
        <p:spPr>
          <a:xfrm>
            <a:off x="67468" y="5365257"/>
            <a:ext cx="6881078" cy="415498"/>
          </a:xfrm>
          <a:prstGeom prst="rect">
            <a:avLst/>
          </a:prstGeom>
        </p:spPr>
        <p:txBody>
          <a:bodyPr wrap="square">
            <a:spAutoFit/>
          </a:bodyPr>
          <a:lstStyle/>
          <a:p>
            <a:pPr>
              <a:defRPr/>
            </a:pPr>
            <a:r>
              <a:rPr lang="en-GB" sz="1650" b="1" dirty="0">
                <a:solidFill>
                  <a:srgbClr val="FF0000"/>
                </a:solidFill>
                <a:latin typeface="Arial"/>
              </a:rPr>
              <a:t>Short model magnets (1.5 m lengths) will be built from 2017 - 2021</a:t>
            </a:r>
          </a:p>
          <a:p>
            <a:pPr>
              <a:defRPr/>
            </a:pPr>
            <a:r>
              <a:rPr lang="en-GB" sz="450" b="1" dirty="0">
                <a:solidFill>
                  <a:srgbClr val="FF0000"/>
                </a:solidFill>
                <a:latin typeface="Arial"/>
              </a:rPr>
              <a:t> </a:t>
            </a:r>
          </a:p>
        </p:txBody>
      </p:sp>
      <p:sp>
        <p:nvSpPr>
          <p:cNvPr id="33" name="TextBox 32"/>
          <p:cNvSpPr txBox="1"/>
          <p:nvPr/>
        </p:nvSpPr>
        <p:spPr>
          <a:xfrm>
            <a:off x="4931020" y="1370783"/>
            <a:ext cx="1887732" cy="646331"/>
          </a:xfrm>
          <a:prstGeom prst="rect">
            <a:avLst/>
          </a:prstGeom>
          <a:noFill/>
        </p:spPr>
        <p:txBody>
          <a:bodyPr wrap="square" rtlCol="0">
            <a:spAutoFit/>
          </a:bodyPr>
          <a:lstStyle/>
          <a:p>
            <a:pPr algn="ctr">
              <a:defRPr/>
            </a:pPr>
            <a:r>
              <a:rPr lang="en-GB" b="1" dirty="0">
                <a:solidFill>
                  <a:srgbClr val="0C377B"/>
                </a:solidFill>
                <a:latin typeface="Calibri" panose="020F0502020204030204" pitchFamily="34" charset="0"/>
              </a:rPr>
              <a:t>Swiss contribution </a:t>
            </a:r>
          </a:p>
        </p:txBody>
      </p:sp>
      <p:pic>
        <p:nvPicPr>
          <p:cNvPr id="34" name="Picture 3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30714" y="3084351"/>
            <a:ext cx="1813047" cy="1802812"/>
          </a:xfrm>
          <a:prstGeom prst="rect">
            <a:avLst/>
          </a:prstGeom>
        </p:spPr>
      </p:pic>
      <p:sp>
        <p:nvSpPr>
          <p:cNvPr id="35" name="TextBox 34"/>
          <p:cNvSpPr txBox="1"/>
          <p:nvPr/>
        </p:nvSpPr>
        <p:spPr>
          <a:xfrm>
            <a:off x="5194624" y="2488435"/>
            <a:ext cx="1512567" cy="646331"/>
          </a:xfrm>
          <a:prstGeom prst="rect">
            <a:avLst/>
          </a:prstGeom>
          <a:noFill/>
        </p:spPr>
        <p:txBody>
          <a:bodyPr wrap="square" rtlCol="0">
            <a:spAutoFit/>
          </a:bodyPr>
          <a:lstStyle/>
          <a:p>
            <a:pPr algn="ctr">
              <a:defRPr/>
            </a:pPr>
            <a:r>
              <a:rPr lang="en-US" dirty="0">
                <a:solidFill>
                  <a:srgbClr val="0C377B"/>
                </a:solidFill>
                <a:latin typeface="Arial"/>
              </a:rPr>
              <a:t>Canted</a:t>
            </a:r>
          </a:p>
          <a:p>
            <a:pPr algn="ctr">
              <a:defRPr/>
            </a:pPr>
            <a:r>
              <a:rPr lang="en-US" dirty="0">
                <a:solidFill>
                  <a:srgbClr val="0C377B"/>
                </a:solidFill>
                <a:latin typeface="Arial"/>
              </a:rPr>
              <a:t>Cos-theta</a:t>
            </a:r>
          </a:p>
        </p:txBody>
      </p:sp>
      <p:pic>
        <p:nvPicPr>
          <p:cNvPr id="36" name="Picture 3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5711348" y="2031969"/>
            <a:ext cx="479119" cy="479119"/>
          </a:xfrm>
          <a:prstGeom prst="rect">
            <a:avLst/>
          </a:prstGeom>
        </p:spPr>
      </p:pic>
      <p:sp>
        <p:nvSpPr>
          <p:cNvPr id="37" name="TextBox 36"/>
          <p:cNvSpPr txBox="1"/>
          <p:nvPr/>
        </p:nvSpPr>
        <p:spPr>
          <a:xfrm>
            <a:off x="2356750" y="1571799"/>
            <a:ext cx="1189136" cy="369332"/>
          </a:xfrm>
          <a:prstGeom prst="rect">
            <a:avLst/>
          </a:prstGeom>
          <a:noFill/>
        </p:spPr>
        <p:txBody>
          <a:bodyPr wrap="square" rtlCol="0">
            <a:spAutoFit/>
          </a:bodyPr>
          <a:lstStyle/>
          <a:p>
            <a:pPr>
              <a:defRPr/>
            </a:pPr>
            <a:r>
              <a:rPr lang="en-US" b="1" dirty="0">
                <a:solidFill>
                  <a:srgbClr val="0C377B"/>
                </a:solidFill>
                <a:latin typeface="Arial"/>
              </a:rPr>
              <a:t>H2020 </a:t>
            </a:r>
            <a:r>
              <a:rPr lang="en-US" dirty="0">
                <a:solidFill>
                  <a:srgbClr val="0C377B"/>
                </a:solidFill>
                <a:latin typeface="Arial"/>
              </a:rPr>
              <a:t> </a:t>
            </a:r>
          </a:p>
        </p:txBody>
      </p:sp>
      <p:pic>
        <p:nvPicPr>
          <p:cNvPr id="41" name="Picture 4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985564" y="795702"/>
            <a:ext cx="2143972" cy="2787441"/>
          </a:xfrm>
          <a:prstGeom prst="rect">
            <a:avLst/>
          </a:prstGeom>
        </p:spPr>
      </p:pic>
      <p:pic>
        <p:nvPicPr>
          <p:cNvPr id="42" name="Picture 4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855423" y="4616366"/>
            <a:ext cx="1286888" cy="865628"/>
          </a:xfrm>
          <a:prstGeom prst="rect">
            <a:avLst/>
          </a:prstGeom>
        </p:spPr>
      </p:pic>
      <p:pic>
        <p:nvPicPr>
          <p:cNvPr id="43" name="Picture 4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865143" y="3492708"/>
            <a:ext cx="1277168" cy="1056721"/>
          </a:xfrm>
          <a:prstGeom prst="rect">
            <a:avLst/>
          </a:prstGeom>
          <a:solidFill>
            <a:srgbClr val="F7F7F7"/>
          </a:solidFill>
        </p:spPr>
      </p:pic>
      <p:sp>
        <p:nvSpPr>
          <p:cNvPr id="44" name="TextBox 43"/>
          <p:cNvSpPr txBox="1"/>
          <p:nvPr/>
        </p:nvSpPr>
        <p:spPr>
          <a:xfrm>
            <a:off x="142504" y="3915054"/>
            <a:ext cx="1189136" cy="369332"/>
          </a:xfrm>
          <a:prstGeom prst="rect">
            <a:avLst/>
          </a:prstGeom>
          <a:noFill/>
        </p:spPr>
        <p:txBody>
          <a:bodyPr wrap="square" rtlCol="0">
            <a:spAutoFit/>
          </a:bodyPr>
          <a:lstStyle/>
          <a:p>
            <a:pPr>
              <a:defRPr/>
            </a:pPr>
            <a:r>
              <a:rPr lang="en-US" b="1" dirty="0">
                <a:solidFill>
                  <a:srgbClr val="0C377B"/>
                </a:solidFill>
                <a:latin typeface="Arial"/>
              </a:rPr>
              <a:t>INFN </a:t>
            </a:r>
            <a:r>
              <a:rPr lang="en-US" dirty="0">
                <a:solidFill>
                  <a:srgbClr val="0C377B"/>
                </a:solidFill>
                <a:latin typeface="Arial"/>
              </a:rPr>
              <a:t> </a:t>
            </a:r>
          </a:p>
        </p:txBody>
      </p:sp>
      <p:sp>
        <p:nvSpPr>
          <p:cNvPr id="45" name="TextBox 44"/>
          <p:cNvSpPr txBox="1"/>
          <p:nvPr/>
        </p:nvSpPr>
        <p:spPr>
          <a:xfrm>
            <a:off x="1579015" y="4741284"/>
            <a:ext cx="1189136" cy="369332"/>
          </a:xfrm>
          <a:prstGeom prst="rect">
            <a:avLst/>
          </a:prstGeom>
          <a:noFill/>
        </p:spPr>
        <p:txBody>
          <a:bodyPr wrap="square" rtlCol="0">
            <a:spAutoFit/>
          </a:bodyPr>
          <a:lstStyle/>
          <a:p>
            <a:pPr>
              <a:defRPr/>
            </a:pPr>
            <a:r>
              <a:rPr lang="en-US" b="1" dirty="0">
                <a:solidFill>
                  <a:srgbClr val="0C377B"/>
                </a:solidFill>
                <a:latin typeface="Arial"/>
              </a:rPr>
              <a:t>CEA </a:t>
            </a:r>
            <a:r>
              <a:rPr lang="en-US" dirty="0">
                <a:solidFill>
                  <a:srgbClr val="0C377B"/>
                </a:solidFill>
                <a:latin typeface="Arial"/>
              </a:rPr>
              <a:t> </a:t>
            </a:r>
          </a:p>
        </p:txBody>
      </p:sp>
      <p:sp>
        <p:nvSpPr>
          <p:cNvPr id="46" name="TextBox 45"/>
          <p:cNvSpPr txBox="1"/>
          <p:nvPr/>
        </p:nvSpPr>
        <p:spPr>
          <a:xfrm>
            <a:off x="3653899" y="3915054"/>
            <a:ext cx="1189136" cy="369332"/>
          </a:xfrm>
          <a:prstGeom prst="rect">
            <a:avLst/>
          </a:prstGeom>
          <a:noFill/>
        </p:spPr>
        <p:txBody>
          <a:bodyPr wrap="square" rtlCol="0">
            <a:spAutoFit/>
          </a:bodyPr>
          <a:lstStyle/>
          <a:p>
            <a:pPr>
              <a:defRPr/>
            </a:pPr>
            <a:r>
              <a:rPr lang="en-US" b="1" dirty="0">
                <a:solidFill>
                  <a:srgbClr val="0C377B"/>
                </a:solidFill>
                <a:latin typeface="Arial"/>
              </a:rPr>
              <a:t>CIEMAT </a:t>
            </a:r>
            <a:r>
              <a:rPr lang="en-US" dirty="0">
                <a:solidFill>
                  <a:srgbClr val="0C377B"/>
                </a:solidFill>
                <a:latin typeface="Arial"/>
              </a:rPr>
              <a:t> </a:t>
            </a:r>
          </a:p>
        </p:txBody>
      </p:sp>
      <p:sp>
        <p:nvSpPr>
          <p:cNvPr id="47" name="TextBox 46"/>
          <p:cNvSpPr txBox="1"/>
          <p:nvPr/>
        </p:nvSpPr>
        <p:spPr>
          <a:xfrm>
            <a:off x="5112061" y="4702931"/>
            <a:ext cx="1189136" cy="369332"/>
          </a:xfrm>
          <a:prstGeom prst="rect">
            <a:avLst/>
          </a:prstGeom>
          <a:noFill/>
        </p:spPr>
        <p:txBody>
          <a:bodyPr wrap="square" rtlCol="0">
            <a:spAutoFit/>
          </a:bodyPr>
          <a:lstStyle/>
          <a:p>
            <a:pPr>
              <a:defRPr/>
            </a:pPr>
            <a:r>
              <a:rPr lang="en-US" b="1" dirty="0">
                <a:solidFill>
                  <a:srgbClr val="0C377B"/>
                </a:solidFill>
                <a:latin typeface="Arial"/>
              </a:rPr>
              <a:t>PSI </a:t>
            </a:r>
            <a:r>
              <a:rPr lang="en-US" dirty="0">
                <a:solidFill>
                  <a:srgbClr val="0C377B"/>
                </a:solidFill>
                <a:latin typeface="Arial"/>
              </a:rPr>
              <a:t> </a:t>
            </a:r>
          </a:p>
        </p:txBody>
      </p:sp>
      <p:sp>
        <p:nvSpPr>
          <p:cNvPr id="48" name="TextBox 47"/>
          <p:cNvSpPr txBox="1"/>
          <p:nvPr/>
        </p:nvSpPr>
        <p:spPr>
          <a:xfrm>
            <a:off x="7128772" y="3915054"/>
            <a:ext cx="1189136" cy="369332"/>
          </a:xfrm>
          <a:prstGeom prst="rect">
            <a:avLst/>
          </a:prstGeom>
          <a:noFill/>
        </p:spPr>
        <p:txBody>
          <a:bodyPr wrap="square" rtlCol="0">
            <a:spAutoFit/>
          </a:bodyPr>
          <a:lstStyle/>
          <a:p>
            <a:pPr>
              <a:defRPr/>
            </a:pPr>
            <a:r>
              <a:rPr lang="en-US" b="1" dirty="0">
                <a:solidFill>
                  <a:srgbClr val="0C377B"/>
                </a:solidFill>
                <a:latin typeface="Arial"/>
              </a:rPr>
              <a:t>LBNL </a:t>
            </a:r>
            <a:r>
              <a:rPr lang="en-US" dirty="0">
                <a:solidFill>
                  <a:srgbClr val="0C377B"/>
                </a:solidFill>
                <a:latin typeface="Arial"/>
              </a:rPr>
              <a:t> </a:t>
            </a:r>
          </a:p>
        </p:txBody>
      </p:sp>
      <p:sp>
        <p:nvSpPr>
          <p:cNvPr id="49" name="TextBox 48"/>
          <p:cNvSpPr txBox="1"/>
          <p:nvPr/>
        </p:nvSpPr>
        <p:spPr>
          <a:xfrm>
            <a:off x="7110283" y="4918955"/>
            <a:ext cx="1189136" cy="369332"/>
          </a:xfrm>
          <a:prstGeom prst="rect">
            <a:avLst/>
          </a:prstGeom>
          <a:noFill/>
        </p:spPr>
        <p:txBody>
          <a:bodyPr wrap="square" rtlCol="0">
            <a:spAutoFit/>
          </a:bodyPr>
          <a:lstStyle/>
          <a:p>
            <a:pPr>
              <a:defRPr/>
            </a:pPr>
            <a:r>
              <a:rPr lang="en-US" b="1" dirty="0">
                <a:solidFill>
                  <a:srgbClr val="0C377B"/>
                </a:solidFill>
                <a:latin typeface="Arial"/>
              </a:rPr>
              <a:t>FNAL </a:t>
            </a:r>
            <a:r>
              <a:rPr lang="en-US" dirty="0">
                <a:solidFill>
                  <a:srgbClr val="0C377B"/>
                </a:solidFill>
                <a:latin typeface="Arial"/>
              </a:rPr>
              <a:t> </a:t>
            </a:r>
          </a:p>
        </p:txBody>
      </p:sp>
      <p:sp>
        <p:nvSpPr>
          <p:cNvPr id="38" name="Slide Number Placeholder 2">
            <a:extLst>
              <a:ext uri="{FF2B5EF4-FFF2-40B4-BE49-F238E27FC236}">
                <a16:creationId xmlns:a16="http://schemas.microsoft.com/office/drawing/2014/main" id="{46A8D88E-F04C-3C48-AB2B-DEDE1636F7CF}"/>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31</a:t>
            </a:fld>
            <a:endParaRPr lang="en-US" dirty="0"/>
          </a:p>
        </p:txBody>
      </p:sp>
    </p:spTree>
    <p:extLst>
      <p:ext uri="{BB962C8B-B14F-4D97-AF65-F5344CB8AC3E}">
        <p14:creationId xmlns:p14="http://schemas.microsoft.com/office/powerpoint/2010/main" val="1276366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1124744"/>
            <a:ext cx="8280920" cy="5386090"/>
          </a:xfrm>
          <a:prstGeom prst="rect">
            <a:avLst/>
          </a:prstGeom>
        </p:spPr>
        <p:txBody>
          <a:bodyPr wrap="square">
            <a:spAutoFit/>
          </a:bodyPr>
          <a:lstStyle/>
          <a:p>
            <a:pPr marL="355600" indent="-266700">
              <a:buNone/>
            </a:pPr>
            <a:r>
              <a:rPr lang="en-US" sz="3200" dirty="0"/>
              <a:t>- To reduce the cost of magnet production! </a:t>
            </a:r>
          </a:p>
          <a:p>
            <a:pPr marL="355600" indent="-266700">
              <a:buNone/>
            </a:pPr>
            <a:r>
              <a:rPr lang="en-US" sz="3200" dirty="0"/>
              <a:t>- To increase the critical current </a:t>
            </a:r>
            <a:r>
              <a:rPr lang="en-US" sz="3200" dirty="0" err="1"/>
              <a:t>Jc</a:t>
            </a:r>
            <a:endParaRPr lang="en-US" sz="3200" dirty="0"/>
          </a:p>
          <a:p>
            <a:pPr marL="355600" indent="-266700">
              <a:buNone/>
            </a:pPr>
            <a:r>
              <a:rPr lang="en-US" sz="3200" dirty="0"/>
              <a:t>- To sustain larger forces </a:t>
            </a:r>
          </a:p>
          <a:p>
            <a:pPr marL="355600" indent="-266700">
              <a:buNone/>
            </a:pPr>
            <a:r>
              <a:rPr lang="en-US" sz="3200" dirty="0"/>
              <a:t>- To protect those magnets </a:t>
            </a:r>
            <a:r>
              <a:rPr lang="en-US" sz="2200" dirty="0"/>
              <a:t>(large numbers in series)</a:t>
            </a:r>
          </a:p>
          <a:p>
            <a:pPr marL="355600" indent="-266700">
              <a:buFontTx/>
              <a:buChar char="-"/>
            </a:pPr>
            <a:r>
              <a:rPr lang="en-US" sz="3200" dirty="0"/>
              <a:t>To train those magnets faster </a:t>
            </a:r>
          </a:p>
          <a:p>
            <a:pPr marL="355600" indent="-266700">
              <a:buFontTx/>
              <a:buChar char="-"/>
            </a:pPr>
            <a:r>
              <a:rPr lang="en-US" sz="3200" dirty="0"/>
              <a:t>To keep the memory after installation and thermal cycles</a:t>
            </a:r>
          </a:p>
          <a:p>
            <a:pPr marL="355600" indent="-266700">
              <a:buFontTx/>
              <a:buChar char="-"/>
            </a:pPr>
            <a:endParaRPr lang="en-US" sz="3200" dirty="0">
              <a:solidFill>
                <a:srgbClr val="FF0000"/>
              </a:solidFill>
            </a:endParaRPr>
          </a:p>
          <a:p>
            <a:pPr marL="355600" indent="-266700">
              <a:buFontTx/>
              <a:buChar char="-"/>
            </a:pPr>
            <a:r>
              <a:rPr lang="en-US" sz="3200" dirty="0">
                <a:solidFill>
                  <a:srgbClr val="FF0000"/>
                </a:solidFill>
              </a:rPr>
              <a:t>Global optimization: magnet and powering</a:t>
            </a:r>
          </a:p>
          <a:p>
            <a:pPr marL="630238"/>
            <a:r>
              <a:rPr lang="en-US" sz="2800" dirty="0">
                <a:solidFill>
                  <a:srgbClr val="FF0000"/>
                </a:solidFill>
              </a:rPr>
              <a:t>current leads, superconducting links, energy extraction, power converters; sectorization!</a:t>
            </a:r>
          </a:p>
        </p:txBody>
      </p:sp>
      <p:sp>
        <p:nvSpPr>
          <p:cNvPr id="5" name="Rectangle 4"/>
          <p:cNvSpPr/>
          <p:nvPr/>
        </p:nvSpPr>
        <p:spPr>
          <a:xfrm>
            <a:off x="481966" y="163689"/>
            <a:ext cx="7478907" cy="769441"/>
          </a:xfrm>
          <a:prstGeom prst="rect">
            <a:avLst/>
          </a:prstGeom>
          <a:noFill/>
        </p:spPr>
        <p:txBody>
          <a:bodyPr wrap="none">
            <a:spAutoFit/>
          </a:bodyPr>
          <a:lstStyle/>
          <a:p>
            <a:r>
              <a:rPr lang="en-GB" sz="4400" b="1" u="sng" dirty="0">
                <a:solidFill>
                  <a:srgbClr val="FF0000"/>
                </a:solidFill>
                <a:latin typeface="Garamond" panose="02020404030301010803" pitchFamily="18" charset="0"/>
              </a:rPr>
              <a:t>High Field Magnet challenges</a:t>
            </a:r>
            <a:endParaRPr lang="fr-FR" sz="4400" b="1" u="sng" dirty="0">
              <a:solidFill>
                <a:srgbClr val="FF0000"/>
              </a:solidFill>
              <a:latin typeface="Garamond" panose="02020404030301010803" pitchFamily="18" charset="0"/>
            </a:endParaRPr>
          </a:p>
        </p:txBody>
      </p:sp>
      <p:sp>
        <p:nvSpPr>
          <p:cNvPr id="6" name="Slide Number Placeholder 2">
            <a:extLst>
              <a:ext uri="{FF2B5EF4-FFF2-40B4-BE49-F238E27FC236}">
                <a16:creationId xmlns:a16="http://schemas.microsoft.com/office/drawing/2014/main" id="{9E9F41F8-0234-8545-A9B1-0B1473F575A5}"/>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32</a:t>
            </a:fld>
            <a:endParaRPr lang="en-US" dirty="0"/>
          </a:p>
        </p:txBody>
      </p:sp>
      <p:sp>
        <p:nvSpPr>
          <p:cNvPr id="2" name="TextBox 1">
            <a:extLst>
              <a:ext uri="{FF2B5EF4-FFF2-40B4-BE49-F238E27FC236}">
                <a16:creationId xmlns:a16="http://schemas.microsoft.com/office/drawing/2014/main" id="{40B43811-4813-EE48-8686-6FEF242F7A4B}"/>
              </a:ext>
            </a:extLst>
          </p:cNvPr>
          <p:cNvSpPr txBox="1"/>
          <p:nvPr/>
        </p:nvSpPr>
        <p:spPr>
          <a:xfrm>
            <a:off x="7077675" y="3129776"/>
            <a:ext cx="1710725" cy="369332"/>
          </a:xfrm>
          <a:prstGeom prst="rect">
            <a:avLst/>
          </a:prstGeom>
          <a:noFill/>
        </p:spPr>
        <p:txBody>
          <a:bodyPr wrap="none" rtlCol="0">
            <a:spAutoFit/>
          </a:bodyPr>
          <a:lstStyle/>
          <a:p>
            <a:r>
              <a:rPr lang="en-US" dirty="0">
                <a:solidFill>
                  <a:srgbClr val="C00000"/>
                </a:solidFill>
              </a:rPr>
              <a:t>Sectorization!!!</a:t>
            </a:r>
          </a:p>
        </p:txBody>
      </p:sp>
    </p:spTree>
    <p:extLst>
      <p:ext uri="{BB962C8B-B14F-4D97-AF65-F5344CB8AC3E}">
        <p14:creationId xmlns:p14="http://schemas.microsoft.com/office/powerpoint/2010/main" val="272531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7" end="7"/>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49213"/>
            <a:ext cx="8486775" cy="720725"/>
          </a:xfrm>
        </p:spPr>
        <p:txBody>
          <a:bodyPr/>
          <a:lstStyle/>
          <a:p>
            <a:pPr algn="ctr"/>
            <a:r>
              <a:rPr lang="en-US" sz="4000" u="sng" dirty="0">
                <a:solidFill>
                  <a:srgbClr val="FF0000"/>
                </a:solidFill>
                <a:latin typeface="Garamond" panose="02020404030301010803" pitchFamily="18" charset="0"/>
              </a:rPr>
              <a:t>Other Future Circular Collider Projects </a:t>
            </a:r>
          </a:p>
        </p:txBody>
      </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33</a:t>
            </a:fld>
            <a:endParaRPr lang="en-US" sz="1200" dirty="0"/>
          </a:p>
        </p:txBody>
      </p:sp>
      <p:grpSp>
        <p:nvGrpSpPr>
          <p:cNvPr id="34" name="Group 33">
            <a:extLst>
              <a:ext uri="{FF2B5EF4-FFF2-40B4-BE49-F238E27FC236}">
                <a16:creationId xmlns:a16="http://schemas.microsoft.com/office/drawing/2014/main" id="{BF078756-F7A5-C14A-AA66-2DD645BADA06}"/>
              </a:ext>
            </a:extLst>
          </p:cNvPr>
          <p:cNvGrpSpPr/>
          <p:nvPr/>
        </p:nvGrpSpPr>
        <p:grpSpPr>
          <a:xfrm>
            <a:off x="94619" y="1205678"/>
            <a:ext cx="9074362" cy="4124135"/>
            <a:chOff x="100013" y="4625592"/>
            <a:chExt cx="9074362" cy="4124135"/>
          </a:xfrm>
        </p:grpSpPr>
        <p:sp>
          <p:nvSpPr>
            <p:cNvPr id="35" name="Rectangle 1040">
              <a:extLst>
                <a:ext uri="{FF2B5EF4-FFF2-40B4-BE49-F238E27FC236}">
                  <a16:creationId xmlns:a16="http://schemas.microsoft.com/office/drawing/2014/main" id="{81126817-B4A3-A542-B32E-FAE82D479384}"/>
                </a:ext>
              </a:extLst>
            </p:cNvPr>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36" name="Text Box 1041">
              <a:extLst>
                <a:ext uri="{FF2B5EF4-FFF2-40B4-BE49-F238E27FC236}">
                  <a16:creationId xmlns:a16="http://schemas.microsoft.com/office/drawing/2014/main" id="{090F9298-33D8-394C-9139-AE4586CF724A}"/>
                </a:ext>
              </a:extLst>
            </p:cNvPr>
            <p:cNvSpPr txBox="1">
              <a:spLocks noChangeArrowheads="1"/>
            </p:cNvSpPr>
            <p:nvPr/>
          </p:nvSpPr>
          <p:spPr bwMode="auto">
            <a:xfrm>
              <a:off x="635001" y="4625592"/>
              <a:ext cx="8539374" cy="41241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spcAft>
                  <a:spcPts val="1200"/>
                </a:spcAft>
              </a:pPr>
              <a:r>
                <a:rPr lang="en-US" sz="2400" dirty="0"/>
                <a:t>What I have left out due to lack of time</a:t>
              </a:r>
              <a:r>
                <a:rPr lang="en-US" sz="2400" dirty="0">
                  <a:solidFill>
                    <a:schemeClr val="tx1"/>
                  </a:solidFill>
                </a:rPr>
                <a:t>: </a:t>
              </a:r>
            </a:p>
            <a:p>
              <a:pPr algn="l" eaLnBrk="1" hangingPunct="1">
                <a:spcAft>
                  <a:spcPts val="1200"/>
                </a:spcAft>
              </a:pPr>
              <a:r>
                <a:rPr lang="en-US" sz="2400" dirty="0">
                  <a:solidFill>
                    <a:srgbClr val="00B050"/>
                  </a:solidFill>
                </a:rPr>
                <a:t>-Super KEK-B: a high luminosity e+ / e- Collider at KEK</a:t>
              </a:r>
            </a:p>
            <a:p>
              <a:pPr algn="l" eaLnBrk="1" hangingPunct="1">
                <a:spcAft>
                  <a:spcPts val="1200"/>
                </a:spcAft>
              </a:pPr>
              <a:r>
                <a:rPr lang="en-US" sz="2400" dirty="0">
                  <a:solidFill>
                    <a:srgbClr val="00B050"/>
                  </a:solidFill>
                </a:rPr>
                <a:t>-EIA: an Electron - Ion Collider planned for the U.S.A in 2020</a:t>
              </a:r>
            </a:p>
            <a:p>
              <a:pPr>
                <a:spcAft>
                  <a:spcPts val="1200"/>
                </a:spcAft>
              </a:pPr>
              <a:r>
                <a:rPr lang="en-US" sz="2400" dirty="0">
                  <a:solidFill>
                    <a:srgbClr val="2519FF"/>
                  </a:solidFill>
                </a:rPr>
                <a:t>-</a:t>
              </a:r>
              <a:r>
                <a:rPr lang="en-US" sz="2400" dirty="0" err="1">
                  <a:solidFill>
                    <a:srgbClr val="2519FF"/>
                  </a:solidFill>
                </a:rPr>
                <a:t>LHeC</a:t>
              </a:r>
              <a:r>
                <a:rPr lang="en-US" sz="2400" dirty="0">
                  <a:solidFill>
                    <a:srgbClr val="2519FF"/>
                  </a:solidFill>
                </a:rPr>
                <a:t>: an Electron – Hadron Collider based on the LHC</a:t>
              </a:r>
            </a:p>
            <a:p>
              <a:pPr>
                <a:spcAft>
                  <a:spcPts val="1200"/>
                </a:spcAft>
              </a:pPr>
              <a:r>
                <a:rPr lang="en-US" sz="2400" dirty="0">
                  <a:solidFill>
                    <a:srgbClr val="2519FF"/>
                  </a:solidFill>
                </a:rPr>
                <a:t>-HE-LHC: LHC with 16T dipole magnets</a:t>
              </a:r>
            </a:p>
            <a:p>
              <a:pPr algn="l" eaLnBrk="1" hangingPunct="1">
                <a:spcAft>
                  <a:spcPts val="1200"/>
                </a:spcAft>
              </a:pPr>
              <a:r>
                <a:rPr lang="en-US" sz="2400" dirty="0">
                  <a:solidFill>
                    <a:schemeClr val="tx1">
                      <a:lumMod val="65000"/>
                      <a:lumOff val="35000"/>
                    </a:schemeClr>
                  </a:solidFill>
                </a:rPr>
                <a:t>-FCC-eh: an Electron – Hadron collider based on the FCC-</a:t>
              </a:r>
              <a:r>
                <a:rPr lang="en-US" sz="2400" dirty="0" err="1">
                  <a:solidFill>
                    <a:schemeClr val="tx1">
                      <a:lumMod val="65000"/>
                      <a:lumOff val="35000"/>
                    </a:schemeClr>
                  </a:solidFill>
                </a:rPr>
                <a:t>hh</a:t>
              </a:r>
              <a:endParaRPr lang="en-US" sz="2400" dirty="0">
                <a:solidFill>
                  <a:schemeClr val="tx1">
                    <a:lumMod val="65000"/>
                    <a:lumOff val="35000"/>
                  </a:schemeClr>
                </a:solidFill>
              </a:endParaRPr>
            </a:p>
            <a:p>
              <a:pPr algn="l" eaLnBrk="1" hangingPunct="1">
                <a:spcAft>
                  <a:spcPts val="1200"/>
                </a:spcAft>
              </a:pPr>
              <a:r>
                <a:rPr lang="en-US" sz="2400" dirty="0">
                  <a:solidFill>
                    <a:srgbClr val="FFC000"/>
                  </a:solidFill>
                </a:rPr>
                <a:t>-Chinese versions of the FCC variants: </a:t>
              </a:r>
              <a:r>
                <a:rPr lang="en-US" sz="2400" dirty="0" err="1">
                  <a:solidFill>
                    <a:srgbClr val="FFC000"/>
                  </a:solidFill>
                </a:rPr>
                <a:t>SppC</a:t>
              </a:r>
              <a:r>
                <a:rPr lang="en-US" sz="2400" dirty="0">
                  <a:solidFill>
                    <a:srgbClr val="FFC000"/>
                  </a:solidFill>
                </a:rPr>
                <a:t> and </a:t>
              </a:r>
              <a:r>
                <a:rPr lang="en-US" sz="2400" dirty="0" err="1">
                  <a:solidFill>
                    <a:srgbClr val="FFC000"/>
                  </a:solidFill>
                </a:rPr>
                <a:t>CepC</a:t>
              </a:r>
              <a:endParaRPr lang="en-US" sz="2400" dirty="0">
                <a:solidFill>
                  <a:srgbClr val="FFC000"/>
                </a:solidFill>
              </a:endParaRPr>
            </a:p>
            <a:p>
              <a:pPr algn="l" eaLnBrk="1" hangingPunct="1">
                <a:spcAft>
                  <a:spcPts val="1200"/>
                </a:spcAft>
              </a:pPr>
              <a:r>
                <a:rPr lang="en-US" sz="2400" dirty="0">
                  <a:solidFill>
                    <a:srgbClr val="C00000"/>
                  </a:solidFill>
                </a:rPr>
                <a:t>-Muon Collider</a:t>
              </a:r>
            </a:p>
          </p:txBody>
        </p:sp>
      </p:grpSp>
    </p:spTree>
    <p:extLst>
      <p:ext uri="{BB962C8B-B14F-4D97-AF65-F5344CB8AC3E}">
        <p14:creationId xmlns:p14="http://schemas.microsoft.com/office/powerpoint/2010/main" val="83512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Reserve Transparencies</a:t>
            </a:r>
          </a:p>
        </p:txBody>
      </p:sp>
      <p:sp>
        <p:nvSpPr>
          <p:cNvPr id="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34</a:t>
            </a:fld>
            <a:endParaRPr lang="en-US" sz="1200" dirty="0"/>
          </a:p>
        </p:txBody>
      </p:sp>
      <p:sp>
        <p:nvSpPr>
          <p:cNvPr id="5" name="Content Placeholder 4">
            <a:extLst>
              <a:ext uri="{FF2B5EF4-FFF2-40B4-BE49-F238E27FC236}">
                <a16:creationId xmlns:a16="http://schemas.microsoft.com/office/drawing/2014/main" id="{9E1FD843-58CB-5E40-B81B-8EE28AD18DA7}"/>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4107001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3538" y="1754814"/>
            <a:ext cx="3888432" cy="2916324"/>
          </a:xfrm>
          <a:prstGeom prst="rect">
            <a:avLst/>
          </a:prstGeom>
        </p:spPr>
      </p:pic>
      <p:sp>
        <p:nvSpPr>
          <p:cNvPr id="7" name="Rectangle 6"/>
          <p:cNvSpPr/>
          <p:nvPr/>
        </p:nvSpPr>
        <p:spPr>
          <a:xfrm>
            <a:off x="247469" y="1100209"/>
            <a:ext cx="3724096" cy="461665"/>
          </a:xfrm>
          <a:prstGeom prst="rect">
            <a:avLst/>
          </a:prstGeom>
          <a:solidFill>
            <a:schemeClr val="tx2">
              <a:lumMod val="60000"/>
              <a:lumOff val="40000"/>
            </a:schemeClr>
          </a:solidFill>
        </p:spPr>
        <p:txBody>
          <a:bodyPr wrap="none">
            <a:spAutoFit/>
          </a:bodyPr>
          <a:lstStyle/>
          <a:p>
            <a:pPr algn="ctr">
              <a:defRPr/>
            </a:pPr>
            <a:r>
              <a:rPr lang="en-GB" sz="2400">
                <a:solidFill>
                  <a:srgbClr val="FFFFFF"/>
                </a:solidFill>
              </a:rPr>
              <a:t>MQXFB CERN Prototype:</a:t>
            </a:r>
            <a:endParaRPr lang="en-GB" sz="2100">
              <a:solidFill>
                <a:srgbClr val="FFFFFF"/>
              </a:solidFill>
            </a:endParaRPr>
          </a:p>
        </p:txBody>
      </p:sp>
      <p:sp>
        <p:nvSpPr>
          <p:cNvPr id="3" name="Rectangle 2"/>
          <p:cNvSpPr/>
          <p:nvPr/>
        </p:nvSpPr>
        <p:spPr>
          <a:xfrm>
            <a:off x="305526" y="4725144"/>
            <a:ext cx="4068123" cy="553998"/>
          </a:xfrm>
          <a:prstGeom prst="rect">
            <a:avLst/>
          </a:prstGeom>
        </p:spPr>
        <p:txBody>
          <a:bodyPr wrap="square">
            <a:spAutoFit/>
          </a:bodyPr>
          <a:lstStyle/>
          <a:p>
            <a:r>
              <a:rPr lang="en-US" sz="1500">
                <a:latin typeface="Calibri" panose="020F0502020204030204" pitchFamily="34" charset="0"/>
                <a:ea typeface="Calibri" panose="020F0502020204030204" pitchFamily="34" charset="0"/>
              </a:rPr>
              <a:t>Inner triplet prototype MXQFB (coil length: 7.2 m) was tested @ SM18</a:t>
            </a:r>
            <a:endParaRPr lang="fr-FR" sz="1500"/>
          </a:p>
        </p:txBody>
      </p:sp>
      <p:sp>
        <p:nvSpPr>
          <p:cNvPr id="10" name="TextBox 9">
            <a:extLst>
              <a:ext uri="{FF2B5EF4-FFF2-40B4-BE49-F238E27FC236}">
                <a16:creationId xmlns:a16="http://schemas.microsoft.com/office/drawing/2014/main" id="{09A1A076-955A-6044-BA7C-BD75528E7397}"/>
              </a:ext>
            </a:extLst>
          </p:cNvPr>
          <p:cNvSpPr txBox="1"/>
          <p:nvPr/>
        </p:nvSpPr>
        <p:spPr>
          <a:xfrm>
            <a:off x="5198326" y="5473820"/>
            <a:ext cx="3127779" cy="300082"/>
          </a:xfrm>
          <a:prstGeom prst="rect">
            <a:avLst/>
          </a:prstGeom>
          <a:noFill/>
        </p:spPr>
        <p:txBody>
          <a:bodyPr wrap="none" rtlCol="0">
            <a:spAutoFit/>
          </a:bodyPr>
          <a:lstStyle/>
          <a:p>
            <a:r>
              <a:rPr lang="en-US" sz="1350"/>
              <a:t>All quenches at same coil and location</a:t>
            </a:r>
          </a:p>
        </p:txBody>
      </p:sp>
      <p:pic>
        <p:nvPicPr>
          <p:cNvPr id="13" name="Picture 12">
            <a:extLst>
              <a:ext uri="{FF2B5EF4-FFF2-40B4-BE49-F238E27FC236}">
                <a16:creationId xmlns:a16="http://schemas.microsoft.com/office/drawing/2014/main" id="{E72A2C75-26E3-7A45-942B-D49CB726B910}"/>
              </a:ext>
            </a:extLst>
          </p:cNvPr>
          <p:cNvPicPr>
            <a:picLocks noChangeAspect="1"/>
          </p:cNvPicPr>
          <p:nvPr/>
        </p:nvPicPr>
        <p:blipFill>
          <a:blip r:embed="rId4"/>
          <a:stretch>
            <a:fillRect/>
          </a:stretch>
        </p:blipFill>
        <p:spPr>
          <a:xfrm>
            <a:off x="5328084" y="1039830"/>
            <a:ext cx="3505200" cy="3228975"/>
          </a:xfrm>
          <a:prstGeom prst="rect">
            <a:avLst/>
          </a:prstGeom>
        </p:spPr>
      </p:pic>
      <p:pic>
        <p:nvPicPr>
          <p:cNvPr id="2" name="Picture 1">
            <a:extLst>
              <a:ext uri="{FF2B5EF4-FFF2-40B4-BE49-F238E27FC236}">
                <a16:creationId xmlns:a16="http://schemas.microsoft.com/office/drawing/2014/main" id="{1944BAE5-8970-094D-8817-E17B11D8BCB9}"/>
              </a:ext>
            </a:extLst>
          </p:cNvPr>
          <p:cNvPicPr>
            <a:picLocks noChangeAspect="1"/>
          </p:cNvPicPr>
          <p:nvPr/>
        </p:nvPicPr>
        <p:blipFill>
          <a:blip r:embed="rId5"/>
          <a:stretch>
            <a:fillRect/>
          </a:stretch>
        </p:blipFill>
        <p:spPr>
          <a:xfrm>
            <a:off x="4774739" y="2036609"/>
            <a:ext cx="3505200" cy="3219450"/>
          </a:xfrm>
          <a:prstGeom prst="rect">
            <a:avLst/>
          </a:prstGeom>
        </p:spPr>
      </p:pic>
      <p:sp>
        <p:nvSpPr>
          <p:cNvPr id="11" name="Slide Number Placeholder 4">
            <a:extLst>
              <a:ext uri="{FF2B5EF4-FFF2-40B4-BE49-F238E27FC236}">
                <a16:creationId xmlns:a16="http://schemas.microsoft.com/office/drawing/2014/main" id="{6C43F8FE-648A-A547-AFF5-B4226F5F2A00}"/>
              </a:ext>
            </a:extLst>
          </p:cNvPr>
          <p:cNvSpPr>
            <a:spLocks noGrp="1"/>
          </p:cNvSpPr>
          <p:nvPr>
            <p:ph type="sldNum" sz="quarter" idx="12"/>
          </p:nvPr>
        </p:nvSpPr>
        <p:spPr>
          <a:xfrm>
            <a:off x="8686800" y="5624513"/>
            <a:ext cx="360000" cy="270000"/>
          </a:xfrm>
        </p:spPr>
        <p:txBody>
          <a:bodyPr/>
          <a:lstStyle/>
          <a:p>
            <a:fld id="{BFDCA1C4-9514-7B4F-976F-D92F7E296653}" type="slidenum">
              <a:rPr lang="fr-FR" smtClean="0"/>
              <a:pPr/>
              <a:t>35</a:t>
            </a:fld>
            <a:endParaRPr lang="fr-FR" dirty="0"/>
          </a:p>
        </p:txBody>
      </p:sp>
      <p:sp>
        <p:nvSpPr>
          <p:cNvPr id="4" name="TextBox 3">
            <a:extLst>
              <a:ext uri="{FF2B5EF4-FFF2-40B4-BE49-F238E27FC236}">
                <a16:creationId xmlns:a16="http://schemas.microsoft.com/office/drawing/2014/main" id="{020F98A3-DECE-5F49-8DB2-5CC9F249434C}"/>
              </a:ext>
            </a:extLst>
          </p:cNvPr>
          <p:cNvSpPr txBox="1"/>
          <p:nvPr/>
        </p:nvSpPr>
        <p:spPr>
          <a:xfrm>
            <a:off x="4301970" y="1521895"/>
            <a:ext cx="4770351" cy="4339650"/>
          </a:xfrm>
          <a:prstGeom prst="rect">
            <a:avLst/>
          </a:prstGeom>
          <a:solidFill>
            <a:srgbClr val="92D050"/>
          </a:solidFill>
        </p:spPr>
        <p:txBody>
          <a:bodyPr wrap="square" rtlCol="0">
            <a:spAutoFit/>
          </a:bodyPr>
          <a:lstStyle/>
          <a:p>
            <a:r>
              <a:rPr lang="en-US" sz="1500" b="1" u="sng" dirty="0"/>
              <a:t>Failed to reach nominal current</a:t>
            </a:r>
          </a:p>
          <a:p>
            <a:r>
              <a:rPr lang="en-US" sz="1500" b="1" u="sng" dirty="0"/>
              <a:t>But Nonetheless very positive results!</a:t>
            </a:r>
          </a:p>
          <a:p>
            <a:endParaRPr lang="en-US" sz="1350" dirty="0"/>
          </a:p>
          <a:p>
            <a:pPr marL="214313" indent="-214313">
              <a:buFont typeface="Arial" panose="020B0604020202020204" pitchFamily="34" charset="0"/>
              <a:buChar char="•"/>
            </a:pPr>
            <a:r>
              <a:rPr lang="en-US" sz="1350" dirty="0"/>
              <a:t>First CERN Prototype</a:t>
            </a:r>
          </a:p>
          <a:p>
            <a:pPr marL="214313" indent="-214313">
              <a:buFont typeface="Arial" panose="020B0604020202020204" pitchFamily="34" charset="0"/>
              <a:buChar char="•"/>
            </a:pPr>
            <a:r>
              <a:rPr lang="en-US" sz="1350" dirty="0"/>
              <a:t>First Horizontal MQXF cold-test</a:t>
            </a:r>
          </a:p>
          <a:p>
            <a:pPr marL="214313" indent="-214313">
              <a:buFont typeface="Arial" panose="020B0604020202020204" pitchFamily="34" charset="0"/>
              <a:buChar char="•"/>
            </a:pPr>
            <a:r>
              <a:rPr lang="en-US" sz="1350" dirty="0"/>
              <a:t>First 7m long magnet test</a:t>
            </a:r>
          </a:p>
          <a:p>
            <a:pPr marL="214313" indent="-214313">
              <a:buFont typeface="Arial" panose="020B0604020202020204" pitchFamily="34" charset="0"/>
              <a:buChar char="•"/>
            </a:pPr>
            <a:r>
              <a:rPr lang="en-US" sz="1350" dirty="0"/>
              <a:t>Reached 6.5 </a:t>
            </a:r>
            <a:r>
              <a:rPr lang="en-US" sz="1350" dirty="0" err="1"/>
              <a:t>TeV</a:t>
            </a:r>
            <a:r>
              <a:rPr lang="en-US" sz="1350" dirty="0"/>
              <a:t> equivalent without quench</a:t>
            </a:r>
          </a:p>
          <a:p>
            <a:pPr marL="214313" indent="-214313">
              <a:buFont typeface="Arial" panose="020B0604020202020204" pitchFamily="34" charset="0"/>
              <a:buChar char="•"/>
            </a:pPr>
            <a:r>
              <a:rPr lang="en-US" sz="1350" dirty="0"/>
              <a:t>CLIQ worked as planned</a:t>
            </a:r>
          </a:p>
          <a:p>
            <a:pPr marL="214313" indent="-214313">
              <a:buFont typeface="Arial" panose="020B0604020202020204" pitchFamily="34" charset="0"/>
              <a:buChar char="•"/>
            </a:pPr>
            <a:r>
              <a:rPr lang="en-US" sz="1350" dirty="0"/>
              <a:t>Stainless Steel shell around aluminum</a:t>
            </a:r>
          </a:p>
          <a:p>
            <a:pPr marL="214313" indent="-214313">
              <a:buFont typeface="Arial" panose="020B0604020202020204" pitchFamily="34" charset="0"/>
              <a:buChar char="•"/>
            </a:pPr>
            <a:endParaRPr lang="en-US" sz="1350" dirty="0"/>
          </a:p>
          <a:p>
            <a:pPr marL="214313" indent="-214313">
              <a:buFont typeface="Wingdings" pitchFamily="2" charset="2"/>
              <a:buChar char="è"/>
            </a:pPr>
            <a:r>
              <a:rPr lang="en-US" sz="1350" dirty="0">
                <a:sym typeface="Wingdings" pitchFamily="2" charset="2"/>
              </a:rPr>
              <a:t>All main concepts have been proven up to 15.15 kA!</a:t>
            </a:r>
          </a:p>
          <a:p>
            <a:pPr marL="214313" indent="-214313">
              <a:buFont typeface="Wingdings" pitchFamily="2" charset="2"/>
              <a:buChar char="è"/>
            </a:pPr>
            <a:endParaRPr lang="en-US" sz="1350" dirty="0">
              <a:sym typeface="Wingdings" pitchFamily="2" charset="2"/>
            </a:endParaRPr>
          </a:p>
          <a:p>
            <a:pPr marL="214313" indent="-214313">
              <a:buFont typeface="Wingdings" pitchFamily="2" charset="2"/>
              <a:buChar char="è"/>
            </a:pPr>
            <a:r>
              <a:rPr lang="en-US" sz="1350" dirty="0">
                <a:sym typeface="Wingdings" pitchFamily="2" charset="2"/>
              </a:rPr>
              <a:t>Limitation only in one coil and in one location [CERN plans 5 coils / magnet]</a:t>
            </a:r>
          </a:p>
          <a:p>
            <a:pPr marL="214313" indent="-214313">
              <a:buFont typeface="Wingdings" pitchFamily="2" charset="2"/>
              <a:buChar char="è"/>
            </a:pPr>
            <a:endParaRPr lang="en-US" sz="1350" dirty="0">
              <a:sym typeface="Wingdings" pitchFamily="2" charset="2"/>
            </a:endParaRPr>
          </a:p>
          <a:p>
            <a:pPr marL="214313" indent="-214313">
              <a:buFont typeface="Wingdings" pitchFamily="2" charset="2"/>
              <a:buChar char="è"/>
            </a:pPr>
            <a:r>
              <a:rPr lang="en-US" sz="1350" dirty="0">
                <a:sym typeface="Wingdings" pitchFamily="2" charset="2"/>
              </a:rPr>
              <a:t>Review assembly before 2</a:t>
            </a:r>
            <a:r>
              <a:rPr lang="en-US" sz="1350" baseline="30000" dirty="0">
                <a:sym typeface="Wingdings" pitchFamily="2" charset="2"/>
              </a:rPr>
              <a:t>nd</a:t>
            </a:r>
            <a:r>
              <a:rPr lang="en-US" sz="1350" dirty="0">
                <a:sym typeface="Wingdings" pitchFamily="2" charset="2"/>
              </a:rPr>
              <a:t> prototype magnet construction</a:t>
            </a:r>
          </a:p>
          <a:p>
            <a:pPr marL="214313" indent="-214313">
              <a:buFont typeface="Wingdings" pitchFamily="2" charset="2"/>
              <a:buChar char="è"/>
            </a:pPr>
            <a:endParaRPr lang="en-US" sz="1350" dirty="0">
              <a:sym typeface="Wingdings" pitchFamily="2" charset="2"/>
            </a:endParaRPr>
          </a:p>
          <a:p>
            <a:pPr marL="214313" indent="-214313">
              <a:buFont typeface="Wingdings" pitchFamily="2" charset="2"/>
              <a:buChar char="è"/>
            </a:pPr>
            <a:r>
              <a:rPr lang="en-US" sz="1500" b="1" dirty="0">
                <a:sym typeface="Wingdings" pitchFamily="2" charset="2"/>
              </a:rPr>
              <a:t> Next test of Prototype 2 will come in February 2021!</a:t>
            </a:r>
            <a:endParaRPr lang="en-US" sz="1500" b="1" dirty="0"/>
          </a:p>
        </p:txBody>
      </p:sp>
    </p:spTree>
    <p:extLst>
      <p:ext uri="{BB962C8B-B14F-4D97-AF65-F5344CB8AC3E}">
        <p14:creationId xmlns:p14="http://schemas.microsoft.com/office/powerpoint/2010/main" val="346703776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7"/>
          <p:cNvSpPr txBox="1">
            <a:spLocks noChangeArrowheads="1"/>
          </p:cNvSpPr>
          <p:nvPr/>
        </p:nvSpPr>
        <p:spPr bwMode="auto">
          <a:xfrm>
            <a:off x="179946" y="1700808"/>
            <a:ext cx="8424502" cy="4154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just" eaLnBrk="1" hangingPunct="1"/>
            <a:r>
              <a:rPr lang="en-US" sz="3200" dirty="0">
                <a:solidFill>
                  <a:srgbClr val="3333CC"/>
                </a:solidFill>
                <a:latin typeface="+mn-lt"/>
                <a:sym typeface="Wingdings" charset="0"/>
              </a:rPr>
              <a:t>Main scope and goals : </a:t>
            </a:r>
          </a:p>
          <a:p>
            <a:pPr marL="355600" indent="-355600" algn="just" eaLnBrk="1" hangingPunct="1"/>
            <a:r>
              <a:rPr lang="en-US" sz="2800" dirty="0">
                <a:solidFill>
                  <a:srgbClr val="000000"/>
                </a:solidFill>
                <a:latin typeface="+mn-lt"/>
                <a:sym typeface="Wingdings" charset="0"/>
              </a:rPr>
              <a:t>	</a:t>
            </a:r>
            <a:r>
              <a:rPr lang="en-US" sz="2800" dirty="0">
                <a:solidFill>
                  <a:srgbClr val="FF0000"/>
                </a:solidFill>
                <a:latin typeface="+mn-lt"/>
                <a:sym typeface="Wingdings" charset="0"/>
              </a:rPr>
              <a:t>Study divided into 3 parts:</a:t>
            </a:r>
          </a:p>
          <a:p>
            <a:pPr marL="355600" indent="-355600" algn="just" eaLnBrk="1" hangingPunct="1"/>
            <a:endParaRPr lang="en-US" sz="1200" dirty="0">
              <a:solidFill>
                <a:srgbClr val="FF0000"/>
              </a:solidFill>
              <a:latin typeface="+mn-lt"/>
              <a:sym typeface="Wingdings" charset="0"/>
            </a:endParaRPr>
          </a:p>
          <a:p>
            <a:pPr marL="781050" indent="-514350" algn="just" eaLnBrk="1" hangingPunct="1">
              <a:buFont typeface="+mj-lt"/>
              <a:buAutoNum type="arabicPeriod"/>
            </a:pPr>
            <a:r>
              <a:rPr lang="en-US" dirty="0">
                <a:solidFill>
                  <a:schemeClr val="tx1"/>
                </a:solidFill>
                <a:latin typeface="+mn-lt"/>
                <a:sym typeface="Wingdings" charset="0"/>
              </a:rPr>
              <a:t>Implications for pushing the LHC to 7 </a:t>
            </a:r>
            <a:r>
              <a:rPr lang="en-US" dirty="0" err="1">
                <a:solidFill>
                  <a:schemeClr val="tx1"/>
                </a:solidFill>
                <a:latin typeface="+mn-lt"/>
                <a:sym typeface="Wingdings" charset="0"/>
              </a:rPr>
              <a:t>TeV</a:t>
            </a:r>
            <a:r>
              <a:rPr lang="en-US" dirty="0">
                <a:solidFill>
                  <a:schemeClr val="tx1"/>
                </a:solidFill>
                <a:latin typeface="+mn-lt"/>
                <a:sym typeface="Wingdings" charset="0"/>
              </a:rPr>
              <a:t> (nominal energy) </a:t>
            </a:r>
            <a:r>
              <a:rPr lang="en-US" sz="1800" b="1" i="1" dirty="0">
                <a:solidFill>
                  <a:srgbClr val="009900"/>
                </a:solidFill>
                <a:latin typeface="+mn-lt"/>
                <a:sym typeface="Wingdings" charset="0"/>
              </a:rPr>
              <a:t>(report by March 2017 – Done)</a:t>
            </a:r>
          </a:p>
          <a:p>
            <a:pPr marL="781050" indent="-514350" algn="just" eaLnBrk="1" hangingPunct="1">
              <a:buFont typeface="+mj-lt"/>
              <a:buAutoNum type="arabicPeriod"/>
            </a:pPr>
            <a:endParaRPr lang="en-US" sz="1200" b="1" i="1" dirty="0">
              <a:solidFill>
                <a:srgbClr val="009900"/>
              </a:solidFill>
              <a:latin typeface="+mn-lt"/>
              <a:sym typeface="Wingdings" charset="0"/>
            </a:endParaRPr>
          </a:p>
          <a:p>
            <a:pPr marL="781050" indent="-514350" algn="just">
              <a:buFont typeface="+mj-lt"/>
              <a:buAutoNum type="arabicPeriod"/>
            </a:pPr>
            <a:r>
              <a:rPr lang="en-US" dirty="0">
                <a:solidFill>
                  <a:schemeClr val="tx1"/>
                </a:solidFill>
                <a:latin typeface="+mn-lt"/>
                <a:sym typeface="Wingdings" charset="0"/>
              </a:rPr>
              <a:t>Implications for pushing the LHC to 7.7 </a:t>
            </a:r>
            <a:r>
              <a:rPr lang="en-US" dirty="0" err="1">
                <a:solidFill>
                  <a:schemeClr val="tx1"/>
                </a:solidFill>
                <a:latin typeface="+mn-lt"/>
                <a:sym typeface="Wingdings" charset="0"/>
              </a:rPr>
              <a:t>TeV</a:t>
            </a:r>
            <a:r>
              <a:rPr lang="en-US" dirty="0">
                <a:solidFill>
                  <a:schemeClr val="tx1"/>
                </a:solidFill>
                <a:latin typeface="+mn-lt"/>
                <a:sym typeface="Wingdings" charset="0"/>
              </a:rPr>
              <a:t> (ultimate energy) </a:t>
            </a:r>
            <a:r>
              <a:rPr lang="en-US" sz="1800" b="1" i="1" dirty="0">
                <a:solidFill>
                  <a:srgbClr val="FF0000"/>
                </a:solidFill>
                <a:latin typeface="+mn-lt"/>
                <a:sym typeface="Wingdings" charset="0"/>
              </a:rPr>
              <a:t>(report by June 2018 but better knowledge after LS2)</a:t>
            </a:r>
          </a:p>
          <a:p>
            <a:pPr marL="781050" indent="-514350" algn="just">
              <a:buFont typeface="+mj-lt"/>
              <a:buAutoNum type="arabicPeriod"/>
            </a:pPr>
            <a:endParaRPr lang="en-US" sz="1200" dirty="0">
              <a:solidFill>
                <a:srgbClr val="FF0000"/>
              </a:solidFill>
              <a:latin typeface="+mn-lt"/>
              <a:sym typeface="Wingdings" charset="0"/>
            </a:endParaRPr>
          </a:p>
          <a:p>
            <a:pPr marL="781050" indent="-514350" algn="just">
              <a:buFont typeface="+mj-lt"/>
              <a:buAutoNum type="arabicPeriod"/>
            </a:pPr>
            <a:r>
              <a:rPr lang="en-US" dirty="0">
                <a:solidFill>
                  <a:schemeClr val="tx1"/>
                </a:solidFill>
                <a:latin typeface="+mn-lt"/>
                <a:sym typeface="Wingdings" charset="0"/>
              </a:rPr>
              <a:t>Implications and feasibility for pushing the LHC beam energy beyond ultimate by replacing some of the LHC magnets with 11T magnets </a:t>
            </a:r>
            <a:r>
              <a:rPr lang="en-US" sz="1800" b="1" i="1" dirty="0">
                <a:solidFill>
                  <a:srgbClr val="FF0000"/>
                </a:solidFill>
                <a:latin typeface="+mn-lt"/>
                <a:sym typeface="Wingdings" charset="0"/>
              </a:rPr>
              <a:t>(report by end 2018 on feasibility)</a:t>
            </a:r>
            <a:endParaRPr lang="en-US" sz="1800" dirty="0">
              <a:solidFill>
                <a:srgbClr val="FF0000"/>
              </a:solidFill>
              <a:latin typeface="+mn-lt"/>
              <a:sym typeface="Wingdings" charset="0"/>
            </a:endParaRPr>
          </a:p>
        </p:txBody>
      </p:sp>
      <p:sp>
        <p:nvSpPr>
          <p:cNvPr id="11" name="TextBox 10"/>
          <p:cNvSpPr txBox="1"/>
          <p:nvPr/>
        </p:nvSpPr>
        <p:spPr>
          <a:xfrm>
            <a:off x="938743" y="961789"/>
            <a:ext cx="6763326" cy="523220"/>
          </a:xfrm>
          <a:prstGeom prst="rect">
            <a:avLst/>
          </a:prstGeom>
          <a:solidFill>
            <a:srgbClr val="00B050"/>
          </a:solidFill>
        </p:spPr>
        <p:txBody>
          <a:bodyPr wrap="none" rtlCol="0">
            <a:spAutoFit/>
          </a:bodyPr>
          <a:lstStyle/>
          <a:p>
            <a:pPr algn="just"/>
            <a:r>
              <a:rPr lang="en-GB" sz="2800" b="1" i="1" dirty="0">
                <a:solidFill>
                  <a:schemeClr val="bg1"/>
                </a:solidFill>
              </a:rPr>
              <a:t>Working group – Chair: Oliver Bruning</a:t>
            </a:r>
          </a:p>
        </p:txBody>
      </p:sp>
      <p:sp>
        <p:nvSpPr>
          <p:cNvPr id="10" name="Title 1"/>
          <p:cNvSpPr txBox="1">
            <a:spLocks/>
          </p:cNvSpPr>
          <p:nvPr/>
        </p:nvSpPr>
        <p:spPr>
          <a:xfrm>
            <a:off x="467544" y="243691"/>
            <a:ext cx="6192688" cy="576064"/>
          </a:xfrm>
          <a:prstGeom prst="rect">
            <a:avLst/>
          </a:prstGeom>
          <a:solidFill>
            <a:schemeClr val="tx2">
              <a:lumMod val="60000"/>
              <a:lumOff val="40000"/>
            </a:schemeClr>
          </a:solidFill>
        </p:spPr>
        <p:txBody>
          <a:bodyPr vert="horz" lIns="45720" rIns="45720" anchor="ctr">
            <a:normAutofit fontScale="77500" lnSpcReduction="20000"/>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a:solidFill>
                  <a:srgbClr val="FFFFFF"/>
                </a:solidFill>
              </a:rPr>
              <a:t>Full Energy Exploitation of the LHC </a:t>
            </a:r>
            <a:endParaRPr lang="en-US" b="1" dirty="0">
              <a:solidFill>
                <a:schemeClr val="bg1"/>
              </a:solidFill>
            </a:endParaRPr>
          </a:p>
        </p:txBody>
      </p:sp>
      <p:sp>
        <p:nvSpPr>
          <p:cNvPr id="5" name="Slide Number Placeholder 2">
            <a:extLst>
              <a:ext uri="{FF2B5EF4-FFF2-40B4-BE49-F238E27FC236}">
                <a16:creationId xmlns:a16="http://schemas.microsoft.com/office/drawing/2014/main" id="{C4A08127-EA2C-184E-9A1A-B076D36EE026}"/>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36</a:t>
            </a:fld>
            <a:endParaRPr lang="en-US" dirty="0"/>
          </a:p>
        </p:txBody>
      </p:sp>
    </p:spTree>
    <p:extLst>
      <p:ext uri="{BB962C8B-B14F-4D97-AF65-F5344CB8AC3E}">
        <p14:creationId xmlns:p14="http://schemas.microsoft.com/office/powerpoint/2010/main" val="29249842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Lee-plo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269" y="857250"/>
            <a:ext cx="6514346" cy="4703017"/>
          </a:xfrm>
          <a:prstGeom prst="rect">
            <a:avLst/>
          </a:prstGeom>
        </p:spPr>
      </p:pic>
      <p:sp>
        <p:nvSpPr>
          <p:cNvPr id="30" name="TextBox 29"/>
          <p:cNvSpPr txBox="1"/>
          <p:nvPr/>
        </p:nvSpPr>
        <p:spPr>
          <a:xfrm>
            <a:off x="7337121" y="2022485"/>
            <a:ext cx="1294761" cy="2617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26757" tIns="26757" rIns="26757" bIns="26757" numCol="1" spcCol="26758" rtlCol="0" anchor="ctr">
            <a:spAutoFit/>
          </a:bodyPr>
          <a:lstStyle/>
          <a:p>
            <a:pPr defTabSz="307733" latinLnBrk="1"/>
            <a:r>
              <a:rPr lang="en-GB" sz="1350" kern="0" dirty="0">
                <a:solidFill>
                  <a:srgbClr val="535353"/>
                </a:solidFill>
                <a:latin typeface="Arial"/>
                <a:ea typeface="Gill Sans Light"/>
                <a:cs typeface="Arial"/>
                <a:sym typeface="Gill Sans Light"/>
              </a:rPr>
              <a:t>source: L. Rossi</a:t>
            </a:r>
          </a:p>
        </p:txBody>
      </p:sp>
      <p:sp>
        <p:nvSpPr>
          <p:cNvPr id="7" name="Slide Number Placeholder 2">
            <a:extLst>
              <a:ext uri="{FF2B5EF4-FFF2-40B4-BE49-F238E27FC236}">
                <a16:creationId xmlns:a16="http://schemas.microsoft.com/office/drawing/2014/main" id="{74268F2F-2061-A346-9E6B-08AAAE53BC47}"/>
              </a:ext>
            </a:extLst>
          </p:cNvPr>
          <p:cNvSpPr txBox="1">
            <a:spLocks/>
          </p:cNvSpPr>
          <p:nvPr/>
        </p:nvSpPr>
        <p:spPr>
          <a:xfrm>
            <a:off x="8871540" y="5729239"/>
            <a:ext cx="266700" cy="240030"/>
          </a:xfrm>
          <a:prstGeom prst="rect">
            <a:avLst/>
          </a:prstGeom>
        </p:spPr>
        <p:txBody>
          <a:bodyPr vert="horz" lIns="68580" tIns="0" rIns="6858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z="900"/>
              <a:pPr>
                <a:defRPr/>
              </a:pPr>
              <a:t>37</a:t>
            </a:fld>
            <a:endParaRPr lang="en-US" sz="900" dirty="0"/>
          </a:p>
        </p:txBody>
      </p:sp>
      <p:sp>
        <p:nvSpPr>
          <p:cNvPr id="1172482" name="Rectangle 2"/>
          <p:cNvSpPr>
            <a:spLocks noGrp="1" noChangeArrowheads="1"/>
          </p:cNvSpPr>
          <p:nvPr>
            <p:ph type="title"/>
          </p:nvPr>
        </p:nvSpPr>
        <p:spPr>
          <a:xfrm>
            <a:off x="7062109" y="857250"/>
            <a:ext cx="2149610" cy="1296128"/>
          </a:xfrm>
        </p:spPr>
        <p:txBody>
          <a:bodyPr/>
          <a:lstStyle/>
          <a:p>
            <a:pPr algn="l" eaLnBrk="1" hangingPunct="1">
              <a:defRPr/>
            </a:pPr>
            <a:r>
              <a:rPr lang="en-US" sz="2700" u="sng" dirty="0">
                <a:solidFill>
                  <a:srgbClr val="FF0000"/>
                </a:solidFill>
              </a:rPr>
              <a:t>SC Magnet </a:t>
            </a:r>
            <a:br>
              <a:rPr lang="en-US" sz="2700" u="sng" dirty="0">
                <a:solidFill>
                  <a:srgbClr val="FF0000"/>
                </a:solidFill>
              </a:rPr>
            </a:br>
            <a:r>
              <a:rPr lang="en-US" sz="2700" u="sng" dirty="0">
                <a:solidFill>
                  <a:srgbClr val="FF0000"/>
                </a:solidFill>
              </a:rPr>
              <a:t>Technology</a:t>
            </a:r>
          </a:p>
        </p:txBody>
      </p:sp>
      <p:cxnSp>
        <p:nvCxnSpPr>
          <p:cNvPr id="3" name="Straight Connector 2">
            <a:extLst>
              <a:ext uri="{FF2B5EF4-FFF2-40B4-BE49-F238E27FC236}">
                <a16:creationId xmlns:a16="http://schemas.microsoft.com/office/drawing/2014/main" id="{2A9F3CD6-982D-854B-83CC-7CF930990DE8}"/>
              </a:ext>
            </a:extLst>
          </p:cNvPr>
          <p:cNvCxnSpPr/>
          <p:nvPr/>
        </p:nvCxnSpPr>
        <p:spPr>
          <a:xfrm>
            <a:off x="2302328" y="1085850"/>
            <a:ext cx="0" cy="3453493"/>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sp>
        <p:nvSpPr>
          <p:cNvPr id="4" name="Right Arrow 3">
            <a:extLst>
              <a:ext uri="{FF2B5EF4-FFF2-40B4-BE49-F238E27FC236}">
                <a16:creationId xmlns:a16="http://schemas.microsoft.com/office/drawing/2014/main" id="{7F9CBC6B-2E0C-E649-8BCD-4FF020CDAB0F}"/>
              </a:ext>
            </a:extLst>
          </p:cNvPr>
          <p:cNvSpPr/>
          <p:nvPr/>
        </p:nvSpPr>
        <p:spPr>
          <a:xfrm>
            <a:off x="2392136" y="2579914"/>
            <a:ext cx="481693" cy="155122"/>
          </a:xfrm>
          <a:prstGeom prst="rightArrow">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13" name="Straight Connector 12">
            <a:extLst>
              <a:ext uri="{FF2B5EF4-FFF2-40B4-BE49-F238E27FC236}">
                <a16:creationId xmlns:a16="http://schemas.microsoft.com/office/drawing/2014/main" id="{47FFC04D-A247-034B-A0C7-0F98A8E5D46B}"/>
              </a:ext>
            </a:extLst>
          </p:cNvPr>
          <p:cNvCxnSpPr/>
          <p:nvPr/>
        </p:nvCxnSpPr>
        <p:spPr>
          <a:xfrm>
            <a:off x="2955466" y="1085850"/>
            <a:ext cx="0" cy="3453493"/>
          </a:xfrm>
          <a:prstGeom prst="line">
            <a:avLst/>
          </a:prstGeom>
          <a:ln w="50800">
            <a:solidFill>
              <a:schemeClr val="bg2"/>
            </a:solidFill>
          </a:ln>
        </p:spPr>
        <p:style>
          <a:lnRef idx="2">
            <a:schemeClr val="accent1"/>
          </a:lnRef>
          <a:fillRef idx="0">
            <a:schemeClr val="accent1"/>
          </a:fillRef>
          <a:effectRef idx="1">
            <a:schemeClr val="accent1"/>
          </a:effectRef>
          <a:fontRef idx="minor">
            <a:schemeClr val="tx1"/>
          </a:fontRef>
        </p:style>
      </p:cxnSp>
      <p:sp>
        <p:nvSpPr>
          <p:cNvPr id="5" name="Bent-Up Arrow 4">
            <a:extLst>
              <a:ext uri="{FF2B5EF4-FFF2-40B4-BE49-F238E27FC236}">
                <a16:creationId xmlns:a16="http://schemas.microsoft.com/office/drawing/2014/main" id="{B2A868DB-A8CE-A442-BEF1-84D7494800C1}"/>
              </a:ext>
            </a:extLst>
          </p:cNvPr>
          <p:cNvSpPr/>
          <p:nvPr/>
        </p:nvSpPr>
        <p:spPr>
          <a:xfrm>
            <a:off x="2964909" y="2109794"/>
            <a:ext cx="690794" cy="483687"/>
          </a:xfrm>
          <a:prstGeom prst="bentUpArrow">
            <a:avLst>
              <a:gd name="adj1" fmla="val 16560"/>
              <a:gd name="adj2" fmla="val 11497"/>
              <a:gd name="adj3" fmla="val 23312"/>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5" name="Bent-Up Arrow 14">
            <a:extLst>
              <a:ext uri="{FF2B5EF4-FFF2-40B4-BE49-F238E27FC236}">
                <a16:creationId xmlns:a16="http://schemas.microsoft.com/office/drawing/2014/main" id="{2EFEE4E8-20B5-E242-8128-7FAF6237428E}"/>
              </a:ext>
            </a:extLst>
          </p:cNvPr>
          <p:cNvSpPr/>
          <p:nvPr/>
        </p:nvSpPr>
        <p:spPr>
          <a:xfrm flipV="1">
            <a:off x="3048748" y="2637062"/>
            <a:ext cx="690794" cy="253093"/>
          </a:xfrm>
          <a:prstGeom prst="bentUpArrow">
            <a:avLst>
              <a:gd name="adj1" fmla="val 26237"/>
              <a:gd name="adj2" fmla="val 24626"/>
              <a:gd name="adj3" fmla="val 33440"/>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6" name="Text Placeholder 6">
            <a:extLst>
              <a:ext uri="{FF2B5EF4-FFF2-40B4-BE49-F238E27FC236}">
                <a16:creationId xmlns:a16="http://schemas.microsoft.com/office/drawing/2014/main" id="{168EE0C6-3108-0540-8C88-EB687B908C93}"/>
              </a:ext>
            </a:extLst>
          </p:cNvPr>
          <p:cNvSpPr txBox="1">
            <a:spLocks/>
          </p:cNvSpPr>
          <p:nvPr/>
        </p:nvSpPr>
        <p:spPr bwMode="auto">
          <a:xfrm>
            <a:off x="5880326" y="2615981"/>
            <a:ext cx="2670743" cy="2944286"/>
          </a:xfrm>
          <a:prstGeom prst="rect">
            <a:avLst/>
          </a:prstGeom>
          <a:solidFill>
            <a:schemeClr val="accent1">
              <a:lumMod val="20000"/>
              <a:lumOff val="80000"/>
            </a:schemeClr>
          </a:solidFill>
          <a:ln>
            <a:noFill/>
          </a:ln>
          <a:effectLst/>
          <a:extLst>
            <a:ext uri="{FAA26D3D-D897-4be2-8F04-BA451C77F1D7}">
              <ma14:placeholderFlag xmlns:ma14="http://schemas.microsoft.com/office/mac/drawingml/2011/main" xmlns="" val="1"/>
            </a:ext>
          </a:extLst>
        </p:spPr>
        <p:txBody>
          <a:bodyPr vert="horz" wrap="square" lIns="68536" tIns="34269" rIns="68536" bIns="34269" numCol="1" anchor="t" anchorCtr="0" compatLnSpc="1">
            <a:prstTxWarp prst="textNoShape">
              <a:avLst/>
            </a:prstTxWarp>
            <a:normAutofit fontScale="77500" lnSpcReduction="20000"/>
          </a:bodyPr>
          <a:lstStyle>
            <a:lvl1pPr marL="342796" indent="-342796" algn="l" rtl="0" eaLnBrk="0" fontAlgn="base" hangingPunct="0">
              <a:spcBef>
                <a:spcPct val="20000"/>
              </a:spcBef>
              <a:spcAft>
                <a:spcPct val="0"/>
              </a:spcAft>
              <a:buClr>
                <a:schemeClr val="accent1"/>
              </a:buClr>
              <a:buSzPct val="65000"/>
              <a:buFont typeface="Wingdings" charset="0"/>
              <a:buChar char="n"/>
              <a:defRPr sz="3000">
                <a:solidFill>
                  <a:schemeClr val="tx1"/>
                </a:solidFill>
                <a:latin typeface="+mn-lt"/>
                <a:ea typeface="+mn-ea"/>
                <a:cs typeface="ＭＳ Ｐゴシック" charset="0"/>
              </a:defRPr>
            </a:lvl1pPr>
            <a:lvl2pPr marL="669719" indent="-325338" algn="l" rtl="0" eaLnBrk="0" fontAlgn="base" hangingPunct="0">
              <a:spcBef>
                <a:spcPct val="20000"/>
              </a:spcBef>
              <a:spcAft>
                <a:spcPct val="0"/>
              </a:spcAft>
              <a:buClr>
                <a:schemeClr val="accent2"/>
              </a:buClr>
              <a:buSzPct val="60000"/>
              <a:buFont typeface="Wingdings" charset="0"/>
              <a:buChar char="q"/>
              <a:defRPr sz="2600">
                <a:solidFill>
                  <a:schemeClr val="tx1"/>
                </a:solidFill>
                <a:latin typeface="+mn-lt"/>
                <a:ea typeface="+mn-ea"/>
              </a:defRPr>
            </a:lvl2pPr>
            <a:lvl3pPr marL="1022037" indent="-350730" algn="l" rtl="0" eaLnBrk="0" fontAlgn="base" hangingPunct="0">
              <a:spcBef>
                <a:spcPct val="20000"/>
              </a:spcBef>
              <a:spcAft>
                <a:spcPct val="0"/>
              </a:spcAft>
              <a:buClr>
                <a:schemeClr val="accent1"/>
              </a:buClr>
              <a:buSzPct val="65000"/>
              <a:buFont typeface="Wingdings" charset="0"/>
              <a:buChar char="n"/>
              <a:defRPr sz="2200">
                <a:solidFill>
                  <a:schemeClr val="tx1"/>
                </a:solidFill>
                <a:latin typeface="+mn-lt"/>
                <a:ea typeface="+mn-ea"/>
              </a:defRPr>
            </a:lvl3pPr>
            <a:lvl4pPr marL="1339439" indent="-315817" algn="l" rtl="0" eaLnBrk="0" fontAlgn="base" hangingPunct="0">
              <a:spcBef>
                <a:spcPct val="20000"/>
              </a:spcBef>
              <a:spcAft>
                <a:spcPct val="0"/>
              </a:spcAft>
              <a:buClr>
                <a:schemeClr val="accent2"/>
              </a:buClr>
              <a:buSzPct val="70000"/>
              <a:buFont typeface="Wingdings" charset="0"/>
              <a:buChar char="q"/>
              <a:defRPr sz="2000">
                <a:solidFill>
                  <a:schemeClr val="tx1"/>
                </a:solidFill>
                <a:latin typeface="+mn-lt"/>
                <a:ea typeface="+mn-ea"/>
              </a:defRPr>
            </a:lvl4pPr>
            <a:lvl5pPr marL="1679059" indent="-338035" algn="l" rtl="0" eaLnBrk="0" fontAlgn="base" hangingPunct="0">
              <a:spcBef>
                <a:spcPct val="20000"/>
              </a:spcBef>
              <a:spcAft>
                <a:spcPct val="0"/>
              </a:spcAft>
              <a:buClr>
                <a:schemeClr val="accent1"/>
              </a:buClr>
              <a:buSzPct val="75000"/>
              <a:buFont typeface="Wingdings" charset="0"/>
              <a:buChar char="§"/>
              <a:defRPr sz="2000">
                <a:solidFill>
                  <a:schemeClr val="tx1"/>
                </a:solidFill>
                <a:latin typeface="+mn-lt"/>
                <a:ea typeface="+mn-ea"/>
              </a:defRPr>
            </a:lvl5pPr>
            <a:lvl6pPr marL="2136120"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6pPr>
            <a:lvl7pPr marL="2593178"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7pPr>
            <a:lvl8pPr marL="3050239"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8pPr>
            <a:lvl9pPr marL="3507296"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9pPr>
          </a:lstStyle>
          <a:p>
            <a:pPr marL="0" indent="0">
              <a:spcBef>
                <a:spcPts val="0"/>
              </a:spcBef>
              <a:buNone/>
            </a:pPr>
            <a:endParaRPr lang="en-GB" sz="1725" u="sng" dirty="0">
              <a:solidFill>
                <a:srgbClr val="000090"/>
              </a:solidFill>
            </a:endParaRPr>
          </a:p>
          <a:p>
            <a:pPr marL="0" indent="0">
              <a:spcBef>
                <a:spcPts val="0"/>
              </a:spcBef>
              <a:buNone/>
            </a:pPr>
            <a:r>
              <a:rPr lang="en-GB" sz="1725" u="sng" dirty="0">
                <a:solidFill>
                  <a:srgbClr val="000090"/>
                </a:solidFill>
              </a:rPr>
              <a:t>Nb</a:t>
            </a:r>
            <a:r>
              <a:rPr lang="en-GB" sz="1725" u="sng" baseline="-25000" dirty="0">
                <a:solidFill>
                  <a:srgbClr val="000090"/>
                </a:solidFill>
              </a:rPr>
              <a:t>3</a:t>
            </a:r>
            <a:r>
              <a:rPr lang="en-GB" sz="1725" u="sng" dirty="0">
                <a:solidFill>
                  <a:srgbClr val="000090"/>
                </a:solidFill>
              </a:rPr>
              <a:t>Sn</a:t>
            </a:r>
          </a:p>
          <a:p>
            <a:pPr>
              <a:spcBef>
                <a:spcPts val="0"/>
              </a:spcBef>
            </a:pPr>
            <a:endParaRPr lang="en-GB" sz="1500" u="sng" dirty="0">
              <a:solidFill>
                <a:srgbClr val="000090"/>
              </a:solidFill>
            </a:endParaRPr>
          </a:p>
          <a:p>
            <a:pPr>
              <a:spcBef>
                <a:spcPts val="0"/>
              </a:spcBef>
            </a:pPr>
            <a:r>
              <a:rPr lang="en-GB" sz="1500" dirty="0"/>
              <a:t>HL-LHC with 11-12T</a:t>
            </a:r>
          </a:p>
          <a:p>
            <a:pPr>
              <a:spcBef>
                <a:spcPts val="0"/>
              </a:spcBef>
            </a:pPr>
            <a:r>
              <a:rPr lang="en-GB" sz="1500" dirty="0"/>
              <a:t>16 T for HEP</a:t>
            </a:r>
          </a:p>
          <a:p>
            <a:pPr>
              <a:spcBef>
                <a:spcPts val="0"/>
              </a:spcBef>
            </a:pPr>
            <a:r>
              <a:rPr lang="en-GB" sz="1500" dirty="0"/>
              <a:t>Almost a commodity!</a:t>
            </a:r>
          </a:p>
          <a:p>
            <a:pPr lvl="1">
              <a:spcBef>
                <a:spcPts val="0"/>
              </a:spcBef>
            </a:pPr>
            <a:r>
              <a:rPr lang="en-GB" sz="1500" dirty="0"/>
              <a:t>15-20 t per year for MRI</a:t>
            </a:r>
          </a:p>
          <a:p>
            <a:pPr lvl="1">
              <a:spcBef>
                <a:spcPts val="0"/>
              </a:spcBef>
            </a:pPr>
            <a:r>
              <a:rPr lang="en-GB" sz="1500" dirty="0"/>
              <a:t>ITER needs 500 t</a:t>
            </a:r>
          </a:p>
          <a:p>
            <a:pPr>
              <a:spcBef>
                <a:spcPts val="0"/>
              </a:spcBef>
            </a:pPr>
            <a:r>
              <a:rPr lang="en-GB" sz="1500" dirty="0"/>
              <a:t>ca x5 cost LHC </a:t>
            </a:r>
            <a:r>
              <a:rPr lang="en-GB" sz="1500" dirty="0" err="1"/>
              <a:t>Nb-Ti</a:t>
            </a:r>
            <a:endParaRPr lang="en-GB" sz="1500" dirty="0"/>
          </a:p>
          <a:p>
            <a:pPr>
              <a:spcBef>
                <a:spcPts val="0"/>
              </a:spcBef>
            </a:pPr>
            <a:r>
              <a:rPr lang="en-GB" sz="1500" dirty="0"/>
              <a:t>Brittle material</a:t>
            </a:r>
          </a:p>
          <a:p>
            <a:pPr marL="258286" lvl="1" indent="0">
              <a:spcBef>
                <a:spcPts val="0"/>
              </a:spcBef>
              <a:buNone/>
            </a:pPr>
            <a:endParaRPr lang="en-GB" sz="1200" dirty="0"/>
          </a:p>
          <a:p>
            <a:pPr marL="258286" lvl="1" indent="0">
              <a:spcBef>
                <a:spcPts val="0"/>
              </a:spcBef>
              <a:buNone/>
            </a:pPr>
            <a:endParaRPr lang="en-GB" sz="1200" dirty="0"/>
          </a:p>
          <a:p>
            <a:pPr marL="258286" lvl="1" indent="0">
              <a:spcBef>
                <a:spcPts val="0"/>
              </a:spcBef>
              <a:buNone/>
            </a:pPr>
            <a:endParaRPr lang="en-GB" sz="1200" dirty="0"/>
          </a:p>
          <a:p>
            <a:pPr marL="0" indent="0">
              <a:spcBef>
                <a:spcPts val="0"/>
              </a:spcBef>
              <a:buNone/>
            </a:pPr>
            <a:r>
              <a:rPr lang="en-GB" sz="1725" u="sng" dirty="0">
                <a:solidFill>
                  <a:srgbClr val="000090"/>
                </a:solidFill>
              </a:rPr>
              <a:t>HTS</a:t>
            </a:r>
            <a:r>
              <a:rPr lang="en-GB" sz="1725" dirty="0">
                <a:solidFill>
                  <a:srgbClr val="000090"/>
                </a:solidFill>
              </a:rPr>
              <a:t> (needed </a:t>
            </a:r>
            <a:r>
              <a:rPr lang="en-GB" sz="1725" dirty="0">
                <a:solidFill>
                  <a:srgbClr val="000090"/>
                </a:solidFill>
                <a:sym typeface="Wingdings"/>
              </a:rPr>
              <a:t> 20 T)</a:t>
            </a:r>
          </a:p>
          <a:p>
            <a:pPr marL="0" indent="0">
              <a:spcBef>
                <a:spcPts val="0"/>
              </a:spcBef>
              <a:buNone/>
            </a:pPr>
            <a:r>
              <a:rPr lang="en-GB" sz="1725" dirty="0">
                <a:solidFill>
                  <a:srgbClr val="000090"/>
                </a:solidFill>
                <a:sym typeface="Wingdings"/>
              </a:rPr>
              <a:t>       on going R&amp;D!</a:t>
            </a:r>
          </a:p>
          <a:p>
            <a:pPr marL="0" indent="0">
              <a:spcBef>
                <a:spcPts val="0"/>
              </a:spcBef>
              <a:buNone/>
            </a:pPr>
            <a:endParaRPr lang="en-GB" sz="1200" dirty="0">
              <a:solidFill>
                <a:srgbClr val="000090"/>
              </a:solidFill>
              <a:sym typeface="Wingdings"/>
            </a:endParaRPr>
          </a:p>
          <a:p>
            <a:pPr>
              <a:spcBef>
                <a:spcPts val="0"/>
              </a:spcBef>
            </a:pPr>
            <a:r>
              <a:rPr lang="en-GB" sz="1500" dirty="0">
                <a:sym typeface="Wingdings"/>
              </a:rPr>
              <a:t>Bi-2212: cost today 2-5x Nb</a:t>
            </a:r>
            <a:r>
              <a:rPr lang="en-GB" sz="1500" baseline="-25000" dirty="0">
                <a:sym typeface="Wingdings"/>
              </a:rPr>
              <a:t>3</a:t>
            </a:r>
            <a:r>
              <a:rPr lang="en-GB" sz="1500" dirty="0">
                <a:sym typeface="Wingdings"/>
              </a:rPr>
              <a:t>Sn</a:t>
            </a:r>
          </a:p>
          <a:p>
            <a:pPr>
              <a:spcBef>
                <a:spcPts val="0"/>
              </a:spcBef>
            </a:pPr>
            <a:r>
              <a:rPr lang="en-GB" sz="1500" dirty="0">
                <a:sym typeface="Wingdings"/>
              </a:rPr>
              <a:t>YBCO: cost today 10x Nb</a:t>
            </a:r>
            <a:r>
              <a:rPr lang="en-GB" sz="1500" baseline="-25000" dirty="0">
                <a:sym typeface="Wingdings"/>
              </a:rPr>
              <a:t>3</a:t>
            </a:r>
            <a:r>
              <a:rPr lang="en-GB" sz="1500" dirty="0">
                <a:sym typeface="Wingdings"/>
              </a:rPr>
              <a:t>Sn</a:t>
            </a:r>
            <a:endParaRPr lang="en-GB" sz="1575" dirty="0"/>
          </a:p>
          <a:p>
            <a:endParaRPr lang="en-GB" sz="1275" dirty="0"/>
          </a:p>
        </p:txBody>
      </p:sp>
      <p:sp>
        <p:nvSpPr>
          <p:cNvPr id="6" name="TextBox 5">
            <a:extLst>
              <a:ext uri="{FF2B5EF4-FFF2-40B4-BE49-F238E27FC236}">
                <a16:creationId xmlns:a16="http://schemas.microsoft.com/office/drawing/2014/main" id="{E226B2DD-C9FE-3C41-AD7B-565227E73D8D}"/>
              </a:ext>
            </a:extLst>
          </p:cNvPr>
          <p:cNvSpPr txBox="1"/>
          <p:nvPr/>
        </p:nvSpPr>
        <p:spPr>
          <a:xfrm>
            <a:off x="34129" y="3750469"/>
            <a:ext cx="1348446" cy="1754326"/>
          </a:xfrm>
          <a:prstGeom prst="rect">
            <a:avLst/>
          </a:prstGeom>
          <a:noFill/>
        </p:spPr>
        <p:txBody>
          <a:bodyPr wrap="none" rtlCol="0">
            <a:spAutoFit/>
          </a:bodyPr>
          <a:lstStyle/>
          <a:p>
            <a:r>
              <a:rPr lang="en-US" sz="1350" dirty="0">
                <a:solidFill>
                  <a:srgbClr val="00B050"/>
                </a:solidFill>
              </a:rPr>
              <a:t>-Higher </a:t>
            </a:r>
            <a:r>
              <a:rPr lang="en-US" sz="1350" dirty="0" err="1">
                <a:solidFill>
                  <a:srgbClr val="00B050"/>
                </a:solidFill>
              </a:rPr>
              <a:t>Jc</a:t>
            </a:r>
            <a:endParaRPr lang="en-US" sz="1350" dirty="0">
              <a:solidFill>
                <a:srgbClr val="00B050"/>
              </a:solidFill>
            </a:endParaRPr>
          </a:p>
          <a:p>
            <a:endParaRPr lang="en-US" sz="1350" dirty="0">
              <a:solidFill>
                <a:srgbClr val="00B050"/>
              </a:solidFill>
            </a:endParaRPr>
          </a:p>
          <a:p>
            <a:r>
              <a:rPr lang="en-US" sz="1350" dirty="0">
                <a:solidFill>
                  <a:srgbClr val="FF0000"/>
                </a:solidFill>
              </a:rPr>
              <a:t>-Brittle material</a:t>
            </a:r>
          </a:p>
          <a:p>
            <a:r>
              <a:rPr lang="en-US" sz="1350" dirty="0">
                <a:solidFill>
                  <a:srgbClr val="FF0000"/>
                </a:solidFill>
                <a:sym typeface="Wingdings" pitchFamily="2" charset="2"/>
              </a:rPr>
              <a:t> t</a:t>
            </a:r>
            <a:r>
              <a:rPr lang="en-US" sz="1350" dirty="0">
                <a:solidFill>
                  <a:srgbClr val="FF0000"/>
                </a:solidFill>
              </a:rPr>
              <a:t>echnically </a:t>
            </a:r>
          </a:p>
          <a:p>
            <a:r>
              <a:rPr lang="en-US" sz="1350" dirty="0">
                <a:solidFill>
                  <a:srgbClr val="FF0000"/>
                </a:solidFill>
              </a:rPr>
              <a:t>     challenging</a:t>
            </a:r>
          </a:p>
          <a:p>
            <a:r>
              <a:rPr lang="en-US" sz="1350" dirty="0">
                <a:solidFill>
                  <a:srgbClr val="FF0000"/>
                </a:solidFill>
              </a:rPr>
              <a:t>-More </a:t>
            </a:r>
          </a:p>
          <a:p>
            <a:r>
              <a:rPr lang="en-US" sz="1350" dirty="0">
                <a:solidFill>
                  <a:srgbClr val="FF0000"/>
                </a:solidFill>
              </a:rPr>
              <a:t>  expensive</a:t>
            </a:r>
          </a:p>
          <a:p>
            <a:r>
              <a:rPr lang="en-US" sz="1350" dirty="0">
                <a:solidFill>
                  <a:srgbClr val="FF0000"/>
                </a:solidFill>
              </a:rPr>
              <a:t>   then </a:t>
            </a:r>
            <a:r>
              <a:rPr lang="en-US" sz="1350" dirty="0" err="1">
                <a:solidFill>
                  <a:srgbClr val="FF0000"/>
                </a:solidFill>
              </a:rPr>
              <a:t>NbTi</a:t>
            </a:r>
            <a:endParaRPr lang="en-US" sz="1350" dirty="0">
              <a:solidFill>
                <a:srgbClr val="FF0000"/>
              </a:solidFill>
            </a:endParaRPr>
          </a:p>
        </p:txBody>
      </p:sp>
    </p:spTree>
    <p:extLst>
      <p:ext uri="{BB962C8B-B14F-4D97-AF65-F5344CB8AC3E}">
        <p14:creationId xmlns:p14="http://schemas.microsoft.com/office/powerpoint/2010/main" val="328948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par>
                          <p:cTn id="28" fill="hold">
                            <p:stCondLst>
                              <p:cond delay="500"/>
                            </p:stCondLst>
                            <p:childTnLst>
                              <p:par>
                                <p:cTn id="29" presetID="9"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dissolv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dissolv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animBg="1"/>
      <p:bldP spid="16" grpId="0" animBg="1"/>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550" y="188640"/>
            <a:ext cx="8643938" cy="741676"/>
          </a:xfrm>
        </p:spPr>
        <p:txBody>
          <a:bodyPr>
            <a:noAutofit/>
          </a:bodyPr>
          <a:lstStyle/>
          <a:p>
            <a:r>
              <a:rPr lang="en-US" sz="4000" u="sng" dirty="0" err="1">
                <a:solidFill>
                  <a:srgbClr val="FF0000"/>
                </a:solidFill>
              </a:rPr>
              <a:t>Muon</a:t>
            </a:r>
            <a:r>
              <a:rPr lang="en-US" sz="4000" u="sng" dirty="0">
                <a:solidFill>
                  <a:srgbClr val="FF0000"/>
                </a:solidFill>
              </a:rPr>
              <a:t> Collider Concept:</a:t>
            </a:r>
          </a:p>
        </p:txBody>
      </p:sp>
      <p:sp>
        <p:nvSpPr>
          <p:cNvPr id="7" name="Rectangle 5"/>
          <p:cNvSpPr>
            <a:spLocks noChangeArrowheads="1"/>
          </p:cNvSpPr>
          <p:nvPr/>
        </p:nvSpPr>
        <p:spPr bwMode="auto">
          <a:xfrm>
            <a:off x="248920" y="3980613"/>
            <a:ext cx="2854960" cy="936313"/>
          </a:xfrm>
          <a:prstGeom prst="rect">
            <a:avLst/>
          </a:prstGeom>
          <a:noFill/>
          <a:ln w="9525">
            <a:noFill/>
            <a:miter lim="800000"/>
            <a:headEnd/>
            <a:tailEnd/>
          </a:ln>
        </p:spPr>
        <p:txBody>
          <a:bodyPr wrap="square" lIns="91345" tIns="45673" rIns="91345" bIns="45673">
            <a:spAutoFit/>
          </a:bodyPr>
          <a:lstStyle/>
          <a:p>
            <a:pPr algn="l" defTabSz="913462"/>
            <a:r>
              <a:rPr lang="en-US" sz="1800" dirty="0">
                <a:solidFill>
                  <a:srgbClr val="0000FF"/>
                </a:solidFill>
                <a:latin typeface="Arial"/>
                <a:sym typeface="Symbol" pitchFamily="18" charset="2"/>
              </a:rPr>
              <a:t>Proton source:  </a:t>
            </a:r>
          </a:p>
          <a:p>
            <a:pPr algn="l" defTabSz="913462"/>
            <a:r>
              <a:rPr lang="en-US" sz="1800" dirty="0">
                <a:solidFill>
                  <a:srgbClr val="0000FF"/>
                </a:solidFill>
                <a:latin typeface="Arial"/>
                <a:sym typeface="Symbol" pitchFamily="18" charset="2"/>
              </a:rPr>
              <a:t>Up to 4 MW, </a:t>
            </a:r>
          </a:p>
          <a:p>
            <a:pPr algn="l" defTabSz="913462"/>
            <a:r>
              <a:rPr lang="en-US" sz="1800" dirty="0">
                <a:solidFill>
                  <a:srgbClr val="0000FF"/>
                </a:solidFill>
                <a:latin typeface="Arial"/>
                <a:sym typeface="Symbol" pitchFamily="18" charset="2"/>
              </a:rPr>
              <a:t>with 2±1 ns long bunches</a:t>
            </a:r>
            <a:endParaRPr lang="en-US" sz="1800" dirty="0">
              <a:solidFill>
                <a:srgbClr val="0000FF"/>
              </a:solidFill>
              <a:latin typeface="Arial"/>
            </a:endParaRPr>
          </a:p>
        </p:txBody>
      </p:sp>
      <p:sp>
        <p:nvSpPr>
          <p:cNvPr id="8" name="Rectangle 6"/>
          <p:cNvSpPr>
            <a:spLocks noChangeArrowheads="1"/>
          </p:cNvSpPr>
          <p:nvPr/>
        </p:nvSpPr>
        <p:spPr bwMode="auto">
          <a:xfrm>
            <a:off x="3083560" y="3980596"/>
            <a:ext cx="2250440" cy="2342948"/>
          </a:xfrm>
          <a:prstGeom prst="rect">
            <a:avLst/>
          </a:prstGeom>
          <a:noFill/>
          <a:ln w="9525">
            <a:noFill/>
            <a:miter lim="800000"/>
            <a:headEnd/>
            <a:tailEnd/>
          </a:ln>
        </p:spPr>
        <p:txBody>
          <a:bodyPr wrap="square" lIns="91345" tIns="45673" rIns="91345" bIns="45673">
            <a:spAutoFit/>
          </a:bodyPr>
          <a:lstStyle/>
          <a:p>
            <a:pPr algn="l" defTabSz="913462"/>
            <a:r>
              <a:rPr lang="en-US" sz="1800" dirty="0">
                <a:solidFill>
                  <a:srgbClr val="0000FF"/>
                </a:solidFill>
                <a:latin typeface="Arial"/>
                <a:sym typeface="Symbol" pitchFamily="18" charset="2"/>
              </a:rPr>
              <a:t>Goal: </a:t>
            </a:r>
            <a:br>
              <a:rPr lang="en-US" sz="1800" dirty="0">
                <a:solidFill>
                  <a:srgbClr val="0000FF"/>
                </a:solidFill>
                <a:latin typeface="Arial"/>
                <a:sym typeface="Symbol" pitchFamily="18" charset="2"/>
              </a:rPr>
            </a:br>
            <a:r>
              <a:rPr lang="en-US" sz="1800" dirty="0">
                <a:solidFill>
                  <a:srgbClr val="0000FF"/>
                </a:solidFill>
                <a:latin typeface="Arial"/>
                <a:sym typeface="Symbol" pitchFamily="18" charset="2"/>
              </a:rPr>
              <a:t>Produce a high intensity  </a:t>
            </a:r>
            <a:r>
              <a:rPr lang="en-US" sz="1800" dirty="0">
                <a:solidFill>
                  <a:srgbClr val="0000FF"/>
                </a:solidFill>
                <a:latin typeface="Symbol" charset="2"/>
                <a:cs typeface="Symbol" charset="2"/>
                <a:sym typeface="Symbol" pitchFamily="18" charset="2"/>
              </a:rPr>
              <a:t>m</a:t>
            </a:r>
            <a:r>
              <a:rPr lang="en-US" sz="1800" dirty="0">
                <a:solidFill>
                  <a:srgbClr val="0000FF"/>
                </a:solidFill>
                <a:latin typeface="Arial"/>
                <a:sym typeface="Symbol" pitchFamily="18" charset="2"/>
              </a:rPr>
              <a:t> beam whose 6D phase space is reduced by a factor of ~10</a:t>
            </a:r>
            <a:r>
              <a:rPr lang="en-US" sz="1800" baseline="30000" dirty="0">
                <a:solidFill>
                  <a:srgbClr val="0000FF"/>
                </a:solidFill>
                <a:latin typeface="Arial"/>
                <a:sym typeface="Symbol" pitchFamily="18" charset="2"/>
              </a:rPr>
              <a:t>6</a:t>
            </a:r>
            <a:r>
              <a:rPr lang="en-US" sz="1800" dirty="0">
                <a:solidFill>
                  <a:srgbClr val="0000FF"/>
                </a:solidFill>
                <a:latin typeface="Arial"/>
                <a:sym typeface="Symbol" pitchFamily="18" charset="2"/>
              </a:rPr>
              <a:t> from its value at the production target</a:t>
            </a:r>
          </a:p>
        </p:txBody>
      </p:sp>
      <p:sp>
        <p:nvSpPr>
          <p:cNvPr id="9" name="Rectangle 7"/>
          <p:cNvSpPr>
            <a:spLocks noChangeArrowheads="1"/>
          </p:cNvSpPr>
          <p:nvPr/>
        </p:nvSpPr>
        <p:spPr bwMode="auto">
          <a:xfrm>
            <a:off x="7666892" y="3980597"/>
            <a:ext cx="1447800" cy="2624275"/>
          </a:xfrm>
          <a:prstGeom prst="rect">
            <a:avLst/>
          </a:prstGeom>
          <a:noFill/>
          <a:ln w="9525">
            <a:noFill/>
            <a:miter lim="800000"/>
            <a:headEnd/>
            <a:tailEnd/>
          </a:ln>
        </p:spPr>
        <p:txBody>
          <a:bodyPr wrap="square" lIns="91345" tIns="45673" rIns="91345" bIns="45673">
            <a:spAutoFit/>
          </a:bodyPr>
          <a:lstStyle/>
          <a:p>
            <a:pPr algn="l" defTabSz="913462"/>
            <a:r>
              <a:rPr lang="en-US" sz="1800" dirty="0">
                <a:solidFill>
                  <a:srgbClr val="0000FF"/>
                </a:solidFill>
                <a:latin typeface="Arial"/>
                <a:sym typeface="Symbol" pitchFamily="18" charset="2"/>
              </a:rPr>
              <a:t>Collider up to 6-10TeV 2 detectors: </a:t>
            </a:r>
          </a:p>
          <a:p>
            <a:pPr algn="l" defTabSz="913462"/>
            <a:endParaRPr lang="en-US" sz="1800" dirty="0">
              <a:solidFill>
                <a:srgbClr val="0000FF"/>
              </a:solidFill>
              <a:latin typeface="Arial"/>
              <a:sym typeface="Symbol" pitchFamily="18" charset="2"/>
            </a:endParaRPr>
          </a:p>
          <a:p>
            <a:pPr algn="l" defTabSz="913462"/>
            <a:r>
              <a:rPr lang="en-US" sz="1800" dirty="0">
                <a:solidFill>
                  <a:srgbClr val="0000FF"/>
                </a:solidFill>
                <a:latin typeface="Arial"/>
                <a:sym typeface="Symbol" pitchFamily="18" charset="2"/>
              </a:rPr>
              <a:t>√s = 3 </a:t>
            </a:r>
            <a:r>
              <a:rPr lang="en-US" sz="1800" dirty="0" err="1">
                <a:solidFill>
                  <a:srgbClr val="0000FF"/>
                </a:solidFill>
                <a:latin typeface="Arial"/>
                <a:sym typeface="Symbol" pitchFamily="18" charset="2"/>
              </a:rPr>
              <a:t>TeV</a:t>
            </a:r>
            <a:r>
              <a:rPr lang="en-US" sz="1800" dirty="0">
                <a:solidFill>
                  <a:srgbClr val="0000FF"/>
                </a:solidFill>
                <a:latin typeface="Arial"/>
                <a:sym typeface="Symbol" pitchFamily="18" charset="2"/>
              </a:rPr>
              <a:t> </a:t>
            </a:r>
          </a:p>
          <a:p>
            <a:pPr algn="l" defTabSz="913462"/>
            <a:r>
              <a:rPr lang="en-US" sz="1800" dirty="0" err="1">
                <a:solidFill>
                  <a:srgbClr val="0000FF"/>
                </a:solidFill>
                <a:latin typeface="Arial"/>
                <a:sym typeface="Symbol" pitchFamily="18" charset="2"/>
              </a:rPr>
              <a:t>Circ</a:t>
            </a:r>
            <a:r>
              <a:rPr lang="en-US" sz="1800" dirty="0">
                <a:solidFill>
                  <a:srgbClr val="0000FF"/>
                </a:solidFill>
                <a:latin typeface="Arial"/>
                <a:sym typeface="Symbol" pitchFamily="18" charset="2"/>
              </a:rPr>
              <a:t>: 4.5km</a:t>
            </a:r>
            <a:br>
              <a:rPr lang="en-US" sz="1800" dirty="0">
                <a:solidFill>
                  <a:srgbClr val="0000FF"/>
                </a:solidFill>
                <a:latin typeface="Arial"/>
                <a:sym typeface="Symbol" pitchFamily="18" charset="2"/>
              </a:rPr>
            </a:br>
            <a:r>
              <a:rPr lang="en-US" sz="1800" i="1" dirty="0">
                <a:solidFill>
                  <a:srgbClr val="0000FF"/>
                </a:solidFill>
                <a:latin typeface="Arial"/>
                <a:sym typeface="Symbol" pitchFamily="18" charset="2"/>
              </a:rPr>
              <a:t>L</a:t>
            </a:r>
            <a:r>
              <a:rPr lang="en-US" sz="1800" dirty="0">
                <a:solidFill>
                  <a:srgbClr val="0000FF"/>
                </a:solidFill>
                <a:latin typeface="Arial"/>
                <a:sym typeface="Symbol" pitchFamily="18" charset="2"/>
              </a:rPr>
              <a:t> = 3×10</a:t>
            </a:r>
            <a:r>
              <a:rPr lang="en-US" sz="1800" baseline="30000" dirty="0">
                <a:solidFill>
                  <a:srgbClr val="0000FF"/>
                </a:solidFill>
                <a:latin typeface="Arial"/>
                <a:sym typeface="Symbol" pitchFamily="18" charset="2"/>
              </a:rPr>
              <a:t>34</a:t>
            </a:r>
            <a:r>
              <a:rPr lang="en-US" sz="1800" dirty="0">
                <a:solidFill>
                  <a:srgbClr val="0000FF"/>
                </a:solidFill>
                <a:latin typeface="Arial"/>
                <a:sym typeface="Symbol" pitchFamily="18" charset="2"/>
              </a:rPr>
              <a:t> cm</a:t>
            </a:r>
            <a:r>
              <a:rPr lang="en-US" sz="1800" baseline="30000" dirty="0">
                <a:solidFill>
                  <a:srgbClr val="0000FF"/>
                </a:solidFill>
                <a:latin typeface="Arial"/>
                <a:sym typeface="Symbol" pitchFamily="18" charset="2"/>
              </a:rPr>
              <a:t>-2</a:t>
            </a:r>
            <a:r>
              <a:rPr lang="en-US" sz="1800" dirty="0">
                <a:solidFill>
                  <a:srgbClr val="0000FF"/>
                </a:solidFill>
                <a:latin typeface="Arial"/>
                <a:sym typeface="Symbol" pitchFamily="18" charset="2"/>
              </a:rPr>
              <a:t>s</a:t>
            </a:r>
            <a:r>
              <a:rPr lang="en-US" sz="1800" baseline="30000" dirty="0">
                <a:solidFill>
                  <a:srgbClr val="0000FF"/>
                </a:solidFill>
                <a:latin typeface="Arial"/>
                <a:sym typeface="Symbol" pitchFamily="18" charset="2"/>
              </a:rPr>
              <a:t>-1</a:t>
            </a:r>
            <a:br>
              <a:rPr lang="en-US" sz="1800" baseline="30000" dirty="0">
                <a:solidFill>
                  <a:srgbClr val="0000FF"/>
                </a:solidFill>
                <a:latin typeface="Arial"/>
                <a:sym typeface="Symbol" pitchFamily="18" charset="2"/>
              </a:rPr>
            </a:br>
            <a:endParaRPr lang="en-US" sz="1800" dirty="0">
              <a:solidFill>
                <a:srgbClr val="0000FF"/>
              </a:solidFill>
              <a:latin typeface="Arial"/>
              <a:sym typeface="Symbol" pitchFamily="18" charset="2"/>
            </a:endParaRPr>
          </a:p>
        </p:txBody>
      </p:sp>
      <p:sp>
        <p:nvSpPr>
          <p:cNvPr id="11" name="Right Brace 10"/>
          <p:cNvSpPr/>
          <p:nvPr/>
        </p:nvSpPr>
        <p:spPr>
          <a:xfrm rot="5400000">
            <a:off x="2612092" y="994621"/>
            <a:ext cx="333375" cy="5374640"/>
          </a:xfrm>
          <a:prstGeom prst="rightBrace">
            <a:avLst>
              <a:gd name="adj1" fmla="val 8333"/>
              <a:gd name="adj2" fmla="val 37524"/>
            </a:avLst>
          </a:prstGeom>
          <a:ln>
            <a:solidFill>
              <a:srgbClr val="282185"/>
            </a:solidFill>
          </a:ln>
        </p:spPr>
        <p:style>
          <a:lnRef idx="2">
            <a:schemeClr val="accent1"/>
          </a:lnRef>
          <a:fillRef idx="0">
            <a:schemeClr val="accent1"/>
          </a:fillRef>
          <a:effectRef idx="1">
            <a:schemeClr val="accent1"/>
          </a:effectRef>
          <a:fontRef idx="minor">
            <a:schemeClr val="tx1"/>
          </a:fontRef>
        </p:style>
        <p:txBody>
          <a:bodyPr lIns="91345" tIns="45673" rIns="91345" bIns="45673" rtlCol="0" anchor="ctr"/>
          <a:lstStyle/>
          <a:p>
            <a:pPr defTabSz="913462"/>
            <a:endParaRPr lang="en-US" sz="1800">
              <a:solidFill>
                <a:srgbClr val="000000"/>
              </a:solidFill>
              <a:latin typeface="Arial"/>
            </a:endParaRPr>
          </a:p>
        </p:txBody>
      </p:sp>
      <p:sp>
        <p:nvSpPr>
          <p:cNvPr id="13" name="Rectangle 7"/>
          <p:cNvSpPr>
            <a:spLocks noChangeArrowheads="1"/>
          </p:cNvSpPr>
          <p:nvPr/>
        </p:nvSpPr>
        <p:spPr bwMode="auto">
          <a:xfrm>
            <a:off x="5802923" y="4020807"/>
            <a:ext cx="1447800" cy="1217640"/>
          </a:xfrm>
          <a:prstGeom prst="rect">
            <a:avLst/>
          </a:prstGeom>
          <a:noFill/>
          <a:ln w="9525">
            <a:noFill/>
            <a:miter lim="800000"/>
            <a:headEnd/>
            <a:tailEnd/>
          </a:ln>
        </p:spPr>
        <p:txBody>
          <a:bodyPr wrap="square" lIns="91345" tIns="45673" rIns="91345" bIns="45673">
            <a:spAutoFit/>
          </a:bodyPr>
          <a:lstStyle/>
          <a:p>
            <a:pPr algn="l" defTabSz="913462"/>
            <a:r>
              <a:rPr lang="en-US" sz="1800" dirty="0">
                <a:solidFill>
                  <a:srgbClr val="0000FF"/>
                </a:solidFill>
                <a:latin typeface="Arial"/>
                <a:sym typeface="Symbol" pitchFamily="18" charset="2"/>
              </a:rPr>
              <a:t>Fast acceleration mitigating </a:t>
            </a:r>
            <a:r>
              <a:rPr lang="en-US" sz="1800" dirty="0" err="1">
                <a:solidFill>
                  <a:srgbClr val="0000FF"/>
                </a:solidFill>
                <a:latin typeface="Arial"/>
                <a:sym typeface="Symbol" pitchFamily="18" charset="2"/>
              </a:rPr>
              <a:t>muon</a:t>
            </a:r>
            <a:r>
              <a:rPr lang="en-US" sz="1800" dirty="0">
                <a:solidFill>
                  <a:srgbClr val="0000FF"/>
                </a:solidFill>
                <a:latin typeface="Arial"/>
                <a:sym typeface="Symbol" pitchFamily="18" charset="2"/>
              </a:rPr>
              <a:t> decay</a:t>
            </a:r>
          </a:p>
        </p:txBody>
      </p:sp>
      <p:sp>
        <p:nvSpPr>
          <p:cNvPr id="15" name="TextBox 14"/>
          <p:cNvSpPr txBox="1"/>
          <p:nvPr/>
        </p:nvSpPr>
        <p:spPr>
          <a:xfrm>
            <a:off x="91440" y="5445224"/>
            <a:ext cx="2469626" cy="611648"/>
          </a:xfrm>
          <a:prstGeom prst="rect">
            <a:avLst/>
          </a:prstGeom>
          <a:solidFill>
            <a:srgbClr val="00B0F0"/>
          </a:solidFill>
        </p:spPr>
        <p:txBody>
          <a:bodyPr wrap="none" lIns="91345" tIns="45673" rIns="91345" bIns="45673" rtlCol="0">
            <a:spAutoFit/>
          </a:bodyPr>
          <a:lstStyle/>
          <a:p>
            <a:pPr defTabSz="913462"/>
            <a:r>
              <a:rPr lang="en-US" sz="1100" b="1" dirty="0" err="1">
                <a:solidFill>
                  <a:srgbClr val="FFFF00"/>
                </a:solidFill>
                <a:latin typeface="Arial"/>
                <a:cs typeface="Arial"/>
              </a:rPr>
              <a:t>M.A.Palmer</a:t>
            </a:r>
            <a:r>
              <a:rPr lang="en-US" sz="1100" b="1" dirty="0">
                <a:solidFill>
                  <a:srgbClr val="FFFF00"/>
                </a:solidFill>
                <a:latin typeface="Arial"/>
                <a:cs typeface="Arial"/>
              </a:rPr>
              <a:t>: </a:t>
            </a:r>
            <a:r>
              <a:rPr lang="en-US" sz="1100" dirty="0">
                <a:latin typeface="Arial"/>
                <a:cs typeface="Arial"/>
              </a:rPr>
              <a:t>Muon Accelerators for</a:t>
            </a:r>
            <a:br>
              <a:rPr lang="en-US" sz="1100" dirty="0">
                <a:latin typeface="Arial"/>
                <a:cs typeface="Arial"/>
              </a:rPr>
            </a:br>
            <a:r>
              <a:rPr lang="en-US" sz="1100" dirty="0">
                <a:latin typeface="Arial"/>
                <a:cs typeface="Arial"/>
              </a:rPr>
              <a:t>High Energy Physics Applications:</a:t>
            </a:r>
            <a:br>
              <a:rPr lang="en-US" sz="1100" dirty="0">
                <a:latin typeface="Arial"/>
                <a:cs typeface="Arial"/>
              </a:rPr>
            </a:br>
            <a:r>
              <a:rPr lang="en-US" sz="1100" dirty="0" err="1">
                <a:latin typeface="Arial"/>
                <a:cs typeface="Arial"/>
              </a:rPr>
              <a:t>nSTORM</a:t>
            </a:r>
            <a:r>
              <a:rPr lang="en-US" sz="1100" dirty="0">
                <a:latin typeface="Arial"/>
                <a:cs typeface="Arial"/>
              </a:rPr>
              <a:t>, </a:t>
            </a:r>
            <a:r>
              <a:rPr lang="en-US" sz="1100" dirty="0" err="1">
                <a:latin typeface="Arial"/>
                <a:cs typeface="Arial"/>
              </a:rPr>
              <a:t>NuMAX</a:t>
            </a:r>
            <a:r>
              <a:rPr lang="en-US" sz="1100" dirty="0">
                <a:latin typeface="Arial"/>
                <a:cs typeface="Arial"/>
              </a:rPr>
              <a:t> &amp; Beyond… </a:t>
            </a:r>
            <a:r>
              <a:rPr lang="en-US" sz="1100" b="1" dirty="0">
                <a:solidFill>
                  <a:srgbClr val="FFFF00"/>
                </a:solidFill>
                <a:latin typeface="Arial"/>
                <a:cs typeface="Arial"/>
              </a:rPr>
              <a:t> </a:t>
            </a:r>
            <a:endParaRPr lang="en-GB" sz="1100" b="1" dirty="0">
              <a:solidFill>
                <a:srgbClr val="FFFF00"/>
              </a:solidFill>
              <a:latin typeface="Arial"/>
              <a:cs typeface="Aria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 y="1419519"/>
            <a:ext cx="8876270" cy="21256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2" name="Group 21"/>
          <p:cNvGrpSpPr/>
          <p:nvPr/>
        </p:nvGrpSpPr>
        <p:grpSpPr>
          <a:xfrm>
            <a:off x="2470052" y="1198765"/>
            <a:ext cx="6423925" cy="5230764"/>
            <a:chOff x="3195317" y="1796613"/>
            <a:chExt cx="9136249" cy="7439309"/>
          </a:xfrm>
        </p:grpSpPr>
        <p:grpSp>
          <p:nvGrpSpPr>
            <p:cNvPr id="23" name="Group 22"/>
            <p:cNvGrpSpPr/>
            <p:nvPr/>
          </p:nvGrpSpPr>
          <p:grpSpPr>
            <a:xfrm>
              <a:off x="3195317" y="1796613"/>
              <a:ext cx="9136249" cy="7439309"/>
              <a:chOff x="0" y="-117259"/>
              <a:chExt cx="9136249" cy="6934200"/>
            </a:xfrm>
          </p:grpSpPr>
          <p:sp>
            <p:nvSpPr>
              <p:cNvPr id="25" name="Rectangle 24"/>
              <p:cNvSpPr/>
              <p:nvPr/>
            </p:nvSpPr>
            <p:spPr>
              <a:xfrm>
                <a:off x="0" y="-117258"/>
                <a:ext cx="3073161" cy="6934199"/>
              </a:xfrm>
              <a:prstGeom prst="rect">
                <a:avLst/>
              </a:prstGeom>
              <a:solidFill>
                <a:srgbClr val="1010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a:off x="6063088" y="-117259"/>
                <a:ext cx="3073161" cy="6934200"/>
              </a:xfrm>
              <a:prstGeom prst="rect">
                <a:avLst/>
              </a:prstGeom>
              <a:solidFill>
                <a:srgbClr val="1010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p:nvGrpSpPr>
            <p:grpSpPr>
              <a:xfrm>
                <a:off x="1162944" y="-117259"/>
                <a:ext cx="6947866" cy="6934200"/>
                <a:chOff x="2997997" y="199390"/>
                <a:chExt cx="5634049" cy="6233477"/>
              </a:xfrm>
            </p:grpSpPr>
            <p:pic>
              <p:nvPicPr>
                <p:cNvPr id="28" name="Picture 27" descr="Muon_collider_site_map_072409.pdf"/>
                <p:cNvPicPr>
                  <a:picLocks noChangeAspect="1"/>
                </p:cNvPicPr>
                <p:nvPr/>
              </p:nvPicPr>
              <p:blipFill rotWithShape="1">
                <a:blip r:embed="rId3">
                  <a:extLst>
                    <a:ext uri="{28A0092B-C50C-407E-A947-70E740481C1C}">
                      <a14:useLocalDpi xmlns:a14="http://schemas.microsoft.com/office/drawing/2010/main" val="0"/>
                    </a:ext>
                  </a:extLst>
                </a:blip>
                <a:srcRect l="32349" t="4446" r="4314" b="6160"/>
                <a:stretch/>
              </p:blipFill>
              <p:spPr>
                <a:xfrm>
                  <a:off x="3010869" y="199390"/>
                  <a:ext cx="5621177" cy="6233477"/>
                </a:xfrm>
                <a:prstGeom prst="rect">
                  <a:avLst/>
                </a:prstGeom>
              </p:spPr>
            </p:pic>
            <p:sp>
              <p:nvSpPr>
                <p:cNvPr id="29" name="Rectangle 28"/>
                <p:cNvSpPr/>
                <p:nvPr/>
              </p:nvSpPr>
              <p:spPr>
                <a:xfrm>
                  <a:off x="2997997" y="304800"/>
                  <a:ext cx="750602" cy="774700"/>
                </a:xfrm>
                <a:prstGeom prst="rect">
                  <a:avLst/>
                </a:prstGeom>
                <a:solidFill>
                  <a:srgbClr val="1010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4" name="TextBox 23"/>
            <p:cNvSpPr txBox="1"/>
            <p:nvPr/>
          </p:nvSpPr>
          <p:spPr>
            <a:xfrm>
              <a:off x="3537964" y="2221576"/>
              <a:ext cx="3327763" cy="67118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defTabSz="410604" latinLnBrk="1"/>
              <a:r>
                <a:rPr lang="en-GB" dirty="0">
                  <a:solidFill>
                    <a:srgbClr val="FFFFFF"/>
                  </a:solidFill>
                </a:rPr>
                <a:t>MC on FNAL site</a:t>
              </a:r>
            </a:p>
          </p:txBody>
        </p:sp>
      </p:grpSp>
      <p:sp>
        <p:nvSpPr>
          <p:cNvPr id="18" name="Slide Number Placeholder 2">
            <a:extLst>
              <a:ext uri="{FF2B5EF4-FFF2-40B4-BE49-F238E27FC236}">
                <a16:creationId xmlns:a16="http://schemas.microsoft.com/office/drawing/2014/main" id="{B1E15951-A53B-D74C-9C30-72202595D358}"/>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38</a:t>
            </a:fld>
            <a:endParaRPr lang="en-US" dirty="0"/>
          </a:p>
        </p:txBody>
      </p:sp>
    </p:spTree>
    <p:extLst>
      <p:ext uri="{BB962C8B-B14F-4D97-AF65-F5344CB8AC3E}">
        <p14:creationId xmlns:p14="http://schemas.microsoft.com/office/powerpoint/2010/main" val="1984281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70967"/>
            <a:ext cx="8711952" cy="707886"/>
          </a:xfrm>
          <a:prstGeom prst="rect">
            <a:avLst/>
          </a:prstGeom>
          <a:noFill/>
        </p:spPr>
        <p:txBody>
          <a:bodyPr wrap="square" rtlCol="0">
            <a:spAutoFit/>
          </a:bodyPr>
          <a:lstStyle/>
          <a:p>
            <a:pPr algn="l"/>
            <a:r>
              <a:rPr lang="en-US" sz="4000" u="sng" dirty="0">
                <a:solidFill>
                  <a:srgbClr val="FF0000"/>
                </a:solidFill>
              </a:rPr>
              <a:t>Muon Collider</a:t>
            </a:r>
            <a:endParaRPr lang="en-GB" sz="4000" u="sng" dirty="0">
              <a:solidFill>
                <a:srgbClr val="FF0000"/>
              </a:solidFill>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34" y="942975"/>
            <a:ext cx="4555067" cy="5604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734" y="949396"/>
            <a:ext cx="4631266" cy="5598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140989" y="404664"/>
            <a:ext cx="2800767" cy="369332"/>
          </a:xfrm>
          <a:prstGeom prst="rect">
            <a:avLst/>
          </a:prstGeom>
          <a:noFill/>
        </p:spPr>
        <p:txBody>
          <a:bodyPr wrap="none" rtlCol="0">
            <a:spAutoFit/>
          </a:bodyPr>
          <a:lstStyle/>
          <a:p>
            <a:r>
              <a:rPr lang="en-US" sz="1800" dirty="0">
                <a:solidFill>
                  <a:schemeClr val="bg2"/>
                </a:solidFill>
              </a:rPr>
              <a:t>Jean-Pierre </a:t>
            </a:r>
            <a:r>
              <a:rPr lang="en-US" sz="1800" dirty="0" err="1">
                <a:solidFill>
                  <a:schemeClr val="bg2"/>
                </a:solidFill>
              </a:rPr>
              <a:t>Dellahaye</a:t>
            </a:r>
            <a:r>
              <a:rPr lang="en-US" sz="1800" dirty="0">
                <a:solidFill>
                  <a:schemeClr val="bg2"/>
                </a:solidFill>
              </a:rPr>
              <a:t>; 2015</a:t>
            </a:r>
          </a:p>
        </p:txBody>
      </p:sp>
      <p:sp>
        <p:nvSpPr>
          <p:cNvPr id="9" name="TextBox 8"/>
          <p:cNvSpPr txBox="1"/>
          <p:nvPr/>
        </p:nvSpPr>
        <p:spPr>
          <a:xfrm>
            <a:off x="1695452" y="2286001"/>
            <a:ext cx="996183" cy="373659"/>
          </a:xfrm>
          <a:prstGeom prst="rect">
            <a:avLst/>
          </a:prstGeom>
          <a:noFill/>
          <a:ln w="25400">
            <a:solidFill>
              <a:srgbClr val="CC6600"/>
            </a:solidFill>
          </a:ln>
        </p:spPr>
        <p:txBody>
          <a:bodyPr wrap="none" lIns="91326" tIns="45664" rIns="91326" bIns="45664" rtlCol="0">
            <a:spAutoFit/>
          </a:bodyPr>
          <a:lstStyle/>
          <a:p>
            <a:pPr algn="l" defTabSz="913274"/>
            <a:r>
              <a:rPr lang="en-US" sz="1800" dirty="0">
                <a:solidFill>
                  <a:srgbClr val="CC6600"/>
                </a:solidFill>
                <a:latin typeface="Arial"/>
              </a:rPr>
              <a:t>Circular</a:t>
            </a:r>
          </a:p>
        </p:txBody>
      </p:sp>
      <p:cxnSp>
        <p:nvCxnSpPr>
          <p:cNvPr id="10" name="Straight Arrow Connector 9"/>
          <p:cNvCxnSpPr/>
          <p:nvPr/>
        </p:nvCxnSpPr>
        <p:spPr>
          <a:xfrm flipH="1">
            <a:off x="1600200" y="2655332"/>
            <a:ext cx="609600" cy="31646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647950" y="2787135"/>
            <a:ext cx="888324" cy="373659"/>
          </a:xfrm>
          <a:prstGeom prst="rect">
            <a:avLst/>
          </a:prstGeom>
          <a:noFill/>
          <a:ln w="25400">
            <a:solidFill>
              <a:srgbClr val="FF00FF"/>
            </a:solidFill>
          </a:ln>
        </p:spPr>
        <p:txBody>
          <a:bodyPr wrap="none" lIns="91326" tIns="45664" rIns="91326" bIns="45664" rtlCol="0">
            <a:spAutoFit/>
          </a:bodyPr>
          <a:lstStyle/>
          <a:p>
            <a:pPr algn="l" defTabSz="913274"/>
            <a:r>
              <a:rPr lang="en-US" sz="1800" dirty="0" err="1">
                <a:solidFill>
                  <a:srgbClr val="FF00FF"/>
                </a:solidFill>
                <a:latin typeface="Arial"/>
              </a:rPr>
              <a:t>Muons</a:t>
            </a:r>
            <a:endParaRPr lang="en-US" sz="1800" dirty="0">
              <a:solidFill>
                <a:srgbClr val="FF00FF"/>
              </a:solidFill>
              <a:latin typeface="Arial"/>
            </a:endParaRPr>
          </a:p>
        </p:txBody>
      </p:sp>
      <p:cxnSp>
        <p:nvCxnSpPr>
          <p:cNvPr id="12" name="Straight Arrow Connector 11"/>
          <p:cNvCxnSpPr/>
          <p:nvPr/>
        </p:nvCxnSpPr>
        <p:spPr>
          <a:xfrm>
            <a:off x="2971801" y="3156466"/>
            <a:ext cx="496163" cy="621268"/>
          </a:xfrm>
          <a:prstGeom prst="straightConnector1">
            <a:avLst/>
          </a:prstGeom>
          <a:ln w="22225">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101668" y="4343401"/>
            <a:ext cx="842896" cy="373659"/>
          </a:xfrm>
          <a:prstGeom prst="rect">
            <a:avLst/>
          </a:prstGeom>
          <a:noFill/>
          <a:ln w="25400">
            <a:solidFill>
              <a:srgbClr val="0000FF"/>
            </a:solidFill>
          </a:ln>
        </p:spPr>
        <p:txBody>
          <a:bodyPr wrap="none" lIns="91326" tIns="45664" rIns="91326" bIns="45664" rtlCol="0">
            <a:spAutoFit/>
          </a:bodyPr>
          <a:lstStyle/>
          <a:p>
            <a:pPr algn="l" defTabSz="913274"/>
            <a:r>
              <a:rPr lang="en-US" sz="1800" dirty="0">
                <a:solidFill>
                  <a:srgbClr val="0000FF"/>
                </a:solidFill>
                <a:latin typeface="Arial"/>
              </a:rPr>
              <a:t>Linear</a:t>
            </a:r>
          </a:p>
        </p:txBody>
      </p:sp>
      <p:sp>
        <p:nvSpPr>
          <p:cNvPr id="14" name="TextBox 13"/>
          <p:cNvSpPr txBox="1"/>
          <p:nvPr/>
        </p:nvSpPr>
        <p:spPr>
          <a:xfrm>
            <a:off x="4648203" y="1982867"/>
            <a:ext cx="72128" cy="44145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35703" tIns="35703" rIns="35703" bIns="35703" numCol="1" spcCol="26778" rtlCol="0" anchor="ctr">
            <a:spAutoFit/>
          </a:bodyPr>
          <a:lstStyle/>
          <a:p>
            <a:pPr defTabSz="410604" latinLnBrk="1"/>
            <a:endParaRPr lang="en-GB" dirty="0"/>
          </a:p>
        </p:txBody>
      </p:sp>
      <p:sp>
        <p:nvSpPr>
          <p:cNvPr id="15" name="TextBox 14"/>
          <p:cNvSpPr txBox="1"/>
          <p:nvPr/>
        </p:nvSpPr>
        <p:spPr>
          <a:xfrm>
            <a:off x="753426" y="1842198"/>
            <a:ext cx="7566288" cy="2288119"/>
          </a:xfrm>
          <a:prstGeom prst="rect">
            <a:avLst/>
          </a:prstGeom>
          <a:gradFill>
            <a:gsLst>
              <a:gs pos="0">
                <a:srgbClr val="92D050">
                  <a:lumMod val="50000"/>
                  <a:lumOff val="50000"/>
                </a:srgbClr>
              </a:gs>
              <a:gs pos="35000">
                <a:srgbClr val="92D050">
                  <a:lumMod val="63000"/>
                  <a:lumOff val="37000"/>
                </a:srgbClr>
              </a:gs>
              <a:gs pos="100000">
                <a:srgbClr val="77AC68">
                  <a:lumMod val="33000"/>
                  <a:lumOff val="67000"/>
                </a:srgbClr>
              </a:gs>
            </a:gsLst>
            <a:lin ang="16200000" scaled="1"/>
          </a:gradFill>
          <a:ln>
            <a:solidFill>
              <a:srgbClr val="92D050"/>
            </a:solid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202420" tIns="35703" rIns="35703" bIns="35703" numCol="1" spcCol="26778" rtlCol="0" anchor="ctr">
            <a:spAutoFit/>
          </a:bodyPr>
          <a:lstStyle/>
          <a:p>
            <a:pPr algn="l" defTabSz="410604" latinLnBrk="1"/>
            <a:r>
              <a:rPr lang="en-GB" dirty="0">
                <a:solidFill>
                  <a:srgbClr val="535353"/>
                </a:solidFill>
                <a:latin typeface="Arial"/>
                <a:cs typeface="Arial"/>
              </a:rPr>
              <a:t>Multi-TeV lepton collider (≤10 TeV cm)</a:t>
            </a:r>
          </a:p>
          <a:p>
            <a:pPr algn="l" defTabSz="410604" latinLnBrk="1"/>
            <a:r>
              <a:rPr lang="en-GB" dirty="0">
                <a:latin typeface="Arial"/>
                <a:cs typeface="Arial"/>
              </a:rPr>
              <a:t>No </a:t>
            </a:r>
            <a:r>
              <a:rPr lang="en-GB" dirty="0" err="1">
                <a:latin typeface="Arial"/>
                <a:cs typeface="Arial"/>
              </a:rPr>
              <a:t>beamstrahlung</a:t>
            </a:r>
            <a:endParaRPr lang="en-GB" dirty="0">
              <a:latin typeface="Arial"/>
              <a:cs typeface="Arial"/>
            </a:endParaRPr>
          </a:p>
          <a:p>
            <a:pPr algn="l" defTabSz="410604" latinLnBrk="1"/>
            <a:r>
              <a:rPr lang="en-GB" dirty="0">
                <a:latin typeface="Arial"/>
                <a:cs typeface="Arial"/>
                <a:sym typeface="Wingdings"/>
              </a:rPr>
              <a:t>	</a:t>
            </a:r>
            <a:r>
              <a:rPr lang="en-GB" dirty="0">
                <a:latin typeface="Arial"/>
                <a:cs typeface="Arial"/>
              </a:rPr>
              <a:t> superb energy resolution</a:t>
            </a:r>
          </a:p>
          <a:p>
            <a:pPr algn="l" defTabSz="410604" latinLnBrk="1"/>
            <a:r>
              <a:rPr lang="en-GB" dirty="0">
                <a:solidFill>
                  <a:srgbClr val="535353"/>
                </a:solidFill>
                <a:latin typeface="Arial"/>
                <a:cs typeface="Arial"/>
              </a:rPr>
              <a:t>No synchrotron radiation </a:t>
            </a:r>
          </a:p>
          <a:p>
            <a:pPr algn="l" defTabSz="410604" latinLnBrk="1"/>
            <a:r>
              <a:rPr lang="en-GB" dirty="0">
                <a:solidFill>
                  <a:srgbClr val="535353"/>
                </a:solidFill>
                <a:latin typeface="Arial"/>
                <a:cs typeface="Arial"/>
                <a:sym typeface="Wingdings"/>
              </a:rPr>
              <a:t>	 relatively small footprint (but no damping!)</a:t>
            </a:r>
          </a:p>
          <a:p>
            <a:pPr algn="l" defTabSz="410604" latinLnBrk="1"/>
            <a:r>
              <a:rPr lang="en-GB" baseline="0" dirty="0">
                <a:latin typeface="Arial"/>
                <a:cs typeface="Arial"/>
                <a:sym typeface="Wingdings"/>
              </a:rPr>
              <a:t>Possibilities</a:t>
            </a:r>
            <a:r>
              <a:rPr lang="en-GB" dirty="0">
                <a:latin typeface="Arial"/>
                <a:cs typeface="Arial"/>
                <a:sym typeface="Wingdings"/>
              </a:rPr>
              <a:t> for cost and MW savings</a:t>
            </a:r>
            <a:endParaRPr lang="en-GB" dirty="0">
              <a:solidFill>
                <a:srgbClr val="535353"/>
              </a:solidFill>
              <a:latin typeface="Arial"/>
              <a:cs typeface="Arial"/>
            </a:endParaRPr>
          </a:p>
        </p:txBody>
      </p:sp>
      <p:sp>
        <p:nvSpPr>
          <p:cNvPr id="16" name="TextBox 15"/>
          <p:cNvSpPr txBox="1"/>
          <p:nvPr/>
        </p:nvSpPr>
        <p:spPr>
          <a:xfrm>
            <a:off x="1357687" y="4496330"/>
            <a:ext cx="6428628" cy="441459"/>
          </a:xfrm>
          <a:prstGeom prst="rect">
            <a:avLst/>
          </a:prstGeom>
          <a:gradFill>
            <a:gsLst>
              <a:gs pos="0">
                <a:srgbClr val="7DA66E">
                  <a:lumMod val="37000"/>
                  <a:lumOff val="63000"/>
                </a:srgbClr>
              </a:gs>
              <a:gs pos="35000">
                <a:srgbClr val="92D050">
                  <a:lumMod val="58000"/>
                  <a:lumOff val="42000"/>
                </a:srgbClr>
              </a:gs>
              <a:gs pos="100000">
                <a:srgbClr val="92D050">
                  <a:lumMod val="68000"/>
                  <a:lumOff val="32000"/>
                </a:srgbClr>
              </a:gs>
            </a:gsLst>
          </a:gradFill>
          <a:ln>
            <a:solidFill>
              <a:srgbClr val="92D050"/>
            </a:solid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35703" tIns="35703" rIns="35703" bIns="35703" numCol="1" spcCol="26778" rtlCol="0" anchor="ctr">
            <a:spAutoFit/>
          </a:bodyPr>
          <a:lstStyle/>
          <a:p>
            <a:pPr algn="l" defTabSz="410604" latinLnBrk="1"/>
            <a:r>
              <a:rPr lang="en-GB" dirty="0">
                <a:solidFill>
                  <a:srgbClr val="535353"/>
                </a:solidFill>
                <a:latin typeface="Arial"/>
                <a:cs typeface="Arial"/>
              </a:rPr>
              <a:t>Challenges: MANY!!!!</a:t>
            </a:r>
          </a:p>
        </p:txBody>
      </p:sp>
      <p:sp>
        <p:nvSpPr>
          <p:cNvPr id="17" name="Slide Number Placeholder 2">
            <a:extLst>
              <a:ext uri="{FF2B5EF4-FFF2-40B4-BE49-F238E27FC236}">
                <a16:creationId xmlns:a16="http://schemas.microsoft.com/office/drawing/2014/main" id="{279EC1CD-27DC-2841-9166-655734EC235B}"/>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39</a:t>
            </a:fld>
            <a:endParaRPr lang="en-US" dirty="0"/>
          </a:p>
        </p:txBody>
      </p:sp>
    </p:spTree>
    <p:extLst>
      <p:ext uri="{BB962C8B-B14F-4D97-AF65-F5344CB8AC3E}">
        <p14:creationId xmlns:p14="http://schemas.microsoft.com/office/powerpoint/2010/main" val="194713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ChangeArrowheads="1"/>
          </p:cNvSpPr>
          <p:nvPr/>
        </p:nvSpPr>
        <p:spPr bwMode="auto">
          <a:xfrm>
            <a:off x="119125" y="2287086"/>
            <a:ext cx="5625451" cy="3508653"/>
          </a:xfrm>
          <a:prstGeom prst="rect">
            <a:avLst/>
          </a:prstGeom>
          <a:noFill/>
          <a:ln w="9525">
            <a:noFill/>
            <a:miter lim="800000"/>
            <a:headEnd/>
            <a:tailEnd/>
          </a:ln>
        </p:spPr>
        <p:txBody>
          <a:bodyPr wrap="square">
            <a:spAutoFit/>
          </a:bodyPr>
          <a:lstStyle/>
          <a:p>
            <a:pPr marL="971550" indent="-971550" eaLnBrk="0" hangingPunct="0">
              <a:tabLst>
                <a:tab pos="1139825" algn="l"/>
              </a:tabLst>
            </a:pPr>
            <a:r>
              <a:rPr lang="en-GB" sz="1600" b="1" dirty="0">
                <a:solidFill>
                  <a:srgbClr val="008000"/>
                </a:solidFill>
                <a:ea typeface="ＭＳ Ｐゴシック" pitchFamily="20" charset="-128"/>
              </a:rPr>
              <a:t>1983 	:	First studies for the LHC project</a:t>
            </a:r>
          </a:p>
          <a:p>
            <a:pPr marL="971550" indent="-971550" eaLnBrk="0" hangingPunct="0">
              <a:tabLst>
                <a:tab pos="1139825" algn="l"/>
              </a:tabLst>
            </a:pPr>
            <a:r>
              <a:rPr lang="en-GB" sz="1600" b="1" dirty="0">
                <a:solidFill>
                  <a:srgbClr val="008000"/>
                </a:solidFill>
                <a:ea typeface="ＭＳ Ｐゴシック" pitchFamily="20" charset="-128"/>
              </a:rPr>
              <a:t>1988 	:	</a:t>
            </a:r>
            <a:r>
              <a:rPr lang="en-GB" sz="1600" b="1" dirty="0">
                <a:solidFill>
                  <a:schemeClr val="bg2"/>
                </a:solidFill>
                <a:ea typeface="ＭＳ Ｐゴシック" pitchFamily="20" charset="-128"/>
              </a:rPr>
              <a:t>First magnet model  (feasibility)</a:t>
            </a:r>
          </a:p>
          <a:p>
            <a:pPr marL="971550" indent="-971550" eaLnBrk="0" hangingPunct="0">
              <a:buFontTx/>
              <a:buAutoNum type="arabicPlain" startAt="1994"/>
              <a:tabLst>
                <a:tab pos="1139825" algn="l"/>
              </a:tabLst>
            </a:pPr>
            <a:r>
              <a:rPr lang="en-GB" sz="1600" b="1" dirty="0">
                <a:solidFill>
                  <a:srgbClr val="008000"/>
                </a:solidFill>
                <a:ea typeface="ＭＳ Ｐゴシック" pitchFamily="20" charset="-128"/>
              </a:rPr>
              <a:t>:	Approval by the CERN Council</a:t>
            </a:r>
          </a:p>
          <a:p>
            <a:pPr marL="993775" indent="-993775" eaLnBrk="0" hangingPunct="0">
              <a:tabLst>
                <a:tab pos="1139825" algn="l"/>
              </a:tabLst>
            </a:pPr>
            <a:r>
              <a:rPr lang="en-GB" sz="1600" b="1" dirty="0">
                <a:solidFill>
                  <a:srgbClr val="008000"/>
                </a:solidFill>
                <a:ea typeface="ＭＳ Ｐゴシック" pitchFamily="20" charset="-128"/>
              </a:rPr>
              <a:t>1996-1999	:	Series production industrialisation</a:t>
            </a:r>
          </a:p>
          <a:p>
            <a:pPr marL="993775" indent="-993775" eaLnBrk="0" hangingPunct="0">
              <a:buAutoNum type="arabicPlain" startAt="1998"/>
              <a:tabLst>
                <a:tab pos="1139825" algn="l"/>
              </a:tabLst>
            </a:pPr>
            <a:r>
              <a:rPr lang="en-GB" sz="1600" b="1" dirty="0">
                <a:solidFill>
                  <a:srgbClr val="008000"/>
                </a:solidFill>
                <a:ea typeface="ＭＳ Ｐゴシック" pitchFamily="20" charset="-128"/>
              </a:rPr>
              <a:t>:	Declaration of Public Utility &amp; </a:t>
            </a:r>
          </a:p>
          <a:p>
            <a:pPr eaLnBrk="0" hangingPunct="0">
              <a:tabLst>
                <a:tab pos="1139825" algn="l"/>
              </a:tabLst>
            </a:pPr>
            <a:r>
              <a:rPr lang="en-GB" sz="1600" b="1" dirty="0">
                <a:solidFill>
                  <a:srgbClr val="008000"/>
                </a:solidFill>
                <a:ea typeface="ＭＳ Ｐゴシック" pitchFamily="20" charset="-128"/>
              </a:rPr>
              <a:t>                    Start of civil engineering	</a:t>
            </a:r>
          </a:p>
          <a:p>
            <a:pPr marL="971550" indent="-971550" eaLnBrk="0" hangingPunct="0">
              <a:tabLst>
                <a:tab pos="1139825" algn="l"/>
              </a:tabLst>
            </a:pPr>
            <a:r>
              <a:rPr lang="en-GB" sz="1600" b="1" dirty="0">
                <a:solidFill>
                  <a:srgbClr val="008000"/>
                </a:solidFill>
                <a:ea typeface="ＭＳ Ｐゴシック" pitchFamily="20" charset="-128"/>
              </a:rPr>
              <a:t>1998-2000	:	Placement of main production contracts</a:t>
            </a:r>
          </a:p>
          <a:p>
            <a:pPr marL="971550" indent="-971550" eaLnBrk="0" hangingPunct="0">
              <a:tabLst>
                <a:tab pos="1139825" algn="l"/>
              </a:tabLst>
            </a:pPr>
            <a:r>
              <a:rPr lang="en-GB" sz="1600" b="1" dirty="0">
                <a:solidFill>
                  <a:srgbClr val="008000"/>
                </a:solidFill>
                <a:ea typeface="ＭＳ Ｐゴシック" pitchFamily="20" charset="-128"/>
              </a:rPr>
              <a:t>2004	: 	Start of the LHC installation</a:t>
            </a:r>
          </a:p>
          <a:p>
            <a:pPr marL="971550" indent="-971550" eaLnBrk="0" hangingPunct="0">
              <a:tabLst>
                <a:tab pos="1147763" algn="l"/>
              </a:tabLst>
            </a:pPr>
            <a:r>
              <a:rPr lang="en-GB" sz="1600" b="1" dirty="0">
                <a:solidFill>
                  <a:srgbClr val="008000"/>
                </a:solidFill>
                <a:ea typeface="ＭＳ Ｐゴシック" pitchFamily="20" charset="-128"/>
              </a:rPr>
              <a:t>2005-2007	:	Magnets Installation in the tunnel</a:t>
            </a:r>
          </a:p>
          <a:p>
            <a:pPr marL="985838" indent="-985838" eaLnBrk="0" hangingPunct="0">
              <a:tabLst>
                <a:tab pos="1147763" algn="l"/>
              </a:tabLst>
            </a:pPr>
            <a:r>
              <a:rPr lang="en-GB" sz="1600" b="1" dirty="0">
                <a:solidFill>
                  <a:srgbClr val="008000"/>
                </a:solidFill>
                <a:ea typeface="ＭＳ Ｐゴシック" pitchFamily="20" charset="-128"/>
              </a:rPr>
              <a:t>2006-2008	:	Hardware commissioning</a:t>
            </a:r>
          </a:p>
          <a:p>
            <a:pPr marL="985838" indent="-985838" eaLnBrk="0" hangingPunct="0">
              <a:tabLst>
                <a:tab pos="1147763" algn="l"/>
              </a:tabLst>
            </a:pPr>
            <a:r>
              <a:rPr lang="en-GB" sz="1600" b="1" dirty="0">
                <a:solidFill>
                  <a:srgbClr val="008000"/>
                </a:solidFill>
                <a:ea typeface="ＭＳ Ｐゴシック" pitchFamily="20" charset="-128"/>
              </a:rPr>
              <a:t>2008-2009	:	Beam commissioning and repair </a:t>
            </a:r>
          </a:p>
          <a:p>
            <a:pPr marL="985838" indent="-985838" eaLnBrk="0" hangingPunct="0">
              <a:tabLst>
                <a:tab pos="1147763" algn="l"/>
              </a:tabLst>
            </a:pPr>
            <a:r>
              <a:rPr lang="en-GB" sz="1400" b="1" dirty="0">
                <a:solidFill>
                  <a:srgbClr val="008000"/>
                </a:solidFill>
                <a:ea typeface="ＭＳ Ｐゴシック" pitchFamily="20" charset="-128"/>
              </a:rPr>
              <a:t>	</a:t>
            </a:r>
          </a:p>
          <a:p>
            <a:pPr marL="971550" indent="-971550" eaLnBrk="0" hangingPunct="0">
              <a:tabLst>
                <a:tab pos="1139825" algn="l"/>
              </a:tabLst>
            </a:pPr>
            <a:r>
              <a:rPr lang="en-GB" sz="1600" b="1" dirty="0">
                <a:solidFill>
                  <a:srgbClr val="FF0000"/>
                </a:solidFill>
                <a:ea typeface="ＭＳ Ｐゴシック" pitchFamily="20" charset="-128"/>
              </a:rPr>
              <a:t>2010-2037	:	Physics exploitation</a:t>
            </a:r>
          </a:p>
          <a:p>
            <a:pPr marL="971550" indent="-971550" eaLnBrk="0" hangingPunct="0">
              <a:tabLst>
                <a:tab pos="1139825" algn="l"/>
              </a:tabLst>
            </a:pPr>
            <a:r>
              <a:rPr lang="en-GB" sz="1600" b="1" dirty="0">
                <a:solidFill>
                  <a:srgbClr val="FF0000"/>
                </a:solidFill>
                <a:ea typeface="ＭＳ Ｐゴシック" pitchFamily="20" charset="-128"/>
              </a:rPr>
              <a:t>				</a:t>
            </a:r>
          </a:p>
        </p:txBody>
      </p:sp>
      <p:sp>
        <p:nvSpPr>
          <p:cNvPr id="23555" name="Text Box 3"/>
          <p:cNvSpPr txBox="1">
            <a:spLocks noChangeArrowheads="1"/>
          </p:cNvSpPr>
          <p:nvPr/>
        </p:nvSpPr>
        <p:spPr bwMode="auto">
          <a:xfrm>
            <a:off x="521660" y="1062950"/>
            <a:ext cx="3823750" cy="923330"/>
          </a:xfrm>
          <a:prstGeom prst="rect">
            <a:avLst/>
          </a:prstGeom>
          <a:noFill/>
          <a:ln w="9525">
            <a:noFill/>
            <a:miter lim="800000"/>
            <a:headEnd/>
            <a:tailEnd/>
          </a:ln>
        </p:spPr>
        <p:txBody>
          <a:bodyPr wrap="square">
            <a:spAutoFit/>
          </a:bodyPr>
          <a:lstStyle/>
          <a:p>
            <a:pPr algn="ctr" eaLnBrk="0" hangingPunct="0">
              <a:lnSpc>
                <a:spcPct val="90000"/>
              </a:lnSpc>
            </a:pPr>
            <a:r>
              <a:rPr lang="en-GB" sz="2000" b="1" dirty="0">
                <a:solidFill>
                  <a:srgbClr val="FF0000"/>
                </a:solidFill>
                <a:latin typeface="Times New Roman" pitchFamily="18" charset="0"/>
                <a:ea typeface="ＭＳ Ｐゴシック" pitchFamily="20" charset="-128"/>
              </a:rPr>
              <a:t>14 </a:t>
            </a:r>
            <a:r>
              <a:rPr lang="en-GB" sz="2000" b="1" dirty="0" err="1">
                <a:solidFill>
                  <a:srgbClr val="FF0000"/>
                </a:solidFill>
                <a:latin typeface="Times New Roman" pitchFamily="18" charset="0"/>
                <a:ea typeface="ＭＳ Ｐゴシック" pitchFamily="20" charset="-128"/>
              </a:rPr>
              <a:t>TeV</a:t>
            </a:r>
            <a:r>
              <a:rPr lang="en-GB" sz="2000" b="1" dirty="0">
                <a:solidFill>
                  <a:srgbClr val="FF0000"/>
                </a:solidFill>
                <a:latin typeface="Times New Roman" pitchFamily="18" charset="0"/>
                <a:ea typeface="ＭＳ Ｐゴシック" pitchFamily="20" charset="-128"/>
              </a:rPr>
              <a:t>  proton-proton accelerator-collider built in the LEP tunnel</a:t>
            </a:r>
          </a:p>
        </p:txBody>
      </p:sp>
      <p:sp>
        <p:nvSpPr>
          <p:cNvPr id="23558" name="Titel 1"/>
          <p:cNvSpPr>
            <a:spLocks/>
          </p:cNvSpPr>
          <p:nvPr/>
        </p:nvSpPr>
        <p:spPr bwMode="auto">
          <a:xfrm>
            <a:off x="683568" y="108543"/>
            <a:ext cx="8094663" cy="609600"/>
          </a:xfrm>
          <a:prstGeom prst="rect">
            <a:avLst/>
          </a:prstGeom>
          <a:noFill/>
          <a:ln w="9525">
            <a:noFill/>
            <a:miter lim="800000"/>
            <a:headEnd/>
            <a:tailEnd/>
          </a:ln>
        </p:spPr>
        <p:txBody>
          <a:bodyPr anchor="ctr"/>
          <a:lstStyle/>
          <a:p>
            <a:pPr algn="ctr" eaLnBrk="0" hangingPunct="0"/>
            <a:r>
              <a:rPr lang="en-GB" sz="4000" b="1" u="sng" dirty="0">
                <a:solidFill>
                  <a:srgbClr val="FF0000"/>
                </a:solidFill>
                <a:latin typeface="Garamond" panose="02020404030301010803" pitchFamily="18" charset="0"/>
                <a:ea typeface="ＭＳ Ｐゴシック" pitchFamily="20" charset="-128"/>
              </a:rPr>
              <a:t>LHC (Large Hadron Collider)</a:t>
            </a:r>
          </a:p>
        </p:txBody>
      </p:sp>
      <p:pic>
        <p:nvPicPr>
          <p:cNvPr id="8"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088" y="1081660"/>
            <a:ext cx="3645220" cy="4348256"/>
          </a:xfrm>
          <a:prstGeom prst="rect">
            <a:avLst/>
          </a:prstGeom>
          <a:noFill/>
          <a:ln w="57150" algn="ctr">
            <a:noFill/>
            <a:miter lim="800000"/>
            <a:headEnd/>
            <a:tailEnd/>
          </a:ln>
        </p:spPr>
      </p:pic>
      <p:sp>
        <p:nvSpPr>
          <p:cNvPr id="2" name="TextBox 1"/>
          <p:cNvSpPr txBox="1"/>
          <p:nvPr/>
        </p:nvSpPr>
        <p:spPr>
          <a:xfrm>
            <a:off x="510855" y="1855038"/>
            <a:ext cx="3813865" cy="369332"/>
          </a:xfrm>
          <a:prstGeom prst="rect">
            <a:avLst/>
          </a:prstGeom>
          <a:noFill/>
        </p:spPr>
        <p:txBody>
          <a:bodyPr wrap="none" rtlCol="0">
            <a:spAutoFit/>
          </a:bodyPr>
          <a:lstStyle/>
          <a:p>
            <a:pPr eaLnBrk="0" hangingPunct="0"/>
            <a:r>
              <a:rPr lang="fr-FR" dirty="0">
                <a:solidFill>
                  <a:srgbClr val="0C377B"/>
                </a:solidFill>
                <a:ea typeface="ＭＳ Ｐゴシック" pitchFamily="-112" charset="-128"/>
              </a:rPr>
              <a:t>Lead-Lead  (Lead-proton) collisions</a:t>
            </a:r>
          </a:p>
        </p:txBody>
      </p:sp>
      <p:sp>
        <p:nvSpPr>
          <p:cNvPr id="7" name="Rectangle 6"/>
          <p:cNvSpPr/>
          <p:nvPr/>
        </p:nvSpPr>
        <p:spPr>
          <a:xfrm>
            <a:off x="4572000" y="6241946"/>
            <a:ext cx="3931140" cy="400110"/>
          </a:xfrm>
          <a:prstGeom prst="rect">
            <a:avLst/>
          </a:prstGeom>
        </p:spPr>
        <p:txBody>
          <a:bodyPr wrap="none">
            <a:spAutoFit/>
          </a:bodyPr>
          <a:lstStyle/>
          <a:p>
            <a:pPr algn="ctr" eaLnBrk="0" hangingPunct="0"/>
            <a:r>
              <a:rPr lang="en-GB" sz="2000" dirty="0">
                <a:solidFill>
                  <a:srgbClr val="FFFFFF"/>
                </a:solidFill>
                <a:ea typeface="ＭＳ Ｐゴシック" pitchFamily="20" charset="-128"/>
                <a:sym typeface="Monotype Sorts" pitchFamily="2" charset="2"/>
              </a:rPr>
              <a:t>A 27 km circumference collider…</a:t>
            </a:r>
          </a:p>
        </p:txBody>
      </p:sp>
      <p:sp>
        <p:nvSpPr>
          <p:cNvPr id="3" name="Curved Left Arrow 2">
            <a:extLst>
              <a:ext uri="{FF2B5EF4-FFF2-40B4-BE49-F238E27FC236}">
                <a16:creationId xmlns:a16="http://schemas.microsoft.com/office/drawing/2014/main" id="{C7FD35D8-2E1F-A846-8A06-3A861DFC0F96}"/>
              </a:ext>
            </a:extLst>
          </p:cNvPr>
          <p:cNvSpPr/>
          <p:nvPr/>
        </p:nvSpPr>
        <p:spPr>
          <a:xfrm>
            <a:off x="4730899" y="2650330"/>
            <a:ext cx="591671" cy="1933175"/>
          </a:xfrm>
          <a:prstGeom prst="curvedLeftArrow">
            <a:avLst>
              <a:gd name="adj1" fmla="val 13527"/>
              <a:gd name="adj2" fmla="val 50000"/>
              <a:gd name="adj3" fmla="val 25000"/>
            </a:avLst>
          </a:prstGeom>
          <a:solidFill>
            <a:schemeClr val="accent1"/>
          </a:solidFill>
          <a:ln>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ADDC81F6-27D8-3F4B-A849-84B1B4359AED}"/>
              </a:ext>
            </a:extLst>
          </p:cNvPr>
          <p:cNvSpPr txBox="1"/>
          <p:nvPr/>
        </p:nvSpPr>
        <p:spPr>
          <a:xfrm>
            <a:off x="5364088" y="2617742"/>
            <a:ext cx="3903633" cy="369332"/>
          </a:xfrm>
          <a:prstGeom prst="rect">
            <a:avLst/>
          </a:prstGeom>
          <a:solidFill>
            <a:schemeClr val="accent1"/>
          </a:solidFill>
        </p:spPr>
        <p:txBody>
          <a:bodyPr wrap="none" rtlCol="0">
            <a:spAutoFit/>
          </a:bodyPr>
          <a:lstStyle/>
          <a:p>
            <a:r>
              <a:rPr lang="en-US" dirty="0"/>
              <a:t>Ca. 20 years magnet development!!!</a:t>
            </a:r>
          </a:p>
        </p:txBody>
      </p:sp>
      <p:sp>
        <p:nvSpPr>
          <p:cNvPr id="5" name="TextBox 4">
            <a:extLst>
              <a:ext uri="{FF2B5EF4-FFF2-40B4-BE49-F238E27FC236}">
                <a16:creationId xmlns:a16="http://schemas.microsoft.com/office/drawing/2014/main" id="{A2856481-4B35-FA4A-9980-121666412856}"/>
              </a:ext>
            </a:extLst>
          </p:cNvPr>
          <p:cNvSpPr txBox="1"/>
          <p:nvPr/>
        </p:nvSpPr>
        <p:spPr>
          <a:xfrm>
            <a:off x="233151" y="5766118"/>
            <a:ext cx="8677697" cy="400110"/>
          </a:xfrm>
          <a:prstGeom prst="rect">
            <a:avLst/>
          </a:prstGeom>
          <a:noFill/>
        </p:spPr>
        <p:txBody>
          <a:bodyPr wrap="none" rtlCol="0">
            <a:spAutoFit/>
          </a:bodyPr>
          <a:lstStyle/>
          <a:p>
            <a:r>
              <a:rPr lang="en-US" sz="2000" dirty="0">
                <a:solidFill>
                  <a:srgbClr val="FF0000"/>
                </a:solidFill>
                <a:sym typeface="Wingdings" pitchFamily="2" charset="2"/>
              </a:rPr>
              <a:t> Significant Time scale extending well beyond that of a physicist career!!!</a:t>
            </a:r>
            <a:endParaRPr lang="en-US" sz="2000" dirty="0">
              <a:solidFill>
                <a:srgbClr val="FF0000"/>
              </a:solidFill>
            </a:endParaRPr>
          </a:p>
        </p:txBody>
      </p:sp>
      <p:sp>
        <p:nvSpPr>
          <p:cNvPr id="11" name="Slide Number Placeholder 2">
            <a:extLst>
              <a:ext uri="{FF2B5EF4-FFF2-40B4-BE49-F238E27FC236}">
                <a16:creationId xmlns:a16="http://schemas.microsoft.com/office/drawing/2014/main" id="{BB47A2E7-BCA6-5A46-B613-235394A58DDD}"/>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4</a:t>
            </a:fld>
            <a:endParaRPr lang="en-US" dirty="0"/>
          </a:p>
        </p:txBody>
      </p:sp>
      <p:sp>
        <p:nvSpPr>
          <p:cNvPr id="12" name="Curved Left Arrow 11">
            <a:extLst>
              <a:ext uri="{FF2B5EF4-FFF2-40B4-BE49-F238E27FC236}">
                <a16:creationId xmlns:a16="http://schemas.microsoft.com/office/drawing/2014/main" id="{A96694BC-4F06-4A45-913F-B362F46D6BF3}"/>
              </a:ext>
            </a:extLst>
          </p:cNvPr>
          <p:cNvSpPr/>
          <p:nvPr/>
        </p:nvSpPr>
        <p:spPr>
          <a:xfrm>
            <a:off x="5011243" y="2314128"/>
            <a:ext cx="591671" cy="3178504"/>
          </a:xfrm>
          <a:prstGeom prst="curvedLeftArrow">
            <a:avLst>
              <a:gd name="adj1" fmla="val 13527"/>
              <a:gd name="adj2" fmla="val 50000"/>
              <a:gd name="adj3" fmla="val 25000"/>
            </a:avLst>
          </a:prstGeom>
          <a:solidFill>
            <a:schemeClr val="accent1"/>
          </a:solidFill>
          <a:ln>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TextBox 12">
            <a:extLst>
              <a:ext uri="{FF2B5EF4-FFF2-40B4-BE49-F238E27FC236}">
                <a16:creationId xmlns:a16="http://schemas.microsoft.com/office/drawing/2014/main" id="{90BFA233-18B4-3C42-8103-799EEEE96A2B}"/>
              </a:ext>
            </a:extLst>
          </p:cNvPr>
          <p:cNvSpPr txBox="1"/>
          <p:nvPr/>
        </p:nvSpPr>
        <p:spPr>
          <a:xfrm>
            <a:off x="5365877" y="5104547"/>
            <a:ext cx="4006225" cy="369332"/>
          </a:xfrm>
          <a:prstGeom prst="rect">
            <a:avLst/>
          </a:prstGeom>
          <a:solidFill>
            <a:schemeClr val="accent1"/>
          </a:solidFill>
        </p:spPr>
        <p:txBody>
          <a:bodyPr wrap="none" rtlCol="0">
            <a:spAutoFit/>
          </a:bodyPr>
          <a:lstStyle/>
          <a:p>
            <a:r>
              <a:rPr lang="en-US" dirty="0"/>
              <a:t>Ca. 30 years machine development!!!</a:t>
            </a:r>
          </a:p>
        </p:txBody>
      </p:sp>
    </p:spTree>
    <p:extLst>
      <p:ext uri="{BB962C8B-B14F-4D97-AF65-F5344CB8AC3E}">
        <p14:creationId xmlns:p14="http://schemas.microsoft.com/office/powerpoint/2010/main" val="1922770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3" grpId="0" animBg="1"/>
      <p:bldP spid="4" grpId="0" animBg="1"/>
      <p:bldP spid="5" grpId="0"/>
      <p:bldP spid="12"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6691" name="Rectangle 3"/>
          <p:cNvSpPr>
            <a:spLocks noGrp="1" noChangeArrowheads="1"/>
          </p:cNvSpPr>
          <p:nvPr>
            <p:ph type="title"/>
          </p:nvPr>
        </p:nvSpPr>
        <p:spPr>
          <a:xfrm>
            <a:off x="442857" y="188913"/>
            <a:ext cx="8639175" cy="720725"/>
          </a:xfrm>
        </p:spPr>
        <p:txBody>
          <a:bodyPr/>
          <a:lstStyle/>
          <a:p>
            <a:pPr algn="ctr"/>
            <a:r>
              <a:rPr lang="en-US" sz="4000" u="sng" dirty="0">
                <a:solidFill>
                  <a:srgbClr val="FF0000"/>
                </a:solidFill>
                <a:latin typeface="Garamond"/>
                <a:cs typeface="Garamond"/>
              </a:rPr>
              <a:t>Introduction: the LHC is a Synchrotron</a:t>
            </a:r>
          </a:p>
        </p:txBody>
      </p:sp>
      <p:sp>
        <p:nvSpPr>
          <p:cNvPr id="1266692" name="Rectangle 4"/>
          <p:cNvSpPr>
            <a:spLocks noChangeArrowheads="1"/>
          </p:cNvSpPr>
          <p:nvPr/>
        </p:nvSpPr>
        <p:spPr bwMode="auto">
          <a:xfrm>
            <a:off x="457200" y="12954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66695" name="Text Box 7"/>
          <p:cNvSpPr txBox="1">
            <a:spLocks noChangeArrowheads="1"/>
          </p:cNvSpPr>
          <p:nvPr/>
        </p:nvSpPr>
        <p:spPr bwMode="auto">
          <a:xfrm>
            <a:off x="1069975" y="1143000"/>
            <a:ext cx="4059231"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uniform B field: </a:t>
            </a:r>
            <a:r>
              <a:rPr lang="en-US" sz="2400" dirty="0">
                <a:solidFill>
                  <a:srgbClr val="2519FF"/>
                </a:solidFill>
              </a:rPr>
              <a:t>R = constant</a:t>
            </a:r>
            <a:endParaRPr lang="en-US" sz="2400" dirty="0">
              <a:solidFill>
                <a:srgbClr val="3333CC"/>
              </a:solidFill>
            </a:endParaRPr>
          </a:p>
        </p:txBody>
      </p:sp>
      <p:sp>
        <p:nvSpPr>
          <p:cNvPr id="1266697" name="Text Box 9"/>
          <p:cNvSpPr txBox="1">
            <a:spLocks noChangeArrowheads="1"/>
          </p:cNvSpPr>
          <p:nvPr/>
        </p:nvSpPr>
        <p:spPr bwMode="auto">
          <a:xfrm>
            <a:off x="1117600" y="4725988"/>
            <a:ext cx="8037784" cy="1200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high beam energies require:  </a:t>
            </a:r>
            <a:r>
              <a:rPr lang="en-US" sz="2400" dirty="0">
                <a:solidFill>
                  <a:srgbClr val="27551F"/>
                </a:solidFill>
              </a:rPr>
              <a:t>-high magnetic bending field</a:t>
            </a:r>
          </a:p>
          <a:p>
            <a:pPr algn="l" eaLnBrk="1" hangingPunct="1"/>
            <a:r>
              <a:rPr lang="en-US" sz="2400" dirty="0">
                <a:solidFill>
                  <a:srgbClr val="27551F"/>
                </a:solidFill>
              </a:rPr>
              <a:t>                                               -large circumference</a:t>
            </a:r>
          </a:p>
          <a:p>
            <a:pPr algn="l" eaLnBrk="1" hangingPunct="1"/>
            <a:r>
              <a:rPr lang="en-US" sz="2400" dirty="0">
                <a:solidFill>
                  <a:srgbClr val="27551F"/>
                </a:solidFill>
              </a:rPr>
              <a:t>                                               -large packing factor</a:t>
            </a:r>
            <a:endParaRPr lang="en-US" sz="2400" dirty="0">
              <a:solidFill>
                <a:srgbClr val="3333CC"/>
              </a:solidFill>
            </a:endParaRPr>
          </a:p>
        </p:txBody>
      </p:sp>
      <p:sp>
        <p:nvSpPr>
          <p:cNvPr id="1266698" name="Line 10"/>
          <p:cNvSpPr>
            <a:spLocks noChangeShapeType="1"/>
          </p:cNvSpPr>
          <p:nvPr/>
        </p:nvSpPr>
        <p:spPr bwMode="auto">
          <a:xfrm>
            <a:off x="609600" y="49657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graphicFrame>
        <p:nvGraphicFramePr>
          <p:cNvPr id="1266700" name="Object 12"/>
          <p:cNvGraphicFramePr>
            <a:graphicFrameLocks noChangeAspect="1"/>
          </p:cNvGraphicFramePr>
          <p:nvPr>
            <p:extLst/>
          </p:nvPr>
        </p:nvGraphicFramePr>
        <p:xfrm>
          <a:off x="5715000" y="990600"/>
          <a:ext cx="2590800" cy="1066800"/>
        </p:xfrm>
        <a:graphic>
          <a:graphicData uri="http://schemas.openxmlformats.org/presentationml/2006/ole">
            <mc:AlternateContent xmlns:mc="http://schemas.openxmlformats.org/markup-compatibility/2006">
              <mc:Choice xmlns:v="urn:schemas-microsoft-com:vml" Requires="v">
                <p:oleObj spid="_x0000_s190479" name="Equation" r:id="rId4" imgW="1295400" imgH="393700" progId="Equation.3">
                  <p:embed/>
                </p:oleObj>
              </mc:Choice>
              <mc:Fallback>
                <p:oleObj name="Equation" r:id="rId4" imgW="1295400" imgH="393700" progId="Equation.3">
                  <p:embed/>
                  <p:pic>
                    <p:nvPicPr>
                      <p:cNvPr id="1266700" name="Object 12"/>
                      <p:cNvPicPr>
                        <a:picLocks noChangeAspect="1" noChangeArrowheads="1"/>
                      </p:cNvPicPr>
                      <p:nvPr/>
                    </p:nvPicPr>
                    <p:blipFill>
                      <a:blip r:embed="rId5"/>
                      <a:srcRect/>
                      <a:stretch>
                        <a:fillRect/>
                      </a:stretch>
                    </p:blipFill>
                    <p:spPr bwMode="auto">
                      <a:xfrm>
                        <a:off x="5715000" y="990600"/>
                        <a:ext cx="2590800" cy="1066800"/>
                      </a:xfrm>
                      <a:prstGeom prst="rect">
                        <a:avLst/>
                      </a:prstGeom>
                      <a:noFill/>
                      <a:ln>
                        <a:noFill/>
                      </a:ln>
                      <a:effectLst/>
                    </p:spPr>
                  </p:pic>
                </p:oleObj>
              </mc:Fallback>
            </mc:AlternateContent>
          </a:graphicData>
        </a:graphic>
      </p:graphicFrame>
      <p:sp>
        <p:nvSpPr>
          <p:cNvPr id="1266702" name="Rectangle 14"/>
          <p:cNvSpPr>
            <a:spLocks noChangeArrowheads="1"/>
          </p:cNvSpPr>
          <p:nvPr/>
        </p:nvSpPr>
        <p:spPr bwMode="auto">
          <a:xfrm>
            <a:off x="457200" y="24066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66703" name="Text Box 15"/>
          <p:cNvSpPr txBox="1">
            <a:spLocks noChangeArrowheads="1"/>
          </p:cNvSpPr>
          <p:nvPr/>
        </p:nvSpPr>
        <p:spPr bwMode="auto">
          <a:xfrm>
            <a:off x="1069975" y="2254250"/>
            <a:ext cx="5897625" cy="19389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realistic synchrotron: </a:t>
            </a:r>
            <a:r>
              <a:rPr lang="en-US" sz="2400" dirty="0">
                <a:solidFill>
                  <a:srgbClr val="2519FF"/>
                </a:solidFill>
              </a:rPr>
              <a:t>B-field is not uniform</a:t>
            </a:r>
          </a:p>
          <a:p>
            <a:pPr algn="l" eaLnBrk="1" hangingPunct="1"/>
            <a:endParaRPr lang="en-US" sz="2400" dirty="0">
              <a:solidFill>
                <a:srgbClr val="2519FF"/>
              </a:solidFill>
            </a:endParaRPr>
          </a:p>
          <a:p>
            <a:pPr algn="l" eaLnBrk="1" hangingPunct="1"/>
            <a:r>
              <a:rPr lang="en-US" sz="2400" dirty="0">
                <a:solidFill>
                  <a:srgbClr val="27551F"/>
                </a:solidFill>
              </a:rPr>
              <a:t>-drift space for installation</a:t>
            </a:r>
          </a:p>
          <a:p>
            <a:pPr algn="l" eaLnBrk="1" hangingPunct="1"/>
            <a:r>
              <a:rPr lang="en-US" sz="2400" dirty="0">
                <a:solidFill>
                  <a:srgbClr val="27551F"/>
                </a:solidFill>
              </a:rPr>
              <a:t>-different types of magnets</a:t>
            </a:r>
          </a:p>
          <a:p>
            <a:pPr algn="l" eaLnBrk="1" hangingPunct="1"/>
            <a:r>
              <a:rPr lang="en-US" sz="2400" dirty="0">
                <a:solidFill>
                  <a:srgbClr val="27551F"/>
                </a:solidFill>
              </a:rPr>
              <a:t>-space for experiments </a:t>
            </a:r>
            <a:r>
              <a:rPr lang="en-US" sz="2400" dirty="0" err="1">
                <a:solidFill>
                  <a:srgbClr val="27551F"/>
                </a:solidFill>
              </a:rPr>
              <a:t>etc</a:t>
            </a:r>
            <a:endParaRPr lang="en-US" sz="2400" dirty="0">
              <a:solidFill>
                <a:srgbClr val="3333CC"/>
              </a:solidFill>
            </a:endParaRPr>
          </a:p>
        </p:txBody>
      </p:sp>
      <p:graphicFrame>
        <p:nvGraphicFramePr>
          <p:cNvPr id="1266704" name="Object 16"/>
          <p:cNvGraphicFramePr>
            <a:graphicFrameLocks noChangeAspect="1"/>
          </p:cNvGraphicFramePr>
          <p:nvPr>
            <p:extLst/>
          </p:nvPr>
        </p:nvGraphicFramePr>
        <p:xfrm>
          <a:off x="6124574" y="3098800"/>
          <a:ext cx="2257425" cy="990600"/>
        </p:xfrm>
        <a:graphic>
          <a:graphicData uri="http://schemas.openxmlformats.org/presentationml/2006/ole">
            <mc:AlternateContent xmlns:mc="http://schemas.openxmlformats.org/markup-compatibility/2006">
              <mc:Choice xmlns:v="urn:schemas-microsoft-com:vml" Requires="v">
                <p:oleObj spid="_x0000_s190480" name="Equation" r:id="rId6" imgW="1066800" imgH="393700" progId="Equation.3">
                  <p:embed/>
                </p:oleObj>
              </mc:Choice>
              <mc:Fallback>
                <p:oleObj name="Equation" r:id="rId6" imgW="1066800" imgH="393700" progId="Equation.3">
                  <p:embed/>
                  <p:pic>
                    <p:nvPicPr>
                      <p:cNvPr id="1266704" name="Object 16"/>
                      <p:cNvPicPr>
                        <a:picLocks noChangeAspect="1" noChangeArrowheads="1"/>
                      </p:cNvPicPr>
                      <p:nvPr/>
                    </p:nvPicPr>
                    <p:blipFill>
                      <a:blip r:embed="rId7"/>
                      <a:srcRect/>
                      <a:stretch>
                        <a:fillRect/>
                      </a:stretch>
                    </p:blipFill>
                    <p:spPr bwMode="auto">
                      <a:xfrm>
                        <a:off x="6124574" y="3098800"/>
                        <a:ext cx="2257425" cy="990600"/>
                      </a:xfrm>
                      <a:prstGeom prst="rect">
                        <a:avLst/>
                      </a:prstGeom>
                      <a:noFill/>
                      <a:ln>
                        <a:noFill/>
                      </a:ln>
                      <a:effectLst/>
                    </p:spPr>
                  </p:pic>
                </p:oleObj>
              </mc:Fallback>
            </mc:AlternateContent>
          </a:graphicData>
        </a:graphic>
      </p:graphicFrame>
      <p:sp>
        <p:nvSpPr>
          <p:cNvPr id="1266705" name="Text Box 17"/>
          <p:cNvSpPr txBox="1">
            <a:spLocks noChangeArrowheads="1"/>
          </p:cNvSpPr>
          <p:nvPr/>
        </p:nvSpPr>
        <p:spPr bwMode="auto">
          <a:xfrm>
            <a:off x="7756525" y="1981200"/>
            <a:ext cx="12350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1800" dirty="0">
                <a:solidFill>
                  <a:schemeClr val="tx1"/>
                </a:solidFill>
              </a:rPr>
              <a:t>for E &gt;&gt; E</a:t>
            </a:r>
            <a:r>
              <a:rPr lang="en-US" sz="1800" baseline="-25000" dirty="0">
                <a:solidFill>
                  <a:schemeClr val="tx1"/>
                </a:solidFill>
              </a:rPr>
              <a:t>0</a:t>
            </a:r>
            <a:endParaRPr lang="en-US" sz="2600" dirty="0">
              <a:solidFill>
                <a:srgbClr val="3333CC"/>
              </a:solidFill>
            </a:endParaRPr>
          </a:p>
        </p:txBody>
      </p:sp>
      <p:sp>
        <p:nvSpPr>
          <p:cNvPr id="17"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40</a:t>
            </a:fld>
            <a:endParaRPr lang="en-US" sz="1200" dirty="0"/>
          </a:p>
        </p:txBody>
      </p:sp>
    </p:spTree>
    <p:extLst>
      <p:ext uri="{BB962C8B-B14F-4D97-AF65-F5344CB8AC3E}">
        <p14:creationId xmlns:p14="http://schemas.microsoft.com/office/powerpoint/2010/main" val="855864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112713"/>
            <a:ext cx="8791575" cy="720725"/>
          </a:xfrm>
        </p:spPr>
        <p:txBody>
          <a:bodyPr/>
          <a:lstStyle/>
          <a:p>
            <a:pPr algn="ctr"/>
            <a:r>
              <a:rPr lang="en-US" sz="4000" u="sng" dirty="0">
                <a:solidFill>
                  <a:srgbClr val="FF0000"/>
                </a:solidFill>
                <a:latin typeface="Garamond"/>
                <a:cs typeface="Garamond"/>
              </a:rPr>
              <a:t>Introduction: the LHC is a Synchrotron</a:t>
            </a:r>
          </a:p>
        </p:txBody>
      </p:sp>
      <p:sp>
        <p:nvSpPr>
          <p:cNvPr id="1274883" name="Rectangle 1027"/>
          <p:cNvSpPr>
            <a:spLocks noChangeArrowheads="1"/>
          </p:cNvSpPr>
          <p:nvPr/>
        </p:nvSpPr>
        <p:spPr bwMode="auto">
          <a:xfrm>
            <a:off x="76200" y="13462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86" name="Text Box 1030"/>
          <p:cNvSpPr txBox="1">
            <a:spLocks noChangeArrowheads="1"/>
          </p:cNvSpPr>
          <p:nvPr/>
        </p:nvSpPr>
        <p:spPr bwMode="auto">
          <a:xfrm>
            <a:off x="688975" y="1193800"/>
            <a:ext cx="3472232"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physics goal: </a:t>
            </a:r>
            <a:r>
              <a:rPr lang="en-US" sz="2400" dirty="0">
                <a:solidFill>
                  <a:srgbClr val="2519FF"/>
                </a:solidFill>
              </a:rPr>
              <a:t> E = 7 </a:t>
            </a:r>
            <a:r>
              <a:rPr lang="en-US" sz="2400" dirty="0" err="1">
                <a:solidFill>
                  <a:srgbClr val="2519FF"/>
                </a:solidFill>
              </a:rPr>
              <a:t>TeV</a:t>
            </a:r>
            <a:endParaRPr lang="en-US" sz="2400" dirty="0">
              <a:solidFill>
                <a:srgbClr val="3333CC"/>
              </a:solidFill>
            </a:endParaRPr>
          </a:p>
        </p:txBody>
      </p:sp>
      <p:sp>
        <p:nvSpPr>
          <p:cNvPr id="1274888" name="Line 1032"/>
          <p:cNvSpPr>
            <a:spLocks noChangeShapeType="1"/>
          </p:cNvSpPr>
          <p:nvPr/>
        </p:nvSpPr>
        <p:spPr bwMode="auto">
          <a:xfrm>
            <a:off x="3962400" y="53721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graphicFrame>
        <p:nvGraphicFramePr>
          <p:cNvPr id="1274889" name="Object 1033"/>
          <p:cNvGraphicFramePr>
            <a:graphicFrameLocks noChangeAspect="1"/>
          </p:cNvGraphicFramePr>
          <p:nvPr>
            <p:extLst/>
          </p:nvPr>
        </p:nvGraphicFramePr>
        <p:xfrm>
          <a:off x="762000" y="4991100"/>
          <a:ext cx="2438400" cy="990600"/>
        </p:xfrm>
        <a:graphic>
          <a:graphicData uri="http://schemas.openxmlformats.org/presentationml/2006/ole">
            <mc:AlternateContent xmlns:mc="http://schemas.openxmlformats.org/markup-compatibility/2006">
              <mc:Choice xmlns:v="urn:schemas-microsoft-com:vml" Requires="v">
                <p:oleObj spid="_x0000_s191496" name="Equation" r:id="rId4" imgW="1016000" imgH="431800" progId="Equation.3">
                  <p:embed/>
                </p:oleObj>
              </mc:Choice>
              <mc:Fallback>
                <p:oleObj name="Equation" r:id="rId4" imgW="1016000" imgH="431800" progId="Equation.3">
                  <p:embed/>
                  <p:pic>
                    <p:nvPicPr>
                      <p:cNvPr id="1274889" name="Object 1033"/>
                      <p:cNvPicPr>
                        <a:picLocks noChangeAspect="1" noChangeArrowheads="1"/>
                      </p:cNvPicPr>
                      <p:nvPr/>
                    </p:nvPicPr>
                    <p:blipFill>
                      <a:blip r:embed="rId5"/>
                      <a:srcRect/>
                      <a:stretch>
                        <a:fillRect/>
                      </a:stretch>
                    </p:blipFill>
                    <p:spPr bwMode="auto">
                      <a:xfrm>
                        <a:off x="762000" y="4991100"/>
                        <a:ext cx="2438400" cy="990600"/>
                      </a:xfrm>
                      <a:prstGeom prst="rect">
                        <a:avLst/>
                      </a:prstGeom>
                      <a:noFill/>
                      <a:ln>
                        <a:noFill/>
                      </a:ln>
                      <a:effectLst/>
                    </p:spPr>
                  </p:pic>
                </p:oleObj>
              </mc:Fallback>
            </mc:AlternateContent>
          </a:graphicData>
        </a:graphic>
      </p:graphicFrame>
      <p:sp>
        <p:nvSpPr>
          <p:cNvPr id="1274890" name="Rectangle 1034"/>
          <p:cNvSpPr>
            <a:spLocks noChangeArrowheads="1"/>
          </p:cNvSpPr>
          <p:nvPr/>
        </p:nvSpPr>
        <p:spPr bwMode="auto">
          <a:xfrm>
            <a:off x="76200" y="23685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1" name="Text Box 1035"/>
          <p:cNvSpPr txBox="1">
            <a:spLocks noChangeArrowheads="1"/>
          </p:cNvSpPr>
          <p:nvPr/>
        </p:nvSpPr>
        <p:spPr bwMode="auto">
          <a:xfrm>
            <a:off x="688975" y="2216150"/>
            <a:ext cx="8004722" cy="830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existing infrastructure: </a:t>
            </a:r>
            <a:r>
              <a:rPr lang="en-US" sz="2400" dirty="0">
                <a:solidFill>
                  <a:srgbClr val="2519FF"/>
                </a:solidFill>
              </a:rPr>
              <a:t>LEP tunnel: </a:t>
            </a:r>
            <a:r>
              <a:rPr lang="en-US" sz="2400" dirty="0" err="1">
                <a:solidFill>
                  <a:srgbClr val="2519FF"/>
                </a:solidFill>
              </a:rPr>
              <a:t>circ</a:t>
            </a:r>
            <a:r>
              <a:rPr lang="en-US" sz="2400" dirty="0">
                <a:solidFill>
                  <a:srgbClr val="2519FF"/>
                </a:solidFill>
              </a:rPr>
              <a:t> = 27 km   </a:t>
            </a:r>
            <a:r>
              <a:rPr lang="en-US" sz="2000" dirty="0">
                <a:solidFill>
                  <a:srgbClr val="800000"/>
                </a:solidFill>
              </a:rPr>
              <a:t>(ca. 17mi)</a:t>
            </a:r>
          </a:p>
          <a:p>
            <a:pPr algn="l" eaLnBrk="1" hangingPunct="1"/>
            <a:r>
              <a:rPr lang="en-US" sz="2400" dirty="0">
                <a:solidFill>
                  <a:srgbClr val="2519FF"/>
                </a:solidFill>
              </a:rPr>
              <a:t>                                     with 22 km arcs   </a:t>
            </a:r>
            <a:r>
              <a:rPr lang="en-US" sz="2000" dirty="0">
                <a:solidFill>
                  <a:srgbClr val="800000"/>
                </a:solidFill>
              </a:rPr>
              <a:t>(ca. 14mi)</a:t>
            </a:r>
          </a:p>
        </p:txBody>
      </p:sp>
      <p:sp>
        <p:nvSpPr>
          <p:cNvPr id="1274894" name="Rectangle 1038"/>
          <p:cNvSpPr>
            <a:spLocks noChangeArrowheads="1"/>
          </p:cNvSpPr>
          <p:nvPr/>
        </p:nvSpPr>
        <p:spPr bwMode="auto">
          <a:xfrm>
            <a:off x="87313" y="3419475"/>
            <a:ext cx="534987"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5" name="Text Box 1039"/>
          <p:cNvSpPr txBox="1">
            <a:spLocks noChangeArrowheads="1"/>
          </p:cNvSpPr>
          <p:nvPr/>
        </p:nvSpPr>
        <p:spPr bwMode="auto">
          <a:xfrm>
            <a:off x="636588" y="3267075"/>
            <a:ext cx="8644320" cy="861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assume 80% of arcs can be filled with dipole magnets: </a:t>
            </a:r>
            <a:r>
              <a:rPr lang="en-US" sz="2400" dirty="0">
                <a:solidFill>
                  <a:srgbClr val="2519FF"/>
                </a:solidFill>
              </a:rPr>
              <a:t>F = 0.8</a:t>
            </a:r>
            <a:endParaRPr lang="en-US" sz="2400" dirty="0">
              <a:solidFill>
                <a:schemeClr val="tx1"/>
              </a:solidFill>
            </a:endParaRPr>
          </a:p>
          <a:p>
            <a:pPr algn="l" eaLnBrk="1" hangingPunct="1"/>
            <a:r>
              <a:rPr lang="en-US" sz="2600" dirty="0">
                <a:solidFill>
                  <a:srgbClr val="2519FF"/>
                </a:solidFill>
              </a:rPr>
              <a:t>                                                                          </a:t>
            </a:r>
            <a:endParaRPr lang="en-US" sz="2600" dirty="0">
              <a:solidFill>
                <a:srgbClr val="3333CC"/>
              </a:solidFill>
            </a:endParaRPr>
          </a:p>
        </p:txBody>
      </p:sp>
      <p:sp>
        <p:nvSpPr>
          <p:cNvPr id="1274896" name="Rectangle 1040"/>
          <p:cNvSpPr>
            <a:spLocks noChangeArrowheads="1"/>
          </p:cNvSpPr>
          <p:nvPr/>
        </p:nvSpPr>
        <p:spPr bwMode="auto">
          <a:xfrm>
            <a:off x="76200" y="44259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7" name="Text Box 1041"/>
          <p:cNvSpPr txBox="1">
            <a:spLocks noChangeArrowheads="1"/>
          </p:cNvSpPr>
          <p:nvPr/>
        </p:nvSpPr>
        <p:spPr bwMode="auto">
          <a:xfrm>
            <a:off x="688975" y="4273550"/>
            <a:ext cx="4615574"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required dipole field for the LHC: </a:t>
            </a:r>
            <a:endParaRPr lang="en-US" sz="2400" dirty="0">
              <a:solidFill>
                <a:srgbClr val="3333CC"/>
              </a:solidFill>
            </a:endParaRPr>
          </a:p>
        </p:txBody>
      </p:sp>
      <p:sp>
        <p:nvSpPr>
          <p:cNvPr id="1274898" name="Text Box 1042"/>
          <p:cNvSpPr txBox="1">
            <a:spLocks noChangeArrowheads="1"/>
          </p:cNvSpPr>
          <p:nvPr/>
        </p:nvSpPr>
        <p:spPr bwMode="auto">
          <a:xfrm>
            <a:off x="4683125" y="5143500"/>
            <a:ext cx="3998868" cy="830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rgbClr val="2519FF"/>
                </a:solidFill>
              </a:rPr>
              <a:t>B = 8.38 T</a:t>
            </a:r>
          </a:p>
          <a:p>
            <a:pPr algn="l" eaLnBrk="1" hangingPunct="1"/>
            <a:r>
              <a:rPr lang="en-US" sz="2400" dirty="0">
                <a:solidFill>
                  <a:srgbClr val="2519FF"/>
                </a:solidFill>
              </a:rPr>
              <a:t>                 (earth: 0.3 10</a:t>
            </a:r>
            <a:r>
              <a:rPr lang="en-US" sz="2400" baseline="30000" dirty="0">
                <a:solidFill>
                  <a:srgbClr val="2519FF"/>
                </a:solidFill>
              </a:rPr>
              <a:t>-4 </a:t>
            </a:r>
            <a:r>
              <a:rPr lang="en-US" sz="2400" dirty="0">
                <a:solidFill>
                  <a:srgbClr val="2519FF"/>
                </a:solidFill>
              </a:rPr>
              <a:t>T)</a:t>
            </a:r>
            <a:endParaRPr lang="en-US" sz="2400" dirty="0">
              <a:solidFill>
                <a:srgbClr val="3333CC"/>
              </a:solidFill>
            </a:endParaRPr>
          </a:p>
        </p:txBody>
      </p:sp>
      <p:sp>
        <p:nvSpPr>
          <p:cNvPr id="19"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41</a:t>
            </a:fld>
            <a:endParaRPr lang="en-US" sz="1200" dirty="0"/>
          </a:p>
        </p:txBody>
      </p:sp>
    </p:spTree>
    <p:extLst>
      <p:ext uri="{BB962C8B-B14F-4D97-AF65-F5344CB8AC3E}">
        <p14:creationId xmlns:p14="http://schemas.microsoft.com/office/powerpoint/2010/main" val="9090493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8738" name="Rectangle 2"/>
          <p:cNvSpPr>
            <a:spLocks noGrp="1" noChangeArrowheads="1"/>
          </p:cNvSpPr>
          <p:nvPr>
            <p:ph type="title"/>
          </p:nvPr>
        </p:nvSpPr>
        <p:spPr>
          <a:xfrm>
            <a:off x="352425" y="188913"/>
            <a:ext cx="8486775" cy="720725"/>
          </a:xfrm>
        </p:spPr>
        <p:txBody>
          <a:bodyPr/>
          <a:lstStyle/>
          <a:p>
            <a:pPr algn="l"/>
            <a:r>
              <a:rPr lang="en-US" sz="4000" u="sng" dirty="0">
                <a:solidFill>
                  <a:srgbClr val="FF0000"/>
                </a:solidFill>
                <a:latin typeface="Garamond"/>
                <a:cs typeface="Garamond"/>
              </a:rPr>
              <a:t>Introduction: Magnet Technology</a:t>
            </a:r>
            <a:endParaRPr lang="en-US" sz="4400" u="sng" dirty="0">
              <a:solidFill>
                <a:srgbClr val="FF0000"/>
              </a:solidFill>
              <a:latin typeface="Garamond"/>
              <a:cs typeface="Garamond"/>
            </a:endParaRPr>
          </a:p>
        </p:txBody>
      </p:sp>
      <p:sp>
        <p:nvSpPr>
          <p:cNvPr id="1268739" name="Rectangle 3"/>
          <p:cNvSpPr>
            <a:spLocks noChangeArrowheads="1"/>
          </p:cNvSpPr>
          <p:nvPr/>
        </p:nvSpPr>
        <p:spPr bwMode="auto">
          <a:xfrm>
            <a:off x="457200" y="10668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68742" name="Text Box 6"/>
          <p:cNvSpPr txBox="1">
            <a:spLocks noChangeArrowheads="1"/>
          </p:cNvSpPr>
          <p:nvPr/>
        </p:nvSpPr>
        <p:spPr bwMode="auto">
          <a:xfrm>
            <a:off x="1069975" y="914400"/>
            <a:ext cx="7693025" cy="7693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r>
              <a:rPr lang="en-US" sz="2200" dirty="0">
                <a:solidFill>
                  <a:schemeClr val="tx1"/>
                </a:solidFill>
              </a:rPr>
              <a:t>high beam energies require large rings and high fields</a:t>
            </a:r>
          </a:p>
          <a:p>
            <a:pPr algn="l" eaLnBrk="1" hangingPunct="1"/>
            <a:r>
              <a:rPr lang="en-US" sz="2200" dirty="0">
                <a:solidFill>
                  <a:srgbClr val="2519FF"/>
                </a:solidFill>
              </a:rPr>
              <a:t>1) Iron joke magnet design    2) SC magnet design</a:t>
            </a:r>
            <a:endParaRPr lang="en-US" sz="2200" dirty="0">
              <a:solidFill>
                <a:srgbClr val="3333CC"/>
              </a:solidFill>
            </a:endParaRPr>
          </a:p>
        </p:txBody>
      </p:sp>
      <p:sp>
        <p:nvSpPr>
          <p:cNvPr id="1268743" name="Text Box 7"/>
          <p:cNvSpPr txBox="1">
            <a:spLocks noChangeArrowheads="1"/>
          </p:cNvSpPr>
          <p:nvPr/>
        </p:nvSpPr>
        <p:spPr bwMode="auto">
          <a:xfrm>
            <a:off x="304800" y="4965700"/>
            <a:ext cx="8610600" cy="1200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r>
              <a:rPr lang="en-US" dirty="0">
                <a:solidFill>
                  <a:srgbClr val="27551F"/>
                </a:solidFill>
              </a:rPr>
              <a:t>-field quality given by pole face geometry     -field quality given by coil geometry</a:t>
            </a:r>
          </a:p>
          <a:p>
            <a:pPr algn="l" eaLnBrk="1" hangingPunct="1"/>
            <a:r>
              <a:rPr lang="en-US" dirty="0">
                <a:solidFill>
                  <a:srgbClr val="27551F"/>
                </a:solidFill>
              </a:rPr>
              <a:t>-field amplified by Ferromagnetic material    -SC technology avoids Ohmic losses</a:t>
            </a:r>
          </a:p>
          <a:p>
            <a:pPr algn="l" eaLnBrk="1" hangingPunct="1"/>
            <a:r>
              <a:rPr lang="en-US" dirty="0">
                <a:solidFill>
                  <a:srgbClr val="FF0000"/>
                </a:solidFill>
              </a:rPr>
              <a:t>-iron saturates at 2 T                                     -risk of magnet quenches</a:t>
            </a:r>
          </a:p>
          <a:p>
            <a:pPr algn="l" eaLnBrk="1" hangingPunct="1"/>
            <a:r>
              <a:rPr lang="en-US" dirty="0">
                <a:solidFill>
                  <a:srgbClr val="FF0000"/>
                </a:solidFill>
              </a:rPr>
              <a:t>-</a:t>
            </a:r>
            <a:r>
              <a:rPr lang="en-US" dirty="0" err="1">
                <a:solidFill>
                  <a:srgbClr val="FF0000"/>
                </a:solidFill>
              </a:rPr>
              <a:t>Ohmic</a:t>
            </a:r>
            <a:r>
              <a:rPr lang="en-US" dirty="0">
                <a:solidFill>
                  <a:srgbClr val="FF0000"/>
                </a:solidFill>
              </a:rPr>
              <a:t> losses for high magnet currents       -field quality changes with time</a:t>
            </a:r>
            <a:endParaRPr lang="en-US" dirty="0">
              <a:solidFill>
                <a:srgbClr val="3333CC"/>
              </a:solidFill>
            </a:endParaRPr>
          </a:p>
        </p:txBody>
      </p:sp>
      <p:pic>
        <p:nvPicPr>
          <p:cNvPr id="1268750" name="Picture 14" descr="LEP-dip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1752600"/>
            <a:ext cx="4300537" cy="3248025"/>
          </a:xfrm>
          <a:prstGeom prst="rect">
            <a:avLst/>
          </a:prstGeom>
          <a:noFill/>
          <a:extLst>
            <a:ext uri="{909E8E84-426E-40dd-AFC4-6F175D3DCCD1}">
              <a14:hiddenFill xmlns:a14="http://schemas.microsoft.com/office/drawing/2010/main" xmlns="">
                <a:solidFill>
                  <a:srgbClr val="FFFFFF"/>
                </a:solidFill>
              </a14:hiddenFill>
            </a:ext>
          </a:extLst>
        </p:spPr>
      </p:pic>
      <p:pic>
        <p:nvPicPr>
          <p:cNvPr id="1268751" name="Picture 15" descr="dipole-co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828800"/>
            <a:ext cx="2944813" cy="3048000"/>
          </a:xfrm>
          <a:prstGeom prst="rect">
            <a:avLst/>
          </a:prstGeom>
          <a:noFill/>
          <a:extLst>
            <a:ext uri="{909E8E84-426E-40dd-AFC4-6F175D3DCCD1}">
              <a14:hiddenFill xmlns:a14="http://schemas.microsoft.com/office/drawing/2010/main" xmlns="">
                <a:solidFill>
                  <a:srgbClr val="FFFFFF"/>
                </a:solidFill>
              </a14:hiddenFill>
            </a:ext>
          </a:extLst>
        </p:spPr>
      </p:pic>
      <p:sp>
        <p:nvSpPr>
          <p:cNvPr id="1268755" name="Oval 19"/>
          <p:cNvSpPr>
            <a:spLocks noChangeArrowheads="1"/>
          </p:cNvSpPr>
          <p:nvPr/>
        </p:nvSpPr>
        <p:spPr bwMode="auto">
          <a:xfrm>
            <a:off x="5715000" y="2438400"/>
            <a:ext cx="1066800" cy="2057400"/>
          </a:xfrm>
          <a:prstGeom prst="ellipse">
            <a:avLst/>
          </a:prstGeom>
          <a:noFill/>
          <a:ln w="25400">
            <a:solidFill>
              <a:srgbClr val="FF0000"/>
            </a:solidFill>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56" name="Oval 20"/>
          <p:cNvSpPr>
            <a:spLocks noChangeArrowheads="1"/>
          </p:cNvSpPr>
          <p:nvPr/>
        </p:nvSpPr>
        <p:spPr bwMode="auto">
          <a:xfrm>
            <a:off x="6934200" y="2438400"/>
            <a:ext cx="1066800" cy="2057400"/>
          </a:xfrm>
          <a:prstGeom prst="ellipse">
            <a:avLst/>
          </a:prstGeom>
          <a:noFill/>
          <a:ln w="25400">
            <a:solidFill>
              <a:srgbClr val="FF0000"/>
            </a:solidFill>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57" name="Oval 21"/>
          <p:cNvSpPr>
            <a:spLocks noChangeArrowheads="1"/>
          </p:cNvSpPr>
          <p:nvPr/>
        </p:nvSpPr>
        <p:spPr bwMode="auto">
          <a:xfrm>
            <a:off x="609600" y="2362200"/>
            <a:ext cx="1524000" cy="2057400"/>
          </a:xfrm>
          <a:prstGeom prst="ellipse">
            <a:avLst/>
          </a:prstGeom>
          <a:noFill/>
          <a:ln w="25400">
            <a:solidFill>
              <a:srgbClr val="FF0000"/>
            </a:solidFill>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58" name="Oval 22"/>
          <p:cNvSpPr>
            <a:spLocks noChangeArrowheads="1"/>
          </p:cNvSpPr>
          <p:nvPr/>
        </p:nvSpPr>
        <p:spPr bwMode="auto">
          <a:xfrm>
            <a:off x="2362200" y="1981200"/>
            <a:ext cx="1676400" cy="2819400"/>
          </a:xfrm>
          <a:prstGeom prst="ellipse">
            <a:avLst/>
          </a:prstGeom>
          <a:noFill/>
          <a:ln w="25400">
            <a:solidFill>
              <a:srgbClr val="FF0000"/>
            </a:solidFill>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59" name="Line 23"/>
          <p:cNvSpPr>
            <a:spLocks noChangeShapeType="1"/>
          </p:cNvSpPr>
          <p:nvPr/>
        </p:nvSpPr>
        <p:spPr bwMode="auto">
          <a:xfrm>
            <a:off x="2362200" y="3200400"/>
            <a:ext cx="0" cy="381000"/>
          </a:xfrm>
          <a:prstGeom prst="line">
            <a:avLst/>
          </a:prstGeom>
          <a:noFill/>
          <a:ln w="25400">
            <a:solidFill>
              <a:srgbClr val="FF0000"/>
            </a:solidFill>
            <a:round/>
            <a:headEnd type="none" w="sm" len="sm"/>
            <a:tailEnd type="stealth"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60" name="Line 24"/>
          <p:cNvSpPr>
            <a:spLocks noChangeShapeType="1"/>
          </p:cNvSpPr>
          <p:nvPr/>
        </p:nvSpPr>
        <p:spPr bwMode="auto">
          <a:xfrm>
            <a:off x="6934200" y="3276600"/>
            <a:ext cx="0" cy="381000"/>
          </a:xfrm>
          <a:prstGeom prst="line">
            <a:avLst/>
          </a:prstGeom>
          <a:noFill/>
          <a:ln w="25400">
            <a:solidFill>
              <a:srgbClr val="FF0000"/>
            </a:solidFill>
            <a:round/>
            <a:headEnd type="none" w="sm" len="sm"/>
            <a:tailEnd type="stealth"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61" name="Line 25"/>
          <p:cNvSpPr>
            <a:spLocks noChangeShapeType="1"/>
          </p:cNvSpPr>
          <p:nvPr/>
        </p:nvSpPr>
        <p:spPr bwMode="auto">
          <a:xfrm>
            <a:off x="6781800" y="3276600"/>
            <a:ext cx="0" cy="381000"/>
          </a:xfrm>
          <a:prstGeom prst="line">
            <a:avLst/>
          </a:prstGeom>
          <a:noFill/>
          <a:ln w="25400">
            <a:solidFill>
              <a:srgbClr val="FF0000"/>
            </a:solidFill>
            <a:round/>
            <a:headEnd type="none" w="sm" len="sm"/>
            <a:tailEnd type="stealth"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1268762" name="Line 26"/>
          <p:cNvSpPr>
            <a:spLocks noChangeShapeType="1"/>
          </p:cNvSpPr>
          <p:nvPr/>
        </p:nvSpPr>
        <p:spPr bwMode="auto">
          <a:xfrm>
            <a:off x="2133600" y="3200400"/>
            <a:ext cx="0" cy="381000"/>
          </a:xfrm>
          <a:prstGeom prst="line">
            <a:avLst/>
          </a:prstGeom>
          <a:noFill/>
          <a:ln w="25400">
            <a:solidFill>
              <a:srgbClr val="FF0000"/>
            </a:solidFill>
            <a:round/>
            <a:headEnd type="none" w="sm" len="sm"/>
            <a:tailEnd type="stealth" w="lg"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sp>
        <p:nvSpPr>
          <p:cNvPr id="21"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42</a:t>
            </a:fld>
            <a:endParaRPr lang="en-US" sz="1200" dirty="0"/>
          </a:p>
        </p:txBody>
      </p:sp>
    </p:spTree>
    <p:extLst>
      <p:ext uri="{BB962C8B-B14F-4D97-AF65-F5344CB8AC3E}">
        <p14:creationId xmlns:p14="http://schemas.microsoft.com/office/powerpoint/2010/main" val="38901474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7" descr="lhc-cryost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9904" y="1665118"/>
            <a:ext cx="4495800" cy="351631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Content Placeholder 2"/>
          <p:cNvSpPr>
            <a:spLocks noGrp="1"/>
          </p:cNvSpPr>
          <p:nvPr>
            <p:ph idx="1"/>
          </p:nvPr>
        </p:nvSpPr>
        <p:spPr>
          <a:xfrm>
            <a:off x="911224" y="708025"/>
            <a:ext cx="7966075" cy="1158875"/>
          </a:xfrm>
        </p:spPr>
        <p:txBody>
          <a:bodyPr>
            <a:normAutofit/>
          </a:bodyPr>
          <a:lstStyle/>
          <a:p>
            <a:pPr marL="0" indent="0">
              <a:spcBef>
                <a:spcPts val="0"/>
              </a:spcBef>
              <a:buNone/>
              <a:defRPr/>
            </a:pPr>
            <a:r>
              <a:rPr lang="en-GB" sz="2800" dirty="0"/>
              <a:t>LHC Dipole Magnets: </a:t>
            </a:r>
            <a:r>
              <a:rPr lang="en-GB" sz="2800" dirty="0">
                <a:solidFill>
                  <a:srgbClr val="0000FF"/>
                </a:solidFill>
              </a:rPr>
              <a:t>8.38T, with 11850A</a:t>
            </a:r>
          </a:p>
          <a:p>
            <a:pPr marL="0" indent="0">
              <a:spcBef>
                <a:spcPts val="0"/>
              </a:spcBef>
              <a:buFont typeface="Wingdings" charset="0"/>
              <a:buNone/>
              <a:defRPr/>
            </a:pPr>
            <a:r>
              <a:rPr lang="en-GB" sz="2800" dirty="0">
                <a:sym typeface="Wingdings"/>
              </a:rPr>
              <a:t>   				</a:t>
            </a:r>
            <a:r>
              <a:rPr lang="en-GB" sz="2400" dirty="0">
                <a:solidFill>
                  <a:srgbClr val="FF0000"/>
                </a:solidFill>
                <a:sym typeface="Wingdings"/>
              </a:rPr>
              <a:t> high ambient magnetic field &gt; 8 T @ coil</a:t>
            </a:r>
          </a:p>
        </p:txBody>
      </p:sp>
      <p:sp>
        <p:nvSpPr>
          <p:cNvPr id="8" name="TextBox 7"/>
          <p:cNvSpPr txBox="1"/>
          <p:nvPr/>
        </p:nvSpPr>
        <p:spPr>
          <a:xfrm>
            <a:off x="536574" y="1593850"/>
            <a:ext cx="3938589" cy="369887"/>
          </a:xfrm>
          <a:prstGeom prst="rect">
            <a:avLst/>
          </a:prstGeom>
          <a:noFill/>
        </p:spPr>
        <p:txBody>
          <a:bodyPr wrap="square">
            <a:spAutoFit/>
          </a:bodyPr>
          <a:lstStyle/>
          <a:p>
            <a:pPr algn="r" eaLnBrk="1" fontAlgn="auto" hangingPunct="1">
              <a:spcBef>
                <a:spcPts val="0"/>
              </a:spcBef>
              <a:spcAft>
                <a:spcPts val="0"/>
              </a:spcAft>
              <a:defRPr/>
            </a:pPr>
            <a:r>
              <a:rPr lang="en-US" b="1" dirty="0">
                <a:solidFill>
                  <a:prstClr val="black"/>
                </a:solidFill>
                <a:latin typeface="Calibri"/>
              </a:rPr>
              <a:t>Critical Surface for </a:t>
            </a:r>
            <a:r>
              <a:rPr lang="en-US" b="1" dirty="0" err="1">
                <a:solidFill>
                  <a:prstClr val="black"/>
                </a:solidFill>
                <a:latin typeface="Calibri"/>
              </a:rPr>
              <a:t>NbTi</a:t>
            </a:r>
            <a:endParaRPr lang="en-US" sz="1800" b="1" dirty="0">
              <a:solidFill>
                <a:prstClr val="black"/>
              </a:solidFill>
              <a:latin typeface="Calibri"/>
              <a:ea typeface="+mn-ea"/>
              <a:cs typeface="+mn-cs"/>
            </a:endParaRPr>
          </a:p>
        </p:txBody>
      </p:sp>
      <p:pic>
        <p:nvPicPr>
          <p:cNvPr id="75779" name="Picture 18" descr="critical-surf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63" y="1968500"/>
            <a:ext cx="4419600" cy="312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1" name="Straight Connector 10"/>
          <p:cNvCxnSpPr/>
          <p:nvPr/>
        </p:nvCxnSpPr>
        <p:spPr>
          <a:xfrm flipH="1" flipV="1">
            <a:off x="1968500" y="3779837"/>
            <a:ext cx="762000" cy="228600"/>
          </a:xfrm>
          <a:prstGeom prst="line">
            <a:avLst/>
          </a:prstGeom>
          <a:ln w="38100" cmpd="sng">
            <a:solidFill>
              <a:srgbClr val="80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2730500" y="4008437"/>
            <a:ext cx="0" cy="508000"/>
          </a:xfrm>
          <a:prstGeom prst="line">
            <a:avLst/>
          </a:prstGeom>
          <a:ln w="38100" cmpd="sng">
            <a:solidFill>
              <a:srgbClr val="800000"/>
            </a:solidFill>
          </a:ln>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2108200" y="3830637"/>
            <a:ext cx="685800" cy="790575"/>
          </a:xfrm>
          <a:custGeom>
            <a:avLst/>
            <a:gdLst>
              <a:gd name="connsiteX0" fmla="*/ 712730 w 712730"/>
              <a:gd name="connsiteY0" fmla="*/ 0 h 790435"/>
              <a:gd name="connsiteX1" fmla="*/ 518349 w 712730"/>
              <a:gd name="connsiteY1" fmla="*/ 259159 h 790435"/>
              <a:gd name="connsiteX2" fmla="*/ 298051 w 712730"/>
              <a:gd name="connsiteY2" fmla="*/ 557192 h 790435"/>
              <a:gd name="connsiteX3" fmla="*/ 0 w 712730"/>
              <a:gd name="connsiteY3" fmla="*/ 790435 h 790435"/>
            </a:gdLst>
            <a:ahLst/>
            <a:cxnLst>
              <a:cxn ang="0">
                <a:pos x="connsiteX0" y="connsiteY0"/>
              </a:cxn>
              <a:cxn ang="0">
                <a:pos x="connsiteX1" y="connsiteY1"/>
              </a:cxn>
              <a:cxn ang="0">
                <a:pos x="connsiteX2" y="connsiteY2"/>
              </a:cxn>
              <a:cxn ang="0">
                <a:pos x="connsiteX3" y="connsiteY3"/>
              </a:cxn>
            </a:cxnLst>
            <a:rect l="l" t="t" r="r" b="b"/>
            <a:pathLst>
              <a:path w="712730" h="790435">
                <a:moveTo>
                  <a:pt x="712730" y="0"/>
                </a:moveTo>
                <a:lnTo>
                  <a:pt x="518349" y="259159"/>
                </a:lnTo>
                <a:cubicBezTo>
                  <a:pt x="449236" y="352024"/>
                  <a:pt x="384442" y="468646"/>
                  <a:pt x="298051" y="557192"/>
                </a:cubicBezTo>
                <a:cubicBezTo>
                  <a:pt x="211659" y="645738"/>
                  <a:pt x="0" y="790435"/>
                  <a:pt x="0" y="790435"/>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eaLnBrk="1" fontAlgn="auto" hangingPunct="1">
              <a:spcBef>
                <a:spcPts val="0"/>
              </a:spcBef>
              <a:spcAft>
                <a:spcPts val="0"/>
              </a:spcAft>
              <a:defRPr/>
            </a:pPr>
            <a:endParaRPr lang="en-US" sz="1800">
              <a:solidFill>
                <a:prstClr val="black"/>
              </a:solidFill>
              <a:latin typeface="Calibri"/>
            </a:endParaRPr>
          </a:p>
        </p:txBody>
      </p:sp>
      <p:sp>
        <p:nvSpPr>
          <p:cNvPr id="19" name="Content Placeholder 2"/>
          <p:cNvSpPr txBox="1">
            <a:spLocks/>
          </p:cNvSpPr>
          <p:nvPr/>
        </p:nvSpPr>
        <p:spPr>
          <a:xfrm>
            <a:off x="76200" y="5085634"/>
            <a:ext cx="9067800" cy="1429466"/>
          </a:xfrm>
          <a:prstGeom prst="rect">
            <a:avLst/>
          </a:prstGeom>
        </p:spPr>
        <p:txBody>
          <a:bodyPr vert="horz" lIns="91440" tIns="0" rIns="91440" bIns="0" rtlCol="0">
            <a:normAutofit fontScale="92500"/>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Wingdings" charset="0"/>
              <a:buNone/>
              <a:defRPr/>
            </a:pPr>
            <a:r>
              <a:rPr lang="en-GB" sz="2400" dirty="0">
                <a:solidFill>
                  <a:srgbClr val="FF0000"/>
                </a:solidFill>
                <a:sym typeface="Wingdings"/>
              </a:rPr>
              <a:t>   </a:t>
            </a:r>
            <a:r>
              <a:rPr lang="en-GB" sz="2400" dirty="0">
                <a:solidFill>
                  <a:srgbClr val="008000"/>
                </a:solidFill>
                <a:sym typeface="Wingdings"/>
              </a:rPr>
              <a:t> 1.8 K cooling with superfluid He (thermal conductivity)</a:t>
            </a:r>
          </a:p>
          <a:p>
            <a:pPr marL="0" indent="0">
              <a:spcBef>
                <a:spcPts val="0"/>
              </a:spcBef>
              <a:buFont typeface="Wingdings" charset="0"/>
              <a:buNone/>
              <a:defRPr/>
            </a:pPr>
            <a:r>
              <a:rPr lang="en-GB" sz="2400" dirty="0">
                <a:solidFill>
                  <a:srgbClr val="008000"/>
                </a:solidFill>
                <a:sym typeface="Wingdings"/>
              </a:rPr>
              <a:t>    current density of 2.75 kA / mm</a:t>
            </a:r>
            <a:r>
              <a:rPr lang="en-GB" sz="2400" baseline="30000" dirty="0">
                <a:solidFill>
                  <a:srgbClr val="008000"/>
                </a:solidFill>
                <a:sym typeface="Wingdings"/>
              </a:rPr>
              <a:t>2</a:t>
            </a:r>
          </a:p>
          <a:p>
            <a:pPr marL="0" indent="0">
              <a:spcBef>
                <a:spcPts val="0"/>
              </a:spcBef>
              <a:buFont typeface="Wingdings" charset="0"/>
              <a:buNone/>
              <a:defRPr/>
            </a:pPr>
            <a:r>
              <a:rPr lang="en-GB" sz="2400" baseline="30000" dirty="0">
                <a:solidFill>
                  <a:srgbClr val="008000"/>
                </a:solidFill>
                <a:sym typeface="Wingdings"/>
              </a:rPr>
              <a:t> </a:t>
            </a:r>
            <a:r>
              <a:rPr lang="en-GB" sz="2400" dirty="0">
                <a:solidFill>
                  <a:srgbClr val="008000"/>
                </a:solidFill>
                <a:sym typeface="Wingdings"/>
              </a:rPr>
              <a:t>           </a:t>
            </a:r>
            <a:r>
              <a:rPr lang="en-GB" sz="2400" dirty="0">
                <a:solidFill>
                  <a:srgbClr val="FF0000"/>
                </a:solidFill>
              </a:rPr>
              <a:t>At the limit of </a:t>
            </a:r>
            <a:r>
              <a:rPr lang="en-GB" sz="2400" dirty="0" err="1">
                <a:solidFill>
                  <a:srgbClr val="FF0000"/>
                </a:solidFill>
              </a:rPr>
              <a:t>NbTi</a:t>
            </a:r>
            <a:r>
              <a:rPr lang="en-GB" sz="2400" dirty="0">
                <a:solidFill>
                  <a:srgbClr val="FF0000"/>
                </a:solidFill>
              </a:rPr>
              <a:t> technology </a:t>
            </a:r>
            <a:r>
              <a:rPr lang="en-GB" sz="2400" dirty="0"/>
              <a:t>(HERA &amp; </a:t>
            </a:r>
            <a:r>
              <a:rPr lang="en-GB" sz="2400" dirty="0" err="1"/>
              <a:t>Tevatron</a:t>
            </a:r>
            <a:r>
              <a:rPr lang="en-GB" sz="2400" dirty="0"/>
              <a:t> ca. 5 T @ 2kA/mm</a:t>
            </a:r>
            <a:r>
              <a:rPr lang="en-GB" sz="2400" baseline="30000" dirty="0"/>
              <a:t>2</a:t>
            </a:r>
            <a:r>
              <a:rPr lang="en-GB" sz="2400" dirty="0"/>
              <a:t>)!!</a:t>
            </a:r>
          </a:p>
        </p:txBody>
      </p:sp>
      <p:sp>
        <p:nvSpPr>
          <p:cNvPr id="21" name="Rectangle 2"/>
          <p:cNvSpPr txBox="1">
            <a:spLocks noChangeArrowheads="1"/>
          </p:cNvSpPr>
          <p:nvPr/>
        </p:nvSpPr>
        <p:spPr>
          <a:xfrm>
            <a:off x="1114425" y="-65087"/>
            <a:ext cx="7954465" cy="720725"/>
          </a:xfrm>
          <a:prstGeom prst="rect">
            <a:avLst/>
          </a:prstGeom>
        </p:spPr>
        <p:txBody>
          <a:bodyPr vert="horz" lIns="36000" tIns="0" rIns="36000" bIns="0" rtlCol="0" anchor="ctr">
            <a:noAutofit/>
          </a:bodyPr>
          <a:lstStyle>
            <a:lvl1pPr algn="ctr" defTabSz="457200" rtl="0" eaLnBrk="1" latinLnBrk="0" hangingPunct="1">
              <a:spcBef>
                <a:spcPct val="0"/>
              </a:spcBef>
              <a:buNone/>
              <a:defRPr sz="4000" kern="1200" baseline="0">
                <a:solidFill>
                  <a:schemeClr val="tx1">
                    <a:lumMod val="75000"/>
                    <a:lumOff val="25000"/>
                  </a:schemeClr>
                </a:solidFill>
                <a:effectLst/>
                <a:latin typeface="Calibri" pitchFamily="34" charset="0"/>
                <a:ea typeface="+mj-ea"/>
                <a:cs typeface="+mj-cs"/>
              </a:defRPr>
            </a:lvl1pPr>
          </a:lstStyle>
          <a:p>
            <a:pPr algn="l"/>
            <a:r>
              <a:rPr lang="en-US" b="1" u="sng" dirty="0">
                <a:solidFill>
                  <a:srgbClr val="FF0000"/>
                </a:solidFill>
                <a:latin typeface="Garamond"/>
                <a:cs typeface="Garamond"/>
              </a:rPr>
              <a:t>Introduction: Magnet Technology</a:t>
            </a:r>
            <a:endParaRPr lang="en-US" sz="4400" b="1" u="sng" dirty="0">
              <a:solidFill>
                <a:srgbClr val="FF0000"/>
              </a:solidFill>
              <a:latin typeface="Garamond"/>
              <a:cs typeface="Garamond"/>
            </a:endParaRPr>
          </a:p>
        </p:txBody>
      </p:sp>
      <p:sp>
        <p:nvSpPr>
          <p:cNvPr id="16"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43</a:t>
            </a:fld>
            <a:endParaRPr lang="en-US" sz="1200" dirty="0"/>
          </a:p>
        </p:txBody>
      </p:sp>
      <p:sp>
        <p:nvSpPr>
          <p:cNvPr id="17" name="Rectangle 1027"/>
          <p:cNvSpPr>
            <a:spLocks noChangeArrowheads="1"/>
          </p:cNvSpPr>
          <p:nvPr/>
        </p:nvSpPr>
        <p:spPr bwMode="auto">
          <a:xfrm>
            <a:off x="152400" y="8255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2" name="TextBox 1">
            <a:extLst>
              <a:ext uri="{FF2B5EF4-FFF2-40B4-BE49-F238E27FC236}">
                <a16:creationId xmlns:a16="http://schemas.microsoft.com/office/drawing/2014/main" id="{A87F4060-E2E1-2140-AD1D-496D5A9FE93F}"/>
              </a:ext>
            </a:extLst>
          </p:cNvPr>
          <p:cNvSpPr txBox="1"/>
          <p:nvPr/>
        </p:nvSpPr>
        <p:spPr>
          <a:xfrm>
            <a:off x="4610100" y="2331322"/>
            <a:ext cx="3888629" cy="1477328"/>
          </a:xfrm>
          <a:prstGeom prst="rect">
            <a:avLst/>
          </a:prstGeom>
          <a:noFill/>
        </p:spPr>
        <p:txBody>
          <a:bodyPr wrap="none" rtlCol="0">
            <a:spAutoFit/>
          </a:bodyPr>
          <a:lstStyle/>
          <a:p>
            <a:r>
              <a:rPr lang="en-US" dirty="0"/>
              <a:t>Extreme Forces acting on the coils:</a:t>
            </a:r>
          </a:p>
          <a:p>
            <a:r>
              <a:rPr lang="en-US" dirty="0"/>
              <a:t>Ca. 12kA * 8.4T </a:t>
            </a:r>
            <a:r>
              <a:rPr lang="en-US" dirty="0">
                <a:sym typeface="Wingdings" pitchFamily="2" charset="2"/>
              </a:rPr>
              <a:t> 100.000 Newton </a:t>
            </a:r>
          </a:p>
          <a:p>
            <a:r>
              <a:rPr lang="en-US" dirty="0">
                <a:sym typeface="Wingdings" pitchFamily="2" charset="2"/>
              </a:rPr>
              <a:t>per meter and winding layer!</a:t>
            </a:r>
          </a:p>
          <a:p>
            <a:endParaRPr lang="en-US" dirty="0">
              <a:sym typeface="Wingdings" pitchFamily="2" charset="2"/>
            </a:endParaRPr>
          </a:p>
          <a:p>
            <a:pPr marL="285750" indent="-285750">
              <a:buFont typeface="Wingdings" pitchFamily="2" charset="2"/>
              <a:buChar char="è"/>
            </a:pPr>
            <a:r>
              <a:rPr lang="en-US" dirty="0">
                <a:solidFill>
                  <a:srgbClr val="FF0000"/>
                </a:solidFill>
                <a:sym typeface="Wingdings" pitchFamily="2" charset="2"/>
              </a:rPr>
              <a:t>ca.  50 cars ‘hanging’ per meter </a:t>
            </a:r>
            <a:endParaRPr lang="en-US" dirty="0">
              <a:solidFill>
                <a:srgbClr val="FF0000"/>
              </a:solidFill>
            </a:endParaRPr>
          </a:p>
        </p:txBody>
      </p:sp>
      <p:pic>
        <p:nvPicPr>
          <p:cNvPr id="4" name="Picture 3">
            <a:extLst>
              <a:ext uri="{FF2B5EF4-FFF2-40B4-BE49-F238E27FC236}">
                <a16:creationId xmlns:a16="http://schemas.microsoft.com/office/drawing/2014/main" id="{D201D701-A3E7-0443-B142-F166CF5AE3F0}"/>
              </a:ext>
            </a:extLst>
          </p:cNvPr>
          <p:cNvPicPr>
            <a:picLocks noChangeAspect="1"/>
          </p:cNvPicPr>
          <p:nvPr/>
        </p:nvPicPr>
        <p:blipFill>
          <a:blip r:embed="rId4"/>
          <a:stretch>
            <a:fillRect/>
          </a:stretch>
        </p:blipFill>
        <p:spPr>
          <a:xfrm>
            <a:off x="4480117" y="2135532"/>
            <a:ext cx="4642367" cy="2934581"/>
          </a:xfrm>
          <a:prstGeom prst="rect">
            <a:avLst/>
          </a:prstGeom>
        </p:spPr>
      </p:pic>
      <p:sp>
        <p:nvSpPr>
          <p:cNvPr id="14" name="Text Box 7">
            <a:extLst>
              <a:ext uri="{FF2B5EF4-FFF2-40B4-BE49-F238E27FC236}">
                <a16:creationId xmlns:a16="http://schemas.microsoft.com/office/drawing/2014/main" id="{54214786-250C-D549-8CD3-7949293C26B6}"/>
              </a:ext>
            </a:extLst>
          </p:cNvPr>
          <p:cNvSpPr txBox="1">
            <a:spLocks noChangeArrowheads="1"/>
          </p:cNvSpPr>
          <p:nvPr/>
        </p:nvSpPr>
        <p:spPr bwMode="auto">
          <a:xfrm>
            <a:off x="33226" y="58951"/>
            <a:ext cx="8888828" cy="3293139"/>
          </a:xfrm>
          <a:prstGeom prst="rect">
            <a:avLst/>
          </a:prstGeom>
          <a:solidFill>
            <a:schemeClr val="accent4"/>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sym typeface="Wingdings" charset="0"/>
              </a:rPr>
              <a:t>Magnet Quench: loss of superconducting state</a:t>
            </a:r>
          </a:p>
          <a:p>
            <a:pPr marL="457200" indent="-457200" algn="l" eaLnBrk="1" hangingPunct="1">
              <a:buFont typeface="Wingdings" pitchFamily="2" charset="2"/>
              <a:buChar char="è"/>
            </a:pPr>
            <a:r>
              <a:rPr lang="en-US" sz="2600" dirty="0">
                <a:solidFill>
                  <a:srgbClr val="000000"/>
                </a:solidFill>
                <a:sym typeface="Wingdings"/>
              </a:rPr>
              <a:t>Need to avoid any significant movement of the coils!!!</a:t>
            </a:r>
          </a:p>
          <a:p>
            <a:pPr marL="457200" indent="-457200" algn="l" eaLnBrk="1" hangingPunct="1">
              <a:buFont typeface="Wingdings" pitchFamily="2" charset="2"/>
              <a:buChar char="è"/>
            </a:pPr>
            <a:endParaRPr lang="en-US" sz="2600" dirty="0">
              <a:solidFill>
                <a:srgbClr val="000000"/>
              </a:solidFill>
              <a:sym typeface="Wingdings"/>
            </a:endParaRPr>
          </a:p>
          <a:p>
            <a:pPr marL="457200" indent="-457200" algn="l" eaLnBrk="1" hangingPunct="1">
              <a:buFont typeface="Wingdings" pitchFamily="2" charset="2"/>
              <a:buChar char="è"/>
            </a:pPr>
            <a:r>
              <a:rPr lang="en-US" sz="2600" dirty="0">
                <a:solidFill>
                  <a:srgbClr val="000000"/>
                </a:solidFill>
                <a:sym typeface="Wingdings"/>
              </a:rPr>
              <a:t>Need to avoid any significant beam losses inside the magnets</a:t>
            </a:r>
          </a:p>
          <a:p>
            <a:pPr marL="342900" indent="-342900" algn="l" eaLnBrk="1" hangingPunct="1">
              <a:buFont typeface="Wingdings" pitchFamily="2" charset="2"/>
              <a:buChar char="è"/>
            </a:pPr>
            <a:r>
              <a:rPr lang="en-US" sz="2600" dirty="0">
                <a:solidFill>
                  <a:srgbClr val="000000"/>
                </a:solidFill>
                <a:sym typeface="Wingdings"/>
              </a:rPr>
              <a:t> Dedicated collimation system with absorbers in the machine</a:t>
            </a:r>
          </a:p>
          <a:p>
            <a:pPr marL="342900" indent="-342900" algn="l" eaLnBrk="1" hangingPunct="1">
              <a:buFont typeface="Wingdings" pitchFamily="2" charset="2"/>
              <a:buChar char="è"/>
            </a:pPr>
            <a:endParaRPr lang="en-US" sz="2600" dirty="0">
              <a:solidFill>
                <a:srgbClr val="000000"/>
              </a:solidFill>
              <a:sym typeface="Wingdings"/>
            </a:endParaRPr>
          </a:p>
          <a:p>
            <a:pPr marL="342900" indent="-342900" algn="l" eaLnBrk="1" hangingPunct="1">
              <a:buFont typeface="Wingdings" pitchFamily="2" charset="2"/>
              <a:buChar char="è"/>
            </a:pPr>
            <a:r>
              <a:rPr lang="en-US" sz="2600" dirty="0">
                <a:solidFill>
                  <a:srgbClr val="000000"/>
                </a:solidFill>
                <a:sym typeface="Wingdings"/>
              </a:rPr>
              <a:t> QPS system that induces beam abort when detecting a quench</a:t>
            </a:r>
          </a:p>
          <a:p>
            <a:pPr marL="342900" indent="-342900" algn="l" eaLnBrk="1" hangingPunct="1">
              <a:buFont typeface="Wingdings" pitchFamily="2" charset="2"/>
              <a:buChar char="è"/>
            </a:pPr>
            <a:r>
              <a:rPr lang="en-US" sz="2600" dirty="0">
                <a:solidFill>
                  <a:srgbClr val="000000"/>
                </a:solidFill>
                <a:sym typeface="Wingdings"/>
              </a:rPr>
              <a:t> Machine reliability and efficiency are key challenges!</a:t>
            </a:r>
            <a:endParaRPr lang="en-US" dirty="0">
              <a:solidFill>
                <a:schemeClr val="tx1"/>
              </a:solidFill>
              <a:sym typeface="Wingdings" charset="0"/>
            </a:endParaRPr>
          </a:p>
        </p:txBody>
      </p:sp>
    </p:spTree>
    <p:extLst>
      <p:ext uri="{BB962C8B-B14F-4D97-AF65-F5344CB8AC3E}">
        <p14:creationId xmlns:p14="http://schemas.microsoft.com/office/powerpoint/2010/main" val="278986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79"/>
                                        </p:tgtEl>
                                        <p:attrNameLst>
                                          <p:attrName>style.visibility</p:attrName>
                                        </p:attrNameLst>
                                      </p:cBhvr>
                                      <p:to>
                                        <p:strVal val="visible"/>
                                      </p:to>
                                    </p:set>
                                    <p:anim calcmode="lin" valueType="num">
                                      <p:cBhvr additive="base">
                                        <p:cTn id="7" dur="500" fill="hold"/>
                                        <p:tgtEl>
                                          <p:spTgt spid="75779"/>
                                        </p:tgtEl>
                                        <p:attrNameLst>
                                          <p:attrName>ppt_x</p:attrName>
                                        </p:attrNameLst>
                                      </p:cBhvr>
                                      <p:tavLst>
                                        <p:tav tm="0">
                                          <p:val>
                                            <p:strVal val="#ppt_x"/>
                                          </p:val>
                                        </p:tav>
                                        <p:tav tm="100000">
                                          <p:val>
                                            <p:strVal val="#ppt_x"/>
                                          </p:val>
                                        </p:tav>
                                      </p:tavLst>
                                    </p:anim>
                                    <p:anim calcmode="lin" valueType="num">
                                      <p:cBhvr additive="base">
                                        <p:cTn id="8" dur="500" fill="hold"/>
                                        <p:tgtEl>
                                          <p:spTgt spid="75779"/>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
                                            <p:txEl>
                                              <p:pRg st="0" end="0"/>
                                            </p:txEl>
                                          </p:spTgt>
                                        </p:tgtEl>
                                        <p:attrNameLst>
                                          <p:attrName>style.visibility</p:attrName>
                                        </p:attrNameLst>
                                      </p:cBhvr>
                                      <p:to>
                                        <p:strVal val="visible"/>
                                      </p:to>
                                    </p:set>
                                    <p:animEffect transition="in" filter="fade">
                                      <p:cBhvr>
                                        <p:cTn id="29" dur="1000"/>
                                        <p:tgtEl>
                                          <p:spTgt spid="19">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
                                            <p:txEl>
                                              <p:pRg st="1" end="1"/>
                                            </p:txEl>
                                          </p:spTgt>
                                        </p:tgtEl>
                                        <p:attrNameLst>
                                          <p:attrName>style.visibility</p:attrName>
                                        </p:attrNameLst>
                                      </p:cBhvr>
                                      <p:to>
                                        <p:strVal val="visible"/>
                                      </p:to>
                                    </p:set>
                                    <p:animEffect transition="in" filter="fade">
                                      <p:cBhvr>
                                        <p:cTn id="34" dur="1000"/>
                                        <p:tgtEl>
                                          <p:spTgt spid="19">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9">
                                            <p:txEl>
                                              <p:pRg st="2" end="2"/>
                                            </p:txEl>
                                          </p:spTgt>
                                        </p:tgtEl>
                                        <p:attrNameLst>
                                          <p:attrName>style.visibility</p:attrName>
                                        </p:attrNameLst>
                                      </p:cBhvr>
                                      <p:to>
                                        <p:strVal val="visible"/>
                                      </p:to>
                                    </p:set>
                                    <p:animEffect transition="in" filter="fade">
                                      <p:cBhvr>
                                        <p:cTn id="39" dur="1000"/>
                                        <p:tgtEl>
                                          <p:spTgt spid="19">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dissolve">
                                      <p:cBhvr>
                                        <p:cTn id="44" dur="5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dissolve">
                                      <p:cBhvr>
                                        <p:cTn id="49" dur="5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dissolve">
                                      <p:cBhvr>
                                        <p:cTn id="54" dur="500"/>
                                        <p:tgtEl>
                                          <p:spTgt spid="20"/>
                                        </p:tgtEl>
                                      </p:cBhvr>
                                    </p:animEffect>
                                  </p:childTnLst>
                                </p:cTn>
                              </p:par>
                              <p:par>
                                <p:cTn id="55" presetID="1" presetClass="exit" presetSubtype="0" fill="hold" nodeType="withEffect">
                                  <p:stCondLst>
                                    <p:cond delay="0"/>
                                  </p:stCondLst>
                                  <p:childTnLst>
                                    <p:set>
                                      <p:cBhvr>
                                        <p:cTn id="56" dur="1" fill="hold">
                                          <p:stCondLst>
                                            <p:cond delay="0"/>
                                          </p:stCondLst>
                                        </p:cTn>
                                        <p:tgtEl>
                                          <p:spTgt spid="4"/>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dissolve">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2" grpId="1"/>
      <p:bldP spid="1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0396" y="923884"/>
            <a:ext cx="6615354" cy="1107996"/>
          </a:xfrm>
          <a:prstGeom prst="rect">
            <a:avLst/>
          </a:prstGeom>
          <a:noFill/>
        </p:spPr>
        <p:txBody>
          <a:bodyPr wrap="square" rtlCol="0">
            <a:spAutoFit/>
          </a:bodyPr>
          <a:lstStyle/>
          <a:p>
            <a:pPr algn="ctr" eaLnBrk="0" fontAlgn="base" hangingPunct="0">
              <a:spcBef>
                <a:spcPct val="0"/>
              </a:spcBef>
              <a:spcAft>
                <a:spcPct val="0"/>
              </a:spcAft>
            </a:pPr>
            <a:r>
              <a:rPr lang="en-US" sz="3300" u="sng" dirty="0">
                <a:solidFill>
                  <a:srgbClr val="FF0000"/>
                </a:solidFill>
                <a:latin typeface="Times New Roman" charset="0"/>
                <a:cs typeface="ＭＳ Ｐゴシック" charset="0"/>
              </a:rPr>
              <a:t>Peak luminosities of </a:t>
            </a:r>
            <a:r>
              <a:rPr lang="en-US" sz="3300" u="sng" dirty="0">
                <a:solidFill>
                  <a:srgbClr val="FF0000"/>
                </a:solidFill>
              </a:rPr>
              <a:t>Hadron</a:t>
            </a:r>
            <a:r>
              <a:rPr lang="en-US" sz="3300" u="sng" dirty="0">
                <a:solidFill>
                  <a:srgbClr val="FF0000"/>
                </a:solidFill>
                <a:latin typeface="Times New Roman" charset="0"/>
                <a:cs typeface="ＭＳ Ｐゴシック" charset="0"/>
              </a:rPr>
              <a:t> colliders</a:t>
            </a:r>
            <a:endParaRPr lang="en-GB" sz="3300" u="sng" dirty="0">
              <a:solidFill>
                <a:srgbClr val="FF0000"/>
              </a:solidFill>
              <a:latin typeface="Times New Roman" charset="0"/>
              <a:cs typeface="ＭＳ Ｐゴシック" charset="0"/>
            </a:endParaRPr>
          </a:p>
        </p:txBody>
      </p:sp>
      <p:grpSp>
        <p:nvGrpSpPr>
          <p:cNvPr id="3" name="Group 2"/>
          <p:cNvGrpSpPr/>
          <p:nvPr/>
        </p:nvGrpSpPr>
        <p:grpSpPr>
          <a:xfrm>
            <a:off x="1115616" y="1539936"/>
            <a:ext cx="6677686" cy="4409360"/>
            <a:chOff x="467544" y="978853"/>
            <a:chExt cx="8903581" cy="5879147"/>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978853"/>
              <a:ext cx="7528361" cy="5879147"/>
            </a:xfrm>
            <a:prstGeom prst="rect">
              <a:avLst/>
            </a:prstGeom>
          </p:spPr>
        </p:pic>
        <p:sp>
          <p:nvSpPr>
            <p:cNvPr id="5" name="TextBox 4"/>
            <p:cNvSpPr txBox="1"/>
            <p:nvPr/>
          </p:nvSpPr>
          <p:spPr>
            <a:xfrm>
              <a:off x="7662964" y="4917895"/>
              <a:ext cx="1708161" cy="769441"/>
            </a:xfrm>
            <a:prstGeom prst="rect">
              <a:avLst/>
            </a:prstGeom>
            <a:noFill/>
          </p:spPr>
          <p:txBody>
            <a:bodyPr wrap="none" rtlCol="0">
              <a:spAutoFit/>
            </a:bodyPr>
            <a:lstStyle/>
            <a:p>
              <a:pPr algn="ctr" eaLnBrk="0" fontAlgn="base" hangingPunct="0">
                <a:spcBef>
                  <a:spcPct val="0"/>
                </a:spcBef>
                <a:spcAft>
                  <a:spcPct val="0"/>
                </a:spcAft>
              </a:pPr>
              <a:r>
                <a:rPr lang="en-US" sz="1050" dirty="0">
                  <a:solidFill>
                    <a:prstClr val="black"/>
                  </a:solidFill>
                  <a:latin typeface="Times New Roman" charset="0"/>
                  <a:cs typeface="ＭＳ Ｐゴシック" charset="0"/>
                </a:rPr>
                <a:t>V. </a:t>
              </a:r>
              <a:r>
                <a:rPr lang="en-US" sz="1050" dirty="0" err="1">
                  <a:solidFill>
                    <a:prstClr val="black"/>
                  </a:solidFill>
                  <a:latin typeface="Times New Roman" charset="0"/>
                  <a:cs typeface="ＭＳ Ｐゴシック" charset="0"/>
                </a:rPr>
                <a:t>Shiltsev</a:t>
              </a:r>
              <a:r>
                <a:rPr lang="en-US" sz="1050" dirty="0">
                  <a:solidFill>
                    <a:prstClr val="black"/>
                  </a:solidFill>
                  <a:latin typeface="Times New Roman" charset="0"/>
                  <a:cs typeface="ＭＳ Ｐゴシック" charset="0"/>
                </a:rPr>
                <a:t>, </a:t>
              </a:r>
            </a:p>
            <a:p>
              <a:pPr algn="ctr" eaLnBrk="0" fontAlgn="base" hangingPunct="0">
                <a:spcBef>
                  <a:spcPct val="0"/>
                </a:spcBef>
                <a:spcAft>
                  <a:spcPct val="0"/>
                </a:spcAft>
              </a:pPr>
              <a:r>
                <a:rPr lang="en-US" sz="1050" dirty="0">
                  <a:solidFill>
                    <a:prstClr val="black"/>
                  </a:solidFill>
                  <a:latin typeface="Times New Roman" charset="0"/>
                  <a:cs typeface="ＭＳ Ｐゴシック" charset="0"/>
                </a:rPr>
                <a:t>Physics </a:t>
              </a:r>
              <a:r>
                <a:rPr lang="en-US" sz="1050" dirty="0" err="1">
                  <a:solidFill>
                    <a:prstClr val="black"/>
                  </a:solidFill>
                  <a:latin typeface="Times New Roman" charset="0"/>
                  <a:cs typeface="ＭＳ Ｐゴシック" charset="0"/>
                </a:rPr>
                <a:t>Uspekhi</a:t>
              </a:r>
              <a:r>
                <a:rPr lang="en-US" sz="1050" dirty="0">
                  <a:solidFill>
                    <a:prstClr val="black"/>
                  </a:solidFill>
                  <a:latin typeface="Times New Roman" charset="0"/>
                  <a:cs typeface="ＭＳ Ｐゴシック" charset="0"/>
                </a:rPr>
                <a:t> 55 </a:t>
              </a:r>
            </a:p>
            <a:p>
              <a:pPr algn="ctr" eaLnBrk="0" fontAlgn="base" hangingPunct="0">
                <a:spcBef>
                  <a:spcPct val="0"/>
                </a:spcBef>
                <a:spcAft>
                  <a:spcPct val="0"/>
                </a:spcAft>
              </a:pPr>
              <a:r>
                <a:rPr lang="en-US" sz="1050" dirty="0">
                  <a:solidFill>
                    <a:prstClr val="black"/>
                  </a:solidFill>
                  <a:latin typeface="Times New Roman" charset="0"/>
                  <a:cs typeface="ＭＳ Ｐゴシック" charset="0"/>
                </a:rPr>
                <a:t>(2012) 965</a:t>
              </a:r>
              <a:endParaRPr lang="en-GB" sz="1050" dirty="0">
                <a:solidFill>
                  <a:prstClr val="black"/>
                </a:solidFill>
                <a:latin typeface="Times New Roman" charset="0"/>
                <a:cs typeface="ＭＳ Ｐゴシック" charset="0"/>
              </a:endParaRPr>
            </a:p>
          </p:txBody>
        </p:sp>
        <p:cxnSp>
          <p:nvCxnSpPr>
            <p:cNvPr id="6" name="Straight Connector 5"/>
            <p:cNvCxnSpPr/>
            <p:nvPr/>
          </p:nvCxnSpPr>
          <p:spPr>
            <a:xfrm flipV="1">
              <a:off x="2915816" y="2924944"/>
              <a:ext cx="1296144" cy="10081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4211960" y="1916832"/>
              <a:ext cx="3312368" cy="10081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5076056" y="3429000"/>
              <a:ext cx="504056" cy="36004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5580112" y="2564904"/>
              <a:ext cx="1800200" cy="864096"/>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940152" y="3212976"/>
              <a:ext cx="864096" cy="36004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grpSp>
      <p:cxnSp>
        <p:nvCxnSpPr>
          <p:cNvPr id="11" name="Straight Connector 10"/>
          <p:cNvCxnSpPr/>
          <p:nvPr/>
        </p:nvCxnSpPr>
        <p:spPr bwMode="auto">
          <a:xfrm flipV="1">
            <a:off x="6408206" y="5206426"/>
            <a:ext cx="1511287" cy="7322"/>
          </a:xfrm>
          <a:prstGeom prst="line">
            <a:avLst/>
          </a:prstGeom>
          <a:noFill/>
          <a:ln w="15875"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2" name="Straight Connector 11"/>
          <p:cNvCxnSpPr/>
          <p:nvPr/>
        </p:nvCxnSpPr>
        <p:spPr bwMode="auto">
          <a:xfrm>
            <a:off x="7085923" y="5135502"/>
            <a:ext cx="0" cy="78246"/>
          </a:xfrm>
          <a:prstGeom prst="line">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3" name="Straight Connector 12"/>
          <p:cNvCxnSpPr/>
          <p:nvPr/>
        </p:nvCxnSpPr>
        <p:spPr bwMode="auto">
          <a:xfrm>
            <a:off x="7896013" y="5135502"/>
            <a:ext cx="0" cy="78246"/>
          </a:xfrm>
          <a:prstGeom prst="line">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4" name="TextBox 13"/>
          <p:cNvSpPr txBox="1"/>
          <p:nvPr/>
        </p:nvSpPr>
        <p:spPr>
          <a:xfrm>
            <a:off x="6779446" y="5206779"/>
            <a:ext cx="569388" cy="323165"/>
          </a:xfrm>
          <a:prstGeom prst="rect">
            <a:avLst/>
          </a:prstGeom>
          <a:noFill/>
        </p:spPr>
        <p:txBody>
          <a:bodyPr wrap="none" rtlCol="0">
            <a:spAutoFit/>
          </a:bodyPr>
          <a:lstStyle/>
          <a:p>
            <a:pPr algn="ctr" eaLnBrk="0" fontAlgn="base" hangingPunct="0">
              <a:spcBef>
                <a:spcPct val="0"/>
              </a:spcBef>
              <a:spcAft>
                <a:spcPct val="0"/>
              </a:spcAft>
            </a:pPr>
            <a:r>
              <a:rPr lang="en-US" sz="1500" dirty="0">
                <a:solidFill>
                  <a:srgbClr val="000000"/>
                </a:solidFill>
                <a:latin typeface="Times New Roman" charset="0"/>
                <a:cs typeface="ＭＳ Ｐゴシック" charset="0"/>
              </a:rPr>
              <a:t>2020</a:t>
            </a:r>
          </a:p>
        </p:txBody>
      </p:sp>
      <p:sp>
        <p:nvSpPr>
          <p:cNvPr id="15" name="TextBox 14"/>
          <p:cNvSpPr txBox="1"/>
          <p:nvPr/>
        </p:nvSpPr>
        <p:spPr>
          <a:xfrm>
            <a:off x="7476959" y="5206779"/>
            <a:ext cx="569388" cy="323165"/>
          </a:xfrm>
          <a:prstGeom prst="rect">
            <a:avLst/>
          </a:prstGeom>
          <a:noFill/>
        </p:spPr>
        <p:txBody>
          <a:bodyPr wrap="none" rtlCol="0">
            <a:spAutoFit/>
          </a:bodyPr>
          <a:lstStyle/>
          <a:p>
            <a:pPr algn="ctr" eaLnBrk="0" fontAlgn="base" hangingPunct="0">
              <a:spcBef>
                <a:spcPct val="0"/>
              </a:spcBef>
              <a:spcAft>
                <a:spcPct val="0"/>
              </a:spcAft>
            </a:pPr>
            <a:r>
              <a:rPr lang="en-US" sz="1500" dirty="0">
                <a:solidFill>
                  <a:srgbClr val="000000"/>
                </a:solidFill>
                <a:latin typeface="Times New Roman" charset="0"/>
                <a:cs typeface="ＭＳ Ｐゴシック" charset="0"/>
              </a:rPr>
              <a:t>2030</a:t>
            </a:r>
          </a:p>
        </p:txBody>
      </p:sp>
      <p:sp>
        <p:nvSpPr>
          <p:cNvPr id="16" name="Oval 15"/>
          <p:cNvSpPr/>
          <p:nvPr/>
        </p:nvSpPr>
        <p:spPr bwMode="auto">
          <a:xfrm>
            <a:off x="7571977" y="1541340"/>
            <a:ext cx="54006" cy="57150"/>
          </a:xfrm>
          <a:prstGeom prst="ellipse">
            <a:avLst/>
          </a:prstGeom>
          <a:solidFill>
            <a:schemeClr val="tx1"/>
          </a:solidFill>
          <a:ln w="1270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spcFirstLastPara="0" vertOverflow="overflow" horzOverflow="overflow" vert="eaVert" wrap="none" lIns="68580" tIns="34290" rIns="68580" bIns="3429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500">
              <a:solidFill>
                <a:srgbClr val="27551F"/>
              </a:solidFill>
              <a:latin typeface="Times New Roman" charset="0"/>
              <a:cs typeface="ＭＳ Ｐゴシック" charset="0"/>
            </a:endParaRPr>
          </a:p>
        </p:txBody>
      </p:sp>
      <p:cxnSp>
        <p:nvCxnSpPr>
          <p:cNvPr id="17" name="Straight Connector 16"/>
          <p:cNvCxnSpPr/>
          <p:nvPr/>
        </p:nvCxnSpPr>
        <p:spPr bwMode="auto">
          <a:xfrm flipV="1">
            <a:off x="6408204" y="1900097"/>
            <a:ext cx="561798" cy="343324"/>
          </a:xfrm>
          <a:prstGeom prst="line">
            <a:avLst/>
          </a:prstGeom>
          <a:noFill/>
          <a:ln w="25400" cap="flat" cmpd="sng" algn="ctr">
            <a:solidFill>
              <a:srgbClr val="FF000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8" name="Straight Connector 17"/>
          <p:cNvCxnSpPr/>
          <p:nvPr/>
        </p:nvCxnSpPr>
        <p:spPr bwMode="auto">
          <a:xfrm flipV="1">
            <a:off x="6956175" y="1590123"/>
            <a:ext cx="623713" cy="329261"/>
          </a:xfrm>
          <a:prstGeom prst="line">
            <a:avLst/>
          </a:prstGeom>
          <a:noFill/>
          <a:ln w="25400" cap="flat" cmpd="sng" algn="ctr">
            <a:solidFill>
              <a:srgbClr val="FF000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9" name="Oval 18"/>
          <p:cNvSpPr/>
          <p:nvPr/>
        </p:nvSpPr>
        <p:spPr bwMode="auto">
          <a:xfrm>
            <a:off x="6923905" y="1891726"/>
            <a:ext cx="54006" cy="57150"/>
          </a:xfrm>
          <a:prstGeom prst="ellipse">
            <a:avLst/>
          </a:prstGeom>
          <a:solidFill>
            <a:schemeClr val="tx1"/>
          </a:solidFill>
          <a:ln w="1270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spcFirstLastPara="0" vertOverflow="overflow" horzOverflow="overflow" vert="eaVert" wrap="none" lIns="68580" tIns="34290" rIns="68580" bIns="3429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500">
              <a:solidFill>
                <a:srgbClr val="27551F"/>
              </a:solidFill>
              <a:latin typeface="Times New Roman" charset="0"/>
              <a:cs typeface="ＭＳ Ｐゴシック" charset="0"/>
            </a:endParaRPr>
          </a:p>
        </p:txBody>
      </p:sp>
      <p:sp>
        <p:nvSpPr>
          <p:cNvPr id="22" name="TextBox 21"/>
          <p:cNvSpPr txBox="1"/>
          <p:nvPr/>
        </p:nvSpPr>
        <p:spPr>
          <a:xfrm>
            <a:off x="6596021" y="1665467"/>
            <a:ext cx="492444" cy="276999"/>
          </a:xfrm>
          <a:prstGeom prst="rect">
            <a:avLst/>
          </a:prstGeom>
          <a:noFill/>
        </p:spPr>
        <p:txBody>
          <a:bodyPr wrap="none" rtlCol="0">
            <a:spAutoFit/>
          </a:bodyPr>
          <a:lstStyle/>
          <a:p>
            <a:pPr algn="ctr" eaLnBrk="0" fontAlgn="base" hangingPunct="0">
              <a:spcBef>
                <a:spcPct val="0"/>
              </a:spcBef>
              <a:spcAft>
                <a:spcPct val="0"/>
              </a:spcAft>
            </a:pPr>
            <a:r>
              <a:rPr lang="en-US" sz="1200" dirty="0">
                <a:solidFill>
                  <a:srgbClr val="000000"/>
                </a:solidFill>
                <a:latin typeface="Times New Roman" charset="0"/>
                <a:cs typeface="ＭＳ Ｐゴシック" charset="0"/>
              </a:rPr>
              <a:t>LHC</a:t>
            </a:r>
          </a:p>
        </p:txBody>
      </p:sp>
      <p:sp>
        <p:nvSpPr>
          <p:cNvPr id="23" name="TextBox 22"/>
          <p:cNvSpPr txBox="1"/>
          <p:nvPr/>
        </p:nvSpPr>
        <p:spPr>
          <a:xfrm>
            <a:off x="7245009" y="1595347"/>
            <a:ext cx="748924" cy="276999"/>
          </a:xfrm>
          <a:prstGeom prst="rect">
            <a:avLst/>
          </a:prstGeom>
          <a:noFill/>
        </p:spPr>
        <p:txBody>
          <a:bodyPr wrap="none" rtlCol="0">
            <a:spAutoFit/>
          </a:bodyPr>
          <a:lstStyle/>
          <a:p>
            <a:pPr algn="ctr" eaLnBrk="0" fontAlgn="base" hangingPunct="0">
              <a:spcBef>
                <a:spcPct val="0"/>
              </a:spcBef>
              <a:spcAft>
                <a:spcPct val="0"/>
              </a:spcAft>
            </a:pPr>
            <a:r>
              <a:rPr lang="en-US" sz="1200">
                <a:solidFill>
                  <a:srgbClr val="000000"/>
                </a:solidFill>
                <a:latin typeface="Times New Roman" charset="0"/>
                <a:cs typeface="ＭＳ Ｐゴシック" charset="0"/>
              </a:rPr>
              <a:t>HL-LHC</a:t>
            </a:r>
            <a:endParaRPr lang="en-US" sz="1200" dirty="0">
              <a:solidFill>
                <a:srgbClr val="000000"/>
              </a:solidFill>
              <a:latin typeface="Times New Roman" charset="0"/>
              <a:cs typeface="ＭＳ Ｐゴシック" charset="0"/>
            </a:endParaRPr>
          </a:p>
        </p:txBody>
      </p:sp>
      <p:cxnSp>
        <p:nvCxnSpPr>
          <p:cNvPr id="25" name="Straight Connector 24"/>
          <p:cNvCxnSpPr/>
          <p:nvPr/>
        </p:nvCxnSpPr>
        <p:spPr bwMode="auto">
          <a:xfrm flipV="1">
            <a:off x="5950521" y="2945496"/>
            <a:ext cx="510413" cy="108012"/>
          </a:xfrm>
          <a:prstGeom prst="line">
            <a:avLst/>
          </a:prstGeom>
          <a:noFill/>
          <a:ln w="22225" cap="flat" cmpd="sng" algn="ctr">
            <a:solidFill>
              <a:srgbClr val="0066FF"/>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29" name="Straight Connector 28"/>
          <p:cNvCxnSpPr/>
          <p:nvPr/>
        </p:nvCxnSpPr>
        <p:spPr>
          <a:xfrm flipV="1">
            <a:off x="3007381" y="4450794"/>
            <a:ext cx="16201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007381" y="4619682"/>
            <a:ext cx="162018"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2846641" y="4781700"/>
            <a:ext cx="162018" cy="0"/>
          </a:xfrm>
          <a:prstGeom prst="line">
            <a:avLst/>
          </a:prstGeom>
          <a:ln>
            <a:solidFill>
              <a:srgbClr val="0066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2846641" y="4943718"/>
            <a:ext cx="162018"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146222" y="4295646"/>
            <a:ext cx="1242648" cy="300082"/>
          </a:xfrm>
          <a:prstGeom prst="rect">
            <a:avLst/>
          </a:prstGeom>
          <a:noFill/>
        </p:spPr>
        <p:txBody>
          <a:bodyPr wrap="none" rtlCol="0">
            <a:spAutoFit/>
          </a:bodyPr>
          <a:lstStyle/>
          <a:p>
            <a:pPr algn="ctr" eaLnBrk="0" fontAlgn="base" hangingPunct="0">
              <a:spcBef>
                <a:spcPct val="0"/>
              </a:spcBef>
              <a:spcAft>
                <a:spcPct val="0"/>
              </a:spcAft>
            </a:pPr>
            <a:r>
              <a:rPr lang="en-US" sz="1350" dirty="0">
                <a:solidFill>
                  <a:srgbClr val="000000"/>
                </a:solidFill>
                <a:latin typeface="Times New Roman" charset="0"/>
                <a:cs typeface="ＭＳ Ｐゴシック" charset="0"/>
              </a:rPr>
              <a:t>Proton / Proton</a:t>
            </a:r>
          </a:p>
        </p:txBody>
      </p:sp>
      <p:sp>
        <p:nvSpPr>
          <p:cNvPr id="34" name="TextBox 33"/>
          <p:cNvSpPr txBox="1"/>
          <p:nvPr/>
        </p:nvSpPr>
        <p:spPr>
          <a:xfrm>
            <a:off x="2985499" y="4450695"/>
            <a:ext cx="1588961" cy="300082"/>
          </a:xfrm>
          <a:prstGeom prst="rect">
            <a:avLst/>
          </a:prstGeom>
          <a:noFill/>
        </p:spPr>
        <p:txBody>
          <a:bodyPr wrap="none" rtlCol="0">
            <a:spAutoFit/>
          </a:bodyPr>
          <a:lstStyle/>
          <a:p>
            <a:pPr algn="ctr" eaLnBrk="0" fontAlgn="base" hangingPunct="0">
              <a:spcBef>
                <a:spcPct val="0"/>
              </a:spcBef>
              <a:spcAft>
                <a:spcPct val="0"/>
              </a:spcAft>
            </a:pPr>
            <a:r>
              <a:rPr lang="en-US" sz="1350" dirty="0">
                <a:solidFill>
                  <a:srgbClr val="000000"/>
                </a:solidFill>
                <a:latin typeface="Times New Roman" charset="0"/>
                <a:cs typeface="ＭＳ Ｐゴシック" charset="0"/>
              </a:rPr>
              <a:t>Proton / Anti-proton</a:t>
            </a:r>
          </a:p>
        </p:txBody>
      </p:sp>
      <p:sp>
        <p:nvSpPr>
          <p:cNvPr id="35" name="TextBox 34"/>
          <p:cNvSpPr txBox="1"/>
          <p:nvPr/>
        </p:nvSpPr>
        <p:spPr>
          <a:xfrm>
            <a:off x="2985483" y="4619682"/>
            <a:ext cx="1939955" cy="300082"/>
          </a:xfrm>
          <a:prstGeom prst="rect">
            <a:avLst/>
          </a:prstGeom>
          <a:noFill/>
        </p:spPr>
        <p:txBody>
          <a:bodyPr wrap="none" rtlCol="0">
            <a:spAutoFit/>
          </a:bodyPr>
          <a:lstStyle/>
          <a:p>
            <a:pPr algn="ctr" eaLnBrk="0" fontAlgn="base" hangingPunct="0">
              <a:spcBef>
                <a:spcPct val="0"/>
              </a:spcBef>
              <a:spcAft>
                <a:spcPct val="0"/>
              </a:spcAft>
            </a:pPr>
            <a:r>
              <a:rPr lang="en-US" sz="1350" dirty="0">
                <a:solidFill>
                  <a:srgbClr val="000000"/>
                </a:solidFill>
                <a:latin typeface="Times New Roman" charset="0"/>
                <a:cs typeface="ＭＳ Ｐゴシック" charset="0"/>
              </a:rPr>
              <a:t>Polarized Proton / Proton</a:t>
            </a:r>
          </a:p>
        </p:txBody>
      </p:sp>
      <p:sp>
        <p:nvSpPr>
          <p:cNvPr id="36" name="TextBox 35"/>
          <p:cNvSpPr txBox="1"/>
          <p:nvPr/>
        </p:nvSpPr>
        <p:spPr>
          <a:xfrm>
            <a:off x="2985482" y="4781700"/>
            <a:ext cx="1367682" cy="300082"/>
          </a:xfrm>
          <a:prstGeom prst="rect">
            <a:avLst/>
          </a:prstGeom>
          <a:noFill/>
        </p:spPr>
        <p:txBody>
          <a:bodyPr wrap="none" rtlCol="0">
            <a:spAutoFit/>
          </a:bodyPr>
          <a:lstStyle/>
          <a:p>
            <a:pPr algn="ctr" eaLnBrk="0" fontAlgn="base" hangingPunct="0">
              <a:spcBef>
                <a:spcPct val="0"/>
              </a:spcBef>
              <a:spcAft>
                <a:spcPct val="0"/>
              </a:spcAft>
            </a:pPr>
            <a:r>
              <a:rPr lang="en-US" sz="1350" dirty="0">
                <a:solidFill>
                  <a:srgbClr val="000000"/>
                </a:solidFill>
                <a:latin typeface="Times New Roman" charset="0"/>
                <a:cs typeface="ＭＳ Ｐゴシック" charset="0"/>
              </a:rPr>
              <a:t>Electron / Proton</a:t>
            </a:r>
          </a:p>
        </p:txBody>
      </p:sp>
      <p:sp>
        <p:nvSpPr>
          <p:cNvPr id="37" name="Text Box 6">
            <a:extLst>
              <a:ext uri="{FF2B5EF4-FFF2-40B4-BE49-F238E27FC236}">
                <a16:creationId xmlns:a16="http://schemas.microsoft.com/office/drawing/2014/main" id="{1061A1B6-8FE0-5946-8BD3-0CA0A03EF5E7}"/>
              </a:ext>
            </a:extLst>
          </p:cNvPr>
          <p:cNvSpPr txBox="1">
            <a:spLocks noChangeArrowheads="1"/>
          </p:cNvSpPr>
          <p:nvPr/>
        </p:nvSpPr>
        <p:spPr bwMode="auto">
          <a:xfrm>
            <a:off x="372999" y="2455729"/>
            <a:ext cx="8465344" cy="2031325"/>
          </a:xfrm>
          <a:prstGeom prst="rect">
            <a:avLst/>
          </a:prstGeom>
          <a:solidFill>
            <a:srgbClr val="92D050"/>
          </a:solidFill>
          <a:ln w="9525">
            <a:noFill/>
            <a:miter lim="800000"/>
            <a:headEnd/>
            <a:tailEnd/>
          </a:ln>
        </p:spPr>
        <p:txBody>
          <a:bodyPr wrap="square">
            <a:spAutoFit/>
          </a:bodyPr>
          <a:lstStyle/>
          <a:p>
            <a:pPr algn="ctr"/>
            <a:endParaRPr lang="en-US" dirty="0">
              <a:solidFill>
                <a:srgbClr val="002060"/>
              </a:solidFill>
            </a:endParaRPr>
          </a:p>
          <a:p>
            <a:pPr algn="ctr"/>
            <a:r>
              <a:rPr lang="en-US" dirty="0">
                <a:solidFill>
                  <a:srgbClr val="002060"/>
                </a:solidFill>
              </a:rPr>
              <a:t>World Wide Integrated Luminosity prior to LHC: ca. 11fb</a:t>
            </a:r>
            <a:r>
              <a:rPr lang="en-US" baseline="30000" dirty="0">
                <a:solidFill>
                  <a:srgbClr val="002060"/>
                </a:solidFill>
              </a:rPr>
              <a:t>-1</a:t>
            </a:r>
          </a:p>
          <a:p>
            <a:pPr algn="ctr"/>
            <a:endParaRPr lang="en-US" dirty="0">
              <a:solidFill>
                <a:srgbClr val="002060"/>
              </a:solidFill>
            </a:endParaRPr>
          </a:p>
          <a:p>
            <a:pPr algn="ctr"/>
            <a:r>
              <a:rPr lang="en-US" dirty="0">
                <a:solidFill>
                  <a:srgbClr val="002060"/>
                </a:solidFill>
              </a:rPr>
              <a:t>LHC Design Goal: 300fb</a:t>
            </a:r>
            <a:r>
              <a:rPr lang="en-US" baseline="30000" dirty="0">
                <a:solidFill>
                  <a:srgbClr val="002060"/>
                </a:solidFill>
              </a:rPr>
              <a:t>-1</a:t>
            </a:r>
            <a:r>
              <a:rPr lang="en-US" dirty="0">
                <a:solidFill>
                  <a:srgbClr val="002060"/>
                </a:solidFill>
              </a:rPr>
              <a:t> </a:t>
            </a:r>
            <a:r>
              <a:rPr lang="en-US" dirty="0">
                <a:solidFill>
                  <a:srgbClr val="002060"/>
                </a:solidFill>
                <a:sym typeface="Wingdings" pitchFamily="2" charset="2"/>
              </a:rPr>
              <a:t> LHC likely performance: 350fb</a:t>
            </a:r>
            <a:r>
              <a:rPr lang="en-US" baseline="30000" dirty="0">
                <a:solidFill>
                  <a:srgbClr val="002060"/>
                </a:solidFill>
                <a:sym typeface="Wingdings" pitchFamily="2" charset="2"/>
              </a:rPr>
              <a:t>-1</a:t>
            </a:r>
            <a:r>
              <a:rPr lang="en-US" dirty="0">
                <a:solidFill>
                  <a:srgbClr val="002060"/>
                </a:solidFill>
                <a:sym typeface="Wingdings" pitchFamily="2" charset="2"/>
              </a:rPr>
              <a:t> to 400fb</a:t>
            </a:r>
            <a:r>
              <a:rPr lang="en-US" baseline="30000" dirty="0">
                <a:solidFill>
                  <a:srgbClr val="002060"/>
                </a:solidFill>
                <a:sym typeface="Wingdings" pitchFamily="2" charset="2"/>
              </a:rPr>
              <a:t>-1</a:t>
            </a:r>
          </a:p>
          <a:p>
            <a:pPr algn="ctr"/>
            <a:endParaRPr lang="en-US" dirty="0">
              <a:solidFill>
                <a:srgbClr val="002060"/>
              </a:solidFill>
              <a:sym typeface="Wingdings" pitchFamily="2" charset="2"/>
            </a:endParaRPr>
          </a:p>
          <a:p>
            <a:pPr algn="ctr"/>
            <a:r>
              <a:rPr lang="en-US" dirty="0">
                <a:solidFill>
                  <a:srgbClr val="002060"/>
                </a:solidFill>
                <a:sym typeface="Wingdings" pitchFamily="2" charset="2"/>
              </a:rPr>
              <a:t>HL-LHC goal: 3000fb</a:t>
            </a:r>
            <a:r>
              <a:rPr lang="en-US" baseline="30000" dirty="0">
                <a:solidFill>
                  <a:srgbClr val="002060"/>
                </a:solidFill>
                <a:sym typeface="Wingdings" pitchFamily="2" charset="2"/>
              </a:rPr>
              <a:t>-1</a:t>
            </a:r>
            <a:r>
              <a:rPr lang="en-US" dirty="0">
                <a:solidFill>
                  <a:srgbClr val="002060"/>
                </a:solidFill>
                <a:sym typeface="Wingdings" pitchFamily="2" charset="2"/>
              </a:rPr>
              <a:t> to 4000fb</a:t>
            </a:r>
            <a:r>
              <a:rPr lang="en-US" baseline="30000" dirty="0">
                <a:solidFill>
                  <a:srgbClr val="002060"/>
                </a:solidFill>
                <a:sym typeface="Wingdings" pitchFamily="2" charset="2"/>
              </a:rPr>
              <a:t>-1</a:t>
            </a:r>
            <a:r>
              <a:rPr lang="en-US" dirty="0">
                <a:solidFill>
                  <a:srgbClr val="002060"/>
                </a:solidFill>
                <a:sym typeface="Wingdings" pitchFamily="2" charset="2"/>
              </a:rPr>
              <a:t>!</a:t>
            </a:r>
            <a:endParaRPr lang="en-US" dirty="0">
              <a:solidFill>
                <a:srgbClr val="002060"/>
              </a:solidFill>
            </a:endParaRPr>
          </a:p>
          <a:p>
            <a:endParaRPr lang="en-GB" dirty="0">
              <a:solidFill>
                <a:srgbClr val="002060"/>
              </a:solidFill>
            </a:endParaRPr>
          </a:p>
        </p:txBody>
      </p:sp>
      <p:sp>
        <p:nvSpPr>
          <p:cNvPr id="38" name="Bent Arrow 37">
            <a:extLst>
              <a:ext uri="{FF2B5EF4-FFF2-40B4-BE49-F238E27FC236}">
                <a16:creationId xmlns:a16="http://schemas.microsoft.com/office/drawing/2014/main" id="{79224E75-0E6C-F54E-BB7D-4D93ADB09381}"/>
              </a:ext>
            </a:extLst>
          </p:cNvPr>
          <p:cNvSpPr/>
          <p:nvPr/>
        </p:nvSpPr>
        <p:spPr>
          <a:xfrm rot="5400000">
            <a:off x="7611800" y="2704486"/>
            <a:ext cx="513585" cy="595787"/>
          </a:xfrm>
          <a:prstGeom prst="bentArrow">
            <a:avLst>
              <a:gd name="adj1" fmla="val 20790"/>
              <a:gd name="adj2" fmla="val 23957"/>
              <a:gd name="adj3" fmla="val 25000"/>
              <a:gd name="adj4" fmla="val 43750"/>
            </a:avLst>
          </a:prstGeom>
          <a:gradFill>
            <a:gsLst>
              <a:gs pos="0">
                <a:srgbClr val="FFFF00"/>
              </a:gs>
              <a:gs pos="100000">
                <a:srgbClr val="FFC00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39" name="Bent Arrow 38">
            <a:extLst>
              <a:ext uri="{FF2B5EF4-FFF2-40B4-BE49-F238E27FC236}">
                <a16:creationId xmlns:a16="http://schemas.microsoft.com/office/drawing/2014/main" id="{2140EC50-1010-F34A-98CF-DCB44400B529}"/>
              </a:ext>
            </a:extLst>
          </p:cNvPr>
          <p:cNvSpPr/>
          <p:nvPr/>
        </p:nvSpPr>
        <p:spPr>
          <a:xfrm rot="10800000">
            <a:off x="7619910" y="3613895"/>
            <a:ext cx="513585" cy="509856"/>
          </a:xfrm>
          <a:prstGeom prst="bentArrow">
            <a:avLst>
              <a:gd name="adj1" fmla="val 20790"/>
              <a:gd name="adj2" fmla="val 23957"/>
              <a:gd name="adj3" fmla="val 25000"/>
              <a:gd name="adj4" fmla="val 43750"/>
            </a:avLst>
          </a:prstGeom>
          <a:gradFill>
            <a:gsLst>
              <a:gs pos="0">
                <a:srgbClr val="FF0000"/>
              </a:gs>
              <a:gs pos="100000">
                <a:srgbClr val="C00000"/>
              </a:gs>
            </a:gsLs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40" name="TextBox 39">
            <a:extLst>
              <a:ext uri="{FF2B5EF4-FFF2-40B4-BE49-F238E27FC236}">
                <a16:creationId xmlns:a16="http://schemas.microsoft.com/office/drawing/2014/main" id="{E9D85691-109D-D643-817F-C8859998AB7B}"/>
              </a:ext>
            </a:extLst>
          </p:cNvPr>
          <p:cNvSpPr txBox="1"/>
          <p:nvPr/>
        </p:nvSpPr>
        <p:spPr>
          <a:xfrm>
            <a:off x="8336762" y="2872545"/>
            <a:ext cx="548548" cy="323165"/>
          </a:xfrm>
          <a:prstGeom prst="rect">
            <a:avLst/>
          </a:prstGeom>
          <a:noFill/>
        </p:spPr>
        <p:txBody>
          <a:bodyPr wrap="none" rtlCol="0">
            <a:spAutoFit/>
          </a:bodyPr>
          <a:lstStyle/>
          <a:p>
            <a:r>
              <a:rPr lang="en-US" sz="1500" dirty="0">
                <a:solidFill>
                  <a:schemeClr val="bg1"/>
                </a:solidFill>
              </a:rPr>
              <a:t>x 35</a:t>
            </a:r>
          </a:p>
        </p:txBody>
      </p:sp>
      <p:sp>
        <p:nvSpPr>
          <p:cNvPr id="41" name="TextBox 40">
            <a:extLst>
              <a:ext uri="{FF2B5EF4-FFF2-40B4-BE49-F238E27FC236}">
                <a16:creationId xmlns:a16="http://schemas.microsoft.com/office/drawing/2014/main" id="{B24971C0-A0CE-4447-85A5-7366BAEB10CE}"/>
              </a:ext>
            </a:extLst>
          </p:cNvPr>
          <p:cNvSpPr txBox="1"/>
          <p:nvPr/>
        </p:nvSpPr>
        <p:spPr>
          <a:xfrm>
            <a:off x="8336762" y="3780320"/>
            <a:ext cx="548548" cy="323165"/>
          </a:xfrm>
          <a:prstGeom prst="rect">
            <a:avLst/>
          </a:prstGeom>
          <a:noFill/>
        </p:spPr>
        <p:txBody>
          <a:bodyPr wrap="none" rtlCol="0">
            <a:spAutoFit/>
          </a:bodyPr>
          <a:lstStyle/>
          <a:p>
            <a:r>
              <a:rPr lang="en-US" sz="1500" dirty="0">
                <a:solidFill>
                  <a:srgbClr val="C00000"/>
                </a:solidFill>
              </a:rPr>
              <a:t>x 10</a:t>
            </a:r>
          </a:p>
        </p:txBody>
      </p:sp>
      <p:sp>
        <p:nvSpPr>
          <p:cNvPr id="42" name="Slide Number Placeholder 2">
            <a:extLst>
              <a:ext uri="{FF2B5EF4-FFF2-40B4-BE49-F238E27FC236}">
                <a16:creationId xmlns:a16="http://schemas.microsoft.com/office/drawing/2014/main" id="{108C20B0-B288-F245-84F9-85BE0825B85B}"/>
              </a:ext>
            </a:extLst>
          </p:cNvPr>
          <p:cNvSpPr txBox="1">
            <a:spLocks/>
          </p:cNvSpPr>
          <p:nvPr/>
        </p:nvSpPr>
        <p:spPr>
          <a:xfrm>
            <a:off x="8877300" y="5760720"/>
            <a:ext cx="266700" cy="240030"/>
          </a:xfrm>
          <a:prstGeom prst="rect">
            <a:avLst/>
          </a:prstGeom>
        </p:spPr>
        <p:txBody>
          <a:bodyPr vert="horz" lIns="68580" tIns="0" rIns="6858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fld id="{C78A2D03-466B-4AD7-AC70-B2955EB43184}" type="slidenum">
              <a:rPr lang="en-US" sz="900">
                <a:solidFill>
                  <a:prstClr val="black"/>
                </a:solidFill>
                <a:latin typeface="Arial"/>
              </a:rPr>
              <a:pPr defTabSz="342900">
                <a:defRPr/>
              </a:pPr>
              <a:t>44</a:t>
            </a:fld>
            <a:endParaRPr lang="en-US" sz="900" dirty="0">
              <a:solidFill>
                <a:prstClr val="black"/>
              </a:solidFill>
              <a:latin typeface="Arial"/>
            </a:endParaRPr>
          </a:p>
        </p:txBody>
      </p:sp>
    </p:spTree>
    <p:extLst>
      <p:ext uri="{BB962C8B-B14F-4D97-AF65-F5344CB8AC3E}">
        <p14:creationId xmlns:p14="http://schemas.microsoft.com/office/powerpoint/2010/main" val="415345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dissolv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dissolve">
                                      <p:cBhvr>
                                        <p:cTn id="21" dur="500"/>
                                        <p:tgtEl>
                                          <p:spTgt spid="16"/>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dissolv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slide(fromBottom)">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dissolve">
                                      <p:cBhvr>
                                        <p:cTn id="34" dur="500"/>
                                        <p:tgtEl>
                                          <p:spTgt spid="38"/>
                                        </p:tgtEl>
                                      </p:cBhvr>
                                    </p:animEffect>
                                  </p:childTnLst>
                                </p:cTn>
                              </p:par>
                            </p:childTnLst>
                          </p:cTn>
                        </p:par>
                        <p:par>
                          <p:cTn id="35" fill="hold">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dissolve">
                                      <p:cBhvr>
                                        <p:cTn id="38" dur="500"/>
                                        <p:tgtEl>
                                          <p:spTgt spid="40"/>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dissolve">
                                      <p:cBhvr>
                                        <p:cTn id="43" dur="500"/>
                                        <p:tgtEl>
                                          <p:spTgt spid="39"/>
                                        </p:tgtEl>
                                      </p:cBhvr>
                                    </p:animEffect>
                                  </p:childTnLst>
                                </p:cTn>
                              </p:par>
                            </p:childTnLst>
                          </p:cTn>
                        </p:par>
                        <p:par>
                          <p:cTn id="44" fill="hold">
                            <p:stCondLst>
                              <p:cond delay="500"/>
                            </p:stCondLst>
                            <p:childTnLst>
                              <p:par>
                                <p:cTn id="45" presetID="9"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dissolve">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2" grpId="0"/>
      <p:bldP spid="23" grpId="0"/>
      <p:bldP spid="37" grpId="0" animBg="1"/>
      <p:bldP spid="38" grpId="0" animBg="1"/>
      <p:bldP spid="39" grpId="0" animBg="1"/>
      <p:bldP spid="40" grpId="0"/>
      <p:bldP spid="4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49213"/>
            <a:ext cx="8486775" cy="720725"/>
          </a:xfrm>
        </p:spPr>
        <p:txBody>
          <a:bodyPr/>
          <a:lstStyle/>
          <a:p>
            <a:pPr algn="ctr"/>
            <a:r>
              <a:rPr lang="en-US" sz="4000" u="sng" dirty="0">
                <a:solidFill>
                  <a:srgbClr val="FF0000"/>
                </a:solidFill>
                <a:latin typeface="Garamond" panose="02020404030301010803" pitchFamily="18" charset="0"/>
              </a:rPr>
              <a:t>LHC Timeline I</a:t>
            </a:r>
          </a:p>
        </p:txBody>
      </p:sp>
      <p:grpSp>
        <p:nvGrpSpPr>
          <p:cNvPr id="3" name="Group 2"/>
          <p:cNvGrpSpPr/>
          <p:nvPr/>
        </p:nvGrpSpPr>
        <p:grpSpPr>
          <a:xfrm>
            <a:off x="76200" y="912747"/>
            <a:ext cx="6465466" cy="461594"/>
            <a:chOff x="76200" y="2064606"/>
            <a:chExt cx="6465466" cy="461594"/>
          </a:xfrm>
        </p:grpSpPr>
        <p:sp>
          <p:nvSpPr>
            <p:cNvPr id="1274890" name="Rectangle 1034"/>
            <p:cNvSpPr>
              <a:spLocks noChangeArrowheads="1"/>
            </p:cNvSpPr>
            <p:nvPr/>
          </p:nvSpPr>
          <p:spPr bwMode="auto">
            <a:xfrm>
              <a:off x="76200" y="219936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1" name="Text Box 1035"/>
            <p:cNvSpPr txBox="1">
              <a:spLocks noChangeArrowheads="1"/>
            </p:cNvSpPr>
            <p:nvPr/>
          </p:nvSpPr>
          <p:spPr bwMode="auto">
            <a:xfrm>
              <a:off x="688975" y="2064606"/>
              <a:ext cx="5852691"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LHC startup in 2008: </a:t>
              </a:r>
              <a:r>
                <a:rPr lang="en-US" sz="2400" dirty="0">
                  <a:solidFill>
                    <a:srgbClr val="2519FF"/>
                  </a:solidFill>
                </a:rPr>
                <a:t>(In)famous ‘Incident’</a:t>
              </a:r>
              <a:endParaRPr lang="en-US" sz="2400" dirty="0">
                <a:solidFill>
                  <a:srgbClr val="3333CC"/>
                </a:solidFill>
              </a:endParaRPr>
            </a:p>
          </p:txBody>
        </p:sp>
      </p:gr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45</a:t>
            </a:fld>
            <a:endParaRPr lang="en-US" sz="1200" dirty="0"/>
          </a:p>
        </p:txBody>
      </p:sp>
    </p:spTree>
    <p:extLst>
      <p:ext uri="{BB962C8B-B14F-4D97-AF65-F5344CB8AC3E}">
        <p14:creationId xmlns:p14="http://schemas.microsoft.com/office/powerpoint/2010/main" val="13309019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452173" y="0"/>
            <a:ext cx="8305800" cy="914400"/>
          </a:xfrm>
        </p:spPr>
        <p:txBody>
          <a:bodyPr>
            <a:noAutofit/>
          </a:bodyPr>
          <a:lstStyle/>
          <a:p>
            <a:pPr algn="l" eaLnBrk="1" hangingPunct="1">
              <a:spcBef>
                <a:spcPct val="50000"/>
              </a:spcBef>
              <a:defRPr/>
            </a:pPr>
            <a:r>
              <a:rPr lang="en-GB" sz="3600" u="sng" kern="1200" dirty="0">
                <a:solidFill>
                  <a:srgbClr val="FF0000"/>
                </a:solidFill>
                <a:latin typeface="Garamond"/>
                <a:ea typeface="+mn-ea"/>
                <a:cs typeface="Garamond"/>
              </a:rPr>
              <a:t>2008 Start-up and Incident: Interconnects</a:t>
            </a:r>
          </a:p>
        </p:txBody>
      </p:sp>
      <p:pic>
        <p:nvPicPr>
          <p:cNvPr id="57347" name="Picture 3"/>
          <p:cNvPicPr>
            <a:picLocks noChangeAspect="1" noChangeArrowheads="1"/>
          </p:cNvPicPr>
          <p:nvPr/>
        </p:nvPicPr>
        <p:blipFill>
          <a:blip r:embed="rId2"/>
          <a:srcRect/>
          <a:stretch>
            <a:fillRect/>
          </a:stretch>
        </p:blipFill>
        <p:spPr bwMode="auto">
          <a:xfrm>
            <a:off x="682625" y="1011238"/>
            <a:ext cx="7791450" cy="5078412"/>
          </a:xfrm>
          <a:prstGeom prst="rect">
            <a:avLst/>
          </a:prstGeom>
          <a:noFill/>
          <a:ln w="9525">
            <a:noFill/>
            <a:miter lim="800000"/>
            <a:headEnd/>
            <a:tailEnd/>
          </a:ln>
        </p:spPr>
      </p:pic>
      <p:sp>
        <p:nvSpPr>
          <p:cNvPr id="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46</a:t>
            </a:fld>
            <a:endParaRPr lang="en-US" sz="1200" dirty="0"/>
          </a:p>
        </p:txBody>
      </p:sp>
    </p:spTree>
    <p:extLst>
      <p:ext uri="{BB962C8B-B14F-4D97-AF65-F5344CB8AC3E}">
        <p14:creationId xmlns:p14="http://schemas.microsoft.com/office/powerpoint/2010/main" val="5975988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76200" y="-30162"/>
            <a:ext cx="8229600" cy="914400"/>
          </a:xfrm>
        </p:spPr>
        <p:txBody>
          <a:bodyPr/>
          <a:lstStyle/>
          <a:p>
            <a:r>
              <a:rPr lang="en-US" sz="3600" u="sng" dirty="0">
                <a:solidFill>
                  <a:srgbClr val="FF0000"/>
                </a:solidFill>
                <a:latin typeface="Garamond" panose="02020404030301010803" pitchFamily="18" charset="0"/>
                <a:ea typeface="Arial" charset="0"/>
                <a:cs typeface="Arial" charset="0"/>
              </a:rPr>
              <a:t>Magnet Interconnections:</a:t>
            </a:r>
          </a:p>
        </p:txBody>
      </p:sp>
      <p:sp>
        <p:nvSpPr>
          <p:cNvPr id="3" name="Date Placeholder 2"/>
          <p:cNvSpPr>
            <a:spLocks noGrp="1"/>
          </p:cNvSpPr>
          <p:nvPr>
            <p:ph type="dt" sz="quarter" idx="4294967295"/>
          </p:nvPr>
        </p:nvSpPr>
        <p:spPr>
          <a:xfrm rot="16200000">
            <a:off x="5769864" y="3154680"/>
            <a:ext cx="6537962" cy="228600"/>
          </a:xfrm>
          <a:prstGeom prst="rect">
            <a:avLst/>
          </a:prstGeom>
        </p:spPr>
        <p:txBody>
          <a:bodyPr/>
          <a:lstStyle/>
          <a:p>
            <a:pPr>
              <a:defRPr/>
            </a:pPr>
            <a:r>
              <a:rPr lang="en-US"/>
              <a:t>23/04/10</a:t>
            </a:r>
          </a:p>
        </p:txBody>
      </p:sp>
      <p:sp>
        <p:nvSpPr>
          <p:cNvPr id="61445" name="Slide Number Placeholder 4"/>
          <p:cNvSpPr>
            <a:spLocks noGrp="1"/>
          </p:cNvSpPr>
          <p:nvPr>
            <p:ph type="sldNum" sz="quarter" idx="4294967295"/>
          </p:nvPr>
        </p:nvSpPr>
        <p:spPr>
          <a:xfrm>
            <a:off x="8686800" y="6537960"/>
            <a:ext cx="457200" cy="320040"/>
          </a:xfrm>
          <a:prstGeom prst="rect">
            <a:avLst/>
          </a:prstGeom>
          <a:noFill/>
        </p:spPr>
        <p:txBody>
          <a:bodyPr/>
          <a:lstStyle/>
          <a:p>
            <a:fld id="{9B7FFCCA-14E7-9547-9C2C-5266CE642F43}" type="slidenum">
              <a:rPr lang="en-US"/>
              <a:pPr/>
              <a:t>47</a:t>
            </a:fld>
            <a:endParaRPr lang="en-US"/>
          </a:p>
        </p:txBody>
      </p:sp>
      <p:pic>
        <p:nvPicPr>
          <p:cNvPr id="61446" name="Picture 3"/>
          <p:cNvPicPr>
            <a:picLocks noChangeAspect="1" noChangeArrowheads="1"/>
          </p:cNvPicPr>
          <p:nvPr/>
        </p:nvPicPr>
        <p:blipFill>
          <a:blip r:embed="rId3"/>
          <a:srcRect/>
          <a:stretch>
            <a:fillRect/>
          </a:stretch>
        </p:blipFill>
        <p:spPr bwMode="auto">
          <a:xfrm>
            <a:off x="152400" y="762000"/>
            <a:ext cx="8991600" cy="5786902"/>
          </a:xfrm>
          <a:prstGeom prst="rect">
            <a:avLst/>
          </a:prstGeom>
          <a:noFill/>
          <a:ln w="9525">
            <a:noFill/>
            <a:miter lim="800000"/>
            <a:headEnd/>
            <a:tailEnd/>
          </a:ln>
        </p:spPr>
      </p:pic>
      <p:cxnSp>
        <p:nvCxnSpPr>
          <p:cNvPr id="61447" name="Straight Arrow Connector 5"/>
          <p:cNvCxnSpPr>
            <a:cxnSpLocks noChangeShapeType="1"/>
            <a:endCxn id="8" idx="3"/>
          </p:cNvCxnSpPr>
          <p:nvPr/>
        </p:nvCxnSpPr>
        <p:spPr bwMode="auto">
          <a:xfrm rot="10800000" flipV="1">
            <a:off x="3476626" y="4038600"/>
            <a:ext cx="2162175" cy="1708944"/>
          </a:xfrm>
          <a:prstGeom prst="straightConnector1">
            <a:avLst/>
          </a:prstGeom>
          <a:noFill/>
          <a:ln w="57150">
            <a:solidFill>
              <a:srgbClr val="FFFF00"/>
            </a:solidFill>
            <a:prstDash val="sysDash"/>
            <a:round/>
            <a:headEnd type="triangle" w="med" len="med"/>
            <a:tailEnd/>
          </a:ln>
        </p:spPr>
      </p:cxnSp>
      <p:sp>
        <p:nvSpPr>
          <p:cNvPr id="8" name="TextBox 7"/>
          <p:cNvSpPr txBox="1">
            <a:spLocks noChangeArrowheads="1"/>
          </p:cNvSpPr>
          <p:nvPr/>
        </p:nvSpPr>
        <p:spPr bwMode="auto">
          <a:xfrm>
            <a:off x="1752600" y="5562600"/>
            <a:ext cx="1724025" cy="369888"/>
          </a:xfrm>
          <a:prstGeom prst="rect">
            <a:avLst/>
          </a:prstGeom>
          <a:solidFill>
            <a:srgbClr val="FFFF99"/>
          </a:solidFill>
          <a:ln w="9525">
            <a:noFill/>
            <a:miter lim="800000"/>
            <a:headEnd/>
            <a:tailEnd/>
          </a:ln>
        </p:spPr>
        <p:txBody>
          <a:bodyPr wrap="none">
            <a:spAutoFit/>
          </a:bodyPr>
          <a:lstStyle/>
          <a:p>
            <a:pPr>
              <a:defRPr/>
            </a:pPr>
            <a:r>
              <a:rPr lang="en-US" b="1" dirty="0">
                <a:solidFill>
                  <a:srgbClr val="0000FF"/>
                </a:solidFill>
                <a:latin typeface="+mn-lt"/>
              </a:rPr>
              <a:t>Dipole </a:t>
            </a:r>
            <a:r>
              <a:rPr lang="en-US" b="1" dirty="0" err="1">
                <a:solidFill>
                  <a:srgbClr val="0000FF"/>
                </a:solidFill>
                <a:latin typeface="+mn-lt"/>
              </a:rPr>
              <a:t>busbar</a:t>
            </a:r>
            <a:endParaRPr lang="en-US" b="1" dirty="0">
              <a:solidFill>
                <a:srgbClr val="0000FF"/>
              </a:solidFill>
              <a:latin typeface="+mn-lt"/>
            </a:endParaRPr>
          </a:p>
        </p:txBody>
      </p:sp>
      <p:grpSp>
        <p:nvGrpSpPr>
          <p:cNvPr id="2" name="Group 12"/>
          <p:cNvGrpSpPr>
            <a:grpSpLocks/>
          </p:cNvGrpSpPr>
          <p:nvPr/>
        </p:nvGrpSpPr>
        <p:grpSpPr bwMode="auto">
          <a:xfrm>
            <a:off x="419100" y="800100"/>
            <a:ext cx="3467100" cy="2700338"/>
            <a:chOff x="419100" y="800100"/>
            <a:chExt cx="3467100" cy="2700042"/>
          </a:xfrm>
        </p:grpSpPr>
        <p:pic>
          <p:nvPicPr>
            <p:cNvPr id="61451" name="Picture 5"/>
            <p:cNvPicPr>
              <a:picLocks noChangeAspect="1" noChangeArrowheads="1"/>
            </p:cNvPicPr>
            <p:nvPr/>
          </p:nvPicPr>
          <p:blipFill>
            <a:blip r:embed="rId4"/>
            <a:srcRect l="1852" r="1852"/>
            <a:stretch>
              <a:fillRect/>
            </a:stretch>
          </p:blipFill>
          <p:spPr bwMode="auto">
            <a:xfrm>
              <a:off x="419100" y="800100"/>
              <a:ext cx="3467100" cy="2700042"/>
            </a:xfrm>
            <a:prstGeom prst="rect">
              <a:avLst/>
            </a:prstGeom>
            <a:noFill/>
            <a:ln w="19050">
              <a:solidFill>
                <a:srgbClr val="FFFF00"/>
              </a:solidFill>
              <a:miter lim="800000"/>
              <a:headEnd/>
              <a:tailEnd/>
            </a:ln>
          </p:spPr>
        </p:pic>
        <p:sp>
          <p:nvSpPr>
            <p:cNvPr id="10" name="Text Box 6"/>
            <p:cNvSpPr txBox="1">
              <a:spLocks noChangeArrowheads="1"/>
            </p:cNvSpPr>
            <p:nvPr/>
          </p:nvSpPr>
          <p:spPr bwMode="auto">
            <a:xfrm>
              <a:off x="495300" y="838196"/>
              <a:ext cx="2392363" cy="400006"/>
            </a:xfrm>
            <a:prstGeom prst="rect">
              <a:avLst/>
            </a:prstGeom>
            <a:solidFill>
              <a:srgbClr val="FFFF00">
                <a:alpha val="54000"/>
              </a:srgbClr>
            </a:solidFill>
            <a:ln w="9525">
              <a:noFill/>
              <a:miter lim="800000"/>
              <a:headEnd/>
              <a:tailEnd/>
            </a:ln>
          </p:spPr>
          <p:txBody>
            <a:bodyPr>
              <a:spAutoFit/>
            </a:bodyPr>
            <a:lstStyle/>
            <a:p>
              <a:pPr algn="ctr">
                <a:spcBef>
                  <a:spcPct val="50000"/>
                </a:spcBef>
                <a:defRPr/>
              </a:pPr>
              <a:r>
                <a:rPr lang="en-US" sz="2000" b="1" dirty="0">
                  <a:solidFill>
                    <a:srgbClr val="0000FF"/>
                  </a:solidFill>
                  <a:effectLst>
                    <a:outerShdw blurRad="38100" dist="38100" dir="2700000" algn="tl">
                      <a:srgbClr val="000000">
                        <a:alpha val="43137"/>
                      </a:srgbClr>
                    </a:outerShdw>
                  </a:effectLst>
                  <a:latin typeface="+mn-lt"/>
                </a:rPr>
                <a:t>Melted by arc</a:t>
              </a:r>
            </a:p>
          </p:txBody>
        </p:sp>
        <p:cxnSp>
          <p:nvCxnSpPr>
            <p:cNvPr id="61453" name="Straight Arrow Connector 10"/>
            <p:cNvCxnSpPr>
              <a:cxnSpLocks noChangeShapeType="1"/>
              <a:stCxn id="10" idx="2"/>
            </p:cNvCxnSpPr>
            <p:nvPr/>
          </p:nvCxnSpPr>
          <p:spPr bwMode="auto">
            <a:xfrm rot="16200000" flipH="1">
              <a:off x="1483915" y="1445817"/>
              <a:ext cx="857252" cy="442118"/>
            </a:xfrm>
            <a:prstGeom prst="straightConnector1">
              <a:avLst/>
            </a:prstGeom>
            <a:noFill/>
            <a:ln w="38100">
              <a:solidFill>
                <a:srgbClr val="FFFF00"/>
              </a:solidFill>
              <a:round/>
              <a:headEnd/>
              <a:tailEnd type="arrow" w="med" len="med"/>
            </a:ln>
          </p:spPr>
        </p:cxnSp>
      </p:grpSp>
    </p:spTree>
    <p:extLst>
      <p:ext uri="{BB962C8B-B14F-4D97-AF65-F5344CB8AC3E}">
        <p14:creationId xmlns:p14="http://schemas.microsoft.com/office/powerpoint/2010/main" val="341996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49213"/>
            <a:ext cx="8486775" cy="720725"/>
          </a:xfrm>
        </p:spPr>
        <p:txBody>
          <a:bodyPr/>
          <a:lstStyle/>
          <a:p>
            <a:pPr algn="ctr"/>
            <a:r>
              <a:rPr lang="en-US" sz="4000" u="sng" dirty="0">
                <a:solidFill>
                  <a:srgbClr val="FF0000"/>
                </a:solidFill>
                <a:latin typeface="Garamond" panose="02020404030301010803" pitchFamily="18" charset="0"/>
              </a:rPr>
              <a:t>LHC Timeline I</a:t>
            </a:r>
          </a:p>
        </p:txBody>
      </p:sp>
      <p:grpSp>
        <p:nvGrpSpPr>
          <p:cNvPr id="3" name="Group 2"/>
          <p:cNvGrpSpPr/>
          <p:nvPr/>
        </p:nvGrpSpPr>
        <p:grpSpPr>
          <a:xfrm>
            <a:off x="76200" y="912747"/>
            <a:ext cx="6465466" cy="461594"/>
            <a:chOff x="76200" y="2064606"/>
            <a:chExt cx="6465466" cy="461594"/>
          </a:xfrm>
        </p:grpSpPr>
        <p:sp>
          <p:nvSpPr>
            <p:cNvPr id="1274890" name="Rectangle 1034"/>
            <p:cNvSpPr>
              <a:spLocks noChangeArrowheads="1"/>
            </p:cNvSpPr>
            <p:nvPr/>
          </p:nvSpPr>
          <p:spPr bwMode="auto">
            <a:xfrm>
              <a:off x="76200" y="219936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1" name="Text Box 1035"/>
            <p:cNvSpPr txBox="1">
              <a:spLocks noChangeArrowheads="1"/>
            </p:cNvSpPr>
            <p:nvPr/>
          </p:nvSpPr>
          <p:spPr bwMode="auto">
            <a:xfrm>
              <a:off x="688975" y="2064606"/>
              <a:ext cx="5852691"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LHC startup in 2008: </a:t>
              </a:r>
              <a:r>
                <a:rPr lang="en-US" sz="2400" dirty="0">
                  <a:solidFill>
                    <a:srgbClr val="2519FF"/>
                  </a:solidFill>
                </a:rPr>
                <a:t>(In)famous ‘Incident’</a:t>
              </a:r>
              <a:endParaRPr lang="en-US" sz="2400" dirty="0">
                <a:solidFill>
                  <a:srgbClr val="3333CC"/>
                </a:solidFill>
              </a:endParaRPr>
            </a:p>
          </p:txBody>
        </p:sp>
      </p:grpSp>
      <p:grpSp>
        <p:nvGrpSpPr>
          <p:cNvPr id="4" name="Group 3"/>
          <p:cNvGrpSpPr/>
          <p:nvPr/>
        </p:nvGrpSpPr>
        <p:grpSpPr>
          <a:xfrm>
            <a:off x="87313" y="3265223"/>
            <a:ext cx="8808209" cy="2062032"/>
            <a:chOff x="87313" y="3330210"/>
            <a:chExt cx="8808209" cy="2062032"/>
          </a:xfrm>
        </p:grpSpPr>
        <p:sp>
          <p:nvSpPr>
            <p:cNvPr id="1274894" name="Rectangle 1038"/>
            <p:cNvSpPr>
              <a:spLocks noChangeArrowheads="1"/>
            </p:cNvSpPr>
            <p:nvPr/>
          </p:nvSpPr>
          <p:spPr bwMode="auto">
            <a:xfrm>
              <a:off x="87313" y="3452264"/>
              <a:ext cx="534987"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5" name="Text Box 1039"/>
            <p:cNvSpPr txBox="1">
              <a:spLocks noChangeArrowheads="1"/>
            </p:cNvSpPr>
            <p:nvPr/>
          </p:nvSpPr>
          <p:spPr bwMode="auto">
            <a:xfrm>
              <a:off x="700088" y="3330210"/>
              <a:ext cx="8195434" cy="20620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LHC Run 1: 2010 to 2013 </a:t>
              </a:r>
            </a:p>
            <a:p>
              <a:pPr algn="l" eaLnBrk="1" hangingPunct="1"/>
              <a:r>
                <a:rPr lang="en-US" sz="2400" dirty="0">
                  <a:solidFill>
                    <a:srgbClr val="2519FF"/>
                  </a:solidFill>
                </a:rPr>
                <a:t>Commissioning in 2010 and 3 years of operation with </a:t>
              </a:r>
              <a:r>
                <a:rPr lang="en-US" sz="2400" dirty="0">
                  <a:solidFill>
                    <a:srgbClr val="00B050"/>
                  </a:solidFill>
                </a:rPr>
                <a:t>50ns</a:t>
              </a:r>
            </a:p>
            <a:p>
              <a:pPr algn="l" eaLnBrk="1" hangingPunct="1"/>
              <a:r>
                <a:rPr lang="en-US" sz="2400" dirty="0">
                  <a:solidFill>
                    <a:srgbClr val="2519FF"/>
                  </a:solidFill>
                </a:rPr>
                <a:t>bunch spacing and reduced beam energy </a:t>
              </a:r>
              <a:r>
                <a:rPr lang="en-US" sz="2400" dirty="0">
                  <a:solidFill>
                    <a:srgbClr val="00B050"/>
                  </a:solidFill>
                </a:rPr>
                <a:t>[3.5TeV to 4TeV]</a:t>
              </a:r>
            </a:p>
            <a:p>
              <a:pPr algn="l" eaLnBrk="1" hangingPunct="1"/>
              <a:endParaRPr lang="en-US" sz="2400" dirty="0">
                <a:solidFill>
                  <a:srgbClr val="00B050"/>
                </a:solidFill>
              </a:endParaRPr>
            </a:p>
            <a:p>
              <a:pPr algn="l" eaLnBrk="1" hangingPunct="1"/>
              <a:r>
                <a:rPr lang="en-US" sz="3200" b="1" dirty="0">
                  <a:solidFill>
                    <a:srgbClr val="FF0000"/>
                  </a:solidFill>
                  <a:sym typeface="Wingdings" pitchFamily="2" charset="2"/>
                </a:rPr>
                <a:t> Higgs discovery in July 2012!!!</a:t>
              </a:r>
              <a:endParaRPr lang="en-US" sz="3200" b="1" dirty="0">
                <a:solidFill>
                  <a:srgbClr val="FF0000"/>
                </a:solidFill>
              </a:endParaRPr>
            </a:p>
          </p:txBody>
        </p:sp>
      </p:gr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48</a:t>
            </a:fld>
            <a:endParaRPr lang="en-US" sz="1200" dirty="0"/>
          </a:p>
        </p:txBody>
      </p:sp>
      <p:grpSp>
        <p:nvGrpSpPr>
          <p:cNvPr id="12" name="Group 11">
            <a:extLst>
              <a:ext uri="{FF2B5EF4-FFF2-40B4-BE49-F238E27FC236}">
                <a16:creationId xmlns:a16="http://schemas.microsoft.com/office/drawing/2014/main" id="{417AFF8E-0711-0147-B0BB-B9274DE113EB}"/>
              </a:ext>
            </a:extLst>
          </p:cNvPr>
          <p:cNvGrpSpPr/>
          <p:nvPr/>
        </p:nvGrpSpPr>
        <p:grpSpPr>
          <a:xfrm>
            <a:off x="77880" y="2019737"/>
            <a:ext cx="7028170" cy="830926"/>
            <a:chOff x="76200" y="2064606"/>
            <a:chExt cx="7028170" cy="830926"/>
          </a:xfrm>
        </p:grpSpPr>
        <p:sp>
          <p:nvSpPr>
            <p:cNvPr id="13" name="Rectangle 1034">
              <a:extLst>
                <a:ext uri="{FF2B5EF4-FFF2-40B4-BE49-F238E27FC236}">
                  <a16:creationId xmlns:a16="http://schemas.microsoft.com/office/drawing/2014/main" id="{9CBC1CA0-E0D4-D14D-9656-320163789D56}"/>
                </a:ext>
              </a:extLst>
            </p:cNvPr>
            <p:cNvSpPr>
              <a:spLocks noChangeArrowheads="1"/>
            </p:cNvSpPr>
            <p:nvPr/>
          </p:nvSpPr>
          <p:spPr bwMode="auto">
            <a:xfrm>
              <a:off x="76200" y="219936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4" name="Text Box 1035">
              <a:extLst>
                <a:ext uri="{FF2B5EF4-FFF2-40B4-BE49-F238E27FC236}">
                  <a16:creationId xmlns:a16="http://schemas.microsoft.com/office/drawing/2014/main" id="{F781E9DB-F79F-BD47-AC19-D9F73B6A263E}"/>
                </a:ext>
              </a:extLst>
            </p:cNvPr>
            <p:cNvSpPr txBox="1">
              <a:spLocks noChangeArrowheads="1"/>
            </p:cNvSpPr>
            <p:nvPr/>
          </p:nvSpPr>
          <p:spPr bwMode="auto">
            <a:xfrm>
              <a:off x="688975" y="2064606"/>
              <a:ext cx="6415395" cy="8309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LHC </a:t>
              </a:r>
              <a:r>
                <a:rPr lang="en-US" sz="2400" dirty="0"/>
                <a:t>repair</a:t>
              </a:r>
              <a:r>
                <a:rPr lang="en-US" sz="2400" dirty="0">
                  <a:solidFill>
                    <a:schemeClr val="tx1"/>
                  </a:solidFill>
                </a:rPr>
                <a:t> of Sector 34 during 2008 to 2010: </a:t>
              </a:r>
            </a:p>
            <a:p>
              <a:pPr algn="l" eaLnBrk="1" hangingPunct="1"/>
              <a:r>
                <a:rPr lang="en-US" sz="2400" dirty="0">
                  <a:solidFill>
                    <a:srgbClr val="2519FF"/>
                  </a:solidFill>
                </a:rPr>
                <a:t>‘unprecedented state of readiness’</a:t>
              </a:r>
              <a:endParaRPr lang="en-US" sz="2400" dirty="0">
                <a:solidFill>
                  <a:srgbClr val="3333CC"/>
                </a:solidFill>
              </a:endParaRPr>
            </a:p>
          </p:txBody>
        </p:sp>
      </p:grpSp>
    </p:spTree>
    <p:extLst>
      <p:ext uri="{BB962C8B-B14F-4D97-AF65-F5344CB8AC3E}">
        <p14:creationId xmlns:p14="http://schemas.microsoft.com/office/powerpoint/2010/main" val="35209522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49213"/>
            <a:ext cx="8486775" cy="720725"/>
          </a:xfrm>
        </p:spPr>
        <p:txBody>
          <a:bodyPr/>
          <a:lstStyle/>
          <a:p>
            <a:pPr algn="ctr"/>
            <a:r>
              <a:rPr lang="en-US" sz="4000" u="sng" dirty="0">
                <a:solidFill>
                  <a:srgbClr val="FF0000"/>
                </a:solidFill>
                <a:latin typeface="Garamond" panose="02020404030301010803" pitchFamily="18" charset="0"/>
              </a:rPr>
              <a:t>LHC Timeline II</a:t>
            </a:r>
          </a:p>
        </p:txBody>
      </p:sp>
      <p:grpSp>
        <p:nvGrpSpPr>
          <p:cNvPr id="6" name="Group 5"/>
          <p:cNvGrpSpPr/>
          <p:nvPr/>
        </p:nvGrpSpPr>
        <p:grpSpPr>
          <a:xfrm>
            <a:off x="87313" y="2278232"/>
            <a:ext cx="9156958" cy="2554475"/>
            <a:chOff x="87313" y="5479868"/>
            <a:chExt cx="9156958" cy="2554475"/>
          </a:xfrm>
        </p:grpSpPr>
        <p:sp>
          <p:nvSpPr>
            <p:cNvPr id="1274896" name="Rectangle 1040"/>
            <p:cNvSpPr>
              <a:spLocks noChangeArrowheads="1"/>
            </p:cNvSpPr>
            <p:nvPr/>
          </p:nvSpPr>
          <p:spPr bwMode="auto">
            <a:xfrm>
              <a:off x="87313" y="5608992"/>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74897" name="Text Box 1041"/>
            <p:cNvSpPr txBox="1">
              <a:spLocks noChangeArrowheads="1"/>
            </p:cNvSpPr>
            <p:nvPr/>
          </p:nvSpPr>
          <p:spPr bwMode="auto">
            <a:xfrm>
              <a:off x="700088" y="5479868"/>
              <a:ext cx="8544183" cy="255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spcAft>
                  <a:spcPts val="1200"/>
                </a:spcAft>
              </a:pPr>
              <a:r>
                <a:rPr lang="en-US" sz="2400" dirty="0"/>
                <a:t>LHC Run 2 startup in 2015:</a:t>
              </a:r>
              <a:endParaRPr lang="en-US" sz="2400" dirty="0">
                <a:solidFill>
                  <a:srgbClr val="C00000"/>
                </a:solidFill>
              </a:endParaRPr>
            </a:p>
            <a:p>
              <a:pPr marL="342900" indent="-342900">
                <a:spcAft>
                  <a:spcPts val="1200"/>
                </a:spcAft>
                <a:buFont typeface="Wingdings" pitchFamily="2" charset="2"/>
                <a:buChar char="è"/>
              </a:pPr>
              <a:r>
                <a:rPr lang="en-US" sz="2400" dirty="0">
                  <a:solidFill>
                    <a:srgbClr val="2519FF"/>
                  </a:solidFill>
                  <a:sym typeface="Wingdings" pitchFamily="2" charset="2"/>
                </a:rPr>
                <a:t>Repaired splices, but: </a:t>
              </a:r>
            </a:p>
            <a:p>
              <a:pPr>
                <a:spcAft>
                  <a:spcPts val="1200"/>
                </a:spcAft>
              </a:pPr>
              <a:r>
                <a:rPr lang="en-US" sz="2400" dirty="0">
                  <a:solidFill>
                    <a:srgbClr val="2519FF"/>
                  </a:solidFill>
                  <a:sym typeface="Wingdings" pitchFamily="2" charset="2"/>
                </a:rPr>
                <a:t>    </a:t>
              </a:r>
              <a:r>
                <a:rPr lang="en-US" sz="2400" dirty="0">
                  <a:solidFill>
                    <a:srgbClr val="C00000"/>
                  </a:solidFill>
                  <a:sym typeface="Wingdings" pitchFamily="2" charset="2"/>
                </a:rPr>
                <a:t>electrical </a:t>
              </a:r>
              <a:r>
                <a:rPr lang="en-US" sz="2400" dirty="0">
                  <a:solidFill>
                    <a:srgbClr val="C00000"/>
                  </a:solidFill>
                </a:rPr>
                <a:t>short to ground during Hardware Commissioning</a:t>
              </a:r>
              <a:r>
                <a:rPr lang="en-US" sz="2400" dirty="0">
                  <a:solidFill>
                    <a:srgbClr val="2519FF"/>
                  </a:solidFill>
                  <a:sym typeface="Wingdings" pitchFamily="2" charset="2"/>
                </a:rPr>
                <a:t> </a:t>
              </a:r>
            </a:p>
            <a:p>
              <a:pPr marL="342900" indent="-342900">
                <a:spcAft>
                  <a:spcPts val="1200"/>
                </a:spcAft>
                <a:buFont typeface="Wingdings" pitchFamily="2" charset="2"/>
                <a:buChar char="è"/>
              </a:pPr>
              <a:r>
                <a:rPr lang="en-US" sz="2400" dirty="0">
                  <a:solidFill>
                    <a:srgbClr val="2519FF"/>
                  </a:solidFill>
                  <a:sym typeface="Wingdings" pitchFamily="2" charset="2"/>
                </a:rPr>
                <a:t>Bam energy set below</a:t>
              </a:r>
              <a:r>
                <a:rPr lang="en-US" sz="2400" dirty="0">
                  <a:solidFill>
                    <a:srgbClr val="2519FF"/>
                  </a:solidFill>
                </a:rPr>
                <a:t> nominal energy in order to minimize</a:t>
              </a:r>
            </a:p>
            <a:p>
              <a:pPr>
                <a:spcAft>
                  <a:spcPts val="1200"/>
                </a:spcAft>
              </a:pPr>
              <a:r>
                <a:rPr lang="en-US" sz="2400" dirty="0">
                  <a:solidFill>
                    <a:srgbClr val="2519FF"/>
                  </a:solidFill>
                </a:rPr>
                <a:t>    the number of required training quenches: </a:t>
              </a:r>
              <a:r>
                <a:rPr lang="en-US" sz="2400" dirty="0">
                  <a:solidFill>
                    <a:srgbClr val="00B050"/>
                  </a:solidFill>
                  <a:sym typeface="Wingdings" pitchFamily="2" charset="2"/>
                </a:rPr>
                <a:t> </a:t>
              </a:r>
              <a:r>
                <a:rPr lang="en-US" sz="2400" dirty="0">
                  <a:solidFill>
                    <a:srgbClr val="00B050"/>
                  </a:solidFill>
                </a:rPr>
                <a:t>6.5 </a:t>
              </a:r>
              <a:r>
                <a:rPr lang="en-US" sz="2400" dirty="0" err="1">
                  <a:solidFill>
                    <a:srgbClr val="00B050"/>
                  </a:solidFill>
                </a:rPr>
                <a:t>TeV</a:t>
              </a:r>
              <a:endParaRPr lang="en-US" sz="2400" dirty="0">
                <a:solidFill>
                  <a:srgbClr val="00B050"/>
                </a:solidFill>
              </a:endParaRPr>
            </a:p>
          </p:txBody>
        </p:sp>
      </p:grpSp>
      <p:grpSp>
        <p:nvGrpSpPr>
          <p:cNvPr id="5" name="Group 4"/>
          <p:cNvGrpSpPr/>
          <p:nvPr/>
        </p:nvGrpSpPr>
        <p:grpSpPr>
          <a:xfrm>
            <a:off x="87313" y="1012527"/>
            <a:ext cx="8296145" cy="984814"/>
            <a:chOff x="100013" y="4590868"/>
            <a:chExt cx="8296145" cy="984814"/>
          </a:xfrm>
        </p:grpSpPr>
        <p:sp>
          <p:nvSpPr>
            <p:cNvPr id="15" name="Rectangle 1040"/>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7" name="Text Box 1041"/>
            <p:cNvSpPr txBox="1">
              <a:spLocks noChangeArrowheads="1"/>
            </p:cNvSpPr>
            <p:nvPr/>
          </p:nvSpPr>
          <p:spPr bwMode="auto">
            <a:xfrm>
              <a:off x="712788" y="4590868"/>
              <a:ext cx="7683370" cy="9848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spcAft>
                  <a:spcPts val="1200"/>
                </a:spcAft>
              </a:pPr>
              <a:r>
                <a:rPr lang="en-US" sz="2400" dirty="0">
                  <a:solidFill>
                    <a:schemeClr val="tx1"/>
                  </a:solidFill>
                </a:rPr>
                <a:t>2014 LS1: </a:t>
              </a:r>
              <a:r>
                <a:rPr lang="en-US" sz="2400" dirty="0">
                  <a:solidFill>
                    <a:srgbClr val="2519FF"/>
                  </a:solidFill>
                </a:rPr>
                <a:t>One year stop for consolidation of hardware</a:t>
              </a:r>
            </a:p>
            <a:p>
              <a:pPr algn="l" eaLnBrk="1" hangingPunct="1">
                <a:spcAft>
                  <a:spcPts val="1200"/>
                </a:spcAft>
              </a:pPr>
              <a:r>
                <a:rPr lang="en-US" sz="2400" dirty="0">
                  <a:solidFill>
                    <a:srgbClr val="2519FF"/>
                  </a:solidFill>
                </a:rPr>
                <a:t>				</a:t>
              </a:r>
              <a:r>
                <a:rPr lang="en-US" sz="2400" dirty="0">
                  <a:solidFill>
                    <a:srgbClr val="2519FF"/>
                  </a:solidFill>
                  <a:sym typeface="Wingdings" pitchFamily="2" charset="2"/>
                </a:rPr>
                <a:t> </a:t>
              </a:r>
              <a:r>
                <a:rPr lang="en-US" sz="2400" dirty="0">
                  <a:solidFill>
                    <a:srgbClr val="2519FF"/>
                  </a:solidFill>
                </a:rPr>
                <a:t>Fixing splices with too high resistance </a:t>
              </a:r>
              <a:endParaRPr lang="en-US" sz="2400" dirty="0">
                <a:solidFill>
                  <a:srgbClr val="3333CC"/>
                </a:solidFill>
              </a:endParaRPr>
            </a:p>
          </p:txBody>
        </p:sp>
      </p:gr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49</a:t>
            </a:fld>
            <a:endParaRPr lang="en-US" sz="1200" dirty="0"/>
          </a:p>
        </p:txBody>
      </p:sp>
    </p:spTree>
    <p:extLst>
      <p:ext uri="{BB962C8B-B14F-4D97-AF65-F5344CB8AC3E}">
        <p14:creationId xmlns:p14="http://schemas.microsoft.com/office/powerpoint/2010/main" val="627946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3947401" y="4871545"/>
            <a:ext cx="996950" cy="457200"/>
          </a:xfrm>
          <a:prstGeom prst="rect">
            <a:avLst/>
          </a:prstGeom>
          <a:noFill/>
          <a:ln w="12700">
            <a:noFill/>
            <a:miter lim="800000"/>
            <a:headEnd/>
            <a:tailEnd/>
          </a:ln>
        </p:spPr>
        <p:txBody>
          <a:bodyPr wrap="none" anchor="ctr"/>
          <a:lstStyle/>
          <a:p>
            <a:pPr algn="ctr"/>
            <a:endParaRPr lang="en-GB"/>
          </a:p>
        </p:txBody>
      </p:sp>
      <p:sp>
        <p:nvSpPr>
          <p:cNvPr id="39939" name="Rectangle 4"/>
          <p:cNvSpPr>
            <a:spLocks noChangeArrowheads="1"/>
          </p:cNvSpPr>
          <p:nvPr/>
        </p:nvSpPr>
        <p:spPr bwMode="auto">
          <a:xfrm>
            <a:off x="4355389" y="2976070"/>
            <a:ext cx="166687" cy="758825"/>
          </a:xfrm>
          <a:prstGeom prst="rect">
            <a:avLst/>
          </a:prstGeom>
          <a:noFill/>
          <a:ln w="12700">
            <a:noFill/>
            <a:miter lim="800000"/>
            <a:headEnd/>
            <a:tailEnd/>
          </a:ln>
        </p:spPr>
        <p:txBody>
          <a:bodyPr wrap="none" lIns="90488" tIns="44450" rIns="90488" bIns="44450">
            <a:spAutoFit/>
          </a:bodyPr>
          <a:lstStyle/>
          <a:p>
            <a:pPr eaLnBrk="0" hangingPunct="0">
              <a:spcBef>
                <a:spcPct val="20000"/>
              </a:spcBef>
            </a:pPr>
            <a:endParaRPr lang="en-GB" sz="2200"/>
          </a:p>
          <a:p>
            <a:pPr eaLnBrk="0" latinLnBrk="1" hangingPunct="0"/>
            <a:endParaRPr lang="en-GB" sz="2200"/>
          </a:p>
        </p:txBody>
      </p:sp>
      <p:grpSp>
        <p:nvGrpSpPr>
          <p:cNvPr id="6" name="Group 5"/>
          <p:cNvGrpSpPr/>
          <p:nvPr/>
        </p:nvGrpSpPr>
        <p:grpSpPr>
          <a:xfrm>
            <a:off x="421893" y="1172709"/>
            <a:ext cx="4334906" cy="1716913"/>
            <a:chOff x="437659" y="967757"/>
            <a:chExt cx="4334906" cy="1716913"/>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1629" y="968921"/>
              <a:ext cx="4330936" cy="1715749"/>
            </a:xfrm>
            <a:prstGeom prst="rect">
              <a:avLst/>
            </a:prstGeom>
          </p:spPr>
        </p:pic>
        <p:sp>
          <p:nvSpPr>
            <p:cNvPr id="39948" name="Rectangle 17"/>
            <p:cNvSpPr>
              <a:spLocks noChangeArrowheads="1"/>
            </p:cNvSpPr>
            <p:nvPr/>
          </p:nvSpPr>
          <p:spPr bwMode="auto">
            <a:xfrm>
              <a:off x="437659" y="967757"/>
              <a:ext cx="3455064" cy="369332"/>
            </a:xfrm>
            <a:prstGeom prst="rect">
              <a:avLst/>
            </a:prstGeom>
            <a:noFill/>
            <a:ln w="9525" algn="ctr">
              <a:noFill/>
              <a:miter lim="800000"/>
              <a:headEnd/>
              <a:tailEnd/>
            </a:ln>
          </p:spPr>
          <p:txBody>
            <a:bodyPr wrap="square">
              <a:spAutoFit/>
            </a:bodyPr>
            <a:lstStyle/>
            <a:p>
              <a:pPr eaLnBrk="0" hangingPunct="0">
                <a:spcBef>
                  <a:spcPct val="20000"/>
                </a:spcBef>
                <a:buClr>
                  <a:schemeClr val="hlink"/>
                </a:buClr>
                <a:buSzPct val="65000"/>
                <a:buFont typeface="Monotype Sorts" pitchFamily="2" charset="2"/>
                <a:buNone/>
              </a:pPr>
              <a:r>
                <a:rPr lang="en-GB" sz="1800" b="1" dirty="0">
                  <a:solidFill>
                    <a:srgbClr val="FFFF00"/>
                  </a:solidFill>
                  <a:latin typeface="Arial Unicode MS" pitchFamily="34" charset="-128"/>
                </a:rPr>
                <a:t>10 </a:t>
              </a:r>
              <a:r>
                <a:rPr lang="en-GB" sz="1800" b="1" dirty="0" err="1">
                  <a:solidFill>
                    <a:srgbClr val="FFFF00"/>
                  </a:solidFill>
                  <a:latin typeface="Arial Unicode MS" pitchFamily="34" charset="-128"/>
                </a:rPr>
                <a:t>GJoule</a:t>
              </a:r>
              <a:r>
                <a:rPr lang="en-GB" sz="1800" b="1" dirty="0">
                  <a:solidFill>
                    <a:srgbClr val="FFFF00"/>
                  </a:solidFill>
                  <a:latin typeface="Arial Unicode MS" pitchFamily="34" charset="-128"/>
                </a:rPr>
                <a:t> </a:t>
              </a:r>
              <a:r>
                <a:rPr lang="en-GB" sz="1800" b="1" dirty="0">
                  <a:solidFill>
                    <a:srgbClr val="FFFF00"/>
                  </a:solidFill>
                  <a:latin typeface="Arial Unicode MS" pitchFamily="34" charset="-128"/>
                  <a:sym typeface="Symbol" pitchFamily="18" charset="2"/>
                </a:rPr>
                <a:t> </a:t>
              </a:r>
              <a:r>
                <a:rPr lang="en-GB" sz="1800" b="1" dirty="0">
                  <a:solidFill>
                    <a:srgbClr val="FFFF00"/>
                  </a:solidFill>
                  <a:latin typeface="Arial Unicode MS" pitchFamily="34" charset="-128"/>
                </a:rPr>
                <a:t>flying 700 km/h</a:t>
              </a:r>
            </a:p>
          </p:txBody>
        </p:sp>
      </p:grpSp>
      <p:sp>
        <p:nvSpPr>
          <p:cNvPr id="39944" name="Rectangle 26"/>
          <p:cNvSpPr>
            <a:spLocks noChangeArrowheads="1"/>
          </p:cNvSpPr>
          <p:nvPr/>
        </p:nvSpPr>
        <p:spPr bwMode="auto">
          <a:xfrm>
            <a:off x="131997" y="102812"/>
            <a:ext cx="8816837" cy="584775"/>
          </a:xfrm>
          <a:prstGeom prst="rect">
            <a:avLst/>
          </a:prstGeom>
          <a:solidFill>
            <a:srgbClr val="0070C0"/>
          </a:solidFill>
          <a:ln w="57150" algn="ctr">
            <a:noFill/>
            <a:miter lim="800000"/>
            <a:headEnd/>
            <a:tailEnd/>
          </a:ln>
        </p:spPr>
        <p:txBody>
          <a:bodyPr wrap="none">
            <a:spAutoFit/>
          </a:bodyPr>
          <a:lstStyle/>
          <a:p>
            <a:r>
              <a:rPr lang="en-US" sz="3200" dirty="0">
                <a:solidFill>
                  <a:schemeClr val="bg1"/>
                </a:solidFill>
                <a:latin typeface="Arial" charset="0"/>
                <a:sym typeface="Monotype Sorts" pitchFamily="2" charset="2"/>
              </a:rPr>
              <a:t>Energy management challenges: Example LHC</a:t>
            </a:r>
          </a:p>
        </p:txBody>
      </p:sp>
      <p:sp>
        <p:nvSpPr>
          <p:cNvPr id="15" name="Rectangle 14"/>
          <p:cNvSpPr/>
          <p:nvPr/>
        </p:nvSpPr>
        <p:spPr>
          <a:xfrm>
            <a:off x="584241" y="751065"/>
            <a:ext cx="8208912" cy="400110"/>
          </a:xfrm>
          <a:prstGeom prst="rect">
            <a:avLst/>
          </a:prstGeom>
        </p:spPr>
        <p:txBody>
          <a:bodyPr wrap="square">
            <a:spAutoFit/>
          </a:bodyPr>
          <a:lstStyle/>
          <a:p>
            <a:pPr>
              <a:buClr>
                <a:srgbClr val="0000FF"/>
              </a:buClr>
            </a:pPr>
            <a:r>
              <a:rPr lang="en-US" sz="2000" b="1" dirty="0"/>
              <a:t>Energy stored in the LHC magnet system [8.3T]</a:t>
            </a:r>
            <a:r>
              <a:rPr lang="fr-FR" sz="2000" b="1" dirty="0"/>
              <a:t>:  </a:t>
            </a:r>
            <a:r>
              <a:rPr lang="fr-FR" sz="2000" b="1" dirty="0">
                <a:sym typeface="Symbol"/>
              </a:rPr>
              <a:t>10</a:t>
            </a:r>
            <a:r>
              <a:rPr lang="fr-FR" sz="2000" b="1" dirty="0"/>
              <a:t>  </a:t>
            </a:r>
            <a:r>
              <a:rPr lang="fr-FR" sz="2000" b="1" dirty="0" err="1"/>
              <a:t>GJoule</a:t>
            </a:r>
            <a:endParaRPr lang="fr-FR" sz="2000" b="1" dirty="0"/>
          </a:p>
        </p:txBody>
      </p:sp>
      <p:sp>
        <p:nvSpPr>
          <p:cNvPr id="16" name="Rectangle 15"/>
          <p:cNvSpPr/>
          <p:nvPr/>
        </p:nvSpPr>
        <p:spPr>
          <a:xfrm>
            <a:off x="305416" y="3429000"/>
            <a:ext cx="8208912" cy="400110"/>
          </a:xfrm>
          <a:prstGeom prst="rect">
            <a:avLst/>
          </a:prstGeom>
        </p:spPr>
        <p:txBody>
          <a:bodyPr wrap="square">
            <a:spAutoFit/>
          </a:bodyPr>
          <a:lstStyle/>
          <a:p>
            <a:pPr>
              <a:buClr>
                <a:srgbClr val="0000FF"/>
              </a:buClr>
            </a:pPr>
            <a:r>
              <a:rPr lang="en-US" sz="2000" b="1" dirty="0"/>
              <a:t>Energy stored in the two beams:  </a:t>
            </a:r>
            <a:r>
              <a:rPr lang="fr-FR" sz="2000" b="1" dirty="0"/>
              <a:t>720 MJ   </a:t>
            </a:r>
            <a:r>
              <a:rPr lang="fr-FR" sz="1200" b="1" i="1" dirty="0"/>
              <a:t>[ 6 10</a:t>
            </a:r>
            <a:r>
              <a:rPr lang="fr-FR" sz="1200" b="1" i="1" baseline="30000" dirty="0"/>
              <a:t>14</a:t>
            </a:r>
            <a:r>
              <a:rPr lang="fr-FR" sz="1200" b="1" i="1" dirty="0"/>
              <a:t> protons (1 </a:t>
            </a:r>
            <a:r>
              <a:rPr lang="fr-FR" sz="1200" b="1" i="1" dirty="0" err="1"/>
              <a:t>ng</a:t>
            </a:r>
            <a:r>
              <a:rPr lang="fr-FR" sz="1200" b="1" i="1" dirty="0"/>
              <a:t> of H+) </a:t>
            </a:r>
            <a:r>
              <a:rPr lang="fr-FR" sz="1200" b="1" i="1" dirty="0" err="1"/>
              <a:t>at</a:t>
            </a:r>
            <a:r>
              <a:rPr lang="fr-FR" sz="1200" b="1" i="1" dirty="0"/>
              <a:t> 7 </a:t>
            </a:r>
            <a:r>
              <a:rPr lang="fr-FR" sz="1200" b="1" i="1" dirty="0" err="1"/>
              <a:t>TeV</a:t>
            </a:r>
            <a:r>
              <a:rPr lang="fr-FR" sz="1200" b="1" i="1" dirty="0"/>
              <a:t> ]</a:t>
            </a:r>
            <a:endParaRPr lang="fr-FR" sz="2000" b="1" i="1" dirty="0"/>
          </a:p>
        </p:txBody>
      </p:sp>
      <p:grpSp>
        <p:nvGrpSpPr>
          <p:cNvPr id="3" name="Group 19"/>
          <p:cNvGrpSpPr>
            <a:grpSpLocks/>
          </p:cNvGrpSpPr>
          <p:nvPr/>
        </p:nvGrpSpPr>
        <p:grpSpPr bwMode="auto">
          <a:xfrm>
            <a:off x="241512" y="3864942"/>
            <a:ext cx="3623517" cy="2228354"/>
            <a:chOff x="1440" y="2352"/>
            <a:chExt cx="2736" cy="1812"/>
          </a:xfrm>
        </p:grpSpPr>
        <p:pic>
          <p:nvPicPr>
            <p:cNvPr id="18" name="Picture 17" descr="Copper"/>
            <p:cNvPicPr>
              <a:picLocks noChangeAspect="1" noChangeArrowheads="1"/>
            </p:cNvPicPr>
            <p:nvPr/>
          </p:nvPicPr>
          <p:blipFill>
            <a:blip r:embed="rId4" cstate="email"/>
            <a:srcRect/>
            <a:stretch>
              <a:fillRect/>
            </a:stretch>
          </p:blipFill>
          <p:spPr bwMode="auto">
            <a:xfrm>
              <a:off x="1440" y="2352"/>
              <a:ext cx="2736" cy="1812"/>
            </a:xfrm>
            <a:prstGeom prst="rect">
              <a:avLst/>
            </a:prstGeom>
            <a:noFill/>
            <a:ln w="9525">
              <a:noFill/>
              <a:miter lim="800000"/>
              <a:headEnd/>
              <a:tailEnd/>
            </a:ln>
          </p:spPr>
        </p:pic>
        <p:sp>
          <p:nvSpPr>
            <p:cNvPr id="19" name="Text Box 18"/>
            <p:cNvSpPr txBox="1">
              <a:spLocks noChangeArrowheads="1"/>
            </p:cNvSpPr>
            <p:nvPr/>
          </p:nvSpPr>
          <p:spPr bwMode="auto">
            <a:xfrm>
              <a:off x="1460" y="2353"/>
              <a:ext cx="2696" cy="300"/>
            </a:xfrm>
            <a:prstGeom prst="rect">
              <a:avLst/>
            </a:prstGeom>
            <a:noFill/>
            <a:ln w="57150" algn="ctr">
              <a:noFill/>
              <a:miter lim="800000"/>
              <a:headEnd/>
              <a:tailEnd/>
            </a:ln>
          </p:spPr>
          <p:txBody>
            <a:bodyPr wrap="none">
              <a:spAutoFit/>
            </a:bodyPr>
            <a:lstStyle/>
            <a:p>
              <a:pPr algn="ctr"/>
              <a:r>
                <a:rPr lang="en-US" sz="1800" b="1" dirty="0">
                  <a:solidFill>
                    <a:srgbClr val="FFFF00"/>
                  </a:solidFill>
                </a:rPr>
                <a:t>700 MJ melt one ton of copper </a:t>
              </a:r>
            </a:p>
          </p:txBody>
        </p:sp>
      </p:grpSp>
      <p:sp>
        <p:nvSpPr>
          <p:cNvPr id="20" name="Text Box 11"/>
          <p:cNvSpPr txBox="1">
            <a:spLocks noChangeArrowheads="1"/>
          </p:cNvSpPr>
          <p:nvPr/>
        </p:nvSpPr>
        <p:spPr bwMode="auto">
          <a:xfrm>
            <a:off x="4072715" y="3912486"/>
            <a:ext cx="4777409" cy="1938992"/>
          </a:xfrm>
          <a:prstGeom prst="rect">
            <a:avLst/>
          </a:prstGeom>
          <a:solidFill>
            <a:srgbClr val="FFFFCC"/>
          </a:solidFill>
          <a:ln w="57150" algn="ctr">
            <a:noFill/>
            <a:miter lim="800000"/>
            <a:headEnd/>
            <a:tailEnd/>
          </a:ln>
        </p:spPr>
        <p:txBody>
          <a:bodyPr wrap="square">
            <a:spAutoFit/>
          </a:bodyPr>
          <a:lstStyle/>
          <a:p>
            <a:r>
              <a:rPr lang="en-US" sz="2000" b="1" dirty="0">
                <a:solidFill>
                  <a:srgbClr val="0070C0"/>
                </a:solidFill>
              </a:rPr>
              <a:t>700 </a:t>
            </a:r>
            <a:r>
              <a:rPr lang="en-US" sz="2000" b="1" dirty="0" err="1">
                <a:solidFill>
                  <a:srgbClr val="0070C0"/>
                </a:solidFill>
              </a:rPr>
              <a:t>MJoule</a:t>
            </a:r>
            <a:r>
              <a:rPr lang="en-US" sz="2000" b="1" dirty="0">
                <a:solidFill>
                  <a:srgbClr val="0070C0"/>
                </a:solidFill>
              </a:rPr>
              <a:t> dissipated in 88 </a:t>
            </a:r>
            <a:r>
              <a:rPr lang="en-US" sz="2000" b="1" dirty="0">
                <a:solidFill>
                  <a:srgbClr val="0070C0"/>
                </a:solidFill>
                <a:latin typeface="Symbol" pitchFamily="18" charset="2"/>
              </a:rPr>
              <a:t>m</a:t>
            </a:r>
            <a:r>
              <a:rPr lang="en-US" sz="2000" b="1" dirty="0">
                <a:solidFill>
                  <a:srgbClr val="0070C0"/>
                </a:solidFill>
              </a:rPr>
              <a:t>s</a:t>
            </a:r>
          </a:p>
          <a:p>
            <a:r>
              <a:rPr lang="en-US" sz="2000" b="1" dirty="0">
                <a:solidFill>
                  <a:srgbClr val="0070C0"/>
                </a:solidFill>
              </a:rPr>
              <a:t> </a:t>
            </a:r>
          </a:p>
          <a:p>
            <a:r>
              <a:rPr lang="en-US" sz="2000" b="1" dirty="0">
                <a:solidFill>
                  <a:srgbClr val="0070C0"/>
                </a:solidFill>
                <a:latin typeface="Symbol" pitchFamily="18" charset="2"/>
                <a:sym typeface="Wingdings" pitchFamily="2" charset="2"/>
              </a:rPr>
              <a:t>				</a:t>
            </a:r>
            <a:r>
              <a:rPr lang="en-US" sz="2000" b="1" dirty="0">
                <a:solidFill>
                  <a:srgbClr val="0070C0"/>
                </a:solidFill>
              </a:rPr>
              <a:t> 8 TW</a:t>
            </a:r>
          </a:p>
          <a:p>
            <a:endParaRPr lang="en-US" sz="2000" b="1" dirty="0">
              <a:solidFill>
                <a:srgbClr val="0070C0"/>
              </a:solidFill>
            </a:endParaRPr>
          </a:p>
          <a:p>
            <a:r>
              <a:rPr lang="en-US" sz="2000" b="1" dirty="0">
                <a:solidFill>
                  <a:srgbClr val="0070C0"/>
                </a:solidFill>
              </a:rPr>
              <a:t>Installed World Electrical Capacity: </a:t>
            </a:r>
          </a:p>
          <a:p>
            <a:r>
              <a:rPr lang="en-US" sz="2000" b="1" dirty="0">
                <a:solidFill>
                  <a:srgbClr val="0070C0"/>
                </a:solidFill>
              </a:rPr>
              <a:t>3.8 TW</a:t>
            </a:r>
          </a:p>
        </p:txBody>
      </p:sp>
      <p:sp>
        <p:nvSpPr>
          <p:cNvPr id="5" name="TextBox 4"/>
          <p:cNvSpPr txBox="1"/>
          <p:nvPr/>
        </p:nvSpPr>
        <p:spPr>
          <a:xfrm>
            <a:off x="425863" y="2873245"/>
            <a:ext cx="971741" cy="338554"/>
          </a:xfrm>
          <a:prstGeom prst="rect">
            <a:avLst/>
          </a:prstGeom>
          <a:noFill/>
        </p:spPr>
        <p:txBody>
          <a:bodyPr wrap="none" rtlCol="0">
            <a:spAutoFit/>
          </a:bodyPr>
          <a:lstStyle/>
          <a:p>
            <a:r>
              <a:rPr lang="fr-FR" sz="1600" dirty="0">
                <a:solidFill>
                  <a:schemeClr val="bg1"/>
                </a:solidFill>
              </a:rPr>
              <a:t>560 tons</a:t>
            </a:r>
          </a:p>
        </p:txBody>
      </p:sp>
      <p:grpSp>
        <p:nvGrpSpPr>
          <p:cNvPr id="7" name="Group 6"/>
          <p:cNvGrpSpPr/>
          <p:nvPr/>
        </p:nvGrpSpPr>
        <p:grpSpPr>
          <a:xfrm>
            <a:off x="5199228" y="1151175"/>
            <a:ext cx="3315100" cy="2234211"/>
            <a:chOff x="5199228" y="1252741"/>
            <a:chExt cx="3040547" cy="2132645"/>
          </a:xfrm>
        </p:grpSpPr>
        <p:pic>
          <p:nvPicPr>
            <p:cNvPr id="3074" name="Picture 2" descr="http://upload.wikimedia.org/wikipedia/commons/7/75/US_Navy_101210-N-1261P-081_USS_Abraham_Lincoln_%28CVN_72%29_underway_in_the_Arabian_Sea_in_support_of_Operation_Enduring_Freedom.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99228" y="1260907"/>
              <a:ext cx="2973222" cy="212447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17"/>
            <p:cNvSpPr>
              <a:spLocks noChangeArrowheads="1"/>
            </p:cNvSpPr>
            <p:nvPr/>
          </p:nvSpPr>
          <p:spPr bwMode="auto">
            <a:xfrm>
              <a:off x="5854718" y="1252741"/>
              <a:ext cx="2385057" cy="369332"/>
            </a:xfrm>
            <a:prstGeom prst="rect">
              <a:avLst/>
            </a:prstGeom>
            <a:noFill/>
            <a:ln w="9525" algn="ctr">
              <a:noFill/>
              <a:miter lim="800000"/>
              <a:headEnd/>
              <a:tailEnd/>
            </a:ln>
          </p:spPr>
          <p:txBody>
            <a:bodyPr wrap="square">
              <a:spAutoFit/>
            </a:bodyPr>
            <a:lstStyle/>
            <a:p>
              <a:pPr eaLnBrk="0" hangingPunct="0">
                <a:spcBef>
                  <a:spcPct val="20000"/>
                </a:spcBef>
                <a:buClr>
                  <a:schemeClr val="hlink"/>
                </a:buClr>
                <a:buSzPct val="65000"/>
                <a:buFont typeface="Monotype Sorts" pitchFamily="2" charset="2"/>
                <a:buNone/>
              </a:pPr>
              <a:r>
                <a:rPr lang="en-GB" sz="1800" b="1" dirty="0">
                  <a:solidFill>
                    <a:srgbClr val="FFFF00"/>
                  </a:solidFill>
                  <a:latin typeface="Arial Unicode MS" pitchFamily="34" charset="-128"/>
                </a:rPr>
                <a:t>10 </a:t>
              </a:r>
              <a:r>
                <a:rPr lang="en-GB" sz="1800" b="1" dirty="0" err="1">
                  <a:solidFill>
                    <a:srgbClr val="FFFF00"/>
                  </a:solidFill>
                  <a:latin typeface="Arial Unicode MS" pitchFamily="34" charset="-128"/>
                </a:rPr>
                <a:t>GJoule</a:t>
              </a:r>
              <a:r>
                <a:rPr lang="en-GB" sz="1800" b="1" dirty="0">
                  <a:solidFill>
                    <a:srgbClr val="FFFF00"/>
                  </a:solidFill>
                  <a:latin typeface="Arial Unicode MS" pitchFamily="34" charset="-128"/>
                </a:rPr>
                <a:t> </a:t>
              </a:r>
              <a:r>
                <a:rPr lang="en-GB" sz="1800" b="1" dirty="0">
                  <a:solidFill>
                    <a:srgbClr val="FFFF00"/>
                  </a:solidFill>
                  <a:latin typeface="Arial Unicode MS" pitchFamily="34" charset="-128"/>
                  <a:sym typeface="Symbol" pitchFamily="18" charset="2"/>
                </a:rPr>
                <a:t> </a:t>
              </a:r>
              <a:r>
                <a:rPr lang="en-GB" sz="1800" b="1" dirty="0">
                  <a:solidFill>
                    <a:srgbClr val="FFFF00"/>
                  </a:solidFill>
                  <a:latin typeface="Arial Unicode MS" pitchFamily="34" charset="-128"/>
                </a:rPr>
                <a:t> 55 km/h</a:t>
              </a:r>
            </a:p>
          </p:txBody>
        </p:sp>
        <p:sp>
          <p:nvSpPr>
            <p:cNvPr id="23" name="TextBox 22"/>
            <p:cNvSpPr txBox="1"/>
            <p:nvPr/>
          </p:nvSpPr>
          <p:spPr>
            <a:xfrm>
              <a:off x="5232593" y="3003988"/>
              <a:ext cx="1244251" cy="338554"/>
            </a:xfrm>
            <a:prstGeom prst="rect">
              <a:avLst/>
            </a:prstGeom>
            <a:noFill/>
          </p:spPr>
          <p:txBody>
            <a:bodyPr wrap="none" rtlCol="0">
              <a:spAutoFit/>
            </a:bodyPr>
            <a:lstStyle/>
            <a:p>
              <a:r>
                <a:rPr lang="fr-FR" sz="1600" dirty="0">
                  <a:solidFill>
                    <a:schemeClr val="bg1"/>
                  </a:solidFill>
                </a:rPr>
                <a:t>88’000 tons</a:t>
              </a:r>
            </a:p>
          </p:txBody>
        </p:sp>
      </p:grpSp>
      <p:sp>
        <p:nvSpPr>
          <p:cNvPr id="26" name="Slide Number Placeholder 2">
            <a:extLst>
              <a:ext uri="{FF2B5EF4-FFF2-40B4-BE49-F238E27FC236}">
                <a16:creationId xmlns:a16="http://schemas.microsoft.com/office/drawing/2014/main" id="{DD985820-E3A7-0E45-82AD-961F137841AF}"/>
              </a:ext>
            </a:extLst>
          </p:cNvPr>
          <p:cNvSpPr>
            <a:spLocks noGrp="1"/>
          </p:cNvSpPr>
          <p:nvPr>
            <p:ph type="sldNum" sz="quarter" idx="12"/>
          </p:nvPr>
        </p:nvSpPr>
        <p:spPr>
          <a:xfrm>
            <a:off x="8788400" y="6550660"/>
            <a:ext cx="355600" cy="320040"/>
          </a:xfrm>
          <a:prstGeom prst="rect">
            <a:avLst/>
          </a:prstGeom>
        </p:spPr>
        <p:txBody>
          <a:bodyPr/>
          <a:lstStyle/>
          <a:p>
            <a:pPr>
              <a:defRPr/>
            </a:pPr>
            <a:fld id="{C78A2D03-466B-4AD7-AC70-B2955EB43184}" type="slidenum">
              <a:rPr lang="en-US" sz="1200" smtClean="0"/>
              <a:pPr>
                <a:defRPr/>
              </a:pPr>
              <a:t>5</a:t>
            </a:fld>
            <a:endParaRPr lang="en-US" sz="1200" dirty="0"/>
          </a:p>
        </p:txBody>
      </p:sp>
      <p:pic>
        <p:nvPicPr>
          <p:cNvPr id="8" name="Picture 7">
            <a:extLst>
              <a:ext uri="{FF2B5EF4-FFF2-40B4-BE49-F238E27FC236}">
                <a16:creationId xmlns:a16="http://schemas.microsoft.com/office/drawing/2014/main" id="{C50108C6-4646-8F48-9612-BDEFDBA02242}"/>
              </a:ext>
            </a:extLst>
          </p:cNvPr>
          <p:cNvPicPr>
            <a:picLocks noChangeAspect="1"/>
          </p:cNvPicPr>
          <p:nvPr/>
        </p:nvPicPr>
        <p:blipFill>
          <a:blip r:embed="rId6"/>
          <a:stretch>
            <a:fillRect/>
          </a:stretch>
        </p:blipFill>
        <p:spPr>
          <a:xfrm>
            <a:off x="1940419" y="1535441"/>
            <a:ext cx="3120216" cy="1926870"/>
          </a:xfrm>
          <a:prstGeom prst="rect">
            <a:avLst/>
          </a:prstGeom>
        </p:spPr>
      </p:pic>
      <p:pic>
        <p:nvPicPr>
          <p:cNvPr id="9" name="Picture 8">
            <a:extLst>
              <a:ext uri="{FF2B5EF4-FFF2-40B4-BE49-F238E27FC236}">
                <a16:creationId xmlns:a16="http://schemas.microsoft.com/office/drawing/2014/main" id="{B0669D62-9FB0-FB4C-967D-CFBB798E804D}"/>
              </a:ext>
            </a:extLst>
          </p:cNvPr>
          <p:cNvPicPr>
            <a:picLocks noChangeAspect="1"/>
          </p:cNvPicPr>
          <p:nvPr/>
        </p:nvPicPr>
        <p:blipFill>
          <a:blip r:embed="rId7"/>
          <a:stretch>
            <a:fillRect/>
          </a:stretch>
        </p:blipFill>
        <p:spPr>
          <a:xfrm>
            <a:off x="5757700" y="1461858"/>
            <a:ext cx="3190476" cy="2126984"/>
          </a:xfrm>
          <a:prstGeom prst="rect">
            <a:avLst/>
          </a:prstGeom>
        </p:spPr>
      </p:pic>
      <p:sp>
        <p:nvSpPr>
          <p:cNvPr id="10" name="Rounded Rectangle 9">
            <a:extLst>
              <a:ext uri="{FF2B5EF4-FFF2-40B4-BE49-F238E27FC236}">
                <a16:creationId xmlns:a16="http://schemas.microsoft.com/office/drawing/2014/main" id="{4CFB98BC-9035-8842-984E-95CB02E4F421}"/>
              </a:ext>
            </a:extLst>
          </p:cNvPr>
          <p:cNvSpPr/>
          <p:nvPr/>
        </p:nvSpPr>
        <p:spPr>
          <a:xfrm>
            <a:off x="1254769" y="4266975"/>
            <a:ext cx="6534614" cy="14214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Beam Dump robustness [core and windows]</a:t>
            </a:r>
          </a:p>
          <a:p>
            <a:r>
              <a:rPr lang="en-US" sz="2400" dirty="0"/>
              <a:t>Kicker reliability </a:t>
            </a:r>
            <a:r>
              <a:rPr lang="en-US" sz="2400" dirty="0">
                <a:sym typeface="Wingdings" pitchFamily="2" charset="2"/>
              </a:rPr>
              <a:t> many kicker elements</a:t>
            </a:r>
          </a:p>
          <a:p>
            <a:pPr algn="ctr"/>
            <a:r>
              <a:rPr lang="en-US" sz="2400" dirty="0">
                <a:sym typeface="Wingdings" pitchFamily="2" charset="2"/>
              </a:rPr>
              <a:t>         Failure likelihood &amp; reliability</a:t>
            </a:r>
            <a:endParaRPr lang="en-US" sz="2400" dirty="0"/>
          </a:p>
        </p:txBody>
      </p:sp>
      <p:sp>
        <p:nvSpPr>
          <p:cNvPr id="11" name="Rounded Rectangle 10">
            <a:extLst>
              <a:ext uri="{FF2B5EF4-FFF2-40B4-BE49-F238E27FC236}">
                <a16:creationId xmlns:a16="http://schemas.microsoft.com/office/drawing/2014/main" id="{0B3874BB-18E2-AE40-9ED6-7C74D8DC5684}"/>
              </a:ext>
            </a:extLst>
          </p:cNvPr>
          <p:cNvSpPr/>
          <p:nvPr/>
        </p:nvSpPr>
        <p:spPr>
          <a:xfrm>
            <a:off x="36286" y="1847080"/>
            <a:ext cx="1830729" cy="15819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Sectorization!!</a:t>
            </a:r>
          </a:p>
          <a:p>
            <a:pPr algn="ctr"/>
            <a:endParaRPr lang="en-US" dirty="0"/>
          </a:p>
          <a:p>
            <a:pPr marL="285750" indent="-285750">
              <a:buFont typeface="Wingdings" pitchFamily="2" charset="2"/>
              <a:buChar char="è"/>
            </a:pPr>
            <a:r>
              <a:rPr lang="en-US" dirty="0">
                <a:sym typeface="Wingdings" pitchFamily="2" charset="2"/>
              </a:rPr>
              <a:t>Tracking</a:t>
            </a:r>
          </a:p>
          <a:p>
            <a:pPr marL="285750" indent="-285750">
              <a:buFont typeface="Wingdings" pitchFamily="2" charset="2"/>
              <a:buChar char="è"/>
            </a:pPr>
            <a:r>
              <a:rPr lang="en-US" dirty="0">
                <a:sym typeface="Wingdings" pitchFamily="2" charset="2"/>
              </a:rPr>
              <a:t> [ppm]!!!</a:t>
            </a:r>
            <a:endParaRPr lang="en-US" dirty="0"/>
          </a:p>
        </p:txBody>
      </p:sp>
      <p:sp>
        <p:nvSpPr>
          <p:cNvPr id="27" name="Content Placeholder 2">
            <a:extLst>
              <a:ext uri="{FF2B5EF4-FFF2-40B4-BE49-F238E27FC236}">
                <a16:creationId xmlns:a16="http://schemas.microsoft.com/office/drawing/2014/main" id="{94F01619-4219-AA4D-98F6-AC5AE8744765}"/>
              </a:ext>
            </a:extLst>
          </p:cNvPr>
          <p:cNvSpPr txBox="1">
            <a:spLocks/>
          </p:cNvSpPr>
          <p:nvPr/>
        </p:nvSpPr>
        <p:spPr bwMode="auto">
          <a:xfrm>
            <a:off x="109702" y="1130207"/>
            <a:ext cx="8861425" cy="534156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1410" tIns="45705" rIns="91410" bIns="45705"/>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a:spcBef>
                <a:spcPct val="20000"/>
              </a:spcBef>
              <a:spcAft>
                <a:spcPts val="1200"/>
              </a:spcAft>
              <a:buClr>
                <a:schemeClr val="accent1"/>
              </a:buClr>
              <a:buSzPct val="65000"/>
              <a:buFont typeface="Wingdings" charset="0"/>
              <a:buNone/>
            </a:pPr>
            <a:r>
              <a:rPr lang="en-US" sz="3200" dirty="0">
                <a:solidFill>
                  <a:schemeClr val="tx1"/>
                </a:solidFill>
                <a:latin typeface="Arial" charset="0"/>
              </a:rPr>
              <a:t>Worry about beam losses:</a:t>
            </a:r>
          </a:p>
          <a:p>
            <a:pPr algn="l">
              <a:spcBef>
                <a:spcPct val="20000"/>
              </a:spcBef>
              <a:spcAft>
                <a:spcPts val="1200"/>
              </a:spcAft>
              <a:buClr>
                <a:schemeClr val="accent1"/>
              </a:buClr>
              <a:buSzPct val="65000"/>
              <a:buFont typeface="Wingdings" charset="0"/>
              <a:buNone/>
            </a:pPr>
            <a:r>
              <a:rPr lang="en-US" sz="2800" dirty="0">
                <a:solidFill>
                  <a:srgbClr val="000090"/>
                </a:solidFill>
                <a:latin typeface="Arial" charset="0"/>
                <a:sym typeface="Wingdings" charset="0"/>
              </a:rPr>
              <a:t>Failure Scenarios </a:t>
            </a:r>
            <a:r>
              <a:rPr lang="en-US" sz="2800" dirty="0">
                <a:solidFill>
                  <a:srgbClr val="000090"/>
                </a:solidFill>
                <a:latin typeface="Arial" charset="0"/>
                <a:sym typeface="Wingdings"/>
              </a:rPr>
              <a:t> Local beam Impact</a:t>
            </a:r>
          </a:p>
          <a:p>
            <a:pPr algn="l">
              <a:spcBef>
                <a:spcPct val="20000"/>
              </a:spcBef>
              <a:spcAft>
                <a:spcPts val="1200"/>
              </a:spcAft>
              <a:buClr>
                <a:schemeClr val="accent1"/>
              </a:buClr>
              <a:buSzPct val="65000"/>
              <a:buFont typeface="Wingdings" charset="0"/>
              <a:buNone/>
            </a:pPr>
            <a:r>
              <a:rPr lang="en-US" dirty="0">
                <a:solidFill>
                  <a:srgbClr val="800000"/>
                </a:solidFill>
                <a:latin typeface="Arial" charset="0"/>
                <a:sym typeface="Wingdings"/>
              </a:rPr>
              <a:t>				 Equipment damage 			</a:t>
            </a:r>
          </a:p>
          <a:p>
            <a:pPr algn="l">
              <a:spcBef>
                <a:spcPct val="20000"/>
              </a:spcBef>
              <a:spcAft>
                <a:spcPts val="1200"/>
              </a:spcAft>
              <a:buClr>
                <a:schemeClr val="accent1"/>
              </a:buClr>
              <a:buSzPct val="65000"/>
              <a:buFont typeface="Wingdings" charset="0"/>
              <a:buNone/>
            </a:pPr>
            <a:r>
              <a:rPr lang="en-US" sz="2800" dirty="0">
                <a:solidFill>
                  <a:srgbClr val="000090"/>
                </a:solidFill>
                <a:latin typeface="Arial" charset="0"/>
                <a:sym typeface="Wingdings" charset="0"/>
              </a:rPr>
              <a:t>Lifetime &amp; Loss Spikes </a:t>
            </a:r>
            <a:r>
              <a:rPr lang="en-US" sz="2800" dirty="0">
                <a:solidFill>
                  <a:srgbClr val="000090"/>
                </a:solidFill>
                <a:latin typeface="Arial" charset="0"/>
                <a:sym typeface="Wingdings"/>
              </a:rPr>
              <a:t> Distributed losses</a:t>
            </a:r>
            <a:endParaRPr lang="en-US" sz="2800" dirty="0">
              <a:solidFill>
                <a:schemeClr val="tx1"/>
              </a:solidFill>
              <a:latin typeface="Arial" charset="0"/>
              <a:sym typeface="Wingdings" charset="0"/>
            </a:endParaRPr>
          </a:p>
          <a:p>
            <a:pPr>
              <a:spcBef>
                <a:spcPct val="20000"/>
              </a:spcBef>
              <a:spcAft>
                <a:spcPts val="1200"/>
              </a:spcAft>
              <a:buClr>
                <a:schemeClr val="accent1"/>
              </a:buClr>
              <a:buSzPct val="65000"/>
            </a:pPr>
            <a:r>
              <a:rPr lang="en-US" dirty="0">
                <a:solidFill>
                  <a:srgbClr val="800000"/>
                </a:solidFill>
                <a:latin typeface="Arial" charset="0"/>
                <a:sym typeface="Wingdings" charset="0"/>
              </a:rPr>
              <a:t>				 </a:t>
            </a:r>
            <a:r>
              <a:rPr lang="en-US" dirty="0">
                <a:solidFill>
                  <a:srgbClr val="800000"/>
                </a:solidFill>
                <a:latin typeface="Arial" charset="0"/>
                <a:sym typeface="Wingdings"/>
              </a:rPr>
              <a:t>Magnet Quench &amp; QPS</a:t>
            </a:r>
          </a:p>
          <a:p>
            <a:pPr>
              <a:spcBef>
                <a:spcPct val="20000"/>
              </a:spcBef>
              <a:spcAft>
                <a:spcPts val="1200"/>
              </a:spcAft>
              <a:buClr>
                <a:schemeClr val="accent1"/>
              </a:buClr>
              <a:buSzPct val="65000"/>
            </a:pPr>
            <a:r>
              <a:rPr lang="en-US" dirty="0">
                <a:solidFill>
                  <a:srgbClr val="800000"/>
                </a:solidFill>
                <a:latin typeface="Arial" charset="0"/>
                <a:sym typeface="Wingdings"/>
              </a:rPr>
              <a:t>				 Machine efficiency </a:t>
            </a:r>
          </a:p>
          <a:p>
            <a:pPr>
              <a:spcBef>
                <a:spcPct val="20000"/>
              </a:spcBef>
              <a:spcAft>
                <a:spcPts val="1200"/>
              </a:spcAft>
              <a:buClr>
                <a:schemeClr val="accent1"/>
              </a:buClr>
              <a:buSzPct val="65000"/>
            </a:pPr>
            <a:r>
              <a:rPr lang="en-US" dirty="0">
                <a:solidFill>
                  <a:srgbClr val="800000"/>
                </a:solidFill>
                <a:latin typeface="Arial" charset="0"/>
                <a:sym typeface="Wingdings"/>
              </a:rPr>
              <a:t>e.g. </a:t>
            </a:r>
            <a:r>
              <a:rPr lang="en-US" dirty="0" err="1">
                <a:solidFill>
                  <a:srgbClr val="800000"/>
                </a:solidFill>
                <a:latin typeface="Arial" charset="0"/>
                <a:sym typeface="Wingdings"/>
              </a:rPr>
              <a:t>Cryo</a:t>
            </a:r>
            <a:r>
              <a:rPr lang="en-US" dirty="0">
                <a:solidFill>
                  <a:srgbClr val="800000"/>
                </a:solidFill>
                <a:latin typeface="Arial" charset="0"/>
                <a:sym typeface="Wingdings"/>
              </a:rPr>
              <a:t> Sectors: 95% availability requires 99% with 8 sectors</a:t>
            </a:r>
          </a:p>
          <a:p>
            <a:pPr algn="ctr">
              <a:spcBef>
                <a:spcPct val="20000"/>
              </a:spcBef>
              <a:spcAft>
                <a:spcPts val="1200"/>
              </a:spcAft>
              <a:buClr>
                <a:schemeClr val="accent1"/>
              </a:buClr>
              <a:buSzPct val="65000"/>
            </a:pPr>
            <a:r>
              <a:rPr lang="en-US" dirty="0">
                <a:solidFill>
                  <a:srgbClr val="800000"/>
                </a:solidFill>
                <a:latin typeface="Arial" charset="0"/>
                <a:sym typeface="Wingdings"/>
              </a:rPr>
              <a:t> 8 Sectors </a:t>
            </a:r>
            <a:r>
              <a:rPr lang="en-US" dirty="0">
                <a:solidFill>
                  <a:srgbClr val="800000"/>
                </a:solidFill>
                <a:latin typeface="Arial" charset="0"/>
                <a:sym typeface="Wingdings" pitchFamily="2" charset="2"/>
              </a:rPr>
              <a:t></a:t>
            </a:r>
            <a:r>
              <a:rPr lang="en-US" dirty="0">
                <a:solidFill>
                  <a:srgbClr val="800000"/>
                </a:solidFill>
                <a:latin typeface="Arial" charset="0"/>
                <a:sym typeface="Wingdings"/>
              </a:rPr>
              <a:t> </a:t>
            </a:r>
            <a:r>
              <a:rPr lang="en-US" dirty="0">
                <a:solidFill>
                  <a:srgbClr val="FF0000"/>
                </a:solidFill>
                <a:latin typeface="Arial" charset="0"/>
                <a:sym typeface="Wingdings"/>
              </a:rPr>
              <a:t>[12 Sectors </a:t>
            </a:r>
            <a:r>
              <a:rPr lang="en-US" dirty="0">
                <a:solidFill>
                  <a:srgbClr val="FF0000"/>
                </a:solidFill>
                <a:latin typeface="Arial" charset="0"/>
                <a:sym typeface="Wingdings" pitchFamily="2" charset="2"/>
              </a:rPr>
              <a:t></a:t>
            </a:r>
            <a:r>
              <a:rPr lang="en-US" dirty="0">
                <a:solidFill>
                  <a:srgbClr val="FF0000"/>
                </a:solidFill>
                <a:latin typeface="Arial" charset="0"/>
                <a:sym typeface="Wingdings"/>
              </a:rPr>
              <a:t> 20 Sectors]</a:t>
            </a:r>
            <a:endParaRPr lang="en-US" sz="3200" baseline="30000" dirty="0">
              <a:solidFill>
                <a:srgbClr val="FF0000"/>
              </a:solidFill>
              <a:latin typeface="Arial" charset="0"/>
            </a:endParaRPr>
          </a:p>
          <a:p>
            <a:pPr algn="l">
              <a:spcBef>
                <a:spcPct val="20000"/>
              </a:spcBef>
              <a:spcAft>
                <a:spcPts val="1200"/>
              </a:spcAft>
              <a:buClr>
                <a:schemeClr val="accent1"/>
              </a:buClr>
              <a:buSzPct val="65000"/>
              <a:buFont typeface="Wingdings" charset="0"/>
              <a:buNone/>
            </a:pPr>
            <a:endParaRPr lang="en-US" sz="3200" dirty="0">
              <a:solidFill>
                <a:srgbClr val="000090"/>
              </a:solidFill>
              <a:latin typeface="Arial" charset="0"/>
            </a:endParaRPr>
          </a:p>
        </p:txBody>
      </p:sp>
      <p:sp>
        <p:nvSpPr>
          <p:cNvPr id="2" name="Rectangle 1"/>
          <p:cNvSpPr/>
          <p:nvPr/>
        </p:nvSpPr>
        <p:spPr>
          <a:xfrm>
            <a:off x="5184608" y="6039999"/>
            <a:ext cx="3228099" cy="307777"/>
          </a:xfrm>
          <a:prstGeom prst="rect">
            <a:avLst/>
          </a:prstGeom>
        </p:spPr>
        <p:txBody>
          <a:bodyPr wrap="square">
            <a:spAutoFit/>
          </a:bodyPr>
          <a:lstStyle/>
          <a:p>
            <a:r>
              <a:rPr lang="en-GB" sz="1400" b="1" dirty="0"/>
              <a:t>1 electron volt = 1,602× 10</a:t>
            </a:r>
            <a:r>
              <a:rPr lang="en-GB" sz="1400" b="1" baseline="30000" dirty="0"/>
              <a:t>-19</a:t>
            </a:r>
            <a:r>
              <a:rPr lang="en-GB" sz="1400" b="1" dirty="0"/>
              <a:t> joule</a:t>
            </a:r>
          </a:p>
        </p:txBody>
      </p:sp>
    </p:spTree>
    <p:extLst>
      <p:ext uri="{BB962C8B-B14F-4D97-AF65-F5344CB8AC3E}">
        <p14:creationId xmlns:p14="http://schemas.microsoft.com/office/powerpoint/2010/main" val="369287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par>
                                <p:cTn id="33" presetID="9"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500"/>
                                        <p:tgtEl>
                                          <p:spTgt spid="9"/>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dissolve">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dissolve">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animBg="1"/>
      <p:bldP spid="5" grpId="0"/>
      <p:bldP spid="10" grpId="0" animBg="1"/>
      <p:bldP spid="11" grpId="0" animBg="1"/>
      <p:bldP spid="27" grpId="0" animBg="1"/>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3"/>
          <p:cNvGrpSpPr>
            <a:grpSpLocks/>
          </p:cNvGrpSpPr>
          <p:nvPr/>
        </p:nvGrpSpPr>
        <p:grpSpPr bwMode="auto">
          <a:xfrm>
            <a:off x="88900" y="738191"/>
            <a:ext cx="9055120" cy="2616205"/>
            <a:chOff x="288" y="720"/>
            <a:chExt cx="5704" cy="1648"/>
          </a:xfrm>
        </p:grpSpPr>
        <p:sp>
          <p:nvSpPr>
            <p:cNvPr id="24" name="Rectangle 3"/>
            <p:cNvSpPr>
              <a:spLocks noChangeArrowheads="1"/>
            </p:cNvSpPr>
            <p:nvPr/>
          </p:nvSpPr>
          <p:spPr bwMode="auto">
            <a:xfrm>
              <a:off x="288" y="808"/>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25" name="Text Box 7"/>
            <p:cNvSpPr txBox="1">
              <a:spLocks noChangeArrowheads="1"/>
            </p:cNvSpPr>
            <p:nvPr/>
          </p:nvSpPr>
          <p:spPr bwMode="auto">
            <a:xfrm>
              <a:off x="674" y="720"/>
              <a:ext cx="5318" cy="16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sym typeface="Wingdings" charset="0"/>
                </a:rPr>
                <a:t>Unforeseen Obstacles: </a:t>
              </a:r>
            </a:p>
            <a:p>
              <a:pPr algn="l" eaLnBrk="1" hangingPunct="1"/>
              <a:r>
                <a:rPr lang="en-US" sz="2600" dirty="0">
                  <a:solidFill>
                    <a:srgbClr val="000000"/>
                  </a:solidFill>
                  <a:sym typeface="Wingdings" charset="0"/>
                </a:rPr>
                <a:t>Short in the magnet diode box following a training quench: </a:t>
              </a:r>
            </a:p>
            <a:p>
              <a:pPr algn="l" eaLnBrk="1" hangingPunct="1"/>
              <a:r>
                <a:rPr lang="en-US" dirty="0">
                  <a:solidFill>
                    <a:schemeClr val="tx1"/>
                  </a:solidFill>
                  <a:sym typeface="Wingdings" charset="0"/>
                </a:rPr>
                <a:t>	</a:t>
              </a:r>
              <a:r>
                <a:rPr lang="en-US" dirty="0">
                  <a:solidFill>
                    <a:schemeClr val="tx1"/>
                  </a:solidFill>
                  <a:sym typeface="Wingdings"/>
                </a:rPr>
                <a:t> </a:t>
              </a:r>
              <a:r>
                <a:rPr lang="en-US" dirty="0">
                  <a:solidFill>
                    <a:schemeClr val="tx1"/>
                  </a:solidFill>
                  <a:sym typeface="Wingdings" charset="0"/>
                </a:rPr>
                <a:t>released energy during quench at high </a:t>
              </a:r>
            </a:p>
            <a:p>
              <a:pPr algn="l" eaLnBrk="1" hangingPunct="1"/>
              <a:r>
                <a:rPr lang="en-US" dirty="0">
                  <a:solidFill>
                    <a:schemeClr val="tx1"/>
                  </a:solidFill>
                  <a:sym typeface="Wingdings" charset="0"/>
                </a:rPr>
                <a:t>	     energy is capable of displacing debris that</a:t>
              </a:r>
            </a:p>
            <a:p>
              <a:pPr algn="l" eaLnBrk="1" hangingPunct="1"/>
              <a:r>
                <a:rPr lang="en-US" dirty="0">
                  <a:solidFill>
                    <a:schemeClr val="tx1"/>
                  </a:solidFill>
                  <a:sym typeface="Wingdings" charset="0"/>
                </a:rPr>
                <a:t>	     has collected in the diode box</a:t>
              </a:r>
            </a:p>
            <a:p>
              <a:pPr marL="342900" indent="-342900" algn="l" eaLnBrk="1" hangingPunct="1">
                <a:buFont typeface="Wingdings" charset="2"/>
                <a:buChar char="è"/>
              </a:pPr>
              <a:r>
                <a:rPr lang="en-US" sz="2000" dirty="0">
                  <a:solidFill>
                    <a:srgbClr val="FF0000"/>
                  </a:solidFill>
                  <a:sym typeface="Wingdings"/>
                </a:rPr>
                <a:t>Second incident during training in ca. 252 quenches</a:t>
              </a:r>
            </a:p>
            <a:p>
              <a:pPr algn="l" eaLnBrk="1" hangingPunct="1"/>
              <a:r>
                <a:rPr lang="en-US" sz="2000" dirty="0">
                  <a:solidFill>
                    <a:srgbClr val="FF0000"/>
                  </a:solidFill>
                  <a:sym typeface="Wingdings"/>
                </a:rPr>
                <a:t>      (but also had 5-6 shorts before LS1)</a:t>
              </a:r>
              <a:endParaRPr lang="en-US" sz="2000" dirty="0">
                <a:solidFill>
                  <a:srgbClr val="FF0000"/>
                </a:solidFill>
                <a:sym typeface="Wingdings" charset="0"/>
              </a:endParaRPr>
            </a:p>
          </p:txBody>
        </p:sp>
      </p:grpSp>
      <p:sp>
        <p:nvSpPr>
          <p:cNvPr id="41" name="Rectangle 2"/>
          <p:cNvSpPr>
            <a:spLocks noGrp="1" noChangeArrowheads="1"/>
          </p:cNvSpPr>
          <p:nvPr>
            <p:ph type="title"/>
          </p:nvPr>
        </p:nvSpPr>
        <p:spPr>
          <a:xfrm>
            <a:off x="0" y="3175"/>
            <a:ext cx="9144000" cy="720725"/>
          </a:xfrm>
        </p:spPr>
        <p:txBody>
          <a:bodyPr/>
          <a:lstStyle/>
          <a:p>
            <a:pPr algn="ctr" eaLnBrk="1" hangingPunct="1"/>
            <a:r>
              <a:rPr lang="en-US" sz="4000" u="sng" dirty="0">
                <a:solidFill>
                  <a:srgbClr val="FF0000"/>
                </a:solidFill>
                <a:latin typeface="Garamond" charset="0"/>
                <a:ea typeface="ＭＳ Ｐゴシック" charset="0"/>
                <a:cs typeface="ＭＳ Ｐゴシック" charset="0"/>
              </a:rPr>
              <a:t>LHC Beam Energy during Run 2</a:t>
            </a:r>
          </a:p>
        </p:txBody>
      </p:sp>
      <p:pic>
        <p:nvPicPr>
          <p:cNvPr id="10" name="Picture 2" descr="C:\Mateusz Bednarek files\Files_30\30L5_diode_box\IMG_0866.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9818" t="10790" r="4851"/>
          <a:stretch/>
        </p:blipFill>
        <p:spPr bwMode="auto">
          <a:xfrm>
            <a:off x="328493" y="3332863"/>
            <a:ext cx="4417081" cy="34636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Mateusz Bednarek files\Files_30\30L5_diode_box\IMG_0880.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0406" t="12614" r="20227" b="13554"/>
          <a:stretch/>
        </p:blipFill>
        <p:spPr bwMode="auto">
          <a:xfrm>
            <a:off x="6859240" y="1577660"/>
            <a:ext cx="2088232" cy="16671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a:ext>
            </a:extLst>
          </a:blip>
          <a:srcRect l="12784" r="4322" b="2672"/>
          <a:stretch/>
        </p:blipFill>
        <p:spPr>
          <a:xfrm>
            <a:off x="4890415" y="3332863"/>
            <a:ext cx="3937650" cy="3467483"/>
          </a:xfrm>
          <a:prstGeom prst="rect">
            <a:avLst/>
          </a:prstGeom>
        </p:spPr>
      </p:pic>
      <p:sp>
        <p:nvSpPr>
          <p:cNvPr id="13" name="Rectangle 12"/>
          <p:cNvSpPr/>
          <p:nvPr/>
        </p:nvSpPr>
        <p:spPr>
          <a:xfrm>
            <a:off x="7205746" y="5954972"/>
            <a:ext cx="1038662" cy="71526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flipH="1" flipV="1">
            <a:off x="3491372" y="5640802"/>
            <a:ext cx="3714374" cy="50761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Slide Number Placeholder 9"/>
          <p:cNvSpPr>
            <a:spLocks noGrp="1"/>
          </p:cNvSpPr>
          <p:nvPr>
            <p:ph type="sldNum" sz="quarter" idx="4294967295"/>
          </p:nvPr>
        </p:nvSpPr>
        <p:spPr>
          <a:xfrm>
            <a:off x="8828064" y="6451600"/>
            <a:ext cx="417535" cy="320675"/>
          </a:xfrm>
          <a:prstGeom prst="rect">
            <a:avLst/>
          </a:prstGeom>
        </p:spPr>
        <p:txBody>
          <a:bodyPr/>
          <a:lstStyle/>
          <a:p>
            <a:fld id="{5371553D-D713-40D2-AB46-7B381D0537C7}" type="slidenum">
              <a:rPr lang="en-US" sz="1200" smtClean="0"/>
              <a:pPr/>
              <a:t>50</a:t>
            </a:fld>
            <a:endParaRPr lang="en-US" sz="1200" dirty="0"/>
          </a:p>
        </p:txBody>
      </p:sp>
      <p:sp>
        <p:nvSpPr>
          <p:cNvPr id="18" name="Text Box 7"/>
          <p:cNvSpPr txBox="1">
            <a:spLocks noChangeArrowheads="1"/>
          </p:cNvSpPr>
          <p:nvPr/>
        </p:nvSpPr>
        <p:spPr bwMode="auto">
          <a:xfrm>
            <a:off x="818929" y="1552085"/>
            <a:ext cx="7853289" cy="1692700"/>
          </a:xfrm>
          <a:prstGeom prst="rect">
            <a:avLst/>
          </a:prstGeom>
          <a:solidFill>
            <a:schemeClr val="accent4"/>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sym typeface="Wingdings" charset="0"/>
              </a:rPr>
              <a:t>Risk Assessment: </a:t>
            </a:r>
          </a:p>
          <a:p>
            <a:pPr algn="l" eaLnBrk="1" hangingPunct="1"/>
            <a:r>
              <a:rPr lang="en-US" sz="2600" dirty="0">
                <a:solidFill>
                  <a:srgbClr val="000000"/>
                </a:solidFill>
                <a:sym typeface="Wingdings"/>
              </a:rPr>
              <a:t> Systematic cleaning and insulation of the diode box!!!</a:t>
            </a:r>
          </a:p>
          <a:p>
            <a:pPr marL="457200" indent="-457200" algn="l" eaLnBrk="1" hangingPunct="1">
              <a:buFont typeface="Wingdings" charset="2"/>
              <a:buChar char="è"/>
            </a:pPr>
            <a:r>
              <a:rPr lang="en-US" sz="2600" dirty="0">
                <a:solidFill>
                  <a:srgbClr val="000000"/>
                </a:solidFill>
                <a:sym typeface="Wingdings"/>
              </a:rPr>
              <a:t>Decision for Intervention during LS2 and </a:t>
            </a:r>
          </a:p>
          <a:p>
            <a:pPr algn="l" eaLnBrk="1" hangingPunct="1"/>
            <a:r>
              <a:rPr lang="en-US" sz="2600" dirty="0">
                <a:solidFill>
                  <a:srgbClr val="000000"/>
                </a:solidFill>
                <a:sym typeface="Wingdings"/>
              </a:rPr>
              <a:t>      to stay at 6.5TeV for </a:t>
            </a:r>
            <a:r>
              <a:rPr lang="en-US" sz="2600" dirty="0" err="1">
                <a:solidFill>
                  <a:srgbClr val="000000"/>
                </a:solidFill>
                <a:sym typeface="Wingdings"/>
              </a:rPr>
              <a:t>RunII</a:t>
            </a:r>
            <a:r>
              <a:rPr lang="en-US" sz="2600" dirty="0">
                <a:solidFill>
                  <a:srgbClr val="000000"/>
                </a:solidFill>
                <a:sym typeface="Wingdings"/>
              </a:rPr>
              <a:t>!!!</a:t>
            </a:r>
            <a:endParaRPr lang="en-US" dirty="0">
              <a:solidFill>
                <a:schemeClr val="tx1"/>
              </a:solidFill>
              <a:sym typeface="Wingdings" charset="0"/>
            </a:endParaRPr>
          </a:p>
        </p:txBody>
      </p:sp>
      <p:pic>
        <p:nvPicPr>
          <p:cNvPr id="3" name="Picture 2">
            <a:extLst>
              <a:ext uri="{FF2B5EF4-FFF2-40B4-BE49-F238E27FC236}">
                <a16:creationId xmlns:a16="http://schemas.microsoft.com/office/drawing/2014/main" id="{4AFC3246-9044-0F45-AEFC-183AA1DF1F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756"/>
            <a:ext cx="9144000" cy="6848488"/>
          </a:xfrm>
          <a:prstGeom prst="rect">
            <a:avLst/>
          </a:prstGeom>
        </p:spPr>
      </p:pic>
    </p:spTree>
    <p:extLst>
      <p:ext uri="{BB962C8B-B14F-4D97-AF65-F5344CB8AC3E}">
        <p14:creationId xmlns:p14="http://schemas.microsoft.com/office/powerpoint/2010/main" val="65165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700" y="1635162"/>
            <a:ext cx="9156700" cy="4788496"/>
          </a:xfrm>
        </p:spPr>
        <p:txBody>
          <a:bodyPr>
            <a:normAutofit/>
          </a:bodyPr>
          <a:lstStyle/>
          <a:p>
            <a:pPr lvl="1"/>
            <a:r>
              <a:rPr lang="en-US" dirty="0">
                <a:solidFill>
                  <a:srgbClr val="000000"/>
                </a:solidFill>
              </a:rPr>
              <a:t>Magnet re-training </a:t>
            </a:r>
            <a:r>
              <a:rPr lang="en-US" dirty="0">
                <a:solidFill>
                  <a:srgbClr val="800000"/>
                </a:solidFill>
                <a:sym typeface="Wingdings"/>
              </a:rPr>
              <a:t> 6.5 </a:t>
            </a:r>
            <a:r>
              <a:rPr lang="en-US" dirty="0" err="1">
                <a:solidFill>
                  <a:srgbClr val="800000"/>
                </a:solidFill>
                <a:sym typeface="Wingdings"/>
              </a:rPr>
              <a:t>TeV</a:t>
            </a:r>
            <a:r>
              <a:rPr lang="en-US" dirty="0">
                <a:solidFill>
                  <a:srgbClr val="800000"/>
                </a:solidFill>
                <a:sym typeface="Wingdings"/>
              </a:rPr>
              <a:t> instead of 7 </a:t>
            </a:r>
            <a:r>
              <a:rPr lang="en-US" dirty="0" err="1">
                <a:solidFill>
                  <a:srgbClr val="800000"/>
                </a:solidFill>
                <a:sym typeface="Wingdings"/>
              </a:rPr>
              <a:t>TeV</a:t>
            </a:r>
            <a:endParaRPr lang="en-US" dirty="0">
              <a:solidFill>
                <a:srgbClr val="800000"/>
              </a:solidFill>
            </a:endParaRPr>
          </a:p>
          <a:p>
            <a:pPr lvl="1"/>
            <a:r>
              <a:rPr lang="en-US" dirty="0">
                <a:solidFill>
                  <a:schemeClr val="tx1"/>
                </a:solidFill>
              </a:rPr>
              <a:t>Beam Optics </a:t>
            </a:r>
            <a:r>
              <a:rPr lang="en-US" dirty="0">
                <a:solidFill>
                  <a:srgbClr val="008000"/>
                </a:solidFill>
                <a:sym typeface="Wingdings"/>
              </a:rPr>
              <a:t> well understood (&lt; 10% globally; &lt; 5% @ IP)!</a:t>
            </a:r>
            <a:endParaRPr lang="en-US" dirty="0">
              <a:solidFill>
                <a:srgbClr val="008000"/>
              </a:solidFill>
            </a:endParaRPr>
          </a:p>
          <a:p>
            <a:pPr lvl="1"/>
            <a:r>
              <a:rPr lang="en-US" dirty="0">
                <a:solidFill>
                  <a:schemeClr val="tx1"/>
                </a:solidFill>
              </a:rPr>
              <a:t>Procedures and application software </a:t>
            </a:r>
          </a:p>
          <a:p>
            <a:pPr marL="228600" lvl="1" indent="0">
              <a:buNone/>
            </a:pPr>
            <a:r>
              <a:rPr lang="en-US" dirty="0">
                <a:solidFill>
                  <a:srgbClr val="800000"/>
                </a:solidFill>
                <a:sym typeface="Wingdings"/>
              </a:rPr>
              <a:t>						</a:t>
            </a:r>
            <a:r>
              <a:rPr lang="en-US" dirty="0">
                <a:solidFill>
                  <a:srgbClr val="008000"/>
                </a:solidFill>
                <a:sym typeface="Wingdings"/>
              </a:rPr>
              <a:t> operational and well developed</a:t>
            </a:r>
            <a:endParaRPr lang="en-US" dirty="0">
              <a:solidFill>
                <a:srgbClr val="008000"/>
              </a:solidFill>
            </a:endParaRPr>
          </a:p>
          <a:p>
            <a:pPr lvl="1"/>
            <a:r>
              <a:rPr lang="en-US" dirty="0"/>
              <a:t>Magnet field errors and correction</a:t>
            </a:r>
          </a:p>
          <a:p>
            <a:pPr marL="228600" lvl="1" indent="0">
              <a:buNone/>
            </a:pPr>
            <a:r>
              <a:rPr lang="en-US" dirty="0">
                <a:solidFill>
                  <a:srgbClr val="008000"/>
                </a:solidFill>
                <a:sym typeface="Wingdings"/>
              </a:rPr>
              <a:t>						 well understood</a:t>
            </a:r>
            <a:endParaRPr lang="en-US" dirty="0">
              <a:solidFill>
                <a:srgbClr val="008000"/>
              </a:solidFill>
            </a:endParaRPr>
          </a:p>
          <a:p>
            <a:pPr lvl="1"/>
            <a:endParaRPr lang="en-US" dirty="0"/>
          </a:p>
          <a:p>
            <a:pPr marL="457200" lvl="1" indent="0">
              <a:buNone/>
            </a:pPr>
            <a:r>
              <a:rPr lang="en-US" sz="2800" dirty="0">
                <a:solidFill>
                  <a:srgbClr val="92D050"/>
                </a:solidFill>
                <a:sym typeface="Wingdings" pitchFamily="2" charset="2"/>
              </a:rPr>
              <a:t> overall very efficient machine operation!!!!!</a:t>
            </a:r>
            <a:endParaRPr lang="en-US" sz="2800" dirty="0">
              <a:solidFill>
                <a:srgbClr val="92D050"/>
              </a:solidFill>
            </a:endParaRPr>
          </a:p>
        </p:txBody>
      </p:sp>
      <p:sp>
        <p:nvSpPr>
          <p:cNvPr id="6" name="Title 1"/>
          <p:cNvSpPr>
            <a:spLocks noGrp="1"/>
          </p:cNvSpPr>
          <p:nvPr>
            <p:ph type="title"/>
          </p:nvPr>
        </p:nvSpPr>
        <p:spPr>
          <a:xfrm>
            <a:off x="0" y="-4762"/>
            <a:ext cx="9232900" cy="1389062"/>
          </a:xfrm>
        </p:spPr>
        <p:txBody>
          <a:bodyPr/>
          <a:lstStyle/>
          <a:p>
            <a:pPr algn="l"/>
            <a:r>
              <a:rPr lang="en-US" sz="3600" u="sng" dirty="0">
                <a:solidFill>
                  <a:srgbClr val="FF0000"/>
                </a:solidFill>
                <a:latin typeface="Garamond"/>
                <a:cs typeface="Garamond"/>
              </a:rPr>
              <a:t>Run-II: Operation with a well understood machine and with margins for the magnets!</a:t>
            </a:r>
          </a:p>
        </p:txBody>
      </p:sp>
      <p:sp>
        <p:nvSpPr>
          <p:cNvPr id="9"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51</a:t>
            </a:fld>
            <a:endParaRPr lang="en-US" sz="1200" dirty="0"/>
          </a:p>
        </p:txBody>
      </p:sp>
    </p:spTree>
    <p:extLst>
      <p:ext uri="{BB962C8B-B14F-4D97-AF65-F5344CB8AC3E}">
        <p14:creationId xmlns:p14="http://schemas.microsoft.com/office/powerpoint/2010/main" val="143998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animEffect transition="in" filter="dissolve">
                                      <p:cBhvr>
                                        <p:cTn id="7"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2" name="Rectangle 1026"/>
          <p:cNvSpPr>
            <a:spLocks noGrp="1" noChangeArrowheads="1"/>
          </p:cNvSpPr>
          <p:nvPr>
            <p:ph type="title"/>
          </p:nvPr>
        </p:nvSpPr>
        <p:spPr>
          <a:xfrm>
            <a:off x="352425" y="49213"/>
            <a:ext cx="8486775" cy="720725"/>
          </a:xfrm>
        </p:spPr>
        <p:txBody>
          <a:bodyPr/>
          <a:lstStyle/>
          <a:p>
            <a:pPr algn="ctr"/>
            <a:r>
              <a:rPr lang="en-US" sz="4000" u="sng" dirty="0">
                <a:solidFill>
                  <a:srgbClr val="FF0000"/>
                </a:solidFill>
                <a:latin typeface="Garamond" panose="02020404030301010803" pitchFamily="18" charset="0"/>
              </a:rPr>
              <a:t>LHC Timeline IV: HL-LHC</a:t>
            </a:r>
          </a:p>
        </p:txBody>
      </p:sp>
      <p:grpSp>
        <p:nvGrpSpPr>
          <p:cNvPr id="24" name="Group 23"/>
          <p:cNvGrpSpPr/>
          <p:nvPr/>
        </p:nvGrpSpPr>
        <p:grpSpPr>
          <a:xfrm>
            <a:off x="94619" y="5214779"/>
            <a:ext cx="4426496" cy="461594"/>
            <a:chOff x="100013" y="4590868"/>
            <a:chExt cx="4426496" cy="461594"/>
          </a:xfrm>
        </p:grpSpPr>
        <p:sp>
          <p:nvSpPr>
            <p:cNvPr id="25" name="Rectangle 1040"/>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26" name="Text Box 1041"/>
            <p:cNvSpPr txBox="1">
              <a:spLocks noChangeArrowheads="1"/>
            </p:cNvSpPr>
            <p:nvPr/>
          </p:nvSpPr>
          <p:spPr bwMode="auto">
            <a:xfrm>
              <a:off x="712788" y="4590868"/>
              <a:ext cx="3813721"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t>HL-LHC</a:t>
              </a:r>
              <a:r>
                <a:rPr lang="en-US" sz="2400" dirty="0">
                  <a:solidFill>
                    <a:schemeClr val="tx1"/>
                  </a:solidFill>
                </a:rPr>
                <a:t>: </a:t>
              </a:r>
              <a:r>
                <a:rPr lang="en-US" sz="2400" dirty="0">
                  <a:solidFill>
                    <a:srgbClr val="2519FF"/>
                  </a:solidFill>
                </a:rPr>
                <a:t>Run start in 2027</a:t>
              </a:r>
              <a:endParaRPr lang="en-US" sz="2400" dirty="0">
                <a:solidFill>
                  <a:srgbClr val="3333CC"/>
                </a:solidFill>
              </a:endParaRPr>
            </a:p>
          </p:txBody>
        </p:sp>
      </p:grpSp>
      <p:sp>
        <p:nvSpPr>
          <p:cNvPr id="28"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52</a:t>
            </a:fld>
            <a:endParaRPr lang="en-US" sz="1200" dirty="0"/>
          </a:p>
        </p:txBody>
      </p:sp>
      <p:grpSp>
        <p:nvGrpSpPr>
          <p:cNvPr id="27" name="Group 26">
            <a:extLst>
              <a:ext uri="{FF2B5EF4-FFF2-40B4-BE49-F238E27FC236}">
                <a16:creationId xmlns:a16="http://schemas.microsoft.com/office/drawing/2014/main" id="{51B6C551-DBCD-394F-AC37-9C87497EE238}"/>
              </a:ext>
            </a:extLst>
          </p:cNvPr>
          <p:cNvGrpSpPr/>
          <p:nvPr/>
        </p:nvGrpSpPr>
        <p:grpSpPr>
          <a:xfrm>
            <a:off x="101801" y="1063918"/>
            <a:ext cx="7528307" cy="1200258"/>
            <a:chOff x="100013" y="4590868"/>
            <a:chExt cx="7528307" cy="1200258"/>
          </a:xfrm>
        </p:grpSpPr>
        <p:sp>
          <p:nvSpPr>
            <p:cNvPr id="29" name="Rectangle 1040">
              <a:extLst>
                <a:ext uri="{FF2B5EF4-FFF2-40B4-BE49-F238E27FC236}">
                  <a16:creationId xmlns:a16="http://schemas.microsoft.com/office/drawing/2014/main" id="{5E468E19-7466-264B-8D8D-1F31F8C650B9}"/>
                </a:ext>
              </a:extLst>
            </p:cNvPr>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30" name="Text Box 1041">
              <a:extLst>
                <a:ext uri="{FF2B5EF4-FFF2-40B4-BE49-F238E27FC236}">
                  <a16:creationId xmlns:a16="http://schemas.microsoft.com/office/drawing/2014/main" id="{87BCAEFE-2337-544A-AFD4-53B6FFDCF35A}"/>
                </a:ext>
              </a:extLst>
            </p:cNvPr>
            <p:cNvSpPr txBox="1">
              <a:spLocks noChangeArrowheads="1"/>
            </p:cNvSpPr>
            <p:nvPr/>
          </p:nvSpPr>
          <p:spPr bwMode="auto">
            <a:xfrm>
              <a:off x="712788" y="4590868"/>
              <a:ext cx="6915532" cy="1200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t>2019-2021 LS2: </a:t>
              </a:r>
              <a:r>
                <a:rPr lang="en-US" sz="2400" dirty="0">
                  <a:solidFill>
                    <a:schemeClr val="tx1">
                      <a:lumMod val="50000"/>
                      <a:lumOff val="50000"/>
                    </a:schemeClr>
                  </a:solidFill>
                </a:rPr>
                <a:t>Stop for Diode consolidation and</a:t>
              </a:r>
            </a:p>
            <a:p>
              <a:pPr algn="l" eaLnBrk="1" hangingPunct="1"/>
              <a:endParaRPr lang="en-US" sz="2400" dirty="0">
                <a:solidFill>
                  <a:schemeClr val="tx1">
                    <a:lumMod val="50000"/>
                    <a:lumOff val="50000"/>
                  </a:schemeClr>
                </a:solidFill>
              </a:endParaRPr>
            </a:p>
            <a:p>
              <a:pPr algn="l" eaLnBrk="1" hangingPunct="1"/>
              <a:r>
                <a:rPr lang="en-US" sz="2400" dirty="0">
                  <a:solidFill>
                    <a:schemeClr val="tx1">
                      <a:lumMod val="50000"/>
                      <a:lumOff val="50000"/>
                    </a:schemeClr>
                  </a:solidFill>
                </a:rPr>
                <a:t>Upgrade of the LHC Injector complex [LIU]</a:t>
              </a:r>
            </a:p>
          </p:txBody>
        </p:sp>
      </p:grpSp>
      <p:grpSp>
        <p:nvGrpSpPr>
          <p:cNvPr id="31" name="Group 30">
            <a:extLst>
              <a:ext uri="{FF2B5EF4-FFF2-40B4-BE49-F238E27FC236}">
                <a16:creationId xmlns:a16="http://schemas.microsoft.com/office/drawing/2014/main" id="{7CFDEF91-08EF-EA4A-80DE-E09598781C83}"/>
              </a:ext>
            </a:extLst>
          </p:cNvPr>
          <p:cNvGrpSpPr/>
          <p:nvPr/>
        </p:nvGrpSpPr>
        <p:grpSpPr>
          <a:xfrm>
            <a:off x="103589" y="2939981"/>
            <a:ext cx="9088029" cy="461594"/>
            <a:chOff x="100013" y="4590868"/>
            <a:chExt cx="9088029" cy="461594"/>
          </a:xfrm>
        </p:grpSpPr>
        <p:sp>
          <p:nvSpPr>
            <p:cNvPr id="32" name="Rectangle 1040">
              <a:extLst>
                <a:ext uri="{FF2B5EF4-FFF2-40B4-BE49-F238E27FC236}">
                  <a16:creationId xmlns:a16="http://schemas.microsoft.com/office/drawing/2014/main" id="{266B1959-06BD-9D44-92A6-F65A6274C87D}"/>
                </a:ext>
              </a:extLst>
            </p:cNvPr>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33" name="Text Box 1041">
              <a:extLst>
                <a:ext uri="{FF2B5EF4-FFF2-40B4-BE49-F238E27FC236}">
                  <a16:creationId xmlns:a16="http://schemas.microsoft.com/office/drawing/2014/main" id="{6B8F608F-1E9E-DD49-81D5-FF76FFB3A496}"/>
                </a:ext>
              </a:extLst>
            </p:cNvPr>
            <p:cNvSpPr txBox="1">
              <a:spLocks noChangeArrowheads="1"/>
            </p:cNvSpPr>
            <p:nvPr/>
          </p:nvSpPr>
          <p:spPr bwMode="auto">
            <a:xfrm>
              <a:off x="712788" y="4590868"/>
              <a:ext cx="8475254"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t>Run 3: 2022 to 2024: </a:t>
              </a:r>
              <a:r>
                <a:rPr lang="en-US" sz="2400" dirty="0">
                  <a:solidFill>
                    <a:srgbClr val="77AC68"/>
                  </a:solidFill>
                </a:rPr>
                <a:t>Operation with 25ns @ nominal energy</a:t>
              </a:r>
            </a:p>
          </p:txBody>
        </p:sp>
      </p:grpSp>
      <p:grpSp>
        <p:nvGrpSpPr>
          <p:cNvPr id="34" name="Group 33">
            <a:extLst>
              <a:ext uri="{FF2B5EF4-FFF2-40B4-BE49-F238E27FC236}">
                <a16:creationId xmlns:a16="http://schemas.microsoft.com/office/drawing/2014/main" id="{BF078756-F7A5-C14A-AA66-2DD645BADA06}"/>
              </a:ext>
            </a:extLst>
          </p:cNvPr>
          <p:cNvGrpSpPr/>
          <p:nvPr/>
        </p:nvGrpSpPr>
        <p:grpSpPr>
          <a:xfrm>
            <a:off x="94619" y="4077380"/>
            <a:ext cx="7714256" cy="461594"/>
            <a:chOff x="100013" y="4590868"/>
            <a:chExt cx="7714256" cy="461594"/>
          </a:xfrm>
        </p:grpSpPr>
        <p:sp>
          <p:nvSpPr>
            <p:cNvPr id="35" name="Rectangle 1040">
              <a:extLst>
                <a:ext uri="{FF2B5EF4-FFF2-40B4-BE49-F238E27FC236}">
                  <a16:creationId xmlns:a16="http://schemas.microsoft.com/office/drawing/2014/main" id="{81126817-B4A3-A542-B32E-FAE82D479384}"/>
                </a:ext>
              </a:extLst>
            </p:cNvPr>
            <p:cNvSpPr>
              <a:spLocks noChangeArrowheads="1"/>
            </p:cNvSpPr>
            <p:nvPr/>
          </p:nvSpPr>
          <p:spPr bwMode="auto">
            <a:xfrm>
              <a:off x="100013" y="473075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36" name="Text Box 1041">
              <a:extLst>
                <a:ext uri="{FF2B5EF4-FFF2-40B4-BE49-F238E27FC236}">
                  <a16:creationId xmlns:a16="http://schemas.microsoft.com/office/drawing/2014/main" id="{090F9298-33D8-394C-9139-AE4586CF724A}"/>
                </a:ext>
              </a:extLst>
            </p:cNvPr>
            <p:cNvSpPr txBox="1">
              <a:spLocks noChangeArrowheads="1"/>
            </p:cNvSpPr>
            <p:nvPr/>
          </p:nvSpPr>
          <p:spPr bwMode="auto">
            <a:xfrm>
              <a:off x="712788" y="4590868"/>
              <a:ext cx="7101481"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2025-2027 LS3: </a:t>
              </a:r>
              <a:r>
                <a:rPr lang="en-US" sz="2400" dirty="0">
                  <a:solidFill>
                    <a:srgbClr val="2519FF"/>
                  </a:solidFill>
                </a:rPr>
                <a:t>2.5 year stop for HL-LHC upgrade</a:t>
              </a:r>
              <a:endParaRPr lang="en-US" sz="2400" dirty="0">
                <a:solidFill>
                  <a:srgbClr val="3333CC"/>
                </a:solidFill>
              </a:endParaRPr>
            </a:p>
          </p:txBody>
        </p:sp>
      </p:grpSp>
    </p:spTree>
    <p:extLst>
      <p:ext uri="{BB962C8B-B14F-4D97-AF65-F5344CB8AC3E}">
        <p14:creationId xmlns:p14="http://schemas.microsoft.com/office/powerpoint/2010/main" val="178829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dissolv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0" y="6308725"/>
            <a:ext cx="2895600" cy="365125"/>
          </a:xfrm>
          <a:prstGeom prst="rect">
            <a:avLst/>
          </a:prstGeom>
        </p:spPr>
        <p:txBody>
          <a:bodyPr/>
          <a:lstStyle/>
          <a:p>
            <a:r>
              <a:rPr lang="en-US" sz="1800" dirty="0" err="1">
                <a:latin typeface="+mn-lt"/>
              </a:rPr>
              <a:t>Ayad</a:t>
            </a:r>
            <a:r>
              <a:rPr lang="en-US" sz="1800" dirty="0">
                <a:latin typeface="+mn-lt"/>
              </a:rPr>
              <a:t> - </a:t>
            </a:r>
            <a:r>
              <a:rPr lang="en-US" sz="1800" dirty="0" err="1">
                <a:latin typeface="+mn-lt"/>
              </a:rPr>
              <a:t>SuperKEKB</a:t>
            </a:r>
            <a:r>
              <a:rPr lang="en-US" sz="1800" dirty="0">
                <a:latin typeface="+mn-lt"/>
              </a:rPr>
              <a:t> &amp; Belle II</a:t>
            </a:r>
          </a:p>
        </p:txBody>
      </p:sp>
      <p:sp>
        <p:nvSpPr>
          <p:cNvPr id="6" name="Slide Number Placeholder 5"/>
          <p:cNvSpPr>
            <a:spLocks noGrp="1"/>
          </p:cNvSpPr>
          <p:nvPr>
            <p:ph type="sldNum" sz="quarter" idx="4294967295"/>
          </p:nvPr>
        </p:nvSpPr>
        <p:spPr>
          <a:xfrm>
            <a:off x="7010400" y="6356350"/>
            <a:ext cx="2133600" cy="365125"/>
          </a:xfrm>
          <a:prstGeom prst="rect">
            <a:avLst/>
          </a:prstGeom>
        </p:spPr>
        <p:txBody>
          <a:bodyPr/>
          <a:lstStyle/>
          <a:p>
            <a:fld id="{002A3643-6D85-4062-AEAD-4718ADDF78F1}" type="slidenum">
              <a:rPr lang="en-US" smtClean="0"/>
              <a:pPr/>
              <a:t>53</a:t>
            </a:fld>
            <a:endParaRPr lang="en-US"/>
          </a:p>
        </p:txBody>
      </p:sp>
      <p:sp>
        <p:nvSpPr>
          <p:cNvPr id="18" name="Date Placeholder 17"/>
          <p:cNvSpPr>
            <a:spLocks noGrp="1"/>
          </p:cNvSpPr>
          <p:nvPr>
            <p:ph type="dt" sz="half" idx="4294967295"/>
          </p:nvPr>
        </p:nvSpPr>
        <p:spPr>
          <a:xfrm>
            <a:off x="0" y="6356350"/>
            <a:ext cx="2962275" cy="365125"/>
          </a:xfrm>
          <a:prstGeom prst="rect">
            <a:avLst/>
          </a:prstGeom>
        </p:spPr>
        <p:txBody>
          <a:bodyPr/>
          <a:lstStyle/>
          <a:p>
            <a:r>
              <a:rPr lang="en-US" sz="1600" dirty="0"/>
              <a:t>DARK2012 - October 16, 2012</a:t>
            </a:r>
          </a:p>
        </p:txBody>
      </p:sp>
      <p:pic>
        <p:nvPicPr>
          <p:cNvPr id="7" name="Picture 6" descr="KEKair2004-04M">
            <a:hlinkClick r:id="rId2"/>
          </p:cNvPr>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pic>
        <p:nvPicPr>
          <p:cNvPr id="9" name="Picture 8" descr="kekb_t6"/>
          <p:cNvPicPr>
            <a:picLocks noChangeAspect="1" noChangeArrowheads="1"/>
          </p:cNvPicPr>
          <p:nvPr/>
        </p:nvPicPr>
        <p:blipFill>
          <a:blip r:embed="rId4" cstate="print"/>
          <a:srcRect/>
          <a:stretch>
            <a:fillRect/>
          </a:stretch>
        </p:blipFill>
        <p:spPr bwMode="auto">
          <a:xfrm>
            <a:off x="6443663" y="0"/>
            <a:ext cx="2700337" cy="2254250"/>
          </a:xfrm>
          <a:prstGeom prst="rect">
            <a:avLst/>
          </a:prstGeom>
          <a:noFill/>
          <a:ln w="9525">
            <a:noFill/>
            <a:miter lim="800000"/>
            <a:headEnd/>
            <a:tailEnd/>
          </a:ln>
        </p:spPr>
      </p:pic>
      <p:sp>
        <p:nvSpPr>
          <p:cNvPr id="10" name="TextBox 9"/>
          <p:cNvSpPr txBox="1"/>
          <p:nvPr/>
        </p:nvSpPr>
        <p:spPr>
          <a:xfrm>
            <a:off x="76200" y="76200"/>
            <a:ext cx="4423792" cy="1569660"/>
          </a:xfrm>
          <a:prstGeom prst="rect">
            <a:avLst/>
          </a:prstGeom>
          <a:noFill/>
        </p:spPr>
        <p:txBody>
          <a:bodyPr wrap="square" rtlCol="0">
            <a:spAutoFit/>
          </a:bodyPr>
          <a:lstStyle/>
          <a:p>
            <a:pPr algn="l"/>
            <a:r>
              <a:rPr lang="en-US" sz="3200" b="1" dirty="0">
                <a:solidFill>
                  <a:srgbClr val="FF0000"/>
                </a:solidFill>
              </a:rPr>
              <a:t>Luminosity Frontier: </a:t>
            </a:r>
          </a:p>
          <a:p>
            <a:pPr algn="l"/>
            <a:r>
              <a:rPr lang="en-US" sz="3200" b="1" dirty="0">
                <a:solidFill>
                  <a:srgbClr val="FF0000"/>
                </a:solidFill>
              </a:rPr>
              <a:t>KEKB </a:t>
            </a:r>
            <a:r>
              <a:rPr lang="en-US" sz="3200" b="1" dirty="0">
                <a:solidFill>
                  <a:srgbClr val="FF0000"/>
                </a:solidFill>
                <a:sym typeface="Wingdings" pitchFamily="2" charset="2"/>
              </a:rPr>
              <a:t> Super KEKB</a:t>
            </a:r>
          </a:p>
          <a:p>
            <a:pPr algn="l"/>
            <a:r>
              <a:rPr lang="en-US" sz="3200" b="1" dirty="0">
                <a:solidFill>
                  <a:srgbClr val="00B050"/>
                </a:solidFill>
              </a:rPr>
              <a:t>Belle </a:t>
            </a:r>
            <a:r>
              <a:rPr lang="en-US" sz="3200" b="1" dirty="0">
                <a:solidFill>
                  <a:srgbClr val="00B050"/>
                </a:solidFill>
                <a:sym typeface="Wingdings" pitchFamily="2" charset="2"/>
              </a:rPr>
              <a:t> Belle II</a:t>
            </a:r>
          </a:p>
        </p:txBody>
      </p:sp>
      <p:sp>
        <p:nvSpPr>
          <p:cNvPr id="2" name="Rectangle 1"/>
          <p:cNvSpPr/>
          <p:nvPr/>
        </p:nvSpPr>
        <p:spPr>
          <a:xfrm>
            <a:off x="990600" y="1645860"/>
            <a:ext cx="7391400" cy="505974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295400" y="1871853"/>
            <a:ext cx="7010401" cy="4603559"/>
            <a:chOff x="30956" y="439042"/>
            <a:chExt cx="9192319" cy="6036371"/>
          </a:xfrm>
        </p:grpSpPr>
        <p:pic>
          <p:nvPicPr>
            <p:cNvPr id="12" name="Picture 11"/>
            <p:cNvPicPr>
              <a:picLocks noChangeAspect="1" noChangeArrowheads="1"/>
            </p:cNvPicPr>
            <p:nvPr/>
          </p:nvPicPr>
          <p:blipFill>
            <a:blip r:embed="rId5" cstate="print"/>
            <a:srcRect/>
            <a:stretch>
              <a:fillRect/>
            </a:stretch>
          </p:blipFill>
          <p:spPr bwMode="auto">
            <a:xfrm>
              <a:off x="30956" y="519113"/>
              <a:ext cx="8126413" cy="5956300"/>
            </a:xfrm>
            <a:prstGeom prst="rect">
              <a:avLst/>
            </a:prstGeom>
            <a:noFill/>
            <a:ln w="9525">
              <a:noFill/>
              <a:miter lim="800000"/>
              <a:headEnd/>
              <a:tailEnd/>
            </a:ln>
          </p:spPr>
        </p:pic>
        <p:sp>
          <p:nvSpPr>
            <p:cNvPr id="13" name="円/楕円 12"/>
            <p:cNvSpPr/>
            <p:nvPr/>
          </p:nvSpPr>
          <p:spPr>
            <a:xfrm rot="2100000">
              <a:off x="6749734" y="439042"/>
              <a:ext cx="1153377" cy="2379747"/>
            </a:xfrm>
            <a:prstGeom prst="ellipse">
              <a:avLst/>
            </a:prstGeom>
            <a:solidFill>
              <a:srgbClr val="FF99CC">
                <a:alpha val="29804"/>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defRPr/>
              </a:pPr>
              <a:endParaRPr kumimoji="1" lang="ja-JP" altLang="en-US"/>
            </a:p>
          </p:txBody>
        </p:sp>
        <p:sp>
          <p:nvSpPr>
            <p:cNvPr id="14" name="Line 3"/>
            <p:cNvSpPr>
              <a:spLocks noChangeShapeType="1"/>
            </p:cNvSpPr>
            <p:nvPr/>
          </p:nvSpPr>
          <p:spPr bwMode="auto">
            <a:xfrm rot="10800000" flipH="1">
              <a:off x="6977856" y="1238251"/>
              <a:ext cx="620713" cy="760412"/>
            </a:xfrm>
            <a:prstGeom prst="line">
              <a:avLst/>
            </a:prstGeom>
            <a:noFill/>
            <a:ln w="76200" cap="flat">
              <a:solidFill>
                <a:srgbClr val="FF0066"/>
              </a:solidFill>
              <a:prstDash val="solid"/>
              <a:round/>
              <a:headEnd type="none" w="med" len="med"/>
              <a:tailEnd type="arrow" w="med" len="med"/>
            </a:ln>
            <a:effectLst>
              <a:outerShdw dist="38099" dir="2700000" algn="ctr" rotWithShape="0">
                <a:schemeClr val="bg2">
                  <a:alpha val="42999"/>
                </a:schemeClr>
              </a:outerShdw>
            </a:effectLst>
          </p:spPr>
          <p:txBody>
            <a:bodyPr lIns="0" tIns="0" rIns="0" bIns="0"/>
            <a:lstStyle>
              <a:defPPr>
                <a:defRPr lang="en-US"/>
              </a:defPPr>
              <a:lvl1pPr algn="l" rtl="0" fontAlgn="base">
                <a:spcBef>
                  <a:spcPct val="0"/>
                </a:spcBef>
                <a:spcAft>
                  <a:spcPct val="0"/>
                </a:spcAft>
                <a:defRPr sz="2400" kern="1200">
                  <a:solidFill>
                    <a:schemeClr val="tx1"/>
                  </a:solidFill>
                  <a:latin typeface="Symbol" pitchFamily="18" charset="2"/>
                  <a:ea typeface="+mn-ea"/>
                  <a:cs typeface="+mn-cs"/>
                </a:defRPr>
              </a:lvl1pPr>
              <a:lvl2pPr marL="457200" algn="l" rtl="0" fontAlgn="base">
                <a:spcBef>
                  <a:spcPct val="0"/>
                </a:spcBef>
                <a:spcAft>
                  <a:spcPct val="0"/>
                </a:spcAft>
                <a:defRPr sz="2400" kern="1200">
                  <a:solidFill>
                    <a:schemeClr val="tx1"/>
                  </a:solidFill>
                  <a:latin typeface="Symbol" pitchFamily="18" charset="2"/>
                  <a:ea typeface="+mn-ea"/>
                  <a:cs typeface="+mn-cs"/>
                </a:defRPr>
              </a:lvl2pPr>
              <a:lvl3pPr marL="914400" algn="l" rtl="0" fontAlgn="base">
                <a:spcBef>
                  <a:spcPct val="0"/>
                </a:spcBef>
                <a:spcAft>
                  <a:spcPct val="0"/>
                </a:spcAft>
                <a:defRPr sz="2400" kern="1200">
                  <a:solidFill>
                    <a:schemeClr val="tx1"/>
                  </a:solidFill>
                  <a:latin typeface="Symbol" pitchFamily="18" charset="2"/>
                  <a:ea typeface="+mn-ea"/>
                  <a:cs typeface="+mn-cs"/>
                </a:defRPr>
              </a:lvl3pPr>
              <a:lvl4pPr marL="1371600" algn="l" rtl="0" fontAlgn="base">
                <a:spcBef>
                  <a:spcPct val="0"/>
                </a:spcBef>
                <a:spcAft>
                  <a:spcPct val="0"/>
                </a:spcAft>
                <a:defRPr sz="2400" kern="1200">
                  <a:solidFill>
                    <a:schemeClr val="tx1"/>
                  </a:solidFill>
                  <a:latin typeface="Symbol" pitchFamily="18" charset="2"/>
                  <a:ea typeface="+mn-ea"/>
                  <a:cs typeface="+mn-cs"/>
                </a:defRPr>
              </a:lvl4pPr>
              <a:lvl5pPr marL="1828800" algn="l" rtl="0" fontAlgn="base">
                <a:spcBef>
                  <a:spcPct val="0"/>
                </a:spcBef>
                <a:spcAft>
                  <a:spcPct val="0"/>
                </a:spcAft>
                <a:defRPr sz="2400" kern="1200">
                  <a:solidFill>
                    <a:schemeClr val="tx1"/>
                  </a:solidFill>
                  <a:latin typeface="Symbol" pitchFamily="18" charset="2"/>
                  <a:ea typeface="+mn-ea"/>
                  <a:cs typeface="+mn-cs"/>
                </a:defRPr>
              </a:lvl5pPr>
              <a:lvl6pPr marL="2286000" algn="l" defTabSz="914400" rtl="0" eaLnBrk="1" latinLnBrk="0" hangingPunct="1">
                <a:defRPr sz="2400" kern="1200">
                  <a:solidFill>
                    <a:schemeClr val="tx1"/>
                  </a:solidFill>
                  <a:latin typeface="Symbol" pitchFamily="18" charset="2"/>
                  <a:ea typeface="+mn-ea"/>
                  <a:cs typeface="+mn-cs"/>
                </a:defRPr>
              </a:lvl6pPr>
              <a:lvl7pPr marL="2743200" algn="l" defTabSz="914400" rtl="0" eaLnBrk="1" latinLnBrk="0" hangingPunct="1">
                <a:defRPr sz="2400" kern="1200">
                  <a:solidFill>
                    <a:schemeClr val="tx1"/>
                  </a:solidFill>
                  <a:latin typeface="Symbol" pitchFamily="18" charset="2"/>
                  <a:ea typeface="+mn-ea"/>
                  <a:cs typeface="+mn-cs"/>
                </a:defRPr>
              </a:lvl7pPr>
              <a:lvl8pPr marL="3200400" algn="l" defTabSz="914400" rtl="0" eaLnBrk="1" latinLnBrk="0" hangingPunct="1">
                <a:defRPr sz="2400" kern="1200">
                  <a:solidFill>
                    <a:schemeClr val="tx1"/>
                  </a:solidFill>
                  <a:latin typeface="Symbol" pitchFamily="18" charset="2"/>
                  <a:ea typeface="+mn-ea"/>
                  <a:cs typeface="+mn-cs"/>
                </a:defRPr>
              </a:lvl8pPr>
              <a:lvl9pPr marL="3657600" algn="l" defTabSz="914400" rtl="0" eaLnBrk="1" latinLnBrk="0" hangingPunct="1">
                <a:defRPr sz="2400" kern="1200">
                  <a:solidFill>
                    <a:schemeClr val="tx1"/>
                  </a:solidFill>
                  <a:latin typeface="Symbol" pitchFamily="18" charset="2"/>
                  <a:ea typeface="+mn-ea"/>
                  <a:cs typeface="+mn-cs"/>
                </a:defRPr>
              </a:lvl9pPr>
            </a:lstStyle>
            <a:p>
              <a:pPr>
                <a:defRPr/>
              </a:pPr>
              <a:endParaRPr lang="ja-JP" altLang="en-US">
                <a:latin typeface="+mn-lt"/>
                <a:ea typeface="ＭＳ Ｐゴシック" charset="-128"/>
              </a:endParaRPr>
            </a:p>
          </p:txBody>
        </p:sp>
        <p:sp>
          <p:nvSpPr>
            <p:cNvPr id="15" name="テキスト ボックス 18"/>
            <p:cNvSpPr txBox="1"/>
            <p:nvPr/>
          </p:nvSpPr>
          <p:spPr>
            <a:xfrm>
              <a:off x="5893594" y="1844676"/>
              <a:ext cx="1266364" cy="524640"/>
            </a:xfrm>
            <a:prstGeom prst="rect">
              <a:avLst/>
            </a:prstGeom>
            <a:solidFill>
              <a:schemeClr val="bg1"/>
            </a:solidFill>
            <a:ln>
              <a:solidFill>
                <a:srgbClr val="FF0000"/>
              </a:solidFill>
            </a:ln>
          </p:spPr>
          <p:txBody>
            <a:bodyPr wrap="square">
              <a:spAutoFit/>
            </a:bodyPr>
            <a:lstStyle>
              <a:defPPr>
                <a:defRPr lang="en-US"/>
              </a:defPPr>
              <a:lvl1pPr algn="l" rtl="0" fontAlgn="base">
                <a:spcBef>
                  <a:spcPct val="0"/>
                </a:spcBef>
                <a:spcAft>
                  <a:spcPct val="0"/>
                </a:spcAft>
                <a:defRPr sz="2400" kern="1200">
                  <a:solidFill>
                    <a:schemeClr val="tx1"/>
                  </a:solidFill>
                  <a:latin typeface="Symbol" pitchFamily="18" charset="2"/>
                  <a:ea typeface="+mn-ea"/>
                  <a:cs typeface="+mn-cs"/>
                </a:defRPr>
              </a:lvl1pPr>
              <a:lvl2pPr marL="457200" algn="l" rtl="0" fontAlgn="base">
                <a:spcBef>
                  <a:spcPct val="0"/>
                </a:spcBef>
                <a:spcAft>
                  <a:spcPct val="0"/>
                </a:spcAft>
                <a:defRPr sz="2400" kern="1200">
                  <a:solidFill>
                    <a:schemeClr val="tx1"/>
                  </a:solidFill>
                  <a:latin typeface="Symbol" pitchFamily="18" charset="2"/>
                  <a:ea typeface="+mn-ea"/>
                  <a:cs typeface="+mn-cs"/>
                </a:defRPr>
              </a:lvl2pPr>
              <a:lvl3pPr marL="914400" algn="l" rtl="0" fontAlgn="base">
                <a:spcBef>
                  <a:spcPct val="0"/>
                </a:spcBef>
                <a:spcAft>
                  <a:spcPct val="0"/>
                </a:spcAft>
                <a:defRPr sz="2400" kern="1200">
                  <a:solidFill>
                    <a:schemeClr val="tx1"/>
                  </a:solidFill>
                  <a:latin typeface="Symbol" pitchFamily="18" charset="2"/>
                  <a:ea typeface="+mn-ea"/>
                  <a:cs typeface="+mn-cs"/>
                </a:defRPr>
              </a:lvl3pPr>
              <a:lvl4pPr marL="1371600" algn="l" rtl="0" fontAlgn="base">
                <a:spcBef>
                  <a:spcPct val="0"/>
                </a:spcBef>
                <a:spcAft>
                  <a:spcPct val="0"/>
                </a:spcAft>
                <a:defRPr sz="2400" kern="1200">
                  <a:solidFill>
                    <a:schemeClr val="tx1"/>
                  </a:solidFill>
                  <a:latin typeface="Symbol" pitchFamily="18" charset="2"/>
                  <a:ea typeface="+mn-ea"/>
                  <a:cs typeface="+mn-cs"/>
                </a:defRPr>
              </a:lvl4pPr>
              <a:lvl5pPr marL="1828800" algn="l" rtl="0" fontAlgn="base">
                <a:spcBef>
                  <a:spcPct val="0"/>
                </a:spcBef>
                <a:spcAft>
                  <a:spcPct val="0"/>
                </a:spcAft>
                <a:defRPr sz="2400" kern="1200">
                  <a:solidFill>
                    <a:schemeClr val="tx1"/>
                  </a:solidFill>
                  <a:latin typeface="Symbol" pitchFamily="18" charset="2"/>
                  <a:ea typeface="+mn-ea"/>
                  <a:cs typeface="+mn-cs"/>
                </a:defRPr>
              </a:lvl5pPr>
              <a:lvl6pPr marL="2286000" algn="l" defTabSz="914400" rtl="0" eaLnBrk="1" latinLnBrk="0" hangingPunct="1">
                <a:defRPr sz="2400" kern="1200">
                  <a:solidFill>
                    <a:schemeClr val="tx1"/>
                  </a:solidFill>
                  <a:latin typeface="Symbol" pitchFamily="18" charset="2"/>
                  <a:ea typeface="+mn-ea"/>
                  <a:cs typeface="+mn-cs"/>
                </a:defRPr>
              </a:lvl6pPr>
              <a:lvl7pPr marL="2743200" algn="l" defTabSz="914400" rtl="0" eaLnBrk="1" latinLnBrk="0" hangingPunct="1">
                <a:defRPr sz="2400" kern="1200">
                  <a:solidFill>
                    <a:schemeClr val="tx1"/>
                  </a:solidFill>
                  <a:latin typeface="Symbol" pitchFamily="18" charset="2"/>
                  <a:ea typeface="+mn-ea"/>
                  <a:cs typeface="+mn-cs"/>
                </a:defRPr>
              </a:lvl7pPr>
              <a:lvl8pPr marL="3200400" algn="l" defTabSz="914400" rtl="0" eaLnBrk="1" latinLnBrk="0" hangingPunct="1">
                <a:defRPr sz="2400" kern="1200">
                  <a:solidFill>
                    <a:schemeClr val="tx1"/>
                  </a:solidFill>
                  <a:latin typeface="Symbol" pitchFamily="18" charset="2"/>
                  <a:ea typeface="+mn-ea"/>
                  <a:cs typeface="+mn-cs"/>
                </a:defRPr>
              </a:lvl8pPr>
              <a:lvl9pPr marL="3657600" algn="l" defTabSz="914400" rtl="0" eaLnBrk="1" latinLnBrk="0" hangingPunct="1">
                <a:defRPr sz="2400" kern="1200">
                  <a:solidFill>
                    <a:schemeClr val="tx1"/>
                  </a:solidFill>
                  <a:latin typeface="Symbol" pitchFamily="18" charset="2"/>
                  <a:ea typeface="+mn-ea"/>
                  <a:cs typeface="+mn-cs"/>
                </a:defRPr>
              </a:lvl9pPr>
            </a:lstStyle>
            <a:p>
              <a:pPr>
                <a:defRPr/>
              </a:pPr>
              <a:r>
                <a:rPr kumimoji="1" lang="en-US" altLang="ja-JP" sz="2000" b="1" dirty="0">
                  <a:latin typeface="+mn-lt"/>
                </a:rPr>
                <a:t>KEKB</a:t>
              </a:r>
              <a:endParaRPr kumimoji="1" lang="ja-JP" altLang="en-US" sz="2000" b="1" dirty="0">
                <a:latin typeface="+mn-lt"/>
              </a:endParaRPr>
            </a:p>
          </p:txBody>
        </p:sp>
        <p:sp>
          <p:nvSpPr>
            <p:cNvPr id="16" name="テキスト ボックス 19"/>
            <p:cNvSpPr txBox="1"/>
            <p:nvPr/>
          </p:nvSpPr>
          <p:spPr>
            <a:xfrm>
              <a:off x="7624610" y="1082005"/>
              <a:ext cx="1598665" cy="1089637"/>
            </a:xfrm>
            <a:prstGeom prst="rect">
              <a:avLst/>
            </a:prstGeom>
            <a:solidFill>
              <a:schemeClr val="bg1"/>
            </a:solidFill>
            <a:ln>
              <a:solidFill>
                <a:srgbClr val="FF0066"/>
              </a:solidFill>
            </a:ln>
          </p:spPr>
          <p:txBody>
            <a:bodyPr wrap="square">
              <a:spAutoFit/>
            </a:bodyPr>
            <a:lstStyle>
              <a:defPPr>
                <a:defRPr lang="en-US"/>
              </a:defPPr>
              <a:lvl1pPr algn="l" rtl="0" fontAlgn="base">
                <a:spcBef>
                  <a:spcPct val="0"/>
                </a:spcBef>
                <a:spcAft>
                  <a:spcPct val="0"/>
                </a:spcAft>
                <a:defRPr sz="2400" kern="1200">
                  <a:solidFill>
                    <a:schemeClr val="tx1"/>
                  </a:solidFill>
                  <a:latin typeface="Symbol" pitchFamily="18" charset="2"/>
                  <a:ea typeface="+mn-ea"/>
                  <a:cs typeface="+mn-cs"/>
                </a:defRPr>
              </a:lvl1pPr>
              <a:lvl2pPr marL="457200" algn="l" rtl="0" fontAlgn="base">
                <a:spcBef>
                  <a:spcPct val="0"/>
                </a:spcBef>
                <a:spcAft>
                  <a:spcPct val="0"/>
                </a:spcAft>
                <a:defRPr sz="2400" kern="1200">
                  <a:solidFill>
                    <a:schemeClr val="tx1"/>
                  </a:solidFill>
                  <a:latin typeface="Symbol" pitchFamily="18" charset="2"/>
                  <a:ea typeface="+mn-ea"/>
                  <a:cs typeface="+mn-cs"/>
                </a:defRPr>
              </a:lvl2pPr>
              <a:lvl3pPr marL="914400" algn="l" rtl="0" fontAlgn="base">
                <a:spcBef>
                  <a:spcPct val="0"/>
                </a:spcBef>
                <a:spcAft>
                  <a:spcPct val="0"/>
                </a:spcAft>
                <a:defRPr sz="2400" kern="1200">
                  <a:solidFill>
                    <a:schemeClr val="tx1"/>
                  </a:solidFill>
                  <a:latin typeface="Symbol" pitchFamily="18" charset="2"/>
                  <a:ea typeface="+mn-ea"/>
                  <a:cs typeface="+mn-cs"/>
                </a:defRPr>
              </a:lvl3pPr>
              <a:lvl4pPr marL="1371600" algn="l" rtl="0" fontAlgn="base">
                <a:spcBef>
                  <a:spcPct val="0"/>
                </a:spcBef>
                <a:spcAft>
                  <a:spcPct val="0"/>
                </a:spcAft>
                <a:defRPr sz="2400" kern="1200">
                  <a:solidFill>
                    <a:schemeClr val="tx1"/>
                  </a:solidFill>
                  <a:latin typeface="Symbol" pitchFamily="18" charset="2"/>
                  <a:ea typeface="+mn-ea"/>
                  <a:cs typeface="+mn-cs"/>
                </a:defRPr>
              </a:lvl4pPr>
              <a:lvl5pPr marL="1828800" algn="l" rtl="0" fontAlgn="base">
                <a:spcBef>
                  <a:spcPct val="0"/>
                </a:spcBef>
                <a:spcAft>
                  <a:spcPct val="0"/>
                </a:spcAft>
                <a:defRPr sz="2400" kern="1200">
                  <a:solidFill>
                    <a:schemeClr val="tx1"/>
                  </a:solidFill>
                  <a:latin typeface="Symbol" pitchFamily="18" charset="2"/>
                  <a:ea typeface="+mn-ea"/>
                  <a:cs typeface="+mn-cs"/>
                </a:defRPr>
              </a:lvl5pPr>
              <a:lvl6pPr marL="2286000" algn="l" defTabSz="914400" rtl="0" eaLnBrk="1" latinLnBrk="0" hangingPunct="1">
                <a:defRPr sz="2400" kern="1200">
                  <a:solidFill>
                    <a:schemeClr val="tx1"/>
                  </a:solidFill>
                  <a:latin typeface="Symbol" pitchFamily="18" charset="2"/>
                  <a:ea typeface="+mn-ea"/>
                  <a:cs typeface="+mn-cs"/>
                </a:defRPr>
              </a:lvl6pPr>
              <a:lvl7pPr marL="2743200" algn="l" defTabSz="914400" rtl="0" eaLnBrk="1" latinLnBrk="0" hangingPunct="1">
                <a:defRPr sz="2400" kern="1200">
                  <a:solidFill>
                    <a:schemeClr val="tx1"/>
                  </a:solidFill>
                  <a:latin typeface="Symbol" pitchFamily="18" charset="2"/>
                  <a:ea typeface="+mn-ea"/>
                  <a:cs typeface="+mn-cs"/>
                </a:defRPr>
              </a:lvl7pPr>
              <a:lvl8pPr marL="3200400" algn="l" defTabSz="914400" rtl="0" eaLnBrk="1" latinLnBrk="0" hangingPunct="1">
                <a:defRPr sz="2400" kern="1200">
                  <a:solidFill>
                    <a:schemeClr val="tx1"/>
                  </a:solidFill>
                  <a:latin typeface="Symbol" pitchFamily="18" charset="2"/>
                  <a:ea typeface="+mn-ea"/>
                  <a:cs typeface="+mn-cs"/>
                </a:defRPr>
              </a:lvl8pPr>
              <a:lvl9pPr marL="3657600" algn="l" defTabSz="914400" rtl="0" eaLnBrk="1" latinLnBrk="0" hangingPunct="1">
                <a:defRPr sz="2400" kern="1200">
                  <a:solidFill>
                    <a:schemeClr val="tx1"/>
                  </a:solidFill>
                  <a:latin typeface="Symbol" pitchFamily="18" charset="2"/>
                  <a:ea typeface="+mn-ea"/>
                  <a:cs typeface="+mn-cs"/>
                </a:defRPr>
              </a:lvl9pPr>
            </a:lstStyle>
            <a:p>
              <a:pPr>
                <a:defRPr/>
              </a:pPr>
              <a:r>
                <a:rPr lang="en-US" altLang="ja-JP" sz="1600" b="1" dirty="0">
                  <a:latin typeface="+mn-lt"/>
                </a:rPr>
                <a:t>SuperKEKB</a:t>
              </a:r>
              <a:r>
                <a:rPr lang="sl-SI" altLang="ja-JP" sz="1600" b="1" dirty="0">
                  <a:latin typeface="+mn-lt"/>
                </a:rPr>
                <a:t>+ </a:t>
              </a:r>
              <a:r>
                <a:rPr lang="en-US" altLang="ja-JP" sz="1600" b="1" dirty="0">
                  <a:latin typeface="+mn-lt"/>
                </a:rPr>
                <a:t>Supe</a:t>
              </a:r>
              <a:r>
                <a:rPr lang="sl-SI" altLang="ja-JP" sz="1600" b="1" dirty="0">
                  <a:latin typeface="+mn-lt"/>
                </a:rPr>
                <a:t>r</a:t>
              </a:r>
              <a:r>
                <a:rPr lang="en-US" altLang="ja-JP" sz="1600" b="1" dirty="0">
                  <a:latin typeface="+mn-lt"/>
                </a:rPr>
                <a:t>B</a:t>
              </a:r>
            </a:p>
          </p:txBody>
        </p:sp>
        <p:sp>
          <p:nvSpPr>
            <p:cNvPr id="17" name="テキスト ボックス 18"/>
            <p:cNvSpPr txBox="1"/>
            <p:nvPr/>
          </p:nvSpPr>
          <p:spPr>
            <a:xfrm>
              <a:off x="6115844" y="2614613"/>
              <a:ext cx="1408849" cy="524640"/>
            </a:xfrm>
            <a:prstGeom prst="rect">
              <a:avLst/>
            </a:prstGeom>
            <a:solidFill>
              <a:schemeClr val="bg1"/>
            </a:solidFill>
            <a:ln>
              <a:solidFill>
                <a:srgbClr val="FF0000"/>
              </a:solidFill>
            </a:ln>
          </p:spPr>
          <p:txBody>
            <a:bodyPr wrap="square">
              <a:spAutoFit/>
            </a:bodyPr>
            <a:lstStyle>
              <a:defPPr>
                <a:defRPr lang="en-US"/>
              </a:defPPr>
              <a:lvl1pPr algn="l" rtl="0" fontAlgn="base">
                <a:spcBef>
                  <a:spcPct val="0"/>
                </a:spcBef>
                <a:spcAft>
                  <a:spcPct val="0"/>
                </a:spcAft>
                <a:defRPr sz="2400" kern="1200">
                  <a:solidFill>
                    <a:schemeClr val="tx1"/>
                  </a:solidFill>
                  <a:latin typeface="Symbol" pitchFamily="18" charset="2"/>
                  <a:ea typeface="+mn-ea"/>
                  <a:cs typeface="+mn-cs"/>
                </a:defRPr>
              </a:lvl1pPr>
              <a:lvl2pPr marL="457200" algn="l" rtl="0" fontAlgn="base">
                <a:spcBef>
                  <a:spcPct val="0"/>
                </a:spcBef>
                <a:spcAft>
                  <a:spcPct val="0"/>
                </a:spcAft>
                <a:defRPr sz="2400" kern="1200">
                  <a:solidFill>
                    <a:schemeClr val="tx1"/>
                  </a:solidFill>
                  <a:latin typeface="Symbol" pitchFamily="18" charset="2"/>
                  <a:ea typeface="+mn-ea"/>
                  <a:cs typeface="+mn-cs"/>
                </a:defRPr>
              </a:lvl2pPr>
              <a:lvl3pPr marL="914400" algn="l" rtl="0" fontAlgn="base">
                <a:spcBef>
                  <a:spcPct val="0"/>
                </a:spcBef>
                <a:spcAft>
                  <a:spcPct val="0"/>
                </a:spcAft>
                <a:defRPr sz="2400" kern="1200">
                  <a:solidFill>
                    <a:schemeClr val="tx1"/>
                  </a:solidFill>
                  <a:latin typeface="Symbol" pitchFamily="18" charset="2"/>
                  <a:ea typeface="+mn-ea"/>
                  <a:cs typeface="+mn-cs"/>
                </a:defRPr>
              </a:lvl3pPr>
              <a:lvl4pPr marL="1371600" algn="l" rtl="0" fontAlgn="base">
                <a:spcBef>
                  <a:spcPct val="0"/>
                </a:spcBef>
                <a:spcAft>
                  <a:spcPct val="0"/>
                </a:spcAft>
                <a:defRPr sz="2400" kern="1200">
                  <a:solidFill>
                    <a:schemeClr val="tx1"/>
                  </a:solidFill>
                  <a:latin typeface="Symbol" pitchFamily="18" charset="2"/>
                  <a:ea typeface="+mn-ea"/>
                  <a:cs typeface="+mn-cs"/>
                </a:defRPr>
              </a:lvl4pPr>
              <a:lvl5pPr marL="1828800" algn="l" rtl="0" fontAlgn="base">
                <a:spcBef>
                  <a:spcPct val="0"/>
                </a:spcBef>
                <a:spcAft>
                  <a:spcPct val="0"/>
                </a:spcAft>
                <a:defRPr sz="2400" kern="1200">
                  <a:solidFill>
                    <a:schemeClr val="tx1"/>
                  </a:solidFill>
                  <a:latin typeface="Symbol" pitchFamily="18" charset="2"/>
                  <a:ea typeface="+mn-ea"/>
                  <a:cs typeface="+mn-cs"/>
                </a:defRPr>
              </a:lvl5pPr>
              <a:lvl6pPr marL="2286000" algn="l" defTabSz="914400" rtl="0" eaLnBrk="1" latinLnBrk="0" hangingPunct="1">
                <a:defRPr sz="2400" kern="1200">
                  <a:solidFill>
                    <a:schemeClr val="tx1"/>
                  </a:solidFill>
                  <a:latin typeface="Symbol" pitchFamily="18" charset="2"/>
                  <a:ea typeface="+mn-ea"/>
                  <a:cs typeface="+mn-cs"/>
                </a:defRPr>
              </a:lvl6pPr>
              <a:lvl7pPr marL="2743200" algn="l" defTabSz="914400" rtl="0" eaLnBrk="1" latinLnBrk="0" hangingPunct="1">
                <a:defRPr sz="2400" kern="1200">
                  <a:solidFill>
                    <a:schemeClr val="tx1"/>
                  </a:solidFill>
                  <a:latin typeface="Symbol" pitchFamily="18" charset="2"/>
                  <a:ea typeface="+mn-ea"/>
                  <a:cs typeface="+mn-cs"/>
                </a:defRPr>
              </a:lvl7pPr>
              <a:lvl8pPr marL="3200400" algn="l" defTabSz="914400" rtl="0" eaLnBrk="1" latinLnBrk="0" hangingPunct="1">
                <a:defRPr sz="2400" kern="1200">
                  <a:solidFill>
                    <a:schemeClr val="tx1"/>
                  </a:solidFill>
                  <a:latin typeface="Symbol" pitchFamily="18" charset="2"/>
                  <a:ea typeface="+mn-ea"/>
                  <a:cs typeface="+mn-cs"/>
                </a:defRPr>
              </a:lvl8pPr>
              <a:lvl9pPr marL="3657600" algn="l" defTabSz="914400" rtl="0" eaLnBrk="1" latinLnBrk="0" hangingPunct="1">
                <a:defRPr sz="2400" kern="1200">
                  <a:solidFill>
                    <a:schemeClr val="tx1"/>
                  </a:solidFill>
                  <a:latin typeface="Symbol" pitchFamily="18" charset="2"/>
                  <a:ea typeface="+mn-ea"/>
                  <a:cs typeface="+mn-cs"/>
                </a:defRPr>
              </a:lvl9pPr>
            </a:lstStyle>
            <a:p>
              <a:pPr>
                <a:defRPr/>
              </a:pPr>
              <a:r>
                <a:rPr kumimoji="1" lang="sl-SI" altLang="ja-JP" sz="2000" b="1" dirty="0">
                  <a:latin typeface="+mn-lt"/>
                </a:rPr>
                <a:t>PEP-II</a:t>
              </a:r>
              <a:endParaRPr kumimoji="1" lang="ja-JP" altLang="en-US" sz="2000" b="1" dirty="0">
                <a:latin typeface="+mn-lt"/>
              </a:endParaRPr>
            </a:p>
          </p:txBody>
        </p:sp>
      </p:grpSp>
      <p:sp>
        <p:nvSpPr>
          <p:cNvPr id="20" name="Text Box 7">
            <a:extLst>
              <a:ext uri="{FF2B5EF4-FFF2-40B4-BE49-F238E27FC236}">
                <a16:creationId xmlns:a16="http://schemas.microsoft.com/office/drawing/2014/main" id="{CF8BA74D-8815-2C40-B262-A1F4ADC0872D}"/>
              </a:ext>
            </a:extLst>
          </p:cNvPr>
          <p:cNvSpPr txBox="1">
            <a:spLocks noChangeArrowheads="1"/>
          </p:cNvSpPr>
          <p:nvPr/>
        </p:nvSpPr>
        <p:spPr bwMode="auto">
          <a:xfrm>
            <a:off x="50384" y="-6976"/>
            <a:ext cx="5432754" cy="1908144"/>
          </a:xfrm>
          <a:prstGeom prst="rect">
            <a:avLst/>
          </a:prstGeom>
          <a:solidFill>
            <a:schemeClr val="bg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spcAft>
                <a:spcPts val="600"/>
              </a:spcAft>
              <a:defRPr/>
            </a:pPr>
            <a:r>
              <a:rPr lang="en-US" sz="2600" dirty="0">
                <a:solidFill>
                  <a:srgbClr val="3333CC"/>
                </a:solidFill>
                <a:cs typeface=""/>
              </a:rPr>
              <a:t>Main Goals and parameters:</a:t>
            </a:r>
          </a:p>
          <a:p>
            <a:pPr algn="l" eaLnBrk="1" hangingPunct="1">
              <a:spcAft>
                <a:spcPts val="600"/>
              </a:spcAft>
              <a:defRPr/>
            </a:pPr>
            <a:r>
              <a:rPr lang="en-US" dirty="0">
                <a:solidFill>
                  <a:srgbClr val="000000"/>
                </a:solidFill>
                <a:cs typeface=""/>
              </a:rPr>
              <a:t>40 time the old KEK B-Factory performance</a:t>
            </a:r>
          </a:p>
          <a:p>
            <a:pPr algn="l" eaLnBrk="1" hangingPunct="1">
              <a:spcAft>
                <a:spcPts val="600"/>
              </a:spcAft>
              <a:defRPr/>
            </a:pPr>
            <a:r>
              <a:rPr lang="en-US" dirty="0">
                <a:solidFill>
                  <a:srgbClr val="000000"/>
                </a:solidFill>
                <a:cs typeface=""/>
              </a:rPr>
              <a:t>	</a:t>
            </a:r>
            <a:r>
              <a:rPr kumimoji="1" lang="en-US" altLang="ja-JP" dirty="0">
                <a:solidFill>
                  <a:srgbClr val="27551F"/>
                </a:solidFill>
                <a:latin typeface="Calibri"/>
                <a:ea typeface="ＭＳ Ｐゴシック"/>
                <a:cs typeface=""/>
              </a:rPr>
              <a:t>2.1 x 10</a:t>
            </a:r>
            <a:r>
              <a:rPr kumimoji="1" lang="en-US" altLang="ja-JP" baseline="30000" dirty="0">
                <a:solidFill>
                  <a:srgbClr val="27551F"/>
                </a:solidFill>
                <a:latin typeface="Calibri"/>
                <a:ea typeface="ＭＳ Ｐゴシック"/>
                <a:cs typeface=""/>
              </a:rPr>
              <a:t>34</a:t>
            </a:r>
            <a:r>
              <a:rPr kumimoji="1" lang="en-US" altLang="ja-JP" dirty="0">
                <a:solidFill>
                  <a:srgbClr val="27551F"/>
                </a:solidFill>
                <a:latin typeface="Calibri"/>
                <a:ea typeface="ＭＳ Ｐゴシック"/>
                <a:cs typeface=""/>
              </a:rPr>
              <a:t> cm</a:t>
            </a:r>
            <a:r>
              <a:rPr kumimoji="1" lang="en-US" altLang="ja-JP" baseline="30000" dirty="0">
                <a:solidFill>
                  <a:srgbClr val="27551F"/>
                </a:solidFill>
                <a:latin typeface="Calibri"/>
                <a:ea typeface="ＭＳ Ｐゴシック"/>
                <a:cs typeface=""/>
              </a:rPr>
              <a:t>-2</a:t>
            </a:r>
            <a:r>
              <a:rPr kumimoji="1" lang="en-US" altLang="ja-JP" dirty="0">
                <a:solidFill>
                  <a:srgbClr val="27551F"/>
                </a:solidFill>
                <a:latin typeface="Calibri"/>
                <a:ea typeface="ＭＳ Ｐゴシック"/>
                <a:cs typeface=""/>
              </a:rPr>
              <a:t>s</a:t>
            </a:r>
            <a:r>
              <a:rPr kumimoji="1" lang="en-US" altLang="ja-JP" baseline="30000" dirty="0">
                <a:solidFill>
                  <a:srgbClr val="27551F"/>
                </a:solidFill>
                <a:latin typeface="Calibri"/>
                <a:ea typeface="ＭＳ Ｐゴシック"/>
                <a:cs typeface=""/>
              </a:rPr>
              <a:t>-1</a:t>
            </a:r>
            <a:r>
              <a:rPr kumimoji="1" lang="en-US" altLang="ja-JP" dirty="0">
                <a:solidFill>
                  <a:srgbClr val="27551F"/>
                </a:solidFill>
                <a:latin typeface="Calibri"/>
                <a:ea typeface="ＭＳ Ｐゴシック"/>
                <a:cs typeface=""/>
              </a:rPr>
              <a:t> </a:t>
            </a:r>
            <a:r>
              <a:rPr kumimoji="1" lang="en-US" altLang="ja-JP" dirty="0">
                <a:solidFill>
                  <a:srgbClr val="FF0000"/>
                </a:solidFill>
                <a:latin typeface="Calibri"/>
                <a:ea typeface="ＭＳ Ｐゴシック"/>
                <a:cs typeface=""/>
                <a:sym typeface="Wingdings"/>
              </a:rPr>
              <a:t> </a:t>
            </a:r>
            <a:r>
              <a:rPr kumimoji="1" lang="en-US" altLang="ja-JP" dirty="0">
                <a:solidFill>
                  <a:srgbClr val="FF0000"/>
                </a:solidFill>
                <a:latin typeface="Calibri"/>
                <a:ea typeface="ＭＳ Ｐゴシック"/>
                <a:cs typeface=""/>
              </a:rPr>
              <a:t> 8 x 10</a:t>
            </a:r>
            <a:r>
              <a:rPr kumimoji="1" lang="en-US" altLang="ja-JP" baseline="30000" dirty="0">
                <a:solidFill>
                  <a:srgbClr val="FF0000"/>
                </a:solidFill>
                <a:latin typeface="Calibri"/>
                <a:ea typeface="ＭＳ Ｐゴシック"/>
                <a:cs typeface=""/>
              </a:rPr>
              <a:t>35</a:t>
            </a:r>
            <a:r>
              <a:rPr kumimoji="1" lang="en-US" altLang="ja-JP" dirty="0">
                <a:solidFill>
                  <a:srgbClr val="FF0000"/>
                </a:solidFill>
                <a:latin typeface="Calibri"/>
                <a:ea typeface="ＭＳ Ｐゴシック"/>
                <a:cs typeface=""/>
              </a:rPr>
              <a:t> cm</a:t>
            </a:r>
            <a:r>
              <a:rPr kumimoji="1" lang="en-US" altLang="ja-JP" baseline="30000" dirty="0">
                <a:solidFill>
                  <a:srgbClr val="FF0000"/>
                </a:solidFill>
                <a:latin typeface="Calibri"/>
                <a:ea typeface="ＭＳ Ｐゴシック"/>
                <a:cs typeface=""/>
              </a:rPr>
              <a:t>-2</a:t>
            </a:r>
            <a:r>
              <a:rPr kumimoji="1" lang="en-US" altLang="ja-JP" dirty="0">
                <a:solidFill>
                  <a:srgbClr val="FF0000"/>
                </a:solidFill>
                <a:latin typeface="Calibri"/>
                <a:ea typeface="ＭＳ Ｐゴシック"/>
                <a:cs typeface=""/>
              </a:rPr>
              <a:t>s</a:t>
            </a:r>
            <a:r>
              <a:rPr kumimoji="1" lang="en-US" altLang="ja-JP" baseline="30000" dirty="0">
                <a:solidFill>
                  <a:srgbClr val="FF0000"/>
                </a:solidFill>
                <a:latin typeface="Calibri"/>
                <a:ea typeface="ＭＳ Ｐゴシック"/>
                <a:cs typeface=""/>
              </a:rPr>
              <a:t>-1</a:t>
            </a:r>
            <a:r>
              <a:rPr lang="en-US" dirty="0">
                <a:solidFill>
                  <a:srgbClr val="FF0000"/>
                </a:solidFill>
                <a:cs typeface=""/>
              </a:rPr>
              <a:t> </a:t>
            </a:r>
          </a:p>
          <a:p>
            <a:pPr algn="l" eaLnBrk="1" hangingPunct="1">
              <a:spcAft>
                <a:spcPts val="600"/>
              </a:spcAft>
              <a:defRPr/>
            </a:pPr>
            <a:r>
              <a:rPr lang="en-US" dirty="0">
                <a:solidFill>
                  <a:srgbClr val="000000"/>
                </a:solidFill>
                <a:cs typeface=""/>
              </a:rPr>
              <a:t>Very high Beam Current </a:t>
            </a:r>
          </a:p>
          <a:p>
            <a:pPr algn="l" eaLnBrk="1" hangingPunct="1">
              <a:spcAft>
                <a:spcPts val="600"/>
              </a:spcAft>
              <a:defRPr/>
            </a:pPr>
            <a:r>
              <a:rPr lang="en-US" dirty="0">
                <a:solidFill>
                  <a:srgbClr val="000000"/>
                </a:solidFill>
                <a:cs typeface=""/>
                <a:sym typeface="Wingdings"/>
              </a:rPr>
              <a:t>	</a:t>
            </a:r>
            <a:r>
              <a:rPr lang="en-US" dirty="0">
                <a:solidFill>
                  <a:srgbClr val="000000"/>
                </a:solidFill>
                <a:cs typeface=""/>
              </a:rPr>
              <a:t>Luminosity lifetime (</a:t>
            </a:r>
            <a:r>
              <a:rPr lang="en-US" dirty="0">
                <a:solidFill>
                  <a:srgbClr val="FF0000"/>
                </a:solidFill>
                <a:cs typeface=""/>
              </a:rPr>
              <a:t>5min!</a:t>
            </a:r>
            <a:r>
              <a:rPr lang="en-US" dirty="0">
                <a:solidFill>
                  <a:srgbClr val="000000"/>
                </a:solidFill>
                <a:cs typeface=""/>
              </a:rPr>
              <a:t>) </a:t>
            </a:r>
            <a:r>
              <a:rPr lang="en-US" dirty="0">
                <a:solidFill>
                  <a:srgbClr val="27551F"/>
                </a:solidFill>
                <a:cs typeface=""/>
                <a:sym typeface="Wingdings"/>
              </a:rPr>
              <a:t> top up operation!</a:t>
            </a:r>
          </a:p>
        </p:txBody>
      </p:sp>
      <p:sp>
        <p:nvSpPr>
          <p:cNvPr id="3" name="TextBox 2">
            <a:extLst>
              <a:ext uri="{FF2B5EF4-FFF2-40B4-BE49-F238E27FC236}">
                <a16:creationId xmlns:a16="http://schemas.microsoft.com/office/drawing/2014/main" id="{AD0E203E-2BA4-D340-8C53-F207397B7E18}"/>
              </a:ext>
            </a:extLst>
          </p:cNvPr>
          <p:cNvSpPr txBox="1"/>
          <p:nvPr/>
        </p:nvSpPr>
        <p:spPr>
          <a:xfrm>
            <a:off x="7142202" y="638264"/>
            <a:ext cx="1056700" cy="369332"/>
          </a:xfrm>
          <a:prstGeom prst="rect">
            <a:avLst/>
          </a:prstGeom>
          <a:noFill/>
        </p:spPr>
        <p:txBody>
          <a:bodyPr wrap="none" rtlCol="0">
            <a:spAutoFit/>
          </a:bodyPr>
          <a:lstStyle/>
          <a:p>
            <a:r>
              <a:rPr lang="en-US" dirty="0"/>
              <a:t>ca. 3km </a:t>
            </a:r>
          </a:p>
        </p:txBody>
      </p:sp>
    </p:spTree>
    <p:extLst>
      <p:ext uri="{BB962C8B-B14F-4D97-AF65-F5344CB8AC3E}">
        <p14:creationId xmlns:p14="http://schemas.microsoft.com/office/powerpoint/2010/main" val="412027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par>
                          <p:cTn id="11" fill="hold">
                            <p:stCondLst>
                              <p:cond delay="500"/>
                            </p:stCondLst>
                            <p:childTnLst>
                              <p:par>
                                <p:cTn id="12" presetID="9" presetClass="entr" presetSubtype="0" fill="hold" nodeType="afterEffect">
                                  <p:stCondLst>
                                    <p:cond delay="100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animBg="1"/>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D6FB40-5BE8-4E4D-84F2-184E18E00E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070" y="975395"/>
            <a:ext cx="6578930" cy="4553570"/>
          </a:xfrm>
          <a:prstGeom prst="rect">
            <a:avLst/>
          </a:prstGeom>
        </p:spPr>
      </p:pic>
      <p:sp>
        <p:nvSpPr>
          <p:cNvPr id="2" name="Title 1"/>
          <p:cNvSpPr>
            <a:spLocks noGrp="1"/>
          </p:cNvSpPr>
          <p:nvPr>
            <p:ph type="title"/>
          </p:nvPr>
        </p:nvSpPr>
        <p:spPr/>
        <p:txBody>
          <a:bodyPr>
            <a:noAutofit/>
          </a:bodyPr>
          <a:lstStyle/>
          <a:p>
            <a:r>
              <a:rPr lang="en-US" sz="3200" u="sng" dirty="0">
                <a:solidFill>
                  <a:srgbClr val="FF0000"/>
                </a:solidFill>
                <a:latin typeface="Garamond" panose="02020404030301010803" pitchFamily="18" charset="0"/>
              </a:rPr>
              <a:t>EIC: </a:t>
            </a:r>
            <a:r>
              <a:rPr lang="en-US" sz="3200" u="sng" dirty="0" err="1">
                <a:solidFill>
                  <a:srgbClr val="FF0000"/>
                </a:solidFill>
                <a:latin typeface="Garamond" panose="02020404030301010803" pitchFamily="18" charset="0"/>
              </a:rPr>
              <a:t>eRHIC</a:t>
            </a:r>
            <a:endParaRPr lang="en-US" sz="3200" u="sng" dirty="0">
              <a:solidFill>
                <a:srgbClr val="FF0000"/>
              </a:solidFill>
              <a:latin typeface="Garamond" panose="02020404030301010803" pitchFamily="18" charset="0"/>
            </a:endParaRPr>
          </a:p>
        </p:txBody>
      </p:sp>
      <p:sp>
        <p:nvSpPr>
          <p:cNvPr id="5" name="Slide Number Placeholder 4"/>
          <p:cNvSpPr>
            <a:spLocks noGrp="1"/>
          </p:cNvSpPr>
          <p:nvPr>
            <p:ph type="sldNum" sz="quarter" idx="12"/>
          </p:nvPr>
        </p:nvSpPr>
        <p:spPr/>
        <p:txBody>
          <a:bodyPr/>
          <a:lstStyle/>
          <a:p>
            <a:fld id="{07E1C93C-5050-FC42-8F10-D22D4F119D13}" type="slidenum">
              <a:rPr lang="en-US" smtClean="0"/>
              <a:pPr/>
              <a:t>54</a:t>
            </a:fld>
            <a:endParaRPr lang="en-US" dirty="0"/>
          </a:p>
        </p:txBody>
      </p:sp>
      <p:sp>
        <p:nvSpPr>
          <p:cNvPr id="37" name="Rectangle 36"/>
          <p:cNvSpPr/>
          <p:nvPr/>
        </p:nvSpPr>
        <p:spPr>
          <a:xfrm>
            <a:off x="0" y="853259"/>
            <a:ext cx="3369192" cy="1292662"/>
          </a:xfrm>
          <a:prstGeom prst="rect">
            <a:avLst/>
          </a:prstGeom>
        </p:spPr>
        <p:txBody>
          <a:bodyPr wrap="square">
            <a:spAutoFit/>
          </a:bodyPr>
          <a:lstStyle/>
          <a:p>
            <a:pPr marL="215504" indent="-215504">
              <a:buBlip>
                <a:blip r:embed="rId3"/>
              </a:buBlip>
              <a:defRPr/>
            </a:pPr>
            <a:r>
              <a:rPr lang="en-US" altLang="en-US" sz="1500" b="1" dirty="0">
                <a:latin typeface="Arial" charset="0"/>
                <a:cs typeface="Arial" charset="0"/>
              </a:rPr>
              <a:t>Ion complex</a:t>
            </a:r>
          </a:p>
          <a:p>
            <a:pPr marL="517922" indent="-263129">
              <a:spcBef>
                <a:spcPct val="5000"/>
              </a:spcBef>
              <a:buBlip>
                <a:blip r:embed="rId3"/>
              </a:buBlip>
              <a:defRPr/>
            </a:pPr>
            <a:r>
              <a:rPr lang="en-US" altLang="en-US" sz="1500" dirty="0">
                <a:latin typeface="Arial" charset="0"/>
                <a:cs typeface="Arial" charset="0"/>
              </a:rPr>
              <a:t>Existing RHIC facility</a:t>
            </a:r>
          </a:p>
          <a:p>
            <a:pPr marL="254793">
              <a:spcBef>
                <a:spcPct val="5000"/>
              </a:spcBef>
              <a:defRPr/>
            </a:pPr>
            <a:r>
              <a:rPr lang="en-US" altLang="en-US" sz="1500" dirty="0">
                <a:latin typeface="Arial" charset="0"/>
                <a:cs typeface="Arial" charset="0"/>
                <a:sym typeface="Symbol" pitchFamily="18" charset="2"/>
              </a:rPr>
              <a:t>     and injector complex</a:t>
            </a:r>
          </a:p>
          <a:p>
            <a:pPr marL="517922" indent="-263129">
              <a:spcBef>
                <a:spcPct val="5000"/>
              </a:spcBef>
              <a:buBlip>
                <a:blip r:embed="rId3"/>
              </a:buBlip>
              <a:defRPr/>
            </a:pPr>
            <a:r>
              <a:rPr lang="en-US" altLang="en-US" sz="1500" dirty="0">
                <a:latin typeface="Arial" charset="0"/>
                <a:cs typeface="Arial" charset="0"/>
                <a:sym typeface="Symbol" pitchFamily="18" charset="2"/>
              </a:rPr>
              <a:t>One Collider ring</a:t>
            </a:r>
          </a:p>
          <a:p>
            <a:pPr marL="517922" indent="-263129">
              <a:spcBef>
                <a:spcPct val="5000"/>
              </a:spcBef>
              <a:buBlip>
                <a:blip r:embed="rId3"/>
              </a:buBlip>
              <a:defRPr/>
            </a:pPr>
            <a:r>
              <a:rPr lang="en-US" altLang="en-US" sz="1500" dirty="0">
                <a:latin typeface="Arial" charset="0"/>
                <a:cs typeface="Arial" charset="0"/>
                <a:sym typeface="Symbol" pitchFamily="18" charset="2"/>
              </a:rPr>
              <a:t>Electron cooling</a:t>
            </a:r>
          </a:p>
        </p:txBody>
      </p:sp>
      <p:sp>
        <p:nvSpPr>
          <p:cNvPr id="8" name="Rectangle 7"/>
          <p:cNvSpPr/>
          <p:nvPr/>
        </p:nvSpPr>
        <p:spPr>
          <a:xfrm>
            <a:off x="0" y="2289217"/>
            <a:ext cx="4397892" cy="1535036"/>
          </a:xfrm>
          <a:prstGeom prst="rect">
            <a:avLst/>
          </a:prstGeom>
        </p:spPr>
        <p:txBody>
          <a:bodyPr wrap="square">
            <a:spAutoFit/>
          </a:bodyPr>
          <a:lstStyle/>
          <a:p>
            <a:pPr marL="130969" indent="-130969">
              <a:spcBef>
                <a:spcPts val="1350"/>
              </a:spcBef>
              <a:buBlip>
                <a:blip r:embed="rId3"/>
              </a:buBlip>
              <a:defRPr/>
            </a:pPr>
            <a:r>
              <a:rPr lang="en-US" altLang="en-US" sz="1500" dirty="0">
                <a:latin typeface="Arial" charset="0"/>
                <a:cs typeface="Arial" charset="0"/>
              </a:rPr>
              <a:t> </a:t>
            </a:r>
            <a:r>
              <a:rPr lang="en-US" altLang="en-US" sz="1500" b="1" dirty="0">
                <a:latin typeface="Arial" charset="0"/>
                <a:cs typeface="Arial" charset="0"/>
              </a:rPr>
              <a:t>Electron complex</a:t>
            </a:r>
          </a:p>
          <a:p>
            <a:pPr marL="517922" lvl="1" indent="-263129">
              <a:spcBef>
                <a:spcPct val="5000"/>
              </a:spcBef>
              <a:buBlip>
                <a:blip r:embed="rId3"/>
              </a:buBlip>
              <a:defRPr/>
            </a:pPr>
            <a:r>
              <a:rPr lang="en-US" altLang="en-US" sz="1500" dirty="0">
                <a:latin typeface="Arial" charset="0"/>
                <a:cs typeface="Arial" charset="0"/>
                <a:sym typeface="Symbol" pitchFamily="18" charset="2"/>
              </a:rPr>
              <a:t>New polarized source </a:t>
            </a:r>
          </a:p>
          <a:p>
            <a:pPr marL="254793" lvl="1">
              <a:spcBef>
                <a:spcPct val="5000"/>
              </a:spcBef>
              <a:defRPr/>
            </a:pPr>
            <a:r>
              <a:rPr lang="en-US" altLang="en-US" sz="1500" dirty="0">
                <a:latin typeface="Arial" charset="0"/>
                <a:cs typeface="Arial" charset="0"/>
                <a:sym typeface="Symbol" pitchFamily="18" charset="2"/>
              </a:rPr>
              <a:t>      and </a:t>
            </a:r>
            <a:r>
              <a:rPr lang="en-US" altLang="en-US" sz="1500" dirty="0" err="1">
                <a:latin typeface="Arial" charset="0"/>
                <a:cs typeface="Arial" charset="0"/>
                <a:sym typeface="Symbol" pitchFamily="18" charset="2"/>
              </a:rPr>
              <a:t>linac</a:t>
            </a:r>
            <a:r>
              <a:rPr lang="en-US" altLang="en-US" sz="1500" dirty="0">
                <a:latin typeface="Arial" charset="0"/>
                <a:cs typeface="Arial" charset="0"/>
                <a:sym typeface="Symbol" pitchFamily="18" charset="2"/>
              </a:rPr>
              <a:t> </a:t>
            </a:r>
          </a:p>
          <a:p>
            <a:pPr marL="517922" lvl="1" indent="-263129">
              <a:spcBef>
                <a:spcPct val="5000"/>
              </a:spcBef>
              <a:buBlip>
                <a:blip r:embed="rId3"/>
              </a:buBlip>
              <a:defRPr/>
            </a:pPr>
            <a:r>
              <a:rPr lang="en-US" altLang="en-US" sz="1500" dirty="0">
                <a:latin typeface="Arial" charset="0"/>
                <a:cs typeface="Arial" charset="0"/>
                <a:sym typeface="Symbol" pitchFamily="18" charset="2"/>
              </a:rPr>
              <a:t>New electron </a:t>
            </a:r>
          </a:p>
          <a:p>
            <a:pPr marL="254793" lvl="1">
              <a:spcBef>
                <a:spcPct val="5000"/>
              </a:spcBef>
              <a:defRPr/>
            </a:pPr>
            <a:r>
              <a:rPr lang="en-US" altLang="en-US" sz="1500" dirty="0">
                <a:latin typeface="Arial" charset="0"/>
                <a:cs typeface="Arial" charset="0"/>
                <a:sym typeface="Symbol" pitchFamily="18" charset="2"/>
              </a:rPr>
              <a:t>     accelerator ring</a:t>
            </a:r>
          </a:p>
          <a:p>
            <a:pPr marL="517922" lvl="1" indent="-263129">
              <a:spcBef>
                <a:spcPct val="5000"/>
              </a:spcBef>
              <a:buBlip>
                <a:blip r:embed="rId3"/>
              </a:buBlip>
              <a:defRPr/>
            </a:pPr>
            <a:r>
              <a:rPr lang="en-US" altLang="en-US" sz="1500" dirty="0">
                <a:latin typeface="Arial" charset="0"/>
                <a:cs typeface="Arial" charset="0"/>
                <a:sym typeface="Symbol" pitchFamily="18" charset="2"/>
              </a:rPr>
              <a:t>New Storage ring</a:t>
            </a:r>
          </a:p>
        </p:txBody>
      </p:sp>
      <p:sp>
        <p:nvSpPr>
          <p:cNvPr id="6" name="TextBox 5">
            <a:extLst>
              <a:ext uri="{FF2B5EF4-FFF2-40B4-BE49-F238E27FC236}">
                <a16:creationId xmlns:a16="http://schemas.microsoft.com/office/drawing/2014/main" id="{4BB8E2BB-A5B5-074C-95BE-02DFF0E292A9}"/>
              </a:ext>
            </a:extLst>
          </p:cNvPr>
          <p:cNvSpPr txBox="1"/>
          <p:nvPr/>
        </p:nvSpPr>
        <p:spPr>
          <a:xfrm>
            <a:off x="176072" y="5651101"/>
            <a:ext cx="8597225" cy="923330"/>
          </a:xfrm>
          <a:prstGeom prst="rect">
            <a:avLst/>
          </a:prstGeom>
          <a:noFill/>
        </p:spPr>
        <p:txBody>
          <a:bodyPr wrap="none" rtlCol="0">
            <a:spAutoFit/>
          </a:bodyPr>
          <a:lstStyle/>
          <a:p>
            <a:r>
              <a:rPr lang="en-US" dirty="0"/>
              <a:t>Key challenges: </a:t>
            </a:r>
            <a:r>
              <a:rPr lang="en-US" dirty="0">
                <a:solidFill>
                  <a:srgbClr val="FF0000"/>
                </a:solidFill>
              </a:rPr>
              <a:t>fast injection [swap out at top energy], polarization, fast bunched </a:t>
            </a:r>
          </a:p>
          <a:p>
            <a:r>
              <a:rPr lang="en-US" dirty="0">
                <a:solidFill>
                  <a:srgbClr val="FF0000"/>
                </a:solidFill>
              </a:rPr>
              <a:t>                           beam cooling, Crab cavities, Interaction Region magnets and SR,</a:t>
            </a:r>
          </a:p>
          <a:p>
            <a:r>
              <a:rPr lang="en-US" dirty="0">
                <a:solidFill>
                  <a:srgbClr val="FF0000"/>
                </a:solidFill>
              </a:rPr>
              <a:t>                           polarization preservation and ERLs [cooling]</a:t>
            </a:r>
          </a:p>
        </p:txBody>
      </p:sp>
      <p:pic>
        <p:nvPicPr>
          <p:cNvPr id="10" name="Picture 9">
            <a:extLst>
              <a:ext uri="{FF2B5EF4-FFF2-40B4-BE49-F238E27FC236}">
                <a16:creationId xmlns:a16="http://schemas.microsoft.com/office/drawing/2014/main" id="{2CA99C0E-2DC1-4D43-9FAC-DD9D564D31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65" y="977638"/>
            <a:ext cx="9104610" cy="4560319"/>
          </a:xfrm>
          <a:prstGeom prst="rect">
            <a:avLst/>
          </a:prstGeom>
        </p:spPr>
      </p:pic>
    </p:spTree>
    <p:extLst>
      <p:ext uri="{BB962C8B-B14F-4D97-AF65-F5344CB8AC3E}">
        <p14:creationId xmlns:p14="http://schemas.microsoft.com/office/powerpoint/2010/main" val="206633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FDE21E7-2B17-384D-B6D7-75C7B4A37447}"/>
              </a:ext>
            </a:extLst>
          </p:cNvPr>
          <p:cNvSpPr txBox="1"/>
          <p:nvPr/>
        </p:nvSpPr>
        <p:spPr>
          <a:xfrm>
            <a:off x="1963160" y="4886247"/>
            <a:ext cx="2943881" cy="646331"/>
          </a:xfrm>
          <a:prstGeom prst="rect">
            <a:avLst/>
          </a:prstGeom>
          <a:noFill/>
          <a:ln>
            <a:solidFill>
              <a:schemeClr val="tx1"/>
            </a:solidFill>
          </a:ln>
        </p:spPr>
        <p:txBody>
          <a:bodyPr wrap="square" rtlCol="0">
            <a:spAutoFit/>
          </a:bodyPr>
          <a:lstStyle/>
          <a:p>
            <a:pPr algn="ctr"/>
            <a:r>
              <a:rPr lang="en-GB" dirty="0"/>
              <a:t>Different  Size Variations: </a:t>
            </a:r>
            <a:r>
              <a:rPr lang="en-GB" dirty="0" err="1"/>
              <a:t>e.g</a:t>
            </a:r>
            <a:r>
              <a:rPr lang="en-GB" dirty="0"/>
              <a:t> </a:t>
            </a:r>
            <a:r>
              <a:rPr lang="en-GB" dirty="0" err="1"/>
              <a:t>LHeC</a:t>
            </a:r>
            <a:endParaRPr lang="en-GB" dirty="0"/>
          </a:p>
        </p:txBody>
      </p:sp>
      <p:pic>
        <p:nvPicPr>
          <p:cNvPr id="11" name="Picture 10"/>
          <p:cNvPicPr>
            <a:picLocks noChangeAspect="1"/>
          </p:cNvPicPr>
          <p:nvPr/>
        </p:nvPicPr>
        <p:blipFill>
          <a:blip r:embed="rId3"/>
          <a:stretch>
            <a:fillRect/>
          </a:stretch>
        </p:blipFill>
        <p:spPr>
          <a:xfrm>
            <a:off x="926511" y="1930111"/>
            <a:ext cx="4401697" cy="2740492"/>
          </a:xfrm>
          <a:prstGeom prst="rect">
            <a:avLst/>
          </a:prstGeom>
          <a:ln>
            <a:solidFill>
              <a:schemeClr val="bg1">
                <a:lumMod val="75000"/>
              </a:schemeClr>
            </a:solidFill>
          </a:ln>
        </p:spPr>
      </p:pic>
      <p:sp>
        <p:nvSpPr>
          <p:cNvPr id="16" name="Text Box 7"/>
          <p:cNvSpPr txBox="1">
            <a:spLocks noChangeArrowheads="1"/>
          </p:cNvSpPr>
          <p:nvPr/>
        </p:nvSpPr>
        <p:spPr bwMode="auto">
          <a:xfrm>
            <a:off x="5905501" y="1282162"/>
            <a:ext cx="3238500" cy="1938922"/>
          </a:xfrm>
          <a:prstGeom prst="rect">
            <a:avLst/>
          </a:prstGeom>
          <a:noFill/>
          <a:ln w="9525">
            <a:noFill/>
            <a:miter lim="800000"/>
            <a:headEnd/>
            <a:tailEnd/>
          </a:ln>
        </p:spPr>
        <p:txBody>
          <a:bodyPr wrap="square" lIns="91369" tIns="45685" rIns="91369" bIns="45685">
            <a:prstTxWarp prst="textNoShape">
              <a:avLst/>
            </a:prstTxWarp>
            <a:spAutoFit/>
          </a:bodyPr>
          <a:lstStyle/>
          <a:p>
            <a:pPr defTabSz="914400" fontAlgn="base">
              <a:spcBef>
                <a:spcPct val="0"/>
              </a:spcBef>
              <a:spcAft>
                <a:spcPct val="0"/>
              </a:spcAft>
            </a:pPr>
            <a:r>
              <a:rPr lang="en-US" sz="2400" dirty="0">
                <a:solidFill>
                  <a:srgbClr val="3333CC"/>
                </a:solidFill>
                <a:latin typeface="Times New Roman" charset="0"/>
                <a:ea typeface="ＭＳ Ｐゴシック" charset="-128"/>
                <a:cs typeface="ＭＳ Ｐゴシック" charset="-128"/>
                <a:sym typeface="Wingdings" charset="2"/>
              </a:rPr>
              <a:t>Two 1 km long, 10 </a:t>
            </a:r>
            <a:r>
              <a:rPr lang="en-US" sz="2400" dirty="0" err="1">
                <a:solidFill>
                  <a:srgbClr val="3333CC"/>
                </a:solidFill>
                <a:latin typeface="Times New Roman" charset="0"/>
                <a:ea typeface="ＭＳ Ｐゴシック" charset="-128"/>
                <a:cs typeface="ＭＳ Ｐゴシック" charset="-128"/>
                <a:sym typeface="Wingdings" charset="2"/>
              </a:rPr>
              <a:t>GeV</a:t>
            </a:r>
            <a:r>
              <a:rPr lang="en-US" sz="2400" dirty="0">
                <a:solidFill>
                  <a:srgbClr val="3333CC"/>
                </a:solidFill>
                <a:latin typeface="Times New Roman" charset="0"/>
                <a:ea typeface="ＭＳ Ｐゴシック" charset="-128"/>
                <a:cs typeface="ＭＳ Ｐゴシック" charset="-128"/>
                <a:sym typeface="Wingdings" charset="2"/>
              </a:rPr>
              <a:t> </a:t>
            </a:r>
          </a:p>
          <a:p>
            <a:pPr defTabSz="914400" fontAlgn="base">
              <a:spcBef>
                <a:spcPct val="0"/>
              </a:spcBef>
              <a:spcAft>
                <a:spcPct val="0"/>
              </a:spcAft>
            </a:pPr>
            <a:r>
              <a:rPr lang="en-US" sz="2400" dirty="0">
                <a:solidFill>
                  <a:srgbClr val="3333CC"/>
                </a:solidFill>
                <a:latin typeface="Times New Roman" charset="0"/>
                <a:ea typeface="ＭＳ Ｐゴシック" charset="-128"/>
                <a:cs typeface="ＭＳ Ｐゴシック" charset="-128"/>
                <a:sym typeface="Wingdings" charset="2"/>
              </a:rPr>
              <a:t>SC LINACs with </a:t>
            </a:r>
          </a:p>
          <a:p>
            <a:pPr defTabSz="914400" fontAlgn="base">
              <a:spcBef>
                <a:spcPct val="0"/>
              </a:spcBef>
              <a:spcAft>
                <a:spcPct val="0"/>
              </a:spcAft>
            </a:pPr>
            <a:r>
              <a:rPr lang="en-US" sz="2400" dirty="0">
                <a:solidFill>
                  <a:srgbClr val="008000"/>
                </a:solidFill>
                <a:latin typeface="Times New Roman" charset="0"/>
                <a:ea typeface="ＭＳ Ｐゴシック" charset="-128"/>
                <a:cs typeface="ＭＳ Ｐゴシック" charset="-128"/>
                <a:sym typeface="Wingdings" charset="2"/>
              </a:rPr>
              <a:t>3 accelerating</a:t>
            </a:r>
            <a:r>
              <a:rPr lang="en-US" sz="2400" dirty="0">
                <a:solidFill>
                  <a:srgbClr val="3333CC"/>
                </a:solidFill>
                <a:latin typeface="Times New Roman" charset="0"/>
                <a:ea typeface="ＭＳ Ｐゴシック" charset="-128"/>
                <a:cs typeface="ＭＳ Ｐゴシック" charset="-128"/>
                <a:sym typeface="Wingdings" charset="2"/>
              </a:rPr>
              <a:t> and </a:t>
            </a:r>
          </a:p>
          <a:p>
            <a:pPr defTabSz="914400" fontAlgn="base">
              <a:spcBef>
                <a:spcPct val="0"/>
              </a:spcBef>
              <a:spcAft>
                <a:spcPts val="600"/>
              </a:spcAft>
            </a:pPr>
            <a:r>
              <a:rPr lang="en-US" sz="2400" dirty="0">
                <a:solidFill>
                  <a:srgbClr val="FF0000"/>
                </a:solidFill>
                <a:latin typeface="Times New Roman" charset="0"/>
                <a:ea typeface="ＭＳ Ｐゴシック" charset="-128"/>
                <a:cs typeface="ＭＳ Ｐゴシック" charset="-128"/>
                <a:sym typeface="Wingdings" charset="2"/>
              </a:rPr>
              <a:t>3 decelerating passes </a:t>
            </a:r>
            <a:r>
              <a:rPr lang="en-US" sz="2400" dirty="0">
                <a:solidFill>
                  <a:srgbClr val="3333CC"/>
                </a:solidFill>
                <a:latin typeface="Times New Roman" charset="0"/>
                <a:ea typeface="ＭＳ Ｐゴシック" charset="-128"/>
                <a:cs typeface="ＭＳ Ｐゴシック" charset="-128"/>
                <a:sym typeface="Wingdings" charset="2"/>
              </a:rPr>
              <a:t>in CW operation </a:t>
            </a:r>
          </a:p>
        </p:txBody>
      </p:sp>
      <p:grpSp>
        <p:nvGrpSpPr>
          <p:cNvPr id="2" name="Group 23"/>
          <p:cNvGrpSpPr>
            <a:grpSpLocks/>
          </p:cNvGrpSpPr>
          <p:nvPr/>
        </p:nvGrpSpPr>
        <p:grpSpPr bwMode="auto">
          <a:xfrm>
            <a:off x="84138" y="771528"/>
            <a:ext cx="9096389" cy="1046163"/>
            <a:chOff x="288" y="720"/>
            <a:chExt cx="5730" cy="659"/>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defTabSz="914400"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659"/>
            </a:xfrm>
            <a:prstGeom prst="rect">
              <a:avLst/>
            </a:prstGeom>
            <a:noFill/>
            <a:ln w="9525">
              <a:noFill/>
              <a:miter lim="800000"/>
              <a:headEnd/>
              <a:tailEnd/>
            </a:ln>
          </p:spPr>
          <p:txBody>
            <a:bodyPr wrap="square" lIns="91369" tIns="45685" rIns="91369" bIns="45685">
              <a:prstTxWarp prst="textNoShape">
                <a:avLst/>
              </a:prstTxWarp>
              <a:spAutoFit/>
            </a:bodyPr>
            <a:lstStyle/>
            <a:p>
              <a:pPr defTabSz="914400" fontAlgn="base">
                <a:spcBef>
                  <a:spcPct val="0"/>
                </a:spcBef>
                <a:spcAft>
                  <a:spcPct val="0"/>
                </a:spcAft>
              </a:pPr>
              <a:r>
                <a:rPr lang="en-US" sz="2600" dirty="0">
                  <a:solidFill>
                    <a:srgbClr val="800000"/>
                  </a:solidFill>
                  <a:latin typeface="Times New Roman" charset="0"/>
                  <a:ea typeface="ＭＳ Ｐゴシック" charset="-128"/>
                  <a:cs typeface="ＭＳ Ｐゴシック" charset="-128"/>
                  <a:sym typeface="Wingdings" charset="2"/>
                </a:rPr>
                <a:t>Super Conducting Recirculating </a:t>
              </a:r>
              <a:r>
                <a:rPr lang="en-US" sz="2600" dirty="0" err="1">
                  <a:solidFill>
                    <a:srgbClr val="800000"/>
                  </a:solidFill>
                  <a:latin typeface="Times New Roman" charset="0"/>
                  <a:ea typeface="ＭＳ Ｐゴシック" charset="-128"/>
                  <a:cs typeface="ＭＳ Ｐゴシック" charset="-128"/>
                  <a:sym typeface="Wingdings" charset="2"/>
                </a:rPr>
                <a:t>Linac</a:t>
              </a:r>
              <a:r>
                <a:rPr lang="en-US" sz="2600" dirty="0">
                  <a:solidFill>
                    <a:srgbClr val="800000"/>
                  </a:solidFill>
                  <a:latin typeface="Times New Roman" charset="0"/>
                  <a:ea typeface="ＭＳ Ｐゴシック" charset="-128"/>
                  <a:cs typeface="ＭＳ Ｐゴシック" charset="-128"/>
                  <a:sym typeface="Wingdings" charset="2"/>
                </a:rPr>
                <a:t> with Energy Recovery</a:t>
              </a:r>
            </a:p>
            <a:p>
              <a:pPr defTabSz="914400" fontAlgn="base">
                <a:spcBef>
                  <a:spcPts val="1200"/>
                </a:spcBef>
                <a:spcAft>
                  <a:spcPct val="0"/>
                </a:spcAft>
              </a:pPr>
              <a:r>
                <a:rPr lang="en-US" sz="2600" dirty="0">
                  <a:latin typeface="Times New Roman" charset="0"/>
                  <a:ea typeface="ＭＳ Ｐゴシック" charset="-128"/>
                  <a:cs typeface="ＭＳ Ｐゴシック" charset="-128"/>
                  <a:sym typeface="Wingdings" charset="2"/>
                </a:rPr>
                <a:t>Choose ⅓ of LHC circumference </a:t>
              </a:r>
              <a:r>
                <a:rPr lang="en-US" sz="2600" dirty="0">
                  <a:latin typeface="Times New Roman" charset="0"/>
                  <a:ea typeface="ＭＳ Ｐゴシック" charset="-128"/>
                  <a:cs typeface="ＭＳ Ｐゴシック" charset="-128"/>
                  <a:sym typeface="Wingdings"/>
                </a:rPr>
                <a:t></a:t>
              </a:r>
              <a:r>
                <a:rPr lang="en-US" sz="2600" dirty="0">
                  <a:latin typeface="Times New Roman" charset="0"/>
                  <a:ea typeface="ＭＳ Ｐゴシック" charset="-128"/>
                  <a:cs typeface="ＭＳ Ｐゴシック" charset="-128"/>
                  <a:sym typeface="Wingdings" charset="2"/>
                </a:rPr>
                <a:t> </a:t>
              </a:r>
            </a:p>
          </p:txBody>
        </p:sp>
      </p:grpSp>
      <p:pic>
        <p:nvPicPr>
          <p:cNvPr id="19" name="Picture 18"/>
          <p:cNvPicPr>
            <a:picLocks noChangeAspect="1"/>
          </p:cNvPicPr>
          <p:nvPr/>
        </p:nvPicPr>
        <p:blipFill>
          <a:blip r:embed="rId4"/>
          <a:stretch>
            <a:fillRect/>
          </a:stretch>
        </p:blipFill>
        <p:spPr>
          <a:xfrm>
            <a:off x="8238937" y="82094"/>
            <a:ext cx="803274" cy="495390"/>
          </a:xfrm>
          <a:prstGeom prst="rect">
            <a:avLst/>
          </a:prstGeom>
        </p:spPr>
      </p:pic>
      <p:sp>
        <p:nvSpPr>
          <p:cNvPr id="15" name="Text Box 7"/>
          <p:cNvSpPr txBox="1">
            <a:spLocks noChangeArrowheads="1"/>
          </p:cNvSpPr>
          <p:nvPr/>
        </p:nvSpPr>
        <p:spPr bwMode="auto">
          <a:xfrm>
            <a:off x="167764" y="5730611"/>
            <a:ext cx="8483613" cy="830926"/>
          </a:xfrm>
          <a:prstGeom prst="rect">
            <a:avLst/>
          </a:prstGeom>
          <a:noFill/>
          <a:ln w="9525">
            <a:noFill/>
            <a:miter lim="800000"/>
            <a:headEnd/>
            <a:tailEnd/>
          </a:ln>
        </p:spPr>
        <p:txBody>
          <a:bodyPr wrap="square" lIns="91369" tIns="45685" rIns="91369" bIns="45685">
            <a:prstTxWarp prst="textNoShape">
              <a:avLst/>
            </a:prstTxWarp>
            <a:spAutoFit/>
          </a:bodyPr>
          <a:lstStyle/>
          <a:p>
            <a:pPr marL="342900" indent="-342900" defTabSz="914400" fontAlgn="base">
              <a:spcBef>
                <a:spcPct val="0"/>
              </a:spcBef>
              <a:spcAft>
                <a:spcPct val="0"/>
              </a:spcAft>
              <a:buFont typeface="Wingdings" charset="0"/>
              <a:buChar char="è"/>
            </a:pPr>
            <a:r>
              <a:rPr lang="en-US" sz="2400" dirty="0">
                <a:solidFill>
                  <a:srgbClr val="0000FF"/>
                </a:solidFill>
                <a:latin typeface="Times New Roman" charset="0"/>
                <a:ea typeface="ＭＳ Ｐゴシック" charset="-128"/>
                <a:cs typeface="ＭＳ Ｐゴシック" charset="-128"/>
                <a:sym typeface="Wingdings"/>
              </a:rPr>
              <a:t>ca. 9 km underground tunnel </a:t>
            </a:r>
          </a:p>
          <a:p>
            <a:pPr defTabSz="914400" fontAlgn="base">
              <a:spcBef>
                <a:spcPct val="0"/>
              </a:spcBef>
              <a:spcAft>
                <a:spcPct val="0"/>
              </a:spcAft>
            </a:pPr>
            <a:r>
              <a:rPr lang="en-US" sz="2400" dirty="0">
                <a:solidFill>
                  <a:srgbClr val="0000FF"/>
                </a:solidFill>
                <a:latin typeface="Times New Roman" charset="0"/>
                <a:ea typeface="ＭＳ Ｐゴシック" charset="-128"/>
                <a:cs typeface="ＭＳ Ｐゴシック" charset="-128"/>
                <a:sym typeface="Wingdings"/>
              </a:rPr>
              <a:t>                      installation</a:t>
            </a:r>
          </a:p>
        </p:txBody>
      </p:sp>
      <p:sp>
        <p:nvSpPr>
          <p:cNvPr id="13" name="Title 1"/>
          <p:cNvSpPr>
            <a:spLocks noGrp="1"/>
          </p:cNvSpPr>
          <p:nvPr>
            <p:ph type="title"/>
          </p:nvPr>
        </p:nvSpPr>
        <p:spPr>
          <a:xfrm>
            <a:off x="363630" y="91996"/>
            <a:ext cx="8091882" cy="855225"/>
          </a:xfrm>
        </p:spPr>
        <p:txBody>
          <a:bodyPr/>
          <a:lstStyle/>
          <a:p>
            <a:pPr eaLnBrk="1" hangingPunct="1"/>
            <a:r>
              <a:rPr lang="en-US" sz="3600" u="sng" dirty="0" err="1">
                <a:solidFill>
                  <a:srgbClr val="FF0000"/>
                </a:solidFill>
                <a:latin typeface="Garamond (Headings)"/>
                <a:cs typeface="Garamond (Headings)"/>
              </a:rPr>
              <a:t>LHeC</a:t>
            </a:r>
            <a:r>
              <a:rPr lang="en-US" sz="3600" u="sng" dirty="0">
                <a:solidFill>
                  <a:srgbClr val="FF0000"/>
                </a:solidFill>
                <a:latin typeface="Garamond (Headings)"/>
                <a:cs typeface="Garamond (Headings)"/>
              </a:rPr>
              <a:t>: A Electron – Hadron Collider</a:t>
            </a:r>
            <a:endParaRPr lang="en-US" sz="2800" u="sng" dirty="0">
              <a:solidFill>
                <a:srgbClr val="FF0000"/>
              </a:solidFill>
              <a:latin typeface="Garamond (Headings)"/>
              <a:cs typeface="Garamond (Headings)"/>
            </a:endParaRPr>
          </a:p>
        </p:txBody>
      </p:sp>
      <p:sp>
        <p:nvSpPr>
          <p:cNvPr id="12" name="Slide Number Placeholder 1">
            <a:extLst>
              <a:ext uri="{FF2B5EF4-FFF2-40B4-BE49-F238E27FC236}">
                <a16:creationId xmlns:a16="http://schemas.microsoft.com/office/drawing/2014/main" id="{AE8B1E16-F4C0-E74B-BC6C-2718FD1188B0}"/>
              </a:ext>
            </a:extLst>
          </p:cNvPr>
          <p:cNvSpPr txBox="1">
            <a:spLocks/>
          </p:cNvSpPr>
          <p:nvPr/>
        </p:nvSpPr>
        <p:spPr>
          <a:xfrm>
            <a:off x="8767188" y="655141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smtClean="0">
                <a:solidFill>
                  <a:srgbClr val="000000"/>
                </a:solidFill>
                <a:latin typeface="Arial"/>
              </a:rPr>
              <a:pPr/>
              <a:t>55</a:t>
            </a:fld>
            <a:endParaRPr lang="en-US" sz="1200" dirty="0">
              <a:solidFill>
                <a:srgbClr val="000000"/>
              </a:solidFill>
              <a:latin typeface="Arial"/>
            </a:endParaRPr>
          </a:p>
        </p:txBody>
      </p:sp>
      <p:pic>
        <p:nvPicPr>
          <p:cNvPr id="14" name="Picture 2">
            <a:extLst>
              <a:ext uri="{FF2B5EF4-FFF2-40B4-BE49-F238E27FC236}">
                <a16:creationId xmlns:a16="http://schemas.microsoft.com/office/drawing/2014/main" id="{9D9E65CA-DA60-044E-894B-F0F25065321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387" t="7791" r="46623" b="4167"/>
          <a:stretch/>
        </p:blipFill>
        <p:spPr bwMode="auto">
          <a:xfrm>
            <a:off x="5060733" y="3221084"/>
            <a:ext cx="4033930" cy="3330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6" name="Table 25"/>
          <p:cNvGraphicFramePr>
            <a:graphicFrameLocks noGrp="1"/>
          </p:cNvGraphicFramePr>
          <p:nvPr>
            <p:extLst>
              <p:ext uri="{D42A27DB-BD31-4B8C-83A1-F6EECF244321}">
                <p14:modId xmlns:p14="http://schemas.microsoft.com/office/powerpoint/2010/main" val="75064737"/>
              </p:ext>
            </p:extLst>
          </p:nvPr>
        </p:nvGraphicFramePr>
        <p:xfrm>
          <a:off x="72216" y="1264624"/>
          <a:ext cx="6110286" cy="3688080"/>
        </p:xfrm>
        <a:graphic>
          <a:graphicData uri="http://schemas.openxmlformats.org/drawingml/2006/table">
            <a:tbl>
              <a:tblPr firstRow="1" bandRow="1"/>
              <a:tblGrid>
                <a:gridCol w="3277985">
                  <a:extLst>
                    <a:ext uri="{9D8B030D-6E8A-4147-A177-3AD203B41FA5}">
                      <a16:colId xmlns:a16="http://schemas.microsoft.com/office/drawing/2014/main" val="20000"/>
                    </a:ext>
                  </a:extLst>
                </a:gridCol>
                <a:gridCol w="1210851">
                  <a:extLst>
                    <a:ext uri="{9D8B030D-6E8A-4147-A177-3AD203B41FA5}">
                      <a16:colId xmlns:a16="http://schemas.microsoft.com/office/drawing/2014/main" val="20001"/>
                    </a:ext>
                  </a:extLst>
                </a:gridCol>
                <a:gridCol w="1621450">
                  <a:extLst>
                    <a:ext uri="{9D8B030D-6E8A-4147-A177-3AD203B41FA5}">
                      <a16:colId xmlns:a16="http://schemas.microsoft.com/office/drawing/2014/main" val="20002"/>
                    </a:ext>
                  </a:extLst>
                </a:gridCol>
              </a:tblGrid>
              <a:tr h="222706">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r>
                        <a:rPr lang="en-US" sz="1600" dirty="0">
                          <a:solidFill>
                            <a:srgbClr val="008000"/>
                          </a:solidFill>
                        </a:rPr>
                        <a:t>10</a:t>
                      </a:r>
                      <a:r>
                        <a:rPr lang="en-US" sz="1600" baseline="30000" dirty="0">
                          <a:solidFill>
                            <a:srgbClr val="008000"/>
                          </a:solidFill>
                        </a:rPr>
                        <a:t>34</a:t>
                      </a:r>
                      <a:r>
                        <a:rPr lang="en-US" sz="1600" dirty="0">
                          <a:solidFill>
                            <a:srgbClr val="008000"/>
                          </a:solidFill>
                        </a:rPr>
                        <a:t> cm</a:t>
                      </a:r>
                      <a:r>
                        <a:rPr lang="en-US" sz="1600" baseline="30000" dirty="0">
                          <a:solidFill>
                            <a:srgbClr val="008000"/>
                          </a:solidFill>
                        </a:rPr>
                        <a:t>-2 </a:t>
                      </a:r>
                      <a:r>
                        <a:rPr lang="en-US" sz="1600" dirty="0">
                          <a:solidFill>
                            <a:srgbClr val="008000"/>
                          </a:solidFill>
                        </a:rPr>
                        <a:t>s</a:t>
                      </a:r>
                      <a:r>
                        <a:rPr lang="en-US" sz="1600" baseline="30000" dirty="0">
                          <a:solidFill>
                            <a:srgbClr val="008000"/>
                          </a:solidFill>
                        </a:rPr>
                        <a:t>-1 </a:t>
                      </a:r>
                      <a:r>
                        <a:rPr lang="en-US" sz="1600" dirty="0">
                          <a:solidFill>
                            <a:srgbClr val="008000"/>
                          </a:solidFill>
                        </a:rPr>
                        <a:t>Luminosity reach</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r"/>
                      <a:r>
                        <a:rPr lang="en-US" sz="1600" dirty="0">
                          <a:solidFill>
                            <a:schemeClr val="tx1"/>
                          </a:solidFill>
                        </a:rPr>
                        <a:t>PROTONS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r"/>
                      <a:r>
                        <a:rPr lang="en-US" sz="1600" dirty="0">
                          <a:solidFill>
                            <a:schemeClr val="tx1"/>
                          </a:solidFill>
                        </a:rPr>
                        <a:t>ELECTRONS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Beam Energy [</a:t>
                      </a:r>
                      <a:r>
                        <a:rPr lang="en-US" sz="1600" dirty="0" err="1">
                          <a:solidFill>
                            <a:schemeClr val="bg1"/>
                          </a:solidFill>
                        </a:rPr>
                        <a:t>GeV</a:t>
                      </a:r>
                      <a:r>
                        <a:rPr lang="en-US" sz="1600" dirty="0">
                          <a:solidFill>
                            <a:schemeClr val="bg1"/>
                          </a:solidFill>
                        </a:rPr>
                        <a:t>]</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7000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60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Luminosity [10</a:t>
                      </a:r>
                      <a:r>
                        <a:rPr lang="en-US" sz="1600" baseline="30000" dirty="0">
                          <a:solidFill>
                            <a:schemeClr val="bg1"/>
                          </a:solidFill>
                        </a:rPr>
                        <a:t>33</a:t>
                      </a:r>
                      <a:r>
                        <a:rPr lang="en-US" sz="1600" dirty="0">
                          <a:solidFill>
                            <a:schemeClr val="bg1"/>
                          </a:solidFill>
                        </a:rPr>
                        <a:t>cm</a:t>
                      </a:r>
                      <a:r>
                        <a:rPr lang="en-US" sz="1600" baseline="30000" dirty="0">
                          <a:solidFill>
                            <a:schemeClr val="bg1"/>
                          </a:solidFill>
                        </a:rPr>
                        <a:t>-2</a:t>
                      </a:r>
                      <a:r>
                        <a:rPr lang="en-US" sz="1600" dirty="0">
                          <a:solidFill>
                            <a:schemeClr val="bg1"/>
                          </a:solidFill>
                        </a:rPr>
                        <a:t>s</a:t>
                      </a:r>
                      <a:r>
                        <a:rPr lang="en-US" sz="1600" baseline="30000" dirty="0">
                          <a:solidFill>
                            <a:schemeClr val="bg1"/>
                          </a:solidFill>
                        </a:rPr>
                        <a:t>-1</a:t>
                      </a:r>
                      <a:r>
                        <a:rPr lang="en-US" sz="1600" dirty="0">
                          <a:solidFill>
                            <a:schemeClr val="bg1"/>
                          </a:solidFill>
                        </a:rPr>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008000"/>
                          </a:solidFill>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008000"/>
                          </a:solidFill>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Normalized </a:t>
                      </a:r>
                      <a:r>
                        <a:rPr lang="en-US" sz="1600" dirty="0" err="1">
                          <a:solidFill>
                            <a:schemeClr val="bg1"/>
                          </a:solidFill>
                        </a:rPr>
                        <a:t>emittance</a:t>
                      </a:r>
                      <a:r>
                        <a:rPr lang="en-US" sz="1600" dirty="0">
                          <a:solidFill>
                            <a:schemeClr val="bg1"/>
                          </a:solidFill>
                        </a:rPr>
                        <a:t> </a:t>
                      </a:r>
                      <a:r>
                        <a:rPr lang="en-US" sz="1600" dirty="0" err="1">
                          <a:solidFill>
                            <a:schemeClr val="bg1"/>
                          </a:solidFill>
                          <a:latin typeface="Symbol" charset="2"/>
                          <a:cs typeface="Symbol" charset="2"/>
                        </a:rPr>
                        <a:t>ge</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a:t>
                      </a:r>
                      <a:r>
                        <a:rPr lang="en-US" sz="1600" dirty="0">
                          <a:solidFill>
                            <a:schemeClr val="bg1"/>
                          </a:solidFill>
                          <a:latin typeface="Symbol" charset="2"/>
                          <a:cs typeface="Symbol" charset="2"/>
                        </a:rPr>
                        <a:t>m</a:t>
                      </a:r>
                      <a:r>
                        <a:rPr lang="en-US" sz="1600" dirty="0">
                          <a:solidFill>
                            <a:schemeClr val="bg1"/>
                          </a:solidFill>
                        </a:rPr>
                        <a:t>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20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Beta </a:t>
                      </a:r>
                      <a:r>
                        <a:rPr lang="en-US" sz="1600" dirty="0" err="1">
                          <a:solidFill>
                            <a:schemeClr val="bg1"/>
                          </a:solidFill>
                        </a:rPr>
                        <a:t>Funtion</a:t>
                      </a:r>
                      <a:r>
                        <a:rPr lang="en-US" sz="1600" dirty="0">
                          <a:solidFill>
                            <a:schemeClr val="bg1"/>
                          </a:solidFill>
                        </a:rPr>
                        <a:t> </a:t>
                      </a:r>
                      <a:r>
                        <a:rPr lang="en-US" sz="1600" dirty="0">
                          <a:solidFill>
                            <a:schemeClr val="bg1"/>
                          </a:solidFill>
                          <a:latin typeface="Symbol" charset="2"/>
                          <a:cs typeface="Symbol" charset="2"/>
                        </a:rPr>
                        <a:t>b</a:t>
                      </a:r>
                      <a:r>
                        <a:rPr lang="en-US" sz="1600" baseline="30000" dirty="0">
                          <a:solidFill>
                            <a:schemeClr val="bg1"/>
                          </a:solidFill>
                          <a:latin typeface="Symbol" charset="2"/>
                          <a:cs typeface="Symbol" charset="2"/>
                        </a:rPr>
                        <a:t>*</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0.05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0.10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err="1">
                          <a:solidFill>
                            <a:schemeClr val="bg1"/>
                          </a:solidFill>
                        </a:rPr>
                        <a:t>rms</a:t>
                      </a:r>
                      <a:r>
                        <a:rPr lang="en-US" sz="1600" dirty="0">
                          <a:solidFill>
                            <a:schemeClr val="bg1"/>
                          </a:solidFill>
                        </a:rPr>
                        <a:t> Beam size </a:t>
                      </a:r>
                      <a:r>
                        <a:rPr lang="en-US" sz="1600" dirty="0">
                          <a:solidFill>
                            <a:schemeClr val="bg1"/>
                          </a:solidFill>
                          <a:latin typeface="Symbol" charset="2"/>
                          <a:cs typeface="Symbol" charset="2"/>
                        </a:rPr>
                        <a:t>s</a:t>
                      </a:r>
                      <a:r>
                        <a:rPr lang="en-US" sz="1600" baseline="30000" dirty="0">
                          <a:solidFill>
                            <a:schemeClr val="bg1"/>
                          </a:solidFill>
                          <a:latin typeface="Symbol" charset="2"/>
                          <a:cs typeface="Symbol" charset="2"/>
                        </a:rPr>
                        <a:t>*</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a:t>
                      </a:r>
                      <a:r>
                        <a:rPr lang="en-US" sz="1600" dirty="0">
                          <a:solidFill>
                            <a:schemeClr val="bg1"/>
                          </a:solidFill>
                          <a:latin typeface="Symbol" charset="2"/>
                          <a:cs typeface="Symbol" charset="2"/>
                        </a:rPr>
                        <a:t>m</a:t>
                      </a:r>
                      <a:r>
                        <a:rPr lang="en-US" sz="1600" dirty="0">
                          <a:solidFill>
                            <a:schemeClr val="bg1"/>
                          </a:solidFill>
                        </a:rPr>
                        <a:t>m]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l" defTabSz="457150" rtl="0" eaLnBrk="1" fontAlgn="auto" latinLnBrk="0" hangingPunct="1">
                        <a:lnSpc>
                          <a:spcPct val="100000"/>
                        </a:lnSpc>
                        <a:spcBef>
                          <a:spcPts val="0"/>
                        </a:spcBef>
                        <a:spcAft>
                          <a:spcPts val="0"/>
                        </a:spcAft>
                        <a:buClrTx/>
                        <a:buSzTx/>
                        <a:buFontTx/>
                        <a:buNone/>
                        <a:tabLst/>
                        <a:defRPr/>
                      </a:pPr>
                      <a:r>
                        <a:rPr lang="en-US" sz="1600" dirty="0" err="1">
                          <a:solidFill>
                            <a:schemeClr val="bg1"/>
                          </a:solidFill>
                        </a:rPr>
                        <a:t>rms</a:t>
                      </a:r>
                      <a:r>
                        <a:rPr lang="en-US" sz="1600" dirty="0">
                          <a:solidFill>
                            <a:schemeClr val="bg1"/>
                          </a:solidFill>
                        </a:rPr>
                        <a:t> Beam divergence </a:t>
                      </a:r>
                      <a:r>
                        <a:rPr lang="en-US" sz="1600" dirty="0">
                          <a:solidFill>
                            <a:schemeClr val="bg1"/>
                          </a:solidFill>
                          <a:latin typeface="Symbol" charset="2"/>
                          <a:cs typeface="Symbol" charset="2"/>
                        </a:rPr>
                        <a:t>s’</a:t>
                      </a:r>
                      <a:r>
                        <a:rPr lang="en-US" sz="1600" baseline="30000" dirty="0">
                          <a:solidFill>
                            <a:schemeClr val="bg1"/>
                          </a:solidFill>
                          <a:latin typeface="Symbol" charset="2"/>
                          <a:cs typeface="Symbol" charset="2"/>
                        </a:rPr>
                        <a:t>*</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a:t>
                      </a:r>
                      <a:r>
                        <a:rPr lang="en-US" sz="1600" dirty="0" err="1">
                          <a:solidFill>
                            <a:schemeClr val="bg1"/>
                          </a:solidFill>
                          <a:latin typeface="Symbol" charset="2"/>
                          <a:cs typeface="Symbol" charset="2"/>
                        </a:rPr>
                        <a:t>m</a:t>
                      </a:r>
                      <a:r>
                        <a:rPr lang="en-US" sz="1600" dirty="0" err="1">
                          <a:solidFill>
                            <a:schemeClr val="bg1"/>
                          </a:solidFill>
                          <a:latin typeface="+mn-lt"/>
                          <a:cs typeface="+mn-cs"/>
                        </a:rPr>
                        <a:t>rad</a:t>
                      </a:r>
                      <a:r>
                        <a:rPr lang="en-US" sz="1600" dirty="0">
                          <a:solidFill>
                            <a:schemeClr val="bg1"/>
                          </a:solidFill>
                        </a:rPr>
                        <a: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80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40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Beam Current @ IP[mA]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1112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Spacing [ns]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Population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2.2*10</a:t>
                      </a:r>
                      <a:r>
                        <a:rPr lang="en-US" sz="1600" b="1" baseline="30000" dirty="0">
                          <a:solidFill>
                            <a:srgbClr val="FF0000"/>
                          </a:solidFill>
                        </a:rPr>
                        <a:t>11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solidFill>
                            <a:srgbClr val="FF0000"/>
                          </a:solidFill>
                        </a:rPr>
                        <a:t>4*10</a:t>
                      </a:r>
                      <a:r>
                        <a:rPr lang="en-US" sz="1600" b="1" baseline="30000" dirty="0">
                          <a:solidFill>
                            <a:srgbClr val="FF0000"/>
                          </a:solidFill>
                        </a:rPr>
                        <a:t>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080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charge [</a:t>
                      </a:r>
                      <a:r>
                        <a:rPr lang="en-US" sz="1600" dirty="0" err="1">
                          <a:solidFill>
                            <a:schemeClr val="bg1"/>
                          </a:solidFill>
                        </a:rPr>
                        <a:t>nC</a:t>
                      </a:r>
                      <a:r>
                        <a:rPr lang="en-US" sz="1600" dirty="0">
                          <a:solidFill>
                            <a:schemeClr val="bg1"/>
                          </a:solidFill>
                        </a:rPr>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35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r>
                        <a:rPr lang="en-US" sz="1600" b="1" dirty="0"/>
                        <a:t>0.64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022044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dissolv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p:bldP spid="1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4DF7E1-F5AF-7C4F-B76D-36E70E94D8E2}"/>
              </a:ext>
            </a:extLst>
          </p:cNvPr>
          <p:cNvPicPr>
            <a:picLocks noChangeAspect="1"/>
          </p:cNvPicPr>
          <p:nvPr/>
        </p:nvPicPr>
        <p:blipFill>
          <a:blip r:embed="rId2"/>
          <a:stretch>
            <a:fillRect/>
          </a:stretch>
        </p:blipFill>
        <p:spPr>
          <a:xfrm>
            <a:off x="0" y="743289"/>
            <a:ext cx="9144000" cy="5543550"/>
          </a:xfrm>
          <a:prstGeom prst="rect">
            <a:avLst/>
          </a:prstGeom>
        </p:spPr>
      </p:pic>
      <p:sp>
        <p:nvSpPr>
          <p:cNvPr id="5" name="Title 1">
            <a:extLst>
              <a:ext uri="{FF2B5EF4-FFF2-40B4-BE49-F238E27FC236}">
                <a16:creationId xmlns:a16="http://schemas.microsoft.com/office/drawing/2014/main" id="{7BEE7415-CEA3-D34C-9BEF-90680403B4AB}"/>
              </a:ext>
            </a:extLst>
          </p:cNvPr>
          <p:cNvSpPr>
            <a:spLocks noGrp="1"/>
          </p:cNvSpPr>
          <p:nvPr>
            <p:ph type="title"/>
          </p:nvPr>
        </p:nvSpPr>
        <p:spPr>
          <a:xfrm>
            <a:off x="363629" y="-15584"/>
            <a:ext cx="8742271" cy="855225"/>
          </a:xfrm>
        </p:spPr>
        <p:txBody>
          <a:bodyPr/>
          <a:lstStyle/>
          <a:p>
            <a:pPr eaLnBrk="1" hangingPunct="1"/>
            <a:r>
              <a:rPr lang="en-US" sz="3600" u="sng" dirty="0">
                <a:solidFill>
                  <a:srgbClr val="FF0000"/>
                </a:solidFill>
                <a:latin typeface="Garamond (Headings)"/>
                <a:cs typeface="Garamond (Headings)"/>
              </a:rPr>
              <a:t>FCC in China: </a:t>
            </a:r>
            <a:r>
              <a:rPr lang="en-US" sz="3600" u="sng" dirty="0" err="1">
                <a:solidFill>
                  <a:srgbClr val="FF0000"/>
                </a:solidFill>
                <a:latin typeface="Garamond (Headings)"/>
                <a:cs typeface="Garamond (Headings)"/>
              </a:rPr>
              <a:t>SppC</a:t>
            </a:r>
            <a:r>
              <a:rPr lang="en-US" sz="3600" u="sng" dirty="0">
                <a:solidFill>
                  <a:srgbClr val="FF0000"/>
                </a:solidFill>
                <a:latin typeface="Garamond (Headings)"/>
                <a:cs typeface="Garamond (Headings)"/>
              </a:rPr>
              <a:t> and </a:t>
            </a:r>
            <a:r>
              <a:rPr lang="en-US" sz="3600" u="sng" dirty="0" err="1">
                <a:solidFill>
                  <a:srgbClr val="FF0000"/>
                </a:solidFill>
                <a:latin typeface="Garamond (Headings)"/>
                <a:cs typeface="Garamond (Headings)"/>
              </a:rPr>
              <a:t>CepC</a:t>
            </a:r>
            <a:endParaRPr lang="en-US" sz="2800" u="sng" dirty="0">
              <a:solidFill>
                <a:srgbClr val="FF0000"/>
              </a:solidFill>
              <a:latin typeface="Garamond (Headings)"/>
              <a:cs typeface="Garamond (Headings)"/>
            </a:endParaRPr>
          </a:p>
        </p:txBody>
      </p:sp>
      <p:sp>
        <p:nvSpPr>
          <p:cNvPr id="6" name="Slide Number Placeholder 1">
            <a:extLst>
              <a:ext uri="{FF2B5EF4-FFF2-40B4-BE49-F238E27FC236}">
                <a16:creationId xmlns:a16="http://schemas.microsoft.com/office/drawing/2014/main" id="{594EA5BE-14B0-3F47-BD54-ED307E2DD3A3}"/>
              </a:ext>
            </a:extLst>
          </p:cNvPr>
          <p:cNvSpPr txBox="1">
            <a:spLocks/>
          </p:cNvSpPr>
          <p:nvPr/>
        </p:nvSpPr>
        <p:spPr>
          <a:xfrm>
            <a:off x="8767188" y="655141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smtClean="0">
                <a:solidFill>
                  <a:srgbClr val="000000"/>
                </a:solidFill>
                <a:latin typeface="Arial"/>
              </a:rPr>
              <a:pPr/>
              <a:t>56</a:t>
            </a:fld>
            <a:endParaRPr lang="en-US" sz="1200" dirty="0">
              <a:solidFill>
                <a:srgbClr val="000000"/>
              </a:solidFill>
              <a:latin typeface="Arial"/>
            </a:endParaRPr>
          </a:p>
        </p:txBody>
      </p:sp>
    </p:spTree>
    <p:extLst>
      <p:ext uri="{BB962C8B-B14F-4D97-AF65-F5344CB8AC3E}">
        <p14:creationId xmlns:p14="http://schemas.microsoft.com/office/powerpoint/2010/main" val="109477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6" name="Picture 22" descr="synchrotr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7388" y="1931988"/>
            <a:ext cx="7110412" cy="4011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757" name="Rectangle 2"/>
          <p:cNvSpPr>
            <a:spLocks noGrp="1" noChangeArrowheads="1"/>
          </p:cNvSpPr>
          <p:nvPr>
            <p:ph type="title"/>
          </p:nvPr>
        </p:nvSpPr>
        <p:spPr>
          <a:xfrm>
            <a:off x="401933" y="188913"/>
            <a:ext cx="8708571" cy="720725"/>
          </a:xfrm>
        </p:spPr>
        <p:txBody>
          <a:bodyPr/>
          <a:lstStyle/>
          <a:p>
            <a:pPr algn="ctr" eaLnBrk="1" hangingPunct="1"/>
            <a:r>
              <a:rPr lang="en-US" sz="4000" u="sng" dirty="0">
                <a:solidFill>
                  <a:srgbClr val="FF0000"/>
                </a:solidFill>
                <a:latin typeface="Garamond" charset="0"/>
                <a:ea typeface="ＭＳ Ｐゴシック" charset="0"/>
                <a:cs typeface="ＭＳ Ｐゴシック" charset="0"/>
              </a:rPr>
              <a:t>Introduction: the LHC is a Synchrotron</a:t>
            </a:r>
          </a:p>
        </p:txBody>
      </p:sp>
      <p:sp>
        <p:nvSpPr>
          <p:cNvPr id="74758" name="Rectangle 3"/>
          <p:cNvSpPr>
            <a:spLocks noChangeArrowheads="1"/>
          </p:cNvSpPr>
          <p:nvPr/>
        </p:nvSpPr>
        <p:spPr bwMode="auto">
          <a:xfrm>
            <a:off x="457200" y="1295400"/>
            <a:ext cx="534988" cy="227013"/>
          </a:xfrm>
          <a:prstGeom prst="rect">
            <a:avLst/>
          </a:prstGeom>
          <a:solidFill>
            <a:srgbClr val="00CC00"/>
          </a:solidFill>
          <a:ln w="25400">
            <a:solidFill>
              <a:srgbClr val="3366FF"/>
            </a:solidFill>
            <a:miter lim="800000"/>
            <a:headEnd/>
            <a:tailEnd/>
          </a:ln>
        </p:spPr>
        <p:txBody>
          <a:bodyPr wrap="none" lIns="91359" tIns="45680" rIns="91359" bIns="45680" anchor="ctr"/>
          <a:lstStyle/>
          <a:p>
            <a:pPr algn="l" eaLnBrk="1" hangingPunct="1"/>
            <a:endParaRPr lang="en-GB">
              <a:solidFill>
                <a:schemeClr val="tx1"/>
              </a:solidFill>
            </a:endParaRPr>
          </a:p>
        </p:txBody>
      </p:sp>
      <p:sp>
        <p:nvSpPr>
          <p:cNvPr id="74760" name="Text Box 6"/>
          <p:cNvSpPr txBox="1">
            <a:spLocks noChangeArrowheads="1"/>
          </p:cNvSpPr>
          <p:nvPr/>
        </p:nvSpPr>
        <p:spPr bwMode="auto">
          <a:xfrm>
            <a:off x="1069975" y="1143000"/>
            <a:ext cx="1965325"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a:solidFill>
                  <a:schemeClr val="tx1"/>
                </a:solidFill>
              </a:rPr>
              <a:t>R = constant:</a:t>
            </a:r>
            <a:endParaRPr lang="en-US" sz="2600">
              <a:solidFill>
                <a:srgbClr val="3333CC"/>
              </a:solidFill>
            </a:endParaRPr>
          </a:p>
        </p:txBody>
      </p:sp>
      <p:sp>
        <p:nvSpPr>
          <p:cNvPr id="74761" name="Text Box 7"/>
          <p:cNvSpPr txBox="1">
            <a:spLocks noChangeArrowheads="1"/>
          </p:cNvSpPr>
          <p:nvPr/>
        </p:nvSpPr>
        <p:spPr bwMode="auto">
          <a:xfrm>
            <a:off x="304800" y="1873250"/>
            <a:ext cx="2895600"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a:solidFill>
                  <a:srgbClr val="FF0000"/>
                </a:solidFill>
              </a:rPr>
              <a:t>v = c</a:t>
            </a:r>
            <a:r>
              <a:rPr lang="en-US" sz="2600">
                <a:solidFill>
                  <a:srgbClr val="3333CC"/>
                </a:solidFill>
              </a:rPr>
              <a:t>         </a:t>
            </a:r>
            <a:r>
              <a:rPr lang="en-US" sz="2600">
                <a:solidFill>
                  <a:schemeClr val="tx2"/>
                </a:solidFill>
              </a:rPr>
              <a:t>   B      </a:t>
            </a:r>
            <a:r>
              <a:rPr lang="en-US" sz="2600">
                <a:solidFill>
                  <a:schemeClr val="tx2"/>
                </a:solidFill>
                <a:latin typeface="Symbol" charset="0"/>
                <a:sym typeface="Symbol" charset="0"/>
              </a:rPr>
              <a:t></a:t>
            </a:r>
            <a:r>
              <a:rPr lang="en-US" sz="2600">
                <a:solidFill>
                  <a:schemeClr val="tx2"/>
                </a:solidFill>
              </a:rPr>
              <a:t> </a:t>
            </a:r>
            <a:endParaRPr lang="en-US" sz="2600">
              <a:solidFill>
                <a:srgbClr val="3333CC"/>
              </a:solidFill>
            </a:endParaRPr>
          </a:p>
        </p:txBody>
      </p:sp>
      <p:sp>
        <p:nvSpPr>
          <p:cNvPr id="74762" name="Text Box 11"/>
          <p:cNvSpPr txBox="1">
            <a:spLocks noChangeArrowheads="1"/>
          </p:cNvSpPr>
          <p:nvPr/>
        </p:nvSpPr>
        <p:spPr bwMode="auto">
          <a:xfrm>
            <a:off x="304800" y="5607050"/>
            <a:ext cx="3787775"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a:solidFill>
                  <a:schemeClr val="tx1"/>
                </a:solidFill>
              </a:rPr>
              <a:t>LHC / LEP: </a:t>
            </a:r>
            <a:r>
              <a:rPr lang="en-US" sz="2600">
                <a:solidFill>
                  <a:schemeClr val="tx1"/>
                </a:solidFill>
                <a:latin typeface="Symbol" charset="0"/>
                <a:sym typeface="Symbol" charset="0"/>
              </a:rPr>
              <a:t></a:t>
            </a:r>
            <a:r>
              <a:rPr lang="en-US" sz="2600" baseline="-25000">
                <a:solidFill>
                  <a:schemeClr val="tx1"/>
                </a:solidFill>
              </a:rPr>
              <a:t>0</a:t>
            </a:r>
            <a:r>
              <a:rPr lang="en-US" sz="2600">
                <a:solidFill>
                  <a:schemeClr val="tx1"/>
                </a:solidFill>
              </a:rPr>
              <a:t> = 11.3 kHz</a:t>
            </a:r>
            <a:endParaRPr lang="en-US" sz="2600">
              <a:solidFill>
                <a:srgbClr val="3333CC"/>
              </a:solidFill>
            </a:endParaRPr>
          </a:p>
        </p:txBody>
      </p:sp>
      <p:sp>
        <p:nvSpPr>
          <p:cNvPr id="74763" name="Line 13"/>
          <p:cNvSpPr>
            <a:spLocks noChangeShapeType="1"/>
          </p:cNvSpPr>
          <p:nvPr/>
        </p:nvSpPr>
        <p:spPr bwMode="auto">
          <a:xfrm>
            <a:off x="1371600" y="2133600"/>
            <a:ext cx="457200" cy="0"/>
          </a:xfrm>
          <a:prstGeom prst="line">
            <a:avLst/>
          </a:prstGeom>
          <a:noFill/>
          <a:ln w="53975">
            <a:solidFill>
              <a:srgbClr val="27551F"/>
            </a:solidFill>
            <a:round/>
            <a:headEnd type="none" w="sm" len="sm"/>
            <a:tailEnd type="stealth" w="med" len="lg"/>
          </a:ln>
          <a:extLst>
            <a:ext uri="{909E8E84-426E-40dd-AFC4-6F175D3DCCD1}">
              <a14:hiddenFill xmlns:a14="http://schemas.microsoft.com/office/drawing/2010/main" xmlns="">
                <a:noFill/>
              </a14:hiddenFill>
            </a:ext>
          </a:extLst>
        </p:spPr>
        <p:txBody>
          <a:bodyPr rot="10800000" vert="eaVert" wrap="none" lIns="91430" tIns="45715" rIns="91430" bIns="45715" anchor="ctr"/>
          <a:lstStyle/>
          <a:p>
            <a:endParaRPr lang="en-US"/>
          </a:p>
        </p:txBody>
      </p:sp>
      <p:graphicFrame>
        <p:nvGraphicFramePr>
          <p:cNvPr id="74754" name="Object 2"/>
          <p:cNvGraphicFramePr>
            <a:graphicFrameLocks noChangeAspect="1"/>
          </p:cNvGraphicFramePr>
          <p:nvPr/>
        </p:nvGraphicFramePr>
        <p:xfrm>
          <a:off x="865188" y="4827588"/>
          <a:ext cx="1573212" cy="658812"/>
        </p:xfrm>
        <a:graphic>
          <a:graphicData uri="http://schemas.openxmlformats.org/presentationml/2006/ole">
            <mc:AlternateContent xmlns:mc="http://schemas.openxmlformats.org/markup-compatibility/2006">
              <mc:Choice xmlns:v="urn:schemas-microsoft-com:vml" Requires="v">
                <p:oleObj spid="_x0000_s183319" name="Equation" r:id="rId5" imgW="749300" imgH="406400" progId="Equation.3">
                  <p:embed/>
                </p:oleObj>
              </mc:Choice>
              <mc:Fallback>
                <p:oleObj name="Equation" r:id="rId5" imgW="749300" imgH="406400" progId="Equation.3">
                  <p:embed/>
                  <p:pic>
                    <p:nvPicPr>
                      <p:cNvPr id="74754"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5188" y="4827588"/>
                        <a:ext cx="1573212" cy="658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74755" name="Object 3"/>
          <p:cNvGraphicFramePr>
            <a:graphicFrameLocks noChangeAspect="1"/>
          </p:cNvGraphicFramePr>
          <p:nvPr/>
        </p:nvGraphicFramePr>
        <p:xfrm>
          <a:off x="5364163" y="1219200"/>
          <a:ext cx="1570037" cy="762000"/>
        </p:xfrm>
        <a:graphic>
          <a:graphicData uri="http://schemas.openxmlformats.org/presentationml/2006/ole">
            <mc:AlternateContent xmlns:mc="http://schemas.openxmlformats.org/markup-compatibility/2006">
              <mc:Choice xmlns:v="urn:schemas-microsoft-com:vml" Requires="v">
                <p:oleObj spid="_x0000_s183320" name="Equation" r:id="rId7" imgW="812800" imgH="393700" progId="Equation.3">
                  <p:embed/>
                </p:oleObj>
              </mc:Choice>
              <mc:Fallback>
                <p:oleObj name="Equation" r:id="rId7" imgW="812800" imgH="393700" progId="Equation.3">
                  <p:embed/>
                  <p:pic>
                    <p:nvPicPr>
                      <p:cNvPr id="74755"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4163" y="1219200"/>
                        <a:ext cx="1570037"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74764" name="Freeform 21"/>
          <p:cNvSpPr>
            <a:spLocks/>
          </p:cNvSpPr>
          <p:nvPr/>
        </p:nvSpPr>
        <p:spPr bwMode="auto">
          <a:xfrm>
            <a:off x="2362200" y="2057400"/>
            <a:ext cx="279400" cy="152400"/>
          </a:xfrm>
          <a:custGeom>
            <a:avLst/>
            <a:gdLst>
              <a:gd name="T0" fmla="*/ 2147483647 w 224"/>
              <a:gd name="T1" fmla="*/ 0 h 144"/>
              <a:gd name="T2" fmla="*/ 2147483647 w 224"/>
              <a:gd name="T3" fmla="*/ 2147483647 h 144"/>
              <a:gd name="T4" fmla="*/ 2147483647 w 224"/>
              <a:gd name="T5" fmla="*/ 0 h 144"/>
              <a:gd name="T6" fmla="*/ 2147483647 w 224"/>
              <a:gd name="T7" fmla="*/ 2147483647 h 144"/>
              <a:gd name="T8" fmla="*/ 0 60000 65536"/>
              <a:gd name="T9" fmla="*/ 0 60000 65536"/>
              <a:gd name="T10" fmla="*/ 0 60000 65536"/>
              <a:gd name="T11" fmla="*/ 0 60000 65536"/>
              <a:gd name="T12" fmla="*/ 0 w 224"/>
              <a:gd name="T13" fmla="*/ 0 h 144"/>
              <a:gd name="T14" fmla="*/ 224 w 224"/>
              <a:gd name="T15" fmla="*/ 144 h 144"/>
            </a:gdLst>
            <a:ahLst/>
            <a:cxnLst>
              <a:cxn ang="T8">
                <a:pos x="T0" y="T1"/>
              </a:cxn>
              <a:cxn ang="T9">
                <a:pos x="T2" y="T3"/>
              </a:cxn>
              <a:cxn ang="T10">
                <a:pos x="T4" y="T5"/>
              </a:cxn>
              <a:cxn ang="T11">
                <a:pos x="T6" y="T7"/>
              </a:cxn>
            </a:cxnLst>
            <a:rect l="T12" t="T13" r="T14" b="T15"/>
            <a:pathLst>
              <a:path w="224" h="144">
                <a:moveTo>
                  <a:pt x="224" y="0"/>
                </a:moveTo>
                <a:cubicBezTo>
                  <a:pt x="144" y="72"/>
                  <a:pt x="64" y="144"/>
                  <a:pt x="32" y="144"/>
                </a:cubicBezTo>
                <a:cubicBezTo>
                  <a:pt x="0" y="144"/>
                  <a:pt x="0" y="0"/>
                  <a:pt x="32" y="0"/>
                </a:cubicBezTo>
                <a:cubicBezTo>
                  <a:pt x="64" y="0"/>
                  <a:pt x="144" y="72"/>
                  <a:pt x="224" y="144"/>
                </a:cubicBezTo>
              </a:path>
            </a:pathLst>
          </a:custGeom>
          <a:solidFill>
            <a:srgbClr val="27551F">
              <a:alpha val="0"/>
            </a:srgbClr>
          </a:solidFill>
          <a:ln w="28575">
            <a:solidFill>
              <a:srgbClr val="27551F"/>
            </a:solidFill>
            <a:round/>
            <a:headEnd type="none" w="sm" len="sm"/>
            <a:tailEnd type="none" w="sm" len="sm"/>
          </a:ln>
        </p:spPr>
        <p:txBody>
          <a:bodyPr rot="10800000" vert="eaVert" wrap="none" lIns="91430" tIns="45715" rIns="91430" bIns="45715" anchor="ctr"/>
          <a:lstStyle/>
          <a:p>
            <a:endParaRPr lang="de-DE"/>
          </a:p>
        </p:txBody>
      </p:sp>
      <p:sp>
        <p:nvSpPr>
          <p:cNvPr id="17"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57</a:t>
            </a:fld>
            <a:endParaRPr lang="en-US" sz="1200" dirty="0"/>
          </a:p>
        </p:txBody>
      </p:sp>
    </p:spTree>
    <p:extLst>
      <p:ext uri="{BB962C8B-B14F-4D97-AF65-F5344CB8AC3E}">
        <p14:creationId xmlns:p14="http://schemas.microsoft.com/office/powerpoint/2010/main" val="23197461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a:xfrm>
            <a:off x="290284" y="969923"/>
            <a:ext cx="8393770" cy="1112877"/>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Font typeface="Arial"/>
              <a:buNone/>
            </a:pPr>
            <a:r>
              <a:rPr lang="en-US" sz="1800" dirty="0">
                <a:latin typeface="Arial" charset="0"/>
                <a:ea typeface="Arial" charset="0"/>
                <a:cs typeface="Arial" charset="0"/>
              </a:rPr>
              <a:t>The LHC performance fully relies on the </a:t>
            </a:r>
            <a:r>
              <a:rPr lang="en-US" sz="1800" b="1" dirty="0">
                <a:solidFill>
                  <a:srgbClr val="C00000"/>
                </a:solidFill>
                <a:latin typeface="Arial" charset="0"/>
                <a:ea typeface="Arial" charset="0"/>
                <a:cs typeface="Arial" charset="0"/>
              </a:rPr>
              <a:t>performance of its injector complex</a:t>
            </a:r>
          </a:p>
          <a:p>
            <a:pPr marL="587375" indent="-230188">
              <a:spcBef>
                <a:spcPts val="600"/>
              </a:spcBef>
            </a:pPr>
            <a:r>
              <a:rPr lang="en-US" sz="1800" dirty="0">
                <a:latin typeface="Arial" charset="0"/>
                <a:ea typeface="Arial" charset="0"/>
                <a:cs typeface="Arial" charset="0"/>
              </a:rPr>
              <a:t>By itself </a:t>
            </a:r>
            <a:r>
              <a:rPr lang="en-US" sz="1800" b="1" dirty="0">
                <a:solidFill>
                  <a:srgbClr val="C00000"/>
                </a:solidFill>
                <a:latin typeface="Arial" charset="0"/>
                <a:ea typeface="Arial" charset="0"/>
                <a:cs typeface="Arial" charset="0"/>
              </a:rPr>
              <a:t>one of the largest accelerator facility in the world </a:t>
            </a:r>
            <a:r>
              <a:rPr lang="en-US" sz="1800" dirty="0">
                <a:latin typeface="Arial" charset="0"/>
                <a:ea typeface="Arial" charset="0"/>
                <a:cs typeface="Arial" charset="0"/>
              </a:rPr>
              <a:t>with its own diverse and, for many aspects, unique physics program</a:t>
            </a:r>
          </a:p>
        </p:txBody>
      </p:sp>
      <p:pic>
        <p:nvPicPr>
          <p:cNvPr id="11" name="Picture 10"/>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800" y="2049725"/>
            <a:ext cx="6020296" cy="3935004"/>
          </a:xfrm>
          <a:prstGeom prst="rect">
            <a:avLst/>
          </a:prstGeom>
        </p:spPr>
      </p:pic>
      <p:sp>
        <p:nvSpPr>
          <p:cNvPr id="2" name="Title 1"/>
          <p:cNvSpPr>
            <a:spLocks noGrp="1"/>
          </p:cNvSpPr>
          <p:nvPr>
            <p:ph type="title"/>
          </p:nvPr>
        </p:nvSpPr>
        <p:spPr>
          <a:xfrm>
            <a:off x="639862" y="131697"/>
            <a:ext cx="7150100" cy="717438"/>
          </a:xfrm>
        </p:spPr>
        <p:txBody>
          <a:bodyPr>
            <a:normAutofit/>
          </a:bodyPr>
          <a:lstStyle/>
          <a:p>
            <a:pPr algn="l"/>
            <a:r>
              <a:rPr lang="en-US" sz="4000" u="sng" dirty="0">
                <a:solidFill>
                  <a:srgbClr val="FF0000"/>
                </a:solidFill>
                <a:latin typeface="Garamond" charset="0"/>
                <a:ea typeface="Garamond" charset="0"/>
                <a:cs typeface="Garamond" charset="0"/>
              </a:rPr>
              <a:t>An extra boost from the injectors</a:t>
            </a:r>
          </a:p>
        </p:txBody>
      </p:sp>
      <p:sp>
        <p:nvSpPr>
          <p:cNvPr id="13" name="Oval 12"/>
          <p:cNvSpPr/>
          <p:nvPr/>
        </p:nvSpPr>
        <p:spPr>
          <a:xfrm>
            <a:off x="3222057" y="4994990"/>
            <a:ext cx="1399577" cy="405486"/>
          </a:xfrm>
          <a:prstGeom prst="ellipse">
            <a:avLst/>
          </a:prstGeom>
          <a:noFill/>
          <a:ln w="28575">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19" name="Group 18"/>
          <p:cNvGrpSpPr/>
          <p:nvPr/>
        </p:nvGrpSpPr>
        <p:grpSpPr>
          <a:xfrm>
            <a:off x="3921846" y="673101"/>
            <a:ext cx="5132324" cy="5956299"/>
            <a:chOff x="3921846" y="673101"/>
            <a:chExt cx="5132324" cy="5956299"/>
          </a:xfrm>
        </p:grpSpPr>
        <p:sp>
          <p:nvSpPr>
            <p:cNvPr id="5" name="Rectangle 4"/>
            <p:cNvSpPr/>
            <p:nvPr/>
          </p:nvSpPr>
          <p:spPr>
            <a:xfrm>
              <a:off x="4690369" y="701481"/>
              <a:ext cx="4363801" cy="5924865"/>
            </a:xfrm>
            <a:prstGeom prst="rect">
              <a:avLst/>
            </a:prstGeom>
            <a:solidFill>
              <a:schemeClr val="bg1"/>
            </a:solidFill>
            <a:ln>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6" name="Group 5"/>
            <p:cNvGrpSpPr/>
            <p:nvPr/>
          </p:nvGrpSpPr>
          <p:grpSpPr>
            <a:xfrm>
              <a:off x="5034520" y="2914252"/>
              <a:ext cx="3672408" cy="3534693"/>
              <a:chOff x="611560" y="1734666"/>
              <a:chExt cx="3672408" cy="3534693"/>
            </a:xfrm>
          </p:grpSpPr>
          <p:pic>
            <p:nvPicPr>
              <p:cNvPr id="7" name="Picture 6" descr="C:\Heiko\Presentations\2013-10_InjectorChainExoticOptionsRLIUP\TomoscopeImages\PS\inj2all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734666"/>
                <a:ext cx="3672408" cy="3534693"/>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9"/>
              <p:cNvSpPr txBox="1">
                <a:spLocks noChangeArrowheads="1"/>
              </p:cNvSpPr>
              <p:nvPr/>
            </p:nvSpPr>
            <p:spPr bwMode="auto">
              <a:xfrm rot="16200000">
                <a:off x="3169894" y="2414526"/>
                <a:ext cx="1585462" cy="338554"/>
              </a:xfrm>
              <a:prstGeom prst="rect">
                <a:avLst/>
              </a:prstGeom>
              <a:noFill/>
              <a:ln w="9525">
                <a:noFill/>
                <a:miter lim="800000"/>
                <a:headEnd/>
                <a:tailEnd/>
              </a:ln>
            </p:spPr>
            <p:txBody>
              <a:bodyPr wrap="square">
                <a:spAutoFit/>
              </a:bodyPr>
              <a:lstStyle/>
              <a:p>
                <a:pPr algn="r"/>
                <a:r>
                  <a:rPr lang="en-US" sz="1600" b="1" i="1" dirty="0" err="1">
                    <a:solidFill>
                      <a:prstClr val="black"/>
                    </a:solidFill>
                    <a:latin typeface="Constantia" pitchFamily="18" charset="0"/>
                  </a:rPr>
                  <a:t>E</a:t>
                </a:r>
                <a:r>
                  <a:rPr lang="en-US" sz="1600" b="1" baseline="-25000" dirty="0" err="1">
                    <a:solidFill>
                      <a:prstClr val="black"/>
                    </a:solidFill>
                    <a:latin typeface="Constantia" pitchFamily="18" charset="0"/>
                  </a:rPr>
                  <a:t>kin</a:t>
                </a:r>
                <a:r>
                  <a:rPr lang="en-US" sz="1600" b="1" dirty="0">
                    <a:solidFill>
                      <a:prstClr val="black"/>
                    </a:solidFill>
                    <a:latin typeface="Constantia" pitchFamily="18" charset="0"/>
                  </a:rPr>
                  <a:t> = 2.5 </a:t>
                </a:r>
                <a:r>
                  <a:rPr lang="en-US" sz="1600" b="1" dirty="0" err="1">
                    <a:solidFill>
                      <a:prstClr val="black"/>
                    </a:solidFill>
                    <a:latin typeface="Constantia" pitchFamily="18" charset="0"/>
                  </a:rPr>
                  <a:t>GeV</a:t>
                </a:r>
                <a:endParaRPr lang="en-US" sz="1600" b="1" dirty="0">
                  <a:solidFill>
                    <a:prstClr val="black"/>
                  </a:solidFill>
                  <a:latin typeface="Constantia" pitchFamily="18" charset="0"/>
                </a:endParaRPr>
              </a:p>
            </p:txBody>
          </p:sp>
          <p:sp>
            <p:nvSpPr>
              <p:cNvPr id="9" name="Rectangle 2"/>
              <p:cNvSpPr>
                <a:spLocks noChangeArrowheads="1"/>
              </p:cNvSpPr>
              <p:nvPr/>
            </p:nvSpPr>
            <p:spPr bwMode="auto">
              <a:xfrm rot="16200000">
                <a:off x="-225154" y="3078214"/>
                <a:ext cx="2952328" cy="360040"/>
              </a:xfrm>
              <a:prstGeom prst="rect">
                <a:avLst/>
              </a:prstGeom>
              <a:noFill/>
              <a:ln w="9525">
                <a:noFill/>
                <a:miter lim="800000"/>
                <a:headEnd/>
                <a:tailEnd/>
              </a:ln>
              <a:effectLst/>
            </p:spPr>
            <p:txBody>
              <a:bodyPr/>
              <a:lstStyle/>
              <a:p>
                <a:pPr marL="355600" lvl="1" indent="-355600" algn="r">
                  <a:spcBef>
                    <a:spcPct val="20000"/>
                  </a:spcBef>
                </a:pPr>
                <a:endParaRPr lang="en-GB" sz="1600" dirty="0">
                  <a:solidFill>
                    <a:prstClr val="black"/>
                  </a:solidFill>
                  <a:latin typeface="Constantia" pitchFamily="18" charset="0"/>
                </a:endParaRPr>
              </a:p>
            </p:txBody>
          </p:sp>
        </p:grpSp>
        <p:sp>
          <p:nvSpPr>
            <p:cNvPr id="10" name="Rectangle 9"/>
            <p:cNvSpPr/>
            <p:nvPr/>
          </p:nvSpPr>
          <p:spPr>
            <a:xfrm>
              <a:off x="4773826" y="807600"/>
              <a:ext cx="4280344" cy="1969770"/>
            </a:xfrm>
            <a:prstGeom prst="rect">
              <a:avLst/>
            </a:prstGeom>
          </p:spPr>
          <p:txBody>
            <a:bodyPr wrap="square">
              <a:spAutoFit/>
            </a:bodyPr>
            <a:lstStyle/>
            <a:p>
              <a:pPr marL="11113">
                <a:spcBef>
                  <a:spcPts val="600"/>
                </a:spcBef>
              </a:pPr>
              <a:r>
                <a:rPr lang="en-US" sz="1600" dirty="0">
                  <a:latin typeface="Arial" charset="0"/>
                  <a:ea typeface="Arial" charset="0"/>
                  <a:cs typeface="Arial" charset="0"/>
                </a:rPr>
                <a:t>A </a:t>
              </a:r>
              <a:r>
                <a:rPr lang="en-US" sz="1600" b="1" dirty="0">
                  <a:solidFill>
                    <a:srgbClr val="C00000"/>
                  </a:solidFill>
                  <a:latin typeface="Arial" charset="0"/>
                  <a:ea typeface="Arial" charset="0"/>
                  <a:cs typeface="Arial" charset="0"/>
                </a:rPr>
                <a:t>new production scheme </a:t>
              </a:r>
              <a:r>
                <a:rPr lang="mr-IN" sz="1600" dirty="0">
                  <a:latin typeface="Arial" charset="0"/>
                  <a:ea typeface="Arial" charset="0"/>
                  <a:cs typeface="Arial" charset="0"/>
                </a:rPr>
                <a:t>–</a:t>
              </a:r>
              <a:r>
                <a:rPr lang="en-US" sz="1600" dirty="0">
                  <a:latin typeface="Arial" charset="0"/>
                  <a:ea typeface="Arial" charset="0"/>
                  <a:cs typeface="Arial" charset="0"/>
                </a:rPr>
                <a:t> the </a:t>
              </a:r>
              <a:r>
                <a:rPr lang="en-US" sz="1600" b="1" dirty="0">
                  <a:solidFill>
                    <a:srgbClr val="C00000"/>
                  </a:solidFill>
                  <a:latin typeface="Arial" charset="0"/>
                  <a:ea typeface="Arial" charset="0"/>
                  <a:cs typeface="Arial" charset="0"/>
                </a:rPr>
                <a:t>“BCMS” </a:t>
              </a:r>
              <a:r>
                <a:rPr lang="en-US" sz="1600" dirty="0">
                  <a:latin typeface="Arial" charset="0"/>
                  <a:ea typeface="Arial" charset="0"/>
                  <a:cs typeface="Arial" charset="0"/>
                </a:rPr>
                <a:t>-  was put in place in the PS </a:t>
              </a:r>
            </a:p>
            <a:p>
              <a:pPr marL="296863" indent="-285750">
                <a:spcBef>
                  <a:spcPts val="600"/>
                </a:spcBef>
                <a:buFont typeface="Arial" charset="0"/>
                <a:buChar char="•"/>
              </a:pPr>
              <a:r>
                <a:rPr lang="en-US" sz="1600" dirty="0">
                  <a:latin typeface="Arial" charset="0"/>
                  <a:ea typeface="Arial" charset="0"/>
                  <a:cs typeface="Arial" charset="0"/>
                </a:rPr>
                <a:t>RF cavities tuned at different frequencies play together to </a:t>
              </a:r>
              <a:r>
                <a:rPr lang="en-US" sz="1600" b="1" dirty="0">
                  <a:solidFill>
                    <a:srgbClr val="C00000"/>
                  </a:solidFill>
                  <a:latin typeface="Arial" charset="0"/>
                  <a:ea typeface="Arial" charset="0"/>
                  <a:cs typeface="Arial" charset="0"/>
                </a:rPr>
                <a:t>compress merge and split bunches</a:t>
              </a:r>
            </a:p>
            <a:p>
              <a:pPr marL="296863" indent="-285750">
                <a:spcBef>
                  <a:spcPts val="600"/>
                </a:spcBef>
                <a:buFont typeface="Arial" charset="0"/>
                <a:buChar char="•"/>
              </a:pPr>
              <a:r>
                <a:rPr lang="en-US" sz="1600" dirty="0">
                  <a:latin typeface="Arial" charset="0"/>
                  <a:ea typeface="Arial" charset="0"/>
                  <a:cs typeface="Arial" charset="0"/>
                </a:rPr>
                <a:t>Beams </a:t>
              </a:r>
              <a:r>
                <a:rPr lang="en-US" sz="1600" b="1" dirty="0">
                  <a:solidFill>
                    <a:srgbClr val="C00000"/>
                  </a:solidFill>
                  <a:latin typeface="Arial" charset="0"/>
                  <a:ea typeface="Arial" charset="0"/>
                  <a:cs typeface="Arial" charset="0"/>
                </a:rPr>
                <a:t>~30% brighter </a:t>
              </a:r>
              <a:r>
                <a:rPr lang="en-US" sz="1600" dirty="0">
                  <a:latin typeface="Arial" charset="0"/>
                  <a:ea typeface="Arial" charset="0"/>
                  <a:cs typeface="Arial" charset="0"/>
                </a:rPr>
                <a:t>than standard scheme</a:t>
              </a:r>
            </a:p>
          </p:txBody>
        </p:sp>
        <p:cxnSp>
          <p:nvCxnSpPr>
            <p:cNvPr id="4" name="Straight Connector 3"/>
            <p:cNvCxnSpPr>
              <a:stCxn id="13" idx="0"/>
            </p:cNvCxnSpPr>
            <p:nvPr/>
          </p:nvCxnSpPr>
          <p:spPr>
            <a:xfrm flipV="1">
              <a:off x="3921846" y="673101"/>
              <a:ext cx="764454" cy="4321889"/>
            </a:xfrm>
            <a:prstGeom prst="line">
              <a:avLst/>
            </a:prstGeom>
            <a:ln w="19050">
              <a:solidFill>
                <a:srgbClr val="FF0000"/>
              </a:solidFill>
              <a:prstDash val="dash"/>
            </a:ln>
          </p:spPr>
          <p:style>
            <a:lnRef idx="1">
              <a:schemeClr val="accent3"/>
            </a:lnRef>
            <a:fillRef idx="0">
              <a:schemeClr val="accent3"/>
            </a:fillRef>
            <a:effectRef idx="0">
              <a:schemeClr val="accent3"/>
            </a:effectRef>
            <a:fontRef idx="minor">
              <a:schemeClr val="tx1"/>
            </a:fontRef>
          </p:style>
        </p:cxnSp>
        <p:cxnSp>
          <p:nvCxnSpPr>
            <p:cNvPr id="16" name="Straight Connector 15"/>
            <p:cNvCxnSpPr>
              <a:stCxn id="13" idx="4"/>
            </p:cNvCxnSpPr>
            <p:nvPr/>
          </p:nvCxnSpPr>
          <p:spPr>
            <a:xfrm>
              <a:off x="3921846" y="5400476"/>
              <a:ext cx="739054" cy="1228924"/>
            </a:xfrm>
            <a:prstGeom prst="line">
              <a:avLst/>
            </a:prstGeom>
            <a:ln w="19050">
              <a:solidFill>
                <a:srgbClr val="FF0000"/>
              </a:solidFill>
              <a:prstDash val="dash"/>
            </a:ln>
          </p:spPr>
          <p:style>
            <a:lnRef idx="1">
              <a:schemeClr val="accent3"/>
            </a:lnRef>
            <a:fillRef idx="0">
              <a:schemeClr val="accent3"/>
            </a:fillRef>
            <a:effectRef idx="0">
              <a:schemeClr val="accent3"/>
            </a:effectRef>
            <a:fontRef idx="minor">
              <a:schemeClr val="tx1"/>
            </a:fontRef>
          </p:style>
        </p:cxnSp>
      </p:grpSp>
      <p:sp>
        <p:nvSpPr>
          <p:cNvPr id="14" name="Freeform 13"/>
          <p:cNvSpPr/>
          <p:nvPr/>
        </p:nvSpPr>
        <p:spPr>
          <a:xfrm>
            <a:off x="2776654" y="4906537"/>
            <a:ext cx="524107" cy="423746"/>
          </a:xfrm>
          <a:custGeom>
            <a:avLst/>
            <a:gdLst>
              <a:gd name="connsiteX0" fmla="*/ 0 w 524107"/>
              <a:gd name="connsiteY0" fmla="*/ 423746 h 423746"/>
              <a:gd name="connsiteX1" fmla="*/ 256478 w 524107"/>
              <a:gd name="connsiteY1" fmla="*/ 133814 h 423746"/>
              <a:gd name="connsiteX2" fmla="*/ 524107 w 524107"/>
              <a:gd name="connsiteY2" fmla="*/ 0 h 423746"/>
              <a:gd name="connsiteX3" fmla="*/ 524107 w 524107"/>
              <a:gd name="connsiteY3" fmla="*/ 0 h 423746"/>
              <a:gd name="connsiteX4" fmla="*/ 512956 w 524107"/>
              <a:gd name="connsiteY4" fmla="*/ 0 h 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107" h="423746">
                <a:moveTo>
                  <a:pt x="0" y="423746"/>
                </a:moveTo>
                <a:cubicBezTo>
                  <a:pt x="84563" y="314092"/>
                  <a:pt x="169127" y="204438"/>
                  <a:pt x="256478" y="133814"/>
                </a:cubicBezTo>
                <a:cubicBezTo>
                  <a:pt x="343829" y="63190"/>
                  <a:pt x="524107" y="0"/>
                  <a:pt x="524107" y="0"/>
                </a:cubicBezTo>
                <a:lnTo>
                  <a:pt x="524107" y="0"/>
                </a:lnTo>
                <a:lnTo>
                  <a:pt x="512956" y="0"/>
                </a:lnTo>
              </a:path>
            </a:pathLst>
          </a:cu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046677" y="4736427"/>
            <a:ext cx="527928" cy="170110"/>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199076" y="5054345"/>
            <a:ext cx="1422557" cy="372843"/>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1738707" y="3713356"/>
            <a:ext cx="1461693" cy="1538868"/>
          </a:xfrm>
          <a:custGeom>
            <a:avLst/>
            <a:gdLst>
              <a:gd name="connsiteX0" fmla="*/ 1461693 w 1461693"/>
              <a:gd name="connsiteY0" fmla="*/ 1538868 h 1538868"/>
              <a:gd name="connsiteX1" fmla="*/ 1283273 w 1461693"/>
              <a:gd name="connsiteY1" fmla="*/ 1427356 h 1538868"/>
              <a:gd name="connsiteX2" fmla="*/ 926434 w 1461693"/>
              <a:gd name="connsiteY2" fmla="*/ 1371600 h 1538868"/>
              <a:gd name="connsiteX3" fmla="*/ 513839 w 1461693"/>
              <a:gd name="connsiteY3" fmla="*/ 1315844 h 1538868"/>
              <a:gd name="connsiteX4" fmla="*/ 179303 w 1461693"/>
              <a:gd name="connsiteY4" fmla="*/ 1193181 h 1538868"/>
              <a:gd name="connsiteX5" fmla="*/ 34337 w 1461693"/>
              <a:gd name="connsiteY5" fmla="*/ 903249 h 1538868"/>
              <a:gd name="connsiteX6" fmla="*/ 883 w 1461693"/>
              <a:gd name="connsiteY6" fmla="*/ 512956 h 1538868"/>
              <a:gd name="connsiteX7" fmla="*/ 56639 w 1461693"/>
              <a:gd name="connsiteY7" fmla="*/ 156117 h 1538868"/>
              <a:gd name="connsiteX8" fmla="*/ 90093 w 1461693"/>
              <a:gd name="connsiteY8" fmla="*/ 0 h 153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1693" h="1538868">
                <a:moveTo>
                  <a:pt x="1461693" y="1538868"/>
                </a:moveTo>
                <a:cubicBezTo>
                  <a:pt x="1417088" y="1497051"/>
                  <a:pt x="1372483" y="1455234"/>
                  <a:pt x="1283273" y="1427356"/>
                </a:cubicBezTo>
                <a:cubicBezTo>
                  <a:pt x="1194063" y="1399478"/>
                  <a:pt x="926434" y="1371600"/>
                  <a:pt x="926434" y="1371600"/>
                </a:cubicBezTo>
                <a:cubicBezTo>
                  <a:pt x="798195" y="1353015"/>
                  <a:pt x="638361" y="1345580"/>
                  <a:pt x="513839" y="1315844"/>
                </a:cubicBezTo>
                <a:cubicBezTo>
                  <a:pt x="389317" y="1286107"/>
                  <a:pt x="259220" y="1261947"/>
                  <a:pt x="179303" y="1193181"/>
                </a:cubicBezTo>
                <a:cubicBezTo>
                  <a:pt x="99386" y="1124415"/>
                  <a:pt x="64074" y="1016620"/>
                  <a:pt x="34337" y="903249"/>
                </a:cubicBezTo>
                <a:cubicBezTo>
                  <a:pt x="4600" y="789878"/>
                  <a:pt x="-2834" y="637478"/>
                  <a:pt x="883" y="512956"/>
                </a:cubicBezTo>
                <a:cubicBezTo>
                  <a:pt x="4600" y="388434"/>
                  <a:pt x="41771" y="241610"/>
                  <a:pt x="56639" y="156117"/>
                </a:cubicBezTo>
                <a:cubicBezTo>
                  <a:pt x="71507" y="70624"/>
                  <a:pt x="80800" y="35312"/>
                  <a:pt x="90093" y="0"/>
                </a:cubicBezTo>
              </a:path>
            </a:pathLst>
          </a:cu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825159" y="3324346"/>
            <a:ext cx="2785323" cy="827828"/>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Freeform 17"/>
          <p:cNvSpPr/>
          <p:nvPr/>
        </p:nvSpPr>
        <p:spPr>
          <a:xfrm>
            <a:off x="379141" y="3267307"/>
            <a:ext cx="2520176" cy="1037793"/>
          </a:xfrm>
          <a:custGeom>
            <a:avLst/>
            <a:gdLst>
              <a:gd name="connsiteX0" fmla="*/ 2520176 w 2520176"/>
              <a:gd name="connsiteY0" fmla="*/ 880947 h 1037793"/>
              <a:gd name="connsiteX1" fmla="*/ 1594625 w 2520176"/>
              <a:gd name="connsiteY1" fmla="*/ 892098 h 1037793"/>
              <a:gd name="connsiteX2" fmla="*/ 1427357 w 2520176"/>
              <a:gd name="connsiteY2" fmla="*/ 959005 h 1037793"/>
              <a:gd name="connsiteX3" fmla="*/ 1103971 w 2520176"/>
              <a:gd name="connsiteY3" fmla="*/ 1037064 h 1037793"/>
              <a:gd name="connsiteX4" fmla="*/ 669074 w 2520176"/>
              <a:gd name="connsiteY4" fmla="*/ 981308 h 1037793"/>
              <a:gd name="connsiteX5" fmla="*/ 323386 w 2520176"/>
              <a:gd name="connsiteY5" fmla="*/ 735981 h 1037793"/>
              <a:gd name="connsiteX6" fmla="*/ 78059 w 2520176"/>
              <a:gd name="connsiteY6" fmla="*/ 379142 h 1037793"/>
              <a:gd name="connsiteX7" fmla="*/ 0 w 2520176"/>
              <a:gd name="connsiteY7" fmla="*/ 0 h 103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0176" h="1037793">
                <a:moveTo>
                  <a:pt x="2520176" y="880947"/>
                </a:moveTo>
                <a:lnTo>
                  <a:pt x="1594625" y="892098"/>
                </a:lnTo>
                <a:cubicBezTo>
                  <a:pt x="1412489" y="905108"/>
                  <a:pt x="1509133" y="934844"/>
                  <a:pt x="1427357" y="959005"/>
                </a:cubicBezTo>
                <a:cubicBezTo>
                  <a:pt x="1345581" y="983166"/>
                  <a:pt x="1230351" y="1033347"/>
                  <a:pt x="1103971" y="1037064"/>
                </a:cubicBezTo>
                <a:cubicBezTo>
                  <a:pt x="977591" y="1040781"/>
                  <a:pt x="799172" y="1031489"/>
                  <a:pt x="669074" y="981308"/>
                </a:cubicBezTo>
                <a:cubicBezTo>
                  <a:pt x="538976" y="931127"/>
                  <a:pt x="421888" y="836342"/>
                  <a:pt x="323386" y="735981"/>
                </a:cubicBezTo>
                <a:cubicBezTo>
                  <a:pt x="224884" y="635620"/>
                  <a:pt x="131957" y="501805"/>
                  <a:pt x="78059" y="379142"/>
                </a:cubicBezTo>
                <a:cubicBezTo>
                  <a:pt x="24161" y="256479"/>
                  <a:pt x="12080" y="128239"/>
                  <a:pt x="0" y="0"/>
                </a:cubicBezTo>
              </a:path>
            </a:pathLst>
          </a:cu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23"/>
          <p:cNvSpPr/>
          <p:nvPr/>
        </p:nvSpPr>
        <p:spPr>
          <a:xfrm>
            <a:off x="3423424" y="4906537"/>
            <a:ext cx="635620" cy="122663"/>
          </a:xfrm>
          <a:custGeom>
            <a:avLst/>
            <a:gdLst>
              <a:gd name="connsiteX0" fmla="*/ 0 w 635620"/>
              <a:gd name="connsiteY0" fmla="*/ 0 h 122663"/>
              <a:gd name="connsiteX1" fmla="*/ 245327 w 635620"/>
              <a:gd name="connsiteY1" fmla="*/ 66907 h 122663"/>
              <a:gd name="connsiteX2" fmla="*/ 635620 w 635620"/>
              <a:gd name="connsiteY2" fmla="*/ 122663 h 122663"/>
            </a:gdLst>
            <a:ahLst/>
            <a:cxnLst>
              <a:cxn ang="0">
                <a:pos x="connsiteX0" y="connsiteY0"/>
              </a:cxn>
              <a:cxn ang="0">
                <a:pos x="connsiteX1" y="connsiteY1"/>
              </a:cxn>
              <a:cxn ang="0">
                <a:pos x="connsiteX2" y="connsiteY2"/>
              </a:cxn>
            </a:cxnLst>
            <a:rect l="l" t="t" r="r" b="b"/>
            <a:pathLst>
              <a:path w="635620" h="122663">
                <a:moveTo>
                  <a:pt x="0" y="0"/>
                </a:moveTo>
                <a:cubicBezTo>
                  <a:pt x="69695" y="23231"/>
                  <a:pt x="139390" y="46463"/>
                  <a:pt x="245327" y="66907"/>
                </a:cubicBezTo>
                <a:cubicBezTo>
                  <a:pt x="351264" y="87351"/>
                  <a:pt x="635620" y="122663"/>
                  <a:pt x="635620" y="122663"/>
                </a:cubicBezTo>
              </a:path>
            </a:pathLst>
          </a:cu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3889B8B-DB2E-E94B-9E57-8C5B5020766E}"/>
              </a:ext>
            </a:extLst>
          </p:cNvPr>
          <p:cNvSpPr txBox="1"/>
          <p:nvPr/>
        </p:nvSpPr>
        <p:spPr>
          <a:xfrm>
            <a:off x="45743" y="1933259"/>
            <a:ext cx="9129478" cy="4539704"/>
          </a:xfrm>
          <a:prstGeom prst="rect">
            <a:avLst/>
          </a:prstGeom>
          <a:solidFill>
            <a:schemeClr val="accent1">
              <a:lumMod val="20000"/>
              <a:lumOff val="80000"/>
            </a:schemeClr>
          </a:solidFill>
        </p:spPr>
        <p:txBody>
          <a:bodyPr wrap="square" rtlCol="0">
            <a:spAutoFit/>
          </a:bodyPr>
          <a:lstStyle/>
          <a:p>
            <a:endParaRPr lang="en-US" sz="2400" dirty="0"/>
          </a:p>
          <a:p>
            <a:pPr marL="342900" indent="-342900" algn="ctr">
              <a:buFont typeface="Wingdings" pitchFamily="2" charset="2"/>
              <a:buChar char="è"/>
            </a:pPr>
            <a:r>
              <a:rPr lang="en-US" sz="2400" dirty="0">
                <a:sym typeface="Wingdings" pitchFamily="2" charset="2"/>
              </a:rPr>
              <a:t>Higher than nominal beam brightness!</a:t>
            </a:r>
          </a:p>
          <a:p>
            <a:pPr algn="ctr"/>
            <a:endParaRPr lang="en-US" sz="2400" dirty="0"/>
          </a:p>
          <a:p>
            <a:pPr algn="ctr">
              <a:spcAft>
                <a:spcPts val="600"/>
              </a:spcAft>
            </a:pPr>
            <a:r>
              <a:rPr lang="en-US" sz="2400" dirty="0"/>
              <a:t>Performance limited by the number of events the detectors </a:t>
            </a:r>
          </a:p>
          <a:p>
            <a:pPr algn="ctr">
              <a:spcAft>
                <a:spcPts val="600"/>
              </a:spcAft>
            </a:pPr>
            <a:r>
              <a:rPr lang="en-US" sz="2400" dirty="0"/>
              <a:t>can digest in a single bunch collision [pileup]</a:t>
            </a:r>
          </a:p>
          <a:p>
            <a:pPr algn="ctr">
              <a:spcAft>
                <a:spcPts val="600"/>
              </a:spcAft>
            </a:pPr>
            <a:r>
              <a:rPr lang="en-US" sz="2400" dirty="0"/>
              <a:t>and </a:t>
            </a:r>
          </a:p>
          <a:p>
            <a:pPr algn="ctr">
              <a:spcAft>
                <a:spcPts val="600"/>
              </a:spcAft>
            </a:pPr>
            <a:r>
              <a:rPr lang="en-US" sz="2400" dirty="0"/>
              <a:t>the LHC cooling power!!!</a:t>
            </a:r>
          </a:p>
          <a:p>
            <a:pPr algn="ctr">
              <a:spcAft>
                <a:spcPts val="600"/>
              </a:spcAft>
            </a:pPr>
            <a:endParaRPr lang="en-US" sz="2400" dirty="0"/>
          </a:p>
          <a:p>
            <a:endParaRPr lang="en-US" dirty="0"/>
          </a:p>
          <a:p>
            <a:endParaRPr lang="en-US" dirty="0"/>
          </a:p>
          <a:p>
            <a:endParaRPr lang="en-US" dirty="0"/>
          </a:p>
          <a:p>
            <a:endParaRPr lang="en-US" dirty="0"/>
          </a:p>
        </p:txBody>
      </p:sp>
      <p:sp>
        <p:nvSpPr>
          <p:cNvPr id="25" name="Slide Number Placeholder 2">
            <a:extLst>
              <a:ext uri="{FF2B5EF4-FFF2-40B4-BE49-F238E27FC236}">
                <a16:creationId xmlns:a16="http://schemas.microsoft.com/office/drawing/2014/main" id="{F44BDBBD-D0EF-4D4B-AE71-0EF735F095F7}"/>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58</a:t>
            </a:fld>
            <a:endParaRPr lang="en-US" dirty="0"/>
          </a:p>
        </p:txBody>
      </p:sp>
      <p:sp>
        <p:nvSpPr>
          <p:cNvPr id="12" name="TextBox 11">
            <a:extLst>
              <a:ext uri="{FF2B5EF4-FFF2-40B4-BE49-F238E27FC236}">
                <a16:creationId xmlns:a16="http://schemas.microsoft.com/office/drawing/2014/main" id="{47164F9E-9C2A-9B4C-8855-8B784869D52F}"/>
              </a:ext>
            </a:extLst>
          </p:cNvPr>
          <p:cNvSpPr txBox="1"/>
          <p:nvPr/>
        </p:nvSpPr>
        <p:spPr>
          <a:xfrm>
            <a:off x="611786" y="5168860"/>
            <a:ext cx="7648248" cy="1015663"/>
          </a:xfrm>
          <a:prstGeom prst="rect">
            <a:avLst/>
          </a:prstGeom>
          <a:noFill/>
        </p:spPr>
        <p:txBody>
          <a:bodyPr wrap="none" rtlCol="0">
            <a:spAutoFit/>
          </a:bodyPr>
          <a:lstStyle/>
          <a:p>
            <a:r>
              <a:rPr lang="en-US" sz="2400" dirty="0">
                <a:solidFill>
                  <a:srgbClr val="00B050"/>
                </a:solidFill>
                <a:sym typeface="Wingdings" pitchFamily="2" charset="2"/>
              </a:rPr>
              <a:t> Well on track for exceeding the LHC goal of 300fb</a:t>
            </a:r>
            <a:r>
              <a:rPr lang="en-US" sz="2400" baseline="30000" dirty="0">
                <a:solidFill>
                  <a:srgbClr val="00B050"/>
                </a:solidFill>
                <a:sym typeface="Wingdings" pitchFamily="2" charset="2"/>
              </a:rPr>
              <a:t>-1</a:t>
            </a:r>
            <a:endParaRPr lang="en-US" sz="2400" dirty="0">
              <a:solidFill>
                <a:srgbClr val="00B050"/>
              </a:solidFill>
            </a:endParaRPr>
          </a:p>
          <a:p>
            <a:endParaRPr lang="en-US" dirty="0"/>
          </a:p>
          <a:p>
            <a:r>
              <a:rPr lang="en-US" dirty="0"/>
              <a:t>   Achieved almost 70fb</a:t>
            </a:r>
            <a:r>
              <a:rPr lang="en-US" baseline="30000" dirty="0"/>
              <a:t>-1</a:t>
            </a:r>
            <a:r>
              <a:rPr lang="en-US" dirty="0"/>
              <a:t> in 2018 and 160fb</a:t>
            </a:r>
            <a:r>
              <a:rPr lang="en-US" baseline="30000" dirty="0"/>
              <a:t>-1</a:t>
            </a:r>
            <a:r>
              <a:rPr lang="en-US" dirty="0"/>
              <a:t> in Run2 [total of ca. 190fb</a:t>
            </a:r>
            <a:r>
              <a:rPr lang="en-US" baseline="30000" dirty="0"/>
              <a:t>-1</a:t>
            </a:r>
            <a:r>
              <a:rPr lang="en-US" dirty="0"/>
              <a:t>] </a:t>
            </a:r>
          </a:p>
        </p:txBody>
      </p:sp>
    </p:spTree>
    <p:extLst>
      <p:ext uri="{BB962C8B-B14F-4D97-AF65-F5344CB8AC3E}">
        <p14:creationId xmlns:p14="http://schemas.microsoft.com/office/powerpoint/2010/main" val="21389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dissolve">
                                      <p:cBhvr>
                                        <p:cTn id="15" dur="500"/>
                                        <p:tgtEl>
                                          <p:spTgt spid="24"/>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ssolve">
                                      <p:cBhvr>
                                        <p:cTn id="23" dur="500"/>
                                        <p:tgtEl>
                                          <p:spTgt spid="17"/>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dissolve">
                                      <p:cBhvr>
                                        <p:cTn id="27" dur="500"/>
                                        <p:tgtEl>
                                          <p:spTgt spid="23"/>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ssolv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dissolv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dissolv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dissolve">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dissolve">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2" grpId="0" animBg="1"/>
      <p:bldP spid="17" grpId="0" animBg="1"/>
      <p:bldP spid="23" grpId="0" animBg="1"/>
      <p:bldP spid="18" grpId="0" animBg="1"/>
      <p:bldP spid="24" grpId="0" animBg="1"/>
      <p:bldP spid="3" grpId="0" animBg="1"/>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151217_mock-up.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66526" y="1057284"/>
            <a:ext cx="2239943" cy="2239943"/>
          </a:xfrm>
          <a:prstGeom prst="rect">
            <a:avLst/>
          </a:prstGeom>
        </p:spPr>
      </p:pic>
      <p:pic>
        <p:nvPicPr>
          <p:cNvPr id="13" name="Picture 2" descr="cb8031a0-ff7f-448b-af9f-0ad6975e00e7@cer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58314" y="3426565"/>
            <a:ext cx="6313115" cy="26027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Image 7" descr="Logo-APO-LARP.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12378" y="38765"/>
            <a:ext cx="481462" cy="573058"/>
          </a:xfrm>
          <a:prstGeom prst="rect">
            <a:avLst/>
          </a:prstGeom>
        </p:spPr>
      </p:pic>
      <p:pic>
        <p:nvPicPr>
          <p:cNvPr id="19" name="Picture 18"/>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593840" y="38765"/>
            <a:ext cx="1328066" cy="573058"/>
          </a:xfrm>
          <a:prstGeom prst="rect">
            <a:avLst/>
          </a:prstGeom>
        </p:spPr>
      </p:pic>
      <p:pic>
        <p:nvPicPr>
          <p:cNvPr id="2" name="Picture 1" descr="training_QXFS1.jpe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229519" y="700810"/>
            <a:ext cx="3904623" cy="2332113"/>
          </a:xfrm>
          <a:prstGeom prst="rect">
            <a:avLst/>
          </a:prstGeom>
        </p:spPr>
      </p:pic>
      <p:pic>
        <p:nvPicPr>
          <p:cNvPr id="5" name="Picture 4" descr="Screen Shot 2017-08-11 at 07.50.28.pn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29018" y="3430227"/>
            <a:ext cx="2606726" cy="2599124"/>
          </a:xfrm>
          <a:prstGeom prst="rect">
            <a:avLst/>
          </a:prstGeom>
        </p:spPr>
      </p:pic>
      <p:graphicFrame>
        <p:nvGraphicFramePr>
          <p:cNvPr id="20" name="Table 19"/>
          <p:cNvGraphicFramePr>
            <a:graphicFrameLocks noGrp="1"/>
          </p:cNvGraphicFramePr>
          <p:nvPr>
            <p:extLst/>
          </p:nvPr>
        </p:nvGraphicFramePr>
        <p:xfrm>
          <a:off x="5876760" y="4542329"/>
          <a:ext cx="3194669" cy="1483360"/>
        </p:xfrm>
        <a:graphic>
          <a:graphicData uri="http://schemas.openxmlformats.org/drawingml/2006/table">
            <a:tbl>
              <a:tblPr bandRow="1">
                <a:tableStyleId>{2D5ABB26-0587-4C30-8999-92F81FD0307C}</a:tableStyleId>
              </a:tblPr>
              <a:tblGrid>
                <a:gridCol w="1422294">
                  <a:extLst>
                    <a:ext uri="{9D8B030D-6E8A-4147-A177-3AD203B41FA5}">
                      <a16:colId xmlns:a16="http://schemas.microsoft.com/office/drawing/2014/main" val="20000"/>
                    </a:ext>
                  </a:extLst>
                </a:gridCol>
                <a:gridCol w="858762">
                  <a:extLst>
                    <a:ext uri="{9D8B030D-6E8A-4147-A177-3AD203B41FA5}">
                      <a16:colId xmlns:a16="http://schemas.microsoft.com/office/drawing/2014/main" val="20001"/>
                    </a:ext>
                  </a:extLst>
                </a:gridCol>
                <a:gridCol w="913613">
                  <a:extLst>
                    <a:ext uri="{9D8B030D-6E8A-4147-A177-3AD203B41FA5}">
                      <a16:colId xmlns:a16="http://schemas.microsoft.com/office/drawing/2014/main" val="20002"/>
                    </a:ext>
                  </a:extLst>
                </a:gridCol>
              </a:tblGrid>
              <a:tr h="370840">
                <a:tc>
                  <a:txBody>
                    <a:bodyPr/>
                    <a:lstStyle/>
                    <a:p>
                      <a:r>
                        <a:rPr lang="en-US" dirty="0">
                          <a:solidFill>
                            <a:srgbClr val="FFFFFF"/>
                          </a:solidFill>
                        </a:rPr>
                        <a:t>Aperture</a:t>
                      </a:r>
                    </a:p>
                  </a:txBody>
                  <a:tcPr>
                    <a:solidFill>
                      <a:schemeClr val="accent6">
                        <a:lumMod val="75000"/>
                        <a:alpha val="29000"/>
                      </a:schemeClr>
                    </a:solidFill>
                  </a:tcPr>
                </a:tc>
                <a:tc>
                  <a:txBody>
                    <a:bodyPr/>
                    <a:lstStyle/>
                    <a:p>
                      <a:r>
                        <a:rPr lang="en-US" dirty="0">
                          <a:solidFill>
                            <a:srgbClr val="FFFFFF"/>
                          </a:solidFill>
                        </a:rPr>
                        <a:t>150</a:t>
                      </a:r>
                    </a:p>
                  </a:txBody>
                  <a:tcPr>
                    <a:solidFill>
                      <a:schemeClr val="accent6">
                        <a:lumMod val="75000"/>
                        <a:alpha val="29000"/>
                      </a:schemeClr>
                    </a:solidFill>
                  </a:tcPr>
                </a:tc>
                <a:tc>
                  <a:txBody>
                    <a:bodyPr/>
                    <a:lstStyle/>
                    <a:p>
                      <a:r>
                        <a:rPr lang="en-US" dirty="0">
                          <a:solidFill>
                            <a:srgbClr val="FFFFFF"/>
                          </a:solidFill>
                        </a:rPr>
                        <a:t>(mm)</a:t>
                      </a:r>
                    </a:p>
                  </a:txBody>
                  <a:tcPr>
                    <a:solidFill>
                      <a:schemeClr val="accent6">
                        <a:lumMod val="75000"/>
                        <a:alpha val="29000"/>
                      </a:schemeClr>
                    </a:solidFill>
                  </a:tcPr>
                </a:tc>
                <a:extLst>
                  <a:ext uri="{0D108BD9-81ED-4DB2-BD59-A6C34878D82A}">
                    <a16:rowId xmlns:a16="http://schemas.microsoft.com/office/drawing/2014/main" val="10000"/>
                  </a:ext>
                </a:extLst>
              </a:tr>
              <a:tr h="370840">
                <a:tc>
                  <a:txBody>
                    <a:bodyPr/>
                    <a:lstStyle/>
                    <a:p>
                      <a:r>
                        <a:rPr lang="en-US" dirty="0">
                          <a:solidFill>
                            <a:srgbClr val="FFFFFF"/>
                          </a:solidFill>
                        </a:rPr>
                        <a:t>Gradient</a:t>
                      </a:r>
                    </a:p>
                  </a:txBody>
                  <a:tcPr>
                    <a:solidFill>
                      <a:schemeClr val="accent6">
                        <a:lumMod val="75000"/>
                        <a:alpha val="29000"/>
                      </a:schemeClr>
                    </a:solidFill>
                  </a:tcPr>
                </a:tc>
                <a:tc>
                  <a:txBody>
                    <a:bodyPr/>
                    <a:lstStyle/>
                    <a:p>
                      <a:r>
                        <a:rPr lang="en-US" dirty="0">
                          <a:solidFill>
                            <a:srgbClr val="FFFFFF"/>
                          </a:solidFill>
                        </a:rPr>
                        <a:t>132.6</a:t>
                      </a:r>
                    </a:p>
                  </a:txBody>
                  <a:tcPr>
                    <a:solidFill>
                      <a:schemeClr val="accent6">
                        <a:lumMod val="75000"/>
                        <a:alpha val="29000"/>
                      </a:schemeClr>
                    </a:solidFill>
                  </a:tcPr>
                </a:tc>
                <a:tc>
                  <a:txBody>
                    <a:bodyPr/>
                    <a:lstStyle/>
                    <a:p>
                      <a:r>
                        <a:rPr lang="en-US" dirty="0">
                          <a:solidFill>
                            <a:srgbClr val="FFFFFF"/>
                          </a:solidFill>
                        </a:rPr>
                        <a:t>(T/m)</a:t>
                      </a:r>
                    </a:p>
                  </a:txBody>
                  <a:tcPr>
                    <a:solidFill>
                      <a:schemeClr val="accent6">
                        <a:lumMod val="75000"/>
                        <a:alpha val="29000"/>
                      </a:schemeClr>
                    </a:solidFill>
                  </a:tcPr>
                </a:tc>
                <a:extLst>
                  <a:ext uri="{0D108BD9-81ED-4DB2-BD59-A6C34878D82A}">
                    <a16:rowId xmlns:a16="http://schemas.microsoft.com/office/drawing/2014/main" val="10001"/>
                  </a:ext>
                </a:extLst>
              </a:tr>
              <a:tr h="370840">
                <a:tc>
                  <a:txBody>
                    <a:bodyPr/>
                    <a:lstStyle/>
                    <a:p>
                      <a:r>
                        <a:rPr lang="en-US" dirty="0">
                          <a:solidFill>
                            <a:srgbClr val="FFFFFF"/>
                          </a:solidFill>
                        </a:rPr>
                        <a:t>Current</a:t>
                      </a:r>
                    </a:p>
                  </a:txBody>
                  <a:tcPr>
                    <a:solidFill>
                      <a:schemeClr val="accent6">
                        <a:lumMod val="75000"/>
                        <a:alpha val="29000"/>
                      </a:schemeClr>
                    </a:solidFill>
                  </a:tcPr>
                </a:tc>
                <a:tc>
                  <a:txBody>
                    <a:bodyPr/>
                    <a:lstStyle/>
                    <a:p>
                      <a:r>
                        <a:rPr lang="en-US" dirty="0">
                          <a:solidFill>
                            <a:srgbClr val="FFFFFF"/>
                          </a:solidFill>
                        </a:rPr>
                        <a:t>16.47</a:t>
                      </a:r>
                    </a:p>
                  </a:txBody>
                  <a:tcPr>
                    <a:solidFill>
                      <a:schemeClr val="accent6">
                        <a:lumMod val="75000"/>
                        <a:alpha val="29000"/>
                      </a:schemeClr>
                    </a:solidFill>
                  </a:tcPr>
                </a:tc>
                <a:tc>
                  <a:txBody>
                    <a:bodyPr/>
                    <a:lstStyle/>
                    <a:p>
                      <a:r>
                        <a:rPr lang="en-US" dirty="0">
                          <a:solidFill>
                            <a:srgbClr val="FFFFFF"/>
                          </a:solidFill>
                        </a:rPr>
                        <a:t>(kA)</a:t>
                      </a:r>
                    </a:p>
                  </a:txBody>
                  <a:tcPr>
                    <a:solidFill>
                      <a:schemeClr val="accent6">
                        <a:lumMod val="75000"/>
                        <a:alpha val="29000"/>
                      </a:schemeClr>
                    </a:solidFill>
                  </a:tcPr>
                </a:tc>
                <a:extLst>
                  <a:ext uri="{0D108BD9-81ED-4DB2-BD59-A6C34878D82A}">
                    <a16:rowId xmlns:a16="http://schemas.microsoft.com/office/drawing/2014/main" val="10002"/>
                  </a:ext>
                </a:extLst>
              </a:tr>
              <a:tr h="370840">
                <a:tc>
                  <a:txBody>
                    <a:bodyPr/>
                    <a:lstStyle/>
                    <a:p>
                      <a:r>
                        <a:rPr lang="en-US" dirty="0">
                          <a:solidFill>
                            <a:srgbClr val="FFFFFF"/>
                          </a:solidFill>
                        </a:rPr>
                        <a:t>Peak field</a:t>
                      </a:r>
                    </a:p>
                  </a:txBody>
                  <a:tcPr>
                    <a:solidFill>
                      <a:schemeClr val="accent6">
                        <a:lumMod val="75000"/>
                        <a:alpha val="29000"/>
                      </a:schemeClr>
                    </a:solidFill>
                  </a:tcPr>
                </a:tc>
                <a:tc>
                  <a:txBody>
                    <a:bodyPr/>
                    <a:lstStyle/>
                    <a:p>
                      <a:r>
                        <a:rPr lang="en-US" dirty="0">
                          <a:solidFill>
                            <a:srgbClr val="FFFFFF"/>
                          </a:solidFill>
                        </a:rPr>
                        <a:t>11.4</a:t>
                      </a:r>
                    </a:p>
                  </a:txBody>
                  <a:tcPr>
                    <a:solidFill>
                      <a:schemeClr val="accent6">
                        <a:lumMod val="75000"/>
                        <a:alpha val="29000"/>
                      </a:schemeClr>
                    </a:solidFill>
                  </a:tcPr>
                </a:tc>
                <a:tc>
                  <a:txBody>
                    <a:bodyPr/>
                    <a:lstStyle/>
                    <a:p>
                      <a:r>
                        <a:rPr lang="en-US" dirty="0">
                          <a:solidFill>
                            <a:srgbClr val="FFFFFF"/>
                          </a:solidFill>
                        </a:rPr>
                        <a:t>(T)</a:t>
                      </a:r>
                    </a:p>
                  </a:txBody>
                  <a:tcPr>
                    <a:solidFill>
                      <a:schemeClr val="accent6">
                        <a:lumMod val="75000"/>
                        <a:alpha val="29000"/>
                      </a:schemeClr>
                    </a:solidFill>
                  </a:tcPr>
                </a:tc>
                <a:extLst>
                  <a:ext uri="{0D108BD9-81ED-4DB2-BD59-A6C34878D82A}">
                    <a16:rowId xmlns:a16="http://schemas.microsoft.com/office/drawing/2014/main" val="10003"/>
                  </a:ext>
                </a:extLst>
              </a:tr>
            </a:tbl>
          </a:graphicData>
        </a:graphic>
      </p:graphicFrame>
      <p:sp>
        <p:nvSpPr>
          <p:cNvPr id="21" name="TextBox 20"/>
          <p:cNvSpPr txBox="1"/>
          <p:nvPr/>
        </p:nvSpPr>
        <p:spPr>
          <a:xfrm>
            <a:off x="129018" y="5490742"/>
            <a:ext cx="1878489" cy="538609"/>
          </a:xfrm>
          <a:prstGeom prst="rect">
            <a:avLst/>
          </a:prstGeom>
          <a:solidFill>
            <a:srgbClr val="3A3A3A">
              <a:alpha val="29000"/>
            </a:srgbClr>
          </a:solidFill>
        </p:spPr>
        <p:txBody>
          <a:bodyPr wrap="none" rtlCol="0">
            <a:spAutoFit/>
          </a:bodyPr>
          <a:lstStyle/>
          <a:p>
            <a:r>
              <a:rPr lang="en-US" dirty="0">
                <a:solidFill>
                  <a:srgbClr val="FFFFFF"/>
                </a:solidFill>
              </a:rPr>
              <a:t>40 strands cable</a:t>
            </a:r>
          </a:p>
          <a:p>
            <a:r>
              <a:rPr lang="en-US" sz="1100" dirty="0">
                <a:solidFill>
                  <a:srgbClr val="FFFFFF"/>
                </a:solidFill>
              </a:rPr>
              <a:t>(18.15 mm x 1.52 mm)</a:t>
            </a:r>
          </a:p>
        </p:txBody>
      </p:sp>
      <p:sp>
        <p:nvSpPr>
          <p:cNvPr id="3" name="TextBox 2"/>
          <p:cNvSpPr txBox="1"/>
          <p:nvPr/>
        </p:nvSpPr>
        <p:spPr>
          <a:xfrm>
            <a:off x="141113" y="3426565"/>
            <a:ext cx="2436093" cy="861774"/>
          </a:xfrm>
          <a:prstGeom prst="rect">
            <a:avLst/>
          </a:prstGeom>
          <a:solidFill>
            <a:srgbClr val="3A3A3A">
              <a:alpha val="29000"/>
            </a:srgbClr>
          </a:solidFill>
        </p:spPr>
        <p:txBody>
          <a:bodyPr wrap="none" rtlCol="0">
            <a:spAutoFit/>
          </a:bodyPr>
          <a:lstStyle/>
          <a:p>
            <a:r>
              <a:rPr lang="en-US" sz="1600" dirty="0">
                <a:solidFill>
                  <a:srgbClr val="FFFFFF"/>
                </a:solidFill>
              </a:rPr>
              <a:t>RRP strand </a:t>
            </a:r>
            <a:r>
              <a:rPr lang="en-US" sz="1050" dirty="0">
                <a:solidFill>
                  <a:srgbClr val="FFFFFF"/>
                </a:solidFill>
              </a:rPr>
              <a:t>(0.85 mm,108/127)</a:t>
            </a:r>
          </a:p>
          <a:p>
            <a:r>
              <a:rPr lang="en-US" sz="1600" dirty="0">
                <a:solidFill>
                  <a:srgbClr val="FFFFFF"/>
                </a:solidFill>
              </a:rPr>
              <a:t>J</a:t>
            </a:r>
            <a:r>
              <a:rPr lang="en-US" sz="1600" baseline="-25000" dirty="0">
                <a:solidFill>
                  <a:srgbClr val="FFFFFF"/>
                </a:solidFill>
              </a:rPr>
              <a:t>C</a:t>
            </a:r>
            <a:r>
              <a:rPr lang="en-US" sz="1600" dirty="0">
                <a:solidFill>
                  <a:srgbClr val="FFFFFF"/>
                </a:solidFill>
              </a:rPr>
              <a:t>: 2450 A/mm</a:t>
            </a:r>
            <a:r>
              <a:rPr lang="en-US" sz="1600" baseline="30000" dirty="0">
                <a:solidFill>
                  <a:srgbClr val="FFFFFF"/>
                </a:solidFill>
              </a:rPr>
              <a:t>2</a:t>
            </a:r>
            <a:r>
              <a:rPr lang="en-US" sz="1600" dirty="0">
                <a:solidFill>
                  <a:srgbClr val="FFFFFF"/>
                </a:solidFill>
              </a:rPr>
              <a:t> </a:t>
            </a:r>
            <a:r>
              <a:rPr lang="en-US" sz="1050" dirty="0">
                <a:solidFill>
                  <a:srgbClr val="FFFFFF"/>
                </a:solidFill>
              </a:rPr>
              <a:t>(12 T, 4.2 K)</a:t>
            </a:r>
          </a:p>
          <a:p>
            <a:r>
              <a:rPr lang="en-US" dirty="0" err="1">
                <a:solidFill>
                  <a:srgbClr val="FFFFFF"/>
                </a:solidFill>
              </a:rPr>
              <a:t>Cu:non-Cu</a:t>
            </a:r>
            <a:r>
              <a:rPr lang="en-US" dirty="0">
                <a:solidFill>
                  <a:srgbClr val="FFFFFF"/>
                </a:solidFill>
              </a:rPr>
              <a:t>: 1.2</a:t>
            </a:r>
          </a:p>
        </p:txBody>
      </p:sp>
      <p:pic>
        <p:nvPicPr>
          <p:cNvPr id="22" name="Picture 2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28178" y="993370"/>
            <a:ext cx="2349028" cy="2319676"/>
          </a:xfrm>
          <a:prstGeom prst="ellipse">
            <a:avLst/>
          </a:prstGeom>
        </p:spPr>
      </p:pic>
      <p:pic>
        <p:nvPicPr>
          <p:cNvPr id="14" name="Picture 13"/>
          <p:cNvPicPr>
            <a:picLocks noChangeAspect="1"/>
          </p:cNvPicPr>
          <p:nvPr/>
        </p:nvPicPr>
        <p:blipFill rotWithShape="1">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830466" y="0"/>
            <a:ext cx="1313534" cy="611823"/>
          </a:xfrm>
          <a:prstGeom prst="rect">
            <a:avLst/>
          </a:prstGeom>
        </p:spPr>
      </p:pic>
      <p:sp>
        <p:nvSpPr>
          <p:cNvPr id="15" name="TextBox 14"/>
          <p:cNvSpPr txBox="1"/>
          <p:nvPr/>
        </p:nvSpPr>
        <p:spPr>
          <a:xfrm>
            <a:off x="4135996" y="6381328"/>
            <a:ext cx="4434226" cy="276999"/>
          </a:xfrm>
          <a:prstGeom prst="rect">
            <a:avLst/>
          </a:prstGeom>
          <a:noFill/>
        </p:spPr>
        <p:txBody>
          <a:bodyPr wrap="none" rtlCol="0">
            <a:spAutoFit/>
          </a:bodyPr>
          <a:lstStyle/>
          <a:p>
            <a:pPr algn="r"/>
            <a:r>
              <a:rPr lang="en-US" sz="1200" dirty="0">
                <a:solidFill>
                  <a:schemeClr val="bg1"/>
                </a:solidFill>
              </a:rPr>
              <a:t>Courtesy of G. </a:t>
            </a:r>
            <a:r>
              <a:rPr lang="en-US" sz="1200" dirty="0" err="1">
                <a:solidFill>
                  <a:schemeClr val="bg1"/>
                </a:solidFill>
              </a:rPr>
              <a:t>Ambrosio</a:t>
            </a:r>
            <a:r>
              <a:rPr lang="en-US" sz="1200" dirty="0">
                <a:solidFill>
                  <a:schemeClr val="bg1"/>
                </a:solidFill>
              </a:rPr>
              <a:t>, G. </a:t>
            </a:r>
            <a:r>
              <a:rPr lang="en-US" sz="1200" dirty="0" err="1">
                <a:solidFill>
                  <a:schemeClr val="bg1"/>
                </a:solidFill>
              </a:rPr>
              <a:t>Chlachidze</a:t>
            </a:r>
            <a:r>
              <a:rPr lang="en-US" sz="1200" dirty="0">
                <a:solidFill>
                  <a:schemeClr val="bg1"/>
                </a:solidFill>
              </a:rPr>
              <a:t>, US-LAUP and CERN</a:t>
            </a:r>
          </a:p>
        </p:txBody>
      </p:sp>
      <p:sp>
        <p:nvSpPr>
          <p:cNvPr id="16" name="Content Placeholder 2"/>
          <p:cNvSpPr txBox="1">
            <a:spLocks/>
          </p:cNvSpPr>
          <p:nvPr/>
        </p:nvSpPr>
        <p:spPr>
          <a:xfrm>
            <a:off x="1259632" y="4515449"/>
            <a:ext cx="7130243" cy="1303775"/>
          </a:xfrm>
          <a:prstGeom prst="rect">
            <a:avLst/>
          </a:prstGeom>
          <a:solidFill>
            <a:schemeClr val="bg1"/>
          </a:solidFill>
          <a:ln>
            <a:noFill/>
          </a:ln>
          <a:effectLst/>
        </p:spPr>
        <p:txBody>
          <a:bodyPr>
            <a:normAutofit/>
          </a:bodyPr>
          <a:lst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13" indent="0">
              <a:buFont typeface="Lucida Grande"/>
              <a:buNone/>
            </a:pPr>
            <a:r>
              <a:rPr lang="en-US" dirty="0">
                <a:solidFill>
                  <a:srgbClr val="FF0000"/>
                </a:solidFill>
              </a:rPr>
              <a:t>The challenge for high field magnets:</a:t>
            </a:r>
          </a:p>
          <a:p>
            <a:pPr marL="354012" lvl="1" indent="0">
              <a:buNone/>
            </a:pPr>
            <a:r>
              <a:rPr lang="en-US" dirty="0">
                <a:solidFill>
                  <a:srgbClr val="FF0000"/>
                </a:solidFill>
              </a:rPr>
              <a:t>- Limit the training and keep memory !</a:t>
            </a:r>
          </a:p>
          <a:p>
            <a:pPr marL="354012" lvl="1" indent="0">
              <a:buNone/>
            </a:pPr>
            <a:r>
              <a:rPr lang="en-US" dirty="0">
                <a:solidFill>
                  <a:srgbClr val="FF0000"/>
                </a:solidFill>
              </a:rPr>
              <a:t>- Increase </a:t>
            </a:r>
            <a:r>
              <a:rPr lang="en-US" dirty="0" err="1">
                <a:solidFill>
                  <a:srgbClr val="FF0000"/>
                </a:solidFill>
              </a:rPr>
              <a:t>J</a:t>
            </a:r>
            <a:r>
              <a:rPr lang="en-US" baseline="-25000" dirty="0" err="1">
                <a:solidFill>
                  <a:srgbClr val="FF0000"/>
                </a:solidFill>
              </a:rPr>
              <a:t>op</a:t>
            </a:r>
            <a:r>
              <a:rPr lang="en-US" dirty="0">
                <a:solidFill>
                  <a:srgbClr val="FF0000"/>
                </a:solidFill>
              </a:rPr>
              <a:t>/J</a:t>
            </a:r>
            <a:r>
              <a:rPr lang="en-US" baseline="-25000" dirty="0">
                <a:solidFill>
                  <a:srgbClr val="FF0000"/>
                </a:solidFill>
              </a:rPr>
              <a:t>C</a:t>
            </a:r>
            <a:r>
              <a:rPr lang="en-US" dirty="0">
                <a:solidFill>
                  <a:srgbClr val="FF0000"/>
                </a:solidFill>
              </a:rPr>
              <a:t> (presently at ≈ 40 % for Nb</a:t>
            </a:r>
            <a:r>
              <a:rPr lang="en-US" baseline="-25000" dirty="0">
                <a:solidFill>
                  <a:srgbClr val="FF0000"/>
                </a:solidFill>
              </a:rPr>
              <a:t>3</a:t>
            </a:r>
            <a:r>
              <a:rPr lang="en-US" dirty="0">
                <a:solidFill>
                  <a:srgbClr val="FF0000"/>
                </a:solidFill>
              </a:rPr>
              <a:t>Sn at 1.9 K)</a:t>
            </a:r>
          </a:p>
        </p:txBody>
      </p:sp>
      <p:pic>
        <p:nvPicPr>
          <p:cNvPr id="17" name="Picture 16" descr="training_QXFS3.jpeg"/>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4719738" y="1178306"/>
            <a:ext cx="3863308" cy="2457800"/>
          </a:xfrm>
          <a:prstGeom prst="rect">
            <a:avLst/>
          </a:prstGeom>
        </p:spPr>
      </p:pic>
      <p:pic>
        <p:nvPicPr>
          <p:cNvPr id="23" name="Picture 22" descr="training_QXFS5.jpeg"/>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107580" y="1630960"/>
            <a:ext cx="3957505" cy="2517727"/>
          </a:xfrm>
          <a:prstGeom prst="rect">
            <a:avLst/>
          </a:prstGeom>
        </p:spPr>
      </p:pic>
      <p:sp>
        <p:nvSpPr>
          <p:cNvPr id="24" name="Rectangle 23"/>
          <p:cNvSpPr/>
          <p:nvPr/>
        </p:nvSpPr>
        <p:spPr>
          <a:xfrm>
            <a:off x="222672" y="154303"/>
            <a:ext cx="3950120" cy="492443"/>
          </a:xfrm>
          <a:prstGeom prst="rect">
            <a:avLst/>
          </a:prstGeom>
          <a:solidFill>
            <a:schemeClr val="tx2">
              <a:lumMod val="60000"/>
              <a:lumOff val="40000"/>
            </a:schemeClr>
          </a:solidFill>
        </p:spPr>
        <p:txBody>
          <a:bodyPr wrap="none">
            <a:spAutoFit/>
          </a:bodyPr>
          <a:lstStyle/>
          <a:p>
            <a:r>
              <a:rPr lang="fr-CH" sz="2600" dirty="0">
                <a:solidFill>
                  <a:schemeClr val="bg1"/>
                </a:solidFill>
              </a:rPr>
              <a:t>HL-LHC </a:t>
            </a:r>
            <a:r>
              <a:rPr lang="fr-CH" sz="2600" dirty="0" err="1">
                <a:solidFill>
                  <a:schemeClr val="bg1"/>
                </a:solidFill>
              </a:rPr>
              <a:t>quadrupole</a:t>
            </a:r>
            <a:r>
              <a:rPr lang="fr-CH" sz="2600" dirty="0">
                <a:solidFill>
                  <a:schemeClr val="bg1"/>
                </a:solidFill>
              </a:rPr>
              <a:t> R&amp;D</a:t>
            </a:r>
            <a:endParaRPr lang="en-GB" sz="2600" dirty="0"/>
          </a:p>
        </p:txBody>
      </p:sp>
      <p:sp>
        <p:nvSpPr>
          <p:cNvPr id="25" name="Slide Number Placeholder 1">
            <a:extLst>
              <a:ext uri="{FF2B5EF4-FFF2-40B4-BE49-F238E27FC236}">
                <a16:creationId xmlns:a16="http://schemas.microsoft.com/office/drawing/2014/main" id="{451D797F-572F-084E-AC2F-4C18EE186FB2}"/>
              </a:ext>
            </a:extLst>
          </p:cNvPr>
          <p:cNvSpPr txBox="1">
            <a:spLocks/>
          </p:cNvSpPr>
          <p:nvPr/>
        </p:nvSpPr>
        <p:spPr>
          <a:xfrm>
            <a:off x="8767188" y="655141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smtClean="0">
                <a:solidFill>
                  <a:srgbClr val="000000"/>
                </a:solidFill>
                <a:latin typeface="Arial"/>
              </a:rPr>
              <a:pPr/>
              <a:t>59</a:t>
            </a:fld>
            <a:endParaRPr lang="en-US" sz="1200" dirty="0">
              <a:solidFill>
                <a:srgbClr val="000000"/>
              </a:solidFill>
              <a:latin typeface="Arial"/>
            </a:endParaRPr>
          </a:p>
        </p:txBody>
      </p:sp>
    </p:spTree>
    <p:extLst>
      <p:ext uri="{BB962C8B-B14F-4D97-AF65-F5344CB8AC3E}">
        <p14:creationId xmlns:p14="http://schemas.microsoft.com/office/powerpoint/2010/main" val="358715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1614488" y="500068"/>
          <a:ext cx="7176840" cy="443409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2"/>
          <p:cNvSpPr>
            <a:spLocks noGrp="1" noChangeArrowheads="1"/>
          </p:cNvSpPr>
          <p:nvPr>
            <p:ph type="title"/>
          </p:nvPr>
        </p:nvSpPr>
        <p:spPr>
          <a:xfrm>
            <a:off x="153214" y="38993"/>
            <a:ext cx="8676456" cy="720725"/>
          </a:xfrm>
        </p:spPr>
        <p:txBody>
          <a:bodyPr/>
          <a:lstStyle/>
          <a:p>
            <a:pPr eaLnBrk="1" hangingPunct="1">
              <a:defRPr/>
            </a:pPr>
            <a:r>
              <a:rPr lang="en-US" sz="3600" u="sng" dirty="0">
                <a:solidFill>
                  <a:srgbClr val="FF0000"/>
                </a:solidFill>
                <a:latin typeface="Garamond" charset="0"/>
                <a:ea typeface="ＭＳ Ｐゴシック" charset="0"/>
              </a:rPr>
              <a:t>Machine Efficiency</a:t>
            </a:r>
          </a:p>
        </p:txBody>
      </p:sp>
      <p:sp>
        <p:nvSpPr>
          <p:cNvPr id="8" name="TextBox 7"/>
          <p:cNvSpPr txBox="1"/>
          <p:nvPr/>
        </p:nvSpPr>
        <p:spPr>
          <a:xfrm>
            <a:off x="81774" y="4849262"/>
            <a:ext cx="9048758" cy="1569660"/>
          </a:xfrm>
          <a:prstGeom prst="rect">
            <a:avLst/>
          </a:prstGeom>
          <a:noFill/>
        </p:spPr>
        <p:txBody>
          <a:bodyPr wrap="square" rtlCol="0">
            <a:spAutoFit/>
          </a:bodyPr>
          <a:lstStyle/>
          <a:p>
            <a:pPr marL="342900" indent="-342900" algn="l">
              <a:buFont typeface="Wingdings" charset="2"/>
              <a:buChar char="è"/>
            </a:pPr>
            <a:r>
              <a:rPr lang="en-US" sz="2400" dirty="0">
                <a:solidFill>
                  <a:srgbClr val="0070C0"/>
                </a:solidFill>
                <a:latin typeface="Times New Roman" panose="02020603050405020304" pitchFamily="18" charset="0"/>
                <a:cs typeface="Times New Roman" panose="02020603050405020304" pitchFamily="18" charset="0"/>
                <a:sym typeface="Wingdings"/>
              </a:rPr>
              <a:t> Minimum of 2h between end of one, and start of the next fill</a:t>
            </a:r>
          </a:p>
          <a:p>
            <a:pPr marL="342900" indent="-342900" algn="l">
              <a:buFont typeface="Wingdings" charset="2"/>
              <a:buChar char="è"/>
            </a:pPr>
            <a:r>
              <a:rPr lang="en-US" sz="2400" dirty="0">
                <a:solidFill>
                  <a:srgbClr val="FF0000"/>
                </a:solidFill>
                <a:latin typeface="Times New Roman" panose="02020603050405020304" pitchFamily="18" charset="0"/>
                <a:cs typeface="Times New Roman" panose="02020603050405020304" pitchFamily="18" charset="0"/>
                <a:sym typeface="Wingdings"/>
              </a:rPr>
              <a:t> Average LHC Turnaround time of 4-5h!!!!</a:t>
            </a:r>
          </a:p>
          <a:p>
            <a:pPr marL="342900" indent="-342900" algn="l">
              <a:buFont typeface="Wingdings" charset="2"/>
              <a:buChar char="è"/>
            </a:pPr>
            <a:r>
              <a:rPr lang="en-US" sz="2400" dirty="0">
                <a:solidFill>
                  <a:srgbClr val="00B050"/>
                </a:solidFill>
                <a:latin typeface="Times New Roman" panose="02020603050405020304" pitchFamily="18" charset="0"/>
                <a:cs typeface="Times New Roman" panose="02020603050405020304" pitchFamily="18" charset="0"/>
                <a:sym typeface="Wingdings"/>
              </a:rPr>
              <a:t> Average LHC fill length of 8h  65% of scheduled physics time!!!</a:t>
            </a:r>
          </a:p>
          <a:p>
            <a:pPr marL="342900" indent="-342900" algn="l">
              <a:buFont typeface="Wingdings" charset="2"/>
              <a:buChar char="è"/>
            </a:pPr>
            <a:r>
              <a:rPr lang="en-US" sz="2400" dirty="0">
                <a:solidFill>
                  <a:srgbClr val="C00000"/>
                </a:solidFill>
                <a:latin typeface="Times New Roman" panose="02020603050405020304" pitchFamily="18" charset="0"/>
                <a:cs typeface="Times New Roman" panose="02020603050405020304" pitchFamily="18" charset="0"/>
                <a:sym typeface="Wingdings"/>
              </a:rPr>
              <a:t> ca. 50% in LHC operation including faults at best conditions!</a:t>
            </a:r>
          </a:p>
        </p:txBody>
      </p:sp>
      <p:sp>
        <p:nvSpPr>
          <p:cNvPr id="5" name="Slide Number Placeholder 2">
            <a:extLst>
              <a:ext uri="{FF2B5EF4-FFF2-40B4-BE49-F238E27FC236}">
                <a16:creationId xmlns:a16="http://schemas.microsoft.com/office/drawing/2014/main" id="{455880F7-2847-144E-A795-810AF8FAB6C2}"/>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6</a:t>
            </a:fld>
            <a:endParaRPr lang="en-US" dirty="0"/>
          </a:p>
        </p:txBody>
      </p:sp>
      <p:sp>
        <p:nvSpPr>
          <p:cNvPr id="9" name="Slide Number Placeholder 2">
            <a:extLst>
              <a:ext uri="{FF2B5EF4-FFF2-40B4-BE49-F238E27FC236}">
                <a16:creationId xmlns:a16="http://schemas.microsoft.com/office/drawing/2014/main" id="{8E2158EA-FB9A-EA47-B34E-FF4466A94C72}"/>
              </a:ext>
            </a:extLst>
          </p:cNvPr>
          <p:cNvSpPr>
            <a:spLocks noGrp="1"/>
          </p:cNvSpPr>
          <p:nvPr>
            <p:ph type="sldNum" sz="quarter" idx="12"/>
          </p:nvPr>
        </p:nvSpPr>
        <p:spPr>
          <a:xfrm>
            <a:off x="8788400" y="6550660"/>
            <a:ext cx="355600" cy="320040"/>
          </a:xfrm>
          <a:prstGeom prst="rect">
            <a:avLst/>
          </a:prstGeom>
        </p:spPr>
        <p:txBody>
          <a:bodyPr/>
          <a:lstStyle/>
          <a:p>
            <a:pPr>
              <a:defRPr/>
            </a:pPr>
            <a:fld id="{C78A2D03-466B-4AD7-AC70-B2955EB43184}" type="slidenum">
              <a:rPr lang="en-US" sz="1200" smtClean="0"/>
              <a:pPr>
                <a:defRPr/>
              </a:pPr>
              <a:t>6</a:t>
            </a:fld>
            <a:endParaRPr lang="en-US" sz="1200" dirty="0"/>
          </a:p>
        </p:txBody>
      </p:sp>
      <p:sp>
        <p:nvSpPr>
          <p:cNvPr id="2" name="Rounded Rectangle 1">
            <a:extLst>
              <a:ext uri="{FF2B5EF4-FFF2-40B4-BE49-F238E27FC236}">
                <a16:creationId xmlns:a16="http://schemas.microsoft.com/office/drawing/2014/main" id="{8FA13F30-990A-A842-AAAE-484D238ABFCE}"/>
              </a:ext>
            </a:extLst>
          </p:cNvPr>
          <p:cNvSpPr/>
          <p:nvPr/>
        </p:nvSpPr>
        <p:spPr>
          <a:xfrm>
            <a:off x="153213" y="4829175"/>
            <a:ext cx="8862199"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Times New Roman" panose="02020603050405020304" pitchFamily="18" charset="0"/>
                <a:cs typeface="Times New Roman" panose="02020603050405020304" pitchFamily="18" charset="0"/>
              </a:rPr>
              <a:t>This becomes more challenging with increased Collider size and Requires even more powerful injector complex!!!!</a:t>
            </a:r>
          </a:p>
        </p:txBody>
      </p:sp>
    </p:spTree>
    <p:extLst>
      <p:ext uri="{BB962C8B-B14F-4D97-AF65-F5344CB8AC3E}">
        <p14:creationId xmlns:p14="http://schemas.microsoft.com/office/powerpoint/2010/main" val="286487551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dissolv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dissolv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6" name="Text Box 14"/>
          <p:cNvSpPr txBox="1">
            <a:spLocks noChangeArrowheads="1"/>
          </p:cNvSpPr>
          <p:nvPr/>
        </p:nvSpPr>
        <p:spPr bwMode="auto">
          <a:xfrm>
            <a:off x="598488" y="952500"/>
            <a:ext cx="6352878" cy="4985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rPr>
              <a:t>Luminosity recipe (round beams): </a:t>
            </a:r>
          </a:p>
          <a:p>
            <a:pPr algn="l" eaLnBrk="1" hangingPunct="1"/>
            <a:endParaRPr lang="en-US" sz="2600" dirty="0">
              <a:solidFill>
                <a:srgbClr val="3333CC"/>
              </a:solidFill>
            </a:endParaRPr>
          </a:p>
          <a:p>
            <a:pPr algn="l" eaLnBrk="1" hangingPunct="1"/>
            <a:endParaRPr lang="en-US" dirty="0">
              <a:solidFill>
                <a:srgbClr val="800000"/>
              </a:solidFill>
              <a:sym typeface="Wingdings" charset="0"/>
            </a:endParaRPr>
          </a:p>
          <a:p>
            <a:pPr algn="l" eaLnBrk="1" hangingPunct="1"/>
            <a:endParaRPr lang="en-US" dirty="0">
              <a:solidFill>
                <a:srgbClr val="800000"/>
              </a:solidFill>
              <a:sym typeface="Wingdings" charset="0"/>
            </a:endParaRPr>
          </a:p>
          <a:p>
            <a:pPr algn="l" eaLnBrk="1" hangingPunct="1"/>
            <a:endParaRPr lang="en-US" dirty="0">
              <a:solidFill>
                <a:srgbClr val="800000"/>
              </a:solidFill>
              <a:sym typeface="Wingdings" charset="0"/>
            </a:endParaRPr>
          </a:p>
          <a:p>
            <a:pPr marL="0" lvl="1" indent="0">
              <a:spcAft>
                <a:spcPts val="1200"/>
              </a:spcAft>
              <a:buFont typeface="Wingdings" charset="0"/>
              <a:buChar char="è"/>
            </a:pPr>
            <a:r>
              <a:rPr lang="en-US" dirty="0">
                <a:solidFill>
                  <a:srgbClr val="800000"/>
                </a:solidFill>
                <a:sym typeface="Wingdings" charset="0"/>
              </a:rPr>
              <a:t>1) maximize bunch intensities</a:t>
            </a:r>
          </a:p>
          <a:p>
            <a:pPr marL="0" lvl="1" indent="0">
              <a:spcAft>
                <a:spcPts val="1200"/>
              </a:spcAft>
              <a:buFont typeface="Wingdings" charset="0"/>
              <a:buChar char="è"/>
            </a:pPr>
            <a:r>
              <a:rPr lang="en-US" dirty="0">
                <a:solidFill>
                  <a:srgbClr val="800000"/>
                </a:solidFill>
                <a:sym typeface="Wingdings" charset="0"/>
              </a:rPr>
              <a:t>2) minimize the beam </a:t>
            </a:r>
            <a:r>
              <a:rPr lang="en-US" dirty="0" err="1">
                <a:solidFill>
                  <a:srgbClr val="800000"/>
                </a:solidFill>
                <a:sym typeface="Wingdings" charset="0"/>
              </a:rPr>
              <a:t>emittance</a:t>
            </a:r>
            <a:endParaRPr lang="en-US" dirty="0">
              <a:solidFill>
                <a:srgbClr val="800000"/>
              </a:solidFill>
              <a:sym typeface="Wingdings" charset="0"/>
            </a:endParaRPr>
          </a:p>
          <a:p>
            <a:pPr algn="l" eaLnBrk="1" hangingPunct="1">
              <a:spcAft>
                <a:spcPts val="1200"/>
              </a:spcAft>
              <a:buFont typeface="Wingdings" charset="0"/>
              <a:buChar char="è"/>
            </a:pPr>
            <a:r>
              <a:rPr lang="en-US" dirty="0">
                <a:solidFill>
                  <a:srgbClr val="800000"/>
                </a:solidFill>
                <a:sym typeface="Wingdings" charset="0"/>
              </a:rPr>
              <a:t>3) minimize beam size (constant beam power); </a:t>
            </a:r>
          </a:p>
          <a:p>
            <a:pPr algn="l" eaLnBrk="1" hangingPunct="1">
              <a:spcAft>
                <a:spcPts val="1200"/>
              </a:spcAft>
              <a:buFont typeface="Wingdings" charset="0"/>
              <a:buChar char="è"/>
            </a:pPr>
            <a:r>
              <a:rPr lang="en-US" dirty="0">
                <a:solidFill>
                  <a:srgbClr val="800000"/>
                </a:solidFill>
                <a:sym typeface="Wingdings" charset="0"/>
              </a:rPr>
              <a:t>4) maximize number of bunches (beam power); </a:t>
            </a:r>
          </a:p>
          <a:p>
            <a:pPr algn="l" eaLnBrk="1" hangingPunct="1">
              <a:spcAft>
                <a:spcPts val="1200"/>
              </a:spcAft>
              <a:buFont typeface="Wingdings" charset="0"/>
              <a:buChar char="è"/>
            </a:pPr>
            <a:r>
              <a:rPr lang="en-US" dirty="0">
                <a:solidFill>
                  <a:srgbClr val="800000"/>
                </a:solidFill>
                <a:sym typeface="Wingdings" charset="0"/>
              </a:rPr>
              <a:t>5) compensate for </a:t>
            </a:r>
            <a:r>
              <a:rPr lang="ja-JP" altLang="en-US" dirty="0">
                <a:solidFill>
                  <a:srgbClr val="800000"/>
                </a:solidFill>
                <a:sym typeface="Wingdings" charset="0"/>
              </a:rPr>
              <a:t>‘</a:t>
            </a:r>
            <a:r>
              <a:rPr lang="en-US" altLang="ja-JP" dirty="0">
                <a:solidFill>
                  <a:srgbClr val="800000"/>
                </a:solidFill>
                <a:sym typeface="Wingdings" charset="0"/>
              </a:rPr>
              <a:t>F’; </a:t>
            </a:r>
          </a:p>
          <a:p>
            <a:pPr algn="l" eaLnBrk="1" hangingPunct="1">
              <a:spcAft>
                <a:spcPts val="1200"/>
              </a:spcAft>
              <a:buFont typeface="Wingdings" charset="0"/>
              <a:buChar char="è"/>
            </a:pPr>
            <a:r>
              <a:rPr lang="en-US" dirty="0">
                <a:solidFill>
                  <a:srgbClr val="800000"/>
                </a:solidFill>
                <a:sym typeface="Wingdings" charset="0"/>
              </a:rPr>
              <a:t>6) Improve machine ‘Efficiency’</a:t>
            </a:r>
            <a:endParaRPr lang="en-US" dirty="0">
              <a:solidFill>
                <a:srgbClr val="008000"/>
              </a:solidFill>
            </a:endParaRPr>
          </a:p>
        </p:txBody>
      </p:sp>
      <p:sp>
        <p:nvSpPr>
          <p:cNvPr id="65547" name="Rectangle 13"/>
          <p:cNvSpPr>
            <a:spLocks noChangeArrowheads="1"/>
          </p:cNvSpPr>
          <p:nvPr/>
        </p:nvSpPr>
        <p:spPr bwMode="auto">
          <a:xfrm>
            <a:off x="88900" y="1117600"/>
            <a:ext cx="534988" cy="22701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chemeClr val="tx1"/>
              </a:solidFill>
            </a:endParaRPr>
          </a:p>
        </p:txBody>
      </p:sp>
      <p:sp>
        <p:nvSpPr>
          <p:cNvPr id="44037" name="Rectangle 2"/>
          <p:cNvSpPr>
            <a:spLocks noGrp="1" noChangeArrowheads="1"/>
          </p:cNvSpPr>
          <p:nvPr>
            <p:ph type="title"/>
          </p:nvPr>
        </p:nvSpPr>
        <p:spPr>
          <a:xfrm>
            <a:off x="0" y="117475"/>
            <a:ext cx="9144000" cy="720725"/>
          </a:xfrm>
        </p:spPr>
        <p:txBody>
          <a:bodyPr/>
          <a:lstStyle/>
          <a:p>
            <a:pPr algn="ctr" eaLnBrk="1" hangingPunct="1">
              <a:defRPr/>
            </a:pPr>
            <a:r>
              <a:rPr lang="en-US" sz="3600" u="sng" dirty="0">
                <a:solidFill>
                  <a:srgbClr val="FF0000"/>
                </a:solidFill>
                <a:latin typeface="Garamond" charset="0"/>
                <a:ea typeface="ＭＳ Ｐゴシック" charset="0"/>
              </a:rPr>
              <a:t>LHC Upgrade Goals: Performance optimization</a:t>
            </a:r>
          </a:p>
        </p:txBody>
      </p:sp>
      <p:graphicFrame>
        <p:nvGraphicFramePr>
          <p:cNvPr id="65541" name="Object 2"/>
          <p:cNvGraphicFramePr>
            <a:graphicFrameLocks noChangeAspect="1"/>
          </p:cNvGraphicFramePr>
          <p:nvPr>
            <p:extLst/>
          </p:nvPr>
        </p:nvGraphicFramePr>
        <p:xfrm>
          <a:off x="2403475" y="1671638"/>
          <a:ext cx="4754563" cy="981075"/>
        </p:xfrm>
        <a:graphic>
          <a:graphicData uri="http://schemas.openxmlformats.org/presentationml/2006/ole">
            <mc:AlternateContent xmlns:mc="http://schemas.openxmlformats.org/markup-compatibility/2006">
              <mc:Choice xmlns:v="urn:schemas-microsoft-com:vml" Requires="v">
                <p:oleObj spid="_x0000_s184332" name="Equation" r:id="rId4" imgW="2235200" imgH="431800" progId="Equation.3">
                  <p:embed/>
                </p:oleObj>
              </mc:Choice>
              <mc:Fallback>
                <p:oleObj name="Equation" r:id="rId4" imgW="2235200" imgH="431800" progId="Equation.3">
                  <p:embed/>
                  <p:pic>
                    <p:nvPicPr>
                      <p:cNvPr id="65541" name="Object 2"/>
                      <p:cNvPicPr>
                        <a:picLocks noChangeAspect="1" noChangeArrowheads="1"/>
                      </p:cNvPicPr>
                      <p:nvPr/>
                    </p:nvPicPr>
                    <p:blipFill>
                      <a:blip r:embed="rId5"/>
                      <a:srcRect/>
                      <a:stretch>
                        <a:fillRect/>
                      </a:stretch>
                    </p:blipFill>
                    <p:spPr bwMode="auto">
                      <a:xfrm>
                        <a:off x="2403475" y="1671638"/>
                        <a:ext cx="4754563" cy="981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8" name="Text Box 14"/>
          <p:cNvSpPr txBox="1">
            <a:spLocks noChangeArrowheads="1"/>
          </p:cNvSpPr>
          <p:nvPr/>
        </p:nvSpPr>
        <p:spPr bwMode="auto">
          <a:xfrm>
            <a:off x="6073175" y="965200"/>
            <a:ext cx="3213100" cy="57245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endParaRPr lang="en-US" sz="2600" dirty="0">
              <a:solidFill>
                <a:srgbClr val="3333CC"/>
              </a:solidFill>
            </a:endParaRPr>
          </a:p>
          <a:p>
            <a:pPr algn="l" eaLnBrk="1" hangingPunct="1"/>
            <a:endParaRPr lang="en-US" sz="2600" dirty="0">
              <a:solidFill>
                <a:srgbClr val="3333CC"/>
              </a:solidFill>
            </a:endParaRPr>
          </a:p>
          <a:p>
            <a:pPr algn="l" eaLnBrk="1" hangingPunct="1"/>
            <a:endParaRPr lang="en-US" dirty="0">
              <a:solidFill>
                <a:srgbClr val="800000"/>
              </a:solidFill>
              <a:sym typeface="Wingdings" charset="0"/>
            </a:endParaRPr>
          </a:p>
          <a:p>
            <a:pPr algn="l" eaLnBrk="1" hangingPunct="1"/>
            <a:endParaRPr lang="en-US" dirty="0">
              <a:solidFill>
                <a:srgbClr val="800000"/>
              </a:solidFill>
              <a:sym typeface="Wingdings" charset="0"/>
            </a:endParaRPr>
          </a:p>
          <a:p>
            <a:pPr algn="l" eaLnBrk="1" hangingPunct="1"/>
            <a:endParaRPr lang="en-US" dirty="0">
              <a:solidFill>
                <a:srgbClr val="800000"/>
              </a:solidFill>
              <a:sym typeface="Wingdings" charset="0"/>
            </a:endParaRPr>
          </a:p>
          <a:p>
            <a:pPr marL="342900" indent="-342900">
              <a:spcAft>
                <a:spcPts val="1200"/>
              </a:spcAft>
              <a:buFont typeface="Wingdings" charset="0"/>
              <a:buChar char="è"/>
            </a:pPr>
            <a:r>
              <a:rPr lang="en-US" dirty="0">
                <a:solidFill>
                  <a:srgbClr val="800000"/>
                </a:solidFill>
                <a:sym typeface="Wingdings" charset="0"/>
              </a:rPr>
              <a:t>Injector complex </a:t>
            </a:r>
          </a:p>
          <a:p>
            <a:pPr>
              <a:spcAft>
                <a:spcPts val="1200"/>
              </a:spcAft>
            </a:pPr>
            <a:r>
              <a:rPr lang="en-US" dirty="0">
                <a:solidFill>
                  <a:srgbClr val="800000"/>
                </a:solidFill>
                <a:sym typeface="Wingdings" charset="0"/>
              </a:rPr>
              <a:t>     Upgrade LIU</a:t>
            </a:r>
          </a:p>
          <a:p>
            <a:pPr marL="1085850" lvl="1" indent="-342900">
              <a:spcAft>
                <a:spcPts val="1200"/>
              </a:spcAft>
              <a:buFont typeface="Wingdings" charset="0"/>
              <a:buChar char="è"/>
            </a:pPr>
            <a:r>
              <a:rPr lang="en-US" dirty="0">
                <a:solidFill>
                  <a:srgbClr val="008000"/>
                </a:solidFill>
                <a:sym typeface="Wingdings" charset="0"/>
              </a:rPr>
              <a:t>triplet aperture</a:t>
            </a:r>
          </a:p>
          <a:p>
            <a:pPr marL="1085850" lvl="1" indent="-342900">
              <a:spcAft>
                <a:spcPts val="1200"/>
              </a:spcAft>
              <a:buFont typeface="Wingdings" charset="0"/>
              <a:buChar char="è"/>
            </a:pPr>
            <a:r>
              <a:rPr lang="en-US" dirty="0">
                <a:solidFill>
                  <a:srgbClr val="800000"/>
                </a:solidFill>
                <a:sym typeface="Wingdings" charset="0"/>
              </a:rPr>
              <a:t>25ns </a:t>
            </a:r>
            <a:r>
              <a:rPr lang="en-US" dirty="0">
                <a:solidFill>
                  <a:srgbClr val="FF0000"/>
                </a:solidFill>
                <a:sym typeface="Wingdings" charset="0"/>
              </a:rPr>
              <a:t>&amp; Xing</a:t>
            </a:r>
          </a:p>
          <a:p>
            <a:pPr marL="342900" indent="-342900" algn="l" eaLnBrk="1" hangingPunct="1">
              <a:spcAft>
                <a:spcPts val="1200"/>
              </a:spcAft>
              <a:buFont typeface="Wingdings" charset="0"/>
              <a:buChar char="è"/>
            </a:pPr>
            <a:r>
              <a:rPr lang="en-US" altLang="ja-JP" dirty="0">
                <a:solidFill>
                  <a:srgbClr val="008000"/>
                </a:solidFill>
                <a:sym typeface="Wingdings" charset="0"/>
              </a:rPr>
              <a:t>Crab Cavities</a:t>
            </a:r>
          </a:p>
          <a:p>
            <a:pPr marL="342900" indent="-342900" algn="l" eaLnBrk="1" hangingPunct="1">
              <a:buFont typeface="Wingdings" charset="0"/>
              <a:buChar char="è"/>
            </a:pPr>
            <a:r>
              <a:rPr lang="en-US" dirty="0">
                <a:solidFill>
                  <a:srgbClr val="008000"/>
                </a:solidFill>
                <a:sym typeface="Wingdings"/>
              </a:rPr>
              <a:t>minimize number of unscheduled beam aborts</a:t>
            </a:r>
            <a:endParaRPr lang="en-US" dirty="0">
              <a:solidFill>
                <a:srgbClr val="008000"/>
              </a:solidFill>
            </a:endParaRPr>
          </a:p>
        </p:txBody>
      </p:sp>
      <p:sp>
        <p:nvSpPr>
          <p:cNvPr id="11"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60</a:t>
            </a:fld>
            <a:endParaRPr lang="en-US" sz="1200" dirty="0"/>
          </a:p>
        </p:txBody>
      </p:sp>
      <p:sp>
        <p:nvSpPr>
          <p:cNvPr id="2" name="Bent Arrow 1">
            <a:extLst>
              <a:ext uri="{FF2B5EF4-FFF2-40B4-BE49-F238E27FC236}">
                <a16:creationId xmlns:a16="http://schemas.microsoft.com/office/drawing/2014/main" id="{BFB5B961-B0BE-304D-9838-025949C4FB09}"/>
              </a:ext>
            </a:extLst>
          </p:cNvPr>
          <p:cNvSpPr/>
          <p:nvPr/>
        </p:nvSpPr>
        <p:spPr>
          <a:xfrm rot="10800000">
            <a:off x="4467827" y="4849790"/>
            <a:ext cx="813816" cy="428839"/>
          </a:xfrm>
          <a:prstGeom prst="ben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4795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5546">
                                            <p:txEl>
                                              <p:pRg st="5" end="5"/>
                                            </p:txEl>
                                          </p:spTgt>
                                        </p:tgtEl>
                                        <p:attrNameLst>
                                          <p:attrName>style.visibility</p:attrName>
                                        </p:attrNameLst>
                                      </p:cBhvr>
                                      <p:to>
                                        <p:strVal val="visible"/>
                                      </p:to>
                                    </p:set>
                                    <p:animEffect transition="in" filter="dissolve">
                                      <p:cBhvr>
                                        <p:cTn id="7" dur="1000"/>
                                        <p:tgtEl>
                                          <p:spTgt spid="65546">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5546">
                                            <p:txEl>
                                              <p:pRg st="6" end="6"/>
                                            </p:txEl>
                                          </p:spTgt>
                                        </p:tgtEl>
                                        <p:attrNameLst>
                                          <p:attrName>style.visibility</p:attrName>
                                        </p:attrNameLst>
                                      </p:cBhvr>
                                      <p:to>
                                        <p:strVal val="visible"/>
                                      </p:to>
                                    </p:set>
                                    <p:animEffect transition="in" filter="dissolve">
                                      <p:cBhvr>
                                        <p:cTn id="12" dur="1000"/>
                                        <p:tgtEl>
                                          <p:spTgt spid="65546">
                                            <p:txEl>
                                              <p:pRg st="6" end="6"/>
                                            </p:txEl>
                                          </p:spTgt>
                                        </p:tgtEl>
                                      </p:cBhvr>
                                    </p:animEffect>
                                  </p:childTnLst>
                                </p:cTn>
                              </p:par>
                            </p:childTnLst>
                          </p:cTn>
                        </p:par>
                        <p:par>
                          <p:cTn id="13" fill="hold">
                            <p:stCondLst>
                              <p:cond delay="1000"/>
                            </p:stCondLst>
                            <p:childTnLst>
                              <p:par>
                                <p:cTn id="14" presetID="9" presetClass="entr" presetSubtype="0" fill="hold" nodeType="afterEffect">
                                  <p:stCondLst>
                                    <p:cond delay="1000"/>
                                  </p:stCondLst>
                                  <p:childTnLst>
                                    <p:set>
                                      <p:cBhvr>
                                        <p:cTn id="15" dur="1" fill="hold">
                                          <p:stCondLst>
                                            <p:cond delay="0"/>
                                          </p:stCondLst>
                                        </p:cTn>
                                        <p:tgtEl>
                                          <p:spTgt spid="18">
                                            <p:txEl>
                                              <p:pRg st="5" end="5"/>
                                            </p:txEl>
                                          </p:spTgt>
                                        </p:tgtEl>
                                        <p:attrNameLst>
                                          <p:attrName>style.visibility</p:attrName>
                                        </p:attrNameLst>
                                      </p:cBhvr>
                                      <p:to>
                                        <p:strVal val="visible"/>
                                      </p:to>
                                    </p:set>
                                    <p:animEffect transition="in" filter="dissolve">
                                      <p:cBhvr>
                                        <p:cTn id="16" dur="1000"/>
                                        <p:tgtEl>
                                          <p:spTgt spid="18">
                                            <p:txEl>
                                              <p:pRg st="5" end="5"/>
                                            </p:txEl>
                                          </p:spTgt>
                                        </p:tgtEl>
                                      </p:cBhvr>
                                    </p:animEffect>
                                  </p:childTnLst>
                                </p:cTn>
                              </p:par>
                            </p:childTnLst>
                          </p:cTn>
                        </p:par>
                        <p:par>
                          <p:cTn id="17" fill="hold">
                            <p:stCondLst>
                              <p:cond delay="3000"/>
                            </p:stCondLst>
                            <p:childTnLst>
                              <p:par>
                                <p:cTn id="18" presetID="9" presetClass="entr" presetSubtype="0" fill="hold" nodeType="afterEffect">
                                  <p:stCondLst>
                                    <p:cond delay="1000"/>
                                  </p:stCondLst>
                                  <p:childTnLst>
                                    <p:set>
                                      <p:cBhvr>
                                        <p:cTn id="19" dur="1" fill="hold">
                                          <p:stCondLst>
                                            <p:cond delay="0"/>
                                          </p:stCondLst>
                                        </p:cTn>
                                        <p:tgtEl>
                                          <p:spTgt spid="18">
                                            <p:txEl>
                                              <p:pRg st="6" end="6"/>
                                            </p:txEl>
                                          </p:spTgt>
                                        </p:tgtEl>
                                        <p:attrNameLst>
                                          <p:attrName>style.visibility</p:attrName>
                                        </p:attrNameLst>
                                      </p:cBhvr>
                                      <p:to>
                                        <p:strVal val="visible"/>
                                      </p:to>
                                    </p:set>
                                    <p:animEffect transition="in" filter="dissolve">
                                      <p:cBhvr>
                                        <p:cTn id="20" dur="1000"/>
                                        <p:tgtEl>
                                          <p:spTgt spid="18">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5546">
                                            <p:txEl>
                                              <p:pRg st="7" end="7"/>
                                            </p:txEl>
                                          </p:spTgt>
                                        </p:tgtEl>
                                        <p:attrNameLst>
                                          <p:attrName>style.visibility</p:attrName>
                                        </p:attrNameLst>
                                      </p:cBhvr>
                                      <p:to>
                                        <p:strVal val="visible"/>
                                      </p:to>
                                    </p:set>
                                    <p:animEffect transition="in" filter="dissolve">
                                      <p:cBhvr>
                                        <p:cTn id="25" dur="1000"/>
                                        <p:tgtEl>
                                          <p:spTgt spid="65546">
                                            <p:txEl>
                                              <p:pRg st="7" end="7"/>
                                            </p:txEl>
                                          </p:spTgt>
                                        </p:tgtEl>
                                      </p:cBhvr>
                                    </p:animEffect>
                                  </p:childTnLst>
                                </p:cTn>
                              </p:par>
                            </p:childTnLst>
                          </p:cTn>
                        </p:par>
                        <p:par>
                          <p:cTn id="26" fill="hold">
                            <p:stCondLst>
                              <p:cond delay="1000"/>
                            </p:stCondLst>
                            <p:childTnLst>
                              <p:par>
                                <p:cTn id="27" presetID="9" presetClass="entr" presetSubtype="0" fill="hold" nodeType="afterEffect">
                                  <p:stCondLst>
                                    <p:cond delay="1000"/>
                                  </p:stCondLst>
                                  <p:childTnLst>
                                    <p:set>
                                      <p:cBhvr>
                                        <p:cTn id="28" dur="1" fill="hold">
                                          <p:stCondLst>
                                            <p:cond delay="0"/>
                                          </p:stCondLst>
                                        </p:cTn>
                                        <p:tgtEl>
                                          <p:spTgt spid="18">
                                            <p:txEl>
                                              <p:pRg st="7" end="7"/>
                                            </p:txEl>
                                          </p:spTgt>
                                        </p:tgtEl>
                                        <p:attrNameLst>
                                          <p:attrName>style.visibility</p:attrName>
                                        </p:attrNameLst>
                                      </p:cBhvr>
                                      <p:to>
                                        <p:strVal val="visible"/>
                                      </p:to>
                                    </p:set>
                                    <p:animEffect transition="in" filter="dissolve">
                                      <p:cBhvr>
                                        <p:cTn id="29" dur="1000"/>
                                        <p:tgtEl>
                                          <p:spTgt spid="18">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65546">
                                            <p:txEl>
                                              <p:pRg st="8" end="8"/>
                                            </p:txEl>
                                          </p:spTgt>
                                        </p:tgtEl>
                                        <p:attrNameLst>
                                          <p:attrName>style.visibility</p:attrName>
                                        </p:attrNameLst>
                                      </p:cBhvr>
                                      <p:to>
                                        <p:strVal val="visible"/>
                                      </p:to>
                                    </p:set>
                                    <p:animEffect transition="in" filter="dissolve">
                                      <p:cBhvr>
                                        <p:cTn id="34" dur="1000"/>
                                        <p:tgtEl>
                                          <p:spTgt spid="65546">
                                            <p:txEl>
                                              <p:pRg st="8" end="8"/>
                                            </p:txEl>
                                          </p:spTgt>
                                        </p:tgtEl>
                                      </p:cBhvr>
                                    </p:animEffect>
                                  </p:childTnLst>
                                </p:cTn>
                              </p:par>
                            </p:childTnLst>
                          </p:cTn>
                        </p:par>
                        <p:par>
                          <p:cTn id="35" fill="hold">
                            <p:stCondLst>
                              <p:cond delay="1000"/>
                            </p:stCondLst>
                            <p:childTnLst>
                              <p:par>
                                <p:cTn id="36" presetID="9" presetClass="entr" presetSubtype="0" fill="hold" nodeType="afterEffect">
                                  <p:stCondLst>
                                    <p:cond delay="1000"/>
                                  </p:stCondLst>
                                  <p:childTnLst>
                                    <p:set>
                                      <p:cBhvr>
                                        <p:cTn id="37" dur="1" fill="hold">
                                          <p:stCondLst>
                                            <p:cond delay="0"/>
                                          </p:stCondLst>
                                        </p:cTn>
                                        <p:tgtEl>
                                          <p:spTgt spid="18">
                                            <p:txEl>
                                              <p:pRg st="8" end="8"/>
                                            </p:txEl>
                                          </p:spTgt>
                                        </p:tgtEl>
                                        <p:attrNameLst>
                                          <p:attrName>style.visibility</p:attrName>
                                        </p:attrNameLst>
                                      </p:cBhvr>
                                      <p:to>
                                        <p:strVal val="visible"/>
                                      </p:to>
                                    </p:set>
                                    <p:animEffect transition="in" filter="dissolve">
                                      <p:cBhvr>
                                        <p:cTn id="38" dur="1000"/>
                                        <p:tgtEl>
                                          <p:spTgt spid="18">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dissolve">
                                      <p:cBhvr>
                                        <p:cTn id="43" dur="500"/>
                                        <p:tgtEl>
                                          <p:spTgt spid="2"/>
                                        </p:tgtEl>
                                      </p:cBhvr>
                                    </p:animEffect>
                                  </p:childTnLst>
                                </p:cTn>
                              </p:par>
                              <p:par>
                                <p:cTn id="44" presetID="9" presetClass="entr" presetSubtype="0" fill="hold" nodeType="withEffect">
                                  <p:stCondLst>
                                    <p:cond delay="0"/>
                                  </p:stCondLst>
                                  <p:childTnLst>
                                    <p:set>
                                      <p:cBhvr>
                                        <p:cTn id="45" dur="1" fill="hold">
                                          <p:stCondLst>
                                            <p:cond delay="0"/>
                                          </p:stCondLst>
                                        </p:cTn>
                                        <p:tgtEl>
                                          <p:spTgt spid="65546">
                                            <p:txEl>
                                              <p:pRg st="9" end="9"/>
                                            </p:txEl>
                                          </p:spTgt>
                                        </p:tgtEl>
                                        <p:attrNameLst>
                                          <p:attrName>style.visibility</p:attrName>
                                        </p:attrNameLst>
                                      </p:cBhvr>
                                      <p:to>
                                        <p:strVal val="visible"/>
                                      </p:to>
                                    </p:set>
                                    <p:animEffect transition="in" filter="dissolve">
                                      <p:cBhvr>
                                        <p:cTn id="46" dur="500"/>
                                        <p:tgtEl>
                                          <p:spTgt spid="65546">
                                            <p:txEl>
                                              <p:pRg st="9" end="9"/>
                                            </p:txEl>
                                          </p:spTgt>
                                        </p:tgtEl>
                                      </p:cBhvr>
                                    </p:animEffect>
                                  </p:childTnLst>
                                </p:cTn>
                              </p:par>
                            </p:childTnLst>
                          </p:cTn>
                        </p:par>
                        <p:par>
                          <p:cTn id="47" fill="hold">
                            <p:stCondLst>
                              <p:cond delay="500"/>
                            </p:stCondLst>
                            <p:childTnLst>
                              <p:par>
                                <p:cTn id="48" presetID="9" presetClass="entr" presetSubtype="0" fill="hold" nodeType="afterEffect">
                                  <p:stCondLst>
                                    <p:cond delay="1000"/>
                                  </p:stCondLst>
                                  <p:childTnLst>
                                    <p:set>
                                      <p:cBhvr>
                                        <p:cTn id="49" dur="1" fill="hold">
                                          <p:stCondLst>
                                            <p:cond delay="0"/>
                                          </p:stCondLst>
                                        </p:cTn>
                                        <p:tgtEl>
                                          <p:spTgt spid="18">
                                            <p:txEl>
                                              <p:pRg st="9" end="9"/>
                                            </p:txEl>
                                          </p:spTgt>
                                        </p:tgtEl>
                                        <p:attrNameLst>
                                          <p:attrName>style.visibility</p:attrName>
                                        </p:attrNameLst>
                                      </p:cBhvr>
                                      <p:to>
                                        <p:strVal val="visible"/>
                                      </p:to>
                                    </p:set>
                                    <p:animEffect transition="in" filter="dissolve">
                                      <p:cBhvr>
                                        <p:cTn id="50" dur="1000"/>
                                        <p:tgtEl>
                                          <p:spTgt spid="18">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65546">
                                            <p:txEl>
                                              <p:pRg st="10" end="10"/>
                                            </p:txEl>
                                          </p:spTgt>
                                        </p:tgtEl>
                                        <p:attrNameLst>
                                          <p:attrName>style.visibility</p:attrName>
                                        </p:attrNameLst>
                                      </p:cBhvr>
                                      <p:to>
                                        <p:strVal val="visible"/>
                                      </p:to>
                                    </p:set>
                                    <p:animEffect transition="in" filter="dissolve">
                                      <p:cBhvr>
                                        <p:cTn id="55" dur="500"/>
                                        <p:tgtEl>
                                          <p:spTgt spid="65546">
                                            <p:txEl>
                                              <p:pRg st="10" end="10"/>
                                            </p:txEl>
                                          </p:spTgt>
                                        </p:tgtEl>
                                      </p:cBhvr>
                                    </p:animEffect>
                                  </p:childTnLst>
                                </p:cTn>
                              </p:par>
                            </p:childTnLst>
                          </p:cTn>
                        </p:par>
                        <p:par>
                          <p:cTn id="56" fill="hold">
                            <p:stCondLst>
                              <p:cond delay="500"/>
                            </p:stCondLst>
                            <p:childTnLst>
                              <p:par>
                                <p:cTn id="57" presetID="9" presetClass="entr" presetSubtype="0" fill="hold" nodeType="afterEffect">
                                  <p:stCondLst>
                                    <p:cond delay="1000"/>
                                  </p:stCondLst>
                                  <p:childTnLst>
                                    <p:set>
                                      <p:cBhvr>
                                        <p:cTn id="58" dur="1" fill="hold">
                                          <p:stCondLst>
                                            <p:cond delay="0"/>
                                          </p:stCondLst>
                                        </p:cTn>
                                        <p:tgtEl>
                                          <p:spTgt spid="18">
                                            <p:txEl>
                                              <p:pRg st="10" end="10"/>
                                            </p:txEl>
                                          </p:spTgt>
                                        </p:tgtEl>
                                        <p:attrNameLst>
                                          <p:attrName>style.visibility</p:attrName>
                                        </p:attrNameLst>
                                      </p:cBhvr>
                                      <p:to>
                                        <p:strVal val="visible"/>
                                      </p:to>
                                    </p:set>
                                    <p:animEffect transition="in" filter="dissolve">
                                      <p:cBhvr>
                                        <p:cTn id="59" dur="1000"/>
                                        <p:tgtEl>
                                          <p:spTgt spid="1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78812"/>
            <a:ext cx="8384823" cy="1218628"/>
          </a:xfrm>
        </p:spPr>
        <p:txBody>
          <a:bodyPr>
            <a:normAutofit fontScale="55000" lnSpcReduction="20000"/>
          </a:bodyPr>
          <a:lstStyle/>
          <a:p>
            <a:pPr marL="171450" indent="-171450">
              <a:lnSpc>
                <a:spcPct val="120000"/>
              </a:lnSpc>
              <a:buNone/>
            </a:pPr>
            <a:r>
              <a:rPr lang="en-GB" sz="3200" kern="0" dirty="0"/>
              <a:t>- 	In certain conditions and depending on the experiments request, it is desirable to adapt the luminosity dynamically with beams in collision – </a:t>
            </a:r>
            <a:r>
              <a:rPr lang="en-GB" sz="3200" b="1" kern="0" dirty="0">
                <a:solidFill>
                  <a:srgbClr val="0000FF"/>
                </a:solidFill>
              </a:rPr>
              <a:t>levelling</a:t>
            </a:r>
            <a:endParaRPr lang="en-GB" sz="3200" kern="0" dirty="0"/>
          </a:p>
          <a:p>
            <a:pPr marL="171450" lvl="1" indent="-171450">
              <a:lnSpc>
                <a:spcPct val="120000"/>
              </a:lnSpc>
              <a:buSzPct val="80000"/>
              <a:buNone/>
            </a:pPr>
            <a:r>
              <a:rPr lang="en-GB" sz="3300" kern="0" dirty="0"/>
              <a:t>- 	Each levelling technique has its advantages and drawbacks</a:t>
            </a:r>
          </a:p>
        </p:txBody>
      </p:sp>
      <p:grpSp>
        <p:nvGrpSpPr>
          <p:cNvPr id="7" name="Group 6"/>
          <p:cNvGrpSpPr/>
          <p:nvPr/>
        </p:nvGrpSpPr>
        <p:grpSpPr>
          <a:xfrm>
            <a:off x="6379979" y="2080947"/>
            <a:ext cx="2247358" cy="1075340"/>
            <a:chOff x="6518792" y="2176720"/>
            <a:chExt cx="2247358" cy="1075340"/>
          </a:xfrm>
        </p:grpSpPr>
        <p:grpSp>
          <p:nvGrpSpPr>
            <p:cNvPr id="8" name="Group 7"/>
            <p:cNvGrpSpPr/>
            <p:nvPr/>
          </p:nvGrpSpPr>
          <p:grpSpPr>
            <a:xfrm>
              <a:off x="6518792" y="2176720"/>
              <a:ext cx="2247358" cy="1075340"/>
              <a:chOff x="6625424" y="817460"/>
              <a:chExt cx="2247358" cy="1075340"/>
            </a:xfrm>
          </p:grpSpPr>
          <p:grpSp>
            <p:nvGrpSpPr>
              <p:cNvPr id="10" name="Group 9"/>
              <p:cNvGrpSpPr/>
              <p:nvPr/>
            </p:nvGrpSpPr>
            <p:grpSpPr>
              <a:xfrm>
                <a:off x="6625424" y="817460"/>
                <a:ext cx="2206435" cy="1075340"/>
                <a:chOff x="6625424" y="817460"/>
                <a:chExt cx="2206435" cy="1075340"/>
              </a:xfrm>
            </p:grpSpPr>
            <p:sp>
              <p:nvSpPr>
                <p:cNvPr id="12" name="Oval 11"/>
                <p:cNvSpPr/>
                <p:nvPr/>
              </p:nvSpPr>
              <p:spPr bwMode="auto">
                <a:xfrm>
                  <a:off x="7144557" y="817460"/>
                  <a:ext cx="1017066" cy="60090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3" name="Oval 12"/>
                <p:cNvSpPr/>
                <p:nvPr/>
              </p:nvSpPr>
              <p:spPr bwMode="auto">
                <a:xfrm>
                  <a:off x="7413392" y="1239915"/>
                  <a:ext cx="1017066" cy="652885"/>
                </a:xfrm>
                <a:prstGeom prst="ellipse">
                  <a:avLst/>
                </a:prstGeom>
                <a:solidFill>
                  <a:srgbClr val="FF3300">
                    <a:alpha val="6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cxnSp>
              <p:nvCxnSpPr>
                <p:cNvPr id="14" name="Straight Arrow Connector 13"/>
                <p:cNvCxnSpPr/>
                <p:nvPr/>
              </p:nvCxnSpPr>
              <p:spPr bwMode="auto">
                <a:xfrm flipH="1">
                  <a:off x="6625424" y="1566357"/>
                  <a:ext cx="2206435" cy="1"/>
                </a:xfrm>
                <a:prstGeom prst="straightConnector1">
                  <a:avLst/>
                </a:prstGeom>
                <a:solidFill>
                  <a:schemeClr val="accent1"/>
                </a:solidFill>
                <a:ln w="28575" cap="flat" cmpd="sng" algn="ctr">
                  <a:solidFill>
                    <a:schemeClr val="tx1"/>
                  </a:solidFill>
                  <a:prstDash val="dash"/>
                  <a:round/>
                  <a:headEnd type="none" w="med" len="med"/>
                  <a:tailEnd type="triangle" w="med" len="med"/>
                </a:ln>
                <a:effectLst/>
              </p:spPr>
            </p:cxnSp>
          </p:grpSp>
          <p:cxnSp>
            <p:nvCxnSpPr>
              <p:cNvPr id="11" name="Straight Arrow Connector 10"/>
              <p:cNvCxnSpPr/>
              <p:nvPr/>
            </p:nvCxnSpPr>
            <p:spPr bwMode="auto">
              <a:xfrm>
                <a:off x="6716072" y="1111384"/>
                <a:ext cx="2156710" cy="13317"/>
              </a:xfrm>
              <a:prstGeom prst="straightConnector1">
                <a:avLst/>
              </a:prstGeom>
              <a:solidFill>
                <a:schemeClr val="accent1"/>
              </a:solidFill>
              <a:ln w="28575" cap="flat" cmpd="sng" algn="ctr">
                <a:solidFill>
                  <a:schemeClr val="tx1"/>
                </a:solidFill>
                <a:prstDash val="dash"/>
                <a:round/>
                <a:headEnd type="none" w="med" len="med"/>
                <a:tailEnd type="triangle" w="med" len="med"/>
              </a:ln>
              <a:effectLst/>
            </p:spPr>
          </p:cxnSp>
        </p:grpSp>
        <p:sp>
          <p:nvSpPr>
            <p:cNvPr id="9" name="Up-Down Arrow 8"/>
            <p:cNvSpPr/>
            <p:nvPr/>
          </p:nvSpPr>
          <p:spPr bwMode="auto">
            <a:xfrm>
              <a:off x="6643960" y="2460783"/>
              <a:ext cx="209983" cy="441657"/>
            </a:xfrm>
            <a:prstGeom prst="upDow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grpSp>
      <p:grpSp>
        <p:nvGrpSpPr>
          <p:cNvPr id="15" name="Group 14"/>
          <p:cNvGrpSpPr/>
          <p:nvPr/>
        </p:nvGrpSpPr>
        <p:grpSpPr>
          <a:xfrm>
            <a:off x="6618504" y="4846767"/>
            <a:ext cx="1766630" cy="984956"/>
            <a:chOff x="6645870" y="2290424"/>
            <a:chExt cx="1766630" cy="984956"/>
          </a:xfrm>
        </p:grpSpPr>
        <p:sp>
          <p:nvSpPr>
            <p:cNvPr id="16" name="Oval 15"/>
            <p:cNvSpPr/>
            <p:nvPr/>
          </p:nvSpPr>
          <p:spPr bwMode="auto">
            <a:xfrm>
              <a:off x="7142596" y="2290424"/>
              <a:ext cx="1017066" cy="44728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7" name="Oval 16"/>
            <p:cNvSpPr/>
            <p:nvPr/>
          </p:nvSpPr>
          <p:spPr bwMode="auto">
            <a:xfrm>
              <a:off x="7395434" y="2290424"/>
              <a:ext cx="1017066" cy="447286"/>
            </a:xfrm>
            <a:prstGeom prst="ellipse">
              <a:avLst/>
            </a:prstGeom>
            <a:solidFill>
              <a:srgbClr val="FF3300">
                <a:alpha val="6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8" name="Oval 17"/>
            <p:cNvSpPr/>
            <p:nvPr/>
          </p:nvSpPr>
          <p:spPr bwMode="auto">
            <a:xfrm>
              <a:off x="7106730" y="2981245"/>
              <a:ext cx="1017066" cy="29413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9" name="Oval 18"/>
            <p:cNvSpPr/>
            <p:nvPr/>
          </p:nvSpPr>
          <p:spPr bwMode="auto">
            <a:xfrm>
              <a:off x="7359568" y="2981245"/>
              <a:ext cx="1017066" cy="294135"/>
            </a:xfrm>
            <a:prstGeom prst="ellipse">
              <a:avLst/>
            </a:prstGeom>
            <a:solidFill>
              <a:srgbClr val="FF3300">
                <a:alpha val="6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20" name="Curved Right Arrow 19"/>
            <p:cNvSpPr/>
            <p:nvPr/>
          </p:nvSpPr>
          <p:spPr bwMode="auto">
            <a:xfrm>
              <a:off x="6645870" y="2468875"/>
              <a:ext cx="307240" cy="576379"/>
            </a:xfrm>
            <a:prstGeom prst="curvedRight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grpSp>
      <p:grpSp>
        <p:nvGrpSpPr>
          <p:cNvPr id="21" name="Group 20"/>
          <p:cNvGrpSpPr/>
          <p:nvPr/>
        </p:nvGrpSpPr>
        <p:grpSpPr>
          <a:xfrm>
            <a:off x="6565183" y="3446369"/>
            <a:ext cx="1967597" cy="993943"/>
            <a:chOff x="6606799" y="2025210"/>
            <a:chExt cx="1967597" cy="993943"/>
          </a:xfrm>
        </p:grpSpPr>
        <p:grpSp>
          <p:nvGrpSpPr>
            <p:cNvPr id="22" name="Group 21"/>
            <p:cNvGrpSpPr/>
            <p:nvPr/>
          </p:nvGrpSpPr>
          <p:grpSpPr>
            <a:xfrm>
              <a:off x="6606799" y="2025210"/>
              <a:ext cx="1967597" cy="993943"/>
              <a:chOff x="6713431" y="665950"/>
              <a:chExt cx="1967597" cy="993943"/>
            </a:xfrm>
          </p:grpSpPr>
          <p:cxnSp>
            <p:nvCxnSpPr>
              <p:cNvPr id="24" name="Straight Arrow Connector 23"/>
              <p:cNvCxnSpPr/>
              <p:nvPr/>
            </p:nvCxnSpPr>
            <p:spPr bwMode="auto">
              <a:xfrm>
                <a:off x="6713431" y="665950"/>
                <a:ext cx="1967596" cy="993943"/>
              </a:xfrm>
              <a:prstGeom prst="straightConnector1">
                <a:avLst/>
              </a:prstGeom>
              <a:solidFill>
                <a:schemeClr val="accent1"/>
              </a:solidFill>
              <a:ln w="28575" cap="flat" cmpd="sng" algn="ctr">
                <a:solidFill>
                  <a:schemeClr val="tx1"/>
                </a:solidFill>
                <a:prstDash val="dash"/>
                <a:round/>
                <a:headEnd type="none" w="med" len="med"/>
                <a:tailEnd type="triangle" w="med" len="med"/>
              </a:ln>
              <a:effectLst/>
            </p:spPr>
          </p:cxnSp>
          <p:grpSp>
            <p:nvGrpSpPr>
              <p:cNvPr id="25" name="Group 24"/>
              <p:cNvGrpSpPr/>
              <p:nvPr/>
            </p:nvGrpSpPr>
            <p:grpSpPr>
              <a:xfrm>
                <a:off x="6735173" y="665950"/>
                <a:ext cx="1945855" cy="993943"/>
                <a:chOff x="6735173" y="665950"/>
                <a:chExt cx="1945855" cy="993943"/>
              </a:xfrm>
            </p:grpSpPr>
            <p:sp>
              <p:nvSpPr>
                <p:cNvPr id="26" name="Oval 25"/>
                <p:cNvSpPr/>
                <p:nvPr/>
              </p:nvSpPr>
              <p:spPr bwMode="auto">
                <a:xfrm rot="20098959">
                  <a:off x="7401222" y="912812"/>
                  <a:ext cx="1017066" cy="31613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27" name="Oval 26"/>
                <p:cNvSpPr/>
                <p:nvPr/>
              </p:nvSpPr>
              <p:spPr bwMode="auto">
                <a:xfrm rot="1575684">
                  <a:off x="6982077" y="906149"/>
                  <a:ext cx="1017066" cy="314228"/>
                </a:xfrm>
                <a:prstGeom prst="ellipse">
                  <a:avLst/>
                </a:prstGeom>
                <a:solidFill>
                  <a:srgbClr val="FF3300">
                    <a:alpha val="6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cxnSp>
              <p:nvCxnSpPr>
                <p:cNvPr id="28" name="Straight Arrow Connector 27"/>
                <p:cNvCxnSpPr/>
                <p:nvPr/>
              </p:nvCxnSpPr>
              <p:spPr bwMode="auto">
                <a:xfrm flipH="1">
                  <a:off x="6735173" y="665950"/>
                  <a:ext cx="1945855" cy="993943"/>
                </a:xfrm>
                <a:prstGeom prst="straightConnector1">
                  <a:avLst/>
                </a:prstGeom>
                <a:solidFill>
                  <a:schemeClr val="accent1"/>
                </a:solidFill>
                <a:ln w="28575" cap="flat" cmpd="sng" algn="ctr">
                  <a:solidFill>
                    <a:schemeClr val="tx1"/>
                  </a:solidFill>
                  <a:prstDash val="dash"/>
                  <a:round/>
                  <a:headEnd type="none" w="med" len="med"/>
                  <a:tailEnd type="triangle" w="med" len="med"/>
                </a:ln>
                <a:effectLst/>
              </p:spPr>
            </p:cxnSp>
          </p:grpSp>
        </p:grpSp>
        <p:sp>
          <p:nvSpPr>
            <p:cNvPr id="23" name="Up-Down Arrow 22"/>
            <p:cNvSpPr/>
            <p:nvPr/>
          </p:nvSpPr>
          <p:spPr bwMode="auto">
            <a:xfrm>
              <a:off x="6631263" y="2134166"/>
              <a:ext cx="132003" cy="774359"/>
            </a:xfrm>
            <a:prstGeom prst="upDow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grpSp>
      <p:sp>
        <p:nvSpPr>
          <p:cNvPr id="29" name="TextBox 28"/>
          <p:cNvSpPr txBox="1"/>
          <p:nvPr/>
        </p:nvSpPr>
        <p:spPr>
          <a:xfrm>
            <a:off x="1755888" y="2437205"/>
            <a:ext cx="4514360" cy="400110"/>
          </a:xfrm>
          <a:prstGeom prst="rect">
            <a:avLst/>
          </a:prstGeom>
        </p:spPr>
        <p:txBody>
          <a:bodyPr wrap="square" rtlCol="0">
            <a:spAutoFit/>
          </a:bodyPr>
          <a:lstStyle/>
          <a:p>
            <a:pPr>
              <a:spcBef>
                <a:spcPct val="20000"/>
              </a:spcBef>
              <a:spcAft>
                <a:spcPts val="400"/>
              </a:spcAft>
              <a:buClr>
                <a:srgbClr val="0000FF"/>
              </a:buClr>
              <a:buSzPct val="80000"/>
            </a:pPr>
            <a:r>
              <a:rPr lang="en-GB" sz="2000" kern="0" dirty="0">
                <a:latin typeface="+mn-lt"/>
              </a:rPr>
              <a:t>Levelling by beam offset / separation</a:t>
            </a:r>
          </a:p>
        </p:txBody>
      </p:sp>
      <p:sp>
        <p:nvSpPr>
          <p:cNvPr id="30" name="TextBox 29"/>
          <p:cNvSpPr txBox="1"/>
          <p:nvPr/>
        </p:nvSpPr>
        <p:spPr>
          <a:xfrm>
            <a:off x="2010640" y="5061578"/>
            <a:ext cx="4283159" cy="400110"/>
          </a:xfrm>
          <a:prstGeom prst="rect">
            <a:avLst/>
          </a:prstGeom>
        </p:spPr>
        <p:txBody>
          <a:bodyPr wrap="square" rtlCol="0">
            <a:spAutoFit/>
          </a:bodyPr>
          <a:lstStyle/>
          <a:p>
            <a:pPr>
              <a:spcBef>
                <a:spcPct val="20000"/>
              </a:spcBef>
              <a:spcAft>
                <a:spcPts val="400"/>
              </a:spcAft>
              <a:buClr>
                <a:srgbClr val="0000FF"/>
              </a:buClr>
              <a:buSzPct val="80000"/>
            </a:pPr>
            <a:r>
              <a:rPr lang="en-GB" sz="2000" kern="0" dirty="0">
                <a:latin typeface="+mn-lt"/>
              </a:rPr>
              <a:t>Levelling by </a:t>
            </a:r>
            <a:r>
              <a:rPr lang="en-GB" sz="2000" kern="0" dirty="0">
                <a:latin typeface="Symbol" panose="05050102010706020507" pitchFamily="18" charset="2"/>
              </a:rPr>
              <a:t>b</a:t>
            </a:r>
            <a:r>
              <a:rPr lang="en-GB" sz="2000" kern="0" dirty="0">
                <a:latin typeface="+mn-lt"/>
              </a:rPr>
              <a:t>* (= beam size at IP)</a:t>
            </a:r>
          </a:p>
        </p:txBody>
      </p:sp>
      <p:sp>
        <p:nvSpPr>
          <p:cNvPr id="31" name="TextBox 30"/>
          <p:cNvSpPr txBox="1"/>
          <p:nvPr/>
        </p:nvSpPr>
        <p:spPr>
          <a:xfrm>
            <a:off x="2303883" y="3742449"/>
            <a:ext cx="3610922" cy="400110"/>
          </a:xfrm>
          <a:prstGeom prst="rect">
            <a:avLst/>
          </a:prstGeom>
        </p:spPr>
        <p:txBody>
          <a:bodyPr wrap="square" rtlCol="0">
            <a:spAutoFit/>
          </a:bodyPr>
          <a:lstStyle/>
          <a:p>
            <a:pPr>
              <a:spcBef>
                <a:spcPct val="20000"/>
              </a:spcBef>
              <a:spcAft>
                <a:spcPts val="400"/>
              </a:spcAft>
              <a:buClr>
                <a:srgbClr val="0000FF"/>
              </a:buClr>
              <a:buSzPct val="80000"/>
            </a:pPr>
            <a:r>
              <a:rPr lang="en-GB" sz="2000" kern="0" dirty="0">
                <a:latin typeface="+mn-lt"/>
              </a:rPr>
              <a:t>Levelling by crossing angle</a:t>
            </a:r>
          </a:p>
        </p:txBody>
      </p:sp>
      <p:sp>
        <p:nvSpPr>
          <p:cNvPr id="32" name="Down Arrow 31"/>
          <p:cNvSpPr/>
          <p:nvPr/>
        </p:nvSpPr>
        <p:spPr bwMode="auto">
          <a:xfrm>
            <a:off x="763137" y="2437205"/>
            <a:ext cx="890369" cy="2925464"/>
          </a:xfrm>
          <a:prstGeom prst="downArrow">
            <a:avLst/>
          </a:prstGeom>
          <a:gradFill flip="none" rotWithShape="1">
            <a:gsLst>
              <a:gs pos="0">
                <a:srgbClr val="FF0000"/>
              </a:gs>
              <a:gs pos="53000">
                <a:srgbClr val="FFC000"/>
              </a:gs>
              <a:gs pos="100000">
                <a:srgbClr val="92D050"/>
              </a:gs>
            </a:gsLst>
            <a:lin ang="16200000" scaled="1"/>
            <a:tileRect/>
          </a:gradFill>
          <a:ln w="9525" cap="flat" cmpd="sng" algn="ctr">
            <a:solidFill>
              <a:schemeClr val="tx1"/>
            </a:solidFill>
            <a:prstDash val="solid"/>
            <a:round/>
            <a:headEnd type="none" w="med" len="med"/>
            <a:tailEnd type="none" w="med" len="med"/>
          </a:ln>
          <a:effectLst>
            <a:outerShdw blurRad="114300" dist="1270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33" name="TextBox 32"/>
          <p:cNvSpPr txBox="1"/>
          <p:nvPr/>
        </p:nvSpPr>
        <p:spPr>
          <a:xfrm>
            <a:off x="381052" y="5456513"/>
            <a:ext cx="1566454"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a:solidFill>
                  <a:srgbClr val="FF0000"/>
                </a:solidFill>
                <a:latin typeface="+mn-lt"/>
              </a:rPr>
              <a:t>Complexity</a:t>
            </a:r>
          </a:p>
        </p:txBody>
      </p:sp>
      <p:sp>
        <p:nvSpPr>
          <p:cNvPr id="35" name="Rectangle 34"/>
          <p:cNvSpPr/>
          <p:nvPr/>
        </p:nvSpPr>
        <p:spPr>
          <a:xfrm>
            <a:off x="406244" y="270581"/>
            <a:ext cx="3425938" cy="523220"/>
          </a:xfrm>
          <a:prstGeom prst="rect">
            <a:avLst/>
          </a:prstGeom>
          <a:solidFill>
            <a:srgbClr val="0070C0"/>
          </a:solidFill>
        </p:spPr>
        <p:txBody>
          <a:bodyPr wrap="none">
            <a:spAutoFit/>
          </a:bodyPr>
          <a:lstStyle/>
          <a:p>
            <a:r>
              <a:rPr lang="en-GB" sz="2800" dirty="0">
                <a:solidFill>
                  <a:schemeClr val="bg1"/>
                </a:solidFill>
              </a:rPr>
              <a:t>Luminosity Levelling</a:t>
            </a:r>
            <a:endParaRPr lang="en-GB" sz="2000" dirty="0">
              <a:solidFill>
                <a:schemeClr val="bg1"/>
              </a:solidFill>
            </a:endParaRPr>
          </a:p>
        </p:txBody>
      </p:sp>
      <p:sp>
        <p:nvSpPr>
          <p:cNvPr id="2" name="TextBox 1">
            <a:extLst>
              <a:ext uri="{FF2B5EF4-FFF2-40B4-BE49-F238E27FC236}">
                <a16:creationId xmlns:a16="http://schemas.microsoft.com/office/drawing/2014/main" id="{1511071F-D625-0E42-A1AF-CE6FCAA55FA4}"/>
              </a:ext>
            </a:extLst>
          </p:cNvPr>
          <p:cNvSpPr txBox="1"/>
          <p:nvPr/>
        </p:nvSpPr>
        <p:spPr>
          <a:xfrm>
            <a:off x="150469" y="2419110"/>
            <a:ext cx="6371841" cy="2139047"/>
          </a:xfrm>
          <a:prstGeom prst="rect">
            <a:avLst/>
          </a:prstGeom>
          <a:solidFill>
            <a:schemeClr val="accent2">
              <a:lumMod val="40000"/>
              <a:lumOff val="60000"/>
            </a:schemeClr>
          </a:solidFill>
        </p:spPr>
        <p:txBody>
          <a:bodyPr wrap="square" rtlCol="0">
            <a:spAutoFit/>
          </a:bodyPr>
          <a:lstStyle/>
          <a:p>
            <a:pPr algn="ctr">
              <a:spcAft>
                <a:spcPts val="600"/>
              </a:spcAft>
            </a:pPr>
            <a:endParaRPr lang="en-US" dirty="0"/>
          </a:p>
          <a:p>
            <a:pPr algn="ctr">
              <a:spcAft>
                <a:spcPts val="600"/>
              </a:spcAft>
            </a:pPr>
            <a:r>
              <a:rPr lang="en-US" dirty="0"/>
              <a:t>Experience at previous Hadron Beam Colliders had shown</a:t>
            </a:r>
          </a:p>
          <a:p>
            <a:pPr algn="ctr">
              <a:spcAft>
                <a:spcPts val="600"/>
              </a:spcAft>
            </a:pPr>
            <a:r>
              <a:rPr lang="en-US" dirty="0"/>
              <a:t>that the beam lifetime and losses are very sensitive to the </a:t>
            </a:r>
          </a:p>
          <a:p>
            <a:pPr algn="ctr">
              <a:spcAft>
                <a:spcPts val="600"/>
              </a:spcAft>
            </a:pPr>
            <a:r>
              <a:rPr lang="en-US" dirty="0"/>
              <a:t>transverse profile matching and overlap of the colliding </a:t>
            </a:r>
          </a:p>
          <a:p>
            <a:pPr algn="ctr">
              <a:spcAft>
                <a:spcPts val="600"/>
              </a:spcAft>
            </a:pPr>
            <a:r>
              <a:rPr lang="en-US" dirty="0"/>
              <a:t>beams at the Interaction Point!!!!</a:t>
            </a:r>
          </a:p>
          <a:p>
            <a:endParaRPr lang="en-US" dirty="0"/>
          </a:p>
        </p:txBody>
      </p:sp>
      <p:sp>
        <p:nvSpPr>
          <p:cNvPr id="34" name="Slide Number Placeholder 1">
            <a:extLst>
              <a:ext uri="{FF2B5EF4-FFF2-40B4-BE49-F238E27FC236}">
                <a16:creationId xmlns:a16="http://schemas.microsoft.com/office/drawing/2014/main" id="{31E52EE9-6BE3-F24F-8D10-4B673DFDA3E0}"/>
              </a:ext>
            </a:extLst>
          </p:cNvPr>
          <p:cNvSpPr txBox="1">
            <a:spLocks/>
          </p:cNvSpPr>
          <p:nvPr/>
        </p:nvSpPr>
        <p:spPr>
          <a:xfrm>
            <a:off x="8734914" y="6519136"/>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400" smtClean="0">
                <a:solidFill>
                  <a:srgbClr val="000000"/>
                </a:solidFill>
                <a:latin typeface="Arial"/>
              </a:rPr>
              <a:pPr/>
              <a:t>61</a:t>
            </a:fld>
            <a:endParaRPr lang="en-US" sz="1400" dirty="0">
              <a:solidFill>
                <a:srgbClr val="000000"/>
              </a:solidFill>
              <a:latin typeface="Arial"/>
            </a:endParaRPr>
          </a:p>
        </p:txBody>
      </p:sp>
    </p:spTree>
    <p:extLst>
      <p:ext uri="{BB962C8B-B14F-4D97-AF65-F5344CB8AC3E}">
        <p14:creationId xmlns:p14="http://schemas.microsoft.com/office/powerpoint/2010/main" val="813170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54">
            <a:extLst>
              <a:ext uri="{FF2B5EF4-FFF2-40B4-BE49-F238E27FC236}">
                <a16:creationId xmlns:a16="http://schemas.microsoft.com/office/drawing/2014/main" id="{76DFA423-A81A-AC47-8DB7-71992B7AA163}"/>
              </a:ext>
            </a:extLst>
          </p:cNvPr>
          <p:cNvSpPr/>
          <p:nvPr/>
        </p:nvSpPr>
        <p:spPr>
          <a:xfrm>
            <a:off x="691770" y="1069335"/>
            <a:ext cx="2713513" cy="1303238"/>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spAutoFit/>
          </a:bodyPr>
          <a:lstStyle/>
          <a:p>
            <a:pPr>
              <a:defRPr sz="2800" i="1">
                <a:solidFill>
                  <a:schemeClr val="accent5"/>
                </a:solidFill>
              </a:defRPr>
            </a:pPr>
            <a:r>
              <a:rPr lang="en-US" sz="2000" dirty="0">
                <a:solidFill>
                  <a:srgbClr val="00B050"/>
                </a:solidFill>
              </a:rPr>
              <a:t>Over 100 Collimators and absorbers to protect the SC magnets!!!</a:t>
            </a:r>
            <a:endParaRPr sz="2000" dirty="0">
              <a:solidFill>
                <a:srgbClr val="00B050"/>
              </a:solidFill>
            </a:endParaRPr>
          </a:p>
        </p:txBody>
      </p:sp>
      <p:pic>
        <p:nvPicPr>
          <p:cNvPr id="36" name="lcoll_logo3_small.png"/>
          <p:cNvPicPr>
            <a:picLocks/>
          </p:cNvPicPr>
          <p:nvPr/>
        </p:nvPicPr>
        <p:blipFill>
          <a:blip r:embed="rId2">
            <a:extLst/>
          </a:blip>
          <a:stretch>
            <a:fillRect/>
          </a:stretch>
        </p:blipFill>
        <p:spPr>
          <a:xfrm>
            <a:off x="8127999" y="0"/>
            <a:ext cx="1016001" cy="1016000"/>
          </a:xfrm>
          <a:prstGeom prst="rect">
            <a:avLst/>
          </a:prstGeom>
          <a:ln w="12700">
            <a:miter lim="400000"/>
          </a:ln>
        </p:spPr>
      </p:pic>
      <p:sp>
        <p:nvSpPr>
          <p:cNvPr id="6" name="Shape 327"/>
          <p:cNvSpPr>
            <a:spLocks noGrp="1"/>
          </p:cNvSpPr>
          <p:nvPr>
            <p:ph type="title"/>
          </p:nvPr>
        </p:nvSpPr>
        <p:spPr>
          <a:xfrm>
            <a:off x="892969" y="98226"/>
            <a:ext cx="7358063" cy="669727"/>
          </a:xfrm>
          <a:prstGeom prst="rect">
            <a:avLst/>
          </a:prstGeom>
        </p:spPr>
        <p:txBody>
          <a:bodyPr/>
          <a:lstStyle/>
          <a:p>
            <a:r>
              <a:rPr sz="3600" u="sng" dirty="0">
                <a:solidFill>
                  <a:srgbClr val="FF0000"/>
                </a:solidFill>
                <a:latin typeface="Garamond" panose="02020404030301010803" pitchFamily="18" charset="0"/>
              </a:rPr>
              <a:t>Baseline upgrades</a:t>
            </a:r>
          </a:p>
        </p:txBody>
      </p:sp>
      <p:pic>
        <p:nvPicPr>
          <p:cNvPr id="8" name="CollimationLayout2015.pdf"/>
          <p:cNvPicPr>
            <a:picLocks noChangeAspect="1"/>
          </p:cNvPicPr>
          <p:nvPr/>
        </p:nvPicPr>
        <p:blipFill>
          <a:blip r:embed="rId3">
            <a:extLst/>
          </a:blip>
          <a:stretch>
            <a:fillRect/>
          </a:stretch>
        </p:blipFill>
        <p:spPr>
          <a:xfrm>
            <a:off x="2681291" y="2712261"/>
            <a:ext cx="3771546" cy="3571876"/>
          </a:xfrm>
          <a:prstGeom prst="rect">
            <a:avLst/>
          </a:prstGeom>
          <a:ln w="12700">
            <a:miter lim="400000"/>
          </a:ln>
        </p:spPr>
      </p:pic>
      <p:grpSp>
        <p:nvGrpSpPr>
          <p:cNvPr id="9" name="Group 334"/>
          <p:cNvGrpSpPr/>
          <p:nvPr/>
        </p:nvGrpSpPr>
        <p:grpSpPr>
          <a:xfrm>
            <a:off x="127558" y="3929391"/>
            <a:ext cx="3163348" cy="1549560"/>
            <a:chOff x="-66684" y="139596"/>
            <a:chExt cx="4498983" cy="2203816"/>
          </a:xfrm>
        </p:grpSpPr>
        <p:grpSp>
          <p:nvGrpSpPr>
            <p:cNvPr id="10" name="Group 332"/>
            <p:cNvGrpSpPr/>
            <p:nvPr/>
          </p:nvGrpSpPr>
          <p:grpSpPr>
            <a:xfrm>
              <a:off x="-66685" y="139596"/>
              <a:ext cx="4498984" cy="2203817"/>
              <a:chOff x="0" y="0"/>
              <a:chExt cx="4498983" cy="2203816"/>
            </a:xfrm>
          </p:grpSpPr>
          <p:sp>
            <p:nvSpPr>
              <p:cNvPr id="12" name="Shape 330"/>
              <p:cNvSpPr/>
              <p:nvPr/>
            </p:nvSpPr>
            <p:spPr>
              <a:xfrm>
                <a:off x="0" y="0"/>
                <a:ext cx="4498984" cy="2203817"/>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cubicBezTo>
                      <a:pt x="0" y="1550"/>
                      <a:pt x="765" y="0"/>
                      <a:pt x="1708" y="0"/>
                    </a:cubicBezTo>
                    <a:lnTo>
                      <a:pt x="8826" y="0"/>
                    </a:lnTo>
                    <a:lnTo>
                      <a:pt x="8826" y="0"/>
                    </a:lnTo>
                    <a:lnTo>
                      <a:pt x="12609" y="0"/>
                    </a:lnTo>
                    <a:lnTo>
                      <a:pt x="13422" y="0"/>
                    </a:lnTo>
                    <a:cubicBezTo>
                      <a:pt x="14365" y="0"/>
                      <a:pt x="15130" y="1550"/>
                      <a:pt x="15130" y="3461"/>
                    </a:cubicBezTo>
                    <a:lnTo>
                      <a:pt x="15130" y="12115"/>
                    </a:lnTo>
                    <a:lnTo>
                      <a:pt x="21600" y="21600"/>
                    </a:lnTo>
                    <a:lnTo>
                      <a:pt x="15130" y="17307"/>
                    </a:lnTo>
                    <a:lnTo>
                      <a:pt x="15130" y="17307"/>
                    </a:lnTo>
                    <a:cubicBezTo>
                      <a:pt x="15130" y="19219"/>
                      <a:pt x="14365" y="20768"/>
                      <a:pt x="13422" y="20768"/>
                    </a:cubicBezTo>
                    <a:lnTo>
                      <a:pt x="12609" y="20768"/>
                    </a:lnTo>
                    <a:lnTo>
                      <a:pt x="8826" y="20768"/>
                    </a:lnTo>
                    <a:lnTo>
                      <a:pt x="8826" y="20768"/>
                    </a:lnTo>
                    <a:lnTo>
                      <a:pt x="1708" y="20768"/>
                    </a:lnTo>
                    <a:cubicBezTo>
                      <a:pt x="765" y="20768"/>
                      <a:pt x="0" y="19219"/>
                      <a:pt x="0" y="17307"/>
                    </a:cubicBezTo>
                    <a:lnTo>
                      <a:pt x="0" y="17307"/>
                    </a:lnTo>
                    <a:lnTo>
                      <a:pt x="0" y="12115"/>
                    </a:lnTo>
                    <a:lnTo>
                      <a:pt x="0" y="12115"/>
                    </a:lnTo>
                    <a:close/>
                  </a:path>
                </a:pathLst>
              </a:custGeom>
              <a:solidFill>
                <a:srgbClr val="FFFFFF"/>
              </a:solidFill>
              <a:ln w="25400" cap="flat">
                <a:solidFill>
                  <a:srgbClr val="000000"/>
                </a:solidFill>
                <a:prstDash val="solid"/>
                <a:round/>
              </a:ln>
              <a:effectLst>
                <a:outerShdw blurRad="190500" dist="228600" dir="2700000" rotWithShape="0">
                  <a:srgbClr val="000000">
                    <a:alpha val="30000"/>
                  </a:srgbClr>
                </a:outerShdw>
              </a:effectLst>
            </p:spPr>
            <p:txBody>
              <a:bodyPr wrap="square" lIns="38100" tIns="38100" rIns="38100" bIns="38100" numCol="1" anchor="t">
                <a:noAutofit/>
              </a:bodyPr>
              <a:lstStyle/>
              <a:p>
                <a:pPr defTabSz="321457">
                  <a:buClr>
                    <a:srgbClr val="000000"/>
                  </a:buClr>
                  <a:defRPr sz="2400">
                    <a:solidFill>
                      <a:srgbClr val="FFFFFF"/>
                    </a:solidFill>
                    <a:uFill>
                      <a:solidFill>
                        <a:srgbClr val="FFFFFF"/>
                      </a:solidFill>
                    </a:uFill>
                    <a:latin typeface="Arial"/>
                    <a:ea typeface="Arial"/>
                    <a:cs typeface="Arial"/>
                    <a:sym typeface="Arial"/>
                  </a:defRPr>
                </a:pPr>
                <a:endParaRPr/>
              </a:p>
            </p:txBody>
          </p:sp>
          <p:sp>
            <p:nvSpPr>
              <p:cNvPr id="13" name="Shape 331"/>
              <p:cNvSpPr/>
              <p:nvPr/>
            </p:nvSpPr>
            <p:spPr>
              <a:xfrm>
                <a:off x="90723" y="108263"/>
                <a:ext cx="2566489" cy="7216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Autofit/>
              </a:bodyPr>
              <a:lstStyle/>
              <a:p>
                <a:pPr algn="ctr" defTabSz="321457">
                  <a:buClr>
                    <a:srgbClr val="000000"/>
                  </a:buClr>
                  <a:defRPr sz="2800">
                    <a:solidFill>
                      <a:srgbClr val="FFFFFF"/>
                    </a:solidFill>
                    <a:uFill>
                      <a:solidFill>
                        <a:srgbClr val="FFFFFF"/>
                      </a:solidFill>
                    </a:uFill>
                    <a:latin typeface="Arial"/>
                    <a:ea typeface="Arial"/>
                    <a:cs typeface="Arial"/>
                    <a:sym typeface="Arial"/>
                  </a:defRPr>
                </a:pPr>
                <a:r>
                  <a:rPr sz="1400">
                    <a:solidFill>
                      <a:srgbClr val="000000"/>
                    </a:solidFill>
                    <a:uFill>
                      <a:solidFill>
                        <a:srgbClr val="000000"/>
                      </a:solidFill>
                    </a:uFill>
                  </a:rPr>
                  <a:t>Ion physics debris: </a:t>
                </a:r>
                <a:br>
                  <a:rPr sz="1400">
                    <a:solidFill>
                      <a:srgbClr val="000000"/>
                    </a:solidFill>
                    <a:uFill>
                      <a:solidFill>
                        <a:srgbClr val="000000"/>
                      </a:solidFill>
                    </a:uFill>
                  </a:rPr>
                </a:br>
                <a:r>
                  <a:rPr sz="1400">
                    <a:solidFill>
                      <a:srgbClr val="000000"/>
                    </a:solidFill>
                    <a:uFill>
                      <a:solidFill>
                        <a:srgbClr val="000000"/>
                      </a:solidFill>
                    </a:uFill>
                  </a:rPr>
                  <a:t>DS collimation</a:t>
                </a:r>
              </a:p>
            </p:txBody>
          </p:sp>
        </p:grpSp>
        <p:pic>
          <p:nvPicPr>
            <p:cNvPr id="11" name="image11.jpg"/>
            <p:cNvPicPr>
              <a:picLocks/>
            </p:cNvPicPr>
            <p:nvPr/>
          </p:nvPicPr>
          <p:blipFill>
            <a:blip r:embed="rId4">
              <a:extLst/>
            </a:blip>
            <a:srcRect l="25423" t="19653" r="10160" b="1913"/>
            <a:stretch>
              <a:fillRect/>
            </a:stretch>
          </p:blipFill>
          <p:spPr>
            <a:xfrm flipH="1">
              <a:off x="665715" y="905051"/>
              <a:ext cx="1587501" cy="1308101"/>
            </a:xfrm>
            <a:prstGeom prst="rect">
              <a:avLst/>
            </a:prstGeom>
            <a:ln w="12700" cap="flat">
              <a:noFill/>
              <a:round/>
            </a:ln>
            <a:effectLst/>
          </p:spPr>
        </p:pic>
      </p:grpSp>
      <p:grpSp>
        <p:nvGrpSpPr>
          <p:cNvPr id="14" name="Group 339"/>
          <p:cNvGrpSpPr/>
          <p:nvPr/>
        </p:nvGrpSpPr>
        <p:grpSpPr>
          <a:xfrm>
            <a:off x="6063258" y="919758"/>
            <a:ext cx="3009305" cy="2803922"/>
            <a:chOff x="0" y="0"/>
            <a:chExt cx="4279900" cy="3987800"/>
          </a:xfrm>
        </p:grpSpPr>
        <p:sp>
          <p:nvSpPr>
            <p:cNvPr id="15" name="Shape 335"/>
            <p:cNvSpPr/>
            <p:nvPr/>
          </p:nvSpPr>
          <p:spPr>
            <a:xfrm flipH="1">
              <a:off x="0" y="0"/>
              <a:ext cx="4279900" cy="3987800"/>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cubicBezTo>
                    <a:pt x="0" y="1550"/>
                    <a:pt x="765" y="0"/>
                    <a:pt x="1708" y="0"/>
                  </a:cubicBezTo>
                  <a:lnTo>
                    <a:pt x="8826" y="0"/>
                  </a:lnTo>
                  <a:lnTo>
                    <a:pt x="8826" y="0"/>
                  </a:lnTo>
                  <a:lnTo>
                    <a:pt x="12608" y="0"/>
                  </a:lnTo>
                  <a:lnTo>
                    <a:pt x="13422" y="0"/>
                  </a:lnTo>
                  <a:cubicBezTo>
                    <a:pt x="14365" y="0"/>
                    <a:pt x="15130" y="1550"/>
                    <a:pt x="15130" y="3461"/>
                  </a:cubicBezTo>
                  <a:lnTo>
                    <a:pt x="15130" y="12115"/>
                  </a:lnTo>
                  <a:lnTo>
                    <a:pt x="21600" y="21600"/>
                  </a:lnTo>
                  <a:lnTo>
                    <a:pt x="15130" y="17307"/>
                  </a:lnTo>
                  <a:lnTo>
                    <a:pt x="15130" y="17307"/>
                  </a:lnTo>
                  <a:cubicBezTo>
                    <a:pt x="15130" y="19219"/>
                    <a:pt x="14365" y="20768"/>
                    <a:pt x="13422" y="20768"/>
                  </a:cubicBezTo>
                  <a:lnTo>
                    <a:pt x="12608" y="20768"/>
                  </a:lnTo>
                  <a:lnTo>
                    <a:pt x="8826" y="20768"/>
                  </a:lnTo>
                  <a:lnTo>
                    <a:pt x="8826" y="20768"/>
                  </a:lnTo>
                  <a:lnTo>
                    <a:pt x="1708" y="20768"/>
                  </a:lnTo>
                  <a:cubicBezTo>
                    <a:pt x="765" y="20768"/>
                    <a:pt x="0" y="19219"/>
                    <a:pt x="0" y="17307"/>
                  </a:cubicBezTo>
                  <a:lnTo>
                    <a:pt x="0" y="17307"/>
                  </a:lnTo>
                  <a:lnTo>
                    <a:pt x="0" y="12115"/>
                  </a:lnTo>
                  <a:lnTo>
                    <a:pt x="0" y="12115"/>
                  </a:lnTo>
                  <a:close/>
                </a:path>
              </a:pathLst>
            </a:custGeom>
            <a:solidFill>
              <a:srgbClr val="FFFFFF"/>
            </a:solidFill>
            <a:ln w="25400" cap="flat">
              <a:solidFill>
                <a:srgbClr val="000000"/>
              </a:solidFill>
              <a:prstDash val="solid"/>
              <a:round/>
            </a:ln>
            <a:effectLst>
              <a:outerShdw blurRad="190500" dist="228600" dir="2700000" rotWithShape="0">
                <a:srgbClr val="000000">
                  <a:alpha val="30000"/>
                </a:srgbClr>
              </a:outerShdw>
            </a:effectLst>
          </p:spPr>
          <p:txBody>
            <a:bodyPr wrap="square" lIns="38100" tIns="38100" rIns="38100" bIns="38100" numCol="1" anchor="t">
              <a:noAutofit/>
            </a:bodyPr>
            <a:lstStyle/>
            <a:p>
              <a:pPr defTabSz="321457">
                <a:buClr>
                  <a:srgbClr val="000000"/>
                </a:buClr>
                <a:defRPr sz="2400">
                  <a:solidFill>
                    <a:srgbClr val="FFFFFF"/>
                  </a:solidFill>
                  <a:uFill>
                    <a:solidFill>
                      <a:srgbClr val="FFFFFF"/>
                    </a:solidFill>
                  </a:uFill>
                  <a:latin typeface="Arial"/>
                  <a:ea typeface="Arial"/>
                  <a:cs typeface="Arial"/>
                  <a:sym typeface="Arial"/>
                </a:defRPr>
              </a:pPr>
              <a:endParaRPr/>
            </a:p>
          </p:txBody>
        </p:sp>
        <p:sp>
          <p:nvSpPr>
            <p:cNvPr id="16" name="Shape 336"/>
            <p:cNvSpPr/>
            <p:nvPr/>
          </p:nvSpPr>
          <p:spPr>
            <a:xfrm>
              <a:off x="1548919" y="133414"/>
              <a:ext cx="2492478" cy="10296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Autofit/>
            </a:bodyPr>
            <a:lstStyle/>
            <a:p>
              <a:pPr defTabSz="321457">
                <a:buClr>
                  <a:srgbClr val="000000"/>
                </a:buClr>
                <a:defRPr sz="2400">
                  <a:solidFill>
                    <a:srgbClr val="FFFFFF"/>
                  </a:solidFill>
                  <a:uFill>
                    <a:solidFill>
                      <a:srgbClr val="FFFFFF"/>
                    </a:solidFill>
                  </a:uFill>
                  <a:latin typeface="Arial"/>
                  <a:ea typeface="Arial"/>
                  <a:cs typeface="Arial"/>
                  <a:sym typeface="Arial"/>
                </a:defRPr>
              </a:pPr>
              <a:r>
                <a:rPr sz="1100">
                  <a:solidFill>
                    <a:srgbClr val="000000"/>
                  </a:solidFill>
                  <a:uFill>
                    <a:solidFill>
                      <a:srgbClr val="000000"/>
                    </a:solidFill>
                  </a:uFill>
                </a:rPr>
                <a:t>Cleaning: DS coll. + 11T 	dipoles, 2 units per beam</a:t>
              </a:r>
            </a:p>
            <a:p>
              <a:pPr defTabSz="321457">
                <a:buClr>
                  <a:srgbClr val="000000"/>
                </a:buClr>
                <a:defRPr sz="2400">
                  <a:solidFill>
                    <a:srgbClr val="FFFFFF"/>
                  </a:solidFill>
                  <a:uFill>
                    <a:solidFill>
                      <a:srgbClr val="FFFFFF"/>
                    </a:solidFill>
                  </a:uFill>
                  <a:latin typeface="Arial"/>
                  <a:ea typeface="Arial"/>
                  <a:cs typeface="Arial"/>
                  <a:sym typeface="Arial"/>
                </a:defRPr>
              </a:pPr>
              <a:r>
                <a:rPr sz="1100">
                  <a:solidFill>
                    <a:srgbClr val="000000"/>
                  </a:solidFill>
                  <a:uFill>
                    <a:solidFill>
                      <a:srgbClr val="000000"/>
                    </a:solidFill>
                  </a:uFill>
                </a:rPr>
                <a:t>	</a:t>
              </a:r>
            </a:p>
          </p:txBody>
        </p:sp>
        <p:pic>
          <p:nvPicPr>
            <p:cNvPr id="17" name="image29.png"/>
            <p:cNvPicPr>
              <a:picLocks/>
            </p:cNvPicPr>
            <p:nvPr/>
          </p:nvPicPr>
          <p:blipFill>
            <a:blip r:embed="rId5">
              <a:extLst/>
            </a:blip>
            <a:srcRect l="26597" t="19986" r="14869" b="2977"/>
            <a:stretch>
              <a:fillRect/>
            </a:stretch>
          </p:blipFill>
          <p:spPr>
            <a:xfrm>
              <a:off x="1879599" y="838200"/>
              <a:ext cx="1905001" cy="1473200"/>
            </a:xfrm>
            <a:prstGeom prst="rect">
              <a:avLst/>
            </a:prstGeom>
            <a:ln w="12700" cap="flat">
              <a:noFill/>
              <a:round/>
            </a:ln>
            <a:effectLst/>
          </p:spPr>
        </p:pic>
        <p:pic>
          <p:nvPicPr>
            <p:cNvPr id="18" name="image11.jpg"/>
            <p:cNvPicPr>
              <a:picLocks/>
            </p:cNvPicPr>
            <p:nvPr/>
          </p:nvPicPr>
          <p:blipFill>
            <a:blip r:embed="rId4">
              <a:extLst/>
            </a:blip>
            <a:srcRect l="24991" t="21567" r="10592"/>
            <a:stretch>
              <a:fillRect/>
            </a:stretch>
          </p:blipFill>
          <p:spPr>
            <a:xfrm flipH="1">
              <a:off x="1917699" y="2362200"/>
              <a:ext cx="1587501" cy="1308099"/>
            </a:xfrm>
            <a:prstGeom prst="rect">
              <a:avLst/>
            </a:prstGeom>
            <a:ln w="12700" cap="flat">
              <a:noFill/>
              <a:round/>
            </a:ln>
            <a:effectLst/>
          </p:spPr>
        </p:pic>
      </p:grpSp>
      <p:grpSp>
        <p:nvGrpSpPr>
          <p:cNvPr id="19" name="Group 347"/>
          <p:cNvGrpSpPr/>
          <p:nvPr/>
        </p:nvGrpSpPr>
        <p:grpSpPr>
          <a:xfrm>
            <a:off x="6447235" y="4041540"/>
            <a:ext cx="2571751" cy="2401979"/>
            <a:chOff x="0" y="343052"/>
            <a:chExt cx="3657600" cy="3416147"/>
          </a:xfrm>
        </p:grpSpPr>
        <p:grpSp>
          <p:nvGrpSpPr>
            <p:cNvPr id="20" name="Group 342"/>
            <p:cNvGrpSpPr/>
            <p:nvPr/>
          </p:nvGrpSpPr>
          <p:grpSpPr>
            <a:xfrm>
              <a:off x="0" y="343052"/>
              <a:ext cx="3657600" cy="3416148"/>
              <a:chOff x="0" y="343052"/>
              <a:chExt cx="3657600" cy="3416147"/>
            </a:xfrm>
          </p:grpSpPr>
          <p:sp>
            <p:nvSpPr>
              <p:cNvPr id="25" name="Shape 340"/>
              <p:cNvSpPr/>
              <p:nvPr/>
            </p:nvSpPr>
            <p:spPr>
              <a:xfrm>
                <a:off x="0" y="343052"/>
                <a:ext cx="3657600" cy="3416148"/>
              </a:xfrm>
              <a:prstGeom prst="roundRect">
                <a:avLst>
                  <a:gd name="adj" fmla="val 5923"/>
                </a:avLst>
              </a:prstGeom>
              <a:solidFill>
                <a:srgbClr val="FFFFFF"/>
              </a:solidFill>
              <a:ln w="25400" cap="flat">
                <a:solidFill>
                  <a:srgbClr val="000000"/>
                </a:solidFill>
                <a:prstDash val="solid"/>
                <a:round/>
              </a:ln>
              <a:effectLst>
                <a:outerShdw blurRad="190500" dist="228600" dir="2700000" rotWithShape="0">
                  <a:srgbClr val="000000">
                    <a:alpha val="30000"/>
                  </a:srgbClr>
                </a:outerShdw>
              </a:effectLst>
            </p:spPr>
            <p:txBody>
              <a:bodyPr wrap="square" lIns="38100" tIns="38100" rIns="38100" bIns="38100" numCol="1" anchor="t">
                <a:noAutofit/>
              </a:bodyPr>
              <a:lstStyle/>
              <a:p>
                <a:pPr defTabSz="321457">
                  <a:buClr>
                    <a:srgbClr val="000000"/>
                  </a:buClr>
                  <a:defRPr sz="2400">
                    <a:solidFill>
                      <a:srgbClr val="FFFFFF"/>
                    </a:solidFill>
                    <a:uFill>
                      <a:solidFill>
                        <a:srgbClr val="FFFFFF"/>
                      </a:solidFill>
                    </a:uFill>
                    <a:latin typeface="Arial"/>
                    <a:ea typeface="Arial"/>
                    <a:cs typeface="Arial"/>
                    <a:sym typeface="Arial"/>
                  </a:defRPr>
                </a:pPr>
                <a:endParaRPr/>
              </a:p>
            </p:txBody>
          </p:sp>
          <p:sp>
            <p:nvSpPr>
              <p:cNvPr id="26" name="Shape 341"/>
              <p:cNvSpPr/>
              <p:nvPr/>
            </p:nvSpPr>
            <p:spPr>
              <a:xfrm>
                <a:off x="59259" y="437509"/>
                <a:ext cx="3543303" cy="30283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Autofit/>
              </a:bodyPr>
              <a:lstStyle>
                <a:lvl1pPr defTabSz="457200">
                  <a:lnSpc>
                    <a:spcPct val="80000"/>
                  </a:lnSpc>
                  <a:buClr>
                    <a:srgbClr val="000000"/>
                  </a:buClr>
                  <a:defRPr sz="2100">
                    <a:uFill>
                      <a:solidFill>
                        <a:srgbClr val="000000"/>
                      </a:solidFill>
                    </a:uFill>
                    <a:latin typeface="Arial"/>
                    <a:ea typeface="Arial"/>
                    <a:cs typeface="Arial"/>
                    <a:sym typeface="Arial"/>
                  </a:defRPr>
                </a:lvl1pPr>
              </a:lstStyle>
              <a:p>
                <a:pPr>
                  <a:defRPr sz="2900">
                    <a:solidFill>
                      <a:srgbClr val="FFFFFF"/>
                    </a:solidFill>
                    <a:uFill>
                      <a:solidFill>
                        <a:srgbClr val="FFFFFF"/>
                      </a:solidFill>
                    </a:uFill>
                  </a:defRPr>
                </a:pPr>
                <a:r>
                  <a:rPr sz="1500">
                    <a:solidFill>
                      <a:srgbClr val="000000"/>
                    </a:solidFill>
                  </a:rPr>
                  <a:t>Low-impedance, high robustness secondary collimators</a:t>
                </a:r>
              </a:p>
            </p:txBody>
          </p:sp>
        </p:grpSp>
        <p:pic>
          <p:nvPicPr>
            <p:cNvPr id="21" name="image9.png"/>
            <p:cNvPicPr>
              <a:picLocks noChangeAspect="1"/>
            </p:cNvPicPr>
            <p:nvPr/>
          </p:nvPicPr>
          <p:blipFill>
            <a:blip r:embed="rId6">
              <a:extLst/>
            </a:blip>
            <a:stretch>
              <a:fillRect/>
            </a:stretch>
          </p:blipFill>
          <p:spPr>
            <a:xfrm>
              <a:off x="140542" y="1346968"/>
              <a:ext cx="1397001" cy="1032129"/>
            </a:xfrm>
            <a:prstGeom prst="rect">
              <a:avLst/>
            </a:prstGeom>
            <a:ln w="12700" cap="flat">
              <a:noFill/>
              <a:round/>
            </a:ln>
            <a:effectLst/>
          </p:spPr>
        </p:pic>
        <p:pic>
          <p:nvPicPr>
            <p:cNvPr id="22" name="image13.jpg"/>
            <p:cNvPicPr>
              <a:picLocks noChangeAspect="1"/>
            </p:cNvPicPr>
            <p:nvPr/>
          </p:nvPicPr>
          <p:blipFill>
            <a:blip r:embed="rId7">
              <a:extLst/>
            </a:blip>
            <a:srcRect l="1307" t="6717" r="40534" b="10742"/>
            <a:stretch>
              <a:fillRect/>
            </a:stretch>
          </p:blipFill>
          <p:spPr>
            <a:xfrm>
              <a:off x="1645137" y="1446734"/>
              <a:ext cx="1948963" cy="723901"/>
            </a:xfrm>
            <a:prstGeom prst="rect">
              <a:avLst/>
            </a:prstGeom>
            <a:ln w="12700" cap="flat">
              <a:noFill/>
              <a:round/>
            </a:ln>
            <a:effectLst/>
          </p:spPr>
        </p:pic>
        <p:pic>
          <p:nvPicPr>
            <p:cNvPr id="23" name="image32.jpg"/>
            <p:cNvPicPr>
              <a:picLocks/>
            </p:cNvPicPr>
            <p:nvPr/>
          </p:nvPicPr>
          <p:blipFill>
            <a:blip r:embed="rId8">
              <a:extLst/>
            </a:blip>
            <a:srcRect l="32259" t="21635" r="32247" b="13729"/>
            <a:stretch>
              <a:fillRect/>
            </a:stretch>
          </p:blipFill>
          <p:spPr>
            <a:xfrm>
              <a:off x="183470" y="2552417"/>
              <a:ext cx="990601" cy="1028701"/>
            </a:xfrm>
            <a:prstGeom prst="rect">
              <a:avLst/>
            </a:prstGeom>
            <a:ln w="12700" cap="flat">
              <a:noFill/>
              <a:round/>
            </a:ln>
            <a:effectLst/>
          </p:spPr>
        </p:pic>
        <p:pic>
          <p:nvPicPr>
            <p:cNvPr id="24" name="image31.png"/>
            <p:cNvPicPr>
              <a:picLocks/>
            </p:cNvPicPr>
            <p:nvPr/>
          </p:nvPicPr>
          <p:blipFill>
            <a:blip r:embed="rId9">
              <a:extLst/>
            </a:blip>
            <a:srcRect l="6044" t="31263" r="1964" b="27620"/>
            <a:stretch>
              <a:fillRect/>
            </a:stretch>
          </p:blipFill>
          <p:spPr>
            <a:xfrm>
              <a:off x="1339185" y="2709826"/>
              <a:ext cx="2247901" cy="571501"/>
            </a:xfrm>
            <a:prstGeom prst="rect">
              <a:avLst/>
            </a:prstGeom>
            <a:ln w="12700" cap="flat">
              <a:noFill/>
              <a:round/>
            </a:ln>
            <a:effectLst/>
          </p:spPr>
        </p:pic>
      </p:grpSp>
      <p:grpSp>
        <p:nvGrpSpPr>
          <p:cNvPr id="27" name="Group 353"/>
          <p:cNvGrpSpPr/>
          <p:nvPr/>
        </p:nvGrpSpPr>
        <p:grpSpPr>
          <a:xfrm>
            <a:off x="306853" y="892449"/>
            <a:ext cx="4060017" cy="2152055"/>
            <a:chOff x="0" y="0"/>
            <a:chExt cx="5774245" cy="3060700"/>
          </a:xfrm>
        </p:grpSpPr>
        <p:grpSp>
          <p:nvGrpSpPr>
            <p:cNvPr id="28" name="Group 350"/>
            <p:cNvGrpSpPr/>
            <p:nvPr/>
          </p:nvGrpSpPr>
          <p:grpSpPr>
            <a:xfrm>
              <a:off x="0" y="0"/>
              <a:ext cx="5774247" cy="3060700"/>
              <a:chOff x="0" y="0"/>
              <a:chExt cx="5774246" cy="3060700"/>
            </a:xfrm>
          </p:grpSpPr>
          <p:sp>
            <p:nvSpPr>
              <p:cNvPr id="31" name="Shape 348"/>
              <p:cNvSpPr/>
              <p:nvPr/>
            </p:nvSpPr>
            <p:spPr>
              <a:xfrm>
                <a:off x="0" y="0"/>
                <a:ext cx="5727700" cy="3060700"/>
              </a:xfrm>
              <a:custGeom>
                <a:avLst/>
                <a:gdLst/>
                <a:ahLst/>
                <a:cxnLst>
                  <a:cxn ang="0">
                    <a:pos x="wd2" y="hd2"/>
                  </a:cxn>
                  <a:cxn ang="5400000">
                    <a:pos x="wd2" y="hd2"/>
                  </a:cxn>
                  <a:cxn ang="10800000">
                    <a:pos x="wd2" y="hd2"/>
                  </a:cxn>
                  <a:cxn ang="16200000">
                    <a:pos x="wd2" y="hd2"/>
                  </a:cxn>
                </a:cxnLst>
                <a:rect l="0" t="0" r="r" b="b"/>
                <a:pathLst>
                  <a:path w="21600" h="21600" extrusionOk="0">
                    <a:moveTo>
                      <a:pt x="0" y="3531"/>
                    </a:moveTo>
                    <a:cubicBezTo>
                      <a:pt x="0" y="1581"/>
                      <a:pt x="457" y="0"/>
                      <a:pt x="1021" y="0"/>
                    </a:cubicBezTo>
                    <a:lnTo>
                      <a:pt x="11277" y="0"/>
                    </a:lnTo>
                    <a:lnTo>
                      <a:pt x="11277" y="0"/>
                    </a:lnTo>
                    <a:lnTo>
                      <a:pt x="16110" y="0"/>
                    </a:lnTo>
                    <a:lnTo>
                      <a:pt x="18310" y="0"/>
                    </a:lnTo>
                    <a:cubicBezTo>
                      <a:pt x="18875" y="0"/>
                      <a:pt x="19332" y="1581"/>
                      <a:pt x="19332" y="3531"/>
                    </a:cubicBezTo>
                    <a:lnTo>
                      <a:pt x="19332" y="12358"/>
                    </a:lnTo>
                    <a:lnTo>
                      <a:pt x="21600" y="21600"/>
                    </a:lnTo>
                    <a:lnTo>
                      <a:pt x="19332" y="17654"/>
                    </a:lnTo>
                    <a:lnTo>
                      <a:pt x="19332" y="17654"/>
                    </a:lnTo>
                    <a:cubicBezTo>
                      <a:pt x="19332" y="19604"/>
                      <a:pt x="18875" y="21184"/>
                      <a:pt x="18310" y="21184"/>
                    </a:cubicBezTo>
                    <a:lnTo>
                      <a:pt x="16110" y="21184"/>
                    </a:lnTo>
                    <a:lnTo>
                      <a:pt x="11277" y="21184"/>
                    </a:lnTo>
                    <a:lnTo>
                      <a:pt x="11277" y="21184"/>
                    </a:lnTo>
                    <a:lnTo>
                      <a:pt x="1021" y="21184"/>
                    </a:lnTo>
                    <a:cubicBezTo>
                      <a:pt x="457" y="21184"/>
                      <a:pt x="0" y="19604"/>
                      <a:pt x="0" y="17654"/>
                    </a:cubicBezTo>
                    <a:lnTo>
                      <a:pt x="0" y="17654"/>
                    </a:lnTo>
                    <a:lnTo>
                      <a:pt x="0" y="12358"/>
                    </a:lnTo>
                    <a:lnTo>
                      <a:pt x="0" y="12358"/>
                    </a:lnTo>
                    <a:close/>
                  </a:path>
                </a:pathLst>
              </a:custGeom>
              <a:solidFill>
                <a:srgbClr val="FFFFFF"/>
              </a:solidFill>
              <a:ln w="25400" cap="flat">
                <a:solidFill>
                  <a:srgbClr val="000000"/>
                </a:solidFill>
                <a:prstDash val="solid"/>
                <a:round/>
              </a:ln>
              <a:effectLst>
                <a:outerShdw blurRad="190500" dist="228600" dir="2700000" rotWithShape="0">
                  <a:srgbClr val="000000">
                    <a:alpha val="30000"/>
                  </a:srgbClr>
                </a:outerShdw>
              </a:effectLst>
            </p:spPr>
            <p:txBody>
              <a:bodyPr wrap="square" lIns="38100" tIns="38100" rIns="38100" bIns="38100" numCol="1" anchor="t">
                <a:noAutofit/>
              </a:bodyPr>
              <a:lstStyle/>
              <a:p>
                <a:pPr defTabSz="321457">
                  <a:buClr>
                    <a:srgbClr val="000000"/>
                  </a:buClr>
                  <a:defRPr sz="2400">
                    <a:solidFill>
                      <a:srgbClr val="FFFFFF"/>
                    </a:solidFill>
                    <a:uFill>
                      <a:solidFill>
                        <a:srgbClr val="FFFFFF"/>
                      </a:solidFill>
                    </a:uFill>
                    <a:latin typeface="Arial"/>
                    <a:ea typeface="Arial"/>
                    <a:cs typeface="Arial"/>
                    <a:sym typeface="Arial"/>
                  </a:defRPr>
                </a:pPr>
                <a:endParaRPr/>
              </a:p>
            </p:txBody>
          </p:sp>
          <p:sp>
            <p:nvSpPr>
              <p:cNvPr id="32" name="Shape 349"/>
              <p:cNvSpPr/>
              <p:nvPr/>
            </p:nvSpPr>
            <p:spPr>
              <a:xfrm>
                <a:off x="1380046" y="73580"/>
                <a:ext cx="4394201" cy="24023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Autofit/>
              </a:bodyPr>
              <a:lstStyle/>
              <a:p>
                <a:pPr defTabSz="321457">
                  <a:lnSpc>
                    <a:spcPct val="110000"/>
                  </a:lnSpc>
                  <a:buClr>
                    <a:srgbClr val="000000"/>
                  </a:buClr>
                  <a:defRPr sz="2800">
                    <a:solidFill>
                      <a:srgbClr val="FFFFFF"/>
                    </a:solidFill>
                    <a:uFill>
                      <a:solidFill>
                        <a:srgbClr val="FFFFFF"/>
                      </a:solidFill>
                    </a:uFill>
                    <a:latin typeface="Arial"/>
                    <a:ea typeface="Arial"/>
                    <a:cs typeface="Arial"/>
                    <a:sym typeface="Arial"/>
                  </a:defRPr>
                </a:pPr>
                <a:r>
                  <a:rPr sz="1400" b="1">
                    <a:solidFill>
                      <a:srgbClr val="000000"/>
                    </a:solidFill>
                    <a:uFill>
                      <a:solidFill>
                        <a:srgbClr val="000000"/>
                      </a:solidFill>
                    </a:uFill>
                  </a:rPr>
                  <a:t>Completely new layouts</a:t>
                </a:r>
                <a:br>
                  <a:rPr sz="1400" b="1">
                    <a:solidFill>
                      <a:srgbClr val="000000"/>
                    </a:solidFill>
                    <a:uFill>
                      <a:solidFill>
                        <a:srgbClr val="000000"/>
                      </a:solidFill>
                    </a:uFill>
                  </a:rPr>
                </a:br>
                <a:r>
                  <a:rPr sz="1400" b="1">
                    <a:solidFill>
                      <a:srgbClr val="000000"/>
                    </a:solidFill>
                    <a:uFill>
                      <a:solidFill>
                        <a:srgbClr val="000000"/>
                      </a:solidFill>
                    </a:uFill>
                  </a:rPr>
                  <a:t>Novel materials. </a:t>
                </a:r>
                <a:br>
                  <a:rPr sz="1400" b="1">
                    <a:solidFill>
                      <a:srgbClr val="000000"/>
                    </a:solidFill>
                    <a:uFill>
                      <a:solidFill>
                        <a:srgbClr val="000000"/>
                      </a:solidFill>
                    </a:uFill>
                  </a:rPr>
                </a:br>
                <a:r>
                  <a:rPr sz="1400">
                    <a:solidFill>
                      <a:srgbClr val="000000"/>
                    </a:solidFill>
                    <a:uFill>
                      <a:solidFill>
                        <a:srgbClr val="000000"/>
                      </a:solidFill>
                    </a:uFill>
                  </a:rPr>
                  <a:t>IR1+IR5, </a:t>
                </a:r>
                <a:r>
                  <a:rPr sz="1400" u="sng">
                    <a:solidFill>
                      <a:srgbClr val="000000"/>
                    </a:solidFill>
                    <a:uFill>
                      <a:solidFill>
                        <a:srgbClr val="000000"/>
                      </a:solidFill>
                    </a:uFill>
                  </a:rPr>
                  <a:t>per beam</a:t>
                </a:r>
                <a:r>
                  <a:rPr sz="1400">
                    <a:solidFill>
                      <a:srgbClr val="000000"/>
                    </a:solidFill>
                    <a:uFill>
                      <a:solidFill>
                        <a:srgbClr val="000000"/>
                      </a:solidFill>
                    </a:uFill>
                  </a:rPr>
                  <a:t>:</a:t>
                </a:r>
              </a:p>
              <a:p>
                <a:pPr defTabSz="321457">
                  <a:lnSpc>
                    <a:spcPct val="110000"/>
                  </a:lnSpc>
                  <a:buClr>
                    <a:srgbClr val="000000"/>
                  </a:buClr>
                  <a:defRPr sz="2800">
                    <a:solidFill>
                      <a:srgbClr val="FFFFFF"/>
                    </a:solidFill>
                    <a:uFill>
                      <a:solidFill>
                        <a:srgbClr val="FFFFFF"/>
                      </a:solidFill>
                    </a:uFill>
                    <a:latin typeface="Arial"/>
                    <a:ea typeface="Arial"/>
                    <a:cs typeface="Arial"/>
                    <a:sym typeface="Arial"/>
                  </a:defRPr>
                </a:pPr>
                <a:r>
                  <a:rPr sz="1400">
                    <a:solidFill>
                      <a:srgbClr val="000000"/>
                    </a:solidFill>
                    <a:uFill>
                      <a:solidFill>
                        <a:srgbClr val="000000"/>
                      </a:solidFill>
                    </a:uFill>
                  </a:rPr>
                  <a:t>     4 tertiary collimators</a:t>
                </a:r>
                <a:br>
                  <a:rPr sz="1400">
                    <a:solidFill>
                      <a:srgbClr val="000000"/>
                    </a:solidFill>
                    <a:uFill>
                      <a:solidFill>
                        <a:srgbClr val="000000"/>
                      </a:solidFill>
                    </a:uFill>
                  </a:rPr>
                </a:br>
                <a:r>
                  <a:rPr sz="1400">
                    <a:solidFill>
                      <a:srgbClr val="000000"/>
                    </a:solidFill>
                    <a:uFill>
                      <a:solidFill>
                        <a:srgbClr val="000000"/>
                      </a:solidFill>
                    </a:uFill>
                  </a:rPr>
                  <a:t>     3 physics debris collimators</a:t>
                </a:r>
                <a:br>
                  <a:rPr sz="1400">
                    <a:solidFill>
                      <a:srgbClr val="000000"/>
                    </a:solidFill>
                    <a:uFill>
                      <a:solidFill>
                        <a:srgbClr val="000000"/>
                      </a:solidFill>
                    </a:uFill>
                  </a:rPr>
                </a:br>
                <a:r>
                  <a:rPr sz="1400">
                    <a:solidFill>
                      <a:srgbClr val="000000"/>
                    </a:solidFill>
                    <a:uFill>
                      <a:solidFill>
                        <a:srgbClr val="000000"/>
                      </a:solidFill>
                    </a:uFill>
                  </a:rPr>
                  <a:t>     fixed masks</a:t>
                </a:r>
              </a:p>
            </p:txBody>
          </p:sp>
        </p:grpSp>
        <p:pic>
          <p:nvPicPr>
            <p:cNvPr id="29" name="image32.jpg"/>
            <p:cNvPicPr>
              <a:picLocks/>
            </p:cNvPicPr>
            <p:nvPr/>
          </p:nvPicPr>
          <p:blipFill>
            <a:blip r:embed="rId10">
              <a:extLst/>
            </a:blip>
            <a:srcRect l="52649"/>
            <a:stretch>
              <a:fillRect/>
            </a:stretch>
          </p:blipFill>
          <p:spPr>
            <a:xfrm rot="21599967">
              <a:off x="463729" y="71661"/>
              <a:ext cx="889001" cy="1346196"/>
            </a:xfrm>
            <a:prstGeom prst="rect">
              <a:avLst/>
            </a:prstGeom>
            <a:ln w="12700" cap="flat">
              <a:noFill/>
              <a:round/>
            </a:ln>
            <a:effectLst/>
          </p:spPr>
        </p:pic>
        <p:pic>
          <p:nvPicPr>
            <p:cNvPr id="30" name="image31.png"/>
            <p:cNvPicPr>
              <a:picLocks/>
            </p:cNvPicPr>
            <p:nvPr/>
          </p:nvPicPr>
          <p:blipFill>
            <a:blip r:embed="rId9">
              <a:extLst/>
            </a:blip>
            <a:srcRect l="6044" t="31263" r="1964" b="27620"/>
            <a:stretch>
              <a:fillRect/>
            </a:stretch>
          </p:blipFill>
          <p:spPr>
            <a:xfrm>
              <a:off x="255737" y="1766039"/>
              <a:ext cx="4597401" cy="1168401"/>
            </a:xfrm>
            <a:prstGeom prst="rect">
              <a:avLst/>
            </a:prstGeom>
            <a:ln w="12700" cap="flat">
              <a:noFill/>
              <a:round/>
            </a:ln>
            <a:effectLst/>
          </p:spPr>
        </p:pic>
      </p:grpSp>
      <p:sp>
        <p:nvSpPr>
          <p:cNvPr id="33" name="Shape 354"/>
          <p:cNvSpPr/>
          <p:nvPr/>
        </p:nvSpPr>
        <p:spPr>
          <a:xfrm>
            <a:off x="4151546" y="922859"/>
            <a:ext cx="2713513" cy="995461"/>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spAutoFit/>
          </a:bodyPr>
          <a:lstStyle/>
          <a:p>
            <a:pPr>
              <a:defRPr sz="2800" i="1">
                <a:solidFill>
                  <a:schemeClr val="accent5"/>
                </a:solidFill>
              </a:defRPr>
            </a:pPr>
            <a:r>
              <a:rPr sz="2000" dirty="0">
                <a:solidFill>
                  <a:srgbClr val="FF0000"/>
                </a:solidFill>
              </a:rPr>
              <a:t>56 new collimators to be produced by LS3 in </a:t>
            </a:r>
          </a:p>
          <a:p>
            <a:pPr>
              <a:defRPr sz="2800" i="1">
                <a:solidFill>
                  <a:schemeClr val="accent5"/>
                </a:solidFill>
              </a:defRPr>
            </a:pPr>
            <a:r>
              <a:rPr sz="2000" dirty="0">
                <a:solidFill>
                  <a:srgbClr val="FF0000"/>
                </a:solidFill>
              </a:rPr>
              <a:t>the present baseline!</a:t>
            </a:r>
          </a:p>
        </p:txBody>
      </p:sp>
      <p:sp>
        <p:nvSpPr>
          <p:cNvPr id="34"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62</a:t>
            </a:fld>
            <a:endParaRPr lang="en-US" sz="1200" dirty="0"/>
          </a:p>
        </p:txBody>
      </p:sp>
    </p:spTree>
    <p:extLst>
      <p:ext uri="{BB962C8B-B14F-4D97-AF65-F5344CB8AC3E}">
        <p14:creationId xmlns:p14="http://schemas.microsoft.com/office/powerpoint/2010/main" val="393845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advAuto="0"/>
      <p:bldP spid="9" grpId="0" animBg="1" advAuto="0"/>
      <p:bldP spid="14" grpId="0" animBg="1" advAuto="0"/>
      <p:bldP spid="19" grpId="0" animBg="1" advAuto="0"/>
      <p:bldP spid="27" grpId="0" animBg="1" advAuto="0"/>
      <p:bldP spid="33" grpId="0" animBg="1" advAuto="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976" name="Text Box 8"/>
          <p:cNvSpPr txBox="1">
            <a:spLocks noChangeArrowheads="1"/>
          </p:cNvSpPr>
          <p:nvPr/>
        </p:nvSpPr>
        <p:spPr bwMode="auto">
          <a:xfrm>
            <a:off x="842963" y="1403350"/>
            <a:ext cx="8153400"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33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r>
              <a:rPr lang="en-US" sz="2400" dirty="0">
                <a:solidFill>
                  <a:schemeClr val="tx2"/>
                </a:solidFill>
              </a:rPr>
              <a:t>        reduced beam conditioning times</a:t>
            </a:r>
            <a:endParaRPr lang="en-US" sz="2400" dirty="0">
              <a:solidFill>
                <a:srgbClr val="3333CC"/>
              </a:solidFill>
            </a:endParaRPr>
          </a:p>
        </p:txBody>
      </p:sp>
      <p:sp>
        <p:nvSpPr>
          <p:cNvPr id="1235970" name="Rectangle 2"/>
          <p:cNvSpPr>
            <a:spLocks noGrp="1" noChangeArrowheads="1"/>
          </p:cNvSpPr>
          <p:nvPr>
            <p:ph type="title"/>
          </p:nvPr>
        </p:nvSpPr>
        <p:spPr>
          <a:xfrm>
            <a:off x="428625" y="87313"/>
            <a:ext cx="8486775" cy="720725"/>
          </a:xfrm>
        </p:spPr>
        <p:txBody>
          <a:bodyPr/>
          <a:lstStyle/>
          <a:p>
            <a:pPr algn="l"/>
            <a:r>
              <a:rPr lang="en-US" sz="3600" u="sng" dirty="0" err="1">
                <a:solidFill>
                  <a:srgbClr val="FF0000"/>
                </a:solidFill>
              </a:rPr>
              <a:t>RunI</a:t>
            </a:r>
            <a:r>
              <a:rPr lang="en-US" sz="3600" u="sng" dirty="0">
                <a:solidFill>
                  <a:srgbClr val="FF0000"/>
                </a:solidFill>
              </a:rPr>
              <a:t> operation: 50ns bunch spacing</a:t>
            </a:r>
          </a:p>
        </p:txBody>
      </p:sp>
      <p:sp>
        <p:nvSpPr>
          <p:cNvPr id="1235971" name="Rectangle 3"/>
          <p:cNvSpPr>
            <a:spLocks noChangeArrowheads="1"/>
          </p:cNvSpPr>
          <p:nvPr/>
        </p:nvSpPr>
        <p:spPr bwMode="auto">
          <a:xfrm>
            <a:off x="139700" y="1066800"/>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endParaRPr lang="en-GB">
              <a:solidFill>
                <a:schemeClr val="tx1"/>
              </a:solidFill>
            </a:endParaRPr>
          </a:p>
        </p:txBody>
      </p:sp>
      <p:sp>
        <p:nvSpPr>
          <p:cNvPr id="1235974" name="Text Box 6"/>
          <p:cNvSpPr txBox="1">
            <a:spLocks noChangeArrowheads="1"/>
          </p:cNvSpPr>
          <p:nvPr/>
        </p:nvSpPr>
        <p:spPr bwMode="auto">
          <a:xfrm>
            <a:off x="777875" y="914400"/>
            <a:ext cx="8305135" cy="4615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r>
              <a:rPr lang="en-US" sz="2400" dirty="0">
                <a:solidFill>
                  <a:schemeClr val="tx1"/>
                </a:solidFill>
              </a:rPr>
              <a:t>Electron Cloud: strong suppresses of electron cloud effects!</a:t>
            </a:r>
            <a:endParaRPr lang="en-US" sz="2400" dirty="0">
              <a:solidFill>
                <a:srgbClr val="3333CC"/>
              </a:solidFill>
            </a:endParaRPr>
          </a:p>
        </p:txBody>
      </p:sp>
      <p:sp>
        <p:nvSpPr>
          <p:cNvPr id="1235983" name="Line 15"/>
          <p:cNvSpPr>
            <a:spLocks noChangeShapeType="1"/>
          </p:cNvSpPr>
          <p:nvPr/>
        </p:nvSpPr>
        <p:spPr bwMode="auto">
          <a:xfrm>
            <a:off x="990600" y="1676400"/>
            <a:ext cx="457200" cy="0"/>
          </a:xfrm>
          <a:prstGeom prst="line">
            <a:avLst/>
          </a:prstGeom>
          <a:noFill/>
          <a:ln w="53975">
            <a:solidFill>
              <a:srgbClr val="27551F"/>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endParaRPr lang="en-US"/>
          </a:p>
        </p:txBody>
      </p:sp>
      <p:pic>
        <p:nvPicPr>
          <p:cNvPr id="30" name="Picture 29" descr="Screen Shot 2015-09-30 at 14.04.2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64538"/>
            <a:ext cx="9144000" cy="2852724"/>
          </a:xfrm>
          <a:prstGeom prst="rect">
            <a:avLst/>
          </a:prstGeom>
        </p:spPr>
      </p:pic>
      <p:pic>
        <p:nvPicPr>
          <p:cNvPr id="31" name="Picture 30" descr="movieB-field-elliptic.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4800" y="4813300"/>
            <a:ext cx="2540000" cy="1905000"/>
          </a:xfrm>
          <a:prstGeom prst="rect">
            <a:avLst/>
          </a:prstGeom>
        </p:spPr>
      </p:pic>
      <p:sp>
        <p:nvSpPr>
          <p:cNvPr id="13" name="Slide Number Placeholder 2"/>
          <p:cNvSpPr>
            <a:spLocks noGrp="1"/>
          </p:cNvSpPr>
          <p:nvPr>
            <p:ph type="sldNum" sz="quarter" idx="4294967295"/>
          </p:nvPr>
        </p:nvSpPr>
        <p:spPr>
          <a:xfrm>
            <a:off x="8788400" y="6550660"/>
            <a:ext cx="355600" cy="320040"/>
          </a:xfrm>
          <a:prstGeom prst="rect">
            <a:avLst/>
          </a:prstGeom>
        </p:spPr>
        <p:txBody>
          <a:bodyPr/>
          <a:lstStyle/>
          <a:p>
            <a:pPr>
              <a:defRPr/>
            </a:pPr>
            <a:fld id="{C78A2D03-466B-4AD7-AC70-B2955EB43184}" type="slidenum">
              <a:rPr lang="en-US" sz="1200" smtClean="0"/>
              <a:pPr>
                <a:defRPr/>
              </a:pPr>
              <a:t>63</a:t>
            </a:fld>
            <a:endParaRPr lang="en-US" sz="1200" dirty="0"/>
          </a:p>
        </p:txBody>
      </p:sp>
    </p:spTree>
    <p:extLst>
      <p:ext uri="{BB962C8B-B14F-4D97-AF65-F5344CB8AC3E}">
        <p14:creationId xmlns:p14="http://schemas.microsoft.com/office/powerpoint/2010/main" val="246076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dissolve">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69623" y="14934"/>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27384"/>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lang="en-US" sz="3000" kern="0" dirty="0">
                <a:latin typeface="Arial"/>
              </a:rPr>
              <a:t>    	 Technical Schedule for the 3 Options</a:t>
            </a:r>
          </a:p>
        </p:txBody>
      </p:sp>
      <p:pic>
        <p:nvPicPr>
          <p:cNvPr id="8"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64" y="36279"/>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TextBox 76"/>
          <p:cNvSpPr txBox="1"/>
          <p:nvPr/>
        </p:nvSpPr>
        <p:spPr>
          <a:xfrm>
            <a:off x="325779" y="4728280"/>
            <a:ext cx="5558793" cy="1246495"/>
          </a:xfrm>
          <a:prstGeom prst="rect">
            <a:avLst/>
          </a:prstGeom>
          <a:solidFill>
            <a:srgbClr val="FFFF00">
              <a:alpha val="85000"/>
            </a:srgbClr>
          </a:solidFill>
        </p:spPr>
        <p:txBody>
          <a:bodyPr wrap="square" rtlCol="0">
            <a:spAutoFit/>
          </a:bodyPr>
          <a:lstStyle/>
          <a:p>
            <a:pPr defTabSz="685800">
              <a:defRPr/>
            </a:pPr>
            <a:r>
              <a:rPr lang="en-US" sz="1500" b="1" dirty="0">
                <a:solidFill>
                  <a:srgbClr val="FF0000"/>
                </a:solidFill>
                <a:latin typeface="Arial"/>
              </a:rPr>
              <a:t>schedule constrained by 16 T magnets &amp; Civil Engineering</a:t>
            </a:r>
          </a:p>
          <a:p>
            <a:pPr defTabSz="685800">
              <a:defRPr/>
            </a:pPr>
            <a:r>
              <a:rPr lang="en-US" sz="1500" b="1" dirty="0">
                <a:solidFill>
                  <a:srgbClr val="0000CC"/>
                </a:solidFill>
                <a:latin typeface="Arial"/>
              </a:rPr>
              <a:t>→ earliest possible physics starting dates</a:t>
            </a:r>
          </a:p>
          <a:p>
            <a:pPr marL="214313" indent="-214313" defTabSz="685800">
              <a:buFont typeface="Arial" panose="020B0604020202020204" pitchFamily="34" charset="0"/>
              <a:buChar char="•"/>
              <a:defRPr/>
            </a:pPr>
            <a:r>
              <a:rPr lang="en-US" sz="1500" b="1" dirty="0">
                <a:solidFill>
                  <a:srgbClr val="0000CC"/>
                </a:solidFill>
                <a:latin typeface="Arial"/>
              </a:rPr>
              <a:t>FCC-</a:t>
            </a:r>
            <a:r>
              <a:rPr lang="en-US" sz="1500" b="1" dirty="0" err="1">
                <a:solidFill>
                  <a:srgbClr val="0000CC"/>
                </a:solidFill>
                <a:latin typeface="Arial"/>
              </a:rPr>
              <a:t>hh</a:t>
            </a:r>
            <a:r>
              <a:rPr lang="en-US" sz="1500" b="1" dirty="0">
                <a:solidFill>
                  <a:srgbClr val="0000CC"/>
                </a:solidFill>
                <a:latin typeface="Arial"/>
              </a:rPr>
              <a:t>: 2043</a:t>
            </a:r>
          </a:p>
          <a:p>
            <a:pPr marL="214313" indent="-214313" defTabSz="685800">
              <a:buFont typeface="Arial" panose="020B0604020202020204" pitchFamily="34" charset="0"/>
              <a:buChar char="•"/>
              <a:defRPr/>
            </a:pPr>
            <a:r>
              <a:rPr lang="en-US" sz="1500" b="1" dirty="0">
                <a:solidFill>
                  <a:srgbClr val="0000CC"/>
                </a:solidFill>
                <a:latin typeface="Arial"/>
              </a:rPr>
              <a:t>FCC-</a:t>
            </a:r>
            <a:r>
              <a:rPr lang="en-US" sz="1500" b="1" dirty="0" err="1">
                <a:solidFill>
                  <a:srgbClr val="0000CC"/>
                </a:solidFill>
                <a:latin typeface="Arial"/>
              </a:rPr>
              <a:t>ee</a:t>
            </a:r>
            <a:r>
              <a:rPr lang="en-US" sz="1500" b="1" dirty="0">
                <a:solidFill>
                  <a:srgbClr val="0000CC"/>
                </a:solidFill>
                <a:latin typeface="Arial"/>
              </a:rPr>
              <a:t>: 2039</a:t>
            </a:r>
          </a:p>
          <a:p>
            <a:pPr marL="214313" indent="-214313" defTabSz="685800">
              <a:buFont typeface="Arial" panose="020B0604020202020204" pitchFamily="34" charset="0"/>
              <a:buChar char="•"/>
              <a:defRPr/>
            </a:pPr>
            <a:r>
              <a:rPr lang="en-US" sz="1500" b="1" dirty="0">
                <a:solidFill>
                  <a:srgbClr val="0000CC"/>
                </a:solidFill>
                <a:latin typeface="Arial"/>
              </a:rPr>
              <a:t>HE-LHC: 2040 (with HL-LHC stop LS5 / 2034)</a:t>
            </a:r>
            <a:endParaRPr lang="en-GB" sz="1500" b="1" dirty="0">
              <a:solidFill>
                <a:srgbClr val="0000CC"/>
              </a:solidFill>
              <a:latin typeface="Arial"/>
            </a:endParaRPr>
          </a:p>
        </p:txBody>
      </p:sp>
      <p:grpSp>
        <p:nvGrpSpPr>
          <p:cNvPr id="4" name="Group 3"/>
          <p:cNvGrpSpPr/>
          <p:nvPr/>
        </p:nvGrpSpPr>
        <p:grpSpPr>
          <a:xfrm>
            <a:off x="0" y="949802"/>
            <a:ext cx="9174411" cy="3557375"/>
            <a:chOff x="-36511" y="1634680"/>
            <a:chExt cx="9174411" cy="3557375"/>
          </a:xfrm>
        </p:grpSpPr>
        <p:grpSp>
          <p:nvGrpSpPr>
            <p:cNvPr id="3" name="Group 2"/>
            <p:cNvGrpSpPr/>
            <p:nvPr/>
          </p:nvGrpSpPr>
          <p:grpSpPr>
            <a:xfrm>
              <a:off x="324290" y="2022466"/>
              <a:ext cx="8169846" cy="3133886"/>
              <a:chOff x="871215" y="1428000"/>
              <a:chExt cx="10893128" cy="4626754"/>
            </a:xfrm>
          </p:grpSpPr>
          <p:cxnSp>
            <p:nvCxnSpPr>
              <p:cNvPr id="295" name="Straight Connector 294"/>
              <p:cNvCxnSpPr/>
              <p:nvPr/>
            </p:nvCxnSpPr>
            <p:spPr>
              <a:xfrm>
                <a:off x="87121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6" name="Straight Connector 295"/>
              <p:cNvCxnSpPr/>
              <p:nvPr/>
            </p:nvCxnSpPr>
            <p:spPr>
              <a:xfrm>
                <a:off x="1345864"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7" name="Straight Connector 296"/>
              <p:cNvCxnSpPr/>
              <p:nvPr/>
            </p:nvCxnSpPr>
            <p:spPr>
              <a:xfrm>
                <a:off x="1820512"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8" name="Straight Connector 297"/>
              <p:cNvCxnSpPr/>
              <p:nvPr/>
            </p:nvCxnSpPr>
            <p:spPr>
              <a:xfrm>
                <a:off x="2295161"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9" name="Straight Connector 298"/>
              <p:cNvCxnSpPr/>
              <p:nvPr/>
            </p:nvCxnSpPr>
            <p:spPr>
              <a:xfrm>
                <a:off x="2769810"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0" name="Straight Connector 299"/>
              <p:cNvCxnSpPr/>
              <p:nvPr/>
            </p:nvCxnSpPr>
            <p:spPr>
              <a:xfrm>
                <a:off x="3244458"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1" name="Straight Connector 300"/>
              <p:cNvCxnSpPr/>
              <p:nvPr/>
            </p:nvCxnSpPr>
            <p:spPr>
              <a:xfrm>
                <a:off x="3719107"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2" name="Straight Connector 301"/>
              <p:cNvCxnSpPr/>
              <p:nvPr/>
            </p:nvCxnSpPr>
            <p:spPr>
              <a:xfrm>
                <a:off x="4193756"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3" name="Straight Connector 302"/>
              <p:cNvCxnSpPr/>
              <p:nvPr/>
            </p:nvCxnSpPr>
            <p:spPr>
              <a:xfrm>
                <a:off x="466840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4" name="Straight Connector 303"/>
              <p:cNvCxnSpPr/>
              <p:nvPr/>
            </p:nvCxnSpPr>
            <p:spPr>
              <a:xfrm>
                <a:off x="5143053"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5" name="Straight Connector 304"/>
              <p:cNvCxnSpPr/>
              <p:nvPr/>
            </p:nvCxnSpPr>
            <p:spPr>
              <a:xfrm>
                <a:off x="5617702" y="1428000"/>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6" name="Straight Connector 305"/>
              <p:cNvCxnSpPr/>
              <p:nvPr/>
            </p:nvCxnSpPr>
            <p:spPr>
              <a:xfrm>
                <a:off x="6092351"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7" name="Straight Connector 306"/>
              <p:cNvCxnSpPr/>
              <p:nvPr/>
            </p:nvCxnSpPr>
            <p:spPr>
              <a:xfrm>
                <a:off x="6566999"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8" name="Straight Connector 307"/>
              <p:cNvCxnSpPr/>
              <p:nvPr/>
            </p:nvCxnSpPr>
            <p:spPr>
              <a:xfrm>
                <a:off x="701012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9" name="Straight Connector 308"/>
              <p:cNvCxnSpPr/>
              <p:nvPr/>
            </p:nvCxnSpPr>
            <p:spPr>
              <a:xfrm>
                <a:off x="7484774"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0" name="Straight Connector 309"/>
              <p:cNvCxnSpPr/>
              <p:nvPr/>
            </p:nvCxnSpPr>
            <p:spPr>
              <a:xfrm>
                <a:off x="7959423"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1" name="Straight Connector 310"/>
              <p:cNvCxnSpPr/>
              <p:nvPr/>
            </p:nvCxnSpPr>
            <p:spPr>
              <a:xfrm>
                <a:off x="8434072"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2" name="Straight Connector 311"/>
              <p:cNvCxnSpPr/>
              <p:nvPr/>
            </p:nvCxnSpPr>
            <p:spPr>
              <a:xfrm>
                <a:off x="8908720"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3" name="Straight Connector 312"/>
              <p:cNvCxnSpPr/>
              <p:nvPr/>
            </p:nvCxnSpPr>
            <p:spPr>
              <a:xfrm>
                <a:off x="9383369"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4" name="Straight Connector 313"/>
              <p:cNvCxnSpPr/>
              <p:nvPr/>
            </p:nvCxnSpPr>
            <p:spPr>
              <a:xfrm>
                <a:off x="9858018"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5" name="Straight Connector 314"/>
              <p:cNvCxnSpPr/>
              <p:nvPr/>
            </p:nvCxnSpPr>
            <p:spPr>
              <a:xfrm>
                <a:off x="10332666"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0" name="Straight Connector 359"/>
              <p:cNvCxnSpPr/>
              <p:nvPr/>
            </p:nvCxnSpPr>
            <p:spPr>
              <a:xfrm>
                <a:off x="10815046"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1" name="Straight Connector 360"/>
              <p:cNvCxnSpPr/>
              <p:nvPr/>
            </p:nvCxnSpPr>
            <p:spPr>
              <a:xfrm>
                <a:off x="11289694"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2" name="Straight Connector 361"/>
              <p:cNvCxnSpPr/>
              <p:nvPr/>
            </p:nvCxnSpPr>
            <p:spPr>
              <a:xfrm>
                <a:off x="11764343"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grpSp>
        <p:sp>
          <p:nvSpPr>
            <p:cNvPr id="294" name="Rectangle 293"/>
            <p:cNvSpPr/>
            <p:nvPr/>
          </p:nvSpPr>
          <p:spPr>
            <a:xfrm>
              <a:off x="136053" y="1634680"/>
              <a:ext cx="8389255" cy="282872"/>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w="9525" cap="flat" cmpd="sng" algn="ctr">
              <a:solidFill>
                <a:srgbClr val="0C377B">
                  <a:shade val="60000"/>
                  <a:satMod val="300000"/>
                </a:srgbClr>
              </a:solidFill>
              <a:prstDash val="solid"/>
            </a:ln>
            <a:effectLst>
              <a:glow rad="70000">
                <a:srgbClr val="0C377B">
                  <a:tint val="30000"/>
                  <a:shade val="95000"/>
                  <a:satMod val="300000"/>
                  <a:alpha val="50000"/>
                </a:srgbClr>
              </a:glow>
            </a:effectLst>
          </p:spPr>
          <p:txBody>
            <a:bodyPr rtlCol="0" anchor="ctr"/>
            <a:lstStyle/>
            <a:p>
              <a:pPr algn="ctr" defTabSz="685800">
                <a:defRPr/>
              </a:pPr>
              <a:endParaRPr lang="en-US" sz="975" b="1" kern="0">
                <a:solidFill>
                  <a:srgbClr val="FFFFFF"/>
                </a:solidFill>
                <a:latin typeface="Arial"/>
              </a:endParaRPr>
            </a:p>
          </p:txBody>
        </p:sp>
        <p:sp>
          <p:nvSpPr>
            <p:cNvPr id="316" name="TextBox 315"/>
            <p:cNvSpPr txBox="1"/>
            <p:nvPr/>
          </p:nvSpPr>
          <p:spPr>
            <a:xfrm>
              <a:off x="159264" y="1644701"/>
              <a:ext cx="322524" cy="242374"/>
            </a:xfrm>
            <a:prstGeom prst="rect">
              <a:avLst/>
            </a:prstGeom>
            <a:noFill/>
          </p:spPr>
          <p:txBody>
            <a:bodyPr wrap="none" rtlCol="0">
              <a:spAutoFit/>
            </a:bodyPr>
            <a:lstStyle/>
            <a:p>
              <a:pPr defTabSz="685800">
                <a:defRPr/>
              </a:pPr>
              <a:r>
                <a:rPr lang="en-US" sz="975" b="1" kern="0">
                  <a:solidFill>
                    <a:srgbClr val="FFFFFF"/>
                  </a:solidFill>
                  <a:latin typeface="Arial"/>
                </a:rPr>
                <a:t>20</a:t>
              </a:r>
            </a:p>
          </p:txBody>
        </p:sp>
        <p:sp>
          <p:nvSpPr>
            <p:cNvPr id="317" name="TextBox 316"/>
            <p:cNvSpPr txBox="1"/>
            <p:nvPr/>
          </p:nvSpPr>
          <p:spPr>
            <a:xfrm>
              <a:off x="860577"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22</a:t>
              </a:r>
            </a:p>
          </p:txBody>
        </p:sp>
        <p:sp>
          <p:nvSpPr>
            <p:cNvPr id="318" name="TextBox 317"/>
            <p:cNvSpPr txBox="1"/>
            <p:nvPr/>
          </p:nvSpPr>
          <p:spPr>
            <a:xfrm>
              <a:off x="1572075"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24</a:t>
              </a:r>
            </a:p>
          </p:txBody>
        </p:sp>
        <p:sp>
          <p:nvSpPr>
            <p:cNvPr id="319" name="TextBox 318"/>
            <p:cNvSpPr txBox="1"/>
            <p:nvPr/>
          </p:nvSpPr>
          <p:spPr>
            <a:xfrm>
              <a:off x="2281298"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26</a:t>
              </a:r>
            </a:p>
          </p:txBody>
        </p:sp>
        <p:sp>
          <p:nvSpPr>
            <p:cNvPr id="320" name="TextBox 319"/>
            <p:cNvSpPr txBox="1"/>
            <p:nvPr/>
          </p:nvSpPr>
          <p:spPr>
            <a:xfrm>
              <a:off x="2990521"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28</a:t>
              </a:r>
            </a:p>
          </p:txBody>
        </p:sp>
        <p:sp>
          <p:nvSpPr>
            <p:cNvPr id="321" name="TextBox 320"/>
            <p:cNvSpPr txBox="1"/>
            <p:nvPr/>
          </p:nvSpPr>
          <p:spPr>
            <a:xfrm>
              <a:off x="3709632"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30</a:t>
              </a:r>
            </a:p>
          </p:txBody>
        </p:sp>
        <p:sp>
          <p:nvSpPr>
            <p:cNvPr id="322" name="TextBox 321"/>
            <p:cNvSpPr txBox="1"/>
            <p:nvPr/>
          </p:nvSpPr>
          <p:spPr>
            <a:xfrm>
              <a:off x="4430201"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32</a:t>
              </a:r>
            </a:p>
          </p:txBody>
        </p:sp>
        <p:sp>
          <p:nvSpPr>
            <p:cNvPr id="323" name="TextBox 322"/>
            <p:cNvSpPr txBox="1"/>
            <p:nvPr/>
          </p:nvSpPr>
          <p:spPr>
            <a:xfrm>
              <a:off x="5144126"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34</a:t>
              </a:r>
            </a:p>
          </p:txBody>
        </p:sp>
        <p:sp>
          <p:nvSpPr>
            <p:cNvPr id="325" name="TextBox 324"/>
            <p:cNvSpPr txBox="1"/>
            <p:nvPr/>
          </p:nvSpPr>
          <p:spPr>
            <a:xfrm>
              <a:off x="6558758" y="1644701"/>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38</a:t>
              </a:r>
            </a:p>
          </p:txBody>
        </p:sp>
        <p:sp>
          <p:nvSpPr>
            <p:cNvPr id="326" name="TextBox 325"/>
            <p:cNvSpPr txBox="1"/>
            <p:nvPr/>
          </p:nvSpPr>
          <p:spPr>
            <a:xfrm>
              <a:off x="7279082" y="1644701"/>
              <a:ext cx="322524" cy="242374"/>
            </a:xfrm>
            <a:prstGeom prst="rect">
              <a:avLst/>
            </a:prstGeom>
            <a:noFill/>
          </p:spPr>
          <p:txBody>
            <a:bodyPr wrap="none" rtlCol="0">
              <a:spAutoFit/>
            </a:bodyPr>
            <a:lstStyle/>
            <a:p>
              <a:pPr defTabSz="685800">
                <a:defRPr/>
              </a:pPr>
              <a:r>
                <a:rPr lang="en-US" sz="975" b="1" kern="0">
                  <a:solidFill>
                    <a:srgbClr val="FFFFFF"/>
                  </a:solidFill>
                  <a:latin typeface="Arial"/>
                </a:rPr>
                <a:t>40</a:t>
              </a:r>
            </a:p>
          </p:txBody>
        </p:sp>
        <p:sp>
          <p:nvSpPr>
            <p:cNvPr id="327" name="Rectangle 326"/>
            <p:cNvSpPr/>
            <p:nvPr/>
          </p:nvSpPr>
          <p:spPr>
            <a:xfrm>
              <a:off x="3174293" y="3331232"/>
              <a:ext cx="2466153" cy="180243"/>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rPr>
                <a:t>Civil Engineering FCC-</a:t>
              </a:r>
              <a:r>
                <a:rPr lang="en-US" sz="975" b="1" kern="0" dirty="0" err="1">
                  <a:solidFill>
                    <a:srgbClr val="FFFFFF"/>
                  </a:solidFill>
                  <a:latin typeface="Arial"/>
                </a:rPr>
                <a:t>hh</a:t>
              </a:r>
              <a:r>
                <a:rPr lang="en-US" sz="975" b="1" kern="0" dirty="0">
                  <a:solidFill>
                    <a:srgbClr val="FFFFFF"/>
                  </a:solidFill>
                  <a:latin typeface="Arial"/>
                </a:rPr>
                <a:t> ring</a:t>
              </a:r>
            </a:p>
          </p:txBody>
        </p:sp>
        <p:sp>
          <p:nvSpPr>
            <p:cNvPr id="329" name="Rectangle 328"/>
            <p:cNvSpPr/>
            <p:nvPr/>
          </p:nvSpPr>
          <p:spPr>
            <a:xfrm>
              <a:off x="101884" y="2347696"/>
              <a:ext cx="1641629"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ea typeface="Arial Narrow" charset="0"/>
                  <a:cs typeface="Arial Narrow" charset="0"/>
                </a:rPr>
                <a:t>Dipole short models</a:t>
              </a:r>
            </a:p>
          </p:txBody>
        </p:sp>
        <p:sp>
          <p:nvSpPr>
            <p:cNvPr id="330" name="Rectangle 329"/>
            <p:cNvSpPr/>
            <p:nvPr/>
          </p:nvSpPr>
          <p:spPr>
            <a:xfrm>
              <a:off x="2657310" y="2721462"/>
              <a:ext cx="1927471"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rtlCol="0" anchor="ctr"/>
            <a:lstStyle/>
            <a:p>
              <a:pPr algn="ctr" defTabSz="685800">
                <a:defRPr/>
              </a:pPr>
              <a:r>
                <a:rPr lang="en-US" sz="900" b="1" kern="0" dirty="0">
                  <a:solidFill>
                    <a:srgbClr val="FFFFFF"/>
                  </a:solidFill>
                  <a:latin typeface="Arial"/>
                  <a:ea typeface="Arial Narrow" charset="0"/>
                  <a:cs typeface="Arial Narrow" charset="0"/>
                </a:rPr>
                <a:t>16 T dipole </a:t>
              </a:r>
              <a:r>
                <a:rPr lang="en-US" sz="900" b="1" kern="0" dirty="0" err="1">
                  <a:solidFill>
                    <a:srgbClr val="FFFFFF"/>
                  </a:solidFill>
                  <a:latin typeface="Arial"/>
                  <a:ea typeface="Arial Narrow" charset="0"/>
                  <a:cs typeface="Arial Narrow" charset="0"/>
                </a:rPr>
                <a:t>indust</a:t>
              </a:r>
              <a:r>
                <a:rPr lang="en-US" sz="900" b="1" kern="0" dirty="0">
                  <a:solidFill>
                    <a:srgbClr val="FFFFFF"/>
                  </a:solidFill>
                  <a:latin typeface="Arial"/>
                  <a:ea typeface="Arial Narrow" charset="0"/>
                  <a:cs typeface="Arial Narrow" charset="0"/>
                </a:rPr>
                <a:t>. prototypes</a:t>
              </a:r>
            </a:p>
          </p:txBody>
        </p:sp>
        <p:sp>
          <p:nvSpPr>
            <p:cNvPr id="331" name="Rectangle 330"/>
            <p:cNvSpPr/>
            <p:nvPr/>
          </p:nvSpPr>
          <p:spPr>
            <a:xfrm>
              <a:off x="4595779" y="2903332"/>
              <a:ext cx="1393836" cy="174026"/>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27000" rIns="27000" rtlCol="0" anchor="ctr"/>
            <a:lstStyle/>
            <a:p>
              <a:pPr algn="ctr" defTabSz="685800">
                <a:defRPr/>
              </a:pPr>
              <a:r>
                <a:rPr lang="en-US" sz="975" b="1" kern="0" dirty="0">
                  <a:solidFill>
                    <a:srgbClr val="FFFFFF"/>
                  </a:solidFill>
                  <a:latin typeface="Arial"/>
                  <a:ea typeface="Arial Narrow" charset="0"/>
                  <a:cs typeface="Arial Narrow" charset="0"/>
                </a:rPr>
                <a:t>16 T dipoles </a:t>
              </a:r>
              <a:r>
                <a:rPr lang="en-US" sz="975" b="1" kern="0" dirty="0" err="1">
                  <a:solidFill>
                    <a:srgbClr val="FFFFFF"/>
                  </a:solidFill>
                  <a:latin typeface="Arial"/>
                  <a:ea typeface="Arial Narrow" charset="0"/>
                  <a:cs typeface="Arial Narrow" charset="0"/>
                </a:rPr>
                <a:t>preseries</a:t>
              </a:r>
              <a:endParaRPr lang="en-US" sz="975" b="1" kern="0" dirty="0">
                <a:solidFill>
                  <a:srgbClr val="FFFFFF"/>
                </a:solidFill>
                <a:latin typeface="Arial"/>
                <a:ea typeface="Arial Narrow" charset="0"/>
                <a:cs typeface="Arial Narrow" charset="0"/>
              </a:endParaRPr>
            </a:p>
          </p:txBody>
        </p:sp>
        <p:sp>
          <p:nvSpPr>
            <p:cNvPr id="332" name="Rectangle 331"/>
            <p:cNvSpPr/>
            <p:nvPr/>
          </p:nvSpPr>
          <p:spPr>
            <a:xfrm>
              <a:off x="6001673" y="3091064"/>
              <a:ext cx="1764722" cy="172795"/>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27000" rIns="27000" rtlCol="0" anchor="ctr"/>
            <a:lstStyle/>
            <a:p>
              <a:pPr algn="ctr" defTabSz="685800">
                <a:defRPr/>
              </a:pPr>
              <a:r>
                <a:rPr lang="en-US" sz="975" b="1" kern="0" dirty="0">
                  <a:solidFill>
                    <a:srgbClr val="FFFFFF"/>
                  </a:solidFill>
                  <a:latin typeface="Arial"/>
                  <a:ea typeface="Arial Narrow" charset="0"/>
                  <a:cs typeface="Arial Narrow" charset="0"/>
                </a:rPr>
                <a:t>16 T series production</a:t>
              </a:r>
            </a:p>
          </p:txBody>
        </p:sp>
        <p:sp>
          <p:nvSpPr>
            <p:cNvPr id="333" name="TextBox 332"/>
            <p:cNvSpPr txBox="1"/>
            <p:nvPr/>
          </p:nvSpPr>
          <p:spPr>
            <a:xfrm rot="16200000">
              <a:off x="-358707" y="2768819"/>
              <a:ext cx="886765" cy="242374"/>
            </a:xfrm>
            <a:prstGeom prst="rect">
              <a:avLst/>
            </a:prstGeom>
            <a:noFill/>
          </p:spPr>
          <p:txBody>
            <a:bodyPr wrap="square" rtlCol="0">
              <a:spAutoFit/>
            </a:bodyPr>
            <a:lstStyle/>
            <a:p>
              <a:pPr defTabSz="685800">
                <a:defRPr/>
              </a:pPr>
              <a:r>
                <a:rPr lang="en-US" sz="975" b="1" dirty="0">
                  <a:solidFill>
                    <a:srgbClr val="C00000"/>
                  </a:solidFill>
                  <a:latin typeface="Arial Narrow" charset="0"/>
                  <a:ea typeface="Arial Narrow" charset="0"/>
                  <a:cs typeface="Arial Narrow" charset="0"/>
                </a:rPr>
                <a:t>SC Magnets</a:t>
              </a:r>
            </a:p>
          </p:txBody>
        </p:sp>
        <p:sp>
          <p:nvSpPr>
            <p:cNvPr id="337" name="Rectangle 336"/>
            <p:cNvSpPr/>
            <p:nvPr/>
          </p:nvSpPr>
          <p:spPr>
            <a:xfrm>
              <a:off x="3202078" y="4001810"/>
              <a:ext cx="2488604" cy="201831"/>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rtlCol="0" anchor="ctr"/>
            <a:lstStyle/>
            <a:p>
              <a:pPr algn="ctr" defTabSz="685800">
                <a:defRPr/>
              </a:pPr>
              <a:r>
                <a:rPr lang="en-US" sz="975" b="1" kern="0" dirty="0">
                  <a:solidFill>
                    <a:srgbClr val="FFFFFF"/>
                  </a:solidFill>
                  <a:latin typeface="Arial"/>
                </a:rPr>
                <a:t>CE FCC-</a:t>
              </a:r>
              <a:r>
                <a:rPr lang="en-US" sz="975" b="1" kern="0" dirty="0" err="1">
                  <a:solidFill>
                    <a:srgbClr val="FFFFFF"/>
                  </a:solidFill>
                  <a:latin typeface="Arial"/>
                </a:rPr>
                <a:t>ee</a:t>
              </a:r>
              <a:r>
                <a:rPr lang="en-US" sz="975" b="1" kern="0" dirty="0">
                  <a:solidFill>
                    <a:srgbClr val="FFFFFF"/>
                  </a:solidFill>
                  <a:latin typeface="Arial"/>
                </a:rPr>
                <a:t> ring + injector</a:t>
              </a:r>
            </a:p>
          </p:txBody>
        </p:sp>
        <p:cxnSp>
          <p:nvCxnSpPr>
            <p:cNvPr id="338" name="Straight Connector 337"/>
            <p:cNvCxnSpPr/>
            <p:nvPr/>
          </p:nvCxnSpPr>
          <p:spPr>
            <a:xfrm flipH="1">
              <a:off x="105095" y="3286550"/>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39" name="Straight Connector 338"/>
            <p:cNvCxnSpPr/>
            <p:nvPr/>
          </p:nvCxnSpPr>
          <p:spPr>
            <a:xfrm flipH="1">
              <a:off x="105095" y="3980025"/>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0" name="Straight Connector 339"/>
            <p:cNvCxnSpPr/>
            <p:nvPr/>
          </p:nvCxnSpPr>
          <p:spPr>
            <a:xfrm flipH="1">
              <a:off x="105095" y="4657919"/>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1" name="Straight Connector 340"/>
            <p:cNvCxnSpPr/>
            <p:nvPr/>
          </p:nvCxnSpPr>
          <p:spPr>
            <a:xfrm flipH="1">
              <a:off x="105095" y="5157911"/>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2" name="Straight Connector 341"/>
            <p:cNvCxnSpPr/>
            <p:nvPr/>
          </p:nvCxnSpPr>
          <p:spPr>
            <a:xfrm flipH="1">
              <a:off x="101884" y="2326650"/>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sp>
          <p:nvSpPr>
            <p:cNvPr id="343" name="TextBox 342"/>
            <p:cNvSpPr txBox="1"/>
            <p:nvPr/>
          </p:nvSpPr>
          <p:spPr>
            <a:xfrm rot="16200000">
              <a:off x="-192001" y="3531437"/>
              <a:ext cx="553357" cy="242374"/>
            </a:xfrm>
            <a:prstGeom prst="rect">
              <a:avLst/>
            </a:prstGeom>
            <a:noFill/>
          </p:spPr>
          <p:txBody>
            <a:bodyPr wrap="none" rtlCol="0">
              <a:spAutoFit/>
            </a:bodyPr>
            <a:lstStyle/>
            <a:p>
              <a:pPr defTabSz="685800">
                <a:defRPr/>
              </a:pPr>
              <a:r>
                <a:rPr lang="en-US" sz="975" b="1" dirty="0">
                  <a:solidFill>
                    <a:srgbClr val="4F9A06"/>
                  </a:solidFill>
                  <a:latin typeface="Arial Narrow" charset="0"/>
                  <a:ea typeface="Arial Narrow" charset="0"/>
                  <a:cs typeface="Arial Narrow" charset="0"/>
                </a:rPr>
                <a:t>FCC-</a:t>
              </a:r>
              <a:r>
                <a:rPr lang="en-US" sz="975" b="1" dirty="0" err="1">
                  <a:solidFill>
                    <a:srgbClr val="4F9A06"/>
                  </a:solidFill>
                  <a:latin typeface="Arial Narrow" charset="0"/>
                  <a:ea typeface="Arial Narrow" charset="0"/>
                  <a:cs typeface="Arial Narrow" charset="0"/>
                </a:rPr>
                <a:t>hh</a:t>
              </a:r>
              <a:endParaRPr lang="en-US" sz="975" b="1" dirty="0">
                <a:solidFill>
                  <a:srgbClr val="4F9A06"/>
                </a:solidFill>
                <a:latin typeface="Arial Narrow" charset="0"/>
                <a:ea typeface="Arial Narrow" charset="0"/>
                <a:cs typeface="Arial Narrow" charset="0"/>
              </a:endParaRPr>
            </a:p>
          </p:txBody>
        </p:sp>
        <p:sp>
          <p:nvSpPr>
            <p:cNvPr id="344" name="TextBox 343"/>
            <p:cNvSpPr txBox="1"/>
            <p:nvPr/>
          </p:nvSpPr>
          <p:spPr>
            <a:xfrm rot="16200000">
              <a:off x="-187192" y="4095128"/>
              <a:ext cx="543739" cy="242374"/>
            </a:xfrm>
            <a:prstGeom prst="rect">
              <a:avLst/>
            </a:prstGeom>
            <a:noFill/>
          </p:spPr>
          <p:txBody>
            <a:bodyPr wrap="none" rtlCol="0">
              <a:spAutoFit/>
            </a:bodyPr>
            <a:lstStyle/>
            <a:p>
              <a:pPr defTabSz="685800">
                <a:defRPr/>
              </a:pPr>
              <a:r>
                <a:rPr lang="en-US" sz="975" b="1" dirty="0">
                  <a:solidFill>
                    <a:srgbClr val="0C377B"/>
                  </a:solidFill>
                  <a:latin typeface="Arial Narrow" charset="0"/>
                  <a:ea typeface="Arial Narrow" charset="0"/>
                  <a:cs typeface="Arial Narrow" charset="0"/>
                </a:rPr>
                <a:t>FCC-</a:t>
              </a:r>
              <a:r>
                <a:rPr lang="en-US" sz="975" b="1" dirty="0" err="1">
                  <a:solidFill>
                    <a:srgbClr val="0C377B"/>
                  </a:solidFill>
                  <a:latin typeface="Arial Narrow" charset="0"/>
                  <a:ea typeface="Arial Narrow" charset="0"/>
                  <a:cs typeface="Arial Narrow" charset="0"/>
                </a:rPr>
                <a:t>ee</a:t>
              </a:r>
              <a:endParaRPr lang="en-US" sz="975" b="1" dirty="0">
                <a:solidFill>
                  <a:srgbClr val="0C377B"/>
                </a:solidFill>
                <a:latin typeface="Arial Narrow" charset="0"/>
                <a:ea typeface="Arial Narrow" charset="0"/>
                <a:cs typeface="Arial Narrow" charset="0"/>
              </a:endParaRPr>
            </a:p>
          </p:txBody>
        </p:sp>
        <p:sp>
          <p:nvSpPr>
            <p:cNvPr id="345" name="TextBox 344"/>
            <p:cNvSpPr txBox="1"/>
            <p:nvPr/>
          </p:nvSpPr>
          <p:spPr>
            <a:xfrm rot="16200000">
              <a:off x="-200819" y="4785373"/>
              <a:ext cx="570990" cy="242374"/>
            </a:xfrm>
            <a:prstGeom prst="rect">
              <a:avLst/>
            </a:prstGeom>
            <a:noFill/>
          </p:spPr>
          <p:txBody>
            <a:bodyPr wrap="none" rtlCol="0">
              <a:spAutoFit/>
            </a:bodyPr>
            <a:lstStyle/>
            <a:p>
              <a:pPr defTabSz="685800">
                <a:defRPr/>
              </a:pPr>
              <a:r>
                <a:rPr lang="en-US" sz="975" b="1" dirty="0">
                  <a:solidFill>
                    <a:srgbClr val="0070C0"/>
                  </a:solidFill>
                  <a:latin typeface="Arial Narrow" charset="0"/>
                  <a:ea typeface="Arial Narrow" charset="0"/>
                  <a:cs typeface="Arial Narrow" charset="0"/>
                </a:rPr>
                <a:t>HE-LHC</a:t>
              </a:r>
            </a:p>
          </p:txBody>
        </p:sp>
        <p:sp>
          <p:nvSpPr>
            <p:cNvPr id="347" name="Diamond 346"/>
            <p:cNvSpPr/>
            <p:nvPr/>
          </p:nvSpPr>
          <p:spPr>
            <a:xfrm>
              <a:off x="378334" y="2090376"/>
              <a:ext cx="172556" cy="141437"/>
            </a:xfrm>
            <a:prstGeom prst="diamond">
              <a:avLst/>
            </a:prstGeom>
            <a:gradFill rotWithShape="1">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a:noFill/>
            </a:ln>
            <a:effectLst>
              <a:glow rad="76200">
                <a:srgbClr val="EF2929">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EF2929">
                  <a:shade val="30000"/>
                  <a:satMod val="200000"/>
                </a:srgbClr>
              </a:contourClr>
            </a:sp3d>
          </p:spPr>
          <p:txBody>
            <a:bodyPr rtlCol="0" anchor="ctr"/>
            <a:lstStyle/>
            <a:p>
              <a:pPr algn="ctr" defTabSz="685800">
                <a:defRPr/>
              </a:pPr>
              <a:endParaRPr lang="en-US" sz="975" b="1" kern="0">
                <a:solidFill>
                  <a:srgbClr val="FFFFFF"/>
                </a:solidFill>
                <a:latin typeface="Arial"/>
              </a:endParaRPr>
            </a:p>
          </p:txBody>
        </p:sp>
        <p:sp>
          <p:nvSpPr>
            <p:cNvPr id="351" name="Diamond 350"/>
            <p:cNvSpPr/>
            <p:nvPr/>
          </p:nvSpPr>
          <p:spPr>
            <a:xfrm>
              <a:off x="2425593" y="2076604"/>
              <a:ext cx="172556" cy="141437"/>
            </a:xfrm>
            <a:prstGeom prst="diamond">
              <a:avLst/>
            </a:prstGeom>
            <a:gradFill rotWithShape="1">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a:noFill/>
            </a:ln>
            <a:effectLst>
              <a:glow rad="76200">
                <a:srgbClr val="EF2929">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EF2929">
                  <a:shade val="30000"/>
                  <a:satMod val="200000"/>
                </a:srgbClr>
              </a:contourClr>
            </a:sp3d>
          </p:spPr>
          <p:txBody>
            <a:bodyPr rtlCol="0" anchor="ctr"/>
            <a:lstStyle/>
            <a:p>
              <a:pPr algn="ctr" defTabSz="685800">
                <a:defRPr/>
              </a:pPr>
              <a:endParaRPr lang="en-US" sz="975" b="1" kern="0">
                <a:solidFill>
                  <a:srgbClr val="FFFFFF"/>
                </a:solidFill>
                <a:latin typeface="Arial"/>
              </a:endParaRPr>
            </a:p>
          </p:txBody>
        </p:sp>
        <p:sp>
          <p:nvSpPr>
            <p:cNvPr id="354" name="TextBox 353"/>
            <p:cNvSpPr txBox="1"/>
            <p:nvPr/>
          </p:nvSpPr>
          <p:spPr>
            <a:xfrm>
              <a:off x="2691642" y="2067432"/>
              <a:ext cx="3645989" cy="150041"/>
            </a:xfrm>
            <a:prstGeom prst="rect">
              <a:avLst/>
            </a:prstGeom>
            <a:solidFill>
              <a:srgbClr val="FFFFFF"/>
            </a:solidFill>
          </p:spPr>
          <p:txBody>
            <a:bodyPr wrap="square" lIns="0" tIns="0" rIns="0" bIns="0" rtlCol="0">
              <a:spAutoFit/>
            </a:bodyPr>
            <a:lstStyle/>
            <a:p>
              <a:pPr defTabSz="685800">
                <a:defRPr/>
              </a:pPr>
              <a:r>
                <a:rPr lang="en-US" sz="975" b="1" kern="0" dirty="0">
                  <a:solidFill>
                    <a:srgbClr val="FF0000"/>
                  </a:solidFill>
                  <a:latin typeface="Arial"/>
                </a:rPr>
                <a:t>Strategy Update 2026 – assumed project decision</a:t>
              </a:r>
            </a:p>
          </p:txBody>
        </p:sp>
        <p:sp>
          <p:nvSpPr>
            <p:cNvPr id="356" name="Rectangle 355"/>
            <p:cNvSpPr/>
            <p:nvPr/>
          </p:nvSpPr>
          <p:spPr>
            <a:xfrm>
              <a:off x="5649080" y="4926407"/>
              <a:ext cx="1771298" cy="212309"/>
            </a:xfrm>
            <a:prstGeom prst="rect">
              <a:avLst/>
            </a:prstGeom>
            <a:gradFill rotWithShape="1">
              <a:gsLst>
                <a:gs pos="0">
                  <a:srgbClr val="5197CC">
                    <a:tint val="73000"/>
                    <a:satMod val="150000"/>
                  </a:srgbClr>
                </a:gs>
                <a:gs pos="25000">
                  <a:srgbClr val="5197CC">
                    <a:tint val="96000"/>
                    <a:shade val="80000"/>
                    <a:satMod val="105000"/>
                  </a:srgbClr>
                </a:gs>
                <a:gs pos="38000">
                  <a:srgbClr val="5197CC">
                    <a:tint val="96000"/>
                    <a:shade val="59000"/>
                    <a:satMod val="120000"/>
                  </a:srgbClr>
                </a:gs>
                <a:gs pos="55000">
                  <a:srgbClr val="5197CC">
                    <a:shade val="57000"/>
                    <a:satMod val="120000"/>
                  </a:srgbClr>
                </a:gs>
                <a:gs pos="80000">
                  <a:srgbClr val="5197CC">
                    <a:shade val="56000"/>
                    <a:satMod val="145000"/>
                  </a:srgbClr>
                </a:gs>
                <a:gs pos="88000">
                  <a:srgbClr val="5197CC">
                    <a:shade val="63000"/>
                    <a:satMod val="160000"/>
                  </a:srgbClr>
                </a:gs>
                <a:gs pos="100000">
                  <a:srgbClr val="5197CC">
                    <a:tint val="99555"/>
                    <a:satMod val="155000"/>
                  </a:srgbClr>
                </a:gs>
              </a:gsLst>
              <a:lin ang="5400000" scaled="1"/>
            </a:gradFill>
            <a:ln>
              <a:noFill/>
            </a:ln>
            <a:effectLst>
              <a:glow rad="76200">
                <a:srgbClr val="5197CC">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5197CC">
                  <a:shade val="30000"/>
                  <a:satMod val="200000"/>
                </a:srgbClr>
              </a:contourClr>
            </a:sp3d>
          </p:spPr>
          <p:txBody>
            <a:bodyPr lIns="27000" rIns="27000" rtlCol="0" anchor="ctr"/>
            <a:lstStyle/>
            <a:p>
              <a:pPr algn="ctr" defTabSz="685800">
                <a:defRPr/>
              </a:pPr>
              <a:r>
                <a:rPr lang="en-US" sz="975" b="1" kern="0" dirty="0">
                  <a:solidFill>
                    <a:srgbClr val="FFFFFF"/>
                  </a:solidFill>
                  <a:latin typeface="Arial"/>
                </a:rPr>
                <a:t>    Installation HE-LHC</a:t>
              </a:r>
            </a:p>
          </p:txBody>
        </p:sp>
        <p:sp>
          <p:nvSpPr>
            <p:cNvPr id="359" name="Rectangle 358"/>
            <p:cNvSpPr/>
            <p:nvPr/>
          </p:nvSpPr>
          <p:spPr>
            <a:xfrm>
              <a:off x="6359238" y="3551438"/>
              <a:ext cx="1422926"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rPr>
                <a:t>LHC Modification</a:t>
              </a:r>
            </a:p>
          </p:txBody>
        </p:sp>
        <p:sp>
          <p:nvSpPr>
            <p:cNvPr id="363" name="TextBox 362"/>
            <p:cNvSpPr txBox="1"/>
            <p:nvPr/>
          </p:nvSpPr>
          <p:spPr>
            <a:xfrm>
              <a:off x="7981450" y="1645863"/>
              <a:ext cx="322524" cy="242374"/>
            </a:xfrm>
            <a:prstGeom prst="rect">
              <a:avLst/>
            </a:prstGeom>
            <a:noFill/>
          </p:spPr>
          <p:txBody>
            <a:bodyPr wrap="none" rtlCol="0">
              <a:spAutoFit/>
            </a:bodyPr>
            <a:lstStyle/>
            <a:p>
              <a:pPr defTabSz="685800">
                <a:defRPr/>
              </a:pPr>
              <a:r>
                <a:rPr lang="en-US" sz="975" b="1" kern="0" dirty="0">
                  <a:solidFill>
                    <a:srgbClr val="FFFFFF"/>
                  </a:solidFill>
                  <a:latin typeface="Arial"/>
                </a:rPr>
                <a:t>42</a:t>
              </a:r>
            </a:p>
          </p:txBody>
        </p:sp>
        <p:sp>
          <p:nvSpPr>
            <p:cNvPr id="364" name="Rectangle 363"/>
            <p:cNvSpPr/>
            <p:nvPr/>
          </p:nvSpPr>
          <p:spPr>
            <a:xfrm>
              <a:off x="624477" y="2073856"/>
              <a:ext cx="1744254" cy="170579"/>
            </a:xfrm>
            <a:prstGeom prst="rect">
              <a:avLst/>
            </a:prstGeom>
            <a:solidFill>
              <a:schemeClr val="accent3">
                <a:lumMod val="75000"/>
              </a:schemeClr>
            </a:solidFill>
            <a:ln w="9525" cap="flat" cmpd="sng" algn="ctr">
              <a:noFill/>
              <a:prstDash val="solid"/>
            </a:ln>
            <a:effectLst>
              <a:glow rad="70000">
                <a:srgbClr val="A40000">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ea typeface="Arial Narrow" charset="0"/>
                  <a:cs typeface="Arial Narrow" charset="0"/>
                </a:rPr>
                <a:t>Technical Design Phase</a:t>
              </a:r>
            </a:p>
          </p:txBody>
        </p:sp>
        <p:sp>
          <p:nvSpPr>
            <p:cNvPr id="79" name="Down Arrow 78"/>
            <p:cNvSpPr/>
            <p:nvPr/>
          </p:nvSpPr>
          <p:spPr>
            <a:xfrm>
              <a:off x="5912236" y="3278120"/>
              <a:ext cx="91016" cy="1717773"/>
            </a:xfrm>
            <a:prstGeom prst="downArrow">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324" name="TextBox 323"/>
            <p:cNvSpPr txBox="1"/>
            <p:nvPr/>
          </p:nvSpPr>
          <p:spPr>
            <a:xfrm>
              <a:off x="5848061" y="1644701"/>
              <a:ext cx="276504" cy="392415"/>
            </a:xfrm>
            <a:prstGeom prst="rect">
              <a:avLst/>
            </a:prstGeom>
            <a:noFill/>
          </p:spPr>
          <p:txBody>
            <a:bodyPr wrap="square" rtlCol="0">
              <a:spAutoFit/>
            </a:bodyPr>
            <a:lstStyle/>
            <a:p>
              <a:pPr defTabSz="685800">
                <a:defRPr/>
              </a:pPr>
              <a:r>
                <a:rPr lang="en-US" sz="975" b="1" kern="0" dirty="0">
                  <a:solidFill>
                    <a:srgbClr val="FFFFFF"/>
                  </a:solidFill>
                  <a:latin typeface="Arial"/>
                </a:rPr>
                <a:t>36</a:t>
              </a:r>
            </a:p>
          </p:txBody>
        </p:sp>
        <p:sp>
          <p:nvSpPr>
            <p:cNvPr id="334" name="Rectangle 333"/>
            <p:cNvSpPr/>
            <p:nvPr/>
          </p:nvSpPr>
          <p:spPr>
            <a:xfrm>
              <a:off x="4782446" y="4452740"/>
              <a:ext cx="2280459" cy="189560"/>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rtlCol="0" anchor="ctr"/>
            <a:lstStyle/>
            <a:p>
              <a:pPr algn="ctr" defTabSz="685800">
                <a:defRPr/>
              </a:pPr>
              <a:r>
                <a:rPr lang="en-US" sz="975" b="1" kern="0" dirty="0">
                  <a:solidFill>
                    <a:srgbClr val="FFFFFF"/>
                  </a:solidFill>
                  <a:latin typeface="Arial"/>
                </a:rPr>
                <a:t>Installation + test FCC-ee</a:t>
              </a:r>
            </a:p>
          </p:txBody>
        </p:sp>
        <p:sp>
          <p:nvSpPr>
            <p:cNvPr id="328" name="Rectangle 327"/>
            <p:cNvSpPr/>
            <p:nvPr/>
          </p:nvSpPr>
          <p:spPr>
            <a:xfrm>
              <a:off x="4766542" y="3768657"/>
              <a:ext cx="3727595"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rPr>
                <a:t>Installation + test FCC-</a:t>
              </a:r>
              <a:r>
                <a:rPr lang="en-US" sz="975" b="1" kern="0" dirty="0" err="1">
                  <a:solidFill>
                    <a:srgbClr val="FFFFFF"/>
                  </a:solidFill>
                  <a:latin typeface="Arial"/>
                </a:rPr>
                <a:t>hh</a:t>
              </a:r>
              <a:endParaRPr lang="en-US" sz="975" b="1" kern="0" dirty="0">
                <a:solidFill>
                  <a:srgbClr val="FFFFFF"/>
                </a:solidFill>
                <a:latin typeface="Arial"/>
              </a:endParaRPr>
            </a:p>
          </p:txBody>
        </p:sp>
        <p:sp>
          <p:nvSpPr>
            <p:cNvPr id="80" name="Down Arrow 79"/>
            <p:cNvSpPr/>
            <p:nvPr/>
          </p:nvSpPr>
          <p:spPr>
            <a:xfrm>
              <a:off x="5999806" y="3284894"/>
              <a:ext cx="83786" cy="542784"/>
            </a:xfrm>
            <a:prstGeom prst="downArrow">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358" name="Rectangle 357"/>
            <p:cNvSpPr/>
            <p:nvPr/>
          </p:nvSpPr>
          <p:spPr>
            <a:xfrm>
              <a:off x="4934271" y="3551333"/>
              <a:ext cx="1407087"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rPr>
                <a:t>CE TL to LHC        </a:t>
              </a:r>
            </a:p>
          </p:txBody>
        </p:sp>
        <p:sp>
          <p:nvSpPr>
            <p:cNvPr id="335" name="Rectangle 334"/>
            <p:cNvSpPr/>
            <p:nvPr/>
          </p:nvSpPr>
          <p:spPr>
            <a:xfrm>
              <a:off x="5293649" y="4695787"/>
              <a:ext cx="1025525" cy="205927"/>
            </a:xfrm>
            <a:prstGeom prst="rect">
              <a:avLst/>
            </a:prstGeom>
            <a:gradFill rotWithShape="1">
              <a:gsLst>
                <a:gs pos="0">
                  <a:srgbClr val="5197CC">
                    <a:tint val="73000"/>
                    <a:satMod val="150000"/>
                  </a:srgbClr>
                </a:gs>
                <a:gs pos="25000">
                  <a:srgbClr val="5197CC">
                    <a:tint val="96000"/>
                    <a:shade val="80000"/>
                    <a:satMod val="105000"/>
                  </a:srgbClr>
                </a:gs>
                <a:gs pos="38000">
                  <a:srgbClr val="5197CC">
                    <a:tint val="96000"/>
                    <a:shade val="59000"/>
                    <a:satMod val="120000"/>
                  </a:srgbClr>
                </a:gs>
                <a:gs pos="55000">
                  <a:srgbClr val="5197CC">
                    <a:shade val="57000"/>
                    <a:satMod val="120000"/>
                  </a:srgbClr>
                </a:gs>
                <a:gs pos="80000">
                  <a:srgbClr val="5197CC">
                    <a:shade val="56000"/>
                    <a:satMod val="145000"/>
                  </a:srgbClr>
                </a:gs>
                <a:gs pos="88000">
                  <a:srgbClr val="5197CC">
                    <a:shade val="63000"/>
                    <a:satMod val="160000"/>
                  </a:srgbClr>
                </a:gs>
                <a:gs pos="100000">
                  <a:srgbClr val="5197CC">
                    <a:tint val="99555"/>
                    <a:satMod val="155000"/>
                  </a:srgbClr>
                </a:gs>
              </a:gsLst>
              <a:lin ang="5400000" scaled="1"/>
            </a:gradFill>
            <a:ln>
              <a:noFill/>
            </a:ln>
            <a:effectLst>
              <a:glow rad="76200">
                <a:srgbClr val="5197CC">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5197CC">
                  <a:shade val="30000"/>
                  <a:satMod val="200000"/>
                </a:srgbClr>
              </a:contourClr>
            </a:sp3d>
          </p:spPr>
          <p:txBody>
            <a:bodyPr lIns="27000" rIns="27000" rtlCol="0" anchor="ctr"/>
            <a:lstStyle/>
            <a:p>
              <a:pPr algn="ctr" defTabSz="685800">
                <a:defRPr/>
              </a:pPr>
              <a:r>
                <a:rPr lang="en-US" sz="975" b="1" kern="0" dirty="0">
                  <a:solidFill>
                    <a:srgbClr val="FFFFFF"/>
                  </a:solidFill>
                  <a:latin typeface="Arial"/>
                </a:rPr>
                <a:t>LHC Removal</a:t>
              </a:r>
            </a:p>
          </p:txBody>
        </p:sp>
        <p:sp>
          <p:nvSpPr>
            <p:cNvPr id="9" name="Bent-Up Arrow 8"/>
            <p:cNvSpPr/>
            <p:nvPr/>
          </p:nvSpPr>
          <p:spPr>
            <a:xfrm rot="5400000">
              <a:off x="2216293" y="2530893"/>
              <a:ext cx="1235174" cy="658871"/>
            </a:xfrm>
            <a:prstGeom prst="bentUpArrow">
              <a:avLst>
                <a:gd name="adj1" fmla="val 4930"/>
                <a:gd name="adj2" fmla="val 4626"/>
                <a:gd name="adj3" fmla="val 25000"/>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82" name="Bent-Up Arrow 81"/>
            <p:cNvSpPr/>
            <p:nvPr/>
          </p:nvSpPr>
          <p:spPr>
            <a:xfrm rot="5400000">
              <a:off x="1856336" y="2829288"/>
              <a:ext cx="1890210" cy="714809"/>
            </a:xfrm>
            <a:prstGeom prst="bentUpArrow">
              <a:avLst>
                <a:gd name="adj1" fmla="val 4930"/>
                <a:gd name="adj2" fmla="val 4626"/>
                <a:gd name="adj3" fmla="val 25000"/>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83" name="Bent-Up Arrow 82"/>
            <p:cNvSpPr/>
            <p:nvPr/>
          </p:nvSpPr>
          <p:spPr>
            <a:xfrm rot="5400000">
              <a:off x="2332446" y="2476459"/>
              <a:ext cx="594065"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357" name="Rectangle 356"/>
            <p:cNvSpPr/>
            <p:nvPr/>
          </p:nvSpPr>
          <p:spPr>
            <a:xfrm>
              <a:off x="1391936" y="2536197"/>
              <a:ext cx="1423947"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rtlCol="0" anchor="ctr"/>
            <a:lstStyle/>
            <a:p>
              <a:pPr algn="ctr" defTabSz="685800">
                <a:defRPr/>
              </a:pPr>
              <a:r>
                <a:rPr lang="en-US" sz="975" b="1" kern="0" dirty="0">
                  <a:solidFill>
                    <a:srgbClr val="FFFFFF"/>
                  </a:solidFill>
                  <a:latin typeface="Arial"/>
                  <a:ea typeface="Arial Narrow" charset="0"/>
                  <a:cs typeface="Arial Narrow" charset="0"/>
                </a:rPr>
                <a:t>Dipole long models</a:t>
              </a:r>
            </a:p>
          </p:txBody>
        </p:sp>
        <p:sp>
          <p:nvSpPr>
            <p:cNvPr id="85" name="Bent-Up Arrow 84"/>
            <p:cNvSpPr/>
            <p:nvPr/>
          </p:nvSpPr>
          <p:spPr>
            <a:xfrm rot="5400000">
              <a:off x="4573746" y="3615413"/>
              <a:ext cx="399322"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86" name="Bent-Up Arrow 85"/>
            <p:cNvSpPr/>
            <p:nvPr/>
          </p:nvSpPr>
          <p:spPr>
            <a:xfrm rot="5400000">
              <a:off x="4586639" y="4309757"/>
              <a:ext cx="399322"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sz="1350">
                <a:solidFill>
                  <a:srgbClr val="FFFFFF"/>
                </a:solidFill>
                <a:latin typeface="Arial"/>
              </a:endParaRPr>
            </a:p>
          </p:txBody>
        </p:sp>
        <p:sp>
          <p:nvSpPr>
            <p:cNvPr id="336" name="Rectangle 335"/>
            <p:cNvSpPr/>
            <p:nvPr/>
          </p:nvSpPr>
          <p:spPr>
            <a:xfrm>
              <a:off x="3884155" y="4230394"/>
              <a:ext cx="2465054" cy="189885"/>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rtlCol="0" anchor="ctr"/>
            <a:lstStyle/>
            <a:p>
              <a:pPr algn="ctr" defTabSz="685800">
                <a:defRPr/>
              </a:pPr>
              <a:r>
                <a:rPr lang="en-US" sz="975" b="1" kern="0" dirty="0">
                  <a:solidFill>
                    <a:srgbClr val="FFFFFF"/>
                  </a:solidFill>
                  <a:latin typeface="Arial"/>
                </a:rPr>
                <a:t>Injector</a:t>
              </a:r>
            </a:p>
          </p:txBody>
        </p:sp>
        <p:sp>
          <p:nvSpPr>
            <p:cNvPr id="2" name="TextBox 1"/>
            <p:cNvSpPr txBox="1"/>
            <p:nvPr/>
          </p:nvSpPr>
          <p:spPr>
            <a:xfrm>
              <a:off x="5980336" y="2425690"/>
              <a:ext cx="2288062" cy="507831"/>
            </a:xfrm>
            <a:prstGeom prst="rect">
              <a:avLst/>
            </a:prstGeom>
            <a:solidFill>
              <a:schemeClr val="bg1">
                <a:alpha val="70000"/>
              </a:schemeClr>
            </a:solidFill>
          </p:spPr>
          <p:txBody>
            <a:bodyPr wrap="none" rtlCol="0">
              <a:spAutoFit/>
            </a:bodyPr>
            <a:lstStyle/>
            <a:p>
              <a:r>
                <a:rPr lang="en-US" sz="2700" dirty="0">
                  <a:solidFill>
                    <a:srgbClr val="C00000"/>
                  </a:solidFill>
                </a:rPr>
                <a:t>16 T magnets</a:t>
              </a:r>
              <a:endParaRPr lang="en-GB" sz="2700" dirty="0">
                <a:solidFill>
                  <a:srgbClr val="C00000"/>
                </a:solidFill>
              </a:endParaRPr>
            </a:p>
          </p:txBody>
        </p:sp>
        <p:sp>
          <p:nvSpPr>
            <p:cNvPr id="81" name="TextBox 80"/>
            <p:cNvSpPr txBox="1"/>
            <p:nvPr/>
          </p:nvSpPr>
          <p:spPr>
            <a:xfrm>
              <a:off x="7741364" y="3124804"/>
              <a:ext cx="1396536" cy="507831"/>
            </a:xfrm>
            <a:prstGeom prst="rect">
              <a:avLst/>
            </a:prstGeom>
            <a:solidFill>
              <a:schemeClr val="bg1">
                <a:alpha val="70000"/>
              </a:schemeClr>
            </a:solidFill>
          </p:spPr>
          <p:txBody>
            <a:bodyPr wrap="none" rtlCol="0">
              <a:spAutoFit/>
            </a:bodyPr>
            <a:lstStyle/>
            <a:p>
              <a:r>
                <a:rPr lang="en-US" sz="2700" dirty="0">
                  <a:solidFill>
                    <a:srgbClr val="008000"/>
                  </a:solidFill>
                </a:rPr>
                <a:t>FCC-</a:t>
              </a:r>
              <a:r>
                <a:rPr lang="en-US" sz="2700" dirty="0" err="1">
                  <a:solidFill>
                    <a:srgbClr val="008000"/>
                  </a:solidFill>
                </a:rPr>
                <a:t>hh</a:t>
              </a:r>
              <a:endParaRPr lang="en-GB" sz="2700" dirty="0">
                <a:solidFill>
                  <a:srgbClr val="008000"/>
                </a:solidFill>
              </a:endParaRPr>
            </a:p>
          </p:txBody>
        </p:sp>
        <p:sp>
          <p:nvSpPr>
            <p:cNvPr id="111" name="TextBox 110"/>
            <p:cNvSpPr txBox="1"/>
            <p:nvPr/>
          </p:nvSpPr>
          <p:spPr>
            <a:xfrm>
              <a:off x="6588049" y="3954742"/>
              <a:ext cx="1396536" cy="507831"/>
            </a:xfrm>
            <a:prstGeom prst="rect">
              <a:avLst/>
            </a:prstGeom>
            <a:solidFill>
              <a:schemeClr val="bg1">
                <a:alpha val="70000"/>
              </a:schemeClr>
            </a:solidFill>
          </p:spPr>
          <p:txBody>
            <a:bodyPr wrap="none" rtlCol="0">
              <a:spAutoFit/>
            </a:bodyPr>
            <a:lstStyle/>
            <a:p>
              <a:r>
                <a:rPr lang="en-US" sz="2700" dirty="0">
                  <a:solidFill>
                    <a:srgbClr val="0000CC"/>
                  </a:solidFill>
                </a:rPr>
                <a:t>FCC-</a:t>
              </a:r>
              <a:r>
                <a:rPr lang="en-US" sz="2700" dirty="0" err="1">
                  <a:solidFill>
                    <a:srgbClr val="0000CC"/>
                  </a:solidFill>
                </a:rPr>
                <a:t>ee</a:t>
              </a:r>
              <a:endParaRPr lang="en-GB" sz="2700" dirty="0">
                <a:solidFill>
                  <a:srgbClr val="0000CC"/>
                </a:solidFill>
              </a:endParaRPr>
            </a:p>
          </p:txBody>
        </p:sp>
        <p:sp>
          <p:nvSpPr>
            <p:cNvPr id="112" name="TextBox 111"/>
            <p:cNvSpPr txBox="1"/>
            <p:nvPr/>
          </p:nvSpPr>
          <p:spPr>
            <a:xfrm>
              <a:off x="6895124" y="4550873"/>
              <a:ext cx="1473480" cy="507831"/>
            </a:xfrm>
            <a:prstGeom prst="rect">
              <a:avLst/>
            </a:prstGeom>
            <a:solidFill>
              <a:schemeClr val="bg1">
                <a:alpha val="70000"/>
              </a:schemeClr>
            </a:solidFill>
          </p:spPr>
          <p:txBody>
            <a:bodyPr wrap="none" rtlCol="0">
              <a:spAutoFit/>
            </a:bodyPr>
            <a:lstStyle/>
            <a:p>
              <a:r>
                <a:rPr lang="en-US" sz="2700" dirty="0">
                  <a:solidFill>
                    <a:srgbClr val="00B0F0"/>
                  </a:solidFill>
                </a:rPr>
                <a:t>HE-LHC</a:t>
              </a:r>
              <a:endParaRPr lang="en-GB" sz="2700" dirty="0">
                <a:solidFill>
                  <a:srgbClr val="00B0F0"/>
                </a:solidFill>
              </a:endParaRPr>
            </a:p>
          </p:txBody>
        </p:sp>
      </p:grpSp>
      <p:sp>
        <p:nvSpPr>
          <p:cNvPr id="84" name="Slide Number Placeholder 2">
            <a:extLst>
              <a:ext uri="{FF2B5EF4-FFF2-40B4-BE49-F238E27FC236}">
                <a16:creationId xmlns:a16="http://schemas.microsoft.com/office/drawing/2014/main" id="{9D3D6631-F40D-D446-95B2-89DDD4B3CF37}"/>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64</a:t>
            </a:fld>
            <a:endParaRPr lang="en-US" dirty="0"/>
          </a:p>
        </p:txBody>
      </p:sp>
    </p:spTree>
    <p:extLst>
      <p:ext uri="{BB962C8B-B14F-4D97-AF65-F5344CB8AC3E}">
        <p14:creationId xmlns:p14="http://schemas.microsoft.com/office/powerpoint/2010/main" val="418620621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1521" y="261809"/>
            <a:ext cx="4587334" cy="557308"/>
          </a:xfrm>
          <a:solidFill>
            <a:schemeClr val="tx2">
              <a:lumMod val="60000"/>
              <a:lumOff val="40000"/>
            </a:schemeClr>
          </a:solidFill>
        </p:spPr>
        <p:txBody>
          <a:bodyPr>
            <a:noAutofit/>
          </a:bodyPr>
          <a:lstStyle/>
          <a:p>
            <a:pPr algn="ctr"/>
            <a:r>
              <a:rPr lang="en-US" sz="2400" dirty="0">
                <a:solidFill>
                  <a:schemeClr val="bg1"/>
                </a:solidFill>
              </a:rPr>
              <a:t>Superconducting magnet market</a:t>
            </a:r>
          </a:p>
        </p:txBody>
      </p:sp>
      <p:sp>
        <p:nvSpPr>
          <p:cNvPr id="10" name="TextBox 9"/>
          <p:cNvSpPr txBox="1"/>
          <p:nvPr/>
        </p:nvSpPr>
        <p:spPr>
          <a:xfrm>
            <a:off x="13005" y="5557649"/>
            <a:ext cx="7559101" cy="553998"/>
          </a:xfrm>
          <a:prstGeom prst="rect">
            <a:avLst/>
          </a:prstGeom>
          <a:noFill/>
        </p:spPr>
        <p:txBody>
          <a:bodyPr wrap="square" rtlCol="0">
            <a:spAutoFit/>
          </a:bodyPr>
          <a:lstStyle/>
          <a:p>
            <a:r>
              <a:rPr lang="en-US" sz="1000" dirty="0">
                <a:solidFill>
                  <a:schemeClr val="tx2"/>
                </a:solidFill>
              </a:rPr>
              <a:t>Sources: 	[1] from market report at </a:t>
            </a:r>
            <a:r>
              <a:rPr lang="en-US" sz="1000" dirty="0" err="1">
                <a:solidFill>
                  <a:schemeClr val="tx2"/>
                </a:solidFill>
              </a:rPr>
              <a:t>Conectus.org</a:t>
            </a:r>
            <a:r>
              <a:rPr lang="en-US" sz="1000" dirty="0">
                <a:solidFill>
                  <a:schemeClr val="tx2"/>
                </a:solidFill>
              </a:rPr>
              <a:t>, converted from </a:t>
            </a:r>
            <a:r>
              <a:rPr lang="en-US" sz="1000" dirty="0" err="1">
                <a:solidFill>
                  <a:schemeClr val="tx2"/>
                </a:solidFill>
              </a:rPr>
              <a:t>repored</a:t>
            </a:r>
            <a:r>
              <a:rPr lang="en-US" sz="1000" dirty="0">
                <a:solidFill>
                  <a:schemeClr val="tx2"/>
                </a:solidFill>
              </a:rPr>
              <a:t> 5.3 BEUR in 2013</a:t>
            </a:r>
          </a:p>
          <a:p>
            <a:r>
              <a:rPr lang="en-US" sz="1000" dirty="0">
                <a:solidFill>
                  <a:schemeClr val="tx2"/>
                </a:solidFill>
              </a:rPr>
              <a:t>	[2] Report to the CERN Finance Committee, 2008, reported 1.7 BCHF(2008) escalated to 2013</a:t>
            </a:r>
          </a:p>
          <a:p>
            <a:r>
              <a:rPr lang="en-US" sz="1000" dirty="0">
                <a:solidFill>
                  <a:schemeClr val="tx2"/>
                </a:solidFill>
              </a:rPr>
              <a:t>	[3] DOE Assessment of the ITER Project Cost Estimate, reported 1.09 BUSD(2002) escalated to 2013</a:t>
            </a:r>
          </a:p>
        </p:txBody>
      </p:sp>
      <p:pic>
        <p:nvPicPr>
          <p:cNvPr id="3" name="Picture 2" descr="Screen Shot 2014-07-18 at 12.22.49 PM.png"/>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650612" y="1844322"/>
            <a:ext cx="3714550" cy="2201799"/>
          </a:xfrm>
          <a:prstGeom prst="rect">
            <a:avLst/>
          </a:prstGeom>
        </p:spPr>
      </p:pic>
      <p:grpSp>
        <p:nvGrpSpPr>
          <p:cNvPr id="4" name="Group 3"/>
          <p:cNvGrpSpPr/>
          <p:nvPr/>
        </p:nvGrpSpPr>
        <p:grpSpPr>
          <a:xfrm>
            <a:off x="4245650" y="3787461"/>
            <a:ext cx="4723436" cy="1779138"/>
            <a:chOff x="3978369" y="4242706"/>
            <a:chExt cx="5087392" cy="2138622"/>
          </a:xfrm>
        </p:grpSpPr>
        <p:pic>
          <p:nvPicPr>
            <p:cNvPr id="13" name="Picture 12" descr="laun.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00192" y="4394266"/>
              <a:ext cx="1534013" cy="1148621"/>
            </a:xfrm>
            <a:prstGeom prst="rect">
              <a:avLst/>
            </a:prstGeom>
          </p:spPr>
        </p:pic>
        <p:pic>
          <p:nvPicPr>
            <p:cNvPr id="6" name="Picture 5" descr="Outokumpo JT-60SA device.jpg"/>
            <p:cNvPicPr>
              <a:picLocks noChangeAspect="1"/>
            </p:cNvPicPr>
            <p:nvPr/>
          </p:nvPicPr>
          <p:blipFill>
            <a:blip r:embed="rId4" cstate="screen">
              <a:clrChange>
                <a:clrFrom>
                  <a:srgbClr val="FCFCFC"/>
                </a:clrFrom>
                <a:clrTo>
                  <a:srgbClr val="FCFCFC">
                    <a:alpha val="0"/>
                  </a:srgbClr>
                </a:clrTo>
              </a:clrChange>
              <a:extLst>
                <a:ext uri="{28A0092B-C50C-407E-A947-70E740481C1C}">
                  <a14:useLocalDpi xmlns:a14="http://schemas.microsoft.com/office/drawing/2010/main"/>
                </a:ext>
              </a:extLst>
            </a:blip>
            <a:stretch>
              <a:fillRect/>
            </a:stretch>
          </p:blipFill>
          <p:spPr>
            <a:xfrm>
              <a:off x="3978369" y="4242706"/>
              <a:ext cx="1770219" cy="1220424"/>
            </a:xfrm>
            <a:prstGeom prst="rect">
              <a:avLst/>
            </a:prstGeom>
          </p:spPr>
        </p:pic>
        <p:pic>
          <p:nvPicPr>
            <p:cNvPr id="12" name="Picture 11" descr="LHC.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249938" y="5373216"/>
              <a:ext cx="1815823" cy="845483"/>
            </a:xfrm>
            <a:prstGeom prst="rect">
              <a:avLst/>
            </a:prstGeom>
          </p:spPr>
        </p:pic>
        <p:pic>
          <p:nvPicPr>
            <p:cNvPr id="9" name="Picture 8" descr="bg_tokamak.jpg"/>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058489" y="4851779"/>
              <a:ext cx="1584176" cy="1529549"/>
            </a:xfrm>
            <a:prstGeom prst="rect">
              <a:avLst/>
            </a:prstGeom>
          </p:spPr>
        </p:pic>
        <p:sp>
          <p:nvSpPr>
            <p:cNvPr id="20" name="TextBox 19"/>
            <p:cNvSpPr txBox="1"/>
            <p:nvPr/>
          </p:nvSpPr>
          <p:spPr>
            <a:xfrm>
              <a:off x="4200830" y="5463130"/>
              <a:ext cx="736099" cy="276999"/>
            </a:xfrm>
            <a:prstGeom prst="rect">
              <a:avLst/>
            </a:prstGeom>
            <a:noFill/>
          </p:spPr>
          <p:txBody>
            <a:bodyPr wrap="none" rtlCol="0">
              <a:spAutoFit/>
            </a:bodyPr>
            <a:lstStyle/>
            <a:p>
              <a:r>
                <a:rPr lang="en-US" sz="1200" dirty="0"/>
                <a:t>JT60SA</a:t>
              </a:r>
            </a:p>
          </p:txBody>
        </p:sp>
        <p:sp>
          <p:nvSpPr>
            <p:cNvPr id="21" name="TextBox 20"/>
            <p:cNvSpPr txBox="1"/>
            <p:nvPr/>
          </p:nvSpPr>
          <p:spPr>
            <a:xfrm>
              <a:off x="4662066" y="5854527"/>
              <a:ext cx="543739" cy="276999"/>
            </a:xfrm>
            <a:prstGeom prst="rect">
              <a:avLst/>
            </a:prstGeom>
            <a:noFill/>
          </p:spPr>
          <p:txBody>
            <a:bodyPr wrap="none" rtlCol="0">
              <a:spAutoFit/>
            </a:bodyPr>
            <a:lstStyle/>
            <a:p>
              <a:r>
                <a:rPr lang="en-US" sz="1200" dirty="0"/>
                <a:t>ITER</a:t>
              </a:r>
            </a:p>
          </p:txBody>
        </p:sp>
        <p:sp>
          <p:nvSpPr>
            <p:cNvPr id="22" name="TextBox 21"/>
            <p:cNvSpPr txBox="1"/>
            <p:nvPr/>
          </p:nvSpPr>
          <p:spPr>
            <a:xfrm>
              <a:off x="7903500" y="5018020"/>
              <a:ext cx="492518" cy="276999"/>
            </a:xfrm>
            <a:prstGeom prst="rect">
              <a:avLst/>
            </a:prstGeom>
            <a:noFill/>
          </p:spPr>
          <p:txBody>
            <a:bodyPr wrap="none" rtlCol="0">
              <a:spAutoFit/>
            </a:bodyPr>
            <a:lstStyle/>
            <a:p>
              <a:r>
                <a:rPr lang="en-US" sz="1200" dirty="0"/>
                <a:t>LHC</a:t>
              </a:r>
            </a:p>
          </p:txBody>
        </p:sp>
      </p:grpSp>
      <p:grpSp>
        <p:nvGrpSpPr>
          <p:cNvPr id="2" name="Group 1"/>
          <p:cNvGrpSpPr/>
          <p:nvPr/>
        </p:nvGrpSpPr>
        <p:grpSpPr>
          <a:xfrm>
            <a:off x="4139951" y="133900"/>
            <a:ext cx="4399070" cy="1777912"/>
            <a:chOff x="4139953" y="133899"/>
            <a:chExt cx="4896547" cy="2358992"/>
          </a:xfrm>
        </p:grpSpPr>
        <p:pic>
          <p:nvPicPr>
            <p:cNvPr id="15" name="Picture 14" descr="Screen Shot 2014-07-05 at 9.55.09 PM.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74163" y="133899"/>
              <a:ext cx="1655969" cy="1179281"/>
            </a:xfrm>
            <a:prstGeom prst="rect">
              <a:avLst/>
            </a:prstGeom>
          </p:spPr>
        </p:pic>
        <p:pic>
          <p:nvPicPr>
            <p:cNvPr id="17" name="Picture 16" descr="AVANCE1000.jpg"/>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061300" y="153468"/>
              <a:ext cx="975200" cy="2040928"/>
            </a:xfrm>
            <a:prstGeom prst="rect">
              <a:avLst/>
            </a:prstGeom>
          </p:spPr>
        </p:pic>
        <p:pic>
          <p:nvPicPr>
            <p:cNvPr id="18" name="Picture 17" descr="index.jpg"/>
            <p:cNvPicPr>
              <a:picLocks noChangeAspect="1"/>
            </p:cNvPicPr>
            <p:nvPr/>
          </p:nvPicPr>
          <p:blipFill>
            <a:blip r:embed="rId9">
              <a:clrChange>
                <a:clrFrom>
                  <a:srgbClr val="FCFCFC"/>
                </a:clrFrom>
                <a:clrTo>
                  <a:srgbClr val="FCFCFC">
                    <a:alpha val="0"/>
                  </a:srgbClr>
                </a:clrTo>
              </a:clrChange>
              <a:extLst>
                <a:ext uri="{28A0092B-C50C-407E-A947-70E740481C1C}">
                  <a14:useLocalDpi xmlns:a14="http://schemas.microsoft.com/office/drawing/2010/main"/>
                </a:ext>
              </a:extLst>
            </a:blip>
            <a:stretch>
              <a:fillRect/>
            </a:stretch>
          </p:blipFill>
          <p:spPr>
            <a:xfrm>
              <a:off x="4139953" y="938384"/>
              <a:ext cx="1626203" cy="1543230"/>
            </a:xfrm>
            <a:prstGeom prst="rect">
              <a:avLst/>
            </a:prstGeom>
          </p:spPr>
        </p:pic>
        <p:pic>
          <p:nvPicPr>
            <p:cNvPr id="16" name="Picture 15" descr="mr_3377_2.jpg"/>
            <p:cNvPicPr>
              <a:picLocks noChangeAspect="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886403" y="191625"/>
              <a:ext cx="1506683" cy="1285700"/>
            </a:xfrm>
            <a:prstGeom prst="rect">
              <a:avLst/>
            </a:prstGeom>
          </p:spPr>
        </p:pic>
        <p:pic>
          <p:nvPicPr>
            <p:cNvPr id="19" name="Picture 18" descr="philips.jpg"/>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696014" y="952609"/>
              <a:ext cx="1540285" cy="1540282"/>
            </a:xfrm>
            <a:prstGeom prst="rect">
              <a:avLst/>
            </a:prstGeom>
          </p:spPr>
        </p:pic>
        <p:sp>
          <p:nvSpPr>
            <p:cNvPr id="23" name="TextBox 22"/>
            <p:cNvSpPr txBox="1"/>
            <p:nvPr/>
          </p:nvSpPr>
          <p:spPr>
            <a:xfrm>
              <a:off x="7530635" y="1917399"/>
              <a:ext cx="543740" cy="276999"/>
            </a:xfrm>
            <a:prstGeom prst="rect">
              <a:avLst/>
            </a:prstGeom>
            <a:noFill/>
          </p:spPr>
          <p:txBody>
            <a:bodyPr wrap="none" rtlCol="0">
              <a:spAutoFit/>
            </a:bodyPr>
            <a:lstStyle/>
            <a:p>
              <a:r>
                <a:rPr lang="en-US" sz="1200" dirty="0"/>
                <a:t>NMR</a:t>
              </a:r>
            </a:p>
          </p:txBody>
        </p:sp>
        <p:sp>
          <p:nvSpPr>
            <p:cNvPr id="24" name="TextBox 23"/>
            <p:cNvSpPr txBox="1"/>
            <p:nvPr/>
          </p:nvSpPr>
          <p:spPr>
            <a:xfrm>
              <a:off x="5696011" y="1313183"/>
              <a:ext cx="466744" cy="276999"/>
            </a:xfrm>
            <a:prstGeom prst="rect">
              <a:avLst/>
            </a:prstGeom>
            <a:noFill/>
          </p:spPr>
          <p:txBody>
            <a:bodyPr wrap="none" rtlCol="0">
              <a:spAutoFit/>
            </a:bodyPr>
            <a:lstStyle/>
            <a:p>
              <a:r>
                <a:rPr lang="en-US" sz="1200" dirty="0"/>
                <a:t>MRI</a:t>
              </a:r>
            </a:p>
          </p:txBody>
        </p:sp>
      </p:grpSp>
      <p:sp>
        <p:nvSpPr>
          <p:cNvPr id="5" name="Rectangle 4"/>
          <p:cNvSpPr/>
          <p:nvPr/>
        </p:nvSpPr>
        <p:spPr>
          <a:xfrm>
            <a:off x="133928" y="1004784"/>
            <a:ext cx="4085537" cy="4298613"/>
          </a:xfrm>
          <a:prstGeom prst="rect">
            <a:avLst/>
          </a:prstGeom>
        </p:spPr>
        <p:txBody>
          <a:bodyPr wrap="square">
            <a:spAutoFit/>
          </a:bodyPr>
          <a:lstStyle/>
          <a:p>
            <a:pPr marL="36513" indent="0" algn="just">
              <a:buNone/>
            </a:pPr>
            <a:r>
              <a:rPr lang="en-US" dirty="0"/>
              <a:t>At present, the vast majority of the use of superconductors is for magnet applications:</a:t>
            </a:r>
          </a:p>
          <a:p>
            <a:pPr marL="266700" lvl="1" indent="-196850" algn="just" defTabSz="1438275">
              <a:buFontTx/>
              <a:buChar char="-"/>
            </a:pPr>
            <a:r>
              <a:rPr lang="en-US" sz="1600" b="1" dirty="0">
                <a:solidFill>
                  <a:srgbClr val="FF0000"/>
                </a:solidFill>
              </a:rPr>
              <a:t>MRI (</a:t>
            </a:r>
            <a:r>
              <a:rPr lang="en-US" sz="1600" b="1" i="1" dirty="0" err="1">
                <a:solidFill>
                  <a:srgbClr val="FF0000"/>
                </a:solidFill>
              </a:rPr>
              <a:t>NbTi</a:t>
            </a:r>
            <a:r>
              <a:rPr lang="en-US" sz="1600" b="1" i="1" dirty="0">
                <a:solidFill>
                  <a:srgbClr val="FF0000"/>
                </a:solidFill>
              </a:rPr>
              <a:t>): </a:t>
            </a:r>
            <a:r>
              <a:rPr lang="en-US" b="1" dirty="0">
                <a:solidFill>
                  <a:srgbClr val="FF0000"/>
                </a:solidFill>
              </a:rPr>
              <a:t>5.5 BUSD/year</a:t>
            </a:r>
            <a:r>
              <a:rPr lang="en-US" b="1" baseline="30000" dirty="0">
                <a:solidFill>
                  <a:srgbClr val="FF0000"/>
                </a:solidFill>
              </a:rPr>
              <a:t>[1]</a:t>
            </a:r>
            <a:r>
              <a:rPr lang="en-US" b="1" dirty="0">
                <a:solidFill>
                  <a:srgbClr val="FF0000"/>
                </a:solidFill>
              </a:rPr>
              <a:t>;  </a:t>
            </a:r>
          </a:p>
          <a:p>
            <a:pPr marL="69850" lvl="1" algn="just" defTabSz="1438275"/>
            <a:r>
              <a:rPr lang="en-US" b="1" dirty="0">
                <a:solidFill>
                  <a:srgbClr val="FF0000"/>
                </a:solidFill>
              </a:rPr>
              <a:t>	7.0 BUSD/year in 2017</a:t>
            </a:r>
          </a:p>
          <a:p>
            <a:pPr marL="266700" lvl="1" indent="-196850" algn="just" defTabSz="1438275">
              <a:buFontTx/>
              <a:buChar char="-"/>
            </a:pPr>
            <a:r>
              <a:rPr lang="en-US" sz="1600" b="1" dirty="0">
                <a:solidFill>
                  <a:srgbClr val="FF0000"/>
                </a:solidFill>
              </a:rPr>
              <a:t>NMR, science and research: </a:t>
            </a:r>
            <a:r>
              <a:rPr lang="en-US" sz="1600" b="1" i="1" dirty="0">
                <a:solidFill>
                  <a:srgbClr val="FF0000"/>
                </a:solidFill>
              </a:rPr>
              <a:t>(Nb3Sn)</a:t>
            </a:r>
            <a:endParaRPr lang="en-US" sz="1600" b="1" i="1" dirty="0"/>
          </a:p>
          <a:p>
            <a:pPr marL="69850" lvl="1" algn="just" defTabSz="1260475"/>
            <a:r>
              <a:rPr lang="en-US" sz="1600" b="1" dirty="0">
                <a:solidFill>
                  <a:srgbClr val="FF0000"/>
                </a:solidFill>
                <a:sym typeface="Symbol" panose="05050102010706020507" pitchFamily="18" charset="2"/>
              </a:rPr>
              <a:t>	</a:t>
            </a:r>
            <a:r>
              <a:rPr lang="en-US" b="1" dirty="0">
                <a:solidFill>
                  <a:srgbClr val="FF0000"/>
                </a:solidFill>
                <a:sym typeface="Symbol" panose="05050102010706020507" pitchFamily="18" charset="2"/>
              </a:rPr>
              <a:t> </a:t>
            </a:r>
            <a:r>
              <a:rPr lang="en-US" b="1" dirty="0">
                <a:solidFill>
                  <a:srgbClr val="FF0000"/>
                </a:solidFill>
              </a:rPr>
              <a:t>1 BUSD/year</a:t>
            </a:r>
            <a:r>
              <a:rPr lang="en-US" b="1" baseline="30000" dirty="0">
                <a:solidFill>
                  <a:srgbClr val="FF0000"/>
                </a:solidFill>
              </a:rPr>
              <a:t>[1]</a:t>
            </a:r>
            <a:endParaRPr lang="en-US" b="1" i="1" baseline="30000" dirty="0">
              <a:solidFill>
                <a:srgbClr val="FF0000"/>
              </a:solidFill>
            </a:endParaRPr>
          </a:p>
          <a:p>
            <a:pPr marL="69850" lvl="1" algn="just" defTabSz="1438275"/>
            <a:endParaRPr lang="en-US" sz="1400" b="1" i="1" baseline="30000" dirty="0">
              <a:solidFill>
                <a:srgbClr val="FF0000"/>
              </a:solidFill>
            </a:endParaRPr>
          </a:p>
          <a:p>
            <a:pPr marL="69850" lvl="1" algn="just" defTabSz="1438275"/>
            <a:r>
              <a:rPr lang="en-US" sz="1400" b="1" dirty="0">
                <a:solidFill>
                  <a:srgbClr val="FF0000"/>
                </a:solidFill>
              </a:rPr>
              <a:t>	</a:t>
            </a:r>
            <a:endParaRPr lang="en-US" sz="1100" dirty="0"/>
          </a:p>
          <a:p>
            <a:pPr marL="36513" indent="0" algn="just">
              <a:buNone/>
            </a:pPr>
            <a:r>
              <a:rPr lang="en-US" dirty="0"/>
              <a:t>Large scale projects (HEP, Fusion) represent only a fraction of the total market and discontinuities:</a:t>
            </a:r>
          </a:p>
          <a:p>
            <a:pPr marL="354012" lvl="1" indent="0" algn="just">
              <a:buNone/>
            </a:pPr>
            <a:r>
              <a:rPr lang="en-US" dirty="0"/>
              <a:t>Evaluated cost of LHC magnet system (material): 2 BUSD</a:t>
            </a:r>
            <a:r>
              <a:rPr lang="en-US" baseline="30000" dirty="0"/>
              <a:t>[2]</a:t>
            </a:r>
          </a:p>
          <a:p>
            <a:pPr marL="354012" lvl="1" indent="0" algn="just">
              <a:buNone/>
            </a:pPr>
            <a:r>
              <a:rPr lang="en-US" dirty="0"/>
              <a:t>Quoted cost of ITER magnet system (material): 1.4 BUSD</a:t>
            </a:r>
            <a:r>
              <a:rPr lang="en-US" baseline="30000" dirty="0"/>
              <a:t>[3]</a:t>
            </a:r>
          </a:p>
        </p:txBody>
      </p:sp>
      <p:sp>
        <p:nvSpPr>
          <p:cNvPr id="25" name="Slide Number Placeholder 2">
            <a:extLst>
              <a:ext uri="{FF2B5EF4-FFF2-40B4-BE49-F238E27FC236}">
                <a16:creationId xmlns:a16="http://schemas.microsoft.com/office/drawing/2014/main" id="{3DAD5E44-722F-1942-99B1-217C47A36831}"/>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65</a:t>
            </a:fld>
            <a:endParaRPr lang="en-US" dirty="0"/>
          </a:p>
        </p:txBody>
      </p:sp>
    </p:spTree>
    <p:extLst>
      <p:ext uri="{BB962C8B-B14F-4D97-AF65-F5344CB8AC3E}">
        <p14:creationId xmlns:p14="http://schemas.microsoft.com/office/powerpoint/2010/main" val="257133410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6"/>
          <p:cNvSpPr txBox="1">
            <a:spLocks/>
          </p:cNvSpPr>
          <p:nvPr/>
        </p:nvSpPr>
        <p:spPr>
          <a:xfrm>
            <a:off x="135344" y="108399"/>
            <a:ext cx="6020832" cy="656306"/>
          </a:xfrm>
          <a:prstGeom prst="rect">
            <a:avLst/>
          </a:prstGeom>
          <a:solidFill>
            <a:schemeClr val="tx2">
              <a:lumMod val="60000"/>
              <a:lumOff val="40000"/>
            </a:schemeClr>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US" sz="2400" dirty="0">
                <a:solidFill>
                  <a:schemeClr val="bg1"/>
                </a:solidFill>
              </a:rPr>
              <a:t>Superconducting conductor production</a:t>
            </a:r>
          </a:p>
        </p:txBody>
      </p:sp>
      <p:sp>
        <p:nvSpPr>
          <p:cNvPr id="5" name="Rectangle 4"/>
          <p:cNvSpPr/>
          <p:nvPr/>
        </p:nvSpPr>
        <p:spPr>
          <a:xfrm>
            <a:off x="179512" y="980728"/>
            <a:ext cx="8449624" cy="2308324"/>
          </a:xfrm>
          <a:prstGeom prst="rect">
            <a:avLst/>
          </a:prstGeom>
        </p:spPr>
        <p:txBody>
          <a:bodyPr wrap="square">
            <a:spAutoFit/>
          </a:bodyPr>
          <a:lstStyle/>
          <a:p>
            <a:r>
              <a:rPr lang="en-GB" b="1" dirty="0" err="1"/>
              <a:t>NbTi</a:t>
            </a:r>
            <a:r>
              <a:rPr lang="en-GB" dirty="0"/>
              <a:t> in the world : </a:t>
            </a:r>
            <a:r>
              <a:rPr lang="en-GB" b="1" dirty="0">
                <a:sym typeface="Symbol" panose="05050102010706020507" pitchFamily="18" charset="2"/>
              </a:rPr>
              <a:t> </a:t>
            </a:r>
            <a:r>
              <a:rPr lang="en-GB" b="1" dirty="0"/>
              <a:t>600 tons/year</a:t>
            </a:r>
            <a:r>
              <a:rPr lang="en-GB" dirty="0"/>
              <a:t>, driven by MRI production</a:t>
            </a:r>
          </a:p>
          <a:p>
            <a:endParaRPr lang="en-GB" dirty="0"/>
          </a:p>
          <a:p>
            <a:r>
              <a:rPr lang="en-GB" b="1" dirty="0"/>
              <a:t>Nb3Sn</a:t>
            </a:r>
            <a:r>
              <a:rPr lang="en-GB" dirty="0"/>
              <a:t> </a:t>
            </a:r>
            <a:r>
              <a:rPr lang="en-GB" b="1" dirty="0"/>
              <a:t>: </a:t>
            </a:r>
            <a:r>
              <a:rPr lang="en-GB" b="1" dirty="0">
                <a:sym typeface="Symbol" panose="05050102010706020507" pitchFamily="18" charset="2"/>
              </a:rPr>
              <a:t> </a:t>
            </a:r>
            <a:r>
              <a:rPr lang="en-GB" b="1" dirty="0"/>
              <a:t>10 tons/year</a:t>
            </a:r>
            <a:r>
              <a:rPr lang="en-GB" dirty="0"/>
              <a:t>, driven by NMR magnets and laboratory solenoids</a:t>
            </a:r>
          </a:p>
          <a:p>
            <a:endParaRPr lang="en-GB" dirty="0"/>
          </a:p>
          <a:p>
            <a:r>
              <a:rPr lang="en-GB" dirty="0"/>
              <a:t>All of </a:t>
            </a:r>
            <a:r>
              <a:rPr lang="en-GB" b="1" dirty="0"/>
              <a:t>HTS</a:t>
            </a:r>
            <a:r>
              <a:rPr lang="en-GB" dirty="0"/>
              <a:t> (BSCCO, YBCO,…) and MgB2: around 100...200 km of 4-10 mm wide tape per year, presently driven by R&amp;D applications and delivered by around 10 worldwide producers,</a:t>
            </a:r>
          </a:p>
          <a:p>
            <a:r>
              <a:rPr lang="en-GB" dirty="0"/>
              <a:t>In total below </a:t>
            </a:r>
            <a:r>
              <a:rPr lang="en-GB" b="1" dirty="0"/>
              <a:t>1 ton/year</a:t>
            </a:r>
          </a:p>
        </p:txBody>
      </p:sp>
      <p:sp>
        <p:nvSpPr>
          <p:cNvPr id="6" name="Rectangle 5"/>
          <p:cNvSpPr/>
          <p:nvPr/>
        </p:nvSpPr>
        <p:spPr>
          <a:xfrm>
            <a:off x="204180" y="3645024"/>
            <a:ext cx="8757136" cy="2092881"/>
          </a:xfrm>
          <a:prstGeom prst="rect">
            <a:avLst/>
          </a:prstGeom>
        </p:spPr>
        <p:txBody>
          <a:bodyPr wrap="square">
            <a:spAutoFit/>
          </a:bodyPr>
          <a:lstStyle/>
          <a:p>
            <a:r>
              <a:rPr lang="en-GB" dirty="0">
                <a:solidFill>
                  <a:srgbClr val="FF0000"/>
                </a:solidFill>
              </a:rPr>
              <a:t>LHC required 1300 tons of </a:t>
            </a:r>
            <a:r>
              <a:rPr lang="en-GB" dirty="0" err="1">
                <a:solidFill>
                  <a:srgbClr val="FF0000"/>
                </a:solidFill>
              </a:rPr>
              <a:t>Nb-Ti</a:t>
            </a:r>
            <a:r>
              <a:rPr lang="en-GB" dirty="0">
                <a:solidFill>
                  <a:srgbClr val="FF0000"/>
                </a:solidFill>
              </a:rPr>
              <a:t> (300 t/year peak production) </a:t>
            </a:r>
            <a:r>
              <a:rPr lang="en-GB" sz="1400" dirty="0">
                <a:solidFill>
                  <a:srgbClr val="FF0000"/>
                </a:solidFill>
              </a:rPr>
              <a:t>(</a:t>
            </a:r>
            <a:r>
              <a:rPr lang="en-GB" sz="1400" dirty="0">
                <a:solidFill>
                  <a:srgbClr val="FF0000"/>
                </a:solidFill>
                <a:sym typeface="Symbol" panose="05050102010706020507" pitchFamily="18" charset="2"/>
              </a:rPr>
              <a:t>30% cost of the magnet)</a:t>
            </a:r>
            <a:endParaRPr lang="en-GB" dirty="0">
              <a:solidFill>
                <a:srgbClr val="FF0000"/>
              </a:solidFill>
            </a:endParaRPr>
          </a:p>
          <a:p>
            <a:r>
              <a:rPr lang="en-GB" dirty="0">
                <a:solidFill>
                  <a:srgbClr val="FF0000"/>
                </a:solidFill>
              </a:rPr>
              <a:t>ITER required 300 tons of </a:t>
            </a:r>
            <a:r>
              <a:rPr lang="en-GB" dirty="0" err="1">
                <a:solidFill>
                  <a:srgbClr val="FF0000"/>
                </a:solidFill>
              </a:rPr>
              <a:t>Nb-Ti</a:t>
            </a:r>
            <a:r>
              <a:rPr lang="en-GB" dirty="0">
                <a:solidFill>
                  <a:srgbClr val="FF0000"/>
                </a:solidFill>
              </a:rPr>
              <a:t> and 600 tons of Nb3Sn (250 t/year peak production)</a:t>
            </a:r>
          </a:p>
          <a:p>
            <a:endParaRPr lang="en-GB" dirty="0">
              <a:solidFill>
                <a:srgbClr val="FF0000"/>
              </a:solidFill>
            </a:endParaRPr>
          </a:p>
          <a:p>
            <a:r>
              <a:rPr lang="en-GB" dirty="0">
                <a:solidFill>
                  <a:srgbClr val="FF0000"/>
                </a:solidFill>
              </a:rPr>
              <a:t>HL-LHC requires: 30 tons Nb3Sn and about the same for </a:t>
            </a:r>
            <a:r>
              <a:rPr lang="en-GB" dirty="0" err="1">
                <a:solidFill>
                  <a:srgbClr val="FF0000"/>
                </a:solidFill>
              </a:rPr>
              <a:t>NbTi</a:t>
            </a:r>
            <a:endParaRPr lang="en-GB" dirty="0">
              <a:solidFill>
                <a:srgbClr val="FF0000"/>
              </a:solidFill>
            </a:endParaRPr>
          </a:p>
          <a:p>
            <a:endParaRPr lang="en-GB" dirty="0">
              <a:solidFill>
                <a:srgbClr val="FF0000"/>
              </a:solidFill>
            </a:endParaRPr>
          </a:p>
          <a:p>
            <a:r>
              <a:rPr lang="en-GB" sz="2000" dirty="0">
                <a:solidFill>
                  <a:srgbClr val="FF0000"/>
                </a:solidFill>
              </a:rPr>
              <a:t>HE-LHC will require : </a:t>
            </a:r>
            <a:r>
              <a:rPr lang="en-GB" sz="2000" dirty="0">
                <a:solidFill>
                  <a:srgbClr val="FF0000"/>
                </a:solidFill>
                <a:sym typeface="Symbol" panose="05050102010706020507" pitchFamily="18" charset="2"/>
              </a:rPr>
              <a:t> </a:t>
            </a:r>
            <a:r>
              <a:rPr lang="en-GB" sz="2000" dirty="0">
                <a:solidFill>
                  <a:srgbClr val="FF0000"/>
                </a:solidFill>
              </a:rPr>
              <a:t>3’000 tons Nb3Sn </a:t>
            </a:r>
          </a:p>
          <a:p>
            <a:r>
              <a:rPr lang="en-GB" sz="2000" dirty="0">
                <a:solidFill>
                  <a:srgbClr val="FF0000"/>
                </a:solidFill>
              </a:rPr>
              <a:t>FCC-</a:t>
            </a:r>
            <a:r>
              <a:rPr lang="en-GB" sz="2000" dirty="0" err="1">
                <a:solidFill>
                  <a:srgbClr val="FF0000"/>
                </a:solidFill>
              </a:rPr>
              <a:t>hh</a:t>
            </a:r>
            <a:r>
              <a:rPr lang="en-GB" sz="2000" dirty="0">
                <a:solidFill>
                  <a:srgbClr val="FF0000"/>
                </a:solidFill>
              </a:rPr>
              <a:t>  will require : </a:t>
            </a:r>
            <a:r>
              <a:rPr lang="en-GB" sz="2000" dirty="0">
                <a:solidFill>
                  <a:srgbClr val="FF0000"/>
                </a:solidFill>
                <a:sym typeface="Symbol" panose="05050102010706020507" pitchFamily="18" charset="2"/>
              </a:rPr>
              <a:t> </a:t>
            </a:r>
            <a:r>
              <a:rPr lang="en-GB" sz="2000" dirty="0">
                <a:solidFill>
                  <a:srgbClr val="FF0000"/>
                </a:solidFill>
              </a:rPr>
              <a:t>9’000 tons Nb3Sn  </a:t>
            </a:r>
            <a:r>
              <a:rPr lang="en-GB" sz="1400" dirty="0">
                <a:solidFill>
                  <a:srgbClr val="FF0000"/>
                </a:solidFill>
              </a:rPr>
              <a:t>(between 50% to 60% cost of the magnet)</a:t>
            </a:r>
            <a:endParaRPr lang="en-GB" dirty="0">
              <a:solidFill>
                <a:srgbClr val="FF0000"/>
              </a:solidFill>
            </a:endParaRPr>
          </a:p>
        </p:txBody>
      </p:sp>
      <p:sp>
        <p:nvSpPr>
          <p:cNvPr id="7" name="Slide Number Placeholder 2">
            <a:extLst>
              <a:ext uri="{FF2B5EF4-FFF2-40B4-BE49-F238E27FC236}">
                <a16:creationId xmlns:a16="http://schemas.microsoft.com/office/drawing/2014/main" id="{9D1660DF-1DFB-D344-B7FC-808F168219DF}"/>
              </a:ext>
            </a:extLst>
          </p:cNvPr>
          <p:cNvSpPr txBox="1">
            <a:spLocks/>
          </p:cNvSpPr>
          <p:nvPr/>
        </p:nvSpPr>
        <p:spPr>
          <a:xfrm>
            <a:off x="8788400" y="65506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smtClean="0"/>
              <a:pPr>
                <a:defRPr/>
              </a:pPr>
              <a:t>66</a:t>
            </a:fld>
            <a:endParaRPr lang="en-US" dirty="0"/>
          </a:p>
        </p:txBody>
      </p:sp>
    </p:spTree>
    <p:extLst>
      <p:ext uri="{BB962C8B-B14F-4D97-AF65-F5344CB8AC3E}">
        <p14:creationId xmlns:p14="http://schemas.microsoft.com/office/powerpoint/2010/main" val="40818416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a:extLst>
              <a:ext uri="{FF2B5EF4-FFF2-40B4-BE49-F238E27FC236}">
                <a16:creationId xmlns:a16="http://schemas.microsoft.com/office/drawing/2014/main" id="{FE8CE313-D543-9C4A-A5C7-27BAAA5F4A83}"/>
              </a:ext>
            </a:extLst>
          </p:cNvPr>
          <p:cNvSpPr txBox="1">
            <a:spLocks/>
          </p:cNvSpPr>
          <p:nvPr/>
        </p:nvSpPr>
        <p:spPr>
          <a:xfrm>
            <a:off x="1691680" y="5733256"/>
            <a:ext cx="6627000" cy="27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dirty="0">
                <a:solidFill>
                  <a:schemeClr val="bg2"/>
                </a:solidFill>
              </a:rPr>
              <a:t>L. Rossi and O. Brüning;                         Visit of Dr. Hasan Mandal; Thursday 28th November 2019</a:t>
            </a:r>
          </a:p>
        </p:txBody>
      </p:sp>
      <p:sp>
        <p:nvSpPr>
          <p:cNvPr id="8" name="Rectangle 7">
            <a:extLst>
              <a:ext uri="{FF2B5EF4-FFF2-40B4-BE49-F238E27FC236}">
                <a16:creationId xmlns:a16="http://schemas.microsoft.com/office/drawing/2014/main" id="{4F6303D7-B064-2D4E-9296-3A4E8202C6CB}"/>
              </a:ext>
            </a:extLst>
          </p:cNvPr>
          <p:cNvSpPr/>
          <p:nvPr/>
        </p:nvSpPr>
        <p:spPr>
          <a:xfrm>
            <a:off x="1143000" y="5492912"/>
            <a:ext cx="933450" cy="5049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 name="Footer Placeholder 4">
            <a:extLst>
              <a:ext uri="{FF2B5EF4-FFF2-40B4-BE49-F238E27FC236}">
                <a16:creationId xmlns:a16="http://schemas.microsoft.com/office/drawing/2014/main" id="{7FA3BECB-B2A8-B44D-B762-C903589CDDDB}"/>
              </a:ext>
            </a:extLst>
          </p:cNvPr>
          <p:cNvSpPr txBox="1">
            <a:spLocks/>
          </p:cNvSpPr>
          <p:nvPr/>
        </p:nvSpPr>
        <p:spPr>
          <a:xfrm>
            <a:off x="2076451" y="5723988"/>
            <a:ext cx="4562475" cy="273844"/>
          </a:xfrm>
          <a:prstGeom prst="rect">
            <a:avLst/>
          </a:prstGeom>
        </p:spPr>
        <p:txBody>
          <a:bodyPr vert="horz" lIns="68580" tIns="34290" rIns="68580" bIns="3429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dirty="0" err="1"/>
              <a:t>Cours</a:t>
            </a:r>
            <a:r>
              <a:rPr lang="en-US" sz="900" dirty="0"/>
              <a:t> de </a:t>
            </a:r>
            <a:r>
              <a:rPr lang="en-US" sz="900" dirty="0" err="1"/>
              <a:t>Printemps</a:t>
            </a:r>
            <a:r>
              <a:rPr lang="en-US" sz="900" dirty="0"/>
              <a:t> du LAL: April 23</a:t>
            </a:r>
            <a:r>
              <a:rPr lang="en-US" sz="900" baseline="30000" dirty="0"/>
              <a:t>rd</a:t>
            </a:r>
            <a:r>
              <a:rPr lang="en-US" sz="900" dirty="0"/>
              <a:t> to 25</a:t>
            </a:r>
            <a:r>
              <a:rPr lang="en-US" sz="900" baseline="30000" dirty="0"/>
              <a:t>th</a:t>
            </a:r>
            <a:r>
              <a:rPr lang="en-US" sz="900" dirty="0"/>
              <a:t> 2016</a:t>
            </a:r>
          </a:p>
        </p:txBody>
      </p:sp>
      <p:sp>
        <p:nvSpPr>
          <p:cNvPr id="7" name="Rectangle 1026">
            <a:extLst>
              <a:ext uri="{FF2B5EF4-FFF2-40B4-BE49-F238E27FC236}">
                <a16:creationId xmlns:a16="http://schemas.microsoft.com/office/drawing/2014/main" id="{F98264CB-A670-2B46-A78E-B80AAB09A16F}"/>
              </a:ext>
            </a:extLst>
          </p:cNvPr>
          <p:cNvSpPr>
            <a:spLocks noGrp="1" noChangeArrowheads="1"/>
          </p:cNvSpPr>
          <p:nvPr>
            <p:ph type="title"/>
          </p:nvPr>
        </p:nvSpPr>
        <p:spPr>
          <a:xfrm>
            <a:off x="1407320" y="894161"/>
            <a:ext cx="6365081" cy="540544"/>
          </a:xfrm>
        </p:spPr>
        <p:txBody>
          <a:bodyPr/>
          <a:lstStyle/>
          <a:p>
            <a:pPr algn="ctr"/>
            <a:r>
              <a:rPr lang="en-US" sz="2700" u="sng" dirty="0">
                <a:solidFill>
                  <a:srgbClr val="FF0000"/>
                </a:solidFill>
              </a:rPr>
              <a:t>LHC Performance</a:t>
            </a:r>
          </a:p>
        </p:txBody>
      </p:sp>
      <p:sp>
        <p:nvSpPr>
          <p:cNvPr id="4" name="Slide Number Placeholder 3">
            <a:extLst>
              <a:ext uri="{FF2B5EF4-FFF2-40B4-BE49-F238E27FC236}">
                <a16:creationId xmlns:a16="http://schemas.microsoft.com/office/drawing/2014/main" id="{81FD6A11-D086-F742-939F-8E4BBCC34F7A}"/>
              </a:ext>
            </a:extLst>
          </p:cNvPr>
          <p:cNvSpPr>
            <a:spLocks noGrp="1"/>
          </p:cNvSpPr>
          <p:nvPr>
            <p:ph type="sldNum" sz="quarter" idx="4"/>
          </p:nvPr>
        </p:nvSpPr>
        <p:spPr/>
        <p:txBody>
          <a:bodyPr/>
          <a:lstStyle/>
          <a:p>
            <a:fld id="{0FA004B2-1541-5046-B6F2-22AF56585712}" type="slidenum">
              <a:rPr lang="en-US" smtClean="0">
                <a:solidFill>
                  <a:prstClr val="black"/>
                </a:solidFill>
                <a:latin typeface="Arial"/>
              </a:rPr>
              <a:pPr/>
              <a:t>7</a:t>
            </a:fld>
            <a:endParaRPr lang="en-US" dirty="0">
              <a:solidFill>
                <a:prstClr val="black"/>
              </a:solidFill>
              <a:latin typeface="Arial"/>
            </a:endParaRPr>
          </a:p>
        </p:txBody>
      </p:sp>
      <p:pic>
        <p:nvPicPr>
          <p:cNvPr id="2" name="Picture 1">
            <a:extLst>
              <a:ext uri="{FF2B5EF4-FFF2-40B4-BE49-F238E27FC236}">
                <a16:creationId xmlns:a16="http://schemas.microsoft.com/office/drawing/2014/main" id="{C84B31A5-CA34-7E43-AF3C-3F9B40135CC2}"/>
              </a:ext>
            </a:extLst>
          </p:cNvPr>
          <p:cNvPicPr>
            <a:picLocks noChangeAspect="1"/>
          </p:cNvPicPr>
          <p:nvPr/>
        </p:nvPicPr>
        <p:blipFill>
          <a:blip r:embed="rId3"/>
          <a:stretch>
            <a:fillRect/>
          </a:stretch>
        </p:blipFill>
        <p:spPr>
          <a:xfrm>
            <a:off x="1143000" y="857250"/>
            <a:ext cx="6858000" cy="5143500"/>
          </a:xfrm>
          <a:prstGeom prst="rect">
            <a:avLst/>
          </a:prstGeom>
        </p:spPr>
      </p:pic>
      <p:sp>
        <p:nvSpPr>
          <p:cNvPr id="3" name="TextBox 2">
            <a:extLst>
              <a:ext uri="{FF2B5EF4-FFF2-40B4-BE49-F238E27FC236}">
                <a16:creationId xmlns:a16="http://schemas.microsoft.com/office/drawing/2014/main" id="{357D8892-C87B-3D4E-8C22-B712F3C64BE6}"/>
              </a:ext>
            </a:extLst>
          </p:cNvPr>
          <p:cNvSpPr txBox="1"/>
          <p:nvPr/>
        </p:nvSpPr>
        <p:spPr>
          <a:xfrm>
            <a:off x="2527748" y="2660380"/>
            <a:ext cx="4666662" cy="2585323"/>
          </a:xfrm>
          <a:prstGeom prst="rect">
            <a:avLst/>
          </a:prstGeom>
          <a:solidFill>
            <a:schemeClr val="bg1"/>
          </a:solidFill>
        </p:spPr>
        <p:txBody>
          <a:bodyPr wrap="none" rtlCol="0">
            <a:spAutoFit/>
          </a:bodyPr>
          <a:lstStyle/>
          <a:p>
            <a:pPr marL="257168" indent="-257168" algn="ctr">
              <a:buFont typeface="Wingdings" pitchFamily="2" charset="2"/>
              <a:buChar char="è"/>
            </a:pPr>
            <a:endParaRPr lang="en-US" b="1" dirty="0">
              <a:solidFill>
                <a:srgbClr val="00B050"/>
              </a:solidFill>
              <a:sym typeface="Wingdings" pitchFamily="2" charset="2"/>
            </a:endParaRPr>
          </a:p>
          <a:p>
            <a:pPr marL="257168" indent="-257168" algn="ctr">
              <a:buFont typeface="Wingdings" pitchFamily="2" charset="2"/>
              <a:buChar char="è"/>
            </a:pPr>
            <a:r>
              <a:rPr lang="en-US" b="1" dirty="0">
                <a:solidFill>
                  <a:srgbClr val="00B050"/>
                </a:solidFill>
                <a:sym typeface="Wingdings" pitchFamily="2" charset="2"/>
              </a:rPr>
              <a:t>Over 160fb</a:t>
            </a:r>
            <a:r>
              <a:rPr lang="en-US" b="1" baseline="30000" dirty="0">
                <a:solidFill>
                  <a:srgbClr val="00B050"/>
                </a:solidFill>
                <a:sym typeface="Wingdings" pitchFamily="2" charset="2"/>
              </a:rPr>
              <a:t>-1</a:t>
            </a:r>
            <a:r>
              <a:rPr lang="en-US" b="1" dirty="0">
                <a:solidFill>
                  <a:srgbClr val="00B050"/>
                </a:solidFill>
                <a:sym typeface="Wingdings" pitchFamily="2" charset="2"/>
              </a:rPr>
              <a:t> at 13 </a:t>
            </a:r>
            <a:r>
              <a:rPr lang="en-US" b="1" dirty="0" err="1">
                <a:solidFill>
                  <a:srgbClr val="00B050"/>
                </a:solidFill>
                <a:sym typeface="Wingdings" pitchFamily="2" charset="2"/>
              </a:rPr>
              <a:t>TeV</a:t>
            </a:r>
            <a:r>
              <a:rPr lang="en-US" b="1" dirty="0">
                <a:solidFill>
                  <a:srgbClr val="00B050"/>
                </a:solidFill>
                <a:sym typeface="Wingdings" pitchFamily="2" charset="2"/>
              </a:rPr>
              <a:t> so far with </a:t>
            </a:r>
          </a:p>
          <a:p>
            <a:pPr algn="ctr"/>
            <a:r>
              <a:rPr lang="en-US" b="1" dirty="0">
                <a:solidFill>
                  <a:srgbClr val="00B050"/>
                </a:solidFill>
                <a:sym typeface="Wingdings" pitchFamily="2" charset="2"/>
              </a:rPr>
              <a:t>       </a:t>
            </a:r>
          </a:p>
          <a:p>
            <a:pPr algn="ctr"/>
            <a:r>
              <a:rPr lang="en-US" b="1" dirty="0">
                <a:solidFill>
                  <a:srgbClr val="00B050"/>
                </a:solidFill>
                <a:sym typeface="Wingdings" pitchFamily="2" charset="2"/>
              </a:rPr>
              <a:t>ca. 70fb</a:t>
            </a:r>
            <a:r>
              <a:rPr lang="en-US" b="1" baseline="30000" dirty="0">
                <a:solidFill>
                  <a:srgbClr val="00B050"/>
                </a:solidFill>
                <a:sym typeface="Wingdings" pitchFamily="2" charset="2"/>
              </a:rPr>
              <a:t>-1</a:t>
            </a:r>
            <a:r>
              <a:rPr lang="en-US" b="1" dirty="0">
                <a:solidFill>
                  <a:srgbClr val="00B050"/>
                </a:solidFill>
                <a:sym typeface="Wingdings" pitchFamily="2" charset="2"/>
              </a:rPr>
              <a:t> / year at hand!!! </a:t>
            </a:r>
          </a:p>
          <a:p>
            <a:pPr algn="ctr"/>
            <a:endParaRPr lang="en-US" b="1" dirty="0">
              <a:solidFill>
                <a:srgbClr val="00B050"/>
              </a:solidFill>
              <a:sym typeface="Wingdings" pitchFamily="2" charset="2"/>
            </a:endParaRPr>
          </a:p>
          <a:p>
            <a:pPr algn="ctr"/>
            <a:r>
              <a:rPr lang="en-US" b="1" dirty="0">
                <a:solidFill>
                  <a:srgbClr val="00B050"/>
                </a:solidFill>
                <a:sym typeface="Wingdings" pitchFamily="2" charset="2"/>
              </a:rPr>
              <a:t>Peak Luminosity close to 2 10</a:t>
            </a:r>
            <a:r>
              <a:rPr lang="en-US" b="1" baseline="30000" dirty="0">
                <a:solidFill>
                  <a:srgbClr val="00B050"/>
                </a:solidFill>
                <a:sym typeface="Wingdings" pitchFamily="2" charset="2"/>
              </a:rPr>
              <a:t>34</a:t>
            </a:r>
            <a:r>
              <a:rPr lang="en-US" b="1" dirty="0">
                <a:solidFill>
                  <a:srgbClr val="00B050"/>
                </a:solidFill>
                <a:sym typeface="Wingdings" pitchFamily="2" charset="2"/>
              </a:rPr>
              <a:t> cm</a:t>
            </a:r>
            <a:r>
              <a:rPr lang="en-US" b="1" baseline="30000" dirty="0">
                <a:solidFill>
                  <a:srgbClr val="00B050"/>
                </a:solidFill>
                <a:sym typeface="Wingdings" pitchFamily="2" charset="2"/>
              </a:rPr>
              <a:t>-2</a:t>
            </a:r>
            <a:r>
              <a:rPr lang="en-US" b="1" dirty="0">
                <a:solidFill>
                  <a:srgbClr val="00B050"/>
                </a:solidFill>
                <a:sym typeface="Wingdings" pitchFamily="2" charset="2"/>
              </a:rPr>
              <a:t>s</a:t>
            </a:r>
            <a:r>
              <a:rPr lang="en-US" b="1" baseline="30000" dirty="0">
                <a:solidFill>
                  <a:srgbClr val="00B050"/>
                </a:solidFill>
                <a:sym typeface="Wingdings" pitchFamily="2" charset="2"/>
              </a:rPr>
              <a:t>-1</a:t>
            </a:r>
            <a:r>
              <a:rPr lang="en-US" b="1" dirty="0">
                <a:solidFill>
                  <a:srgbClr val="00B050"/>
                </a:solidFill>
                <a:sym typeface="Wingdings" pitchFamily="2" charset="2"/>
              </a:rPr>
              <a:t>!!!</a:t>
            </a:r>
          </a:p>
          <a:p>
            <a:pPr algn="ctr"/>
            <a:endParaRPr lang="en-US" b="1" dirty="0">
              <a:solidFill>
                <a:srgbClr val="00B050"/>
              </a:solidFill>
              <a:sym typeface="Wingdings" pitchFamily="2" charset="2"/>
            </a:endParaRPr>
          </a:p>
          <a:p>
            <a:pPr algn="ctr"/>
            <a:r>
              <a:rPr lang="en-US" b="1" dirty="0">
                <a:solidFill>
                  <a:srgbClr val="0070C0"/>
                </a:solidFill>
                <a:sym typeface="Wingdings" pitchFamily="2" charset="2"/>
              </a:rPr>
              <a:t> &gt; 350fb</a:t>
            </a:r>
            <a:r>
              <a:rPr lang="en-US" b="1" baseline="30000" dirty="0">
                <a:solidFill>
                  <a:srgbClr val="0070C0"/>
                </a:solidFill>
                <a:sym typeface="Wingdings" pitchFamily="2" charset="2"/>
              </a:rPr>
              <a:t>-1</a:t>
            </a:r>
            <a:r>
              <a:rPr lang="en-US" b="1" dirty="0">
                <a:solidFill>
                  <a:srgbClr val="0070C0"/>
                </a:solidFill>
                <a:sym typeface="Wingdings" pitchFamily="2" charset="2"/>
              </a:rPr>
              <a:t> by the end of LHC Run3!!!</a:t>
            </a:r>
          </a:p>
          <a:p>
            <a:endParaRPr lang="en-US" b="1" dirty="0">
              <a:solidFill>
                <a:srgbClr val="00B050"/>
              </a:solidFill>
            </a:endParaRPr>
          </a:p>
        </p:txBody>
      </p:sp>
    </p:spTree>
    <p:extLst>
      <p:ext uri="{BB962C8B-B14F-4D97-AF65-F5344CB8AC3E}">
        <p14:creationId xmlns:p14="http://schemas.microsoft.com/office/powerpoint/2010/main" val="1872846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Higgs</a:t>
            </a:r>
            <a:r>
              <a:rPr lang="fr-CH" dirty="0"/>
              <a:t> </a:t>
            </a:r>
            <a:r>
              <a:rPr lang="fr-CH" dirty="0" err="1"/>
              <a:t>Discovery</a:t>
            </a:r>
            <a:r>
              <a:rPr lang="fr-CH" dirty="0"/>
              <a:t> in July 2012 and 2013 Nobel Price for the </a:t>
            </a:r>
            <a:br>
              <a:rPr lang="fr-CH" dirty="0"/>
            </a:br>
            <a:r>
              <a:rPr lang="fr-CH" dirty="0"/>
              <a:t>Brout – </a:t>
            </a:r>
            <a:r>
              <a:rPr lang="fr-CH" dirty="0" err="1"/>
              <a:t>Englert</a:t>
            </a:r>
            <a:r>
              <a:rPr lang="fr-CH" dirty="0"/>
              <a:t> – </a:t>
            </a:r>
            <a:r>
              <a:rPr lang="fr-CH" dirty="0" err="1"/>
              <a:t>Higgs</a:t>
            </a:r>
            <a:r>
              <a:rPr lang="fr-CH" dirty="0"/>
              <a:t> </a:t>
            </a:r>
            <a:r>
              <a:rPr lang="fr-CH" dirty="0" err="1"/>
              <a:t>mechanism</a:t>
            </a:r>
            <a:r>
              <a:rPr lang="fr-CH" dirty="0"/>
              <a:t> </a:t>
            </a:r>
            <a:endParaRPr lang="en-US" dirty="0"/>
          </a:p>
        </p:txBody>
      </p:sp>
      <p:pic>
        <p:nvPicPr>
          <p:cNvPr id="3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300" y="1884724"/>
            <a:ext cx="1170033" cy="1639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5038" y="1902388"/>
            <a:ext cx="1170033" cy="1639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1377" y="1902388"/>
            <a:ext cx="2864010" cy="1621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9"/>
          <p:cNvSpPr/>
          <p:nvPr/>
        </p:nvSpPr>
        <p:spPr>
          <a:xfrm>
            <a:off x="1228725" y="3710918"/>
            <a:ext cx="4438650" cy="170816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en-GB" sz="1500" b="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p>
        </p:txBody>
      </p:sp>
      <p:pic>
        <p:nvPicPr>
          <p:cNvPr id="41" name="Picture 5"/>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762750" y="1902388"/>
            <a:ext cx="1171575" cy="1592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4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667376" y="3842310"/>
            <a:ext cx="2328862" cy="1553684"/>
          </a:xfrm>
          <a:prstGeom prst="rect">
            <a:avLst/>
          </a:prstGeom>
        </p:spPr>
      </p:pic>
      <p:sp>
        <p:nvSpPr>
          <p:cNvPr id="10" name="Rectangle 9">
            <a:extLst>
              <a:ext uri="{FF2B5EF4-FFF2-40B4-BE49-F238E27FC236}">
                <a16:creationId xmlns:a16="http://schemas.microsoft.com/office/drawing/2014/main" id="{19FEDB02-5ACF-5D46-BCDE-C4281F38BABB}"/>
              </a:ext>
            </a:extLst>
          </p:cNvPr>
          <p:cNvSpPr/>
          <p:nvPr/>
        </p:nvSpPr>
        <p:spPr>
          <a:xfrm>
            <a:off x="1842317" y="1333940"/>
            <a:ext cx="5292588" cy="3012622"/>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a:p>
            <a:pPr algn="ctr"/>
            <a:r>
              <a:rPr lang="en-US" dirty="0"/>
              <a:t>But many questions remain and the search continues!!!</a:t>
            </a:r>
          </a:p>
          <a:p>
            <a:pPr algn="ctr"/>
            <a:endParaRPr lang="en-US" sz="1350" dirty="0"/>
          </a:p>
          <a:p>
            <a:pPr marL="214313" indent="-214313" algn="ctr">
              <a:buFont typeface="Wingdings" pitchFamily="2" charset="2"/>
              <a:buChar char="è"/>
            </a:pPr>
            <a:r>
              <a:rPr lang="en-US" sz="1350" dirty="0">
                <a:sym typeface="Wingdings" pitchFamily="2" charset="2"/>
              </a:rPr>
              <a:t>Higgs properties [coupling]</a:t>
            </a:r>
          </a:p>
          <a:p>
            <a:pPr marL="214313" indent="-214313" algn="ctr">
              <a:buFont typeface="Wingdings" pitchFamily="2" charset="2"/>
              <a:buChar char="è"/>
            </a:pPr>
            <a:r>
              <a:rPr lang="en-US" sz="1350" dirty="0">
                <a:sym typeface="Wingdings" pitchFamily="2" charset="2"/>
              </a:rPr>
              <a:t>More than one Higgs?</a:t>
            </a:r>
          </a:p>
          <a:p>
            <a:pPr marL="214313" indent="-214313" algn="ctr">
              <a:buFont typeface="Wingdings" pitchFamily="2" charset="2"/>
              <a:buChar char="è"/>
            </a:pPr>
            <a:r>
              <a:rPr lang="en-US" sz="1350" dirty="0">
                <a:sym typeface="Wingdings" pitchFamily="2" charset="2"/>
              </a:rPr>
              <a:t>BSM Physics? Dark Matter &amp; Dark Energy?</a:t>
            </a:r>
          </a:p>
          <a:p>
            <a:pPr marL="214313" indent="-214313" algn="ctr">
              <a:buFont typeface="Wingdings" pitchFamily="2" charset="2"/>
              <a:buChar char="è"/>
            </a:pPr>
            <a:endParaRPr lang="en-US" sz="1350" dirty="0">
              <a:sym typeface="Wingdings" pitchFamily="2" charset="2"/>
            </a:endParaRPr>
          </a:p>
          <a:p>
            <a:pPr marL="214313" indent="-214313" algn="ctr">
              <a:buFont typeface="Wingdings" pitchFamily="2" charset="2"/>
              <a:buChar char="è"/>
            </a:pPr>
            <a:r>
              <a:rPr lang="en-US" dirty="0">
                <a:sym typeface="Wingdings" pitchFamily="2" charset="2"/>
              </a:rPr>
              <a:t>Need for more Data and Statistics!!</a:t>
            </a:r>
          </a:p>
          <a:p>
            <a:pPr lvl="0" algn="ctr"/>
            <a:r>
              <a:rPr lang="en-US" sz="1350" dirty="0">
                <a:solidFill>
                  <a:prstClr val="white"/>
                </a:solidFill>
                <a:sym typeface="Wingdings" pitchFamily="2" charset="2"/>
              </a:rPr>
              <a:t>    Doubling the Statistics requires 4 x more data!!!</a:t>
            </a:r>
          </a:p>
          <a:p>
            <a:pPr lvl="0" algn="ctr"/>
            <a:endParaRPr lang="en-US" sz="1350" dirty="0">
              <a:solidFill>
                <a:prstClr val="white"/>
              </a:solidFill>
              <a:sym typeface="Wingdings" pitchFamily="2" charset="2"/>
            </a:endParaRPr>
          </a:p>
          <a:p>
            <a:pPr lvl="0" algn="ctr"/>
            <a:r>
              <a:rPr lang="en-US" dirty="0">
                <a:solidFill>
                  <a:prstClr val="white"/>
                </a:solidFill>
                <a:sym typeface="Wingdings" pitchFamily="2" charset="2"/>
              </a:rPr>
              <a:t> HL-LHC goal: 10 times the LHC data Volume</a:t>
            </a:r>
          </a:p>
          <a:p>
            <a:pPr marL="214313" indent="-214313" algn="ctr">
              <a:buFont typeface="Wingdings" pitchFamily="2" charset="2"/>
              <a:buChar char="è"/>
            </a:pPr>
            <a:endParaRPr lang="en-US" dirty="0">
              <a:sym typeface="Wingdings" pitchFamily="2" charset="2"/>
            </a:endParaRPr>
          </a:p>
          <a:p>
            <a:pPr marL="214313" indent="-214313" algn="ctr">
              <a:buFont typeface="Wingdings" pitchFamily="2" charset="2"/>
              <a:buChar char="è"/>
            </a:pPr>
            <a:endParaRPr lang="en-US" sz="1350" dirty="0"/>
          </a:p>
        </p:txBody>
      </p:sp>
      <p:sp>
        <p:nvSpPr>
          <p:cNvPr id="12" name="Rectangle 11">
            <a:extLst>
              <a:ext uri="{FF2B5EF4-FFF2-40B4-BE49-F238E27FC236}">
                <a16:creationId xmlns:a16="http://schemas.microsoft.com/office/drawing/2014/main" id="{1C267ED4-615F-9A42-BF43-A066172830F8}"/>
              </a:ext>
            </a:extLst>
          </p:cNvPr>
          <p:cNvSpPr/>
          <p:nvPr/>
        </p:nvSpPr>
        <p:spPr>
          <a:xfrm>
            <a:off x="1842317" y="4346562"/>
            <a:ext cx="5292588" cy="1458162"/>
          </a:xfrm>
          <a:prstGeom prst="rect">
            <a:avLst/>
          </a:prstGeom>
          <a:gradFill>
            <a:gsLst>
              <a:gs pos="0">
                <a:srgbClr val="FF0000"/>
              </a:gs>
              <a:gs pos="100000">
                <a:srgbClr val="C00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err="1"/>
              <a:t>Implys</a:t>
            </a:r>
            <a:r>
              <a:rPr lang="en-US" sz="1350" dirty="0"/>
              <a:t> overcoming several limitations in the existing LHC!!!</a:t>
            </a:r>
          </a:p>
          <a:p>
            <a:pPr algn="ctr"/>
            <a:endParaRPr lang="en-US" sz="1350" dirty="0"/>
          </a:p>
          <a:p>
            <a:pPr algn="ctr"/>
            <a:r>
              <a:rPr lang="en-US" sz="1350" dirty="0"/>
              <a:t>Not only experiments: </a:t>
            </a:r>
            <a:r>
              <a:rPr lang="en-US" sz="1350" dirty="0" err="1"/>
              <a:t>cryo</a:t>
            </a:r>
            <a:r>
              <a:rPr lang="en-US" sz="1350" dirty="0"/>
              <a:t> </a:t>
            </a:r>
            <a:r>
              <a:rPr lang="en-US" sz="1350" u="sng" dirty="0"/>
              <a:t>cooling</a:t>
            </a:r>
            <a:r>
              <a:rPr lang="en-US" sz="1350" dirty="0"/>
              <a:t> of triplet magnets &amp; </a:t>
            </a:r>
            <a:r>
              <a:rPr lang="en-US" sz="1350" u="sng" dirty="0"/>
              <a:t>radiation damage</a:t>
            </a:r>
            <a:r>
              <a:rPr lang="en-US" sz="1350" dirty="0"/>
              <a:t> in triplet magnets &amp; </a:t>
            </a:r>
            <a:r>
              <a:rPr lang="en-US" sz="1350" u="sng" dirty="0"/>
              <a:t>machine efficiency</a:t>
            </a:r>
            <a:r>
              <a:rPr lang="en-US" sz="1350" dirty="0"/>
              <a:t>!</a:t>
            </a:r>
          </a:p>
          <a:p>
            <a:pPr algn="ctr"/>
            <a:endParaRPr lang="en-US" sz="1350" dirty="0"/>
          </a:p>
          <a:p>
            <a:pPr algn="ctr"/>
            <a:r>
              <a:rPr lang="en-US" sz="1350" dirty="0">
                <a:sym typeface="Wingdings" pitchFamily="2" charset="2"/>
              </a:rPr>
              <a:t> </a:t>
            </a:r>
            <a:r>
              <a:rPr lang="en-US" sz="1350" dirty="0"/>
              <a:t>Need for an Upgrade!</a:t>
            </a:r>
          </a:p>
        </p:txBody>
      </p:sp>
      <p:sp>
        <p:nvSpPr>
          <p:cNvPr id="13" name="Slide Number Placeholder 2">
            <a:extLst>
              <a:ext uri="{FF2B5EF4-FFF2-40B4-BE49-F238E27FC236}">
                <a16:creationId xmlns:a16="http://schemas.microsoft.com/office/drawing/2014/main" id="{109523B3-049F-604B-A1D6-DE5F55D972DC}"/>
              </a:ext>
            </a:extLst>
          </p:cNvPr>
          <p:cNvSpPr txBox="1">
            <a:spLocks/>
          </p:cNvSpPr>
          <p:nvPr/>
        </p:nvSpPr>
        <p:spPr>
          <a:xfrm>
            <a:off x="8877300" y="5760720"/>
            <a:ext cx="266700" cy="240030"/>
          </a:xfrm>
          <a:prstGeom prst="rect">
            <a:avLst/>
          </a:prstGeom>
        </p:spPr>
        <p:txBody>
          <a:bodyPr vert="horz" lIns="68580" tIns="0" rIns="6858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fld id="{C78A2D03-466B-4AD7-AC70-B2955EB43184}" type="slidenum">
              <a:rPr lang="en-US" sz="900">
                <a:solidFill>
                  <a:prstClr val="black"/>
                </a:solidFill>
                <a:latin typeface="Arial"/>
              </a:rPr>
              <a:pPr defTabSz="342900">
                <a:defRPr/>
              </a:pPr>
              <a:t>8</a:t>
            </a:fld>
            <a:endParaRPr lang="en-US" sz="900" dirty="0">
              <a:solidFill>
                <a:prstClr val="black"/>
              </a:solidFill>
              <a:latin typeface="Arial"/>
            </a:endParaRPr>
          </a:p>
        </p:txBody>
      </p:sp>
    </p:spTree>
    <p:extLst>
      <p:ext uri="{BB962C8B-B14F-4D97-AF65-F5344CB8AC3E}">
        <p14:creationId xmlns:p14="http://schemas.microsoft.com/office/powerpoint/2010/main" val="29841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863" y="758429"/>
            <a:ext cx="7494871" cy="855858"/>
          </a:xfrm>
        </p:spPr>
        <p:txBody>
          <a:bodyPr>
            <a:noAutofit/>
          </a:bodyPr>
          <a:lstStyle/>
          <a:p>
            <a:r>
              <a:rPr lang="fr-CH" sz="2700" u="sng" dirty="0">
                <a:solidFill>
                  <a:srgbClr val="FF0000"/>
                </a:solidFill>
                <a:latin typeface="Garamond"/>
                <a:cs typeface="Garamond"/>
              </a:rPr>
              <a:t>Goal of High Luminosity LHC (HL-LHC):</a:t>
            </a:r>
            <a:endParaRPr lang="en-GB" sz="2700" u="sng" dirty="0">
              <a:solidFill>
                <a:srgbClr val="FF0000"/>
              </a:solidFill>
              <a:latin typeface="Garamond"/>
              <a:cs typeface="Garamond"/>
            </a:endParaRPr>
          </a:p>
        </p:txBody>
      </p:sp>
      <p:sp>
        <p:nvSpPr>
          <p:cNvPr id="3" name="Rectangle 2"/>
          <p:cNvSpPr>
            <a:spLocks noChangeArrowheads="1"/>
          </p:cNvSpPr>
          <p:nvPr/>
        </p:nvSpPr>
        <p:spPr bwMode="auto">
          <a:xfrm>
            <a:off x="1133311" y="718751"/>
            <a:ext cx="155936" cy="3456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342900"/>
            <a:endParaRPr lang="en-GB" sz="1350">
              <a:solidFill>
                <a:prstClr val="black"/>
              </a:solidFill>
              <a:latin typeface="Arial"/>
            </a:endParaRPr>
          </a:p>
        </p:txBody>
      </p:sp>
      <p:sp>
        <p:nvSpPr>
          <p:cNvPr id="5" name="Rectangle 5"/>
          <p:cNvSpPr>
            <a:spLocks noChangeArrowheads="1"/>
          </p:cNvSpPr>
          <p:nvPr/>
        </p:nvSpPr>
        <p:spPr bwMode="auto">
          <a:xfrm>
            <a:off x="1133311" y="718751"/>
            <a:ext cx="155936" cy="3456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342900"/>
            <a:endParaRPr lang="en-GB" sz="1350">
              <a:solidFill>
                <a:prstClr val="black"/>
              </a:solidFill>
              <a:latin typeface="Arial"/>
            </a:endParaRPr>
          </a:p>
        </p:txBody>
      </p:sp>
      <p:sp>
        <p:nvSpPr>
          <p:cNvPr id="4" name="TextBox 3"/>
          <p:cNvSpPr txBox="1"/>
          <p:nvPr/>
        </p:nvSpPr>
        <p:spPr>
          <a:xfrm>
            <a:off x="0" y="1720758"/>
            <a:ext cx="9143999" cy="4026743"/>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342900"/>
            <a:r>
              <a:rPr lang="en-GB" sz="1350" dirty="0">
                <a:solidFill>
                  <a:prstClr val="black"/>
                </a:solidFill>
                <a:latin typeface="Arial"/>
              </a:rPr>
              <a:t>	</a:t>
            </a:r>
            <a:r>
              <a:rPr lang="en-GB" dirty="0">
                <a:solidFill>
                  <a:prstClr val="black"/>
                </a:solidFill>
                <a:latin typeface="Arial"/>
              </a:rPr>
              <a:t>The main objective of the Hl-LHC is to determine and build a hardware  configuration </a:t>
            </a:r>
          </a:p>
          <a:p>
            <a:pPr defTabSz="342900"/>
            <a:r>
              <a:rPr lang="en-GB" dirty="0">
                <a:solidFill>
                  <a:prstClr val="black"/>
                </a:solidFill>
                <a:latin typeface="Arial"/>
              </a:rPr>
              <a:t>       and a set of beam parameters that will allow the LHC to reach the following targets:</a:t>
            </a:r>
          </a:p>
          <a:p>
            <a:pPr defTabSz="342900"/>
            <a:endParaRPr lang="en-GB" sz="1350" dirty="0">
              <a:solidFill>
                <a:prstClr val="black"/>
              </a:solidFill>
              <a:latin typeface="Arial"/>
            </a:endParaRPr>
          </a:p>
          <a:p>
            <a:pPr defTabSz="342900">
              <a:spcAft>
                <a:spcPts val="1350"/>
              </a:spcAft>
            </a:pPr>
            <a:r>
              <a:rPr lang="en-GB" dirty="0">
                <a:solidFill>
                  <a:prstClr val="black"/>
                </a:solidFill>
                <a:latin typeface="Arial"/>
              </a:rPr>
              <a:t>Prepare machine for operation beyond 2025 and up to </a:t>
            </a:r>
            <a:r>
              <a:rPr lang="en-GB" b="1" dirty="0">
                <a:solidFill>
                  <a:prstClr val="black"/>
                </a:solidFill>
                <a:latin typeface="Arial"/>
              </a:rPr>
              <a:t>2040</a:t>
            </a:r>
            <a:endParaRPr lang="en-GB" dirty="0">
              <a:solidFill>
                <a:prstClr val="black"/>
              </a:solidFill>
              <a:latin typeface="Arial"/>
            </a:endParaRPr>
          </a:p>
          <a:p>
            <a:pPr defTabSz="342900">
              <a:spcAft>
                <a:spcPts val="1350"/>
              </a:spcAft>
            </a:pPr>
            <a:r>
              <a:rPr lang="en-GB" dirty="0">
                <a:solidFill>
                  <a:prstClr val="black"/>
                </a:solidFill>
                <a:latin typeface="Arial"/>
              </a:rPr>
              <a:t>Devise beam parameters and operation scenarios for:</a:t>
            </a:r>
          </a:p>
          <a:p>
            <a:pPr defTabSz="342900"/>
            <a:r>
              <a:rPr lang="en-GB" dirty="0">
                <a:solidFill>
                  <a:prstClr val="black"/>
                </a:solidFill>
                <a:latin typeface="Arial"/>
              </a:rPr>
              <a:t>	# enabling at total integrated luminosity of </a:t>
            </a:r>
            <a:r>
              <a:rPr lang="en-GB" b="1" dirty="0">
                <a:solidFill>
                  <a:prstClr val="black"/>
                </a:solidFill>
                <a:latin typeface="Arial"/>
              </a:rPr>
              <a:t>3000 fb</a:t>
            </a:r>
            <a:r>
              <a:rPr lang="en-GB" b="1" baseline="30000" dirty="0">
                <a:solidFill>
                  <a:prstClr val="black"/>
                </a:solidFill>
                <a:latin typeface="Arial"/>
              </a:rPr>
              <a:t>-1</a:t>
            </a:r>
            <a:r>
              <a:rPr lang="en-GB" dirty="0">
                <a:solidFill>
                  <a:prstClr val="black"/>
                </a:solidFill>
                <a:latin typeface="Arial"/>
              </a:rPr>
              <a:t> </a:t>
            </a:r>
          </a:p>
          <a:p>
            <a:pPr defTabSz="342900"/>
            <a:r>
              <a:rPr lang="en-GB" dirty="0">
                <a:solidFill>
                  <a:prstClr val="black"/>
                </a:solidFill>
                <a:latin typeface="Arial"/>
              </a:rPr>
              <a:t>	  </a:t>
            </a:r>
          </a:p>
          <a:p>
            <a:pPr lvl="2" defTabSz="342900">
              <a:spcAft>
                <a:spcPts val="1350"/>
              </a:spcAft>
            </a:pPr>
            <a:r>
              <a:rPr lang="en-GB" dirty="0">
                <a:solidFill>
                  <a:prstClr val="black"/>
                </a:solidFill>
                <a:latin typeface="Arial"/>
              </a:rPr>
              <a:t>	</a:t>
            </a:r>
            <a:r>
              <a:rPr lang="en-GB" sz="2000" dirty="0">
                <a:solidFill>
                  <a:prstClr val="black"/>
                </a:solidFill>
                <a:latin typeface="Arial"/>
              </a:rPr>
              <a:t># implying an integrated luminosity of </a:t>
            </a:r>
            <a:r>
              <a:rPr lang="en-GB" sz="2000" b="1" dirty="0">
                <a:solidFill>
                  <a:prstClr val="black"/>
                </a:solidFill>
                <a:latin typeface="Arial"/>
              </a:rPr>
              <a:t>250 fb</a:t>
            </a:r>
            <a:r>
              <a:rPr lang="en-GB" sz="2000" b="1" baseline="30000" dirty="0">
                <a:solidFill>
                  <a:prstClr val="black"/>
                </a:solidFill>
                <a:latin typeface="Arial"/>
              </a:rPr>
              <a:t>-1</a:t>
            </a:r>
            <a:r>
              <a:rPr lang="en-GB" sz="2000" b="1" dirty="0">
                <a:solidFill>
                  <a:prstClr val="black"/>
                </a:solidFill>
                <a:latin typeface="Arial"/>
              </a:rPr>
              <a:t> per year</a:t>
            </a:r>
            <a:r>
              <a:rPr lang="en-GB" sz="2000" dirty="0">
                <a:solidFill>
                  <a:prstClr val="black"/>
                </a:solidFill>
                <a:latin typeface="Arial"/>
              </a:rPr>
              <a:t>, </a:t>
            </a:r>
          </a:p>
          <a:p>
            <a:pPr lvl="2" defTabSz="342900">
              <a:spcAft>
                <a:spcPts val="1350"/>
              </a:spcAft>
            </a:pPr>
            <a:r>
              <a:rPr lang="en-GB" sz="2000" dirty="0">
                <a:solidFill>
                  <a:prstClr val="black"/>
                </a:solidFill>
                <a:latin typeface="Arial"/>
              </a:rPr>
              <a:t>	# design </a:t>
            </a:r>
            <a:r>
              <a:rPr lang="en-GB" sz="2000" dirty="0" err="1">
                <a:solidFill>
                  <a:prstClr val="black"/>
                </a:solidFill>
                <a:latin typeface="Arial"/>
              </a:rPr>
              <a:t>oper</a:t>
            </a:r>
            <a:r>
              <a:rPr lang="en-GB" sz="2000" dirty="0">
                <a:solidFill>
                  <a:prstClr val="black"/>
                </a:solidFill>
                <a:latin typeface="Arial"/>
              </a:rPr>
              <a:t>. for </a:t>
            </a:r>
            <a:r>
              <a:rPr lang="en-GB" sz="2000" b="1" dirty="0">
                <a:solidFill>
                  <a:prstClr val="black"/>
                </a:solidFill>
                <a:latin typeface="Symbol" charset="2"/>
                <a:cs typeface="Symbol" charset="2"/>
              </a:rPr>
              <a:t>m ≤ </a:t>
            </a:r>
            <a:r>
              <a:rPr lang="en-GB" sz="2000" b="1" dirty="0">
                <a:solidFill>
                  <a:prstClr val="black"/>
                </a:solidFill>
                <a:latin typeface="Arial"/>
              </a:rPr>
              <a:t>140 </a:t>
            </a:r>
            <a:r>
              <a:rPr lang="en-GB" sz="2000" dirty="0">
                <a:solidFill>
                  <a:prstClr val="black"/>
                </a:solidFill>
                <a:latin typeface="Arial"/>
              </a:rPr>
              <a:t>(</a:t>
            </a:r>
            <a:r>
              <a:rPr lang="en-GB" sz="2000" dirty="0">
                <a:solidFill>
                  <a:prstClr val="black"/>
                </a:solidFill>
                <a:latin typeface="Arial"/>
                <a:sym typeface="Wingdings"/>
              </a:rPr>
              <a:t> </a:t>
            </a:r>
            <a:r>
              <a:rPr lang="en-GB" sz="2000" dirty="0">
                <a:solidFill>
                  <a:prstClr val="black"/>
                </a:solidFill>
                <a:latin typeface="Arial"/>
              </a:rPr>
              <a:t>peak luminosity </a:t>
            </a:r>
            <a:r>
              <a:rPr lang="en-GB" sz="2000" b="1" dirty="0">
                <a:solidFill>
                  <a:prstClr val="black"/>
                </a:solidFill>
                <a:latin typeface="Arial"/>
              </a:rPr>
              <a:t>5 10</a:t>
            </a:r>
            <a:r>
              <a:rPr lang="en-GB" sz="2000" b="1" baseline="30000" dirty="0">
                <a:solidFill>
                  <a:prstClr val="black"/>
                </a:solidFill>
                <a:latin typeface="Arial"/>
              </a:rPr>
              <a:t>34</a:t>
            </a:r>
            <a:r>
              <a:rPr lang="en-GB" sz="2000" b="1" dirty="0">
                <a:solidFill>
                  <a:prstClr val="black"/>
                </a:solidFill>
                <a:latin typeface="Arial"/>
              </a:rPr>
              <a:t> cm</a:t>
            </a:r>
            <a:r>
              <a:rPr lang="en-GB" sz="2000" b="1" baseline="30000" dirty="0">
                <a:solidFill>
                  <a:prstClr val="black"/>
                </a:solidFill>
                <a:latin typeface="Arial"/>
              </a:rPr>
              <a:t>-2 </a:t>
            </a:r>
            <a:r>
              <a:rPr lang="en-GB" sz="2000" b="1" dirty="0">
                <a:solidFill>
                  <a:prstClr val="black"/>
                </a:solidFill>
                <a:latin typeface="Arial"/>
              </a:rPr>
              <a:t>s</a:t>
            </a:r>
            <a:r>
              <a:rPr lang="en-GB" sz="2000" b="1" baseline="30000" dirty="0">
                <a:solidFill>
                  <a:prstClr val="black"/>
                </a:solidFill>
                <a:latin typeface="Arial"/>
              </a:rPr>
              <a:t>-1</a:t>
            </a:r>
            <a:r>
              <a:rPr lang="en-GB" sz="2000" dirty="0">
                <a:solidFill>
                  <a:prstClr val="black"/>
                </a:solidFill>
                <a:latin typeface="Arial"/>
              </a:rPr>
              <a:t>)</a:t>
            </a:r>
          </a:p>
          <a:p>
            <a:pPr marL="1714500" lvl="4" indent="-342900" defTabSz="342900">
              <a:spcAft>
                <a:spcPts val="900"/>
              </a:spcAft>
              <a:buFont typeface="Wingdings" charset="0"/>
              <a:buChar char="è"/>
            </a:pPr>
            <a:r>
              <a:rPr lang="en-GB" sz="2000" dirty="0">
                <a:solidFill>
                  <a:srgbClr val="008000"/>
                </a:solidFill>
                <a:latin typeface="Arial"/>
                <a:sym typeface="Wingdings"/>
              </a:rPr>
              <a:t>Operation with levelled luminosity!</a:t>
            </a:r>
            <a:endParaRPr lang="en-GB" sz="2000" dirty="0">
              <a:solidFill>
                <a:srgbClr val="008000"/>
              </a:solidFill>
              <a:latin typeface="Arial"/>
            </a:endParaRPr>
          </a:p>
          <a:p>
            <a:pPr marL="257175" indent="-257175" defTabSz="342900">
              <a:buFont typeface="Wingdings" charset="0"/>
              <a:buChar char="è"/>
            </a:pPr>
            <a:r>
              <a:rPr lang="en-GB" sz="2000" dirty="0">
                <a:solidFill>
                  <a:srgbClr val="FF0000"/>
                </a:solidFill>
                <a:latin typeface="Arial"/>
              </a:rPr>
              <a:t>High machine efficiency and reliability are key upgrade ingredients!</a:t>
            </a:r>
          </a:p>
        </p:txBody>
      </p:sp>
      <p:sp>
        <p:nvSpPr>
          <p:cNvPr id="10" name="Curved Left Arrow 9"/>
          <p:cNvSpPr/>
          <p:nvPr/>
        </p:nvSpPr>
        <p:spPr>
          <a:xfrm>
            <a:off x="8202430" y="3975760"/>
            <a:ext cx="396607" cy="853005"/>
          </a:xfrm>
          <a:prstGeom prst="curved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black"/>
              </a:solidFill>
              <a:latin typeface="Arial"/>
            </a:endParaRPr>
          </a:p>
        </p:txBody>
      </p:sp>
      <p:pic>
        <p:nvPicPr>
          <p:cNvPr id="6" name="Picture 5" descr="Screen Shot 2015-11-20 at 13.52.4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548" y="1329708"/>
            <a:ext cx="3497817" cy="2499424"/>
          </a:xfrm>
          <a:prstGeom prst="rect">
            <a:avLst/>
          </a:prstGeom>
        </p:spPr>
      </p:pic>
      <p:pic>
        <p:nvPicPr>
          <p:cNvPr id="8" name="Picture 7" descr="Screen Shot 2015-11-20 at 13.52.5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0234" y="1361197"/>
            <a:ext cx="3395047" cy="2436445"/>
          </a:xfrm>
          <a:prstGeom prst="rect">
            <a:avLst/>
          </a:prstGeom>
        </p:spPr>
      </p:pic>
      <p:sp>
        <p:nvSpPr>
          <p:cNvPr id="9" name="TextBox 8"/>
          <p:cNvSpPr txBox="1"/>
          <p:nvPr/>
        </p:nvSpPr>
        <p:spPr>
          <a:xfrm>
            <a:off x="2465476" y="3478509"/>
            <a:ext cx="943836" cy="300082"/>
          </a:xfrm>
          <a:prstGeom prst="rect">
            <a:avLst/>
          </a:prstGeom>
          <a:noFill/>
        </p:spPr>
        <p:txBody>
          <a:bodyPr wrap="square" rtlCol="0">
            <a:spAutoFit/>
          </a:bodyPr>
          <a:lstStyle/>
          <a:p>
            <a:pPr defTabSz="342900"/>
            <a:r>
              <a:rPr lang="en-US" sz="1350" dirty="0">
                <a:solidFill>
                  <a:prstClr val="white"/>
                </a:solidFill>
                <a:latin typeface="Arial"/>
              </a:rPr>
              <a:t>5 events</a:t>
            </a:r>
          </a:p>
        </p:txBody>
      </p:sp>
      <p:sp>
        <p:nvSpPr>
          <p:cNvPr id="14" name="TextBox 13"/>
          <p:cNvSpPr txBox="1"/>
          <p:nvPr/>
        </p:nvSpPr>
        <p:spPr>
          <a:xfrm>
            <a:off x="5967018" y="3321301"/>
            <a:ext cx="781481" cy="507831"/>
          </a:xfrm>
          <a:prstGeom prst="rect">
            <a:avLst/>
          </a:prstGeom>
          <a:noFill/>
        </p:spPr>
        <p:txBody>
          <a:bodyPr wrap="square" rtlCol="0">
            <a:spAutoFit/>
          </a:bodyPr>
          <a:lstStyle/>
          <a:p>
            <a:pPr algn="ctr" defTabSz="342900"/>
            <a:r>
              <a:rPr lang="en-US" sz="1350" dirty="0">
                <a:solidFill>
                  <a:prstClr val="white"/>
                </a:solidFill>
                <a:latin typeface="Arial"/>
              </a:rPr>
              <a:t>400 </a:t>
            </a:r>
          </a:p>
          <a:p>
            <a:pPr algn="ctr" defTabSz="342900"/>
            <a:r>
              <a:rPr lang="en-US" sz="1350" dirty="0">
                <a:solidFill>
                  <a:prstClr val="white"/>
                </a:solidFill>
                <a:latin typeface="Arial"/>
              </a:rPr>
              <a:t>events</a:t>
            </a:r>
          </a:p>
        </p:txBody>
      </p:sp>
      <p:sp>
        <p:nvSpPr>
          <p:cNvPr id="13" name="Slide Number Placeholder 1"/>
          <p:cNvSpPr>
            <a:spLocks noGrp="1"/>
          </p:cNvSpPr>
          <p:nvPr>
            <p:ph type="sldNum" sz="quarter" idx="4"/>
          </p:nvPr>
        </p:nvSpPr>
        <p:spPr>
          <a:xfrm>
            <a:off x="8870744" y="6470251"/>
            <a:ext cx="396137" cy="387749"/>
          </a:xfrm>
        </p:spPr>
        <p:txBody>
          <a:bodyPr/>
          <a:lstStyle/>
          <a:p>
            <a:pPr algn="l" defTabSz="342900"/>
            <a:fld id="{0FA004B2-1541-5046-B6F2-22AF56585712}" type="slidenum">
              <a:rPr lang="en-US" sz="1350" b="0">
                <a:solidFill>
                  <a:srgbClr val="000000"/>
                </a:solidFill>
                <a:latin typeface="Arial"/>
              </a:rPr>
              <a:pPr algn="l" defTabSz="342900"/>
              <a:t>9</a:t>
            </a:fld>
            <a:endParaRPr lang="en-US" sz="1350" b="0" dirty="0">
              <a:solidFill>
                <a:srgbClr val="000000"/>
              </a:solidFill>
              <a:latin typeface="Arial"/>
            </a:endParaRPr>
          </a:p>
        </p:txBody>
      </p:sp>
      <p:sp>
        <p:nvSpPr>
          <p:cNvPr id="17" name="Rectangle 16">
            <a:extLst>
              <a:ext uri="{FF2B5EF4-FFF2-40B4-BE49-F238E27FC236}">
                <a16:creationId xmlns:a16="http://schemas.microsoft.com/office/drawing/2014/main" id="{69F00C4E-E9CD-CC49-A168-8BFC16D298BF}"/>
              </a:ext>
            </a:extLst>
          </p:cNvPr>
          <p:cNvSpPr/>
          <p:nvPr/>
        </p:nvSpPr>
        <p:spPr>
          <a:xfrm>
            <a:off x="974547" y="3862700"/>
            <a:ext cx="7080733" cy="1424003"/>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dirty="0">
                <a:solidFill>
                  <a:prstClr val="white"/>
                </a:solidFill>
                <a:latin typeface="Arial"/>
              </a:rPr>
              <a:t>Need to overcome several limitations in the existing LHC machine!!!</a:t>
            </a:r>
          </a:p>
        </p:txBody>
      </p:sp>
      <p:sp>
        <p:nvSpPr>
          <p:cNvPr id="15" name="Curved Left Arrow 14">
            <a:extLst>
              <a:ext uri="{FF2B5EF4-FFF2-40B4-BE49-F238E27FC236}">
                <a16:creationId xmlns:a16="http://schemas.microsoft.com/office/drawing/2014/main" id="{743B0963-0C3C-524A-8E12-C3ED64FAA736}"/>
              </a:ext>
            </a:extLst>
          </p:cNvPr>
          <p:cNvSpPr/>
          <p:nvPr/>
        </p:nvSpPr>
        <p:spPr>
          <a:xfrm rot="10800000">
            <a:off x="577941" y="3975761"/>
            <a:ext cx="396607" cy="853005"/>
          </a:xfrm>
          <a:prstGeom prst="curved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black"/>
              </a:solidFill>
              <a:latin typeface="Arial"/>
            </a:endParaRPr>
          </a:p>
        </p:txBody>
      </p:sp>
    </p:spTree>
    <p:extLst>
      <p:ext uri="{BB962C8B-B14F-4D97-AF65-F5344CB8AC3E}">
        <p14:creationId xmlns:p14="http://schemas.microsoft.com/office/powerpoint/2010/main" val="160362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dissolv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dissolve">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dissolv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dissolv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dissolv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Effect transition="in" filter="dissolve">
                                      <p:cBhvr>
                                        <p:cTn id="43" dur="500"/>
                                        <p:tgtEl>
                                          <p:spTgt spid="4">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dissolve">
                                      <p:cBhvr>
                                        <p:cTn id="48" dur="500"/>
                                        <p:tgtEl>
                                          <p:spTgt spid="10"/>
                                        </p:tgtEl>
                                      </p:cBhvr>
                                    </p:animEffect>
                                  </p:childTnLst>
                                </p:cTn>
                              </p:par>
                            </p:childTnLst>
                          </p:cTn>
                        </p:par>
                        <p:par>
                          <p:cTn id="49" fill="hold">
                            <p:stCondLst>
                              <p:cond delay="500"/>
                            </p:stCondLst>
                            <p:childTnLst>
                              <p:par>
                                <p:cTn id="50" presetID="9"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dissolve">
                                      <p:cBhvr>
                                        <p:cTn id="57" dur="500"/>
                                        <p:tgtEl>
                                          <p:spTgt spid="4">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Effect transition="in" filter="dissolve">
                                      <p:cBhvr>
                                        <p:cTn id="62" dur="500"/>
                                        <p:tgtEl>
                                          <p:spTgt spid="4">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dissolve">
                                      <p:cBhvr>
                                        <p:cTn id="6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4" grpId="0"/>
      <p:bldP spid="17" grpId="0" animBg="1"/>
      <p:bldP spid="15"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553D58-F42B-43B9-BDA1-90638D0CBA0D}">
  <ds:schemaRefs>
    <ds:schemaRef ds:uri="http://purl.org/dc/elements/1.1/"/>
    <ds:schemaRef ds:uri="http://purl.org/dc/dcmitype/"/>
    <ds:schemaRef ds:uri="http://purl.org/dc/terms/"/>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7ED259-6AEE-4E24-A95A-9729541A61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221838</TotalTime>
  <Words>5261</Words>
  <Application>Microsoft Macintosh PowerPoint</Application>
  <PresentationFormat>On-screen Show (4:3)</PresentationFormat>
  <Paragraphs>1004</Paragraphs>
  <Slides>66</Slides>
  <Notes>34</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88" baseType="lpstr">
      <vt:lpstr>Arial Unicode MS</vt:lpstr>
      <vt:lpstr>ＭＳ Ｐゴシック</vt:lpstr>
      <vt:lpstr>PingFangSC-Regular</vt:lpstr>
      <vt:lpstr>Arial</vt:lpstr>
      <vt:lpstr>Arial Narrow</vt:lpstr>
      <vt:lpstr>Calibri</vt:lpstr>
      <vt:lpstr>Cambria Math</vt:lpstr>
      <vt:lpstr>Comic Sans MS</vt:lpstr>
      <vt:lpstr>Constantia</vt:lpstr>
      <vt:lpstr>Garamond</vt:lpstr>
      <vt:lpstr>Garamond (Headings)</vt:lpstr>
      <vt:lpstr>Gill Sans</vt:lpstr>
      <vt:lpstr>Gill Sans Light</vt:lpstr>
      <vt:lpstr>Lucida Grande</vt:lpstr>
      <vt:lpstr>Mangal</vt:lpstr>
      <vt:lpstr>Monotype Sorts</vt:lpstr>
      <vt:lpstr>Symbol</vt:lpstr>
      <vt:lpstr>Times</vt:lpstr>
      <vt:lpstr>Times New Roman</vt:lpstr>
      <vt:lpstr>Wingdings</vt:lpstr>
      <vt:lpstr>Thème Office</vt:lpstr>
      <vt:lpstr>Equation</vt:lpstr>
      <vt:lpstr>LHC and future high-energy circular colliders</vt:lpstr>
      <vt:lpstr>Introduction: LHC Performance Goals</vt:lpstr>
      <vt:lpstr>PowerPoint Presentation</vt:lpstr>
      <vt:lpstr>PowerPoint Presentation</vt:lpstr>
      <vt:lpstr>PowerPoint Presentation</vt:lpstr>
      <vt:lpstr>Machine Efficiency</vt:lpstr>
      <vt:lpstr>LHC Performance</vt:lpstr>
      <vt:lpstr>Higgs Discovery in July 2012 and 2013 Nobel Price for the  Brout – Englert – Higgs mechanism </vt:lpstr>
      <vt:lpstr>Goal of High Luminosity LHC (HL-LHC):</vt:lpstr>
      <vt:lpstr>Luminosity Limitation: Debris from the IP Radiation damage to magnets at 300 fb-1</vt:lpstr>
      <vt:lpstr>HL-LHC technical bottleneck: Radiation damage to triplet magnets</vt:lpstr>
      <vt:lpstr>SC Magnet  Technology</vt:lpstr>
      <vt:lpstr>PowerPoint Presentation</vt:lpstr>
      <vt:lpstr>PowerPoint Presentation</vt:lpstr>
      <vt:lpstr>PowerPoint Presentation</vt:lpstr>
      <vt:lpstr>PowerPoint Presentation</vt:lpstr>
      <vt:lpstr>HL-LHC Challenges: Crossing Angle I</vt:lpstr>
      <vt:lpstr>HL-LHC Upgrade Ingredients: Crab Cavities</vt:lpstr>
      <vt:lpstr>HL-LHC cavity designs</vt:lpstr>
      <vt:lpstr>PowerPoint Presentation</vt:lpstr>
      <vt:lpstr>First proton crabbing ever!</vt:lpstr>
      <vt:lpstr>IR1 &amp; IR5 Civil Engineering:</vt:lpstr>
      <vt:lpstr>IR1 &amp; IR5 Underground Civil Engineering: almost complete!</vt:lpstr>
      <vt:lpstr>Beyond HL-LHC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Future Circular Collider Projects </vt:lpstr>
      <vt:lpstr>Reserve Transparencies</vt:lpstr>
      <vt:lpstr>PowerPoint Presentation</vt:lpstr>
      <vt:lpstr>PowerPoint Presentation</vt:lpstr>
      <vt:lpstr>SC Magnet  Technology</vt:lpstr>
      <vt:lpstr>Muon Collider Concept:</vt:lpstr>
      <vt:lpstr>PowerPoint Presentation</vt:lpstr>
      <vt:lpstr>Introduction: the LHC is a Synchrotron</vt:lpstr>
      <vt:lpstr>Introduction: the LHC is a Synchrotron</vt:lpstr>
      <vt:lpstr>Introduction: Magnet Technology</vt:lpstr>
      <vt:lpstr>PowerPoint Presentation</vt:lpstr>
      <vt:lpstr>PowerPoint Presentation</vt:lpstr>
      <vt:lpstr>LHC Timeline I</vt:lpstr>
      <vt:lpstr>2008 Start-up and Incident: Interconnects</vt:lpstr>
      <vt:lpstr>Magnet Interconnections:</vt:lpstr>
      <vt:lpstr>LHC Timeline I</vt:lpstr>
      <vt:lpstr>LHC Timeline II</vt:lpstr>
      <vt:lpstr>LHC Beam Energy during Run 2</vt:lpstr>
      <vt:lpstr>Run-II: Operation with a well understood machine and with margins for the magnets!</vt:lpstr>
      <vt:lpstr>LHC Timeline IV: HL-LHC</vt:lpstr>
      <vt:lpstr>PowerPoint Presentation</vt:lpstr>
      <vt:lpstr>EIC: eRHIC</vt:lpstr>
      <vt:lpstr>LHeC: A Electron – Hadron Collider</vt:lpstr>
      <vt:lpstr>FCC in China: SppC and CepC</vt:lpstr>
      <vt:lpstr>Introduction: the LHC is a Synchrotron</vt:lpstr>
      <vt:lpstr>An extra boost from the injectors</vt:lpstr>
      <vt:lpstr>PowerPoint Presentation</vt:lpstr>
      <vt:lpstr>LHC Upgrade Goals: Performance optimization</vt:lpstr>
      <vt:lpstr>PowerPoint Presentation</vt:lpstr>
      <vt:lpstr>Baseline upgrades</vt:lpstr>
      <vt:lpstr>RunI operation: 50ns bunch spacing</vt:lpstr>
      <vt:lpstr>PowerPoint Presentation</vt:lpstr>
      <vt:lpstr>Superconducting magnet market</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Oliver Brüning</cp:lastModifiedBy>
  <cp:revision>560</cp:revision>
  <cp:lastPrinted>2014-08-11T04:18:18Z</cp:lastPrinted>
  <dcterms:created xsi:type="dcterms:W3CDTF">2011-12-13T14:40:13Z</dcterms:created>
  <dcterms:modified xsi:type="dcterms:W3CDTF">2021-01-28T09:32:11Z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