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handoutMasterIdLst>
    <p:handoutMasterId r:id="rId14"/>
  </p:handoutMasterIdLst>
  <p:sldIdLst>
    <p:sldId id="263" r:id="rId2"/>
    <p:sldId id="383" r:id="rId3"/>
    <p:sldId id="384" r:id="rId4"/>
    <p:sldId id="385" r:id="rId5"/>
    <p:sldId id="386" r:id="rId6"/>
    <p:sldId id="388" r:id="rId7"/>
    <p:sldId id="387" r:id="rId8"/>
    <p:sldId id="389" r:id="rId9"/>
    <p:sldId id="390" r:id="rId10"/>
    <p:sldId id="391" r:id="rId11"/>
    <p:sldId id="366" r:id="rId12"/>
  </p:sldIdLst>
  <p:sldSz cx="9144000" cy="6858000" type="screen4x3"/>
  <p:notesSz cx="6797675" cy="9928225"/>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605" autoAdjust="0"/>
    <p:restoredTop sz="94507" autoAdjust="0"/>
  </p:normalViewPr>
  <p:slideViewPr>
    <p:cSldViewPr snapToObjects="1" showGuides="1">
      <p:cViewPr varScale="1">
        <p:scale>
          <a:sx n="135" d="100"/>
          <a:sy n="135" d="100"/>
        </p:scale>
        <p:origin x="1614" y="120"/>
      </p:cViewPr>
      <p:guideLst>
        <p:guide orient="horz" pos="2160"/>
        <p:guide pos="2880"/>
      </p:guideLst>
    </p:cSldViewPr>
  </p:slideViewPr>
  <p:notesTextViewPr>
    <p:cViewPr>
      <p:scale>
        <a:sx n="3" d="2"/>
        <a:sy n="3" d="2"/>
      </p:scale>
      <p:origin x="0" y="0"/>
    </p:cViewPr>
  </p:notesTextViewPr>
  <p:sorterViewPr>
    <p:cViewPr>
      <p:scale>
        <a:sx n="100" d="100"/>
        <a:sy n="100" d="100"/>
      </p:scale>
      <p:origin x="0" y="-5069"/>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B3F5CDDF-3246-6843-A314-FDDEB3F3DF8E}" type="datetimeFigureOut">
              <a:rPr lang="fr-FR" smtClean="0"/>
              <a:pPr/>
              <a:t>25/11/2020</a:t>
            </a:fld>
            <a:endParaRPr lang="fr-FR"/>
          </a:p>
        </p:txBody>
      </p:sp>
      <p:sp>
        <p:nvSpPr>
          <p:cNvPr id="4" name="Espace réservé du pied de page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4486058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781D8F6D-3354-BF4D-834B-467E3215D30A}" type="datetimeFigureOut">
              <a:rPr lang="fr-FR" smtClean="0"/>
              <a:pPr/>
              <a:t>25/11/2020</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378542121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4127831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34319482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Footer Placeholder 4"/>
          <p:cNvSpPr txBox="1">
            <a:spLocks/>
          </p:cNvSpPr>
          <p:nvPr userDrawn="1"/>
        </p:nvSpPr>
        <p:spPr>
          <a:xfrm>
            <a:off x="1187624" y="6533259"/>
            <a:ext cx="7956376" cy="352125"/>
          </a:xfrm>
          <a:prstGeom prst="rect">
            <a:avLst/>
          </a:prstGeom>
          <a:gradFill flip="none" rotWithShape="1">
            <a:gsLst>
              <a:gs pos="44000">
                <a:srgbClr val="609BB7"/>
              </a:gs>
              <a:gs pos="0">
                <a:schemeClr val="bg1"/>
              </a:gs>
              <a:gs pos="100000">
                <a:schemeClr val="tx2"/>
              </a:gs>
            </a:gsLst>
            <a:lin ang="0" scaled="1"/>
            <a:tileRect/>
          </a:gradFill>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GB" i="1" dirty="0">
              <a:solidFill>
                <a:srgbClr val="FFFF00"/>
              </a:solidFill>
              <a:latin typeface="Cambria Math" panose="02040503050406030204" pitchFamily="18" charset="0"/>
              <a:ea typeface="Cambria Math" panose="02040503050406030204" pitchFamily="18" charset="0"/>
            </a:endParaRPr>
          </a:p>
        </p:txBody>
      </p:sp>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mc:AlternateContent xmlns:mc="http://schemas.openxmlformats.org/markup-compatibility/2006" xmlns:a14="http://schemas.microsoft.com/office/drawing/2010/main">
        <mc:Choice Requires="a14">
          <p:sp>
            <p:nvSpPr>
              <p:cNvPr id="5" name="Footer Placeholder 4"/>
              <p:cNvSpPr txBox="1">
                <a:spLocks/>
              </p:cNvSpPr>
              <p:nvPr userDrawn="1"/>
            </p:nvSpPr>
            <p:spPr>
              <a:xfrm>
                <a:off x="1187624" y="6533259"/>
                <a:ext cx="7956376" cy="352125"/>
              </a:xfrm>
              <a:prstGeom prst="rect">
                <a:avLst/>
              </a:prstGeom>
              <a:gradFill flip="none" rotWithShape="1">
                <a:gsLst>
                  <a:gs pos="44000">
                    <a:srgbClr val="609BB7"/>
                  </a:gs>
                  <a:gs pos="0">
                    <a:schemeClr val="bg1"/>
                  </a:gs>
                  <a:gs pos="100000">
                    <a:schemeClr val="tx2"/>
                  </a:gs>
                </a:gsLst>
                <a:lin ang="0" scaled="1"/>
                <a:tileRect/>
              </a:gradFill>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ea typeface="Cambria Math" panose="02040503050406030204" pitchFamily="18" charset="0"/>
                          </a:rPr>
                        </m:ctrlPr>
                      </m:naryPr>
                      <m:sub/>
                      <m:sup/>
                      <m:e>
                        <m:r>
                          <a:rPr lang="en-GB" i="1" smtClean="0">
                            <a:solidFill>
                              <a:srgbClr val="FFFF00"/>
                            </a:solidFill>
                            <a:latin typeface="Cambria Math" panose="02040503050406030204" pitchFamily="18" charset="0"/>
                            <a:ea typeface="Cambria Math" panose="02040503050406030204" pitchFamily="18" charset="0"/>
                          </a:rPr>
                          <m:t>𝑯𝑳</m:t>
                        </m:r>
                        <m:r>
                          <a:rPr lang="en-GB" i="1" smtClean="0">
                            <a:solidFill>
                              <a:srgbClr val="FFFF00"/>
                            </a:solidFill>
                            <a:latin typeface="Cambria Math" panose="02040503050406030204" pitchFamily="18" charset="0"/>
                            <a:ea typeface="Cambria Math" panose="02040503050406030204" pitchFamily="18" charset="0"/>
                          </a:rPr>
                          <m:t>−</m:t>
                        </m:r>
                        <m:r>
                          <a:rPr lang="en-GB" i="1" smtClean="0">
                            <a:solidFill>
                              <a:srgbClr val="FFFF00"/>
                            </a:solidFill>
                            <a:latin typeface="Cambria Math" panose="02040503050406030204" pitchFamily="18" charset="0"/>
                            <a:ea typeface="Cambria Math" panose="02040503050406030204" pitchFamily="18" charset="0"/>
                          </a:rPr>
                          <m:t>𝑳𝑯𝑪</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𝒊𝒏𝒕𝒆𝒈𝒓𝒂𝒕𝒊𝒐𝒏</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𝒕𝒆𝒂𝒎</m:t>
                        </m:r>
                      </m:e>
                    </m:nary>
                  </m:oMath>
                </a14:m>
                <a:r>
                  <a:rPr lang="en-GB" i="1" dirty="0">
                    <a:solidFill>
                      <a:srgbClr val="FFFF00"/>
                    </a:solidFill>
                    <a:latin typeface="Cambria Math" panose="02040503050406030204" pitchFamily="18" charset="0"/>
                    <a:ea typeface="Cambria Math" panose="02040503050406030204" pitchFamily="18" charset="0"/>
                  </a:rPr>
                  <a:t>: dreams that shape the reality</a:t>
                </a:r>
              </a:p>
            </p:txBody>
          </p:sp>
        </mc:Choice>
        <mc:Fallback xmlns="">
          <p:sp>
            <p:nvSpPr>
              <p:cNvPr id="5" name="Footer Placeholder 4"/>
              <p:cNvSpPr txBox="1">
                <a:spLocks noRot="1" noChangeAspect="1" noMove="1" noResize="1" noEditPoints="1" noAdjustHandles="1" noChangeArrowheads="1" noChangeShapeType="1" noTextEdit="1"/>
              </p:cNvSpPr>
              <p:nvPr userDrawn="1"/>
            </p:nvSpPr>
            <p:spPr>
              <a:xfrm>
                <a:off x="1187624" y="6533259"/>
                <a:ext cx="7956376" cy="352125"/>
              </a:xfrm>
              <a:prstGeom prst="rect">
                <a:avLst/>
              </a:prstGeom>
              <a:blipFill rotWithShape="0">
                <a:blip r:embed="rId2"/>
                <a:stretch>
                  <a:fillRect t="-71930" r="-1149" b="-161404"/>
                </a:stretch>
              </a:blipFill>
            </p:spPr>
            <p:txBody>
              <a:bodyPr/>
              <a:lstStyle/>
              <a:p>
                <a:r>
                  <a:rPr lang="en-GB">
                    <a:noFill/>
                  </a:rPr>
                  <a:t> </a:t>
                </a:r>
              </a:p>
            </p:txBody>
          </p:sp>
        </mc:Fallback>
      </mc:AlternateContent>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a:prstGeom prst="rect">
            <a:avLst/>
          </a:prstGeom>
        </p:spPr>
        <p:txBody>
          <a:bodyPr/>
          <a:lstStyle/>
          <a:p>
            <a:r>
              <a:rPr lang="en-GB" noProof="0"/>
              <a:t>F. Sanchez Galan 51th WP8 Meeting, 9 May 2017</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27584" y="2852936"/>
            <a:ext cx="7776864" cy="3672408"/>
          </a:xfrm>
        </p:spPr>
        <p:txBody>
          <a:bodyPr/>
          <a:lstStyle/>
          <a:p>
            <a:r>
              <a:rPr lang="en-GB" sz="2400" dirty="0"/>
              <a:t>Reverse engineering of TAS support jacks</a:t>
            </a:r>
            <a:br>
              <a:rPr lang="en-GB" dirty="0"/>
            </a:br>
            <a:br>
              <a:rPr lang="en-GB" dirty="0"/>
            </a:br>
            <a:br>
              <a:rPr lang="en-GB" dirty="0"/>
            </a:br>
            <a:r>
              <a:rPr lang="es-ES" sz="1800" b="0" i="1" dirty="0"/>
              <a:t>N. Kristensen</a:t>
            </a:r>
            <a:br>
              <a:rPr lang="es-ES" sz="1800" b="0" i="1" dirty="0"/>
            </a:br>
            <a:r>
              <a:rPr lang="es-ES" sz="1800" b="0" i="1" dirty="0"/>
              <a:t>EN-EA-PE</a:t>
            </a:r>
            <a:br>
              <a:rPr lang="es-ES" sz="1800" b="0" i="1" dirty="0"/>
            </a:br>
            <a:br>
              <a:rPr lang="es-ES" sz="1800" b="0" i="1" dirty="0"/>
            </a:br>
            <a:br>
              <a:rPr lang="en-GB" b="0" dirty="0"/>
            </a:br>
            <a:br>
              <a:rPr lang="en-GB" b="0" dirty="0"/>
            </a:br>
            <a:br>
              <a:rPr lang="en-GB" b="0" dirty="0"/>
            </a:br>
            <a:r>
              <a:rPr lang="en-GB" sz="1400" b="0" dirty="0">
                <a:solidFill>
                  <a:schemeClr val="bg2"/>
                </a:solidFill>
              </a:rPr>
              <a:t>95</a:t>
            </a:r>
            <a:r>
              <a:rPr lang="en-GB" sz="1400" b="0" baseline="30000" dirty="0">
                <a:solidFill>
                  <a:schemeClr val="bg2"/>
                </a:solidFill>
              </a:rPr>
              <a:t>th</a:t>
            </a:r>
            <a:r>
              <a:rPr lang="en-GB" sz="1400" b="0" dirty="0">
                <a:solidFill>
                  <a:schemeClr val="bg2"/>
                </a:solidFill>
              </a:rPr>
              <a:t> HL-LHC WP8 Meeting, November 24</a:t>
            </a:r>
            <a:r>
              <a:rPr lang="en-GB" sz="1400" b="0" baseline="30000" dirty="0">
                <a:solidFill>
                  <a:schemeClr val="bg2"/>
                </a:solidFill>
              </a:rPr>
              <a:t>th</a:t>
            </a:r>
            <a:r>
              <a:rPr lang="en-GB" sz="1400" b="0" dirty="0">
                <a:solidFill>
                  <a:schemeClr val="bg2"/>
                </a:solidFill>
              </a:rPr>
              <a:t> 2020</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A8FF-6A85-4B80-B8B9-8613B1CC01B7}"/>
              </a:ext>
            </a:extLst>
          </p:cNvPr>
          <p:cNvSpPr>
            <a:spLocks noGrp="1"/>
          </p:cNvSpPr>
          <p:nvPr>
            <p:ph type="title"/>
          </p:nvPr>
        </p:nvSpPr>
        <p:spPr/>
        <p:txBody>
          <a:bodyPr/>
          <a:lstStyle/>
          <a:p>
            <a:r>
              <a:rPr lang="en-US" dirty="0"/>
              <a:t>What is next?</a:t>
            </a:r>
            <a:endParaRPr lang="en-GB" dirty="0"/>
          </a:p>
        </p:txBody>
      </p:sp>
      <p:sp>
        <p:nvSpPr>
          <p:cNvPr id="4" name="Slide Number Placeholder 3">
            <a:extLst>
              <a:ext uri="{FF2B5EF4-FFF2-40B4-BE49-F238E27FC236}">
                <a16:creationId xmlns:a16="http://schemas.microsoft.com/office/drawing/2014/main" id="{C3BBA3BC-23C6-49F3-BC68-F530237A2B58}"/>
              </a:ext>
            </a:extLst>
          </p:cNvPr>
          <p:cNvSpPr>
            <a:spLocks noGrp="1"/>
          </p:cNvSpPr>
          <p:nvPr>
            <p:ph type="sldNum" sz="quarter" idx="12"/>
          </p:nvPr>
        </p:nvSpPr>
        <p:spPr/>
        <p:txBody>
          <a:bodyPr/>
          <a:lstStyle/>
          <a:p>
            <a:fld id="{BFDCA1C4-9514-7B4F-976F-D92F7E296653}" type="slidenum">
              <a:rPr lang="fr-FR" smtClean="0"/>
              <a:pPr/>
              <a:t>10</a:t>
            </a:fld>
            <a:endParaRPr lang="fr-FR" dirty="0"/>
          </a:p>
        </p:txBody>
      </p:sp>
      <p:sp>
        <p:nvSpPr>
          <p:cNvPr id="5" name="TextBox 4">
            <a:extLst>
              <a:ext uri="{FF2B5EF4-FFF2-40B4-BE49-F238E27FC236}">
                <a16:creationId xmlns:a16="http://schemas.microsoft.com/office/drawing/2014/main" id="{5F2A68FB-523A-489D-9C97-8DC88208E903}"/>
              </a:ext>
            </a:extLst>
          </p:cNvPr>
          <p:cNvSpPr txBox="1"/>
          <p:nvPr/>
        </p:nvSpPr>
        <p:spPr>
          <a:xfrm>
            <a:off x="899592" y="1340768"/>
            <a:ext cx="7917552" cy="1345048"/>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US" sz="1400" dirty="0"/>
              <a:t>A report is being finalized</a:t>
            </a:r>
          </a:p>
          <a:p>
            <a:pPr marL="285750" indent="-285750">
              <a:lnSpc>
                <a:spcPct val="150000"/>
              </a:lnSpc>
              <a:buFont typeface="Arial" panose="020B0604020202020204" pitchFamily="34" charset="0"/>
              <a:buChar char="•"/>
            </a:pPr>
            <a:r>
              <a:rPr lang="en-US" sz="1400" dirty="0"/>
              <a:t>A new version will be designed from the ground up</a:t>
            </a:r>
          </a:p>
          <a:p>
            <a:pPr marL="742950" lvl="1" indent="-285750">
              <a:lnSpc>
                <a:spcPct val="150000"/>
              </a:lnSpc>
              <a:buFont typeface="Arial" panose="020B0604020202020204" pitchFamily="34" charset="0"/>
              <a:buChar char="•"/>
            </a:pPr>
            <a:r>
              <a:rPr lang="en-US" sz="1400" dirty="0"/>
              <a:t>Will rely on the same mechanical principals</a:t>
            </a:r>
          </a:p>
          <a:p>
            <a:pPr marL="742950" lvl="1" indent="-285750">
              <a:lnSpc>
                <a:spcPct val="150000"/>
              </a:lnSpc>
              <a:buFont typeface="Arial" panose="020B0604020202020204" pitchFamily="34" charset="0"/>
              <a:buChar char="•"/>
            </a:pPr>
            <a:r>
              <a:rPr lang="en-US" sz="1400" dirty="0"/>
              <a:t>Will be designed according to ISO standards (standard parts and the metric unit system)</a:t>
            </a:r>
            <a:endParaRPr lang="en-GB" sz="1400" dirty="0"/>
          </a:p>
        </p:txBody>
      </p:sp>
    </p:spTree>
    <p:extLst>
      <p:ext uri="{BB962C8B-B14F-4D97-AF65-F5344CB8AC3E}">
        <p14:creationId xmlns:p14="http://schemas.microsoft.com/office/powerpoint/2010/main" val="27498705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3808" y="1412776"/>
            <a:ext cx="3096344" cy="2592288"/>
          </a:xfrm>
        </p:spPr>
        <p:txBody>
          <a:bodyPr/>
          <a:lstStyle/>
          <a:p>
            <a:pPr algn="just"/>
            <a:r>
              <a:rPr lang="fr-CH" sz="3600" dirty="0" err="1"/>
              <a:t>Thank</a:t>
            </a:r>
            <a:r>
              <a:rPr lang="fr-CH" sz="3600" dirty="0"/>
              <a:t> </a:t>
            </a:r>
            <a:r>
              <a:rPr lang="fr-CH" sz="3600" dirty="0" err="1"/>
              <a:t>you</a:t>
            </a:r>
            <a:endParaRPr lang="en-US" sz="3600" dirty="0"/>
          </a:p>
        </p:txBody>
      </p:sp>
      <p:sp>
        <p:nvSpPr>
          <p:cNvPr id="4" name="Slide Number Placeholder 3"/>
          <p:cNvSpPr>
            <a:spLocks noGrp="1"/>
          </p:cNvSpPr>
          <p:nvPr>
            <p:ph type="sldNum" sz="quarter" idx="12"/>
          </p:nvPr>
        </p:nvSpPr>
        <p:spPr>
          <a:xfrm>
            <a:off x="8676456" y="6356350"/>
            <a:ext cx="360000" cy="360000"/>
          </a:xfrm>
        </p:spPr>
        <p:txBody>
          <a:bodyPr/>
          <a:lstStyle/>
          <a:p>
            <a:fld id="{BFDCA1C4-9514-7B4F-976F-D92F7E296653}" type="slidenum">
              <a:rPr lang="fr-FR" smtClean="0"/>
              <a:pPr/>
              <a:t>11</a:t>
            </a:fld>
            <a:endParaRPr lang="fr-FR" dirty="0"/>
          </a:p>
        </p:txBody>
      </p:sp>
      <p:sp>
        <p:nvSpPr>
          <p:cNvPr id="3" name="TextBox 2">
            <a:extLst>
              <a:ext uri="{FF2B5EF4-FFF2-40B4-BE49-F238E27FC236}">
                <a16:creationId xmlns:a16="http://schemas.microsoft.com/office/drawing/2014/main" id="{EA4F4D09-141D-46AF-A135-5E62E2D2946D}"/>
              </a:ext>
            </a:extLst>
          </p:cNvPr>
          <p:cNvSpPr txBox="1"/>
          <p:nvPr/>
        </p:nvSpPr>
        <p:spPr>
          <a:xfrm>
            <a:off x="2460895" y="3284984"/>
            <a:ext cx="3862169" cy="646331"/>
          </a:xfrm>
          <a:prstGeom prst="rect">
            <a:avLst/>
          </a:prstGeom>
          <a:noFill/>
        </p:spPr>
        <p:txBody>
          <a:bodyPr wrap="square" rtlCol="0">
            <a:spAutoFit/>
          </a:bodyPr>
          <a:lstStyle/>
          <a:p>
            <a:pPr algn="ctr"/>
            <a:r>
              <a:rPr lang="en-US" dirty="0"/>
              <a:t>And thanks to Maria for support and Francisco for insight</a:t>
            </a:r>
            <a:endParaRPr lang="en-GB" dirty="0"/>
          </a:p>
        </p:txBody>
      </p:sp>
    </p:spTree>
    <p:extLst>
      <p:ext uri="{BB962C8B-B14F-4D97-AF65-F5344CB8AC3E}">
        <p14:creationId xmlns:p14="http://schemas.microsoft.com/office/powerpoint/2010/main" val="2398469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FDCA1C4-9514-7B4F-976F-D92F7E296653}" type="slidenum">
              <a:rPr lang="fr-FR" smtClean="0"/>
              <a:pPr/>
              <a:t>2</a:t>
            </a:fld>
            <a:endParaRPr lang="fr-FR" dirty="0"/>
          </a:p>
        </p:txBody>
      </p:sp>
      <p:sp>
        <p:nvSpPr>
          <p:cNvPr id="5" name="Title 1"/>
          <p:cNvSpPr>
            <a:spLocks noGrp="1"/>
          </p:cNvSpPr>
          <p:nvPr>
            <p:ph type="title"/>
          </p:nvPr>
        </p:nvSpPr>
        <p:spPr>
          <a:xfrm>
            <a:off x="612000" y="116632"/>
            <a:ext cx="7920000" cy="432048"/>
          </a:xfrm>
        </p:spPr>
        <p:txBody>
          <a:bodyPr/>
          <a:lstStyle/>
          <a:p>
            <a:r>
              <a:rPr lang="fr-CH" dirty="0" err="1"/>
              <a:t>Why</a:t>
            </a:r>
            <a:r>
              <a:rPr lang="fr-CH" dirty="0"/>
              <a:t> reverse </a:t>
            </a:r>
            <a:r>
              <a:rPr lang="fr-CH" dirty="0" err="1"/>
              <a:t>engineer</a:t>
            </a:r>
            <a:r>
              <a:rPr lang="fr-CH" dirty="0"/>
              <a:t> the support jacks?</a:t>
            </a:r>
            <a:endParaRPr lang="en-US" dirty="0"/>
          </a:p>
        </p:txBody>
      </p:sp>
      <p:sp>
        <p:nvSpPr>
          <p:cNvPr id="3" name="TextBox 2">
            <a:extLst>
              <a:ext uri="{FF2B5EF4-FFF2-40B4-BE49-F238E27FC236}">
                <a16:creationId xmlns:a16="http://schemas.microsoft.com/office/drawing/2014/main" id="{C763C84D-8C0F-4FF2-82E4-814CFCE8D9BB}"/>
              </a:ext>
            </a:extLst>
          </p:cNvPr>
          <p:cNvSpPr txBox="1"/>
          <p:nvPr/>
        </p:nvSpPr>
        <p:spPr>
          <a:xfrm>
            <a:off x="612000" y="980728"/>
            <a:ext cx="5003293" cy="1345048"/>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US" sz="1400" dirty="0"/>
              <a:t>Backlash found in one horizontal support jack</a:t>
            </a:r>
          </a:p>
          <a:p>
            <a:pPr marL="742950" lvl="1" indent="-285750">
              <a:lnSpc>
                <a:spcPct val="150000"/>
              </a:lnSpc>
              <a:buFont typeface="Arial" panose="020B0604020202020204" pitchFamily="34" charset="0"/>
              <a:buChar char="•"/>
            </a:pPr>
            <a:r>
              <a:rPr lang="en-US" sz="1400" dirty="0"/>
              <a:t>Unknown reason causing the backlash</a:t>
            </a:r>
          </a:p>
          <a:p>
            <a:pPr marL="742950" lvl="1" indent="-285750">
              <a:lnSpc>
                <a:spcPct val="150000"/>
              </a:lnSpc>
              <a:buFont typeface="Arial" panose="020B0604020202020204" pitchFamily="34" charset="0"/>
              <a:buChar char="•"/>
            </a:pPr>
            <a:r>
              <a:rPr lang="en-US" sz="1400" dirty="0"/>
              <a:t>Original drawings are only available in 2D</a:t>
            </a:r>
          </a:p>
          <a:p>
            <a:pPr marL="742950" lvl="1" indent="-285750">
              <a:lnSpc>
                <a:spcPct val="150000"/>
              </a:lnSpc>
              <a:buFont typeface="Arial" panose="020B0604020202020204" pitchFamily="34" charset="0"/>
              <a:buChar char="•"/>
            </a:pPr>
            <a:r>
              <a:rPr lang="en-US" sz="1400" dirty="0"/>
              <a:t>3D drawings could help understand the mechanism</a:t>
            </a:r>
          </a:p>
        </p:txBody>
      </p:sp>
      <p:pic>
        <p:nvPicPr>
          <p:cNvPr id="7" name="Picture 6">
            <a:extLst>
              <a:ext uri="{FF2B5EF4-FFF2-40B4-BE49-F238E27FC236}">
                <a16:creationId xmlns:a16="http://schemas.microsoft.com/office/drawing/2014/main" id="{C65BF94B-5917-403C-B11C-F2EA9AE9F261}"/>
              </a:ext>
            </a:extLst>
          </p:cNvPr>
          <p:cNvPicPr>
            <a:picLocks noChangeAspect="1"/>
          </p:cNvPicPr>
          <p:nvPr/>
        </p:nvPicPr>
        <p:blipFill>
          <a:blip r:embed="rId3"/>
          <a:stretch>
            <a:fillRect/>
          </a:stretch>
        </p:blipFill>
        <p:spPr>
          <a:xfrm>
            <a:off x="5076056" y="2690299"/>
            <a:ext cx="3338830" cy="3699470"/>
          </a:xfrm>
          <a:prstGeom prst="rect">
            <a:avLst/>
          </a:prstGeom>
        </p:spPr>
      </p:pic>
      <p:sp>
        <p:nvSpPr>
          <p:cNvPr id="8" name="TextBox 7">
            <a:extLst>
              <a:ext uri="{FF2B5EF4-FFF2-40B4-BE49-F238E27FC236}">
                <a16:creationId xmlns:a16="http://schemas.microsoft.com/office/drawing/2014/main" id="{313813EC-2AA0-4F80-8004-D131855EA1D0}"/>
              </a:ext>
            </a:extLst>
          </p:cNvPr>
          <p:cNvSpPr txBox="1"/>
          <p:nvPr/>
        </p:nvSpPr>
        <p:spPr>
          <a:xfrm>
            <a:off x="650238" y="2780928"/>
            <a:ext cx="5505938" cy="1668214"/>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US" sz="1400" dirty="0"/>
              <a:t>It is considered to manufacture a new support jack</a:t>
            </a:r>
          </a:p>
          <a:p>
            <a:pPr marL="628650" lvl="1" indent="-171450">
              <a:lnSpc>
                <a:spcPct val="150000"/>
              </a:lnSpc>
              <a:buFont typeface="Arial" panose="020B0604020202020204" pitchFamily="34" charset="0"/>
              <a:buChar char="•"/>
            </a:pPr>
            <a:r>
              <a:rPr lang="en-GB" sz="1400" dirty="0"/>
              <a:t>A reverse engineered model of the original could be used as a platform to design a new support jack</a:t>
            </a:r>
          </a:p>
          <a:p>
            <a:pPr marL="628650" lvl="1" indent="-171450">
              <a:lnSpc>
                <a:spcPct val="150000"/>
              </a:lnSpc>
              <a:buFont typeface="Arial" panose="020B0604020202020204" pitchFamily="34" charset="0"/>
              <a:buChar char="•"/>
            </a:pPr>
            <a:r>
              <a:rPr lang="en-GB" sz="1400" dirty="0"/>
              <a:t>An opportunity to take care of any concerns there might exist of the original design</a:t>
            </a:r>
          </a:p>
        </p:txBody>
      </p:sp>
    </p:spTree>
    <p:extLst>
      <p:ext uri="{BB962C8B-B14F-4D97-AF65-F5344CB8AC3E}">
        <p14:creationId xmlns:p14="http://schemas.microsoft.com/office/powerpoint/2010/main" val="31288571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4540FF6-104D-43C2-B5D3-7591EB08FA26}"/>
              </a:ext>
            </a:extLst>
          </p:cNvPr>
          <p:cNvPicPr>
            <a:picLocks noChangeAspect="1"/>
          </p:cNvPicPr>
          <p:nvPr/>
        </p:nvPicPr>
        <p:blipFill>
          <a:blip r:embed="rId2"/>
          <a:stretch>
            <a:fillRect/>
          </a:stretch>
        </p:blipFill>
        <p:spPr>
          <a:xfrm>
            <a:off x="5508104" y="2996952"/>
            <a:ext cx="2886247" cy="2564904"/>
          </a:xfrm>
          <a:prstGeom prst="rect">
            <a:avLst/>
          </a:prstGeom>
        </p:spPr>
      </p:pic>
      <p:sp>
        <p:nvSpPr>
          <p:cNvPr id="2" name="Title 1">
            <a:extLst>
              <a:ext uri="{FF2B5EF4-FFF2-40B4-BE49-F238E27FC236}">
                <a16:creationId xmlns:a16="http://schemas.microsoft.com/office/drawing/2014/main" id="{7559AEAF-E006-4F44-A747-EF6FB8F87475}"/>
              </a:ext>
            </a:extLst>
          </p:cNvPr>
          <p:cNvSpPr>
            <a:spLocks noGrp="1"/>
          </p:cNvSpPr>
          <p:nvPr>
            <p:ph type="title"/>
          </p:nvPr>
        </p:nvSpPr>
        <p:spPr/>
        <p:txBody>
          <a:bodyPr/>
          <a:lstStyle/>
          <a:p>
            <a:r>
              <a:rPr lang="en-US" dirty="0"/>
              <a:t>Challenges faced in the reverse engineering</a:t>
            </a:r>
            <a:endParaRPr lang="en-GB" dirty="0"/>
          </a:p>
        </p:txBody>
      </p:sp>
      <p:sp>
        <p:nvSpPr>
          <p:cNvPr id="4" name="Slide Number Placeholder 3">
            <a:extLst>
              <a:ext uri="{FF2B5EF4-FFF2-40B4-BE49-F238E27FC236}">
                <a16:creationId xmlns:a16="http://schemas.microsoft.com/office/drawing/2014/main" id="{DB2AA30F-AD56-40E7-9A4D-2E9852182FD4}"/>
              </a:ext>
            </a:extLst>
          </p:cNvPr>
          <p:cNvSpPr>
            <a:spLocks noGrp="1"/>
          </p:cNvSpPr>
          <p:nvPr>
            <p:ph type="sldNum" sz="quarter" idx="12"/>
          </p:nvPr>
        </p:nvSpPr>
        <p:spPr/>
        <p:txBody>
          <a:bodyPr/>
          <a:lstStyle/>
          <a:p>
            <a:fld id="{BFDCA1C4-9514-7B4F-976F-D92F7E296653}" type="slidenum">
              <a:rPr lang="fr-FR" smtClean="0"/>
              <a:pPr/>
              <a:t>3</a:t>
            </a:fld>
            <a:endParaRPr lang="fr-FR" dirty="0"/>
          </a:p>
        </p:txBody>
      </p:sp>
      <p:sp>
        <p:nvSpPr>
          <p:cNvPr id="5" name="TextBox 4">
            <a:extLst>
              <a:ext uri="{FF2B5EF4-FFF2-40B4-BE49-F238E27FC236}">
                <a16:creationId xmlns:a16="http://schemas.microsoft.com/office/drawing/2014/main" id="{BE735658-35A0-4C09-9C95-2810C59A88CB}"/>
              </a:ext>
            </a:extLst>
          </p:cNvPr>
          <p:cNvSpPr txBox="1"/>
          <p:nvPr/>
        </p:nvSpPr>
        <p:spPr>
          <a:xfrm>
            <a:off x="612000" y="900007"/>
            <a:ext cx="5832208" cy="231454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400" dirty="0"/>
              <a:t>Designed in America by University of California-Berkeley</a:t>
            </a:r>
          </a:p>
          <a:p>
            <a:pPr marL="742950" lvl="1" indent="-285750">
              <a:lnSpc>
                <a:spcPct val="150000"/>
              </a:lnSpc>
              <a:buFont typeface="Arial" panose="020B0604020202020204" pitchFamily="34" charset="0"/>
              <a:buChar char="•"/>
            </a:pPr>
            <a:r>
              <a:rPr lang="en-US" sz="1400" dirty="0"/>
              <a:t>American dimensioning ex. holes, bearing seats, shaft diameter… (inches)</a:t>
            </a:r>
          </a:p>
          <a:p>
            <a:pPr marL="742950" lvl="1" indent="-285750">
              <a:lnSpc>
                <a:spcPct val="150000"/>
              </a:lnSpc>
              <a:buFont typeface="Arial" panose="020B0604020202020204" pitchFamily="34" charset="0"/>
              <a:buChar char="•"/>
            </a:pPr>
            <a:r>
              <a:rPr lang="en-US" sz="1400" dirty="0"/>
              <a:t>American standard parts, ball bearings, bearings, washers, keys…</a:t>
            </a:r>
          </a:p>
          <a:p>
            <a:pPr marL="742950" lvl="1" indent="-285750">
              <a:lnSpc>
                <a:spcPct val="150000"/>
              </a:lnSpc>
              <a:buFont typeface="Arial" panose="020B0604020202020204" pitchFamily="34" charset="0"/>
              <a:buChar char="•"/>
            </a:pPr>
            <a:r>
              <a:rPr lang="en-US" sz="1400" dirty="0"/>
              <a:t>CERN catalogue and Tracepartsonline.net mainly provide parts for the European metric system</a:t>
            </a:r>
            <a:endParaRPr lang="en-GB" sz="1400" dirty="0"/>
          </a:p>
        </p:txBody>
      </p:sp>
      <p:sp>
        <p:nvSpPr>
          <p:cNvPr id="6" name="TextBox 5">
            <a:extLst>
              <a:ext uri="{FF2B5EF4-FFF2-40B4-BE49-F238E27FC236}">
                <a16:creationId xmlns:a16="http://schemas.microsoft.com/office/drawing/2014/main" id="{CDD2A760-433C-40E4-8746-F6A7F2B424E3}"/>
              </a:ext>
            </a:extLst>
          </p:cNvPr>
          <p:cNvSpPr txBox="1"/>
          <p:nvPr/>
        </p:nvSpPr>
        <p:spPr>
          <a:xfrm>
            <a:off x="612000" y="3132508"/>
            <a:ext cx="5112567" cy="1021883"/>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400" dirty="0"/>
              <a:t>Initially designed in year 2000</a:t>
            </a:r>
          </a:p>
          <a:p>
            <a:pPr marL="742950" lvl="1" indent="-285750">
              <a:lnSpc>
                <a:spcPct val="150000"/>
              </a:lnSpc>
              <a:buFont typeface="Arial" panose="020B0604020202020204" pitchFamily="34" charset="0"/>
              <a:buChar char="•"/>
            </a:pPr>
            <a:r>
              <a:rPr lang="en-US" sz="1400" dirty="0"/>
              <a:t>The  components used in 2000 is not necessarily similar to parts of today (jack screw)</a:t>
            </a:r>
          </a:p>
        </p:txBody>
      </p:sp>
      <p:sp>
        <p:nvSpPr>
          <p:cNvPr id="7" name="TextBox 6">
            <a:extLst>
              <a:ext uri="{FF2B5EF4-FFF2-40B4-BE49-F238E27FC236}">
                <a16:creationId xmlns:a16="http://schemas.microsoft.com/office/drawing/2014/main" id="{B47D6EB8-4461-4841-93EB-9BE8AD8E6F03}"/>
              </a:ext>
            </a:extLst>
          </p:cNvPr>
          <p:cNvSpPr txBox="1"/>
          <p:nvPr/>
        </p:nvSpPr>
        <p:spPr>
          <a:xfrm>
            <a:off x="612000" y="4158000"/>
            <a:ext cx="2736304" cy="307777"/>
          </a:xfrm>
          <a:prstGeom prst="rect">
            <a:avLst/>
          </a:prstGeom>
          <a:noFill/>
        </p:spPr>
        <p:txBody>
          <a:bodyPr wrap="square" rtlCol="0">
            <a:spAutoFit/>
          </a:bodyPr>
          <a:lstStyle/>
          <a:p>
            <a:pPr marL="285750" indent="-285750">
              <a:buFont typeface="Arial" panose="020B0604020202020204" pitchFamily="34" charset="0"/>
              <a:buChar char="•"/>
            </a:pPr>
            <a:r>
              <a:rPr lang="en-US" sz="1400" dirty="0"/>
              <a:t>Three missing drawings</a:t>
            </a:r>
            <a:endParaRPr lang="en-GB" sz="1400" dirty="0"/>
          </a:p>
        </p:txBody>
      </p:sp>
    </p:spTree>
    <p:extLst>
      <p:ext uri="{BB962C8B-B14F-4D97-AF65-F5344CB8AC3E}">
        <p14:creationId xmlns:p14="http://schemas.microsoft.com/office/powerpoint/2010/main" val="2885169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52182-AE5C-4740-9325-FC0EBFCE3CC1}"/>
              </a:ext>
            </a:extLst>
          </p:cNvPr>
          <p:cNvSpPr>
            <a:spLocks noGrp="1"/>
          </p:cNvSpPr>
          <p:nvPr>
            <p:ph type="title"/>
          </p:nvPr>
        </p:nvSpPr>
        <p:spPr/>
        <p:txBody>
          <a:bodyPr/>
          <a:lstStyle/>
          <a:p>
            <a:r>
              <a:rPr lang="en-US" dirty="0"/>
              <a:t>The process of reverse engineering</a:t>
            </a:r>
            <a:endParaRPr lang="en-GB" dirty="0"/>
          </a:p>
        </p:txBody>
      </p:sp>
      <p:sp>
        <p:nvSpPr>
          <p:cNvPr id="4" name="Slide Number Placeholder 3">
            <a:extLst>
              <a:ext uri="{FF2B5EF4-FFF2-40B4-BE49-F238E27FC236}">
                <a16:creationId xmlns:a16="http://schemas.microsoft.com/office/drawing/2014/main" id="{EDEA4839-8D06-41AC-8A75-ECA862B63B66}"/>
              </a:ext>
            </a:extLst>
          </p:cNvPr>
          <p:cNvSpPr>
            <a:spLocks noGrp="1"/>
          </p:cNvSpPr>
          <p:nvPr>
            <p:ph type="sldNum" sz="quarter" idx="12"/>
          </p:nvPr>
        </p:nvSpPr>
        <p:spPr/>
        <p:txBody>
          <a:bodyPr/>
          <a:lstStyle/>
          <a:p>
            <a:fld id="{BFDCA1C4-9514-7B4F-976F-D92F7E296653}" type="slidenum">
              <a:rPr lang="fr-FR" smtClean="0"/>
              <a:pPr/>
              <a:t>4</a:t>
            </a:fld>
            <a:endParaRPr lang="fr-FR" dirty="0"/>
          </a:p>
        </p:txBody>
      </p:sp>
      <p:sp>
        <p:nvSpPr>
          <p:cNvPr id="5" name="TextBox 4">
            <a:extLst>
              <a:ext uri="{FF2B5EF4-FFF2-40B4-BE49-F238E27FC236}">
                <a16:creationId xmlns:a16="http://schemas.microsoft.com/office/drawing/2014/main" id="{BE2C7CEC-BBED-43DD-A17A-97CCE932D0C3}"/>
              </a:ext>
            </a:extLst>
          </p:cNvPr>
          <p:cNvSpPr txBox="1"/>
          <p:nvPr/>
        </p:nvSpPr>
        <p:spPr>
          <a:xfrm>
            <a:off x="971601" y="1196752"/>
            <a:ext cx="7200800" cy="166821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400" dirty="0"/>
              <a:t>Three types of documents/files have been used in the process</a:t>
            </a:r>
          </a:p>
          <a:p>
            <a:pPr marL="742950" lvl="1" indent="-285750">
              <a:lnSpc>
                <a:spcPct val="150000"/>
              </a:lnSpc>
              <a:buFont typeface="Arial" panose="020B0604020202020204" pitchFamily="34" charset="0"/>
              <a:buChar char="•"/>
            </a:pPr>
            <a:r>
              <a:rPr lang="en-US" sz="1400" dirty="0"/>
              <a:t>An Excel document – for overview of the process</a:t>
            </a:r>
          </a:p>
          <a:p>
            <a:pPr marL="742950" lvl="1" indent="-285750">
              <a:lnSpc>
                <a:spcPct val="150000"/>
              </a:lnSpc>
              <a:buFont typeface="Arial" panose="020B0604020202020204" pitchFamily="34" charset="0"/>
              <a:buChar char="•"/>
            </a:pPr>
            <a:r>
              <a:rPr lang="en-GB" sz="1400" dirty="0"/>
              <a:t>A word reporting document – for reporting how every item is reverse </a:t>
            </a:r>
            <a:r>
              <a:rPr lang="en-GB" sz="1400" dirty="0" err="1"/>
              <a:t>enginnered</a:t>
            </a:r>
            <a:r>
              <a:rPr lang="en-GB" sz="1400" dirty="0"/>
              <a:t>, or any complications there might have been</a:t>
            </a:r>
          </a:p>
          <a:p>
            <a:pPr marL="742950" lvl="1" indent="-285750">
              <a:lnSpc>
                <a:spcPct val="150000"/>
              </a:lnSpc>
              <a:buFont typeface="Arial" panose="020B0604020202020204" pitchFamily="34" charset="0"/>
              <a:buChar char="•"/>
            </a:pPr>
            <a:r>
              <a:rPr lang="en-GB" sz="1400" dirty="0"/>
              <a:t>CATIA files – the reverse engineered 3D model itself</a:t>
            </a:r>
          </a:p>
        </p:txBody>
      </p:sp>
      <p:pic>
        <p:nvPicPr>
          <p:cNvPr id="7" name="Picture 6">
            <a:extLst>
              <a:ext uri="{FF2B5EF4-FFF2-40B4-BE49-F238E27FC236}">
                <a16:creationId xmlns:a16="http://schemas.microsoft.com/office/drawing/2014/main" id="{55FD9DA2-071A-4A05-A8D3-2B74A3EB6D59}"/>
              </a:ext>
            </a:extLst>
          </p:cNvPr>
          <p:cNvPicPr>
            <a:picLocks noChangeAspect="1"/>
          </p:cNvPicPr>
          <p:nvPr/>
        </p:nvPicPr>
        <p:blipFill>
          <a:blip r:embed="rId2"/>
          <a:stretch>
            <a:fillRect/>
          </a:stretch>
        </p:blipFill>
        <p:spPr>
          <a:xfrm>
            <a:off x="467544" y="3045720"/>
            <a:ext cx="4520416" cy="3143860"/>
          </a:xfrm>
          <a:prstGeom prst="rect">
            <a:avLst/>
          </a:prstGeom>
        </p:spPr>
      </p:pic>
      <p:pic>
        <p:nvPicPr>
          <p:cNvPr id="9" name="Picture 8">
            <a:extLst>
              <a:ext uri="{FF2B5EF4-FFF2-40B4-BE49-F238E27FC236}">
                <a16:creationId xmlns:a16="http://schemas.microsoft.com/office/drawing/2014/main" id="{26F2EC1D-3A62-4FB3-ABA4-86B51DF3A2D6}"/>
              </a:ext>
            </a:extLst>
          </p:cNvPr>
          <p:cNvPicPr>
            <a:picLocks noChangeAspect="1"/>
          </p:cNvPicPr>
          <p:nvPr/>
        </p:nvPicPr>
        <p:blipFill>
          <a:blip r:embed="rId3"/>
          <a:stretch>
            <a:fillRect/>
          </a:stretch>
        </p:blipFill>
        <p:spPr>
          <a:xfrm>
            <a:off x="5220072" y="3573016"/>
            <a:ext cx="2592288" cy="2205000"/>
          </a:xfrm>
          <a:prstGeom prst="rect">
            <a:avLst/>
          </a:prstGeom>
        </p:spPr>
      </p:pic>
    </p:spTree>
    <p:extLst>
      <p:ext uri="{BB962C8B-B14F-4D97-AF65-F5344CB8AC3E}">
        <p14:creationId xmlns:p14="http://schemas.microsoft.com/office/powerpoint/2010/main" val="1593078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52182-AE5C-4740-9325-FC0EBFCE3CC1}"/>
              </a:ext>
            </a:extLst>
          </p:cNvPr>
          <p:cNvSpPr>
            <a:spLocks noGrp="1"/>
          </p:cNvSpPr>
          <p:nvPr>
            <p:ph type="title"/>
          </p:nvPr>
        </p:nvSpPr>
        <p:spPr/>
        <p:txBody>
          <a:bodyPr/>
          <a:lstStyle/>
          <a:p>
            <a:r>
              <a:rPr lang="en-US" dirty="0"/>
              <a:t>The process of reverse engineering</a:t>
            </a:r>
            <a:endParaRPr lang="en-GB" dirty="0"/>
          </a:p>
        </p:txBody>
      </p:sp>
      <p:sp>
        <p:nvSpPr>
          <p:cNvPr id="4" name="Slide Number Placeholder 3">
            <a:extLst>
              <a:ext uri="{FF2B5EF4-FFF2-40B4-BE49-F238E27FC236}">
                <a16:creationId xmlns:a16="http://schemas.microsoft.com/office/drawing/2014/main" id="{EDEA4839-8D06-41AC-8A75-ECA862B63B66}"/>
              </a:ext>
            </a:extLst>
          </p:cNvPr>
          <p:cNvSpPr>
            <a:spLocks noGrp="1"/>
          </p:cNvSpPr>
          <p:nvPr>
            <p:ph type="sldNum" sz="quarter" idx="12"/>
          </p:nvPr>
        </p:nvSpPr>
        <p:spPr/>
        <p:txBody>
          <a:bodyPr/>
          <a:lstStyle/>
          <a:p>
            <a:fld id="{BFDCA1C4-9514-7B4F-976F-D92F7E296653}" type="slidenum">
              <a:rPr lang="fr-FR" smtClean="0"/>
              <a:pPr/>
              <a:t>5</a:t>
            </a:fld>
            <a:endParaRPr lang="fr-FR" dirty="0"/>
          </a:p>
        </p:txBody>
      </p:sp>
      <p:sp>
        <p:nvSpPr>
          <p:cNvPr id="5" name="TextBox 4">
            <a:extLst>
              <a:ext uri="{FF2B5EF4-FFF2-40B4-BE49-F238E27FC236}">
                <a16:creationId xmlns:a16="http://schemas.microsoft.com/office/drawing/2014/main" id="{BE2C7CEC-BBED-43DD-A17A-97CCE932D0C3}"/>
              </a:ext>
            </a:extLst>
          </p:cNvPr>
          <p:cNvSpPr txBox="1"/>
          <p:nvPr/>
        </p:nvSpPr>
        <p:spPr>
          <a:xfrm>
            <a:off x="971601" y="1196752"/>
            <a:ext cx="7200800" cy="166821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400" dirty="0"/>
              <a:t>Three types of documents/files have been used in the process</a:t>
            </a:r>
          </a:p>
          <a:p>
            <a:pPr marL="742950" lvl="1" indent="-285750">
              <a:lnSpc>
                <a:spcPct val="150000"/>
              </a:lnSpc>
              <a:buFont typeface="Arial" panose="020B0604020202020204" pitchFamily="34" charset="0"/>
              <a:buChar char="•"/>
            </a:pPr>
            <a:r>
              <a:rPr lang="en-US" sz="1400" dirty="0"/>
              <a:t>An Excel document – for overview of the process</a:t>
            </a:r>
          </a:p>
          <a:p>
            <a:pPr marL="742950" lvl="1" indent="-285750">
              <a:lnSpc>
                <a:spcPct val="150000"/>
              </a:lnSpc>
              <a:buFont typeface="Arial" panose="020B0604020202020204" pitchFamily="34" charset="0"/>
              <a:buChar char="•"/>
            </a:pPr>
            <a:r>
              <a:rPr lang="en-GB" sz="1400" dirty="0"/>
              <a:t>A word reporting document – for reporting how every item is reverse </a:t>
            </a:r>
            <a:r>
              <a:rPr lang="en-GB" sz="1400" dirty="0" err="1"/>
              <a:t>enginnered</a:t>
            </a:r>
            <a:r>
              <a:rPr lang="en-GB" sz="1400" dirty="0"/>
              <a:t>, or any complications there might have been</a:t>
            </a:r>
          </a:p>
          <a:p>
            <a:pPr marL="742950" lvl="1" indent="-285750">
              <a:lnSpc>
                <a:spcPct val="150000"/>
              </a:lnSpc>
              <a:buFont typeface="Arial" panose="020B0604020202020204" pitchFamily="34" charset="0"/>
              <a:buChar char="•"/>
            </a:pPr>
            <a:r>
              <a:rPr lang="en-GB" sz="1400" dirty="0"/>
              <a:t>CATIA files – the reverse engineered 3D model itself</a:t>
            </a:r>
          </a:p>
        </p:txBody>
      </p:sp>
      <p:pic>
        <p:nvPicPr>
          <p:cNvPr id="6" name="Picture 5">
            <a:extLst>
              <a:ext uri="{FF2B5EF4-FFF2-40B4-BE49-F238E27FC236}">
                <a16:creationId xmlns:a16="http://schemas.microsoft.com/office/drawing/2014/main" id="{E5A3BEA9-C2F2-4616-82B5-9715C7EBA6E3}"/>
              </a:ext>
            </a:extLst>
          </p:cNvPr>
          <p:cNvPicPr>
            <a:picLocks noChangeAspect="1"/>
          </p:cNvPicPr>
          <p:nvPr/>
        </p:nvPicPr>
        <p:blipFill>
          <a:blip r:embed="rId2"/>
          <a:stretch>
            <a:fillRect/>
          </a:stretch>
        </p:blipFill>
        <p:spPr>
          <a:xfrm>
            <a:off x="1907704" y="3147594"/>
            <a:ext cx="4608512" cy="3074358"/>
          </a:xfrm>
          <a:prstGeom prst="rect">
            <a:avLst/>
          </a:prstGeom>
        </p:spPr>
      </p:pic>
    </p:spTree>
    <p:extLst>
      <p:ext uri="{BB962C8B-B14F-4D97-AF65-F5344CB8AC3E}">
        <p14:creationId xmlns:p14="http://schemas.microsoft.com/office/powerpoint/2010/main" val="9176177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DA65C-8B36-484B-8CFA-F8C8B94922A9}"/>
              </a:ext>
            </a:extLst>
          </p:cNvPr>
          <p:cNvSpPr>
            <a:spLocks noGrp="1"/>
          </p:cNvSpPr>
          <p:nvPr>
            <p:ph type="title"/>
          </p:nvPr>
        </p:nvSpPr>
        <p:spPr/>
        <p:txBody>
          <a:bodyPr/>
          <a:lstStyle/>
          <a:p>
            <a:r>
              <a:rPr lang="en-US" dirty="0"/>
              <a:t>Original 2D model</a:t>
            </a:r>
            <a:endParaRPr lang="en-GB" dirty="0"/>
          </a:p>
        </p:txBody>
      </p:sp>
      <p:sp>
        <p:nvSpPr>
          <p:cNvPr id="4" name="Slide Number Placeholder 3">
            <a:extLst>
              <a:ext uri="{FF2B5EF4-FFF2-40B4-BE49-F238E27FC236}">
                <a16:creationId xmlns:a16="http://schemas.microsoft.com/office/drawing/2014/main" id="{5D4BA283-3C66-42AC-8309-D76A82EE3BA8}"/>
              </a:ext>
            </a:extLst>
          </p:cNvPr>
          <p:cNvSpPr>
            <a:spLocks noGrp="1"/>
          </p:cNvSpPr>
          <p:nvPr>
            <p:ph type="sldNum" sz="quarter" idx="12"/>
          </p:nvPr>
        </p:nvSpPr>
        <p:spPr/>
        <p:txBody>
          <a:bodyPr/>
          <a:lstStyle/>
          <a:p>
            <a:fld id="{BFDCA1C4-9514-7B4F-976F-D92F7E296653}" type="slidenum">
              <a:rPr lang="fr-FR" smtClean="0"/>
              <a:pPr/>
              <a:t>6</a:t>
            </a:fld>
            <a:endParaRPr lang="fr-FR" dirty="0"/>
          </a:p>
        </p:txBody>
      </p:sp>
      <p:pic>
        <p:nvPicPr>
          <p:cNvPr id="6" name="Picture 5">
            <a:extLst>
              <a:ext uri="{FF2B5EF4-FFF2-40B4-BE49-F238E27FC236}">
                <a16:creationId xmlns:a16="http://schemas.microsoft.com/office/drawing/2014/main" id="{48C18552-CC03-4916-A0CB-5975418754D9}"/>
              </a:ext>
            </a:extLst>
          </p:cNvPr>
          <p:cNvPicPr>
            <a:picLocks noChangeAspect="1"/>
          </p:cNvPicPr>
          <p:nvPr/>
        </p:nvPicPr>
        <p:blipFill>
          <a:blip r:embed="rId2"/>
          <a:stretch>
            <a:fillRect/>
          </a:stretch>
        </p:blipFill>
        <p:spPr>
          <a:xfrm>
            <a:off x="980777" y="1304181"/>
            <a:ext cx="7182445" cy="3994934"/>
          </a:xfrm>
          <a:prstGeom prst="rect">
            <a:avLst/>
          </a:prstGeom>
        </p:spPr>
      </p:pic>
    </p:spTree>
    <p:extLst>
      <p:ext uri="{BB962C8B-B14F-4D97-AF65-F5344CB8AC3E}">
        <p14:creationId xmlns:p14="http://schemas.microsoft.com/office/powerpoint/2010/main" val="26845592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045F2-404D-4491-A12C-2445AD72CF43}"/>
              </a:ext>
            </a:extLst>
          </p:cNvPr>
          <p:cNvSpPr>
            <a:spLocks noGrp="1"/>
          </p:cNvSpPr>
          <p:nvPr>
            <p:ph type="title"/>
          </p:nvPr>
        </p:nvSpPr>
        <p:spPr/>
        <p:txBody>
          <a:bodyPr/>
          <a:lstStyle/>
          <a:p>
            <a:r>
              <a:rPr lang="en-US" dirty="0"/>
              <a:t>3D model</a:t>
            </a:r>
            <a:endParaRPr lang="en-GB" dirty="0"/>
          </a:p>
        </p:txBody>
      </p:sp>
      <p:sp>
        <p:nvSpPr>
          <p:cNvPr id="4" name="Slide Number Placeholder 3">
            <a:extLst>
              <a:ext uri="{FF2B5EF4-FFF2-40B4-BE49-F238E27FC236}">
                <a16:creationId xmlns:a16="http://schemas.microsoft.com/office/drawing/2014/main" id="{AE106148-B9A5-4C80-B240-9E2B8521E709}"/>
              </a:ext>
            </a:extLst>
          </p:cNvPr>
          <p:cNvSpPr>
            <a:spLocks noGrp="1"/>
          </p:cNvSpPr>
          <p:nvPr>
            <p:ph type="sldNum" sz="quarter" idx="12"/>
          </p:nvPr>
        </p:nvSpPr>
        <p:spPr/>
        <p:txBody>
          <a:bodyPr/>
          <a:lstStyle/>
          <a:p>
            <a:fld id="{BFDCA1C4-9514-7B4F-976F-D92F7E296653}" type="slidenum">
              <a:rPr lang="fr-FR" smtClean="0"/>
              <a:pPr/>
              <a:t>7</a:t>
            </a:fld>
            <a:endParaRPr lang="fr-FR" dirty="0"/>
          </a:p>
        </p:txBody>
      </p:sp>
      <p:pic>
        <p:nvPicPr>
          <p:cNvPr id="6" name="Picture 5">
            <a:extLst>
              <a:ext uri="{FF2B5EF4-FFF2-40B4-BE49-F238E27FC236}">
                <a16:creationId xmlns:a16="http://schemas.microsoft.com/office/drawing/2014/main" id="{939A2E9F-BB73-4FE4-9AB1-D63B46810BC3}"/>
              </a:ext>
            </a:extLst>
          </p:cNvPr>
          <p:cNvPicPr>
            <a:picLocks noChangeAspect="1"/>
          </p:cNvPicPr>
          <p:nvPr/>
        </p:nvPicPr>
        <p:blipFill>
          <a:blip r:embed="rId2"/>
          <a:stretch>
            <a:fillRect/>
          </a:stretch>
        </p:blipFill>
        <p:spPr>
          <a:xfrm>
            <a:off x="644420" y="1772816"/>
            <a:ext cx="2542096" cy="3189352"/>
          </a:xfrm>
          <a:prstGeom prst="rect">
            <a:avLst/>
          </a:prstGeom>
        </p:spPr>
      </p:pic>
      <p:pic>
        <p:nvPicPr>
          <p:cNvPr id="8" name="Picture 7">
            <a:extLst>
              <a:ext uri="{FF2B5EF4-FFF2-40B4-BE49-F238E27FC236}">
                <a16:creationId xmlns:a16="http://schemas.microsoft.com/office/drawing/2014/main" id="{14F6C55D-9B93-487C-AA5B-E5D8172944A3}"/>
              </a:ext>
            </a:extLst>
          </p:cNvPr>
          <p:cNvPicPr>
            <a:picLocks noChangeAspect="1"/>
          </p:cNvPicPr>
          <p:nvPr/>
        </p:nvPicPr>
        <p:blipFill>
          <a:blip r:embed="rId3"/>
          <a:stretch>
            <a:fillRect/>
          </a:stretch>
        </p:blipFill>
        <p:spPr>
          <a:xfrm>
            <a:off x="3702418" y="1772816"/>
            <a:ext cx="2729943" cy="3190121"/>
          </a:xfrm>
          <a:prstGeom prst="rect">
            <a:avLst/>
          </a:prstGeom>
        </p:spPr>
      </p:pic>
      <p:pic>
        <p:nvPicPr>
          <p:cNvPr id="10" name="Picture 9">
            <a:extLst>
              <a:ext uri="{FF2B5EF4-FFF2-40B4-BE49-F238E27FC236}">
                <a16:creationId xmlns:a16="http://schemas.microsoft.com/office/drawing/2014/main" id="{367231A3-D235-49D0-AA27-8731AE917622}"/>
              </a:ext>
            </a:extLst>
          </p:cNvPr>
          <p:cNvPicPr>
            <a:picLocks noChangeAspect="1"/>
          </p:cNvPicPr>
          <p:nvPr/>
        </p:nvPicPr>
        <p:blipFill>
          <a:blip r:embed="rId4"/>
          <a:stretch>
            <a:fillRect/>
          </a:stretch>
        </p:blipFill>
        <p:spPr>
          <a:xfrm>
            <a:off x="6948264" y="1772816"/>
            <a:ext cx="1868240" cy="3189352"/>
          </a:xfrm>
          <a:prstGeom prst="rect">
            <a:avLst/>
          </a:prstGeom>
        </p:spPr>
      </p:pic>
    </p:spTree>
    <p:extLst>
      <p:ext uri="{BB962C8B-B14F-4D97-AF65-F5344CB8AC3E}">
        <p14:creationId xmlns:p14="http://schemas.microsoft.com/office/powerpoint/2010/main" val="22331554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610D302-6D10-42FE-B3C1-D77F4B78B124}"/>
              </a:ext>
            </a:extLst>
          </p:cNvPr>
          <p:cNvPicPr>
            <a:picLocks noChangeAspect="1"/>
          </p:cNvPicPr>
          <p:nvPr/>
        </p:nvPicPr>
        <p:blipFill>
          <a:blip r:embed="rId2"/>
          <a:stretch>
            <a:fillRect/>
          </a:stretch>
        </p:blipFill>
        <p:spPr>
          <a:xfrm>
            <a:off x="6084168" y="980728"/>
            <a:ext cx="3034680" cy="2203947"/>
          </a:xfrm>
          <a:prstGeom prst="rect">
            <a:avLst/>
          </a:prstGeom>
        </p:spPr>
      </p:pic>
      <p:sp>
        <p:nvSpPr>
          <p:cNvPr id="2" name="Title 1">
            <a:extLst>
              <a:ext uri="{FF2B5EF4-FFF2-40B4-BE49-F238E27FC236}">
                <a16:creationId xmlns:a16="http://schemas.microsoft.com/office/drawing/2014/main" id="{C436F089-3E05-4641-A6E2-DE293DAA26ED}"/>
              </a:ext>
            </a:extLst>
          </p:cNvPr>
          <p:cNvSpPr>
            <a:spLocks noGrp="1"/>
          </p:cNvSpPr>
          <p:nvPr>
            <p:ph type="title"/>
          </p:nvPr>
        </p:nvSpPr>
        <p:spPr/>
        <p:txBody>
          <a:bodyPr/>
          <a:lstStyle/>
          <a:p>
            <a:r>
              <a:rPr lang="en-US" dirty="0"/>
              <a:t>Evaluation of reverse engineered 3D model</a:t>
            </a:r>
            <a:endParaRPr lang="en-GB" dirty="0"/>
          </a:p>
        </p:txBody>
      </p:sp>
      <p:sp>
        <p:nvSpPr>
          <p:cNvPr id="4" name="Slide Number Placeholder 3">
            <a:extLst>
              <a:ext uri="{FF2B5EF4-FFF2-40B4-BE49-F238E27FC236}">
                <a16:creationId xmlns:a16="http://schemas.microsoft.com/office/drawing/2014/main" id="{872B2FB2-2A3A-4781-A30B-ABDA9F98EB44}"/>
              </a:ext>
            </a:extLst>
          </p:cNvPr>
          <p:cNvSpPr>
            <a:spLocks noGrp="1"/>
          </p:cNvSpPr>
          <p:nvPr>
            <p:ph type="sldNum" sz="quarter" idx="12"/>
          </p:nvPr>
        </p:nvSpPr>
        <p:spPr/>
        <p:txBody>
          <a:bodyPr/>
          <a:lstStyle/>
          <a:p>
            <a:fld id="{BFDCA1C4-9514-7B4F-976F-D92F7E296653}" type="slidenum">
              <a:rPr lang="fr-FR" smtClean="0"/>
              <a:pPr/>
              <a:t>8</a:t>
            </a:fld>
            <a:endParaRPr lang="fr-FR" dirty="0"/>
          </a:p>
        </p:txBody>
      </p:sp>
      <p:sp>
        <p:nvSpPr>
          <p:cNvPr id="6" name="TextBox 5">
            <a:extLst>
              <a:ext uri="{FF2B5EF4-FFF2-40B4-BE49-F238E27FC236}">
                <a16:creationId xmlns:a16="http://schemas.microsoft.com/office/drawing/2014/main" id="{2A0DF340-EE6A-48E4-B2FA-C2C3DFAE6F21}"/>
              </a:ext>
            </a:extLst>
          </p:cNvPr>
          <p:cNvSpPr txBox="1"/>
          <p:nvPr/>
        </p:nvSpPr>
        <p:spPr>
          <a:xfrm>
            <a:off x="323528" y="1052736"/>
            <a:ext cx="5836854" cy="1668214"/>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US" sz="1400" dirty="0"/>
              <a:t>Jack screw 3D model by Joyce Dayton</a:t>
            </a:r>
          </a:p>
          <a:p>
            <a:pPr marL="742950" lvl="1" indent="-285750">
              <a:lnSpc>
                <a:spcPct val="150000"/>
              </a:lnSpc>
              <a:buFont typeface="Arial" panose="020B0604020202020204" pitchFamily="34" charset="0"/>
              <a:buChar char="•"/>
            </a:pPr>
            <a:r>
              <a:rPr lang="en-US" sz="1400" dirty="0"/>
              <a:t>Only provided as a non-editable version</a:t>
            </a:r>
          </a:p>
          <a:p>
            <a:pPr marL="742950" lvl="1" indent="-285750">
              <a:lnSpc>
                <a:spcPct val="150000"/>
              </a:lnSpc>
              <a:buFont typeface="Arial" panose="020B0604020202020204" pitchFamily="34" charset="0"/>
              <a:buChar char="•"/>
            </a:pPr>
            <a:r>
              <a:rPr lang="en-US" sz="1400" dirty="0"/>
              <a:t>Has CERN customized features</a:t>
            </a:r>
          </a:p>
          <a:p>
            <a:pPr marL="742950" lvl="1" indent="-285750">
              <a:lnSpc>
                <a:spcPct val="150000"/>
              </a:lnSpc>
              <a:buFont typeface="Arial" panose="020B0604020202020204" pitchFamily="34" charset="0"/>
              <a:buChar char="•"/>
            </a:pPr>
            <a:r>
              <a:rPr lang="en-US" sz="1400" dirty="0"/>
              <a:t>A shell model without mechanical parts</a:t>
            </a:r>
          </a:p>
          <a:p>
            <a:pPr marL="742950" lvl="1" indent="-285750">
              <a:lnSpc>
                <a:spcPct val="150000"/>
              </a:lnSpc>
              <a:buFont typeface="Arial" panose="020B0604020202020204" pitchFamily="34" charset="0"/>
              <a:buChar char="•"/>
            </a:pPr>
            <a:r>
              <a:rPr lang="en-US" sz="1400" dirty="0"/>
              <a:t>It cannot be guaranteed that the model is similar to the original</a:t>
            </a:r>
            <a:endParaRPr lang="en-GB" sz="1400" dirty="0"/>
          </a:p>
        </p:txBody>
      </p:sp>
      <p:sp>
        <p:nvSpPr>
          <p:cNvPr id="8" name="TextBox 7">
            <a:extLst>
              <a:ext uri="{FF2B5EF4-FFF2-40B4-BE49-F238E27FC236}">
                <a16:creationId xmlns:a16="http://schemas.microsoft.com/office/drawing/2014/main" id="{8A3C253C-7541-418D-87E3-72A278B1EF46}"/>
              </a:ext>
            </a:extLst>
          </p:cNvPr>
          <p:cNvSpPr txBox="1"/>
          <p:nvPr/>
        </p:nvSpPr>
        <p:spPr>
          <a:xfrm>
            <a:off x="321028" y="2873686"/>
            <a:ext cx="6192248" cy="134504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400" dirty="0"/>
              <a:t>Other standard components not found in its original version</a:t>
            </a:r>
          </a:p>
          <a:p>
            <a:pPr marL="742950" lvl="1" indent="-285750">
              <a:lnSpc>
                <a:spcPct val="150000"/>
              </a:lnSpc>
              <a:buFont typeface="Arial" panose="020B0604020202020204" pitchFamily="34" charset="0"/>
              <a:buChar char="•"/>
            </a:pPr>
            <a:r>
              <a:rPr lang="en-US" sz="1400" dirty="0"/>
              <a:t>Some dimensions of several parts has been changed to compensate for the choice of parts with different dimensions</a:t>
            </a:r>
          </a:p>
          <a:p>
            <a:pPr marL="742950" lvl="1" indent="-285750">
              <a:lnSpc>
                <a:spcPct val="150000"/>
              </a:lnSpc>
              <a:buFont typeface="Arial" panose="020B0604020202020204" pitchFamily="34" charset="0"/>
              <a:buChar char="•"/>
            </a:pPr>
            <a:r>
              <a:rPr lang="en-US" sz="1400" dirty="0"/>
              <a:t>Ultimately resulting in a compromising change of other dimensions</a:t>
            </a:r>
            <a:endParaRPr lang="en-GB" sz="1400" dirty="0"/>
          </a:p>
        </p:txBody>
      </p:sp>
      <p:pic>
        <p:nvPicPr>
          <p:cNvPr id="10" name="Picture 9">
            <a:extLst>
              <a:ext uri="{FF2B5EF4-FFF2-40B4-BE49-F238E27FC236}">
                <a16:creationId xmlns:a16="http://schemas.microsoft.com/office/drawing/2014/main" id="{0BB80DEE-E070-4607-92E6-344CEF9F937B}"/>
              </a:ext>
            </a:extLst>
          </p:cNvPr>
          <p:cNvPicPr>
            <a:picLocks noChangeAspect="1"/>
          </p:cNvPicPr>
          <p:nvPr/>
        </p:nvPicPr>
        <p:blipFill rotWithShape="1">
          <a:blip r:embed="rId3"/>
          <a:srcRect r="20458"/>
          <a:stretch/>
        </p:blipFill>
        <p:spPr>
          <a:xfrm>
            <a:off x="6630440" y="3546210"/>
            <a:ext cx="2371243" cy="2132573"/>
          </a:xfrm>
          <a:prstGeom prst="rect">
            <a:avLst/>
          </a:prstGeom>
        </p:spPr>
      </p:pic>
      <p:sp>
        <p:nvSpPr>
          <p:cNvPr id="11" name="TextBox 10">
            <a:extLst>
              <a:ext uri="{FF2B5EF4-FFF2-40B4-BE49-F238E27FC236}">
                <a16:creationId xmlns:a16="http://schemas.microsoft.com/office/drawing/2014/main" id="{7CC95F3A-8510-4429-B99E-AB9551F7426A}"/>
              </a:ext>
            </a:extLst>
          </p:cNvPr>
          <p:cNvSpPr txBox="1"/>
          <p:nvPr/>
        </p:nvSpPr>
        <p:spPr>
          <a:xfrm>
            <a:off x="323529" y="4371470"/>
            <a:ext cx="5760640" cy="134504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400" dirty="0"/>
              <a:t>Despite some limitations, the work and the model is still considered to provide some insight into the working principals of the model, which can be used as platform from which further work can be based on</a:t>
            </a:r>
            <a:endParaRPr lang="en-GB" sz="1400" dirty="0"/>
          </a:p>
        </p:txBody>
      </p:sp>
    </p:spTree>
    <p:extLst>
      <p:ext uri="{BB962C8B-B14F-4D97-AF65-F5344CB8AC3E}">
        <p14:creationId xmlns:p14="http://schemas.microsoft.com/office/powerpoint/2010/main" val="18660883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DA90BD0-7E22-4149-85C0-0DB4F254D410}"/>
              </a:ext>
            </a:extLst>
          </p:cNvPr>
          <p:cNvPicPr>
            <a:picLocks noChangeAspect="1"/>
          </p:cNvPicPr>
          <p:nvPr/>
        </p:nvPicPr>
        <p:blipFill>
          <a:blip r:embed="rId2"/>
          <a:stretch>
            <a:fillRect/>
          </a:stretch>
        </p:blipFill>
        <p:spPr>
          <a:xfrm>
            <a:off x="6622542" y="864182"/>
            <a:ext cx="2382786" cy="3500922"/>
          </a:xfrm>
          <a:prstGeom prst="rect">
            <a:avLst/>
          </a:prstGeom>
        </p:spPr>
      </p:pic>
      <p:pic>
        <p:nvPicPr>
          <p:cNvPr id="7" name="Picture 6">
            <a:extLst>
              <a:ext uri="{FF2B5EF4-FFF2-40B4-BE49-F238E27FC236}">
                <a16:creationId xmlns:a16="http://schemas.microsoft.com/office/drawing/2014/main" id="{4E6C2F50-ED77-45A7-89BD-C0B3F6BD947F}"/>
              </a:ext>
            </a:extLst>
          </p:cNvPr>
          <p:cNvPicPr>
            <a:picLocks noChangeAspect="1"/>
          </p:cNvPicPr>
          <p:nvPr/>
        </p:nvPicPr>
        <p:blipFill rotWithShape="1">
          <a:blip r:embed="rId3"/>
          <a:srcRect l="17157" b="10120"/>
          <a:stretch/>
        </p:blipFill>
        <p:spPr>
          <a:xfrm>
            <a:off x="6768248" y="4179153"/>
            <a:ext cx="1861761" cy="2297716"/>
          </a:xfrm>
          <a:prstGeom prst="rect">
            <a:avLst/>
          </a:prstGeom>
        </p:spPr>
      </p:pic>
      <p:sp>
        <p:nvSpPr>
          <p:cNvPr id="2" name="Title 1">
            <a:extLst>
              <a:ext uri="{FF2B5EF4-FFF2-40B4-BE49-F238E27FC236}">
                <a16:creationId xmlns:a16="http://schemas.microsoft.com/office/drawing/2014/main" id="{7B23724A-3C72-4AB3-90E7-F8EE36FF8443}"/>
              </a:ext>
            </a:extLst>
          </p:cNvPr>
          <p:cNvSpPr>
            <a:spLocks noGrp="1"/>
          </p:cNvSpPr>
          <p:nvPr>
            <p:ph type="title"/>
          </p:nvPr>
        </p:nvSpPr>
        <p:spPr/>
        <p:txBody>
          <a:bodyPr/>
          <a:lstStyle/>
          <a:p>
            <a:r>
              <a:rPr lang="en-US" dirty="0"/>
              <a:t>Potential sources of backlash in horizontal support jack</a:t>
            </a:r>
            <a:endParaRPr lang="en-GB" dirty="0"/>
          </a:p>
        </p:txBody>
      </p:sp>
      <p:sp>
        <p:nvSpPr>
          <p:cNvPr id="4" name="Slide Number Placeholder 3">
            <a:extLst>
              <a:ext uri="{FF2B5EF4-FFF2-40B4-BE49-F238E27FC236}">
                <a16:creationId xmlns:a16="http://schemas.microsoft.com/office/drawing/2014/main" id="{45FBB08D-DFCF-4138-8E4E-E300543D754C}"/>
              </a:ext>
            </a:extLst>
          </p:cNvPr>
          <p:cNvSpPr>
            <a:spLocks noGrp="1"/>
          </p:cNvSpPr>
          <p:nvPr>
            <p:ph type="sldNum" sz="quarter" idx="12"/>
          </p:nvPr>
        </p:nvSpPr>
        <p:spPr/>
        <p:txBody>
          <a:bodyPr/>
          <a:lstStyle/>
          <a:p>
            <a:fld id="{BFDCA1C4-9514-7B4F-976F-D92F7E296653}" type="slidenum">
              <a:rPr lang="fr-FR" smtClean="0"/>
              <a:pPr/>
              <a:t>9</a:t>
            </a:fld>
            <a:endParaRPr lang="fr-FR" dirty="0"/>
          </a:p>
        </p:txBody>
      </p:sp>
      <p:sp>
        <p:nvSpPr>
          <p:cNvPr id="5" name="TextBox 4">
            <a:extLst>
              <a:ext uri="{FF2B5EF4-FFF2-40B4-BE49-F238E27FC236}">
                <a16:creationId xmlns:a16="http://schemas.microsoft.com/office/drawing/2014/main" id="{635F9CE0-96C5-492B-B734-8744F584C5B5}"/>
              </a:ext>
            </a:extLst>
          </p:cNvPr>
          <p:cNvSpPr txBox="1"/>
          <p:nvPr/>
        </p:nvSpPr>
        <p:spPr>
          <a:xfrm>
            <a:off x="513991" y="1132762"/>
            <a:ext cx="5714193" cy="416011"/>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US" sz="1600" dirty="0"/>
              <a:t>Nothing can be guaranteed with certainty, only hypothesis</a:t>
            </a:r>
            <a:endParaRPr lang="en-GB" sz="1600" dirty="0"/>
          </a:p>
        </p:txBody>
      </p:sp>
      <p:sp>
        <p:nvSpPr>
          <p:cNvPr id="6" name="TextBox 5">
            <a:extLst>
              <a:ext uri="{FF2B5EF4-FFF2-40B4-BE49-F238E27FC236}">
                <a16:creationId xmlns:a16="http://schemas.microsoft.com/office/drawing/2014/main" id="{01D4EA3C-4B97-4F9B-838B-24212427E196}"/>
              </a:ext>
            </a:extLst>
          </p:cNvPr>
          <p:cNvSpPr txBox="1"/>
          <p:nvPr/>
        </p:nvSpPr>
        <p:spPr>
          <a:xfrm>
            <a:off x="513991" y="1575627"/>
            <a:ext cx="5544616" cy="3653372"/>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600" dirty="0"/>
              <a:t>Potential sources</a:t>
            </a:r>
            <a:endParaRPr lang="en-GB" sz="1400" dirty="0"/>
          </a:p>
          <a:p>
            <a:pPr marL="742950" lvl="1" indent="-285750">
              <a:lnSpc>
                <a:spcPct val="150000"/>
              </a:lnSpc>
              <a:buFont typeface="Arial" panose="020B0604020202020204" pitchFamily="34" charset="0"/>
              <a:buChar char="•"/>
            </a:pPr>
            <a:r>
              <a:rPr lang="en-US" sz="1400" dirty="0"/>
              <a:t>Anti-backlash system</a:t>
            </a:r>
            <a:br>
              <a:rPr lang="en-US" sz="1400" dirty="0"/>
            </a:br>
            <a:r>
              <a:rPr lang="en-US" sz="1400" dirty="0"/>
              <a:t> - Without – as much as 0.4 mm of </a:t>
            </a:r>
            <a:r>
              <a:rPr lang="en-US" sz="1400" dirty="0" err="1"/>
              <a:t>freeplay</a:t>
            </a:r>
            <a:br>
              <a:rPr lang="en-US" sz="1400" dirty="0"/>
            </a:br>
            <a:r>
              <a:rPr lang="en-US" sz="1400" dirty="0"/>
              <a:t> - With – best case, the </a:t>
            </a:r>
            <a:r>
              <a:rPr lang="en-US" sz="1400" dirty="0" err="1"/>
              <a:t>freeplay</a:t>
            </a:r>
            <a:r>
              <a:rPr lang="en-US" sz="1400" dirty="0"/>
              <a:t> is limited to 0.2 mm</a:t>
            </a:r>
          </a:p>
          <a:p>
            <a:pPr marL="742950" lvl="1" indent="-285750">
              <a:lnSpc>
                <a:spcPct val="150000"/>
              </a:lnSpc>
              <a:buFont typeface="Arial" panose="020B0604020202020204" pitchFamily="34" charset="0"/>
              <a:buChar char="•"/>
            </a:pPr>
            <a:r>
              <a:rPr lang="en-US" sz="1400" dirty="0"/>
              <a:t>The use of external gearing system</a:t>
            </a:r>
          </a:p>
          <a:p>
            <a:pPr marL="742950" lvl="1" indent="-285750">
              <a:lnSpc>
                <a:spcPct val="150000"/>
              </a:lnSpc>
              <a:buFont typeface="Arial" panose="020B0604020202020204" pitchFamily="34" charset="0"/>
              <a:buChar char="•"/>
            </a:pPr>
            <a:r>
              <a:rPr lang="en-US" sz="1400" dirty="0"/>
              <a:t>The use of grease</a:t>
            </a:r>
            <a:br>
              <a:rPr lang="en-US" sz="1400" dirty="0"/>
            </a:br>
            <a:r>
              <a:rPr lang="en-US" sz="1400" dirty="0"/>
              <a:t> - Radiation</a:t>
            </a:r>
            <a:br>
              <a:rPr lang="en-US" sz="1400" dirty="0"/>
            </a:br>
            <a:r>
              <a:rPr lang="en-US" sz="1400" dirty="0"/>
              <a:t> - Wrong positioning in the horizontal position</a:t>
            </a:r>
          </a:p>
          <a:p>
            <a:pPr marL="742950" lvl="1" indent="-285750">
              <a:lnSpc>
                <a:spcPct val="150000"/>
              </a:lnSpc>
              <a:buFont typeface="Arial" panose="020B0604020202020204" pitchFamily="34" charset="0"/>
              <a:buChar char="•"/>
            </a:pPr>
            <a:r>
              <a:rPr lang="en-US" sz="1400" dirty="0"/>
              <a:t>16 bolt connections are used to make sure the support jack is tightly fixed. Could any of these be loosely fitted?</a:t>
            </a:r>
          </a:p>
          <a:p>
            <a:pPr marL="742950" lvl="1" indent="-285750">
              <a:lnSpc>
                <a:spcPct val="150000"/>
              </a:lnSpc>
              <a:buFont typeface="Arial" panose="020B0604020202020204" pitchFamily="34" charset="0"/>
              <a:buChar char="•"/>
            </a:pPr>
            <a:endParaRPr lang="en-US" sz="1400" dirty="0"/>
          </a:p>
        </p:txBody>
      </p:sp>
      <p:pic>
        <p:nvPicPr>
          <p:cNvPr id="12" name="Picture 11">
            <a:extLst>
              <a:ext uri="{FF2B5EF4-FFF2-40B4-BE49-F238E27FC236}">
                <a16:creationId xmlns:a16="http://schemas.microsoft.com/office/drawing/2014/main" id="{5DF238AF-66FF-498A-8CBF-C3452C960618}"/>
              </a:ext>
            </a:extLst>
          </p:cNvPr>
          <p:cNvPicPr>
            <a:picLocks noChangeAspect="1"/>
          </p:cNvPicPr>
          <p:nvPr/>
        </p:nvPicPr>
        <p:blipFill>
          <a:blip r:embed="rId4"/>
          <a:stretch>
            <a:fillRect/>
          </a:stretch>
        </p:blipFill>
        <p:spPr>
          <a:xfrm>
            <a:off x="2123728" y="4973606"/>
            <a:ext cx="2827824" cy="1503263"/>
          </a:xfrm>
          <a:prstGeom prst="rect">
            <a:avLst/>
          </a:prstGeom>
        </p:spPr>
      </p:pic>
    </p:spTree>
    <p:extLst>
      <p:ext uri="{BB962C8B-B14F-4D97-AF65-F5344CB8AC3E}">
        <p14:creationId xmlns:p14="http://schemas.microsoft.com/office/powerpoint/2010/main" val="870424246"/>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30116</TotalTime>
  <Words>575</Words>
  <Application>Microsoft Office PowerPoint</Application>
  <PresentationFormat>On-screen Show (4:3)</PresentationFormat>
  <Paragraphs>65</Paragraphs>
  <Slides>11</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Cambria Math</vt:lpstr>
      <vt:lpstr>Wingdings</vt:lpstr>
      <vt:lpstr>Thème Office</vt:lpstr>
      <vt:lpstr>Reverse engineering of TAS support jacks   N. Kristensen EN-EA-PE     95th HL-LHC WP8 Meeting, November 24th 2020</vt:lpstr>
      <vt:lpstr>Why reverse engineer the support jacks?</vt:lpstr>
      <vt:lpstr>Challenges faced in the reverse engineering</vt:lpstr>
      <vt:lpstr>The process of reverse engineering</vt:lpstr>
      <vt:lpstr>The process of reverse engineering</vt:lpstr>
      <vt:lpstr>Original 2D model</vt:lpstr>
      <vt:lpstr>3D model</vt:lpstr>
      <vt:lpstr>Evaluation of reverse engineered 3D model</vt:lpstr>
      <vt:lpstr>Potential sources of backlash in horizontal support jack</vt:lpstr>
      <vt:lpstr>What is next?</vt:lpstr>
      <vt:lpstr>Thank you</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Nicolai Sig Kristensen</cp:lastModifiedBy>
  <cp:revision>971</cp:revision>
  <cp:lastPrinted>2016-01-25T13:02:57Z</cp:lastPrinted>
  <dcterms:created xsi:type="dcterms:W3CDTF">2016-01-11T14:38:10Z</dcterms:created>
  <dcterms:modified xsi:type="dcterms:W3CDTF">2020-11-25T16:25:31Z</dcterms:modified>
</cp:coreProperties>
</file>