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263" r:id="rId2"/>
    <p:sldId id="420" r:id="rId3"/>
    <p:sldId id="514" r:id="rId4"/>
    <p:sldId id="515" r:id="rId5"/>
    <p:sldId id="522" r:id="rId6"/>
    <p:sldId id="517" r:id="rId7"/>
    <p:sldId id="519" r:id="rId8"/>
    <p:sldId id="520" r:id="rId9"/>
    <p:sldId id="521" r:id="rId10"/>
    <p:sldId id="523" r:id="rId11"/>
    <p:sldId id="524" r:id="rId12"/>
    <p:sldId id="526" r:id="rId13"/>
    <p:sldId id="527" r:id="rId14"/>
    <p:sldId id="531" r:id="rId15"/>
    <p:sldId id="529" r:id="rId16"/>
    <p:sldId id="530" r:id="rId17"/>
    <p:sldId id="532" r:id="rId18"/>
    <p:sldId id="533" r:id="rId19"/>
    <p:sldId id="513" r:id="rId20"/>
  </p:sldIdLst>
  <p:sldSz cx="9144000" cy="6858000" type="screen4x3"/>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iara Pasquino" initials="CP" lastIdx="6" clrIdx="0">
    <p:extLst>
      <p:ext uri="{19B8F6BF-5375-455C-9EA6-DF929625EA0E}">
        <p15:presenceInfo xmlns:p15="http://schemas.microsoft.com/office/powerpoint/2012/main" userId="S-1-5-21-1526224874-1540688658-1361462980-33334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FF3399"/>
    <a:srgbClr val="FF0066"/>
    <a:srgbClr val="00CC99"/>
    <a:srgbClr val="5A5A5A"/>
    <a:srgbClr val="008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28" autoAdjust="0"/>
    <p:restoredTop sz="96866" autoAdjust="0"/>
  </p:normalViewPr>
  <p:slideViewPr>
    <p:cSldViewPr snapToObjects="1" showGuides="1">
      <p:cViewPr varScale="1">
        <p:scale>
          <a:sx n="126" d="100"/>
          <a:sy n="126" d="100"/>
        </p:scale>
        <p:origin x="156" y="132"/>
      </p:cViewPr>
      <p:guideLst>
        <p:guide orient="horz" pos="4080"/>
        <p:guide pos="288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6411"/>
          </a:xfrm>
          <a:prstGeom prst="rect">
            <a:avLst/>
          </a:prstGeom>
        </p:spPr>
        <p:txBody>
          <a:bodyPr vert="horz" lIns="92153" tIns="46077" rIns="92153" bIns="46077" rtlCol="0"/>
          <a:lstStyle>
            <a:lvl1pPr algn="l">
              <a:defRPr sz="1200"/>
            </a:lvl1pPr>
          </a:lstStyle>
          <a:p>
            <a:endParaRPr lang="fr-FR" dirty="0"/>
          </a:p>
        </p:txBody>
      </p:sp>
      <p:sp>
        <p:nvSpPr>
          <p:cNvPr id="3" name="Espace réservé de la date 2"/>
          <p:cNvSpPr>
            <a:spLocks noGrp="1"/>
          </p:cNvSpPr>
          <p:nvPr>
            <p:ph type="dt" sz="quarter" idx="1"/>
          </p:nvPr>
        </p:nvSpPr>
        <p:spPr>
          <a:xfrm>
            <a:off x="3850444" y="0"/>
            <a:ext cx="2945659" cy="496411"/>
          </a:xfrm>
          <a:prstGeom prst="rect">
            <a:avLst/>
          </a:prstGeom>
        </p:spPr>
        <p:txBody>
          <a:bodyPr vert="horz" lIns="92153" tIns="46077" rIns="92153" bIns="46077" rtlCol="0"/>
          <a:lstStyle>
            <a:lvl1pPr algn="r">
              <a:defRPr sz="1200"/>
            </a:lvl1pPr>
          </a:lstStyle>
          <a:p>
            <a:fld id="{B3F5CDDF-3246-6843-A314-FDDEB3F3DF8E}" type="datetimeFigureOut">
              <a:rPr lang="fr-FR" smtClean="0"/>
              <a:pPr/>
              <a:t>01/12/2020</a:t>
            </a:fld>
            <a:endParaRPr lang="fr-FR" dirty="0"/>
          </a:p>
        </p:txBody>
      </p:sp>
      <p:sp>
        <p:nvSpPr>
          <p:cNvPr id="4" name="Espace réservé du pied de page 3"/>
          <p:cNvSpPr>
            <a:spLocks noGrp="1"/>
          </p:cNvSpPr>
          <p:nvPr>
            <p:ph type="ftr" sz="quarter" idx="2"/>
          </p:nvPr>
        </p:nvSpPr>
        <p:spPr>
          <a:xfrm>
            <a:off x="1" y="9430092"/>
            <a:ext cx="2945659" cy="496411"/>
          </a:xfrm>
          <a:prstGeom prst="rect">
            <a:avLst/>
          </a:prstGeom>
        </p:spPr>
        <p:txBody>
          <a:bodyPr vert="horz" lIns="92153" tIns="46077" rIns="92153" bIns="4607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4" y="9430092"/>
            <a:ext cx="2945659" cy="496411"/>
          </a:xfrm>
          <a:prstGeom prst="rect">
            <a:avLst/>
          </a:prstGeom>
        </p:spPr>
        <p:txBody>
          <a:bodyPr vert="horz" lIns="92153" tIns="46077" rIns="92153" bIns="46077" rtlCol="0" anchor="b"/>
          <a:lstStyle>
            <a:lvl1pPr algn="r">
              <a:defRPr sz="1200"/>
            </a:lvl1pPr>
          </a:lstStyle>
          <a:p>
            <a:fld id="{5C405983-79D5-E84D-A19B-6B5F52179104}" type="slidenum">
              <a:rPr lang="fr-FR" smtClean="0"/>
              <a:pPr/>
              <a:t>‹#›</a:t>
            </a:fld>
            <a:endParaRPr lang="fr-FR" dirty="0"/>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6411"/>
          </a:xfrm>
          <a:prstGeom prst="rect">
            <a:avLst/>
          </a:prstGeom>
        </p:spPr>
        <p:txBody>
          <a:bodyPr vert="horz" lIns="92153" tIns="46077" rIns="92153" bIns="46077" rtlCol="0"/>
          <a:lstStyle>
            <a:lvl1pPr algn="l">
              <a:defRPr sz="1200"/>
            </a:lvl1pPr>
          </a:lstStyle>
          <a:p>
            <a:endParaRPr lang="fr-FR" dirty="0"/>
          </a:p>
        </p:txBody>
      </p:sp>
      <p:sp>
        <p:nvSpPr>
          <p:cNvPr id="3" name="Espace réservé de la date 2"/>
          <p:cNvSpPr>
            <a:spLocks noGrp="1"/>
          </p:cNvSpPr>
          <p:nvPr>
            <p:ph type="dt" idx="1"/>
          </p:nvPr>
        </p:nvSpPr>
        <p:spPr>
          <a:xfrm>
            <a:off x="3850444" y="0"/>
            <a:ext cx="2945659" cy="496411"/>
          </a:xfrm>
          <a:prstGeom prst="rect">
            <a:avLst/>
          </a:prstGeom>
        </p:spPr>
        <p:txBody>
          <a:bodyPr vert="horz" lIns="92153" tIns="46077" rIns="92153" bIns="46077" rtlCol="0"/>
          <a:lstStyle>
            <a:lvl1pPr algn="r">
              <a:defRPr sz="1200"/>
            </a:lvl1pPr>
          </a:lstStyle>
          <a:p>
            <a:fld id="{781D8F6D-3354-BF4D-834B-467E3215D30A}" type="datetimeFigureOut">
              <a:rPr lang="fr-FR" smtClean="0"/>
              <a:pPr/>
              <a:t>01/12/2020</a:t>
            </a:fld>
            <a:endParaRPr lang="fr-FR" dirty="0"/>
          </a:p>
        </p:txBody>
      </p:sp>
      <p:sp>
        <p:nvSpPr>
          <p:cNvPr id="4" name="Espace réservé de l'image des diapositives 3"/>
          <p:cNvSpPr>
            <a:spLocks noGrp="1" noRot="1" noChangeAspect="1"/>
          </p:cNvSpPr>
          <p:nvPr>
            <p:ph type="sldImg" idx="2"/>
          </p:nvPr>
        </p:nvSpPr>
        <p:spPr>
          <a:xfrm>
            <a:off x="917575" y="744538"/>
            <a:ext cx="4962525" cy="3721100"/>
          </a:xfrm>
          <a:prstGeom prst="rect">
            <a:avLst/>
          </a:prstGeom>
          <a:noFill/>
          <a:ln w="12700">
            <a:solidFill>
              <a:prstClr val="black"/>
            </a:solidFill>
          </a:ln>
        </p:spPr>
        <p:txBody>
          <a:bodyPr vert="horz" lIns="92153" tIns="46077" rIns="92153" bIns="46077" rtlCol="0" anchor="ctr"/>
          <a:lstStyle/>
          <a:p>
            <a:endParaRPr lang="fr-FR" dirty="0"/>
          </a:p>
        </p:txBody>
      </p:sp>
      <p:sp>
        <p:nvSpPr>
          <p:cNvPr id="5" name="Espace réservé des commentaires 4"/>
          <p:cNvSpPr>
            <a:spLocks noGrp="1"/>
          </p:cNvSpPr>
          <p:nvPr>
            <p:ph type="body" sz="quarter" idx="3"/>
          </p:nvPr>
        </p:nvSpPr>
        <p:spPr>
          <a:xfrm>
            <a:off x="679768" y="4715908"/>
            <a:ext cx="5438140" cy="4467701"/>
          </a:xfrm>
          <a:prstGeom prst="rect">
            <a:avLst/>
          </a:prstGeom>
        </p:spPr>
        <p:txBody>
          <a:bodyPr vert="horz" lIns="92153" tIns="46077" rIns="92153" bIns="46077"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430092"/>
            <a:ext cx="2945659" cy="496411"/>
          </a:xfrm>
          <a:prstGeom prst="rect">
            <a:avLst/>
          </a:prstGeom>
        </p:spPr>
        <p:txBody>
          <a:bodyPr vert="horz" lIns="92153" tIns="46077" rIns="92153" bIns="46077"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50444" y="9430092"/>
            <a:ext cx="2945659" cy="496411"/>
          </a:xfrm>
          <a:prstGeom prst="rect">
            <a:avLst/>
          </a:prstGeom>
        </p:spPr>
        <p:txBody>
          <a:bodyPr vert="horz" lIns="92153" tIns="46077" rIns="92153" bIns="46077" rtlCol="0" anchor="b"/>
          <a:lstStyle>
            <a:lvl1pPr algn="r">
              <a:defRPr sz="1200"/>
            </a:lvl1pPr>
          </a:lstStyle>
          <a:p>
            <a:fld id="{624B141A-D04E-DD49-88DC-EFA90428BA41}" type="slidenum">
              <a:rPr lang="fr-FR" smtClean="0"/>
              <a:pPr/>
              <a:t>‹#›</a:t>
            </a:fld>
            <a:endParaRPr lang="fr-FR" dirty="0"/>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dirty="0"/>
          </a:p>
        </p:txBody>
      </p:sp>
    </p:spTree>
    <p:extLst>
      <p:ext uri="{BB962C8B-B14F-4D97-AF65-F5344CB8AC3E}">
        <p14:creationId xmlns:p14="http://schemas.microsoft.com/office/powerpoint/2010/main" val="1890842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2</a:t>
            </a:fld>
            <a:endParaRPr lang="en-GB" dirty="0"/>
          </a:p>
        </p:txBody>
      </p:sp>
    </p:spTree>
    <p:extLst>
      <p:ext uri="{BB962C8B-B14F-4D97-AF65-F5344CB8AC3E}">
        <p14:creationId xmlns:p14="http://schemas.microsoft.com/office/powerpoint/2010/main" val="1706472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a:t>O. Boettcher, WP8, 121st HL-LHC TCC, 26th Nov. 2020, EDMS: 2442684 v.1,</a:t>
            </a:r>
            <a:endParaRPr lang="en-GB"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
        <p:nvSpPr>
          <p:cNvPr id="12" name="Footer Placeholder 3"/>
          <p:cNvSpPr>
            <a:spLocks noGrp="1"/>
          </p:cNvSpPr>
          <p:nvPr>
            <p:ph type="ftr" sz="quarter" idx="11"/>
          </p:nvPr>
        </p:nvSpPr>
        <p:spPr>
          <a:xfrm>
            <a:off x="1905000" y="6525344"/>
            <a:ext cx="6627000" cy="191006"/>
          </a:xfrm>
        </p:spPr>
        <p:txBody>
          <a:bodyPr/>
          <a:lstStyle/>
          <a:p>
            <a:r>
              <a:rPr lang="en-GB"/>
              <a:t>O. Boettcher, WP8, 121st HL-LHC TCC, 26th Nov. 2020, EDMS: 2442684 v.1,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
        <p:nvSpPr>
          <p:cNvPr id="16" name="Footer Placeholder 3"/>
          <p:cNvSpPr>
            <a:spLocks noGrp="1"/>
          </p:cNvSpPr>
          <p:nvPr>
            <p:ph type="ftr" sz="quarter" idx="11"/>
          </p:nvPr>
        </p:nvSpPr>
        <p:spPr>
          <a:xfrm>
            <a:off x="1905000" y="6525344"/>
            <a:ext cx="6627000" cy="191006"/>
          </a:xfrm>
        </p:spPr>
        <p:txBody>
          <a:bodyPr/>
          <a:lstStyle/>
          <a:p>
            <a:r>
              <a:rPr lang="en-GB"/>
              <a:t>O. Boettcher, WP8, 121st HL-LHC TCC, 26th Nov. 2020, EDMS: 2442684 v.1,</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
        <p:nvSpPr>
          <p:cNvPr id="12" name="Footer Placeholder 3"/>
          <p:cNvSpPr>
            <a:spLocks noGrp="1"/>
          </p:cNvSpPr>
          <p:nvPr>
            <p:ph type="ftr" sz="quarter" idx="11"/>
          </p:nvPr>
        </p:nvSpPr>
        <p:spPr>
          <a:xfrm>
            <a:off x="1905000" y="6525344"/>
            <a:ext cx="6627000" cy="191006"/>
          </a:xfrm>
        </p:spPr>
        <p:txBody>
          <a:bodyPr/>
          <a:lstStyle/>
          <a:p>
            <a:r>
              <a:rPr lang="en-GB"/>
              <a:t>O. Boettcher, WP8, 121st HL-LHC TCC, 26th Nov. 2020, EDMS: 2442684 v.1,</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
        <p:nvSpPr>
          <p:cNvPr id="11" name="Footer Placeholder 3"/>
          <p:cNvSpPr>
            <a:spLocks noGrp="1"/>
          </p:cNvSpPr>
          <p:nvPr>
            <p:ph type="ftr" sz="quarter" idx="11"/>
          </p:nvPr>
        </p:nvSpPr>
        <p:spPr>
          <a:xfrm>
            <a:off x="1905000" y="6525344"/>
            <a:ext cx="6627000" cy="191006"/>
          </a:xfrm>
        </p:spPr>
        <p:txBody>
          <a:bodyPr/>
          <a:lstStyle/>
          <a:p>
            <a:r>
              <a:rPr lang="en-GB"/>
              <a:t>O. Boettcher, WP8, 121st HL-LHC TCC, 26th Nov. 2020, EDMS: 2442684 v.1,</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dirty="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
        <p:nvSpPr>
          <p:cNvPr id="15" name="Footer Placeholder 3"/>
          <p:cNvSpPr>
            <a:spLocks noGrp="1"/>
          </p:cNvSpPr>
          <p:nvPr>
            <p:ph type="ftr" sz="quarter" idx="11"/>
          </p:nvPr>
        </p:nvSpPr>
        <p:spPr>
          <a:xfrm>
            <a:off x="1905000" y="6525344"/>
            <a:ext cx="6627000" cy="191006"/>
          </a:xfrm>
        </p:spPr>
        <p:txBody>
          <a:bodyPr/>
          <a:lstStyle/>
          <a:p>
            <a:r>
              <a:rPr lang="en-GB"/>
              <a:t>O. Boettcher, WP8, 121st HL-LHC TCC, 26th Nov. 2020, EDMS: 2442684 v.1,</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a:t>O. Boettcher, WP8, 121st HL-LHC TCC, 26th Nov. 2020, EDMS: 2442684 v.1,</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6.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7584" y="2924944"/>
            <a:ext cx="7848872" cy="1224136"/>
          </a:xfrm>
        </p:spPr>
        <p:txBody>
          <a:bodyPr/>
          <a:lstStyle/>
          <a:p>
            <a:pPr algn="ctr"/>
            <a:r>
              <a:rPr lang="en-GB" sz="3600"/>
              <a:t>Proposal for a mock-up simulating the Q1-TAXS area and services </a:t>
            </a:r>
            <a:br>
              <a:rPr lang="en-GB" sz="3600"/>
            </a:br>
            <a:endParaRPr lang="en-GB" sz="4400"/>
          </a:p>
        </p:txBody>
      </p:sp>
      <p:sp>
        <p:nvSpPr>
          <p:cNvPr id="3" name="Sous-titre 2"/>
          <p:cNvSpPr>
            <a:spLocks noGrp="1"/>
          </p:cNvSpPr>
          <p:nvPr>
            <p:ph type="subTitle" idx="1"/>
          </p:nvPr>
        </p:nvSpPr>
        <p:spPr>
          <a:xfrm>
            <a:off x="467544" y="4797152"/>
            <a:ext cx="7560840" cy="864096"/>
          </a:xfrm>
        </p:spPr>
        <p:txBody>
          <a:bodyPr>
            <a:normAutofit/>
          </a:bodyPr>
          <a:lstStyle/>
          <a:p>
            <a:r>
              <a:rPr lang="en-GB" dirty="0"/>
              <a:t>O. Boettcher &amp; F. Sanchez Galan / WP8</a:t>
            </a:r>
          </a:p>
          <a:p>
            <a:endParaRPr lang="es-ES" dirty="0"/>
          </a:p>
        </p:txBody>
      </p:sp>
      <p:sp>
        <p:nvSpPr>
          <p:cNvPr id="4" name="Espace réservé du texte 3"/>
          <p:cNvSpPr>
            <a:spLocks noGrp="1"/>
          </p:cNvSpPr>
          <p:nvPr>
            <p:ph type="body" sz="quarter" idx="14"/>
          </p:nvPr>
        </p:nvSpPr>
        <p:spPr>
          <a:xfrm>
            <a:off x="1354262" y="5946774"/>
            <a:ext cx="6480000" cy="650578"/>
          </a:xfrm>
        </p:spPr>
        <p:txBody>
          <a:bodyPr>
            <a:noAutofit/>
          </a:bodyPr>
          <a:lstStyle/>
          <a:p>
            <a:r>
              <a:rPr lang="en-GB" sz="1100" dirty="0"/>
              <a:t>CERN,  26</a:t>
            </a:r>
            <a:r>
              <a:rPr lang="en-GB" sz="1100" baseline="30000" dirty="0"/>
              <a:t>th</a:t>
            </a:r>
            <a:r>
              <a:rPr lang="en-GB" sz="1100" dirty="0"/>
              <a:t> November 2020</a:t>
            </a:r>
          </a:p>
          <a:p>
            <a:r>
              <a:rPr lang="en-GB" sz="1100" dirty="0"/>
              <a:t>EDMS: 2442684 v.1</a:t>
            </a:r>
          </a:p>
          <a:p>
            <a:r>
              <a:rPr lang="en-GB" sz="1100" dirty="0"/>
              <a:t>121</a:t>
            </a:r>
            <a:r>
              <a:rPr lang="en-GB" sz="1100" baseline="30000" dirty="0"/>
              <a:t>st</a:t>
            </a:r>
            <a:r>
              <a:rPr lang="en-GB" sz="1100" dirty="0"/>
              <a:t> HL-LHC TCC meeting</a:t>
            </a:r>
          </a:p>
          <a:p>
            <a:endParaRPr lang="en-GB" sz="1100" dirty="0"/>
          </a:p>
        </p:txBody>
      </p:sp>
      <p:pic>
        <p:nvPicPr>
          <p:cNvPr id="5" name="Image 4" descr="CERN-logo_outline.jpg"/>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9BB66-72C3-43A1-B0E6-5BBADFF2AE55}"/>
              </a:ext>
            </a:extLst>
          </p:cNvPr>
          <p:cNvSpPr>
            <a:spLocks noGrp="1"/>
          </p:cNvSpPr>
          <p:nvPr>
            <p:ph type="title"/>
          </p:nvPr>
        </p:nvSpPr>
        <p:spPr/>
        <p:txBody>
          <a:bodyPr/>
          <a:lstStyle/>
          <a:p>
            <a:r>
              <a:rPr lang="en-GB" dirty="0"/>
              <a:t>Proposed mock-up simulations (1/3)</a:t>
            </a:r>
            <a:endParaRPr lang="en-US" dirty="0"/>
          </a:p>
        </p:txBody>
      </p:sp>
      <p:sp>
        <p:nvSpPr>
          <p:cNvPr id="3" name="Content Placeholder 2">
            <a:extLst>
              <a:ext uri="{FF2B5EF4-FFF2-40B4-BE49-F238E27FC236}">
                <a16:creationId xmlns:a16="http://schemas.microsoft.com/office/drawing/2014/main" id="{872D60A9-A94D-49DA-ABEE-D84D2875DA64}"/>
              </a:ext>
            </a:extLst>
          </p:cNvPr>
          <p:cNvSpPr>
            <a:spLocks noGrp="1"/>
          </p:cNvSpPr>
          <p:nvPr>
            <p:ph idx="1"/>
          </p:nvPr>
        </p:nvSpPr>
        <p:spPr>
          <a:xfrm>
            <a:off x="332461" y="1246216"/>
            <a:ext cx="8319837" cy="1784072"/>
          </a:xfrm>
        </p:spPr>
        <p:txBody>
          <a:bodyPr>
            <a:normAutofit lnSpcReduction="10000"/>
          </a:bodyPr>
          <a:lstStyle/>
          <a:p>
            <a:pPr marL="342900" lvl="0" indent="-342900" algn="just">
              <a:spcBef>
                <a:spcPts val="200"/>
              </a:spcBef>
              <a:buFont typeface="+mj-lt"/>
              <a:buAutoNum type="arabicPeriod"/>
            </a:pPr>
            <a:r>
              <a:rPr lang="en-GB" sz="2000" b="1" kern="1400" dirty="0">
                <a:effectLst/>
                <a:latin typeface="Calibri" panose="020F0502020204030204" pitchFamily="34" charset="0"/>
                <a:ea typeface="Times New Roman" panose="02020603050405020304" pitchFamily="18" charset="0"/>
                <a:cs typeface="Times New Roman" panose="02020603050405020304" pitchFamily="18" charset="0"/>
              </a:rPr>
              <a:t>Installation of Q1-ion-pump-TAXS decoupled from HL-LHC and ATLAS/CMS planning:</a:t>
            </a:r>
            <a:r>
              <a:rPr lang="en-GB" sz="2000" kern="1400" dirty="0">
                <a:effectLst/>
                <a:latin typeface="Calibri" panose="020F0502020204030204" pitchFamily="34" charset="0"/>
                <a:ea typeface="Times New Roman" panose="02020603050405020304" pitchFamily="18" charset="0"/>
                <a:cs typeface="Times New Roman" panose="02020603050405020304" pitchFamily="18" charset="0"/>
              </a:rPr>
              <a:t> Independent from what comes first, the installation of the Q1 magnet or the insertion of the TAXS, the connection of both to the ion-pump flanges must successfully work in both scenarios. The mock up will be designed in a way that the installation phase can be probed until all factors are satisfactorily included. </a:t>
            </a:r>
          </a:p>
          <a:p>
            <a:pPr marL="514350" indent="-514350">
              <a:buFont typeface="+mj-lt"/>
              <a:buAutoNum type="arabicPeriod"/>
            </a:pPr>
            <a:endParaRPr lang="en-GB" sz="3200" dirty="0"/>
          </a:p>
        </p:txBody>
      </p:sp>
      <p:sp>
        <p:nvSpPr>
          <p:cNvPr id="4" name="Footer Placeholder 3">
            <a:extLst>
              <a:ext uri="{FF2B5EF4-FFF2-40B4-BE49-F238E27FC236}">
                <a16:creationId xmlns:a16="http://schemas.microsoft.com/office/drawing/2014/main" id="{819F828D-AA7D-43C5-9D1C-7BB950FC430B}"/>
              </a:ext>
            </a:extLst>
          </p:cNvPr>
          <p:cNvSpPr>
            <a:spLocks noGrp="1"/>
          </p:cNvSpPr>
          <p:nvPr>
            <p:ph type="ftr" sz="quarter" idx="11"/>
          </p:nvPr>
        </p:nvSpPr>
        <p:spPr/>
        <p:txBody>
          <a:bodyPr/>
          <a:lstStyle/>
          <a:p>
            <a:r>
              <a:rPr lang="en-GB"/>
              <a:t>O. Boettcher, WP8, 121st HL-LHC TCC, 26th Nov. 2020, EDMS: 2442684 v.1,</a:t>
            </a:r>
            <a:endParaRPr lang="en-GB" dirty="0"/>
          </a:p>
        </p:txBody>
      </p:sp>
      <p:pic>
        <p:nvPicPr>
          <p:cNvPr id="11" name="Picture 10">
            <a:extLst>
              <a:ext uri="{FF2B5EF4-FFF2-40B4-BE49-F238E27FC236}">
                <a16:creationId xmlns:a16="http://schemas.microsoft.com/office/drawing/2014/main" id="{F9768BC7-45C8-443F-A75D-3049C56C19B1}"/>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32461" y="3429000"/>
            <a:ext cx="2854062" cy="2283251"/>
          </a:xfrm>
          <a:prstGeom prst="rect">
            <a:avLst/>
          </a:prstGeom>
          <a:noFill/>
          <a:ln>
            <a:noFill/>
          </a:ln>
        </p:spPr>
      </p:pic>
      <p:pic>
        <p:nvPicPr>
          <p:cNvPr id="12" name="Picture 11">
            <a:extLst>
              <a:ext uri="{FF2B5EF4-FFF2-40B4-BE49-F238E27FC236}">
                <a16:creationId xmlns:a16="http://schemas.microsoft.com/office/drawing/2014/main" id="{6D77D479-2960-4DD1-97C9-4E585C885AEF}"/>
              </a:ext>
            </a:extLst>
          </p:cNvPr>
          <p:cNvPicPr>
            <a:picLocks noChangeAspect="1"/>
          </p:cNvPicPr>
          <p:nvPr/>
        </p:nvPicPr>
        <p:blipFill>
          <a:blip r:embed="rId3"/>
          <a:stretch>
            <a:fillRect/>
          </a:stretch>
        </p:blipFill>
        <p:spPr>
          <a:xfrm>
            <a:off x="5972196" y="3516612"/>
            <a:ext cx="2866244" cy="1691242"/>
          </a:xfrm>
          <a:prstGeom prst="rect">
            <a:avLst/>
          </a:prstGeom>
        </p:spPr>
      </p:pic>
      <p:pic>
        <p:nvPicPr>
          <p:cNvPr id="13" name="Picture 12">
            <a:extLst>
              <a:ext uri="{FF2B5EF4-FFF2-40B4-BE49-F238E27FC236}">
                <a16:creationId xmlns:a16="http://schemas.microsoft.com/office/drawing/2014/main" id="{1759DEF3-9ED9-4383-889A-FF905AAB9BDA}"/>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568105" y="3461982"/>
            <a:ext cx="2088232" cy="1784072"/>
          </a:xfrm>
          <a:prstGeom prst="rect">
            <a:avLst/>
          </a:prstGeom>
        </p:spPr>
      </p:pic>
      <p:sp>
        <p:nvSpPr>
          <p:cNvPr id="14" name="TextBox 13">
            <a:extLst>
              <a:ext uri="{FF2B5EF4-FFF2-40B4-BE49-F238E27FC236}">
                <a16:creationId xmlns:a16="http://schemas.microsoft.com/office/drawing/2014/main" id="{8E7E0CBC-1409-4B06-8F71-ADCC68B1F48C}"/>
              </a:ext>
            </a:extLst>
          </p:cNvPr>
          <p:cNvSpPr txBox="1"/>
          <p:nvPr/>
        </p:nvSpPr>
        <p:spPr>
          <a:xfrm>
            <a:off x="3195066" y="5208843"/>
            <a:ext cx="2736781" cy="584775"/>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5A5A5A"/>
                </a:solidFill>
                <a:effectLst/>
                <a:uLnTx/>
                <a:uFillTx/>
                <a:latin typeface="Arial"/>
                <a:ea typeface="+mn-ea"/>
                <a:cs typeface="+mn-cs"/>
              </a:rPr>
              <a:t>Vacuum instrumentation attached to HL Q1 </a:t>
            </a:r>
            <a:endParaRPr kumimoji="0" lang="en-GB" sz="1600" b="0" i="0" u="none" strike="noStrike" kern="1200" cap="none" spc="0" normalizeH="0" baseline="0" noProof="0" dirty="0">
              <a:ln>
                <a:noFill/>
              </a:ln>
              <a:solidFill>
                <a:srgbClr val="5A5A5A"/>
              </a:solidFill>
              <a:effectLst/>
              <a:uLnTx/>
              <a:uFillTx/>
              <a:latin typeface="Arial"/>
              <a:ea typeface="+mn-ea"/>
              <a:cs typeface="+mn-cs"/>
            </a:endParaRPr>
          </a:p>
        </p:txBody>
      </p:sp>
      <p:sp>
        <p:nvSpPr>
          <p:cNvPr id="15" name="TextBox 14">
            <a:extLst>
              <a:ext uri="{FF2B5EF4-FFF2-40B4-BE49-F238E27FC236}">
                <a16:creationId xmlns:a16="http://schemas.microsoft.com/office/drawing/2014/main" id="{1490A0E4-51DE-486B-A8DC-D256806669B6}"/>
              </a:ext>
            </a:extLst>
          </p:cNvPr>
          <p:cNvSpPr txBox="1"/>
          <p:nvPr/>
        </p:nvSpPr>
        <p:spPr>
          <a:xfrm>
            <a:off x="6075625" y="5347341"/>
            <a:ext cx="1458011" cy="307777"/>
          </a:xfrm>
          <a:prstGeom prst="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Arial"/>
              </a:rPr>
              <a:t>C</a:t>
            </a:r>
            <a:r>
              <a:rPr kumimoji="0" lang="en-US" sz="1400" i="0" u="none" strike="noStrike" kern="1200" cap="none" spc="0" normalizeH="0" baseline="0" noProof="0" dirty="0" err="1">
                <a:ln>
                  <a:noFill/>
                </a:ln>
                <a:solidFill>
                  <a:schemeClr val="tx1"/>
                </a:solidFill>
                <a:uLnTx/>
                <a:uFillTx/>
                <a:latin typeface="Arial"/>
                <a:ea typeface="+mn-ea"/>
                <a:cs typeface="+mn-cs"/>
              </a:rPr>
              <a:t>ourtesy</a:t>
            </a:r>
            <a:r>
              <a:rPr kumimoji="0" lang="en-US" sz="1400" i="0" u="none" strike="noStrike" kern="1200" cap="none" spc="0" normalizeH="0" baseline="0" noProof="0" dirty="0">
                <a:ln>
                  <a:noFill/>
                </a:ln>
                <a:solidFill>
                  <a:schemeClr val="tx1"/>
                </a:solidFill>
                <a:uLnTx/>
                <a:uFillTx/>
                <a:latin typeface="Arial"/>
                <a:ea typeface="+mn-ea"/>
                <a:cs typeface="+mn-cs"/>
              </a:rPr>
              <a:t> WP12</a:t>
            </a:r>
            <a:endParaRPr kumimoji="0" lang="en-GB" sz="1400" i="0" u="none" strike="noStrike" kern="1200" cap="none" spc="0" normalizeH="0" baseline="0" noProof="0" dirty="0">
              <a:ln>
                <a:noFill/>
              </a:ln>
              <a:solidFill>
                <a:schemeClr val="tx1"/>
              </a:solidFill>
              <a:highlight>
                <a:srgbClr val="FFFF00"/>
              </a:highlight>
              <a:uLnTx/>
              <a:uFillTx/>
              <a:latin typeface="Arial"/>
              <a:ea typeface="+mn-ea"/>
              <a:cs typeface="+mn-cs"/>
            </a:endParaRPr>
          </a:p>
        </p:txBody>
      </p:sp>
      <p:sp>
        <p:nvSpPr>
          <p:cNvPr id="5" name="Slide Number Placeholder 4">
            <a:extLst>
              <a:ext uri="{FF2B5EF4-FFF2-40B4-BE49-F238E27FC236}">
                <a16:creationId xmlns:a16="http://schemas.microsoft.com/office/drawing/2014/main" id="{778C9188-9C00-48F3-A87D-E1F5A4CB32BC}"/>
              </a:ext>
            </a:extLst>
          </p:cNvPr>
          <p:cNvSpPr>
            <a:spLocks noGrp="1"/>
          </p:cNvSpPr>
          <p:nvPr>
            <p:ph type="sldNum" sz="quarter" idx="12"/>
          </p:nvPr>
        </p:nvSpPr>
        <p:spPr/>
        <p:txBody>
          <a:bodyPr/>
          <a:lstStyle/>
          <a:p>
            <a:fld id="{BFDCA1C4-9514-7B4F-976F-D92F7E296653}" type="slidenum">
              <a:rPr lang="fr-FR" smtClean="0"/>
              <a:pPr/>
              <a:t>10</a:t>
            </a:fld>
            <a:endParaRPr lang="fr-FR" dirty="0"/>
          </a:p>
        </p:txBody>
      </p:sp>
    </p:spTree>
    <p:extLst>
      <p:ext uri="{BB962C8B-B14F-4D97-AF65-F5344CB8AC3E}">
        <p14:creationId xmlns:p14="http://schemas.microsoft.com/office/powerpoint/2010/main" val="3386666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9BB66-72C3-43A1-B0E6-5BBADFF2AE55}"/>
              </a:ext>
            </a:extLst>
          </p:cNvPr>
          <p:cNvSpPr>
            <a:spLocks noGrp="1"/>
          </p:cNvSpPr>
          <p:nvPr>
            <p:ph type="title"/>
          </p:nvPr>
        </p:nvSpPr>
        <p:spPr/>
        <p:txBody>
          <a:bodyPr/>
          <a:lstStyle/>
          <a:p>
            <a:r>
              <a:rPr lang="en-GB" dirty="0"/>
              <a:t>Proposed mock-up simulations (2/3)</a:t>
            </a:r>
            <a:endParaRPr lang="en-US" dirty="0"/>
          </a:p>
        </p:txBody>
      </p:sp>
      <p:sp>
        <p:nvSpPr>
          <p:cNvPr id="3" name="Content Placeholder 2">
            <a:extLst>
              <a:ext uri="{FF2B5EF4-FFF2-40B4-BE49-F238E27FC236}">
                <a16:creationId xmlns:a16="http://schemas.microsoft.com/office/drawing/2014/main" id="{872D60A9-A94D-49DA-ABEE-D84D2875DA64}"/>
              </a:ext>
            </a:extLst>
          </p:cNvPr>
          <p:cNvSpPr>
            <a:spLocks noGrp="1"/>
          </p:cNvSpPr>
          <p:nvPr>
            <p:ph idx="1"/>
          </p:nvPr>
        </p:nvSpPr>
        <p:spPr>
          <a:xfrm>
            <a:off x="412080" y="1277182"/>
            <a:ext cx="8319837" cy="1719770"/>
          </a:xfrm>
        </p:spPr>
        <p:txBody>
          <a:bodyPr>
            <a:normAutofit/>
          </a:bodyPr>
          <a:lstStyle/>
          <a:p>
            <a:pPr lvl="0" algn="just">
              <a:buFont typeface="+mj-lt"/>
              <a:buAutoNum type="arabicPeriod" startAt="2"/>
            </a:pPr>
            <a:r>
              <a:rPr lang="en-GB" sz="2000" b="1" kern="1400" dirty="0">
                <a:effectLst/>
                <a:latin typeface="Calibri" panose="020F0502020204030204" pitchFamily="34" charset="0"/>
                <a:ea typeface="Times New Roman" panose="02020603050405020304" pitchFamily="18" charset="0"/>
                <a:cs typeface="Times New Roman" panose="02020603050405020304" pitchFamily="18" charset="0"/>
              </a:rPr>
              <a:t>Integration of the Q1-TAXS services:</a:t>
            </a:r>
            <a:r>
              <a:rPr lang="en-GB" sz="2000" kern="1400" dirty="0">
                <a:effectLst/>
                <a:latin typeface="Calibri" panose="020F0502020204030204" pitchFamily="34" charset="0"/>
                <a:ea typeface="Times New Roman" panose="02020603050405020304" pitchFamily="18" charset="0"/>
                <a:cs typeface="Times New Roman" panose="02020603050405020304" pitchFamily="18" charset="0"/>
              </a:rPr>
              <a:t> Installation of service lines, instrumentation cables, support etc</a:t>
            </a:r>
            <a:r>
              <a:rPr lang="en-GB" sz="2000" kern="1400" dirty="0">
                <a:latin typeface="Calibri" panose="020F0502020204030204" pitchFamily="34" charset="0"/>
                <a:ea typeface="Times New Roman" panose="02020603050405020304" pitchFamily="18" charset="0"/>
                <a:cs typeface="Times New Roman" panose="02020603050405020304" pitchFamily="18" charset="0"/>
              </a:rPr>
              <a:t>. Everything needs to be properly installed and in its foreseen place before </a:t>
            </a:r>
            <a:r>
              <a:rPr lang="en-GB" sz="2000" kern="1400" dirty="0">
                <a:effectLst/>
                <a:latin typeface="Calibri" panose="020F0502020204030204" pitchFamily="34" charset="0"/>
                <a:ea typeface="Times New Roman" panose="02020603050405020304" pitchFamily="18" charset="0"/>
                <a:cs typeface="Times New Roman" panose="02020603050405020304" pitchFamily="18" charset="0"/>
              </a:rPr>
              <a:t>the Q1-magnet is put in place. The mock up gives the opportunity to better </a:t>
            </a:r>
            <a:r>
              <a:rPr lang="en-GB" sz="2000" kern="1400" dirty="0">
                <a:latin typeface="Calibri" panose="020F0502020204030204" pitchFamily="34" charset="0"/>
                <a:ea typeface="Times New Roman" panose="02020603050405020304" pitchFamily="18" charset="0"/>
                <a:cs typeface="Times New Roman" panose="02020603050405020304" pitchFamily="18" charset="0"/>
              </a:rPr>
              <a:t>discuss and test the </a:t>
            </a:r>
            <a:r>
              <a:rPr lang="en-GB" sz="2000" kern="1400" dirty="0">
                <a:effectLst/>
                <a:latin typeface="Calibri" panose="020F0502020204030204" pitchFamily="34" charset="0"/>
                <a:ea typeface="Times New Roman" panose="02020603050405020304" pitchFamily="18" charset="0"/>
                <a:cs typeface="Times New Roman" panose="02020603050405020304" pitchFamily="18" charset="0"/>
              </a:rPr>
              <a:t>layout and installation sequences, and to instruct and train the installation teams. </a:t>
            </a:r>
          </a:p>
        </p:txBody>
      </p:sp>
      <p:sp>
        <p:nvSpPr>
          <p:cNvPr id="4" name="Footer Placeholder 3">
            <a:extLst>
              <a:ext uri="{FF2B5EF4-FFF2-40B4-BE49-F238E27FC236}">
                <a16:creationId xmlns:a16="http://schemas.microsoft.com/office/drawing/2014/main" id="{819F828D-AA7D-43C5-9D1C-7BB950FC430B}"/>
              </a:ext>
            </a:extLst>
          </p:cNvPr>
          <p:cNvSpPr>
            <a:spLocks noGrp="1"/>
          </p:cNvSpPr>
          <p:nvPr>
            <p:ph type="ftr" sz="quarter" idx="11"/>
          </p:nvPr>
        </p:nvSpPr>
        <p:spPr/>
        <p:txBody>
          <a:bodyPr/>
          <a:lstStyle/>
          <a:p>
            <a:r>
              <a:rPr lang="en-GB"/>
              <a:t>O. Boettcher, WP8, 121st HL-LHC TCC, 26th Nov. 2020, EDMS: 2442684 v.1,</a:t>
            </a:r>
            <a:endParaRPr lang="en-GB" dirty="0"/>
          </a:p>
        </p:txBody>
      </p:sp>
      <p:pic>
        <p:nvPicPr>
          <p:cNvPr id="10" name="Content Placeholder 6" descr="A close up of a device&#10;&#10;Description automatically generated">
            <a:extLst>
              <a:ext uri="{FF2B5EF4-FFF2-40B4-BE49-F238E27FC236}">
                <a16:creationId xmlns:a16="http://schemas.microsoft.com/office/drawing/2014/main" id="{6618FE5A-6965-43AA-B72D-17175A6F382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rot="10800000">
            <a:off x="971600" y="2924944"/>
            <a:ext cx="7344376" cy="3268883"/>
          </a:xfrm>
          <a:prstGeom prst="rect">
            <a:avLst/>
          </a:prstGeom>
        </p:spPr>
      </p:pic>
      <p:sp>
        <p:nvSpPr>
          <p:cNvPr id="5" name="Slide Number Placeholder 4">
            <a:extLst>
              <a:ext uri="{FF2B5EF4-FFF2-40B4-BE49-F238E27FC236}">
                <a16:creationId xmlns:a16="http://schemas.microsoft.com/office/drawing/2014/main" id="{6C8150B4-F3EC-41CD-98D2-C7D3D0799190}"/>
              </a:ext>
            </a:extLst>
          </p:cNvPr>
          <p:cNvSpPr>
            <a:spLocks noGrp="1"/>
          </p:cNvSpPr>
          <p:nvPr>
            <p:ph type="sldNum" sz="quarter" idx="12"/>
          </p:nvPr>
        </p:nvSpPr>
        <p:spPr/>
        <p:txBody>
          <a:bodyPr/>
          <a:lstStyle/>
          <a:p>
            <a:fld id="{BFDCA1C4-9514-7B4F-976F-D92F7E296653}" type="slidenum">
              <a:rPr lang="fr-FR" smtClean="0"/>
              <a:pPr/>
              <a:t>11</a:t>
            </a:fld>
            <a:endParaRPr lang="fr-FR" dirty="0"/>
          </a:p>
        </p:txBody>
      </p:sp>
    </p:spTree>
    <p:extLst>
      <p:ext uri="{BB962C8B-B14F-4D97-AF65-F5344CB8AC3E}">
        <p14:creationId xmlns:p14="http://schemas.microsoft.com/office/powerpoint/2010/main" val="25397426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9BB66-72C3-43A1-B0E6-5BBADFF2AE55}"/>
              </a:ext>
            </a:extLst>
          </p:cNvPr>
          <p:cNvSpPr>
            <a:spLocks noGrp="1"/>
          </p:cNvSpPr>
          <p:nvPr>
            <p:ph type="title"/>
          </p:nvPr>
        </p:nvSpPr>
        <p:spPr/>
        <p:txBody>
          <a:bodyPr/>
          <a:lstStyle/>
          <a:p>
            <a:r>
              <a:rPr lang="en-GB" dirty="0"/>
              <a:t>Proposed mock-up simulations (3/3)</a:t>
            </a:r>
            <a:endParaRPr lang="en-US" dirty="0"/>
          </a:p>
        </p:txBody>
      </p:sp>
      <p:sp>
        <p:nvSpPr>
          <p:cNvPr id="3" name="Content Placeholder 2">
            <a:extLst>
              <a:ext uri="{FF2B5EF4-FFF2-40B4-BE49-F238E27FC236}">
                <a16:creationId xmlns:a16="http://schemas.microsoft.com/office/drawing/2014/main" id="{872D60A9-A94D-49DA-ABEE-D84D2875DA64}"/>
              </a:ext>
            </a:extLst>
          </p:cNvPr>
          <p:cNvSpPr>
            <a:spLocks noGrp="1"/>
          </p:cNvSpPr>
          <p:nvPr>
            <p:ph idx="1"/>
          </p:nvPr>
        </p:nvSpPr>
        <p:spPr>
          <a:xfrm>
            <a:off x="412081" y="1196753"/>
            <a:ext cx="8319837" cy="1800200"/>
          </a:xfrm>
        </p:spPr>
        <p:txBody>
          <a:bodyPr>
            <a:normAutofit/>
          </a:bodyPr>
          <a:lstStyle/>
          <a:p>
            <a:pPr lvl="0" algn="just">
              <a:spcAft>
                <a:spcPts val="200"/>
              </a:spcAft>
              <a:buFont typeface="+mj-lt"/>
              <a:buAutoNum type="arabicPeriod" startAt="3"/>
            </a:pPr>
            <a:r>
              <a:rPr lang="en-GB" sz="2000" b="1" kern="1400" dirty="0">
                <a:effectLst/>
                <a:latin typeface="Calibri" panose="020F0502020204030204" pitchFamily="34" charset="0"/>
                <a:ea typeface="Times New Roman" panose="02020603050405020304" pitchFamily="18" charset="0"/>
                <a:cs typeface="Times New Roman" panose="02020603050405020304" pitchFamily="18" charset="0"/>
              </a:rPr>
              <a:t>Scenario tests:</a:t>
            </a:r>
            <a:r>
              <a:rPr lang="en-GB" sz="2000" kern="1400" dirty="0">
                <a:effectLst/>
                <a:latin typeface="Calibri" panose="020F0502020204030204" pitchFamily="34" charset="0"/>
                <a:ea typeface="Times New Roman" panose="02020603050405020304" pitchFamily="18" charset="0"/>
                <a:cs typeface="Times New Roman" panose="02020603050405020304" pitchFamily="18" charset="0"/>
              </a:rPr>
              <a:t> Due to the high level of radiation the Q1-TAXS regions will be designed as maintenance free. However, some repairs or upgrades may have to be realized during HL-LHC lifecycle. The mock-up allows to simulate different </a:t>
            </a:r>
            <a:r>
              <a:rPr lang="en-GB" sz="2000" kern="1400" dirty="0">
                <a:latin typeface="Calibri" panose="020F0502020204030204" pitchFamily="34" charset="0"/>
                <a:ea typeface="Times New Roman" panose="02020603050405020304" pitchFamily="18" charset="0"/>
                <a:cs typeface="Times New Roman" panose="02020603050405020304" pitchFamily="18" charset="0"/>
              </a:rPr>
              <a:t>scenarios and optimize procedures. It would </a:t>
            </a:r>
            <a:r>
              <a:rPr lang="en-GB" sz="2000" kern="1400" dirty="0">
                <a:effectLst/>
                <a:latin typeface="Calibri" panose="020F0502020204030204" pitchFamily="34" charset="0"/>
                <a:ea typeface="Times New Roman" panose="02020603050405020304" pitchFamily="18" charset="0"/>
                <a:cs typeface="Times New Roman" panose="02020603050405020304" pitchFamily="18" charset="0"/>
              </a:rPr>
              <a:t>give the opportunity to develop and test new applications (e.g. </a:t>
            </a:r>
            <a:r>
              <a:rPr lang="en-GB" sz="2000" kern="1400" dirty="0">
                <a:latin typeface="Calibri" panose="020F0502020204030204" pitchFamily="34" charset="0"/>
                <a:ea typeface="Times New Roman" panose="02020603050405020304" pitchFamily="18" charset="0"/>
                <a:cs typeface="Times New Roman" panose="02020603050405020304" pitchFamily="18" charset="0"/>
              </a:rPr>
              <a:t>remote operations by use of robots)</a:t>
            </a:r>
            <a:r>
              <a:rPr lang="en-GB" sz="2000" kern="1400" dirty="0">
                <a:effectLst/>
                <a:latin typeface="Calibri" panose="020F0502020204030204" pitchFamily="34" charset="0"/>
                <a:ea typeface="Times New Roman" panose="02020603050405020304" pitchFamily="18" charset="0"/>
                <a:cs typeface="Times New Roman" panose="02020603050405020304" pitchFamily="18" charset="0"/>
              </a:rPr>
              <a:t>.</a:t>
            </a:r>
          </a:p>
          <a:p>
            <a:pPr marL="514350" indent="-514350">
              <a:buFont typeface="+mj-lt"/>
              <a:buAutoNum type="arabicPeriod" startAt="3"/>
            </a:pPr>
            <a:endParaRPr lang="en-GB" sz="3200" dirty="0"/>
          </a:p>
        </p:txBody>
      </p:sp>
      <p:sp>
        <p:nvSpPr>
          <p:cNvPr id="4" name="Footer Placeholder 3">
            <a:extLst>
              <a:ext uri="{FF2B5EF4-FFF2-40B4-BE49-F238E27FC236}">
                <a16:creationId xmlns:a16="http://schemas.microsoft.com/office/drawing/2014/main" id="{819F828D-AA7D-43C5-9D1C-7BB950FC430B}"/>
              </a:ext>
            </a:extLst>
          </p:cNvPr>
          <p:cNvSpPr>
            <a:spLocks noGrp="1"/>
          </p:cNvSpPr>
          <p:nvPr>
            <p:ph type="ftr" sz="quarter" idx="11"/>
          </p:nvPr>
        </p:nvSpPr>
        <p:spPr/>
        <p:txBody>
          <a:bodyPr/>
          <a:lstStyle/>
          <a:p>
            <a:r>
              <a:rPr lang="en-GB"/>
              <a:t>O. Boettcher, WP8, 121st HL-LHC TCC, 26th Nov. 2020, EDMS: 2442684 v.1,</a:t>
            </a:r>
            <a:endParaRPr lang="en-GB" dirty="0"/>
          </a:p>
        </p:txBody>
      </p:sp>
      <p:pic>
        <p:nvPicPr>
          <p:cNvPr id="6" name="Content Placeholder 5" descr="A close up of a train&#10;&#10;Description automatically generated">
            <a:extLst>
              <a:ext uri="{FF2B5EF4-FFF2-40B4-BE49-F238E27FC236}">
                <a16:creationId xmlns:a16="http://schemas.microsoft.com/office/drawing/2014/main" id="{89D08899-CB70-4CAE-AEBF-4F469D9B6253}"/>
              </a:ext>
            </a:extLst>
          </p:cNvPr>
          <p:cNvPicPr>
            <a:picLocks noChangeAspect="1"/>
          </p:cNvPicPr>
          <p:nvPr/>
        </p:nvPicPr>
        <p:blipFill>
          <a:blip r:embed="rId2"/>
          <a:stretch>
            <a:fillRect/>
          </a:stretch>
        </p:blipFill>
        <p:spPr>
          <a:xfrm>
            <a:off x="2051720" y="2792722"/>
            <a:ext cx="5314646" cy="3710225"/>
          </a:xfrm>
          <a:prstGeom prst="rect">
            <a:avLst/>
          </a:prstGeom>
        </p:spPr>
      </p:pic>
      <p:sp>
        <p:nvSpPr>
          <p:cNvPr id="5" name="Slide Number Placeholder 4">
            <a:extLst>
              <a:ext uri="{FF2B5EF4-FFF2-40B4-BE49-F238E27FC236}">
                <a16:creationId xmlns:a16="http://schemas.microsoft.com/office/drawing/2014/main" id="{D49A29FB-EDB4-4889-B018-89375B4FC8D2}"/>
              </a:ext>
            </a:extLst>
          </p:cNvPr>
          <p:cNvSpPr>
            <a:spLocks noGrp="1"/>
          </p:cNvSpPr>
          <p:nvPr>
            <p:ph type="sldNum" sz="quarter" idx="12"/>
          </p:nvPr>
        </p:nvSpPr>
        <p:spPr/>
        <p:txBody>
          <a:bodyPr/>
          <a:lstStyle/>
          <a:p>
            <a:fld id="{BFDCA1C4-9514-7B4F-976F-D92F7E296653}" type="slidenum">
              <a:rPr lang="fr-FR" smtClean="0"/>
              <a:pPr/>
              <a:t>12</a:t>
            </a:fld>
            <a:endParaRPr lang="fr-FR" dirty="0"/>
          </a:p>
        </p:txBody>
      </p:sp>
    </p:spTree>
    <p:extLst>
      <p:ext uri="{BB962C8B-B14F-4D97-AF65-F5344CB8AC3E}">
        <p14:creationId xmlns:p14="http://schemas.microsoft.com/office/powerpoint/2010/main" val="1793623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EC52E-6A71-4CA0-AE45-0D2FA7EAA068}"/>
              </a:ext>
            </a:extLst>
          </p:cNvPr>
          <p:cNvSpPr>
            <a:spLocks noGrp="1"/>
          </p:cNvSpPr>
          <p:nvPr>
            <p:ph type="title"/>
          </p:nvPr>
        </p:nvSpPr>
        <p:spPr/>
        <p:txBody>
          <a:bodyPr/>
          <a:lstStyle/>
          <a:p>
            <a:r>
              <a:rPr lang="en-GB" dirty="0"/>
              <a:t>Mock-up realization - Components</a:t>
            </a:r>
            <a:endParaRPr lang="en-US" dirty="0"/>
          </a:p>
        </p:txBody>
      </p:sp>
      <p:sp>
        <p:nvSpPr>
          <p:cNvPr id="3" name="Content Placeholder 2">
            <a:extLst>
              <a:ext uri="{FF2B5EF4-FFF2-40B4-BE49-F238E27FC236}">
                <a16:creationId xmlns:a16="http://schemas.microsoft.com/office/drawing/2014/main" id="{EF9B88A5-8E2A-4F42-B69B-FF2901880F38}"/>
              </a:ext>
            </a:extLst>
          </p:cNvPr>
          <p:cNvSpPr>
            <a:spLocks noGrp="1"/>
          </p:cNvSpPr>
          <p:nvPr>
            <p:ph idx="1"/>
          </p:nvPr>
        </p:nvSpPr>
        <p:spPr/>
        <p:txBody>
          <a:bodyPr>
            <a:normAutofit/>
          </a:bodyPr>
          <a:lstStyle/>
          <a:p>
            <a:pPr marL="0" indent="0">
              <a:buNone/>
            </a:pPr>
            <a:r>
              <a:rPr lang="en-GB" sz="2000" dirty="0"/>
              <a:t>The mock-up shall include: </a:t>
            </a:r>
          </a:p>
          <a:p>
            <a:pPr marL="514350" indent="-514350">
              <a:buFont typeface="+mj-lt"/>
              <a:buAutoNum type="arabicPeriod"/>
            </a:pPr>
            <a:r>
              <a:rPr lang="en-GB" sz="2000" b="1" dirty="0"/>
              <a:t>The tunnel environment</a:t>
            </a:r>
            <a:r>
              <a:rPr lang="en-GB" sz="2000" dirty="0"/>
              <a:t>: The mock-up shall exactly be a copy of the tunnel. A modular design shall allow to simulate the areas of ATLAS and CMS.</a:t>
            </a:r>
          </a:p>
          <a:p>
            <a:pPr marL="514350" indent="-514350">
              <a:buFont typeface="+mj-lt"/>
              <a:buAutoNum type="arabicPeriod"/>
            </a:pPr>
            <a:r>
              <a:rPr lang="en-GB" sz="2000" b="1" dirty="0"/>
              <a:t>All machine components as models, copies or prototypes</a:t>
            </a:r>
            <a:r>
              <a:rPr lang="en-GB" sz="2000" dirty="0"/>
              <a:t>: e.g. Q1-model, ion pump, TAXS flange, helium dome, support feet etc.</a:t>
            </a:r>
          </a:p>
          <a:p>
            <a:pPr marL="514350" indent="-514350">
              <a:buFont typeface="+mj-lt"/>
              <a:buAutoNum type="arabicPeriod"/>
            </a:pPr>
            <a:r>
              <a:rPr lang="en-GB" sz="2000" b="1" dirty="0"/>
              <a:t>Real components of service lines, instrumentation cables, connectors, cable trays and support structures</a:t>
            </a:r>
            <a:r>
              <a:rPr lang="en-GB" sz="2000" dirty="0"/>
              <a:t>: it is proposed to work with sets of real components for which original tooling is as well required.</a:t>
            </a:r>
          </a:p>
          <a:p>
            <a:endParaRPr lang="en-US" sz="2000" dirty="0"/>
          </a:p>
        </p:txBody>
      </p:sp>
      <p:sp>
        <p:nvSpPr>
          <p:cNvPr id="4" name="Footer Placeholder 3">
            <a:extLst>
              <a:ext uri="{FF2B5EF4-FFF2-40B4-BE49-F238E27FC236}">
                <a16:creationId xmlns:a16="http://schemas.microsoft.com/office/drawing/2014/main" id="{4DDB2D4A-A152-4306-8530-90EFF954E080}"/>
              </a:ext>
            </a:extLst>
          </p:cNvPr>
          <p:cNvSpPr>
            <a:spLocks noGrp="1"/>
          </p:cNvSpPr>
          <p:nvPr>
            <p:ph type="ftr" sz="quarter" idx="11"/>
          </p:nvPr>
        </p:nvSpPr>
        <p:spPr/>
        <p:txBody>
          <a:bodyPr/>
          <a:lstStyle/>
          <a:p>
            <a:r>
              <a:rPr lang="en-GB"/>
              <a:t>O. Boettcher, WP8, 121st HL-LHC TCC, 26th Nov. 2020, EDMS: 2442684 v.1,</a:t>
            </a:r>
            <a:endParaRPr lang="en-GB" dirty="0"/>
          </a:p>
        </p:txBody>
      </p:sp>
      <p:sp>
        <p:nvSpPr>
          <p:cNvPr id="6" name="Slide Number Placeholder 5">
            <a:extLst>
              <a:ext uri="{FF2B5EF4-FFF2-40B4-BE49-F238E27FC236}">
                <a16:creationId xmlns:a16="http://schemas.microsoft.com/office/drawing/2014/main" id="{42194904-BA90-4918-BD37-7B0A02E30203}"/>
              </a:ext>
            </a:extLst>
          </p:cNvPr>
          <p:cNvSpPr>
            <a:spLocks noGrp="1"/>
          </p:cNvSpPr>
          <p:nvPr>
            <p:ph type="sldNum" sz="quarter" idx="12"/>
          </p:nvPr>
        </p:nvSpPr>
        <p:spPr/>
        <p:txBody>
          <a:bodyPr/>
          <a:lstStyle/>
          <a:p>
            <a:fld id="{BFDCA1C4-9514-7B4F-976F-D92F7E296653}" type="slidenum">
              <a:rPr lang="fr-FR" smtClean="0"/>
              <a:pPr/>
              <a:t>13</a:t>
            </a:fld>
            <a:endParaRPr lang="fr-FR" dirty="0"/>
          </a:p>
        </p:txBody>
      </p:sp>
    </p:spTree>
    <p:extLst>
      <p:ext uri="{BB962C8B-B14F-4D97-AF65-F5344CB8AC3E}">
        <p14:creationId xmlns:p14="http://schemas.microsoft.com/office/powerpoint/2010/main" val="3796900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EC52E-6A71-4CA0-AE45-0D2FA7EAA068}"/>
              </a:ext>
            </a:extLst>
          </p:cNvPr>
          <p:cNvSpPr>
            <a:spLocks noGrp="1"/>
          </p:cNvSpPr>
          <p:nvPr>
            <p:ph type="title"/>
          </p:nvPr>
        </p:nvSpPr>
        <p:spPr/>
        <p:txBody>
          <a:bodyPr/>
          <a:lstStyle/>
          <a:p>
            <a:r>
              <a:rPr lang="en-GB" dirty="0"/>
              <a:t>Mock-up – Architecture / Costs / Timeline</a:t>
            </a:r>
            <a:endParaRPr lang="en-US" dirty="0"/>
          </a:p>
        </p:txBody>
      </p:sp>
      <p:sp>
        <p:nvSpPr>
          <p:cNvPr id="3" name="Content Placeholder 2">
            <a:extLst>
              <a:ext uri="{FF2B5EF4-FFF2-40B4-BE49-F238E27FC236}">
                <a16:creationId xmlns:a16="http://schemas.microsoft.com/office/drawing/2014/main" id="{EF9B88A5-8E2A-4F42-B69B-FF2901880F38}"/>
              </a:ext>
            </a:extLst>
          </p:cNvPr>
          <p:cNvSpPr>
            <a:spLocks noGrp="1"/>
          </p:cNvSpPr>
          <p:nvPr>
            <p:ph idx="1"/>
          </p:nvPr>
        </p:nvSpPr>
        <p:spPr>
          <a:xfrm>
            <a:off x="612000" y="900000"/>
            <a:ext cx="7920000" cy="5226163"/>
          </a:xfrm>
        </p:spPr>
        <p:txBody>
          <a:bodyPr>
            <a:normAutofit/>
          </a:bodyPr>
          <a:lstStyle/>
          <a:p>
            <a:pPr marL="0" indent="0" algn="just">
              <a:spcBef>
                <a:spcPts val="200"/>
              </a:spcBef>
              <a:spcAft>
                <a:spcPts val="200"/>
              </a:spcAft>
              <a:buNone/>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It is proposed to realize the mock-up m</a:t>
            </a:r>
            <a:r>
              <a:rPr lang="en-GB" sz="1800" kern="1400" dirty="0">
                <a:latin typeface="Calibri" panose="020F0502020204030204" pitchFamily="34" charset="0"/>
                <a:ea typeface="Times New Roman" panose="02020603050405020304" pitchFamily="18" charset="0"/>
                <a:cs typeface="Times New Roman" panose="02020603050405020304" pitchFamily="18" charset="0"/>
              </a:rPr>
              <a:t>odular, easy to reconfigure and to dismantle if necessary. </a:t>
            </a:r>
          </a:p>
        </p:txBody>
      </p:sp>
      <p:sp>
        <p:nvSpPr>
          <p:cNvPr id="4" name="Footer Placeholder 3">
            <a:extLst>
              <a:ext uri="{FF2B5EF4-FFF2-40B4-BE49-F238E27FC236}">
                <a16:creationId xmlns:a16="http://schemas.microsoft.com/office/drawing/2014/main" id="{4DDB2D4A-A152-4306-8530-90EFF954E080}"/>
              </a:ext>
            </a:extLst>
          </p:cNvPr>
          <p:cNvSpPr>
            <a:spLocks noGrp="1"/>
          </p:cNvSpPr>
          <p:nvPr>
            <p:ph type="ftr" sz="quarter" idx="11"/>
          </p:nvPr>
        </p:nvSpPr>
        <p:spPr/>
        <p:txBody>
          <a:bodyPr/>
          <a:lstStyle/>
          <a:p>
            <a:r>
              <a:rPr lang="en-GB"/>
              <a:t>O. Boettcher, WP8, 121st HL-LHC TCC, 26th Nov. 2020, EDMS: 2442684 v.1,</a:t>
            </a:r>
            <a:endParaRPr lang="en-GB" dirty="0"/>
          </a:p>
        </p:txBody>
      </p:sp>
      <p:pic>
        <p:nvPicPr>
          <p:cNvPr id="9" name="Picture 8">
            <a:extLst>
              <a:ext uri="{FF2B5EF4-FFF2-40B4-BE49-F238E27FC236}">
                <a16:creationId xmlns:a16="http://schemas.microsoft.com/office/drawing/2014/main" id="{3B4CDA16-5911-481D-B50D-A2361B4F9578}"/>
              </a:ext>
            </a:extLst>
          </p:cNvPr>
          <p:cNvPicPr>
            <a:picLocks noChangeAspect="1"/>
          </p:cNvPicPr>
          <p:nvPr/>
        </p:nvPicPr>
        <p:blipFill>
          <a:blip r:embed="rId2"/>
          <a:stretch>
            <a:fillRect/>
          </a:stretch>
        </p:blipFill>
        <p:spPr>
          <a:xfrm>
            <a:off x="489425" y="1620000"/>
            <a:ext cx="8165150" cy="4596865"/>
          </a:xfrm>
          <a:prstGeom prst="rect">
            <a:avLst/>
          </a:prstGeom>
        </p:spPr>
      </p:pic>
      <p:sp>
        <p:nvSpPr>
          <p:cNvPr id="10" name="Slide Number Placeholder 9">
            <a:extLst>
              <a:ext uri="{FF2B5EF4-FFF2-40B4-BE49-F238E27FC236}">
                <a16:creationId xmlns:a16="http://schemas.microsoft.com/office/drawing/2014/main" id="{E1F864E2-B89E-4CAD-9C05-B70DE673612D}"/>
              </a:ext>
            </a:extLst>
          </p:cNvPr>
          <p:cNvSpPr>
            <a:spLocks noGrp="1"/>
          </p:cNvSpPr>
          <p:nvPr>
            <p:ph type="sldNum" sz="quarter" idx="12"/>
          </p:nvPr>
        </p:nvSpPr>
        <p:spPr/>
        <p:txBody>
          <a:bodyPr/>
          <a:lstStyle/>
          <a:p>
            <a:fld id="{BFDCA1C4-9514-7B4F-976F-D92F7E296653}" type="slidenum">
              <a:rPr lang="fr-FR" smtClean="0"/>
              <a:pPr/>
              <a:t>14</a:t>
            </a:fld>
            <a:endParaRPr lang="fr-FR" dirty="0"/>
          </a:p>
        </p:txBody>
      </p:sp>
    </p:spTree>
    <p:extLst>
      <p:ext uri="{BB962C8B-B14F-4D97-AF65-F5344CB8AC3E}">
        <p14:creationId xmlns:p14="http://schemas.microsoft.com/office/powerpoint/2010/main" val="2815368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EC52E-6A71-4CA0-AE45-0D2FA7EAA068}"/>
              </a:ext>
            </a:extLst>
          </p:cNvPr>
          <p:cNvSpPr>
            <a:spLocks noGrp="1"/>
          </p:cNvSpPr>
          <p:nvPr>
            <p:ph type="title"/>
          </p:nvPr>
        </p:nvSpPr>
        <p:spPr/>
        <p:txBody>
          <a:bodyPr/>
          <a:lstStyle/>
          <a:p>
            <a:r>
              <a:rPr lang="en-GB" dirty="0"/>
              <a:t>Mock-up realization - Location</a:t>
            </a:r>
            <a:endParaRPr lang="en-US" dirty="0"/>
          </a:p>
        </p:txBody>
      </p:sp>
      <p:sp>
        <p:nvSpPr>
          <p:cNvPr id="3" name="Content Placeholder 2">
            <a:extLst>
              <a:ext uri="{FF2B5EF4-FFF2-40B4-BE49-F238E27FC236}">
                <a16:creationId xmlns:a16="http://schemas.microsoft.com/office/drawing/2014/main" id="{EF9B88A5-8E2A-4F42-B69B-FF2901880F38}"/>
              </a:ext>
            </a:extLst>
          </p:cNvPr>
          <p:cNvSpPr>
            <a:spLocks noGrp="1"/>
          </p:cNvSpPr>
          <p:nvPr>
            <p:ph idx="1"/>
          </p:nvPr>
        </p:nvSpPr>
        <p:spPr>
          <a:xfrm>
            <a:off x="612000" y="900000"/>
            <a:ext cx="7920000" cy="5226163"/>
          </a:xfrm>
        </p:spPr>
        <p:txBody>
          <a:bodyPr>
            <a:normAutofit/>
          </a:bodyPr>
          <a:lstStyle/>
          <a:p>
            <a:pPr algn="just">
              <a:spcBef>
                <a:spcPts val="200"/>
              </a:spcBef>
              <a:spcAft>
                <a:spcPts val="200"/>
              </a:spcAft>
            </a:pPr>
            <a:r>
              <a:rPr lang="en-GB" sz="2400" kern="1400" dirty="0">
                <a:effectLst/>
                <a:latin typeface="Calibri" panose="020F0502020204030204" pitchFamily="34" charset="0"/>
                <a:ea typeface="Times New Roman" panose="02020603050405020304" pitchFamily="18" charset="0"/>
                <a:cs typeface="Times New Roman" panose="02020603050405020304" pitchFamily="18" charset="0"/>
              </a:rPr>
              <a:t>The workshop 867/R-K75 would be organized to host the Q1-TAXS and services mock up.</a:t>
            </a:r>
          </a:p>
          <a:p>
            <a:pPr marL="358775" indent="0">
              <a:spcBef>
                <a:spcPts val="200"/>
              </a:spcBef>
              <a:spcAft>
                <a:spcPts val="200"/>
              </a:spcAft>
              <a:buNone/>
            </a:pPr>
            <a:r>
              <a:rPr lang="en-GB" sz="2000" kern="1400" dirty="0">
                <a:effectLst/>
                <a:latin typeface="Calibri" panose="020F0502020204030204" pitchFamily="34" charset="0"/>
                <a:ea typeface="Times New Roman" panose="02020603050405020304" pitchFamily="18" charset="0"/>
                <a:cs typeface="Times New Roman" panose="02020603050405020304" pitchFamily="18" charset="0"/>
              </a:rPr>
              <a:t>(</a:t>
            </a:r>
            <a:r>
              <a:rPr lang="en-GB" sz="2000" kern="1400" dirty="0">
                <a:latin typeface="Calibri" panose="020F0502020204030204" pitchFamily="34" charset="0"/>
                <a:ea typeface="Times New Roman" panose="02020603050405020304" pitchFamily="18" charset="0"/>
                <a:cs typeface="Times New Roman" panose="02020603050405020304" pitchFamily="18" charset="0"/>
              </a:rPr>
              <a:t>Note: The VAX mock-up actually located in bldg. 186 will be moved to this workshop during the next weeks.) </a:t>
            </a:r>
          </a:p>
          <a:p>
            <a:pPr algn="just">
              <a:spcBef>
                <a:spcPts val="200"/>
              </a:spcBef>
              <a:spcAft>
                <a:spcPts val="200"/>
              </a:spcAft>
            </a:pPr>
            <a:r>
              <a:rPr lang="en-GB" sz="2400" kern="1400" dirty="0">
                <a:effectLst/>
                <a:latin typeface="Calibri" panose="020F0502020204030204" pitchFamily="34" charset="0"/>
                <a:ea typeface="Times New Roman" panose="02020603050405020304" pitchFamily="18" charset="0"/>
                <a:cs typeface="Times New Roman" panose="02020603050405020304" pitchFamily="18" charset="0"/>
              </a:rPr>
              <a:t>The workshop is already sufficiently equipped: electricity, compressed air, water and a 10t overhead travelling crane (PR-609). </a:t>
            </a:r>
          </a:p>
        </p:txBody>
      </p:sp>
      <p:sp>
        <p:nvSpPr>
          <p:cNvPr id="4" name="Footer Placeholder 3">
            <a:extLst>
              <a:ext uri="{FF2B5EF4-FFF2-40B4-BE49-F238E27FC236}">
                <a16:creationId xmlns:a16="http://schemas.microsoft.com/office/drawing/2014/main" id="{4DDB2D4A-A152-4306-8530-90EFF954E080}"/>
              </a:ext>
            </a:extLst>
          </p:cNvPr>
          <p:cNvSpPr>
            <a:spLocks noGrp="1"/>
          </p:cNvSpPr>
          <p:nvPr>
            <p:ph type="ftr" sz="quarter" idx="11"/>
          </p:nvPr>
        </p:nvSpPr>
        <p:spPr/>
        <p:txBody>
          <a:bodyPr/>
          <a:lstStyle/>
          <a:p>
            <a:r>
              <a:rPr lang="en-GB"/>
              <a:t>O. Boettcher, WP8, 121st HL-LHC TCC, 26th Nov. 2020, EDMS: 2442684 v.1,</a:t>
            </a:r>
            <a:endParaRPr lang="en-GB" dirty="0"/>
          </a:p>
        </p:txBody>
      </p:sp>
      <p:pic>
        <p:nvPicPr>
          <p:cNvPr id="12" name="Picture 11">
            <a:extLst>
              <a:ext uri="{FF2B5EF4-FFF2-40B4-BE49-F238E27FC236}">
                <a16:creationId xmlns:a16="http://schemas.microsoft.com/office/drawing/2014/main" id="{119ADF34-292A-4EA5-9107-DB5F08F3D26E}"/>
              </a:ext>
            </a:extLst>
          </p:cNvPr>
          <p:cNvPicPr>
            <a:picLocks noChangeAspect="1"/>
          </p:cNvPicPr>
          <p:nvPr/>
        </p:nvPicPr>
        <p:blipFill>
          <a:blip r:embed="rId2"/>
          <a:stretch>
            <a:fillRect/>
          </a:stretch>
        </p:blipFill>
        <p:spPr>
          <a:xfrm>
            <a:off x="3350630" y="3120272"/>
            <a:ext cx="2863262" cy="3005891"/>
          </a:xfrm>
          <a:prstGeom prst="rect">
            <a:avLst/>
          </a:prstGeom>
        </p:spPr>
      </p:pic>
      <p:pic>
        <p:nvPicPr>
          <p:cNvPr id="15" name="Picture 14">
            <a:extLst>
              <a:ext uri="{FF2B5EF4-FFF2-40B4-BE49-F238E27FC236}">
                <a16:creationId xmlns:a16="http://schemas.microsoft.com/office/drawing/2014/main" id="{B2510233-58B1-4391-BBB9-188F4864136B}"/>
              </a:ext>
            </a:extLst>
          </p:cNvPr>
          <p:cNvPicPr>
            <a:picLocks noChangeAspect="1"/>
          </p:cNvPicPr>
          <p:nvPr/>
        </p:nvPicPr>
        <p:blipFill>
          <a:blip r:embed="rId3"/>
          <a:stretch>
            <a:fillRect/>
          </a:stretch>
        </p:blipFill>
        <p:spPr>
          <a:xfrm>
            <a:off x="7172" y="3513081"/>
            <a:ext cx="3343458" cy="2381844"/>
          </a:xfrm>
          <a:prstGeom prst="rect">
            <a:avLst/>
          </a:prstGeom>
        </p:spPr>
      </p:pic>
      <p:pic>
        <p:nvPicPr>
          <p:cNvPr id="16" name="Picture 15" descr="A construction site&#10;&#10;Description automatically generated">
            <a:extLst>
              <a:ext uri="{FF2B5EF4-FFF2-40B4-BE49-F238E27FC236}">
                <a16:creationId xmlns:a16="http://schemas.microsoft.com/office/drawing/2014/main" id="{9B433E19-CDA0-447B-8219-F4793621398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rot="5400000">
            <a:off x="6274902" y="3477575"/>
            <a:ext cx="2419416" cy="2541438"/>
          </a:xfrm>
          <a:prstGeom prst="rect">
            <a:avLst/>
          </a:prstGeom>
        </p:spPr>
      </p:pic>
      <p:sp>
        <p:nvSpPr>
          <p:cNvPr id="17" name="Slide Number Placeholder 16">
            <a:extLst>
              <a:ext uri="{FF2B5EF4-FFF2-40B4-BE49-F238E27FC236}">
                <a16:creationId xmlns:a16="http://schemas.microsoft.com/office/drawing/2014/main" id="{BF592161-C968-4468-AD66-8071540A1289}"/>
              </a:ext>
            </a:extLst>
          </p:cNvPr>
          <p:cNvSpPr>
            <a:spLocks noGrp="1"/>
          </p:cNvSpPr>
          <p:nvPr>
            <p:ph type="sldNum" sz="quarter" idx="12"/>
          </p:nvPr>
        </p:nvSpPr>
        <p:spPr/>
        <p:txBody>
          <a:bodyPr/>
          <a:lstStyle/>
          <a:p>
            <a:fld id="{BFDCA1C4-9514-7B4F-976F-D92F7E296653}" type="slidenum">
              <a:rPr lang="fr-FR" smtClean="0"/>
              <a:pPr/>
              <a:t>15</a:t>
            </a:fld>
            <a:endParaRPr lang="fr-FR" dirty="0"/>
          </a:p>
        </p:txBody>
      </p:sp>
    </p:spTree>
    <p:extLst>
      <p:ext uri="{BB962C8B-B14F-4D97-AF65-F5344CB8AC3E}">
        <p14:creationId xmlns:p14="http://schemas.microsoft.com/office/powerpoint/2010/main" val="2830856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0E0CC-05B3-4D0B-B563-305FFC0F6044}"/>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F9598F89-2370-4CB3-855B-C14D9C673662}"/>
              </a:ext>
            </a:extLst>
          </p:cNvPr>
          <p:cNvSpPr>
            <a:spLocks noGrp="1"/>
          </p:cNvSpPr>
          <p:nvPr>
            <p:ph idx="1"/>
          </p:nvPr>
        </p:nvSpPr>
        <p:spPr/>
        <p:txBody>
          <a:bodyPr>
            <a:normAutofit lnSpcReduction="10000"/>
          </a:bodyPr>
          <a:lstStyle/>
          <a:p>
            <a:r>
              <a:rPr lang="en-US" dirty="0"/>
              <a:t>The Q1-TAXS and services installation and integration is challenging. A lot of questions exist still related to planning, installation and the realization of vacuum tests. </a:t>
            </a:r>
          </a:p>
          <a:p>
            <a:r>
              <a:rPr lang="en-US" dirty="0"/>
              <a:t>Different situations in ATLAS and CMS need to be considered. </a:t>
            </a:r>
          </a:p>
          <a:p>
            <a:r>
              <a:rPr lang="en-US" dirty="0"/>
              <a:t>The proposed mock-up would help finding optimal solutions related to design, installation and operation. </a:t>
            </a:r>
          </a:p>
          <a:p>
            <a:r>
              <a:rPr lang="en-US" dirty="0"/>
              <a:t>Simulations with the mock-up could start as from July 2021 </a:t>
            </a:r>
            <a:r>
              <a:rPr lang="en-US" sz="2400" dirty="0"/>
              <a:t>(cost estimate is 35 kCHF)</a:t>
            </a:r>
            <a:endParaRPr lang="en-US" dirty="0"/>
          </a:p>
        </p:txBody>
      </p:sp>
      <p:sp>
        <p:nvSpPr>
          <p:cNvPr id="4" name="Footer Placeholder 3">
            <a:extLst>
              <a:ext uri="{FF2B5EF4-FFF2-40B4-BE49-F238E27FC236}">
                <a16:creationId xmlns:a16="http://schemas.microsoft.com/office/drawing/2014/main" id="{302BB2D8-C960-4C52-ACE4-93E77BFAD1D4}"/>
              </a:ext>
            </a:extLst>
          </p:cNvPr>
          <p:cNvSpPr>
            <a:spLocks noGrp="1"/>
          </p:cNvSpPr>
          <p:nvPr>
            <p:ph type="ftr" sz="quarter" idx="11"/>
          </p:nvPr>
        </p:nvSpPr>
        <p:spPr/>
        <p:txBody>
          <a:bodyPr/>
          <a:lstStyle/>
          <a:p>
            <a:r>
              <a:rPr lang="en-GB"/>
              <a:t>O. Boettcher, WP8, 121st HL-LHC TCC, 26th Nov. 2020, EDMS: 2442684 v.1,</a:t>
            </a:r>
            <a:endParaRPr lang="en-GB" dirty="0"/>
          </a:p>
        </p:txBody>
      </p:sp>
      <p:sp>
        <p:nvSpPr>
          <p:cNvPr id="5" name="Slide Number Placeholder 4">
            <a:extLst>
              <a:ext uri="{FF2B5EF4-FFF2-40B4-BE49-F238E27FC236}">
                <a16:creationId xmlns:a16="http://schemas.microsoft.com/office/drawing/2014/main" id="{2744036F-8EA2-42FE-8B76-D637DF2F460B}"/>
              </a:ext>
            </a:extLst>
          </p:cNvPr>
          <p:cNvSpPr>
            <a:spLocks noGrp="1"/>
          </p:cNvSpPr>
          <p:nvPr>
            <p:ph type="sldNum" sz="quarter" idx="12"/>
          </p:nvPr>
        </p:nvSpPr>
        <p:spPr/>
        <p:txBody>
          <a:bodyPr/>
          <a:lstStyle/>
          <a:p>
            <a:fld id="{BFDCA1C4-9514-7B4F-976F-D92F7E296653}" type="slidenum">
              <a:rPr lang="fr-FR" smtClean="0"/>
              <a:pPr/>
              <a:t>16</a:t>
            </a:fld>
            <a:endParaRPr lang="fr-FR" dirty="0"/>
          </a:p>
        </p:txBody>
      </p:sp>
    </p:spTree>
    <p:extLst>
      <p:ext uri="{BB962C8B-B14F-4D97-AF65-F5344CB8AC3E}">
        <p14:creationId xmlns:p14="http://schemas.microsoft.com/office/powerpoint/2010/main" val="39218728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0A202-3D56-4DC1-AB39-B2758D844008}"/>
              </a:ext>
            </a:extLst>
          </p:cNvPr>
          <p:cNvSpPr>
            <a:spLocks noGrp="1"/>
          </p:cNvSpPr>
          <p:nvPr>
            <p:ph type="title"/>
          </p:nvPr>
        </p:nvSpPr>
        <p:spPr/>
        <p:txBody>
          <a:bodyPr/>
          <a:lstStyle/>
          <a:p>
            <a:r>
              <a:rPr lang="en-US" dirty="0"/>
              <a:t>WP15 initiative</a:t>
            </a:r>
            <a:br>
              <a:rPr lang="en-US" dirty="0"/>
            </a:br>
            <a:r>
              <a:rPr lang="en-GB" sz="1800" b="1" dirty="0">
                <a:effectLst/>
                <a:latin typeface="Calibri" panose="020F0502020204030204" pitchFamily="34" charset="0"/>
                <a:ea typeface="Calibri" panose="020F0502020204030204" pitchFamily="34" charset="0"/>
              </a:rPr>
              <a:t>CAD 3D environment of the tunnel only at the level of the TAXS-Q1</a:t>
            </a:r>
            <a:r>
              <a:rPr lang="en-GB" sz="1800" dirty="0">
                <a:effectLst/>
                <a:latin typeface="Calibri" panose="020F0502020204030204" pitchFamily="34" charset="0"/>
                <a:ea typeface="Calibri" panose="020F0502020204030204" pitchFamily="34" charset="0"/>
              </a:rPr>
              <a:t> </a:t>
            </a:r>
            <a:endParaRPr lang="en-US" dirty="0"/>
          </a:p>
        </p:txBody>
      </p:sp>
      <p:sp>
        <p:nvSpPr>
          <p:cNvPr id="3" name="Content Placeholder 2">
            <a:extLst>
              <a:ext uri="{FF2B5EF4-FFF2-40B4-BE49-F238E27FC236}">
                <a16:creationId xmlns:a16="http://schemas.microsoft.com/office/drawing/2014/main" id="{E4CEDB75-A2C8-4998-9E16-8865EFAB67D4}"/>
              </a:ext>
            </a:extLst>
          </p:cNvPr>
          <p:cNvSpPr>
            <a:spLocks noGrp="1"/>
          </p:cNvSpPr>
          <p:nvPr>
            <p:ph idx="1"/>
          </p:nvPr>
        </p:nvSpPr>
        <p:spPr/>
        <p:txBody>
          <a:bodyPr/>
          <a:lstStyle/>
          <a:p>
            <a:pPr marL="0" lvl="0" indent="0">
              <a:buNone/>
            </a:pPr>
            <a:r>
              <a:rPr lang="en-GB" sz="1800" b="1" dirty="0">
                <a:effectLst/>
                <a:latin typeface="Calibri" panose="020F0502020204030204" pitchFamily="34" charset="0"/>
                <a:ea typeface="Calibri" panose="020F0502020204030204" pitchFamily="34" charset="0"/>
              </a:rPr>
              <a:t>CAD 3D model includes</a:t>
            </a:r>
            <a:endParaRPr lang="en-GB" sz="1800" u="sng" dirty="0">
              <a:effectLst/>
              <a:latin typeface="Calibri" panose="020F0502020204030204" pitchFamily="34" charset="0"/>
              <a:ea typeface="Times New Roman" panose="02020603050405020304" pitchFamily="18" charset="0"/>
            </a:endParaRPr>
          </a:p>
          <a:p>
            <a:pPr marL="342900" lvl="0" indent="-342900">
              <a:buFont typeface="Calibri" panose="020F0502020204030204" pitchFamily="34" charset="0"/>
              <a:buChar char="-"/>
            </a:pPr>
            <a:r>
              <a:rPr lang="en-GB" sz="1800" u="sng" dirty="0">
                <a:effectLst/>
                <a:latin typeface="Calibri" panose="020F0502020204030204" pitchFamily="34" charset="0"/>
                <a:ea typeface="Times New Roman" panose="02020603050405020304" pitchFamily="18" charset="0"/>
              </a:rPr>
              <a:t>Civil engineering models</a:t>
            </a:r>
            <a:r>
              <a:rPr lang="en-GB" sz="1800" dirty="0">
                <a:effectLst/>
                <a:latin typeface="Calibri" panose="020F0502020204030204" pitchFamily="34" charset="0"/>
                <a:ea typeface="Times New Roman" panose="02020603050405020304" pitchFamily="18" charset="0"/>
              </a:rPr>
              <a:t>: tunnels, blockhouse (nose)</a:t>
            </a:r>
            <a:endParaRPr lang="en-GB"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en-GB" sz="1800" u="sng" dirty="0">
                <a:effectLst/>
                <a:latin typeface="Calibri" panose="020F0502020204030204" pitchFamily="34" charset="0"/>
                <a:ea typeface="Times New Roman" panose="02020603050405020304" pitchFamily="18" charset="0"/>
              </a:rPr>
              <a:t>The LHC machine in the future HL configuration</a:t>
            </a:r>
            <a:r>
              <a:rPr lang="en-GB" sz="1800" dirty="0">
                <a:effectLst/>
                <a:latin typeface="Calibri" panose="020F0502020204030204" pitchFamily="34" charset="0"/>
                <a:ea typeface="Times New Roman" panose="02020603050405020304" pitchFamily="18" charset="0"/>
              </a:rPr>
              <a:t>: space reserved for experiment, VAX reservation, TAXS, Q1, beam vacuum components connecting TAXS-Q1 (solution at this very moment). Including the different equipment and space reservations under the machine. It shows the latest situation of the HL Integration .  </a:t>
            </a:r>
            <a:endParaRPr lang="en-GB"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en-GB" sz="1800" u="sng" dirty="0">
                <a:effectLst/>
                <a:latin typeface="Calibri" panose="020F0502020204030204" pitchFamily="34" charset="0"/>
                <a:ea typeface="Times New Roman" panose="02020603050405020304" pitchFamily="18" charset="0"/>
              </a:rPr>
              <a:t>Services around</a:t>
            </a:r>
            <a:r>
              <a:rPr lang="en-GB" sz="1800" dirty="0">
                <a:effectLst/>
                <a:latin typeface="Calibri" panose="020F0502020204030204" pitchFamily="34" charset="0"/>
                <a:ea typeface="Times New Roman" panose="02020603050405020304" pitchFamily="18" charset="0"/>
              </a:rPr>
              <a:t>: venting pipes, new HL alignment system WPS and HLS. </a:t>
            </a:r>
            <a:endParaRPr lang="en-GB" sz="1800" dirty="0">
              <a:effectLst/>
              <a:latin typeface="Calibri" panose="020F0502020204030204" pitchFamily="34" charset="0"/>
              <a:ea typeface="Calibri" panose="020F0502020204030204" pitchFamily="34" charset="0"/>
            </a:endParaRPr>
          </a:p>
          <a:p>
            <a:pPr marL="0" indent="0">
              <a:buNone/>
            </a:pPr>
            <a:endParaRPr lang="en-GB" sz="1800" dirty="0">
              <a:effectLst/>
              <a:latin typeface="Calibri" panose="020F0502020204030204" pitchFamily="34" charset="0"/>
              <a:ea typeface="Calibri" panose="020F0502020204030204" pitchFamily="34" charset="0"/>
            </a:endParaRPr>
          </a:p>
          <a:p>
            <a:pPr marL="0" indent="0">
              <a:buNone/>
            </a:pPr>
            <a:r>
              <a:rPr lang="en-GB" sz="1800" dirty="0">
                <a:effectLst/>
                <a:latin typeface="Calibri" panose="020F0502020204030204" pitchFamily="34" charset="0"/>
                <a:ea typeface="Calibri" panose="020F0502020204030204" pitchFamily="34" charset="0"/>
              </a:rPr>
              <a:t>Not all the services are available yet (we are still missing water piping, cables trays… etc.) and not all the existing ancillaries are represented. We will need to work on the details</a:t>
            </a:r>
          </a:p>
          <a:p>
            <a:r>
              <a:rPr lang="en-GB" sz="1800" dirty="0">
                <a:effectLst/>
                <a:latin typeface="Calibri" panose="020F0502020204030204" pitchFamily="34" charset="0"/>
                <a:ea typeface="Calibri" panose="020F0502020204030204" pitchFamily="34" charset="0"/>
              </a:rPr>
              <a:t> You can find here the ST references:</a:t>
            </a:r>
          </a:p>
          <a:p>
            <a:pPr marL="342900" lvl="0" indent="-342900">
              <a:buFont typeface="Calibri" panose="020F0502020204030204" pitchFamily="34" charset="0"/>
              <a:buChar char="-"/>
            </a:pPr>
            <a:r>
              <a:rPr lang="en-GB" sz="1800" b="1" dirty="0">
                <a:solidFill>
                  <a:srgbClr val="2E75B6"/>
                </a:solidFill>
                <a:effectLst/>
                <a:latin typeface="Calibri" panose="020F0502020204030204" pitchFamily="34" charset="0"/>
                <a:ea typeface="Times New Roman" panose="02020603050405020304" pitchFamily="18" charset="0"/>
              </a:rPr>
              <a:t>CMS IP5 Right</a:t>
            </a:r>
            <a:r>
              <a:rPr lang="en-GB" sz="1800" dirty="0">
                <a:solidFill>
                  <a:srgbClr val="2E75B6"/>
                </a:solidFill>
                <a:effectLst/>
                <a:latin typeface="Calibri" panose="020F0502020204030204" pitchFamily="34" charset="0"/>
                <a:ea typeface="Times New Roman" panose="02020603050405020304" pitchFamily="18" charset="0"/>
              </a:rPr>
              <a:t>:  </a:t>
            </a:r>
            <a:r>
              <a:rPr lang="en-GB" sz="1800" i="1" dirty="0">
                <a:solidFill>
                  <a:srgbClr val="2E75B6"/>
                </a:solidFill>
                <a:effectLst/>
                <a:latin typeface="Calibri" panose="020F0502020204030204" pitchFamily="34" charset="0"/>
                <a:ea typeface="Times New Roman" panose="02020603050405020304" pitchFamily="18" charset="0"/>
              </a:rPr>
              <a:t>ST1391149_01 - TAXS-Q1 tunnel environment - IP5R</a:t>
            </a:r>
            <a:endParaRPr lang="en-GB" sz="1800" dirty="0">
              <a:solidFill>
                <a:srgbClr val="2E75B6"/>
              </a:solidFill>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en-GB" sz="1800" b="1" dirty="0">
                <a:solidFill>
                  <a:srgbClr val="2E75B6"/>
                </a:solidFill>
                <a:effectLst/>
                <a:latin typeface="Calibri" panose="020F0502020204030204" pitchFamily="34" charset="0"/>
                <a:ea typeface="Times New Roman" panose="02020603050405020304" pitchFamily="18" charset="0"/>
              </a:rPr>
              <a:t>ATLAS IP1 Right</a:t>
            </a:r>
            <a:r>
              <a:rPr lang="en-GB" sz="1800" dirty="0">
                <a:solidFill>
                  <a:srgbClr val="2E75B6"/>
                </a:solidFill>
                <a:effectLst/>
                <a:latin typeface="Calibri" panose="020F0502020204030204" pitchFamily="34" charset="0"/>
                <a:ea typeface="Times New Roman" panose="02020603050405020304" pitchFamily="18" charset="0"/>
              </a:rPr>
              <a:t>:  </a:t>
            </a:r>
            <a:r>
              <a:rPr lang="en-GB" sz="1800" i="1" dirty="0">
                <a:solidFill>
                  <a:srgbClr val="2E75B6"/>
                </a:solidFill>
                <a:effectLst/>
                <a:latin typeface="Calibri" panose="020F0502020204030204" pitchFamily="34" charset="0"/>
                <a:ea typeface="Times New Roman" panose="02020603050405020304" pitchFamily="18" charset="0"/>
              </a:rPr>
              <a:t>ST1391287_01 - TAXS-Q1 tunnel environment – IP1R</a:t>
            </a:r>
            <a:endParaRPr lang="en-GB" sz="1800" dirty="0">
              <a:solidFill>
                <a:srgbClr val="2E75B6"/>
              </a:solidFill>
              <a:effectLst/>
              <a:latin typeface="Calibri" panose="020F0502020204030204" pitchFamily="34" charset="0"/>
              <a:ea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B992805B-E2C0-44EA-A3A0-A88BD06BA773}"/>
              </a:ext>
            </a:extLst>
          </p:cNvPr>
          <p:cNvSpPr>
            <a:spLocks noGrp="1"/>
          </p:cNvSpPr>
          <p:nvPr>
            <p:ph type="sldNum" sz="quarter" idx="12"/>
          </p:nvPr>
        </p:nvSpPr>
        <p:spPr/>
        <p:txBody>
          <a:bodyPr/>
          <a:lstStyle/>
          <a:p>
            <a:fld id="{BFDCA1C4-9514-7B4F-976F-D92F7E296653}" type="slidenum">
              <a:rPr lang="fr-FR" smtClean="0"/>
              <a:pPr/>
              <a:t>17</a:t>
            </a:fld>
            <a:endParaRPr lang="fr-FR" dirty="0"/>
          </a:p>
        </p:txBody>
      </p:sp>
      <p:sp>
        <p:nvSpPr>
          <p:cNvPr id="5" name="Footer Placeholder 4">
            <a:extLst>
              <a:ext uri="{FF2B5EF4-FFF2-40B4-BE49-F238E27FC236}">
                <a16:creationId xmlns:a16="http://schemas.microsoft.com/office/drawing/2014/main" id="{DDD07FCA-EEB8-4985-AF95-8033EF270ED1}"/>
              </a:ext>
            </a:extLst>
          </p:cNvPr>
          <p:cNvSpPr>
            <a:spLocks noGrp="1"/>
          </p:cNvSpPr>
          <p:nvPr>
            <p:ph type="ftr" sz="quarter" idx="11"/>
          </p:nvPr>
        </p:nvSpPr>
        <p:spPr/>
        <p:txBody>
          <a:bodyPr/>
          <a:lstStyle/>
          <a:p>
            <a:r>
              <a:rPr lang="en-GB"/>
              <a:t>O. Boettcher, WP8, 121st HL-LHC TCC, 26th Nov. 2020, EDMS: 2442684 v.1,</a:t>
            </a:r>
            <a:endParaRPr lang="en-GB" dirty="0"/>
          </a:p>
        </p:txBody>
      </p:sp>
      <p:sp>
        <p:nvSpPr>
          <p:cNvPr id="6" name="TextBox 5">
            <a:extLst>
              <a:ext uri="{FF2B5EF4-FFF2-40B4-BE49-F238E27FC236}">
                <a16:creationId xmlns:a16="http://schemas.microsoft.com/office/drawing/2014/main" id="{D57F2AF3-06BF-44B4-B27E-8408F24E7CAB}"/>
              </a:ext>
            </a:extLst>
          </p:cNvPr>
          <p:cNvSpPr txBox="1"/>
          <p:nvPr/>
        </p:nvSpPr>
        <p:spPr>
          <a:xfrm rot="20305340">
            <a:off x="4345168" y="5357307"/>
            <a:ext cx="3866764" cy="461665"/>
          </a:xfrm>
          <a:prstGeom prst="rect">
            <a:avLst/>
          </a:prstGeom>
          <a:solidFill>
            <a:schemeClr val="bg1">
              <a:alpha val="49000"/>
            </a:schemeClr>
          </a:solidFill>
          <a:ln>
            <a:solidFill>
              <a:srgbClr val="0055A0"/>
            </a:solidFill>
          </a:ln>
        </p:spPr>
        <p:txBody>
          <a:bodyPr wrap="none" rtlCol="0">
            <a:spAutoFit/>
          </a:bodyPr>
          <a:lstStyle/>
          <a:p>
            <a:r>
              <a:rPr lang="en-US" sz="2400" dirty="0">
                <a:solidFill>
                  <a:srgbClr val="FFC000"/>
                </a:solidFill>
              </a:rPr>
              <a:t>Slide inserted - 01/12/2020</a:t>
            </a:r>
          </a:p>
        </p:txBody>
      </p:sp>
    </p:spTree>
    <p:extLst>
      <p:ext uri="{BB962C8B-B14F-4D97-AF65-F5344CB8AC3E}">
        <p14:creationId xmlns:p14="http://schemas.microsoft.com/office/powerpoint/2010/main" val="124119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0A202-3D56-4DC1-AB39-B2758D844008}"/>
              </a:ext>
            </a:extLst>
          </p:cNvPr>
          <p:cNvSpPr>
            <a:spLocks noGrp="1"/>
          </p:cNvSpPr>
          <p:nvPr>
            <p:ph type="title"/>
          </p:nvPr>
        </p:nvSpPr>
        <p:spPr/>
        <p:txBody>
          <a:bodyPr/>
          <a:lstStyle/>
          <a:p>
            <a:r>
              <a:rPr lang="en-US" dirty="0"/>
              <a:t>WP15 initiative</a:t>
            </a:r>
            <a:br>
              <a:rPr lang="en-US" dirty="0"/>
            </a:br>
            <a:r>
              <a:rPr lang="en-GB" sz="1800" b="1" dirty="0">
                <a:effectLst/>
                <a:latin typeface="Calibri" panose="020F0502020204030204" pitchFamily="34" charset="0"/>
                <a:ea typeface="Calibri" panose="020F0502020204030204" pitchFamily="34" charset="0"/>
              </a:rPr>
              <a:t>CAD 3D environment of the tunnel only at the level of the TAXS-Q1</a:t>
            </a:r>
            <a:r>
              <a:rPr lang="en-GB" sz="1800" dirty="0">
                <a:effectLst/>
                <a:latin typeface="Calibri" panose="020F0502020204030204" pitchFamily="34" charset="0"/>
                <a:ea typeface="Calibri" panose="020F0502020204030204" pitchFamily="34" charset="0"/>
              </a:rPr>
              <a:t> </a:t>
            </a:r>
            <a:endParaRPr lang="en-US" dirty="0"/>
          </a:p>
        </p:txBody>
      </p:sp>
      <p:sp>
        <p:nvSpPr>
          <p:cNvPr id="3" name="Content Placeholder 2">
            <a:extLst>
              <a:ext uri="{FF2B5EF4-FFF2-40B4-BE49-F238E27FC236}">
                <a16:creationId xmlns:a16="http://schemas.microsoft.com/office/drawing/2014/main" id="{E4CEDB75-A2C8-4998-9E16-8865EFAB67D4}"/>
              </a:ext>
            </a:extLst>
          </p:cNvPr>
          <p:cNvSpPr>
            <a:spLocks noGrp="1"/>
          </p:cNvSpPr>
          <p:nvPr>
            <p:ph idx="1"/>
          </p:nvPr>
        </p:nvSpPr>
        <p:spPr/>
        <p:txBody>
          <a:bodyPr/>
          <a:lstStyle/>
          <a:p>
            <a:pPr marL="0" lvl="0" indent="0">
              <a:buNone/>
            </a:pPr>
            <a:r>
              <a:rPr lang="en-GB" sz="1800" u="sng" dirty="0">
                <a:effectLst/>
                <a:latin typeface="Calibri" panose="020F0502020204030204" pitchFamily="34" charset="0"/>
                <a:ea typeface="Times New Roman" panose="02020603050405020304" pitchFamily="18" charset="0"/>
              </a:rPr>
              <a:t>WP15 is our </a:t>
            </a:r>
          </a:p>
        </p:txBody>
      </p:sp>
      <p:sp>
        <p:nvSpPr>
          <p:cNvPr id="4" name="Slide Number Placeholder 3">
            <a:extLst>
              <a:ext uri="{FF2B5EF4-FFF2-40B4-BE49-F238E27FC236}">
                <a16:creationId xmlns:a16="http://schemas.microsoft.com/office/drawing/2014/main" id="{B992805B-E2C0-44EA-A3A0-A88BD06BA773}"/>
              </a:ext>
            </a:extLst>
          </p:cNvPr>
          <p:cNvSpPr>
            <a:spLocks noGrp="1"/>
          </p:cNvSpPr>
          <p:nvPr>
            <p:ph type="sldNum" sz="quarter" idx="12"/>
          </p:nvPr>
        </p:nvSpPr>
        <p:spPr/>
        <p:txBody>
          <a:bodyPr/>
          <a:lstStyle/>
          <a:p>
            <a:fld id="{BFDCA1C4-9514-7B4F-976F-D92F7E296653}" type="slidenum">
              <a:rPr lang="fr-FR" smtClean="0"/>
              <a:pPr/>
              <a:t>18</a:t>
            </a:fld>
            <a:endParaRPr lang="fr-FR" dirty="0"/>
          </a:p>
        </p:txBody>
      </p:sp>
      <p:sp>
        <p:nvSpPr>
          <p:cNvPr id="5" name="Footer Placeholder 4">
            <a:extLst>
              <a:ext uri="{FF2B5EF4-FFF2-40B4-BE49-F238E27FC236}">
                <a16:creationId xmlns:a16="http://schemas.microsoft.com/office/drawing/2014/main" id="{DDD07FCA-EEB8-4985-AF95-8033EF270ED1}"/>
              </a:ext>
            </a:extLst>
          </p:cNvPr>
          <p:cNvSpPr>
            <a:spLocks noGrp="1"/>
          </p:cNvSpPr>
          <p:nvPr>
            <p:ph type="ftr" sz="quarter" idx="11"/>
          </p:nvPr>
        </p:nvSpPr>
        <p:spPr/>
        <p:txBody>
          <a:bodyPr/>
          <a:lstStyle/>
          <a:p>
            <a:r>
              <a:rPr lang="en-GB"/>
              <a:t>O. Boettcher, WP8, 121st HL-LHC TCC, 26th Nov. 2020, EDMS: 2442684 v.1,</a:t>
            </a:r>
            <a:endParaRPr lang="en-GB" dirty="0"/>
          </a:p>
        </p:txBody>
      </p:sp>
      <p:pic>
        <p:nvPicPr>
          <p:cNvPr id="1026" name="Picture 6">
            <a:extLst>
              <a:ext uri="{FF2B5EF4-FFF2-40B4-BE49-F238E27FC236}">
                <a16:creationId xmlns:a16="http://schemas.microsoft.com/office/drawing/2014/main" id="{B6831E07-42E4-4BB5-9C09-29FAF0BA12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924" y="2852936"/>
            <a:ext cx="7318164"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95EA478C-ED53-46EE-8775-AC0E361C79F7}"/>
              </a:ext>
            </a:extLst>
          </p:cNvPr>
          <p:cNvPicPr>
            <a:picLocks noChangeAspect="1"/>
          </p:cNvPicPr>
          <p:nvPr/>
        </p:nvPicPr>
        <p:blipFill>
          <a:blip r:embed="rId3"/>
          <a:stretch>
            <a:fillRect/>
          </a:stretch>
        </p:blipFill>
        <p:spPr>
          <a:xfrm>
            <a:off x="1905000" y="938656"/>
            <a:ext cx="3067720" cy="1723036"/>
          </a:xfrm>
          <a:prstGeom prst="rect">
            <a:avLst/>
          </a:prstGeom>
        </p:spPr>
      </p:pic>
      <p:sp>
        <p:nvSpPr>
          <p:cNvPr id="9" name="TextBox 8">
            <a:extLst>
              <a:ext uri="{FF2B5EF4-FFF2-40B4-BE49-F238E27FC236}">
                <a16:creationId xmlns:a16="http://schemas.microsoft.com/office/drawing/2014/main" id="{79BAC7DF-6AFE-4BB1-9FFD-321F240C0811}"/>
              </a:ext>
            </a:extLst>
          </p:cNvPr>
          <p:cNvSpPr txBox="1"/>
          <p:nvPr/>
        </p:nvSpPr>
        <p:spPr>
          <a:xfrm rot="20305340">
            <a:off x="4665416" y="5442962"/>
            <a:ext cx="3866764" cy="461665"/>
          </a:xfrm>
          <a:prstGeom prst="rect">
            <a:avLst/>
          </a:prstGeom>
          <a:solidFill>
            <a:schemeClr val="bg1">
              <a:alpha val="49000"/>
            </a:schemeClr>
          </a:solidFill>
          <a:ln>
            <a:solidFill>
              <a:srgbClr val="0055A0"/>
            </a:solidFill>
          </a:ln>
        </p:spPr>
        <p:txBody>
          <a:bodyPr wrap="none" rtlCol="0">
            <a:spAutoFit/>
          </a:bodyPr>
          <a:lstStyle/>
          <a:p>
            <a:r>
              <a:rPr lang="en-US" sz="2400" dirty="0">
                <a:solidFill>
                  <a:srgbClr val="FFC000"/>
                </a:solidFill>
              </a:rPr>
              <a:t>Slide inserted - 01/12/2020</a:t>
            </a:r>
          </a:p>
        </p:txBody>
      </p:sp>
    </p:spTree>
    <p:extLst>
      <p:ext uri="{BB962C8B-B14F-4D97-AF65-F5344CB8AC3E}">
        <p14:creationId xmlns:p14="http://schemas.microsoft.com/office/powerpoint/2010/main" val="27724156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THANK YOU FOR YOUR ATTENTION!!!</a:t>
            </a:r>
          </a:p>
        </p:txBody>
      </p:sp>
      <p:sp>
        <p:nvSpPr>
          <p:cNvPr id="4" name="Rectangle 3"/>
          <p:cNvSpPr/>
          <p:nvPr/>
        </p:nvSpPr>
        <p:spPr>
          <a:xfrm>
            <a:off x="827584" y="4372794"/>
            <a:ext cx="7128792" cy="1200329"/>
          </a:xfrm>
          <a:prstGeom prst="rect">
            <a:avLst/>
          </a:prstGeom>
          <a:noFill/>
        </p:spPr>
        <p:txBody>
          <a:bodyPr wrap="square" rtlCol="0">
            <a:spAutoFit/>
          </a:bodyPr>
          <a:lstStyle/>
          <a:p>
            <a:pPr>
              <a:buClr>
                <a:srgbClr val="FFC000"/>
              </a:buClr>
            </a:pPr>
            <a:r>
              <a:rPr lang="en-GB" dirty="0">
                <a:solidFill>
                  <a:schemeClr val="accent5"/>
                </a:solidFill>
              </a:rPr>
              <a:t>&amp; thanks :</a:t>
            </a:r>
          </a:p>
          <a:p>
            <a:pPr>
              <a:buClr>
                <a:srgbClr val="FFC000"/>
              </a:buClr>
            </a:pPr>
            <a:r>
              <a:rPr lang="en-GB" dirty="0">
                <a:solidFill>
                  <a:schemeClr val="accent5"/>
                </a:solidFill>
              </a:rPr>
              <a:t>WP12</a:t>
            </a:r>
          </a:p>
          <a:p>
            <a:pPr>
              <a:buClr>
                <a:srgbClr val="FFC000"/>
              </a:buClr>
            </a:pPr>
            <a:r>
              <a:rPr lang="en-GB" dirty="0">
                <a:solidFill>
                  <a:schemeClr val="accent5"/>
                </a:solidFill>
              </a:rPr>
              <a:t>WP15</a:t>
            </a:r>
          </a:p>
          <a:p>
            <a:pPr>
              <a:buClr>
                <a:srgbClr val="FFC000"/>
              </a:buClr>
            </a:pPr>
            <a:r>
              <a:rPr lang="en-GB" dirty="0">
                <a:solidFill>
                  <a:schemeClr val="accent5"/>
                </a:solidFill>
              </a:rPr>
              <a:t>	</a:t>
            </a:r>
          </a:p>
        </p:txBody>
      </p:sp>
      <p:sp>
        <p:nvSpPr>
          <p:cNvPr id="3" name="Slide Number Placeholder 2">
            <a:extLst>
              <a:ext uri="{FF2B5EF4-FFF2-40B4-BE49-F238E27FC236}">
                <a16:creationId xmlns:a16="http://schemas.microsoft.com/office/drawing/2014/main" id="{F9399C64-3566-436A-A387-E7B1B897298A}"/>
              </a:ext>
            </a:extLst>
          </p:cNvPr>
          <p:cNvSpPr>
            <a:spLocks noGrp="1"/>
          </p:cNvSpPr>
          <p:nvPr>
            <p:ph type="sldNum" sz="quarter" idx="12"/>
          </p:nvPr>
        </p:nvSpPr>
        <p:spPr/>
        <p:txBody>
          <a:bodyPr/>
          <a:lstStyle/>
          <a:p>
            <a:fld id="{BFDCA1C4-9514-7B4F-976F-D92F7E296653}" type="slidenum">
              <a:rPr lang="fr-FR" smtClean="0"/>
              <a:pPr/>
              <a:t>19</a:t>
            </a:fld>
            <a:endParaRPr lang="fr-FR" dirty="0"/>
          </a:p>
        </p:txBody>
      </p:sp>
    </p:spTree>
    <p:extLst>
      <p:ext uri="{BB962C8B-B14F-4D97-AF65-F5344CB8AC3E}">
        <p14:creationId xmlns:p14="http://schemas.microsoft.com/office/powerpoint/2010/main" val="2579306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1283"/>
            <a:ext cx="8229600" cy="914400"/>
          </a:xfrm>
        </p:spPr>
        <p:txBody>
          <a:bodyPr/>
          <a:lstStyle/>
          <a:p>
            <a:pPr algn="ctr"/>
            <a:r>
              <a:rPr lang="en-US" sz="3600" dirty="0">
                <a:solidFill>
                  <a:srgbClr val="0089B5"/>
                </a:solidFill>
                <a:effectLst/>
              </a:rPr>
              <a:t>Outline</a:t>
            </a:r>
          </a:p>
        </p:txBody>
      </p:sp>
      <p:sp>
        <p:nvSpPr>
          <p:cNvPr id="7" name="Espace réservé du texte 4"/>
          <p:cNvSpPr txBox="1">
            <a:spLocks/>
          </p:cNvSpPr>
          <p:nvPr/>
        </p:nvSpPr>
        <p:spPr>
          <a:xfrm>
            <a:off x="701756" y="1700808"/>
            <a:ext cx="7326628" cy="3744416"/>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buFont typeface="Wingdings" charset="2"/>
              <a:buAutoNum type="arabicPeriod"/>
            </a:pPr>
            <a:r>
              <a:rPr lang="en-GB" sz="2400" b="1" dirty="0"/>
              <a:t>Introduction</a:t>
            </a:r>
          </a:p>
          <a:p>
            <a:pPr>
              <a:lnSpc>
                <a:spcPct val="150000"/>
              </a:lnSpc>
              <a:buFont typeface="Wingdings" charset="2"/>
              <a:buAutoNum type="arabicPeriod"/>
            </a:pPr>
            <a:r>
              <a:rPr lang="en-GB" sz="2400" b="1" dirty="0"/>
              <a:t>Justification for the proposal</a:t>
            </a:r>
          </a:p>
          <a:p>
            <a:pPr>
              <a:lnSpc>
                <a:spcPct val="150000"/>
              </a:lnSpc>
              <a:buFont typeface="Wingdings" charset="2"/>
              <a:buAutoNum type="arabicPeriod"/>
            </a:pPr>
            <a:r>
              <a:rPr lang="en-GB" sz="2400" b="1" dirty="0"/>
              <a:t>Description of mock-up simulations</a:t>
            </a:r>
          </a:p>
          <a:p>
            <a:pPr>
              <a:lnSpc>
                <a:spcPct val="150000"/>
              </a:lnSpc>
              <a:buFont typeface="Wingdings" charset="2"/>
              <a:buAutoNum type="arabicPeriod"/>
            </a:pPr>
            <a:r>
              <a:rPr lang="en-GB" sz="2400" b="1" dirty="0"/>
              <a:t>Mock-up realization (concept, location, cost estimate, timeline)</a:t>
            </a:r>
            <a:endParaRPr lang="es-ES" sz="2400" b="1" dirty="0"/>
          </a:p>
          <a:p>
            <a:pPr>
              <a:lnSpc>
                <a:spcPct val="150000"/>
              </a:lnSpc>
              <a:buFont typeface="Wingdings" charset="2"/>
              <a:buAutoNum type="arabicPeriod"/>
            </a:pPr>
            <a:r>
              <a:rPr lang="en-GB" sz="2400" b="1" dirty="0"/>
              <a:t>Conclusions  </a:t>
            </a:r>
          </a:p>
          <a:p>
            <a:pPr>
              <a:buFont typeface="Wingdings" charset="2"/>
              <a:buAutoNum type="arabicPeriod"/>
            </a:pPr>
            <a:endParaRPr lang="en-GB" sz="2400" b="1" dirty="0"/>
          </a:p>
          <a:p>
            <a:pPr>
              <a:buFont typeface="Wingdings" charset="2"/>
              <a:buAutoNum type="arabicPeriod"/>
            </a:pPr>
            <a:endParaRPr lang="en-GB" sz="1600" dirty="0"/>
          </a:p>
        </p:txBody>
      </p:sp>
      <p:sp>
        <p:nvSpPr>
          <p:cNvPr id="3" name="Footer Placeholder 2"/>
          <p:cNvSpPr>
            <a:spLocks noGrp="1"/>
          </p:cNvSpPr>
          <p:nvPr>
            <p:ph type="ftr" sz="quarter" idx="11"/>
          </p:nvPr>
        </p:nvSpPr>
        <p:spPr/>
        <p:txBody>
          <a:bodyPr/>
          <a:lstStyle/>
          <a:p>
            <a:r>
              <a:rPr lang="en-GB"/>
              <a:t>O. Boettcher, WP8, 121st HL-LHC TCC, 26th Nov. 2020, EDMS: 2442684 v.1,</a:t>
            </a:r>
            <a:endParaRPr lang="en-GB" dirty="0"/>
          </a:p>
        </p:txBody>
      </p:sp>
      <p:sp>
        <p:nvSpPr>
          <p:cNvPr id="4" name="Slide Number Placeholder 3">
            <a:extLst>
              <a:ext uri="{FF2B5EF4-FFF2-40B4-BE49-F238E27FC236}">
                <a16:creationId xmlns:a16="http://schemas.microsoft.com/office/drawing/2014/main" id="{72DD485E-0E14-4610-AFF8-B24F6D5C462E}"/>
              </a:ext>
            </a:extLst>
          </p:cNvPr>
          <p:cNvSpPr>
            <a:spLocks noGrp="1"/>
          </p:cNvSpPr>
          <p:nvPr>
            <p:ph type="sldNum" sz="quarter" idx="12"/>
          </p:nvPr>
        </p:nvSpPr>
        <p:spPr/>
        <p:txBody>
          <a:bodyPr/>
          <a:lstStyle/>
          <a:p>
            <a:fld id="{BFDCA1C4-9514-7B4F-976F-D92F7E296653}" type="slidenum">
              <a:rPr lang="fr-FR" smtClean="0"/>
              <a:pPr/>
              <a:t>2</a:t>
            </a:fld>
            <a:endParaRPr lang="fr-FR" dirty="0"/>
          </a:p>
        </p:txBody>
      </p:sp>
    </p:spTree>
    <p:extLst>
      <p:ext uri="{BB962C8B-B14F-4D97-AF65-F5344CB8AC3E}">
        <p14:creationId xmlns:p14="http://schemas.microsoft.com/office/powerpoint/2010/main" val="662856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29511F58-8410-466B-A3C1-C88583A3FE3B}"/>
              </a:ext>
            </a:extLst>
          </p:cNvPr>
          <p:cNvPicPr>
            <a:picLocks noChangeAspect="1"/>
          </p:cNvPicPr>
          <p:nvPr/>
        </p:nvPicPr>
        <p:blipFill>
          <a:blip r:embed="rId2"/>
          <a:stretch>
            <a:fillRect/>
          </a:stretch>
        </p:blipFill>
        <p:spPr>
          <a:xfrm>
            <a:off x="971600" y="2132856"/>
            <a:ext cx="7020272" cy="3857922"/>
          </a:xfrm>
          <a:prstGeom prst="rect">
            <a:avLst/>
          </a:prstGeom>
        </p:spPr>
      </p:pic>
      <p:sp>
        <p:nvSpPr>
          <p:cNvPr id="2" name="Title 1">
            <a:extLst>
              <a:ext uri="{FF2B5EF4-FFF2-40B4-BE49-F238E27FC236}">
                <a16:creationId xmlns:a16="http://schemas.microsoft.com/office/drawing/2014/main" id="{3639BB66-72C3-43A1-B0E6-5BBADFF2AE55}"/>
              </a:ext>
            </a:extLst>
          </p:cNvPr>
          <p:cNvSpPr>
            <a:spLocks noGrp="1"/>
          </p:cNvSpPr>
          <p:nvPr>
            <p:ph type="title"/>
          </p:nvPr>
        </p:nvSpPr>
        <p:spPr/>
        <p:txBody>
          <a:bodyPr/>
          <a:lstStyle/>
          <a:p>
            <a:r>
              <a:rPr lang="en-GB" dirty="0"/>
              <a:t>Identification of the proposal related to the </a:t>
            </a:r>
            <a:br>
              <a:rPr lang="en-GB" dirty="0"/>
            </a:br>
            <a:r>
              <a:rPr lang="en-GB" dirty="0"/>
              <a:t>HL-LHC systems architecture</a:t>
            </a:r>
            <a:endParaRPr lang="en-US" dirty="0"/>
          </a:p>
        </p:txBody>
      </p:sp>
      <p:sp>
        <p:nvSpPr>
          <p:cNvPr id="3" name="Content Placeholder 2">
            <a:extLst>
              <a:ext uri="{FF2B5EF4-FFF2-40B4-BE49-F238E27FC236}">
                <a16:creationId xmlns:a16="http://schemas.microsoft.com/office/drawing/2014/main" id="{872D60A9-A94D-49DA-ABEE-D84D2875DA64}"/>
              </a:ext>
            </a:extLst>
          </p:cNvPr>
          <p:cNvSpPr>
            <a:spLocks noGrp="1"/>
          </p:cNvSpPr>
          <p:nvPr>
            <p:ph idx="1"/>
          </p:nvPr>
        </p:nvSpPr>
        <p:spPr/>
        <p:txBody>
          <a:bodyPr/>
          <a:lstStyle/>
          <a:p>
            <a:r>
              <a:rPr lang="en-GB" dirty="0"/>
              <a:t>The mock-up is proposed to find solutions related to the change from TAS to TAXS. </a:t>
            </a:r>
            <a:endParaRPr lang="en-US" dirty="0"/>
          </a:p>
        </p:txBody>
      </p:sp>
      <p:sp>
        <p:nvSpPr>
          <p:cNvPr id="4" name="Footer Placeholder 3">
            <a:extLst>
              <a:ext uri="{FF2B5EF4-FFF2-40B4-BE49-F238E27FC236}">
                <a16:creationId xmlns:a16="http://schemas.microsoft.com/office/drawing/2014/main" id="{819F828D-AA7D-43C5-9D1C-7BB950FC430B}"/>
              </a:ext>
            </a:extLst>
          </p:cNvPr>
          <p:cNvSpPr>
            <a:spLocks noGrp="1"/>
          </p:cNvSpPr>
          <p:nvPr>
            <p:ph type="ftr" sz="quarter" idx="11"/>
          </p:nvPr>
        </p:nvSpPr>
        <p:spPr/>
        <p:txBody>
          <a:bodyPr/>
          <a:lstStyle/>
          <a:p>
            <a:r>
              <a:rPr lang="en-GB"/>
              <a:t>O. Boettcher, WP8, 121st HL-LHC TCC, 26th Nov. 2020, EDMS: 2442684 v.1,</a:t>
            </a:r>
            <a:endParaRPr lang="en-GB" dirty="0"/>
          </a:p>
        </p:txBody>
      </p:sp>
      <p:sp>
        <p:nvSpPr>
          <p:cNvPr id="7" name="Slide Number Placeholder 6">
            <a:extLst>
              <a:ext uri="{FF2B5EF4-FFF2-40B4-BE49-F238E27FC236}">
                <a16:creationId xmlns:a16="http://schemas.microsoft.com/office/drawing/2014/main" id="{4CC53E7F-ACF4-4C9C-8F56-6F2B76CA7EAC}"/>
              </a:ext>
            </a:extLst>
          </p:cNvPr>
          <p:cNvSpPr>
            <a:spLocks noGrp="1"/>
          </p:cNvSpPr>
          <p:nvPr>
            <p:ph type="sldNum" sz="quarter" idx="12"/>
          </p:nvPr>
        </p:nvSpPr>
        <p:spPr/>
        <p:txBody>
          <a:bodyPr/>
          <a:lstStyle/>
          <a:p>
            <a:fld id="{BFDCA1C4-9514-7B4F-976F-D92F7E296653}" type="slidenum">
              <a:rPr lang="fr-FR" smtClean="0"/>
              <a:pPr/>
              <a:t>3</a:t>
            </a:fld>
            <a:endParaRPr lang="fr-FR" dirty="0"/>
          </a:p>
        </p:txBody>
      </p:sp>
    </p:spTree>
    <p:extLst>
      <p:ext uri="{BB962C8B-B14F-4D97-AF65-F5344CB8AC3E}">
        <p14:creationId xmlns:p14="http://schemas.microsoft.com/office/powerpoint/2010/main" val="3574114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9BB66-72C3-43A1-B0E6-5BBADFF2AE55}"/>
              </a:ext>
            </a:extLst>
          </p:cNvPr>
          <p:cNvSpPr>
            <a:spLocks noGrp="1"/>
          </p:cNvSpPr>
          <p:nvPr>
            <p:ph type="title"/>
          </p:nvPr>
        </p:nvSpPr>
        <p:spPr>
          <a:xfrm>
            <a:off x="612000" y="180000"/>
            <a:ext cx="8064456" cy="720000"/>
          </a:xfrm>
        </p:spPr>
        <p:txBody>
          <a:bodyPr/>
          <a:lstStyle/>
          <a:p>
            <a:r>
              <a:rPr lang="en-GB" dirty="0"/>
              <a:t>TAS replacement by TAXS</a:t>
            </a:r>
            <a:endParaRPr lang="en-US" dirty="0"/>
          </a:p>
        </p:txBody>
      </p:sp>
      <p:sp>
        <p:nvSpPr>
          <p:cNvPr id="3" name="Content Placeholder 2">
            <a:extLst>
              <a:ext uri="{FF2B5EF4-FFF2-40B4-BE49-F238E27FC236}">
                <a16:creationId xmlns:a16="http://schemas.microsoft.com/office/drawing/2014/main" id="{872D60A9-A94D-49DA-ABEE-D84D2875DA64}"/>
              </a:ext>
            </a:extLst>
          </p:cNvPr>
          <p:cNvSpPr>
            <a:spLocks noGrp="1"/>
          </p:cNvSpPr>
          <p:nvPr>
            <p:ph idx="1"/>
          </p:nvPr>
        </p:nvSpPr>
        <p:spPr>
          <a:xfrm>
            <a:off x="395536" y="900000"/>
            <a:ext cx="8496944" cy="2024944"/>
          </a:xfrm>
        </p:spPr>
        <p:txBody>
          <a:bodyPr>
            <a:normAutofit/>
          </a:bodyPr>
          <a:lstStyle/>
          <a:p>
            <a:r>
              <a:rPr lang="en-GB" sz="2400" dirty="0"/>
              <a:t>On both sides of ATLAS and CMS experiments the TAS will be replaced by TAXS with adapted design for HL-LHC.</a:t>
            </a:r>
          </a:p>
          <a:p>
            <a:r>
              <a:rPr lang="en-GB" sz="2400" dirty="0"/>
              <a:t>The TAXS installation will be realized from the cavern sides (and is as such part of the experiments LS3 planning).</a:t>
            </a:r>
          </a:p>
        </p:txBody>
      </p:sp>
      <p:sp>
        <p:nvSpPr>
          <p:cNvPr id="4" name="Footer Placeholder 3">
            <a:extLst>
              <a:ext uri="{FF2B5EF4-FFF2-40B4-BE49-F238E27FC236}">
                <a16:creationId xmlns:a16="http://schemas.microsoft.com/office/drawing/2014/main" id="{819F828D-AA7D-43C5-9D1C-7BB950FC430B}"/>
              </a:ext>
            </a:extLst>
          </p:cNvPr>
          <p:cNvSpPr>
            <a:spLocks noGrp="1"/>
          </p:cNvSpPr>
          <p:nvPr>
            <p:ph type="ftr" sz="quarter" idx="11"/>
          </p:nvPr>
        </p:nvSpPr>
        <p:spPr/>
        <p:txBody>
          <a:bodyPr/>
          <a:lstStyle/>
          <a:p>
            <a:r>
              <a:rPr lang="en-GB"/>
              <a:t>O. Boettcher, WP8, 121st HL-LHC TCC, 26th Nov. 2020, EDMS: 2442684 v.1,</a:t>
            </a:r>
            <a:endParaRPr lang="en-GB" dirty="0"/>
          </a:p>
        </p:txBody>
      </p:sp>
      <p:pic>
        <p:nvPicPr>
          <p:cNvPr id="11" name="Content Placeholder 11" descr="Diagram, engineering drawing&#10;&#10;Description automatically generated">
            <a:extLst>
              <a:ext uri="{FF2B5EF4-FFF2-40B4-BE49-F238E27FC236}">
                <a16:creationId xmlns:a16="http://schemas.microsoft.com/office/drawing/2014/main" id="{5EEDEE63-4E52-4682-82C6-D9645A737EE0}"/>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691133" y="2479676"/>
            <a:ext cx="7055569" cy="4043639"/>
          </a:xfrm>
          <a:prstGeom prst="rect">
            <a:avLst/>
          </a:prstGeom>
          <a:ln>
            <a:noFill/>
          </a:ln>
        </p:spPr>
      </p:pic>
      <p:sp>
        <p:nvSpPr>
          <p:cNvPr id="12" name="Slide Number Placeholder 11">
            <a:extLst>
              <a:ext uri="{FF2B5EF4-FFF2-40B4-BE49-F238E27FC236}">
                <a16:creationId xmlns:a16="http://schemas.microsoft.com/office/drawing/2014/main" id="{4F940F8C-622E-43C9-A1E1-D7AB27CAB214}"/>
              </a:ext>
            </a:extLst>
          </p:cNvPr>
          <p:cNvSpPr>
            <a:spLocks noGrp="1"/>
          </p:cNvSpPr>
          <p:nvPr>
            <p:ph type="sldNum" sz="quarter" idx="12"/>
          </p:nvPr>
        </p:nvSpPr>
        <p:spPr/>
        <p:txBody>
          <a:bodyPr/>
          <a:lstStyle/>
          <a:p>
            <a:fld id="{BFDCA1C4-9514-7B4F-976F-D92F7E296653}" type="slidenum">
              <a:rPr lang="fr-FR" smtClean="0"/>
              <a:pPr/>
              <a:t>4</a:t>
            </a:fld>
            <a:endParaRPr lang="fr-FR" dirty="0"/>
          </a:p>
        </p:txBody>
      </p:sp>
    </p:spTree>
    <p:extLst>
      <p:ext uri="{BB962C8B-B14F-4D97-AF65-F5344CB8AC3E}">
        <p14:creationId xmlns:p14="http://schemas.microsoft.com/office/powerpoint/2010/main" val="2120978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9BB66-72C3-43A1-B0E6-5BBADFF2AE55}"/>
              </a:ext>
            </a:extLst>
          </p:cNvPr>
          <p:cNvSpPr>
            <a:spLocks noGrp="1"/>
          </p:cNvSpPr>
          <p:nvPr>
            <p:ph type="title"/>
          </p:nvPr>
        </p:nvSpPr>
        <p:spPr>
          <a:xfrm>
            <a:off x="612000" y="180000"/>
            <a:ext cx="8064456" cy="720000"/>
          </a:xfrm>
        </p:spPr>
        <p:txBody>
          <a:bodyPr/>
          <a:lstStyle/>
          <a:p>
            <a:r>
              <a:rPr lang="en-GB" dirty="0"/>
              <a:t>Q1-TAXS tunnel region</a:t>
            </a:r>
            <a:endParaRPr lang="en-US" dirty="0"/>
          </a:p>
        </p:txBody>
      </p:sp>
      <p:sp>
        <p:nvSpPr>
          <p:cNvPr id="3" name="Content Placeholder 2">
            <a:extLst>
              <a:ext uri="{FF2B5EF4-FFF2-40B4-BE49-F238E27FC236}">
                <a16:creationId xmlns:a16="http://schemas.microsoft.com/office/drawing/2014/main" id="{872D60A9-A94D-49DA-ABEE-D84D2875DA64}"/>
              </a:ext>
            </a:extLst>
          </p:cNvPr>
          <p:cNvSpPr>
            <a:spLocks noGrp="1"/>
          </p:cNvSpPr>
          <p:nvPr>
            <p:ph idx="1"/>
          </p:nvPr>
        </p:nvSpPr>
        <p:spPr>
          <a:xfrm>
            <a:off x="395536" y="900000"/>
            <a:ext cx="8496944" cy="2024944"/>
          </a:xfrm>
        </p:spPr>
        <p:txBody>
          <a:bodyPr>
            <a:normAutofit/>
          </a:bodyPr>
          <a:lstStyle/>
          <a:p>
            <a:r>
              <a:rPr lang="en-US" sz="2400" dirty="0"/>
              <a:t>Q1 installation, connection to VAC equipment and TAXS will be realized from the tunnel and is part of HL-LHC planning. </a:t>
            </a:r>
          </a:p>
          <a:p>
            <a:r>
              <a:rPr lang="en-US" sz="2400" dirty="0"/>
              <a:t>Installation and integration of machine elements and services is challenging due to limited space </a:t>
            </a:r>
            <a:r>
              <a:rPr lang="en-US" sz="2000" dirty="0"/>
              <a:t>(example ATLAS)</a:t>
            </a:r>
            <a:r>
              <a:rPr lang="en-US" sz="2400" dirty="0"/>
              <a:t>.</a:t>
            </a:r>
            <a:endParaRPr lang="en-GB" sz="2400" dirty="0"/>
          </a:p>
        </p:txBody>
      </p:sp>
      <p:sp>
        <p:nvSpPr>
          <p:cNvPr id="4" name="Footer Placeholder 3">
            <a:extLst>
              <a:ext uri="{FF2B5EF4-FFF2-40B4-BE49-F238E27FC236}">
                <a16:creationId xmlns:a16="http://schemas.microsoft.com/office/drawing/2014/main" id="{819F828D-AA7D-43C5-9D1C-7BB950FC430B}"/>
              </a:ext>
            </a:extLst>
          </p:cNvPr>
          <p:cNvSpPr>
            <a:spLocks noGrp="1"/>
          </p:cNvSpPr>
          <p:nvPr>
            <p:ph type="ftr" sz="quarter" idx="11"/>
          </p:nvPr>
        </p:nvSpPr>
        <p:spPr/>
        <p:txBody>
          <a:bodyPr/>
          <a:lstStyle/>
          <a:p>
            <a:r>
              <a:rPr lang="en-GB"/>
              <a:t>O. Boettcher, WP8, 121st HL-LHC TCC, 26th Nov. 2020, EDMS: 2442684 v.1,</a:t>
            </a:r>
            <a:endParaRPr lang="en-GB" dirty="0"/>
          </a:p>
        </p:txBody>
      </p:sp>
      <p:pic>
        <p:nvPicPr>
          <p:cNvPr id="6" name="Content Placeholder 5">
            <a:extLst>
              <a:ext uri="{FF2B5EF4-FFF2-40B4-BE49-F238E27FC236}">
                <a16:creationId xmlns:a16="http://schemas.microsoft.com/office/drawing/2014/main" id="{8788E5FB-4353-4819-B627-FCCFBD211118}"/>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267744" y="2492896"/>
            <a:ext cx="5112568" cy="3888432"/>
          </a:xfrm>
          <a:prstGeom prst="rect">
            <a:avLst/>
          </a:prstGeom>
        </p:spPr>
      </p:pic>
      <p:sp>
        <p:nvSpPr>
          <p:cNvPr id="5" name="Oval 4">
            <a:extLst>
              <a:ext uri="{FF2B5EF4-FFF2-40B4-BE49-F238E27FC236}">
                <a16:creationId xmlns:a16="http://schemas.microsoft.com/office/drawing/2014/main" id="{C90F73B6-C814-49BB-A915-3D3EDAB98423}"/>
              </a:ext>
            </a:extLst>
          </p:cNvPr>
          <p:cNvSpPr/>
          <p:nvPr/>
        </p:nvSpPr>
        <p:spPr>
          <a:xfrm>
            <a:off x="2267744" y="3789040"/>
            <a:ext cx="2160240" cy="2376264"/>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319C4478-4411-4C8D-9B41-D820B9107725}"/>
              </a:ext>
            </a:extLst>
          </p:cNvPr>
          <p:cNvSpPr>
            <a:spLocks noGrp="1"/>
          </p:cNvSpPr>
          <p:nvPr>
            <p:ph type="sldNum" sz="quarter" idx="12"/>
          </p:nvPr>
        </p:nvSpPr>
        <p:spPr/>
        <p:txBody>
          <a:bodyPr/>
          <a:lstStyle/>
          <a:p>
            <a:fld id="{BFDCA1C4-9514-7B4F-976F-D92F7E296653}" type="slidenum">
              <a:rPr lang="fr-FR" smtClean="0"/>
              <a:pPr/>
              <a:t>5</a:t>
            </a:fld>
            <a:endParaRPr lang="fr-FR" dirty="0"/>
          </a:p>
        </p:txBody>
      </p:sp>
    </p:spTree>
    <p:extLst>
      <p:ext uri="{BB962C8B-B14F-4D97-AF65-F5344CB8AC3E}">
        <p14:creationId xmlns:p14="http://schemas.microsoft.com/office/powerpoint/2010/main" val="4125414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9BB66-72C3-43A1-B0E6-5BBADFF2AE55}"/>
              </a:ext>
            </a:extLst>
          </p:cNvPr>
          <p:cNvSpPr>
            <a:spLocks noGrp="1"/>
          </p:cNvSpPr>
          <p:nvPr>
            <p:ph type="title"/>
          </p:nvPr>
        </p:nvSpPr>
        <p:spPr/>
        <p:txBody>
          <a:bodyPr/>
          <a:lstStyle/>
          <a:p>
            <a:r>
              <a:rPr lang="en-GB" dirty="0"/>
              <a:t>Proposal of the mock-up environment</a:t>
            </a:r>
            <a:endParaRPr lang="en-US" dirty="0"/>
          </a:p>
        </p:txBody>
      </p:sp>
      <p:sp>
        <p:nvSpPr>
          <p:cNvPr id="3" name="Content Placeholder 2">
            <a:extLst>
              <a:ext uri="{FF2B5EF4-FFF2-40B4-BE49-F238E27FC236}">
                <a16:creationId xmlns:a16="http://schemas.microsoft.com/office/drawing/2014/main" id="{872D60A9-A94D-49DA-ABEE-D84D2875DA64}"/>
              </a:ext>
            </a:extLst>
          </p:cNvPr>
          <p:cNvSpPr>
            <a:spLocks noGrp="1"/>
          </p:cNvSpPr>
          <p:nvPr>
            <p:ph idx="1"/>
          </p:nvPr>
        </p:nvSpPr>
        <p:spPr>
          <a:xfrm>
            <a:off x="755576" y="900000"/>
            <a:ext cx="8136904" cy="1010846"/>
          </a:xfrm>
        </p:spPr>
        <p:txBody>
          <a:bodyPr>
            <a:normAutofit/>
          </a:bodyPr>
          <a:lstStyle/>
          <a:p>
            <a:r>
              <a:rPr lang="en-US" sz="2000" dirty="0"/>
              <a:t>For simulating the installation and connection of Q1, ion pump, TAXS, related services and cables it’s proposed to build a mock-up covering the last 3 meters of the tunnel end (blue area). </a:t>
            </a:r>
          </a:p>
        </p:txBody>
      </p:sp>
      <p:sp>
        <p:nvSpPr>
          <p:cNvPr id="4" name="Footer Placeholder 3">
            <a:extLst>
              <a:ext uri="{FF2B5EF4-FFF2-40B4-BE49-F238E27FC236}">
                <a16:creationId xmlns:a16="http://schemas.microsoft.com/office/drawing/2014/main" id="{819F828D-AA7D-43C5-9D1C-7BB950FC430B}"/>
              </a:ext>
            </a:extLst>
          </p:cNvPr>
          <p:cNvSpPr>
            <a:spLocks noGrp="1"/>
          </p:cNvSpPr>
          <p:nvPr>
            <p:ph type="ftr" sz="quarter" idx="11"/>
          </p:nvPr>
        </p:nvSpPr>
        <p:spPr/>
        <p:txBody>
          <a:bodyPr/>
          <a:lstStyle/>
          <a:p>
            <a:r>
              <a:rPr lang="en-GB"/>
              <a:t>O. Boettcher, WP8, 121st HL-LHC TCC, 26th Nov. 2020, EDMS: 2442684 v.1,</a:t>
            </a:r>
            <a:endParaRPr lang="en-GB" dirty="0"/>
          </a:p>
        </p:txBody>
      </p:sp>
      <p:pic>
        <p:nvPicPr>
          <p:cNvPr id="13" name="Picture 12">
            <a:extLst>
              <a:ext uri="{FF2B5EF4-FFF2-40B4-BE49-F238E27FC236}">
                <a16:creationId xmlns:a16="http://schemas.microsoft.com/office/drawing/2014/main" id="{6FA0B3DD-2798-4616-8BA4-2F68388A4D70}"/>
              </a:ext>
            </a:extLst>
          </p:cNvPr>
          <p:cNvPicPr>
            <a:picLocks noChangeAspect="1"/>
          </p:cNvPicPr>
          <p:nvPr/>
        </p:nvPicPr>
        <p:blipFill>
          <a:blip r:embed="rId2"/>
          <a:stretch>
            <a:fillRect/>
          </a:stretch>
        </p:blipFill>
        <p:spPr>
          <a:xfrm>
            <a:off x="755576" y="1844824"/>
            <a:ext cx="6984776" cy="4884197"/>
          </a:xfrm>
          <a:prstGeom prst="rect">
            <a:avLst/>
          </a:prstGeom>
        </p:spPr>
      </p:pic>
      <p:sp>
        <p:nvSpPr>
          <p:cNvPr id="14" name="Slide Number Placeholder 13">
            <a:extLst>
              <a:ext uri="{FF2B5EF4-FFF2-40B4-BE49-F238E27FC236}">
                <a16:creationId xmlns:a16="http://schemas.microsoft.com/office/drawing/2014/main" id="{6F59A5F0-ECCD-46FF-A951-F75DB45E32BD}"/>
              </a:ext>
            </a:extLst>
          </p:cNvPr>
          <p:cNvSpPr>
            <a:spLocks noGrp="1"/>
          </p:cNvSpPr>
          <p:nvPr>
            <p:ph type="sldNum" sz="quarter" idx="12"/>
          </p:nvPr>
        </p:nvSpPr>
        <p:spPr/>
        <p:txBody>
          <a:bodyPr/>
          <a:lstStyle/>
          <a:p>
            <a:fld id="{BFDCA1C4-9514-7B4F-976F-D92F7E296653}" type="slidenum">
              <a:rPr lang="fr-FR" smtClean="0"/>
              <a:pPr/>
              <a:t>6</a:t>
            </a:fld>
            <a:endParaRPr lang="fr-FR" dirty="0"/>
          </a:p>
        </p:txBody>
      </p:sp>
    </p:spTree>
    <p:extLst>
      <p:ext uri="{BB962C8B-B14F-4D97-AF65-F5344CB8AC3E}">
        <p14:creationId xmlns:p14="http://schemas.microsoft.com/office/powerpoint/2010/main" val="4221361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C8647-CD6D-415A-8815-EC3C2738F08F}"/>
              </a:ext>
            </a:extLst>
          </p:cNvPr>
          <p:cNvSpPr>
            <a:spLocks noGrp="1"/>
          </p:cNvSpPr>
          <p:nvPr>
            <p:ph type="title"/>
          </p:nvPr>
        </p:nvSpPr>
        <p:spPr/>
        <p:txBody>
          <a:bodyPr/>
          <a:lstStyle/>
          <a:p>
            <a:r>
              <a:rPr lang="en-US" dirty="0"/>
              <a:t>Actual situation – narrow access</a:t>
            </a:r>
          </a:p>
        </p:txBody>
      </p:sp>
      <p:sp>
        <p:nvSpPr>
          <p:cNvPr id="4" name="Footer Placeholder 3">
            <a:extLst>
              <a:ext uri="{FF2B5EF4-FFF2-40B4-BE49-F238E27FC236}">
                <a16:creationId xmlns:a16="http://schemas.microsoft.com/office/drawing/2014/main" id="{D18A5B73-D38C-4060-8628-342364CC0E52}"/>
              </a:ext>
            </a:extLst>
          </p:cNvPr>
          <p:cNvSpPr>
            <a:spLocks noGrp="1"/>
          </p:cNvSpPr>
          <p:nvPr>
            <p:ph type="ftr" sz="quarter" idx="11"/>
          </p:nvPr>
        </p:nvSpPr>
        <p:spPr/>
        <p:txBody>
          <a:bodyPr/>
          <a:lstStyle/>
          <a:p>
            <a:r>
              <a:rPr lang="en-GB"/>
              <a:t>O. Boettcher, WP8, 121st HL-LHC TCC, 26th Nov. 2020, EDMS: 2442684 v.1,</a:t>
            </a:r>
            <a:endParaRPr lang="en-GB" dirty="0"/>
          </a:p>
        </p:txBody>
      </p:sp>
      <p:sp>
        <p:nvSpPr>
          <p:cNvPr id="8" name="Content Placeholder 7">
            <a:extLst>
              <a:ext uri="{FF2B5EF4-FFF2-40B4-BE49-F238E27FC236}">
                <a16:creationId xmlns:a16="http://schemas.microsoft.com/office/drawing/2014/main" id="{BAA13675-0984-42DC-97C5-C9241556D651}"/>
              </a:ext>
            </a:extLst>
          </p:cNvPr>
          <p:cNvSpPr>
            <a:spLocks noGrp="1"/>
          </p:cNvSpPr>
          <p:nvPr>
            <p:ph idx="1"/>
          </p:nvPr>
        </p:nvSpPr>
        <p:spPr>
          <a:xfrm>
            <a:off x="612000" y="1052736"/>
            <a:ext cx="7920000" cy="1013813"/>
          </a:xfrm>
        </p:spPr>
        <p:txBody>
          <a:bodyPr>
            <a:normAutofit/>
          </a:bodyPr>
          <a:lstStyle/>
          <a:p>
            <a:r>
              <a:rPr lang="en-US" dirty="0"/>
              <a:t>ATLAS tunnel end RB16: tube diameter 250cm</a:t>
            </a:r>
          </a:p>
          <a:p>
            <a:r>
              <a:rPr lang="en-US" dirty="0"/>
              <a:t>CMS tunnel ends R542+R561: 200cm x 200cm</a:t>
            </a:r>
          </a:p>
        </p:txBody>
      </p:sp>
      <p:pic>
        <p:nvPicPr>
          <p:cNvPr id="9" name="Content Placeholder 5" descr="A close up of a train&#10;&#10;Description automatically generated">
            <a:extLst>
              <a:ext uri="{FF2B5EF4-FFF2-40B4-BE49-F238E27FC236}">
                <a16:creationId xmlns:a16="http://schemas.microsoft.com/office/drawing/2014/main" id="{E411B504-F162-4B57-9E26-C975183BCA2A}"/>
              </a:ext>
            </a:extLst>
          </p:cNvPr>
          <p:cNvPicPr>
            <a:picLocks noChangeAspect="1"/>
          </p:cNvPicPr>
          <p:nvPr/>
        </p:nvPicPr>
        <p:blipFill>
          <a:blip r:embed="rId2"/>
          <a:stretch>
            <a:fillRect/>
          </a:stretch>
        </p:blipFill>
        <p:spPr>
          <a:xfrm>
            <a:off x="1979712" y="2088946"/>
            <a:ext cx="6322758" cy="4414001"/>
          </a:xfrm>
          <a:prstGeom prst="rect">
            <a:avLst/>
          </a:prstGeom>
        </p:spPr>
      </p:pic>
      <p:sp>
        <p:nvSpPr>
          <p:cNvPr id="10" name="Slide Number Placeholder 9">
            <a:extLst>
              <a:ext uri="{FF2B5EF4-FFF2-40B4-BE49-F238E27FC236}">
                <a16:creationId xmlns:a16="http://schemas.microsoft.com/office/drawing/2014/main" id="{7F65CC7B-88CA-4383-BDB5-C8B9547650A6}"/>
              </a:ext>
            </a:extLst>
          </p:cNvPr>
          <p:cNvSpPr>
            <a:spLocks noGrp="1"/>
          </p:cNvSpPr>
          <p:nvPr>
            <p:ph type="sldNum" sz="quarter" idx="12"/>
          </p:nvPr>
        </p:nvSpPr>
        <p:spPr/>
        <p:txBody>
          <a:bodyPr/>
          <a:lstStyle/>
          <a:p>
            <a:fld id="{BFDCA1C4-9514-7B4F-976F-D92F7E296653}" type="slidenum">
              <a:rPr lang="fr-FR" smtClean="0"/>
              <a:pPr/>
              <a:t>7</a:t>
            </a:fld>
            <a:endParaRPr lang="fr-FR" dirty="0"/>
          </a:p>
        </p:txBody>
      </p:sp>
    </p:spTree>
    <p:extLst>
      <p:ext uri="{BB962C8B-B14F-4D97-AF65-F5344CB8AC3E}">
        <p14:creationId xmlns:p14="http://schemas.microsoft.com/office/powerpoint/2010/main" val="2006721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121D1-C031-4E77-B0A5-33FD6EBCA113}"/>
              </a:ext>
            </a:extLst>
          </p:cNvPr>
          <p:cNvSpPr>
            <a:spLocks noGrp="1"/>
          </p:cNvSpPr>
          <p:nvPr>
            <p:ph type="title"/>
          </p:nvPr>
        </p:nvSpPr>
        <p:spPr/>
        <p:txBody>
          <a:bodyPr/>
          <a:lstStyle/>
          <a:p>
            <a:r>
              <a:rPr lang="en-US" dirty="0"/>
              <a:t>Actual situation – limited space for services</a:t>
            </a:r>
          </a:p>
        </p:txBody>
      </p:sp>
      <p:sp>
        <p:nvSpPr>
          <p:cNvPr id="4" name="Footer Placeholder 3">
            <a:extLst>
              <a:ext uri="{FF2B5EF4-FFF2-40B4-BE49-F238E27FC236}">
                <a16:creationId xmlns:a16="http://schemas.microsoft.com/office/drawing/2014/main" id="{20D54173-9647-46A9-8BD4-89BA39B7C9A7}"/>
              </a:ext>
            </a:extLst>
          </p:cNvPr>
          <p:cNvSpPr>
            <a:spLocks noGrp="1"/>
          </p:cNvSpPr>
          <p:nvPr>
            <p:ph type="ftr" sz="quarter" idx="11"/>
          </p:nvPr>
        </p:nvSpPr>
        <p:spPr/>
        <p:txBody>
          <a:bodyPr/>
          <a:lstStyle/>
          <a:p>
            <a:r>
              <a:rPr lang="en-GB"/>
              <a:t>O. Boettcher, WP8, 121st HL-LHC TCC, 26th Nov. 2020, EDMS: 2442684 v.1,</a:t>
            </a:r>
            <a:endParaRPr lang="en-GB" dirty="0"/>
          </a:p>
        </p:txBody>
      </p:sp>
      <p:sp>
        <p:nvSpPr>
          <p:cNvPr id="9" name="Content Placeholder 8">
            <a:extLst>
              <a:ext uri="{FF2B5EF4-FFF2-40B4-BE49-F238E27FC236}">
                <a16:creationId xmlns:a16="http://schemas.microsoft.com/office/drawing/2014/main" id="{BF4CB750-DBF4-4E6C-9AC1-7DF97FA1724B}"/>
              </a:ext>
            </a:extLst>
          </p:cNvPr>
          <p:cNvSpPr>
            <a:spLocks noGrp="1"/>
          </p:cNvSpPr>
          <p:nvPr>
            <p:ph idx="1"/>
          </p:nvPr>
        </p:nvSpPr>
        <p:spPr/>
        <p:txBody>
          <a:bodyPr/>
          <a:lstStyle/>
          <a:p>
            <a:r>
              <a:rPr lang="en-US" dirty="0"/>
              <a:t>Cabling and services (CMS)</a:t>
            </a:r>
          </a:p>
        </p:txBody>
      </p:sp>
      <p:pic>
        <p:nvPicPr>
          <p:cNvPr id="10" name="Content Placeholder 6" descr="A close up of a device&#10;&#10;Description automatically generated">
            <a:extLst>
              <a:ext uri="{FF2B5EF4-FFF2-40B4-BE49-F238E27FC236}">
                <a16:creationId xmlns:a16="http://schemas.microsoft.com/office/drawing/2014/main" id="{5030EE5E-ACCA-4396-901D-AF29BF1731E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rot="10800000">
            <a:off x="104488" y="2161111"/>
            <a:ext cx="8894809" cy="3958960"/>
          </a:xfrm>
          <a:prstGeom prst="rect">
            <a:avLst/>
          </a:prstGeom>
        </p:spPr>
      </p:pic>
      <p:sp>
        <p:nvSpPr>
          <p:cNvPr id="11" name="Slide Number Placeholder 10">
            <a:extLst>
              <a:ext uri="{FF2B5EF4-FFF2-40B4-BE49-F238E27FC236}">
                <a16:creationId xmlns:a16="http://schemas.microsoft.com/office/drawing/2014/main" id="{E3DB4C09-B2BB-47CA-86D6-09AC2DF9BA5F}"/>
              </a:ext>
            </a:extLst>
          </p:cNvPr>
          <p:cNvSpPr>
            <a:spLocks noGrp="1"/>
          </p:cNvSpPr>
          <p:nvPr>
            <p:ph type="sldNum" sz="quarter" idx="12"/>
          </p:nvPr>
        </p:nvSpPr>
        <p:spPr/>
        <p:txBody>
          <a:bodyPr/>
          <a:lstStyle/>
          <a:p>
            <a:fld id="{BFDCA1C4-9514-7B4F-976F-D92F7E296653}" type="slidenum">
              <a:rPr lang="fr-FR" smtClean="0"/>
              <a:pPr/>
              <a:t>8</a:t>
            </a:fld>
            <a:endParaRPr lang="fr-FR" dirty="0"/>
          </a:p>
        </p:txBody>
      </p:sp>
    </p:spTree>
    <p:extLst>
      <p:ext uri="{BB962C8B-B14F-4D97-AF65-F5344CB8AC3E}">
        <p14:creationId xmlns:p14="http://schemas.microsoft.com/office/powerpoint/2010/main" val="1537871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D4015-3BF6-42FA-BB74-C8771C86D841}"/>
              </a:ext>
            </a:extLst>
          </p:cNvPr>
          <p:cNvSpPr>
            <a:spLocks noGrp="1"/>
          </p:cNvSpPr>
          <p:nvPr>
            <p:ph type="title"/>
          </p:nvPr>
        </p:nvSpPr>
        <p:spPr>
          <a:xfrm>
            <a:off x="611999" y="180000"/>
            <a:ext cx="8294051" cy="720000"/>
          </a:xfrm>
        </p:spPr>
        <p:txBody>
          <a:bodyPr/>
          <a:lstStyle/>
          <a:p>
            <a:r>
              <a:rPr lang="en-US" dirty="0"/>
              <a:t>Actual situation – TAS (</a:t>
            </a:r>
            <a:r>
              <a:rPr lang="en-US" dirty="0">
                <a:sym typeface="Wingdings" panose="05000000000000000000" pitchFamily="2" charset="2"/>
              </a:rPr>
              <a:t></a:t>
            </a:r>
            <a:r>
              <a:rPr lang="en-US" dirty="0"/>
              <a:t> HL-LHC less space)</a:t>
            </a:r>
          </a:p>
        </p:txBody>
      </p:sp>
      <p:sp>
        <p:nvSpPr>
          <p:cNvPr id="4" name="Footer Placeholder 3">
            <a:extLst>
              <a:ext uri="{FF2B5EF4-FFF2-40B4-BE49-F238E27FC236}">
                <a16:creationId xmlns:a16="http://schemas.microsoft.com/office/drawing/2014/main" id="{77FB8D8B-453B-4A65-9985-9F6728A36E21}"/>
              </a:ext>
            </a:extLst>
          </p:cNvPr>
          <p:cNvSpPr>
            <a:spLocks noGrp="1"/>
          </p:cNvSpPr>
          <p:nvPr>
            <p:ph type="ftr" sz="quarter" idx="11"/>
          </p:nvPr>
        </p:nvSpPr>
        <p:spPr/>
        <p:txBody>
          <a:bodyPr/>
          <a:lstStyle/>
          <a:p>
            <a:r>
              <a:rPr lang="en-GB"/>
              <a:t>O. Boettcher, WP8, 121st HL-LHC TCC, 26th Nov. 2020, EDMS: 2442684 v.1,</a:t>
            </a:r>
            <a:endParaRPr lang="en-GB" dirty="0"/>
          </a:p>
        </p:txBody>
      </p:sp>
      <p:sp>
        <p:nvSpPr>
          <p:cNvPr id="8" name="Content Placeholder 7">
            <a:extLst>
              <a:ext uri="{FF2B5EF4-FFF2-40B4-BE49-F238E27FC236}">
                <a16:creationId xmlns:a16="http://schemas.microsoft.com/office/drawing/2014/main" id="{20761B05-CE86-468A-9436-E2AC919C90E3}"/>
              </a:ext>
            </a:extLst>
          </p:cNvPr>
          <p:cNvSpPr>
            <a:spLocks noGrp="1"/>
          </p:cNvSpPr>
          <p:nvPr>
            <p:ph idx="1"/>
          </p:nvPr>
        </p:nvSpPr>
        <p:spPr>
          <a:xfrm>
            <a:off x="317345" y="908950"/>
            <a:ext cx="5256364" cy="693597"/>
          </a:xfrm>
        </p:spPr>
        <p:txBody>
          <a:bodyPr/>
          <a:lstStyle/>
          <a:p>
            <a:r>
              <a:rPr lang="en-US" sz="2400" dirty="0"/>
              <a:t>Existing TAS connection </a:t>
            </a:r>
          </a:p>
          <a:p>
            <a:endParaRPr lang="en-US" sz="2400" dirty="0"/>
          </a:p>
        </p:txBody>
      </p:sp>
      <p:pic>
        <p:nvPicPr>
          <p:cNvPr id="9" name="Content Placeholder 5" descr="A picture containing indoor, motorcycle, sitting, engine&#10;&#10;Description automatically generated">
            <a:extLst>
              <a:ext uri="{FF2B5EF4-FFF2-40B4-BE49-F238E27FC236}">
                <a16:creationId xmlns:a16="http://schemas.microsoft.com/office/drawing/2014/main" id="{97DDB21A-EEBB-425F-862E-CD457E355DAD}"/>
              </a:ext>
            </a:extLst>
          </p:cNvPr>
          <p:cNvPicPr>
            <a:picLocks noChangeAspect="1"/>
          </p:cNvPicPr>
          <p:nvPr/>
        </p:nvPicPr>
        <p:blipFill>
          <a:blip r:embed="rId2" cstate="hq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rot="10800000">
            <a:off x="5573709" y="797755"/>
            <a:ext cx="3213826" cy="2410370"/>
          </a:xfrm>
          <a:prstGeom prst="rect">
            <a:avLst/>
          </a:prstGeom>
        </p:spPr>
      </p:pic>
      <p:pic>
        <p:nvPicPr>
          <p:cNvPr id="11" name="Picture 10" descr="A picture containing indoor, engine, sitting&#10;&#10;Description automatically generated">
            <a:extLst>
              <a:ext uri="{FF2B5EF4-FFF2-40B4-BE49-F238E27FC236}">
                <a16:creationId xmlns:a16="http://schemas.microsoft.com/office/drawing/2014/main" id="{DF61610C-C31B-45D4-BA5F-6BE6450FBD19}"/>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03192" y="1309670"/>
            <a:ext cx="5102818" cy="2333021"/>
          </a:xfrm>
          <a:prstGeom prst="rect">
            <a:avLst/>
          </a:prstGeom>
        </p:spPr>
      </p:pic>
      <p:sp>
        <p:nvSpPr>
          <p:cNvPr id="12" name="Content Placeholder 7">
            <a:extLst>
              <a:ext uri="{FF2B5EF4-FFF2-40B4-BE49-F238E27FC236}">
                <a16:creationId xmlns:a16="http://schemas.microsoft.com/office/drawing/2014/main" id="{1DB9B6BA-E497-4D1C-8D49-E01CE8ED88EC}"/>
              </a:ext>
            </a:extLst>
          </p:cNvPr>
          <p:cNvSpPr txBox="1">
            <a:spLocks/>
          </p:cNvSpPr>
          <p:nvPr/>
        </p:nvSpPr>
        <p:spPr>
          <a:xfrm>
            <a:off x="5218500" y="3277991"/>
            <a:ext cx="1363872" cy="44218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2400" dirty="0"/>
              <a:t>CMS</a:t>
            </a:r>
          </a:p>
        </p:txBody>
      </p:sp>
      <p:sp>
        <p:nvSpPr>
          <p:cNvPr id="13" name="Content Placeholder 7">
            <a:extLst>
              <a:ext uri="{FF2B5EF4-FFF2-40B4-BE49-F238E27FC236}">
                <a16:creationId xmlns:a16="http://schemas.microsoft.com/office/drawing/2014/main" id="{896E5A0B-ECEB-40C4-A969-7F90C98FCC75}"/>
              </a:ext>
            </a:extLst>
          </p:cNvPr>
          <p:cNvSpPr txBox="1">
            <a:spLocks/>
          </p:cNvSpPr>
          <p:nvPr/>
        </p:nvSpPr>
        <p:spPr>
          <a:xfrm>
            <a:off x="7542179" y="3201625"/>
            <a:ext cx="1363872" cy="44218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sz="2400" dirty="0"/>
              <a:t>ATLAS</a:t>
            </a:r>
          </a:p>
        </p:txBody>
      </p:sp>
      <p:pic>
        <p:nvPicPr>
          <p:cNvPr id="14" name="Picture 13">
            <a:extLst>
              <a:ext uri="{FF2B5EF4-FFF2-40B4-BE49-F238E27FC236}">
                <a16:creationId xmlns:a16="http://schemas.microsoft.com/office/drawing/2014/main" id="{66250596-1BD6-4849-8B12-B16AA3A45EAB}"/>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341004" y="4160726"/>
            <a:ext cx="2854062" cy="2283251"/>
          </a:xfrm>
          <a:prstGeom prst="rect">
            <a:avLst/>
          </a:prstGeom>
          <a:noFill/>
          <a:ln>
            <a:noFill/>
          </a:ln>
        </p:spPr>
      </p:pic>
      <p:pic>
        <p:nvPicPr>
          <p:cNvPr id="15" name="Picture 14">
            <a:extLst>
              <a:ext uri="{FF2B5EF4-FFF2-40B4-BE49-F238E27FC236}">
                <a16:creationId xmlns:a16="http://schemas.microsoft.com/office/drawing/2014/main" id="{ED4AAE36-992B-4BF6-B3D9-AFC38A91B1B2}"/>
              </a:ext>
            </a:extLst>
          </p:cNvPr>
          <p:cNvPicPr>
            <a:picLocks noChangeAspect="1"/>
          </p:cNvPicPr>
          <p:nvPr/>
        </p:nvPicPr>
        <p:blipFill>
          <a:blip r:embed="rId6"/>
          <a:stretch>
            <a:fillRect/>
          </a:stretch>
        </p:blipFill>
        <p:spPr>
          <a:xfrm>
            <a:off x="5980739" y="4248338"/>
            <a:ext cx="2866244" cy="1691242"/>
          </a:xfrm>
          <a:prstGeom prst="rect">
            <a:avLst/>
          </a:prstGeom>
        </p:spPr>
      </p:pic>
      <p:pic>
        <p:nvPicPr>
          <p:cNvPr id="16" name="Picture 15">
            <a:extLst>
              <a:ext uri="{FF2B5EF4-FFF2-40B4-BE49-F238E27FC236}">
                <a16:creationId xmlns:a16="http://schemas.microsoft.com/office/drawing/2014/main" id="{FAAB95A4-98FC-47CB-9394-291E851951BE}"/>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3576648" y="4193708"/>
            <a:ext cx="2088232" cy="1784072"/>
          </a:xfrm>
          <a:prstGeom prst="rect">
            <a:avLst/>
          </a:prstGeom>
        </p:spPr>
      </p:pic>
      <p:sp>
        <p:nvSpPr>
          <p:cNvPr id="17" name="TextBox 16">
            <a:extLst>
              <a:ext uri="{FF2B5EF4-FFF2-40B4-BE49-F238E27FC236}">
                <a16:creationId xmlns:a16="http://schemas.microsoft.com/office/drawing/2014/main" id="{4984427D-0D86-4F13-B072-7F9D4634B940}"/>
              </a:ext>
            </a:extLst>
          </p:cNvPr>
          <p:cNvSpPr txBox="1"/>
          <p:nvPr/>
        </p:nvSpPr>
        <p:spPr>
          <a:xfrm>
            <a:off x="3203609" y="5940569"/>
            <a:ext cx="2736781" cy="584775"/>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5A5A5A"/>
                </a:solidFill>
                <a:effectLst/>
                <a:uLnTx/>
                <a:uFillTx/>
                <a:latin typeface="Arial"/>
                <a:ea typeface="+mn-ea"/>
                <a:cs typeface="+mn-cs"/>
              </a:rPr>
              <a:t>Vacuum instrumentation attached to HL Q1 </a:t>
            </a:r>
            <a:endParaRPr kumimoji="0" lang="en-GB" sz="1600" b="0" i="0" u="none" strike="noStrike" kern="1200" cap="none" spc="0" normalizeH="0" baseline="0" noProof="0" dirty="0">
              <a:ln>
                <a:noFill/>
              </a:ln>
              <a:solidFill>
                <a:srgbClr val="5A5A5A"/>
              </a:solidFill>
              <a:effectLst/>
              <a:uLnTx/>
              <a:uFillTx/>
              <a:latin typeface="Arial"/>
              <a:ea typeface="+mn-ea"/>
              <a:cs typeface="+mn-cs"/>
            </a:endParaRPr>
          </a:p>
        </p:txBody>
      </p:sp>
      <p:sp>
        <p:nvSpPr>
          <p:cNvPr id="18" name="TextBox 17">
            <a:extLst>
              <a:ext uri="{FF2B5EF4-FFF2-40B4-BE49-F238E27FC236}">
                <a16:creationId xmlns:a16="http://schemas.microsoft.com/office/drawing/2014/main" id="{914CE758-A572-46C3-A1A2-862C10D652EC}"/>
              </a:ext>
            </a:extLst>
          </p:cNvPr>
          <p:cNvSpPr txBox="1"/>
          <p:nvPr/>
        </p:nvSpPr>
        <p:spPr>
          <a:xfrm>
            <a:off x="6084168" y="6079067"/>
            <a:ext cx="1458011" cy="307777"/>
          </a:xfrm>
          <a:prstGeom prst="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Arial"/>
              </a:rPr>
              <a:t>C</a:t>
            </a:r>
            <a:r>
              <a:rPr kumimoji="0" lang="en-US" sz="1400" i="0" u="none" strike="noStrike" kern="1200" cap="none" spc="0" normalizeH="0" baseline="0" noProof="0" dirty="0" err="1">
                <a:ln>
                  <a:noFill/>
                </a:ln>
                <a:solidFill>
                  <a:schemeClr val="tx1"/>
                </a:solidFill>
                <a:uLnTx/>
                <a:uFillTx/>
                <a:latin typeface="Arial"/>
                <a:ea typeface="+mn-ea"/>
                <a:cs typeface="+mn-cs"/>
              </a:rPr>
              <a:t>ourtesy</a:t>
            </a:r>
            <a:r>
              <a:rPr kumimoji="0" lang="en-US" sz="1400" i="0" u="none" strike="noStrike" kern="1200" cap="none" spc="0" normalizeH="0" baseline="0" noProof="0" dirty="0">
                <a:ln>
                  <a:noFill/>
                </a:ln>
                <a:solidFill>
                  <a:schemeClr val="tx1"/>
                </a:solidFill>
                <a:uLnTx/>
                <a:uFillTx/>
                <a:latin typeface="Arial"/>
                <a:ea typeface="+mn-ea"/>
                <a:cs typeface="+mn-cs"/>
              </a:rPr>
              <a:t> WP12</a:t>
            </a:r>
            <a:endParaRPr kumimoji="0" lang="en-GB" sz="1400" i="0" u="none" strike="noStrike" kern="1200" cap="none" spc="0" normalizeH="0" baseline="0" noProof="0" dirty="0">
              <a:ln>
                <a:noFill/>
              </a:ln>
              <a:solidFill>
                <a:schemeClr val="tx1"/>
              </a:solidFill>
              <a:highlight>
                <a:srgbClr val="FFFF00"/>
              </a:highlight>
              <a:uLnTx/>
              <a:uFillTx/>
              <a:latin typeface="Arial"/>
              <a:ea typeface="+mn-ea"/>
              <a:cs typeface="+mn-cs"/>
            </a:endParaRPr>
          </a:p>
        </p:txBody>
      </p:sp>
      <p:sp>
        <p:nvSpPr>
          <p:cNvPr id="19" name="Content Placeholder 7">
            <a:extLst>
              <a:ext uri="{FF2B5EF4-FFF2-40B4-BE49-F238E27FC236}">
                <a16:creationId xmlns:a16="http://schemas.microsoft.com/office/drawing/2014/main" id="{002D0004-44EE-4CEB-BDD7-DDC9929CC77E}"/>
              </a:ext>
            </a:extLst>
          </p:cNvPr>
          <p:cNvSpPr txBox="1">
            <a:spLocks/>
          </p:cNvSpPr>
          <p:nvPr/>
        </p:nvSpPr>
        <p:spPr>
          <a:xfrm>
            <a:off x="372707" y="3789974"/>
            <a:ext cx="8472767" cy="69359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a:t>HL-LHC connection area </a:t>
            </a:r>
            <a:r>
              <a:rPr lang="en-US" sz="2000" dirty="0"/>
              <a:t>(</a:t>
            </a:r>
            <a:r>
              <a:rPr lang="en-US" sz="2000" dirty="0">
                <a:solidFill>
                  <a:srgbClr val="FF0000"/>
                </a:solidFill>
              </a:rPr>
              <a:t>for ATLAS left - Side A: &lt;50cm</a:t>
            </a:r>
            <a:r>
              <a:rPr lang="en-US" sz="2000" dirty="0"/>
              <a:t>)</a:t>
            </a:r>
          </a:p>
          <a:p>
            <a:endParaRPr lang="en-US" sz="2400" dirty="0"/>
          </a:p>
        </p:txBody>
      </p:sp>
      <p:sp>
        <p:nvSpPr>
          <p:cNvPr id="20" name="Slide Number Placeholder 19">
            <a:extLst>
              <a:ext uri="{FF2B5EF4-FFF2-40B4-BE49-F238E27FC236}">
                <a16:creationId xmlns:a16="http://schemas.microsoft.com/office/drawing/2014/main" id="{31B7D52A-1371-45F0-9F59-DC0974B1214B}"/>
              </a:ext>
            </a:extLst>
          </p:cNvPr>
          <p:cNvSpPr>
            <a:spLocks noGrp="1"/>
          </p:cNvSpPr>
          <p:nvPr>
            <p:ph type="sldNum" sz="quarter" idx="12"/>
          </p:nvPr>
        </p:nvSpPr>
        <p:spPr/>
        <p:txBody>
          <a:bodyPr/>
          <a:lstStyle/>
          <a:p>
            <a:fld id="{BFDCA1C4-9514-7B4F-976F-D92F7E296653}" type="slidenum">
              <a:rPr lang="fr-FR" smtClean="0"/>
              <a:pPr/>
              <a:t>9</a:t>
            </a:fld>
            <a:endParaRPr lang="fr-FR" dirty="0"/>
          </a:p>
        </p:txBody>
      </p:sp>
    </p:spTree>
    <p:extLst>
      <p:ext uri="{BB962C8B-B14F-4D97-AF65-F5344CB8AC3E}">
        <p14:creationId xmlns:p14="http://schemas.microsoft.com/office/powerpoint/2010/main" val="1877386923"/>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15786</TotalTime>
  <Words>1383</Words>
  <Application>Microsoft Office PowerPoint</Application>
  <PresentationFormat>On-screen Show (4:3)</PresentationFormat>
  <Paragraphs>113</Paragraphs>
  <Slides>19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Wingdings</vt:lpstr>
      <vt:lpstr>Thème Office</vt:lpstr>
      <vt:lpstr>Proposal for a mock-up simulating the Q1-TAXS area and services  </vt:lpstr>
      <vt:lpstr>Outline</vt:lpstr>
      <vt:lpstr>Identification of the proposal related to the  HL-LHC systems architecture</vt:lpstr>
      <vt:lpstr>TAS replacement by TAXS</vt:lpstr>
      <vt:lpstr>Q1-TAXS tunnel region</vt:lpstr>
      <vt:lpstr>Proposal of the mock-up environment</vt:lpstr>
      <vt:lpstr>Actual situation – narrow access</vt:lpstr>
      <vt:lpstr>Actual situation – limited space for services</vt:lpstr>
      <vt:lpstr>Actual situation – TAS ( HL-LHC less space)</vt:lpstr>
      <vt:lpstr>Proposed mock-up simulations (1/3)</vt:lpstr>
      <vt:lpstr>Proposed mock-up simulations (2/3)</vt:lpstr>
      <vt:lpstr>Proposed mock-up simulations (3/3)</vt:lpstr>
      <vt:lpstr>Mock-up realization - Components</vt:lpstr>
      <vt:lpstr>Mock-up – Architecture / Costs / Timeline</vt:lpstr>
      <vt:lpstr>Mock-up realization - Location</vt:lpstr>
      <vt:lpstr>Conclusion</vt:lpstr>
      <vt:lpstr>WP15 initiative CAD 3D environment of the tunnel only at the level of the TAXS-Q1 </vt:lpstr>
      <vt:lpstr>WP15 initiative CAD 3D environment of the tunnel only at the level of the TAXS-Q1 </vt:lpstr>
      <vt:lpstr>THANK YOU FOR YOUR ATTENTION!!!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Oliver Boettcher</cp:lastModifiedBy>
  <cp:revision>1139</cp:revision>
  <cp:lastPrinted>2020-03-12T10:56:19Z</cp:lastPrinted>
  <dcterms:created xsi:type="dcterms:W3CDTF">2016-02-12T10:02:27Z</dcterms:created>
  <dcterms:modified xsi:type="dcterms:W3CDTF">2020-12-01T10:36:44Z</dcterms:modified>
</cp:coreProperties>
</file>