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383" r:id="rId3"/>
    <p:sldId id="386" r:id="rId4"/>
    <p:sldId id="391" r:id="rId5"/>
    <p:sldId id="393" r:id="rId6"/>
    <p:sldId id="390" r:id="rId7"/>
    <p:sldId id="366" r:id="rId8"/>
    <p:sldId id="392" r:id="rId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05" autoAdjust="0"/>
    <p:restoredTop sz="94507" autoAdjust="0"/>
  </p:normalViewPr>
  <p:slideViewPr>
    <p:cSldViewPr snapToObjects="1" showGuides="1">
      <p:cViewPr varScale="1">
        <p:scale>
          <a:sx n="86" d="100"/>
          <a:sy n="86" d="100"/>
        </p:scale>
        <p:origin x="198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06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831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948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53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187624" y="6533259"/>
            <a:ext cx="7956376" cy="352125"/>
          </a:xfrm>
          <a:prstGeom prst="rect">
            <a:avLst/>
          </a:prstGeom>
          <a:gradFill flip="none" rotWithShape="1">
            <a:gsLst>
              <a:gs pos="44000">
                <a:srgbClr val="609BB7"/>
              </a:gs>
              <a:gs pos="0">
                <a:schemeClr val="bg1"/>
              </a:gs>
              <a:gs pos="100000">
                <a:schemeClr val="tx2"/>
              </a:gs>
            </a:gsLst>
            <a:lin ang="0" scaled="1"/>
            <a:tileRect/>
          </a:gradFill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 txBox="1">
                <a:spLocks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gradFill flip="none" rotWithShape="1">
                <a:gsLst>
                  <a:gs pos="44000">
                    <a:srgbClr val="609BB7"/>
                  </a:gs>
                  <a:gs pos="0">
                    <a:schemeClr val="bg1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</p:spPr>
            <p:txBody>
              <a:bodyPr vert="horz" lIns="0" tIns="0" rIns="0" bIns="0" rtlCol="0" anchor="b"/>
              <a:lstStyle>
                <a:defPPr>
                  <a:defRPr lang="fr-FR"/>
                </a:defPPr>
                <a:lvl1pPr marL="0" algn="r" defTabSz="457200" rtl="0" eaLnBrk="1" latinLnBrk="0" hangingPunct="1">
                  <a:defRPr sz="12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nary>
                      <m:naryPr>
                        <m:chr m:val="∰"/>
                        <m:limLoc m:val="undOvr"/>
                        <m:subHide m:val="on"/>
                        <m:supHide m:val="on"/>
                        <m:ctrlP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𝑯𝑳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𝑳𝑯𝑪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𝒊𝒏𝒕𝒆𝒈𝒓𝒂𝒕𝒊𝒐𝒏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𝒕𝒆𝒂𝒎</m:t>
                        </m:r>
                      </m:e>
                    </m:nary>
                  </m:oMath>
                </a14:m>
                <a:r>
                  <a:rPr lang="en-GB" i="1" dirty="0">
                    <a:solidFill>
                      <a:srgbClr val="FFFF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dreams that shape the reality</a:t>
                </a:r>
              </a:p>
            </p:txBody>
          </p:sp>
        </mc:Choice>
        <mc:Fallback xmlns="">
          <p:sp>
            <p:nvSpPr>
              <p:cNvPr id="5" name="Footer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187624" y="6533259"/>
                <a:ext cx="7956376" cy="352125"/>
              </a:xfrm>
              <a:prstGeom prst="rect">
                <a:avLst/>
              </a:prstGeom>
              <a:blipFill rotWithShape="0">
                <a:blip r:embed="rId2"/>
                <a:stretch>
                  <a:fillRect t="-71930" r="-1149" b="-16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F. Sanchez Galan 51th WP8 Meeting, 9 May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852936"/>
            <a:ext cx="7776864" cy="3672408"/>
          </a:xfrm>
        </p:spPr>
        <p:txBody>
          <a:bodyPr/>
          <a:lstStyle/>
          <a:p>
            <a:r>
              <a:rPr lang="en-GB" sz="2400" dirty="0"/>
              <a:t>Relocation to B867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s-ES" sz="1800" b="0" i="1" dirty="0"/>
              <a:t>M. Luque</a:t>
            </a:r>
            <a:br>
              <a:rPr lang="es-ES" sz="1800" b="0" i="1" dirty="0"/>
            </a:br>
            <a:r>
              <a:rPr lang="es-ES" sz="1800" b="0" i="1" dirty="0"/>
              <a:t>EN-EA-PE</a:t>
            </a:r>
            <a:br>
              <a:rPr lang="es-ES" sz="1800" b="0" i="1" dirty="0"/>
            </a:br>
            <a:br>
              <a:rPr lang="es-ES" sz="1800" b="0" i="1" dirty="0"/>
            </a:br>
            <a:br>
              <a:rPr lang="en-GB" b="0" dirty="0"/>
            </a:br>
            <a:br>
              <a:rPr lang="en-GB" b="0" dirty="0"/>
            </a:br>
            <a:br>
              <a:rPr lang="en-GB" b="0" dirty="0"/>
            </a:br>
            <a:r>
              <a:rPr lang="en-GB" sz="1400" b="0" dirty="0">
                <a:solidFill>
                  <a:schemeClr val="bg2"/>
                </a:solidFill>
              </a:rPr>
              <a:t>96</a:t>
            </a:r>
            <a:r>
              <a:rPr lang="en-GB" sz="1400" b="0" baseline="30000" dirty="0">
                <a:solidFill>
                  <a:schemeClr val="bg2"/>
                </a:solidFill>
              </a:rPr>
              <a:t>th</a:t>
            </a:r>
            <a:r>
              <a:rPr lang="en-GB" sz="1400" b="0" dirty="0">
                <a:solidFill>
                  <a:schemeClr val="bg2"/>
                </a:solidFill>
              </a:rPr>
              <a:t> HL-LHC WP8 Meeting, December 1</a:t>
            </a:r>
            <a:r>
              <a:rPr lang="en-GB" sz="1400" b="0" baseline="30000" dirty="0">
                <a:solidFill>
                  <a:schemeClr val="bg2"/>
                </a:solidFill>
              </a:rPr>
              <a:t>st</a:t>
            </a:r>
            <a:r>
              <a:rPr lang="en-GB" sz="1400" b="0" dirty="0">
                <a:solidFill>
                  <a:schemeClr val="bg2"/>
                </a:solidFill>
              </a:rPr>
              <a:t>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432048"/>
          </a:xfrm>
        </p:spPr>
        <p:txBody>
          <a:bodyPr/>
          <a:lstStyle/>
          <a:p>
            <a:r>
              <a:rPr lang="fr-CH" dirty="0"/>
              <a:t>VAX SUPPORT PROTOTYPE</a:t>
            </a:r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1762D6-8B2D-4D87-BA7A-157FD8EDE68D}"/>
              </a:ext>
            </a:extLst>
          </p:cNvPr>
          <p:cNvSpPr txBox="1"/>
          <p:nvPr/>
        </p:nvSpPr>
        <p:spPr>
          <a:xfrm>
            <a:off x="297327" y="764704"/>
            <a:ext cx="820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/>
              <a:t>Prototype</a:t>
            </a:r>
            <a:r>
              <a:rPr lang="es-ES" sz="1600" dirty="0"/>
              <a:t> of VAX Support and blocks </a:t>
            </a:r>
            <a:r>
              <a:rPr lang="es-ES" sz="1600" dirty="0">
                <a:sym typeface="Wingdings" panose="05000000000000000000" pitchFamily="2" charset="2"/>
              </a:rPr>
              <a:t> 3,20x3,10m</a:t>
            </a:r>
            <a:r>
              <a:rPr lang="es-ES" sz="1600" baseline="30000" dirty="0">
                <a:sym typeface="Wingdings" panose="05000000000000000000" pitchFamily="2" charset="2"/>
              </a:rPr>
              <a:t>2</a:t>
            </a:r>
            <a:endParaRPr lang="es-ES" sz="1600" baseline="30000" dirty="0"/>
          </a:p>
          <a:p>
            <a:r>
              <a:rPr lang="es-ES" sz="1600" dirty="0" err="1"/>
              <a:t>Requirement</a:t>
            </a:r>
            <a:r>
              <a:rPr lang="es-ES" sz="1600" dirty="0"/>
              <a:t> of </a:t>
            </a:r>
            <a:r>
              <a:rPr lang="es-ES" sz="1600" dirty="0" err="1"/>
              <a:t>some</a:t>
            </a:r>
            <a:r>
              <a:rPr lang="es-ES" sz="1600" dirty="0"/>
              <a:t> </a:t>
            </a:r>
            <a:r>
              <a:rPr lang="es-ES" sz="1600" dirty="0" err="1"/>
              <a:t>space</a:t>
            </a:r>
            <a:r>
              <a:rPr lang="es-ES" sz="1600" dirty="0"/>
              <a:t> </a:t>
            </a:r>
            <a:r>
              <a:rPr lang="es-ES" sz="1600" dirty="0" err="1"/>
              <a:t>around</a:t>
            </a:r>
            <a:r>
              <a:rPr lang="es-ES" sz="1600" dirty="0"/>
              <a:t> for </a:t>
            </a:r>
            <a:r>
              <a:rPr lang="es-ES" sz="1600" dirty="0" err="1"/>
              <a:t>moving</a:t>
            </a:r>
            <a:r>
              <a:rPr lang="es-ES" sz="1600" dirty="0"/>
              <a:t> and place modules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31E3AD-AD37-4ACF-93D9-44BCC1994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239" y="1845360"/>
            <a:ext cx="7131521" cy="469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5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EB2D118-1C0B-421E-AEF5-0136FC96C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48226"/>
            <a:ext cx="5616184" cy="457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F89F53-FFF7-4CEC-900A-D1E4F30BD57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612463"/>
            <a:ext cx="4268904" cy="253734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C9F4946F-2DA3-49B6-BA2C-AFD9E8FF2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432048"/>
          </a:xfrm>
        </p:spPr>
        <p:txBody>
          <a:bodyPr/>
          <a:lstStyle/>
          <a:p>
            <a:r>
              <a:rPr lang="fr-CH" dirty="0"/>
              <a:t>VAX SUPPORT PROTOTYPE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F9212C-CDCF-4B2C-8D79-DAEC858FC5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r="24622"/>
          <a:stretch/>
        </p:blipFill>
        <p:spPr>
          <a:xfrm>
            <a:off x="868175" y="3440028"/>
            <a:ext cx="1767813" cy="254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2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E1DC0-45F4-4188-AD95-8C6FBA7E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631E55-AEB5-47D6-B29F-A1DB6D595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4" y="692696"/>
            <a:ext cx="4619628" cy="3474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350C98-3B26-4488-9196-00FA25F1D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602" y="692696"/>
            <a:ext cx="3386531" cy="3474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BBAD478-1DD4-4759-BBA6-589290E66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432048"/>
          </a:xfrm>
        </p:spPr>
        <p:txBody>
          <a:bodyPr/>
          <a:lstStyle/>
          <a:p>
            <a:r>
              <a:rPr lang="fr-CH" dirty="0"/>
              <a:t>VAX CONNECTIONS TESTS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10B525-CACB-4E7B-983B-6DDC76C01156}"/>
              </a:ext>
            </a:extLst>
          </p:cNvPr>
          <p:cNvSpPr txBox="1"/>
          <p:nvPr/>
        </p:nvSpPr>
        <p:spPr>
          <a:xfrm>
            <a:off x="4211960" y="894485"/>
            <a:ext cx="1584176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L.Krzempek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1C57911-715A-4920-A3DE-1FD7B1DEA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10" y="4500294"/>
            <a:ext cx="76581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009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8CC3E-6055-4073-9D23-6B493CB72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D3D3DF-9BE1-415F-940C-AB139B117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754" y="1338772"/>
            <a:ext cx="3837353" cy="355260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00AEE95-0C5C-4497-B6E5-4213B00A73B5}"/>
              </a:ext>
            </a:extLst>
          </p:cNvPr>
          <p:cNvSpPr txBox="1">
            <a:spLocks/>
          </p:cNvSpPr>
          <p:nvPr/>
        </p:nvSpPr>
        <p:spPr>
          <a:xfrm>
            <a:off x="612000" y="116632"/>
            <a:ext cx="7920000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VAX CONNECTIONS TESTS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4BB543-C6C1-4126-9BE2-9972186DB9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04" y="906723"/>
            <a:ext cx="2718080" cy="51579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736F6C-7EC3-42E7-A0F0-77E1EE3C26C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906723"/>
            <a:ext cx="2668923" cy="511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5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DF52E-7F94-4E73-AE5A-023C15050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575984"/>
          </a:xfrm>
        </p:spPr>
        <p:txBody>
          <a:bodyPr/>
          <a:lstStyle/>
          <a:p>
            <a:r>
              <a:rPr lang="es-ES" dirty="0"/>
              <a:t>NEXT STEPS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BC540F-76CB-4E77-A8C2-BDBF89CC9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003A91F-EE53-460C-BFD9-B5241A4073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03399"/>
              </p:ext>
            </p:extLst>
          </p:nvPr>
        </p:nvGraphicFramePr>
        <p:xfrm>
          <a:off x="76003" y="1234269"/>
          <a:ext cx="8991994" cy="3274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459">
                  <a:extLst>
                    <a:ext uri="{9D8B030D-6E8A-4147-A177-3AD203B41FA5}">
                      <a16:colId xmlns:a16="http://schemas.microsoft.com/office/drawing/2014/main" val="3843693073"/>
                    </a:ext>
                  </a:extLst>
                </a:gridCol>
                <a:gridCol w="2695432">
                  <a:extLst>
                    <a:ext uri="{9D8B030D-6E8A-4147-A177-3AD203B41FA5}">
                      <a16:colId xmlns:a16="http://schemas.microsoft.com/office/drawing/2014/main" val="785427038"/>
                    </a:ext>
                  </a:extLst>
                </a:gridCol>
                <a:gridCol w="3473405">
                  <a:extLst>
                    <a:ext uri="{9D8B030D-6E8A-4147-A177-3AD203B41FA5}">
                      <a16:colId xmlns:a16="http://schemas.microsoft.com/office/drawing/2014/main" val="1450886015"/>
                    </a:ext>
                  </a:extLst>
                </a:gridCol>
                <a:gridCol w="316319">
                  <a:extLst>
                    <a:ext uri="{9D8B030D-6E8A-4147-A177-3AD203B41FA5}">
                      <a16:colId xmlns:a16="http://schemas.microsoft.com/office/drawing/2014/main" val="2813086224"/>
                    </a:ext>
                  </a:extLst>
                </a:gridCol>
                <a:gridCol w="364397">
                  <a:extLst>
                    <a:ext uri="{9D8B030D-6E8A-4147-A177-3AD203B41FA5}">
                      <a16:colId xmlns:a16="http://schemas.microsoft.com/office/drawing/2014/main" val="2588456055"/>
                    </a:ext>
                  </a:extLst>
                </a:gridCol>
                <a:gridCol w="360777">
                  <a:extLst>
                    <a:ext uri="{9D8B030D-6E8A-4147-A177-3AD203B41FA5}">
                      <a16:colId xmlns:a16="http://schemas.microsoft.com/office/drawing/2014/main" val="2959892433"/>
                    </a:ext>
                  </a:extLst>
                </a:gridCol>
                <a:gridCol w="440895">
                  <a:extLst>
                    <a:ext uri="{9D8B030D-6E8A-4147-A177-3AD203B41FA5}">
                      <a16:colId xmlns:a16="http://schemas.microsoft.com/office/drawing/2014/main" val="1452457812"/>
                    </a:ext>
                  </a:extLst>
                </a:gridCol>
                <a:gridCol w="360253">
                  <a:extLst>
                    <a:ext uri="{9D8B030D-6E8A-4147-A177-3AD203B41FA5}">
                      <a16:colId xmlns:a16="http://schemas.microsoft.com/office/drawing/2014/main" val="907708506"/>
                    </a:ext>
                  </a:extLst>
                </a:gridCol>
                <a:gridCol w="400574">
                  <a:extLst>
                    <a:ext uri="{9D8B030D-6E8A-4147-A177-3AD203B41FA5}">
                      <a16:colId xmlns:a16="http://schemas.microsoft.com/office/drawing/2014/main" val="1795473020"/>
                    </a:ext>
                  </a:extLst>
                </a:gridCol>
                <a:gridCol w="259483">
                  <a:extLst>
                    <a:ext uri="{9D8B030D-6E8A-4147-A177-3AD203B41FA5}">
                      <a16:colId xmlns:a16="http://schemas.microsoft.com/office/drawing/2014/main" val="365688907"/>
                    </a:ext>
                  </a:extLst>
                </a:gridCol>
              </a:tblGrid>
              <a:tr h="30132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DAY No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TASK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REQUIREMENTS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INVOLVED PEOPLE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499589"/>
                  </a:ext>
                </a:extLst>
              </a:tr>
              <a:tr h="2747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A.B-L.S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L.K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J.S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A.K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HANDLING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TECHNICIAN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M.L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3976790695"/>
                  </a:ext>
                </a:extLst>
              </a:tr>
              <a:tr h="210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B050"/>
                          </a:solidFill>
                          <a:effectLst/>
                        </a:rPr>
                        <a:t>FIDUCIALISATION OF MODULES/FLANGES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Scanning and laser tracker measurements</a:t>
                      </a: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 modules in place. To coordinate the handling of M2 during the works.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758322087"/>
                  </a:ext>
                </a:extLst>
              </a:tr>
              <a:tr h="210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B050"/>
                          </a:solidFill>
                          <a:effectLst/>
                        </a:rPr>
                        <a:t>LIFTING OF 3 MODULES</a:t>
                      </a:r>
                      <a:endParaRPr lang="en-US" sz="9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It can be also organized at the end of D1 or beginning of D3.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3431628677"/>
                  </a:ext>
                </a:extLst>
              </a:tr>
              <a:tr h="3535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B050"/>
                          </a:solidFill>
                          <a:effectLst/>
                        </a:rPr>
                        <a:t>FIDUCIALISATION OF ASSEMBLY 1</a:t>
                      </a:r>
                      <a:endParaRPr lang="en-US" sz="9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BP support and the structure attached to it should be previously installed on Assembly 1.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953555"/>
                  </a:ext>
                </a:extLst>
              </a:tr>
              <a:tr h="3535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DISMOUNTING ASSEMBLY 1, MOUNTING ASSEMBLY 2, DRILLING ASSEMBLY 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Also the two structures attached should be installed at this time.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619637"/>
                  </a:ext>
                </a:extLst>
              </a:tr>
              <a:tr h="210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FIDUCIALISATION OF ASSEMBLY 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46336529"/>
                  </a:ext>
                </a:extLst>
              </a:tr>
              <a:tr h="210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DISMOUNTING ASSEMBLY 2, FENCE, ETC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3549709899"/>
                  </a:ext>
                </a:extLst>
              </a:tr>
              <a:tr h="2257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TRANSPORT OF: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1232263973"/>
                  </a:ext>
                </a:extLst>
              </a:tr>
              <a:tr h="17309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  <a:highlight>
                            <a:srgbClr val="FFFF00"/>
                          </a:highlight>
                        </a:rPr>
                        <a:t>MODULES AND OTHERS TO 867</a:t>
                      </a:r>
                      <a:endParaRPr lang="en-US" sz="9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Before Christmas holidays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634449758"/>
                  </a:ext>
                </a:extLst>
              </a:tr>
              <a:tr h="84743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  <a:highlight>
                            <a:srgbClr val="FFFF00"/>
                          </a:highlight>
                        </a:rPr>
                        <a:t>2 ASSEMBLIES TO CMS</a:t>
                      </a:r>
                      <a:endParaRPr lang="en-US" sz="9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 err="1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Before</a:t>
                      </a:r>
                      <a:r>
                        <a:rPr lang="es-ES" sz="10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 Installation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3088531757"/>
                  </a:ext>
                </a:extLst>
              </a:tr>
              <a:tr h="210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INSTALLATION OF ASSEMBLY 1 AND 2 IN CMS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11</a:t>
                      </a:r>
                      <a:r>
                        <a:rPr lang="en-US" sz="1000" baseline="30000" dirty="0">
                          <a:effectLst/>
                          <a:highlight>
                            <a:srgbClr val="FFFF00"/>
                          </a:highlight>
                        </a:rPr>
                        <a:t>th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 January</a:t>
                      </a:r>
                      <a:endParaRPr lang="en-US" sz="10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1655508377"/>
                  </a:ext>
                </a:extLst>
              </a:tr>
              <a:tr h="2008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INSTALLATION OF MOCK UP IN 867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r>
                        <a:rPr lang="es-ES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Since</a:t>
                      </a:r>
                      <a:r>
                        <a:rPr lang="es-E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January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427" marR="46427" marT="0" marB="0"/>
                </a:tc>
                <a:extLst>
                  <a:ext uri="{0D108BD9-81ED-4DB2-BD59-A6C34878D82A}">
                    <a16:rowId xmlns:a16="http://schemas.microsoft.com/office/drawing/2014/main" val="3132071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715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412776"/>
            <a:ext cx="3096344" cy="2592288"/>
          </a:xfrm>
        </p:spPr>
        <p:txBody>
          <a:bodyPr/>
          <a:lstStyle/>
          <a:p>
            <a:pPr algn="just"/>
            <a:r>
              <a:rPr lang="fr-CH" sz="3600" dirty="0" err="1"/>
              <a:t>Thank</a:t>
            </a:r>
            <a:r>
              <a:rPr lang="fr-CH" sz="3600" dirty="0"/>
              <a:t> </a:t>
            </a:r>
            <a:r>
              <a:rPr lang="fr-CH" sz="3600" dirty="0" err="1"/>
              <a:t>you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6456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46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800D2-2FE4-464C-9175-5469E4F0B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945AC56-6B31-41C0-AC5E-49D1130FBAF0}"/>
              </a:ext>
            </a:extLst>
          </p:cNvPr>
          <p:cNvSpPr txBox="1">
            <a:spLocks/>
          </p:cNvSpPr>
          <p:nvPr/>
        </p:nvSpPr>
        <p:spPr>
          <a:xfrm>
            <a:off x="612000" y="116632"/>
            <a:ext cx="7920000" cy="4320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VAX CONNECTIONS TESTS Back up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F3F4CE-C4E8-4705-87EF-2FEFFDA09B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6" r="2609"/>
          <a:stretch/>
        </p:blipFill>
        <p:spPr>
          <a:xfrm>
            <a:off x="-33454" y="725572"/>
            <a:ext cx="2698595" cy="541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A910A7-8B66-4A73-AB57-5B40A22089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27" r="3430"/>
          <a:stretch/>
        </p:blipFill>
        <p:spPr>
          <a:xfrm>
            <a:off x="2699792" y="891326"/>
            <a:ext cx="2698595" cy="53702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C73AC6-D1A8-4DE8-B345-901142478F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53" r="44973"/>
          <a:stretch/>
        </p:blipFill>
        <p:spPr>
          <a:xfrm>
            <a:off x="5433038" y="1700808"/>
            <a:ext cx="3327877" cy="408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910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29854</TotalTime>
  <Words>269</Words>
  <Application>Microsoft Office PowerPoint</Application>
  <PresentationFormat>On-screen Show (4:3)</PresentationFormat>
  <Paragraphs>89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Wingdings</vt:lpstr>
      <vt:lpstr>Thème Office</vt:lpstr>
      <vt:lpstr>Relocation to B867   M. Luque EN-EA-PE     96th HL-LHC WP8 Meeting, December 1st 2020</vt:lpstr>
      <vt:lpstr>VAX SUPPORT PROTOTYPE</vt:lpstr>
      <vt:lpstr>VAX SUPPORT PROTOTYPE</vt:lpstr>
      <vt:lpstr>VAX CONNECTIONS TESTS</vt:lpstr>
      <vt:lpstr>PowerPoint Presentation</vt:lpstr>
      <vt:lpstr>NEXT STEPS</vt:lpstr>
      <vt:lpstr>Thank you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Maria Luque</cp:lastModifiedBy>
  <cp:revision>909</cp:revision>
  <cp:lastPrinted>2016-01-25T13:02:57Z</cp:lastPrinted>
  <dcterms:created xsi:type="dcterms:W3CDTF">2016-01-11T14:38:10Z</dcterms:created>
  <dcterms:modified xsi:type="dcterms:W3CDTF">2020-11-30T16:17:29Z</dcterms:modified>
</cp:coreProperties>
</file>