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1082" r:id="rId2"/>
    <p:sldId id="529" r:id="rId3"/>
    <p:sldId id="530" r:id="rId4"/>
    <p:sldId id="650" r:id="rId5"/>
    <p:sldId id="771" r:id="rId6"/>
    <p:sldId id="772" r:id="rId7"/>
    <p:sldId id="773" r:id="rId8"/>
    <p:sldId id="1033" r:id="rId9"/>
    <p:sldId id="1085" r:id="rId10"/>
    <p:sldId id="1056" r:id="rId11"/>
    <p:sldId id="777" r:id="rId12"/>
    <p:sldId id="781" r:id="rId13"/>
    <p:sldId id="1034" r:id="rId14"/>
    <p:sldId id="1035" r:id="rId15"/>
    <p:sldId id="789" r:id="rId16"/>
    <p:sldId id="788" r:id="rId17"/>
    <p:sldId id="791" r:id="rId18"/>
    <p:sldId id="790" r:id="rId19"/>
    <p:sldId id="827" r:id="rId20"/>
    <p:sldId id="829" r:id="rId21"/>
    <p:sldId id="830" r:id="rId22"/>
    <p:sldId id="831" r:id="rId23"/>
    <p:sldId id="832" r:id="rId24"/>
    <p:sldId id="833" r:id="rId25"/>
    <p:sldId id="834" r:id="rId26"/>
    <p:sldId id="792" r:id="rId27"/>
    <p:sldId id="793" r:id="rId28"/>
    <p:sldId id="795" r:id="rId29"/>
    <p:sldId id="802" r:id="rId30"/>
    <p:sldId id="803" r:id="rId31"/>
    <p:sldId id="1036" r:id="rId32"/>
    <p:sldId id="805" r:id="rId33"/>
    <p:sldId id="806" r:id="rId34"/>
    <p:sldId id="807" r:id="rId35"/>
    <p:sldId id="1037" r:id="rId36"/>
    <p:sldId id="810" r:id="rId37"/>
    <p:sldId id="813" r:id="rId38"/>
    <p:sldId id="814" r:id="rId39"/>
    <p:sldId id="815" r:id="rId40"/>
    <p:sldId id="818" r:id="rId41"/>
    <p:sldId id="819" r:id="rId42"/>
    <p:sldId id="838" r:id="rId43"/>
    <p:sldId id="822" r:id="rId44"/>
    <p:sldId id="839" r:id="rId45"/>
    <p:sldId id="817" r:id="rId46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13C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31" d="100"/>
          <a:sy n="131" d="100"/>
        </p:scale>
        <p:origin x="104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3396" y="-102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29.wmf"/><Relationship Id="rId1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AAB5C14-7A02-4D77-ACC6-44EFC21B07E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1B3F13-015A-46A1-8DF2-61FA022107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EF180B3-8F61-4B07-86EE-46D1DB691BBC}" type="datetimeFigureOut">
              <a:rPr lang="en-US"/>
              <a:pPr>
                <a:defRPr/>
              </a:pPr>
              <a:t>2/28/2021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358515-B127-48FC-B046-5075F5A64CD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EC4B1A-EBBB-45A2-8775-F3F6EC2A467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32749CB6-4C69-4A78-B638-8EA7661D0D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BCAAFC9-9F82-4765-B69A-1615154B7DF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0F49C8-8A63-4EBB-AEA7-DD5D202A0743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A90B965-51FE-4D25-A81F-C24630285B75}" type="datetimeFigureOut">
              <a:rPr lang="en-US"/>
              <a:pPr>
                <a:defRPr/>
              </a:pPr>
              <a:t>2/28/2021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51832373-B740-4886-86F5-A7DC88C8E83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DFD2359C-F2D3-4B71-9D2A-314D71133E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6BB4F7-4763-4B09-9EB0-ED8A1CE3D97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637764-324E-4613-8783-D97FE8B08E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99E4452-3BED-40B0-A3CB-47CD3F1E333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>
            <a:extLst>
              <a:ext uri="{FF2B5EF4-FFF2-40B4-BE49-F238E27FC236}">
                <a16:creationId xmlns:a16="http://schemas.microsoft.com/office/drawing/2014/main" id="{7FDFFCCF-CCA2-41A2-9ED9-8191D342915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>
            <a:extLst>
              <a:ext uri="{FF2B5EF4-FFF2-40B4-BE49-F238E27FC236}">
                <a16:creationId xmlns:a16="http://schemas.microsoft.com/office/drawing/2014/main" id="{F6A793CB-CE1F-4249-B0C5-EB053C362B8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10244" name="Slide Number Placeholder 3">
            <a:extLst>
              <a:ext uri="{FF2B5EF4-FFF2-40B4-BE49-F238E27FC236}">
                <a16:creationId xmlns:a16="http://schemas.microsoft.com/office/drawing/2014/main" id="{3EB97E8C-7B50-4E46-896F-E4C9AC25ED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2E9FBE0-49E3-4BEB-A0C5-7DC0DEF8424E}" type="slidenum">
              <a:rPr lang="en-US" altLang="en-US" smtClean="0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>
            <a:extLst>
              <a:ext uri="{FF2B5EF4-FFF2-40B4-BE49-F238E27FC236}">
                <a16:creationId xmlns:a16="http://schemas.microsoft.com/office/drawing/2014/main" id="{73BB2AD9-62A6-4362-A576-773E4CEF555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>
            <a:extLst>
              <a:ext uri="{FF2B5EF4-FFF2-40B4-BE49-F238E27FC236}">
                <a16:creationId xmlns:a16="http://schemas.microsoft.com/office/drawing/2014/main" id="{33BD212C-F34C-4F7F-AEA7-92B9B4518B2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12292" name="Slide Number Placeholder 3">
            <a:extLst>
              <a:ext uri="{FF2B5EF4-FFF2-40B4-BE49-F238E27FC236}">
                <a16:creationId xmlns:a16="http://schemas.microsoft.com/office/drawing/2014/main" id="{1FA3124E-9443-4F1B-B3D2-2829EE925C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D524831-A4E2-419D-B690-74487549D2A3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>
            <a:extLst>
              <a:ext uri="{FF2B5EF4-FFF2-40B4-BE49-F238E27FC236}">
                <a16:creationId xmlns:a16="http://schemas.microsoft.com/office/drawing/2014/main" id="{727EA9AA-AEE1-46E6-8736-E910E87A5A2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>
            <a:extLst>
              <a:ext uri="{FF2B5EF4-FFF2-40B4-BE49-F238E27FC236}">
                <a16:creationId xmlns:a16="http://schemas.microsoft.com/office/drawing/2014/main" id="{73FD4F1A-F8E3-468F-B79B-8FD29EEB3A4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14340" name="Slide Number Placeholder 3">
            <a:extLst>
              <a:ext uri="{FF2B5EF4-FFF2-40B4-BE49-F238E27FC236}">
                <a16:creationId xmlns:a16="http://schemas.microsoft.com/office/drawing/2014/main" id="{BB04BF9D-37D8-4043-85E1-FC89DBFD81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6717E15-661E-4C5D-961B-D4AA257BB03F}" type="slidenum">
              <a:rPr lang="en-US" altLang="en-US" smtClean="0">
                <a:latin typeface="Calibri" panose="020F0502020204030204" pitchFamily="34" charset="0"/>
              </a:rPr>
              <a:pPr/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1"/>
            <a:ext cx="7772400" cy="2000250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81B79-143D-44AF-B108-C417FAD53F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2400" y="6543675"/>
            <a:ext cx="5181600" cy="222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Superconducting Magnets, March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787F07-379E-48D5-B786-41B124F5A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91200" y="6535738"/>
            <a:ext cx="2617788" cy="2349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GB"/>
              <a:t>Paolo Ferracin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719CA9-FF86-4E05-921F-24D644481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B2C2F-6D97-4A45-A6B5-756ED1813D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2149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DF1A2E-FB97-4DF8-92CD-6E3FE4A05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Superconducting Magnets, March 1-3,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69EB09-5CD2-4543-ABCD-ABD53356D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F4B688-6370-431F-8412-932DF56F1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3A3B8-7EC5-4AAA-8CDC-3A9774BFF9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5147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9C044A-623C-48D5-8EA4-A4DF72F60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Superconducting Magnets, March 1-3,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C8A1C3-A38B-4823-9CFD-2717D7D33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325A68-66EB-49AB-9CE9-DA2D1CB1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6312D-F3DC-4E01-A4AA-BCE15E5D4C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1282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SzPct val="60000"/>
              <a:buFontTx/>
              <a:buBlip>
                <a:blip r:embed="rId2"/>
              </a:buBlip>
              <a:defRPr>
                <a:solidFill>
                  <a:schemeClr val="tx2"/>
                </a:solidFill>
              </a:defRPr>
            </a:lvl1pPr>
            <a:lvl2pPr>
              <a:buSzPct val="60000"/>
              <a:buFontTx/>
              <a:buBlip>
                <a:blip r:embed="rId3"/>
              </a:buBlip>
              <a:defRPr>
                <a:solidFill>
                  <a:schemeClr val="tx2"/>
                </a:solidFill>
              </a:defRPr>
            </a:lvl2pPr>
            <a:lvl3pPr>
              <a:buSzPct val="60000"/>
              <a:buFontTx/>
              <a:buBlip>
                <a:blip r:embed="rId4"/>
              </a:buBlip>
              <a:defRPr>
                <a:solidFill>
                  <a:schemeClr val="tx2"/>
                </a:solidFill>
              </a:defRPr>
            </a:lvl3pPr>
            <a:lvl4pPr>
              <a:buSzPct val="60000"/>
              <a:buFontTx/>
              <a:buBlip>
                <a:blip r:embed="rId5"/>
              </a:buBlip>
              <a:defRPr>
                <a:solidFill>
                  <a:schemeClr val="tx2"/>
                </a:solidFill>
              </a:defRPr>
            </a:lvl4pPr>
            <a:lvl5pPr>
              <a:buSzPct val="60000"/>
              <a:buFontTx/>
              <a:buBlip>
                <a:blip r:embed="rId6"/>
              </a:buBlip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18A74-D4BE-4D0C-9A71-A6178A9F50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2400" y="6553200"/>
            <a:ext cx="5638800" cy="2159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Superconducting Magnets, March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F11C59-E0E4-49CA-B836-DD6D83524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91200" y="6535738"/>
            <a:ext cx="2617788" cy="233362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CC4996-BE55-4879-BE2C-A9E888858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05D1142-907C-4E87-9469-1071D9A4FCA6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7685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F6B09A-79FF-4398-8C8D-6E761B6EC0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2400" y="6543675"/>
            <a:ext cx="5257800" cy="222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Superconducting Magnets, March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4AC2BF-0F54-4965-B423-FE4BA8B35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90A31B-E2B7-49C0-8818-D3AF19727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492BD-9AB4-47D2-B262-34D90111A9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3290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43400" cy="5334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343400" cy="5334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93A78CA-471F-4B78-B77A-044A5EB96E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2400" y="6543675"/>
            <a:ext cx="5715000" cy="222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Superconducting Magnets, March 1-3, 2021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268E152-F6A5-4D54-89E9-083E1B5D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67400" y="6535738"/>
            <a:ext cx="2541588" cy="230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FC5C01B-648C-476F-B84F-77C8B820F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77653-EA1A-4231-9948-AF84BA2F09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9738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1143001"/>
            <a:ext cx="4344988" cy="762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" y="1981200"/>
            <a:ext cx="4344988" cy="449579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43001"/>
            <a:ext cx="4346575" cy="762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81200"/>
            <a:ext cx="4346575" cy="449579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5EAB557-B037-4AF7-BA32-537EB5B52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Superconducting Magnets, March 1-3, 2021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537729F-AE13-45C1-BFC7-CCFFCB8EB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B8D6C7C-24B2-489F-A184-874F95C3A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B7D2F-1065-43F8-A098-949165C862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3611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777BE2F-4987-4D4F-9962-71F09A62FE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2400" y="6543675"/>
            <a:ext cx="5638800" cy="222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Superconducting Magnets, March 1-3, 2021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43ABE72-7731-4DEE-9987-C1FD1A062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91200" y="6535738"/>
            <a:ext cx="2617788" cy="230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113D22B-9AEF-4033-96A5-E73043342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8547E-07C5-4D02-A906-06C02156C4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8739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37EB540-1000-4655-B1AA-80EC53066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Superconducting Magnets, March 1-3, 2021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A999381-B01B-4CCC-8E40-D5FF41433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DFD80AB-CC72-4B5B-BBFF-F4BE993C5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40E2F-5505-4FC0-9643-254D5B07E4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4513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D00D07B-DC69-4655-A04B-984186FBE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Superconducting Magnets, March 1-3, 2021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F9FAE0B-AD3D-4664-B70B-EDB5CA089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815B736-3217-4F1E-81DF-53F6FACE4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970EF-4DA5-45A5-8B69-A7DB4BBE6C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6427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4FA7748-DDE2-4ECC-BFCA-4560587C7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Superconducting Magnets, March 1-3, 2021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156E236-D6DD-4D06-BD15-45A4706B2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647F767-767E-4A58-B237-D8D69F59A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4ADD6-A5D0-4AE9-B546-2FB6C7A1FE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437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2">
            <a:extLst>
              <a:ext uri="{FF2B5EF4-FFF2-40B4-BE49-F238E27FC236}">
                <a16:creationId xmlns:a16="http://schemas.microsoft.com/office/drawing/2014/main" id="{13AD8A74-C567-4C54-B8F4-6F40EB591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144000" cy="1082675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  <a:extLst/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en-US" altLang="en-US" dirty="0">
              <a:solidFill>
                <a:srgbClr val="00313C"/>
              </a:solidFill>
              <a:highlight>
                <a:srgbClr val="00313C"/>
              </a:highlight>
              <a:latin typeface="Calibri" pitchFamily="34" charset="0"/>
            </a:endParaRPr>
          </a:p>
        </p:txBody>
      </p:sp>
      <p:sp>
        <p:nvSpPr>
          <p:cNvPr id="1026" name="Text Placeholder 2">
            <a:extLst>
              <a:ext uri="{FF2B5EF4-FFF2-40B4-BE49-F238E27FC236}">
                <a16:creationId xmlns:a16="http://schemas.microsoft.com/office/drawing/2014/main" id="{F22ED6D6-A984-4AE7-B7F0-E59F243C793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52400" y="1143000"/>
            <a:ext cx="88392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50447B-8314-4830-AA22-D672BAEA59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2400" y="6543675"/>
            <a:ext cx="5105400" cy="222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Book Antiqua" pitchFamily="18" charset="0"/>
              </a:defRPr>
            </a:lvl1pPr>
          </a:lstStyle>
          <a:p>
            <a:pPr>
              <a:defRPr/>
            </a:pPr>
            <a:r>
              <a:rPr lang="en-US"/>
              <a:t>Superconducting Magnets, March 1-3, 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90B62-2399-4BB7-A195-928105C250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34000" y="6535738"/>
            <a:ext cx="3074988" cy="2349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Book Antiqua" pitchFamily="18" charset="0"/>
              </a:defRPr>
            </a:lvl1pPr>
          </a:lstStyle>
          <a:p>
            <a:pPr>
              <a:defRPr/>
            </a:pPr>
            <a:r>
              <a:rPr lang="en-GB"/>
              <a:t>Paolo Ferracin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3B1E12-BD18-4094-B5B4-B402547FF1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0" y="6537325"/>
            <a:ext cx="457200" cy="231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</a:lstStyle>
          <a:p>
            <a:pPr>
              <a:defRPr/>
            </a:pPr>
            <a:fld id="{BC36CC23-5FEA-4079-8389-D6B382979673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Title Placeholder 1">
            <a:extLst>
              <a:ext uri="{FF2B5EF4-FFF2-40B4-BE49-F238E27FC236}">
                <a16:creationId xmlns:a16="http://schemas.microsoft.com/office/drawing/2014/main" id="{E19C8E2E-DF84-4623-B36A-31C0C1B2D76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662112" y="0"/>
            <a:ext cx="6353176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pic>
        <p:nvPicPr>
          <p:cNvPr id="9" name="Picture 10">
            <a:extLst>
              <a:ext uri="{FF2B5EF4-FFF2-40B4-BE49-F238E27FC236}">
                <a16:creationId xmlns:a16="http://schemas.microsoft.com/office/drawing/2014/main" id="{836D7670-9F35-45AD-B01E-605DF9B6C1C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0" r="6258"/>
          <a:stretch>
            <a:fillRect/>
          </a:stretch>
        </p:blipFill>
        <p:spPr bwMode="auto">
          <a:xfrm>
            <a:off x="8015288" y="53975"/>
            <a:ext cx="1052512" cy="95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8AD7B5-588F-4D14-AE2C-8EA26F78173F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0985"/>
            <a:ext cx="1509712" cy="943570"/>
          </a:xfrm>
          <a:prstGeom prst="rect">
            <a:avLst/>
          </a:prstGeom>
        </p:spPr>
      </p:pic>
      <p:pic>
        <p:nvPicPr>
          <p:cNvPr id="12" name="Picture 10">
            <a:extLst>
              <a:ext uri="{FF2B5EF4-FFF2-40B4-BE49-F238E27FC236}">
                <a16:creationId xmlns:a16="http://schemas.microsoft.com/office/drawing/2014/main" id="{3B23ADBE-B225-4CF6-B386-7497094F450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0" r="6258"/>
          <a:stretch>
            <a:fillRect/>
          </a:stretch>
        </p:blipFill>
        <p:spPr bwMode="auto">
          <a:xfrm>
            <a:off x="8015288" y="86017"/>
            <a:ext cx="1052512" cy="95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23F1B2E-A005-4D85-8ED3-191C843F12E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93027"/>
            <a:ext cx="1509712" cy="9435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41" r:id="rId1"/>
    <p:sldLayoutId id="2147484342" r:id="rId2"/>
    <p:sldLayoutId id="2147484343" r:id="rId3"/>
    <p:sldLayoutId id="2147484344" r:id="rId4"/>
    <p:sldLayoutId id="2147484335" r:id="rId5"/>
    <p:sldLayoutId id="2147484345" r:id="rId6"/>
    <p:sldLayoutId id="2147484336" r:id="rId7"/>
    <p:sldLayoutId id="2147484337" r:id="rId8"/>
    <p:sldLayoutId id="2147484338" r:id="rId9"/>
    <p:sldLayoutId id="2147484339" r:id="rId10"/>
    <p:sldLayoutId id="2147484340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bg1"/>
          </a:solidFill>
          <a:latin typeface="Book Antiqua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5"/>
        </a:buBlip>
        <a:defRPr sz="2400" kern="1200">
          <a:solidFill>
            <a:schemeClr val="tx2"/>
          </a:solidFill>
          <a:latin typeface="Book Antiqua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6"/>
        </a:buBlip>
        <a:defRPr sz="2000" kern="1200">
          <a:solidFill>
            <a:schemeClr val="tx2"/>
          </a:solidFill>
          <a:latin typeface="Book Antiqua" pitchFamily="18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7"/>
        </a:buBlip>
        <a:defRPr kern="1200">
          <a:solidFill>
            <a:schemeClr val="tx2"/>
          </a:solidFill>
          <a:latin typeface="Book Antiqua" pitchFamily="18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8"/>
        </a:buBlip>
        <a:defRPr sz="1600" kern="1200">
          <a:solidFill>
            <a:schemeClr val="tx2"/>
          </a:solidFill>
          <a:latin typeface="Book Antiqua" pitchFamily="18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9"/>
        </a:buBlip>
        <a:defRPr sz="1600" kern="1200">
          <a:solidFill>
            <a:schemeClr val="tx2"/>
          </a:solidFill>
          <a:latin typeface="Book Antiqu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3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36.jpeg"/><Relationship Id="rId17" Type="http://schemas.openxmlformats.org/officeDocument/2006/relationships/image" Target="../media/image20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7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6.png"/><Relationship Id="rId11" Type="http://schemas.openxmlformats.org/officeDocument/2006/relationships/image" Target="../media/image24.wmf"/><Relationship Id="rId5" Type="http://schemas.openxmlformats.org/officeDocument/2006/relationships/image" Target="../media/image5.png"/><Relationship Id="rId15" Type="http://schemas.openxmlformats.org/officeDocument/2006/relationships/image" Target="../media/image37.png"/><Relationship Id="rId10" Type="http://schemas.openxmlformats.org/officeDocument/2006/relationships/oleObject" Target="../embeddings/oleObject5.bin"/><Relationship Id="rId4" Type="http://schemas.openxmlformats.org/officeDocument/2006/relationships/image" Target="../media/image4.png"/><Relationship Id="rId9" Type="http://schemas.openxmlformats.org/officeDocument/2006/relationships/image" Target="../media/image35.jpeg"/><Relationship Id="rId14" Type="http://schemas.openxmlformats.org/officeDocument/2006/relationships/image" Target="../media/image29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4.png"/><Relationship Id="rId7" Type="http://schemas.openxmlformats.org/officeDocument/2006/relationships/image" Target="../media/image3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4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4.png"/><Relationship Id="rId7" Type="http://schemas.openxmlformats.org/officeDocument/2006/relationships/image" Target="../media/image42.png"/><Relationship Id="rId12" Type="http://schemas.openxmlformats.org/officeDocument/2006/relationships/image" Target="../media/image12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1.gif"/><Relationship Id="rId5" Type="http://schemas.openxmlformats.org/officeDocument/2006/relationships/image" Target="../media/image6.png"/><Relationship Id="rId10" Type="http://schemas.openxmlformats.org/officeDocument/2006/relationships/image" Target="../media/image10.gif"/><Relationship Id="rId4" Type="http://schemas.openxmlformats.org/officeDocument/2006/relationships/image" Target="../media/image5.png"/><Relationship Id="rId9" Type="http://schemas.openxmlformats.org/officeDocument/2006/relationships/image" Target="../media/image9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4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.png"/><Relationship Id="rId7" Type="http://schemas.openxmlformats.org/officeDocument/2006/relationships/image" Target="../media/image4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hyperlink" Target="http://www.mn.uio.no/fysikk/english/research/groups/amks/superconductivity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4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emf"/><Relationship Id="rId3" Type="http://schemas.openxmlformats.org/officeDocument/2006/relationships/image" Target="../media/image4.png"/><Relationship Id="rId7" Type="http://schemas.openxmlformats.org/officeDocument/2006/relationships/image" Target="../media/image47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4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.png"/><Relationship Id="rId7" Type="http://schemas.openxmlformats.org/officeDocument/2006/relationships/image" Target="../media/image4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6.png"/><Relationship Id="rId5" Type="http://schemas.openxmlformats.org/officeDocument/2006/relationships/image" Target="../media/image5.png"/><Relationship Id="rId10" Type="http://schemas.openxmlformats.org/officeDocument/2006/relationships/image" Target="../media/image15.jpeg"/><Relationship Id="rId4" Type="http://schemas.openxmlformats.org/officeDocument/2006/relationships/image" Target="../media/image4.png"/><Relationship Id="rId9" Type="http://schemas.openxmlformats.org/officeDocument/2006/relationships/image" Target="../media/image1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.png"/><Relationship Id="rId7" Type="http://schemas.openxmlformats.org/officeDocument/2006/relationships/image" Target="../media/image5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5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.png"/><Relationship Id="rId7" Type="http://schemas.openxmlformats.org/officeDocument/2006/relationships/image" Target="../media/image5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.png"/><Relationship Id="rId7" Type="http://schemas.openxmlformats.org/officeDocument/2006/relationships/image" Target="../media/image4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4.png"/><Relationship Id="rId7" Type="http://schemas.openxmlformats.org/officeDocument/2006/relationships/image" Target="../media/image5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4.png"/><Relationship Id="rId7" Type="http://schemas.openxmlformats.org/officeDocument/2006/relationships/image" Target="../media/image5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4.png"/><Relationship Id="rId7" Type="http://schemas.openxmlformats.org/officeDocument/2006/relationships/image" Target="../media/image5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56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emf"/><Relationship Id="rId3" Type="http://schemas.openxmlformats.org/officeDocument/2006/relationships/image" Target="../media/image4.png"/><Relationship Id="rId7" Type="http://schemas.openxmlformats.org/officeDocument/2006/relationships/image" Target="../media/image5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18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61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3" Type="http://schemas.openxmlformats.org/officeDocument/2006/relationships/image" Target="../media/image4.png"/><Relationship Id="rId7" Type="http://schemas.openxmlformats.org/officeDocument/2006/relationships/image" Target="../media/image6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6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5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13" Type="http://schemas.openxmlformats.org/officeDocument/2006/relationships/image" Target="../media/image72.png"/><Relationship Id="rId3" Type="http://schemas.openxmlformats.org/officeDocument/2006/relationships/image" Target="../media/image4.png"/><Relationship Id="rId7" Type="http://schemas.openxmlformats.org/officeDocument/2006/relationships/image" Target="../media/image66.jpeg"/><Relationship Id="rId12" Type="http://schemas.openxmlformats.org/officeDocument/2006/relationships/image" Target="../media/image7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70.png"/><Relationship Id="rId5" Type="http://schemas.openxmlformats.org/officeDocument/2006/relationships/image" Target="../media/image6.png"/><Relationship Id="rId10" Type="http://schemas.openxmlformats.org/officeDocument/2006/relationships/image" Target="../media/image69.jpeg"/><Relationship Id="rId4" Type="http://schemas.openxmlformats.org/officeDocument/2006/relationships/image" Target="../media/image5.png"/><Relationship Id="rId9" Type="http://schemas.openxmlformats.org/officeDocument/2006/relationships/image" Target="../media/image68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3" Type="http://schemas.openxmlformats.org/officeDocument/2006/relationships/image" Target="../media/image4.png"/><Relationship Id="rId7" Type="http://schemas.openxmlformats.org/officeDocument/2006/relationships/image" Target="../media/image7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wmf"/><Relationship Id="rId3" Type="http://schemas.openxmlformats.org/officeDocument/2006/relationships/image" Target="../media/image4.png"/><Relationship Id="rId7" Type="http://schemas.openxmlformats.org/officeDocument/2006/relationships/image" Target="../media/image7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26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4.png"/><Relationship Id="rId7" Type="http://schemas.openxmlformats.org/officeDocument/2006/relationships/image" Target="../media/image7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81.jpe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4.png"/><Relationship Id="rId7" Type="http://schemas.openxmlformats.org/officeDocument/2006/relationships/image" Target="../media/image5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jpeg"/><Relationship Id="rId3" Type="http://schemas.openxmlformats.org/officeDocument/2006/relationships/image" Target="../media/image4.png"/><Relationship Id="rId7" Type="http://schemas.openxmlformats.org/officeDocument/2006/relationships/image" Target="../media/image83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86.png"/><Relationship Id="rId4" Type="http://schemas.openxmlformats.org/officeDocument/2006/relationships/image" Target="../media/image5.png"/><Relationship Id="rId9" Type="http://schemas.openxmlformats.org/officeDocument/2006/relationships/image" Target="../media/image85.jpe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4.png"/><Relationship Id="rId7" Type="http://schemas.openxmlformats.org/officeDocument/2006/relationships/image" Target="../media/image8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8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9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indico.cern.ch/category/12408/" TargetMode="External"/><Relationship Id="rId7" Type="http://schemas.openxmlformats.org/officeDocument/2006/relationships/image" Target="../media/image6.png"/><Relationship Id="rId2" Type="http://schemas.openxmlformats.org/officeDocument/2006/relationships/hyperlink" Target="http://www.uspas.fnal.gov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11" Type="http://schemas.openxmlformats.org/officeDocument/2006/relationships/image" Target="../media/image22.png"/><Relationship Id="rId5" Type="http://schemas.openxmlformats.org/officeDocument/2006/relationships/image" Target="../media/image5.png"/><Relationship Id="rId10" Type="http://schemas.openxmlformats.org/officeDocument/2006/relationships/image" Target="../media/image20.wmf"/><Relationship Id="rId4" Type="http://schemas.openxmlformats.org/officeDocument/2006/relationships/image" Target="../media/image4.png"/><Relationship Id="rId9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24.w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png"/><Relationship Id="rId11" Type="http://schemas.openxmlformats.org/officeDocument/2006/relationships/image" Target="../media/image20.wmf"/><Relationship Id="rId5" Type="http://schemas.openxmlformats.org/officeDocument/2006/relationships/image" Target="../media/image5.png"/><Relationship Id="rId15" Type="http://schemas.openxmlformats.org/officeDocument/2006/relationships/image" Target="../media/image28.emf"/><Relationship Id="rId10" Type="http://schemas.openxmlformats.org/officeDocument/2006/relationships/oleObject" Target="../embeddings/oleObject2.bin"/><Relationship Id="rId4" Type="http://schemas.openxmlformats.org/officeDocument/2006/relationships/image" Target="../media/image4.png"/><Relationship Id="rId9" Type="http://schemas.openxmlformats.org/officeDocument/2006/relationships/image" Target="../media/image26.png"/><Relationship Id="rId1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3.em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3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png"/><Relationship Id="rId11" Type="http://schemas.openxmlformats.org/officeDocument/2006/relationships/image" Target="../media/image31.jpeg"/><Relationship Id="rId5" Type="http://schemas.openxmlformats.org/officeDocument/2006/relationships/image" Target="../media/image5.png"/><Relationship Id="rId10" Type="http://schemas.openxmlformats.org/officeDocument/2006/relationships/image" Target="../media/image29.wmf"/><Relationship Id="rId4" Type="http://schemas.openxmlformats.org/officeDocument/2006/relationships/image" Target="../media/image4.png"/><Relationship Id="rId9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image" Target="../media/image4.png"/><Relationship Id="rId7" Type="http://schemas.openxmlformats.org/officeDocument/2006/relationships/image" Target="../media/image3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D3034AFE-4A73-418D-8951-237768F25B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3810000"/>
          </a:xfrm>
        </p:spPr>
        <p:txBody>
          <a:bodyPr/>
          <a:lstStyle/>
          <a:p>
            <a:pPr eaLnBrk="1" hangingPunct="1"/>
            <a:r>
              <a:rPr lang="en-US" altLang="en-US" sz="2800" b="1" dirty="0">
                <a:solidFill>
                  <a:schemeClr val="tx2"/>
                </a:solidFill>
              </a:rPr>
              <a:t>2021 Joint Universities Accelerator School</a:t>
            </a:r>
            <a:br>
              <a:rPr lang="en-US" altLang="en-US" sz="2800" b="1" dirty="0">
                <a:solidFill>
                  <a:schemeClr val="tx2"/>
                </a:solidFill>
              </a:rPr>
            </a:br>
            <a:br>
              <a:rPr lang="en-US" altLang="en-US" sz="2800" b="1" dirty="0">
                <a:solidFill>
                  <a:schemeClr val="tx2"/>
                </a:solidFill>
              </a:rPr>
            </a:br>
            <a:br>
              <a:rPr lang="en-US" altLang="en-US" dirty="0"/>
            </a:br>
            <a:r>
              <a:rPr lang="en-GB" altLang="en-US" sz="3600" b="1" dirty="0">
                <a:solidFill>
                  <a:srgbClr val="FF0000"/>
                </a:solidFill>
              </a:rPr>
              <a:t>Superconducting Magnets</a:t>
            </a:r>
            <a:br>
              <a:rPr lang="en-GB" altLang="en-US" sz="3600" b="1" dirty="0">
                <a:solidFill>
                  <a:srgbClr val="FF0000"/>
                </a:solidFill>
              </a:rPr>
            </a:br>
            <a:r>
              <a:rPr lang="en-GB" altLang="en-US" sz="3600" b="1" dirty="0">
                <a:solidFill>
                  <a:srgbClr val="FF0000"/>
                </a:solidFill>
              </a:rPr>
              <a:t>Section I</a:t>
            </a:r>
            <a:br>
              <a:rPr lang="en-GB" altLang="en-US" sz="3600" b="1" dirty="0">
                <a:solidFill>
                  <a:srgbClr val="FF0000"/>
                </a:solidFill>
              </a:rPr>
            </a:br>
            <a:br>
              <a:rPr lang="en-GB" altLang="en-US" sz="3600" b="1" dirty="0">
                <a:solidFill>
                  <a:srgbClr val="FF0000"/>
                </a:solidFill>
              </a:rPr>
            </a:br>
            <a:endParaRPr lang="en-US" altLang="en-US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D0D7D3-99A9-4D90-B13E-9FAB4E12CF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5029200"/>
            <a:ext cx="6400800" cy="137160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GB" b="1" u="sng" dirty="0">
              <a:solidFill>
                <a:schemeClr val="accent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b="1" u="sng" dirty="0">
                <a:solidFill>
                  <a:schemeClr val="accent1"/>
                </a:solidFill>
              </a:rPr>
              <a:t>Paolo Ferracin</a:t>
            </a:r>
          </a:p>
          <a:p>
            <a:pPr marL="0" lvl="1" eaLnBrk="1" fontAlgn="auto" hangingPunct="1">
              <a:spcAft>
                <a:spcPts val="0"/>
              </a:spcAft>
              <a:defRPr/>
            </a:pPr>
            <a:r>
              <a:rPr lang="en-US" dirty="0"/>
              <a:t>(</a:t>
            </a:r>
            <a:r>
              <a:rPr lang="en-US" i="1" dirty="0"/>
              <a:t>pferracin@lbl.gov</a:t>
            </a:r>
            <a:r>
              <a:rPr lang="en-US" dirty="0"/>
              <a:t>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1700" dirty="0">
                <a:solidFill>
                  <a:schemeClr val="tx2"/>
                </a:solidFill>
              </a:rPr>
              <a:t>Lawrence Berkeley National Laboratory (LBNL)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DB7AF054-EE9D-40A2-80EC-6BE0A313E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Particle accelerators and magnets</a:t>
            </a:r>
          </a:p>
        </p:txBody>
      </p:sp>
      <p:sp>
        <p:nvSpPr>
          <p:cNvPr id="21507" name="Content Placeholder 2">
            <a:extLst>
              <a:ext uri="{FF2B5EF4-FFF2-40B4-BE49-F238E27FC236}">
                <a16:creationId xmlns:a16="http://schemas.microsoft.com/office/drawing/2014/main" id="{91DA2641-5699-4DF6-8890-092220BB9B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219200"/>
            <a:ext cx="8458200" cy="1374775"/>
          </a:xfrm>
        </p:spPr>
        <p:txBody>
          <a:bodyPr/>
          <a:lstStyle/>
          <a:p>
            <a:pPr>
              <a:buFontTx/>
              <a:buBlip>
                <a:blip r:embed="rId3"/>
              </a:buBlip>
            </a:pPr>
            <a:r>
              <a:rPr lang="en-GB" altLang="en-US"/>
              <a:t>Dipoles: the larger </a:t>
            </a:r>
            <a:r>
              <a:rPr lang="en-GB" altLang="en-US">
                <a:solidFill>
                  <a:srgbClr val="FF0000"/>
                </a:solidFill>
              </a:rPr>
              <a:t>B</a:t>
            </a:r>
            <a:r>
              <a:rPr lang="en-GB" altLang="en-US"/>
              <a:t>, the larger the </a:t>
            </a:r>
            <a:r>
              <a:rPr lang="en-GB" altLang="en-US">
                <a:solidFill>
                  <a:srgbClr val="FF0000"/>
                </a:solidFill>
              </a:rPr>
              <a:t>energy</a:t>
            </a:r>
          </a:p>
          <a:p>
            <a:pPr>
              <a:buFontTx/>
              <a:buBlip>
                <a:blip r:embed="rId3"/>
              </a:buBlip>
            </a:pPr>
            <a:r>
              <a:rPr lang="en-GB" altLang="en-US"/>
              <a:t>Quadrupoles: the larger </a:t>
            </a:r>
            <a:r>
              <a:rPr lang="en-GB" altLang="en-US">
                <a:solidFill>
                  <a:srgbClr val="FF0000"/>
                </a:solidFill>
              </a:rPr>
              <a:t>B</a:t>
            </a:r>
            <a:r>
              <a:rPr lang="en-GB" altLang="en-US"/>
              <a:t>, the larger the </a:t>
            </a:r>
            <a:r>
              <a:rPr lang="en-GB" altLang="en-US">
                <a:solidFill>
                  <a:srgbClr val="FF0000"/>
                </a:solidFill>
              </a:rPr>
              <a:t>focusing </a:t>
            </a:r>
            <a:r>
              <a:rPr lang="en-GB" altLang="en-US"/>
              <a:t>strength</a:t>
            </a:r>
          </a:p>
          <a:p>
            <a:pPr>
              <a:buFontTx/>
              <a:buBlip>
                <a:blip r:embed="rId3"/>
              </a:buBlip>
            </a:pPr>
            <a:r>
              <a:rPr lang="en-GB" altLang="en-US"/>
              <a:t>For an electro-magnet, the larger </a:t>
            </a:r>
            <a:r>
              <a:rPr lang="en-GB" altLang="en-US">
                <a:solidFill>
                  <a:srgbClr val="FF0000"/>
                </a:solidFill>
              </a:rPr>
              <a:t>B</a:t>
            </a:r>
            <a:r>
              <a:rPr lang="en-GB" altLang="en-US"/>
              <a:t>, the larger must be </a:t>
            </a:r>
            <a:r>
              <a:rPr lang="en-GB" altLang="en-US">
                <a:solidFill>
                  <a:srgbClr val="FF0000"/>
                </a:solidFill>
              </a:rPr>
              <a:t>J</a:t>
            </a:r>
          </a:p>
          <a:p>
            <a:pPr>
              <a:buFontTx/>
              <a:buBlip>
                <a:blip r:embed="rId3"/>
              </a:buBlip>
            </a:pPr>
            <a:endParaRPr lang="en-GB" altLang="en-US"/>
          </a:p>
        </p:txBody>
      </p:sp>
      <p:sp>
        <p:nvSpPr>
          <p:cNvPr id="21508" name="Date Placeholder 3">
            <a:extLst>
              <a:ext uri="{FF2B5EF4-FFF2-40B4-BE49-F238E27FC236}">
                <a16:creationId xmlns:a16="http://schemas.microsoft.com/office/drawing/2014/main" id="{54938661-2E3D-429A-89C7-D34A722E416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21509" name="Footer Placeholder 4">
            <a:extLst>
              <a:ext uri="{FF2B5EF4-FFF2-40B4-BE49-F238E27FC236}">
                <a16:creationId xmlns:a16="http://schemas.microsoft.com/office/drawing/2014/main" id="{B86F6D30-E724-4EC8-91F4-F6401B73B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it-IT" altLang="en-US" sz="1000">
                <a:solidFill>
                  <a:schemeClr val="accent1"/>
                </a:solidFill>
              </a:rPr>
              <a:t>Paolo Ferracin</a:t>
            </a:r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21510" name="Picture 4">
            <a:extLst>
              <a:ext uri="{FF2B5EF4-FFF2-40B4-BE49-F238E27FC236}">
                <a16:creationId xmlns:a16="http://schemas.microsoft.com/office/drawing/2014/main" id="{3D675E40-CF55-48F2-8550-EE65F65D84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" y="2667000"/>
            <a:ext cx="1887538" cy="178593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1" name="Picture 46" descr="sync_dipo">
            <a:extLst>
              <a:ext uri="{FF2B5EF4-FFF2-40B4-BE49-F238E27FC236}">
                <a16:creationId xmlns:a16="http://schemas.microsoft.com/office/drawing/2014/main" id="{5A7E2177-536F-4FD4-8277-02CFDD4ECE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95"/>
          <a:stretch>
            <a:fillRect/>
          </a:stretch>
        </p:blipFill>
        <p:spPr bwMode="auto">
          <a:xfrm>
            <a:off x="3036888" y="2667000"/>
            <a:ext cx="2200275" cy="7937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1512" name="Object 1">
            <a:extLst>
              <a:ext uri="{FF2B5EF4-FFF2-40B4-BE49-F238E27FC236}">
                <a16:creationId xmlns:a16="http://schemas.microsoft.com/office/drawing/2014/main" id="{64208BFC-F1B9-415D-A594-1C12C9B3E4F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03863" y="2822575"/>
          <a:ext cx="1681162" cy="48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98" name="Equation" r:id="rId10" imgW="1358310" imgH="393529" progId="Equation.3">
                  <p:embed/>
                </p:oleObj>
              </mc:Choice>
              <mc:Fallback>
                <p:oleObj name="Equation" r:id="rId10" imgW="1358310" imgH="393529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3863" y="2822575"/>
                        <a:ext cx="1681162" cy="48736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513" name="Picture 28" descr="ref_orbit">
            <a:extLst>
              <a:ext uri="{FF2B5EF4-FFF2-40B4-BE49-F238E27FC236}">
                <a16:creationId xmlns:a16="http://schemas.microsoft.com/office/drawing/2014/main" id="{D03DD15A-03A3-48F6-B0F3-9D1FB79BDC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2" t="7294" r="21739"/>
          <a:stretch>
            <a:fillRect/>
          </a:stretch>
        </p:blipFill>
        <p:spPr bwMode="auto">
          <a:xfrm>
            <a:off x="3224213" y="3586163"/>
            <a:ext cx="1825625" cy="14128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1514" name="Object 8">
            <a:extLst>
              <a:ext uri="{FF2B5EF4-FFF2-40B4-BE49-F238E27FC236}">
                <a16:creationId xmlns:a16="http://schemas.microsoft.com/office/drawing/2014/main" id="{937835F7-6C53-405E-8116-89DAFCB0E98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486400" y="4200525"/>
          <a:ext cx="1611313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99" name="Equation" r:id="rId13" imgW="1447800" imgH="457200" progId="Equation.3">
                  <p:embed/>
                </p:oleObj>
              </mc:Choice>
              <mc:Fallback>
                <p:oleObj name="Equation" r:id="rId13" imgW="1447800" imgH="4572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4200525"/>
                        <a:ext cx="1611313" cy="5080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515" name="Picture 5">
            <a:extLst>
              <a:ext uri="{FF2B5EF4-FFF2-40B4-BE49-F238E27FC236}">
                <a16:creationId xmlns:a16="http://schemas.microsoft.com/office/drawing/2014/main" id="{C9AAB826-1AE8-40E7-952E-D9DA02477C2C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3727450"/>
            <a:ext cx="1304925" cy="12827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1516" name="Object 12">
            <a:extLst>
              <a:ext uri="{FF2B5EF4-FFF2-40B4-BE49-F238E27FC236}">
                <a16:creationId xmlns:a16="http://schemas.microsoft.com/office/drawing/2014/main" id="{6674AC78-C269-4F89-A236-62BA11A4F85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66800" y="4525963"/>
          <a:ext cx="1028700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0" name="Equation" r:id="rId16" imgW="558558" imgH="203112" progId="Equation.3">
                  <p:embed/>
                </p:oleObj>
              </mc:Choice>
              <mc:Fallback>
                <p:oleObj name="Equation" r:id="rId16" imgW="558558" imgH="203112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4525963"/>
                        <a:ext cx="1028700" cy="37782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517" name="Picture 6">
            <a:extLst>
              <a:ext uri="{FF2B5EF4-FFF2-40B4-BE49-F238E27FC236}">
                <a16:creationId xmlns:a16="http://schemas.microsoft.com/office/drawing/2014/main" id="{F9239F6D-73F7-4841-AEC7-B54644160769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563813"/>
            <a:ext cx="1304925" cy="10906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18" name="Content Placeholder 2">
            <a:extLst>
              <a:ext uri="{FF2B5EF4-FFF2-40B4-BE49-F238E27FC236}">
                <a16:creationId xmlns:a16="http://schemas.microsoft.com/office/drawing/2014/main" id="{B10C7AFE-1491-4DEF-932B-6CF851942377}"/>
              </a:ext>
            </a:extLst>
          </p:cNvPr>
          <p:cNvSpPr txBox="1">
            <a:spLocks/>
          </p:cNvSpPr>
          <p:nvPr/>
        </p:nvSpPr>
        <p:spPr bwMode="auto">
          <a:xfrm>
            <a:off x="304800" y="5330825"/>
            <a:ext cx="8458200" cy="137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/>
            <a:r>
              <a:rPr lang="en-GB" altLang="en-US" dirty="0"/>
              <a:t>In</a:t>
            </a:r>
            <a:r>
              <a:rPr lang="en-GB" altLang="en-US" dirty="0">
                <a:solidFill>
                  <a:srgbClr val="00313C"/>
                </a:solidFill>
              </a:rPr>
              <a:t> </a:t>
            </a:r>
            <a:r>
              <a:rPr lang="en-GB" altLang="en-US" dirty="0">
                <a:solidFill>
                  <a:srgbClr val="FF0000"/>
                </a:solidFill>
              </a:rPr>
              <a:t>normal conducting </a:t>
            </a:r>
            <a:r>
              <a:rPr lang="en-GB" altLang="en-US" dirty="0"/>
              <a:t>magnets,  J ~ </a:t>
            </a:r>
            <a:r>
              <a:rPr lang="en-GB" altLang="en-US" dirty="0">
                <a:solidFill>
                  <a:srgbClr val="FF0000"/>
                </a:solidFill>
              </a:rPr>
              <a:t>5</a:t>
            </a:r>
            <a:r>
              <a:rPr lang="en-GB" altLang="en-US" dirty="0">
                <a:solidFill>
                  <a:srgbClr val="00313C"/>
                </a:solidFill>
              </a:rPr>
              <a:t> </a:t>
            </a:r>
            <a:r>
              <a:rPr lang="en-GB" altLang="en-US" dirty="0"/>
              <a:t>A/mm</a:t>
            </a:r>
            <a:r>
              <a:rPr lang="en-GB" altLang="en-US" baseline="30000" dirty="0"/>
              <a:t>2</a:t>
            </a:r>
          </a:p>
          <a:p>
            <a:pPr eaLnBrk="1" hangingPunct="1"/>
            <a:r>
              <a:rPr lang="en-GB" altLang="en-US" dirty="0"/>
              <a:t>In</a:t>
            </a:r>
            <a:r>
              <a:rPr lang="en-GB" altLang="en-US" dirty="0">
                <a:solidFill>
                  <a:srgbClr val="00313C"/>
                </a:solidFill>
              </a:rPr>
              <a:t> </a:t>
            </a:r>
            <a:r>
              <a:rPr lang="en-GB" altLang="en-US" dirty="0">
                <a:solidFill>
                  <a:srgbClr val="FF0000"/>
                </a:solidFill>
              </a:rPr>
              <a:t>superconducting</a:t>
            </a:r>
            <a:r>
              <a:rPr lang="en-GB" altLang="en-US" dirty="0">
                <a:solidFill>
                  <a:srgbClr val="00313C"/>
                </a:solidFill>
              </a:rPr>
              <a:t> </a:t>
            </a:r>
            <a:r>
              <a:rPr lang="en-GB" altLang="en-US" dirty="0"/>
              <a:t>magnets, J</a:t>
            </a:r>
            <a:r>
              <a:rPr lang="en-GB" altLang="en-US" baseline="-25000" dirty="0"/>
              <a:t>e</a:t>
            </a:r>
            <a:r>
              <a:rPr lang="en-GB" altLang="en-US" dirty="0"/>
              <a:t> ~ </a:t>
            </a:r>
            <a:r>
              <a:rPr lang="en-GB" altLang="en-US" dirty="0">
                <a:solidFill>
                  <a:srgbClr val="FF0000"/>
                </a:solidFill>
              </a:rPr>
              <a:t>600-700</a:t>
            </a:r>
            <a:r>
              <a:rPr lang="en-GB" altLang="en-US" dirty="0">
                <a:solidFill>
                  <a:srgbClr val="00313C"/>
                </a:solidFill>
              </a:rPr>
              <a:t> </a:t>
            </a:r>
            <a:r>
              <a:rPr lang="en-GB" altLang="en-US" dirty="0"/>
              <a:t>A/mm</a:t>
            </a:r>
            <a:r>
              <a:rPr lang="en-GB" altLang="en-US" baseline="30000" dirty="0"/>
              <a:t>2</a:t>
            </a:r>
          </a:p>
        </p:txBody>
      </p:sp>
      <p:sp>
        <p:nvSpPr>
          <p:cNvPr id="21519" name="Slide Number Placeholder 1">
            <a:extLst>
              <a:ext uri="{FF2B5EF4-FFF2-40B4-BE49-F238E27FC236}">
                <a16:creationId xmlns:a16="http://schemas.microsoft.com/office/drawing/2014/main" id="{0519121F-3209-463F-8FD7-47AB93C91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3C74F837-1B76-4589-9EF8-D0366F65F581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10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id="{EC3DC19D-FC4A-4C95-84B3-A2748D2C0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Superconductivity</a:t>
            </a:r>
            <a:br>
              <a:rPr lang="en-GB" altLang="en-US"/>
            </a:br>
            <a:r>
              <a:rPr lang="en-GB" altLang="en-US"/>
              <a:t>The discovery</a:t>
            </a:r>
          </a:p>
        </p:txBody>
      </p:sp>
      <p:sp>
        <p:nvSpPr>
          <p:cNvPr id="22531" name="Content Placeholder 2">
            <a:extLst>
              <a:ext uri="{FF2B5EF4-FFF2-40B4-BE49-F238E27FC236}">
                <a16:creationId xmlns:a16="http://schemas.microsoft.com/office/drawing/2014/main" id="{0531B21C-B17E-4A32-864A-6112545353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altLang="en-US"/>
              <a:t>Superconductivity was discovered in 1911 by Kammerling-Onnes who observed that the resistance of a mercury wire disappeared (immeasurably small value) at 4.2 K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Not just “little” resistance - truly </a:t>
            </a:r>
            <a:r>
              <a:rPr lang="en-US" altLang="en-US" b="1">
                <a:solidFill>
                  <a:srgbClr val="FF0000"/>
                </a:solidFill>
              </a:rPr>
              <a:t>ZERO resistance</a:t>
            </a:r>
          </a:p>
          <a:p>
            <a:pPr>
              <a:buFontTx/>
              <a:buBlip>
                <a:blip r:embed="rId2"/>
              </a:buBlip>
            </a:pPr>
            <a:endParaRPr lang="en-GB" altLang="en-US"/>
          </a:p>
        </p:txBody>
      </p:sp>
      <p:sp>
        <p:nvSpPr>
          <p:cNvPr id="22532" name="Date Placeholder 3">
            <a:extLst>
              <a:ext uri="{FF2B5EF4-FFF2-40B4-BE49-F238E27FC236}">
                <a16:creationId xmlns:a16="http://schemas.microsoft.com/office/drawing/2014/main" id="{27867A04-BAD5-4F96-B4AD-826E7D9DE5A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22533" name="Footer Placeholder 4">
            <a:extLst>
              <a:ext uri="{FF2B5EF4-FFF2-40B4-BE49-F238E27FC236}">
                <a16:creationId xmlns:a16="http://schemas.microsoft.com/office/drawing/2014/main" id="{5B28FF80-6F96-44C6-92BF-06DA9BC01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Paolo Ferracin</a:t>
            </a:r>
          </a:p>
        </p:txBody>
      </p:sp>
      <p:pic>
        <p:nvPicPr>
          <p:cNvPr id="22534" name="Picture 7">
            <a:extLst>
              <a:ext uri="{FF2B5EF4-FFF2-40B4-BE49-F238E27FC236}">
                <a16:creationId xmlns:a16="http://schemas.microsoft.com/office/drawing/2014/main" id="{957F2EFC-D00D-45A0-91CC-3F293B84E6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77" t="23167" r="51613" b="22581"/>
          <a:stretch>
            <a:fillRect/>
          </a:stretch>
        </p:blipFill>
        <p:spPr bwMode="auto">
          <a:xfrm>
            <a:off x="304800" y="2795588"/>
            <a:ext cx="2943225" cy="368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5" name="Picture 7">
            <a:extLst>
              <a:ext uri="{FF2B5EF4-FFF2-40B4-BE49-F238E27FC236}">
                <a16:creationId xmlns:a16="http://schemas.microsoft.com/office/drawing/2014/main" id="{EDF113F0-0A64-4BB1-AB3F-4DAF3653CD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37" t="22833" r="19948" b="15999"/>
          <a:stretch>
            <a:fillRect/>
          </a:stretch>
        </p:blipFill>
        <p:spPr bwMode="auto">
          <a:xfrm>
            <a:off x="3352800" y="2819400"/>
            <a:ext cx="2606675" cy="349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6" name="Picture 5" descr="rho(T)">
            <a:extLst>
              <a:ext uri="{FF2B5EF4-FFF2-40B4-BE49-F238E27FC236}">
                <a16:creationId xmlns:a16="http://schemas.microsoft.com/office/drawing/2014/main" id="{C04FF611-B6DB-4519-B6DA-2FD4116267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819400"/>
            <a:ext cx="28194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7" name="Slide Number Placeholder 1">
            <a:extLst>
              <a:ext uri="{FF2B5EF4-FFF2-40B4-BE49-F238E27FC236}">
                <a16:creationId xmlns:a16="http://schemas.microsoft.com/office/drawing/2014/main" id="{350CE441-6BFF-4796-B159-46FCBA783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0373AEF9-3899-41A3-A26F-D2E681205F76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11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>
            <a:extLst>
              <a:ext uri="{FF2B5EF4-FFF2-40B4-BE49-F238E27FC236}">
                <a16:creationId xmlns:a16="http://schemas.microsoft.com/office/drawing/2014/main" id="{198724FB-2992-47D6-8BC2-ADCF47EFA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Superconductivity</a:t>
            </a:r>
            <a:br>
              <a:rPr lang="en-GB" altLang="en-US"/>
            </a:br>
            <a:r>
              <a:rPr lang="en-GB" altLang="en-US"/>
              <a:t>Critical temperature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E0DE1E-F7E2-4E04-AE78-F6C6A4F167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5791200" cy="53340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GB" dirty="0"/>
              <a:t>The temperature at which the transition takes place: </a:t>
            </a:r>
            <a:r>
              <a:rPr lang="en-GB" b="1" dirty="0">
                <a:solidFill>
                  <a:srgbClr val="FF0000"/>
                </a:solidFill>
              </a:rPr>
              <a:t>critical temperature </a:t>
            </a:r>
            <a:r>
              <a:rPr lang="en-GB" b="1" i="1" dirty="0" err="1">
                <a:solidFill>
                  <a:srgbClr val="FF0000"/>
                </a:solidFill>
              </a:rPr>
              <a:t>T</a:t>
            </a:r>
            <a:r>
              <a:rPr lang="en-GB" b="1" i="1" baseline="-25000" dirty="0" err="1">
                <a:solidFill>
                  <a:srgbClr val="FF0000"/>
                </a:solidFill>
              </a:rPr>
              <a:t>c</a:t>
            </a:r>
            <a:endParaRPr lang="en-GB" b="1" i="1" baseline="-25000" dirty="0">
              <a:solidFill>
                <a:srgbClr val="FF0000"/>
              </a:solidFill>
            </a:endParaRPr>
          </a:p>
          <a:p>
            <a:pPr>
              <a:defRPr/>
            </a:pPr>
            <a:endParaRPr lang="en-GB" dirty="0"/>
          </a:p>
          <a:p>
            <a:pPr>
              <a:defRPr/>
            </a:pPr>
            <a:r>
              <a:rPr lang="en-GB" dirty="0"/>
              <a:t>Below </a:t>
            </a:r>
            <a:r>
              <a:rPr lang="en-GB" dirty="0" err="1"/>
              <a:t>T</a:t>
            </a:r>
            <a:r>
              <a:rPr lang="en-GB" baseline="-25000" dirty="0" err="1"/>
              <a:t>c</a:t>
            </a:r>
            <a:r>
              <a:rPr lang="en-GB" baseline="-25000" dirty="0"/>
              <a:t>,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no resistance</a:t>
            </a:r>
            <a:endParaRPr lang="en-GB" baseline="-25000" dirty="0"/>
          </a:p>
          <a:p>
            <a:pPr>
              <a:defRPr/>
            </a:pPr>
            <a:endParaRPr lang="en-GB" dirty="0"/>
          </a:p>
          <a:p>
            <a:pPr>
              <a:defRPr/>
            </a:pPr>
            <a:r>
              <a:rPr lang="en-GB" dirty="0"/>
              <a:t>Observed in may materials</a:t>
            </a:r>
          </a:p>
          <a:p>
            <a:pPr lvl="1">
              <a:defRPr/>
            </a:pPr>
            <a:r>
              <a:rPr lang="en-GB" dirty="0"/>
              <a:t>but not in the typical best normal conductors (copper, silver, gold…)</a:t>
            </a:r>
          </a:p>
          <a:p>
            <a:pPr>
              <a:defRPr/>
            </a:pPr>
            <a:endParaRPr lang="en-GB" dirty="0"/>
          </a:p>
          <a:p>
            <a:pPr>
              <a:defRPr/>
            </a:pPr>
            <a:r>
              <a:rPr lang="en-GB" dirty="0"/>
              <a:t>At a temperature &gt; </a:t>
            </a:r>
            <a:r>
              <a:rPr lang="en-GB" i="1" dirty="0" err="1"/>
              <a:t>T</a:t>
            </a:r>
            <a:r>
              <a:rPr lang="en-GB" i="1" baseline="-25000" dirty="0" err="1"/>
              <a:t>c</a:t>
            </a:r>
            <a:r>
              <a:rPr lang="en-GB" i="1" baseline="-25000" dirty="0"/>
              <a:t> </a:t>
            </a:r>
            <a:r>
              <a:rPr lang="en-GB" i="1" dirty="0"/>
              <a:t>, </a:t>
            </a:r>
            <a:r>
              <a:rPr lang="en-GB" dirty="0"/>
              <a:t>a superconductor is a very poor conductor</a:t>
            </a:r>
          </a:p>
          <a:p>
            <a:pPr>
              <a:defRPr/>
            </a:pPr>
            <a:endParaRPr lang="en-GB" baseline="-25000" dirty="0"/>
          </a:p>
          <a:p>
            <a:pPr>
              <a:defRPr/>
            </a:pPr>
            <a:r>
              <a:rPr lang="en-GB" dirty="0"/>
              <a:t>2 kinds of superconductors</a:t>
            </a:r>
          </a:p>
          <a:p>
            <a:pPr lvl="1">
              <a:defRPr/>
            </a:pPr>
            <a:r>
              <a:rPr lang="en-GB" b="1" dirty="0">
                <a:solidFill>
                  <a:srgbClr val="FF0000"/>
                </a:solidFill>
              </a:rPr>
              <a:t>Type I and Type II</a:t>
            </a:r>
          </a:p>
          <a:p>
            <a:pPr lvl="2">
              <a:defRPr/>
            </a:pPr>
            <a:r>
              <a:rPr lang="en-GB" dirty="0"/>
              <a:t>Different behaviour with magnetic field</a:t>
            </a:r>
          </a:p>
          <a:p>
            <a:pPr lvl="1">
              <a:defRPr/>
            </a:pP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23556" name="Date Placeholder 3">
            <a:extLst>
              <a:ext uri="{FF2B5EF4-FFF2-40B4-BE49-F238E27FC236}">
                <a16:creationId xmlns:a16="http://schemas.microsoft.com/office/drawing/2014/main" id="{73F37707-0FB6-48B5-9F74-0D8232C5C2B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23557" name="Footer Placeholder 4">
            <a:extLst>
              <a:ext uri="{FF2B5EF4-FFF2-40B4-BE49-F238E27FC236}">
                <a16:creationId xmlns:a16="http://schemas.microsoft.com/office/drawing/2014/main" id="{8ECD9F7C-CF9A-4597-A2B1-025EA9DC9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altLang="en-US" sz="1000">
                <a:solidFill>
                  <a:schemeClr val="accent1"/>
                </a:solidFill>
              </a:rPr>
              <a:t>Paolo Ferracin</a:t>
            </a:r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23558" name="Picture 2">
            <a:extLst>
              <a:ext uri="{FF2B5EF4-FFF2-40B4-BE49-F238E27FC236}">
                <a16:creationId xmlns:a16="http://schemas.microsoft.com/office/drawing/2014/main" id="{E03C9C01-5242-4B0C-BB4A-A6919CEB65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17" r="25873" b="1643"/>
          <a:stretch>
            <a:fillRect/>
          </a:stretch>
        </p:blipFill>
        <p:spPr bwMode="auto">
          <a:xfrm>
            <a:off x="5943600" y="1062038"/>
            <a:ext cx="2897188" cy="541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Slide Number Placeholder 1">
            <a:extLst>
              <a:ext uri="{FF2B5EF4-FFF2-40B4-BE49-F238E27FC236}">
                <a16:creationId xmlns:a16="http://schemas.microsoft.com/office/drawing/2014/main" id="{BCC87639-69F0-4310-9B03-AB034F07D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20FCE48B-CB9A-4C02-8E71-AF922258C92F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12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id="{A43DAD73-B569-42A5-B79B-1FB431C3C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Superconductivity</a:t>
            </a:r>
            <a:br>
              <a:rPr lang="en-GB" altLang="en-US"/>
            </a:br>
            <a:r>
              <a:rPr lang="en-GB" altLang="en-US"/>
              <a:t>Type I superconductors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700613-B46E-43B3-AFE8-AB9A74BDEB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5257800" cy="1981200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en-GB" altLang="en-US" dirty="0" err="1"/>
              <a:t>Meissner-Ochsenfeld</a:t>
            </a:r>
            <a:r>
              <a:rPr lang="en-GB" altLang="en-US" dirty="0"/>
              <a:t> effect (1933)</a:t>
            </a:r>
          </a:p>
          <a:p>
            <a:pPr>
              <a:defRPr/>
            </a:pPr>
            <a:r>
              <a:rPr lang="en-GB" dirty="0"/>
              <a:t>Perfect diamagnetism</a:t>
            </a:r>
          </a:p>
          <a:p>
            <a:pPr lvl="1">
              <a:defRPr/>
            </a:pPr>
            <a:r>
              <a:rPr lang="en-GB" dirty="0"/>
              <a:t>With </a:t>
            </a:r>
            <a:r>
              <a:rPr lang="en-GB" i="1" dirty="0"/>
              <a:t>T&lt;</a:t>
            </a:r>
            <a:r>
              <a:rPr lang="en-GB" i="1" dirty="0" err="1"/>
              <a:t>T</a:t>
            </a:r>
            <a:r>
              <a:rPr lang="en-GB" i="1" baseline="-25000" dirty="0" err="1"/>
              <a:t>c</a:t>
            </a:r>
            <a:r>
              <a:rPr lang="en-GB" dirty="0"/>
              <a:t> magnetic field is expelled</a:t>
            </a:r>
          </a:p>
          <a:p>
            <a:pPr>
              <a:defRPr/>
            </a:pPr>
            <a:r>
              <a:rPr lang="en-GB" dirty="0"/>
              <a:t>But, the </a:t>
            </a:r>
            <a:r>
              <a:rPr lang="en-GB" b="1" i="1" dirty="0"/>
              <a:t>B</a:t>
            </a:r>
            <a:r>
              <a:rPr lang="en-GB" dirty="0"/>
              <a:t> must be &lt; </a:t>
            </a:r>
            <a:r>
              <a:rPr lang="en-GB" b="1" dirty="0">
                <a:solidFill>
                  <a:srgbClr val="FF0000"/>
                </a:solidFill>
              </a:rPr>
              <a:t>critical field </a:t>
            </a:r>
            <a:r>
              <a:rPr lang="en-GB" b="1" i="1" dirty="0" err="1">
                <a:solidFill>
                  <a:srgbClr val="FF0000"/>
                </a:solidFill>
              </a:rPr>
              <a:t>B</a:t>
            </a:r>
            <a:r>
              <a:rPr lang="en-GB" b="1" i="1" baseline="-25000" dirty="0" err="1">
                <a:solidFill>
                  <a:srgbClr val="FF0000"/>
                </a:solidFill>
              </a:rPr>
              <a:t>c</a:t>
            </a:r>
            <a:endParaRPr lang="en-GB" b="1" i="1" baseline="-25000" dirty="0">
              <a:solidFill>
                <a:srgbClr val="FF0000"/>
              </a:solidFill>
            </a:endParaRPr>
          </a:p>
          <a:p>
            <a:pPr lvl="1">
              <a:defRPr/>
            </a:pPr>
            <a:r>
              <a:rPr lang="en-GB" dirty="0"/>
              <a:t>Otherwise superconductivity is lost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24580" name="Date Placeholder 3">
            <a:extLst>
              <a:ext uri="{FF2B5EF4-FFF2-40B4-BE49-F238E27FC236}">
                <a16:creationId xmlns:a16="http://schemas.microsoft.com/office/drawing/2014/main" id="{21F871BB-E81B-47EA-8EC1-E6F0156F1E7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24581" name="Footer Placeholder 4">
            <a:extLst>
              <a:ext uri="{FF2B5EF4-FFF2-40B4-BE49-F238E27FC236}">
                <a16:creationId xmlns:a16="http://schemas.microsoft.com/office/drawing/2014/main" id="{E0437F9B-3CE1-41FF-8E86-8AF104666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altLang="en-US" sz="1000">
                <a:solidFill>
                  <a:schemeClr val="accent1"/>
                </a:solidFill>
              </a:rPr>
              <a:t>Paolo Ferracin</a:t>
            </a:r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24582" name="Picture 2">
            <a:extLst>
              <a:ext uri="{FF2B5EF4-FFF2-40B4-BE49-F238E27FC236}">
                <a16:creationId xmlns:a16="http://schemas.microsoft.com/office/drawing/2014/main" id="{2BE8C3B3-9197-4DF1-9601-9ACCC011FA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42"/>
          <a:stretch>
            <a:fillRect/>
          </a:stretch>
        </p:blipFill>
        <p:spPr bwMode="auto">
          <a:xfrm>
            <a:off x="5334000" y="1143000"/>
            <a:ext cx="3733800" cy="528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3" name="Text Box 7">
            <a:extLst>
              <a:ext uri="{FF2B5EF4-FFF2-40B4-BE49-F238E27FC236}">
                <a16:creationId xmlns:a16="http://schemas.microsoft.com/office/drawing/2014/main" id="{43F3FF30-3750-49F9-9377-44A9F33CCD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3124200"/>
            <a:ext cx="1447800" cy="276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>
                <a:solidFill>
                  <a:schemeClr val="tx1"/>
                </a:solidFill>
                <a:ea typeface="ＭＳ Ｐゴシック" panose="020B0600070205080204" pitchFamily="34" charset="-128"/>
              </a:rPr>
              <a:t>by L. Bottura</a:t>
            </a:r>
          </a:p>
        </p:txBody>
      </p:sp>
      <p:grpSp>
        <p:nvGrpSpPr>
          <p:cNvPr id="24584" name="Group 55">
            <a:extLst>
              <a:ext uri="{FF2B5EF4-FFF2-40B4-BE49-F238E27FC236}">
                <a16:creationId xmlns:a16="http://schemas.microsoft.com/office/drawing/2014/main" id="{017A78F1-E185-41EE-B68D-C63E0A3560AB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3124200"/>
            <a:ext cx="5105400" cy="1773238"/>
            <a:chOff x="152400" y="2874962"/>
            <a:chExt cx="5105400" cy="1773238"/>
          </a:xfrm>
        </p:grpSpPr>
        <p:grpSp>
          <p:nvGrpSpPr>
            <p:cNvPr id="24587" name="Group 53">
              <a:extLst>
                <a:ext uri="{FF2B5EF4-FFF2-40B4-BE49-F238E27FC236}">
                  <a16:creationId xmlns:a16="http://schemas.microsoft.com/office/drawing/2014/main" id="{261EE2CD-C54A-4A00-B7D1-ACAFEA108C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8600" y="2874962"/>
              <a:ext cx="5029200" cy="1773238"/>
              <a:chOff x="228600" y="2874962"/>
              <a:chExt cx="5029200" cy="1773238"/>
            </a:xfrm>
          </p:grpSpPr>
          <p:grpSp>
            <p:nvGrpSpPr>
              <p:cNvPr id="24589" name="Group 268">
                <a:extLst>
                  <a:ext uri="{FF2B5EF4-FFF2-40B4-BE49-F238E27FC236}">
                    <a16:creationId xmlns:a16="http://schemas.microsoft.com/office/drawing/2014/main" id="{3362767E-64BB-440E-A664-F8D6F6CD544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57400" y="2874962"/>
                <a:ext cx="1155700" cy="1697038"/>
                <a:chOff x="382" y="1824"/>
                <a:chExt cx="728" cy="1069"/>
              </a:xfrm>
            </p:grpSpPr>
            <p:sp>
              <p:nvSpPr>
                <p:cNvPr id="9" name="Rectangle 100">
                  <a:extLst>
                    <a:ext uri="{FF2B5EF4-FFF2-40B4-BE49-F238E27FC236}">
                      <a16:creationId xmlns:a16="http://schemas.microsoft.com/office/drawing/2014/main" id="{7C294F67-3B10-4E1E-B88B-716FCFC29D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60" y="1824"/>
                  <a:ext cx="120" cy="22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12700" tIns="12700" rIns="12700" bIns="12700">
                  <a:spAutoFit/>
                </a:bodyPr>
                <a:lstStyle/>
                <a:p>
                  <a:pPr>
                    <a:defRPr/>
                  </a:pPr>
                  <a:r>
                    <a:rPr lang="en-US" sz="2200">
                      <a:solidFill>
                        <a:srgbClr val="0000FF"/>
                      </a:solidFill>
                    </a:rPr>
                    <a:t>B</a:t>
                  </a:r>
                  <a:endParaRPr lang="en-US" sz="120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0" name="AutoShape 105">
                  <a:extLst>
                    <a:ext uri="{FF2B5EF4-FFF2-40B4-BE49-F238E27FC236}">
                      <a16:creationId xmlns:a16="http://schemas.microsoft.com/office/drawing/2014/main" id="{869C2E71-652A-44DB-A857-3FD8ED02F6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4" y="2126"/>
                  <a:ext cx="624" cy="528"/>
                </a:xfrm>
                <a:prstGeom prst="can">
                  <a:avLst>
                    <a:gd name="adj" fmla="val 25000"/>
                  </a:avLst>
                </a:prstGeom>
                <a:solidFill>
                  <a:srgbClr val="FF66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blurRad="127000" dist="38099" dir="2640022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grpSp>
              <p:nvGrpSpPr>
                <p:cNvPr id="24609" name="Group 138">
                  <a:extLst>
                    <a:ext uri="{FF2B5EF4-FFF2-40B4-BE49-F238E27FC236}">
                      <a16:creationId xmlns:a16="http://schemas.microsoft.com/office/drawing/2014/main" id="{8A718288-3CFA-425D-A6ED-66AF5A30843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82" y="1982"/>
                  <a:ext cx="186" cy="879"/>
                  <a:chOff x="382" y="2270"/>
                  <a:chExt cx="186" cy="879"/>
                </a:xfrm>
              </p:grpSpPr>
              <p:grpSp>
                <p:nvGrpSpPr>
                  <p:cNvPr id="24625" name="Group 125">
                    <a:extLst>
                      <a:ext uri="{FF2B5EF4-FFF2-40B4-BE49-F238E27FC236}">
                        <a16:creationId xmlns:a16="http://schemas.microsoft.com/office/drawing/2014/main" id="{3DD32C35-06F1-44F6-A347-B44BCB93288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82" y="2414"/>
                    <a:ext cx="186" cy="735"/>
                    <a:chOff x="382" y="2414"/>
                    <a:chExt cx="186" cy="735"/>
                  </a:xfrm>
                </p:grpSpPr>
                <p:sp>
                  <p:nvSpPr>
                    <p:cNvPr id="29" name="Line 102">
                      <a:extLst>
                        <a:ext uri="{FF2B5EF4-FFF2-40B4-BE49-F238E27FC236}">
                          <a16:creationId xmlns:a16="http://schemas.microsoft.com/office/drawing/2014/main" id="{64E79C0A-3CF6-4CBC-9797-BDDC18CD322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63" y="2987"/>
                      <a:ext cx="2" cy="16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 type="none" w="sm" len="lg"/>
                      <a:tailEnd type="none" w="sm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eaLnBrk="1" hangingPunct="1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" name="Freeform 118">
                      <a:extLst>
                        <a:ext uri="{FF2B5EF4-FFF2-40B4-BE49-F238E27FC236}">
                          <a16:creationId xmlns:a16="http://schemas.microsoft.com/office/drawing/2014/main" id="{6DE0A7EF-152F-4778-856B-223D92CC783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82" y="2414"/>
                      <a:ext cx="186" cy="582"/>
                    </a:xfrm>
                    <a:custGeom>
                      <a:avLst/>
                      <a:gdLst>
                        <a:gd name="T0" fmla="*/ 123 w 125"/>
                        <a:gd name="T1" fmla="*/ 587 h 587"/>
                        <a:gd name="T2" fmla="*/ 109 w 125"/>
                        <a:gd name="T3" fmla="*/ 510 h 587"/>
                        <a:gd name="T4" fmla="*/ 24 w 125"/>
                        <a:gd name="T5" fmla="*/ 459 h 587"/>
                        <a:gd name="T6" fmla="*/ 13 w 125"/>
                        <a:gd name="T7" fmla="*/ 131 h 587"/>
                        <a:gd name="T8" fmla="*/ 104 w 125"/>
                        <a:gd name="T9" fmla="*/ 78 h 587"/>
                        <a:gd name="T10" fmla="*/ 117 w 125"/>
                        <a:gd name="T11" fmla="*/ 0 h 5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5" h="587">
                          <a:moveTo>
                            <a:pt x="123" y="587"/>
                          </a:moveTo>
                          <a:cubicBezTo>
                            <a:pt x="121" y="574"/>
                            <a:pt x="125" y="531"/>
                            <a:pt x="109" y="510"/>
                          </a:cubicBezTo>
                          <a:cubicBezTo>
                            <a:pt x="93" y="489"/>
                            <a:pt x="40" y="522"/>
                            <a:pt x="24" y="459"/>
                          </a:cubicBezTo>
                          <a:cubicBezTo>
                            <a:pt x="8" y="396"/>
                            <a:pt x="0" y="194"/>
                            <a:pt x="13" y="131"/>
                          </a:cubicBezTo>
                          <a:cubicBezTo>
                            <a:pt x="26" y="68"/>
                            <a:pt x="87" y="100"/>
                            <a:pt x="104" y="78"/>
                          </a:cubicBezTo>
                          <a:cubicBezTo>
                            <a:pt x="121" y="56"/>
                            <a:pt x="114" y="16"/>
                            <a:pt x="117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eaLnBrk="1" hangingPunct="1"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8" name="Line 108">
                    <a:extLst>
                      <a:ext uri="{FF2B5EF4-FFF2-40B4-BE49-F238E27FC236}">
                        <a16:creationId xmlns:a16="http://schemas.microsoft.com/office/drawing/2014/main" id="{8F056EFE-CE35-4D05-9A57-DA66B373945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56" y="2270"/>
                    <a:ext cx="3" cy="147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4610" name="Group 139">
                  <a:extLst>
                    <a:ext uri="{FF2B5EF4-FFF2-40B4-BE49-F238E27FC236}">
                      <a16:creationId xmlns:a16="http://schemas.microsoft.com/office/drawing/2014/main" id="{58C94B03-DC19-4100-8418-DBE21B54F67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74" y="2014"/>
                  <a:ext cx="125" cy="879"/>
                  <a:chOff x="558" y="2290"/>
                  <a:chExt cx="125" cy="879"/>
                </a:xfrm>
              </p:grpSpPr>
              <p:sp>
                <p:nvSpPr>
                  <p:cNvPr id="23" name="Line 122">
                    <a:extLst>
                      <a:ext uri="{FF2B5EF4-FFF2-40B4-BE49-F238E27FC236}">
                        <a16:creationId xmlns:a16="http://schemas.microsoft.com/office/drawing/2014/main" id="{CCD92CBF-93DE-480B-B359-33A8ED9F2A4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74" y="2290"/>
                    <a:ext cx="2" cy="147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defRPr/>
                    </a:pPr>
                    <a:endParaRPr lang="en-US"/>
                  </a:p>
                </p:txBody>
              </p:sp>
              <p:grpSp>
                <p:nvGrpSpPr>
                  <p:cNvPr id="24622" name="Group 124">
                    <a:extLst>
                      <a:ext uri="{FF2B5EF4-FFF2-40B4-BE49-F238E27FC236}">
                        <a16:creationId xmlns:a16="http://schemas.microsoft.com/office/drawing/2014/main" id="{1B2C8120-A8EB-448D-AF25-9B1E5F947FE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58" y="2434"/>
                    <a:ext cx="125" cy="735"/>
                    <a:chOff x="558" y="2434"/>
                    <a:chExt cx="125" cy="735"/>
                  </a:xfrm>
                </p:grpSpPr>
                <p:sp>
                  <p:nvSpPr>
                    <p:cNvPr id="25" name="Line 121">
                      <a:extLst>
                        <a:ext uri="{FF2B5EF4-FFF2-40B4-BE49-F238E27FC236}">
                          <a16:creationId xmlns:a16="http://schemas.microsoft.com/office/drawing/2014/main" id="{FEC19CD6-A3EC-421E-9B84-78EA10DEF5F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679" y="3007"/>
                      <a:ext cx="1" cy="16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 type="none" w="sm" len="lg"/>
                      <a:tailEnd type="none" w="sm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eaLnBrk="1" hangingPunct="1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" name="Freeform 123">
                      <a:extLst>
                        <a:ext uri="{FF2B5EF4-FFF2-40B4-BE49-F238E27FC236}">
                          <a16:creationId xmlns:a16="http://schemas.microsoft.com/office/drawing/2014/main" id="{89DC2F1B-03C4-4B55-88C4-DCFD795F344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58" y="2434"/>
                      <a:ext cx="125" cy="582"/>
                    </a:xfrm>
                    <a:custGeom>
                      <a:avLst/>
                      <a:gdLst>
                        <a:gd name="T0" fmla="*/ 123 w 125"/>
                        <a:gd name="T1" fmla="*/ 587 h 587"/>
                        <a:gd name="T2" fmla="*/ 109 w 125"/>
                        <a:gd name="T3" fmla="*/ 510 h 587"/>
                        <a:gd name="T4" fmla="*/ 24 w 125"/>
                        <a:gd name="T5" fmla="*/ 459 h 587"/>
                        <a:gd name="T6" fmla="*/ 13 w 125"/>
                        <a:gd name="T7" fmla="*/ 131 h 587"/>
                        <a:gd name="T8" fmla="*/ 104 w 125"/>
                        <a:gd name="T9" fmla="*/ 78 h 587"/>
                        <a:gd name="T10" fmla="*/ 117 w 125"/>
                        <a:gd name="T11" fmla="*/ 0 h 5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5" h="587">
                          <a:moveTo>
                            <a:pt x="123" y="587"/>
                          </a:moveTo>
                          <a:cubicBezTo>
                            <a:pt x="121" y="574"/>
                            <a:pt x="125" y="531"/>
                            <a:pt x="109" y="510"/>
                          </a:cubicBezTo>
                          <a:cubicBezTo>
                            <a:pt x="93" y="489"/>
                            <a:pt x="40" y="522"/>
                            <a:pt x="24" y="459"/>
                          </a:cubicBezTo>
                          <a:cubicBezTo>
                            <a:pt x="8" y="396"/>
                            <a:pt x="0" y="194"/>
                            <a:pt x="13" y="131"/>
                          </a:cubicBezTo>
                          <a:cubicBezTo>
                            <a:pt x="26" y="68"/>
                            <a:pt x="87" y="100"/>
                            <a:pt x="104" y="78"/>
                          </a:cubicBezTo>
                          <a:cubicBezTo>
                            <a:pt x="121" y="56"/>
                            <a:pt x="114" y="16"/>
                            <a:pt x="117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eaLnBrk="1" hangingPunct="1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24611" name="Group 140">
                  <a:extLst>
                    <a:ext uri="{FF2B5EF4-FFF2-40B4-BE49-F238E27FC236}">
                      <a16:creationId xmlns:a16="http://schemas.microsoft.com/office/drawing/2014/main" id="{362A9899-35A0-49A6-8E45-46F55F6D2D3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924" y="1994"/>
                  <a:ext cx="186" cy="879"/>
                  <a:chOff x="382" y="2270"/>
                  <a:chExt cx="186" cy="879"/>
                </a:xfrm>
              </p:grpSpPr>
              <p:grpSp>
                <p:nvGrpSpPr>
                  <p:cNvPr id="24617" name="Group 141">
                    <a:extLst>
                      <a:ext uri="{FF2B5EF4-FFF2-40B4-BE49-F238E27FC236}">
                        <a16:creationId xmlns:a16="http://schemas.microsoft.com/office/drawing/2014/main" id="{571E5369-66C1-493A-B46D-63E55127701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82" y="2414"/>
                    <a:ext cx="186" cy="735"/>
                    <a:chOff x="382" y="2414"/>
                    <a:chExt cx="186" cy="735"/>
                  </a:xfrm>
                </p:grpSpPr>
                <p:sp>
                  <p:nvSpPr>
                    <p:cNvPr id="21" name="Line 142">
                      <a:extLst>
                        <a:ext uri="{FF2B5EF4-FFF2-40B4-BE49-F238E27FC236}">
                          <a16:creationId xmlns:a16="http://schemas.microsoft.com/office/drawing/2014/main" id="{DE882BD8-4610-4C52-84C4-45B6766828A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63" y="2987"/>
                      <a:ext cx="2" cy="16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 type="none" w="sm" len="lg"/>
                      <a:tailEnd type="none" w="sm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eaLnBrk="1" hangingPunct="1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" name="Freeform 143">
                      <a:extLst>
                        <a:ext uri="{FF2B5EF4-FFF2-40B4-BE49-F238E27FC236}">
                          <a16:creationId xmlns:a16="http://schemas.microsoft.com/office/drawing/2014/main" id="{FD50422D-D2C9-45C4-9530-D45BB045F65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82" y="2414"/>
                      <a:ext cx="186" cy="582"/>
                    </a:xfrm>
                    <a:custGeom>
                      <a:avLst/>
                      <a:gdLst>
                        <a:gd name="T0" fmla="*/ 123 w 125"/>
                        <a:gd name="T1" fmla="*/ 587 h 587"/>
                        <a:gd name="T2" fmla="*/ 109 w 125"/>
                        <a:gd name="T3" fmla="*/ 510 h 587"/>
                        <a:gd name="T4" fmla="*/ 24 w 125"/>
                        <a:gd name="T5" fmla="*/ 459 h 587"/>
                        <a:gd name="T6" fmla="*/ 13 w 125"/>
                        <a:gd name="T7" fmla="*/ 131 h 587"/>
                        <a:gd name="T8" fmla="*/ 104 w 125"/>
                        <a:gd name="T9" fmla="*/ 78 h 587"/>
                        <a:gd name="T10" fmla="*/ 117 w 125"/>
                        <a:gd name="T11" fmla="*/ 0 h 5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5" h="587">
                          <a:moveTo>
                            <a:pt x="123" y="587"/>
                          </a:moveTo>
                          <a:cubicBezTo>
                            <a:pt x="121" y="574"/>
                            <a:pt x="125" y="531"/>
                            <a:pt x="109" y="510"/>
                          </a:cubicBezTo>
                          <a:cubicBezTo>
                            <a:pt x="93" y="489"/>
                            <a:pt x="40" y="522"/>
                            <a:pt x="24" y="459"/>
                          </a:cubicBezTo>
                          <a:cubicBezTo>
                            <a:pt x="8" y="396"/>
                            <a:pt x="0" y="194"/>
                            <a:pt x="13" y="131"/>
                          </a:cubicBezTo>
                          <a:cubicBezTo>
                            <a:pt x="26" y="68"/>
                            <a:pt x="87" y="100"/>
                            <a:pt x="104" y="78"/>
                          </a:cubicBezTo>
                          <a:cubicBezTo>
                            <a:pt x="121" y="56"/>
                            <a:pt x="114" y="16"/>
                            <a:pt x="117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eaLnBrk="1" hangingPunct="1"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0" name="Line 144">
                    <a:extLst>
                      <a:ext uri="{FF2B5EF4-FFF2-40B4-BE49-F238E27FC236}">
                        <a16:creationId xmlns:a16="http://schemas.microsoft.com/office/drawing/2014/main" id="{18EF70C1-C473-46B0-8AD4-FA59A08751C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56" y="2270"/>
                    <a:ext cx="3" cy="147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4612" name="Group 145">
                  <a:extLst>
                    <a:ext uri="{FF2B5EF4-FFF2-40B4-BE49-F238E27FC236}">
                      <a16:creationId xmlns:a16="http://schemas.microsoft.com/office/drawing/2014/main" id="{88413195-31A9-4442-B42C-E53E39783A1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788" y="2008"/>
                  <a:ext cx="125" cy="879"/>
                  <a:chOff x="558" y="2290"/>
                  <a:chExt cx="125" cy="879"/>
                </a:xfrm>
              </p:grpSpPr>
              <p:sp>
                <p:nvSpPr>
                  <p:cNvPr id="15" name="Line 146">
                    <a:extLst>
                      <a:ext uri="{FF2B5EF4-FFF2-40B4-BE49-F238E27FC236}">
                        <a16:creationId xmlns:a16="http://schemas.microsoft.com/office/drawing/2014/main" id="{EA9A462C-A283-4A1D-BFF2-622CCA331D6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74" y="2290"/>
                    <a:ext cx="2" cy="147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defRPr/>
                    </a:pPr>
                    <a:endParaRPr lang="en-US"/>
                  </a:p>
                </p:txBody>
              </p:sp>
              <p:grpSp>
                <p:nvGrpSpPr>
                  <p:cNvPr id="24614" name="Group 147">
                    <a:extLst>
                      <a:ext uri="{FF2B5EF4-FFF2-40B4-BE49-F238E27FC236}">
                        <a16:creationId xmlns:a16="http://schemas.microsoft.com/office/drawing/2014/main" id="{73D40424-A71E-4803-BF38-B25B7339DFF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58" y="2434"/>
                    <a:ext cx="125" cy="735"/>
                    <a:chOff x="558" y="2434"/>
                    <a:chExt cx="125" cy="735"/>
                  </a:xfrm>
                </p:grpSpPr>
                <p:sp>
                  <p:nvSpPr>
                    <p:cNvPr id="17" name="Line 148">
                      <a:extLst>
                        <a:ext uri="{FF2B5EF4-FFF2-40B4-BE49-F238E27FC236}">
                          <a16:creationId xmlns:a16="http://schemas.microsoft.com/office/drawing/2014/main" id="{58954FEF-9F01-4086-B510-0CE07C57BB9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679" y="3007"/>
                      <a:ext cx="1" cy="16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 type="none" w="sm" len="lg"/>
                      <a:tailEnd type="none" w="sm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eaLnBrk="1" hangingPunct="1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" name="Freeform 149">
                      <a:extLst>
                        <a:ext uri="{FF2B5EF4-FFF2-40B4-BE49-F238E27FC236}">
                          <a16:creationId xmlns:a16="http://schemas.microsoft.com/office/drawing/2014/main" id="{D619FAEE-6871-4323-BBDB-AE2FB012274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58" y="2434"/>
                      <a:ext cx="125" cy="582"/>
                    </a:xfrm>
                    <a:custGeom>
                      <a:avLst/>
                      <a:gdLst>
                        <a:gd name="T0" fmla="*/ 123 w 125"/>
                        <a:gd name="T1" fmla="*/ 587 h 587"/>
                        <a:gd name="T2" fmla="*/ 109 w 125"/>
                        <a:gd name="T3" fmla="*/ 510 h 587"/>
                        <a:gd name="T4" fmla="*/ 24 w 125"/>
                        <a:gd name="T5" fmla="*/ 459 h 587"/>
                        <a:gd name="T6" fmla="*/ 13 w 125"/>
                        <a:gd name="T7" fmla="*/ 131 h 587"/>
                        <a:gd name="T8" fmla="*/ 104 w 125"/>
                        <a:gd name="T9" fmla="*/ 78 h 587"/>
                        <a:gd name="T10" fmla="*/ 117 w 125"/>
                        <a:gd name="T11" fmla="*/ 0 h 5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5" h="587">
                          <a:moveTo>
                            <a:pt x="123" y="587"/>
                          </a:moveTo>
                          <a:cubicBezTo>
                            <a:pt x="121" y="574"/>
                            <a:pt x="125" y="531"/>
                            <a:pt x="109" y="510"/>
                          </a:cubicBezTo>
                          <a:cubicBezTo>
                            <a:pt x="93" y="489"/>
                            <a:pt x="40" y="522"/>
                            <a:pt x="24" y="459"/>
                          </a:cubicBezTo>
                          <a:cubicBezTo>
                            <a:pt x="8" y="396"/>
                            <a:pt x="0" y="194"/>
                            <a:pt x="13" y="131"/>
                          </a:cubicBezTo>
                          <a:cubicBezTo>
                            <a:pt x="26" y="68"/>
                            <a:pt x="87" y="100"/>
                            <a:pt x="104" y="78"/>
                          </a:cubicBezTo>
                          <a:cubicBezTo>
                            <a:pt x="121" y="56"/>
                            <a:pt x="114" y="16"/>
                            <a:pt x="117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eaLnBrk="1" hangingPunct="1">
                        <a:defRPr/>
                      </a:pPr>
                      <a:endParaRPr lang="en-US"/>
                    </a:p>
                  </p:txBody>
                </p:sp>
              </p:grpSp>
            </p:grpSp>
          </p:grpSp>
          <p:grpSp>
            <p:nvGrpSpPr>
              <p:cNvPr id="24590" name="Group 151">
                <a:extLst>
                  <a:ext uri="{FF2B5EF4-FFF2-40B4-BE49-F238E27FC236}">
                    <a16:creationId xmlns:a16="http://schemas.microsoft.com/office/drawing/2014/main" id="{E9C0DE5A-B9C3-4DD3-A076-B407149B115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52900" y="2895600"/>
                <a:ext cx="1028700" cy="1524000"/>
                <a:chOff x="432" y="1152"/>
                <a:chExt cx="648" cy="960"/>
              </a:xfrm>
            </p:grpSpPr>
            <p:sp>
              <p:nvSpPr>
                <p:cNvPr id="32" name="Rectangle 30">
                  <a:extLst>
                    <a:ext uri="{FF2B5EF4-FFF2-40B4-BE49-F238E27FC236}">
                      <a16:creationId xmlns:a16="http://schemas.microsoft.com/office/drawing/2014/main" id="{BA9B1DBA-CE49-4544-8ECA-AB124B191A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60" y="1152"/>
                  <a:ext cx="120" cy="22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FF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lIns="12700" tIns="12700" rIns="12700" bIns="12700">
                  <a:spAutoFit/>
                </a:bodyPr>
                <a:lstStyle/>
                <a:p>
                  <a:pPr>
                    <a:defRPr/>
                  </a:pPr>
                  <a:r>
                    <a:rPr lang="en-US" sz="2200">
                      <a:solidFill>
                        <a:srgbClr val="0000FF"/>
                      </a:solidFill>
                    </a:rPr>
                    <a:t>B</a:t>
                  </a:r>
                  <a:endParaRPr lang="en-US" sz="1200">
                    <a:solidFill>
                      <a:srgbClr val="0000FF"/>
                    </a:solidFill>
                  </a:endParaRPr>
                </a:p>
              </p:txBody>
            </p:sp>
            <p:grpSp>
              <p:nvGrpSpPr>
                <p:cNvPr id="24599" name="Group 99">
                  <a:extLst>
                    <a:ext uri="{FF2B5EF4-FFF2-40B4-BE49-F238E27FC236}">
                      <a16:creationId xmlns:a16="http://schemas.microsoft.com/office/drawing/2014/main" id="{1BF36ED6-1FB4-491F-8B0C-A7FBF0920A3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32" y="1200"/>
                  <a:ext cx="624" cy="912"/>
                  <a:chOff x="672" y="1152"/>
                  <a:chExt cx="624" cy="912"/>
                </a:xfrm>
              </p:grpSpPr>
              <p:sp>
                <p:nvSpPr>
                  <p:cNvPr id="34" name="Line 97">
                    <a:extLst>
                      <a:ext uri="{FF2B5EF4-FFF2-40B4-BE49-F238E27FC236}">
                        <a16:creationId xmlns:a16="http://schemas.microsoft.com/office/drawing/2014/main" id="{9E01F085-DAFE-4505-AEA9-7CA961D5EA1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64" y="1488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non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defRPr/>
                    </a:pPr>
                    <a:endParaRPr lang="en-US"/>
                  </a:p>
                </p:txBody>
              </p:sp>
              <p:sp>
                <p:nvSpPr>
                  <p:cNvPr id="35" name="Line 95">
                    <a:extLst>
                      <a:ext uri="{FF2B5EF4-FFF2-40B4-BE49-F238E27FC236}">
                        <a16:creationId xmlns:a16="http://schemas.microsoft.com/office/drawing/2014/main" id="{99D64547-34CA-4D43-83E5-A8C4F801713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008" y="1440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non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defRPr/>
                    </a:pPr>
                    <a:endParaRPr lang="en-US"/>
                  </a:p>
                </p:txBody>
              </p:sp>
              <p:sp>
                <p:nvSpPr>
                  <p:cNvPr id="36" name="Line 28">
                    <a:extLst>
                      <a:ext uri="{FF2B5EF4-FFF2-40B4-BE49-F238E27FC236}">
                        <a16:creationId xmlns:a16="http://schemas.microsoft.com/office/drawing/2014/main" id="{BE75D60E-5139-4C78-BC9A-A1F54E65A5E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1152" y="1488"/>
                    <a:ext cx="0" cy="576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non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defRPr/>
                    </a:pPr>
                    <a:endParaRPr lang="en-US"/>
                  </a:p>
                </p:txBody>
              </p:sp>
              <p:sp>
                <p:nvSpPr>
                  <p:cNvPr id="37" name="AutoShape 94">
                    <a:extLst>
                      <a:ext uri="{FF2B5EF4-FFF2-40B4-BE49-F238E27FC236}">
                        <a16:creationId xmlns:a16="http://schemas.microsoft.com/office/drawing/2014/main" id="{D362BF47-1D5E-4509-8DF2-3800DB7592C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72" y="1392"/>
                    <a:ext cx="624" cy="528"/>
                  </a:xfrm>
                  <a:prstGeom prst="can">
                    <a:avLst>
                      <a:gd name="adj" fmla="val 25000"/>
                    </a:avLst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>
                    <a:outerShdw blurRad="127000" dist="38099" dir="2640022" algn="ctr" rotWithShape="0">
                      <a:schemeClr val="bg2"/>
                    </a:outerShdw>
                  </a:effectLst>
                </p:spPr>
                <p:txBody>
                  <a:bodyPr wrap="none" anchor="ctr"/>
                  <a:lstStyle/>
                  <a:p>
                    <a:pPr eaLnBrk="1" hangingPunct="1">
                      <a:defRPr/>
                    </a:pPr>
                    <a:endParaRPr lang="en-US"/>
                  </a:p>
                </p:txBody>
              </p:sp>
              <p:sp>
                <p:nvSpPr>
                  <p:cNvPr id="38" name="Line 29">
                    <a:extLst>
                      <a:ext uri="{FF2B5EF4-FFF2-40B4-BE49-F238E27FC236}">
                        <a16:creationId xmlns:a16="http://schemas.microsoft.com/office/drawing/2014/main" id="{280E1958-4291-48A5-9BDC-0C2F4F88CF2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152" y="1200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defRPr/>
                    </a:pPr>
                    <a:endParaRPr lang="en-US"/>
                  </a:p>
                </p:txBody>
              </p:sp>
              <p:sp>
                <p:nvSpPr>
                  <p:cNvPr id="39" name="Line 96">
                    <a:extLst>
                      <a:ext uri="{FF2B5EF4-FFF2-40B4-BE49-F238E27FC236}">
                        <a16:creationId xmlns:a16="http://schemas.microsoft.com/office/drawing/2014/main" id="{3827C945-FA3F-412E-BEF5-DEF445B8B7D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008" y="1152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defRPr/>
                    </a:pPr>
                    <a:endParaRPr lang="en-US"/>
                  </a:p>
                </p:txBody>
              </p:sp>
              <p:sp>
                <p:nvSpPr>
                  <p:cNvPr id="40" name="Line 98">
                    <a:extLst>
                      <a:ext uri="{FF2B5EF4-FFF2-40B4-BE49-F238E27FC236}">
                        <a16:creationId xmlns:a16="http://schemas.microsoft.com/office/drawing/2014/main" id="{482847B6-AE20-44EC-80D3-24C1F1CC927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864" y="1200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defRPr/>
                    </a:pPr>
                    <a:endParaRPr lang="en-US"/>
                  </a:p>
                </p:txBody>
              </p:sp>
            </p:grpSp>
          </p:grpSp>
          <p:sp>
            <p:nvSpPr>
              <p:cNvPr id="41" name="AutoShape 114">
                <a:extLst>
                  <a:ext uri="{FF2B5EF4-FFF2-40B4-BE49-F238E27FC236}">
                    <a16:creationId xmlns:a16="http://schemas.microsoft.com/office/drawing/2014/main" id="{E41E00AF-FA7C-40AE-9B39-0AED754634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600" y="3352800"/>
                <a:ext cx="990600" cy="838200"/>
              </a:xfrm>
              <a:prstGeom prst="can">
                <a:avLst>
                  <a:gd name="adj" fmla="val 25000"/>
                </a:avLst>
              </a:prstGeom>
              <a:solidFill>
                <a:srgbClr val="FF66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127000" dist="38099" dir="2640022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BFC7E69A-2A0E-444F-8EFC-8ECA34E0EED7}"/>
                  </a:ext>
                </a:extLst>
              </p:cNvPr>
              <p:cNvCxnSpPr/>
              <p:nvPr/>
            </p:nvCxnSpPr>
            <p:spPr>
              <a:xfrm>
                <a:off x="1371600" y="3773487"/>
                <a:ext cx="609600" cy="0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593" name="Text Box 7">
                <a:extLst>
                  <a:ext uri="{FF2B5EF4-FFF2-40B4-BE49-F238E27FC236}">
                    <a16:creationId xmlns:a16="http://schemas.microsoft.com/office/drawing/2014/main" id="{A690F744-39D8-4AE3-8FFC-75AC376A699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23963" y="3272135"/>
                <a:ext cx="985837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SzPct val="60000"/>
                  <a:buBlip>
                    <a:blip r:embed="rId2"/>
                  </a:buBlip>
                  <a:defRPr sz="24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SzPct val="60000"/>
                  <a:buBlip>
                    <a:blip r:embed="rId3"/>
                  </a:buBlip>
                  <a:defRPr sz="20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60000"/>
                  <a:buBlip>
                    <a:blip r:embed="rId4"/>
                  </a:buBlip>
                  <a:defRPr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60000"/>
                  <a:buBlip>
                    <a:blip r:embed="rId5"/>
                  </a:buBlip>
                  <a:defRPr sz="16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SzTx/>
                  <a:buFontTx/>
                  <a:buNone/>
                </a:pPr>
                <a:r>
                  <a:rPr lang="en-US" altLang="en-US" sz="120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Increase of field</a:t>
                </a:r>
              </a:p>
            </p:txBody>
          </p: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51BA6396-EB01-41EC-AF48-C679181FEBCF}"/>
                  </a:ext>
                </a:extLst>
              </p:cNvPr>
              <p:cNvCxnSpPr/>
              <p:nvPr/>
            </p:nvCxnSpPr>
            <p:spPr>
              <a:xfrm flipH="1">
                <a:off x="3295650" y="3816350"/>
                <a:ext cx="685800" cy="0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595" name="Text Box 7">
                <a:extLst>
                  <a:ext uri="{FF2B5EF4-FFF2-40B4-BE49-F238E27FC236}">
                    <a16:creationId xmlns:a16="http://schemas.microsoft.com/office/drawing/2014/main" id="{6F5D5364-334B-4E42-82FF-F756A1EFEC8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00400" y="3380601"/>
                <a:ext cx="97111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SzPct val="60000"/>
                  <a:buBlip>
                    <a:blip r:embed="rId2"/>
                  </a:buBlip>
                  <a:defRPr sz="24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SzPct val="60000"/>
                  <a:buBlip>
                    <a:blip r:embed="rId3"/>
                  </a:buBlip>
                  <a:defRPr sz="20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60000"/>
                  <a:buBlip>
                    <a:blip r:embed="rId4"/>
                  </a:buBlip>
                  <a:defRPr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60000"/>
                  <a:buBlip>
                    <a:blip r:embed="rId5"/>
                  </a:buBlip>
                  <a:defRPr sz="16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SzTx/>
                  <a:buFontTx/>
                  <a:buNone/>
                </a:pPr>
                <a:r>
                  <a:rPr lang="en-US" altLang="en-US" sz="1200">
                    <a:solidFill>
                      <a:schemeClr val="tx1"/>
                    </a:solidFill>
                    <a:ea typeface="ＭＳ Ｐゴシック" panose="020B0600070205080204" pitchFamily="34" charset="-128"/>
                  </a:rPr>
                  <a:t>Cool-down</a:t>
                </a:r>
              </a:p>
            </p:txBody>
          </p:sp>
          <p:sp>
            <p:nvSpPr>
              <p:cNvPr id="24596" name="Text Box 7">
                <a:extLst>
                  <a:ext uri="{FF2B5EF4-FFF2-40B4-BE49-F238E27FC236}">
                    <a16:creationId xmlns:a16="http://schemas.microsoft.com/office/drawing/2014/main" id="{D1E832D1-6EBC-406D-A185-E44111A0AEF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7200" y="4295001"/>
                <a:ext cx="2007105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SzPct val="60000"/>
                  <a:buBlip>
                    <a:blip r:embed="rId2"/>
                  </a:buBlip>
                  <a:defRPr sz="24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SzPct val="60000"/>
                  <a:buBlip>
                    <a:blip r:embed="rId3"/>
                  </a:buBlip>
                  <a:defRPr sz="20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60000"/>
                  <a:buBlip>
                    <a:blip r:embed="rId4"/>
                  </a:buBlip>
                  <a:defRPr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60000"/>
                  <a:buBlip>
                    <a:blip r:embed="rId5"/>
                  </a:buBlip>
                  <a:defRPr sz="16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SzTx/>
                  <a:buFontTx/>
                  <a:buNone/>
                </a:pPr>
                <a:r>
                  <a:rPr lang="en-US" altLang="en-US" sz="1200">
                    <a:solidFill>
                      <a:srgbClr val="FF5050"/>
                    </a:solidFill>
                    <a:ea typeface="ＭＳ Ｐゴシック" panose="020B0600070205080204" pitchFamily="34" charset="-128"/>
                  </a:rPr>
                  <a:t>Superconducting state</a:t>
                </a:r>
              </a:p>
            </p:txBody>
          </p:sp>
          <p:sp>
            <p:nvSpPr>
              <p:cNvPr id="52" name="Text Box 7">
                <a:extLst>
                  <a:ext uri="{FF2B5EF4-FFF2-40B4-BE49-F238E27FC236}">
                    <a16:creationId xmlns:a16="http://schemas.microsoft.com/office/drawing/2014/main" id="{A96A6A57-E844-4406-B78C-9809BF39807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86200" y="4371975"/>
                <a:ext cx="1371600" cy="27622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SzPct val="60000"/>
                  <a:buBlip>
                    <a:blip r:embed="rId2"/>
                  </a:buBlip>
                  <a:defRPr sz="2400">
                    <a:solidFill>
                      <a:schemeClr val="tx1"/>
                    </a:solidFill>
                    <a:latin typeface="Book Antiqua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SzPct val="60000"/>
                  <a:buBlip>
                    <a:blip r:embed="rId3"/>
                  </a:buBlip>
                  <a:defRPr sz="2000">
                    <a:solidFill>
                      <a:schemeClr val="tx1"/>
                    </a:solidFill>
                    <a:latin typeface="Book Antiqua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SzPct val="60000"/>
                  <a:buBlip>
                    <a:blip r:embed="rId4"/>
                  </a:buBlip>
                  <a:defRPr>
                    <a:solidFill>
                      <a:schemeClr val="tx1"/>
                    </a:solidFill>
                    <a:latin typeface="Book Antiqua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SzPct val="60000"/>
                  <a:buBlip>
                    <a:blip r:embed="rId5"/>
                  </a:buBlip>
                  <a:defRPr sz="1600">
                    <a:solidFill>
                      <a:schemeClr val="tx1"/>
                    </a:solidFill>
                    <a:latin typeface="Book Antiqua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SzPct val="60000"/>
                  <a:buBlip>
                    <a:blip r:embed="rId6"/>
                  </a:buBlip>
                  <a:defRPr sz="1600">
                    <a:solidFill>
                      <a:schemeClr val="tx1"/>
                    </a:solidFill>
                    <a:latin typeface="Book Antiqua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1"/>
                    </a:solidFill>
                    <a:latin typeface="Book Antiqua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1"/>
                    </a:solidFill>
                    <a:latin typeface="Book Antiqua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1"/>
                    </a:solidFill>
                    <a:latin typeface="Book Antiqua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6"/>
                  </a:buBlip>
                  <a:defRPr sz="1600">
                    <a:solidFill>
                      <a:schemeClr val="tx1"/>
                    </a:solidFill>
                    <a:latin typeface="Book Antiqua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SzTx/>
                  <a:buFontTx/>
                  <a:buNone/>
                  <a:defRPr/>
                </a:pPr>
                <a:r>
                  <a:rPr lang="en-US" altLang="en-US" sz="1200" dirty="0">
                    <a:solidFill>
                      <a:schemeClr val="bg1">
                        <a:lumMod val="50000"/>
                      </a:schemeClr>
                    </a:solidFill>
                    <a:ea typeface="ＭＳ Ｐゴシック" pitchFamily="34" charset="-128"/>
                  </a:rPr>
                  <a:t>Normal state</a:t>
                </a:r>
              </a:p>
            </p:txBody>
          </p:sp>
        </p:grp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279ABE9B-70B6-4E06-A8D8-764CABE6059E}"/>
                </a:ext>
              </a:extLst>
            </p:cNvPr>
            <p:cNvSpPr/>
            <p:nvPr/>
          </p:nvSpPr>
          <p:spPr>
            <a:xfrm>
              <a:off x="152400" y="2874962"/>
              <a:ext cx="5105400" cy="1773238"/>
            </a:xfrm>
            <a:prstGeom prst="rect">
              <a:avLst/>
            </a:prstGeom>
            <a:noFill/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</p:grpSp>
      <p:sp>
        <p:nvSpPr>
          <p:cNvPr id="57" name="Content Placeholder 2">
            <a:extLst>
              <a:ext uri="{FF2B5EF4-FFF2-40B4-BE49-F238E27FC236}">
                <a16:creationId xmlns:a16="http://schemas.microsoft.com/office/drawing/2014/main" id="{F6D67221-FDDB-4ED2-A825-286BC9C99704}"/>
              </a:ext>
            </a:extLst>
          </p:cNvPr>
          <p:cNvSpPr txBox="1">
            <a:spLocks/>
          </p:cNvSpPr>
          <p:nvPr/>
        </p:nvSpPr>
        <p:spPr bwMode="auto">
          <a:xfrm>
            <a:off x="138113" y="5043488"/>
            <a:ext cx="5257800" cy="138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8"/>
              </a:buBlip>
              <a:defRPr sz="2400" kern="1200">
                <a:solidFill>
                  <a:schemeClr val="tx2"/>
                </a:solidFill>
                <a:latin typeface="Book Antiqua" pitchFamily="18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9"/>
              </a:buBlip>
              <a:defRPr sz="2000" kern="1200">
                <a:solidFill>
                  <a:schemeClr val="tx2"/>
                </a:solidFill>
                <a:latin typeface="Book Antiqua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0"/>
              </a:buBlip>
              <a:defRPr kern="1200">
                <a:solidFill>
                  <a:schemeClr val="tx2"/>
                </a:solidFill>
                <a:latin typeface="Book Antiqua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1"/>
              </a:buBlip>
              <a:defRPr sz="1600" kern="1200">
                <a:solidFill>
                  <a:schemeClr val="tx2"/>
                </a:solidFill>
                <a:latin typeface="Book Antiqua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12"/>
              </a:buBlip>
              <a:defRPr sz="1600" kern="1200">
                <a:solidFill>
                  <a:schemeClr val="tx2"/>
                </a:solidFill>
                <a:latin typeface="Book Antiqu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altLang="en-US" dirty="0"/>
              <a:t>Unfortunately, first discovered superconductors (</a:t>
            </a:r>
            <a:r>
              <a:rPr lang="en-GB" altLang="en-US" b="1" dirty="0">
                <a:solidFill>
                  <a:srgbClr val="FF0000"/>
                </a:solidFill>
              </a:rPr>
              <a:t>Type I</a:t>
            </a:r>
            <a:r>
              <a:rPr lang="en-GB" altLang="en-US" dirty="0"/>
              <a:t>) with </a:t>
            </a:r>
            <a:r>
              <a:rPr lang="en-GB" altLang="en-US" b="1" dirty="0">
                <a:solidFill>
                  <a:srgbClr val="FF0000"/>
                </a:solidFill>
              </a:rPr>
              <a:t>very low </a:t>
            </a:r>
            <a:r>
              <a:rPr lang="en-GB" b="1" i="1" dirty="0" err="1">
                <a:solidFill>
                  <a:srgbClr val="FF0000"/>
                </a:solidFill>
              </a:rPr>
              <a:t>B</a:t>
            </a:r>
            <a:r>
              <a:rPr lang="en-GB" b="1" i="1" baseline="-25000" dirty="0" err="1">
                <a:solidFill>
                  <a:srgbClr val="FF0000"/>
                </a:solidFill>
              </a:rPr>
              <a:t>c</a:t>
            </a:r>
            <a:r>
              <a:rPr lang="en-GB" b="1" i="1" dirty="0">
                <a:solidFill>
                  <a:srgbClr val="FF0000"/>
                </a:solidFill>
              </a:rPr>
              <a:t> </a:t>
            </a:r>
            <a:r>
              <a:rPr lang="en-GB" altLang="en-US" dirty="0"/>
              <a:t>(</a:t>
            </a:r>
            <a:r>
              <a:rPr lang="en-GB" altLang="en-US" dirty="0">
                <a:sym typeface="Symbol"/>
              </a:rPr>
              <a:t> 0.1 T</a:t>
            </a:r>
            <a:r>
              <a:rPr lang="en-GB" altLang="en-US" dirty="0"/>
              <a:t>)</a:t>
            </a:r>
          </a:p>
          <a:p>
            <a:pPr lvl="1">
              <a:defRPr/>
            </a:pPr>
            <a:r>
              <a:rPr lang="en-GB" altLang="en-US" dirty="0"/>
              <a:t>not practical for electro-magnets</a:t>
            </a:r>
            <a:endParaRPr lang="en-GB" b="1" i="1" baseline="-25000" dirty="0">
              <a:solidFill>
                <a:srgbClr val="FF0000"/>
              </a:solidFill>
            </a:endParaRPr>
          </a:p>
          <a:p>
            <a:pPr marL="0" indent="0">
              <a:buFontTx/>
              <a:buNone/>
              <a:defRPr/>
            </a:pPr>
            <a:endParaRPr lang="en-GB" dirty="0"/>
          </a:p>
        </p:txBody>
      </p:sp>
      <p:sp>
        <p:nvSpPr>
          <p:cNvPr id="24586" name="Slide Number Placeholder 1">
            <a:extLst>
              <a:ext uri="{FF2B5EF4-FFF2-40B4-BE49-F238E27FC236}">
                <a16:creationId xmlns:a16="http://schemas.microsoft.com/office/drawing/2014/main" id="{AEAFE890-BEDA-4B1D-BFB6-6B6E72DA1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03E5DB1A-0786-46A2-A928-213E332CEEC6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13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:a16="http://schemas.microsoft.com/office/drawing/2014/main" id="{94E029DC-C65A-4E37-9BE0-D7C689DA5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Superconductivity</a:t>
            </a:r>
            <a:br>
              <a:rPr lang="en-GB" altLang="en-US"/>
            </a:br>
            <a:r>
              <a:rPr lang="en-GB" altLang="en-US"/>
              <a:t>Type II superconductors</a:t>
            </a:r>
          </a:p>
        </p:txBody>
      </p:sp>
      <p:sp>
        <p:nvSpPr>
          <p:cNvPr id="25603" name="Content Placeholder 2">
            <a:extLst>
              <a:ext uri="{FF2B5EF4-FFF2-40B4-BE49-F238E27FC236}">
                <a16:creationId xmlns:a16="http://schemas.microsoft.com/office/drawing/2014/main" id="{2FBF2A47-3ED6-4539-81B8-DE02B01A89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2819400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altLang="en-US"/>
              <a:t>So, for 40-50 years, superconductivity was a research activity</a:t>
            </a:r>
          </a:p>
          <a:p>
            <a:pPr>
              <a:buFontTx/>
              <a:buBlip>
                <a:blip r:embed="rId2"/>
              </a:buBlip>
            </a:pPr>
            <a:r>
              <a:rPr lang="en-US" altLang="en-US"/>
              <a:t>Then, in the 50’s, </a:t>
            </a:r>
            <a:r>
              <a:rPr lang="en-US" altLang="en-US" b="1">
                <a:solidFill>
                  <a:srgbClr val="FF0000"/>
                </a:solidFill>
              </a:rPr>
              <a:t>type II superconductors</a:t>
            </a:r>
            <a:endParaRPr lang="en-US" altLang="en-US">
              <a:solidFill>
                <a:srgbClr val="FF0000"/>
              </a:solidFill>
            </a:endParaRPr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Between </a:t>
            </a:r>
            <a:r>
              <a:rPr lang="en-US" altLang="en-US" b="1" i="1">
                <a:solidFill>
                  <a:srgbClr val="FF0000"/>
                </a:solidFill>
              </a:rPr>
              <a:t>B</a:t>
            </a:r>
            <a:r>
              <a:rPr lang="en-US" altLang="en-US" b="1" i="1" baseline="-25000">
                <a:solidFill>
                  <a:srgbClr val="FF0000"/>
                </a:solidFill>
              </a:rPr>
              <a:t>c1</a:t>
            </a:r>
            <a:r>
              <a:rPr lang="en-US" altLang="en-US"/>
              <a:t> and </a:t>
            </a:r>
            <a:r>
              <a:rPr lang="en-US" altLang="en-US" b="1" i="1">
                <a:solidFill>
                  <a:srgbClr val="FF0000"/>
                </a:solidFill>
              </a:rPr>
              <a:t>B</a:t>
            </a:r>
            <a:r>
              <a:rPr lang="en-US" altLang="en-US" b="1" i="1" baseline="-25000">
                <a:solidFill>
                  <a:srgbClr val="FF0000"/>
                </a:solidFill>
              </a:rPr>
              <a:t>c2</a:t>
            </a:r>
            <a:r>
              <a:rPr lang="en-US" altLang="en-US" baseline="-25000"/>
              <a:t> </a:t>
            </a:r>
            <a:r>
              <a:rPr lang="en-US" altLang="en-US"/>
              <a:t>: </a:t>
            </a:r>
            <a:r>
              <a:rPr lang="en-US" altLang="en-US" u="sng"/>
              <a:t>mixed phase</a:t>
            </a:r>
            <a:endParaRPr lang="en-US" altLang="en-US"/>
          </a:p>
          <a:p>
            <a:pPr lvl="2">
              <a:buFontTx/>
              <a:buBlip>
                <a:blip r:embed="rId4"/>
              </a:buBlip>
            </a:pPr>
            <a:r>
              <a:rPr lang="en-US" altLang="en-US" b="1" i="1"/>
              <a:t>B</a:t>
            </a:r>
            <a:r>
              <a:rPr lang="en-US" altLang="en-US"/>
              <a:t> penetrates as flux tubes: </a:t>
            </a:r>
            <a:r>
              <a:rPr lang="en-US" altLang="en-US" i="1"/>
              <a:t>fluxoids</a:t>
            </a:r>
            <a:endParaRPr lang="en-US" altLang="en-US"/>
          </a:p>
          <a:p>
            <a:pPr lvl="3">
              <a:buFontTx/>
              <a:buBlip>
                <a:blip r:embed="rId4"/>
              </a:buBlip>
            </a:pPr>
            <a:r>
              <a:rPr lang="en-US" altLang="en-US"/>
              <a:t>with a flux of </a:t>
            </a:r>
            <a:r>
              <a:rPr lang="en-US" altLang="en-US" i="1">
                <a:solidFill>
                  <a:srgbClr val="FF0000"/>
                </a:solidFill>
                <a:sym typeface="Symbol" panose="05050102010706020507" pitchFamily="18" charset="2"/>
              </a:rPr>
              <a:t></a:t>
            </a:r>
            <a:r>
              <a:rPr lang="en-US" altLang="en-US" i="1" baseline="-25000">
                <a:solidFill>
                  <a:srgbClr val="FF0000"/>
                </a:solidFill>
                <a:sym typeface="Symbol" panose="05050102010706020507" pitchFamily="18" charset="2"/>
              </a:rPr>
              <a:t>o</a:t>
            </a:r>
            <a:r>
              <a:rPr lang="en-US" altLang="en-US" i="1">
                <a:solidFill>
                  <a:srgbClr val="FF0000"/>
                </a:solidFill>
                <a:sym typeface="Symbol" panose="05050102010706020507" pitchFamily="18" charset="2"/>
              </a:rPr>
              <a:t> = </a:t>
            </a:r>
            <a:r>
              <a:rPr lang="en-US" altLang="en-US" b="1" i="1">
                <a:solidFill>
                  <a:srgbClr val="FF0000"/>
                </a:solidFill>
                <a:sym typeface="Symbol" panose="05050102010706020507" pitchFamily="18" charset="2"/>
              </a:rPr>
              <a:t>h/2e</a:t>
            </a:r>
            <a:r>
              <a:rPr lang="en-US" altLang="en-US" i="1">
                <a:solidFill>
                  <a:srgbClr val="FF0000"/>
                </a:solidFill>
                <a:sym typeface="Symbol" panose="05050102010706020507" pitchFamily="18" charset="2"/>
              </a:rPr>
              <a:t> = 2 · 10</a:t>
            </a:r>
            <a:r>
              <a:rPr lang="en-US" altLang="en-US" i="1" baseline="30000">
                <a:solidFill>
                  <a:srgbClr val="FF0000"/>
                </a:solidFill>
                <a:sym typeface="Symbol" panose="05050102010706020507" pitchFamily="18" charset="2"/>
              </a:rPr>
              <a:t>-15</a:t>
            </a:r>
            <a:r>
              <a:rPr lang="en-US" altLang="en-US" i="1">
                <a:solidFill>
                  <a:srgbClr val="FF0000"/>
                </a:solidFill>
                <a:sym typeface="Symbol" panose="05050102010706020507" pitchFamily="18" charset="2"/>
              </a:rPr>
              <a:t> Wb</a:t>
            </a:r>
            <a:endParaRPr lang="en-US" altLang="en-US" i="1" baseline="30000">
              <a:solidFill>
                <a:srgbClr val="FF0000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lang="en-US" altLang="en-US"/>
              <a:t>Much higher fields and link between </a:t>
            </a:r>
            <a:r>
              <a:rPr lang="en-GB" altLang="en-US" b="1" i="1">
                <a:solidFill>
                  <a:srgbClr val="FF0000"/>
                </a:solidFill>
              </a:rPr>
              <a:t>T</a:t>
            </a:r>
            <a:r>
              <a:rPr lang="en-GB" altLang="en-US" b="1" i="1" baseline="-25000">
                <a:solidFill>
                  <a:srgbClr val="FF0000"/>
                </a:solidFill>
              </a:rPr>
              <a:t>c </a:t>
            </a:r>
            <a:r>
              <a:rPr lang="en-GB" altLang="en-US"/>
              <a:t>and </a:t>
            </a:r>
            <a:r>
              <a:rPr lang="en-US" altLang="en-US" b="1" i="1">
                <a:solidFill>
                  <a:srgbClr val="FF0000"/>
                </a:solidFill>
              </a:rPr>
              <a:t>B</a:t>
            </a:r>
            <a:r>
              <a:rPr lang="en-US" altLang="en-US" b="1" i="1" baseline="-25000">
                <a:solidFill>
                  <a:srgbClr val="FF0000"/>
                </a:solidFill>
              </a:rPr>
              <a:t>c2</a:t>
            </a:r>
            <a:endParaRPr lang="en-GB" altLang="en-US" b="1" i="1" baseline="-25000">
              <a:solidFill>
                <a:srgbClr val="FF0000"/>
              </a:solidFill>
            </a:endParaRPr>
          </a:p>
          <a:p>
            <a:pPr>
              <a:buFontTx/>
              <a:buBlip>
                <a:blip r:embed="rId2"/>
              </a:buBlip>
            </a:pPr>
            <a:endParaRPr lang="en-US" altLang="en-US"/>
          </a:p>
          <a:p>
            <a:pPr>
              <a:buFontTx/>
              <a:buBlip>
                <a:blip r:embed="rId2"/>
              </a:buBlip>
            </a:pPr>
            <a:endParaRPr lang="en-GB" altLang="en-US"/>
          </a:p>
        </p:txBody>
      </p:sp>
      <p:sp>
        <p:nvSpPr>
          <p:cNvPr id="25604" name="Date Placeholder 3">
            <a:extLst>
              <a:ext uri="{FF2B5EF4-FFF2-40B4-BE49-F238E27FC236}">
                <a16:creationId xmlns:a16="http://schemas.microsoft.com/office/drawing/2014/main" id="{AB305AF9-EFF8-49E1-A3B1-1048CBD76F8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25605" name="Footer Placeholder 4">
            <a:extLst>
              <a:ext uri="{FF2B5EF4-FFF2-40B4-BE49-F238E27FC236}">
                <a16:creationId xmlns:a16="http://schemas.microsoft.com/office/drawing/2014/main" id="{1AE682A7-5512-40F0-9E68-1A7C9A91D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altLang="en-US" sz="1000">
                <a:solidFill>
                  <a:schemeClr val="accent1"/>
                </a:solidFill>
              </a:rPr>
              <a:t>Paolo Ferracin</a:t>
            </a:r>
            <a:endParaRPr lang="en-US" altLang="en-US" sz="1000">
              <a:solidFill>
                <a:schemeClr val="accent1"/>
              </a:solidFill>
            </a:endParaRPr>
          </a:p>
        </p:txBody>
      </p:sp>
      <p:sp>
        <p:nvSpPr>
          <p:cNvPr id="106" name="Rectangle 6">
            <a:extLst>
              <a:ext uri="{FF2B5EF4-FFF2-40B4-BE49-F238E27FC236}">
                <a16:creationId xmlns:a16="http://schemas.microsoft.com/office/drawing/2014/main" id="{32CE4AEE-6465-4D4F-A6C2-8F1203627C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0" y="4800600"/>
            <a:ext cx="9144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en-US"/>
          </a:p>
        </p:txBody>
      </p:sp>
      <p:pic>
        <p:nvPicPr>
          <p:cNvPr id="25607" name="Picture 4" descr="Bc vs temp">
            <a:extLst>
              <a:ext uri="{FF2B5EF4-FFF2-40B4-BE49-F238E27FC236}">
                <a16:creationId xmlns:a16="http://schemas.microsoft.com/office/drawing/2014/main" id="{467B35DF-F29F-48FC-84AA-7C7156ECA8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858"/>
          <a:stretch>
            <a:fillRect/>
          </a:stretch>
        </p:blipFill>
        <p:spPr bwMode="auto">
          <a:xfrm>
            <a:off x="6078538" y="3806825"/>
            <a:ext cx="2684462" cy="274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" name="Rectangle 109">
            <a:extLst>
              <a:ext uri="{FF2B5EF4-FFF2-40B4-BE49-F238E27FC236}">
                <a16:creationId xmlns:a16="http://schemas.microsoft.com/office/drawing/2014/main" id="{955D908E-8F00-4E27-8A5D-3AB48D703224}"/>
              </a:ext>
            </a:extLst>
          </p:cNvPr>
          <p:cNvSpPr/>
          <p:nvPr/>
        </p:nvSpPr>
        <p:spPr>
          <a:xfrm>
            <a:off x="152400" y="3810000"/>
            <a:ext cx="5486400" cy="2354263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25609" name="Text Box 7">
            <a:extLst>
              <a:ext uri="{FF2B5EF4-FFF2-40B4-BE49-F238E27FC236}">
                <a16:creationId xmlns:a16="http://schemas.microsoft.com/office/drawing/2014/main" id="{E753B30B-A959-4A6D-A817-314C9D7B13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4175" y="6192838"/>
            <a:ext cx="1447800" cy="276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>
                <a:solidFill>
                  <a:schemeClr val="tx1"/>
                </a:solidFill>
                <a:ea typeface="ＭＳ Ｐゴシック" panose="020B0600070205080204" pitchFamily="34" charset="-128"/>
              </a:rPr>
              <a:t>by L. Bottura</a:t>
            </a:r>
          </a:p>
        </p:txBody>
      </p:sp>
      <p:grpSp>
        <p:nvGrpSpPr>
          <p:cNvPr id="25610" name="Group 1">
            <a:extLst>
              <a:ext uri="{FF2B5EF4-FFF2-40B4-BE49-F238E27FC236}">
                <a16:creationId xmlns:a16="http://schemas.microsoft.com/office/drawing/2014/main" id="{109A12D5-02FC-4914-BFB7-CA3E4D0DB427}"/>
              </a:ext>
            </a:extLst>
          </p:cNvPr>
          <p:cNvGrpSpPr>
            <a:grpSpLocks/>
          </p:cNvGrpSpPr>
          <p:nvPr/>
        </p:nvGrpSpPr>
        <p:grpSpPr bwMode="auto">
          <a:xfrm>
            <a:off x="254000" y="3838575"/>
            <a:ext cx="5308600" cy="2354263"/>
            <a:chOff x="254000" y="3962400"/>
            <a:chExt cx="5308600" cy="2354263"/>
          </a:xfrm>
        </p:grpSpPr>
        <p:grpSp>
          <p:nvGrpSpPr>
            <p:cNvPr id="25613" name="Group 264">
              <a:extLst>
                <a:ext uri="{FF2B5EF4-FFF2-40B4-BE49-F238E27FC236}">
                  <a16:creationId xmlns:a16="http://schemas.microsoft.com/office/drawing/2014/main" id="{75227502-E592-4F08-A01C-2E95707A7F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05150" y="3962400"/>
              <a:ext cx="2457450" cy="2201863"/>
              <a:chOff x="3363" y="2773"/>
              <a:chExt cx="1248" cy="1387"/>
            </a:xfrm>
          </p:grpSpPr>
          <p:grpSp>
            <p:nvGrpSpPr>
              <p:cNvPr id="25640" name="Group 214">
                <a:extLst>
                  <a:ext uri="{FF2B5EF4-FFF2-40B4-BE49-F238E27FC236}">
                    <a16:creationId xmlns:a16="http://schemas.microsoft.com/office/drawing/2014/main" id="{A2CD788E-EC4A-4CA5-B1FC-28C9C3839F7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32" y="2823"/>
                <a:ext cx="187" cy="1250"/>
                <a:chOff x="3430" y="2890"/>
                <a:chExt cx="187" cy="1180"/>
              </a:xfrm>
            </p:grpSpPr>
            <p:sp>
              <p:nvSpPr>
                <p:cNvPr id="65" name="AutoShape 168">
                  <a:extLst>
                    <a:ext uri="{FF2B5EF4-FFF2-40B4-BE49-F238E27FC236}">
                      <a16:creationId xmlns:a16="http://schemas.microsoft.com/office/drawing/2014/main" id="{9389F396-C140-4BA8-BA5F-14E63FDB2A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66" name="Freeform 204">
                  <a:extLst>
                    <a:ext uri="{FF2B5EF4-FFF2-40B4-BE49-F238E27FC236}">
                      <a16:creationId xmlns:a16="http://schemas.microsoft.com/office/drawing/2014/main" id="{3839F7E3-D098-4ADE-8531-4819AE07A3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67" name="Freeform 205">
                  <a:extLst>
                    <a:ext uri="{FF2B5EF4-FFF2-40B4-BE49-F238E27FC236}">
                      <a16:creationId xmlns:a16="http://schemas.microsoft.com/office/drawing/2014/main" id="{72612DB3-326D-47D0-AF9C-3257AC52DB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68" name="Freeform 206">
                  <a:extLst>
                    <a:ext uri="{FF2B5EF4-FFF2-40B4-BE49-F238E27FC236}">
                      <a16:creationId xmlns:a16="http://schemas.microsoft.com/office/drawing/2014/main" id="{D425CC0E-EC16-4FB0-B40D-8626C97B11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69" name="Freeform 207">
                  <a:extLst>
                    <a:ext uri="{FF2B5EF4-FFF2-40B4-BE49-F238E27FC236}">
                      <a16:creationId xmlns:a16="http://schemas.microsoft.com/office/drawing/2014/main" id="{B827258F-0784-4784-B7A1-6BD1B89558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4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</p:grpSp>
          <p:grpSp>
            <p:nvGrpSpPr>
              <p:cNvPr id="25641" name="Group 215">
                <a:extLst>
                  <a:ext uri="{FF2B5EF4-FFF2-40B4-BE49-F238E27FC236}">
                    <a16:creationId xmlns:a16="http://schemas.microsoft.com/office/drawing/2014/main" id="{FCF599D0-8F2F-4907-BABE-ECAACD393F0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95" y="2786"/>
                <a:ext cx="187" cy="1250"/>
                <a:chOff x="3430" y="2890"/>
                <a:chExt cx="187" cy="1180"/>
              </a:xfrm>
            </p:grpSpPr>
            <p:sp>
              <p:nvSpPr>
                <p:cNvPr id="60" name="AutoShape 216">
                  <a:extLst>
                    <a:ext uri="{FF2B5EF4-FFF2-40B4-BE49-F238E27FC236}">
                      <a16:creationId xmlns:a16="http://schemas.microsoft.com/office/drawing/2014/main" id="{0DB87277-23BA-44CC-9E10-1BC6E9A0D0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61" name="Freeform 217">
                  <a:extLst>
                    <a:ext uri="{FF2B5EF4-FFF2-40B4-BE49-F238E27FC236}">
                      <a16:creationId xmlns:a16="http://schemas.microsoft.com/office/drawing/2014/main" id="{4F4D530F-E34C-4D7D-ADB6-FCE8348770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62" name="Freeform 218">
                  <a:extLst>
                    <a:ext uri="{FF2B5EF4-FFF2-40B4-BE49-F238E27FC236}">
                      <a16:creationId xmlns:a16="http://schemas.microsoft.com/office/drawing/2014/main" id="{1C5EF376-2CA8-4390-9FC2-A028754D6D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63" name="Freeform 219">
                  <a:extLst>
                    <a:ext uri="{FF2B5EF4-FFF2-40B4-BE49-F238E27FC236}">
                      <a16:creationId xmlns:a16="http://schemas.microsoft.com/office/drawing/2014/main" id="{B236F3D9-96EC-440E-A391-EC0C9B3D44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64" name="Freeform 220">
                  <a:extLst>
                    <a:ext uri="{FF2B5EF4-FFF2-40B4-BE49-F238E27FC236}">
                      <a16:creationId xmlns:a16="http://schemas.microsoft.com/office/drawing/2014/main" id="{50517910-2D47-47AC-9BB0-BEE986268B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3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</p:grpSp>
          <p:grpSp>
            <p:nvGrpSpPr>
              <p:cNvPr id="25642" name="Group 221">
                <a:extLst>
                  <a:ext uri="{FF2B5EF4-FFF2-40B4-BE49-F238E27FC236}">
                    <a16:creationId xmlns:a16="http://schemas.microsoft.com/office/drawing/2014/main" id="{C27D5DA9-A9E4-4C67-87B7-09BAFA91381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14" y="2773"/>
                <a:ext cx="187" cy="1250"/>
                <a:chOff x="3430" y="2890"/>
                <a:chExt cx="187" cy="1180"/>
              </a:xfrm>
            </p:grpSpPr>
            <p:sp>
              <p:nvSpPr>
                <p:cNvPr id="55" name="AutoShape 222">
                  <a:extLst>
                    <a:ext uri="{FF2B5EF4-FFF2-40B4-BE49-F238E27FC236}">
                      <a16:creationId xmlns:a16="http://schemas.microsoft.com/office/drawing/2014/main" id="{EAA6B4AA-C535-49E4-A3ED-8D603057E3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56" name="Freeform 223">
                  <a:extLst>
                    <a:ext uri="{FF2B5EF4-FFF2-40B4-BE49-F238E27FC236}">
                      <a16:creationId xmlns:a16="http://schemas.microsoft.com/office/drawing/2014/main" id="{F1E6D600-2C7A-4B01-9994-E541957969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57" name="Freeform 224">
                  <a:extLst>
                    <a:ext uri="{FF2B5EF4-FFF2-40B4-BE49-F238E27FC236}">
                      <a16:creationId xmlns:a16="http://schemas.microsoft.com/office/drawing/2014/main" id="{8CE16EEF-39A4-4591-B50D-5A349B7384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58" name="Freeform 225">
                  <a:extLst>
                    <a:ext uri="{FF2B5EF4-FFF2-40B4-BE49-F238E27FC236}">
                      <a16:creationId xmlns:a16="http://schemas.microsoft.com/office/drawing/2014/main" id="{8D3B5618-2441-418C-AFFF-F8D9873125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59" name="Freeform 226">
                  <a:extLst>
                    <a:ext uri="{FF2B5EF4-FFF2-40B4-BE49-F238E27FC236}">
                      <a16:creationId xmlns:a16="http://schemas.microsoft.com/office/drawing/2014/main" id="{ECC58DAE-3F28-414E-9F80-F589438D62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2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</p:grpSp>
          <p:grpSp>
            <p:nvGrpSpPr>
              <p:cNvPr id="25643" name="Group 227">
                <a:extLst>
                  <a:ext uri="{FF2B5EF4-FFF2-40B4-BE49-F238E27FC236}">
                    <a16:creationId xmlns:a16="http://schemas.microsoft.com/office/drawing/2014/main" id="{34E70D6E-F6FC-418F-B0FB-D43BF196FA8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17" y="2775"/>
                <a:ext cx="187" cy="1250"/>
                <a:chOff x="3430" y="2890"/>
                <a:chExt cx="187" cy="1180"/>
              </a:xfrm>
            </p:grpSpPr>
            <p:sp>
              <p:nvSpPr>
                <p:cNvPr id="50" name="AutoShape 228">
                  <a:extLst>
                    <a:ext uri="{FF2B5EF4-FFF2-40B4-BE49-F238E27FC236}">
                      <a16:creationId xmlns:a16="http://schemas.microsoft.com/office/drawing/2014/main" id="{C444D25B-FA04-42C9-811C-89E5CFEA30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51" name="Freeform 229">
                  <a:extLst>
                    <a:ext uri="{FF2B5EF4-FFF2-40B4-BE49-F238E27FC236}">
                      <a16:creationId xmlns:a16="http://schemas.microsoft.com/office/drawing/2014/main" id="{9D6B6832-42C9-4F44-BA9C-DDE00AA035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52" name="Freeform 230">
                  <a:extLst>
                    <a:ext uri="{FF2B5EF4-FFF2-40B4-BE49-F238E27FC236}">
                      <a16:creationId xmlns:a16="http://schemas.microsoft.com/office/drawing/2014/main" id="{5D044106-8377-44E9-A801-66D7384581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53" name="Freeform 231">
                  <a:extLst>
                    <a:ext uri="{FF2B5EF4-FFF2-40B4-BE49-F238E27FC236}">
                      <a16:creationId xmlns:a16="http://schemas.microsoft.com/office/drawing/2014/main" id="{C8A145E1-029A-4E10-AE2E-D67FF7881B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54" name="Freeform 232">
                  <a:extLst>
                    <a:ext uri="{FF2B5EF4-FFF2-40B4-BE49-F238E27FC236}">
                      <a16:creationId xmlns:a16="http://schemas.microsoft.com/office/drawing/2014/main" id="{9C5D1861-24AA-4F8C-B5AD-5C4A76E69E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2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</p:grpSp>
          <p:grpSp>
            <p:nvGrpSpPr>
              <p:cNvPr id="25644" name="Group 234">
                <a:extLst>
                  <a:ext uri="{FF2B5EF4-FFF2-40B4-BE49-F238E27FC236}">
                    <a16:creationId xmlns:a16="http://schemas.microsoft.com/office/drawing/2014/main" id="{69A2D1AF-7C56-431B-8062-7742433D862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30" y="2793"/>
                <a:ext cx="187" cy="1250"/>
                <a:chOff x="3430" y="2890"/>
                <a:chExt cx="187" cy="1180"/>
              </a:xfrm>
            </p:grpSpPr>
            <p:sp>
              <p:nvSpPr>
                <p:cNvPr id="45" name="AutoShape 235">
                  <a:extLst>
                    <a:ext uri="{FF2B5EF4-FFF2-40B4-BE49-F238E27FC236}">
                      <a16:creationId xmlns:a16="http://schemas.microsoft.com/office/drawing/2014/main" id="{4A22ED94-B18B-481A-A33F-7679F2179C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46" name="Freeform 236">
                  <a:extLst>
                    <a:ext uri="{FF2B5EF4-FFF2-40B4-BE49-F238E27FC236}">
                      <a16:creationId xmlns:a16="http://schemas.microsoft.com/office/drawing/2014/main" id="{99CEAD4A-AF5B-4C84-BED4-0DFA1ED9A8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47" name="Freeform 237">
                  <a:extLst>
                    <a:ext uri="{FF2B5EF4-FFF2-40B4-BE49-F238E27FC236}">
                      <a16:creationId xmlns:a16="http://schemas.microsoft.com/office/drawing/2014/main" id="{584B7D13-B635-4F58-873D-9CE828E97C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48" name="Freeform 238">
                  <a:extLst>
                    <a:ext uri="{FF2B5EF4-FFF2-40B4-BE49-F238E27FC236}">
                      <a16:creationId xmlns:a16="http://schemas.microsoft.com/office/drawing/2014/main" id="{95E06FEB-EB59-4D70-A3A0-C2D776017C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49" name="Freeform 239">
                  <a:extLst>
                    <a:ext uri="{FF2B5EF4-FFF2-40B4-BE49-F238E27FC236}">
                      <a16:creationId xmlns:a16="http://schemas.microsoft.com/office/drawing/2014/main" id="{04F20E1F-B684-493B-B890-38BEA733F1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2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</p:grpSp>
          <p:grpSp>
            <p:nvGrpSpPr>
              <p:cNvPr id="25645" name="Group 240">
                <a:extLst>
                  <a:ext uri="{FF2B5EF4-FFF2-40B4-BE49-F238E27FC236}">
                    <a16:creationId xmlns:a16="http://schemas.microsoft.com/office/drawing/2014/main" id="{4460C657-92FA-4541-8464-06962C9DA53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03" y="2871"/>
                <a:ext cx="187" cy="1250"/>
                <a:chOff x="3430" y="2890"/>
                <a:chExt cx="187" cy="1180"/>
              </a:xfrm>
            </p:grpSpPr>
            <p:sp>
              <p:nvSpPr>
                <p:cNvPr id="40" name="AutoShape 241">
                  <a:extLst>
                    <a:ext uri="{FF2B5EF4-FFF2-40B4-BE49-F238E27FC236}">
                      <a16:creationId xmlns:a16="http://schemas.microsoft.com/office/drawing/2014/main" id="{F0A01CEF-0431-492B-A4A9-F82BC742A0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41" name="Freeform 242">
                  <a:extLst>
                    <a:ext uri="{FF2B5EF4-FFF2-40B4-BE49-F238E27FC236}">
                      <a16:creationId xmlns:a16="http://schemas.microsoft.com/office/drawing/2014/main" id="{8EA72FE0-75DC-4CEB-8CCF-C8F26A6FEB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42" name="Freeform 243">
                  <a:extLst>
                    <a:ext uri="{FF2B5EF4-FFF2-40B4-BE49-F238E27FC236}">
                      <a16:creationId xmlns:a16="http://schemas.microsoft.com/office/drawing/2014/main" id="{1BDB72D9-53A5-4FF2-A188-FC8120E305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43" name="Freeform 244">
                  <a:extLst>
                    <a:ext uri="{FF2B5EF4-FFF2-40B4-BE49-F238E27FC236}">
                      <a16:creationId xmlns:a16="http://schemas.microsoft.com/office/drawing/2014/main" id="{B1465084-A581-4C25-B524-30E53F7FF2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44" name="Freeform 245">
                  <a:extLst>
                    <a:ext uri="{FF2B5EF4-FFF2-40B4-BE49-F238E27FC236}">
                      <a16:creationId xmlns:a16="http://schemas.microsoft.com/office/drawing/2014/main" id="{6417FEFF-5420-4DD1-B0E7-FD5DEB4AB3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2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</p:grpSp>
          <p:grpSp>
            <p:nvGrpSpPr>
              <p:cNvPr id="25646" name="Group 246">
                <a:extLst>
                  <a:ext uri="{FF2B5EF4-FFF2-40B4-BE49-F238E27FC236}">
                    <a16:creationId xmlns:a16="http://schemas.microsoft.com/office/drawing/2014/main" id="{3B57EF71-5F86-4A76-92E2-B46B24108C8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01" y="2905"/>
                <a:ext cx="187" cy="1250"/>
                <a:chOff x="3430" y="2890"/>
                <a:chExt cx="187" cy="1180"/>
              </a:xfrm>
            </p:grpSpPr>
            <p:sp>
              <p:nvSpPr>
                <p:cNvPr id="35" name="AutoShape 247">
                  <a:extLst>
                    <a:ext uri="{FF2B5EF4-FFF2-40B4-BE49-F238E27FC236}">
                      <a16:creationId xmlns:a16="http://schemas.microsoft.com/office/drawing/2014/main" id="{B7A1F5ED-F7CC-481E-9B73-34AE09AA94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36" name="Freeform 248">
                  <a:extLst>
                    <a:ext uri="{FF2B5EF4-FFF2-40B4-BE49-F238E27FC236}">
                      <a16:creationId xmlns:a16="http://schemas.microsoft.com/office/drawing/2014/main" id="{E9E81A92-E158-4EED-8A19-F5B9D762C9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37" name="Freeform 249">
                  <a:extLst>
                    <a:ext uri="{FF2B5EF4-FFF2-40B4-BE49-F238E27FC236}">
                      <a16:creationId xmlns:a16="http://schemas.microsoft.com/office/drawing/2014/main" id="{0DA24345-ADAF-4F24-8D1F-5EA602D296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38" name="Freeform 250">
                  <a:extLst>
                    <a:ext uri="{FF2B5EF4-FFF2-40B4-BE49-F238E27FC236}">
                      <a16:creationId xmlns:a16="http://schemas.microsoft.com/office/drawing/2014/main" id="{CBFB1DC5-655B-4C36-A3E3-304306834A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39" name="Freeform 251">
                  <a:extLst>
                    <a:ext uri="{FF2B5EF4-FFF2-40B4-BE49-F238E27FC236}">
                      <a16:creationId xmlns:a16="http://schemas.microsoft.com/office/drawing/2014/main" id="{7D848360-A514-4688-B60A-831D2F40AF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2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</p:grpSp>
          <p:grpSp>
            <p:nvGrpSpPr>
              <p:cNvPr id="25647" name="Group 252">
                <a:extLst>
                  <a:ext uri="{FF2B5EF4-FFF2-40B4-BE49-F238E27FC236}">
                    <a16:creationId xmlns:a16="http://schemas.microsoft.com/office/drawing/2014/main" id="{DD223CA4-A1DE-4050-9BBB-384D314AF00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88" y="2910"/>
                <a:ext cx="187" cy="1250"/>
                <a:chOff x="3430" y="2890"/>
                <a:chExt cx="187" cy="1180"/>
              </a:xfrm>
            </p:grpSpPr>
            <p:sp>
              <p:nvSpPr>
                <p:cNvPr id="30" name="AutoShape 253">
                  <a:extLst>
                    <a:ext uri="{FF2B5EF4-FFF2-40B4-BE49-F238E27FC236}">
                      <a16:creationId xmlns:a16="http://schemas.microsoft.com/office/drawing/2014/main" id="{9D156DF0-02DF-43D7-A02F-C6320339A8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31" name="Freeform 254">
                  <a:extLst>
                    <a:ext uri="{FF2B5EF4-FFF2-40B4-BE49-F238E27FC236}">
                      <a16:creationId xmlns:a16="http://schemas.microsoft.com/office/drawing/2014/main" id="{225EEE33-D413-4986-857B-542E15036B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32" name="Freeform 255">
                  <a:extLst>
                    <a:ext uri="{FF2B5EF4-FFF2-40B4-BE49-F238E27FC236}">
                      <a16:creationId xmlns:a16="http://schemas.microsoft.com/office/drawing/2014/main" id="{F66DFB97-A622-41CB-91A9-AC8B52FBFA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33" name="Freeform 256">
                  <a:extLst>
                    <a:ext uri="{FF2B5EF4-FFF2-40B4-BE49-F238E27FC236}">
                      <a16:creationId xmlns:a16="http://schemas.microsoft.com/office/drawing/2014/main" id="{675A1A1A-141D-4063-AE27-ECB76B3E20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34" name="Freeform 257">
                  <a:extLst>
                    <a:ext uri="{FF2B5EF4-FFF2-40B4-BE49-F238E27FC236}">
                      <a16:creationId xmlns:a16="http://schemas.microsoft.com/office/drawing/2014/main" id="{3EC2E349-BAEB-4643-BD9C-8117DC9024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2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</p:grpSp>
          <p:grpSp>
            <p:nvGrpSpPr>
              <p:cNvPr id="25648" name="Group 258">
                <a:extLst>
                  <a:ext uri="{FF2B5EF4-FFF2-40B4-BE49-F238E27FC236}">
                    <a16:creationId xmlns:a16="http://schemas.microsoft.com/office/drawing/2014/main" id="{2DEA0664-1DAE-4687-BE73-AFBCC1A9127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47" y="2901"/>
                <a:ext cx="187" cy="1250"/>
                <a:chOff x="3430" y="2890"/>
                <a:chExt cx="187" cy="1180"/>
              </a:xfrm>
            </p:grpSpPr>
            <p:sp>
              <p:nvSpPr>
                <p:cNvPr id="25" name="AutoShape 259">
                  <a:extLst>
                    <a:ext uri="{FF2B5EF4-FFF2-40B4-BE49-F238E27FC236}">
                      <a16:creationId xmlns:a16="http://schemas.microsoft.com/office/drawing/2014/main" id="{FED45C5E-4511-4CAD-99D3-85E5774CE3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3" y="3117"/>
                  <a:ext cx="64" cy="720"/>
                </a:xfrm>
                <a:prstGeom prst="can">
                  <a:avLst>
                    <a:gd name="adj" fmla="val 37500"/>
                  </a:avLst>
                </a:prstGeom>
                <a:solidFill>
                  <a:srgbClr val="DDDDDD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127000" dist="38099" dir="2640022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26" name="Freeform 260">
                  <a:extLst>
                    <a:ext uri="{FF2B5EF4-FFF2-40B4-BE49-F238E27FC236}">
                      <a16:creationId xmlns:a16="http://schemas.microsoft.com/office/drawing/2014/main" id="{342782DF-131F-416E-AE43-156042E374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0" y="2896"/>
                  <a:ext cx="97" cy="115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27" name="Freeform 261">
                  <a:extLst>
                    <a:ext uri="{FF2B5EF4-FFF2-40B4-BE49-F238E27FC236}">
                      <a16:creationId xmlns:a16="http://schemas.microsoft.com/office/drawing/2014/main" id="{43357DC0-A883-4564-9699-5FED2B5F29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0" y="2890"/>
                  <a:ext cx="27" cy="1177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28" name="Freeform 262">
                  <a:extLst>
                    <a:ext uri="{FF2B5EF4-FFF2-40B4-BE49-F238E27FC236}">
                      <a16:creationId xmlns:a16="http://schemas.microsoft.com/office/drawing/2014/main" id="{F42E93F5-53EB-49EE-B4E1-A756032B4B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2896"/>
                  <a:ext cx="30" cy="1174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sp>
              <p:nvSpPr>
                <p:cNvPr id="29" name="Freeform 263">
                  <a:extLst>
                    <a:ext uri="{FF2B5EF4-FFF2-40B4-BE49-F238E27FC236}">
                      <a16:creationId xmlns:a16="http://schemas.microsoft.com/office/drawing/2014/main" id="{830D4114-3182-4B9A-9DE3-B5D4E2E787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532" y="2901"/>
                  <a:ext cx="85" cy="1138"/>
                </a:xfrm>
                <a:custGeom>
                  <a:avLst/>
                  <a:gdLst>
                    <a:gd name="T0" fmla="*/ 2 w 97"/>
                    <a:gd name="T1" fmla="*/ 1158 h 1158"/>
                    <a:gd name="T2" fmla="*/ 10 w 97"/>
                    <a:gd name="T3" fmla="*/ 1072 h 1158"/>
                    <a:gd name="T4" fmla="*/ 61 w 97"/>
                    <a:gd name="T5" fmla="*/ 1000 h 1158"/>
                    <a:gd name="T6" fmla="*/ 87 w 97"/>
                    <a:gd name="T7" fmla="*/ 822 h 1158"/>
                    <a:gd name="T8" fmla="*/ 87 w 97"/>
                    <a:gd name="T9" fmla="*/ 299 h 1158"/>
                    <a:gd name="T10" fmla="*/ 26 w 97"/>
                    <a:gd name="T11" fmla="*/ 139 h 1158"/>
                    <a:gd name="T12" fmla="*/ 13 w 97"/>
                    <a:gd name="T13" fmla="*/ 0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158">
                      <a:moveTo>
                        <a:pt x="2" y="1158"/>
                      </a:moveTo>
                      <a:cubicBezTo>
                        <a:pt x="3" y="1144"/>
                        <a:pt x="0" y="1098"/>
                        <a:pt x="10" y="1072"/>
                      </a:cubicBezTo>
                      <a:cubicBezTo>
                        <a:pt x="20" y="1046"/>
                        <a:pt x="48" y="1042"/>
                        <a:pt x="61" y="1000"/>
                      </a:cubicBezTo>
                      <a:cubicBezTo>
                        <a:pt x="74" y="958"/>
                        <a:pt x="83" y="939"/>
                        <a:pt x="87" y="822"/>
                      </a:cubicBezTo>
                      <a:cubicBezTo>
                        <a:pt x="91" y="705"/>
                        <a:pt x="97" y="413"/>
                        <a:pt x="87" y="299"/>
                      </a:cubicBezTo>
                      <a:cubicBezTo>
                        <a:pt x="77" y="185"/>
                        <a:pt x="38" y="189"/>
                        <a:pt x="26" y="139"/>
                      </a:cubicBezTo>
                      <a:cubicBezTo>
                        <a:pt x="14" y="89"/>
                        <a:pt x="16" y="29"/>
                        <a:pt x="13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0000FF"/>
                  </a:solidFill>
                  <a:prstDash val="solid"/>
                  <a:round/>
                  <a:headEnd/>
                  <a:tailEnd type="triangl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</p:grpSp>
          <p:sp>
            <p:nvSpPr>
              <p:cNvPr id="24" name="AutoShape 166">
                <a:extLst>
                  <a:ext uri="{FF2B5EF4-FFF2-40B4-BE49-F238E27FC236}">
                    <a16:creationId xmlns:a16="http://schemas.microsoft.com/office/drawing/2014/main" id="{DA702D38-0B67-4621-ADEE-21B81B9BD5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3" y="2976"/>
                <a:ext cx="1248" cy="1008"/>
              </a:xfrm>
              <a:prstGeom prst="can">
                <a:avLst>
                  <a:gd name="adj" fmla="val 25000"/>
                </a:avLst>
              </a:prstGeom>
              <a:solidFill>
                <a:srgbClr val="FF6666">
                  <a:alpha val="34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grpSp>
          <p:nvGrpSpPr>
            <p:cNvPr id="25614" name="Group 265">
              <a:extLst>
                <a:ext uri="{FF2B5EF4-FFF2-40B4-BE49-F238E27FC236}">
                  <a16:creationId xmlns:a16="http://schemas.microsoft.com/office/drawing/2014/main" id="{4EFB4596-935E-4709-A086-8DBA107345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763" y="4090988"/>
              <a:ext cx="2511425" cy="2225675"/>
              <a:chOff x="3360" y="1171"/>
              <a:chExt cx="1248" cy="1402"/>
            </a:xfrm>
          </p:grpSpPr>
          <p:sp>
            <p:nvSpPr>
              <p:cNvPr id="76" name="AutoShape 155">
                <a:extLst>
                  <a:ext uri="{FF2B5EF4-FFF2-40B4-BE49-F238E27FC236}">
                    <a16:creationId xmlns:a16="http://schemas.microsoft.com/office/drawing/2014/main" id="{C184AB9B-6162-430F-9945-A478AF2313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6" y="1390"/>
                <a:ext cx="1056" cy="816"/>
              </a:xfrm>
              <a:prstGeom prst="can">
                <a:avLst>
                  <a:gd name="adj" fmla="val 25000"/>
                </a:avLst>
              </a:prstGeom>
              <a:solidFill>
                <a:srgbClr val="FF66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77" name="AutoShape 154">
                <a:extLst>
                  <a:ext uri="{FF2B5EF4-FFF2-40B4-BE49-F238E27FC236}">
                    <a16:creationId xmlns:a16="http://schemas.microsoft.com/office/drawing/2014/main" id="{BAF1D6CA-13F7-4CFA-BE6C-579E41E059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294"/>
                <a:ext cx="1248" cy="1008"/>
              </a:xfrm>
              <a:prstGeom prst="can">
                <a:avLst>
                  <a:gd name="adj" fmla="val 25000"/>
                </a:avLst>
              </a:prstGeom>
              <a:solidFill>
                <a:srgbClr val="C0C0C0">
                  <a:alpha val="34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grpSp>
            <p:nvGrpSpPr>
              <p:cNvPr id="25619" name="Group 203">
                <a:extLst>
                  <a:ext uri="{FF2B5EF4-FFF2-40B4-BE49-F238E27FC236}">
                    <a16:creationId xmlns:a16="http://schemas.microsoft.com/office/drawing/2014/main" id="{D20626FE-BC65-44B2-83BE-2D52B2DE1B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07" y="1171"/>
                <a:ext cx="1174" cy="1402"/>
                <a:chOff x="3611" y="1427"/>
                <a:chExt cx="728" cy="911"/>
              </a:xfrm>
            </p:grpSpPr>
            <p:grpSp>
              <p:nvGrpSpPr>
                <p:cNvPr id="25620" name="Group 183">
                  <a:extLst>
                    <a:ext uri="{FF2B5EF4-FFF2-40B4-BE49-F238E27FC236}">
                      <a16:creationId xmlns:a16="http://schemas.microsoft.com/office/drawing/2014/main" id="{AEED844C-7C2B-405D-ABAD-41C00D4FFF6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11" y="1427"/>
                  <a:ext cx="186" cy="879"/>
                  <a:chOff x="382" y="2270"/>
                  <a:chExt cx="186" cy="879"/>
                </a:xfrm>
              </p:grpSpPr>
              <p:grpSp>
                <p:nvGrpSpPr>
                  <p:cNvPr id="25636" name="Group 184">
                    <a:extLst>
                      <a:ext uri="{FF2B5EF4-FFF2-40B4-BE49-F238E27FC236}">
                        <a16:creationId xmlns:a16="http://schemas.microsoft.com/office/drawing/2014/main" id="{69649A5F-8FDA-41A2-8689-8133C5EF61F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82" y="2414"/>
                    <a:ext cx="186" cy="735"/>
                    <a:chOff x="382" y="2414"/>
                    <a:chExt cx="186" cy="735"/>
                  </a:xfrm>
                </p:grpSpPr>
                <p:sp>
                  <p:nvSpPr>
                    <p:cNvPr id="97" name="Line 185">
                      <a:extLst>
                        <a:ext uri="{FF2B5EF4-FFF2-40B4-BE49-F238E27FC236}">
                          <a16:creationId xmlns:a16="http://schemas.microsoft.com/office/drawing/2014/main" id="{8128121F-D1EB-41B1-B098-60C158EAFE9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63" y="2987"/>
                      <a:ext cx="2" cy="16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 type="none" w="sm" len="lg"/>
                      <a:tailEnd type="none" w="sm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eaLnBrk="1" hangingPunct="1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8" name="Freeform 186">
                      <a:extLst>
                        <a:ext uri="{FF2B5EF4-FFF2-40B4-BE49-F238E27FC236}">
                          <a16:creationId xmlns:a16="http://schemas.microsoft.com/office/drawing/2014/main" id="{2B4249E4-07A2-485C-A002-9206C6B8EA9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82" y="2414"/>
                      <a:ext cx="186" cy="582"/>
                    </a:xfrm>
                    <a:custGeom>
                      <a:avLst/>
                      <a:gdLst>
                        <a:gd name="T0" fmla="*/ 123 w 125"/>
                        <a:gd name="T1" fmla="*/ 587 h 587"/>
                        <a:gd name="T2" fmla="*/ 109 w 125"/>
                        <a:gd name="T3" fmla="*/ 510 h 587"/>
                        <a:gd name="T4" fmla="*/ 24 w 125"/>
                        <a:gd name="T5" fmla="*/ 459 h 587"/>
                        <a:gd name="T6" fmla="*/ 13 w 125"/>
                        <a:gd name="T7" fmla="*/ 131 h 587"/>
                        <a:gd name="T8" fmla="*/ 104 w 125"/>
                        <a:gd name="T9" fmla="*/ 78 h 587"/>
                        <a:gd name="T10" fmla="*/ 117 w 125"/>
                        <a:gd name="T11" fmla="*/ 0 h 5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5" h="587">
                          <a:moveTo>
                            <a:pt x="123" y="587"/>
                          </a:moveTo>
                          <a:cubicBezTo>
                            <a:pt x="121" y="574"/>
                            <a:pt x="125" y="531"/>
                            <a:pt x="109" y="510"/>
                          </a:cubicBezTo>
                          <a:cubicBezTo>
                            <a:pt x="93" y="489"/>
                            <a:pt x="40" y="522"/>
                            <a:pt x="24" y="459"/>
                          </a:cubicBezTo>
                          <a:cubicBezTo>
                            <a:pt x="8" y="396"/>
                            <a:pt x="0" y="194"/>
                            <a:pt x="13" y="131"/>
                          </a:cubicBezTo>
                          <a:cubicBezTo>
                            <a:pt x="26" y="68"/>
                            <a:pt x="87" y="100"/>
                            <a:pt x="104" y="78"/>
                          </a:cubicBezTo>
                          <a:cubicBezTo>
                            <a:pt x="121" y="56"/>
                            <a:pt x="114" y="16"/>
                            <a:pt x="117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eaLnBrk="1" hangingPunct="1"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96" name="Line 187">
                    <a:extLst>
                      <a:ext uri="{FF2B5EF4-FFF2-40B4-BE49-F238E27FC236}">
                        <a16:creationId xmlns:a16="http://schemas.microsoft.com/office/drawing/2014/main" id="{80FFDCFA-6F92-4C96-BAF4-2B99863539F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56" y="2270"/>
                    <a:ext cx="2" cy="147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5621" name="Group 188">
                  <a:extLst>
                    <a:ext uri="{FF2B5EF4-FFF2-40B4-BE49-F238E27FC236}">
                      <a16:creationId xmlns:a16="http://schemas.microsoft.com/office/drawing/2014/main" id="{6FD4148C-29E9-4967-ADAD-4248A2B31E4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803" y="1459"/>
                  <a:ext cx="125" cy="879"/>
                  <a:chOff x="558" y="2290"/>
                  <a:chExt cx="125" cy="879"/>
                </a:xfrm>
              </p:grpSpPr>
              <p:sp>
                <p:nvSpPr>
                  <p:cNvPr id="91" name="Line 189">
                    <a:extLst>
                      <a:ext uri="{FF2B5EF4-FFF2-40B4-BE49-F238E27FC236}">
                        <a16:creationId xmlns:a16="http://schemas.microsoft.com/office/drawing/2014/main" id="{CBD8EEED-27CB-428C-A6D7-C585F918CCE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74" y="2290"/>
                    <a:ext cx="2" cy="147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defRPr/>
                    </a:pPr>
                    <a:endParaRPr lang="en-US"/>
                  </a:p>
                </p:txBody>
              </p:sp>
              <p:grpSp>
                <p:nvGrpSpPr>
                  <p:cNvPr id="25633" name="Group 190">
                    <a:extLst>
                      <a:ext uri="{FF2B5EF4-FFF2-40B4-BE49-F238E27FC236}">
                        <a16:creationId xmlns:a16="http://schemas.microsoft.com/office/drawing/2014/main" id="{F1565B3F-5771-4F36-AF4D-A19A7F6E5BC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58" y="2434"/>
                    <a:ext cx="125" cy="735"/>
                    <a:chOff x="558" y="2434"/>
                    <a:chExt cx="125" cy="735"/>
                  </a:xfrm>
                </p:grpSpPr>
                <p:sp>
                  <p:nvSpPr>
                    <p:cNvPr id="93" name="Line 191">
                      <a:extLst>
                        <a:ext uri="{FF2B5EF4-FFF2-40B4-BE49-F238E27FC236}">
                          <a16:creationId xmlns:a16="http://schemas.microsoft.com/office/drawing/2014/main" id="{FD105513-CC37-4C7F-BB9D-B668B6D65E7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679" y="3007"/>
                      <a:ext cx="1" cy="16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 type="none" w="sm" len="lg"/>
                      <a:tailEnd type="none" w="sm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eaLnBrk="1" hangingPunct="1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4" name="Freeform 192">
                      <a:extLst>
                        <a:ext uri="{FF2B5EF4-FFF2-40B4-BE49-F238E27FC236}">
                          <a16:creationId xmlns:a16="http://schemas.microsoft.com/office/drawing/2014/main" id="{90457B8B-15A5-4B7F-B867-F2AA7F3CA6D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58" y="2434"/>
                      <a:ext cx="125" cy="582"/>
                    </a:xfrm>
                    <a:custGeom>
                      <a:avLst/>
                      <a:gdLst>
                        <a:gd name="T0" fmla="*/ 123 w 125"/>
                        <a:gd name="T1" fmla="*/ 587 h 587"/>
                        <a:gd name="T2" fmla="*/ 109 w 125"/>
                        <a:gd name="T3" fmla="*/ 510 h 587"/>
                        <a:gd name="T4" fmla="*/ 24 w 125"/>
                        <a:gd name="T5" fmla="*/ 459 h 587"/>
                        <a:gd name="T6" fmla="*/ 13 w 125"/>
                        <a:gd name="T7" fmla="*/ 131 h 587"/>
                        <a:gd name="T8" fmla="*/ 104 w 125"/>
                        <a:gd name="T9" fmla="*/ 78 h 587"/>
                        <a:gd name="T10" fmla="*/ 117 w 125"/>
                        <a:gd name="T11" fmla="*/ 0 h 5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5" h="587">
                          <a:moveTo>
                            <a:pt x="123" y="587"/>
                          </a:moveTo>
                          <a:cubicBezTo>
                            <a:pt x="121" y="574"/>
                            <a:pt x="125" y="531"/>
                            <a:pt x="109" y="510"/>
                          </a:cubicBezTo>
                          <a:cubicBezTo>
                            <a:pt x="93" y="489"/>
                            <a:pt x="40" y="522"/>
                            <a:pt x="24" y="459"/>
                          </a:cubicBezTo>
                          <a:cubicBezTo>
                            <a:pt x="8" y="396"/>
                            <a:pt x="0" y="194"/>
                            <a:pt x="13" y="131"/>
                          </a:cubicBezTo>
                          <a:cubicBezTo>
                            <a:pt x="26" y="68"/>
                            <a:pt x="87" y="100"/>
                            <a:pt x="104" y="78"/>
                          </a:cubicBezTo>
                          <a:cubicBezTo>
                            <a:pt x="121" y="56"/>
                            <a:pt x="114" y="16"/>
                            <a:pt x="117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eaLnBrk="1" hangingPunct="1">
                        <a:defRPr/>
                      </a:pPr>
                      <a:endParaRPr lang="en-US"/>
                    </a:p>
                  </p:txBody>
                </p:sp>
              </p:grpSp>
            </p:grpSp>
            <p:grpSp>
              <p:nvGrpSpPr>
                <p:cNvPr id="25622" name="Group 193">
                  <a:extLst>
                    <a:ext uri="{FF2B5EF4-FFF2-40B4-BE49-F238E27FC236}">
                      <a16:creationId xmlns:a16="http://schemas.microsoft.com/office/drawing/2014/main" id="{B7EF9C0B-EDC7-4F52-B851-7071B927838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4153" y="1439"/>
                  <a:ext cx="186" cy="879"/>
                  <a:chOff x="382" y="2270"/>
                  <a:chExt cx="186" cy="879"/>
                </a:xfrm>
              </p:grpSpPr>
              <p:grpSp>
                <p:nvGrpSpPr>
                  <p:cNvPr id="25628" name="Group 194">
                    <a:extLst>
                      <a:ext uri="{FF2B5EF4-FFF2-40B4-BE49-F238E27FC236}">
                        <a16:creationId xmlns:a16="http://schemas.microsoft.com/office/drawing/2014/main" id="{2C58BAD3-4AA3-4216-B524-873DDDBE51B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82" y="2414"/>
                    <a:ext cx="186" cy="735"/>
                    <a:chOff x="382" y="2414"/>
                    <a:chExt cx="186" cy="735"/>
                  </a:xfrm>
                </p:grpSpPr>
                <p:sp>
                  <p:nvSpPr>
                    <p:cNvPr id="89" name="Line 195">
                      <a:extLst>
                        <a:ext uri="{FF2B5EF4-FFF2-40B4-BE49-F238E27FC236}">
                          <a16:creationId xmlns:a16="http://schemas.microsoft.com/office/drawing/2014/main" id="{113C8689-28FA-4AC7-A599-00B6BC24FD6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63" y="2987"/>
                      <a:ext cx="2" cy="16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 type="none" w="sm" len="lg"/>
                      <a:tailEnd type="none" w="sm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eaLnBrk="1" hangingPunct="1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0" name="Freeform 196">
                      <a:extLst>
                        <a:ext uri="{FF2B5EF4-FFF2-40B4-BE49-F238E27FC236}">
                          <a16:creationId xmlns:a16="http://schemas.microsoft.com/office/drawing/2014/main" id="{1B92BED6-4331-4CDA-8A7F-3DEC4E62FE3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82" y="2414"/>
                      <a:ext cx="186" cy="582"/>
                    </a:xfrm>
                    <a:custGeom>
                      <a:avLst/>
                      <a:gdLst>
                        <a:gd name="T0" fmla="*/ 123 w 125"/>
                        <a:gd name="T1" fmla="*/ 587 h 587"/>
                        <a:gd name="T2" fmla="*/ 109 w 125"/>
                        <a:gd name="T3" fmla="*/ 510 h 587"/>
                        <a:gd name="T4" fmla="*/ 24 w 125"/>
                        <a:gd name="T5" fmla="*/ 459 h 587"/>
                        <a:gd name="T6" fmla="*/ 13 w 125"/>
                        <a:gd name="T7" fmla="*/ 131 h 587"/>
                        <a:gd name="T8" fmla="*/ 104 w 125"/>
                        <a:gd name="T9" fmla="*/ 78 h 587"/>
                        <a:gd name="T10" fmla="*/ 117 w 125"/>
                        <a:gd name="T11" fmla="*/ 0 h 5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5" h="587">
                          <a:moveTo>
                            <a:pt x="123" y="587"/>
                          </a:moveTo>
                          <a:cubicBezTo>
                            <a:pt x="121" y="574"/>
                            <a:pt x="125" y="531"/>
                            <a:pt x="109" y="510"/>
                          </a:cubicBezTo>
                          <a:cubicBezTo>
                            <a:pt x="93" y="489"/>
                            <a:pt x="40" y="522"/>
                            <a:pt x="24" y="459"/>
                          </a:cubicBezTo>
                          <a:cubicBezTo>
                            <a:pt x="8" y="396"/>
                            <a:pt x="0" y="194"/>
                            <a:pt x="13" y="131"/>
                          </a:cubicBezTo>
                          <a:cubicBezTo>
                            <a:pt x="26" y="68"/>
                            <a:pt x="87" y="100"/>
                            <a:pt x="104" y="78"/>
                          </a:cubicBezTo>
                          <a:cubicBezTo>
                            <a:pt x="121" y="56"/>
                            <a:pt x="114" y="16"/>
                            <a:pt x="117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eaLnBrk="1" hangingPunct="1"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88" name="Line 197">
                    <a:extLst>
                      <a:ext uri="{FF2B5EF4-FFF2-40B4-BE49-F238E27FC236}">
                        <a16:creationId xmlns:a16="http://schemas.microsoft.com/office/drawing/2014/main" id="{7AEACA47-0551-4FD0-8D25-1CA9D09BA56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56" y="2270"/>
                    <a:ext cx="2" cy="147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5623" name="Group 198">
                  <a:extLst>
                    <a:ext uri="{FF2B5EF4-FFF2-40B4-BE49-F238E27FC236}">
                      <a16:creationId xmlns:a16="http://schemas.microsoft.com/office/drawing/2014/main" id="{C690C410-7224-4178-A51B-538343CEF53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4017" y="1453"/>
                  <a:ext cx="125" cy="879"/>
                  <a:chOff x="558" y="2290"/>
                  <a:chExt cx="125" cy="879"/>
                </a:xfrm>
              </p:grpSpPr>
              <p:sp>
                <p:nvSpPr>
                  <p:cNvPr id="83" name="Line 199">
                    <a:extLst>
                      <a:ext uri="{FF2B5EF4-FFF2-40B4-BE49-F238E27FC236}">
                        <a16:creationId xmlns:a16="http://schemas.microsoft.com/office/drawing/2014/main" id="{BC6C95A0-D5EB-44C6-8B11-3608F7267F4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74" y="2290"/>
                    <a:ext cx="2" cy="147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triangl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defRPr/>
                    </a:pPr>
                    <a:endParaRPr lang="en-US"/>
                  </a:p>
                </p:txBody>
              </p:sp>
              <p:grpSp>
                <p:nvGrpSpPr>
                  <p:cNvPr id="25625" name="Group 200">
                    <a:extLst>
                      <a:ext uri="{FF2B5EF4-FFF2-40B4-BE49-F238E27FC236}">
                        <a16:creationId xmlns:a16="http://schemas.microsoft.com/office/drawing/2014/main" id="{19FDA342-A960-4852-B3B2-27DF5BBCCF2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58" y="2434"/>
                    <a:ext cx="125" cy="735"/>
                    <a:chOff x="558" y="2434"/>
                    <a:chExt cx="125" cy="735"/>
                  </a:xfrm>
                </p:grpSpPr>
                <p:sp>
                  <p:nvSpPr>
                    <p:cNvPr id="85" name="Line 201">
                      <a:extLst>
                        <a:ext uri="{FF2B5EF4-FFF2-40B4-BE49-F238E27FC236}">
                          <a16:creationId xmlns:a16="http://schemas.microsoft.com/office/drawing/2014/main" id="{79131974-86FA-4473-ABC5-0A89F21C071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679" y="3007"/>
                      <a:ext cx="1" cy="162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 type="none" w="sm" len="lg"/>
                      <a:tailEnd type="none" w="sm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pPr eaLnBrk="1" hangingPunct="1"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86" name="Freeform 202">
                      <a:extLst>
                        <a:ext uri="{FF2B5EF4-FFF2-40B4-BE49-F238E27FC236}">
                          <a16:creationId xmlns:a16="http://schemas.microsoft.com/office/drawing/2014/main" id="{CB107F99-C109-4E42-AC24-FADDDF458F9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58" y="2434"/>
                      <a:ext cx="125" cy="582"/>
                    </a:xfrm>
                    <a:custGeom>
                      <a:avLst/>
                      <a:gdLst>
                        <a:gd name="T0" fmla="*/ 123 w 125"/>
                        <a:gd name="T1" fmla="*/ 587 h 587"/>
                        <a:gd name="T2" fmla="*/ 109 w 125"/>
                        <a:gd name="T3" fmla="*/ 510 h 587"/>
                        <a:gd name="T4" fmla="*/ 24 w 125"/>
                        <a:gd name="T5" fmla="*/ 459 h 587"/>
                        <a:gd name="T6" fmla="*/ 13 w 125"/>
                        <a:gd name="T7" fmla="*/ 131 h 587"/>
                        <a:gd name="T8" fmla="*/ 104 w 125"/>
                        <a:gd name="T9" fmla="*/ 78 h 587"/>
                        <a:gd name="T10" fmla="*/ 117 w 125"/>
                        <a:gd name="T11" fmla="*/ 0 h 5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125" h="587">
                          <a:moveTo>
                            <a:pt x="123" y="587"/>
                          </a:moveTo>
                          <a:cubicBezTo>
                            <a:pt x="121" y="574"/>
                            <a:pt x="125" y="531"/>
                            <a:pt x="109" y="510"/>
                          </a:cubicBezTo>
                          <a:cubicBezTo>
                            <a:pt x="93" y="489"/>
                            <a:pt x="40" y="522"/>
                            <a:pt x="24" y="459"/>
                          </a:cubicBezTo>
                          <a:cubicBezTo>
                            <a:pt x="8" y="396"/>
                            <a:pt x="0" y="194"/>
                            <a:pt x="13" y="131"/>
                          </a:cubicBezTo>
                          <a:cubicBezTo>
                            <a:pt x="26" y="68"/>
                            <a:pt x="87" y="100"/>
                            <a:pt x="104" y="78"/>
                          </a:cubicBezTo>
                          <a:cubicBezTo>
                            <a:pt x="121" y="56"/>
                            <a:pt x="114" y="16"/>
                            <a:pt x="117" y="0"/>
                          </a:cubicBezTo>
                        </a:path>
                      </a:pathLst>
                    </a:custGeom>
                    <a:noFill/>
                    <a:ln w="9525" cap="flat" cmpd="sng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eaLnBrk="1" hangingPunct="1">
                        <a:defRPr/>
                      </a:pPr>
                      <a:endParaRPr lang="en-US"/>
                    </a:p>
                  </p:txBody>
                </p:sp>
              </p:grpSp>
            </p:grpSp>
          </p:grpSp>
        </p:grpSp>
        <p:sp>
          <p:nvSpPr>
            <p:cNvPr id="25615" name="Text Box 7">
              <a:extLst>
                <a:ext uri="{FF2B5EF4-FFF2-40B4-BE49-F238E27FC236}">
                  <a16:creationId xmlns:a16="http://schemas.microsoft.com/office/drawing/2014/main" id="{2FC0E1FB-F33C-4F77-932E-151EA86571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4000" y="5951538"/>
              <a:ext cx="801688" cy="27781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60000"/>
                <a:buBlip>
                  <a:blip r:embed="rId2"/>
                </a:buBlip>
                <a:defRPr sz="2400">
                  <a:solidFill>
                    <a:schemeClr val="tx2"/>
                  </a:solidFill>
                  <a:latin typeface="Book Antiqua" panose="02040602050305030304" pitchFamily="18" charset="0"/>
                </a:defRPr>
              </a:lvl1pPr>
              <a:lvl2pPr marL="742950" indent="-285750">
                <a:spcBef>
                  <a:spcPct val="20000"/>
                </a:spcBef>
                <a:buSzPct val="60000"/>
                <a:buBlip>
                  <a:blip r:embed="rId3"/>
                </a:buBlip>
                <a:defRPr sz="2000">
                  <a:solidFill>
                    <a:schemeClr val="tx2"/>
                  </a:solidFill>
                  <a:latin typeface="Book Antiqua" panose="02040602050305030304" pitchFamily="18" charset="0"/>
                </a:defRPr>
              </a:lvl2pPr>
              <a:lvl3pPr marL="1143000" indent="-228600">
                <a:spcBef>
                  <a:spcPct val="20000"/>
                </a:spcBef>
                <a:buSzPct val="60000"/>
                <a:buBlip>
                  <a:blip r:embed="rId4"/>
                </a:buBlip>
                <a:defRPr>
                  <a:solidFill>
                    <a:schemeClr val="tx2"/>
                  </a:solidFill>
                  <a:latin typeface="Book Antiqua" panose="02040602050305030304" pitchFamily="18" charset="0"/>
                </a:defRPr>
              </a:lvl3pPr>
              <a:lvl4pPr marL="1600200" indent="-228600">
                <a:spcBef>
                  <a:spcPct val="20000"/>
                </a:spcBef>
                <a:buSzPct val="60000"/>
                <a:buBlip>
                  <a:blip r:embed="rId5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4pPr>
              <a:lvl5pPr marL="2057400" indent="-228600">
                <a:spcBef>
                  <a:spcPct val="20000"/>
                </a:spcBef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1200" b="1" i="1">
                  <a:solidFill>
                    <a:srgbClr val="FF0000"/>
                  </a:solidFill>
                </a:rPr>
                <a:t>B</a:t>
              </a:r>
              <a:r>
                <a:rPr lang="en-US" altLang="en-US" sz="1200" b="1" i="1">
                  <a:solidFill>
                    <a:srgbClr val="FF0000"/>
                  </a:solidFill>
                  <a:ea typeface="ＭＳ Ｐゴシック" panose="020B0600070205080204" pitchFamily="34" charset="-128"/>
                </a:rPr>
                <a:t>&lt;</a:t>
              </a:r>
              <a:r>
                <a:rPr lang="en-US" altLang="en-US" sz="1200" b="1" i="1">
                  <a:solidFill>
                    <a:srgbClr val="FF0000"/>
                  </a:solidFill>
                </a:rPr>
                <a:t>B</a:t>
              </a:r>
              <a:r>
                <a:rPr lang="en-US" altLang="en-US" sz="1200" b="1" i="1" baseline="-25000">
                  <a:solidFill>
                    <a:srgbClr val="FF0000"/>
                  </a:solidFill>
                </a:rPr>
                <a:t>c1</a:t>
              </a:r>
              <a:endParaRPr lang="en-US" altLang="en-US" sz="1200" b="1" i="1">
                <a:solidFill>
                  <a:srgbClr val="FF0000"/>
                </a:solidFill>
                <a:ea typeface="ＭＳ Ｐゴシック" panose="020B0600070205080204" pitchFamily="34" charset="-128"/>
              </a:endParaRPr>
            </a:p>
          </p:txBody>
        </p:sp>
        <p:sp>
          <p:nvSpPr>
            <p:cNvPr id="25616" name="Text Box 7">
              <a:extLst>
                <a:ext uri="{FF2B5EF4-FFF2-40B4-BE49-F238E27FC236}">
                  <a16:creationId xmlns:a16="http://schemas.microsoft.com/office/drawing/2014/main" id="{5C816779-5630-46BC-B8B1-B140A00FEB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08313" y="5972175"/>
              <a:ext cx="1030287" cy="27622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60000"/>
                <a:buBlip>
                  <a:blip r:embed="rId2"/>
                </a:buBlip>
                <a:defRPr sz="2400">
                  <a:solidFill>
                    <a:schemeClr val="tx2"/>
                  </a:solidFill>
                  <a:latin typeface="Book Antiqua" panose="02040602050305030304" pitchFamily="18" charset="0"/>
                </a:defRPr>
              </a:lvl1pPr>
              <a:lvl2pPr marL="742950" indent="-285750">
                <a:spcBef>
                  <a:spcPct val="20000"/>
                </a:spcBef>
                <a:buSzPct val="60000"/>
                <a:buBlip>
                  <a:blip r:embed="rId3"/>
                </a:buBlip>
                <a:defRPr sz="2000">
                  <a:solidFill>
                    <a:schemeClr val="tx2"/>
                  </a:solidFill>
                  <a:latin typeface="Book Antiqua" panose="02040602050305030304" pitchFamily="18" charset="0"/>
                </a:defRPr>
              </a:lvl2pPr>
              <a:lvl3pPr marL="1143000" indent="-228600">
                <a:spcBef>
                  <a:spcPct val="20000"/>
                </a:spcBef>
                <a:buSzPct val="60000"/>
                <a:buBlip>
                  <a:blip r:embed="rId4"/>
                </a:buBlip>
                <a:defRPr>
                  <a:solidFill>
                    <a:schemeClr val="tx2"/>
                  </a:solidFill>
                  <a:latin typeface="Book Antiqua" panose="02040602050305030304" pitchFamily="18" charset="0"/>
                </a:defRPr>
              </a:lvl3pPr>
              <a:lvl4pPr marL="1600200" indent="-228600">
                <a:spcBef>
                  <a:spcPct val="20000"/>
                </a:spcBef>
                <a:buSzPct val="60000"/>
                <a:buBlip>
                  <a:blip r:embed="rId5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4pPr>
              <a:lvl5pPr marL="2057400" indent="-228600">
                <a:spcBef>
                  <a:spcPct val="20000"/>
                </a:spcBef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1200" b="1" i="1">
                  <a:solidFill>
                    <a:srgbClr val="FF0000"/>
                  </a:solidFill>
                </a:rPr>
                <a:t>B</a:t>
              </a:r>
              <a:r>
                <a:rPr lang="en-US" altLang="en-US" sz="1200" b="1" i="1" baseline="-25000">
                  <a:solidFill>
                    <a:srgbClr val="FF0000"/>
                  </a:solidFill>
                </a:rPr>
                <a:t>c1</a:t>
              </a:r>
              <a:r>
                <a:rPr lang="en-US" altLang="en-US" sz="1200" b="1" i="1">
                  <a:solidFill>
                    <a:srgbClr val="FF0000"/>
                  </a:solidFill>
                </a:rPr>
                <a:t>&lt;B</a:t>
              </a:r>
              <a:r>
                <a:rPr lang="en-US" altLang="en-US" sz="1200" b="1" i="1">
                  <a:solidFill>
                    <a:srgbClr val="FF0000"/>
                  </a:solidFill>
                  <a:ea typeface="ＭＳ Ｐゴシック" panose="020B0600070205080204" pitchFamily="34" charset="-128"/>
                </a:rPr>
                <a:t>&lt;</a:t>
              </a:r>
              <a:r>
                <a:rPr lang="en-US" altLang="en-US" sz="1200" b="1" i="1">
                  <a:solidFill>
                    <a:srgbClr val="FF0000"/>
                  </a:solidFill>
                </a:rPr>
                <a:t>B</a:t>
              </a:r>
              <a:r>
                <a:rPr lang="en-US" altLang="en-US" sz="1200" b="1" i="1" baseline="-25000">
                  <a:solidFill>
                    <a:srgbClr val="FF0000"/>
                  </a:solidFill>
                </a:rPr>
                <a:t>c2</a:t>
              </a:r>
              <a:endParaRPr lang="en-US" altLang="en-US" sz="1200" b="1" i="1">
                <a:solidFill>
                  <a:srgbClr val="FF0000"/>
                </a:solidFill>
                <a:ea typeface="ＭＳ Ｐゴシック" panose="020B0600070205080204" pitchFamily="34" charset="-128"/>
              </a:endParaRPr>
            </a:p>
          </p:txBody>
        </p:sp>
      </p:grpSp>
      <p:sp>
        <p:nvSpPr>
          <p:cNvPr id="25611" name="Text Box 7">
            <a:extLst>
              <a:ext uri="{FF2B5EF4-FFF2-40B4-BE49-F238E27FC236}">
                <a16:creationId xmlns:a16="http://schemas.microsoft.com/office/drawing/2014/main" id="{10005E05-D666-4555-A29B-D9EDAE48C1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6313" y="6415088"/>
            <a:ext cx="674687" cy="21431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800" b="1" i="1">
                <a:solidFill>
                  <a:schemeClr val="tx1"/>
                </a:solidFill>
              </a:rPr>
              <a:t>T</a:t>
            </a:r>
            <a:r>
              <a:rPr lang="en-US" altLang="en-US" sz="800" b="1" i="1" baseline="-25000">
                <a:solidFill>
                  <a:schemeClr val="tx1"/>
                </a:solidFill>
              </a:rPr>
              <a:t>c</a:t>
            </a:r>
            <a:r>
              <a:rPr lang="en-US" altLang="en-US" sz="800" b="1" i="1">
                <a:solidFill>
                  <a:schemeClr val="tx1"/>
                </a:solidFill>
              </a:rPr>
              <a:t> (K)</a:t>
            </a:r>
            <a:endParaRPr lang="en-US" altLang="en-US" sz="800" b="1" i="1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5612" name="Slide Number Placeholder 1">
            <a:extLst>
              <a:ext uri="{FF2B5EF4-FFF2-40B4-BE49-F238E27FC236}">
                <a16:creationId xmlns:a16="http://schemas.microsoft.com/office/drawing/2014/main" id="{5C1DD528-65D9-4FB8-A4CC-735B6A706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958D095E-0B98-4B59-B7D2-E94E8D08641C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14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>
            <a:extLst>
              <a:ext uri="{FF2B5EF4-FFF2-40B4-BE49-F238E27FC236}">
                <a16:creationId xmlns:a16="http://schemas.microsoft.com/office/drawing/2014/main" id="{EBE594B0-932D-4DB2-BD11-E408B9963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Superconductivity</a:t>
            </a:r>
            <a:br>
              <a:rPr lang="en-GB" altLang="en-US"/>
            </a:br>
            <a:r>
              <a:rPr lang="en-GB" altLang="en-US"/>
              <a:t>Type II superconductors</a:t>
            </a:r>
          </a:p>
        </p:txBody>
      </p:sp>
      <p:sp>
        <p:nvSpPr>
          <p:cNvPr id="26627" name="Content Placeholder 2">
            <a:extLst>
              <a:ext uri="{FF2B5EF4-FFF2-40B4-BE49-F238E27FC236}">
                <a16:creationId xmlns:a16="http://schemas.microsoft.com/office/drawing/2014/main" id="{84852322-3B70-4FDA-B896-8399984EA9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2133600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altLang="en-US"/>
              <a:t>Field penetrated in the form of flux tubes (</a:t>
            </a:r>
            <a:r>
              <a:rPr lang="en-US" altLang="en-US" i="1"/>
              <a:t>fluxoids</a:t>
            </a:r>
            <a:r>
              <a:rPr lang="en-US" altLang="en-US"/>
              <a:t>), each with a flux of</a:t>
            </a:r>
          </a:p>
          <a:p>
            <a:pPr marL="457200" lvl="1" indent="0">
              <a:buFontTx/>
              <a:buNone/>
            </a:pPr>
            <a:r>
              <a:rPr lang="en-US" altLang="en-US" i="1">
                <a:solidFill>
                  <a:srgbClr val="FF0000"/>
                </a:solidFill>
                <a:sym typeface="Symbol" panose="05050102010706020507" pitchFamily="18" charset="2"/>
              </a:rPr>
              <a:t>			</a:t>
            </a:r>
            <a:r>
              <a:rPr lang="en-US" altLang="en-US" b="1" i="1">
                <a:solidFill>
                  <a:srgbClr val="FF0000"/>
                </a:solidFill>
                <a:sym typeface="Symbol" panose="05050102010706020507" pitchFamily="18" charset="2"/>
              </a:rPr>
              <a:t></a:t>
            </a:r>
            <a:r>
              <a:rPr lang="en-US" altLang="en-US" b="1" i="1" baseline="-25000">
                <a:solidFill>
                  <a:srgbClr val="FF0000"/>
                </a:solidFill>
                <a:sym typeface="Symbol" panose="05050102010706020507" pitchFamily="18" charset="2"/>
              </a:rPr>
              <a:t>o</a:t>
            </a:r>
            <a:r>
              <a:rPr lang="en-US" altLang="en-US" b="1" i="1">
                <a:solidFill>
                  <a:srgbClr val="FF0000"/>
                </a:solidFill>
                <a:sym typeface="Symbol" panose="05050102010706020507" pitchFamily="18" charset="2"/>
              </a:rPr>
              <a:t> = h/2e = 2· 10</a:t>
            </a:r>
            <a:r>
              <a:rPr lang="en-US" altLang="en-US" b="1" i="1" baseline="30000">
                <a:solidFill>
                  <a:srgbClr val="FF0000"/>
                </a:solidFill>
                <a:sym typeface="Symbol" panose="05050102010706020507" pitchFamily="18" charset="2"/>
              </a:rPr>
              <a:t>-15</a:t>
            </a:r>
            <a:r>
              <a:rPr lang="en-US" altLang="en-US" b="1" i="1">
                <a:solidFill>
                  <a:srgbClr val="FF0000"/>
                </a:solidFill>
                <a:sym typeface="Symbol" panose="05050102010706020507" pitchFamily="18" charset="2"/>
              </a:rPr>
              <a:t> Wb</a:t>
            </a:r>
          </a:p>
          <a:p>
            <a:pPr>
              <a:buFontTx/>
              <a:buBlip>
                <a:blip r:embed="rId2"/>
              </a:buBlip>
            </a:pPr>
            <a:r>
              <a:rPr lang="en-US" altLang="en-US"/>
              <a:t>Observed both in a photo by Essmann &amp; Träuble (1967) and with magneto-optical imaging technique by Oslo Univerisity</a:t>
            </a:r>
          </a:p>
          <a:p>
            <a:pPr>
              <a:buFontTx/>
              <a:buBlip>
                <a:blip r:embed="rId2"/>
              </a:buBlip>
            </a:pPr>
            <a:endParaRPr lang="en-US" altLang="en-US"/>
          </a:p>
        </p:txBody>
      </p:sp>
      <p:sp>
        <p:nvSpPr>
          <p:cNvPr id="26628" name="Date Placeholder 3">
            <a:extLst>
              <a:ext uri="{FF2B5EF4-FFF2-40B4-BE49-F238E27FC236}">
                <a16:creationId xmlns:a16="http://schemas.microsoft.com/office/drawing/2014/main" id="{9E74A13B-3E16-4538-A27D-55FC7173A59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26629" name="Footer Placeholder 4">
            <a:extLst>
              <a:ext uri="{FF2B5EF4-FFF2-40B4-BE49-F238E27FC236}">
                <a16:creationId xmlns:a16="http://schemas.microsoft.com/office/drawing/2014/main" id="{A361B77B-0FAE-4247-AD3A-7974E7CE7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altLang="en-US" sz="1000">
                <a:solidFill>
                  <a:schemeClr val="accent1"/>
                </a:solidFill>
              </a:rPr>
              <a:t>Paolo Ferracin</a:t>
            </a:r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26630" name="Picture 2">
            <a:extLst>
              <a:ext uri="{FF2B5EF4-FFF2-40B4-BE49-F238E27FC236}">
                <a16:creationId xmlns:a16="http://schemas.microsoft.com/office/drawing/2014/main" id="{20714C7C-231E-42EF-AE9F-D9C29B0DFF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543300"/>
            <a:ext cx="2697163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631" name="Group 264">
            <a:extLst>
              <a:ext uri="{FF2B5EF4-FFF2-40B4-BE49-F238E27FC236}">
                <a16:creationId xmlns:a16="http://schemas.microsoft.com/office/drawing/2014/main" id="{8E46360B-9EAD-4E27-9581-43F968CE52D4}"/>
              </a:ext>
            </a:extLst>
          </p:cNvPr>
          <p:cNvGrpSpPr>
            <a:grpSpLocks/>
          </p:cNvGrpSpPr>
          <p:nvPr/>
        </p:nvGrpSpPr>
        <p:grpSpPr bwMode="auto">
          <a:xfrm>
            <a:off x="228600" y="3714750"/>
            <a:ext cx="2743200" cy="2457450"/>
            <a:chOff x="3363" y="2773"/>
            <a:chExt cx="1248" cy="1387"/>
          </a:xfrm>
        </p:grpSpPr>
        <p:grpSp>
          <p:nvGrpSpPr>
            <p:cNvPr id="26635" name="Group 214">
              <a:extLst>
                <a:ext uri="{FF2B5EF4-FFF2-40B4-BE49-F238E27FC236}">
                  <a16:creationId xmlns:a16="http://schemas.microsoft.com/office/drawing/2014/main" id="{59A2349C-4410-430C-8DB1-AD3586BAC0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32" y="2823"/>
              <a:ext cx="187" cy="1250"/>
              <a:chOff x="3430" y="2890"/>
              <a:chExt cx="187" cy="1180"/>
            </a:xfrm>
          </p:grpSpPr>
          <p:sp>
            <p:nvSpPr>
              <p:cNvPr id="59" name="AutoShape 168">
                <a:extLst>
                  <a:ext uri="{FF2B5EF4-FFF2-40B4-BE49-F238E27FC236}">
                    <a16:creationId xmlns:a16="http://schemas.microsoft.com/office/drawing/2014/main" id="{780C5E27-A788-4EF7-9D96-F55E7DB9E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1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60" name="Freeform 204">
                <a:extLst>
                  <a:ext uri="{FF2B5EF4-FFF2-40B4-BE49-F238E27FC236}">
                    <a16:creationId xmlns:a16="http://schemas.microsoft.com/office/drawing/2014/main" id="{B304D892-C389-44B6-A3F1-2A882E813F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61" name="Freeform 205">
                <a:extLst>
                  <a:ext uri="{FF2B5EF4-FFF2-40B4-BE49-F238E27FC236}">
                    <a16:creationId xmlns:a16="http://schemas.microsoft.com/office/drawing/2014/main" id="{24E602C7-1D6B-4195-9BE6-6A4AA541B7B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62" name="Freeform 206">
                <a:extLst>
                  <a:ext uri="{FF2B5EF4-FFF2-40B4-BE49-F238E27FC236}">
                    <a16:creationId xmlns:a16="http://schemas.microsoft.com/office/drawing/2014/main" id="{F4C546FD-017C-4820-8A08-1D70A0BEF0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63" name="Freeform 207">
                <a:extLst>
                  <a:ext uri="{FF2B5EF4-FFF2-40B4-BE49-F238E27FC236}">
                    <a16:creationId xmlns:a16="http://schemas.microsoft.com/office/drawing/2014/main" id="{0DFF4AC5-9F76-4377-AA1F-44D76338E94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2" y="2901"/>
                <a:ext cx="84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grpSp>
          <p:nvGrpSpPr>
            <p:cNvPr id="26636" name="Group 215">
              <a:extLst>
                <a:ext uri="{FF2B5EF4-FFF2-40B4-BE49-F238E27FC236}">
                  <a16:creationId xmlns:a16="http://schemas.microsoft.com/office/drawing/2014/main" id="{8895DA3D-1EEC-4AF9-8EDA-EAF34D22B4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95" y="2786"/>
              <a:ext cx="187" cy="1250"/>
              <a:chOff x="3430" y="2890"/>
              <a:chExt cx="187" cy="1180"/>
            </a:xfrm>
          </p:grpSpPr>
          <p:sp>
            <p:nvSpPr>
              <p:cNvPr id="54" name="AutoShape 216">
                <a:extLst>
                  <a:ext uri="{FF2B5EF4-FFF2-40B4-BE49-F238E27FC236}">
                    <a16:creationId xmlns:a16="http://schemas.microsoft.com/office/drawing/2014/main" id="{E0033668-0CEA-4A35-BCFA-F41EF87369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1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5" name="Freeform 217">
                <a:extLst>
                  <a:ext uri="{FF2B5EF4-FFF2-40B4-BE49-F238E27FC236}">
                    <a16:creationId xmlns:a16="http://schemas.microsoft.com/office/drawing/2014/main" id="{EFE64577-7D12-416A-BE9C-0E38D07B45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6" name="Freeform 218">
                <a:extLst>
                  <a:ext uri="{FF2B5EF4-FFF2-40B4-BE49-F238E27FC236}">
                    <a16:creationId xmlns:a16="http://schemas.microsoft.com/office/drawing/2014/main" id="{0573590F-979F-4A80-ABFD-94C2C7C404D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7" name="Freeform 219">
                <a:extLst>
                  <a:ext uri="{FF2B5EF4-FFF2-40B4-BE49-F238E27FC236}">
                    <a16:creationId xmlns:a16="http://schemas.microsoft.com/office/drawing/2014/main" id="{B49FFBEC-0C78-48AA-BC9A-51C2E44126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8" name="Freeform 220">
                <a:extLst>
                  <a:ext uri="{FF2B5EF4-FFF2-40B4-BE49-F238E27FC236}">
                    <a16:creationId xmlns:a16="http://schemas.microsoft.com/office/drawing/2014/main" id="{7379DC82-ECFC-4E7F-B76A-7C0FAEA7DE1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grpSp>
          <p:nvGrpSpPr>
            <p:cNvPr id="26637" name="Group 221">
              <a:extLst>
                <a:ext uri="{FF2B5EF4-FFF2-40B4-BE49-F238E27FC236}">
                  <a16:creationId xmlns:a16="http://schemas.microsoft.com/office/drawing/2014/main" id="{7E44473E-5369-497B-9095-4CE373DA09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14" y="2773"/>
              <a:ext cx="187" cy="1250"/>
              <a:chOff x="3430" y="2890"/>
              <a:chExt cx="187" cy="1180"/>
            </a:xfrm>
          </p:grpSpPr>
          <p:sp>
            <p:nvSpPr>
              <p:cNvPr id="49" name="AutoShape 222">
                <a:extLst>
                  <a:ext uri="{FF2B5EF4-FFF2-40B4-BE49-F238E27FC236}">
                    <a16:creationId xmlns:a16="http://schemas.microsoft.com/office/drawing/2014/main" id="{59D5BC52-571A-45B6-BC35-F73870770F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1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0" name="Freeform 223">
                <a:extLst>
                  <a:ext uri="{FF2B5EF4-FFF2-40B4-BE49-F238E27FC236}">
                    <a16:creationId xmlns:a16="http://schemas.microsoft.com/office/drawing/2014/main" id="{59CF3B4B-EB99-4D2A-AA02-3822DDB3D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1" name="Freeform 224">
                <a:extLst>
                  <a:ext uri="{FF2B5EF4-FFF2-40B4-BE49-F238E27FC236}">
                    <a16:creationId xmlns:a16="http://schemas.microsoft.com/office/drawing/2014/main" id="{43601332-74CB-487E-B3B7-E990513FEAE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2" name="Freeform 225">
                <a:extLst>
                  <a:ext uri="{FF2B5EF4-FFF2-40B4-BE49-F238E27FC236}">
                    <a16:creationId xmlns:a16="http://schemas.microsoft.com/office/drawing/2014/main" id="{35D31590-EDFB-4636-8661-767E869E04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3" name="Freeform 226">
                <a:extLst>
                  <a:ext uri="{FF2B5EF4-FFF2-40B4-BE49-F238E27FC236}">
                    <a16:creationId xmlns:a16="http://schemas.microsoft.com/office/drawing/2014/main" id="{DB998D6D-D0A2-459C-901B-61AF8EB73F4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grpSp>
          <p:nvGrpSpPr>
            <p:cNvPr id="26638" name="Group 227">
              <a:extLst>
                <a:ext uri="{FF2B5EF4-FFF2-40B4-BE49-F238E27FC236}">
                  <a16:creationId xmlns:a16="http://schemas.microsoft.com/office/drawing/2014/main" id="{DCFADE84-F33E-400A-B2CE-C61A5123AE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17" y="2775"/>
              <a:ext cx="187" cy="1250"/>
              <a:chOff x="3430" y="2890"/>
              <a:chExt cx="187" cy="1180"/>
            </a:xfrm>
          </p:grpSpPr>
          <p:sp>
            <p:nvSpPr>
              <p:cNvPr id="44" name="AutoShape 228">
                <a:extLst>
                  <a:ext uri="{FF2B5EF4-FFF2-40B4-BE49-F238E27FC236}">
                    <a16:creationId xmlns:a16="http://schemas.microsoft.com/office/drawing/2014/main" id="{D1E7E5C7-EE05-4A71-81E7-8E755C5C29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3116"/>
                <a:ext cx="64" cy="721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5" name="Freeform 229">
                <a:extLst>
                  <a:ext uri="{FF2B5EF4-FFF2-40B4-BE49-F238E27FC236}">
                    <a16:creationId xmlns:a16="http://schemas.microsoft.com/office/drawing/2014/main" id="{92603F47-6C52-486F-83CC-96DD24CB3E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6" name="Freeform 230">
                <a:extLst>
                  <a:ext uri="{FF2B5EF4-FFF2-40B4-BE49-F238E27FC236}">
                    <a16:creationId xmlns:a16="http://schemas.microsoft.com/office/drawing/2014/main" id="{1550C61D-50D3-4F01-8E94-C601B4FA7E3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7" name="Freeform 231">
                <a:extLst>
                  <a:ext uri="{FF2B5EF4-FFF2-40B4-BE49-F238E27FC236}">
                    <a16:creationId xmlns:a16="http://schemas.microsoft.com/office/drawing/2014/main" id="{5865702D-CDB3-46BF-A1AF-781405F96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8" name="Freeform 232">
                <a:extLst>
                  <a:ext uri="{FF2B5EF4-FFF2-40B4-BE49-F238E27FC236}">
                    <a16:creationId xmlns:a16="http://schemas.microsoft.com/office/drawing/2014/main" id="{45CF2EF3-D78F-4F61-9EC4-39D4D7214F8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2" y="2901"/>
                <a:ext cx="84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grpSp>
          <p:nvGrpSpPr>
            <p:cNvPr id="26639" name="Group 234">
              <a:extLst>
                <a:ext uri="{FF2B5EF4-FFF2-40B4-BE49-F238E27FC236}">
                  <a16:creationId xmlns:a16="http://schemas.microsoft.com/office/drawing/2014/main" id="{5F48892C-3A4F-4F06-B553-6D02145382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30" y="2793"/>
              <a:ext cx="187" cy="1250"/>
              <a:chOff x="3430" y="2890"/>
              <a:chExt cx="187" cy="1180"/>
            </a:xfrm>
          </p:grpSpPr>
          <p:sp>
            <p:nvSpPr>
              <p:cNvPr id="39" name="AutoShape 235">
                <a:extLst>
                  <a:ext uri="{FF2B5EF4-FFF2-40B4-BE49-F238E27FC236}">
                    <a16:creationId xmlns:a16="http://schemas.microsoft.com/office/drawing/2014/main" id="{77275E77-F465-45FB-8A8D-8EBC6DE749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3116"/>
                <a:ext cx="64" cy="721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0" name="Freeform 236">
                <a:extLst>
                  <a:ext uri="{FF2B5EF4-FFF2-40B4-BE49-F238E27FC236}">
                    <a16:creationId xmlns:a16="http://schemas.microsoft.com/office/drawing/2014/main" id="{25835E89-AE9A-4A0C-9DFB-3320EA0921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1" name="Freeform 237">
                <a:extLst>
                  <a:ext uri="{FF2B5EF4-FFF2-40B4-BE49-F238E27FC236}">
                    <a16:creationId xmlns:a16="http://schemas.microsoft.com/office/drawing/2014/main" id="{6E829D81-2A78-41EA-AF7C-7665B05E95D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2" name="Freeform 238">
                <a:extLst>
                  <a:ext uri="{FF2B5EF4-FFF2-40B4-BE49-F238E27FC236}">
                    <a16:creationId xmlns:a16="http://schemas.microsoft.com/office/drawing/2014/main" id="{0A4B5570-6573-4BAA-9674-2E207A89C5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3" name="Freeform 239">
                <a:extLst>
                  <a:ext uri="{FF2B5EF4-FFF2-40B4-BE49-F238E27FC236}">
                    <a16:creationId xmlns:a16="http://schemas.microsoft.com/office/drawing/2014/main" id="{B6B42E1F-A45C-4083-A6D4-5D068E6935B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grpSp>
          <p:nvGrpSpPr>
            <p:cNvPr id="26640" name="Group 240">
              <a:extLst>
                <a:ext uri="{FF2B5EF4-FFF2-40B4-BE49-F238E27FC236}">
                  <a16:creationId xmlns:a16="http://schemas.microsoft.com/office/drawing/2014/main" id="{6E3749BA-7D01-4B12-860D-B77FE6B2D4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03" y="2871"/>
              <a:ext cx="187" cy="1250"/>
              <a:chOff x="3430" y="2890"/>
              <a:chExt cx="187" cy="1180"/>
            </a:xfrm>
          </p:grpSpPr>
          <p:sp>
            <p:nvSpPr>
              <p:cNvPr id="34" name="AutoShape 241">
                <a:extLst>
                  <a:ext uri="{FF2B5EF4-FFF2-40B4-BE49-F238E27FC236}">
                    <a16:creationId xmlns:a16="http://schemas.microsoft.com/office/drawing/2014/main" id="{63B2A5F1-013F-4F32-9193-1EFE86593B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3116"/>
                <a:ext cx="64" cy="721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5" name="Freeform 242">
                <a:extLst>
                  <a:ext uri="{FF2B5EF4-FFF2-40B4-BE49-F238E27FC236}">
                    <a16:creationId xmlns:a16="http://schemas.microsoft.com/office/drawing/2014/main" id="{32A5F60A-6665-4520-846B-370C5B242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6" name="Freeform 243">
                <a:extLst>
                  <a:ext uri="{FF2B5EF4-FFF2-40B4-BE49-F238E27FC236}">
                    <a16:creationId xmlns:a16="http://schemas.microsoft.com/office/drawing/2014/main" id="{F5EC84C2-6CE3-4695-952E-246319CC345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7" name="Freeform 244">
                <a:extLst>
                  <a:ext uri="{FF2B5EF4-FFF2-40B4-BE49-F238E27FC236}">
                    <a16:creationId xmlns:a16="http://schemas.microsoft.com/office/drawing/2014/main" id="{F35CB446-C5FF-457E-B86F-E58A6D3BD1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8" name="Freeform 245">
                <a:extLst>
                  <a:ext uri="{FF2B5EF4-FFF2-40B4-BE49-F238E27FC236}">
                    <a16:creationId xmlns:a16="http://schemas.microsoft.com/office/drawing/2014/main" id="{D7F58226-C751-424F-8F3C-26B52F5DD5C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2" y="2901"/>
                <a:ext cx="84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grpSp>
          <p:nvGrpSpPr>
            <p:cNvPr id="26641" name="Group 246">
              <a:extLst>
                <a:ext uri="{FF2B5EF4-FFF2-40B4-BE49-F238E27FC236}">
                  <a16:creationId xmlns:a16="http://schemas.microsoft.com/office/drawing/2014/main" id="{71CAC392-8C91-488E-BC70-4A3055FF92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01" y="2905"/>
              <a:ext cx="187" cy="1250"/>
              <a:chOff x="3430" y="2890"/>
              <a:chExt cx="187" cy="1180"/>
            </a:xfrm>
          </p:grpSpPr>
          <p:sp>
            <p:nvSpPr>
              <p:cNvPr id="29" name="AutoShape 247">
                <a:extLst>
                  <a:ext uri="{FF2B5EF4-FFF2-40B4-BE49-F238E27FC236}">
                    <a16:creationId xmlns:a16="http://schemas.microsoft.com/office/drawing/2014/main" id="{4296D4D3-CB91-4125-A04F-70B881B252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3116"/>
                <a:ext cx="64" cy="721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0" name="Freeform 248">
                <a:extLst>
                  <a:ext uri="{FF2B5EF4-FFF2-40B4-BE49-F238E27FC236}">
                    <a16:creationId xmlns:a16="http://schemas.microsoft.com/office/drawing/2014/main" id="{646EF2DB-3216-40F2-9EDE-19403ABCF3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1" name="Freeform 249">
                <a:extLst>
                  <a:ext uri="{FF2B5EF4-FFF2-40B4-BE49-F238E27FC236}">
                    <a16:creationId xmlns:a16="http://schemas.microsoft.com/office/drawing/2014/main" id="{43D5E89F-9AFA-4D9F-BCE3-F1C172176E2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1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2" name="Freeform 250">
                <a:extLst>
                  <a:ext uri="{FF2B5EF4-FFF2-40B4-BE49-F238E27FC236}">
                    <a16:creationId xmlns:a16="http://schemas.microsoft.com/office/drawing/2014/main" id="{407F01C0-55F0-40DD-8A46-A7552D5AD1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3" name="Freeform 251">
                <a:extLst>
                  <a:ext uri="{FF2B5EF4-FFF2-40B4-BE49-F238E27FC236}">
                    <a16:creationId xmlns:a16="http://schemas.microsoft.com/office/drawing/2014/main" id="{3EA8EFE0-F63E-4E4C-8F08-49BD836E83D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grpSp>
          <p:nvGrpSpPr>
            <p:cNvPr id="26642" name="Group 252">
              <a:extLst>
                <a:ext uri="{FF2B5EF4-FFF2-40B4-BE49-F238E27FC236}">
                  <a16:creationId xmlns:a16="http://schemas.microsoft.com/office/drawing/2014/main" id="{E9D3A022-3D8A-4F11-873C-35C5927CD5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88" y="2910"/>
              <a:ext cx="187" cy="1250"/>
              <a:chOff x="3430" y="2890"/>
              <a:chExt cx="187" cy="1180"/>
            </a:xfrm>
          </p:grpSpPr>
          <p:sp>
            <p:nvSpPr>
              <p:cNvPr id="24" name="AutoShape 253">
                <a:extLst>
                  <a:ext uri="{FF2B5EF4-FFF2-40B4-BE49-F238E27FC236}">
                    <a16:creationId xmlns:a16="http://schemas.microsoft.com/office/drawing/2014/main" id="{3E3B55B5-70D1-48D2-9CA6-B09DF90F89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1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5" name="Freeform 254">
                <a:extLst>
                  <a:ext uri="{FF2B5EF4-FFF2-40B4-BE49-F238E27FC236}">
                    <a16:creationId xmlns:a16="http://schemas.microsoft.com/office/drawing/2014/main" id="{EF37801B-26B0-4762-B062-828248907B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6" name="Freeform 255">
                <a:extLst>
                  <a:ext uri="{FF2B5EF4-FFF2-40B4-BE49-F238E27FC236}">
                    <a16:creationId xmlns:a16="http://schemas.microsoft.com/office/drawing/2014/main" id="{8FD88AF4-0387-4E37-AA3E-7A7E6348F7E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7" name="Freeform 256">
                <a:extLst>
                  <a:ext uri="{FF2B5EF4-FFF2-40B4-BE49-F238E27FC236}">
                    <a16:creationId xmlns:a16="http://schemas.microsoft.com/office/drawing/2014/main" id="{457F67F3-FEF0-4CF3-8CF7-440E926F5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8" name="Freeform 257">
                <a:extLst>
                  <a:ext uri="{FF2B5EF4-FFF2-40B4-BE49-F238E27FC236}">
                    <a16:creationId xmlns:a16="http://schemas.microsoft.com/office/drawing/2014/main" id="{9BC90120-A91F-4AB0-8074-7232237E853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grpSp>
          <p:nvGrpSpPr>
            <p:cNvPr id="26643" name="Group 258">
              <a:extLst>
                <a:ext uri="{FF2B5EF4-FFF2-40B4-BE49-F238E27FC236}">
                  <a16:creationId xmlns:a16="http://schemas.microsoft.com/office/drawing/2014/main" id="{54B169AA-9995-45B1-AD18-0709F9530E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47" y="2901"/>
              <a:ext cx="187" cy="1250"/>
              <a:chOff x="3430" y="2890"/>
              <a:chExt cx="187" cy="1180"/>
            </a:xfrm>
          </p:grpSpPr>
          <p:sp>
            <p:nvSpPr>
              <p:cNvPr id="19" name="AutoShape 259">
                <a:extLst>
                  <a:ext uri="{FF2B5EF4-FFF2-40B4-BE49-F238E27FC236}">
                    <a16:creationId xmlns:a16="http://schemas.microsoft.com/office/drawing/2014/main" id="{0D743B8A-E4F5-4812-9B84-4C1F6A9AAC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1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0" name="Freeform 260">
                <a:extLst>
                  <a:ext uri="{FF2B5EF4-FFF2-40B4-BE49-F238E27FC236}">
                    <a16:creationId xmlns:a16="http://schemas.microsoft.com/office/drawing/2014/main" id="{27405B5A-147D-4752-8E0E-48127C03EC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1" name="Freeform 261">
                <a:extLst>
                  <a:ext uri="{FF2B5EF4-FFF2-40B4-BE49-F238E27FC236}">
                    <a16:creationId xmlns:a16="http://schemas.microsoft.com/office/drawing/2014/main" id="{56D4ED3F-A13A-40E7-8299-82271A949C7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2" name="Freeform 262">
                <a:extLst>
                  <a:ext uri="{FF2B5EF4-FFF2-40B4-BE49-F238E27FC236}">
                    <a16:creationId xmlns:a16="http://schemas.microsoft.com/office/drawing/2014/main" id="{6459000B-32D2-4509-A418-8049B3DE72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3" name="Freeform 263">
                <a:extLst>
                  <a:ext uri="{FF2B5EF4-FFF2-40B4-BE49-F238E27FC236}">
                    <a16:creationId xmlns:a16="http://schemas.microsoft.com/office/drawing/2014/main" id="{DD85D4DC-530E-4CED-B107-5A2AEE27CF9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sp>
          <p:nvSpPr>
            <p:cNvPr id="18" name="AutoShape 166">
              <a:extLst>
                <a:ext uri="{FF2B5EF4-FFF2-40B4-BE49-F238E27FC236}">
                  <a16:creationId xmlns:a16="http://schemas.microsoft.com/office/drawing/2014/main" id="{423766A7-2A94-4F01-BC62-D5007D2EED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3" y="2976"/>
              <a:ext cx="1248" cy="1008"/>
            </a:xfrm>
            <a:prstGeom prst="can">
              <a:avLst>
                <a:gd name="adj" fmla="val 25000"/>
              </a:avLst>
            </a:prstGeom>
            <a:solidFill>
              <a:srgbClr val="FF6666">
                <a:alpha val="34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27000" dist="38099" dir="2640022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/>
            </a:p>
          </p:txBody>
        </p:sp>
      </p:grpSp>
      <p:pic>
        <p:nvPicPr>
          <p:cNvPr id="26632" name="Picture 2" descr="http://www.mn.uio.no/fysikk/english/research/groups/amks/superconductivity/sv/s3g.jpg">
            <a:extLst>
              <a:ext uri="{FF2B5EF4-FFF2-40B4-BE49-F238E27FC236}">
                <a16:creationId xmlns:a16="http://schemas.microsoft.com/office/drawing/2014/main" id="{1036E253-32FE-49AF-B1A8-03885A2B0F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8575" y="3581400"/>
            <a:ext cx="2317750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" name="Rectangle 64">
            <a:extLst>
              <a:ext uri="{FF2B5EF4-FFF2-40B4-BE49-F238E27FC236}">
                <a16:creationId xmlns:a16="http://schemas.microsoft.com/office/drawing/2014/main" id="{A214C950-E2B5-42DD-B970-EF308690FBB8}"/>
              </a:ext>
            </a:extLst>
          </p:cNvPr>
          <p:cNvSpPr/>
          <p:nvPr/>
        </p:nvSpPr>
        <p:spPr>
          <a:xfrm>
            <a:off x="6378575" y="5959475"/>
            <a:ext cx="2317750" cy="3381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800" dirty="0">
                <a:latin typeface="+mn-lt"/>
                <a:hlinkClick r:id="rId9"/>
              </a:rPr>
              <a:t>http://www.mn.uio.no/fysikk/english/research/groups/amks/superconductivity/</a:t>
            </a:r>
            <a:r>
              <a:rPr lang="en-US" sz="800" dirty="0">
                <a:latin typeface="+mn-lt"/>
              </a:rPr>
              <a:t> </a:t>
            </a:r>
          </a:p>
        </p:txBody>
      </p:sp>
      <p:sp>
        <p:nvSpPr>
          <p:cNvPr id="26634" name="Slide Number Placeholder 1">
            <a:extLst>
              <a:ext uri="{FF2B5EF4-FFF2-40B4-BE49-F238E27FC236}">
                <a16:creationId xmlns:a16="http://schemas.microsoft.com/office/drawing/2014/main" id="{E6089746-4AB9-47E5-8E11-E929C58A9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B9CEF119-60F8-434C-991B-6B9BE7DF3EFB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15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>
            <a:extLst>
              <a:ext uri="{FF2B5EF4-FFF2-40B4-BE49-F238E27FC236}">
                <a16:creationId xmlns:a16="http://schemas.microsoft.com/office/drawing/2014/main" id="{92CC6689-6DEC-4C68-B5AC-7125FD554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Superconductivity</a:t>
            </a:r>
            <a:br>
              <a:rPr lang="en-GB" altLang="en-US"/>
            </a:br>
            <a:r>
              <a:rPr lang="en-GB" altLang="en-US"/>
              <a:t>Hard superconductors </a:t>
            </a:r>
          </a:p>
        </p:txBody>
      </p:sp>
      <p:sp>
        <p:nvSpPr>
          <p:cNvPr id="65" name="Content Placeholder 64">
            <a:extLst>
              <a:ext uri="{FF2B5EF4-FFF2-40B4-BE49-F238E27FC236}">
                <a16:creationId xmlns:a16="http://schemas.microsoft.com/office/drawing/2014/main" id="{A4800E43-7DBE-4315-BB35-5D7133BA2E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5105400" cy="5157788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GB" dirty="0"/>
              <a:t>…but, if a current is passed through the type II superconductor under a field &gt;</a:t>
            </a:r>
            <a:r>
              <a:rPr lang="en-US" altLang="en-US" b="1" i="1" dirty="0"/>
              <a:t>B</a:t>
            </a:r>
            <a:r>
              <a:rPr lang="en-US" altLang="en-US" b="1" i="1" baseline="-25000" dirty="0"/>
              <a:t>c1</a:t>
            </a:r>
            <a:r>
              <a:rPr lang="en-GB" dirty="0"/>
              <a:t> </a:t>
            </a:r>
          </a:p>
          <a:p>
            <a:pPr lvl="1">
              <a:defRPr/>
            </a:pPr>
            <a:r>
              <a:rPr lang="en-GB" dirty="0"/>
              <a:t>Lorentz force on the </a:t>
            </a:r>
            <a:r>
              <a:rPr lang="en-GB" dirty="0" err="1"/>
              <a:t>fluxoids</a:t>
            </a:r>
            <a:endParaRPr lang="en-GB" dirty="0"/>
          </a:p>
          <a:p>
            <a:pPr lvl="2">
              <a:defRPr/>
            </a:pPr>
            <a:r>
              <a:rPr lang="en-GB" b="1" i="1" dirty="0">
                <a:solidFill>
                  <a:srgbClr val="FF0000"/>
                </a:solidFill>
              </a:rPr>
              <a:t>F = J </a:t>
            </a:r>
            <a:r>
              <a:rPr lang="en-GB" b="1" dirty="0">
                <a:solidFill>
                  <a:srgbClr val="FF0000"/>
                </a:solidFill>
              </a:rPr>
              <a:t>x</a:t>
            </a:r>
            <a:r>
              <a:rPr lang="en-GB" b="1" i="1" dirty="0">
                <a:solidFill>
                  <a:srgbClr val="FF0000"/>
                </a:solidFill>
              </a:rPr>
              <a:t> B</a:t>
            </a:r>
          </a:p>
          <a:p>
            <a:pPr>
              <a:defRPr/>
            </a:pPr>
            <a:endParaRPr lang="en-GB" dirty="0"/>
          </a:p>
          <a:p>
            <a:pPr>
              <a:defRPr/>
            </a:pPr>
            <a:r>
              <a:rPr lang="en-GB" dirty="0"/>
              <a:t>The force causes a </a:t>
            </a:r>
            <a:r>
              <a:rPr lang="en-GB" b="1" dirty="0">
                <a:solidFill>
                  <a:srgbClr val="FF0000"/>
                </a:solidFill>
              </a:rPr>
              <a:t>motion</a:t>
            </a:r>
            <a:r>
              <a:rPr lang="en-GB" dirty="0"/>
              <a:t> of tubes</a:t>
            </a:r>
          </a:p>
          <a:p>
            <a:pPr lvl="1">
              <a:defRPr/>
            </a:pPr>
            <a:r>
              <a:rPr lang="en-GB" dirty="0"/>
              <a:t>Flux motion (</a:t>
            </a:r>
            <a:r>
              <a:rPr lang="en-GB" i="1" dirty="0"/>
              <a:t>dB/</a:t>
            </a:r>
            <a:r>
              <a:rPr lang="en-GB" i="1" dirty="0" err="1"/>
              <a:t>dt</a:t>
            </a:r>
            <a:r>
              <a:rPr lang="en-GB" dirty="0"/>
              <a:t>)→ voltage (</a:t>
            </a:r>
            <a:r>
              <a:rPr lang="en-GB" i="1" dirty="0"/>
              <a:t>V</a:t>
            </a:r>
            <a:r>
              <a:rPr lang="en-GB" dirty="0"/>
              <a:t>)→ dissipation (</a:t>
            </a:r>
            <a:r>
              <a:rPr lang="en-GB" i="1" dirty="0"/>
              <a:t>V· I</a:t>
            </a:r>
            <a:r>
              <a:rPr lang="en-GB" dirty="0"/>
              <a:t>)</a:t>
            </a:r>
          </a:p>
          <a:p>
            <a:pPr lvl="1">
              <a:defRPr/>
            </a:pPr>
            <a:endParaRPr lang="en-GB" dirty="0"/>
          </a:p>
          <a:p>
            <a:pPr>
              <a:defRPr/>
            </a:pPr>
            <a:r>
              <a:rPr lang="en-GB" dirty="0"/>
              <a:t>The </a:t>
            </a:r>
            <a:r>
              <a:rPr lang="en-GB" dirty="0" err="1"/>
              <a:t>fluxoids</a:t>
            </a:r>
            <a:r>
              <a:rPr lang="en-GB" dirty="0"/>
              <a:t> are therefore locked in </a:t>
            </a:r>
            <a:r>
              <a:rPr lang="en-GB" b="1" dirty="0">
                <a:solidFill>
                  <a:srgbClr val="FF0000"/>
                </a:solidFill>
              </a:rPr>
              <a:t>pinning </a:t>
            </a:r>
            <a:r>
              <a:rPr lang="en-GB" b="1" dirty="0" err="1">
                <a:solidFill>
                  <a:srgbClr val="FF0000"/>
                </a:solidFill>
              </a:rPr>
              <a:t>centers</a:t>
            </a:r>
            <a:endParaRPr lang="en-GB" b="1" dirty="0">
              <a:solidFill>
                <a:srgbClr val="FF0000"/>
              </a:solidFill>
            </a:endParaRPr>
          </a:p>
          <a:p>
            <a:pPr lvl="1">
              <a:defRPr/>
            </a:pPr>
            <a:r>
              <a:rPr lang="en-GB" u="sng" dirty="0"/>
              <a:t>Defects </a:t>
            </a:r>
            <a:r>
              <a:rPr lang="en-GB" dirty="0"/>
              <a:t>or </a:t>
            </a:r>
            <a:r>
              <a:rPr lang="en-GB" u="sng" dirty="0"/>
              <a:t>impurities </a:t>
            </a:r>
            <a:r>
              <a:rPr lang="en-GB" dirty="0"/>
              <a:t>in the structure: precipitates or grain boundaries</a:t>
            </a:r>
          </a:p>
          <a:p>
            <a:pPr lvl="2">
              <a:defRPr/>
            </a:pPr>
            <a:r>
              <a:rPr lang="en-GB" dirty="0"/>
              <a:t>Produced during fabrication </a:t>
            </a:r>
            <a:endParaRPr lang="en-GB" i="1" dirty="0"/>
          </a:p>
        </p:txBody>
      </p:sp>
      <p:sp>
        <p:nvSpPr>
          <p:cNvPr id="27652" name="Date Placeholder 3">
            <a:extLst>
              <a:ext uri="{FF2B5EF4-FFF2-40B4-BE49-F238E27FC236}">
                <a16:creationId xmlns:a16="http://schemas.microsoft.com/office/drawing/2014/main" id="{E95344BB-4143-44CE-8543-E14E1A8C79F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27653" name="Footer Placeholder 4">
            <a:extLst>
              <a:ext uri="{FF2B5EF4-FFF2-40B4-BE49-F238E27FC236}">
                <a16:creationId xmlns:a16="http://schemas.microsoft.com/office/drawing/2014/main" id="{88D8451E-CDC3-4A4D-B595-EE244CDDB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altLang="en-US" sz="1000">
                <a:solidFill>
                  <a:schemeClr val="accent1"/>
                </a:solidFill>
              </a:rPr>
              <a:t>Paolo Ferracin</a:t>
            </a:r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27654" name="Picture 9" descr="TPE01-F2">
            <a:extLst>
              <a:ext uri="{FF2B5EF4-FFF2-40B4-BE49-F238E27FC236}">
                <a16:creationId xmlns:a16="http://schemas.microsoft.com/office/drawing/2014/main" id="{A85017A4-C52E-41F5-972C-826C3C628F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571875"/>
            <a:ext cx="3527425" cy="242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655" name="Group 264">
            <a:extLst>
              <a:ext uri="{FF2B5EF4-FFF2-40B4-BE49-F238E27FC236}">
                <a16:creationId xmlns:a16="http://schemas.microsoft.com/office/drawing/2014/main" id="{D48F5952-2E90-4C09-AC6E-94ACF1B9816A}"/>
              </a:ext>
            </a:extLst>
          </p:cNvPr>
          <p:cNvGrpSpPr>
            <a:grpSpLocks/>
          </p:cNvGrpSpPr>
          <p:nvPr/>
        </p:nvGrpSpPr>
        <p:grpSpPr bwMode="auto">
          <a:xfrm>
            <a:off x="5848350" y="1150938"/>
            <a:ext cx="2457450" cy="2201862"/>
            <a:chOff x="3363" y="2773"/>
            <a:chExt cx="1248" cy="1387"/>
          </a:xfrm>
        </p:grpSpPr>
        <p:grpSp>
          <p:nvGrpSpPr>
            <p:cNvPr id="27657" name="Group 214">
              <a:extLst>
                <a:ext uri="{FF2B5EF4-FFF2-40B4-BE49-F238E27FC236}">
                  <a16:creationId xmlns:a16="http://schemas.microsoft.com/office/drawing/2014/main" id="{4048C434-E769-4DF9-BE10-C3571AD2B7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32" y="2823"/>
              <a:ext cx="187" cy="1250"/>
              <a:chOff x="3430" y="2890"/>
              <a:chExt cx="187" cy="1180"/>
            </a:xfrm>
          </p:grpSpPr>
          <p:sp>
            <p:nvSpPr>
              <p:cNvPr id="60" name="AutoShape 168">
                <a:extLst>
                  <a:ext uri="{FF2B5EF4-FFF2-40B4-BE49-F238E27FC236}">
                    <a16:creationId xmlns:a16="http://schemas.microsoft.com/office/drawing/2014/main" id="{156405A7-9152-403A-BC9D-CA91DE401F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61" name="Freeform 204">
                <a:extLst>
                  <a:ext uri="{FF2B5EF4-FFF2-40B4-BE49-F238E27FC236}">
                    <a16:creationId xmlns:a16="http://schemas.microsoft.com/office/drawing/2014/main" id="{FA7A051D-5444-4CEB-93B0-E3B21D5687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62" name="Freeform 205">
                <a:extLst>
                  <a:ext uri="{FF2B5EF4-FFF2-40B4-BE49-F238E27FC236}">
                    <a16:creationId xmlns:a16="http://schemas.microsoft.com/office/drawing/2014/main" id="{98DE897A-74CD-4B33-B3F6-7A98E2965E1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63" name="Freeform 206">
                <a:extLst>
                  <a:ext uri="{FF2B5EF4-FFF2-40B4-BE49-F238E27FC236}">
                    <a16:creationId xmlns:a16="http://schemas.microsoft.com/office/drawing/2014/main" id="{FDF6CDF4-A4C9-4930-B6C6-E02F754690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64" name="Freeform 207">
                <a:extLst>
                  <a:ext uri="{FF2B5EF4-FFF2-40B4-BE49-F238E27FC236}">
                    <a16:creationId xmlns:a16="http://schemas.microsoft.com/office/drawing/2014/main" id="{89051287-DD13-418E-9F32-5872794540B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4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grpSp>
          <p:nvGrpSpPr>
            <p:cNvPr id="27658" name="Group 215">
              <a:extLst>
                <a:ext uri="{FF2B5EF4-FFF2-40B4-BE49-F238E27FC236}">
                  <a16:creationId xmlns:a16="http://schemas.microsoft.com/office/drawing/2014/main" id="{05FDB6FE-AFFC-4B12-8F6A-6801759A06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95" y="2786"/>
              <a:ext cx="187" cy="1250"/>
              <a:chOff x="3430" y="2890"/>
              <a:chExt cx="187" cy="1180"/>
            </a:xfrm>
          </p:grpSpPr>
          <p:sp>
            <p:nvSpPr>
              <p:cNvPr id="55" name="AutoShape 216">
                <a:extLst>
                  <a:ext uri="{FF2B5EF4-FFF2-40B4-BE49-F238E27FC236}">
                    <a16:creationId xmlns:a16="http://schemas.microsoft.com/office/drawing/2014/main" id="{1F2370FE-D520-41C3-BDE4-083C13BC9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6" name="Freeform 217">
                <a:extLst>
                  <a:ext uri="{FF2B5EF4-FFF2-40B4-BE49-F238E27FC236}">
                    <a16:creationId xmlns:a16="http://schemas.microsoft.com/office/drawing/2014/main" id="{6C0ADEAC-B773-45F5-AFFE-4BDB558BD3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7" name="Freeform 218">
                <a:extLst>
                  <a:ext uri="{FF2B5EF4-FFF2-40B4-BE49-F238E27FC236}">
                    <a16:creationId xmlns:a16="http://schemas.microsoft.com/office/drawing/2014/main" id="{C4A54731-41CF-41A6-AAEC-117B5A37F3D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8" name="Freeform 219">
                <a:extLst>
                  <a:ext uri="{FF2B5EF4-FFF2-40B4-BE49-F238E27FC236}">
                    <a16:creationId xmlns:a16="http://schemas.microsoft.com/office/drawing/2014/main" id="{7E12450E-EA60-430A-BB82-8AE9826683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9" name="Freeform 220">
                <a:extLst>
                  <a:ext uri="{FF2B5EF4-FFF2-40B4-BE49-F238E27FC236}">
                    <a16:creationId xmlns:a16="http://schemas.microsoft.com/office/drawing/2014/main" id="{EAD1E596-D5D8-4C2C-AFA4-A76BFF5C833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3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grpSp>
          <p:nvGrpSpPr>
            <p:cNvPr id="27659" name="Group 221">
              <a:extLst>
                <a:ext uri="{FF2B5EF4-FFF2-40B4-BE49-F238E27FC236}">
                  <a16:creationId xmlns:a16="http://schemas.microsoft.com/office/drawing/2014/main" id="{8AD54061-495D-41D2-BDD0-A238686E6E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14" y="2773"/>
              <a:ext cx="187" cy="1250"/>
              <a:chOff x="3430" y="2890"/>
              <a:chExt cx="187" cy="1180"/>
            </a:xfrm>
          </p:grpSpPr>
          <p:sp>
            <p:nvSpPr>
              <p:cNvPr id="50" name="AutoShape 222">
                <a:extLst>
                  <a:ext uri="{FF2B5EF4-FFF2-40B4-BE49-F238E27FC236}">
                    <a16:creationId xmlns:a16="http://schemas.microsoft.com/office/drawing/2014/main" id="{8D3DDA04-B955-4C80-894A-CA7296B46D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1" name="Freeform 223">
                <a:extLst>
                  <a:ext uri="{FF2B5EF4-FFF2-40B4-BE49-F238E27FC236}">
                    <a16:creationId xmlns:a16="http://schemas.microsoft.com/office/drawing/2014/main" id="{C657CE8D-F59D-4B1E-85F3-310A989741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2" name="Freeform 224">
                <a:extLst>
                  <a:ext uri="{FF2B5EF4-FFF2-40B4-BE49-F238E27FC236}">
                    <a16:creationId xmlns:a16="http://schemas.microsoft.com/office/drawing/2014/main" id="{633F854A-6F96-441C-9937-DAA755ECEDD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3" name="Freeform 225">
                <a:extLst>
                  <a:ext uri="{FF2B5EF4-FFF2-40B4-BE49-F238E27FC236}">
                    <a16:creationId xmlns:a16="http://schemas.microsoft.com/office/drawing/2014/main" id="{5B6F6EC3-0FFD-4827-955E-608A05879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4" name="Freeform 226">
                <a:extLst>
                  <a:ext uri="{FF2B5EF4-FFF2-40B4-BE49-F238E27FC236}">
                    <a16:creationId xmlns:a16="http://schemas.microsoft.com/office/drawing/2014/main" id="{9851916B-C772-498A-AFFB-749BBAA0CA8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grpSp>
          <p:nvGrpSpPr>
            <p:cNvPr id="27660" name="Group 227">
              <a:extLst>
                <a:ext uri="{FF2B5EF4-FFF2-40B4-BE49-F238E27FC236}">
                  <a16:creationId xmlns:a16="http://schemas.microsoft.com/office/drawing/2014/main" id="{7CD54D9A-B806-4D9E-8F39-9A6BF324B2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17" y="2775"/>
              <a:ext cx="187" cy="1250"/>
              <a:chOff x="3430" y="2890"/>
              <a:chExt cx="187" cy="1180"/>
            </a:xfrm>
          </p:grpSpPr>
          <p:sp>
            <p:nvSpPr>
              <p:cNvPr id="45" name="AutoShape 228">
                <a:extLst>
                  <a:ext uri="{FF2B5EF4-FFF2-40B4-BE49-F238E27FC236}">
                    <a16:creationId xmlns:a16="http://schemas.microsoft.com/office/drawing/2014/main" id="{0A6D9BDF-4993-47F7-BBF8-54A5E2FBB4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6" name="Freeform 229">
                <a:extLst>
                  <a:ext uri="{FF2B5EF4-FFF2-40B4-BE49-F238E27FC236}">
                    <a16:creationId xmlns:a16="http://schemas.microsoft.com/office/drawing/2014/main" id="{68A051F2-D4CA-4707-B21C-F54A556F1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7" name="Freeform 230">
                <a:extLst>
                  <a:ext uri="{FF2B5EF4-FFF2-40B4-BE49-F238E27FC236}">
                    <a16:creationId xmlns:a16="http://schemas.microsoft.com/office/drawing/2014/main" id="{ADC89729-4918-489B-8337-23308467B7E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8" name="Freeform 231">
                <a:extLst>
                  <a:ext uri="{FF2B5EF4-FFF2-40B4-BE49-F238E27FC236}">
                    <a16:creationId xmlns:a16="http://schemas.microsoft.com/office/drawing/2014/main" id="{56901203-0108-4DD5-AA1B-1886EA9D92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9" name="Freeform 232">
                <a:extLst>
                  <a:ext uri="{FF2B5EF4-FFF2-40B4-BE49-F238E27FC236}">
                    <a16:creationId xmlns:a16="http://schemas.microsoft.com/office/drawing/2014/main" id="{2991B293-8117-44C8-B89B-F673BA3B7B6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grpSp>
          <p:nvGrpSpPr>
            <p:cNvPr id="27661" name="Group 234">
              <a:extLst>
                <a:ext uri="{FF2B5EF4-FFF2-40B4-BE49-F238E27FC236}">
                  <a16:creationId xmlns:a16="http://schemas.microsoft.com/office/drawing/2014/main" id="{9569E654-329B-468F-9E48-9835F68450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30" y="2793"/>
              <a:ext cx="187" cy="1250"/>
              <a:chOff x="3430" y="2890"/>
              <a:chExt cx="187" cy="1180"/>
            </a:xfrm>
          </p:grpSpPr>
          <p:sp>
            <p:nvSpPr>
              <p:cNvPr id="40" name="AutoShape 235">
                <a:extLst>
                  <a:ext uri="{FF2B5EF4-FFF2-40B4-BE49-F238E27FC236}">
                    <a16:creationId xmlns:a16="http://schemas.microsoft.com/office/drawing/2014/main" id="{9406F778-1C69-4016-BC65-74166B58D2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1" name="Freeform 236">
                <a:extLst>
                  <a:ext uri="{FF2B5EF4-FFF2-40B4-BE49-F238E27FC236}">
                    <a16:creationId xmlns:a16="http://schemas.microsoft.com/office/drawing/2014/main" id="{3D8E2180-9D0A-46E0-8FC7-BF6979C414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2" name="Freeform 237">
                <a:extLst>
                  <a:ext uri="{FF2B5EF4-FFF2-40B4-BE49-F238E27FC236}">
                    <a16:creationId xmlns:a16="http://schemas.microsoft.com/office/drawing/2014/main" id="{73C4803A-84AF-45FC-B072-D81D847CDB2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3" name="Freeform 238">
                <a:extLst>
                  <a:ext uri="{FF2B5EF4-FFF2-40B4-BE49-F238E27FC236}">
                    <a16:creationId xmlns:a16="http://schemas.microsoft.com/office/drawing/2014/main" id="{A1269468-D330-41AF-8CEB-2AF731D207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4" name="Freeform 239">
                <a:extLst>
                  <a:ext uri="{FF2B5EF4-FFF2-40B4-BE49-F238E27FC236}">
                    <a16:creationId xmlns:a16="http://schemas.microsoft.com/office/drawing/2014/main" id="{1A9C92CE-3516-4B20-8BE5-4DB0B7AB09E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grpSp>
          <p:nvGrpSpPr>
            <p:cNvPr id="27662" name="Group 240">
              <a:extLst>
                <a:ext uri="{FF2B5EF4-FFF2-40B4-BE49-F238E27FC236}">
                  <a16:creationId xmlns:a16="http://schemas.microsoft.com/office/drawing/2014/main" id="{2DAFFA61-33AC-4DE2-8BAD-F4534AD0FE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03" y="2871"/>
              <a:ext cx="187" cy="1250"/>
              <a:chOff x="3430" y="2890"/>
              <a:chExt cx="187" cy="1180"/>
            </a:xfrm>
          </p:grpSpPr>
          <p:sp>
            <p:nvSpPr>
              <p:cNvPr id="35" name="AutoShape 241">
                <a:extLst>
                  <a:ext uri="{FF2B5EF4-FFF2-40B4-BE49-F238E27FC236}">
                    <a16:creationId xmlns:a16="http://schemas.microsoft.com/office/drawing/2014/main" id="{A7914165-8723-4452-B3A0-D21A661E81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6" name="Freeform 242">
                <a:extLst>
                  <a:ext uri="{FF2B5EF4-FFF2-40B4-BE49-F238E27FC236}">
                    <a16:creationId xmlns:a16="http://schemas.microsoft.com/office/drawing/2014/main" id="{43EB05A9-3E5D-4AFC-B750-F01A248836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7" name="Freeform 243">
                <a:extLst>
                  <a:ext uri="{FF2B5EF4-FFF2-40B4-BE49-F238E27FC236}">
                    <a16:creationId xmlns:a16="http://schemas.microsoft.com/office/drawing/2014/main" id="{13882D29-E01C-4576-B2CD-AFF2274672F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8" name="Freeform 244">
                <a:extLst>
                  <a:ext uri="{FF2B5EF4-FFF2-40B4-BE49-F238E27FC236}">
                    <a16:creationId xmlns:a16="http://schemas.microsoft.com/office/drawing/2014/main" id="{D5BE91B8-4568-4505-A895-7602F8093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9" name="Freeform 245">
                <a:extLst>
                  <a:ext uri="{FF2B5EF4-FFF2-40B4-BE49-F238E27FC236}">
                    <a16:creationId xmlns:a16="http://schemas.microsoft.com/office/drawing/2014/main" id="{701AE2C5-78C1-4757-9FA4-505335A7F1B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grpSp>
          <p:nvGrpSpPr>
            <p:cNvPr id="27663" name="Group 246">
              <a:extLst>
                <a:ext uri="{FF2B5EF4-FFF2-40B4-BE49-F238E27FC236}">
                  <a16:creationId xmlns:a16="http://schemas.microsoft.com/office/drawing/2014/main" id="{C409100A-7346-4667-8EAA-15D73275FA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01" y="2905"/>
              <a:ext cx="187" cy="1250"/>
              <a:chOff x="3430" y="2890"/>
              <a:chExt cx="187" cy="1180"/>
            </a:xfrm>
          </p:grpSpPr>
          <p:sp>
            <p:nvSpPr>
              <p:cNvPr id="30" name="AutoShape 247">
                <a:extLst>
                  <a:ext uri="{FF2B5EF4-FFF2-40B4-BE49-F238E27FC236}">
                    <a16:creationId xmlns:a16="http://schemas.microsoft.com/office/drawing/2014/main" id="{6C8EDE6C-A59A-4EBD-8524-544133C0DC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1" name="Freeform 248">
                <a:extLst>
                  <a:ext uri="{FF2B5EF4-FFF2-40B4-BE49-F238E27FC236}">
                    <a16:creationId xmlns:a16="http://schemas.microsoft.com/office/drawing/2014/main" id="{69E99946-39AC-45D1-9474-773D7204F0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2" name="Freeform 249">
                <a:extLst>
                  <a:ext uri="{FF2B5EF4-FFF2-40B4-BE49-F238E27FC236}">
                    <a16:creationId xmlns:a16="http://schemas.microsoft.com/office/drawing/2014/main" id="{957839E4-CD94-4C7B-8BFD-AE49481CFE2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3" name="Freeform 250">
                <a:extLst>
                  <a:ext uri="{FF2B5EF4-FFF2-40B4-BE49-F238E27FC236}">
                    <a16:creationId xmlns:a16="http://schemas.microsoft.com/office/drawing/2014/main" id="{9092266B-37CC-425E-9C51-264A4E203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4" name="Freeform 251">
                <a:extLst>
                  <a:ext uri="{FF2B5EF4-FFF2-40B4-BE49-F238E27FC236}">
                    <a16:creationId xmlns:a16="http://schemas.microsoft.com/office/drawing/2014/main" id="{5B0A216A-4D1B-438E-AD03-047AF89E678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grpSp>
          <p:nvGrpSpPr>
            <p:cNvPr id="27664" name="Group 252">
              <a:extLst>
                <a:ext uri="{FF2B5EF4-FFF2-40B4-BE49-F238E27FC236}">
                  <a16:creationId xmlns:a16="http://schemas.microsoft.com/office/drawing/2014/main" id="{688148BB-E3BC-42F0-879A-3C5E6233D8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88" y="2910"/>
              <a:ext cx="187" cy="1250"/>
              <a:chOff x="3430" y="2890"/>
              <a:chExt cx="187" cy="1180"/>
            </a:xfrm>
          </p:grpSpPr>
          <p:sp>
            <p:nvSpPr>
              <p:cNvPr id="25" name="AutoShape 253">
                <a:extLst>
                  <a:ext uri="{FF2B5EF4-FFF2-40B4-BE49-F238E27FC236}">
                    <a16:creationId xmlns:a16="http://schemas.microsoft.com/office/drawing/2014/main" id="{E70B640A-034D-4AE3-A51B-6A235BDB73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6" name="Freeform 254">
                <a:extLst>
                  <a:ext uri="{FF2B5EF4-FFF2-40B4-BE49-F238E27FC236}">
                    <a16:creationId xmlns:a16="http://schemas.microsoft.com/office/drawing/2014/main" id="{1A011E98-D4BF-4F66-ABE5-8128F761A1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7" name="Freeform 255">
                <a:extLst>
                  <a:ext uri="{FF2B5EF4-FFF2-40B4-BE49-F238E27FC236}">
                    <a16:creationId xmlns:a16="http://schemas.microsoft.com/office/drawing/2014/main" id="{5B421D8F-B431-4A35-9444-AA0FB777B75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8" name="Freeform 256">
                <a:extLst>
                  <a:ext uri="{FF2B5EF4-FFF2-40B4-BE49-F238E27FC236}">
                    <a16:creationId xmlns:a16="http://schemas.microsoft.com/office/drawing/2014/main" id="{40B5D21D-8BF2-4E14-A597-98C861DA23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9" name="Freeform 257">
                <a:extLst>
                  <a:ext uri="{FF2B5EF4-FFF2-40B4-BE49-F238E27FC236}">
                    <a16:creationId xmlns:a16="http://schemas.microsoft.com/office/drawing/2014/main" id="{8D6AB753-3D3C-4463-A662-6E5FF8A15D2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grpSp>
          <p:nvGrpSpPr>
            <p:cNvPr id="27665" name="Group 258">
              <a:extLst>
                <a:ext uri="{FF2B5EF4-FFF2-40B4-BE49-F238E27FC236}">
                  <a16:creationId xmlns:a16="http://schemas.microsoft.com/office/drawing/2014/main" id="{46E712CB-5440-4FC4-BDA6-764810F1AD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47" y="2901"/>
              <a:ext cx="187" cy="1250"/>
              <a:chOff x="3430" y="2890"/>
              <a:chExt cx="187" cy="1180"/>
            </a:xfrm>
          </p:grpSpPr>
          <p:sp>
            <p:nvSpPr>
              <p:cNvPr id="20" name="AutoShape 259">
                <a:extLst>
                  <a:ext uri="{FF2B5EF4-FFF2-40B4-BE49-F238E27FC236}">
                    <a16:creationId xmlns:a16="http://schemas.microsoft.com/office/drawing/2014/main" id="{F486D911-ACFE-4B45-BB7C-FCCED777DE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1" name="Freeform 260">
                <a:extLst>
                  <a:ext uri="{FF2B5EF4-FFF2-40B4-BE49-F238E27FC236}">
                    <a16:creationId xmlns:a16="http://schemas.microsoft.com/office/drawing/2014/main" id="{0A718AD9-C2F2-4245-8E77-4B078CA74B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2" name="Freeform 261">
                <a:extLst>
                  <a:ext uri="{FF2B5EF4-FFF2-40B4-BE49-F238E27FC236}">
                    <a16:creationId xmlns:a16="http://schemas.microsoft.com/office/drawing/2014/main" id="{B20B04EA-9AC9-4F7F-A292-A304CCB9F26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3" name="Freeform 262">
                <a:extLst>
                  <a:ext uri="{FF2B5EF4-FFF2-40B4-BE49-F238E27FC236}">
                    <a16:creationId xmlns:a16="http://schemas.microsoft.com/office/drawing/2014/main" id="{D82490E6-0926-4E66-87E0-1313347C39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4" name="Freeform 263">
                <a:extLst>
                  <a:ext uri="{FF2B5EF4-FFF2-40B4-BE49-F238E27FC236}">
                    <a16:creationId xmlns:a16="http://schemas.microsoft.com/office/drawing/2014/main" id="{9D7FE242-C7E6-45A2-9B3D-682845452A2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sp>
          <p:nvSpPr>
            <p:cNvPr id="19" name="AutoShape 166">
              <a:extLst>
                <a:ext uri="{FF2B5EF4-FFF2-40B4-BE49-F238E27FC236}">
                  <a16:creationId xmlns:a16="http://schemas.microsoft.com/office/drawing/2014/main" id="{FC580B73-3312-4472-8501-D257BFFFE0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3" y="2976"/>
              <a:ext cx="1248" cy="1008"/>
            </a:xfrm>
            <a:prstGeom prst="can">
              <a:avLst>
                <a:gd name="adj" fmla="val 25000"/>
              </a:avLst>
            </a:prstGeom>
            <a:solidFill>
              <a:srgbClr val="FF6666">
                <a:alpha val="34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27000" dist="38099" dir="2640022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/>
            </a:p>
          </p:txBody>
        </p:sp>
      </p:grpSp>
      <p:sp>
        <p:nvSpPr>
          <p:cNvPr id="27656" name="Slide Number Placeholder 1">
            <a:extLst>
              <a:ext uri="{FF2B5EF4-FFF2-40B4-BE49-F238E27FC236}">
                <a16:creationId xmlns:a16="http://schemas.microsoft.com/office/drawing/2014/main" id="{64D9C0D9-B429-40C0-94BA-AFCA1876D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394445E7-951B-4D83-B2B3-865080823F90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16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13D1D406-A4B0-450D-B0D2-6B6A6A99A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Superconductivity</a:t>
            </a:r>
            <a:br>
              <a:rPr lang="en-GB" altLang="en-US"/>
            </a:br>
            <a:r>
              <a:rPr lang="en-GB" altLang="en-US"/>
              <a:t>Hard superconductors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24A36F-F114-4819-ADA2-71DCEA1CC8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25146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GB" dirty="0"/>
              <a:t>The pinning centres exert a pinning force </a:t>
            </a:r>
            <a:r>
              <a:rPr lang="en-GB" b="1" i="1" dirty="0" err="1">
                <a:solidFill>
                  <a:srgbClr val="FF0000"/>
                </a:solidFill>
              </a:rPr>
              <a:t>F</a:t>
            </a:r>
            <a:r>
              <a:rPr lang="en-GB" b="1" i="1" baseline="-25000" dirty="0" err="1">
                <a:solidFill>
                  <a:srgbClr val="FF0000"/>
                </a:solidFill>
              </a:rPr>
              <a:t>p</a:t>
            </a:r>
            <a:endParaRPr lang="en-GB" b="1" i="1" baseline="-25000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GB" dirty="0"/>
              <a:t>As long as </a:t>
            </a:r>
            <a:r>
              <a:rPr lang="en-GB" b="1" i="1" dirty="0" err="1">
                <a:solidFill>
                  <a:srgbClr val="FF0000"/>
                </a:solidFill>
              </a:rPr>
              <a:t>F</a:t>
            </a:r>
            <a:r>
              <a:rPr lang="en-GB" b="1" i="1" baseline="-25000" dirty="0" err="1">
                <a:solidFill>
                  <a:srgbClr val="FF0000"/>
                </a:solidFill>
              </a:rPr>
              <a:t>p</a:t>
            </a:r>
            <a:r>
              <a:rPr lang="en-GB" b="1" i="1" baseline="-25000" dirty="0">
                <a:solidFill>
                  <a:srgbClr val="FF0000"/>
                </a:solidFill>
              </a:rPr>
              <a:t> </a:t>
            </a:r>
            <a:r>
              <a:rPr lang="en-GB" b="1" i="1" dirty="0">
                <a:solidFill>
                  <a:srgbClr val="FF0000"/>
                </a:solidFill>
                <a:sym typeface="Symbol" panose="05050102010706020507" pitchFamily="18" charset="2"/>
              </a:rPr>
              <a:t></a:t>
            </a:r>
            <a:r>
              <a:rPr lang="en-GB" b="1" i="1" dirty="0">
                <a:solidFill>
                  <a:srgbClr val="FF0000"/>
                </a:solidFill>
                <a:sym typeface="Symbol"/>
              </a:rPr>
              <a:t>  </a:t>
            </a:r>
            <a:r>
              <a:rPr lang="en-GB" b="1" i="1" dirty="0">
                <a:solidFill>
                  <a:srgbClr val="FF0000"/>
                </a:solidFill>
              </a:rPr>
              <a:t>J </a:t>
            </a:r>
            <a:r>
              <a:rPr lang="en-GB" b="1" dirty="0">
                <a:solidFill>
                  <a:srgbClr val="FF0000"/>
                </a:solidFill>
              </a:rPr>
              <a:t>x</a:t>
            </a:r>
            <a:r>
              <a:rPr lang="en-GB" b="1" i="1" dirty="0">
                <a:solidFill>
                  <a:srgbClr val="FF0000"/>
                </a:solidFill>
              </a:rPr>
              <a:t> B</a:t>
            </a:r>
          </a:p>
          <a:p>
            <a:pPr lvl="1">
              <a:defRPr/>
            </a:pPr>
            <a:r>
              <a:rPr lang="en-GB" dirty="0"/>
              <a:t> No flux motions (flux tubes pinned) </a:t>
            </a:r>
            <a:r>
              <a:rPr lang="en-GB" dirty="0">
                <a:sym typeface="Wingdings" panose="05000000000000000000" pitchFamily="2" charset="2"/>
              </a:rPr>
              <a:t> no dissipation</a:t>
            </a:r>
          </a:p>
          <a:p>
            <a:pPr>
              <a:defRPr/>
            </a:pPr>
            <a:r>
              <a:rPr lang="en-GB" dirty="0">
                <a:sym typeface="Wingdings" panose="05000000000000000000" pitchFamily="2" charset="2"/>
              </a:rPr>
              <a:t>The critical current density of the superconductor </a:t>
            </a:r>
            <a:r>
              <a:rPr lang="en-GB" b="1" i="1" dirty="0" err="1">
                <a:solidFill>
                  <a:srgbClr val="FF0000"/>
                </a:solidFill>
              </a:rPr>
              <a:t>J</a:t>
            </a:r>
            <a:r>
              <a:rPr lang="en-GB" b="1" i="1" baseline="-25000" dirty="0" err="1">
                <a:solidFill>
                  <a:srgbClr val="FF0000"/>
                </a:solidFill>
              </a:rPr>
              <a:t>c</a:t>
            </a:r>
            <a:r>
              <a:rPr lang="en-GB" b="1" i="1" dirty="0">
                <a:solidFill>
                  <a:srgbClr val="FF0000"/>
                </a:solidFill>
              </a:rPr>
              <a:t> </a:t>
            </a:r>
            <a:r>
              <a:rPr lang="en-GB" dirty="0"/>
              <a:t> is the current density at which, for a given </a:t>
            </a:r>
            <a:r>
              <a:rPr lang="en-GB" b="1" i="1" dirty="0">
                <a:solidFill>
                  <a:srgbClr val="FF0000"/>
                </a:solidFill>
              </a:rPr>
              <a:t>B</a:t>
            </a:r>
            <a:r>
              <a:rPr lang="en-GB" dirty="0"/>
              <a:t> and at a given </a:t>
            </a:r>
            <a:r>
              <a:rPr lang="en-GB" b="1" i="1" dirty="0">
                <a:solidFill>
                  <a:srgbClr val="FF0000"/>
                </a:solidFill>
              </a:rPr>
              <a:t>T</a:t>
            </a:r>
            <a:r>
              <a:rPr lang="en-GB" dirty="0"/>
              <a:t> the pinning force is exceeded by the Lorentz force</a:t>
            </a:r>
          </a:p>
          <a:p>
            <a:pPr>
              <a:defRPr/>
            </a:pPr>
            <a:r>
              <a:rPr lang="en-GB" dirty="0"/>
              <a:t>So, there is a </a:t>
            </a:r>
            <a:r>
              <a:rPr lang="en-GB" b="1" dirty="0">
                <a:solidFill>
                  <a:srgbClr val="FF0000"/>
                </a:solidFill>
              </a:rPr>
              <a:t>mutual link</a:t>
            </a:r>
            <a:r>
              <a:rPr lang="en-GB" dirty="0"/>
              <a:t> between maximum </a:t>
            </a:r>
            <a:r>
              <a:rPr lang="en-GB" b="1" i="1" dirty="0">
                <a:solidFill>
                  <a:srgbClr val="FF0000"/>
                </a:solidFill>
              </a:rPr>
              <a:t>J</a:t>
            </a:r>
            <a:r>
              <a:rPr lang="en-GB" dirty="0"/>
              <a:t>, </a:t>
            </a:r>
            <a:r>
              <a:rPr lang="en-GB" b="1" i="1" dirty="0">
                <a:solidFill>
                  <a:srgbClr val="FF0000"/>
                </a:solidFill>
              </a:rPr>
              <a:t>B</a:t>
            </a:r>
            <a:r>
              <a:rPr lang="en-GB" dirty="0"/>
              <a:t>, and </a:t>
            </a:r>
            <a:r>
              <a:rPr lang="en-GB" b="1" i="1" dirty="0">
                <a:solidFill>
                  <a:srgbClr val="FF0000"/>
                </a:solidFill>
              </a:rPr>
              <a:t>T</a:t>
            </a:r>
            <a:r>
              <a:rPr lang="en-GB" dirty="0"/>
              <a:t> </a:t>
            </a:r>
            <a:r>
              <a:rPr lang="en-GB" b="1" i="1" dirty="0">
                <a:solidFill>
                  <a:srgbClr val="FF0000"/>
                </a:solidFill>
              </a:rPr>
              <a:t> </a:t>
            </a:r>
            <a:endParaRPr lang="en-GB" dirty="0"/>
          </a:p>
          <a:p>
            <a:pPr lvl="1">
              <a:defRPr/>
            </a:pPr>
            <a:endParaRPr lang="en-GB" b="1" i="1" baseline="-25000" dirty="0">
              <a:solidFill>
                <a:srgbClr val="FF0000"/>
              </a:solidFill>
            </a:endParaRPr>
          </a:p>
          <a:p>
            <a:pPr lvl="1">
              <a:defRPr/>
            </a:pPr>
            <a:endParaRPr lang="en-GB" dirty="0"/>
          </a:p>
          <a:p>
            <a:pPr marL="0" indent="0">
              <a:buFontTx/>
              <a:buNone/>
              <a:defRPr/>
            </a:pPr>
            <a:endParaRPr lang="en-GB" dirty="0"/>
          </a:p>
        </p:txBody>
      </p:sp>
      <p:sp>
        <p:nvSpPr>
          <p:cNvPr id="28676" name="Date Placeholder 3">
            <a:extLst>
              <a:ext uri="{FF2B5EF4-FFF2-40B4-BE49-F238E27FC236}">
                <a16:creationId xmlns:a16="http://schemas.microsoft.com/office/drawing/2014/main" id="{8C2ADCD7-5219-4BBC-BD1E-99F8F4356B7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28677" name="Footer Placeholder 4">
            <a:extLst>
              <a:ext uri="{FF2B5EF4-FFF2-40B4-BE49-F238E27FC236}">
                <a16:creationId xmlns:a16="http://schemas.microsoft.com/office/drawing/2014/main" id="{C9730745-9271-4BEE-84A5-A87983936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altLang="en-US" sz="1000" dirty="0">
                <a:solidFill>
                  <a:schemeClr val="accent1"/>
                </a:solidFill>
              </a:rPr>
              <a:t>Paolo Ferracin</a:t>
            </a:r>
            <a:endParaRPr lang="en-US" altLang="en-US" sz="1000" dirty="0">
              <a:solidFill>
                <a:schemeClr val="accent1"/>
              </a:solidFill>
            </a:endParaRPr>
          </a:p>
        </p:txBody>
      </p:sp>
      <p:pic>
        <p:nvPicPr>
          <p:cNvPr id="28678" name="Picture 16">
            <a:extLst>
              <a:ext uri="{FF2B5EF4-FFF2-40B4-BE49-F238E27FC236}">
                <a16:creationId xmlns:a16="http://schemas.microsoft.com/office/drawing/2014/main" id="{813AF757-7563-4069-B7A5-2915B33A8D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088" y="3656013"/>
            <a:ext cx="2805112" cy="285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9" name="Picture 3">
            <a:extLst>
              <a:ext uri="{FF2B5EF4-FFF2-40B4-BE49-F238E27FC236}">
                <a16:creationId xmlns:a16="http://schemas.microsoft.com/office/drawing/2014/main" id="{F4059EF4-2C33-4C5B-944B-3A65C5A1ED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25" y="3810000"/>
            <a:ext cx="2962275" cy="2433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80" name="Text Box 7">
            <a:extLst>
              <a:ext uri="{FF2B5EF4-FFF2-40B4-BE49-F238E27FC236}">
                <a16:creationId xmlns:a16="http://schemas.microsoft.com/office/drawing/2014/main" id="{9C273FF1-F3D2-4074-AFB7-D46C344215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0" y="6178550"/>
            <a:ext cx="1447800" cy="276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>
                <a:solidFill>
                  <a:schemeClr val="tx1"/>
                </a:solidFill>
                <a:ea typeface="ＭＳ Ｐゴシック" panose="020B0600070205080204" pitchFamily="34" charset="-128"/>
              </a:rPr>
              <a:t>by M. Wilson</a:t>
            </a:r>
          </a:p>
        </p:txBody>
      </p:sp>
      <p:sp>
        <p:nvSpPr>
          <p:cNvPr id="28681" name="Slide Number Placeholder 1">
            <a:extLst>
              <a:ext uri="{FF2B5EF4-FFF2-40B4-BE49-F238E27FC236}">
                <a16:creationId xmlns:a16="http://schemas.microsoft.com/office/drawing/2014/main" id="{7C170FF5-DE99-49ED-A108-B6DC128DC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D188633E-45D0-42A4-9872-FAA64A26A401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17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id="{78CF76A8-DC75-4857-93F5-A32126E2E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Superconductivity</a:t>
            </a:r>
            <a:br>
              <a:rPr lang="en-GB" altLang="en-US"/>
            </a:br>
            <a:r>
              <a:rPr lang="en-GB" altLang="en-US"/>
              <a:t>Critical surface</a:t>
            </a:r>
          </a:p>
        </p:txBody>
      </p:sp>
      <p:sp>
        <p:nvSpPr>
          <p:cNvPr id="29699" name="Content Placeholder 2">
            <a:extLst>
              <a:ext uri="{FF2B5EF4-FFF2-40B4-BE49-F238E27FC236}">
                <a16:creationId xmlns:a16="http://schemas.microsoft.com/office/drawing/2014/main" id="{BF18DFDB-E50C-4E41-8B1C-9CD85845B6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43000"/>
            <a:ext cx="4343400" cy="5334000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altLang="en-US"/>
              <a:t>A type II material is supercond. below the </a:t>
            </a:r>
            <a:r>
              <a:rPr lang="en-GB" altLang="en-US" b="1">
                <a:solidFill>
                  <a:srgbClr val="FF0000"/>
                </a:solidFill>
              </a:rPr>
              <a:t>critical surface</a:t>
            </a:r>
            <a:r>
              <a:rPr lang="en-GB" altLang="en-US" b="1"/>
              <a:t> </a:t>
            </a:r>
            <a:r>
              <a:rPr lang="en-GB" altLang="en-US"/>
              <a:t>defined by </a:t>
            </a:r>
            <a:endParaRPr lang="en-GB" altLang="en-US">
              <a:solidFill>
                <a:srgbClr val="FF0000"/>
              </a:solidFill>
            </a:endParaRPr>
          </a:p>
          <a:p>
            <a:pPr lvl="1">
              <a:buFontTx/>
              <a:buBlip>
                <a:blip r:embed="rId3"/>
              </a:buBlip>
            </a:pPr>
            <a:endParaRPr lang="en-GB" altLang="en-US"/>
          </a:p>
          <a:p>
            <a:pPr lvl="1">
              <a:buFontTx/>
              <a:buBlip>
                <a:blip r:embed="rId3"/>
              </a:buBlip>
            </a:pPr>
            <a:r>
              <a:rPr lang="en-GB" altLang="en-US"/>
              <a:t>Critical temperature </a:t>
            </a:r>
            <a:r>
              <a:rPr lang="en-GB" altLang="en-US" b="1" i="1">
                <a:solidFill>
                  <a:srgbClr val="FF0000"/>
                </a:solidFill>
              </a:rPr>
              <a:t>Tc</a:t>
            </a:r>
            <a:endParaRPr lang="en-GB" altLang="en-US" b="1">
              <a:solidFill>
                <a:srgbClr val="FF0000"/>
              </a:solidFill>
            </a:endParaRPr>
          </a:p>
          <a:p>
            <a:pPr lvl="2">
              <a:buFontTx/>
              <a:buBlip>
                <a:blip r:embed="rId4"/>
              </a:buBlip>
            </a:pPr>
            <a:r>
              <a:rPr lang="en-GB" altLang="en-US"/>
              <a:t>Property of the material </a:t>
            </a:r>
          </a:p>
          <a:p>
            <a:pPr lvl="1">
              <a:buFontTx/>
              <a:buBlip>
                <a:blip r:embed="rId3"/>
              </a:buBlip>
            </a:pPr>
            <a:endParaRPr lang="en-GB" altLang="en-US"/>
          </a:p>
          <a:p>
            <a:pPr lvl="1">
              <a:buFontTx/>
              <a:buBlip>
                <a:blip r:embed="rId3"/>
              </a:buBlip>
            </a:pPr>
            <a:r>
              <a:rPr lang="en-GB" altLang="en-US"/>
              <a:t>Upper critical field </a:t>
            </a:r>
            <a:r>
              <a:rPr lang="en-GB" altLang="en-US" b="1" i="1">
                <a:solidFill>
                  <a:srgbClr val="FF0000"/>
                </a:solidFill>
              </a:rPr>
              <a:t>B</a:t>
            </a:r>
            <a:r>
              <a:rPr lang="en-GB" altLang="en-US" b="1" i="1" baseline="-25000">
                <a:solidFill>
                  <a:srgbClr val="FF0000"/>
                </a:solidFill>
              </a:rPr>
              <a:t>c2</a:t>
            </a:r>
          </a:p>
          <a:p>
            <a:pPr lvl="2">
              <a:buFontTx/>
              <a:buBlip>
                <a:blip r:embed="rId4"/>
              </a:buBlip>
            </a:pPr>
            <a:r>
              <a:rPr lang="en-GB" altLang="en-US"/>
              <a:t>Property of the material </a:t>
            </a:r>
          </a:p>
          <a:p>
            <a:pPr lvl="1">
              <a:buFontTx/>
              <a:buBlip>
                <a:blip r:embed="rId3"/>
              </a:buBlip>
            </a:pPr>
            <a:endParaRPr lang="en-GB" altLang="en-US"/>
          </a:p>
          <a:p>
            <a:pPr lvl="1">
              <a:buFontTx/>
              <a:buBlip>
                <a:blip r:embed="rId3"/>
              </a:buBlip>
            </a:pPr>
            <a:r>
              <a:rPr lang="en-GB" altLang="en-US"/>
              <a:t>Critical current density </a:t>
            </a:r>
            <a:r>
              <a:rPr lang="en-GB" altLang="en-US" b="1" i="1">
                <a:solidFill>
                  <a:srgbClr val="FF0000"/>
                </a:solidFill>
              </a:rPr>
              <a:t>J</a:t>
            </a:r>
            <a:r>
              <a:rPr lang="en-GB" altLang="en-US" b="1" i="1" baseline="-25000">
                <a:solidFill>
                  <a:srgbClr val="FF0000"/>
                </a:solidFill>
              </a:rPr>
              <a:t>c</a:t>
            </a:r>
          </a:p>
          <a:p>
            <a:pPr lvl="2">
              <a:buFontTx/>
              <a:buBlip>
                <a:blip r:embed="rId4"/>
              </a:buBlip>
            </a:pPr>
            <a:r>
              <a:rPr lang="en-GB" altLang="en-US"/>
              <a:t>Hard work by the producer</a:t>
            </a:r>
          </a:p>
          <a:p>
            <a:pPr>
              <a:buFontTx/>
              <a:buBlip>
                <a:blip r:embed="rId2"/>
              </a:buBlip>
            </a:pPr>
            <a:endParaRPr lang="en-GB" altLang="en-US" b="1">
              <a:solidFill>
                <a:srgbClr val="FF0000"/>
              </a:solidFill>
            </a:endParaRPr>
          </a:p>
        </p:txBody>
      </p:sp>
      <p:sp>
        <p:nvSpPr>
          <p:cNvPr id="29700" name="Date Placeholder 3">
            <a:extLst>
              <a:ext uri="{FF2B5EF4-FFF2-40B4-BE49-F238E27FC236}">
                <a16:creationId xmlns:a16="http://schemas.microsoft.com/office/drawing/2014/main" id="{126F8EC5-779D-4D99-B4E5-EFD1E02AEB9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29701" name="Footer Placeholder 4">
            <a:extLst>
              <a:ext uri="{FF2B5EF4-FFF2-40B4-BE49-F238E27FC236}">
                <a16:creationId xmlns:a16="http://schemas.microsoft.com/office/drawing/2014/main" id="{F9736FF9-6296-44C2-9301-8BABD685D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altLang="en-US" sz="1000">
                <a:solidFill>
                  <a:schemeClr val="accent1"/>
                </a:solidFill>
              </a:rPr>
              <a:t>Paolo Ferracin</a:t>
            </a:r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29702" name="Picture 8">
            <a:extLst>
              <a:ext uri="{FF2B5EF4-FFF2-40B4-BE49-F238E27FC236}">
                <a16:creationId xmlns:a16="http://schemas.microsoft.com/office/drawing/2014/main" id="{B169A682-1D9B-497A-A037-DFAD67E81A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011"/>
          <a:stretch>
            <a:fillRect/>
          </a:stretch>
        </p:blipFill>
        <p:spPr bwMode="auto">
          <a:xfrm>
            <a:off x="4038600" y="1371600"/>
            <a:ext cx="5008563" cy="4538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3" name="Slide Number Placeholder 1">
            <a:extLst>
              <a:ext uri="{FF2B5EF4-FFF2-40B4-BE49-F238E27FC236}">
                <a16:creationId xmlns:a16="http://schemas.microsoft.com/office/drawing/2014/main" id="{291DDAF4-2E3D-402A-B2EE-6512E1854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0E93D4B3-BCA9-4F53-B6FC-5345B8C2CD1D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18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>
            <a:extLst>
              <a:ext uri="{FF2B5EF4-FFF2-40B4-BE49-F238E27FC236}">
                <a16:creationId xmlns:a16="http://schemas.microsoft.com/office/drawing/2014/main" id="{720E3E86-16F1-47C5-A629-737254E5E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Superconductivity</a:t>
            </a:r>
            <a:br>
              <a:rPr lang="en-GB" altLang="en-US"/>
            </a:br>
            <a:r>
              <a:rPr lang="en-GB" altLang="en-US"/>
              <a:t>Materials</a:t>
            </a:r>
          </a:p>
        </p:txBody>
      </p:sp>
      <p:sp>
        <p:nvSpPr>
          <p:cNvPr id="30723" name="Content Placeholder 2">
            <a:extLst>
              <a:ext uri="{FF2B5EF4-FFF2-40B4-BE49-F238E27FC236}">
                <a16:creationId xmlns:a16="http://schemas.microsoft.com/office/drawing/2014/main" id="{A303F07D-C761-401E-B203-FFC084586B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altLang="en-US" b="1">
                <a:solidFill>
                  <a:srgbClr val="FF0000"/>
                </a:solidFill>
              </a:rPr>
              <a:t>Nb</a:t>
            </a:r>
            <a:r>
              <a:rPr lang="en-US" altLang="en-US" b="1" baseline="-25000">
                <a:solidFill>
                  <a:srgbClr val="FF0000"/>
                </a:solidFill>
              </a:rPr>
              <a:t>3</a:t>
            </a:r>
            <a:r>
              <a:rPr lang="en-US" altLang="en-US" b="1">
                <a:solidFill>
                  <a:srgbClr val="FF0000"/>
                </a:solidFill>
              </a:rPr>
              <a:t>Sn</a:t>
            </a:r>
            <a:r>
              <a:rPr lang="en-US" altLang="en-US"/>
              <a:t> and </a:t>
            </a:r>
            <a:r>
              <a:rPr lang="en-US" altLang="en-US" b="1">
                <a:solidFill>
                  <a:srgbClr val="FF0000"/>
                </a:solidFill>
              </a:rPr>
              <a:t>Nb-Ti</a:t>
            </a:r>
            <a:r>
              <a:rPr lang="en-US" altLang="en-US"/>
              <a:t>, discovered in 1954 and 1961, are the most commonly used type II superconductors (80-90% of all devices).</a:t>
            </a:r>
          </a:p>
          <a:p>
            <a:pPr>
              <a:buFontTx/>
              <a:buBlip>
                <a:blip r:embed="rId2"/>
              </a:buBlip>
            </a:pPr>
            <a:r>
              <a:rPr lang="en-US" altLang="en-US"/>
              <a:t>Since their critical temperature </a:t>
            </a:r>
            <a:r>
              <a:rPr lang="en-US" altLang="en-US" i="1"/>
              <a:t>T</a:t>
            </a:r>
            <a:r>
              <a:rPr lang="en-US" altLang="en-US" i="1" baseline="-25000"/>
              <a:t>c</a:t>
            </a:r>
            <a:r>
              <a:rPr lang="en-US" altLang="en-US"/>
              <a:t> is 9 K (for Nb-Ti) and 18 K (for Nb</a:t>
            </a:r>
            <a:r>
              <a:rPr lang="en-US" altLang="en-US" baseline="-25000"/>
              <a:t>3</a:t>
            </a:r>
            <a:r>
              <a:rPr lang="en-US" altLang="en-US"/>
              <a:t>Sn), they are defined as low T superconductors.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High temperature superconductors (HTS) have a </a:t>
            </a:r>
            <a:r>
              <a:rPr lang="en-US" altLang="en-US" i="1"/>
              <a:t>T</a:t>
            </a:r>
            <a:r>
              <a:rPr lang="en-US" altLang="en-US" i="1" baseline="-25000"/>
              <a:t>c</a:t>
            </a:r>
            <a:r>
              <a:rPr lang="en-US" altLang="en-US"/>
              <a:t> up to 80-120 K.</a:t>
            </a:r>
          </a:p>
          <a:p>
            <a:pPr>
              <a:buFontTx/>
              <a:buBlip>
                <a:blip r:embed="rId2"/>
              </a:buBlip>
            </a:pPr>
            <a:endParaRPr lang="en-US" altLang="en-US"/>
          </a:p>
          <a:p>
            <a:pPr>
              <a:buFontTx/>
              <a:buBlip>
                <a:blip r:embed="rId2"/>
              </a:buBlip>
            </a:pPr>
            <a:endParaRPr lang="en-US" altLang="en-US"/>
          </a:p>
          <a:p>
            <a:pPr>
              <a:buFontTx/>
              <a:buBlip>
                <a:blip r:embed="rId2"/>
              </a:buBlip>
            </a:pPr>
            <a:endParaRPr lang="en-GB" altLang="en-US"/>
          </a:p>
        </p:txBody>
      </p:sp>
      <p:sp>
        <p:nvSpPr>
          <p:cNvPr id="30724" name="Date Placeholder 3">
            <a:extLst>
              <a:ext uri="{FF2B5EF4-FFF2-40B4-BE49-F238E27FC236}">
                <a16:creationId xmlns:a16="http://schemas.microsoft.com/office/drawing/2014/main" id="{D27FF3DA-D9A2-44A8-BAE7-A2BF93F651E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  <a:endParaRPr lang="en-US" altLang="en-US" sz="1000" dirty="0">
              <a:solidFill>
                <a:schemeClr val="accent1"/>
              </a:solidFill>
            </a:endParaRPr>
          </a:p>
        </p:txBody>
      </p:sp>
      <p:sp>
        <p:nvSpPr>
          <p:cNvPr id="30725" name="Footer Placeholder 4">
            <a:extLst>
              <a:ext uri="{FF2B5EF4-FFF2-40B4-BE49-F238E27FC236}">
                <a16:creationId xmlns:a16="http://schemas.microsoft.com/office/drawing/2014/main" id="{2DD68148-6C18-4D98-ADDC-71AFC08B2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altLang="en-US" sz="1000">
                <a:solidFill>
                  <a:schemeClr val="accent1"/>
                </a:solidFill>
              </a:rPr>
              <a:t>Paolo Ferracin</a:t>
            </a:r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30726" name="Picture 8">
            <a:extLst>
              <a:ext uri="{FF2B5EF4-FFF2-40B4-BE49-F238E27FC236}">
                <a16:creationId xmlns:a16="http://schemas.microsoft.com/office/drawing/2014/main" id="{0A996743-B1F6-4DF3-8533-406FF5FDDC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011"/>
          <a:stretch>
            <a:fillRect/>
          </a:stretch>
        </p:blipFill>
        <p:spPr bwMode="auto">
          <a:xfrm>
            <a:off x="838200" y="3505200"/>
            <a:ext cx="3178175" cy="287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7" name="Picture 2">
            <a:extLst>
              <a:ext uri="{FF2B5EF4-FFF2-40B4-BE49-F238E27FC236}">
                <a16:creationId xmlns:a16="http://schemas.microsoft.com/office/drawing/2014/main" id="{D7655C26-A015-4966-98CC-892AF31180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341"/>
          <a:stretch>
            <a:fillRect/>
          </a:stretch>
        </p:blipFill>
        <p:spPr bwMode="auto">
          <a:xfrm>
            <a:off x="5097463" y="3521075"/>
            <a:ext cx="3208337" cy="287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28" name="Text Box 7">
            <a:extLst>
              <a:ext uri="{FF2B5EF4-FFF2-40B4-BE49-F238E27FC236}">
                <a16:creationId xmlns:a16="http://schemas.microsoft.com/office/drawing/2014/main" id="{ED931FF5-C93B-47D1-9941-F0DD07E4F4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8175" y="3657600"/>
            <a:ext cx="838200" cy="276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 b="1">
                <a:solidFill>
                  <a:srgbClr val="FFC000"/>
                </a:solidFill>
                <a:ea typeface="ＭＳ Ｐゴシック" panose="020B0600070205080204" pitchFamily="34" charset="-128"/>
              </a:rPr>
              <a:t>Nb-Ti</a:t>
            </a:r>
          </a:p>
        </p:txBody>
      </p:sp>
      <p:sp>
        <p:nvSpPr>
          <p:cNvPr id="30729" name="Text Box 7">
            <a:extLst>
              <a:ext uri="{FF2B5EF4-FFF2-40B4-BE49-F238E27FC236}">
                <a16:creationId xmlns:a16="http://schemas.microsoft.com/office/drawing/2014/main" id="{65BFCF0D-30FC-47F5-A922-6C97C94DEB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3657600"/>
            <a:ext cx="838200" cy="276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 b="1">
                <a:solidFill>
                  <a:schemeClr val="accent1"/>
                </a:solidFill>
                <a:ea typeface="ＭＳ Ｐゴシック" panose="020B0600070205080204" pitchFamily="34" charset="-128"/>
              </a:rPr>
              <a:t>Nb</a:t>
            </a:r>
            <a:r>
              <a:rPr lang="en-US" altLang="en-US" sz="1200" b="1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3</a:t>
            </a:r>
            <a:r>
              <a:rPr lang="en-US" altLang="en-US" sz="1200" b="1">
                <a:solidFill>
                  <a:schemeClr val="accent1"/>
                </a:solidFill>
                <a:ea typeface="ＭＳ Ｐゴシック" panose="020B0600070205080204" pitchFamily="34" charset="-128"/>
              </a:rPr>
              <a:t>Sn</a:t>
            </a:r>
          </a:p>
        </p:txBody>
      </p:sp>
      <p:sp>
        <p:nvSpPr>
          <p:cNvPr id="30730" name="Slide Number Placeholder 1">
            <a:extLst>
              <a:ext uri="{FF2B5EF4-FFF2-40B4-BE49-F238E27FC236}">
                <a16:creationId xmlns:a16="http://schemas.microsoft.com/office/drawing/2014/main" id="{1682B381-7C3D-4257-866B-2D2FFBB87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BCD5D9D1-AF19-460B-9022-E034933B41B4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19</a:t>
            </a:fld>
            <a:endParaRPr lang="en-US" altLang="en-US" sz="10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F559B8E2-034F-4F7D-BBD6-00101D40C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Introduction</a:t>
            </a:r>
            <a:br>
              <a:rPr lang="en-GB" altLang="en-US" dirty="0"/>
            </a:br>
            <a:r>
              <a:rPr lang="en-GB" altLang="en-US" dirty="0"/>
              <a:t>Goal of the course</a:t>
            </a:r>
          </a:p>
        </p:txBody>
      </p:sp>
      <p:sp>
        <p:nvSpPr>
          <p:cNvPr id="11267" name="Content Placeholder 2">
            <a:extLst>
              <a:ext uri="{FF2B5EF4-FFF2-40B4-BE49-F238E27FC236}">
                <a16:creationId xmlns:a16="http://schemas.microsoft.com/office/drawing/2014/main" id="{67FDA852-B7E1-401E-B9E7-666D1A6269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3048000"/>
          </a:xfrm>
        </p:spPr>
        <p:txBody>
          <a:bodyPr/>
          <a:lstStyle/>
          <a:p>
            <a:pPr>
              <a:buFontTx/>
              <a:buBlip>
                <a:blip r:embed="rId3"/>
              </a:buBlip>
            </a:pPr>
            <a:r>
              <a:rPr lang="en-GB" altLang="en-US" dirty="0"/>
              <a:t>Overview of </a:t>
            </a:r>
            <a:r>
              <a:rPr lang="en-GB" altLang="en-US" b="1" dirty="0">
                <a:solidFill>
                  <a:srgbClr val="FF0000"/>
                </a:solidFill>
              </a:rPr>
              <a:t>superconducting magnets </a:t>
            </a:r>
            <a:r>
              <a:rPr lang="en-GB" altLang="en-US" dirty="0"/>
              <a:t>for particle accelerators (dipoles and quadrupoles)</a:t>
            </a:r>
          </a:p>
          <a:p>
            <a:pPr lvl="1">
              <a:buFontTx/>
              <a:buBlip>
                <a:blip r:embed="rId4"/>
              </a:buBlip>
            </a:pPr>
            <a:r>
              <a:rPr lang="en-GB" altLang="en-US" dirty="0"/>
              <a:t>Description of the components and their function</a:t>
            </a:r>
          </a:p>
          <a:p>
            <a:pPr>
              <a:buFontTx/>
              <a:buBlip>
                <a:blip r:embed="rId3"/>
              </a:buBlip>
            </a:pPr>
            <a:r>
              <a:rPr lang="en-GB" altLang="en-US" dirty="0"/>
              <a:t>From the superconducting material to the full magnet</a:t>
            </a:r>
          </a:p>
          <a:p>
            <a:pPr>
              <a:buFontTx/>
              <a:buBlip>
                <a:blip r:embed="rId3"/>
              </a:buBlip>
            </a:pPr>
            <a:endParaRPr lang="en-GB" altLang="en-US" dirty="0"/>
          </a:p>
        </p:txBody>
      </p:sp>
      <p:sp>
        <p:nvSpPr>
          <p:cNvPr id="11268" name="Date Placeholder 3">
            <a:extLst>
              <a:ext uri="{FF2B5EF4-FFF2-40B4-BE49-F238E27FC236}">
                <a16:creationId xmlns:a16="http://schemas.microsoft.com/office/drawing/2014/main" id="{4CCA78C7-B384-44CE-BC43-C93A787E10B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  <a:endParaRPr lang="en-US" altLang="en-US" sz="1000" dirty="0">
              <a:solidFill>
                <a:schemeClr val="accent1"/>
              </a:solidFill>
            </a:endParaRPr>
          </a:p>
        </p:txBody>
      </p:sp>
      <p:sp>
        <p:nvSpPr>
          <p:cNvPr id="11269" name="Footer Placeholder 4">
            <a:extLst>
              <a:ext uri="{FF2B5EF4-FFF2-40B4-BE49-F238E27FC236}">
                <a16:creationId xmlns:a16="http://schemas.microsoft.com/office/drawing/2014/main" id="{1BCA6B9C-4AD7-4DCA-A664-7BB39382B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Paolo Ferracin</a:t>
            </a:r>
          </a:p>
        </p:txBody>
      </p:sp>
      <p:pic>
        <p:nvPicPr>
          <p:cNvPr id="11270" name="Picture 4" descr="LHC_wire">
            <a:extLst>
              <a:ext uri="{FF2B5EF4-FFF2-40B4-BE49-F238E27FC236}">
                <a16:creationId xmlns:a16="http://schemas.microsoft.com/office/drawing/2014/main" id="{7469FDE4-6612-4311-9ABB-285514B972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95"/>
          <a:stretch>
            <a:fillRect/>
          </a:stretch>
        </p:blipFill>
        <p:spPr bwMode="auto">
          <a:xfrm>
            <a:off x="2078038" y="4138613"/>
            <a:ext cx="1909762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7" descr="LHC_wire">
            <a:extLst>
              <a:ext uri="{FF2B5EF4-FFF2-40B4-BE49-F238E27FC236}">
                <a16:creationId xmlns:a16="http://schemas.microsoft.com/office/drawing/2014/main" id="{2F61D8F2-ADDB-41A2-A0FD-9EA0ACF5F6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68"/>
          <a:stretch>
            <a:fillRect/>
          </a:stretch>
        </p:blipFill>
        <p:spPr bwMode="auto">
          <a:xfrm>
            <a:off x="4287838" y="4138613"/>
            <a:ext cx="5842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2" descr="C:\Work\Courses_Schools\USPAS\2012_01_Austin\Units\Unit4_PF\Slides\HQ-C06_Section-2400dpi-color-Etched.jpg">
            <a:extLst>
              <a:ext uri="{FF2B5EF4-FFF2-40B4-BE49-F238E27FC236}">
                <a16:creationId xmlns:a16="http://schemas.microsoft.com/office/drawing/2014/main" id="{63BCFD53-F217-4C05-A9A4-EA7665FF45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363" y="4124325"/>
            <a:ext cx="1519237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4" descr="Presentation 9">
            <a:extLst>
              <a:ext uri="{FF2B5EF4-FFF2-40B4-BE49-F238E27FC236}">
                <a16:creationId xmlns:a16="http://schemas.microsoft.com/office/drawing/2014/main" id="{52A72BA8-5D98-4634-BA17-BF568C012B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8" t="6320" r="12553"/>
          <a:stretch>
            <a:fillRect/>
          </a:stretch>
        </p:blipFill>
        <p:spPr bwMode="auto">
          <a:xfrm>
            <a:off x="6954838" y="4114800"/>
            <a:ext cx="1731962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2">
            <a:extLst>
              <a:ext uri="{FF2B5EF4-FFF2-40B4-BE49-F238E27FC236}">
                <a16:creationId xmlns:a16="http://schemas.microsoft.com/office/drawing/2014/main" id="{F004C10B-DC36-4CF2-A94B-7AF7262AC1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05" t="15462" r="32732" b="14407"/>
          <a:stretch>
            <a:fillRect/>
          </a:stretch>
        </p:blipFill>
        <p:spPr bwMode="auto">
          <a:xfrm>
            <a:off x="228600" y="4135438"/>
            <a:ext cx="1677988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5" name="Text Box 7">
            <a:extLst>
              <a:ext uri="{FF2B5EF4-FFF2-40B4-BE49-F238E27FC236}">
                <a16:creationId xmlns:a16="http://schemas.microsoft.com/office/drawing/2014/main" id="{E198E69C-4024-47B2-B942-1BBA6CF351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3429000"/>
            <a:ext cx="1176337" cy="400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000">
                <a:solidFill>
                  <a:schemeClr val="tx1"/>
                </a:solidFill>
                <a:ea typeface="ＭＳ Ｐゴシック" panose="020B0600070205080204" pitchFamily="34" charset="-128"/>
              </a:rPr>
              <a:t>Superconducting material</a:t>
            </a:r>
          </a:p>
        </p:txBody>
      </p:sp>
      <p:sp>
        <p:nvSpPr>
          <p:cNvPr id="11276" name="Text Box 7">
            <a:extLst>
              <a:ext uri="{FF2B5EF4-FFF2-40B4-BE49-F238E27FC236}">
                <a16:creationId xmlns:a16="http://schemas.microsoft.com/office/drawing/2014/main" id="{F134D393-22DE-4E76-ADDA-2F00D1AA0B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3438525"/>
            <a:ext cx="1157288" cy="400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000">
                <a:solidFill>
                  <a:schemeClr val="tx1"/>
                </a:solidFill>
                <a:ea typeface="ＭＳ Ｐゴシック" panose="020B0600070205080204" pitchFamily="34" charset="-128"/>
              </a:rPr>
              <a:t>Superconducting strand</a:t>
            </a:r>
          </a:p>
        </p:txBody>
      </p:sp>
      <p:sp>
        <p:nvSpPr>
          <p:cNvPr id="11277" name="Text Box 7">
            <a:extLst>
              <a:ext uri="{FF2B5EF4-FFF2-40B4-BE49-F238E27FC236}">
                <a16:creationId xmlns:a16="http://schemas.microsoft.com/office/drawing/2014/main" id="{52DAD4DB-5B03-40AD-A333-7DCD023D4F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8113" y="3429000"/>
            <a:ext cx="1157287" cy="400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000">
                <a:solidFill>
                  <a:schemeClr val="tx1"/>
                </a:solidFill>
                <a:ea typeface="ＭＳ Ｐゴシック" panose="020B0600070205080204" pitchFamily="34" charset="-128"/>
              </a:rPr>
              <a:t>Superconducting cable</a:t>
            </a:r>
          </a:p>
        </p:txBody>
      </p:sp>
      <p:sp>
        <p:nvSpPr>
          <p:cNvPr id="11278" name="Text Box 7">
            <a:extLst>
              <a:ext uri="{FF2B5EF4-FFF2-40B4-BE49-F238E27FC236}">
                <a16:creationId xmlns:a16="http://schemas.microsoft.com/office/drawing/2014/main" id="{CFC50730-87E4-4206-A17E-AA97E2DE1E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0" y="3429000"/>
            <a:ext cx="1157288" cy="400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000">
                <a:solidFill>
                  <a:schemeClr val="tx1"/>
                </a:solidFill>
                <a:ea typeface="ＭＳ Ｐゴシック" panose="020B0600070205080204" pitchFamily="34" charset="-128"/>
              </a:rPr>
              <a:t>Superconducting coil</a:t>
            </a:r>
          </a:p>
        </p:txBody>
      </p:sp>
      <p:sp>
        <p:nvSpPr>
          <p:cNvPr id="11279" name="Text Box 7">
            <a:extLst>
              <a:ext uri="{FF2B5EF4-FFF2-40B4-BE49-F238E27FC236}">
                <a16:creationId xmlns:a16="http://schemas.microsoft.com/office/drawing/2014/main" id="{CA98F656-4A47-46C0-AE92-81E849CCF6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24713" y="3429000"/>
            <a:ext cx="1157287" cy="400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000">
                <a:solidFill>
                  <a:schemeClr val="tx1"/>
                </a:solidFill>
                <a:ea typeface="ＭＳ Ｐゴシック" panose="020B0600070205080204" pitchFamily="34" charset="-128"/>
              </a:rPr>
              <a:t>Superconducting magnet</a:t>
            </a:r>
          </a:p>
        </p:txBody>
      </p:sp>
      <p:sp>
        <p:nvSpPr>
          <p:cNvPr id="11280" name="Slide Number Placeholder 1">
            <a:extLst>
              <a:ext uri="{FF2B5EF4-FFF2-40B4-BE49-F238E27FC236}">
                <a16:creationId xmlns:a16="http://schemas.microsoft.com/office/drawing/2014/main" id="{A9187ECC-B81A-4703-9507-A579F8023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4DDB6531-54A8-4065-9382-6A378224B0D4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2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8">
            <a:extLst>
              <a:ext uri="{FF2B5EF4-FFF2-40B4-BE49-F238E27FC236}">
                <a16:creationId xmlns:a16="http://schemas.microsoft.com/office/drawing/2014/main" id="{28A08E9C-091F-454F-8B18-1871937785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011"/>
          <a:stretch>
            <a:fillRect/>
          </a:stretch>
        </p:blipFill>
        <p:spPr bwMode="auto">
          <a:xfrm>
            <a:off x="4376738" y="1090613"/>
            <a:ext cx="4767262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47" name="Title 1">
            <a:extLst>
              <a:ext uri="{FF2B5EF4-FFF2-40B4-BE49-F238E27FC236}">
                <a16:creationId xmlns:a16="http://schemas.microsoft.com/office/drawing/2014/main" id="{BDF231A6-5835-4156-A5A2-6328A4CC0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Superconductivity</a:t>
            </a:r>
            <a:br>
              <a:rPr lang="en-GB" altLang="en-US"/>
            </a:br>
            <a:r>
              <a:rPr lang="en-GB" altLang="en-US"/>
              <a:t>Nb-Ti</a:t>
            </a:r>
            <a:endParaRPr lang="en-US" altLang="en-US"/>
          </a:p>
        </p:txBody>
      </p:sp>
      <p:sp>
        <p:nvSpPr>
          <p:cNvPr id="31748" name="Content Placeholder 2">
            <a:extLst>
              <a:ext uri="{FF2B5EF4-FFF2-40B4-BE49-F238E27FC236}">
                <a16:creationId xmlns:a16="http://schemas.microsoft.com/office/drawing/2014/main" id="{9123D98E-5C04-4A8B-ADB5-2719CBDD7F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4419600" cy="4419600"/>
          </a:xfrm>
        </p:spPr>
        <p:txBody>
          <a:bodyPr/>
          <a:lstStyle/>
          <a:p>
            <a:pPr>
              <a:buFontTx/>
              <a:buBlip>
                <a:blip r:embed="rId3"/>
              </a:buBlip>
            </a:pPr>
            <a:r>
              <a:rPr lang="en-US" altLang="en-US"/>
              <a:t>Nb and Ti combine in a ductile alloy (called </a:t>
            </a:r>
            <a:r>
              <a:rPr lang="en-US" altLang="en-US">
                <a:sym typeface="Symbol" panose="05050102010706020507" pitchFamily="18" charset="2"/>
              </a:rPr>
              <a:t></a:t>
            </a:r>
            <a:r>
              <a:rPr lang="en-US" altLang="en-US"/>
              <a:t> phase)</a:t>
            </a:r>
          </a:p>
          <a:p>
            <a:pPr lvl="1">
              <a:buFontTx/>
              <a:buBlip>
                <a:blip r:embed="rId4"/>
              </a:buBlip>
            </a:pPr>
            <a:r>
              <a:rPr lang="en-US" altLang="en-US"/>
              <a:t>Easy to process by extrusion and drawing techniques.</a:t>
            </a:r>
          </a:p>
          <a:p>
            <a:pPr>
              <a:buFontTx/>
              <a:buBlip>
                <a:blip r:embed="rId3"/>
              </a:buBlip>
            </a:pPr>
            <a:endParaRPr lang="en-US" altLang="en-US" i="1"/>
          </a:p>
          <a:p>
            <a:pPr>
              <a:buFontTx/>
              <a:buBlip>
                <a:blip r:embed="rId3"/>
              </a:buBlip>
            </a:pPr>
            <a:r>
              <a:rPr lang="en-US" altLang="en-US" i="1"/>
              <a:t>T</a:t>
            </a:r>
            <a:r>
              <a:rPr lang="en-US" altLang="en-US" i="1" baseline="-25000"/>
              <a:t>c</a:t>
            </a:r>
            <a:r>
              <a:rPr lang="en-US" altLang="en-US"/>
              <a:t> and </a:t>
            </a:r>
            <a:r>
              <a:rPr lang="en-US" altLang="en-US" i="1"/>
              <a:t>B</a:t>
            </a:r>
            <a:r>
              <a:rPr lang="en-US" altLang="en-US" i="1" baseline="-25000"/>
              <a:t>C2</a:t>
            </a:r>
            <a:r>
              <a:rPr lang="en-US" altLang="en-US"/>
              <a:t> depend on Ti content: the optimal is 46.5-47 in weight %.</a:t>
            </a:r>
          </a:p>
          <a:p>
            <a:pPr lvl="1">
              <a:buFontTx/>
              <a:buBlip>
                <a:blip r:embed="rId4"/>
              </a:buBlip>
            </a:pPr>
            <a:r>
              <a:rPr lang="en-US" altLang="en-US" b="1" i="1">
                <a:solidFill>
                  <a:srgbClr val="FF0000"/>
                </a:solidFill>
              </a:rPr>
              <a:t>T</a:t>
            </a:r>
            <a:r>
              <a:rPr lang="en-US" altLang="en-US" b="1" i="1" baseline="-25000">
                <a:solidFill>
                  <a:srgbClr val="FF0000"/>
                </a:solidFill>
              </a:rPr>
              <a:t>c</a:t>
            </a:r>
            <a:r>
              <a:rPr lang="en-US" altLang="en-US"/>
              <a:t>  is ~</a:t>
            </a:r>
            <a:r>
              <a:rPr lang="en-US" altLang="en-US" b="1">
                <a:solidFill>
                  <a:srgbClr val="FF0000"/>
                </a:solidFill>
              </a:rPr>
              <a:t>9.2 K</a:t>
            </a:r>
            <a:r>
              <a:rPr lang="en-US" altLang="en-US"/>
              <a:t> at 0 T.</a:t>
            </a:r>
          </a:p>
          <a:p>
            <a:pPr lvl="1">
              <a:buFontTx/>
              <a:buBlip>
                <a:blip r:embed="rId4"/>
              </a:buBlip>
            </a:pPr>
            <a:r>
              <a:rPr lang="en-US" altLang="en-US" b="1" i="1">
                <a:solidFill>
                  <a:srgbClr val="FF0000"/>
                </a:solidFill>
              </a:rPr>
              <a:t>B</a:t>
            </a:r>
            <a:r>
              <a:rPr lang="en-US" altLang="en-US" b="1" i="1" baseline="-25000">
                <a:solidFill>
                  <a:srgbClr val="FF0000"/>
                </a:solidFill>
              </a:rPr>
              <a:t>C2</a:t>
            </a:r>
            <a:r>
              <a:rPr lang="en-US" altLang="en-US" i="1"/>
              <a:t> </a:t>
            </a:r>
            <a:r>
              <a:rPr lang="en-US" altLang="en-US"/>
              <a:t>is ~</a:t>
            </a:r>
            <a:r>
              <a:rPr lang="en-US" altLang="en-US" b="1">
                <a:solidFill>
                  <a:srgbClr val="FF0000"/>
                </a:solidFill>
              </a:rPr>
              <a:t>14.5 T</a:t>
            </a:r>
            <a:r>
              <a:rPr lang="en-US" altLang="en-US"/>
              <a:t> at 0 K.</a:t>
            </a:r>
          </a:p>
          <a:p>
            <a:pPr>
              <a:buFontTx/>
              <a:buBlip>
                <a:blip r:embed="rId3"/>
              </a:buBlip>
            </a:pPr>
            <a:endParaRPr lang="en-US" altLang="en-US"/>
          </a:p>
        </p:txBody>
      </p:sp>
      <p:sp>
        <p:nvSpPr>
          <p:cNvPr id="31749" name="Date Placeholder 3">
            <a:extLst>
              <a:ext uri="{FF2B5EF4-FFF2-40B4-BE49-F238E27FC236}">
                <a16:creationId xmlns:a16="http://schemas.microsoft.com/office/drawing/2014/main" id="{AA2558E0-A15C-49BC-A0A0-FD952B06057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31750" name="Footer Placeholder 4">
            <a:extLst>
              <a:ext uri="{FF2B5EF4-FFF2-40B4-BE49-F238E27FC236}">
                <a16:creationId xmlns:a16="http://schemas.microsoft.com/office/drawing/2014/main" id="{3764F52D-3F9E-4A64-A8BD-E7F3D2C98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Paolo Ferracin</a:t>
            </a:r>
          </a:p>
        </p:txBody>
      </p:sp>
      <p:sp>
        <p:nvSpPr>
          <p:cNvPr id="31751" name="Content Placeholder 2">
            <a:extLst>
              <a:ext uri="{FF2B5EF4-FFF2-40B4-BE49-F238E27FC236}">
                <a16:creationId xmlns:a16="http://schemas.microsoft.com/office/drawing/2014/main" id="{2B7D8363-43E0-437C-A72D-64A2F70FE29A}"/>
              </a:ext>
            </a:extLst>
          </p:cNvPr>
          <p:cNvSpPr txBox="1">
            <a:spLocks/>
          </p:cNvSpPr>
          <p:nvPr/>
        </p:nvSpPr>
        <p:spPr bwMode="auto">
          <a:xfrm>
            <a:off x="125413" y="5562600"/>
            <a:ext cx="8763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 dirty="0"/>
              <a:t>The critical current </a:t>
            </a:r>
            <a:r>
              <a:rPr lang="en-US" altLang="en-US" i="1" dirty="0" err="1"/>
              <a:t>J</a:t>
            </a:r>
            <a:r>
              <a:rPr lang="en-US" altLang="en-US" i="1" baseline="-25000" dirty="0" err="1"/>
              <a:t>c</a:t>
            </a:r>
            <a:r>
              <a:rPr lang="en-US" altLang="en-US" i="1" dirty="0"/>
              <a:t> </a:t>
            </a:r>
            <a:r>
              <a:rPr lang="en-US" altLang="en-US" dirty="0"/>
              <a:t>depends on microstructure</a:t>
            </a:r>
          </a:p>
          <a:p>
            <a:pPr lvl="1"/>
            <a:r>
              <a:rPr lang="en-US" altLang="en-US" dirty="0"/>
              <a:t>Cold works and heat treatments form </a:t>
            </a:r>
            <a:r>
              <a:rPr lang="en-US" altLang="en-US" b="1" dirty="0">
                <a:solidFill>
                  <a:srgbClr val="FF0000"/>
                </a:solidFill>
                <a:sym typeface="Symbol" panose="05050102010706020507" pitchFamily="18" charset="2"/>
              </a:rPr>
              <a:t></a:t>
            </a:r>
            <a:r>
              <a:rPr lang="en-US" altLang="en-US" b="1" dirty="0">
                <a:solidFill>
                  <a:srgbClr val="FF0000"/>
                </a:solidFill>
              </a:rPr>
              <a:t>-</a:t>
            </a:r>
            <a:r>
              <a:rPr lang="en-US" altLang="en-US" b="1" dirty="0" err="1">
                <a:solidFill>
                  <a:srgbClr val="FF0000"/>
                </a:solidFill>
              </a:rPr>
              <a:t>Ti</a:t>
            </a:r>
            <a:r>
              <a:rPr lang="en-US" altLang="en-US" b="1" dirty="0">
                <a:solidFill>
                  <a:srgbClr val="FF0000"/>
                </a:solidFill>
              </a:rPr>
              <a:t> </a:t>
            </a:r>
            <a:r>
              <a:rPr lang="en-US" altLang="en-US" dirty="0"/>
              <a:t>phase for flux pinning</a:t>
            </a:r>
          </a:p>
          <a:p>
            <a:endParaRPr lang="en-US" altLang="en-US" dirty="0"/>
          </a:p>
        </p:txBody>
      </p:sp>
      <p:sp>
        <p:nvSpPr>
          <p:cNvPr id="31752" name="Slide Number Placeholder 1">
            <a:extLst>
              <a:ext uri="{FF2B5EF4-FFF2-40B4-BE49-F238E27FC236}">
                <a16:creationId xmlns:a16="http://schemas.microsoft.com/office/drawing/2014/main" id="{BB42F956-F710-4E04-A1E4-E94DF6ABB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74864D6E-550C-4AD1-B07B-83C54CB537F6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20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>
            <a:extLst>
              <a:ext uri="{FF2B5EF4-FFF2-40B4-BE49-F238E27FC236}">
                <a16:creationId xmlns:a16="http://schemas.microsoft.com/office/drawing/2014/main" id="{558DDC0D-FC50-492D-9112-98FC9B631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Superconductivity</a:t>
            </a:r>
            <a:br>
              <a:rPr lang="en-GB" altLang="en-US"/>
            </a:br>
            <a:r>
              <a:rPr lang="en-GB" altLang="en-US"/>
              <a:t>Nb-Ti</a:t>
            </a:r>
            <a:endParaRPr lang="en-US" altLang="en-US"/>
          </a:p>
        </p:txBody>
      </p:sp>
      <p:sp>
        <p:nvSpPr>
          <p:cNvPr id="32771" name="Content Placeholder 2">
            <a:extLst>
              <a:ext uri="{FF2B5EF4-FFF2-40B4-BE49-F238E27FC236}">
                <a16:creationId xmlns:a16="http://schemas.microsoft.com/office/drawing/2014/main" id="{640D0260-EE6B-4531-AE5E-FB849ECEC3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6019800" cy="5334000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altLang="en-US" dirty="0"/>
              <a:t>Most widely used superconductor</a:t>
            </a:r>
          </a:p>
          <a:p>
            <a:pPr>
              <a:buFontTx/>
              <a:buBlip>
                <a:blip r:embed="rId2"/>
              </a:buBlip>
            </a:pPr>
            <a:r>
              <a:rPr lang="en-US" altLang="en-US" dirty="0"/>
              <a:t>Implemented on large scale for the first time in the </a:t>
            </a:r>
            <a:r>
              <a:rPr lang="en-US" altLang="en-US" dirty="0" err="1"/>
              <a:t>the</a:t>
            </a:r>
            <a:r>
              <a:rPr lang="en-US" altLang="en-US" dirty="0"/>
              <a:t> </a:t>
            </a:r>
            <a:r>
              <a:rPr lang="en-US" altLang="en-US" b="1" dirty="0" err="1">
                <a:solidFill>
                  <a:srgbClr val="FF0000"/>
                </a:solidFill>
              </a:rPr>
              <a:t>Tevatron</a:t>
            </a:r>
            <a:r>
              <a:rPr lang="en-US" altLang="en-US" dirty="0"/>
              <a:t> accelerator, built at Fermilab in the early 80s</a:t>
            </a:r>
          </a:p>
          <a:p>
            <a:pPr>
              <a:buFontTx/>
              <a:buBlip>
                <a:blip r:embed="rId2"/>
              </a:buBlip>
            </a:pPr>
            <a:r>
              <a:rPr lang="en-US" altLang="en-US" dirty="0"/>
              <a:t>In </a:t>
            </a:r>
            <a:r>
              <a:rPr lang="en-US" altLang="en-US" b="1" dirty="0">
                <a:solidFill>
                  <a:srgbClr val="FF0000"/>
                </a:solidFill>
              </a:rPr>
              <a:t>High Energy Physics</a:t>
            </a:r>
            <a:r>
              <a:rPr lang="en-US" altLang="en-US" dirty="0"/>
              <a:t>, used also for all the post-</a:t>
            </a:r>
            <a:r>
              <a:rPr lang="en-US" altLang="en-US" dirty="0" err="1"/>
              <a:t>Tevatron</a:t>
            </a:r>
            <a:r>
              <a:rPr lang="en-US" altLang="en-US" dirty="0"/>
              <a:t> accelerators</a:t>
            </a:r>
          </a:p>
          <a:p>
            <a:pPr>
              <a:buFontTx/>
              <a:buBlip>
                <a:blip r:embed="rId2"/>
              </a:buBlip>
            </a:pPr>
            <a:r>
              <a:rPr lang="en-US" altLang="en-US" dirty="0"/>
              <a:t>Other important applications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 b="1" dirty="0">
                <a:solidFill>
                  <a:srgbClr val="FF0000"/>
                </a:solidFill>
              </a:rPr>
              <a:t>MRI /NMR </a:t>
            </a:r>
            <a:r>
              <a:rPr lang="en-US" altLang="en-US" dirty="0"/>
              <a:t>magnets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altLang="en-US" b="1" dirty="0">
                <a:solidFill>
                  <a:srgbClr val="FF0000"/>
                </a:solidFill>
              </a:rPr>
              <a:t>Fusion magnets </a:t>
            </a:r>
            <a:r>
              <a:rPr lang="en-US" altLang="en-US" dirty="0"/>
              <a:t>(Tore Supra, France).</a:t>
            </a:r>
          </a:p>
          <a:p>
            <a:pPr>
              <a:buFontTx/>
              <a:buBlip>
                <a:blip r:embed="rId2"/>
              </a:buBlip>
            </a:pPr>
            <a:endParaRPr lang="en-US" altLang="en-US" dirty="0"/>
          </a:p>
          <a:p>
            <a:pPr>
              <a:buFontTx/>
              <a:buBlip>
                <a:blip r:embed="rId2"/>
              </a:buBlip>
            </a:pPr>
            <a:r>
              <a:rPr lang="en-US" altLang="en-US" dirty="0"/>
              <a:t>The cost is ~ 200 US $ per kg of wire (about 1 euro per m of strand)</a:t>
            </a:r>
          </a:p>
        </p:txBody>
      </p:sp>
      <p:sp>
        <p:nvSpPr>
          <p:cNvPr id="32772" name="Date Placeholder 3">
            <a:extLst>
              <a:ext uri="{FF2B5EF4-FFF2-40B4-BE49-F238E27FC236}">
                <a16:creationId xmlns:a16="http://schemas.microsoft.com/office/drawing/2014/main" id="{7DD11B40-B3CE-40D3-9EE0-B2A1D40D0B2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32773" name="Footer Placeholder 4">
            <a:extLst>
              <a:ext uri="{FF2B5EF4-FFF2-40B4-BE49-F238E27FC236}">
                <a16:creationId xmlns:a16="http://schemas.microsoft.com/office/drawing/2014/main" id="{29AC120F-37CC-40A3-B9A1-BB1DC5DD7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Paolo Ferracin</a:t>
            </a:r>
          </a:p>
        </p:txBody>
      </p:sp>
      <p:pic>
        <p:nvPicPr>
          <p:cNvPr id="32774" name="Picture 8" descr="0606036_01-A4-at-144-dpi.jpg">
            <a:extLst>
              <a:ext uri="{FF2B5EF4-FFF2-40B4-BE49-F238E27FC236}">
                <a16:creationId xmlns:a16="http://schemas.microsoft.com/office/drawing/2014/main" id="{69C24439-E76C-49D6-90E1-BF499308956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94"/>
          <a:stretch>
            <a:fillRect/>
          </a:stretch>
        </p:blipFill>
        <p:spPr bwMode="auto">
          <a:xfrm>
            <a:off x="6172200" y="1143000"/>
            <a:ext cx="2871788" cy="256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5" name="Picture 2" descr="33%MR000211">
            <a:extLst>
              <a:ext uri="{FF2B5EF4-FFF2-40B4-BE49-F238E27FC236}">
                <a16:creationId xmlns:a16="http://schemas.microsoft.com/office/drawing/2014/main" id="{644F7F73-C310-488F-86CC-5006960B9B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822700"/>
            <a:ext cx="2819400" cy="2620963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6" name="Slide Number Placeholder 1">
            <a:extLst>
              <a:ext uri="{FF2B5EF4-FFF2-40B4-BE49-F238E27FC236}">
                <a16:creationId xmlns:a16="http://schemas.microsoft.com/office/drawing/2014/main" id="{AC51084E-F9EF-42C6-81A8-C6CBDA54D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D0CB91E0-4024-4C2D-AD56-EC01842D98B6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21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>
            <a:extLst>
              <a:ext uri="{FF2B5EF4-FFF2-40B4-BE49-F238E27FC236}">
                <a16:creationId xmlns:a16="http://schemas.microsoft.com/office/drawing/2014/main" id="{7CA83A4B-E64C-4A85-A63A-2720D1407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Superconductivity</a:t>
            </a:r>
            <a:br>
              <a:rPr lang="en-GB" altLang="en-US"/>
            </a:br>
            <a:r>
              <a:rPr lang="en-US" altLang="en-US"/>
              <a:t>Nb</a:t>
            </a:r>
            <a:r>
              <a:rPr lang="en-US" altLang="en-US" baseline="-25000"/>
              <a:t>3</a:t>
            </a:r>
            <a:r>
              <a:rPr lang="en-US" altLang="en-US"/>
              <a:t>Sn</a:t>
            </a:r>
          </a:p>
        </p:txBody>
      </p:sp>
      <p:sp>
        <p:nvSpPr>
          <p:cNvPr id="33795" name="Content Placeholder 2">
            <a:extLst>
              <a:ext uri="{FF2B5EF4-FFF2-40B4-BE49-F238E27FC236}">
                <a16:creationId xmlns:a16="http://schemas.microsoft.com/office/drawing/2014/main" id="{51F0F109-5D17-4E5B-9449-68ADDAB234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4267200" cy="4495800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altLang="en-US"/>
              <a:t>Nb and Sn can form an intermetallic compound from the A15 family (like Nb</a:t>
            </a:r>
            <a:r>
              <a:rPr lang="en-US" altLang="en-US" baseline="-25000"/>
              <a:t>3</a:t>
            </a:r>
            <a:r>
              <a:rPr lang="en-US" altLang="en-US"/>
              <a:t>Al).</a:t>
            </a:r>
          </a:p>
          <a:p>
            <a:pPr>
              <a:buFontTx/>
              <a:buBlip>
                <a:blip r:embed="rId2"/>
              </a:buBlip>
            </a:pPr>
            <a:endParaRPr lang="en-US" altLang="en-US"/>
          </a:p>
          <a:p>
            <a:pPr>
              <a:buFontTx/>
              <a:buBlip>
                <a:blip r:embed="rId2"/>
              </a:buBlip>
            </a:pPr>
            <a:r>
              <a:rPr lang="en-US" altLang="en-US" i="1"/>
              <a:t>T</a:t>
            </a:r>
            <a:r>
              <a:rPr lang="en-US" altLang="en-US" i="1" baseline="-25000"/>
              <a:t>C</a:t>
            </a:r>
            <a:r>
              <a:rPr lang="en-US" altLang="en-US"/>
              <a:t> and </a:t>
            </a:r>
            <a:r>
              <a:rPr lang="en-US" altLang="en-US" i="1"/>
              <a:t>B</a:t>
            </a:r>
            <a:r>
              <a:rPr lang="en-US" altLang="en-US" i="1" baseline="-25000"/>
              <a:t>C2</a:t>
            </a:r>
            <a:r>
              <a:rPr lang="en-US" altLang="en-US"/>
              <a:t> depend on Sn content: the optimal is 20-25 in weight%.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 b="1" i="1">
                <a:solidFill>
                  <a:srgbClr val="FF0000"/>
                </a:solidFill>
              </a:rPr>
              <a:t>T</a:t>
            </a:r>
            <a:r>
              <a:rPr lang="en-US" altLang="en-US" b="1" i="1" baseline="-25000">
                <a:solidFill>
                  <a:srgbClr val="FF0000"/>
                </a:solidFill>
              </a:rPr>
              <a:t>C</a:t>
            </a:r>
            <a:r>
              <a:rPr lang="en-US" altLang="en-US" i="1"/>
              <a:t> </a:t>
            </a:r>
            <a:r>
              <a:rPr lang="en-US" altLang="en-US"/>
              <a:t>is ~</a:t>
            </a:r>
            <a:r>
              <a:rPr lang="en-US" altLang="en-US" b="1">
                <a:solidFill>
                  <a:srgbClr val="FF0000"/>
                </a:solidFill>
              </a:rPr>
              <a:t>18 K</a:t>
            </a:r>
            <a:r>
              <a:rPr lang="en-US" altLang="en-US"/>
              <a:t> at 0 T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 b="1" i="1">
                <a:solidFill>
                  <a:srgbClr val="FF0000"/>
                </a:solidFill>
              </a:rPr>
              <a:t>B</a:t>
            </a:r>
            <a:r>
              <a:rPr lang="en-US" altLang="en-US" b="1" i="1" baseline="-25000">
                <a:solidFill>
                  <a:srgbClr val="FF0000"/>
                </a:solidFill>
              </a:rPr>
              <a:t>C2</a:t>
            </a:r>
            <a:r>
              <a:rPr lang="en-US" altLang="en-US"/>
              <a:t> is ~</a:t>
            </a:r>
            <a:r>
              <a:rPr lang="en-US" altLang="en-US" b="1">
                <a:solidFill>
                  <a:srgbClr val="FF0000"/>
                </a:solidFill>
              </a:rPr>
              <a:t>28 T</a:t>
            </a:r>
            <a:r>
              <a:rPr lang="en-US" altLang="en-US"/>
              <a:t> at 0 K</a:t>
            </a:r>
          </a:p>
          <a:p>
            <a:pPr>
              <a:buFontTx/>
              <a:buBlip>
                <a:blip r:embed="rId2"/>
              </a:buBlip>
            </a:pPr>
            <a:endParaRPr lang="en-US" altLang="en-US"/>
          </a:p>
        </p:txBody>
      </p:sp>
      <p:sp>
        <p:nvSpPr>
          <p:cNvPr id="33796" name="Date Placeholder 3">
            <a:extLst>
              <a:ext uri="{FF2B5EF4-FFF2-40B4-BE49-F238E27FC236}">
                <a16:creationId xmlns:a16="http://schemas.microsoft.com/office/drawing/2014/main" id="{D3F5069C-CCC3-4F39-995A-A7C4F96ABD8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33797" name="Footer Placeholder 4">
            <a:extLst>
              <a:ext uri="{FF2B5EF4-FFF2-40B4-BE49-F238E27FC236}">
                <a16:creationId xmlns:a16="http://schemas.microsoft.com/office/drawing/2014/main" id="{4A87458B-8011-4338-80DD-C2BAE63EA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Paolo Ferracin</a:t>
            </a:r>
          </a:p>
        </p:txBody>
      </p:sp>
      <p:pic>
        <p:nvPicPr>
          <p:cNvPr id="33798" name="Picture 2">
            <a:extLst>
              <a:ext uri="{FF2B5EF4-FFF2-40B4-BE49-F238E27FC236}">
                <a16:creationId xmlns:a16="http://schemas.microsoft.com/office/drawing/2014/main" id="{E2FEEB16-60BD-450C-8A36-D55CDF2D55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86"/>
          <a:stretch>
            <a:fillRect/>
          </a:stretch>
        </p:blipFill>
        <p:spPr bwMode="auto">
          <a:xfrm>
            <a:off x="4284663" y="1066800"/>
            <a:ext cx="4783137" cy="431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799" name="Content Placeholder 2">
            <a:extLst>
              <a:ext uri="{FF2B5EF4-FFF2-40B4-BE49-F238E27FC236}">
                <a16:creationId xmlns:a16="http://schemas.microsoft.com/office/drawing/2014/main" id="{A192BB05-5AFE-4D3D-9042-277BD5ECB1ED}"/>
              </a:ext>
            </a:extLst>
          </p:cNvPr>
          <p:cNvSpPr txBox="1">
            <a:spLocks/>
          </p:cNvSpPr>
          <p:nvPr/>
        </p:nvSpPr>
        <p:spPr bwMode="auto">
          <a:xfrm>
            <a:off x="125413" y="5562600"/>
            <a:ext cx="8763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 dirty="0"/>
              <a:t>The critical current </a:t>
            </a:r>
            <a:r>
              <a:rPr lang="en-US" altLang="en-US" i="1" dirty="0" err="1"/>
              <a:t>J</a:t>
            </a:r>
            <a:r>
              <a:rPr lang="en-US" altLang="en-US" i="1" baseline="-25000" dirty="0" err="1"/>
              <a:t>c</a:t>
            </a:r>
            <a:r>
              <a:rPr lang="en-US" altLang="en-US" dirty="0"/>
              <a:t> depends on the micro (grain) structure</a:t>
            </a:r>
          </a:p>
          <a:p>
            <a:pPr lvl="1"/>
            <a:r>
              <a:rPr lang="en-US" altLang="en-US" dirty="0"/>
              <a:t>High</a:t>
            </a:r>
            <a:r>
              <a:rPr lang="en-US" altLang="en-US" i="1" dirty="0"/>
              <a:t> </a:t>
            </a:r>
            <a:r>
              <a:rPr lang="en-US" altLang="en-US" i="1" dirty="0" err="1"/>
              <a:t>J</a:t>
            </a:r>
            <a:r>
              <a:rPr lang="en-US" altLang="en-US" i="1" baseline="-25000" dirty="0" err="1"/>
              <a:t>c</a:t>
            </a:r>
            <a:r>
              <a:rPr lang="en-US" altLang="en-US" dirty="0"/>
              <a:t> obtained with grains from 30 to 300 nm</a:t>
            </a:r>
          </a:p>
          <a:p>
            <a:endParaRPr lang="en-US" altLang="en-US" dirty="0"/>
          </a:p>
        </p:txBody>
      </p:sp>
      <p:sp>
        <p:nvSpPr>
          <p:cNvPr id="33800" name="Slide Number Placeholder 1">
            <a:extLst>
              <a:ext uri="{FF2B5EF4-FFF2-40B4-BE49-F238E27FC236}">
                <a16:creationId xmlns:a16="http://schemas.microsoft.com/office/drawing/2014/main" id="{24809DD8-B9CF-47D9-939A-2D875309B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75D9EB29-081F-4EF7-9E29-3A4C4FCCD63D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22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>
            <a:extLst>
              <a:ext uri="{FF2B5EF4-FFF2-40B4-BE49-F238E27FC236}">
                <a16:creationId xmlns:a16="http://schemas.microsoft.com/office/drawing/2014/main" id="{D8E1BF7E-69F0-415C-BCE6-A76623FB7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Superconductivity</a:t>
            </a:r>
            <a:br>
              <a:rPr lang="en-GB" altLang="en-US"/>
            </a:br>
            <a:r>
              <a:rPr lang="en-US" altLang="en-US"/>
              <a:t>Nb</a:t>
            </a:r>
            <a:r>
              <a:rPr lang="en-US" altLang="en-US" baseline="-25000"/>
              <a:t>3</a:t>
            </a:r>
            <a:r>
              <a:rPr lang="en-US" altLang="en-US"/>
              <a:t>Sn</a:t>
            </a:r>
          </a:p>
        </p:txBody>
      </p:sp>
      <p:sp>
        <p:nvSpPr>
          <p:cNvPr id="28675" name="Content Placeholder 2">
            <a:extLst>
              <a:ext uri="{FF2B5EF4-FFF2-40B4-BE49-F238E27FC236}">
                <a16:creationId xmlns:a16="http://schemas.microsoft.com/office/drawing/2014/main" id="{9A7E15C5-A6CA-4217-9C9B-8CCFCA68E3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5638800" cy="5334000"/>
          </a:xfrm>
        </p:spPr>
        <p:txBody>
          <a:bodyPr>
            <a:normAutofit lnSpcReduction="10000"/>
          </a:bodyPr>
          <a:lstStyle/>
          <a:p>
            <a:pPr>
              <a:buFontTx/>
              <a:buBlip>
                <a:blip r:embed="rId2"/>
              </a:buBlip>
              <a:defRPr/>
            </a:pPr>
            <a:r>
              <a:rPr lang="en-US" altLang="en-US" dirty="0"/>
              <a:t>Nb</a:t>
            </a:r>
            <a:r>
              <a:rPr lang="en-US" altLang="en-US" baseline="-25000" dirty="0"/>
              <a:t>3</a:t>
            </a:r>
            <a:r>
              <a:rPr lang="en-US" altLang="en-US" dirty="0"/>
              <a:t>Sn is </a:t>
            </a:r>
            <a:r>
              <a:rPr lang="en-US" altLang="en-US" b="1" dirty="0">
                <a:solidFill>
                  <a:srgbClr val="FF0000"/>
                </a:solidFill>
              </a:rPr>
              <a:t>brittle</a:t>
            </a:r>
            <a:endParaRPr lang="en-US" altLang="en-US" dirty="0"/>
          </a:p>
          <a:p>
            <a:pPr lvl="1">
              <a:buFontTx/>
              <a:buBlip>
                <a:blip r:embed="rId2"/>
              </a:buBlip>
              <a:defRPr/>
            </a:pPr>
            <a:r>
              <a:rPr lang="en-US" altLang="en-US" dirty="0"/>
              <a:t>Cannot be extruded as </a:t>
            </a:r>
            <a:r>
              <a:rPr lang="en-US" altLang="en-US" dirty="0" err="1"/>
              <a:t>Nb</a:t>
            </a:r>
            <a:r>
              <a:rPr lang="en-US" altLang="en-US" dirty="0"/>
              <a:t>-Ti.</a:t>
            </a:r>
          </a:p>
          <a:p>
            <a:pPr lvl="1">
              <a:buFontTx/>
              <a:buBlip>
                <a:blip r:embed="rId3"/>
              </a:buBlip>
              <a:defRPr/>
            </a:pPr>
            <a:r>
              <a:rPr lang="en-US" altLang="en-US" dirty="0"/>
              <a:t>Its formation must occur only at the end of the cable and/or coil fabrication process.</a:t>
            </a:r>
          </a:p>
          <a:p>
            <a:pPr>
              <a:buFontTx/>
              <a:buBlip>
                <a:blip r:embed="rId2"/>
              </a:buBlip>
              <a:defRPr/>
            </a:pPr>
            <a:r>
              <a:rPr lang="en-US" altLang="en-US" dirty="0"/>
              <a:t>In addition, it is </a:t>
            </a:r>
            <a:r>
              <a:rPr lang="en-US" altLang="en-US" b="1" dirty="0">
                <a:solidFill>
                  <a:srgbClr val="FF0000"/>
                </a:solidFill>
              </a:rPr>
              <a:t>strain sensitive</a:t>
            </a:r>
            <a:endParaRPr lang="en-US" altLang="en-US" dirty="0"/>
          </a:p>
          <a:p>
            <a:pPr lvl="1">
              <a:buFontTx/>
              <a:buBlip>
                <a:blip r:embed="rId2"/>
              </a:buBlip>
              <a:defRPr/>
            </a:pPr>
            <a:r>
              <a:rPr lang="en-US" altLang="en-US" dirty="0"/>
              <a:t>critical parameters </a:t>
            </a:r>
            <a:r>
              <a:rPr lang="en-US" altLang="en-US" dirty="0">
                <a:sym typeface="Wingdings" panose="05000000000000000000" pitchFamily="2" charset="2"/>
              </a:rPr>
              <a:t>  </a:t>
            </a:r>
            <a:r>
              <a:rPr lang="en-US" altLang="en-US" dirty="0"/>
              <a:t>applied strain </a:t>
            </a:r>
          </a:p>
          <a:p>
            <a:pPr>
              <a:buFontTx/>
              <a:buBlip>
                <a:blip r:embed="rId2"/>
              </a:buBlip>
              <a:defRPr/>
            </a:pPr>
            <a:r>
              <a:rPr lang="en-US" altLang="en-US" dirty="0"/>
              <a:t>Used in</a:t>
            </a:r>
          </a:p>
          <a:p>
            <a:pPr lvl="1">
              <a:buFontTx/>
              <a:buBlip>
                <a:blip r:embed="rId3"/>
              </a:buBlip>
              <a:defRPr/>
            </a:pPr>
            <a:r>
              <a:rPr lang="en-US" altLang="en-US" b="1" dirty="0">
                <a:solidFill>
                  <a:srgbClr val="FF0000"/>
                </a:solidFill>
              </a:rPr>
              <a:t>NMR</a:t>
            </a:r>
            <a:r>
              <a:rPr lang="en-US" altLang="en-US" dirty="0"/>
              <a:t>, with field of about 20 T</a:t>
            </a:r>
          </a:p>
          <a:p>
            <a:pPr lvl="1">
              <a:buFontTx/>
              <a:buBlip>
                <a:blip r:embed="rId3"/>
              </a:buBlip>
              <a:defRPr/>
            </a:pPr>
            <a:r>
              <a:rPr lang="en-US" altLang="en-US" dirty="0"/>
              <a:t>Model coils for </a:t>
            </a:r>
            <a:r>
              <a:rPr lang="en-US" altLang="en-US" b="1" dirty="0">
                <a:solidFill>
                  <a:srgbClr val="FF0000"/>
                </a:solidFill>
              </a:rPr>
              <a:t>ITER</a:t>
            </a:r>
          </a:p>
          <a:p>
            <a:pPr lvl="1">
              <a:buFontTx/>
              <a:buBlip>
                <a:blip r:embed="rId3"/>
              </a:buBlip>
              <a:defRPr/>
            </a:pPr>
            <a:r>
              <a:rPr lang="en-US" altLang="en-US" dirty="0"/>
              <a:t>High energy physics (</a:t>
            </a:r>
            <a:r>
              <a:rPr lang="en-US" altLang="en-US" b="1" dirty="0">
                <a:solidFill>
                  <a:srgbClr val="FF0000"/>
                </a:solidFill>
              </a:rPr>
              <a:t>R&amp;D</a:t>
            </a:r>
            <a:r>
              <a:rPr lang="en-US" altLang="en-US" dirty="0"/>
              <a:t>)</a:t>
            </a:r>
          </a:p>
          <a:p>
            <a:pPr lvl="1">
              <a:buFontTx/>
              <a:buBlip>
                <a:blip r:embed="rId3"/>
              </a:buBlip>
              <a:defRPr/>
            </a:pPr>
            <a:endParaRPr lang="en-US" altLang="en-US" dirty="0"/>
          </a:p>
          <a:p>
            <a:pPr>
              <a:buFontTx/>
              <a:buBlip>
                <a:blip r:embed="rId2"/>
              </a:buBlip>
              <a:defRPr/>
            </a:pPr>
            <a:r>
              <a:rPr lang="en-US" altLang="en-US" dirty="0"/>
              <a:t>The cost is approximately ~1500 US $ per kg of wire.</a:t>
            </a:r>
          </a:p>
          <a:p>
            <a:pPr lvl="1">
              <a:buFontTx/>
              <a:buBlip>
                <a:blip r:embed="rId2"/>
              </a:buBlip>
              <a:defRPr/>
            </a:pPr>
            <a:r>
              <a:rPr lang="en-US" altLang="en-US" dirty="0"/>
              <a:t>~5 euro per m of strand</a:t>
            </a:r>
          </a:p>
          <a:p>
            <a:pPr>
              <a:buFontTx/>
              <a:buBlip>
                <a:blip r:embed="rId2"/>
              </a:buBlip>
              <a:defRPr/>
            </a:pPr>
            <a:endParaRPr lang="en-US" altLang="en-US" dirty="0"/>
          </a:p>
        </p:txBody>
      </p:sp>
      <p:sp>
        <p:nvSpPr>
          <p:cNvPr id="34820" name="Date Placeholder 3">
            <a:extLst>
              <a:ext uri="{FF2B5EF4-FFF2-40B4-BE49-F238E27FC236}">
                <a16:creationId xmlns:a16="http://schemas.microsoft.com/office/drawing/2014/main" id="{BA19FCBA-4BF6-4742-BC36-27C9E88EACD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34821" name="Footer Placeholder 4">
            <a:extLst>
              <a:ext uri="{FF2B5EF4-FFF2-40B4-BE49-F238E27FC236}">
                <a16:creationId xmlns:a16="http://schemas.microsoft.com/office/drawing/2014/main" id="{6D4492FE-D0F3-4F3D-812D-6169D71D0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Paolo Ferracin</a:t>
            </a:r>
          </a:p>
        </p:txBody>
      </p:sp>
      <p:pic>
        <p:nvPicPr>
          <p:cNvPr id="34822" name="Picture 4" descr="strain_sensitivity">
            <a:extLst>
              <a:ext uri="{FF2B5EF4-FFF2-40B4-BE49-F238E27FC236}">
                <a16:creationId xmlns:a16="http://schemas.microsoft.com/office/drawing/2014/main" id="{1BA84EBD-884E-4D93-B8EB-4EEC55752F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293813"/>
            <a:ext cx="3338513" cy="282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3" name="Text Box 7">
            <a:extLst>
              <a:ext uri="{FF2B5EF4-FFF2-40B4-BE49-F238E27FC236}">
                <a16:creationId xmlns:a16="http://schemas.microsoft.com/office/drawing/2014/main" id="{8FAF53BE-47F1-4D5D-AF89-7759DB4AC1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1128713"/>
            <a:ext cx="1447800" cy="276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>
                <a:solidFill>
                  <a:schemeClr val="tx1"/>
                </a:solidFill>
                <a:ea typeface="ＭＳ Ｐゴシック" panose="020B0600070205080204" pitchFamily="34" charset="-128"/>
              </a:rPr>
              <a:t>by A. Godeke</a:t>
            </a:r>
          </a:p>
        </p:txBody>
      </p:sp>
      <p:pic>
        <p:nvPicPr>
          <p:cNvPr id="34824" name="Picture 2" descr="http://www.iter.org/doc/www/content/com/Lists/WebsiteText/Attachments/24/magnets_3.jpg">
            <a:extLst>
              <a:ext uri="{FF2B5EF4-FFF2-40B4-BE49-F238E27FC236}">
                <a16:creationId xmlns:a16="http://schemas.microsoft.com/office/drawing/2014/main" id="{67E9C02E-9D7A-4562-9C5C-572BEB79C5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164013"/>
            <a:ext cx="2667000" cy="236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5" name="Slide Number Placeholder 1">
            <a:extLst>
              <a:ext uri="{FF2B5EF4-FFF2-40B4-BE49-F238E27FC236}">
                <a16:creationId xmlns:a16="http://schemas.microsoft.com/office/drawing/2014/main" id="{DE44FB39-BE02-467C-8A18-0E10FF180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38D1CA39-8A70-48C9-8A25-946FD7EE152D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23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>
            <a:extLst>
              <a:ext uri="{FF2B5EF4-FFF2-40B4-BE49-F238E27FC236}">
                <a16:creationId xmlns:a16="http://schemas.microsoft.com/office/drawing/2014/main" id="{F2DF2BBC-F8B5-45A7-8EED-D7B17A84D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Superconductivity</a:t>
            </a:r>
            <a:br>
              <a:rPr lang="en-GB" altLang="en-US"/>
            </a:br>
            <a:r>
              <a:rPr lang="en-GB" altLang="en-US"/>
              <a:t>Nb-Ti vs. </a:t>
            </a:r>
            <a:r>
              <a:rPr lang="en-US" altLang="en-US"/>
              <a:t>Nb</a:t>
            </a:r>
            <a:r>
              <a:rPr lang="en-US" altLang="en-US" baseline="-25000"/>
              <a:t>3</a:t>
            </a:r>
            <a:r>
              <a:rPr lang="en-US" altLang="en-US"/>
              <a:t>Sn</a:t>
            </a:r>
            <a:endParaRPr lang="en-GB" altLang="en-US"/>
          </a:p>
        </p:txBody>
      </p:sp>
      <p:sp>
        <p:nvSpPr>
          <p:cNvPr id="35843" name="Content Placeholder 2">
            <a:extLst>
              <a:ext uri="{FF2B5EF4-FFF2-40B4-BE49-F238E27FC236}">
                <a16:creationId xmlns:a16="http://schemas.microsoft.com/office/drawing/2014/main" id="{CB5A4A7C-53AA-457B-A1E5-38885FDF61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endParaRPr lang="en-GB" altLang="en-US"/>
          </a:p>
        </p:txBody>
      </p:sp>
      <p:sp>
        <p:nvSpPr>
          <p:cNvPr id="35844" name="Date Placeholder 3">
            <a:extLst>
              <a:ext uri="{FF2B5EF4-FFF2-40B4-BE49-F238E27FC236}">
                <a16:creationId xmlns:a16="http://schemas.microsoft.com/office/drawing/2014/main" id="{8B8214B0-70CF-43F7-9342-E9EB4D9612E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35845" name="Footer Placeholder 4">
            <a:extLst>
              <a:ext uri="{FF2B5EF4-FFF2-40B4-BE49-F238E27FC236}">
                <a16:creationId xmlns:a16="http://schemas.microsoft.com/office/drawing/2014/main" id="{FEAE8B24-53FE-40D0-9E09-19E08E6E2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altLang="en-US" sz="1000">
                <a:solidFill>
                  <a:schemeClr val="accent1"/>
                </a:solidFill>
              </a:rPr>
              <a:t>Paolo Ferracin</a:t>
            </a:r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35846" name="Picture 2">
            <a:extLst>
              <a:ext uri="{FF2B5EF4-FFF2-40B4-BE49-F238E27FC236}">
                <a16:creationId xmlns:a16="http://schemas.microsoft.com/office/drawing/2014/main" id="{76663985-2536-4564-8521-F5F49B33AA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011"/>
          <a:stretch>
            <a:fillRect/>
          </a:stretch>
        </p:blipFill>
        <p:spPr bwMode="auto">
          <a:xfrm>
            <a:off x="173038" y="2517775"/>
            <a:ext cx="4370387" cy="395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7" name="Picture 2">
            <a:extLst>
              <a:ext uri="{FF2B5EF4-FFF2-40B4-BE49-F238E27FC236}">
                <a16:creationId xmlns:a16="http://schemas.microsoft.com/office/drawing/2014/main" id="{B60E7BBF-C766-4331-8419-BADA2D391C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86"/>
          <a:stretch>
            <a:fillRect/>
          </a:stretch>
        </p:blipFill>
        <p:spPr bwMode="auto">
          <a:xfrm>
            <a:off x="4606925" y="2517775"/>
            <a:ext cx="4384675" cy="395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848" name="Text Box 7">
            <a:extLst>
              <a:ext uri="{FF2B5EF4-FFF2-40B4-BE49-F238E27FC236}">
                <a16:creationId xmlns:a16="http://schemas.microsoft.com/office/drawing/2014/main" id="{C96A3ED3-0DA7-43B1-99E1-B600FFCA00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1828800"/>
            <a:ext cx="990600" cy="4000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000" b="1">
                <a:solidFill>
                  <a:srgbClr val="FFC000"/>
                </a:solidFill>
                <a:ea typeface="ＭＳ Ｐゴシック" panose="020B0600070205080204" pitchFamily="34" charset="-128"/>
              </a:rPr>
              <a:t>Nb-Ti</a:t>
            </a:r>
          </a:p>
        </p:txBody>
      </p:sp>
      <p:sp>
        <p:nvSpPr>
          <p:cNvPr id="35849" name="Text Box 7">
            <a:extLst>
              <a:ext uri="{FF2B5EF4-FFF2-40B4-BE49-F238E27FC236}">
                <a16:creationId xmlns:a16="http://schemas.microsoft.com/office/drawing/2014/main" id="{47957AC9-7318-42E4-8E75-02578CA82C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3425" y="1828800"/>
            <a:ext cx="990600" cy="4000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000" b="1">
                <a:solidFill>
                  <a:schemeClr val="accent1"/>
                </a:solidFill>
                <a:ea typeface="ＭＳ Ｐゴシック" panose="020B0600070205080204" pitchFamily="34" charset="-128"/>
              </a:rPr>
              <a:t>Nb</a:t>
            </a:r>
            <a:r>
              <a:rPr lang="en-US" altLang="en-US" sz="2000" b="1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3</a:t>
            </a:r>
            <a:r>
              <a:rPr lang="en-US" altLang="en-US" sz="2000" b="1">
                <a:solidFill>
                  <a:schemeClr val="accent1"/>
                </a:solidFill>
                <a:ea typeface="ＭＳ Ｐゴシック" panose="020B0600070205080204" pitchFamily="34" charset="-128"/>
              </a:rPr>
              <a:t>Sn</a:t>
            </a:r>
          </a:p>
        </p:txBody>
      </p:sp>
      <p:sp>
        <p:nvSpPr>
          <p:cNvPr id="35850" name="Slide Number Placeholder 1">
            <a:extLst>
              <a:ext uri="{FF2B5EF4-FFF2-40B4-BE49-F238E27FC236}">
                <a16:creationId xmlns:a16="http://schemas.microsoft.com/office/drawing/2014/main" id="{A4CE19DD-C45E-483D-9391-2FB0E6F1E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FD3223B8-FCF2-4BBC-94D8-56A4CC00EC1F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24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E0AA905B-030E-4493-AC17-2CC0B5D2C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Superconductivity</a:t>
            </a:r>
            <a:br>
              <a:rPr lang="en-GB" altLang="en-US"/>
            </a:br>
            <a:r>
              <a:rPr lang="en-GB" altLang="en-US"/>
              <a:t>Nb-Ti vs. </a:t>
            </a:r>
            <a:r>
              <a:rPr lang="en-US" altLang="en-US"/>
              <a:t>Nb</a:t>
            </a:r>
            <a:r>
              <a:rPr lang="en-US" altLang="en-US" baseline="-25000"/>
              <a:t>3</a:t>
            </a:r>
            <a:r>
              <a:rPr lang="en-US" altLang="en-US"/>
              <a:t>Sn</a:t>
            </a:r>
            <a:endParaRPr lang="en-GB" altLang="en-US"/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4CFB8AA1-67C9-4A40-871B-248D52414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endParaRPr lang="en-GB" altLang="en-US"/>
          </a:p>
        </p:txBody>
      </p:sp>
      <p:sp>
        <p:nvSpPr>
          <p:cNvPr id="36868" name="Date Placeholder 3">
            <a:extLst>
              <a:ext uri="{FF2B5EF4-FFF2-40B4-BE49-F238E27FC236}">
                <a16:creationId xmlns:a16="http://schemas.microsoft.com/office/drawing/2014/main" id="{5B976D17-0488-4EA3-B9DB-E2962B3C049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36869" name="Footer Placeholder 4">
            <a:extLst>
              <a:ext uri="{FF2B5EF4-FFF2-40B4-BE49-F238E27FC236}">
                <a16:creationId xmlns:a16="http://schemas.microsoft.com/office/drawing/2014/main" id="{84CC2ABF-FBB9-44E4-A62A-F342FFBA3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altLang="en-US" sz="1000">
                <a:solidFill>
                  <a:schemeClr val="accent1"/>
                </a:solidFill>
              </a:rPr>
              <a:t>Paolo Ferracin</a:t>
            </a:r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36870" name="Picture 2">
            <a:extLst>
              <a:ext uri="{FF2B5EF4-FFF2-40B4-BE49-F238E27FC236}">
                <a16:creationId xmlns:a16="http://schemas.microsoft.com/office/drawing/2014/main" id="{E7B76B11-09FE-465F-B6A9-823DECB2B0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86"/>
          <a:stretch>
            <a:fillRect/>
          </a:stretch>
        </p:blipFill>
        <p:spPr bwMode="auto">
          <a:xfrm>
            <a:off x="4606925" y="2517775"/>
            <a:ext cx="4384675" cy="395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71" name="Picture 2">
            <a:extLst>
              <a:ext uri="{FF2B5EF4-FFF2-40B4-BE49-F238E27FC236}">
                <a16:creationId xmlns:a16="http://schemas.microsoft.com/office/drawing/2014/main" id="{23A3D4CE-F588-4321-B5A8-239F7FA434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123"/>
          <a:stretch>
            <a:fillRect/>
          </a:stretch>
        </p:blipFill>
        <p:spPr bwMode="auto">
          <a:xfrm>
            <a:off x="152400" y="2517775"/>
            <a:ext cx="4364038" cy="395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72" name="Text Box 7">
            <a:extLst>
              <a:ext uri="{FF2B5EF4-FFF2-40B4-BE49-F238E27FC236}">
                <a16:creationId xmlns:a16="http://schemas.microsoft.com/office/drawing/2014/main" id="{3D892606-0056-4E7D-BB32-10FE23735A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1828800"/>
            <a:ext cx="990600" cy="4000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000" b="1">
                <a:solidFill>
                  <a:srgbClr val="FFC000"/>
                </a:solidFill>
                <a:ea typeface="ＭＳ Ｐゴシック" panose="020B0600070205080204" pitchFamily="34" charset="-128"/>
              </a:rPr>
              <a:t>Nb-Ti</a:t>
            </a:r>
          </a:p>
        </p:txBody>
      </p:sp>
      <p:sp>
        <p:nvSpPr>
          <p:cNvPr id="36873" name="Text Box 7">
            <a:extLst>
              <a:ext uri="{FF2B5EF4-FFF2-40B4-BE49-F238E27FC236}">
                <a16:creationId xmlns:a16="http://schemas.microsoft.com/office/drawing/2014/main" id="{B6339766-7E29-4B7F-A3EA-87851846F3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3425" y="1828800"/>
            <a:ext cx="990600" cy="4000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2000" b="1">
                <a:solidFill>
                  <a:schemeClr val="accent1"/>
                </a:solidFill>
                <a:ea typeface="ＭＳ Ｐゴシック" panose="020B0600070205080204" pitchFamily="34" charset="-128"/>
              </a:rPr>
              <a:t>Nb</a:t>
            </a:r>
            <a:r>
              <a:rPr lang="en-US" altLang="en-US" sz="2000" b="1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3</a:t>
            </a:r>
            <a:r>
              <a:rPr lang="en-US" altLang="en-US" sz="2000" b="1">
                <a:solidFill>
                  <a:schemeClr val="accent1"/>
                </a:solidFill>
                <a:ea typeface="ＭＳ Ｐゴシック" panose="020B0600070205080204" pitchFamily="34" charset="-128"/>
              </a:rPr>
              <a:t>Sn</a:t>
            </a:r>
          </a:p>
        </p:txBody>
      </p:sp>
      <p:sp>
        <p:nvSpPr>
          <p:cNvPr id="36874" name="Slide Number Placeholder 1">
            <a:extLst>
              <a:ext uri="{FF2B5EF4-FFF2-40B4-BE49-F238E27FC236}">
                <a16:creationId xmlns:a16="http://schemas.microsoft.com/office/drawing/2014/main" id="{13678E43-3A00-429E-9DD2-01F6B7661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73DAF270-DB6B-432C-B7C7-D39AE8A33E2E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25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3C26A1C0-3210-416B-8850-5AF822556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Superconductivity</a:t>
            </a:r>
            <a:br>
              <a:rPr lang="en-GB" altLang="en-US"/>
            </a:br>
            <a:r>
              <a:rPr lang="en-GB" altLang="en-US"/>
              <a:t>from Cu to Nb</a:t>
            </a:r>
            <a:r>
              <a:rPr lang="en-GB" altLang="en-US" baseline="-25000"/>
              <a:t>3</a:t>
            </a:r>
            <a:r>
              <a:rPr lang="en-GB" altLang="en-US"/>
              <a:t>Sn</a:t>
            </a:r>
          </a:p>
        </p:txBody>
      </p:sp>
      <p:sp>
        <p:nvSpPr>
          <p:cNvPr id="37891" name="Content Placeholder 2">
            <a:extLst>
              <a:ext uri="{FF2B5EF4-FFF2-40B4-BE49-F238E27FC236}">
                <a16:creationId xmlns:a16="http://schemas.microsoft.com/office/drawing/2014/main" id="{8E086C44-B86D-41A5-8DE8-3C9A3AD475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altLang="en-US"/>
              <a:t>Typical operational conditions (0.85 mm diameter strand)</a:t>
            </a:r>
          </a:p>
        </p:txBody>
      </p:sp>
      <p:sp>
        <p:nvSpPr>
          <p:cNvPr id="37892" name="Date Placeholder 3">
            <a:extLst>
              <a:ext uri="{FF2B5EF4-FFF2-40B4-BE49-F238E27FC236}">
                <a16:creationId xmlns:a16="http://schemas.microsoft.com/office/drawing/2014/main" id="{52453FA3-8735-42BE-861E-DB19B149F0E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37893" name="Footer Placeholder 4">
            <a:extLst>
              <a:ext uri="{FF2B5EF4-FFF2-40B4-BE49-F238E27FC236}">
                <a16:creationId xmlns:a16="http://schemas.microsoft.com/office/drawing/2014/main" id="{7267CD79-C67D-496F-8B20-FBD6E91AD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Paolo Ferracin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08931E2-202D-4869-A181-5D1329979871}"/>
              </a:ext>
            </a:extLst>
          </p:cNvPr>
          <p:cNvSpPr>
            <a:spLocks noChangeAspect="1"/>
          </p:cNvSpPr>
          <p:nvPr/>
        </p:nvSpPr>
        <p:spPr>
          <a:xfrm>
            <a:off x="228600" y="2667000"/>
            <a:ext cx="2519363" cy="2519363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37895" name="Text Box 7">
            <a:extLst>
              <a:ext uri="{FF2B5EF4-FFF2-40B4-BE49-F238E27FC236}">
                <a16:creationId xmlns:a16="http://schemas.microsoft.com/office/drawing/2014/main" id="{9BE05D93-AA06-467E-A7D7-BF1237E4F3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3775" y="1978025"/>
            <a:ext cx="990600" cy="46037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ea typeface="ＭＳ Ｐゴシック" panose="020B0600070205080204" pitchFamily="34" charset="-128"/>
              </a:rPr>
              <a:t>Cu</a:t>
            </a:r>
          </a:p>
        </p:txBody>
      </p:sp>
      <p:sp>
        <p:nvSpPr>
          <p:cNvPr id="37896" name="Text Box 7">
            <a:extLst>
              <a:ext uri="{FF2B5EF4-FFF2-40B4-BE49-F238E27FC236}">
                <a16:creationId xmlns:a16="http://schemas.microsoft.com/office/drawing/2014/main" id="{6426DE71-6331-441E-A833-471C81A04F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0" y="1981200"/>
            <a:ext cx="1143000" cy="46196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Nb</a:t>
            </a:r>
            <a:r>
              <a:rPr lang="en-US" altLang="en-US" baseline="-25000">
                <a:ea typeface="ＭＳ Ｐゴシック" panose="020B0600070205080204" pitchFamily="34" charset="-128"/>
              </a:rPr>
              <a:t>3</a:t>
            </a:r>
            <a:r>
              <a:rPr lang="en-US" altLang="en-US">
                <a:ea typeface="ＭＳ Ｐゴシック" panose="020B0600070205080204" pitchFamily="34" charset="-128"/>
              </a:rPr>
              <a:t>Sn</a:t>
            </a:r>
          </a:p>
        </p:txBody>
      </p:sp>
      <p:sp>
        <p:nvSpPr>
          <p:cNvPr id="37897" name="Text Box 7">
            <a:extLst>
              <a:ext uri="{FF2B5EF4-FFF2-40B4-BE49-F238E27FC236}">
                <a16:creationId xmlns:a16="http://schemas.microsoft.com/office/drawing/2014/main" id="{6ACD2A74-A454-4EE2-B8FA-6C2B888C91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8600" y="1981200"/>
            <a:ext cx="990600" cy="46037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Nb-Ti</a:t>
            </a:r>
          </a:p>
        </p:txBody>
      </p:sp>
      <p:sp>
        <p:nvSpPr>
          <p:cNvPr id="37898" name="Text Box 7">
            <a:extLst>
              <a:ext uri="{FF2B5EF4-FFF2-40B4-BE49-F238E27FC236}">
                <a16:creationId xmlns:a16="http://schemas.microsoft.com/office/drawing/2014/main" id="{1DB275F0-36D2-4523-8493-B0E4644876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5410200"/>
            <a:ext cx="1447800" cy="107791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chemeClr val="tx1"/>
                </a:solidFill>
                <a:ea typeface="ＭＳ Ｐゴシック" panose="020B0600070205080204" pitchFamily="34" charset="-128"/>
              </a:rPr>
              <a:t>J</a:t>
            </a:r>
            <a:r>
              <a:rPr lang="en-US" altLang="en-US" sz="1600" b="1" i="1" baseline="-25000">
                <a:solidFill>
                  <a:schemeClr val="tx1"/>
                </a:solidFill>
                <a:ea typeface="ＭＳ Ｐゴシック" panose="020B0600070205080204" pitchFamily="34" charset="-128"/>
              </a:rPr>
              <a:t>e</a:t>
            </a:r>
            <a:r>
              <a:rPr lang="en-US" altLang="en-US" sz="1600" b="1">
                <a:solidFill>
                  <a:schemeClr val="tx1"/>
                </a:solidFill>
                <a:ea typeface="ＭＳ Ｐゴシック" panose="020B0600070205080204" pitchFamily="34" charset="-128"/>
              </a:rPr>
              <a:t> ~ 5 A/mm</a:t>
            </a:r>
            <a:r>
              <a:rPr lang="en-US" altLang="en-US" sz="1600" b="1" baseline="30000">
                <a:solidFill>
                  <a:schemeClr val="tx1"/>
                </a:solidFill>
                <a:ea typeface="ＭＳ Ｐゴシック" panose="020B0600070205080204" pitchFamily="34" charset="-128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chemeClr val="tx1"/>
                </a:solidFill>
                <a:ea typeface="ＭＳ Ｐゴシック" panose="020B0600070205080204" pitchFamily="34" charset="-128"/>
              </a:rPr>
              <a:t>I </a:t>
            </a:r>
            <a:r>
              <a:rPr lang="en-US" altLang="en-US" sz="1600" b="1">
                <a:solidFill>
                  <a:schemeClr val="tx1"/>
                </a:solidFill>
                <a:ea typeface="ＭＳ Ｐゴシック" panose="020B0600070205080204" pitchFamily="34" charset="-128"/>
              </a:rPr>
              <a:t>~ 3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chemeClr val="tx1"/>
                </a:solidFill>
                <a:ea typeface="ＭＳ Ｐゴシック" panose="020B0600070205080204" pitchFamily="34" charset="-128"/>
              </a:rPr>
              <a:t>B</a:t>
            </a:r>
            <a:r>
              <a:rPr lang="en-US" altLang="en-US" sz="1600" b="1">
                <a:solidFill>
                  <a:schemeClr val="tx1"/>
                </a:solidFill>
                <a:ea typeface="ＭＳ Ｐゴシック" panose="020B0600070205080204" pitchFamily="34" charset="-128"/>
              </a:rPr>
              <a:t> = 2 T</a:t>
            </a:r>
          </a:p>
        </p:txBody>
      </p:sp>
      <p:sp>
        <p:nvSpPr>
          <p:cNvPr id="37899" name="Text Box 7">
            <a:extLst>
              <a:ext uri="{FF2B5EF4-FFF2-40B4-BE49-F238E27FC236}">
                <a16:creationId xmlns:a16="http://schemas.microsoft.com/office/drawing/2014/main" id="{8D6615E3-A2F6-4586-B6B1-6976351D43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5200" y="5399088"/>
            <a:ext cx="2209800" cy="107791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rgbClr val="FF0000"/>
                </a:solidFill>
                <a:ea typeface="ＭＳ Ｐゴシック" panose="020B0600070205080204" pitchFamily="34" charset="-128"/>
              </a:rPr>
              <a:t>J</a:t>
            </a:r>
            <a:r>
              <a:rPr lang="en-US" altLang="en-US" sz="1600" b="1" i="1" baseline="-25000">
                <a:solidFill>
                  <a:srgbClr val="FF0000"/>
                </a:solidFill>
                <a:ea typeface="ＭＳ Ｐゴシック" panose="020B0600070205080204" pitchFamily="34" charset="-128"/>
              </a:rPr>
              <a:t>e</a:t>
            </a:r>
            <a:r>
              <a:rPr lang="en-US" altLang="en-US" sz="1600" b="1">
                <a:solidFill>
                  <a:srgbClr val="FF0000"/>
                </a:solidFill>
                <a:ea typeface="ＭＳ Ｐゴシック" panose="020B0600070205080204" pitchFamily="34" charset="-128"/>
              </a:rPr>
              <a:t> ~ 600-700 A/mm</a:t>
            </a:r>
            <a:r>
              <a:rPr lang="en-US" altLang="en-US" sz="1600" b="1" baseline="30000">
                <a:solidFill>
                  <a:srgbClr val="FF0000"/>
                </a:solidFill>
                <a:ea typeface="ＭＳ Ｐゴシック" panose="020B0600070205080204" pitchFamily="34" charset="-128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rgbClr val="FF0000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 sz="1600" b="1">
                <a:solidFill>
                  <a:srgbClr val="FF0000"/>
                </a:solidFill>
                <a:ea typeface="ＭＳ Ｐゴシック" panose="020B0600070205080204" pitchFamily="34" charset="-128"/>
              </a:rPr>
              <a:t> ~ 300-400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rgbClr val="FF0000"/>
                </a:solidFill>
                <a:ea typeface="ＭＳ Ｐゴシック" panose="020B0600070205080204" pitchFamily="34" charset="-128"/>
              </a:rPr>
              <a:t>B </a:t>
            </a:r>
            <a:r>
              <a:rPr lang="en-US" altLang="en-US" sz="1600" b="1">
                <a:solidFill>
                  <a:srgbClr val="FF0000"/>
                </a:solidFill>
                <a:ea typeface="ＭＳ Ｐゴシック" panose="020B0600070205080204" pitchFamily="34" charset="-128"/>
              </a:rPr>
              <a:t>= 8-9 T</a:t>
            </a:r>
          </a:p>
        </p:txBody>
      </p:sp>
      <p:sp>
        <p:nvSpPr>
          <p:cNvPr id="37900" name="Text Box 7">
            <a:extLst>
              <a:ext uri="{FF2B5EF4-FFF2-40B4-BE49-F238E27FC236}">
                <a16:creationId xmlns:a16="http://schemas.microsoft.com/office/drawing/2014/main" id="{CC917CD6-5B5E-4F24-9CCC-B77E1E1313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0800" y="5410200"/>
            <a:ext cx="2286000" cy="107791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ea typeface="ＭＳ Ｐゴシック" panose="020B0600070205080204" pitchFamily="34" charset="-128"/>
              </a:rPr>
              <a:t>J</a:t>
            </a:r>
            <a:r>
              <a:rPr lang="en-US" altLang="en-US" sz="1600" b="1" i="1" baseline="-25000">
                <a:ea typeface="ＭＳ Ｐゴシック" panose="020B0600070205080204" pitchFamily="34" charset="-128"/>
              </a:rPr>
              <a:t>e</a:t>
            </a:r>
            <a:r>
              <a:rPr lang="en-US" altLang="en-US" sz="1600" b="1">
                <a:ea typeface="ＭＳ Ｐゴシック" panose="020B0600070205080204" pitchFamily="34" charset="-128"/>
              </a:rPr>
              <a:t> ~ 600-700 A/mm</a:t>
            </a:r>
            <a:r>
              <a:rPr lang="en-US" altLang="en-US" sz="1600" b="1" baseline="30000">
                <a:ea typeface="ＭＳ Ｐゴシック" panose="020B0600070205080204" pitchFamily="34" charset="-128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ea typeface="ＭＳ Ｐゴシック" panose="020B0600070205080204" pitchFamily="34" charset="-128"/>
              </a:rPr>
              <a:t>I</a:t>
            </a:r>
            <a:r>
              <a:rPr lang="en-US" altLang="en-US" sz="1600" b="1">
                <a:ea typeface="ＭＳ Ｐゴシック" panose="020B0600070205080204" pitchFamily="34" charset="-128"/>
              </a:rPr>
              <a:t> ~ 300-400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ea typeface="ＭＳ Ｐゴシック" panose="020B0600070205080204" pitchFamily="34" charset="-128"/>
              </a:rPr>
              <a:t>B</a:t>
            </a:r>
            <a:r>
              <a:rPr lang="en-US" altLang="en-US" sz="1600" b="1">
                <a:ea typeface="ＭＳ Ｐゴシック" panose="020B0600070205080204" pitchFamily="34" charset="-128"/>
              </a:rPr>
              <a:t> = 12-13 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56C610E-68F0-4FFC-A576-C9ED4B8ADBE8}"/>
              </a:ext>
            </a:extLst>
          </p:cNvPr>
          <p:cNvSpPr>
            <a:spLocks noChangeAspect="1"/>
          </p:cNvSpPr>
          <p:nvPr/>
        </p:nvSpPr>
        <p:spPr>
          <a:xfrm>
            <a:off x="3271838" y="2667000"/>
            <a:ext cx="2519362" cy="25193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02BB203-D4BC-4201-B6AE-A70FAF084024}"/>
              </a:ext>
            </a:extLst>
          </p:cNvPr>
          <p:cNvSpPr>
            <a:spLocks noChangeAspect="1"/>
          </p:cNvSpPr>
          <p:nvPr/>
        </p:nvSpPr>
        <p:spPr>
          <a:xfrm>
            <a:off x="6243638" y="2667000"/>
            <a:ext cx="2519362" cy="2519363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37903" name="Slide Number Placeholder 1">
            <a:extLst>
              <a:ext uri="{FF2B5EF4-FFF2-40B4-BE49-F238E27FC236}">
                <a16:creationId xmlns:a16="http://schemas.microsoft.com/office/drawing/2014/main" id="{BDBA4469-8127-4D18-BE9B-B9222B31E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029B2439-A3B2-40EE-885F-52E76329EBAC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26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>
            <a:extLst>
              <a:ext uri="{FF2B5EF4-FFF2-40B4-BE49-F238E27FC236}">
                <a16:creationId xmlns:a16="http://schemas.microsoft.com/office/drawing/2014/main" id="{27E2FD48-7D19-49A9-9C29-FA6AC8C71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Practical superconductors</a:t>
            </a:r>
          </a:p>
        </p:txBody>
      </p:sp>
      <p:sp>
        <p:nvSpPr>
          <p:cNvPr id="38915" name="Content Placeholder 2">
            <a:extLst>
              <a:ext uri="{FF2B5EF4-FFF2-40B4-BE49-F238E27FC236}">
                <a16:creationId xmlns:a16="http://schemas.microsoft.com/office/drawing/2014/main" id="{5D8A2638-61D4-4657-9BBA-3CF5A10D3A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GB" altLang="en-US"/>
              <a:t>Typical operational conditions (0.85 mm diameter strand)</a:t>
            </a:r>
          </a:p>
        </p:txBody>
      </p:sp>
      <p:sp>
        <p:nvSpPr>
          <p:cNvPr id="38916" name="Date Placeholder 3">
            <a:extLst>
              <a:ext uri="{FF2B5EF4-FFF2-40B4-BE49-F238E27FC236}">
                <a16:creationId xmlns:a16="http://schemas.microsoft.com/office/drawing/2014/main" id="{B943FFF6-DACC-4271-99CE-C641BF7D7ED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38917" name="Footer Placeholder 4">
            <a:extLst>
              <a:ext uri="{FF2B5EF4-FFF2-40B4-BE49-F238E27FC236}">
                <a16:creationId xmlns:a16="http://schemas.microsoft.com/office/drawing/2014/main" id="{0FDF8B5D-16C1-40DB-B4E8-6A433ADF9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Paolo Ferracin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B2AEFA5-E251-4F11-A636-CB81B743BF67}"/>
              </a:ext>
            </a:extLst>
          </p:cNvPr>
          <p:cNvSpPr>
            <a:spLocks noChangeAspect="1"/>
          </p:cNvSpPr>
          <p:nvPr/>
        </p:nvSpPr>
        <p:spPr>
          <a:xfrm>
            <a:off x="228600" y="2667000"/>
            <a:ext cx="2519363" cy="2519363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38919" name="Text Box 7">
            <a:extLst>
              <a:ext uri="{FF2B5EF4-FFF2-40B4-BE49-F238E27FC236}">
                <a16:creationId xmlns:a16="http://schemas.microsoft.com/office/drawing/2014/main" id="{25026E29-23B6-418C-9334-14F7FCE4BF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3775" y="1978025"/>
            <a:ext cx="990600" cy="46037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>
                <a:solidFill>
                  <a:schemeClr val="tx1"/>
                </a:solidFill>
                <a:ea typeface="ＭＳ Ｐゴシック" panose="020B0600070205080204" pitchFamily="34" charset="-128"/>
              </a:rPr>
              <a:t>Cu</a:t>
            </a:r>
          </a:p>
        </p:txBody>
      </p:sp>
      <p:sp>
        <p:nvSpPr>
          <p:cNvPr id="38920" name="Text Box 7">
            <a:extLst>
              <a:ext uri="{FF2B5EF4-FFF2-40B4-BE49-F238E27FC236}">
                <a16:creationId xmlns:a16="http://schemas.microsoft.com/office/drawing/2014/main" id="{BDCA155D-66D6-40F4-A74A-AA2204C697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0" y="1981200"/>
            <a:ext cx="1143000" cy="46196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Nb</a:t>
            </a:r>
            <a:r>
              <a:rPr lang="en-US" altLang="en-US" baseline="-25000">
                <a:ea typeface="ＭＳ Ｐゴシック" panose="020B0600070205080204" pitchFamily="34" charset="-128"/>
              </a:rPr>
              <a:t>3</a:t>
            </a:r>
            <a:r>
              <a:rPr lang="en-US" altLang="en-US">
                <a:ea typeface="ＭＳ Ｐゴシック" panose="020B0600070205080204" pitchFamily="34" charset="-128"/>
              </a:rPr>
              <a:t>Sn</a:t>
            </a:r>
          </a:p>
        </p:txBody>
      </p:sp>
      <p:sp>
        <p:nvSpPr>
          <p:cNvPr id="38921" name="Text Box 7">
            <a:extLst>
              <a:ext uri="{FF2B5EF4-FFF2-40B4-BE49-F238E27FC236}">
                <a16:creationId xmlns:a16="http://schemas.microsoft.com/office/drawing/2014/main" id="{4A15AEE2-C9E4-4FAB-829E-D1B6403055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8600" y="1981200"/>
            <a:ext cx="990600" cy="46037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Nb-Ti</a:t>
            </a:r>
          </a:p>
        </p:txBody>
      </p:sp>
      <p:sp>
        <p:nvSpPr>
          <p:cNvPr id="38922" name="Text Box 7">
            <a:extLst>
              <a:ext uri="{FF2B5EF4-FFF2-40B4-BE49-F238E27FC236}">
                <a16:creationId xmlns:a16="http://schemas.microsoft.com/office/drawing/2014/main" id="{3167A754-9FC5-4DCF-BA21-E8F4429487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5410200"/>
            <a:ext cx="1447800" cy="107791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chemeClr val="tx1"/>
                </a:solidFill>
                <a:ea typeface="ＭＳ Ｐゴシック" panose="020B0600070205080204" pitchFamily="34" charset="-128"/>
              </a:rPr>
              <a:t>J</a:t>
            </a:r>
            <a:r>
              <a:rPr lang="en-US" altLang="en-US" sz="1600" b="1" i="1" baseline="-25000">
                <a:solidFill>
                  <a:schemeClr val="tx1"/>
                </a:solidFill>
                <a:ea typeface="ＭＳ Ｐゴシック" panose="020B0600070205080204" pitchFamily="34" charset="-128"/>
              </a:rPr>
              <a:t>e</a:t>
            </a:r>
            <a:r>
              <a:rPr lang="en-US" altLang="en-US" sz="1600" b="1">
                <a:solidFill>
                  <a:schemeClr val="tx1"/>
                </a:solidFill>
                <a:ea typeface="ＭＳ Ｐゴシック" panose="020B0600070205080204" pitchFamily="34" charset="-128"/>
              </a:rPr>
              <a:t> ~ 5 A/mm</a:t>
            </a:r>
            <a:r>
              <a:rPr lang="en-US" altLang="en-US" sz="1600" b="1" baseline="30000">
                <a:solidFill>
                  <a:schemeClr val="tx1"/>
                </a:solidFill>
                <a:ea typeface="ＭＳ Ｐゴシック" panose="020B0600070205080204" pitchFamily="34" charset="-128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chemeClr val="tx1"/>
                </a:solidFill>
                <a:ea typeface="ＭＳ Ｐゴシック" panose="020B0600070205080204" pitchFamily="34" charset="-128"/>
              </a:rPr>
              <a:t>I </a:t>
            </a:r>
            <a:r>
              <a:rPr lang="en-US" altLang="en-US" sz="1600" b="1">
                <a:solidFill>
                  <a:schemeClr val="tx1"/>
                </a:solidFill>
                <a:ea typeface="ＭＳ Ｐゴシック" panose="020B0600070205080204" pitchFamily="34" charset="-128"/>
              </a:rPr>
              <a:t>~ 3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chemeClr val="tx1"/>
                </a:solidFill>
                <a:ea typeface="ＭＳ Ｐゴシック" panose="020B0600070205080204" pitchFamily="34" charset="-128"/>
              </a:rPr>
              <a:t>B</a:t>
            </a:r>
            <a:r>
              <a:rPr lang="en-US" altLang="en-US" sz="1600" b="1">
                <a:solidFill>
                  <a:schemeClr val="tx1"/>
                </a:solidFill>
                <a:ea typeface="ＭＳ Ｐゴシック" panose="020B0600070205080204" pitchFamily="34" charset="-128"/>
              </a:rPr>
              <a:t> = 2 T</a:t>
            </a:r>
          </a:p>
        </p:txBody>
      </p:sp>
      <p:sp>
        <p:nvSpPr>
          <p:cNvPr id="38923" name="Text Box 7">
            <a:extLst>
              <a:ext uri="{FF2B5EF4-FFF2-40B4-BE49-F238E27FC236}">
                <a16:creationId xmlns:a16="http://schemas.microsoft.com/office/drawing/2014/main" id="{145DB0D8-F28D-48A5-B303-061169EB64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05200" y="5399088"/>
            <a:ext cx="2209800" cy="107791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rgbClr val="FF0000"/>
                </a:solidFill>
                <a:ea typeface="ＭＳ Ｐゴシック" panose="020B0600070205080204" pitchFamily="34" charset="-128"/>
              </a:rPr>
              <a:t>J</a:t>
            </a:r>
            <a:r>
              <a:rPr lang="en-US" altLang="en-US" sz="1600" b="1" i="1" baseline="-25000">
                <a:solidFill>
                  <a:srgbClr val="FF0000"/>
                </a:solidFill>
                <a:ea typeface="ＭＳ Ｐゴシック" panose="020B0600070205080204" pitchFamily="34" charset="-128"/>
              </a:rPr>
              <a:t>e</a:t>
            </a:r>
            <a:r>
              <a:rPr lang="en-US" altLang="en-US" sz="1600" b="1">
                <a:solidFill>
                  <a:srgbClr val="FF0000"/>
                </a:solidFill>
                <a:ea typeface="ＭＳ Ｐゴシック" panose="020B0600070205080204" pitchFamily="34" charset="-128"/>
              </a:rPr>
              <a:t> ~ 600-700 A/mm</a:t>
            </a:r>
            <a:r>
              <a:rPr lang="en-US" altLang="en-US" sz="1600" b="1" baseline="30000">
                <a:solidFill>
                  <a:srgbClr val="FF0000"/>
                </a:solidFill>
                <a:ea typeface="ＭＳ Ｐゴシック" panose="020B0600070205080204" pitchFamily="34" charset="-128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rgbClr val="FF0000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 sz="1600" b="1">
                <a:solidFill>
                  <a:srgbClr val="FF0000"/>
                </a:solidFill>
                <a:ea typeface="ＭＳ Ｐゴシック" panose="020B0600070205080204" pitchFamily="34" charset="-128"/>
              </a:rPr>
              <a:t> ~ 300-400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solidFill>
                  <a:srgbClr val="FF0000"/>
                </a:solidFill>
                <a:ea typeface="ＭＳ Ｐゴシック" panose="020B0600070205080204" pitchFamily="34" charset="-128"/>
              </a:rPr>
              <a:t>B </a:t>
            </a:r>
            <a:r>
              <a:rPr lang="en-US" altLang="en-US" sz="1600" b="1">
                <a:solidFill>
                  <a:srgbClr val="FF0000"/>
                </a:solidFill>
                <a:ea typeface="ＭＳ Ｐゴシック" panose="020B0600070205080204" pitchFamily="34" charset="-128"/>
              </a:rPr>
              <a:t>= 8-9 T</a:t>
            </a:r>
          </a:p>
        </p:txBody>
      </p:sp>
      <p:sp>
        <p:nvSpPr>
          <p:cNvPr id="38924" name="Text Box 7">
            <a:extLst>
              <a:ext uri="{FF2B5EF4-FFF2-40B4-BE49-F238E27FC236}">
                <a16:creationId xmlns:a16="http://schemas.microsoft.com/office/drawing/2014/main" id="{A70473B8-829A-40AD-8FD1-A5757B8557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00800" y="5410200"/>
            <a:ext cx="2286000" cy="107791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ea typeface="ＭＳ Ｐゴシック" panose="020B0600070205080204" pitchFamily="34" charset="-128"/>
              </a:rPr>
              <a:t>J</a:t>
            </a:r>
            <a:r>
              <a:rPr lang="en-US" altLang="en-US" sz="1600" b="1" i="1" baseline="-25000">
                <a:ea typeface="ＭＳ Ｐゴシック" panose="020B0600070205080204" pitchFamily="34" charset="-128"/>
              </a:rPr>
              <a:t>e</a:t>
            </a:r>
            <a:r>
              <a:rPr lang="en-US" altLang="en-US" sz="1600" b="1">
                <a:ea typeface="ＭＳ Ｐゴシック" panose="020B0600070205080204" pitchFamily="34" charset="-128"/>
              </a:rPr>
              <a:t> ~ 600-700 A/mm</a:t>
            </a:r>
            <a:r>
              <a:rPr lang="en-US" altLang="en-US" sz="1600" b="1" baseline="30000">
                <a:ea typeface="ＭＳ Ｐゴシック" panose="020B0600070205080204" pitchFamily="34" charset="-128"/>
              </a:rPr>
              <a:t>2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ea typeface="ＭＳ Ｐゴシック" panose="020B0600070205080204" pitchFamily="34" charset="-128"/>
              </a:rPr>
              <a:t>I</a:t>
            </a:r>
            <a:r>
              <a:rPr lang="en-US" altLang="en-US" sz="1600" b="1">
                <a:ea typeface="ＭＳ Ｐゴシック" panose="020B0600070205080204" pitchFamily="34" charset="-128"/>
              </a:rPr>
              <a:t> ~ 300-400 A</a:t>
            </a: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 i="1">
                <a:ea typeface="ＭＳ Ｐゴシック" panose="020B0600070205080204" pitchFamily="34" charset="-128"/>
              </a:rPr>
              <a:t>B</a:t>
            </a:r>
            <a:r>
              <a:rPr lang="en-US" altLang="en-US" sz="1600" b="1">
                <a:ea typeface="ＭＳ Ｐゴシック" panose="020B0600070205080204" pitchFamily="34" charset="-128"/>
              </a:rPr>
              <a:t> = 12-13 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53C796F-884B-466B-89D4-0AF1C84C77FF}"/>
              </a:ext>
            </a:extLst>
          </p:cNvPr>
          <p:cNvSpPr>
            <a:spLocks noChangeAspect="1"/>
          </p:cNvSpPr>
          <p:nvPr/>
        </p:nvSpPr>
        <p:spPr>
          <a:xfrm>
            <a:off x="3271838" y="2667000"/>
            <a:ext cx="2519362" cy="25193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F0A7F26-2ECA-41C2-BCB9-D216F290BEDB}"/>
              </a:ext>
            </a:extLst>
          </p:cNvPr>
          <p:cNvSpPr>
            <a:spLocks noChangeAspect="1"/>
          </p:cNvSpPr>
          <p:nvPr/>
        </p:nvSpPr>
        <p:spPr>
          <a:xfrm>
            <a:off x="6243638" y="2667000"/>
            <a:ext cx="2519362" cy="2519363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pic>
        <p:nvPicPr>
          <p:cNvPr id="38927" name="Picture 8" descr="ssc_wire">
            <a:extLst>
              <a:ext uri="{FF2B5EF4-FFF2-40B4-BE49-F238E27FC236}">
                <a16:creationId xmlns:a16="http://schemas.microsoft.com/office/drawing/2014/main" id="{9C10C5B7-E7AC-48E5-8475-D02AEA9837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667000"/>
            <a:ext cx="2573338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8" name="Picture 6" descr="Round Sub.jpg">
            <a:extLst>
              <a:ext uri="{FF2B5EF4-FFF2-40B4-BE49-F238E27FC236}">
                <a16:creationId xmlns:a16="http://schemas.microsoft.com/office/drawing/2014/main" id="{D8F4AE05-404F-4AAB-900F-74020AAA0480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5" r="16106"/>
          <a:stretch>
            <a:fillRect/>
          </a:stretch>
        </p:blipFill>
        <p:spPr bwMode="auto">
          <a:xfrm>
            <a:off x="6172200" y="2514600"/>
            <a:ext cx="2667000" cy="275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9" name="Slide Number Placeholder 1">
            <a:extLst>
              <a:ext uri="{FF2B5EF4-FFF2-40B4-BE49-F238E27FC236}">
                <a16:creationId xmlns:a16="http://schemas.microsoft.com/office/drawing/2014/main" id="{66BE0785-0FDA-4A47-93D9-06EEEC47D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4A51733B-987E-48B2-A059-84BD567FEB3C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27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>
            <a:extLst>
              <a:ext uri="{FF2B5EF4-FFF2-40B4-BE49-F238E27FC236}">
                <a16:creationId xmlns:a16="http://schemas.microsoft.com/office/drawing/2014/main" id="{5FB847EA-BA6C-4CD1-8E9D-A6D7B732F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/>
              <a:t>Practical superconductors</a:t>
            </a:r>
            <a:br>
              <a:rPr lang="en-US" altLang="en-US"/>
            </a:br>
            <a:r>
              <a:rPr lang="en-US" altLang="en-US"/>
              <a:t>Introduction</a:t>
            </a:r>
          </a:p>
        </p:txBody>
      </p:sp>
      <p:sp>
        <p:nvSpPr>
          <p:cNvPr id="39939" name="Content Placeholder 2">
            <a:extLst>
              <a:ext uri="{FF2B5EF4-FFF2-40B4-BE49-F238E27FC236}">
                <a16:creationId xmlns:a16="http://schemas.microsoft.com/office/drawing/2014/main" id="{33640758-7FA1-491B-A2F0-A67308DD18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5562600" cy="5292725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endParaRPr lang="en-US" altLang="en-US"/>
          </a:p>
          <a:p>
            <a:pPr>
              <a:buFontTx/>
              <a:buBlip>
                <a:blip r:embed="rId2"/>
              </a:buBlip>
            </a:pPr>
            <a:r>
              <a:rPr lang="en-US" altLang="en-US"/>
              <a:t>Superconducting materials are produced in small filaments and surrounded by a stabilizer (typically copper) to form a </a:t>
            </a:r>
            <a:r>
              <a:rPr lang="en-US" altLang="en-US" i="1">
                <a:solidFill>
                  <a:srgbClr val="FF0000"/>
                </a:solidFill>
              </a:rPr>
              <a:t>multi-filament wire </a:t>
            </a:r>
            <a:r>
              <a:rPr lang="en-US" altLang="en-US"/>
              <a:t>or </a:t>
            </a:r>
            <a:r>
              <a:rPr lang="en-US" altLang="en-US" i="1">
                <a:solidFill>
                  <a:srgbClr val="FF0000"/>
                </a:solidFill>
              </a:rPr>
              <a:t>strand</a:t>
            </a:r>
            <a:r>
              <a:rPr lang="en-US" altLang="en-US"/>
              <a:t>. </a:t>
            </a:r>
          </a:p>
          <a:p>
            <a:pPr>
              <a:buFontTx/>
              <a:buBlip>
                <a:blip r:embed="rId2"/>
              </a:buBlip>
            </a:pPr>
            <a:endParaRPr lang="en-US" altLang="en-US"/>
          </a:p>
          <a:p>
            <a:pPr>
              <a:buFontTx/>
              <a:buBlip>
                <a:blip r:embed="rId2"/>
              </a:buBlip>
            </a:pPr>
            <a:r>
              <a:rPr lang="en-US" altLang="en-US"/>
              <a:t>A superconducting cable is composed by several wires: </a:t>
            </a:r>
            <a:r>
              <a:rPr lang="en-US" altLang="en-US" i="1">
                <a:solidFill>
                  <a:srgbClr val="FF0000"/>
                </a:solidFill>
              </a:rPr>
              <a:t>multi-strand cable</a:t>
            </a:r>
            <a:r>
              <a:rPr lang="en-US" altLang="en-US"/>
              <a:t>.</a:t>
            </a:r>
          </a:p>
        </p:txBody>
      </p:sp>
      <p:sp>
        <p:nvSpPr>
          <p:cNvPr id="39940" name="Date Placeholder 3">
            <a:extLst>
              <a:ext uri="{FF2B5EF4-FFF2-40B4-BE49-F238E27FC236}">
                <a16:creationId xmlns:a16="http://schemas.microsoft.com/office/drawing/2014/main" id="{CD2425C3-4BAD-4EC7-80F5-D2ADE73D742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39941" name="Footer Placeholder 4">
            <a:extLst>
              <a:ext uri="{FF2B5EF4-FFF2-40B4-BE49-F238E27FC236}">
                <a16:creationId xmlns:a16="http://schemas.microsoft.com/office/drawing/2014/main" id="{A6123BD5-B2BB-470E-B28F-F4BBD675D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Paolo Ferracin</a:t>
            </a:r>
          </a:p>
        </p:txBody>
      </p:sp>
      <p:pic>
        <p:nvPicPr>
          <p:cNvPr id="39942" name="Picture 7" descr="LHC_wire">
            <a:extLst>
              <a:ext uri="{FF2B5EF4-FFF2-40B4-BE49-F238E27FC236}">
                <a16:creationId xmlns:a16="http://schemas.microsoft.com/office/drawing/2014/main" id="{F87830A5-E525-44EC-9B0D-EE6A788512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268"/>
          <a:stretch>
            <a:fillRect/>
          </a:stretch>
        </p:blipFill>
        <p:spPr bwMode="auto">
          <a:xfrm>
            <a:off x="5715000" y="4359275"/>
            <a:ext cx="3240088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3" name="Picture 2">
            <a:extLst>
              <a:ext uri="{FF2B5EF4-FFF2-40B4-BE49-F238E27FC236}">
                <a16:creationId xmlns:a16="http://schemas.microsoft.com/office/drawing/2014/main" id="{92CA455A-45EA-4456-9EF5-64C138A074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" t="17461" r="18668" b="68755"/>
          <a:stretch>
            <a:fillRect/>
          </a:stretch>
        </p:blipFill>
        <p:spPr bwMode="auto">
          <a:xfrm>
            <a:off x="228600" y="5486400"/>
            <a:ext cx="8748713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4" name="Picture 8" descr="ssc_wire">
            <a:extLst>
              <a:ext uri="{FF2B5EF4-FFF2-40B4-BE49-F238E27FC236}">
                <a16:creationId xmlns:a16="http://schemas.microsoft.com/office/drawing/2014/main" id="{816B1490-A1A2-4AE9-879A-4A6EF7FE16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138238"/>
            <a:ext cx="3240088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5" name="Slide Number Placeholder 1">
            <a:extLst>
              <a:ext uri="{FF2B5EF4-FFF2-40B4-BE49-F238E27FC236}">
                <a16:creationId xmlns:a16="http://schemas.microsoft.com/office/drawing/2014/main" id="{CCDB7093-F193-4EE9-8D96-2717ADB30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0517CB7D-5877-41EC-A10B-CD93A2F22DE3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28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>
            <a:extLst>
              <a:ext uri="{FF2B5EF4-FFF2-40B4-BE49-F238E27FC236}">
                <a16:creationId xmlns:a16="http://schemas.microsoft.com/office/drawing/2014/main" id="{8E900680-7736-47FD-8C61-411324D28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Practical superconductors</a:t>
            </a:r>
            <a:br>
              <a:rPr lang="en-US" altLang="en-US"/>
            </a:br>
            <a:r>
              <a:rPr lang="en-US" altLang="en-US"/>
              <a:t>Multi-filament wires motivations</a:t>
            </a:r>
          </a:p>
        </p:txBody>
      </p:sp>
      <p:sp>
        <p:nvSpPr>
          <p:cNvPr id="40963" name="Content Placeholder 6">
            <a:extLst>
              <a:ext uri="{FF2B5EF4-FFF2-40B4-BE49-F238E27FC236}">
                <a16:creationId xmlns:a16="http://schemas.microsoft.com/office/drawing/2014/main" id="{BDDF33AD-11BB-4DA8-9608-51592CB411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6096000" cy="5334000"/>
          </a:xfrm>
        </p:spPr>
        <p:txBody>
          <a:bodyPr/>
          <a:lstStyle/>
          <a:p>
            <a:r>
              <a:rPr lang="en-US" altLang="en-US"/>
              <a:t>The superconducting materials used in accelerator magnets are</a:t>
            </a:r>
          </a:p>
          <a:p>
            <a:pPr lvl="1"/>
            <a:r>
              <a:rPr lang="en-US" altLang="en-US"/>
              <a:t>subdivided in filaments of small diameters</a:t>
            </a:r>
          </a:p>
          <a:p>
            <a:pPr lvl="2"/>
            <a:r>
              <a:rPr lang="en-US" altLang="en-US"/>
              <a:t>to reduce magnetic instabilities called </a:t>
            </a:r>
            <a:r>
              <a:rPr lang="en-US" altLang="en-US" b="1">
                <a:solidFill>
                  <a:srgbClr val="FF0000"/>
                </a:solidFill>
              </a:rPr>
              <a:t>flux jumps</a:t>
            </a:r>
          </a:p>
          <a:p>
            <a:pPr lvl="2"/>
            <a:r>
              <a:rPr lang="en-US" altLang="en-US"/>
              <a:t>to minimize field distortions due to superconductor </a:t>
            </a:r>
            <a:r>
              <a:rPr lang="en-US" altLang="en-US" b="1">
                <a:solidFill>
                  <a:srgbClr val="FF0000"/>
                </a:solidFill>
              </a:rPr>
              <a:t>magnetization</a:t>
            </a:r>
          </a:p>
          <a:p>
            <a:pPr lvl="1"/>
            <a:r>
              <a:rPr lang="en-US" altLang="en-US"/>
              <a:t>twisted together</a:t>
            </a:r>
          </a:p>
          <a:p>
            <a:pPr lvl="2"/>
            <a:r>
              <a:rPr lang="en-US" altLang="en-US"/>
              <a:t>to reduce interfilament coupling and </a:t>
            </a:r>
            <a:r>
              <a:rPr lang="en-US" altLang="en-US" b="1">
                <a:solidFill>
                  <a:srgbClr val="FF0000"/>
                </a:solidFill>
              </a:rPr>
              <a:t>AC losses </a:t>
            </a:r>
          </a:p>
          <a:p>
            <a:pPr lvl="1"/>
            <a:r>
              <a:rPr lang="en-US" altLang="en-US"/>
              <a:t>embedded in a copper matrix</a:t>
            </a:r>
          </a:p>
          <a:p>
            <a:pPr lvl="2"/>
            <a:r>
              <a:rPr lang="en-US" altLang="en-US"/>
              <a:t>to </a:t>
            </a:r>
            <a:r>
              <a:rPr lang="en-US" altLang="en-US" b="1">
                <a:solidFill>
                  <a:srgbClr val="FF0000"/>
                </a:solidFill>
              </a:rPr>
              <a:t>protect </a:t>
            </a:r>
            <a:r>
              <a:rPr lang="en-US" altLang="en-US"/>
              <a:t>the superconductor </a:t>
            </a:r>
            <a:r>
              <a:rPr lang="en-US" altLang="en-US" b="1">
                <a:solidFill>
                  <a:srgbClr val="FF0000"/>
                </a:solidFill>
              </a:rPr>
              <a:t>after a quench</a:t>
            </a:r>
          </a:p>
          <a:p>
            <a:pPr lvl="2"/>
            <a:r>
              <a:rPr lang="en-US" altLang="en-US"/>
              <a:t>to reduce magnetic instabilities called flux jumps</a:t>
            </a:r>
          </a:p>
          <a:p>
            <a:endParaRPr lang="en-US" altLang="en-US"/>
          </a:p>
        </p:txBody>
      </p:sp>
      <p:sp>
        <p:nvSpPr>
          <p:cNvPr id="40964" name="Date Placeholder 3">
            <a:extLst>
              <a:ext uri="{FF2B5EF4-FFF2-40B4-BE49-F238E27FC236}">
                <a16:creationId xmlns:a16="http://schemas.microsoft.com/office/drawing/2014/main" id="{94C437DD-1B85-416A-8FE5-4093036265A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40965" name="Footer Placeholder 4">
            <a:extLst>
              <a:ext uri="{FF2B5EF4-FFF2-40B4-BE49-F238E27FC236}">
                <a16:creationId xmlns:a16="http://schemas.microsoft.com/office/drawing/2014/main" id="{75187281-B170-4C6E-AEAA-67ADE58C3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Paolo Ferracin</a:t>
            </a:r>
          </a:p>
        </p:txBody>
      </p:sp>
      <p:pic>
        <p:nvPicPr>
          <p:cNvPr id="40966" name="Picture 8" descr="ssc_wire">
            <a:extLst>
              <a:ext uri="{FF2B5EF4-FFF2-40B4-BE49-F238E27FC236}">
                <a16:creationId xmlns:a16="http://schemas.microsoft.com/office/drawing/2014/main" id="{4E485DBB-E3BC-4C79-8D33-F5118C7D24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173163"/>
            <a:ext cx="2609850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7" name="Picture 9">
            <a:extLst>
              <a:ext uri="{FF2B5EF4-FFF2-40B4-BE49-F238E27FC236}">
                <a16:creationId xmlns:a16="http://schemas.microsoft.com/office/drawing/2014/main" id="{35CFB4BD-B21E-475F-A1D8-1F76B483B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786188"/>
            <a:ext cx="2667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8" name="Slide Number Placeholder 1">
            <a:extLst>
              <a:ext uri="{FF2B5EF4-FFF2-40B4-BE49-F238E27FC236}">
                <a16:creationId xmlns:a16="http://schemas.microsoft.com/office/drawing/2014/main" id="{591DE50B-890C-4666-9BEC-AB60B7F21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8A11623E-D239-4794-ADED-B20388E80B11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29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9B2CAEA1-9374-4A4D-BA79-046A95BDE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en-US"/>
              <a:t>Introduction</a:t>
            </a:r>
            <a:br>
              <a:rPr lang="en-GB" altLang="en-US"/>
            </a:br>
            <a:r>
              <a:rPr lang="en-GB" altLang="en-US"/>
              <a:t>Superconducting magnet technology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8DE084-1433-4C17-A5B7-263BDDFB3B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30480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GB" dirty="0"/>
              <a:t>Multidisciplinary field: </a:t>
            </a:r>
            <a:r>
              <a:rPr lang="en-US" dirty="0">
                <a:sym typeface="Symbol" pitchFamily="18" charset="2"/>
              </a:rPr>
              <a:t>mixture of</a:t>
            </a:r>
            <a:endParaRPr lang="en-US" dirty="0">
              <a:solidFill>
                <a:srgbClr val="CC0000"/>
              </a:solidFill>
              <a:sym typeface="Symbol" pitchFamily="18" charset="2"/>
            </a:endParaRPr>
          </a:p>
          <a:p>
            <a:pPr lvl="1" eaLnBrk="1" hangingPunct="1">
              <a:defRPr/>
            </a:pPr>
            <a:r>
              <a:rPr lang="en-US" dirty="0">
                <a:sym typeface="Symbol" pitchFamily="18" charset="2"/>
              </a:rPr>
              <a:t>Chemistry and material science: </a:t>
            </a:r>
            <a:r>
              <a:rPr lang="en-US" b="1" dirty="0">
                <a:solidFill>
                  <a:srgbClr val="FF0000"/>
                </a:solidFill>
                <a:sym typeface="Symbol" pitchFamily="18" charset="2"/>
              </a:rPr>
              <a:t>superconducting materials</a:t>
            </a:r>
          </a:p>
          <a:p>
            <a:pPr lvl="1" eaLnBrk="1" hangingPunct="1">
              <a:defRPr/>
            </a:pPr>
            <a:r>
              <a:rPr lang="en-US" dirty="0">
                <a:sym typeface="Symbol" pitchFamily="18" charset="2"/>
              </a:rPr>
              <a:t>Quantum physics: the key mechanisms of </a:t>
            </a:r>
            <a:r>
              <a:rPr lang="en-US" b="1" dirty="0">
                <a:solidFill>
                  <a:srgbClr val="FF0000"/>
                </a:solidFill>
                <a:sym typeface="Symbol" pitchFamily="18" charset="2"/>
              </a:rPr>
              <a:t>superconductivity</a:t>
            </a:r>
          </a:p>
          <a:p>
            <a:pPr lvl="1" eaLnBrk="1" hangingPunct="1">
              <a:defRPr/>
            </a:pPr>
            <a:r>
              <a:rPr lang="en-US" dirty="0">
                <a:sym typeface="Symbol" pitchFamily="18" charset="2"/>
              </a:rPr>
              <a:t>Classical electrodynamics: </a:t>
            </a:r>
            <a:r>
              <a:rPr lang="en-US" b="1" dirty="0">
                <a:solidFill>
                  <a:srgbClr val="FF0000"/>
                </a:solidFill>
                <a:sym typeface="Symbol" pitchFamily="18" charset="2"/>
              </a:rPr>
              <a:t>magnet design</a:t>
            </a:r>
          </a:p>
          <a:p>
            <a:pPr lvl="1" eaLnBrk="1" hangingPunct="1">
              <a:defRPr/>
            </a:pPr>
            <a:r>
              <a:rPr lang="en-US" dirty="0">
                <a:sym typeface="Symbol" pitchFamily="18" charset="2"/>
              </a:rPr>
              <a:t>Mechanical engineering: </a:t>
            </a:r>
            <a:r>
              <a:rPr lang="en-US" b="1" dirty="0">
                <a:solidFill>
                  <a:srgbClr val="FF0000"/>
                </a:solidFill>
                <a:sym typeface="Symbol" pitchFamily="18" charset="2"/>
              </a:rPr>
              <a:t>support structures</a:t>
            </a:r>
          </a:p>
          <a:p>
            <a:pPr lvl="1" eaLnBrk="1" hangingPunct="1">
              <a:defRPr/>
            </a:pPr>
            <a:r>
              <a:rPr lang="en-US" dirty="0">
                <a:sym typeface="Symbol" pitchFamily="18" charset="2"/>
              </a:rPr>
              <a:t>Electrical engineering: powering of the magnets</a:t>
            </a:r>
            <a:endParaRPr lang="en-US" dirty="0">
              <a:solidFill>
                <a:srgbClr val="CC0000"/>
              </a:solidFill>
              <a:sym typeface="Symbol" pitchFamily="18" charset="2"/>
            </a:endParaRPr>
          </a:p>
          <a:p>
            <a:pPr lvl="1" eaLnBrk="1" hangingPunct="1">
              <a:defRPr/>
            </a:pPr>
            <a:r>
              <a:rPr lang="en-US" dirty="0">
                <a:sym typeface="Symbol" pitchFamily="18" charset="2"/>
              </a:rPr>
              <a:t>Cryogenics: keep them </a:t>
            </a:r>
            <a:r>
              <a:rPr lang="en-US" b="1" dirty="0">
                <a:solidFill>
                  <a:srgbClr val="FF0000"/>
                </a:solidFill>
                <a:sym typeface="Symbol" pitchFamily="18" charset="2"/>
              </a:rPr>
              <a:t>cold</a:t>
            </a:r>
            <a:r>
              <a:rPr lang="en-US" dirty="0">
                <a:sym typeface="Symbol" pitchFamily="18" charset="2"/>
              </a:rPr>
              <a:t>…</a:t>
            </a:r>
          </a:p>
          <a:p>
            <a:pPr eaLnBrk="1" hangingPunct="1">
              <a:defRPr/>
            </a:pPr>
            <a:r>
              <a:rPr lang="en-US" dirty="0">
                <a:sym typeface="Symbol" pitchFamily="18" charset="2"/>
              </a:rPr>
              <a:t>Very different order of magnitudes</a:t>
            </a:r>
          </a:p>
          <a:p>
            <a:pPr lvl="1" eaLnBrk="1" hangingPunct="1">
              <a:defRPr/>
            </a:pPr>
            <a:endParaRPr lang="en-US" dirty="0">
              <a:sym typeface="Symbol" pitchFamily="18" charset="2"/>
            </a:endParaRPr>
          </a:p>
          <a:p>
            <a:pPr eaLnBrk="1" hangingPunct="1">
              <a:defRPr/>
            </a:pPr>
            <a:endParaRPr lang="en-US" dirty="0">
              <a:sym typeface="Symbol" pitchFamily="18" charset="2"/>
            </a:endParaRPr>
          </a:p>
          <a:p>
            <a:pPr>
              <a:defRPr/>
            </a:pPr>
            <a:endParaRPr lang="en-US" dirty="0">
              <a:solidFill>
                <a:srgbClr val="CC0000"/>
              </a:solidFill>
              <a:sym typeface="Symbol" pitchFamily="18" charset="2"/>
            </a:endParaRPr>
          </a:p>
          <a:p>
            <a:pPr lvl="1">
              <a:defRPr/>
            </a:pPr>
            <a:endParaRPr lang="en-GB" dirty="0"/>
          </a:p>
          <a:p>
            <a:pPr lvl="1">
              <a:defRPr/>
            </a:pPr>
            <a:endParaRPr lang="en-GB" dirty="0"/>
          </a:p>
        </p:txBody>
      </p:sp>
      <p:sp>
        <p:nvSpPr>
          <p:cNvPr id="13316" name="Date Placeholder 3">
            <a:extLst>
              <a:ext uri="{FF2B5EF4-FFF2-40B4-BE49-F238E27FC236}">
                <a16:creationId xmlns:a16="http://schemas.microsoft.com/office/drawing/2014/main" id="{94D716A9-C0C0-4762-B47B-7CDA246B439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13317" name="Footer Placeholder 4">
            <a:extLst>
              <a:ext uri="{FF2B5EF4-FFF2-40B4-BE49-F238E27FC236}">
                <a16:creationId xmlns:a16="http://schemas.microsoft.com/office/drawing/2014/main" id="{6E3FE1C3-1593-49C4-9AD9-0092D6D57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Paolo Ferracin</a:t>
            </a:r>
          </a:p>
        </p:txBody>
      </p:sp>
      <p:pic>
        <p:nvPicPr>
          <p:cNvPr id="13318" name="Picture 22" descr="dipol5">
            <a:extLst>
              <a:ext uri="{FF2B5EF4-FFF2-40B4-BE49-F238E27FC236}">
                <a16:creationId xmlns:a16="http://schemas.microsoft.com/office/drawing/2014/main" id="{38233F47-712F-4727-B956-21012CEDB5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157663"/>
            <a:ext cx="2841625" cy="213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6" descr="fnal">
            <a:extLst>
              <a:ext uri="{FF2B5EF4-FFF2-40B4-BE49-F238E27FC236}">
                <a16:creationId xmlns:a16="http://schemas.microsoft.com/office/drawing/2014/main" id="{4D333480-E2E1-4079-AB55-FF654019CB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152900"/>
            <a:ext cx="2314575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2">
            <a:extLst>
              <a:ext uri="{FF2B5EF4-FFF2-40B4-BE49-F238E27FC236}">
                <a16:creationId xmlns:a16="http://schemas.microsoft.com/office/drawing/2014/main" id="{584CC8EE-5FCA-48FE-8289-3D3F243341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96" t="19325" r="7857" b="54308"/>
          <a:stretch>
            <a:fillRect/>
          </a:stretch>
        </p:blipFill>
        <p:spPr bwMode="auto">
          <a:xfrm>
            <a:off x="533400" y="4148138"/>
            <a:ext cx="2084388" cy="213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1" name="Slide Number Placeholder 1">
            <a:extLst>
              <a:ext uri="{FF2B5EF4-FFF2-40B4-BE49-F238E27FC236}">
                <a16:creationId xmlns:a16="http://schemas.microsoft.com/office/drawing/2014/main" id="{AA0CBD6B-0B04-4B33-AE24-A85DD6ACE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5E55E2E1-810F-4D46-BAEE-E58E78F55AE3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3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>
            <a:extLst>
              <a:ext uri="{FF2B5EF4-FFF2-40B4-BE49-F238E27FC236}">
                <a16:creationId xmlns:a16="http://schemas.microsoft.com/office/drawing/2014/main" id="{D96F3273-928B-4754-A4D5-ABAD8CF8E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/>
              <a:t>Practical superconductors</a:t>
            </a:r>
            <a:br>
              <a:rPr lang="en-US" altLang="en-US"/>
            </a:br>
            <a:r>
              <a:rPr lang="en-US" altLang="en-US"/>
              <a:t>Multi-filament wires motivations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1327D-B533-4C79-A30A-AFDD757ED6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6518275" cy="533400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dirty="0" err="1"/>
              <a:t>Fluxoid</a:t>
            </a:r>
            <a:r>
              <a:rPr lang="en-US" dirty="0"/>
              <a:t> distribution depends on the applied </a:t>
            </a:r>
            <a:r>
              <a:rPr lang="en-US" b="1" i="1" dirty="0">
                <a:solidFill>
                  <a:srgbClr val="FF0000"/>
                </a:solidFill>
              </a:rPr>
              <a:t>B </a:t>
            </a:r>
            <a:r>
              <a:rPr lang="en-US" dirty="0"/>
              <a:t>and on </a:t>
            </a:r>
            <a:r>
              <a:rPr lang="en-US" i="1" dirty="0" err="1">
                <a:solidFill>
                  <a:srgbClr val="FF0000"/>
                </a:solidFill>
              </a:rPr>
              <a:t>J</a:t>
            </a:r>
            <a:r>
              <a:rPr lang="en-US" i="1" baseline="-25000" dirty="0" err="1">
                <a:solidFill>
                  <a:srgbClr val="FF0000"/>
                </a:solidFill>
              </a:rPr>
              <a:t>c</a:t>
            </a:r>
            <a:r>
              <a:rPr lang="en-US" dirty="0"/>
              <a:t>.</a:t>
            </a:r>
          </a:p>
          <a:p>
            <a:pPr>
              <a:defRPr/>
            </a:pPr>
            <a:r>
              <a:rPr lang="en-US" dirty="0"/>
              <a:t>Thermal disturbance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the local change in </a:t>
            </a:r>
            <a:r>
              <a:rPr lang="en-US" i="1" dirty="0" err="1"/>
              <a:t>J</a:t>
            </a:r>
            <a:r>
              <a:rPr lang="en-US" i="1" baseline="-25000" dirty="0" err="1"/>
              <a:t>c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motion or “</a:t>
            </a:r>
            <a:r>
              <a:rPr lang="en-US" b="1" dirty="0">
                <a:solidFill>
                  <a:srgbClr val="FF0000"/>
                </a:solidFill>
              </a:rPr>
              <a:t>flux jump</a:t>
            </a:r>
            <a:r>
              <a:rPr lang="en-US" dirty="0"/>
              <a:t>”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power dissipation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Stability criteria for a slab (adiabatic condition)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 lvl="1">
              <a:defRPr/>
            </a:pPr>
            <a:r>
              <a:rPr lang="en-US" i="1" dirty="0">
                <a:solidFill>
                  <a:srgbClr val="FF0000"/>
                </a:solidFill>
              </a:rPr>
              <a:t>a </a:t>
            </a:r>
            <a:r>
              <a:rPr lang="en-US" dirty="0"/>
              <a:t>is the half-thickness of the slab</a:t>
            </a:r>
          </a:p>
          <a:p>
            <a:pPr lvl="1">
              <a:defRPr/>
            </a:pPr>
            <a:r>
              <a:rPr lang="en-US" i="1" dirty="0" err="1">
                <a:solidFill>
                  <a:srgbClr val="FF0000"/>
                </a:solidFill>
              </a:rPr>
              <a:t>j</a:t>
            </a:r>
            <a:r>
              <a:rPr lang="en-US" i="1" baseline="-25000" dirty="0" err="1">
                <a:solidFill>
                  <a:srgbClr val="FF0000"/>
                </a:solidFill>
              </a:rPr>
              <a:t>c</a:t>
            </a:r>
            <a:r>
              <a:rPr lang="en-US" dirty="0"/>
              <a:t> is the critical current density [A m</a:t>
            </a:r>
            <a:r>
              <a:rPr lang="en-US" baseline="30000" dirty="0"/>
              <a:t>-2</a:t>
            </a:r>
            <a:r>
              <a:rPr lang="en-US" dirty="0"/>
              <a:t>]</a:t>
            </a:r>
          </a:p>
          <a:p>
            <a:pPr lvl="1">
              <a:defRPr/>
            </a:pPr>
            <a:r>
              <a:rPr lang="en-US" i="1" dirty="0">
                <a:solidFill>
                  <a:srgbClr val="FF0000"/>
                </a:solidFill>
                <a:sym typeface="Symbol"/>
              </a:rPr>
              <a:t></a:t>
            </a:r>
            <a:r>
              <a:rPr lang="en-US" i="1" dirty="0">
                <a:sym typeface="Symbol"/>
              </a:rPr>
              <a:t> </a:t>
            </a:r>
            <a:r>
              <a:rPr lang="en-US" dirty="0"/>
              <a:t>is the density [kg m</a:t>
            </a:r>
            <a:r>
              <a:rPr lang="en-US" baseline="30000" dirty="0"/>
              <a:t>-3</a:t>
            </a:r>
            <a:r>
              <a:rPr lang="en-US" dirty="0"/>
              <a:t>]</a:t>
            </a:r>
          </a:p>
          <a:p>
            <a:pPr lvl="1">
              <a:defRPr/>
            </a:pPr>
            <a:r>
              <a:rPr lang="en-US" i="1" dirty="0">
                <a:solidFill>
                  <a:srgbClr val="FF0000"/>
                </a:solidFill>
              </a:rPr>
              <a:t>C</a:t>
            </a:r>
            <a:r>
              <a:rPr lang="en-US" dirty="0"/>
              <a:t> is the specific heat [J kg</a:t>
            </a:r>
            <a:r>
              <a:rPr lang="en-US" baseline="30000" dirty="0"/>
              <a:t>-1</a:t>
            </a:r>
            <a:r>
              <a:rPr lang="en-US" dirty="0"/>
              <a:t>]</a:t>
            </a:r>
          </a:p>
          <a:p>
            <a:pPr lvl="1">
              <a:defRPr/>
            </a:pPr>
            <a:r>
              <a:rPr lang="en-US" i="1" dirty="0">
                <a:solidFill>
                  <a:srgbClr val="FF0000"/>
                </a:solidFill>
                <a:sym typeface="Symbol"/>
              </a:rPr>
              <a:t></a:t>
            </a:r>
            <a:r>
              <a:rPr lang="en-US" i="1" baseline="-25000" dirty="0">
                <a:solidFill>
                  <a:srgbClr val="FF0000"/>
                </a:solidFill>
              </a:rPr>
              <a:t>c</a:t>
            </a:r>
            <a:r>
              <a:rPr lang="en-US" i="1" dirty="0"/>
              <a:t> </a:t>
            </a:r>
            <a:r>
              <a:rPr lang="en-US" dirty="0"/>
              <a:t>is the critical temperature. 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err="1"/>
              <a:t>Nb</a:t>
            </a:r>
            <a:r>
              <a:rPr lang="en-US" dirty="0"/>
              <a:t>-Ti filament diameters usually &lt; 50 µm</a:t>
            </a:r>
          </a:p>
        </p:txBody>
      </p:sp>
      <p:sp>
        <p:nvSpPr>
          <p:cNvPr id="41988" name="Date Placeholder 3">
            <a:extLst>
              <a:ext uri="{FF2B5EF4-FFF2-40B4-BE49-F238E27FC236}">
                <a16:creationId xmlns:a16="http://schemas.microsoft.com/office/drawing/2014/main" id="{E83A0CD3-23AD-42F2-90F1-87BC2A7BBCF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41989" name="Footer Placeholder 4">
            <a:extLst>
              <a:ext uri="{FF2B5EF4-FFF2-40B4-BE49-F238E27FC236}">
                <a16:creationId xmlns:a16="http://schemas.microsoft.com/office/drawing/2014/main" id="{48ECCBA8-6D00-4397-9D8E-B22202DDA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Paolo Ferracin</a:t>
            </a:r>
          </a:p>
        </p:txBody>
      </p:sp>
      <p:graphicFrame>
        <p:nvGraphicFramePr>
          <p:cNvPr id="41990" name="Object 2">
            <a:extLst>
              <a:ext uri="{FF2B5EF4-FFF2-40B4-BE49-F238E27FC236}">
                <a16:creationId xmlns:a16="http://schemas.microsoft.com/office/drawing/2014/main" id="{EA9ECB42-3F8F-487A-BD28-A27D39AA196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633663" y="3124200"/>
          <a:ext cx="1709737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01" name="Equation" r:id="rId8" imgW="1155700" imgH="482600" progId="Equation.3">
                  <p:embed/>
                </p:oleObj>
              </mc:Choice>
              <mc:Fallback>
                <p:oleObj name="Equation" r:id="rId8" imgW="1155700" imgH="482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3663" y="3124200"/>
                        <a:ext cx="1709737" cy="714375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1991" name="Group 264">
            <a:extLst>
              <a:ext uri="{FF2B5EF4-FFF2-40B4-BE49-F238E27FC236}">
                <a16:creationId xmlns:a16="http://schemas.microsoft.com/office/drawing/2014/main" id="{6D4BC5B1-D791-4B98-ACA0-746A6BA42038}"/>
              </a:ext>
            </a:extLst>
          </p:cNvPr>
          <p:cNvGrpSpPr>
            <a:grpSpLocks/>
          </p:cNvGrpSpPr>
          <p:nvPr/>
        </p:nvGrpSpPr>
        <p:grpSpPr bwMode="auto">
          <a:xfrm>
            <a:off x="6534150" y="3657600"/>
            <a:ext cx="2457450" cy="2201863"/>
            <a:chOff x="3363" y="2773"/>
            <a:chExt cx="1248" cy="1387"/>
          </a:xfrm>
        </p:grpSpPr>
        <p:grpSp>
          <p:nvGrpSpPr>
            <p:cNvPr id="42020" name="Group 214">
              <a:extLst>
                <a:ext uri="{FF2B5EF4-FFF2-40B4-BE49-F238E27FC236}">
                  <a16:creationId xmlns:a16="http://schemas.microsoft.com/office/drawing/2014/main" id="{5F0E0B7C-9B8E-46A2-B4A5-CB1A9B16A0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32" y="2823"/>
              <a:ext cx="187" cy="1250"/>
              <a:chOff x="3430" y="2890"/>
              <a:chExt cx="187" cy="1180"/>
            </a:xfrm>
          </p:grpSpPr>
          <p:sp>
            <p:nvSpPr>
              <p:cNvPr id="59" name="AutoShape 168">
                <a:extLst>
                  <a:ext uri="{FF2B5EF4-FFF2-40B4-BE49-F238E27FC236}">
                    <a16:creationId xmlns:a16="http://schemas.microsoft.com/office/drawing/2014/main" id="{2FFF9328-9669-4CF8-B800-DEC2CCE894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60" name="Freeform 204">
                <a:extLst>
                  <a:ext uri="{FF2B5EF4-FFF2-40B4-BE49-F238E27FC236}">
                    <a16:creationId xmlns:a16="http://schemas.microsoft.com/office/drawing/2014/main" id="{010B3661-DC66-4ABE-BDE7-71EC671A37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61" name="Freeform 205">
                <a:extLst>
                  <a:ext uri="{FF2B5EF4-FFF2-40B4-BE49-F238E27FC236}">
                    <a16:creationId xmlns:a16="http://schemas.microsoft.com/office/drawing/2014/main" id="{8C803A75-D68C-4881-97BA-9E8B4C86373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62" name="Freeform 206">
                <a:extLst>
                  <a:ext uri="{FF2B5EF4-FFF2-40B4-BE49-F238E27FC236}">
                    <a16:creationId xmlns:a16="http://schemas.microsoft.com/office/drawing/2014/main" id="{F91DB8D9-5BCB-44DB-AF91-CC9713A38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63" name="Freeform 207">
                <a:extLst>
                  <a:ext uri="{FF2B5EF4-FFF2-40B4-BE49-F238E27FC236}">
                    <a16:creationId xmlns:a16="http://schemas.microsoft.com/office/drawing/2014/main" id="{C3EC210D-B21B-498C-B522-8D4D03C6714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4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grpSp>
          <p:nvGrpSpPr>
            <p:cNvPr id="42021" name="Group 215">
              <a:extLst>
                <a:ext uri="{FF2B5EF4-FFF2-40B4-BE49-F238E27FC236}">
                  <a16:creationId xmlns:a16="http://schemas.microsoft.com/office/drawing/2014/main" id="{CA04370E-7667-46B7-B782-D01E36745E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95" y="2786"/>
              <a:ext cx="187" cy="1250"/>
              <a:chOff x="3430" y="2890"/>
              <a:chExt cx="187" cy="1180"/>
            </a:xfrm>
          </p:grpSpPr>
          <p:sp>
            <p:nvSpPr>
              <p:cNvPr id="54" name="AutoShape 216">
                <a:extLst>
                  <a:ext uri="{FF2B5EF4-FFF2-40B4-BE49-F238E27FC236}">
                    <a16:creationId xmlns:a16="http://schemas.microsoft.com/office/drawing/2014/main" id="{7922DDDF-AB03-4574-9C33-5F387C889F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5" name="Freeform 217">
                <a:extLst>
                  <a:ext uri="{FF2B5EF4-FFF2-40B4-BE49-F238E27FC236}">
                    <a16:creationId xmlns:a16="http://schemas.microsoft.com/office/drawing/2014/main" id="{E10545D1-8596-4544-9CD2-8AA0A3F3F0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6" name="Freeform 218">
                <a:extLst>
                  <a:ext uri="{FF2B5EF4-FFF2-40B4-BE49-F238E27FC236}">
                    <a16:creationId xmlns:a16="http://schemas.microsoft.com/office/drawing/2014/main" id="{753E60D5-07A9-4102-B9A0-7B39209BB35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7" name="Freeform 219">
                <a:extLst>
                  <a:ext uri="{FF2B5EF4-FFF2-40B4-BE49-F238E27FC236}">
                    <a16:creationId xmlns:a16="http://schemas.microsoft.com/office/drawing/2014/main" id="{2ED377FD-391C-48CA-A5D4-DC082514FE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8" name="Freeform 220">
                <a:extLst>
                  <a:ext uri="{FF2B5EF4-FFF2-40B4-BE49-F238E27FC236}">
                    <a16:creationId xmlns:a16="http://schemas.microsoft.com/office/drawing/2014/main" id="{395813E3-BCF3-4651-9D28-CE01A0051A1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3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grpSp>
          <p:nvGrpSpPr>
            <p:cNvPr id="42022" name="Group 221">
              <a:extLst>
                <a:ext uri="{FF2B5EF4-FFF2-40B4-BE49-F238E27FC236}">
                  <a16:creationId xmlns:a16="http://schemas.microsoft.com/office/drawing/2014/main" id="{785A0827-FCE9-40E3-B5FF-3BD58F8F26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14" y="2773"/>
              <a:ext cx="187" cy="1250"/>
              <a:chOff x="3430" y="2890"/>
              <a:chExt cx="187" cy="1180"/>
            </a:xfrm>
          </p:grpSpPr>
          <p:sp>
            <p:nvSpPr>
              <p:cNvPr id="49" name="AutoShape 222">
                <a:extLst>
                  <a:ext uri="{FF2B5EF4-FFF2-40B4-BE49-F238E27FC236}">
                    <a16:creationId xmlns:a16="http://schemas.microsoft.com/office/drawing/2014/main" id="{073446F8-9A12-45C6-9B53-4682942A7E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0" name="Freeform 223">
                <a:extLst>
                  <a:ext uri="{FF2B5EF4-FFF2-40B4-BE49-F238E27FC236}">
                    <a16:creationId xmlns:a16="http://schemas.microsoft.com/office/drawing/2014/main" id="{9A4975CD-F0BD-4AE9-82A2-8343833A1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1" name="Freeform 224">
                <a:extLst>
                  <a:ext uri="{FF2B5EF4-FFF2-40B4-BE49-F238E27FC236}">
                    <a16:creationId xmlns:a16="http://schemas.microsoft.com/office/drawing/2014/main" id="{ABC96437-E1BD-47FE-93B7-E631E40E05A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2" name="Freeform 225">
                <a:extLst>
                  <a:ext uri="{FF2B5EF4-FFF2-40B4-BE49-F238E27FC236}">
                    <a16:creationId xmlns:a16="http://schemas.microsoft.com/office/drawing/2014/main" id="{EFF4A2C7-4FCB-4450-9CD8-8D7CA7D6E5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3" name="Freeform 226">
                <a:extLst>
                  <a:ext uri="{FF2B5EF4-FFF2-40B4-BE49-F238E27FC236}">
                    <a16:creationId xmlns:a16="http://schemas.microsoft.com/office/drawing/2014/main" id="{20DF2C05-F44C-4C2A-929F-7C0278CC59D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grpSp>
          <p:nvGrpSpPr>
            <p:cNvPr id="42023" name="Group 227">
              <a:extLst>
                <a:ext uri="{FF2B5EF4-FFF2-40B4-BE49-F238E27FC236}">
                  <a16:creationId xmlns:a16="http://schemas.microsoft.com/office/drawing/2014/main" id="{7B78DB7A-727F-499A-9193-83D48D3B9B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17" y="2775"/>
              <a:ext cx="187" cy="1250"/>
              <a:chOff x="3430" y="2890"/>
              <a:chExt cx="187" cy="1180"/>
            </a:xfrm>
          </p:grpSpPr>
          <p:sp>
            <p:nvSpPr>
              <p:cNvPr id="44" name="AutoShape 228">
                <a:extLst>
                  <a:ext uri="{FF2B5EF4-FFF2-40B4-BE49-F238E27FC236}">
                    <a16:creationId xmlns:a16="http://schemas.microsoft.com/office/drawing/2014/main" id="{5E4FDE26-6A6D-4CC9-BCD2-529297719B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5" name="Freeform 229">
                <a:extLst>
                  <a:ext uri="{FF2B5EF4-FFF2-40B4-BE49-F238E27FC236}">
                    <a16:creationId xmlns:a16="http://schemas.microsoft.com/office/drawing/2014/main" id="{47AB722F-5607-4F50-BB1E-B858E8F6DB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6" name="Freeform 230">
                <a:extLst>
                  <a:ext uri="{FF2B5EF4-FFF2-40B4-BE49-F238E27FC236}">
                    <a16:creationId xmlns:a16="http://schemas.microsoft.com/office/drawing/2014/main" id="{84586E75-E0CB-4A14-9E45-3ABCBC72AE1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7" name="Freeform 231">
                <a:extLst>
                  <a:ext uri="{FF2B5EF4-FFF2-40B4-BE49-F238E27FC236}">
                    <a16:creationId xmlns:a16="http://schemas.microsoft.com/office/drawing/2014/main" id="{586A7E60-6CF0-4778-81B9-E76F71DB0F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8" name="Freeform 232">
                <a:extLst>
                  <a:ext uri="{FF2B5EF4-FFF2-40B4-BE49-F238E27FC236}">
                    <a16:creationId xmlns:a16="http://schemas.microsoft.com/office/drawing/2014/main" id="{86BCA6B1-5289-4B21-B5FD-B1674883613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grpSp>
          <p:nvGrpSpPr>
            <p:cNvPr id="42024" name="Group 234">
              <a:extLst>
                <a:ext uri="{FF2B5EF4-FFF2-40B4-BE49-F238E27FC236}">
                  <a16:creationId xmlns:a16="http://schemas.microsoft.com/office/drawing/2014/main" id="{DFD794A7-CA09-40CC-9538-36B7B99D78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30" y="2793"/>
              <a:ext cx="187" cy="1250"/>
              <a:chOff x="3430" y="2890"/>
              <a:chExt cx="187" cy="1180"/>
            </a:xfrm>
          </p:grpSpPr>
          <p:sp>
            <p:nvSpPr>
              <p:cNvPr id="39" name="AutoShape 235">
                <a:extLst>
                  <a:ext uri="{FF2B5EF4-FFF2-40B4-BE49-F238E27FC236}">
                    <a16:creationId xmlns:a16="http://schemas.microsoft.com/office/drawing/2014/main" id="{8EF42270-6E67-41E0-AEDA-4D9555DD4E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0" name="Freeform 236">
                <a:extLst>
                  <a:ext uri="{FF2B5EF4-FFF2-40B4-BE49-F238E27FC236}">
                    <a16:creationId xmlns:a16="http://schemas.microsoft.com/office/drawing/2014/main" id="{04D71BD2-54FD-4836-9193-05695D51F9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1" name="Freeform 237">
                <a:extLst>
                  <a:ext uri="{FF2B5EF4-FFF2-40B4-BE49-F238E27FC236}">
                    <a16:creationId xmlns:a16="http://schemas.microsoft.com/office/drawing/2014/main" id="{31A44286-27AE-45E0-85DA-C4F6676997C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2" name="Freeform 238">
                <a:extLst>
                  <a:ext uri="{FF2B5EF4-FFF2-40B4-BE49-F238E27FC236}">
                    <a16:creationId xmlns:a16="http://schemas.microsoft.com/office/drawing/2014/main" id="{A98AE2CE-8D4F-4952-83BA-3B0980AA2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3" name="Freeform 239">
                <a:extLst>
                  <a:ext uri="{FF2B5EF4-FFF2-40B4-BE49-F238E27FC236}">
                    <a16:creationId xmlns:a16="http://schemas.microsoft.com/office/drawing/2014/main" id="{24D79A9C-DB35-4FF6-A9B7-857DF91A2EA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grpSp>
          <p:nvGrpSpPr>
            <p:cNvPr id="42025" name="Group 240">
              <a:extLst>
                <a:ext uri="{FF2B5EF4-FFF2-40B4-BE49-F238E27FC236}">
                  <a16:creationId xmlns:a16="http://schemas.microsoft.com/office/drawing/2014/main" id="{68AA9CB0-C259-471B-B22B-167E369BC7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03" y="2871"/>
              <a:ext cx="187" cy="1250"/>
              <a:chOff x="3430" y="2890"/>
              <a:chExt cx="187" cy="1180"/>
            </a:xfrm>
          </p:grpSpPr>
          <p:sp>
            <p:nvSpPr>
              <p:cNvPr id="34" name="AutoShape 241">
                <a:extLst>
                  <a:ext uri="{FF2B5EF4-FFF2-40B4-BE49-F238E27FC236}">
                    <a16:creationId xmlns:a16="http://schemas.microsoft.com/office/drawing/2014/main" id="{78BC665B-45D6-499F-9C9B-8C36D7AEE8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5" name="Freeform 242">
                <a:extLst>
                  <a:ext uri="{FF2B5EF4-FFF2-40B4-BE49-F238E27FC236}">
                    <a16:creationId xmlns:a16="http://schemas.microsoft.com/office/drawing/2014/main" id="{432F5448-4887-49B2-84F1-189EDF58F6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6" name="Freeform 243">
                <a:extLst>
                  <a:ext uri="{FF2B5EF4-FFF2-40B4-BE49-F238E27FC236}">
                    <a16:creationId xmlns:a16="http://schemas.microsoft.com/office/drawing/2014/main" id="{824D2597-621E-4DC7-8E84-191FA63C311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7" name="Freeform 244">
                <a:extLst>
                  <a:ext uri="{FF2B5EF4-FFF2-40B4-BE49-F238E27FC236}">
                    <a16:creationId xmlns:a16="http://schemas.microsoft.com/office/drawing/2014/main" id="{843A35D5-E30B-4A7A-9312-200B3F7CBA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8" name="Freeform 245">
                <a:extLst>
                  <a:ext uri="{FF2B5EF4-FFF2-40B4-BE49-F238E27FC236}">
                    <a16:creationId xmlns:a16="http://schemas.microsoft.com/office/drawing/2014/main" id="{29351636-6282-4EC4-A5EA-1C72C0F6A94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grpSp>
          <p:nvGrpSpPr>
            <p:cNvPr id="42026" name="Group 246">
              <a:extLst>
                <a:ext uri="{FF2B5EF4-FFF2-40B4-BE49-F238E27FC236}">
                  <a16:creationId xmlns:a16="http://schemas.microsoft.com/office/drawing/2014/main" id="{F0B14B8D-1042-47C7-A9AE-AC216BD066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01" y="2905"/>
              <a:ext cx="187" cy="1250"/>
              <a:chOff x="3430" y="2890"/>
              <a:chExt cx="187" cy="1180"/>
            </a:xfrm>
          </p:grpSpPr>
          <p:sp>
            <p:nvSpPr>
              <p:cNvPr id="29" name="AutoShape 247">
                <a:extLst>
                  <a:ext uri="{FF2B5EF4-FFF2-40B4-BE49-F238E27FC236}">
                    <a16:creationId xmlns:a16="http://schemas.microsoft.com/office/drawing/2014/main" id="{253E31F4-24E2-4604-B567-9A936CA079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0" name="Freeform 248">
                <a:extLst>
                  <a:ext uri="{FF2B5EF4-FFF2-40B4-BE49-F238E27FC236}">
                    <a16:creationId xmlns:a16="http://schemas.microsoft.com/office/drawing/2014/main" id="{0F4EB6DD-1080-4A33-BA77-0202CE3353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1" name="Freeform 249">
                <a:extLst>
                  <a:ext uri="{FF2B5EF4-FFF2-40B4-BE49-F238E27FC236}">
                    <a16:creationId xmlns:a16="http://schemas.microsoft.com/office/drawing/2014/main" id="{0493CDE1-CCD2-4B5A-B8B0-3E951FF6F87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2" name="Freeform 250">
                <a:extLst>
                  <a:ext uri="{FF2B5EF4-FFF2-40B4-BE49-F238E27FC236}">
                    <a16:creationId xmlns:a16="http://schemas.microsoft.com/office/drawing/2014/main" id="{6DEBF15E-BFC6-412E-BBDB-5C6E988AC4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3" name="Freeform 251">
                <a:extLst>
                  <a:ext uri="{FF2B5EF4-FFF2-40B4-BE49-F238E27FC236}">
                    <a16:creationId xmlns:a16="http://schemas.microsoft.com/office/drawing/2014/main" id="{4722981D-7180-4DBA-9F15-413E513A567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grpSp>
          <p:nvGrpSpPr>
            <p:cNvPr id="42027" name="Group 252">
              <a:extLst>
                <a:ext uri="{FF2B5EF4-FFF2-40B4-BE49-F238E27FC236}">
                  <a16:creationId xmlns:a16="http://schemas.microsoft.com/office/drawing/2014/main" id="{96206DE1-7BC6-4692-B5A9-54AA43D0E5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88" y="2910"/>
              <a:ext cx="187" cy="1250"/>
              <a:chOff x="3430" y="2890"/>
              <a:chExt cx="187" cy="1180"/>
            </a:xfrm>
          </p:grpSpPr>
          <p:sp>
            <p:nvSpPr>
              <p:cNvPr id="24" name="AutoShape 253">
                <a:extLst>
                  <a:ext uri="{FF2B5EF4-FFF2-40B4-BE49-F238E27FC236}">
                    <a16:creationId xmlns:a16="http://schemas.microsoft.com/office/drawing/2014/main" id="{C62098C5-CB5F-4CB0-A03E-B3B429DE8A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5" name="Freeform 254">
                <a:extLst>
                  <a:ext uri="{FF2B5EF4-FFF2-40B4-BE49-F238E27FC236}">
                    <a16:creationId xmlns:a16="http://schemas.microsoft.com/office/drawing/2014/main" id="{69F2A7F2-0937-4224-9B64-308CAA2953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6" name="Freeform 255">
                <a:extLst>
                  <a:ext uri="{FF2B5EF4-FFF2-40B4-BE49-F238E27FC236}">
                    <a16:creationId xmlns:a16="http://schemas.microsoft.com/office/drawing/2014/main" id="{A5C7AB5B-E104-4364-842F-09D33B5F879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7" name="Freeform 256">
                <a:extLst>
                  <a:ext uri="{FF2B5EF4-FFF2-40B4-BE49-F238E27FC236}">
                    <a16:creationId xmlns:a16="http://schemas.microsoft.com/office/drawing/2014/main" id="{C573DC00-1415-400D-BF5A-3605AFC183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8" name="Freeform 257">
                <a:extLst>
                  <a:ext uri="{FF2B5EF4-FFF2-40B4-BE49-F238E27FC236}">
                    <a16:creationId xmlns:a16="http://schemas.microsoft.com/office/drawing/2014/main" id="{E8E41187-C088-4557-8DEE-BEAB0C337A5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grpSp>
          <p:nvGrpSpPr>
            <p:cNvPr id="42028" name="Group 258">
              <a:extLst>
                <a:ext uri="{FF2B5EF4-FFF2-40B4-BE49-F238E27FC236}">
                  <a16:creationId xmlns:a16="http://schemas.microsoft.com/office/drawing/2014/main" id="{BB046563-420F-4808-91BB-61C5DB6FAA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47" y="2901"/>
              <a:ext cx="187" cy="1250"/>
              <a:chOff x="3430" y="2890"/>
              <a:chExt cx="187" cy="1180"/>
            </a:xfrm>
          </p:grpSpPr>
          <p:sp>
            <p:nvSpPr>
              <p:cNvPr id="19" name="AutoShape 259">
                <a:extLst>
                  <a:ext uri="{FF2B5EF4-FFF2-40B4-BE49-F238E27FC236}">
                    <a16:creationId xmlns:a16="http://schemas.microsoft.com/office/drawing/2014/main" id="{0BBDB40C-1277-4646-9A3D-674968FAFA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3117"/>
                <a:ext cx="64" cy="720"/>
              </a:xfrm>
              <a:prstGeom prst="can">
                <a:avLst>
                  <a:gd name="adj" fmla="val 375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127000" dist="38099" dir="2640022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0" name="Freeform 260">
                <a:extLst>
                  <a:ext uri="{FF2B5EF4-FFF2-40B4-BE49-F238E27FC236}">
                    <a16:creationId xmlns:a16="http://schemas.microsoft.com/office/drawing/2014/main" id="{10EC4299-0228-4CD1-A93F-9019D34E01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896"/>
                <a:ext cx="97" cy="115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1" name="Freeform 261">
                <a:extLst>
                  <a:ext uri="{FF2B5EF4-FFF2-40B4-BE49-F238E27FC236}">
                    <a16:creationId xmlns:a16="http://schemas.microsoft.com/office/drawing/2014/main" id="{8D633BDE-839E-41DD-AF64-512E90FF298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0" y="2890"/>
                <a:ext cx="27" cy="1177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2" name="Freeform 262">
                <a:extLst>
                  <a:ext uri="{FF2B5EF4-FFF2-40B4-BE49-F238E27FC236}">
                    <a16:creationId xmlns:a16="http://schemas.microsoft.com/office/drawing/2014/main" id="{A8B57A1A-D523-464F-8698-8C76255950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2896"/>
                <a:ext cx="30" cy="1174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3" name="Freeform 263">
                <a:extLst>
                  <a:ext uri="{FF2B5EF4-FFF2-40B4-BE49-F238E27FC236}">
                    <a16:creationId xmlns:a16="http://schemas.microsoft.com/office/drawing/2014/main" id="{CDE55010-5485-45B4-91AF-91ACBE88A92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532" y="2901"/>
                <a:ext cx="85" cy="1138"/>
              </a:xfrm>
              <a:custGeom>
                <a:avLst/>
                <a:gdLst>
                  <a:gd name="T0" fmla="*/ 2 w 97"/>
                  <a:gd name="T1" fmla="*/ 1158 h 1158"/>
                  <a:gd name="T2" fmla="*/ 10 w 97"/>
                  <a:gd name="T3" fmla="*/ 1072 h 1158"/>
                  <a:gd name="T4" fmla="*/ 61 w 97"/>
                  <a:gd name="T5" fmla="*/ 1000 h 1158"/>
                  <a:gd name="T6" fmla="*/ 87 w 97"/>
                  <a:gd name="T7" fmla="*/ 822 h 1158"/>
                  <a:gd name="T8" fmla="*/ 87 w 97"/>
                  <a:gd name="T9" fmla="*/ 299 h 1158"/>
                  <a:gd name="T10" fmla="*/ 26 w 97"/>
                  <a:gd name="T11" fmla="*/ 139 h 1158"/>
                  <a:gd name="T12" fmla="*/ 13 w 97"/>
                  <a:gd name="T13" fmla="*/ 0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1158">
                    <a:moveTo>
                      <a:pt x="2" y="1158"/>
                    </a:moveTo>
                    <a:cubicBezTo>
                      <a:pt x="3" y="1144"/>
                      <a:pt x="0" y="1098"/>
                      <a:pt x="10" y="1072"/>
                    </a:cubicBezTo>
                    <a:cubicBezTo>
                      <a:pt x="20" y="1046"/>
                      <a:pt x="48" y="1042"/>
                      <a:pt x="61" y="1000"/>
                    </a:cubicBezTo>
                    <a:cubicBezTo>
                      <a:pt x="74" y="958"/>
                      <a:pt x="83" y="939"/>
                      <a:pt x="87" y="822"/>
                    </a:cubicBezTo>
                    <a:cubicBezTo>
                      <a:pt x="91" y="705"/>
                      <a:pt x="97" y="413"/>
                      <a:pt x="87" y="299"/>
                    </a:cubicBezTo>
                    <a:cubicBezTo>
                      <a:pt x="77" y="185"/>
                      <a:pt x="38" y="189"/>
                      <a:pt x="26" y="139"/>
                    </a:cubicBezTo>
                    <a:cubicBezTo>
                      <a:pt x="14" y="89"/>
                      <a:pt x="16" y="29"/>
                      <a:pt x="13" y="0"/>
                    </a:cubicBezTo>
                  </a:path>
                </a:pathLst>
              </a:cu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/>
                <a:tailEnd type="triangle" w="sm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sp>
          <p:nvSpPr>
            <p:cNvPr id="18" name="AutoShape 166">
              <a:extLst>
                <a:ext uri="{FF2B5EF4-FFF2-40B4-BE49-F238E27FC236}">
                  <a16:creationId xmlns:a16="http://schemas.microsoft.com/office/drawing/2014/main" id="{E513F08C-C045-48D0-94FD-D289673417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3" y="2976"/>
              <a:ext cx="1248" cy="1008"/>
            </a:xfrm>
            <a:prstGeom prst="can">
              <a:avLst>
                <a:gd name="adj" fmla="val 25000"/>
              </a:avLst>
            </a:prstGeom>
            <a:solidFill>
              <a:srgbClr val="FF6666">
                <a:alpha val="34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27000" dist="38099" dir="2640022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/>
            </a:p>
          </p:txBody>
        </p:sp>
      </p:grpSp>
      <p:sp>
        <p:nvSpPr>
          <p:cNvPr id="41992" name="Text Box 7">
            <a:extLst>
              <a:ext uri="{FF2B5EF4-FFF2-40B4-BE49-F238E27FC236}">
                <a16:creationId xmlns:a16="http://schemas.microsoft.com/office/drawing/2014/main" id="{D828A6B3-686F-49EB-99B6-2E097C37CF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66025" y="6240463"/>
            <a:ext cx="1447800" cy="276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>
                <a:solidFill>
                  <a:schemeClr val="tx1"/>
                </a:solidFill>
                <a:ea typeface="ＭＳ Ｐゴシック" panose="020B0600070205080204" pitchFamily="34" charset="-128"/>
              </a:rPr>
              <a:t>by L. Bottura</a:t>
            </a:r>
          </a:p>
        </p:txBody>
      </p:sp>
      <p:grpSp>
        <p:nvGrpSpPr>
          <p:cNvPr id="41993" name="Group 265">
            <a:extLst>
              <a:ext uri="{FF2B5EF4-FFF2-40B4-BE49-F238E27FC236}">
                <a16:creationId xmlns:a16="http://schemas.microsoft.com/office/drawing/2014/main" id="{B6BC387B-0472-45BA-B620-636FCE338873}"/>
              </a:ext>
            </a:extLst>
          </p:cNvPr>
          <p:cNvGrpSpPr>
            <a:grpSpLocks/>
          </p:cNvGrpSpPr>
          <p:nvPr/>
        </p:nvGrpSpPr>
        <p:grpSpPr bwMode="auto">
          <a:xfrm>
            <a:off x="6502400" y="1203325"/>
            <a:ext cx="2511425" cy="2225675"/>
            <a:chOff x="3360" y="1171"/>
            <a:chExt cx="1248" cy="1402"/>
          </a:xfrm>
        </p:grpSpPr>
        <p:sp>
          <p:nvSpPr>
            <p:cNvPr id="66" name="AutoShape 155">
              <a:extLst>
                <a:ext uri="{FF2B5EF4-FFF2-40B4-BE49-F238E27FC236}">
                  <a16:creationId xmlns:a16="http://schemas.microsoft.com/office/drawing/2014/main" id="{E2C147D8-1B79-410C-9B7E-50C186FEBA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6" y="1390"/>
              <a:ext cx="1056" cy="816"/>
            </a:xfrm>
            <a:prstGeom prst="can">
              <a:avLst>
                <a:gd name="adj" fmla="val 25000"/>
              </a:avLst>
            </a:prstGeom>
            <a:solidFill>
              <a:srgbClr val="FF66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27000" dist="38099" dir="2640022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/>
            </a:p>
          </p:txBody>
        </p:sp>
        <p:sp>
          <p:nvSpPr>
            <p:cNvPr id="67" name="AutoShape 154">
              <a:extLst>
                <a:ext uri="{FF2B5EF4-FFF2-40B4-BE49-F238E27FC236}">
                  <a16:creationId xmlns:a16="http://schemas.microsoft.com/office/drawing/2014/main" id="{DC66E9D3-97F2-4E23-9BF7-DF34E0836C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0" y="1294"/>
              <a:ext cx="1248" cy="1008"/>
            </a:xfrm>
            <a:prstGeom prst="can">
              <a:avLst>
                <a:gd name="adj" fmla="val 25000"/>
              </a:avLst>
            </a:prstGeom>
            <a:solidFill>
              <a:srgbClr val="C0C0C0">
                <a:alpha val="34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127000" dist="38099" dir="2640022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defRPr/>
              </a:pPr>
              <a:endParaRPr lang="en-US"/>
            </a:p>
          </p:txBody>
        </p:sp>
        <p:grpSp>
          <p:nvGrpSpPr>
            <p:cNvPr id="41999" name="Group 203">
              <a:extLst>
                <a:ext uri="{FF2B5EF4-FFF2-40B4-BE49-F238E27FC236}">
                  <a16:creationId xmlns:a16="http://schemas.microsoft.com/office/drawing/2014/main" id="{745DF99A-0DCA-40C1-8BF0-26261B5EF8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07" y="1171"/>
              <a:ext cx="1174" cy="1402"/>
              <a:chOff x="3611" y="1427"/>
              <a:chExt cx="728" cy="911"/>
            </a:xfrm>
          </p:grpSpPr>
          <p:grpSp>
            <p:nvGrpSpPr>
              <p:cNvPr id="42000" name="Group 183">
                <a:extLst>
                  <a:ext uri="{FF2B5EF4-FFF2-40B4-BE49-F238E27FC236}">
                    <a16:creationId xmlns:a16="http://schemas.microsoft.com/office/drawing/2014/main" id="{4B20965F-382C-4A84-AA6F-8C139367A09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11" y="1427"/>
                <a:ext cx="186" cy="879"/>
                <a:chOff x="382" y="2270"/>
                <a:chExt cx="186" cy="879"/>
              </a:xfrm>
            </p:grpSpPr>
            <p:grpSp>
              <p:nvGrpSpPr>
                <p:cNvPr id="42016" name="Group 184">
                  <a:extLst>
                    <a:ext uri="{FF2B5EF4-FFF2-40B4-BE49-F238E27FC236}">
                      <a16:creationId xmlns:a16="http://schemas.microsoft.com/office/drawing/2014/main" id="{98D3599F-97B2-43FC-BAA2-7C7DA57EA5B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82" y="2414"/>
                  <a:ext cx="186" cy="735"/>
                  <a:chOff x="382" y="2414"/>
                  <a:chExt cx="186" cy="735"/>
                </a:xfrm>
              </p:grpSpPr>
              <p:sp>
                <p:nvSpPr>
                  <p:cNvPr id="87" name="Line 185">
                    <a:extLst>
                      <a:ext uri="{FF2B5EF4-FFF2-40B4-BE49-F238E27FC236}">
                        <a16:creationId xmlns:a16="http://schemas.microsoft.com/office/drawing/2014/main" id="{54E9B7DB-EA91-44B9-96D2-5670D9A72C3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63" y="2987"/>
                    <a:ext cx="2" cy="162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non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defRPr/>
                    </a:pPr>
                    <a:endParaRPr lang="en-US"/>
                  </a:p>
                </p:txBody>
              </p:sp>
              <p:sp>
                <p:nvSpPr>
                  <p:cNvPr id="88" name="Freeform 186">
                    <a:extLst>
                      <a:ext uri="{FF2B5EF4-FFF2-40B4-BE49-F238E27FC236}">
                        <a16:creationId xmlns:a16="http://schemas.microsoft.com/office/drawing/2014/main" id="{C4EB7AF3-387D-4739-BF9C-4181F515D38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2" y="2414"/>
                    <a:ext cx="186" cy="582"/>
                  </a:xfrm>
                  <a:custGeom>
                    <a:avLst/>
                    <a:gdLst>
                      <a:gd name="T0" fmla="*/ 123 w 125"/>
                      <a:gd name="T1" fmla="*/ 587 h 587"/>
                      <a:gd name="T2" fmla="*/ 109 w 125"/>
                      <a:gd name="T3" fmla="*/ 510 h 587"/>
                      <a:gd name="T4" fmla="*/ 24 w 125"/>
                      <a:gd name="T5" fmla="*/ 459 h 587"/>
                      <a:gd name="T6" fmla="*/ 13 w 125"/>
                      <a:gd name="T7" fmla="*/ 131 h 587"/>
                      <a:gd name="T8" fmla="*/ 104 w 125"/>
                      <a:gd name="T9" fmla="*/ 78 h 587"/>
                      <a:gd name="T10" fmla="*/ 117 w 125"/>
                      <a:gd name="T11" fmla="*/ 0 h 5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25" h="587">
                        <a:moveTo>
                          <a:pt x="123" y="587"/>
                        </a:moveTo>
                        <a:cubicBezTo>
                          <a:pt x="121" y="574"/>
                          <a:pt x="125" y="531"/>
                          <a:pt x="109" y="510"/>
                        </a:cubicBezTo>
                        <a:cubicBezTo>
                          <a:pt x="93" y="489"/>
                          <a:pt x="40" y="522"/>
                          <a:pt x="24" y="459"/>
                        </a:cubicBezTo>
                        <a:cubicBezTo>
                          <a:pt x="8" y="396"/>
                          <a:pt x="0" y="194"/>
                          <a:pt x="13" y="131"/>
                        </a:cubicBezTo>
                        <a:cubicBezTo>
                          <a:pt x="26" y="68"/>
                          <a:pt x="87" y="100"/>
                          <a:pt x="104" y="78"/>
                        </a:cubicBezTo>
                        <a:cubicBezTo>
                          <a:pt x="121" y="56"/>
                          <a:pt x="114" y="16"/>
                          <a:pt x="117" y="0"/>
                        </a:cubicBezTo>
                      </a:path>
                    </a:pathLst>
                  </a:custGeom>
                  <a:noFill/>
                  <a:ln w="9525" cap="flat" cmpd="sng">
                    <a:solidFill>
                      <a:srgbClr val="0000FF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eaLnBrk="1" hangingPunct="1">
                      <a:defRPr/>
                    </a:pPr>
                    <a:endParaRPr lang="en-US"/>
                  </a:p>
                </p:txBody>
              </p:sp>
            </p:grpSp>
            <p:sp>
              <p:nvSpPr>
                <p:cNvPr id="86" name="Line 187">
                  <a:extLst>
                    <a:ext uri="{FF2B5EF4-FFF2-40B4-BE49-F238E27FC236}">
                      <a16:creationId xmlns:a16="http://schemas.microsoft.com/office/drawing/2014/main" id="{9DEA02AA-C53F-42A1-A7CF-77B315BDC67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6" y="2270"/>
                  <a:ext cx="2" cy="147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 type="triangle" w="sm" len="lg"/>
                  <a:tailEnd type="non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</p:grpSp>
          <p:grpSp>
            <p:nvGrpSpPr>
              <p:cNvPr id="42001" name="Group 188">
                <a:extLst>
                  <a:ext uri="{FF2B5EF4-FFF2-40B4-BE49-F238E27FC236}">
                    <a16:creationId xmlns:a16="http://schemas.microsoft.com/office/drawing/2014/main" id="{92354FF9-2995-47A4-86F2-D475D5FB9EE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03" y="1459"/>
                <a:ext cx="125" cy="879"/>
                <a:chOff x="558" y="2290"/>
                <a:chExt cx="125" cy="879"/>
              </a:xfrm>
            </p:grpSpPr>
            <p:sp>
              <p:nvSpPr>
                <p:cNvPr id="81" name="Line 189">
                  <a:extLst>
                    <a:ext uri="{FF2B5EF4-FFF2-40B4-BE49-F238E27FC236}">
                      <a16:creationId xmlns:a16="http://schemas.microsoft.com/office/drawing/2014/main" id="{A7B9BE89-2F4F-4BCF-BC1F-4B0FD9E8A3C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674" y="2290"/>
                  <a:ext cx="2" cy="147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 type="triangle" w="sm" len="lg"/>
                  <a:tailEnd type="non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grpSp>
              <p:nvGrpSpPr>
                <p:cNvPr id="42013" name="Group 190">
                  <a:extLst>
                    <a:ext uri="{FF2B5EF4-FFF2-40B4-BE49-F238E27FC236}">
                      <a16:creationId xmlns:a16="http://schemas.microsoft.com/office/drawing/2014/main" id="{33EF557A-BE39-4C32-AE8F-6D0BC8D761B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8" y="2434"/>
                  <a:ext cx="125" cy="735"/>
                  <a:chOff x="558" y="2434"/>
                  <a:chExt cx="125" cy="735"/>
                </a:xfrm>
              </p:grpSpPr>
              <p:sp>
                <p:nvSpPr>
                  <p:cNvPr id="83" name="Line 191">
                    <a:extLst>
                      <a:ext uri="{FF2B5EF4-FFF2-40B4-BE49-F238E27FC236}">
                        <a16:creationId xmlns:a16="http://schemas.microsoft.com/office/drawing/2014/main" id="{8952C4EF-63BD-473E-9ABF-762F37CA295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79" y="3007"/>
                    <a:ext cx="1" cy="162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non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defRPr/>
                    </a:pPr>
                    <a:endParaRPr lang="en-US"/>
                  </a:p>
                </p:txBody>
              </p:sp>
              <p:sp>
                <p:nvSpPr>
                  <p:cNvPr id="84" name="Freeform 192">
                    <a:extLst>
                      <a:ext uri="{FF2B5EF4-FFF2-40B4-BE49-F238E27FC236}">
                        <a16:creationId xmlns:a16="http://schemas.microsoft.com/office/drawing/2014/main" id="{C794448C-33E9-4EAD-BFCE-C1CA93C2873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8" y="2434"/>
                    <a:ext cx="125" cy="582"/>
                  </a:xfrm>
                  <a:custGeom>
                    <a:avLst/>
                    <a:gdLst>
                      <a:gd name="T0" fmla="*/ 123 w 125"/>
                      <a:gd name="T1" fmla="*/ 587 h 587"/>
                      <a:gd name="T2" fmla="*/ 109 w 125"/>
                      <a:gd name="T3" fmla="*/ 510 h 587"/>
                      <a:gd name="T4" fmla="*/ 24 w 125"/>
                      <a:gd name="T5" fmla="*/ 459 h 587"/>
                      <a:gd name="T6" fmla="*/ 13 w 125"/>
                      <a:gd name="T7" fmla="*/ 131 h 587"/>
                      <a:gd name="T8" fmla="*/ 104 w 125"/>
                      <a:gd name="T9" fmla="*/ 78 h 587"/>
                      <a:gd name="T10" fmla="*/ 117 w 125"/>
                      <a:gd name="T11" fmla="*/ 0 h 5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25" h="587">
                        <a:moveTo>
                          <a:pt x="123" y="587"/>
                        </a:moveTo>
                        <a:cubicBezTo>
                          <a:pt x="121" y="574"/>
                          <a:pt x="125" y="531"/>
                          <a:pt x="109" y="510"/>
                        </a:cubicBezTo>
                        <a:cubicBezTo>
                          <a:pt x="93" y="489"/>
                          <a:pt x="40" y="522"/>
                          <a:pt x="24" y="459"/>
                        </a:cubicBezTo>
                        <a:cubicBezTo>
                          <a:pt x="8" y="396"/>
                          <a:pt x="0" y="194"/>
                          <a:pt x="13" y="131"/>
                        </a:cubicBezTo>
                        <a:cubicBezTo>
                          <a:pt x="26" y="68"/>
                          <a:pt x="87" y="100"/>
                          <a:pt x="104" y="78"/>
                        </a:cubicBezTo>
                        <a:cubicBezTo>
                          <a:pt x="121" y="56"/>
                          <a:pt x="114" y="16"/>
                          <a:pt x="117" y="0"/>
                        </a:cubicBezTo>
                      </a:path>
                    </a:pathLst>
                  </a:custGeom>
                  <a:noFill/>
                  <a:ln w="9525" cap="flat" cmpd="sng">
                    <a:solidFill>
                      <a:srgbClr val="0000FF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eaLnBrk="1" hangingPunct="1">
                      <a:defRPr/>
                    </a:pPr>
                    <a:endParaRPr lang="en-US"/>
                  </a:p>
                </p:txBody>
              </p:sp>
            </p:grpSp>
          </p:grpSp>
          <p:grpSp>
            <p:nvGrpSpPr>
              <p:cNvPr id="42002" name="Group 193">
                <a:extLst>
                  <a:ext uri="{FF2B5EF4-FFF2-40B4-BE49-F238E27FC236}">
                    <a16:creationId xmlns:a16="http://schemas.microsoft.com/office/drawing/2014/main" id="{9457ED61-D1C2-48F9-9E8E-953EC98518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153" y="1439"/>
                <a:ext cx="186" cy="879"/>
                <a:chOff x="382" y="2270"/>
                <a:chExt cx="186" cy="879"/>
              </a:xfrm>
            </p:grpSpPr>
            <p:grpSp>
              <p:nvGrpSpPr>
                <p:cNvPr id="42008" name="Group 194">
                  <a:extLst>
                    <a:ext uri="{FF2B5EF4-FFF2-40B4-BE49-F238E27FC236}">
                      <a16:creationId xmlns:a16="http://schemas.microsoft.com/office/drawing/2014/main" id="{F256AB5D-8FB2-4C2E-8E92-A9C86458B0A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82" y="2414"/>
                  <a:ext cx="186" cy="735"/>
                  <a:chOff x="382" y="2414"/>
                  <a:chExt cx="186" cy="735"/>
                </a:xfrm>
              </p:grpSpPr>
              <p:sp>
                <p:nvSpPr>
                  <p:cNvPr id="79" name="Line 195">
                    <a:extLst>
                      <a:ext uri="{FF2B5EF4-FFF2-40B4-BE49-F238E27FC236}">
                        <a16:creationId xmlns:a16="http://schemas.microsoft.com/office/drawing/2014/main" id="{8B61094B-F634-486A-A910-2F840094464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63" y="2987"/>
                    <a:ext cx="2" cy="162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non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defRPr/>
                    </a:pPr>
                    <a:endParaRPr lang="en-US"/>
                  </a:p>
                </p:txBody>
              </p:sp>
              <p:sp>
                <p:nvSpPr>
                  <p:cNvPr id="80" name="Freeform 196">
                    <a:extLst>
                      <a:ext uri="{FF2B5EF4-FFF2-40B4-BE49-F238E27FC236}">
                        <a16:creationId xmlns:a16="http://schemas.microsoft.com/office/drawing/2014/main" id="{C49E40EA-8571-44FE-8C8F-61DDF085EC7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2" y="2414"/>
                    <a:ext cx="186" cy="582"/>
                  </a:xfrm>
                  <a:custGeom>
                    <a:avLst/>
                    <a:gdLst>
                      <a:gd name="T0" fmla="*/ 123 w 125"/>
                      <a:gd name="T1" fmla="*/ 587 h 587"/>
                      <a:gd name="T2" fmla="*/ 109 w 125"/>
                      <a:gd name="T3" fmla="*/ 510 h 587"/>
                      <a:gd name="T4" fmla="*/ 24 w 125"/>
                      <a:gd name="T5" fmla="*/ 459 h 587"/>
                      <a:gd name="T6" fmla="*/ 13 w 125"/>
                      <a:gd name="T7" fmla="*/ 131 h 587"/>
                      <a:gd name="T8" fmla="*/ 104 w 125"/>
                      <a:gd name="T9" fmla="*/ 78 h 587"/>
                      <a:gd name="T10" fmla="*/ 117 w 125"/>
                      <a:gd name="T11" fmla="*/ 0 h 5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25" h="587">
                        <a:moveTo>
                          <a:pt x="123" y="587"/>
                        </a:moveTo>
                        <a:cubicBezTo>
                          <a:pt x="121" y="574"/>
                          <a:pt x="125" y="531"/>
                          <a:pt x="109" y="510"/>
                        </a:cubicBezTo>
                        <a:cubicBezTo>
                          <a:pt x="93" y="489"/>
                          <a:pt x="40" y="522"/>
                          <a:pt x="24" y="459"/>
                        </a:cubicBezTo>
                        <a:cubicBezTo>
                          <a:pt x="8" y="396"/>
                          <a:pt x="0" y="194"/>
                          <a:pt x="13" y="131"/>
                        </a:cubicBezTo>
                        <a:cubicBezTo>
                          <a:pt x="26" y="68"/>
                          <a:pt x="87" y="100"/>
                          <a:pt x="104" y="78"/>
                        </a:cubicBezTo>
                        <a:cubicBezTo>
                          <a:pt x="121" y="56"/>
                          <a:pt x="114" y="16"/>
                          <a:pt x="117" y="0"/>
                        </a:cubicBezTo>
                      </a:path>
                    </a:pathLst>
                  </a:custGeom>
                  <a:noFill/>
                  <a:ln w="9525" cap="flat" cmpd="sng">
                    <a:solidFill>
                      <a:srgbClr val="0000FF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eaLnBrk="1" hangingPunct="1">
                      <a:defRPr/>
                    </a:pPr>
                    <a:endParaRPr lang="en-US"/>
                  </a:p>
                </p:txBody>
              </p:sp>
            </p:grpSp>
            <p:sp>
              <p:nvSpPr>
                <p:cNvPr id="78" name="Line 197">
                  <a:extLst>
                    <a:ext uri="{FF2B5EF4-FFF2-40B4-BE49-F238E27FC236}">
                      <a16:creationId xmlns:a16="http://schemas.microsoft.com/office/drawing/2014/main" id="{F473C571-F3B7-4C8B-BBD6-F28FDAF4127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6" y="2270"/>
                  <a:ext cx="2" cy="147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 type="triangle" w="sm" len="lg"/>
                  <a:tailEnd type="non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</p:grpSp>
          <p:grpSp>
            <p:nvGrpSpPr>
              <p:cNvPr id="42003" name="Group 198">
                <a:extLst>
                  <a:ext uri="{FF2B5EF4-FFF2-40B4-BE49-F238E27FC236}">
                    <a16:creationId xmlns:a16="http://schemas.microsoft.com/office/drawing/2014/main" id="{F0527AC6-658B-4EF0-8797-87C88C91339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017" y="1453"/>
                <a:ext cx="125" cy="879"/>
                <a:chOff x="558" y="2290"/>
                <a:chExt cx="125" cy="879"/>
              </a:xfrm>
            </p:grpSpPr>
            <p:sp>
              <p:nvSpPr>
                <p:cNvPr id="73" name="Line 199">
                  <a:extLst>
                    <a:ext uri="{FF2B5EF4-FFF2-40B4-BE49-F238E27FC236}">
                      <a16:creationId xmlns:a16="http://schemas.microsoft.com/office/drawing/2014/main" id="{21FFB30C-0089-4CD6-9ECA-C5F7C7EB02A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674" y="2290"/>
                  <a:ext cx="2" cy="147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 type="triangle" w="sm" len="lg"/>
                  <a:tailEnd type="none" w="sm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en-US"/>
                </a:p>
              </p:txBody>
            </p:sp>
            <p:grpSp>
              <p:nvGrpSpPr>
                <p:cNvPr id="42005" name="Group 200">
                  <a:extLst>
                    <a:ext uri="{FF2B5EF4-FFF2-40B4-BE49-F238E27FC236}">
                      <a16:creationId xmlns:a16="http://schemas.microsoft.com/office/drawing/2014/main" id="{1AC770F8-99AB-472D-9161-0BB73B5AA67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8" y="2434"/>
                  <a:ext cx="125" cy="735"/>
                  <a:chOff x="558" y="2434"/>
                  <a:chExt cx="125" cy="735"/>
                </a:xfrm>
              </p:grpSpPr>
              <p:sp>
                <p:nvSpPr>
                  <p:cNvPr id="75" name="Line 201">
                    <a:extLst>
                      <a:ext uri="{FF2B5EF4-FFF2-40B4-BE49-F238E27FC236}">
                        <a16:creationId xmlns:a16="http://schemas.microsoft.com/office/drawing/2014/main" id="{C992318B-DFE2-4969-B89E-486ECADA272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79" y="3007"/>
                    <a:ext cx="1" cy="162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 type="none" w="sm" len="lg"/>
                    <a:tailEnd type="none" w="sm" len="lg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defRPr/>
                    </a:pPr>
                    <a:endParaRPr lang="en-US"/>
                  </a:p>
                </p:txBody>
              </p:sp>
              <p:sp>
                <p:nvSpPr>
                  <p:cNvPr id="76" name="Freeform 202">
                    <a:extLst>
                      <a:ext uri="{FF2B5EF4-FFF2-40B4-BE49-F238E27FC236}">
                        <a16:creationId xmlns:a16="http://schemas.microsoft.com/office/drawing/2014/main" id="{54E8F1F6-225C-4422-9414-E011838B3BE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8" y="2434"/>
                    <a:ext cx="125" cy="582"/>
                  </a:xfrm>
                  <a:custGeom>
                    <a:avLst/>
                    <a:gdLst>
                      <a:gd name="T0" fmla="*/ 123 w 125"/>
                      <a:gd name="T1" fmla="*/ 587 h 587"/>
                      <a:gd name="T2" fmla="*/ 109 w 125"/>
                      <a:gd name="T3" fmla="*/ 510 h 587"/>
                      <a:gd name="T4" fmla="*/ 24 w 125"/>
                      <a:gd name="T5" fmla="*/ 459 h 587"/>
                      <a:gd name="T6" fmla="*/ 13 w 125"/>
                      <a:gd name="T7" fmla="*/ 131 h 587"/>
                      <a:gd name="T8" fmla="*/ 104 w 125"/>
                      <a:gd name="T9" fmla="*/ 78 h 587"/>
                      <a:gd name="T10" fmla="*/ 117 w 125"/>
                      <a:gd name="T11" fmla="*/ 0 h 5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25" h="587">
                        <a:moveTo>
                          <a:pt x="123" y="587"/>
                        </a:moveTo>
                        <a:cubicBezTo>
                          <a:pt x="121" y="574"/>
                          <a:pt x="125" y="531"/>
                          <a:pt x="109" y="510"/>
                        </a:cubicBezTo>
                        <a:cubicBezTo>
                          <a:pt x="93" y="489"/>
                          <a:pt x="40" y="522"/>
                          <a:pt x="24" y="459"/>
                        </a:cubicBezTo>
                        <a:cubicBezTo>
                          <a:pt x="8" y="396"/>
                          <a:pt x="0" y="194"/>
                          <a:pt x="13" y="131"/>
                        </a:cubicBezTo>
                        <a:cubicBezTo>
                          <a:pt x="26" y="68"/>
                          <a:pt x="87" y="100"/>
                          <a:pt x="104" y="78"/>
                        </a:cubicBezTo>
                        <a:cubicBezTo>
                          <a:pt x="121" y="56"/>
                          <a:pt x="114" y="16"/>
                          <a:pt x="117" y="0"/>
                        </a:cubicBezTo>
                      </a:path>
                    </a:pathLst>
                  </a:custGeom>
                  <a:noFill/>
                  <a:ln w="9525" cap="flat" cmpd="sng">
                    <a:solidFill>
                      <a:srgbClr val="0000FF"/>
                    </a:solidFill>
                    <a:prstDash val="solid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eaLnBrk="1" hangingPunct="1">
                      <a:defRPr/>
                    </a:pPr>
                    <a:endParaRPr lang="en-US"/>
                  </a:p>
                </p:txBody>
              </p:sp>
            </p:grpSp>
          </p:grpSp>
        </p:grpSp>
      </p:grpSp>
      <p:sp>
        <p:nvSpPr>
          <p:cNvPr id="41994" name="Text Box 7">
            <a:extLst>
              <a:ext uri="{FF2B5EF4-FFF2-40B4-BE49-F238E27FC236}">
                <a16:creationId xmlns:a16="http://schemas.microsoft.com/office/drawing/2014/main" id="{EF8B7D91-47E3-4B84-8EB3-FCEFB92C43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6588" y="3152775"/>
            <a:ext cx="801687" cy="277813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 b="1" i="1">
                <a:solidFill>
                  <a:srgbClr val="FF0000"/>
                </a:solidFill>
              </a:rPr>
              <a:t>B</a:t>
            </a:r>
            <a:r>
              <a:rPr lang="en-US" altLang="en-US" sz="1200" b="1" i="1">
                <a:solidFill>
                  <a:srgbClr val="FF0000"/>
                </a:solidFill>
                <a:ea typeface="ＭＳ Ｐゴシック" panose="020B0600070205080204" pitchFamily="34" charset="-128"/>
              </a:rPr>
              <a:t>&lt;</a:t>
            </a:r>
            <a:r>
              <a:rPr lang="en-US" altLang="en-US" sz="1200" b="1" i="1">
                <a:solidFill>
                  <a:srgbClr val="FF0000"/>
                </a:solidFill>
              </a:rPr>
              <a:t>B</a:t>
            </a:r>
            <a:r>
              <a:rPr lang="en-US" altLang="en-US" sz="1200" b="1" i="1" baseline="-25000">
                <a:solidFill>
                  <a:srgbClr val="FF0000"/>
                </a:solidFill>
              </a:rPr>
              <a:t>c1</a:t>
            </a:r>
            <a:endParaRPr lang="en-US" altLang="en-US" sz="1200" b="1" i="1">
              <a:solidFill>
                <a:srgbClr val="FF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41995" name="Text Box 7">
            <a:extLst>
              <a:ext uri="{FF2B5EF4-FFF2-40B4-BE49-F238E27FC236}">
                <a16:creationId xmlns:a16="http://schemas.microsoft.com/office/drawing/2014/main" id="{8A9F7D92-0AED-4E78-9D96-A18905F265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3063" y="5857875"/>
            <a:ext cx="1030287" cy="276225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 b="1" i="1">
                <a:solidFill>
                  <a:srgbClr val="FF0000"/>
                </a:solidFill>
              </a:rPr>
              <a:t>B</a:t>
            </a:r>
            <a:r>
              <a:rPr lang="en-US" altLang="en-US" sz="1200" b="1" i="1" baseline="-25000">
                <a:solidFill>
                  <a:srgbClr val="FF0000"/>
                </a:solidFill>
              </a:rPr>
              <a:t>c1</a:t>
            </a:r>
            <a:r>
              <a:rPr lang="en-US" altLang="en-US" sz="1200" b="1" i="1">
                <a:solidFill>
                  <a:srgbClr val="FF0000"/>
                </a:solidFill>
              </a:rPr>
              <a:t>&lt;B</a:t>
            </a:r>
            <a:r>
              <a:rPr lang="en-US" altLang="en-US" sz="1200" b="1" i="1">
                <a:solidFill>
                  <a:srgbClr val="FF0000"/>
                </a:solidFill>
                <a:ea typeface="ＭＳ Ｐゴシック" panose="020B0600070205080204" pitchFamily="34" charset="-128"/>
              </a:rPr>
              <a:t>&lt;</a:t>
            </a:r>
            <a:r>
              <a:rPr lang="en-US" altLang="en-US" sz="1200" b="1" i="1">
                <a:solidFill>
                  <a:srgbClr val="FF0000"/>
                </a:solidFill>
              </a:rPr>
              <a:t>B</a:t>
            </a:r>
            <a:r>
              <a:rPr lang="en-US" altLang="en-US" sz="1200" b="1" i="1" baseline="-25000">
                <a:solidFill>
                  <a:srgbClr val="FF0000"/>
                </a:solidFill>
              </a:rPr>
              <a:t>c2</a:t>
            </a:r>
            <a:endParaRPr lang="en-US" altLang="en-US" sz="1200" b="1" i="1">
              <a:solidFill>
                <a:srgbClr val="FF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41996" name="Slide Number Placeholder 1">
            <a:extLst>
              <a:ext uri="{FF2B5EF4-FFF2-40B4-BE49-F238E27FC236}">
                <a16:creationId xmlns:a16="http://schemas.microsoft.com/office/drawing/2014/main" id="{B7955612-88AD-459E-A39B-B43BB3DDE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8EF4DEA9-2687-4FF8-B63B-FAE7DF145D64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30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>
            <a:extLst>
              <a:ext uri="{FF2B5EF4-FFF2-40B4-BE49-F238E27FC236}">
                <a16:creationId xmlns:a16="http://schemas.microsoft.com/office/drawing/2014/main" id="{ED62A6B5-4800-4540-B453-E90A637FF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/>
              <a:t>Practical superconductors</a:t>
            </a:r>
            <a:br>
              <a:rPr lang="en-US" altLang="en-US"/>
            </a:br>
            <a:r>
              <a:rPr lang="en-US" altLang="en-US"/>
              <a:t>Multi-filament wires motivations</a:t>
            </a:r>
          </a:p>
        </p:txBody>
      </p:sp>
      <p:sp>
        <p:nvSpPr>
          <p:cNvPr id="43011" name="Content Placeholder 2">
            <a:extLst>
              <a:ext uri="{FF2B5EF4-FFF2-40B4-BE49-F238E27FC236}">
                <a16:creationId xmlns:a16="http://schemas.microsoft.com/office/drawing/2014/main" id="{8E7C9E26-571F-4A30-A8F5-D06CEA4C26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5257800" cy="5334000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altLang="en-US" b="1">
                <a:solidFill>
                  <a:srgbClr val="FF0000"/>
                </a:solidFill>
              </a:rPr>
              <a:t>Superconductor magnetization 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When a filament is in a varying </a:t>
            </a:r>
            <a:r>
              <a:rPr lang="en-US" altLang="en-US" i="1"/>
              <a:t>B</a:t>
            </a:r>
            <a:r>
              <a:rPr lang="en-US" altLang="en-US" i="1" baseline="-25000"/>
              <a:t>ext</a:t>
            </a:r>
            <a:r>
              <a:rPr lang="en-US" altLang="en-US"/>
              <a:t>, its inner part is shielded by currents distribution in the filament periphery</a:t>
            </a:r>
          </a:p>
          <a:p>
            <a:pPr lvl="2">
              <a:buFontTx/>
              <a:buBlip>
                <a:blip r:embed="rId4"/>
              </a:buBlip>
            </a:pPr>
            <a:r>
              <a:rPr lang="en-US" altLang="en-US"/>
              <a:t>They </a:t>
            </a:r>
            <a:r>
              <a:rPr lang="en-US" altLang="en-US" b="1">
                <a:solidFill>
                  <a:srgbClr val="FF0000"/>
                </a:solidFill>
              </a:rPr>
              <a:t>do not decay </a:t>
            </a:r>
            <a:r>
              <a:rPr lang="en-US" altLang="en-US"/>
              <a:t>when </a:t>
            </a:r>
            <a:r>
              <a:rPr lang="en-US" altLang="en-US" i="1"/>
              <a:t>B</a:t>
            </a:r>
            <a:r>
              <a:rPr lang="en-US" altLang="en-US" i="1" baseline="-25000"/>
              <a:t>ex</a:t>
            </a:r>
            <a:r>
              <a:rPr lang="en-US" altLang="en-US"/>
              <a:t>is held constant </a:t>
            </a:r>
            <a:r>
              <a:rPr lang="en-US" altLang="en-US">
                <a:sym typeface="Wingdings" panose="05000000000000000000" pitchFamily="2" charset="2"/>
              </a:rPr>
              <a:t> </a:t>
            </a:r>
            <a:r>
              <a:rPr lang="en-US" altLang="en-US" b="1">
                <a:solidFill>
                  <a:srgbClr val="FF0000"/>
                </a:solidFill>
                <a:sym typeface="Wingdings" panose="05000000000000000000" pitchFamily="2" charset="2"/>
              </a:rPr>
              <a:t>persistent currents</a:t>
            </a:r>
          </a:p>
          <a:p>
            <a:pPr lvl="1">
              <a:buFontTx/>
              <a:buBlip>
                <a:blip r:embed="rId3"/>
              </a:buBlip>
            </a:pPr>
            <a:endParaRPr lang="en-US" altLang="en-US">
              <a:sym typeface="Wingdings" panose="05000000000000000000" pitchFamily="2" charset="2"/>
            </a:endParaRPr>
          </a:p>
          <a:p>
            <a:pPr lvl="1">
              <a:buFontTx/>
              <a:buBlip>
                <a:blip r:embed="rId3"/>
              </a:buBlip>
            </a:pPr>
            <a:endParaRPr lang="en-US" altLang="en-US">
              <a:sym typeface="Wingdings" panose="05000000000000000000" pitchFamily="2" charset="2"/>
            </a:endParaRPr>
          </a:p>
          <a:p>
            <a:pPr lvl="1">
              <a:buFontTx/>
              <a:buBlip>
                <a:blip r:embed="rId3"/>
              </a:buBlip>
            </a:pPr>
            <a:endParaRPr lang="en-US" altLang="en-US">
              <a:sym typeface="Wingdings" panose="05000000000000000000" pitchFamily="2" charset="2"/>
            </a:endParaRPr>
          </a:p>
          <a:p>
            <a:pPr lvl="1">
              <a:buFontTx/>
              <a:buBlip>
                <a:blip r:embed="rId3"/>
              </a:buBlip>
            </a:pPr>
            <a:endParaRPr lang="en-US" altLang="en-US">
              <a:sym typeface="Wingdings" panose="05000000000000000000" pitchFamily="2" charset="2"/>
            </a:endParaRPr>
          </a:p>
          <a:p>
            <a:pPr lvl="1">
              <a:buFontTx/>
              <a:buBlip>
                <a:blip r:embed="rId3"/>
              </a:buBlip>
            </a:pPr>
            <a:endParaRPr lang="en-US" altLang="en-US">
              <a:sym typeface="Wingdings" panose="05000000000000000000" pitchFamily="2" charset="2"/>
            </a:endParaRPr>
          </a:p>
          <a:p>
            <a:pPr lvl="1">
              <a:buFontTx/>
              <a:buBlip>
                <a:blip r:embed="rId3"/>
              </a:buBlip>
            </a:pPr>
            <a:r>
              <a:rPr lang="en-US" altLang="en-US">
                <a:sym typeface="Wingdings" panose="05000000000000000000" pitchFamily="2" charset="2"/>
              </a:rPr>
              <a:t>These currents </a:t>
            </a:r>
            <a:r>
              <a:rPr lang="en-GB" altLang="en-US">
                <a:sym typeface="Wingdings" panose="05000000000000000000" pitchFamily="2" charset="2"/>
              </a:rPr>
              <a:t>produce </a:t>
            </a:r>
            <a:r>
              <a:rPr lang="en-GB" altLang="en-US" b="1">
                <a:solidFill>
                  <a:srgbClr val="FF0000"/>
                </a:solidFill>
                <a:sym typeface="Wingdings" panose="05000000000000000000" pitchFamily="2" charset="2"/>
              </a:rPr>
              <a:t>field errors </a:t>
            </a:r>
            <a:r>
              <a:rPr lang="en-GB" altLang="en-US">
                <a:sym typeface="Wingdings" panose="05000000000000000000" pitchFamily="2" charset="2"/>
              </a:rPr>
              <a:t>and </a:t>
            </a:r>
            <a:r>
              <a:rPr lang="en-GB" altLang="en-US" b="1">
                <a:solidFill>
                  <a:srgbClr val="FF0000"/>
                </a:solidFill>
                <a:sym typeface="Wingdings" panose="05000000000000000000" pitchFamily="2" charset="2"/>
              </a:rPr>
              <a:t>ac losses </a:t>
            </a:r>
            <a:r>
              <a:rPr lang="en-US" altLang="en-US"/>
              <a:t>proportional to </a:t>
            </a:r>
            <a:r>
              <a:rPr lang="en-US" altLang="en-US" b="1" i="1">
                <a:solidFill>
                  <a:srgbClr val="FF0000"/>
                </a:solidFill>
              </a:rPr>
              <a:t>J</a:t>
            </a:r>
            <a:r>
              <a:rPr lang="en-US" altLang="en-US" b="1" i="1" baseline="-25000">
                <a:solidFill>
                  <a:srgbClr val="FF0000"/>
                </a:solidFill>
              </a:rPr>
              <a:t>c</a:t>
            </a:r>
            <a:r>
              <a:rPr lang="en-US" altLang="en-US" b="1" i="1">
                <a:solidFill>
                  <a:srgbClr val="FF0000"/>
                </a:solidFill>
              </a:rPr>
              <a:t>r</a:t>
            </a:r>
            <a:r>
              <a:rPr lang="en-US" altLang="en-US" b="1" i="1" baseline="-25000">
                <a:solidFill>
                  <a:srgbClr val="FF0000"/>
                </a:solidFill>
              </a:rPr>
              <a:t>f</a:t>
            </a:r>
            <a:endParaRPr lang="en-US" altLang="en-US"/>
          </a:p>
          <a:p>
            <a:pPr lvl="2">
              <a:buFontTx/>
              <a:buBlip>
                <a:blip r:embed="rId3"/>
              </a:buBlip>
            </a:pPr>
            <a:r>
              <a:rPr lang="en-US" altLang="en-US"/>
              <a:t>LHC filament diameter 6-7 µm.</a:t>
            </a:r>
          </a:p>
          <a:p>
            <a:pPr lvl="2">
              <a:buFontTx/>
              <a:buBlip>
                <a:blip r:embed="rId3"/>
              </a:buBlip>
            </a:pPr>
            <a:r>
              <a:rPr lang="en-US" altLang="en-US"/>
              <a:t>HERA filament diameter 14 µm.</a:t>
            </a:r>
          </a:p>
          <a:p>
            <a:pPr>
              <a:buFontTx/>
              <a:buBlip>
                <a:blip r:embed="rId2"/>
              </a:buBlip>
            </a:pPr>
            <a:endParaRPr lang="en-US" altLang="en-US"/>
          </a:p>
        </p:txBody>
      </p:sp>
      <p:sp>
        <p:nvSpPr>
          <p:cNvPr id="43012" name="Date Placeholder 3">
            <a:extLst>
              <a:ext uri="{FF2B5EF4-FFF2-40B4-BE49-F238E27FC236}">
                <a16:creationId xmlns:a16="http://schemas.microsoft.com/office/drawing/2014/main" id="{2DE25A30-EFB3-453F-AC9D-7B0FAFCE6F3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43013" name="Footer Placeholder 4">
            <a:extLst>
              <a:ext uri="{FF2B5EF4-FFF2-40B4-BE49-F238E27FC236}">
                <a16:creationId xmlns:a16="http://schemas.microsoft.com/office/drawing/2014/main" id="{9747E23C-2C2C-42BF-9D1E-D71DBAD21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Paolo Ferracin</a:t>
            </a:r>
          </a:p>
        </p:txBody>
      </p:sp>
      <p:grpSp>
        <p:nvGrpSpPr>
          <p:cNvPr id="43014" name="Group 2">
            <a:extLst>
              <a:ext uri="{FF2B5EF4-FFF2-40B4-BE49-F238E27FC236}">
                <a16:creationId xmlns:a16="http://schemas.microsoft.com/office/drawing/2014/main" id="{4D329544-B6E0-4ED8-BDA6-DA3CB30A9505}"/>
              </a:ext>
            </a:extLst>
          </p:cNvPr>
          <p:cNvGrpSpPr>
            <a:grpSpLocks/>
          </p:cNvGrpSpPr>
          <p:nvPr/>
        </p:nvGrpSpPr>
        <p:grpSpPr bwMode="auto">
          <a:xfrm>
            <a:off x="1066800" y="3405188"/>
            <a:ext cx="3627438" cy="1319212"/>
            <a:chOff x="5440363" y="1116012"/>
            <a:chExt cx="3627437" cy="1319213"/>
          </a:xfrm>
        </p:grpSpPr>
        <p:pic>
          <p:nvPicPr>
            <p:cNvPr id="43022" name="Picture 4" descr="magnetization">
              <a:extLst>
                <a:ext uri="{FF2B5EF4-FFF2-40B4-BE49-F238E27FC236}">
                  <a16:creationId xmlns:a16="http://schemas.microsoft.com/office/drawing/2014/main" id="{05C83AFD-E8D9-45E1-8DA5-83B8F1265F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8374"/>
            <a:stretch>
              <a:fillRect/>
            </a:stretch>
          </p:blipFill>
          <p:spPr bwMode="auto">
            <a:xfrm>
              <a:off x="5440363" y="1116012"/>
              <a:ext cx="3627437" cy="1319213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023" name="Text Box 7">
              <a:extLst>
                <a:ext uri="{FF2B5EF4-FFF2-40B4-BE49-F238E27FC236}">
                  <a16:creationId xmlns:a16="http://schemas.microsoft.com/office/drawing/2014/main" id="{3AF4FCDD-26DE-4AF0-988D-D380FA6BDD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72400" y="1128254"/>
              <a:ext cx="1219200" cy="21544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60000"/>
                <a:buBlip>
                  <a:blip r:embed="rId2"/>
                </a:buBlip>
                <a:defRPr sz="2400">
                  <a:solidFill>
                    <a:schemeClr val="tx2"/>
                  </a:solidFill>
                  <a:latin typeface="Book Antiqua" panose="02040602050305030304" pitchFamily="18" charset="0"/>
                </a:defRPr>
              </a:lvl1pPr>
              <a:lvl2pPr marL="742950" indent="-285750">
                <a:spcBef>
                  <a:spcPct val="20000"/>
                </a:spcBef>
                <a:buSzPct val="60000"/>
                <a:buBlip>
                  <a:blip r:embed="rId3"/>
                </a:buBlip>
                <a:defRPr sz="2000">
                  <a:solidFill>
                    <a:schemeClr val="tx2"/>
                  </a:solidFill>
                  <a:latin typeface="Book Antiqua" panose="02040602050305030304" pitchFamily="18" charset="0"/>
                </a:defRPr>
              </a:lvl2pPr>
              <a:lvl3pPr marL="1143000" indent="-228600">
                <a:spcBef>
                  <a:spcPct val="20000"/>
                </a:spcBef>
                <a:buSzPct val="60000"/>
                <a:buBlip>
                  <a:blip r:embed="rId4"/>
                </a:buBlip>
                <a:defRPr>
                  <a:solidFill>
                    <a:schemeClr val="tx2"/>
                  </a:solidFill>
                  <a:latin typeface="Book Antiqua" panose="02040602050305030304" pitchFamily="18" charset="0"/>
                </a:defRPr>
              </a:lvl3pPr>
              <a:lvl4pPr marL="1600200" indent="-228600">
                <a:spcBef>
                  <a:spcPct val="20000"/>
                </a:spcBef>
                <a:buSzPct val="60000"/>
                <a:buBlip>
                  <a:blip r:embed="rId5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4pPr>
              <a:lvl5pPr marL="2057400" indent="-228600">
                <a:spcBef>
                  <a:spcPct val="20000"/>
                </a:spcBef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SzTx/>
                <a:buFontTx/>
                <a:buNone/>
              </a:pPr>
              <a:r>
                <a:rPr lang="en-US" altLang="en-US" sz="800">
                  <a:solidFill>
                    <a:schemeClr val="tx1"/>
                  </a:solidFill>
                  <a:ea typeface="ＭＳ Ｐゴシック" panose="020B0600070205080204" pitchFamily="34" charset="-128"/>
                </a:rPr>
                <a:t>by </a:t>
              </a:r>
              <a:r>
                <a:rPr lang="nb-NO" altLang="en-US" sz="800">
                  <a:solidFill>
                    <a:schemeClr val="tx1"/>
                  </a:solidFill>
                  <a:ea typeface="ＭＳ Ｐゴシック" panose="020B0600070205080204" pitchFamily="34" charset="-128"/>
                </a:rPr>
                <a:t>K.-H. Mess, </a:t>
              </a:r>
              <a:r>
                <a:rPr lang="nb-NO" altLang="en-US" sz="800" i="1">
                  <a:solidFill>
                    <a:schemeClr val="tx1"/>
                  </a:solidFill>
                  <a:ea typeface="ＭＳ Ｐゴシック" panose="020B0600070205080204" pitchFamily="34" charset="-128"/>
                </a:rPr>
                <a:t>et al.</a:t>
              </a:r>
              <a:endParaRPr lang="en-US" altLang="en-US" sz="800" i="1">
                <a:solidFill>
                  <a:schemeClr val="tx1"/>
                </a:solidFill>
                <a:ea typeface="ＭＳ Ｐゴシック" panose="020B0600070205080204" pitchFamily="34" charset="-128"/>
              </a:endParaRPr>
            </a:p>
          </p:txBody>
        </p:sp>
      </p:grpSp>
      <p:grpSp>
        <p:nvGrpSpPr>
          <p:cNvPr id="43015" name="Group 1">
            <a:extLst>
              <a:ext uri="{FF2B5EF4-FFF2-40B4-BE49-F238E27FC236}">
                <a16:creationId xmlns:a16="http://schemas.microsoft.com/office/drawing/2014/main" id="{4F9160B1-A1FE-4994-9FF3-3CC04A693B2E}"/>
              </a:ext>
            </a:extLst>
          </p:cNvPr>
          <p:cNvGrpSpPr>
            <a:grpSpLocks/>
          </p:cNvGrpSpPr>
          <p:nvPr/>
        </p:nvGrpSpPr>
        <p:grpSpPr bwMode="auto">
          <a:xfrm>
            <a:off x="5461000" y="1219200"/>
            <a:ext cx="3606800" cy="2266950"/>
            <a:chOff x="5384800" y="3733800"/>
            <a:chExt cx="3606800" cy="2266950"/>
          </a:xfrm>
        </p:grpSpPr>
        <p:pic>
          <p:nvPicPr>
            <p:cNvPr id="43019" name="Picture 3">
              <a:extLst>
                <a:ext uri="{FF2B5EF4-FFF2-40B4-BE49-F238E27FC236}">
                  <a16:creationId xmlns:a16="http://schemas.microsoft.com/office/drawing/2014/main" id="{B979371D-EE7B-4147-8CAF-0188D8C6D5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124" t="-2139" r="-3716" b="-6650"/>
            <a:stretch>
              <a:fillRect/>
            </a:stretch>
          </p:blipFill>
          <p:spPr bwMode="auto">
            <a:xfrm>
              <a:off x="5384800" y="3733800"/>
              <a:ext cx="3606800" cy="2266950"/>
            </a:xfrm>
            <a:prstGeom prst="rect">
              <a:avLst/>
            </a:prstGeom>
            <a:noFill/>
            <a:ln w="127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3020" name="Text Box 5">
              <a:extLst>
                <a:ext uri="{FF2B5EF4-FFF2-40B4-BE49-F238E27FC236}">
                  <a16:creationId xmlns:a16="http://schemas.microsoft.com/office/drawing/2014/main" id="{6FB01189-A07C-46F2-81C2-FCC1C8A6FA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05800" y="5029200"/>
              <a:ext cx="469900" cy="338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60000"/>
                <a:buBlip>
                  <a:blip r:embed="rId2"/>
                </a:buBlip>
                <a:defRPr sz="2400">
                  <a:solidFill>
                    <a:schemeClr val="tx2"/>
                  </a:solidFill>
                  <a:latin typeface="Book Antiqua" panose="02040602050305030304" pitchFamily="18" charset="0"/>
                </a:defRPr>
              </a:lvl1pPr>
              <a:lvl2pPr marL="742950" indent="-285750">
                <a:spcBef>
                  <a:spcPct val="20000"/>
                </a:spcBef>
                <a:buSzPct val="60000"/>
                <a:buBlip>
                  <a:blip r:embed="rId3"/>
                </a:buBlip>
                <a:defRPr sz="2000">
                  <a:solidFill>
                    <a:schemeClr val="tx2"/>
                  </a:solidFill>
                  <a:latin typeface="Book Antiqua" panose="02040602050305030304" pitchFamily="18" charset="0"/>
                </a:defRPr>
              </a:lvl2pPr>
              <a:lvl3pPr marL="1143000" indent="-228600">
                <a:spcBef>
                  <a:spcPct val="20000"/>
                </a:spcBef>
                <a:buSzPct val="60000"/>
                <a:buBlip>
                  <a:blip r:embed="rId4"/>
                </a:buBlip>
                <a:defRPr>
                  <a:solidFill>
                    <a:schemeClr val="tx2"/>
                  </a:solidFill>
                  <a:latin typeface="Book Antiqua" panose="02040602050305030304" pitchFamily="18" charset="0"/>
                </a:defRPr>
              </a:lvl3pPr>
              <a:lvl4pPr marL="1600200" indent="-228600">
                <a:spcBef>
                  <a:spcPct val="20000"/>
                </a:spcBef>
                <a:buSzPct val="60000"/>
                <a:buBlip>
                  <a:blip r:embed="rId5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4pPr>
              <a:lvl5pPr marL="2057400" indent="-228600">
                <a:spcBef>
                  <a:spcPct val="20000"/>
                </a:spcBef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600" i="1">
                  <a:latin typeface="Times New Roman" panose="02020603050405020304" pitchFamily="18" charset="0"/>
                </a:rPr>
                <a:t>B</a:t>
              </a:r>
              <a:r>
                <a:rPr lang="en-US" altLang="en-US" sz="1600" i="1" baseline="-25000">
                  <a:latin typeface="Times New Roman" panose="02020603050405020304" pitchFamily="18" charset="0"/>
                </a:rPr>
                <a:t>ext</a:t>
              </a:r>
              <a:endParaRPr lang="en-US" altLang="en-US" sz="1600">
                <a:latin typeface="Times New Roman" panose="02020603050405020304" pitchFamily="18" charset="0"/>
              </a:endParaRPr>
            </a:p>
          </p:txBody>
        </p:sp>
        <p:sp>
          <p:nvSpPr>
            <p:cNvPr id="43021" name="Text Box 5">
              <a:extLst>
                <a:ext uri="{FF2B5EF4-FFF2-40B4-BE49-F238E27FC236}">
                  <a16:creationId xmlns:a16="http://schemas.microsoft.com/office/drawing/2014/main" id="{5E6C3F8B-65D7-41C2-8FEA-CFB82D00E3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07200" y="3810000"/>
              <a:ext cx="355600" cy="338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SzPct val="60000"/>
                <a:buBlip>
                  <a:blip r:embed="rId2"/>
                </a:buBlip>
                <a:defRPr sz="2400">
                  <a:solidFill>
                    <a:schemeClr val="tx2"/>
                  </a:solidFill>
                  <a:latin typeface="Book Antiqua" panose="02040602050305030304" pitchFamily="18" charset="0"/>
                </a:defRPr>
              </a:lvl1pPr>
              <a:lvl2pPr marL="742950" indent="-285750">
                <a:spcBef>
                  <a:spcPct val="20000"/>
                </a:spcBef>
                <a:buSzPct val="60000"/>
                <a:buBlip>
                  <a:blip r:embed="rId3"/>
                </a:buBlip>
                <a:defRPr sz="2000">
                  <a:solidFill>
                    <a:schemeClr val="tx2"/>
                  </a:solidFill>
                  <a:latin typeface="Book Antiqua" panose="02040602050305030304" pitchFamily="18" charset="0"/>
                </a:defRPr>
              </a:lvl2pPr>
              <a:lvl3pPr marL="1143000" indent="-228600">
                <a:spcBef>
                  <a:spcPct val="20000"/>
                </a:spcBef>
                <a:buSzPct val="60000"/>
                <a:buBlip>
                  <a:blip r:embed="rId4"/>
                </a:buBlip>
                <a:defRPr>
                  <a:solidFill>
                    <a:schemeClr val="tx2"/>
                  </a:solidFill>
                  <a:latin typeface="Book Antiqua" panose="02040602050305030304" pitchFamily="18" charset="0"/>
                </a:defRPr>
              </a:lvl3pPr>
              <a:lvl4pPr marL="1600200" indent="-228600">
                <a:spcBef>
                  <a:spcPct val="20000"/>
                </a:spcBef>
                <a:buSzPct val="60000"/>
                <a:buBlip>
                  <a:blip r:embed="rId5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4pPr>
              <a:lvl5pPr marL="2057400" indent="-228600">
                <a:spcBef>
                  <a:spcPct val="20000"/>
                </a:spcBef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r>
                <a:rPr lang="en-US" altLang="en-US" sz="1600" i="1">
                  <a:latin typeface="Times New Roman" panose="02020603050405020304" pitchFamily="18" charset="0"/>
                </a:rPr>
                <a:t>M</a:t>
              </a:r>
              <a:endParaRPr lang="en-US" altLang="en-US" sz="1600">
                <a:latin typeface="Times New Roman" panose="02020603050405020304" pitchFamily="18" charset="0"/>
              </a:endParaRPr>
            </a:p>
          </p:txBody>
        </p:sp>
      </p:grpSp>
      <p:pic>
        <p:nvPicPr>
          <p:cNvPr id="43016" name="Picture 9">
            <a:extLst>
              <a:ext uri="{FF2B5EF4-FFF2-40B4-BE49-F238E27FC236}">
                <a16:creationId xmlns:a16="http://schemas.microsoft.com/office/drawing/2014/main" id="{51ADB4FB-01FE-4DCD-9993-5A06659F75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819" b="4881"/>
          <a:stretch>
            <a:fillRect/>
          </a:stretch>
        </p:blipFill>
        <p:spPr bwMode="auto">
          <a:xfrm>
            <a:off x="5461000" y="3865563"/>
            <a:ext cx="3606800" cy="2611437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017" name="Text Box 7">
            <a:extLst>
              <a:ext uri="{FF2B5EF4-FFF2-40B4-BE49-F238E27FC236}">
                <a16:creationId xmlns:a16="http://schemas.microsoft.com/office/drawing/2014/main" id="{8BBAEDC0-9E6C-4C29-8EBD-D401F7103FC7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4840288" y="4967287"/>
            <a:ext cx="1371600" cy="1238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GB" altLang="en-US" sz="800" b="1">
                <a:solidFill>
                  <a:schemeClr val="tx1"/>
                </a:solidFill>
                <a:ea typeface="ＭＳ Ｐゴシック" panose="020B0600070205080204" pitchFamily="34" charset="-128"/>
              </a:rPr>
              <a:t>Field distorsion/errors</a:t>
            </a:r>
            <a:endParaRPr lang="en-US" altLang="en-US" sz="800" b="1" i="1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43018" name="Slide Number Placeholder 1">
            <a:extLst>
              <a:ext uri="{FF2B5EF4-FFF2-40B4-BE49-F238E27FC236}">
                <a16:creationId xmlns:a16="http://schemas.microsoft.com/office/drawing/2014/main" id="{E9D59DBF-CB2B-4C73-A324-DBB20E76A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AFFDEEFE-5668-4D4B-B583-921A87CDE6BA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31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>
            <a:extLst>
              <a:ext uri="{FF2B5EF4-FFF2-40B4-BE49-F238E27FC236}">
                <a16:creationId xmlns:a16="http://schemas.microsoft.com/office/drawing/2014/main" id="{18D488A7-6E1A-47AD-AC0F-E1FB2C764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Practical superconductors</a:t>
            </a:r>
            <a:br>
              <a:rPr lang="en-US" altLang="en-US"/>
            </a:br>
            <a:r>
              <a:rPr lang="en-US" altLang="en-US"/>
              <a:t>Multi-filament wires motivations</a:t>
            </a:r>
          </a:p>
        </p:txBody>
      </p:sp>
      <p:sp>
        <p:nvSpPr>
          <p:cNvPr id="44035" name="Content Placeholder 6">
            <a:extLst>
              <a:ext uri="{FF2B5EF4-FFF2-40B4-BE49-F238E27FC236}">
                <a16:creationId xmlns:a16="http://schemas.microsoft.com/office/drawing/2014/main" id="{D50806CA-CE4E-44F0-8851-6D8C007F8F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5167313" cy="5334000"/>
          </a:xfrm>
        </p:spPr>
        <p:txBody>
          <a:bodyPr/>
          <a:lstStyle/>
          <a:p>
            <a:r>
              <a:rPr lang="en-US" altLang="en-US" b="1">
                <a:solidFill>
                  <a:srgbClr val="FF0000"/>
                </a:solidFill>
              </a:rPr>
              <a:t>Inter-filament coupling </a:t>
            </a:r>
          </a:p>
          <a:p>
            <a:pPr lvl="1"/>
            <a:r>
              <a:rPr lang="en-US" altLang="en-US"/>
              <a:t>When a multi-filamentary wire is subjected to a time varying magnetic field, </a:t>
            </a:r>
            <a:r>
              <a:rPr lang="en-US" altLang="en-US" b="1">
                <a:solidFill>
                  <a:srgbClr val="FF0000"/>
                </a:solidFill>
              </a:rPr>
              <a:t>current loops </a:t>
            </a:r>
            <a:r>
              <a:rPr lang="en-US" altLang="en-US"/>
              <a:t>are generated between filaments.</a:t>
            </a:r>
          </a:p>
          <a:p>
            <a:pPr lvl="1"/>
            <a:r>
              <a:rPr lang="en-US" altLang="en-US"/>
              <a:t>If filaments are straight, large loops with large currents </a:t>
            </a:r>
            <a:r>
              <a:rPr lang="en-US" altLang="en-US">
                <a:sym typeface="Wingdings" panose="05000000000000000000" pitchFamily="2" charset="2"/>
              </a:rPr>
              <a:t> </a:t>
            </a:r>
            <a:r>
              <a:rPr lang="en-US" altLang="en-US" b="1">
                <a:solidFill>
                  <a:srgbClr val="FF0000"/>
                </a:solidFill>
                <a:sym typeface="Wingdings" panose="05000000000000000000" pitchFamily="2" charset="2"/>
              </a:rPr>
              <a:t>ac losses</a:t>
            </a:r>
            <a:endParaRPr lang="en-US" altLang="en-US" b="1">
              <a:solidFill>
                <a:srgbClr val="FF0000"/>
              </a:solidFill>
            </a:endParaRPr>
          </a:p>
          <a:p>
            <a:pPr lvl="1"/>
            <a:r>
              <a:rPr lang="en-US" altLang="en-US"/>
              <a:t>If the strands are magnetically coupled the effective filament size is larger</a:t>
            </a:r>
            <a:r>
              <a:rPr lang="en-US" altLang="en-US">
                <a:sym typeface="Wingdings" panose="05000000000000000000" pitchFamily="2" charset="2"/>
              </a:rPr>
              <a:t>  </a:t>
            </a:r>
            <a:r>
              <a:rPr lang="en-US" altLang="en-US" b="1">
                <a:solidFill>
                  <a:srgbClr val="FF0000"/>
                </a:solidFill>
                <a:sym typeface="Wingdings" panose="05000000000000000000" pitchFamily="2" charset="2"/>
              </a:rPr>
              <a:t>f</a:t>
            </a:r>
            <a:r>
              <a:rPr lang="en-US" altLang="en-US" b="1">
                <a:solidFill>
                  <a:srgbClr val="FF0000"/>
                </a:solidFill>
              </a:rPr>
              <a:t>lux jumps </a:t>
            </a:r>
          </a:p>
          <a:p>
            <a:endParaRPr lang="en-US" altLang="en-US"/>
          </a:p>
          <a:p>
            <a:r>
              <a:rPr lang="en-US" altLang="en-US"/>
              <a:t>To reduce these effects, filaments are </a:t>
            </a:r>
            <a:r>
              <a:rPr lang="en-US" altLang="en-US" b="1">
                <a:solidFill>
                  <a:srgbClr val="FF0000"/>
                </a:solidFill>
              </a:rPr>
              <a:t>twisted</a:t>
            </a:r>
            <a:endParaRPr lang="en-US" altLang="en-US"/>
          </a:p>
          <a:p>
            <a:pPr lvl="1"/>
            <a:r>
              <a:rPr lang="en-US" altLang="en-US"/>
              <a:t>twist pitch of the order of 20-30 times of the wire diameter.</a:t>
            </a:r>
          </a:p>
          <a:p>
            <a:endParaRPr lang="en-US" altLang="en-US"/>
          </a:p>
        </p:txBody>
      </p:sp>
      <p:sp>
        <p:nvSpPr>
          <p:cNvPr id="44036" name="Date Placeholder 3">
            <a:extLst>
              <a:ext uri="{FF2B5EF4-FFF2-40B4-BE49-F238E27FC236}">
                <a16:creationId xmlns:a16="http://schemas.microsoft.com/office/drawing/2014/main" id="{3BC98D95-0278-4907-8231-09B67FEE4C2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44037" name="Footer Placeholder 4">
            <a:extLst>
              <a:ext uri="{FF2B5EF4-FFF2-40B4-BE49-F238E27FC236}">
                <a16:creationId xmlns:a16="http://schemas.microsoft.com/office/drawing/2014/main" id="{6963243E-6068-4291-852A-9D1D91DE0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Paolo Ferracin</a:t>
            </a:r>
          </a:p>
        </p:txBody>
      </p:sp>
      <p:pic>
        <p:nvPicPr>
          <p:cNvPr id="44038" name="Picture 4" descr="interfilament_coupling">
            <a:extLst>
              <a:ext uri="{FF2B5EF4-FFF2-40B4-BE49-F238E27FC236}">
                <a16:creationId xmlns:a16="http://schemas.microsoft.com/office/drawing/2014/main" id="{CBBDBBA5-B4C6-4FE3-AEF6-8397E2286F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5"/>
          <a:stretch>
            <a:fillRect/>
          </a:stretch>
        </p:blipFill>
        <p:spPr bwMode="auto">
          <a:xfrm>
            <a:off x="5427663" y="1143000"/>
            <a:ext cx="3155950" cy="3078163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39" name="Text Box 7">
            <a:extLst>
              <a:ext uri="{FF2B5EF4-FFF2-40B4-BE49-F238E27FC236}">
                <a16:creationId xmlns:a16="http://schemas.microsoft.com/office/drawing/2014/main" id="{CD49F026-29D7-4A3E-9203-D075101A37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600" y="3914775"/>
            <a:ext cx="1447800" cy="276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>
                <a:solidFill>
                  <a:schemeClr val="tx1"/>
                </a:solidFill>
                <a:ea typeface="ＭＳ Ｐゴシック" panose="020B0600070205080204" pitchFamily="34" charset="-128"/>
              </a:rPr>
              <a:t>by M. Wilson</a:t>
            </a:r>
          </a:p>
        </p:txBody>
      </p:sp>
      <p:grpSp>
        <p:nvGrpSpPr>
          <p:cNvPr id="44040" name="Group 2">
            <a:extLst>
              <a:ext uri="{FF2B5EF4-FFF2-40B4-BE49-F238E27FC236}">
                <a16:creationId xmlns:a16="http://schemas.microsoft.com/office/drawing/2014/main" id="{7FC6F4B0-F97A-460D-BEB6-E7C0D123EB51}"/>
              </a:ext>
            </a:extLst>
          </p:cNvPr>
          <p:cNvGrpSpPr>
            <a:grpSpLocks/>
          </p:cNvGrpSpPr>
          <p:nvPr/>
        </p:nvGrpSpPr>
        <p:grpSpPr bwMode="auto">
          <a:xfrm>
            <a:off x="5427663" y="4267200"/>
            <a:ext cx="3182937" cy="2198688"/>
            <a:chOff x="5334000" y="4343400"/>
            <a:chExt cx="3183702" cy="2198651"/>
          </a:xfrm>
        </p:grpSpPr>
        <p:grpSp>
          <p:nvGrpSpPr>
            <p:cNvPr id="44043" name="Group 32">
              <a:extLst>
                <a:ext uri="{FF2B5EF4-FFF2-40B4-BE49-F238E27FC236}">
                  <a16:creationId xmlns:a16="http://schemas.microsoft.com/office/drawing/2014/main" id="{D586673F-FAD9-4A64-AB95-BF6B8754E7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13371" y="4498675"/>
              <a:ext cx="3021283" cy="1914525"/>
              <a:chOff x="2909" y="326"/>
              <a:chExt cx="2714" cy="1734"/>
            </a:xfrm>
          </p:grpSpPr>
          <p:sp>
            <p:nvSpPr>
              <p:cNvPr id="14" name="Freeform 34">
                <a:extLst>
                  <a:ext uri="{FF2B5EF4-FFF2-40B4-BE49-F238E27FC236}">
                    <a16:creationId xmlns:a16="http://schemas.microsoft.com/office/drawing/2014/main" id="{7476A3F3-0823-4E5F-9A91-1B1DD1333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3" y="496"/>
                <a:ext cx="1362" cy="296"/>
              </a:xfrm>
              <a:custGeom>
                <a:avLst/>
                <a:gdLst>
                  <a:gd name="T0" fmla="*/ 0 w 1356"/>
                  <a:gd name="T1" fmla="*/ 20 h 469"/>
                  <a:gd name="T2" fmla="*/ 92 w 1356"/>
                  <a:gd name="T3" fmla="*/ 0 h 469"/>
                  <a:gd name="T4" fmla="*/ 256 w 1356"/>
                  <a:gd name="T5" fmla="*/ 20 h 469"/>
                  <a:gd name="T6" fmla="*/ 436 w 1356"/>
                  <a:gd name="T7" fmla="*/ 92 h 469"/>
                  <a:gd name="T8" fmla="*/ 720 w 1356"/>
                  <a:gd name="T9" fmla="*/ 260 h 469"/>
                  <a:gd name="T10" fmla="*/ 864 w 1356"/>
                  <a:gd name="T11" fmla="*/ 336 h 469"/>
                  <a:gd name="T12" fmla="*/ 1056 w 1356"/>
                  <a:gd name="T13" fmla="*/ 420 h 469"/>
                  <a:gd name="T14" fmla="*/ 1228 w 1356"/>
                  <a:gd name="T15" fmla="*/ 464 h 469"/>
                  <a:gd name="T16" fmla="*/ 1332 w 1356"/>
                  <a:gd name="T17" fmla="*/ 452 h 469"/>
                  <a:gd name="T18" fmla="*/ 1356 w 1356"/>
                  <a:gd name="T19" fmla="*/ 44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6" h="469">
                    <a:moveTo>
                      <a:pt x="0" y="20"/>
                    </a:moveTo>
                    <a:cubicBezTo>
                      <a:pt x="24" y="10"/>
                      <a:pt x="49" y="0"/>
                      <a:pt x="92" y="0"/>
                    </a:cubicBezTo>
                    <a:cubicBezTo>
                      <a:pt x="135" y="0"/>
                      <a:pt x="199" y="5"/>
                      <a:pt x="256" y="20"/>
                    </a:cubicBezTo>
                    <a:cubicBezTo>
                      <a:pt x="313" y="35"/>
                      <a:pt x="359" y="52"/>
                      <a:pt x="436" y="92"/>
                    </a:cubicBezTo>
                    <a:cubicBezTo>
                      <a:pt x="513" y="132"/>
                      <a:pt x="649" y="219"/>
                      <a:pt x="720" y="260"/>
                    </a:cubicBezTo>
                    <a:cubicBezTo>
                      <a:pt x="791" y="301"/>
                      <a:pt x="808" y="309"/>
                      <a:pt x="864" y="336"/>
                    </a:cubicBezTo>
                    <a:cubicBezTo>
                      <a:pt x="920" y="363"/>
                      <a:pt x="995" y="399"/>
                      <a:pt x="1056" y="420"/>
                    </a:cubicBezTo>
                    <a:cubicBezTo>
                      <a:pt x="1117" y="441"/>
                      <a:pt x="1182" y="459"/>
                      <a:pt x="1228" y="464"/>
                    </a:cubicBezTo>
                    <a:cubicBezTo>
                      <a:pt x="1274" y="469"/>
                      <a:pt x="1311" y="455"/>
                      <a:pt x="1332" y="452"/>
                    </a:cubicBezTo>
                    <a:cubicBezTo>
                      <a:pt x="1353" y="449"/>
                      <a:pt x="1352" y="445"/>
                      <a:pt x="1356" y="44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15" name="Oval 35">
                <a:extLst>
                  <a:ext uri="{FF2B5EF4-FFF2-40B4-BE49-F238E27FC236}">
                    <a16:creationId xmlns:a16="http://schemas.microsoft.com/office/drawing/2014/main" id="{C4DCF2FA-9A47-4625-81E6-BAAB63A520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93214">
                <a:off x="2916" y="943"/>
                <a:ext cx="842" cy="1117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16" name="Oval 36">
                <a:extLst>
                  <a:ext uri="{FF2B5EF4-FFF2-40B4-BE49-F238E27FC236}">
                    <a16:creationId xmlns:a16="http://schemas.microsoft.com/office/drawing/2014/main" id="{FE56B388-9B63-4BC3-956A-F98FCF584B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93214">
                <a:off x="3032" y="1031"/>
                <a:ext cx="97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17" name="Oval 37">
                <a:extLst>
                  <a:ext uri="{FF2B5EF4-FFF2-40B4-BE49-F238E27FC236}">
                    <a16:creationId xmlns:a16="http://schemas.microsoft.com/office/drawing/2014/main" id="{975F5F4D-2A0D-43B6-9073-998E953A04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93214">
                <a:off x="3139" y="982"/>
                <a:ext cx="97" cy="118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18" name="Oval 38">
                <a:extLst>
                  <a:ext uri="{FF2B5EF4-FFF2-40B4-BE49-F238E27FC236}">
                    <a16:creationId xmlns:a16="http://schemas.microsoft.com/office/drawing/2014/main" id="{0307E449-B61C-4DC8-A933-FA60FACE3E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93214">
                <a:off x="3256" y="973"/>
                <a:ext cx="97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19" name="Oval 39">
                <a:extLst>
                  <a:ext uri="{FF2B5EF4-FFF2-40B4-BE49-F238E27FC236}">
                    <a16:creationId xmlns:a16="http://schemas.microsoft.com/office/drawing/2014/main" id="{7E290EBC-27C7-4CFB-9D2C-F37A903487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93214">
                <a:off x="3368" y="1009"/>
                <a:ext cx="96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0" name="Oval 40">
                <a:extLst>
                  <a:ext uri="{FF2B5EF4-FFF2-40B4-BE49-F238E27FC236}">
                    <a16:creationId xmlns:a16="http://schemas.microsoft.com/office/drawing/2014/main" id="{51AB9C48-7000-4E18-A557-E3F4310CEF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93214">
                <a:off x="3468" y="1081"/>
                <a:ext cx="96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1" name="Oval 41">
                <a:extLst>
                  <a:ext uri="{FF2B5EF4-FFF2-40B4-BE49-F238E27FC236}">
                    <a16:creationId xmlns:a16="http://schemas.microsoft.com/office/drawing/2014/main" id="{9BE3CF5A-95EC-4963-83C5-CF485AF47D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93214">
                <a:off x="3555" y="1179"/>
                <a:ext cx="96" cy="118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2" name="Oval 42">
                <a:extLst>
                  <a:ext uri="{FF2B5EF4-FFF2-40B4-BE49-F238E27FC236}">
                    <a16:creationId xmlns:a16="http://schemas.microsoft.com/office/drawing/2014/main" id="{AC245F37-8BF0-4C7B-A393-220CB4E144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93214">
                <a:off x="3621" y="1300"/>
                <a:ext cx="97" cy="118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3" name="Oval 43">
                <a:extLst>
                  <a:ext uri="{FF2B5EF4-FFF2-40B4-BE49-F238E27FC236}">
                    <a16:creationId xmlns:a16="http://schemas.microsoft.com/office/drawing/2014/main" id="{A50FE65A-4539-4E13-A7D2-ADC0A6E8DF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93214">
                <a:off x="2963" y="1133"/>
                <a:ext cx="96" cy="118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4" name="Oval 44">
                <a:extLst>
                  <a:ext uri="{FF2B5EF4-FFF2-40B4-BE49-F238E27FC236}">
                    <a16:creationId xmlns:a16="http://schemas.microsoft.com/office/drawing/2014/main" id="{18F72861-247B-4260-92F1-8D41733B93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93214">
                <a:off x="2918" y="1251"/>
                <a:ext cx="97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5" name="Oval 45">
                <a:extLst>
                  <a:ext uri="{FF2B5EF4-FFF2-40B4-BE49-F238E27FC236}">
                    <a16:creationId xmlns:a16="http://schemas.microsoft.com/office/drawing/2014/main" id="{75F6A2C4-07A5-40B9-9C2E-1B51F23408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93214">
                <a:off x="2909" y="1382"/>
                <a:ext cx="96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6" name="Oval 46">
                <a:extLst>
                  <a:ext uri="{FF2B5EF4-FFF2-40B4-BE49-F238E27FC236}">
                    <a16:creationId xmlns:a16="http://schemas.microsoft.com/office/drawing/2014/main" id="{718B78B2-22D0-4DD0-B31D-20DD9258A2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93214">
                <a:off x="2936" y="1514"/>
                <a:ext cx="96" cy="118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7" name="Oval 47">
                <a:extLst>
                  <a:ext uri="{FF2B5EF4-FFF2-40B4-BE49-F238E27FC236}">
                    <a16:creationId xmlns:a16="http://schemas.microsoft.com/office/drawing/2014/main" id="{3AD7878C-789A-45C7-ABB5-DA5065684E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93214">
                <a:off x="2987" y="1638"/>
                <a:ext cx="96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8" name="Oval 48">
                <a:extLst>
                  <a:ext uri="{FF2B5EF4-FFF2-40B4-BE49-F238E27FC236}">
                    <a16:creationId xmlns:a16="http://schemas.microsoft.com/office/drawing/2014/main" id="{E7874DC9-BDDF-40BB-A5A6-CD009CDBB5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93214">
                <a:off x="3067" y="1751"/>
                <a:ext cx="97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29" name="Oval 49">
                <a:extLst>
                  <a:ext uri="{FF2B5EF4-FFF2-40B4-BE49-F238E27FC236}">
                    <a16:creationId xmlns:a16="http://schemas.microsoft.com/office/drawing/2014/main" id="{667FD806-83F3-4291-8D35-F3AB4AB02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93214">
                <a:off x="3161" y="1839"/>
                <a:ext cx="96" cy="118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0" name="Oval 50">
                <a:extLst>
                  <a:ext uri="{FF2B5EF4-FFF2-40B4-BE49-F238E27FC236}">
                    <a16:creationId xmlns:a16="http://schemas.microsoft.com/office/drawing/2014/main" id="{58322BB4-F2C8-45F6-8AC4-8A0A4FA067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93214">
                <a:off x="3280" y="1895"/>
                <a:ext cx="96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1" name="Oval 51">
                <a:extLst>
                  <a:ext uri="{FF2B5EF4-FFF2-40B4-BE49-F238E27FC236}">
                    <a16:creationId xmlns:a16="http://schemas.microsoft.com/office/drawing/2014/main" id="{99E233F9-3E1D-417D-8323-DC3F4CEB22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93214">
                <a:off x="3397" y="1906"/>
                <a:ext cx="96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2" name="Oval 52">
                <a:extLst>
                  <a:ext uri="{FF2B5EF4-FFF2-40B4-BE49-F238E27FC236}">
                    <a16:creationId xmlns:a16="http://schemas.microsoft.com/office/drawing/2014/main" id="{E4F4E5AD-8164-478A-A9CE-520284CEFF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93214">
                <a:off x="3508" y="1872"/>
                <a:ext cx="96" cy="118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3" name="Oval 53">
                <a:extLst>
                  <a:ext uri="{FF2B5EF4-FFF2-40B4-BE49-F238E27FC236}">
                    <a16:creationId xmlns:a16="http://schemas.microsoft.com/office/drawing/2014/main" id="{6AB1B28F-D5ED-4E31-A82C-2E98105238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93214">
                <a:off x="3591" y="1790"/>
                <a:ext cx="97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4" name="Oval 54">
                <a:extLst>
                  <a:ext uri="{FF2B5EF4-FFF2-40B4-BE49-F238E27FC236}">
                    <a16:creationId xmlns:a16="http://schemas.microsoft.com/office/drawing/2014/main" id="{662E3329-762F-40C9-B217-5E0D61C592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93214">
                <a:off x="3644" y="1684"/>
                <a:ext cx="97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5" name="Oval 55">
                <a:extLst>
                  <a:ext uri="{FF2B5EF4-FFF2-40B4-BE49-F238E27FC236}">
                    <a16:creationId xmlns:a16="http://schemas.microsoft.com/office/drawing/2014/main" id="{273B24AB-45B8-46BE-A857-98EFC56612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93214">
                <a:off x="3654" y="1426"/>
                <a:ext cx="97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6" name="Oval 56">
                <a:extLst>
                  <a:ext uri="{FF2B5EF4-FFF2-40B4-BE49-F238E27FC236}">
                    <a16:creationId xmlns:a16="http://schemas.microsoft.com/office/drawing/2014/main" id="{B0D268E0-0659-4432-9615-945C1E8B1B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293214">
                <a:off x="3671" y="1557"/>
                <a:ext cx="97" cy="119"/>
              </a:xfrm>
              <a:prstGeom prst="ellipse">
                <a:avLst/>
              </a:prstGeom>
              <a:solidFill>
                <a:schemeClr val="bg2"/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7" name="Line 57">
                <a:extLst>
                  <a:ext uri="{FF2B5EF4-FFF2-40B4-BE49-F238E27FC236}">
                    <a16:creationId xmlns:a16="http://schemas.microsoft.com/office/drawing/2014/main" id="{001ABB16-EA3D-4826-A6E3-90384FF428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117" y="348"/>
                <a:ext cx="1523" cy="640"/>
              </a:xfrm>
              <a:prstGeom prst="line">
                <a:avLst/>
              </a:prstGeom>
              <a:noFill/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8" name="Line 58">
                <a:extLst>
                  <a:ext uri="{FF2B5EF4-FFF2-40B4-BE49-F238E27FC236}">
                    <a16:creationId xmlns:a16="http://schemas.microsoft.com/office/drawing/2014/main" id="{4A882B28-DE42-44A4-B15C-64E78E876E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91" y="880"/>
                <a:ext cx="1827" cy="1116"/>
              </a:xfrm>
              <a:prstGeom prst="line">
                <a:avLst/>
              </a:prstGeom>
              <a:noFill/>
              <a:ln w="127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39" name="Freeform 59">
                <a:extLst>
                  <a:ext uri="{FF2B5EF4-FFF2-40B4-BE49-F238E27FC236}">
                    <a16:creationId xmlns:a16="http://schemas.microsoft.com/office/drawing/2014/main" id="{EA93AFA7-432D-45A0-A986-DE9839D76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3" y="909"/>
                <a:ext cx="1376" cy="477"/>
              </a:xfrm>
              <a:custGeom>
                <a:avLst/>
                <a:gdLst>
                  <a:gd name="T0" fmla="*/ 0 w 1356"/>
                  <a:gd name="T1" fmla="*/ 20 h 469"/>
                  <a:gd name="T2" fmla="*/ 92 w 1356"/>
                  <a:gd name="T3" fmla="*/ 0 h 469"/>
                  <a:gd name="T4" fmla="*/ 256 w 1356"/>
                  <a:gd name="T5" fmla="*/ 20 h 469"/>
                  <a:gd name="T6" fmla="*/ 436 w 1356"/>
                  <a:gd name="T7" fmla="*/ 92 h 469"/>
                  <a:gd name="T8" fmla="*/ 720 w 1356"/>
                  <a:gd name="T9" fmla="*/ 260 h 469"/>
                  <a:gd name="T10" fmla="*/ 864 w 1356"/>
                  <a:gd name="T11" fmla="*/ 336 h 469"/>
                  <a:gd name="T12" fmla="*/ 1056 w 1356"/>
                  <a:gd name="T13" fmla="*/ 420 h 469"/>
                  <a:gd name="T14" fmla="*/ 1228 w 1356"/>
                  <a:gd name="T15" fmla="*/ 464 h 469"/>
                  <a:gd name="T16" fmla="*/ 1332 w 1356"/>
                  <a:gd name="T17" fmla="*/ 452 h 469"/>
                  <a:gd name="T18" fmla="*/ 1356 w 1356"/>
                  <a:gd name="T19" fmla="*/ 44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6" h="469">
                    <a:moveTo>
                      <a:pt x="0" y="20"/>
                    </a:moveTo>
                    <a:cubicBezTo>
                      <a:pt x="24" y="10"/>
                      <a:pt x="49" y="0"/>
                      <a:pt x="92" y="0"/>
                    </a:cubicBezTo>
                    <a:cubicBezTo>
                      <a:pt x="135" y="0"/>
                      <a:pt x="199" y="5"/>
                      <a:pt x="256" y="20"/>
                    </a:cubicBezTo>
                    <a:cubicBezTo>
                      <a:pt x="313" y="35"/>
                      <a:pt x="359" y="52"/>
                      <a:pt x="436" y="92"/>
                    </a:cubicBezTo>
                    <a:cubicBezTo>
                      <a:pt x="513" y="132"/>
                      <a:pt x="649" y="219"/>
                      <a:pt x="720" y="260"/>
                    </a:cubicBezTo>
                    <a:cubicBezTo>
                      <a:pt x="791" y="301"/>
                      <a:pt x="808" y="309"/>
                      <a:pt x="864" y="336"/>
                    </a:cubicBezTo>
                    <a:cubicBezTo>
                      <a:pt x="920" y="363"/>
                      <a:pt x="995" y="399"/>
                      <a:pt x="1056" y="420"/>
                    </a:cubicBezTo>
                    <a:cubicBezTo>
                      <a:pt x="1117" y="441"/>
                      <a:pt x="1182" y="459"/>
                      <a:pt x="1228" y="464"/>
                    </a:cubicBezTo>
                    <a:cubicBezTo>
                      <a:pt x="1274" y="469"/>
                      <a:pt x="1311" y="455"/>
                      <a:pt x="1332" y="452"/>
                    </a:cubicBezTo>
                    <a:cubicBezTo>
                      <a:pt x="1353" y="449"/>
                      <a:pt x="1352" y="445"/>
                      <a:pt x="1356" y="44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0" name="Freeform 60">
                <a:extLst>
                  <a:ext uri="{FF2B5EF4-FFF2-40B4-BE49-F238E27FC236}">
                    <a16:creationId xmlns:a16="http://schemas.microsoft.com/office/drawing/2014/main" id="{F3F19CC6-3A1D-4B1F-BC44-4FAB5634E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1" y="1016"/>
                <a:ext cx="1068" cy="439"/>
              </a:xfrm>
              <a:custGeom>
                <a:avLst/>
                <a:gdLst>
                  <a:gd name="T0" fmla="*/ 0 w 1032"/>
                  <a:gd name="T1" fmla="*/ 0 h 430"/>
                  <a:gd name="T2" fmla="*/ 132 w 1032"/>
                  <a:gd name="T3" fmla="*/ 60 h 430"/>
                  <a:gd name="T4" fmla="*/ 308 w 1032"/>
                  <a:gd name="T5" fmla="*/ 164 h 430"/>
                  <a:gd name="T6" fmla="*/ 468 w 1032"/>
                  <a:gd name="T7" fmla="*/ 260 h 430"/>
                  <a:gd name="T8" fmla="*/ 668 w 1032"/>
                  <a:gd name="T9" fmla="*/ 356 h 430"/>
                  <a:gd name="T10" fmla="*/ 808 w 1032"/>
                  <a:gd name="T11" fmla="*/ 408 h 430"/>
                  <a:gd name="T12" fmla="*/ 936 w 1032"/>
                  <a:gd name="T13" fmla="*/ 428 h 430"/>
                  <a:gd name="T14" fmla="*/ 1032 w 1032"/>
                  <a:gd name="T15" fmla="*/ 396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32" h="430">
                    <a:moveTo>
                      <a:pt x="0" y="0"/>
                    </a:moveTo>
                    <a:cubicBezTo>
                      <a:pt x="40" y="16"/>
                      <a:pt x="81" y="33"/>
                      <a:pt x="132" y="60"/>
                    </a:cubicBezTo>
                    <a:cubicBezTo>
                      <a:pt x="183" y="87"/>
                      <a:pt x="252" y="131"/>
                      <a:pt x="308" y="164"/>
                    </a:cubicBezTo>
                    <a:cubicBezTo>
                      <a:pt x="364" y="197"/>
                      <a:pt x="408" y="228"/>
                      <a:pt x="468" y="260"/>
                    </a:cubicBezTo>
                    <a:cubicBezTo>
                      <a:pt x="528" y="292"/>
                      <a:pt x="611" y="331"/>
                      <a:pt x="668" y="356"/>
                    </a:cubicBezTo>
                    <a:cubicBezTo>
                      <a:pt x="725" y="381"/>
                      <a:pt x="763" y="396"/>
                      <a:pt x="808" y="408"/>
                    </a:cubicBezTo>
                    <a:cubicBezTo>
                      <a:pt x="853" y="420"/>
                      <a:pt x="899" y="430"/>
                      <a:pt x="936" y="428"/>
                    </a:cubicBezTo>
                    <a:cubicBezTo>
                      <a:pt x="973" y="426"/>
                      <a:pt x="1002" y="411"/>
                      <a:pt x="1032" y="396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1" name="Freeform 61">
                <a:extLst>
                  <a:ext uri="{FF2B5EF4-FFF2-40B4-BE49-F238E27FC236}">
                    <a16:creationId xmlns:a16="http://schemas.microsoft.com/office/drawing/2014/main" id="{8F8273E0-5DF5-4DA0-B1BD-957AAD8EC4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6" y="1226"/>
                <a:ext cx="767" cy="280"/>
              </a:xfrm>
              <a:custGeom>
                <a:avLst/>
                <a:gdLst>
                  <a:gd name="T0" fmla="*/ 0 w 722"/>
                  <a:gd name="T1" fmla="*/ 0 h 260"/>
                  <a:gd name="T2" fmla="*/ 152 w 722"/>
                  <a:gd name="T3" fmla="*/ 90 h 260"/>
                  <a:gd name="T4" fmla="*/ 362 w 722"/>
                  <a:gd name="T5" fmla="*/ 188 h 260"/>
                  <a:gd name="T6" fmla="*/ 498 w 722"/>
                  <a:gd name="T7" fmla="*/ 234 h 260"/>
                  <a:gd name="T8" fmla="*/ 610 w 722"/>
                  <a:gd name="T9" fmla="*/ 258 h 260"/>
                  <a:gd name="T10" fmla="*/ 688 w 722"/>
                  <a:gd name="T11" fmla="*/ 244 h 260"/>
                  <a:gd name="T12" fmla="*/ 722 w 722"/>
                  <a:gd name="T13" fmla="*/ 234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22" h="260">
                    <a:moveTo>
                      <a:pt x="0" y="0"/>
                    </a:moveTo>
                    <a:cubicBezTo>
                      <a:pt x="46" y="29"/>
                      <a:pt x="92" y="59"/>
                      <a:pt x="152" y="90"/>
                    </a:cubicBezTo>
                    <a:cubicBezTo>
                      <a:pt x="212" y="121"/>
                      <a:pt x="304" y="164"/>
                      <a:pt x="362" y="188"/>
                    </a:cubicBezTo>
                    <a:cubicBezTo>
                      <a:pt x="420" y="212"/>
                      <a:pt x="457" y="222"/>
                      <a:pt x="498" y="234"/>
                    </a:cubicBezTo>
                    <a:cubicBezTo>
                      <a:pt x="539" y="246"/>
                      <a:pt x="578" y="256"/>
                      <a:pt x="610" y="258"/>
                    </a:cubicBezTo>
                    <a:cubicBezTo>
                      <a:pt x="642" y="260"/>
                      <a:pt x="669" y="248"/>
                      <a:pt x="688" y="244"/>
                    </a:cubicBezTo>
                    <a:cubicBezTo>
                      <a:pt x="707" y="240"/>
                      <a:pt x="714" y="237"/>
                      <a:pt x="722" y="23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2" name="Freeform 62">
                <a:extLst>
                  <a:ext uri="{FF2B5EF4-FFF2-40B4-BE49-F238E27FC236}">
                    <a16:creationId xmlns:a16="http://schemas.microsoft.com/office/drawing/2014/main" id="{8D97E308-C07F-4380-863A-EA045C15D2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8" y="1560"/>
                <a:ext cx="391" cy="92"/>
              </a:xfrm>
              <a:custGeom>
                <a:avLst/>
                <a:gdLst>
                  <a:gd name="T0" fmla="*/ 0 w 392"/>
                  <a:gd name="T1" fmla="*/ 0 h 92"/>
                  <a:gd name="T2" fmla="*/ 120 w 392"/>
                  <a:gd name="T3" fmla="*/ 50 h 92"/>
                  <a:gd name="T4" fmla="*/ 214 w 392"/>
                  <a:gd name="T5" fmla="*/ 80 h 92"/>
                  <a:gd name="T6" fmla="*/ 320 w 392"/>
                  <a:gd name="T7" fmla="*/ 92 h 92"/>
                  <a:gd name="T8" fmla="*/ 392 w 392"/>
                  <a:gd name="T9" fmla="*/ 7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2" h="92">
                    <a:moveTo>
                      <a:pt x="0" y="0"/>
                    </a:moveTo>
                    <a:cubicBezTo>
                      <a:pt x="42" y="18"/>
                      <a:pt x="84" y="37"/>
                      <a:pt x="120" y="50"/>
                    </a:cubicBezTo>
                    <a:cubicBezTo>
                      <a:pt x="156" y="63"/>
                      <a:pt x="181" y="73"/>
                      <a:pt x="214" y="80"/>
                    </a:cubicBezTo>
                    <a:cubicBezTo>
                      <a:pt x="247" y="87"/>
                      <a:pt x="290" y="92"/>
                      <a:pt x="320" y="92"/>
                    </a:cubicBezTo>
                    <a:cubicBezTo>
                      <a:pt x="350" y="92"/>
                      <a:pt x="371" y="85"/>
                      <a:pt x="392" y="78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3" name="Freeform 63">
                <a:extLst>
                  <a:ext uri="{FF2B5EF4-FFF2-40B4-BE49-F238E27FC236}">
                    <a16:creationId xmlns:a16="http://schemas.microsoft.com/office/drawing/2014/main" id="{4FE6EC7C-E648-4185-84A2-A2D35002F5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5" y="1682"/>
                <a:ext cx="287" cy="43"/>
              </a:xfrm>
              <a:custGeom>
                <a:avLst/>
                <a:gdLst>
                  <a:gd name="T0" fmla="*/ 0 w 286"/>
                  <a:gd name="T1" fmla="*/ 0 h 43"/>
                  <a:gd name="T2" fmla="*/ 96 w 286"/>
                  <a:gd name="T3" fmla="*/ 30 h 43"/>
                  <a:gd name="T4" fmla="*/ 168 w 286"/>
                  <a:gd name="T5" fmla="*/ 42 h 43"/>
                  <a:gd name="T6" fmla="*/ 236 w 286"/>
                  <a:gd name="T7" fmla="*/ 34 h 43"/>
                  <a:gd name="T8" fmla="*/ 286 w 286"/>
                  <a:gd name="T9" fmla="*/ 1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6" h="43">
                    <a:moveTo>
                      <a:pt x="0" y="0"/>
                    </a:moveTo>
                    <a:cubicBezTo>
                      <a:pt x="34" y="11"/>
                      <a:pt x="68" y="23"/>
                      <a:pt x="96" y="30"/>
                    </a:cubicBezTo>
                    <a:cubicBezTo>
                      <a:pt x="124" y="37"/>
                      <a:pt x="145" y="41"/>
                      <a:pt x="168" y="42"/>
                    </a:cubicBezTo>
                    <a:cubicBezTo>
                      <a:pt x="191" y="43"/>
                      <a:pt x="216" y="38"/>
                      <a:pt x="236" y="34"/>
                    </a:cubicBezTo>
                    <a:cubicBezTo>
                      <a:pt x="256" y="30"/>
                      <a:pt x="271" y="24"/>
                      <a:pt x="286" y="18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4" name="Freeform 64">
                <a:extLst>
                  <a:ext uri="{FF2B5EF4-FFF2-40B4-BE49-F238E27FC236}">
                    <a16:creationId xmlns:a16="http://schemas.microsoft.com/office/drawing/2014/main" id="{2E7C71CC-23B4-4B4A-ACAD-073F58024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3" y="1773"/>
                <a:ext cx="191" cy="23"/>
              </a:xfrm>
              <a:custGeom>
                <a:avLst/>
                <a:gdLst>
                  <a:gd name="T0" fmla="*/ 0 w 192"/>
                  <a:gd name="T1" fmla="*/ 10 h 23"/>
                  <a:gd name="T2" fmla="*/ 46 w 192"/>
                  <a:gd name="T3" fmla="*/ 20 h 23"/>
                  <a:gd name="T4" fmla="*/ 112 w 192"/>
                  <a:gd name="T5" fmla="*/ 20 h 23"/>
                  <a:gd name="T6" fmla="*/ 192 w 192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2" h="23">
                    <a:moveTo>
                      <a:pt x="0" y="10"/>
                    </a:moveTo>
                    <a:cubicBezTo>
                      <a:pt x="13" y="14"/>
                      <a:pt x="27" y="18"/>
                      <a:pt x="46" y="20"/>
                    </a:cubicBezTo>
                    <a:cubicBezTo>
                      <a:pt x="65" y="22"/>
                      <a:pt x="88" y="23"/>
                      <a:pt x="112" y="20"/>
                    </a:cubicBezTo>
                    <a:cubicBezTo>
                      <a:pt x="136" y="17"/>
                      <a:pt x="164" y="8"/>
                      <a:pt x="192" y="0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5" name="Freeform 65">
                <a:extLst>
                  <a:ext uri="{FF2B5EF4-FFF2-40B4-BE49-F238E27FC236}">
                    <a16:creationId xmlns:a16="http://schemas.microsoft.com/office/drawing/2014/main" id="{4D20834E-ACA5-4401-9FF8-EC90C6AD75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9" y="1852"/>
                <a:ext cx="114" cy="23"/>
              </a:xfrm>
              <a:custGeom>
                <a:avLst/>
                <a:gdLst>
                  <a:gd name="T0" fmla="*/ 0 w 114"/>
                  <a:gd name="T1" fmla="*/ 22 h 22"/>
                  <a:gd name="T2" fmla="*/ 44 w 114"/>
                  <a:gd name="T3" fmla="*/ 16 h 22"/>
                  <a:gd name="T4" fmla="*/ 74 w 114"/>
                  <a:gd name="T5" fmla="*/ 10 h 22"/>
                  <a:gd name="T6" fmla="*/ 114 w 114"/>
                  <a:gd name="T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" h="22">
                    <a:moveTo>
                      <a:pt x="0" y="22"/>
                    </a:moveTo>
                    <a:cubicBezTo>
                      <a:pt x="16" y="20"/>
                      <a:pt x="32" y="18"/>
                      <a:pt x="44" y="16"/>
                    </a:cubicBezTo>
                    <a:cubicBezTo>
                      <a:pt x="56" y="14"/>
                      <a:pt x="62" y="13"/>
                      <a:pt x="74" y="10"/>
                    </a:cubicBezTo>
                    <a:cubicBezTo>
                      <a:pt x="86" y="7"/>
                      <a:pt x="100" y="3"/>
                      <a:pt x="114" y="0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6" name="Freeform 66">
                <a:extLst>
                  <a:ext uri="{FF2B5EF4-FFF2-40B4-BE49-F238E27FC236}">
                    <a16:creationId xmlns:a16="http://schemas.microsoft.com/office/drawing/2014/main" id="{3FF0C809-B34C-42F0-98B6-7A4877353E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3" y="851"/>
                <a:ext cx="1345" cy="466"/>
              </a:xfrm>
              <a:custGeom>
                <a:avLst/>
                <a:gdLst>
                  <a:gd name="T0" fmla="*/ 0 w 1356"/>
                  <a:gd name="T1" fmla="*/ 20 h 469"/>
                  <a:gd name="T2" fmla="*/ 92 w 1356"/>
                  <a:gd name="T3" fmla="*/ 0 h 469"/>
                  <a:gd name="T4" fmla="*/ 256 w 1356"/>
                  <a:gd name="T5" fmla="*/ 20 h 469"/>
                  <a:gd name="T6" fmla="*/ 436 w 1356"/>
                  <a:gd name="T7" fmla="*/ 92 h 469"/>
                  <a:gd name="T8" fmla="*/ 720 w 1356"/>
                  <a:gd name="T9" fmla="*/ 260 h 469"/>
                  <a:gd name="T10" fmla="*/ 864 w 1356"/>
                  <a:gd name="T11" fmla="*/ 336 h 469"/>
                  <a:gd name="T12" fmla="*/ 1056 w 1356"/>
                  <a:gd name="T13" fmla="*/ 420 h 469"/>
                  <a:gd name="T14" fmla="*/ 1228 w 1356"/>
                  <a:gd name="T15" fmla="*/ 464 h 469"/>
                  <a:gd name="T16" fmla="*/ 1332 w 1356"/>
                  <a:gd name="T17" fmla="*/ 452 h 469"/>
                  <a:gd name="T18" fmla="*/ 1356 w 1356"/>
                  <a:gd name="T19" fmla="*/ 44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6" h="469">
                    <a:moveTo>
                      <a:pt x="0" y="20"/>
                    </a:moveTo>
                    <a:cubicBezTo>
                      <a:pt x="24" y="10"/>
                      <a:pt x="49" y="0"/>
                      <a:pt x="92" y="0"/>
                    </a:cubicBezTo>
                    <a:cubicBezTo>
                      <a:pt x="135" y="0"/>
                      <a:pt x="199" y="5"/>
                      <a:pt x="256" y="20"/>
                    </a:cubicBezTo>
                    <a:cubicBezTo>
                      <a:pt x="313" y="35"/>
                      <a:pt x="359" y="52"/>
                      <a:pt x="436" y="92"/>
                    </a:cubicBezTo>
                    <a:cubicBezTo>
                      <a:pt x="513" y="132"/>
                      <a:pt x="649" y="219"/>
                      <a:pt x="720" y="260"/>
                    </a:cubicBezTo>
                    <a:cubicBezTo>
                      <a:pt x="791" y="301"/>
                      <a:pt x="808" y="309"/>
                      <a:pt x="864" y="336"/>
                    </a:cubicBezTo>
                    <a:cubicBezTo>
                      <a:pt x="920" y="363"/>
                      <a:pt x="995" y="399"/>
                      <a:pt x="1056" y="420"/>
                    </a:cubicBezTo>
                    <a:cubicBezTo>
                      <a:pt x="1117" y="441"/>
                      <a:pt x="1182" y="459"/>
                      <a:pt x="1228" y="464"/>
                    </a:cubicBezTo>
                    <a:cubicBezTo>
                      <a:pt x="1274" y="469"/>
                      <a:pt x="1311" y="455"/>
                      <a:pt x="1332" y="452"/>
                    </a:cubicBezTo>
                    <a:cubicBezTo>
                      <a:pt x="1353" y="449"/>
                      <a:pt x="1352" y="445"/>
                      <a:pt x="1356" y="44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7" name="Freeform 67">
                <a:extLst>
                  <a:ext uri="{FF2B5EF4-FFF2-40B4-BE49-F238E27FC236}">
                    <a16:creationId xmlns:a16="http://schemas.microsoft.com/office/drawing/2014/main" id="{2A1E9DBA-6911-40D9-A828-8031BE5199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1" y="802"/>
                <a:ext cx="1348" cy="441"/>
              </a:xfrm>
              <a:custGeom>
                <a:avLst/>
                <a:gdLst>
                  <a:gd name="T0" fmla="*/ 0 w 1356"/>
                  <a:gd name="T1" fmla="*/ 20 h 469"/>
                  <a:gd name="T2" fmla="*/ 92 w 1356"/>
                  <a:gd name="T3" fmla="*/ 0 h 469"/>
                  <a:gd name="T4" fmla="*/ 256 w 1356"/>
                  <a:gd name="T5" fmla="*/ 20 h 469"/>
                  <a:gd name="T6" fmla="*/ 436 w 1356"/>
                  <a:gd name="T7" fmla="*/ 92 h 469"/>
                  <a:gd name="T8" fmla="*/ 720 w 1356"/>
                  <a:gd name="T9" fmla="*/ 260 h 469"/>
                  <a:gd name="T10" fmla="*/ 864 w 1356"/>
                  <a:gd name="T11" fmla="*/ 336 h 469"/>
                  <a:gd name="T12" fmla="*/ 1056 w 1356"/>
                  <a:gd name="T13" fmla="*/ 420 h 469"/>
                  <a:gd name="T14" fmla="*/ 1228 w 1356"/>
                  <a:gd name="T15" fmla="*/ 464 h 469"/>
                  <a:gd name="T16" fmla="*/ 1332 w 1356"/>
                  <a:gd name="T17" fmla="*/ 452 h 469"/>
                  <a:gd name="T18" fmla="*/ 1356 w 1356"/>
                  <a:gd name="T19" fmla="*/ 44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6" h="469">
                    <a:moveTo>
                      <a:pt x="0" y="20"/>
                    </a:moveTo>
                    <a:cubicBezTo>
                      <a:pt x="24" y="10"/>
                      <a:pt x="49" y="0"/>
                      <a:pt x="92" y="0"/>
                    </a:cubicBezTo>
                    <a:cubicBezTo>
                      <a:pt x="135" y="0"/>
                      <a:pt x="199" y="5"/>
                      <a:pt x="256" y="20"/>
                    </a:cubicBezTo>
                    <a:cubicBezTo>
                      <a:pt x="313" y="35"/>
                      <a:pt x="359" y="52"/>
                      <a:pt x="436" y="92"/>
                    </a:cubicBezTo>
                    <a:cubicBezTo>
                      <a:pt x="513" y="132"/>
                      <a:pt x="649" y="219"/>
                      <a:pt x="720" y="260"/>
                    </a:cubicBezTo>
                    <a:cubicBezTo>
                      <a:pt x="791" y="301"/>
                      <a:pt x="808" y="309"/>
                      <a:pt x="864" y="336"/>
                    </a:cubicBezTo>
                    <a:cubicBezTo>
                      <a:pt x="920" y="363"/>
                      <a:pt x="995" y="399"/>
                      <a:pt x="1056" y="420"/>
                    </a:cubicBezTo>
                    <a:cubicBezTo>
                      <a:pt x="1117" y="441"/>
                      <a:pt x="1182" y="459"/>
                      <a:pt x="1228" y="464"/>
                    </a:cubicBezTo>
                    <a:cubicBezTo>
                      <a:pt x="1274" y="469"/>
                      <a:pt x="1311" y="455"/>
                      <a:pt x="1332" y="452"/>
                    </a:cubicBezTo>
                    <a:cubicBezTo>
                      <a:pt x="1353" y="449"/>
                      <a:pt x="1352" y="445"/>
                      <a:pt x="1356" y="44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8" name="Freeform 68">
                <a:extLst>
                  <a:ext uri="{FF2B5EF4-FFF2-40B4-BE49-F238E27FC236}">
                    <a16:creationId xmlns:a16="http://schemas.microsoft.com/office/drawing/2014/main" id="{A99F10CB-3CAF-4E19-A732-0FB5669638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6" y="752"/>
                <a:ext cx="1349" cy="410"/>
              </a:xfrm>
              <a:custGeom>
                <a:avLst/>
                <a:gdLst>
                  <a:gd name="T0" fmla="*/ 0 w 1356"/>
                  <a:gd name="T1" fmla="*/ 20 h 469"/>
                  <a:gd name="T2" fmla="*/ 92 w 1356"/>
                  <a:gd name="T3" fmla="*/ 0 h 469"/>
                  <a:gd name="T4" fmla="*/ 256 w 1356"/>
                  <a:gd name="T5" fmla="*/ 20 h 469"/>
                  <a:gd name="T6" fmla="*/ 436 w 1356"/>
                  <a:gd name="T7" fmla="*/ 92 h 469"/>
                  <a:gd name="T8" fmla="*/ 720 w 1356"/>
                  <a:gd name="T9" fmla="*/ 260 h 469"/>
                  <a:gd name="T10" fmla="*/ 864 w 1356"/>
                  <a:gd name="T11" fmla="*/ 336 h 469"/>
                  <a:gd name="T12" fmla="*/ 1056 w 1356"/>
                  <a:gd name="T13" fmla="*/ 420 h 469"/>
                  <a:gd name="T14" fmla="*/ 1228 w 1356"/>
                  <a:gd name="T15" fmla="*/ 464 h 469"/>
                  <a:gd name="T16" fmla="*/ 1332 w 1356"/>
                  <a:gd name="T17" fmla="*/ 452 h 469"/>
                  <a:gd name="T18" fmla="*/ 1356 w 1356"/>
                  <a:gd name="T19" fmla="*/ 44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6" h="469">
                    <a:moveTo>
                      <a:pt x="0" y="20"/>
                    </a:moveTo>
                    <a:cubicBezTo>
                      <a:pt x="24" y="10"/>
                      <a:pt x="49" y="0"/>
                      <a:pt x="92" y="0"/>
                    </a:cubicBezTo>
                    <a:cubicBezTo>
                      <a:pt x="135" y="0"/>
                      <a:pt x="199" y="5"/>
                      <a:pt x="256" y="20"/>
                    </a:cubicBezTo>
                    <a:cubicBezTo>
                      <a:pt x="313" y="35"/>
                      <a:pt x="359" y="52"/>
                      <a:pt x="436" y="92"/>
                    </a:cubicBezTo>
                    <a:cubicBezTo>
                      <a:pt x="513" y="132"/>
                      <a:pt x="649" y="219"/>
                      <a:pt x="720" y="260"/>
                    </a:cubicBezTo>
                    <a:cubicBezTo>
                      <a:pt x="791" y="301"/>
                      <a:pt x="808" y="309"/>
                      <a:pt x="864" y="336"/>
                    </a:cubicBezTo>
                    <a:cubicBezTo>
                      <a:pt x="920" y="363"/>
                      <a:pt x="995" y="399"/>
                      <a:pt x="1056" y="420"/>
                    </a:cubicBezTo>
                    <a:cubicBezTo>
                      <a:pt x="1117" y="441"/>
                      <a:pt x="1182" y="459"/>
                      <a:pt x="1228" y="464"/>
                    </a:cubicBezTo>
                    <a:cubicBezTo>
                      <a:pt x="1274" y="469"/>
                      <a:pt x="1311" y="455"/>
                      <a:pt x="1332" y="452"/>
                    </a:cubicBezTo>
                    <a:cubicBezTo>
                      <a:pt x="1353" y="449"/>
                      <a:pt x="1352" y="445"/>
                      <a:pt x="1356" y="44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49" name="Freeform 69">
                <a:extLst>
                  <a:ext uri="{FF2B5EF4-FFF2-40B4-BE49-F238E27FC236}">
                    <a16:creationId xmlns:a16="http://schemas.microsoft.com/office/drawing/2014/main" id="{1CAF8C94-68DE-45A0-AEC6-3403581C27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2" y="699"/>
                <a:ext cx="1352" cy="388"/>
              </a:xfrm>
              <a:custGeom>
                <a:avLst/>
                <a:gdLst>
                  <a:gd name="T0" fmla="*/ 0 w 1356"/>
                  <a:gd name="T1" fmla="*/ 20 h 469"/>
                  <a:gd name="T2" fmla="*/ 92 w 1356"/>
                  <a:gd name="T3" fmla="*/ 0 h 469"/>
                  <a:gd name="T4" fmla="*/ 256 w 1356"/>
                  <a:gd name="T5" fmla="*/ 20 h 469"/>
                  <a:gd name="T6" fmla="*/ 436 w 1356"/>
                  <a:gd name="T7" fmla="*/ 92 h 469"/>
                  <a:gd name="T8" fmla="*/ 720 w 1356"/>
                  <a:gd name="T9" fmla="*/ 260 h 469"/>
                  <a:gd name="T10" fmla="*/ 864 w 1356"/>
                  <a:gd name="T11" fmla="*/ 336 h 469"/>
                  <a:gd name="T12" fmla="*/ 1056 w 1356"/>
                  <a:gd name="T13" fmla="*/ 420 h 469"/>
                  <a:gd name="T14" fmla="*/ 1228 w 1356"/>
                  <a:gd name="T15" fmla="*/ 464 h 469"/>
                  <a:gd name="T16" fmla="*/ 1332 w 1356"/>
                  <a:gd name="T17" fmla="*/ 452 h 469"/>
                  <a:gd name="T18" fmla="*/ 1356 w 1356"/>
                  <a:gd name="T19" fmla="*/ 44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6" h="469">
                    <a:moveTo>
                      <a:pt x="0" y="20"/>
                    </a:moveTo>
                    <a:cubicBezTo>
                      <a:pt x="24" y="10"/>
                      <a:pt x="49" y="0"/>
                      <a:pt x="92" y="0"/>
                    </a:cubicBezTo>
                    <a:cubicBezTo>
                      <a:pt x="135" y="0"/>
                      <a:pt x="199" y="5"/>
                      <a:pt x="256" y="20"/>
                    </a:cubicBezTo>
                    <a:cubicBezTo>
                      <a:pt x="313" y="35"/>
                      <a:pt x="359" y="52"/>
                      <a:pt x="436" y="92"/>
                    </a:cubicBezTo>
                    <a:cubicBezTo>
                      <a:pt x="513" y="132"/>
                      <a:pt x="649" y="219"/>
                      <a:pt x="720" y="260"/>
                    </a:cubicBezTo>
                    <a:cubicBezTo>
                      <a:pt x="791" y="301"/>
                      <a:pt x="808" y="309"/>
                      <a:pt x="864" y="336"/>
                    </a:cubicBezTo>
                    <a:cubicBezTo>
                      <a:pt x="920" y="363"/>
                      <a:pt x="995" y="399"/>
                      <a:pt x="1056" y="420"/>
                    </a:cubicBezTo>
                    <a:cubicBezTo>
                      <a:pt x="1117" y="441"/>
                      <a:pt x="1182" y="459"/>
                      <a:pt x="1228" y="464"/>
                    </a:cubicBezTo>
                    <a:cubicBezTo>
                      <a:pt x="1274" y="469"/>
                      <a:pt x="1311" y="455"/>
                      <a:pt x="1332" y="452"/>
                    </a:cubicBezTo>
                    <a:cubicBezTo>
                      <a:pt x="1353" y="449"/>
                      <a:pt x="1352" y="445"/>
                      <a:pt x="1356" y="44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0" name="Freeform 70">
                <a:extLst>
                  <a:ext uri="{FF2B5EF4-FFF2-40B4-BE49-F238E27FC236}">
                    <a16:creationId xmlns:a16="http://schemas.microsoft.com/office/drawing/2014/main" id="{0CCF6EFE-F059-4F81-9000-46E897F0BE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9" y="650"/>
                <a:ext cx="1348" cy="365"/>
              </a:xfrm>
              <a:custGeom>
                <a:avLst/>
                <a:gdLst>
                  <a:gd name="T0" fmla="*/ 0 w 1356"/>
                  <a:gd name="T1" fmla="*/ 20 h 469"/>
                  <a:gd name="T2" fmla="*/ 92 w 1356"/>
                  <a:gd name="T3" fmla="*/ 0 h 469"/>
                  <a:gd name="T4" fmla="*/ 256 w 1356"/>
                  <a:gd name="T5" fmla="*/ 20 h 469"/>
                  <a:gd name="T6" fmla="*/ 436 w 1356"/>
                  <a:gd name="T7" fmla="*/ 92 h 469"/>
                  <a:gd name="T8" fmla="*/ 720 w 1356"/>
                  <a:gd name="T9" fmla="*/ 260 h 469"/>
                  <a:gd name="T10" fmla="*/ 864 w 1356"/>
                  <a:gd name="T11" fmla="*/ 336 h 469"/>
                  <a:gd name="T12" fmla="*/ 1056 w 1356"/>
                  <a:gd name="T13" fmla="*/ 420 h 469"/>
                  <a:gd name="T14" fmla="*/ 1228 w 1356"/>
                  <a:gd name="T15" fmla="*/ 464 h 469"/>
                  <a:gd name="T16" fmla="*/ 1332 w 1356"/>
                  <a:gd name="T17" fmla="*/ 452 h 469"/>
                  <a:gd name="T18" fmla="*/ 1356 w 1356"/>
                  <a:gd name="T19" fmla="*/ 44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6" h="469">
                    <a:moveTo>
                      <a:pt x="0" y="20"/>
                    </a:moveTo>
                    <a:cubicBezTo>
                      <a:pt x="24" y="10"/>
                      <a:pt x="49" y="0"/>
                      <a:pt x="92" y="0"/>
                    </a:cubicBezTo>
                    <a:cubicBezTo>
                      <a:pt x="135" y="0"/>
                      <a:pt x="199" y="5"/>
                      <a:pt x="256" y="20"/>
                    </a:cubicBezTo>
                    <a:cubicBezTo>
                      <a:pt x="313" y="35"/>
                      <a:pt x="359" y="52"/>
                      <a:pt x="436" y="92"/>
                    </a:cubicBezTo>
                    <a:cubicBezTo>
                      <a:pt x="513" y="132"/>
                      <a:pt x="649" y="219"/>
                      <a:pt x="720" y="260"/>
                    </a:cubicBezTo>
                    <a:cubicBezTo>
                      <a:pt x="791" y="301"/>
                      <a:pt x="808" y="309"/>
                      <a:pt x="864" y="336"/>
                    </a:cubicBezTo>
                    <a:cubicBezTo>
                      <a:pt x="920" y="363"/>
                      <a:pt x="995" y="399"/>
                      <a:pt x="1056" y="420"/>
                    </a:cubicBezTo>
                    <a:cubicBezTo>
                      <a:pt x="1117" y="441"/>
                      <a:pt x="1182" y="459"/>
                      <a:pt x="1228" y="464"/>
                    </a:cubicBezTo>
                    <a:cubicBezTo>
                      <a:pt x="1274" y="469"/>
                      <a:pt x="1311" y="455"/>
                      <a:pt x="1332" y="452"/>
                    </a:cubicBezTo>
                    <a:cubicBezTo>
                      <a:pt x="1353" y="449"/>
                      <a:pt x="1352" y="445"/>
                      <a:pt x="1356" y="44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1" name="Freeform 71">
                <a:extLst>
                  <a:ext uri="{FF2B5EF4-FFF2-40B4-BE49-F238E27FC236}">
                    <a16:creationId xmlns:a16="http://schemas.microsoft.com/office/drawing/2014/main" id="{B0FC5CDF-779E-401F-BDB2-6E291C12B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4" y="597"/>
                <a:ext cx="1374" cy="322"/>
              </a:xfrm>
              <a:custGeom>
                <a:avLst/>
                <a:gdLst>
                  <a:gd name="T0" fmla="*/ 0 w 1356"/>
                  <a:gd name="T1" fmla="*/ 20 h 469"/>
                  <a:gd name="T2" fmla="*/ 92 w 1356"/>
                  <a:gd name="T3" fmla="*/ 0 h 469"/>
                  <a:gd name="T4" fmla="*/ 256 w 1356"/>
                  <a:gd name="T5" fmla="*/ 20 h 469"/>
                  <a:gd name="T6" fmla="*/ 436 w 1356"/>
                  <a:gd name="T7" fmla="*/ 92 h 469"/>
                  <a:gd name="T8" fmla="*/ 720 w 1356"/>
                  <a:gd name="T9" fmla="*/ 260 h 469"/>
                  <a:gd name="T10" fmla="*/ 864 w 1356"/>
                  <a:gd name="T11" fmla="*/ 336 h 469"/>
                  <a:gd name="T12" fmla="*/ 1056 w 1356"/>
                  <a:gd name="T13" fmla="*/ 420 h 469"/>
                  <a:gd name="T14" fmla="*/ 1228 w 1356"/>
                  <a:gd name="T15" fmla="*/ 464 h 469"/>
                  <a:gd name="T16" fmla="*/ 1332 w 1356"/>
                  <a:gd name="T17" fmla="*/ 452 h 469"/>
                  <a:gd name="T18" fmla="*/ 1356 w 1356"/>
                  <a:gd name="T19" fmla="*/ 44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6" h="469">
                    <a:moveTo>
                      <a:pt x="0" y="20"/>
                    </a:moveTo>
                    <a:cubicBezTo>
                      <a:pt x="24" y="10"/>
                      <a:pt x="49" y="0"/>
                      <a:pt x="92" y="0"/>
                    </a:cubicBezTo>
                    <a:cubicBezTo>
                      <a:pt x="135" y="0"/>
                      <a:pt x="199" y="5"/>
                      <a:pt x="256" y="20"/>
                    </a:cubicBezTo>
                    <a:cubicBezTo>
                      <a:pt x="313" y="35"/>
                      <a:pt x="359" y="52"/>
                      <a:pt x="436" y="92"/>
                    </a:cubicBezTo>
                    <a:cubicBezTo>
                      <a:pt x="513" y="132"/>
                      <a:pt x="649" y="219"/>
                      <a:pt x="720" y="260"/>
                    </a:cubicBezTo>
                    <a:cubicBezTo>
                      <a:pt x="791" y="301"/>
                      <a:pt x="808" y="309"/>
                      <a:pt x="864" y="336"/>
                    </a:cubicBezTo>
                    <a:cubicBezTo>
                      <a:pt x="920" y="363"/>
                      <a:pt x="995" y="399"/>
                      <a:pt x="1056" y="420"/>
                    </a:cubicBezTo>
                    <a:cubicBezTo>
                      <a:pt x="1117" y="441"/>
                      <a:pt x="1182" y="459"/>
                      <a:pt x="1228" y="464"/>
                    </a:cubicBezTo>
                    <a:cubicBezTo>
                      <a:pt x="1274" y="469"/>
                      <a:pt x="1311" y="455"/>
                      <a:pt x="1332" y="452"/>
                    </a:cubicBezTo>
                    <a:cubicBezTo>
                      <a:pt x="1353" y="449"/>
                      <a:pt x="1352" y="445"/>
                      <a:pt x="1356" y="44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2" name="Freeform 72">
                <a:extLst>
                  <a:ext uri="{FF2B5EF4-FFF2-40B4-BE49-F238E27FC236}">
                    <a16:creationId xmlns:a16="http://schemas.microsoft.com/office/drawing/2014/main" id="{2881557D-007C-48B0-B21D-C293DBF6D6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9" y="546"/>
                <a:ext cx="1359" cy="305"/>
              </a:xfrm>
              <a:custGeom>
                <a:avLst/>
                <a:gdLst>
                  <a:gd name="T0" fmla="*/ 0 w 1356"/>
                  <a:gd name="T1" fmla="*/ 20 h 469"/>
                  <a:gd name="T2" fmla="*/ 92 w 1356"/>
                  <a:gd name="T3" fmla="*/ 0 h 469"/>
                  <a:gd name="T4" fmla="*/ 256 w 1356"/>
                  <a:gd name="T5" fmla="*/ 20 h 469"/>
                  <a:gd name="T6" fmla="*/ 436 w 1356"/>
                  <a:gd name="T7" fmla="*/ 92 h 469"/>
                  <a:gd name="T8" fmla="*/ 720 w 1356"/>
                  <a:gd name="T9" fmla="*/ 260 h 469"/>
                  <a:gd name="T10" fmla="*/ 864 w 1356"/>
                  <a:gd name="T11" fmla="*/ 336 h 469"/>
                  <a:gd name="T12" fmla="*/ 1056 w 1356"/>
                  <a:gd name="T13" fmla="*/ 420 h 469"/>
                  <a:gd name="T14" fmla="*/ 1228 w 1356"/>
                  <a:gd name="T15" fmla="*/ 464 h 469"/>
                  <a:gd name="T16" fmla="*/ 1332 w 1356"/>
                  <a:gd name="T17" fmla="*/ 452 h 469"/>
                  <a:gd name="T18" fmla="*/ 1356 w 1356"/>
                  <a:gd name="T19" fmla="*/ 444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56" h="469">
                    <a:moveTo>
                      <a:pt x="0" y="20"/>
                    </a:moveTo>
                    <a:cubicBezTo>
                      <a:pt x="24" y="10"/>
                      <a:pt x="49" y="0"/>
                      <a:pt x="92" y="0"/>
                    </a:cubicBezTo>
                    <a:cubicBezTo>
                      <a:pt x="135" y="0"/>
                      <a:pt x="199" y="5"/>
                      <a:pt x="256" y="20"/>
                    </a:cubicBezTo>
                    <a:cubicBezTo>
                      <a:pt x="313" y="35"/>
                      <a:pt x="359" y="52"/>
                      <a:pt x="436" y="92"/>
                    </a:cubicBezTo>
                    <a:cubicBezTo>
                      <a:pt x="513" y="132"/>
                      <a:pt x="649" y="219"/>
                      <a:pt x="720" y="260"/>
                    </a:cubicBezTo>
                    <a:cubicBezTo>
                      <a:pt x="791" y="301"/>
                      <a:pt x="808" y="309"/>
                      <a:pt x="864" y="336"/>
                    </a:cubicBezTo>
                    <a:cubicBezTo>
                      <a:pt x="920" y="363"/>
                      <a:pt x="995" y="399"/>
                      <a:pt x="1056" y="420"/>
                    </a:cubicBezTo>
                    <a:cubicBezTo>
                      <a:pt x="1117" y="441"/>
                      <a:pt x="1182" y="459"/>
                      <a:pt x="1228" y="464"/>
                    </a:cubicBezTo>
                    <a:cubicBezTo>
                      <a:pt x="1274" y="469"/>
                      <a:pt x="1311" y="455"/>
                      <a:pt x="1332" y="452"/>
                    </a:cubicBezTo>
                    <a:cubicBezTo>
                      <a:pt x="1353" y="449"/>
                      <a:pt x="1352" y="445"/>
                      <a:pt x="1356" y="44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3" name="Freeform 73">
                <a:extLst>
                  <a:ext uri="{FF2B5EF4-FFF2-40B4-BE49-F238E27FC236}">
                    <a16:creationId xmlns:a16="http://schemas.microsoft.com/office/drawing/2014/main" id="{6D5A4773-2DD9-4DEC-BFA9-ABCB9DA44A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8" y="1399"/>
                <a:ext cx="569" cy="174"/>
              </a:xfrm>
              <a:custGeom>
                <a:avLst/>
                <a:gdLst>
                  <a:gd name="T0" fmla="*/ 0 w 570"/>
                  <a:gd name="T1" fmla="*/ 0 h 173"/>
                  <a:gd name="T2" fmla="*/ 116 w 570"/>
                  <a:gd name="T3" fmla="*/ 56 h 173"/>
                  <a:gd name="T4" fmla="*/ 226 w 570"/>
                  <a:gd name="T5" fmla="*/ 106 h 173"/>
                  <a:gd name="T6" fmla="*/ 354 w 570"/>
                  <a:gd name="T7" fmla="*/ 146 h 173"/>
                  <a:gd name="T8" fmla="*/ 472 w 570"/>
                  <a:gd name="T9" fmla="*/ 170 h 173"/>
                  <a:gd name="T10" fmla="*/ 526 w 570"/>
                  <a:gd name="T11" fmla="*/ 164 h 173"/>
                  <a:gd name="T12" fmla="*/ 570 w 570"/>
                  <a:gd name="T13" fmla="*/ 148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0" h="173">
                    <a:moveTo>
                      <a:pt x="0" y="0"/>
                    </a:moveTo>
                    <a:cubicBezTo>
                      <a:pt x="39" y="19"/>
                      <a:pt x="79" y="38"/>
                      <a:pt x="116" y="56"/>
                    </a:cubicBezTo>
                    <a:cubicBezTo>
                      <a:pt x="153" y="74"/>
                      <a:pt x="186" y="91"/>
                      <a:pt x="226" y="106"/>
                    </a:cubicBezTo>
                    <a:cubicBezTo>
                      <a:pt x="266" y="121"/>
                      <a:pt x="313" y="135"/>
                      <a:pt x="354" y="146"/>
                    </a:cubicBezTo>
                    <a:cubicBezTo>
                      <a:pt x="395" y="157"/>
                      <a:pt x="443" y="167"/>
                      <a:pt x="472" y="170"/>
                    </a:cubicBezTo>
                    <a:cubicBezTo>
                      <a:pt x="501" y="173"/>
                      <a:pt x="510" y="168"/>
                      <a:pt x="526" y="164"/>
                    </a:cubicBezTo>
                    <a:cubicBezTo>
                      <a:pt x="542" y="160"/>
                      <a:pt x="556" y="154"/>
                      <a:pt x="570" y="148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4" name="Freeform 74">
                <a:extLst>
                  <a:ext uri="{FF2B5EF4-FFF2-40B4-BE49-F238E27FC236}">
                    <a16:creationId xmlns:a16="http://schemas.microsoft.com/office/drawing/2014/main" id="{F3919E45-BFF9-4ACF-A24A-0A62943790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8" y="379"/>
                <a:ext cx="873" cy="224"/>
              </a:xfrm>
              <a:custGeom>
                <a:avLst/>
                <a:gdLst>
                  <a:gd name="T0" fmla="*/ 0 w 873"/>
                  <a:gd name="T1" fmla="*/ 23 h 224"/>
                  <a:gd name="T2" fmla="*/ 102 w 873"/>
                  <a:gd name="T3" fmla="*/ 2 h 224"/>
                  <a:gd name="T4" fmla="*/ 216 w 873"/>
                  <a:gd name="T5" fmla="*/ 11 h 224"/>
                  <a:gd name="T6" fmla="*/ 375 w 873"/>
                  <a:gd name="T7" fmla="*/ 41 h 224"/>
                  <a:gd name="T8" fmla="*/ 558 w 873"/>
                  <a:gd name="T9" fmla="*/ 107 h 224"/>
                  <a:gd name="T10" fmla="*/ 636 w 873"/>
                  <a:gd name="T11" fmla="*/ 140 h 224"/>
                  <a:gd name="T12" fmla="*/ 732 w 873"/>
                  <a:gd name="T13" fmla="*/ 179 h 224"/>
                  <a:gd name="T14" fmla="*/ 873 w 873"/>
                  <a:gd name="T15" fmla="*/ 22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3" h="224">
                    <a:moveTo>
                      <a:pt x="0" y="23"/>
                    </a:moveTo>
                    <a:cubicBezTo>
                      <a:pt x="33" y="13"/>
                      <a:pt x="66" y="4"/>
                      <a:pt x="102" y="2"/>
                    </a:cubicBezTo>
                    <a:cubicBezTo>
                      <a:pt x="138" y="0"/>
                      <a:pt x="171" y="5"/>
                      <a:pt x="216" y="11"/>
                    </a:cubicBezTo>
                    <a:cubicBezTo>
                      <a:pt x="261" y="17"/>
                      <a:pt x="318" y="25"/>
                      <a:pt x="375" y="41"/>
                    </a:cubicBezTo>
                    <a:cubicBezTo>
                      <a:pt x="432" y="57"/>
                      <a:pt x="515" y="91"/>
                      <a:pt x="558" y="107"/>
                    </a:cubicBezTo>
                    <a:cubicBezTo>
                      <a:pt x="601" y="123"/>
                      <a:pt x="607" y="128"/>
                      <a:pt x="636" y="140"/>
                    </a:cubicBezTo>
                    <a:cubicBezTo>
                      <a:pt x="665" y="152"/>
                      <a:pt x="693" y="165"/>
                      <a:pt x="732" y="179"/>
                    </a:cubicBezTo>
                    <a:cubicBezTo>
                      <a:pt x="771" y="193"/>
                      <a:pt x="850" y="217"/>
                      <a:pt x="873" y="224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5" name="Freeform 75">
                <a:extLst>
                  <a:ext uri="{FF2B5EF4-FFF2-40B4-BE49-F238E27FC236}">
                    <a16:creationId xmlns:a16="http://schemas.microsoft.com/office/drawing/2014/main" id="{50C4B284-0B40-4A82-9E2A-377A24E0F5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8" y="433"/>
                <a:ext cx="1000" cy="257"/>
              </a:xfrm>
              <a:custGeom>
                <a:avLst/>
                <a:gdLst>
                  <a:gd name="T0" fmla="*/ 0 w 999"/>
                  <a:gd name="T1" fmla="*/ 21 h 258"/>
                  <a:gd name="T2" fmla="*/ 81 w 999"/>
                  <a:gd name="T3" fmla="*/ 3 h 258"/>
                  <a:gd name="T4" fmla="*/ 198 w 999"/>
                  <a:gd name="T5" fmla="*/ 3 h 258"/>
                  <a:gd name="T6" fmla="*/ 315 w 999"/>
                  <a:gd name="T7" fmla="*/ 24 h 258"/>
                  <a:gd name="T8" fmla="*/ 420 w 999"/>
                  <a:gd name="T9" fmla="*/ 51 h 258"/>
                  <a:gd name="T10" fmla="*/ 543 w 999"/>
                  <a:gd name="T11" fmla="*/ 96 h 258"/>
                  <a:gd name="T12" fmla="*/ 669 w 999"/>
                  <a:gd name="T13" fmla="*/ 147 h 258"/>
                  <a:gd name="T14" fmla="*/ 804 w 999"/>
                  <a:gd name="T15" fmla="*/ 201 h 258"/>
                  <a:gd name="T16" fmla="*/ 999 w 999"/>
                  <a:gd name="T17" fmla="*/ 258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9" h="258">
                    <a:moveTo>
                      <a:pt x="0" y="21"/>
                    </a:moveTo>
                    <a:cubicBezTo>
                      <a:pt x="24" y="13"/>
                      <a:pt x="48" y="6"/>
                      <a:pt x="81" y="3"/>
                    </a:cubicBezTo>
                    <a:cubicBezTo>
                      <a:pt x="114" y="0"/>
                      <a:pt x="159" y="0"/>
                      <a:pt x="198" y="3"/>
                    </a:cubicBezTo>
                    <a:cubicBezTo>
                      <a:pt x="237" y="6"/>
                      <a:pt x="278" y="16"/>
                      <a:pt x="315" y="24"/>
                    </a:cubicBezTo>
                    <a:cubicBezTo>
                      <a:pt x="352" y="32"/>
                      <a:pt x="382" y="39"/>
                      <a:pt x="420" y="51"/>
                    </a:cubicBezTo>
                    <a:cubicBezTo>
                      <a:pt x="458" y="63"/>
                      <a:pt x="502" y="80"/>
                      <a:pt x="543" y="96"/>
                    </a:cubicBezTo>
                    <a:cubicBezTo>
                      <a:pt x="584" y="112"/>
                      <a:pt x="626" y="130"/>
                      <a:pt x="669" y="147"/>
                    </a:cubicBezTo>
                    <a:cubicBezTo>
                      <a:pt x="712" y="164"/>
                      <a:pt x="749" y="183"/>
                      <a:pt x="804" y="201"/>
                    </a:cubicBezTo>
                    <a:cubicBezTo>
                      <a:pt x="859" y="219"/>
                      <a:pt x="964" y="248"/>
                      <a:pt x="999" y="258"/>
                    </a:cubicBezTo>
                  </a:path>
                </a:pathLst>
              </a:custGeom>
              <a:noFill/>
              <a:ln w="12700" cap="flat" cmpd="sng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  <p:sp>
            <p:nvSpPr>
              <p:cNvPr id="56" name="Line 76">
                <a:extLst>
                  <a:ext uri="{FF2B5EF4-FFF2-40B4-BE49-F238E27FC236}">
                    <a16:creationId xmlns:a16="http://schemas.microsoft.com/office/drawing/2014/main" id="{EC7C13B0-D6A9-4CF9-A837-74411CB190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23" y="326"/>
                <a:ext cx="1546" cy="641"/>
              </a:xfrm>
              <a:prstGeom prst="line">
                <a:avLst/>
              </a:prstGeom>
              <a:noFill/>
              <a:ln w="12700">
                <a:solidFill>
                  <a:schemeClr val="tx2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eaLnBrk="1" hangingPunct="1">
                  <a:defRPr/>
                </a:pPr>
                <a:endParaRPr lang="en-US"/>
              </a:p>
            </p:txBody>
          </p:sp>
        </p:grp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4DEC720E-73E6-4B27-A40E-012B7C522BE7}"/>
                </a:ext>
              </a:extLst>
            </p:cNvPr>
            <p:cNvSpPr/>
            <p:nvPr/>
          </p:nvSpPr>
          <p:spPr>
            <a:xfrm>
              <a:off x="5334000" y="4343400"/>
              <a:ext cx="3183702" cy="2198651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</p:grpSp>
      <p:sp>
        <p:nvSpPr>
          <p:cNvPr id="44041" name="Text Box 7">
            <a:extLst>
              <a:ext uri="{FF2B5EF4-FFF2-40B4-BE49-F238E27FC236}">
                <a16:creationId xmlns:a16="http://schemas.microsoft.com/office/drawing/2014/main" id="{ACF9F65B-039C-4655-A233-5F007FEC05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2950" y="6142038"/>
            <a:ext cx="1447800" cy="276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>
                <a:solidFill>
                  <a:schemeClr val="tx1"/>
                </a:solidFill>
                <a:ea typeface="ＭＳ Ｐゴシック" panose="020B0600070205080204" pitchFamily="34" charset="-128"/>
              </a:rPr>
              <a:t>by L. Bottura</a:t>
            </a:r>
          </a:p>
        </p:txBody>
      </p:sp>
      <p:sp>
        <p:nvSpPr>
          <p:cNvPr id="44042" name="Slide Number Placeholder 2">
            <a:extLst>
              <a:ext uri="{FF2B5EF4-FFF2-40B4-BE49-F238E27FC236}">
                <a16:creationId xmlns:a16="http://schemas.microsoft.com/office/drawing/2014/main" id="{B36CD6E2-3400-44F4-88BF-706E8B76D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72303234-AD7D-47B8-AADB-D69FEDC6E392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32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>
            <a:extLst>
              <a:ext uri="{FF2B5EF4-FFF2-40B4-BE49-F238E27FC236}">
                <a16:creationId xmlns:a16="http://schemas.microsoft.com/office/drawing/2014/main" id="{1079EAFF-519F-4E9D-B6A8-9226394C2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/>
              <a:t>Practical superconductors</a:t>
            </a:r>
            <a:br>
              <a:rPr lang="en-US" altLang="en-US"/>
            </a:br>
            <a:r>
              <a:rPr lang="en-US" altLang="en-US"/>
              <a:t>Multi-filament wires motivations</a:t>
            </a:r>
          </a:p>
        </p:txBody>
      </p:sp>
      <p:sp>
        <p:nvSpPr>
          <p:cNvPr id="45059" name="Content Placeholder 2">
            <a:extLst>
              <a:ext uri="{FF2B5EF4-FFF2-40B4-BE49-F238E27FC236}">
                <a16:creationId xmlns:a16="http://schemas.microsoft.com/office/drawing/2014/main" id="{63F6DB3C-C575-4EC4-9969-4CD7FF26A8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altLang="en-US" b="1">
                <a:solidFill>
                  <a:srgbClr val="FF0000"/>
                </a:solidFill>
              </a:rPr>
              <a:t>Quench protection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altLang="en-US"/>
              <a:t>Superconductors have a very high normal state resistivity</a:t>
            </a:r>
          </a:p>
          <a:p>
            <a:pPr lvl="2">
              <a:buFontTx/>
              <a:buBlip>
                <a:blip r:embed="rId2"/>
              </a:buBlip>
            </a:pPr>
            <a:r>
              <a:rPr lang="en-US" altLang="en-US"/>
              <a:t>If quenched, could reach very high temperatures in few ms.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If embedded in a </a:t>
            </a:r>
            <a:r>
              <a:rPr lang="en-US" altLang="en-US" b="1">
                <a:solidFill>
                  <a:srgbClr val="FF0000"/>
                </a:solidFill>
              </a:rPr>
              <a:t>copper matrix</a:t>
            </a:r>
            <a:r>
              <a:rPr lang="en-US" altLang="en-US"/>
              <a:t>, when a quench occurs, current redistributes in the low-resisitivity matrix </a:t>
            </a:r>
            <a:r>
              <a:rPr lang="en-US" altLang="en-US">
                <a:sym typeface="Wingdings" panose="05000000000000000000" pitchFamily="2" charset="2"/>
              </a:rPr>
              <a:t> </a:t>
            </a:r>
            <a:r>
              <a:rPr lang="en-US" altLang="en-US" b="1">
                <a:solidFill>
                  <a:srgbClr val="FF0000"/>
                </a:solidFill>
                <a:sym typeface="Wingdings" panose="05000000000000000000" pitchFamily="2" charset="2"/>
              </a:rPr>
              <a:t>lower peak temperature</a:t>
            </a:r>
            <a:endParaRPr lang="en-US" altLang="en-US" b="1">
              <a:solidFill>
                <a:srgbClr val="FF0000"/>
              </a:solidFill>
            </a:endParaRPr>
          </a:p>
          <a:p>
            <a:pPr lvl="1">
              <a:buFontTx/>
              <a:buBlip>
                <a:blip r:embed="rId3"/>
              </a:buBlip>
            </a:pPr>
            <a:endParaRPr lang="en-US" altLang="en-US"/>
          </a:p>
          <a:p>
            <a:pPr lvl="1">
              <a:buFontTx/>
              <a:buBlip>
                <a:blip r:embed="rId3"/>
              </a:buBlip>
            </a:pPr>
            <a:endParaRPr lang="en-US" altLang="en-US"/>
          </a:p>
          <a:p>
            <a:pPr lvl="1">
              <a:buFontTx/>
              <a:buBlip>
                <a:blip r:embed="rId3"/>
              </a:buBlip>
            </a:pPr>
            <a:endParaRPr lang="en-US" altLang="en-US"/>
          </a:p>
          <a:p>
            <a:pPr lvl="1">
              <a:buFontTx/>
              <a:buBlip>
                <a:blip r:embed="rId3"/>
              </a:buBlip>
            </a:pPr>
            <a:endParaRPr lang="en-US" altLang="en-US"/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The copper matrix provides </a:t>
            </a:r>
            <a:r>
              <a:rPr lang="en-US" altLang="en-US" b="1">
                <a:solidFill>
                  <a:srgbClr val="FF0000"/>
                </a:solidFill>
              </a:rPr>
              <a:t>time to act </a:t>
            </a:r>
            <a:r>
              <a:rPr lang="en-US" altLang="en-US"/>
              <a:t>on the power circuit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In the case of a small volume of superconductor heated beyond the critical temperature the current can flow in the copper for a short moment, allowing the filament to </a:t>
            </a:r>
            <a:r>
              <a:rPr lang="en-US" altLang="en-US" b="1">
                <a:solidFill>
                  <a:srgbClr val="FF0000"/>
                </a:solidFill>
              </a:rPr>
              <a:t>cool-down and recover </a:t>
            </a:r>
            <a:r>
              <a:rPr lang="en-US" altLang="en-US"/>
              <a:t>supercond.</a:t>
            </a:r>
          </a:p>
          <a:p>
            <a:pPr lvl="1">
              <a:buFontTx/>
              <a:buBlip>
                <a:blip r:embed="rId4"/>
              </a:buBlip>
            </a:pPr>
            <a:r>
              <a:rPr lang="en-US" altLang="en-US"/>
              <a:t>The matrix also helps stabilizing the conductor against </a:t>
            </a:r>
            <a:r>
              <a:rPr lang="en-US" altLang="en-US" b="1">
                <a:solidFill>
                  <a:srgbClr val="FF0000"/>
                </a:solidFill>
              </a:rPr>
              <a:t>flux jumps</a:t>
            </a:r>
          </a:p>
        </p:txBody>
      </p:sp>
      <p:sp>
        <p:nvSpPr>
          <p:cNvPr id="45060" name="Date Placeholder 3">
            <a:extLst>
              <a:ext uri="{FF2B5EF4-FFF2-40B4-BE49-F238E27FC236}">
                <a16:creationId xmlns:a16="http://schemas.microsoft.com/office/drawing/2014/main" id="{1435F349-2F21-491A-8837-0802B3EA12F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45061" name="Footer Placeholder 4">
            <a:extLst>
              <a:ext uri="{FF2B5EF4-FFF2-40B4-BE49-F238E27FC236}">
                <a16:creationId xmlns:a16="http://schemas.microsoft.com/office/drawing/2014/main" id="{87E516B2-B5E4-413C-A4F9-2423D32D1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Paolo Ferracin</a:t>
            </a:r>
          </a:p>
        </p:txBody>
      </p:sp>
      <p:grpSp>
        <p:nvGrpSpPr>
          <p:cNvPr id="45062" name="Group 38">
            <a:extLst>
              <a:ext uri="{FF2B5EF4-FFF2-40B4-BE49-F238E27FC236}">
                <a16:creationId xmlns:a16="http://schemas.microsoft.com/office/drawing/2014/main" id="{C954D3E5-F302-45D6-862B-7E3A2F0FE9D5}"/>
              </a:ext>
            </a:extLst>
          </p:cNvPr>
          <p:cNvGrpSpPr>
            <a:grpSpLocks/>
          </p:cNvGrpSpPr>
          <p:nvPr/>
        </p:nvGrpSpPr>
        <p:grpSpPr bwMode="auto">
          <a:xfrm>
            <a:off x="1990725" y="3200400"/>
            <a:ext cx="2366963" cy="717550"/>
            <a:chOff x="2599" y="6441"/>
            <a:chExt cx="3729" cy="1130"/>
          </a:xfrm>
        </p:grpSpPr>
        <p:sp>
          <p:nvSpPr>
            <p:cNvPr id="45086" name="Rectangle 39">
              <a:extLst>
                <a:ext uri="{FF2B5EF4-FFF2-40B4-BE49-F238E27FC236}">
                  <a16:creationId xmlns:a16="http://schemas.microsoft.com/office/drawing/2014/main" id="{1A09D13C-BE45-4989-BB01-5B0A9A84C0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9" y="7232"/>
              <a:ext cx="3729" cy="339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SzPct val="60000"/>
                <a:buBlip>
                  <a:blip r:embed="rId2"/>
                </a:buBlip>
                <a:defRPr sz="2400">
                  <a:solidFill>
                    <a:schemeClr val="tx2"/>
                  </a:solidFill>
                  <a:latin typeface="Book Antiqua" panose="02040602050305030304" pitchFamily="18" charset="0"/>
                </a:defRPr>
              </a:lvl1pPr>
              <a:lvl2pPr marL="742950" indent="-285750">
                <a:spcBef>
                  <a:spcPct val="20000"/>
                </a:spcBef>
                <a:buSzPct val="60000"/>
                <a:buBlip>
                  <a:blip r:embed="rId3"/>
                </a:buBlip>
                <a:defRPr sz="2000">
                  <a:solidFill>
                    <a:schemeClr val="tx2"/>
                  </a:solidFill>
                  <a:latin typeface="Book Antiqua" panose="02040602050305030304" pitchFamily="18" charset="0"/>
                </a:defRPr>
              </a:lvl2pPr>
              <a:lvl3pPr marL="1143000" indent="-228600">
                <a:spcBef>
                  <a:spcPct val="20000"/>
                </a:spcBef>
                <a:buSzPct val="60000"/>
                <a:buBlip>
                  <a:blip r:embed="rId4"/>
                </a:buBlip>
                <a:defRPr>
                  <a:solidFill>
                    <a:schemeClr val="tx2"/>
                  </a:solidFill>
                  <a:latin typeface="Book Antiqua" panose="02040602050305030304" pitchFamily="18" charset="0"/>
                </a:defRPr>
              </a:lvl3pPr>
              <a:lvl4pPr marL="1600200" indent="-228600">
                <a:spcBef>
                  <a:spcPct val="20000"/>
                </a:spcBef>
                <a:buSzPct val="60000"/>
                <a:buBlip>
                  <a:blip r:embed="rId5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4pPr>
              <a:lvl5pPr marL="2057400" indent="-228600">
                <a:spcBef>
                  <a:spcPct val="20000"/>
                </a:spcBef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en-US" altLang="en-US" sz="1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5087" name="Rectangle 40">
              <a:extLst>
                <a:ext uri="{FF2B5EF4-FFF2-40B4-BE49-F238E27FC236}">
                  <a16:creationId xmlns:a16="http://schemas.microsoft.com/office/drawing/2014/main" id="{37CA3CD5-DBD2-4DBE-8979-D918269E05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9" y="6441"/>
              <a:ext cx="3729" cy="339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SzPct val="60000"/>
                <a:buBlip>
                  <a:blip r:embed="rId2"/>
                </a:buBlip>
                <a:defRPr sz="2400">
                  <a:solidFill>
                    <a:schemeClr val="tx2"/>
                  </a:solidFill>
                  <a:latin typeface="Book Antiqua" panose="02040602050305030304" pitchFamily="18" charset="0"/>
                </a:defRPr>
              </a:lvl1pPr>
              <a:lvl2pPr marL="742950" indent="-285750">
                <a:spcBef>
                  <a:spcPct val="20000"/>
                </a:spcBef>
                <a:buSzPct val="60000"/>
                <a:buBlip>
                  <a:blip r:embed="rId3"/>
                </a:buBlip>
                <a:defRPr sz="2000">
                  <a:solidFill>
                    <a:schemeClr val="tx2"/>
                  </a:solidFill>
                  <a:latin typeface="Book Antiqua" panose="02040602050305030304" pitchFamily="18" charset="0"/>
                </a:defRPr>
              </a:lvl2pPr>
              <a:lvl3pPr marL="1143000" indent="-228600">
                <a:spcBef>
                  <a:spcPct val="20000"/>
                </a:spcBef>
                <a:buSzPct val="60000"/>
                <a:buBlip>
                  <a:blip r:embed="rId4"/>
                </a:buBlip>
                <a:defRPr>
                  <a:solidFill>
                    <a:schemeClr val="tx2"/>
                  </a:solidFill>
                  <a:latin typeface="Book Antiqua" panose="02040602050305030304" pitchFamily="18" charset="0"/>
                </a:defRPr>
              </a:lvl3pPr>
              <a:lvl4pPr marL="1600200" indent="-228600">
                <a:spcBef>
                  <a:spcPct val="20000"/>
                </a:spcBef>
                <a:buSzPct val="60000"/>
                <a:buBlip>
                  <a:blip r:embed="rId5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4pPr>
              <a:lvl5pPr marL="2057400" indent="-228600">
                <a:spcBef>
                  <a:spcPct val="20000"/>
                </a:spcBef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en-US" altLang="en-US" sz="1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5088" name="Rectangle 41">
              <a:extLst>
                <a:ext uri="{FF2B5EF4-FFF2-40B4-BE49-F238E27FC236}">
                  <a16:creationId xmlns:a16="http://schemas.microsoft.com/office/drawing/2014/main" id="{71FE3A4D-473F-4A3D-BB35-7980F6DD04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9" y="6780"/>
              <a:ext cx="3729" cy="452"/>
            </a:xfrm>
            <a:prstGeom prst="rect">
              <a:avLst/>
            </a:prstGeom>
            <a:solidFill>
              <a:srgbClr val="00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SzPct val="60000"/>
                <a:buBlip>
                  <a:blip r:embed="rId2"/>
                </a:buBlip>
                <a:defRPr sz="2400">
                  <a:solidFill>
                    <a:schemeClr val="tx2"/>
                  </a:solidFill>
                  <a:latin typeface="Book Antiqua" panose="02040602050305030304" pitchFamily="18" charset="0"/>
                </a:defRPr>
              </a:lvl1pPr>
              <a:lvl2pPr marL="742950" indent="-285750">
                <a:spcBef>
                  <a:spcPct val="20000"/>
                </a:spcBef>
                <a:buSzPct val="60000"/>
                <a:buBlip>
                  <a:blip r:embed="rId3"/>
                </a:buBlip>
                <a:defRPr sz="2000">
                  <a:solidFill>
                    <a:schemeClr val="tx2"/>
                  </a:solidFill>
                  <a:latin typeface="Book Antiqua" panose="02040602050305030304" pitchFamily="18" charset="0"/>
                </a:defRPr>
              </a:lvl2pPr>
              <a:lvl3pPr marL="1143000" indent="-228600">
                <a:spcBef>
                  <a:spcPct val="20000"/>
                </a:spcBef>
                <a:buSzPct val="60000"/>
                <a:buBlip>
                  <a:blip r:embed="rId4"/>
                </a:buBlip>
                <a:defRPr>
                  <a:solidFill>
                    <a:schemeClr val="tx2"/>
                  </a:solidFill>
                  <a:latin typeface="Book Antiqua" panose="02040602050305030304" pitchFamily="18" charset="0"/>
                </a:defRPr>
              </a:lvl3pPr>
              <a:lvl4pPr marL="1600200" indent="-228600">
                <a:spcBef>
                  <a:spcPct val="20000"/>
                </a:spcBef>
                <a:buSzPct val="60000"/>
                <a:buBlip>
                  <a:blip r:embed="rId5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4pPr>
              <a:lvl5pPr marL="2057400" indent="-228600">
                <a:spcBef>
                  <a:spcPct val="20000"/>
                </a:spcBef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en-US" altLang="en-US" sz="1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5089" name="Line 42">
              <a:extLst>
                <a:ext uri="{FF2B5EF4-FFF2-40B4-BE49-F238E27FC236}">
                  <a16:creationId xmlns:a16="http://schemas.microsoft.com/office/drawing/2014/main" id="{D5205CB3-AC3C-4805-8260-B05E873680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3" y="7006"/>
              <a:ext cx="1808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5063" name="Group 70">
            <a:extLst>
              <a:ext uri="{FF2B5EF4-FFF2-40B4-BE49-F238E27FC236}">
                <a16:creationId xmlns:a16="http://schemas.microsoft.com/office/drawing/2014/main" id="{2D50ED8E-A3D1-46FA-9CE8-40D40BA40DD8}"/>
              </a:ext>
            </a:extLst>
          </p:cNvPr>
          <p:cNvGrpSpPr>
            <a:grpSpLocks/>
          </p:cNvGrpSpPr>
          <p:nvPr/>
        </p:nvGrpSpPr>
        <p:grpSpPr bwMode="auto">
          <a:xfrm>
            <a:off x="4794250" y="3206750"/>
            <a:ext cx="2368550" cy="717550"/>
            <a:chOff x="11184" y="6441"/>
            <a:chExt cx="3732" cy="1130"/>
          </a:xfrm>
        </p:grpSpPr>
        <p:sp>
          <p:nvSpPr>
            <p:cNvPr id="45066" name="Rectangle 71">
              <a:extLst>
                <a:ext uri="{FF2B5EF4-FFF2-40B4-BE49-F238E27FC236}">
                  <a16:creationId xmlns:a16="http://schemas.microsoft.com/office/drawing/2014/main" id="{863235ED-6CB0-49C0-88D5-69C4FA119B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87" y="7232"/>
              <a:ext cx="3729" cy="339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SzPct val="60000"/>
                <a:buBlip>
                  <a:blip r:embed="rId2"/>
                </a:buBlip>
                <a:defRPr sz="2400">
                  <a:solidFill>
                    <a:schemeClr val="tx2"/>
                  </a:solidFill>
                  <a:latin typeface="Book Antiqua" panose="02040602050305030304" pitchFamily="18" charset="0"/>
                </a:defRPr>
              </a:lvl1pPr>
              <a:lvl2pPr marL="742950" indent="-285750">
                <a:spcBef>
                  <a:spcPct val="20000"/>
                </a:spcBef>
                <a:buSzPct val="60000"/>
                <a:buBlip>
                  <a:blip r:embed="rId3"/>
                </a:buBlip>
                <a:defRPr sz="2000">
                  <a:solidFill>
                    <a:schemeClr val="tx2"/>
                  </a:solidFill>
                  <a:latin typeface="Book Antiqua" panose="02040602050305030304" pitchFamily="18" charset="0"/>
                </a:defRPr>
              </a:lvl2pPr>
              <a:lvl3pPr marL="1143000" indent="-228600">
                <a:spcBef>
                  <a:spcPct val="20000"/>
                </a:spcBef>
                <a:buSzPct val="60000"/>
                <a:buBlip>
                  <a:blip r:embed="rId4"/>
                </a:buBlip>
                <a:defRPr>
                  <a:solidFill>
                    <a:schemeClr val="tx2"/>
                  </a:solidFill>
                  <a:latin typeface="Book Antiqua" panose="02040602050305030304" pitchFamily="18" charset="0"/>
                </a:defRPr>
              </a:lvl3pPr>
              <a:lvl4pPr marL="1600200" indent="-228600">
                <a:spcBef>
                  <a:spcPct val="20000"/>
                </a:spcBef>
                <a:buSzPct val="60000"/>
                <a:buBlip>
                  <a:blip r:embed="rId5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4pPr>
              <a:lvl5pPr marL="2057400" indent="-228600">
                <a:spcBef>
                  <a:spcPct val="20000"/>
                </a:spcBef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en-US" altLang="en-US" sz="1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5067" name="Rectangle 72">
              <a:extLst>
                <a:ext uri="{FF2B5EF4-FFF2-40B4-BE49-F238E27FC236}">
                  <a16:creationId xmlns:a16="http://schemas.microsoft.com/office/drawing/2014/main" id="{E4273873-73C6-4485-B7EF-CCFF2E1F62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87" y="6441"/>
              <a:ext cx="3729" cy="339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SzPct val="60000"/>
                <a:buBlip>
                  <a:blip r:embed="rId2"/>
                </a:buBlip>
                <a:defRPr sz="2400">
                  <a:solidFill>
                    <a:schemeClr val="tx2"/>
                  </a:solidFill>
                  <a:latin typeface="Book Antiqua" panose="02040602050305030304" pitchFamily="18" charset="0"/>
                </a:defRPr>
              </a:lvl1pPr>
              <a:lvl2pPr marL="742950" indent="-285750">
                <a:spcBef>
                  <a:spcPct val="20000"/>
                </a:spcBef>
                <a:buSzPct val="60000"/>
                <a:buBlip>
                  <a:blip r:embed="rId3"/>
                </a:buBlip>
                <a:defRPr sz="2000">
                  <a:solidFill>
                    <a:schemeClr val="tx2"/>
                  </a:solidFill>
                  <a:latin typeface="Book Antiqua" panose="02040602050305030304" pitchFamily="18" charset="0"/>
                </a:defRPr>
              </a:lvl2pPr>
              <a:lvl3pPr marL="1143000" indent="-228600">
                <a:spcBef>
                  <a:spcPct val="20000"/>
                </a:spcBef>
                <a:buSzPct val="60000"/>
                <a:buBlip>
                  <a:blip r:embed="rId4"/>
                </a:buBlip>
                <a:defRPr>
                  <a:solidFill>
                    <a:schemeClr val="tx2"/>
                  </a:solidFill>
                  <a:latin typeface="Book Antiqua" panose="02040602050305030304" pitchFamily="18" charset="0"/>
                </a:defRPr>
              </a:lvl3pPr>
              <a:lvl4pPr marL="1600200" indent="-228600">
                <a:spcBef>
                  <a:spcPct val="20000"/>
                </a:spcBef>
                <a:buSzPct val="60000"/>
                <a:buBlip>
                  <a:blip r:embed="rId5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4pPr>
              <a:lvl5pPr marL="2057400" indent="-228600">
                <a:spcBef>
                  <a:spcPct val="20000"/>
                </a:spcBef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en-US" altLang="en-US" sz="1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5068" name="Rectangle 73">
              <a:extLst>
                <a:ext uri="{FF2B5EF4-FFF2-40B4-BE49-F238E27FC236}">
                  <a16:creationId xmlns:a16="http://schemas.microsoft.com/office/drawing/2014/main" id="{727EF9D1-9F8B-4C23-BC50-590494092A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84" y="6780"/>
              <a:ext cx="3729" cy="452"/>
            </a:xfrm>
            <a:prstGeom prst="rect">
              <a:avLst/>
            </a:prstGeom>
            <a:gradFill rotWithShape="0">
              <a:gsLst>
                <a:gs pos="0">
                  <a:srgbClr val="00CCFF"/>
                </a:gs>
                <a:gs pos="50000">
                  <a:srgbClr val="FF0000"/>
                </a:gs>
                <a:gs pos="100000">
                  <a:srgbClr val="00CCFF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SzPct val="60000"/>
                <a:buBlip>
                  <a:blip r:embed="rId2"/>
                </a:buBlip>
                <a:defRPr sz="2400">
                  <a:solidFill>
                    <a:schemeClr val="tx2"/>
                  </a:solidFill>
                  <a:latin typeface="Book Antiqua" panose="02040602050305030304" pitchFamily="18" charset="0"/>
                </a:defRPr>
              </a:lvl1pPr>
              <a:lvl2pPr marL="742950" indent="-285750">
                <a:spcBef>
                  <a:spcPct val="20000"/>
                </a:spcBef>
                <a:buSzPct val="60000"/>
                <a:buBlip>
                  <a:blip r:embed="rId3"/>
                </a:buBlip>
                <a:defRPr sz="2000">
                  <a:solidFill>
                    <a:schemeClr val="tx2"/>
                  </a:solidFill>
                  <a:latin typeface="Book Antiqua" panose="02040602050305030304" pitchFamily="18" charset="0"/>
                </a:defRPr>
              </a:lvl2pPr>
              <a:lvl3pPr marL="1143000" indent="-228600">
                <a:spcBef>
                  <a:spcPct val="20000"/>
                </a:spcBef>
                <a:buSzPct val="60000"/>
                <a:buBlip>
                  <a:blip r:embed="rId4"/>
                </a:buBlip>
                <a:defRPr>
                  <a:solidFill>
                    <a:schemeClr val="tx2"/>
                  </a:solidFill>
                  <a:latin typeface="Book Antiqua" panose="02040602050305030304" pitchFamily="18" charset="0"/>
                </a:defRPr>
              </a:lvl3pPr>
              <a:lvl4pPr marL="1600200" indent="-228600">
                <a:spcBef>
                  <a:spcPct val="20000"/>
                </a:spcBef>
                <a:buSzPct val="60000"/>
                <a:buBlip>
                  <a:blip r:embed="rId5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4pPr>
              <a:lvl5pPr marL="2057400" indent="-228600">
                <a:spcBef>
                  <a:spcPct val="20000"/>
                </a:spcBef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en-US" altLang="en-US" sz="1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5069" name="Line 74">
              <a:extLst>
                <a:ext uri="{FF2B5EF4-FFF2-40B4-BE49-F238E27FC236}">
                  <a16:creationId xmlns:a16="http://schemas.microsoft.com/office/drawing/2014/main" id="{1A7AA775-DBEB-49F7-964C-225ABB8849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49" y="6554"/>
              <a:ext cx="643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45070" name="Group 75">
              <a:extLst>
                <a:ext uri="{FF2B5EF4-FFF2-40B4-BE49-F238E27FC236}">
                  <a16:creationId xmlns:a16="http://schemas.microsoft.com/office/drawing/2014/main" id="{3F8F860F-A477-4FA0-B40B-539EF0BF1C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639" y="6554"/>
              <a:ext cx="1010" cy="904"/>
              <a:chOff x="8588" y="9040"/>
              <a:chExt cx="1130" cy="678"/>
            </a:xfrm>
          </p:grpSpPr>
          <p:sp>
            <p:nvSpPr>
              <p:cNvPr id="45079" name="Line 76">
                <a:extLst>
                  <a:ext uri="{FF2B5EF4-FFF2-40B4-BE49-F238E27FC236}">
                    <a16:creationId xmlns:a16="http://schemas.microsoft.com/office/drawing/2014/main" id="{2671CCC2-76BB-41F0-A7F3-465FD08D98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88" y="9379"/>
                <a:ext cx="452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5080" name="Group 77">
                <a:extLst>
                  <a:ext uri="{FF2B5EF4-FFF2-40B4-BE49-F238E27FC236}">
                    <a16:creationId xmlns:a16="http://schemas.microsoft.com/office/drawing/2014/main" id="{494605EF-C906-4842-AFEC-B37A20795A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40" y="9040"/>
                <a:ext cx="678" cy="339"/>
                <a:chOff x="9153" y="9040"/>
                <a:chExt cx="678" cy="339"/>
              </a:xfrm>
            </p:grpSpPr>
            <p:sp>
              <p:nvSpPr>
                <p:cNvPr id="45084" name="Arc 78">
                  <a:extLst>
                    <a:ext uri="{FF2B5EF4-FFF2-40B4-BE49-F238E27FC236}">
                      <a16:creationId xmlns:a16="http://schemas.microsoft.com/office/drawing/2014/main" id="{3C7B42F1-4AA0-43E5-82B5-42806DDA6E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9153" y="9210"/>
                  <a:ext cx="339" cy="169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0" y="-1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085" name="Arc 79">
                  <a:extLst>
                    <a:ext uri="{FF2B5EF4-FFF2-40B4-BE49-F238E27FC236}">
                      <a16:creationId xmlns:a16="http://schemas.microsoft.com/office/drawing/2014/main" id="{190FFBED-5365-46CC-834B-A3FDE2D2C3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9492" y="9040"/>
                  <a:ext cx="339" cy="17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0" y="-1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5081" name="Group 80">
                <a:extLst>
                  <a:ext uri="{FF2B5EF4-FFF2-40B4-BE49-F238E27FC236}">
                    <a16:creationId xmlns:a16="http://schemas.microsoft.com/office/drawing/2014/main" id="{A49842A0-472D-4936-9913-947BE45AC9F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40" y="9379"/>
                <a:ext cx="678" cy="339"/>
                <a:chOff x="9153" y="9379"/>
                <a:chExt cx="678" cy="339"/>
              </a:xfrm>
            </p:grpSpPr>
            <p:sp>
              <p:nvSpPr>
                <p:cNvPr id="45082" name="Arc 81">
                  <a:extLst>
                    <a:ext uri="{FF2B5EF4-FFF2-40B4-BE49-F238E27FC236}">
                      <a16:creationId xmlns:a16="http://schemas.microsoft.com/office/drawing/2014/main" id="{C9ED92A0-18CE-4331-97B6-156C16B526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153" y="9379"/>
                  <a:ext cx="339" cy="17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0" y="-1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083" name="Arc 82">
                  <a:extLst>
                    <a:ext uri="{FF2B5EF4-FFF2-40B4-BE49-F238E27FC236}">
                      <a16:creationId xmlns:a16="http://schemas.microsoft.com/office/drawing/2014/main" id="{5C133FF7-0DB3-465B-B11A-A468179777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 flipV="1">
                  <a:off x="9492" y="9549"/>
                  <a:ext cx="339" cy="169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lnTo>
                        <a:pt x="0" y="-1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45071" name="Line 83">
              <a:extLst>
                <a:ext uri="{FF2B5EF4-FFF2-40B4-BE49-F238E27FC236}">
                  <a16:creationId xmlns:a16="http://schemas.microsoft.com/office/drawing/2014/main" id="{E9993CB3-CB67-43BD-BAED-87DA79AE8E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649" y="7458"/>
              <a:ext cx="643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072" name="Line 84">
              <a:extLst>
                <a:ext uri="{FF2B5EF4-FFF2-40B4-BE49-F238E27FC236}">
                  <a16:creationId xmlns:a16="http://schemas.microsoft.com/office/drawing/2014/main" id="{9D790395-0F3B-4701-BC5E-F7430B0A57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118" y="7006"/>
              <a:ext cx="459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45073" name="Group 85">
              <a:extLst>
                <a:ext uri="{FF2B5EF4-FFF2-40B4-BE49-F238E27FC236}">
                  <a16:creationId xmlns:a16="http://schemas.microsoft.com/office/drawing/2014/main" id="{90FE0871-1586-464C-A420-2C1997D131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475" y="6554"/>
              <a:ext cx="643" cy="452"/>
              <a:chOff x="10509" y="9040"/>
              <a:chExt cx="678" cy="339"/>
            </a:xfrm>
          </p:grpSpPr>
          <p:sp>
            <p:nvSpPr>
              <p:cNvPr id="45077" name="Arc 86">
                <a:extLst>
                  <a:ext uri="{FF2B5EF4-FFF2-40B4-BE49-F238E27FC236}">
                    <a16:creationId xmlns:a16="http://schemas.microsoft.com/office/drawing/2014/main" id="{E2B9D624-819F-4633-8AF5-09856D4558A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 flipV="1">
                <a:off x="10848" y="9210"/>
                <a:ext cx="339" cy="16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78" name="Arc 87">
                <a:extLst>
                  <a:ext uri="{FF2B5EF4-FFF2-40B4-BE49-F238E27FC236}">
                    <a16:creationId xmlns:a16="http://schemas.microsoft.com/office/drawing/2014/main" id="{C5ED1470-ACEA-4020-B300-3756DBB43E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09" y="9040"/>
                <a:ext cx="339" cy="17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5074" name="Group 88">
              <a:extLst>
                <a:ext uri="{FF2B5EF4-FFF2-40B4-BE49-F238E27FC236}">
                  <a16:creationId xmlns:a16="http://schemas.microsoft.com/office/drawing/2014/main" id="{7BA61B3A-E237-4725-BD7F-53CEACC428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475" y="7006"/>
              <a:ext cx="643" cy="452"/>
              <a:chOff x="10509" y="9379"/>
              <a:chExt cx="678" cy="339"/>
            </a:xfrm>
          </p:grpSpPr>
          <p:sp>
            <p:nvSpPr>
              <p:cNvPr id="45075" name="Arc 89">
                <a:extLst>
                  <a:ext uri="{FF2B5EF4-FFF2-40B4-BE49-F238E27FC236}">
                    <a16:creationId xmlns:a16="http://schemas.microsoft.com/office/drawing/2014/main" id="{AF6904F9-AA27-417C-B976-66B97AE51E2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848" y="9379"/>
                <a:ext cx="339" cy="17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076" name="Arc 90">
                <a:extLst>
                  <a:ext uri="{FF2B5EF4-FFF2-40B4-BE49-F238E27FC236}">
                    <a16:creationId xmlns:a16="http://schemas.microsoft.com/office/drawing/2014/main" id="{28AD97B5-FBCA-40DE-AE88-F1EE69F53630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10509" y="9549"/>
                <a:ext cx="339" cy="16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0" y="-1"/>
                    </a:lnTo>
                    <a:close/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5064" name="Text Box 7">
            <a:extLst>
              <a:ext uri="{FF2B5EF4-FFF2-40B4-BE49-F238E27FC236}">
                <a16:creationId xmlns:a16="http://schemas.microsoft.com/office/drawing/2014/main" id="{292F12BA-C56B-4DCA-9895-DA3C646B10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0713" y="4038600"/>
            <a:ext cx="1447800" cy="276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>
                <a:solidFill>
                  <a:schemeClr val="tx1"/>
                </a:solidFill>
                <a:ea typeface="ＭＳ Ｐゴシック" panose="020B0600070205080204" pitchFamily="34" charset="-128"/>
              </a:rPr>
              <a:t>by L. Bottura</a:t>
            </a:r>
          </a:p>
        </p:txBody>
      </p:sp>
      <p:sp>
        <p:nvSpPr>
          <p:cNvPr id="45065" name="Slide Number Placeholder 1">
            <a:extLst>
              <a:ext uri="{FF2B5EF4-FFF2-40B4-BE49-F238E27FC236}">
                <a16:creationId xmlns:a16="http://schemas.microsoft.com/office/drawing/2014/main" id="{00C30BB2-FC11-4819-AEAD-D9AAF0B69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CA41BC25-D360-4B45-BBF3-7B0F003C9057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33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>
            <a:extLst>
              <a:ext uri="{FF2B5EF4-FFF2-40B4-BE49-F238E27FC236}">
                <a16:creationId xmlns:a16="http://schemas.microsoft.com/office/drawing/2014/main" id="{F04DF26E-1293-48A2-99D4-4ADB2A82C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/>
              <a:t>Practical superconductors</a:t>
            </a:r>
            <a:br>
              <a:rPr lang="en-US" altLang="en-US"/>
            </a:br>
            <a:r>
              <a:rPr lang="en-US" altLang="en-US"/>
              <a:t>Multi-filament wires motivations</a:t>
            </a:r>
            <a:endParaRPr lang="en-GB" altLang="en-US"/>
          </a:p>
        </p:txBody>
      </p:sp>
      <p:sp>
        <p:nvSpPr>
          <p:cNvPr id="46083" name="Content Placeholder 2">
            <a:extLst>
              <a:ext uri="{FF2B5EF4-FFF2-40B4-BE49-F238E27FC236}">
                <a16:creationId xmlns:a16="http://schemas.microsoft.com/office/drawing/2014/main" id="{81F90F18-FD12-4241-B1A1-E3A24A48C3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endParaRPr lang="en-GB" altLang="en-US"/>
          </a:p>
          <a:p>
            <a:pPr>
              <a:buFontTx/>
              <a:buBlip>
                <a:blip r:embed="rId2"/>
              </a:buBlip>
            </a:pPr>
            <a:r>
              <a:rPr lang="en-GB" altLang="en-US" b="1">
                <a:solidFill>
                  <a:srgbClr val="FF0000"/>
                </a:solidFill>
              </a:rPr>
              <a:t>Flux jumps</a:t>
            </a:r>
          </a:p>
          <a:p>
            <a:pPr>
              <a:buFontTx/>
              <a:buBlip>
                <a:blip r:embed="rId2"/>
              </a:buBlip>
            </a:pPr>
            <a:endParaRPr lang="en-GB" altLang="en-US"/>
          </a:p>
          <a:p>
            <a:pPr>
              <a:buFontTx/>
              <a:buBlip>
                <a:blip r:embed="rId2"/>
              </a:buBlip>
            </a:pPr>
            <a:endParaRPr lang="en-GB" altLang="en-US"/>
          </a:p>
          <a:p>
            <a:pPr>
              <a:buFontTx/>
              <a:buBlip>
                <a:blip r:embed="rId2"/>
              </a:buBlip>
            </a:pPr>
            <a:r>
              <a:rPr lang="en-GB" altLang="en-US" b="1">
                <a:solidFill>
                  <a:srgbClr val="FF0000"/>
                </a:solidFill>
              </a:rPr>
              <a:t>Persistent currents</a:t>
            </a:r>
          </a:p>
          <a:p>
            <a:pPr>
              <a:buFontTx/>
              <a:buBlip>
                <a:blip r:embed="rId2"/>
              </a:buBlip>
            </a:pPr>
            <a:endParaRPr lang="en-GB" altLang="en-US"/>
          </a:p>
          <a:p>
            <a:pPr>
              <a:buFontTx/>
              <a:buBlip>
                <a:blip r:embed="rId2"/>
              </a:buBlip>
            </a:pPr>
            <a:endParaRPr lang="en-GB" altLang="en-US"/>
          </a:p>
          <a:p>
            <a:pPr>
              <a:buFontTx/>
              <a:buBlip>
                <a:blip r:embed="rId2"/>
              </a:buBlip>
            </a:pPr>
            <a:r>
              <a:rPr lang="en-GB" altLang="en-US" b="1">
                <a:solidFill>
                  <a:srgbClr val="FF0000"/>
                </a:solidFill>
              </a:rPr>
              <a:t>AC losses</a:t>
            </a:r>
          </a:p>
          <a:p>
            <a:pPr>
              <a:buFontTx/>
              <a:buBlip>
                <a:blip r:embed="rId2"/>
              </a:buBlip>
            </a:pPr>
            <a:endParaRPr lang="en-GB" altLang="en-US"/>
          </a:p>
          <a:p>
            <a:pPr>
              <a:buFontTx/>
              <a:buBlip>
                <a:blip r:embed="rId2"/>
              </a:buBlip>
            </a:pPr>
            <a:endParaRPr lang="en-GB" altLang="en-US"/>
          </a:p>
          <a:p>
            <a:pPr>
              <a:buFontTx/>
              <a:buBlip>
                <a:blip r:embed="rId2"/>
              </a:buBlip>
            </a:pPr>
            <a:r>
              <a:rPr lang="en-GB" altLang="en-US" b="1">
                <a:solidFill>
                  <a:srgbClr val="FF0000"/>
                </a:solidFill>
              </a:rPr>
              <a:t>Quench protection</a:t>
            </a:r>
          </a:p>
          <a:p>
            <a:pPr>
              <a:buFontTx/>
              <a:buBlip>
                <a:blip r:embed="rId2"/>
              </a:buBlip>
            </a:pPr>
            <a:endParaRPr lang="en-GB" altLang="en-US"/>
          </a:p>
        </p:txBody>
      </p:sp>
      <p:sp>
        <p:nvSpPr>
          <p:cNvPr id="46084" name="Date Placeholder 3">
            <a:extLst>
              <a:ext uri="{FF2B5EF4-FFF2-40B4-BE49-F238E27FC236}">
                <a16:creationId xmlns:a16="http://schemas.microsoft.com/office/drawing/2014/main" id="{CA3E86B2-24CC-4F20-AB10-47E40106D54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46085" name="Footer Placeholder 4">
            <a:extLst>
              <a:ext uri="{FF2B5EF4-FFF2-40B4-BE49-F238E27FC236}">
                <a16:creationId xmlns:a16="http://schemas.microsoft.com/office/drawing/2014/main" id="{5E1C6E9F-27B6-4D06-8F53-F397E8301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Paolo Ferracin</a:t>
            </a:r>
          </a:p>
        </p:txBody>
      </p:sp>
      <p:pic>
        <p:nvPicPr>
          <p:cNvPr id="46086" name="Picture 8" descr="ssc_wire">
            <a:extLst>
              <a:ext uri="{FF2B5EF4-FFF2-40B4-BE49-F238E27FC236}">
                <a16:creationId xmlns:a16="http://schemas.microsoft.com/office/drawing/2014/main" id="{D403BAF5-1702-4377-8FA3-0E2E90B4C9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050" y="1173163"/>
            <a:ext cx="5416550" cy="530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7" name="Slide Number Placeholder 1">
            <a:extLst>
              <a:ext uri="{FF2B5EF4-FFF2-40B4-BE49-F238E27FC236}">
                <a16:creationId xmlns:a16="http://schemas.microsoft.com/office/drawing/2014/main" id="{94F86A5F-EDC9-4D87-BA30-F664BE2FD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5F6F2EB6-1BE8-4EA1-807F-8F8D70555D2E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34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>
            <a:extLst>
              <a:ext uri="{FF2B5EF4-FFF2-40B4-BE49-F238E27FC236}">
                <a16:creationId xmlns:a16="http://schemas.microsoft.com/office/drawing/2014/main" id="{AEB54D4A-D6F2-4D87-9AD2-4765E8F0E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/>
              <a:t>Practical superconductors</a:t>
            </a:r>
            <a:br>
              <a:rPr lang="en-US" altLang="en-US"/>
            </a:br>
            <a:r>
              <a:rPr lang="en-US" altLang="en-US"/>
              <a:t>Fabrication of Nb-Ti multifilament wires</a:t>
            </a:r>
            <a:endParaRPr lang="en-GB" altLang="en-US"/>
          </a:p>
        </p:txBody>
      </p:sp>
      <p:sp>
        <p:nvSpPr>
          <p:cNvPr id="47107" name="Content Placeholder 2">
            <a:extLst>
              <a:ext uri="{FF2B5EF4-FFF2-40B4-BE49-F238E27FC236}">
                <a16:creationId xmlns:a16="http://schemas.microsoft.com/office/drawing/2014/main" id="{EF1A0046-D090-445E-B93F-D87EABA17A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43000"/>
            <a:ext cx="5867400" cy="2976563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altLang="en-US"/>
              <a:t>Nb-Ti </a:t>
            </a:r>
            <a:r>
              <a:rPr lang="en-US" altLang="en-US" b="1">
                <a:solidFill>
                  <a:srgbClr val="FF0000"/>
                </a:solidFill>
              </a:rPr>
              <a:t>ingots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200 mm </a:t>
            </a:r>
            <a:r>
              <a:rPr lang="en-US" altLang="en-US">
                <a:latin typeface="Mathcad UniMath" pitchFamily="50" charset="0"/>
              </a:rPr>
              <a:t>∅, </a:t>
            </a:r>
            <a:r>
              <a:rPr lang="en-US" altLang="en-US"/>
              <a:t>750 mm long</a:t>
            </a:r>
          </a:p>
          <a:p>
            <a:pPr>
              <a:buFontTx/>
              <a:buBlip>
                <a:blip r:embed="rId2"/>
              </a:buBlip>
            </a:pPr>
            <a:r>
              <a:rPr lang="en-GB" altLang="en-US" b="1">
                <a:solidFill>
                  <a:srgbClr val="FF0000"/>
                </a:solidFill>
              </a:rPr>
              <a:t>Monofilament rods </a:t>
            </a:r>
            <a:r>
              <a:rPr lang="en-GB" altLang="en-US"/>
              <a:t>are stacked to form a </a:t>
            </a:r>
            <a:r>
              <a:rPr lang="en-GB" altLang="en-US" b="1">
                <a:solidFill>
                  <a:srgbClr val="FF0000"/>
                </a:solidFill>
              </a:rPr>
              <a:t>multifilament billet</a:t>
            </a:r>
          </a:p>
          <a:p>
            <a:pPr lvl="1">
              <a:buFontTx/>
              <a:buBlip>
                <a:blip r:embed="rId3"/>
              </a:buBlip>
            </a:pPr>
            <a:r>
              <a:rPr lang="en-GB" altLang="en-US"/>
              <a:t>then extruded and drawn down</a:t>
            </a:r>
          </a:p>
          <a:p>
            <a:pPr lvl="1">
              <a:buFontTx/>
              <a:buBlip>
                <a:blip r:embed="rId3"/>
              </a:buBlip>
            </a:pPr>
            <a:r>
              <a:rPr lang="en-GB" altLang="en-US"/>
              <a:t>can be re-stacked: double-stacking process</a:t>
            </a:r>
          </a:p>
          <a:p>
            <a:pPr>
              <a:buFontTx/>
              <a:buBlip>
                <a:blip r:embed="rId2"/>
              </a:buBlip>
            </a:pPr>
            <a:endParaRPr lang="en-US" altLang="en-US"/>
          </a:p>
          <a:p>
            <a:pPr>
              <a:buFontTx/>
              <a:buBlip>
                <a:blip r:embed="rId2"/>
              </a:buBlip>
            </a:pPr>
            <a:endParaRPr lang="en-US" altLang="en-US"/>
          </a:p>
        </p:txBody>
      </p:sp>
      <p:sp>
        <p:nvSpPr>
          <p:cNvPr id="47108" name="Date Placeholder 3">
            <a:extLst>
              <a:ext uri="{FF2B5EF4-FFF2-40B4-BE49-F238E27FC236}">
                <a16:creationId xmlns:a16="http://schemas.microsoft.com/office/drawing/2014/main" id="{69ED2A7D-7823-4E3F-9860-1CCAC7BD6DD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47109" name="Footer Placeholder 4">
            <a:extLst>
              <a:ext uri="{FF2B5EF4-FFF2-40B4-BE49-F238E27FC236}">
                <a16:creationId xmlns:a16="http://schemas.microsoft.com/office/drawing/2014/main" id="{F76D520F-BF95-43A6-A9FA-8B552A43E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altLang="en-US" sz="1000">
                <a:solidFill>
                  <a:schemeClr val="accent1"/>
                </a:solidFill>
              </a:rPr>
              <a:t>Paolo Ferracin</a:t>
            </a:r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47110" name="Picture 5" descr="multi-filament_billet">
            <a:extLst>
              <a:ext uri="{FF2B5EF4-FFF2-40B4-BE49-F238E27FC236}">
                <a16:creationId xmlns:a16="http://schemas.microsoft.com/office/drawing/2014/main" id="{A4924A76-B619-4A15-95FA-9E43742D5C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172"/>
          <a:stretch>
            <a:fillRect/>
          </a:stretch>
        </p:blipFill>
        <p:spPr bwMode="auto">
          <a:xfrm>
            <a:off x="2209800" y="3967163"/>
            <a:ext cx="173355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1" name="Picture 5" descr="ingot">
            <a:extLst>
              <a:ext uri="{FF2B5EF4-FFF2-40B4-BE49-F238E27FC236}">
                <a16:creationId xmlns:a16="http://schemas.microsoft.com/office/drawing/2014/main" id="{26605321-CE8F-412F-AA6E-FE8E9C3122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096"/>
          <a:stretch>
            <a:fillRect/>
          </a:stretch>
        </p:blipFill>
        <p:spPr bwMode="auto">
          <a:xfrm>
            <a:off x="228600" y="3954463"/>
            <a:ext cx="1836738" cy="244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2" name="Picture 8" descr="ssc_wire">
            <a:extLst>
              <a:ext uri="{FF2B5EF4-FFF2-40B4-BE49-F238E27FC236}">
                <a16:creationId xmlns:a16="http://schemas.microsoft.com/office/drawing/2014/main" id="{F4765097-2B81-4F8B-B489-C3A16B78D2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954463"/>
            <a:ext cx="1179513" cy="115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3" name="Picture 6" descr="double_stacking">
            <a:extLst>
              <a:ext uri="{FF2B5EF4-FFF2-40B4-BE49-F238E27FC236}">
                <a16:creationId xmlns:a16="http://schemas.microsoft.com/office/drawing/2014/main" id="{08A49327-AB3C-4DA8-A315-C536649D0C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0" t="2582" r="3899" b="2763"/>
          <a:stretch>
            <a:fillRect/>
          </a:stretch>
        </p:blipFill>
        <p:spPr bwMode="auto">
          <a:xfrm>
            <a:off x="4114800" y="5245100"/>
            <a:ext cx="116522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4" name="Picture 2">
            <a:extLst>
              <a:ext uri="{FF2B5EF4-FFF2-40B4-BE49-F238E27FC236}">
                <a16:creationId xmlns:a16="http://schemas.microsoft.com/office/drawing/2014/main" id="{AB686C54-1CA2-456C-A712-2F645E56BA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120775"/>
            <a:ext cx="3311525" cy="1806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15" name="Picture 3">
            <a:extLst>
              <a:ext uri="{FF2B5EF4-FFF2-40B4-BE49-F238E27FC236}">
                <a16:creationId xmlns:a16="http://schemas.microsoft.com/office/drawing/2014/main" id="{166AAE91-E7F6-4C93-9059-0EC00D5E5D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971800"/>
            <a:ext cx="3311525" cy="16970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16" name="Picture 4">
            <a:extLst>
              <a:ext uri="{FF2B5EF4-FFF2-40B4-BE49-F238E27FC236}">
                <a16:creationId xmlns:a16="http://schemas.microsoft.com/office/drawing/2014/main" id="{15892D0F-A347-4F53-8E6E-2057F5DA51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724400"/>
            <a:ext cx="3311525" cy="173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117" name="Slide Number Placeholder 1">
            <a:extLst>
              <a:ext uri="{FF2B5EF4-FFF2-40B4-BE49-F238E27FC236}">
                <a16:creationId xmlns:a16="http://schemas.microsoft.com/office/drawing/2014/main" id="{CF6CB75A-EB1D-46BA-B125-D269ED535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9406EFF3-7D9E-426E-BADC-07FE0A0E527A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35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>
            <a:extLst>
              <a:ext uri="{FF2B5EF4-FFF2-40B4-BE49-F238E27FC236}">
                <a16:creationId xmlns:a16="http://schemas.microsoft.com/office/drawing/2014/main" id="{A7B80195-7B3D-4C75-ADA1-D0B0EA265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/>
              <a:t>Practical superconductors</a:t>
            </a:r>
            <a:br>
              <a:rPr lang="en-US" altLang="en-US"/>
            </a:br>
            <a:r>
              <a:rPr lang="en-US" altLang="en-US"/>
              <a:t>Fabrication of Nb-Ti multifilament wires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7CF20-E65F-4273-B256-92FA2B2F85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6324600" cy="53340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b="1" dirty="0">
                <a:solidFill>
                  <a:srgbClr val="FF0000"/>
                </a:solidFill>
              </a:rPr>
              <a:t>Copper to superconductor ratio </a:t>
            </a:r>
          </a:p>
          <a:p>
            <a:pPr lvl="1">
              <a:defRPr/>
            </a:pPr>
            <a:r>
              <a:rPr lang="en-US" dirty="0"/>
              <a:t>ensure quench protection without compromising the overall critical current of wire.</a:t>
            </a:r>
          </a:p>
          <a:p>
            <a:pPr>
              <a:defRPr/>
            </a:pPr>
            <a:r>
              <a:rPr lang="en-US" b="1" dirty="0">
                <a:solidFill>
                  <a:srgbClr val="FF0000"/>
                </a:solidFill>
              </a:rPr>
              <a:t>Filament diameter </a:t>
            </a:r>
          </a:p>
          <a:p>
            <a:pPr lvl="1">
              <a:defRPr/>
            </a:pPr>
            <a:r>
              <a:rPr lang="en-US" dirty="0"/>
              <a:t>Minimize flux jumps and persistent currents</a:t>
            </a:r>
          </a:p>
          <a:p>
            <a:pPr lvl="1">
              <a:defRPr/>
            </a:pPr>
            <a:r>
              <a:rPr lang="en-US" dirty="0"/>
              <a:t>Minimizing the wire processing cost</a:t>
            </a:r>
          </a:p>
          <a:p>
            <a:pPr>
              <a:defRPr/>
            </a:pPr>
            <a:r>
              <a:rPr lang="en-US" b="1" dirty="0">
                <a:solidFill>
                  <a:srgbClr val="FF0000"/>
                </a:solidFill>
              </a:rPr>
              <a:t>The inter-filament spacing </a:t>
            </a:r>
          </a:p>
          <a:p>
            <a:pPr lvl="1">
              <a:defRPr/>
            </a:pPr>
            <a:r>
              <a:rPr lang="en-US" dirty="0"/>
              <a:t>small so that the filaments, harder then Cu, support each other during drawing operation</a:t>
            </a:r>
          </a:p>
          <a:p>
            <a:pPr lvl="1">
              <a:defRPr/>
            </a:pPr>
            <a:r>
              <a:rPr lang="en-US" dirty="0"/>
              <a:t>large enough to prevent filament couplings</a:t>
            </a:r>
          </a:p>
          <a:p>
            <a:pPr>
              <a:defRPr/>
            </a:pPr>
            <a:r>
              <a:rPr lang="en-US" dirty="0"/>
              <a:t>Cu </a:t>
            </a:r>
            <a:r>
              <a:rPr lang="en-US" b="1" dirty="0">
                <a:solidFill>
                  <a:srgbClr val="FF0000"/>
                </a:solidFill>
              </a:rPr>
              <a:t>core </a:t>
            </a:r>
            <a:r>
              <a:rPr lang="en-US" dirty="0"/>
              <a:t>and </a:t>
            </a:r>
            <a:r>
              <a:rPr lang="en-US" b="1" dirty="0">
                <a:solidFill>
                  <a:srgbClr val="FF0000"/>
                </a:solidFill>
              </a:rPr>
              <a:t>sheath</a:t>
            </a:r>
            <a:r>
              <a:rPr lang="en-US" dirty="0"/>
              <a:t> to reduce cable degradation</a:t>
            </a:r>
          </a:p>
          <a:p>
            <a:pPr>
              <a:defRPr/>
            </a:pPr>
            <a:r>
              <a:rPr lang="en-US" dirty="0"/>
              <a:t>Main manufacturing issue: </a:t>
            </a:r>
            <a:r>
              <a:rPr lang="en-US" b="1" dirty="0">
                <a:solidFill>
                  <a:srgbClr val="FF0000"/>
                </a:solidFill>
              </a:rPr>
              <a:t>piece length</a:t>
            </a:r>
          </a:p>
          <a:p>
            <a:pPr lvl="1">
              <a:defRPr/>
            </a:pPr>
            <a:r>
              <a:rPr lang="en-US" dirty="0"/>
              <a:t>It is preferable to wind coils with single-piece wire (to avoid welding)</a:t>
            </a:r>
          </a:p>
          <a:p>
            <a:pPr lvl="2">
              <a:defRPr/>
            </a:pPr>
            <a:r>
              <a:rPr lang="en-US" dirty="0"/>
              <a:t>LHC required piece length longer than 1 km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8132" name="Date Placeholder 3">
            <a:extLst>
              <a:ext uri="{FF2B5EF4-FFF2-40B4-BE49-F238E27FC236}">
                <a16:creationId xmlns:a16="http://schemas.microsoft.com/office/drawing/2014/main" id="{6FF0A41A-4764-46E2-99BF-41197147C55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48133" name="Footer Placeholder 4">
            <a:extLst>
              <a:ext uri="{FF2B5EF4-FFF2-40B4-BE49-F238E27FC236}">
                <a16:creationId xmlns:a16="http://schemas.microsoft.com/office/drawing/2014/main" id="{9DA5CDF2-62BE-40E0-8BD7-68AD53AE3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Paolo Ferracin</a:t>
            </a:r>
          </a:p>
        </p:txBody>
      </p:sp>
      <p:pic>
        <p:nvPicPr>
          <p:cNvPr id="48134" name="Picture 8" descr="ssc_wire">
            <a:extLst>
              <a:ext uri="{FF2B5EF4-FFF2-40B4-BE49-F238E27FC236}">
                <a16:creationId xmlns:a16="http://schemas.microsoft.com/office/drawing/2014/main" id="{B7C063AC-E131-4C25-856B-A1D9C460C0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438" y="1143000"/>
            <a:ext cx="2519362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5" name="Picture 6" descr="double_stacking">
            <a:extLst>
              <a:ext uri="{FF2B5EF4-FFF2-40B4-BE49-F238E27FC236}">
                <a16:creationId xmlns:a16="http://schemas.microsoft.com/office/drawing/2014/main" id="{D06D5ACE-AB41-4820-9F09-693D6A19E0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0" t="2582" r="3899" b="2763"/>
          <a:stretch>
            <a:fillRect/>
          </a:stretch>
        </p:blipFill>
        <p:spPr bwMode="auto">
          <a:xfrm>
            <a:off x="6548438" y="3733800"/>
            <a:ext cx="2519362" cy="249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6" name="Slide Number Placeholder 1">
            <a:extLst>
              <a:ext uri="{FF2B5EF4-FFF2-40B4-BE49-F238E27FC236}">
                <a16:creationId xmlns:a16="http://schemas.microsoft.com/office/drawing/2014/main" id="{A890988E-D725-4F07-B41D-94C3A4FDC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1F8A40A7-0C7F-4077-9C07-A828C30861C8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36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>
            <a:extLst>
              <a:ext uri="{FF2B5EF4-FFF2-40B4-BE49-F238E27FC236}">
                <a16:creationId xmlns:a16="http://schemas.microsoft.com/office/drawing/2014/main" id="{401F7893-99C5-49D0-9BBA-C92E80A88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/>
              <a:t>Practical superconductors</a:t>
            </a:r>
            <a:br>
              <a:rPr lang="en-US" altLang="en-US"/>
            </a:br>
            <a:r>
              <a:rPr lang="en-US" altLang="en-US"/>
              <a:t>Fabrication of Nb</a:t>
            </a:r>
            <a:r>
              <a:rPr lang="en-US" altLang="en-US" baseline="-25000"/>
              <a:t>3</a:t>
            </a:r>
            <a:r>
              <a:rPr lang="en-US" altLang="en-US"/>
              <a:t>Sn multifilament wires</a:t>
            </a:r>
          </a:p>
        </p:txBody>
      </p:sp>
      <p:sp>
        <p:nvSpPr>
          <p:cNvPr id="49155" name="Content Placeholder 2">
            <a:extLst>
              <a:ext uri="{FF2B5EF4-FFF2-40B4-BE49-F238E27FC236}">
                <a16:creationId xmlns:a16="http://schemas.microsoft.com/office/drawing/2014/main" id="{4D2A99FE-CDD9-4B82-990E-6F4B4DC153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3200400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altLang="en-US" b="1">
                <a:solidFill>
                  <a:srgbClr val="FF0000"/>
                </a:solidFill>
              </a:rPr>
              <a:t>Internal tin process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A tin core is surrounded by Nb rods embedded in Cu (Rod Restack Process, RRP) or by layers of Nb and Cu (Modify Jelly Roll, MJR).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Each sub-element has a diffusion barrier.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Advantage: no annealing steps and not limited amount of Sn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Disadvantage: small filament spacing results in large effective filament size (100 µm) and large magnetization effect and instability.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Non-Cu </a:t>
            </a:r>
            <a:r>
              <a:rPr lang="en-US" altLang="en-US" i="1"/>
              <a:t>J</a:t>
            </a:r>
            <a:r>
              <a:rPr lang="en-US" altLang="en-US" i="1" baseline="-25000"/>
              <a:t>C</a:t>
            </a:r>
            <a:r>
              <a:rPr lang="en-US" altLang="en-US"/>
              <a:t> up to 3000 A/mm</a:t>
            </a:r>
            <a:r>
              <a:rPr lang="en-US" altLang="en-US" baseline="30000"/>
              <a:t>2</a:t>
            </a:r>
            <a:r>
              <a:rPr lang="en-US" altLang="en-US"/>
              <a:t> at 4.2 K and 12 T.</a:t>
            </a:r>
          </a:p>
          <a:p>
            <a:pPr>
              <a:buFontTx/>
              <a:buBlip>
                <a:blip r:embed="rId2"/>
              </a:buBlip>
            </a:pPr>
            <a:endParaRPr lang="en-US" altLang="en-US"/>
          </a:p>
        </p:txBody>
      </p:sp>
      <p:sp>
        <p:nvSpPr>
          <p:cNvPr id="49156" name="Date Placeholder 3">
            <a:extLst>
              <a:ext uri="{FF2B5EF4-FFF2-40B4-BE49-F238E27FC236}">
                <a16:creationId xmlns:a16="http://schemas.microsoft.com/office/drawing/2014/main" id="{D3CC7A4E-C817-4A56-ADB0-4261E5216E9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49157" name="Footer Placeholder 4">
            <a:extLst>
              <a:ext uri="{FF2B5EF4-FFF2-40B4-BE49-F238E27FC236}">
                <a16:creationId xmlns:a16="http://schemas.microsoft.com/office/drawing/2014/main" id="{AA15E611-4278-4A0E-A5C4-3F12359C5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Paolo Ferracin</a:t>
            </a:r>
          </a:p>
        </p:txBody>
      </p:sp>
      <p:pic>
        <p:nvPicPr>
          <p:cNvPr id="49158" name="Picture 5" descr="Nb3Sn">
            <a:extLst>
              <a:ext uri="{FF2B5EF4-FFF2-40B4-BE49-F238E27FC236}">
                <a16:creationId xmlns:a16="http://schemas.microsoft.com/office/drawing/2014/main" id="{CF7646E1-318D-4F87-8324-A1F6D37AE8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78" b="41132"/>
          <a:stretch>
            <a:fillRect/>
          </a:stretch>
        </p:blipFill>
        <p:spPr bwMode="auto">
          <a:xfrm>
            <a:off x="225425" y="4357688"/>
            <a:ext cx="8693150" cy="221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9" name="Text Box 7">
            <a:extLst>
              <a:ext uri="{FF2B5EF4-FFF2-40B4-BE49-F238E27FC236}">
                <a16:creationId xmlns:a16="http://schemas.microsoft.com/office/drawing/2014/main" id="{B7E89808-1451-41C2-A6D8-9B63DEE9BA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4219575"/>
            <a:ext cx="1447800" cy="276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>
                <a:solidFill>
                  <a:schemeClr val="tx1"/>
                </a:solidFill>
                <a:ea typeface="ＭＳ Ｐゴシック" panose="020B0600070205080204" pitchFamily="34" charset="-128"/>
              </a:rPr>
              <a:t>by A. Godeke</a:t>
            </a:r>
          </a:p>
        </p:txBody>
      </p:sp>
      <p:sp>
        <p:nvSpPr>
          <p:cNvPr id="49160" name="Slide Number Placeholder 1">
            <a:extLst>
              <a:ext uri="{FF2B5EF4-FFF2-40B4-BE49-F238E27FC236}">
                <a16:creationId xmlns:a16="http://schemas.microsoft.com/office/drawing/2014/main" id="{27213C7E-F2C7-46F6-B9A5-16140513C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40D0555F-5D83-44E3-B808-C579994059CE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37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>
            <a:extLst>
              <a:ext uri="{FF2B5EF4-FFF2-40B4-BE49-F238E27FC236}">
                <a16:creationId xmlns:a16="http://schemas.microsoft.com/office/drawing/2014/main" id="{C52CA920-28D7-4DED-A15F-7040EB513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/>
              <a:t>Practical superconductors</a:t>
            </a:r>
            <a:br>
              <a:rPr lang="en-US" altLang="en-US"/>
            </a:br>
            <a:r>
              <a:rPr lang="en-US" altLang="en-US"/>
              <a:t>Fabrication of Nb</a:t>
            </a:r>
            <a:r>
              <a:rPr lang="en-US" altLang="en-US" baseline="-25000"/>
              <a:t>3</a:t>
            </a:r>
            <a:r>
              <a:rPr lang="en-US" altLang="en-US"/>
              <a:t>Sn multifilament wires</a:t>
            </a:r>
          </a:p>
        </p:txBody>
      </p:sp>
      <p:sp>
        <p:nvSpPr>
          <p:cNvPr id="50179" name="Content Placeholder 2">
            <a:extLst>
              <a:ext uri="{FF2B5EF4-FFF2-40B4-BE49-F238E27FC236}">
                <a16:creationId xmlns:a16="http://schemas.microsoft.com/office/drawing/2014/main" id="{F2FEA8A4-9D5B-4FBE-80B6-FDBD11DAC1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2895600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altLang="en-US" b="1">
                <a:solidFill>
                  <a:srgbClr val="FF0000"/>
                </a:solidFill>
              </a:rPr>
              <a:t>Powder in tube (PIT) process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NbSn</a:t>
            </a:r>
            <a:r>
              <a:rPr lang="en-US" altLang="en-US" baseline="-25000"/>
              <a:t>2</a:t>
            </a:r>
            <a:r>
              <a:rPr lang="en-US" altLang="en-US"/>
              <a:t> powder is inserted in a Nb tube, put into a copper tube.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The un-reacted external part of the Nb tube is the barrier.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Advantage: small filament size (30 µm) and short heat treatment (proximity of tin to Nb).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Disadvantage: fabrication cost.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Non-Cu </a:t>
            </a:r>
            <a:r>
              <a:rPr lang="en-US" altLang="en-US" i="1"/>
              <a:t>J</a:t>
            </a:r>
            <a:r>
              <a:rPr lang="en-US" altLang="en-US" i="1" baseline="-25000"/>
              <a:t>C</a:t>
            </a:r>
            <a:r>
              <a:rPr lang="en-US" altLang="en-US"/>
              <a:t> up to 2300 A/mm</a:t>
            </a:r>
            <a:r>
              <a:rPr lang="en-US" altLang="en-US" baseline="30000"/>
              <a:t>2</a:t>
            </a:r>
            <a:r>
              <a:rPr lang="en-US" altLang="en-US"/>
              <a:t> at 4.2 K and 12 T.</a:t>
            </a:r>
          </a:p>
          <a:p>
            <a:pPr>
              <a:buFontTx/>
              <a:buBlip>
                <a:blip r:embed="rId2"/>
              </a:buBlip>
            </a:pPr>
            <a:endParaRPr lang="en-US" altLang="en-US"/>
          </a:p>
        </p:txBody>
      </p:sp>
      <p:sp>
        <p:nvSpPr>
          <p:cNvPr id="50180" name="Date Placeholder 3">
            <a:extLst>
              <a:ext uri="{FF2B5EF4-FFF2-40B4-BE49-F238E27FC236}">
                <a16:creationId xmlns:a16="http://schemas.microsoft.com/office/drawing/2014/main" id="{E17B6E8B-8B30-4FA0-991E-8CDC045C267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50181" name="Footer Placeholder 4">
            <a:extLst>
              <a:ext uri="{FF2B5EF4-FFF2-40B4-BE49-F238E27FC236}">
                <a16:creationId xmlns:a16="http://schemas.microsoft.com/office/drawing/2014/main" id="{BCF7F0D4-C0EF-4D4F-B9B6-065344300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Paolo Ferracin</a:t>
            </a:r>
          </a:p>
        </p:txBody>
      </p:sp>
      <p:pic>
        <p:nvPicPr>
          <p:cNvPr id="50182" name="Picture 5" descr="Nb3Sn">
            <a:extLst>
              <a:ext uri="{FF2B5EF4-FFF2-40B4-BE49-F238E27FC236}">
                <a16:creationId xmlns:a16="http://schemas.microsoft.com/office/drawing/2014/main" id="{1402F402-40AE-43FF-9258-B80D057F3E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110" b="6932"/>
          <a:stretch>
            <a:fillRect/>
          </a:stretch>
        </p:blipFill>
        <p:spPr bwMode="auto">
          <a:xfrm>
            <a:off x="254000" y="4192588"/>
            <a:ext cx="8683625" cy="226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3" name="Text Box 6">
            <a:extLst>
              <a:ext uri="{FF2B5EF4-FFF2-40B4-BE49-F238E27FC236}">
                <a16:creationId xmlns:a16="http://schemas.microsoft.com/office/drawing/2014/main" id="{48EA58C3-6771-40CF-BFB6-AFF5977CB9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88275" y="4025900"/>
            <a:ext cx="1081088" cy="2444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 altLang="en-US" sz="1000" b="1">
                <a:solidFill>
                  <a:schemeClr val="tx1"/>
                </a:solidFill>
                <a:latin typeface="Arial" panose="020B0604020202020204" pitchFamily="34" charset="0"/>
              </a:rPr>
              <a:t>A. Godeke, [2].</a:t>
            </a:r>
          </a:p>
        </p:txBody>
      </p:sp>
      <p:sp>
        <p:nvSpPr>
          <p:cNvPr id="50184" name="Text Box 7">
            <a:extLst>
              <a:ext uri="{FF2B5EF4-FFF2-40B4-BE49-F238E27FC236}">
                <a16:creationId xmlns:a16="http://schemas.microsoft.com/office/drawing/2014/main" id="{EA4DF576-D6F5-4087-A362-581A2D7278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6013" y="3962400"/>
            <a:ext cx="1447800" cy="276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>
                <a:solidFill>
                  <a:schemeClr val="tx1"/>
                </a:solidFill>
                <a:ea typeface="ＭＳ Ｐゴシック" panose="020B0600070205080204" pitchFamily="34" charset="-128"/>
              </a:rPr>
              <a:t>by A. Godeke</a:t>
            </a:r>
          </a:p>
        </p:txBody>
      </p:sp>
      <p:sp>
        <p:nvSpPr>
          <p:cNvPr id="50185" name="Slide Number Placeholder 1">
            <a:extLst>
              <a:ext uri="{FF2B5EF4-FFF2-40B4-BE49-F238E27FC236}">
                <a16:creationId xmlns:a16="http://schemas.microsoft.com/office/drawing/2014/main" id="{1C61110A-FC58-4408-8804-62C961FA2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376A35A5-01E2-4E32-AF69-F7B3740D6269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38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>
            <a:extLst>
              <a:ext uri="{FF2B5EF4-FFF2-40B4-BE49-F238E27FC236}">
                <a16:creationId xmlns:a16="http://schemas.microsoft.com/office/drawing/2014/main" id="{202A1E0D-92A3-4DE0-B6EC-1F770025A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/>
              <a:t>Practical superconductors</a:t>
            </a:r>
            <a:br>
              <a:rPr lang="en-US" altLang="en-US"/>
            </a:br>
            <a:r>
              <a:rPr lang="en-US" altLang="en-US"/>
              <a:t>Fabrication of Nb</a:t>
            </a:r>
            <a:r>
              <a:rPr lang="en-US" altLang="en-US" baseline="-25000"/>
              <a:t>3</a:t>
            </a:r>
            <a:r>
              <a:rPr lang="en-US" altLang="en-US"/>
              <a:t>Sn multifilament wires</a:t>
            </a:r>
          </a:p>
        </p:txBody>
      </p:sp>
      <p:sp>
        <p:nvSpPr>
          <p:cNvPr id="51203" name="Content Placeholder 2">
            <a:extLst>
              <a:ext uri="{FF2B5EF4-FFF2-40B4-BE49-F238E27FC236}">
                <a16:creationId xmlns:a16="http://schemas.microsoft.com/office/drawing/2014/main" id="{679A86AB-230D-4FFD-9D55-90BD4D05CF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altLang="en-US"/>
              <a:t>Reaction of a PIT wire</a:t>
            </a:r>
          </a:p>
          <a:p>
            <a:pPr>
              <a:buFontTx/>
              <a:buNone/>
            </a:pPr>
            <a:endParaRPr lang="en-US" altLang="en-US"/>
          </a:p>
        </p:txBody>
      </p:sp>
      <p:sp>
        <p:nvSpPr>
          <p:cNvPr id="51204" name="Date Placeholder 3">
            <a:extLst>
              <a:ext uri="{FF2B5EF4-FFF2-40B4-BE49-F238E27FC236}">
                <a16:creationId xmlns:a16="http://schemas.microsoft.com/office/drawing/2014/main" id="{D1A818D2-F98B-48FA-8054-FB82B586241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51205" name="Footer Placeholder 4">
            <a:extLst>
              <a:ext uri="{FF2B5EF4-FFF2-40B4-BE49-F238E27FC236}">
                <a16:creationId xmlns:a16="http://schemas.microsoft.com/office/drawing/2014/main" id="{A6518111-F57D-4F8C-8DAD-07A5E712C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Paolo Ferracin</a:t>
            </a:r>
          </a:p>
        </p:txBody>
      </p:sp>
      <p:pic>
        <p:nvPicPr>
          <p:cNvPr id="51206" name="Picture 5" descr="B34 copy">
            <a:extLst>
              <a:ext uri="{FF2B5EF4-FFF2-40B4-BE49-F238E27FC236}">
                <a16:creationId xmlns:a16="http://schemas.microsoft.com/office/drawing/2014/main" id="{A1604AC8-C2DF-4372-8D31-F6A6A571B1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213" y="1676400"/>
            <a:ext cx="7199312" cy="465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7" name="Text Box 7">
            <a:extLst>
              <a:ext uri="{FF2B5EF4-FFF2-40B4-BE49-F238E27FC236}">
                <a16:creationId xmlns:a16="http://schemas.microsoft.com/office/drawing/2014/main" id="{A01F00E1-9C70-4D50-9BB8-3F398969AA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9725" y="1357313"/>
            <a:ext cx="1447800" cy="276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>
                <a:solidFill>
                  <a:schemeClr val="tx1"/>
                </a:solidFill>
                <a:ea typeface="ＭＳ Ｐゴシック" panose="020B0600070205080204" pitchFamily="34" charset="-128"/>
              </a:rPr>
              <a:t>by A. Godeke</a:t>
            </a:r>
          </a:p>
        </p:txBody>
      </p:sp>
      <p:sp>
        <p:nvSpPr>
          <p:cNvPr id="51208" name="Slide Number Placeholder 1">
            <a:extLst>
              <a:ext uri="{FF2B5EF4-FFF2-40B4-BE49-F238E27FC236}">
                <a16:creationId xmlns:a16="http://schemas.microsoft.com/office/drawing/2014/main" id="{7E68618B-6764-46FE-B136-3AE57ABE4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24584496-1E54-432F-9BE1-E1F162DB185D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39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10957271-A059-4C27-B3E2-26CFF5CFF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4E783-F1EB-4172-B67F-E19E06F93E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GB" b="1" dirty="0">
                <a:solidFill>
                  <a:schemeClr val="accent1"/>
                </a:solidFill>
              </a:rPr>
              <a:t>Section I</a:t>
            </a:r>
          </a:p>
          <a:p>
            <a:pPr lvl="1">
              <a:defRPr/>
            </a:pPr>
            <a:r>
              <a:rPr lang="en-GB" dirty="0"/>
              <a:t>Particle accelerators and magnets</a:t>
            </a:r>
          </a:p>
          <a:p>
            <a:pPr lvl="1">
              <a:defRPr/>
            </a:pPr>
            <a:r>
              <a:rPr lang="en-GB" dirty="0"/>
              <a:t>Superconductivity and practical superconductors</a:t>
            </a:r>
          </a:p>
          <a:p>
            <a:pPr>
              <a:defRPr/>
            </a:pPr>
            <a:endParaRPr lang="en-GB" dirty="0"/>
          </a:p>
          <a:p>
            <a:pPr>
              <a:defRPr/>
            </a:pPr>
            <a:r>
              <a:rPr lang="en-GB" b="1" dirty="0">
                <a:solidFill>
                  <a:schemeClr val="accent1"/>
                </a:solidFill>
              </a:rPr>
              <a:t>Section II</a:t>
            </a:r>
          </a:p>
          <a:p>
            <a:pPr lvl="1">
              <a:defRPr/>
            </a:pPr>
            <a:r>
              <a:rPr lang="en-GB" dirty="0"/>
              <a:t>Magnetic design</a:t>
            </a:r>
          </a:p>
          <a:p>
            <a:pPr>
              <a:defRPr/>
            </a:pPr>
            <a:endParaRPr lang="en-GB" dirty="0"/>
          </a:p>
          <a:p>
            <a:pPr>
              <a:defRPr/>
            </a:pPr>
            <a:r>
              <a:rPr lang="en-GB" b="1" dirty="0">
                <a:solidFill>
                  <a:schemeClr val="accent1"/>
                </a:solidFill>
              </a:rPr>
              <a:t>Section III</a:t>
            </a:r>
          </a:p>
          <a:p>
            <a:pPr lvl="1">
              <a:defRPr/>
            </a:pPr>
            <a:r>
              <a:rPr lang="en-GB" dirty="0"/>
              <a:t>Coil fabrication</a:t>
            </a:r>
          </a:p>
          <a:p>
            <a:pPr lvl="1">
              <a:defRPr/>
            </a:pPr>
            <a:r>
              <a:rPr lang="en-GB" dirty="0"/>
              <a:t>Forces, stress, pre-stress</a:t>
            </a:r>
          </a:p>
          <a:p>
            <a:pPr lvl="1">
              <a:defRPr/>
            </a:pPr>
            <a:r>
              <a:rPr lang="en-GB" dirty="0"/>
              <a:t>Support structures </a:t>
            </a:r>
          </a:p>
          <a:p>
            <a:pPr>
              <a:defRPr/>
            </a:pPr>
            <a:endParaRPr lang="en-GB" dirty="0"/>
          </a:p>
          <a:p>
            <a:pPr>
              <a:defRPr/>
            </a:pPr>
            <a:r>
              <a:rPr lang="en-GB" b="1" dirty="0">
                <a:solidFill>
                  <a:schemeClr val="accent1"/>
                </a:solidFill>
              </a:rPr>
              <a:t>Section IV</a:t>
            </a:r>
          </a:p>
          <a:p>
            <a:pPr lvl="1">
              <a:defRPr/>
            </a:pPr>
            <a:r>
              <a:rPr lang="en-GB" dirty="0"/>
              <a:t>Quench, protection, training</a:t>
            </a:r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</p:txBody>
      </p:sp>
      <p:sp>
        <p:nvSpPr>
          <p:cNvPr id="15364" name="Date Placeholder 3">
            <a:extLst>
              <a:ext uri="{FF2B5EF4-FFF2-40B4-BE49-F238E27FC236}">
                <a16:creationId xmlns:a16="http://schemas.microsoft.com/office/drawing/2014/main" id="{3F1CFB0F-6C36-4DAF-922A-8C49A7C78DD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  <a:endParaRPr lang="en-US" altLang="en-US" sz="1000" dirty="0">
              <a:solidFill>
                <a:schemeClr val="accent1"/>
              </a:solidFill>
            </a:endParaRPr>
          </a:p>
        </p:txBody>
      </p:sp>
      <p:sp>
        <p:nvSpPr>
          <p:cNvPr id="15365" name="Footer Placeholder 4">
            <a:extLst>
              <a:ext uri="{FF2B5EF4-FFF2-40B4-BE49-F238E27FC236}">
                <a16:creationId xmlns:a16="http://schemas.microsoft.com/office/drawing/2014/main" id="{A4CA9E54-E589-4DD6-819F-832FA7685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altLang="en-US" sz="1000">
                <a:solidFill>
                  <a:schemeClr val="accent1"/>
                </a:solidFill>
              </a:rPr>
              <a:t>Paolo Ferracin</a:t>
            </a:r>
            <a:endParaRPr lang="en-US" altLang="en-US" sz="1000">
              <a:solidFill>
                <a:schemeClr val="accent1"/>
              </a:solidFill>
            </a:endParaRPr>
          </a:p>
        </p:txBody>
      </p:sp>
      <p:sp>
        <p:nvSpPr>
          <p:cNvPr id="15366" name="Slide Number Placeholder 1">
            <a:extLst>
              <a:ext uri="{FF2B5EF4-FFF2-40B4-BE49-F238E27FC236}">
                <a16:creationId xmlns:a16="http://schemas.microsoft.com/office/drawing/2014/main" id="{E2CE383C-68F3-45F4-97EF-440DDDB6A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160B33AD-AEC2-4BF6-A33A-3778047AB600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4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>
            <a:extLst>
              <a:ext uri="{FF2B5EF4-FFF2-40B4-BE49-F238E27FC236}">
                <a16:creationId xmlns:a16="http://schemas.microsoft.com/office/drawing/2014/main" id="{632ACEDD-8BE5-4B76-A094-44C8E9C85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/>
              <a:t>Practical superconductors</a:t>
            </a:r>
            <a:br>
              <a:rPr lang="en-US" altLang="en-US"/>
            </a:br>
            <a:r>
              <a:rPr lang="en-US" altLang="en-US"/>
              <a:t>Multi-strand cables motivations</a:t>
            </a:r>
          </a:p>
        </p:txBody>
      </p:sp>
      <p:sp>
        <p:nvSpPr>
          <p:cNvPr id="52227" name="Content Placeholder 2">
            <a:extLst>
              <a:ext uri="{FF2B5EF4-FFF2-40B4-BE49-F238E27FC236}">
                <a16:creationId xmlns:a16="http://schemas.microsoft.com/office/drawing/2014/main" id="{B8D939BD-2308-4F44-9169-AAA8A45D10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5888038" cy="5334000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altLang="en-US"/>
              <a:t>Most of the superconducting coils for particle accelerators wound from a multi-strand cable (</a:t>
            </a:r>
            <a:r>
              <a:rPr lang="en-US" altLang="en-US" b="1">
                <a:solidFill>
                  <a:srgbClr val="FF0000"/>
                </a:solidFill>
              </a:rPr>
              <a:t>Rutherford cable</a:t>
            </a:r>
            <a:r>
              <a:rPr lang="en-US" altLang="en-US"/>
              <a:t>)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Reduction of strand </a:t>
            </a:r>
            <a:r>
              <a:rPr lang="en-US" altLang="en-US" b="1">
                <a:solidFill>
                  <a:srgbClr val="FF0000"/>
                </a:solidFill>
              </a:rPr>
              <a:t>piece length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reduction of </a:t>
            </a:r>
            <a:r>
              <a:rPr lang="en-US" altLang="en-US" b="1">
                <a:solidFill>
                  <a:srgbClr val="FF0000"/>
                </a:solidFill>
              </a:rPr>
              <a:t>number of turns</a:t>
            </a:r>
          </a:p>
          <a:p>
            <a:pPr lvl="2">
              <a:buFontTx/>
              <a:buBlip>
                <a:blip r:embed="rId4"/>
              </a:buBlip>
            </a:pPr>
            <a:r>
              <a:rPr lang="en-US" altLang="en-US"/>
              <a:t>easy winding</a:t>
            </a:r>
          </a:p>
          <a:p>
            <a:pPr lvl="2">
              <a:buFontTx/>
              <a:buBlip>
                <a:blip r:embed="rId4"/>
              </a:buBlip>
            </a:pPr>
            <a:r>
              <a:rPr lang="en-US" altLang="en-US"/>
              <a:t>smaller coil inductance</a:t>
            </a:r>
          </a:p>
          <a:p>
            <a:pPr lvl="3">
              <a:buFontTx/>
              <a:buBlip>
                <a:blip r:embed="rId5"/>
              </a:buBlip>
            </a:pPr>
            <a:r>
              <a:rPr lang="en-US" altLang="en-US"/>
              <a:t>less V for power supply during ramp-up;</a:t>
            </a:r>
          </a:p>
          <a:p>
            <a:pPr lvl="3">
              <a:buFontTx/>
              <a:buBlip>
                <a:blip r:embed="rId5"/>
              </a:buBlip>
            </a:pPr>
            <a:r>
              <a:rPr lang="en-US" altLang="en-US"/>
              <a:t>after a quench, faster discharge and V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 b="1">
                <a:solidFill>
                  <a:srgbClr val="FF0000"/>
                </a:solidFill>
              </a:rPr>
              <a:t>current redistribution </a:t>
            </a:r>
            <a:r>
              <a:rPr lang="en-US" altLang="en-US"/>
              <a:t>in case of a defect or a quench in one strand</a:t>
            </a:r>
          </a:p>
          <a:p>
            <a:pPr>
              <a:buFontTx/>
              <a:buBlip>
                <a:blip r:embed="rId2"/>
              </a:buBlip>
            </a:pPr>
            <a:r>
              <a:rPr lang="en-US" altLang="en-US"/>
              <a:t>The strands are </a:t>
            </a:r>
            <a:r>
              <a:rPr lang="en-US" altLang="en-US" b="1">
                <a:solidFill>
                  <a:srgbClr val="FF0000"/>
                </a:solidFill>
              </a:rPr>
              <a:t>twisted</a:t>
            </a:r>
            <a:r>
              <a:rPr lang="en-US" altLang="en-US"/>
              <a:t> to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Reduce </a:t>
            </a:r>
            <a:r>
              <a:rPr lang="en-US" altLang="en-US" b="1">
                <a:solidFill>
                  <a:srgbClr val="FF0000"/>
                </a:solidFill>
              </a:rPr>
              <a:t>inter-strand coupling currents</a:t>
            </a:r>
          </a:p>
          <a:p>
            <a:pPr lvl="2">
              <a:buFontTx/>
              <a:buBlip>
                <a:blip r:embed="rId4"/>
              </a:buBlip>
            </a:pPr>
            <a:r>
              <a:rPr lang="en-US" altLang="en-US"/>
              <a:t>Losses and field distortions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Provide more </a:t>
            </a:r>
            <a:r>
              <a:rPr lang="en-US" altLang="en-US" b="1">
                <a:solidFill>
                  <a:srgbClr val="FF0000"/>
                </a:solidFill>
              </a:rPr>
              <a:t>mechanical stability</a:t>
            </a:r>
          </a:p>
          <a:p>
            <a:pPr>
              <a:buFontTx/>
              <a:buBlip>
                <a:blip r:embed="rId2"/>
              </a:buBlip>
            </a:pPr>
            <a:endParaRPr lang="en-US" altLang="en-US"/>
          </a:p>
        </p:txBody>
      </p:sp>
      <p:sp>
        <p:nvSpPr>
          <p:cNvPr id="52228" name="Date Placeholder 3">
            <a:extLst>
              <a:ext uri="{FF2B5EF4-FFF2-40B4-BE49-F238E27FC236}">
                <a16:creationId xmlns:a16="http://schemas.microsoft.com/office/drawing/2014/main" id="{8B7E2ACF-CEAD-49C9-BA25-727FEC6880E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52229" name="Footer Placeholder 4">
            <a:extLst>
              <a:ext uri="{FF2B5EF4-FFF2-40B4-BE49-F238E27FC236}">
                <a16:creationId xmlns:a16="http://schemas.microsoft.com/office/drawing/2014/main" id="{C5B5A3EC-ED0F-4471-833E-140BDDB0C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Paolo Ferracin</a:t>
            </a:r>
          </a:p>
        </p:txBody>
      </p:sp>
      <p:pic>
        <p:nvPicPr>
          <p:cNvPr id="52230" name="Picture 4" descr="DSCN0720">
            <a:extLst>
              <a:ext uri="{FF2B5EF4-FFF2-40B4-BE49-F238E27FC236}">
                <a16:creationId xmlns:a16="http://schemas.microsoft.com/office/drawing/2014/main" id="{48E81EB2-4BF9-49F7-9307-D6DD50A254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5" t="6624" b="22334"/>
          <a:stretch>
            <a:fillRect/>
          </a:stretch>
        </p:blipFill>
        <p:spPr bwMode="auto">
          <a:xfrm>
            <a:off x="6367463" y="3414713"/>
            <a:ext cx="2700337" cy="153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1" name="Picture 6">
            <a:extLst>
              <a:ext uri="{FF2B5EF4-FFF2-40B4-BE49-F238E27FC236}">
                <a16:creationId xmlns:a16="http://schemas.microsoft.com/office/drawing/2014/main" id="{3BB06DCC-19A0-4B53-AACA-D14791D768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463" y="5029200"/>
            <a:ext cx="2700337" cy="1171575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232" name="Text Box 7">
            <a:extLst>
              <a:ext uri="{FF2B5EF4-FFF2-40B4-BE49-F238E27FC236}">
                <a16:creationId xmlns:a16="http://schemas.microsoft.com/office/drawing/2014/main" id="{D4BF2CBB-8C4A-4908-8363-06DAF415E7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0" y="6280150"/>
            <a:ext cx="1447800" cy="276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>
                <a:solidFill>
                  <a:schemeClr val="tx1"/>
                </a:solidFill>
                <a:ea typeface="ＭＳ Ｐゴシック" panose="020B0600070205080204" pitchFamily="34" charset="-128"/>
              </a:rPr>
              <a:t>by M. Wilson</a:t>
            </a:r>
          </a:p>
        </p:txBody>
      </p:sp>
      <p:pic>
        <p:nvPicPr>
          <p:cNvPr id="52233" name="Picture 25">
            <a:extLst>
              <a:ext uri="{FF2B5EF4-FFF2-40B4-BE49-F238E27FC236}">
                <a16:creationId xmlns:a16="http://schemas.microsoft.com/office/drawing/2014/main" id="{2D342AB6-BEFE-4198-A0EE-12E9AA0DC0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40" t="39137" r="53607" b="28043"/>
          <a:stretch>
            <a:fillRect/>
          </a:stretch>
        </p:blipFill>
        <p:spPr bwMode="auto">
          <a:xfrm>
            <a:off x="6367463" y="1282700"/>
            <a:ext cx="2700337" cy="207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234" name="Slide Number Placeholder 1">
            <a:extLst>
              <a:ext uri="{FF2B5EF4-FFF2-40B4-BE49-F238E27FC236}">
                <a16:creationId xmlns:a16="http://schemas.microsoft.com/office/drawing/2014/main" id="{2265F93C-8FB9-4C70-894D-DB04B80E7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3637995C-C830-4F87-BF39-3514C910A85F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40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>
            <a:extLst>
              <a:ext uri="{FF2B5EF4-FFF2-40B4-BE49-F238E27FC236}">
                <a16:creationId xmlns:a16="http://schemas.microsoft.com/office/drawing/2014/main" id="{91A002AA-06D4-4074-94D4-F31A6D527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/>
              <a:t>Practical superconductors</a:t>
            </a:r>
            <a:br>
              <a:rPr lang="en-US" altLang="en-US"/>
            </a:br>
            <a:r>
              <a:rPr lang="en-US" altLang="en-US"/>
              <a:t>Multi-strand cables motivations</a:t>
            </a:r>
          </a:p>
        </p:txBody>
      </p:sp>
      <p:sp>
        <p:nvSpPr>
          <p:cNvPr id="50179" name="Content Placeholder 2">
            <a:extLst>
              <a:ext uri="{FF2B5EF4-FFF2-40B4-BE49-F238E27FC236}">
                <a16:creationId xmlns:a16="http://schemas.microsoft.com/office/drawing/2014/main" id="{AA3DE607-4D41-447B-8F1C-6A33009942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6934200" cy="2162175"/>
          </a:xfrm>
        </p:spPr>
        <p:txBody>
          <a:bodyPr>
            <a:normAutofit fontScale="92500"/>
          </a:bodyPr>
          <a:lstStyle/>
          <a:p>
            <a:pPr>
              <a:buFontTx/>
              <a:buBlip>
                <a:blip r:embed="rId2"/>
              </a:buBlip>
              <a:defRPr/>
            </a:pPr>
            <a:r>
              <a:rPr lang="en-US" altLang="en-US" dirty="0"/>
              <a:t>Rutherford cables fabricated by </a:t>
            </a:r>
            <a:r>
              <a:rPr lang="en-US" altLang="en-US" b="1" dirty="0">
                <a:solidFill>
                  <a:srgbClr val="FF0000"/>
                </a:solidFill>
              </a:rPr>
              <a:t>cabling machine</a:t>
            </a:r>
            <a:endParaRPr lang="en-US" altLang="en-US" dirty="0">
              <a:solidFill>
                <a:srgbClr val="FF0000"/>
              </a:solidFill>
            </a:endParaRPr>
          </a:p>
          <a:p>
            <a:pPr lvl="1">
              <a:buFontTx/>
              <a:buBlip>
                <a:blip r:embed="rId3"/>
              </a:buBlip>
              <a:defRPr/>
            </a:pPr>
            <a:r>
              <a:rPr lang="en-US" altLang="en-US" dirty="0"/>
              <a:t>Strands wound on spools mounted on a rotating drum</a:t>
            </a:r>
          </a:p>
          <a:p>
            <a:pPr lvl="1">
              <a:buFontTx/>
              <a:buBlip>
                <a:blip r:embed="rId3"/>
              </a:buBlip>
              <a:defRPr/>
            </a:pPr>
            <a:r>
              <a:rPr lang="en-US" altLang="en-US" dirty="0"/>
              <a:t>Strands twisted around a conical mandrel into rolls (Turk’s head) </a:t>
            </a:r>
          </a:p>
          <a:p>
            <a:pPr lvl="1">
              <a:buFontTx/>
              <a:buBlip>
                <a:blip r:embed="rId3"/>
              </a:buBlip>
              <a:defRPr/>
            </a:pPr>
            <a:r>
              <a:rPr lang="en-US" altLang="en-US" dirty="0"/>
              <a:t>The rolls compact the cable and provide the final shape</a:t>
            </a:r>
          </a:p>
          <a:p>
            <a:pPr>
              <a:buFontTx/>
              <a:buBlip>
                <a:blip r:embed="rId2"/>
              </a:buBlip>
              <a:defRPr/>
            </a:pPr>
            <a:endParaRPr lang="en-US" altLang="en-US" dirty="0"/>
          </a:p>
        </p:txBody>
      </p:sp>
      <p:sp>
        <p:nvSpPr>
          <p:cNvPr id="53252" name="Date Placeholder 3">
            <a:extLst>
              <a:ext uri="{FF2B5EF4-FFF2-40B4-BE49-F238E27FC236}">
                <a16:creationId xmlns:a16="http://schemas.microsoft.com/office/drawing/2014/main" id="{2E8B9E03-283C-400C-934D-2801C163161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53253" name="Footer Placeholder 4">
            <a:extLst>
              <a:ext uri="{FF2B5EF4-FFF2-40B4-BE49-F238E27FC236}">
                <a16:creationId xmlns:a16="http://schemas.microsoft.com/office/drawing/2014/main" id="{359CDB38-1665-4024-927A-411F49645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Paolo Ferracin</a:t>
            </a:r>
          </a:p>
        </p:txBody>
      </p:sp>
      <p:pic>
        <p:nvPicPr>
          <p:cNvPr id="53254" name="Picture 6" descr="60st-Cabler-from-mezanine">
            <a:extLst>
              <a:ext uri="{FF2B5EF4-FFF2-40B4-BE49-F238E27FC236}">
                <a16:creationId xmlns:a16="http://schemas.microsoft.com/office/drawing/2014/main" id="{1A991AD6-2E21-47EC-8CC5-7F8A2792E4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563" y="3305175"/>
            <a:ext cx="4173537" cy="313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5" name="Picture 10">
            <a:extLst>
              <a:ext uri="{FF2B5EF4-FFF2-40B4-BE49-F238E27FC236}">
                <a16:creationId xmlns:a16="http://schemas.microsoft.com/office/drawing/2014/main" id="{5DABA870-3EAB-4BF1-89D7-C2BAB3B259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64" t="23958" r="13737" b="13368"/>
          <a:stretch>
            <a:fillRect/>
          </a:stretch>
        </p:blipFill>
        <p:spPr bwMode="auto">
          <a:xfrm>
            <a:off x="228600" y="3321050"/>
            <a:ext cx="4589463" cy="3132138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3256" name="Text Box 7">
            <a:extLst>
              <a:ext uri="{FF2B5EF4-FFF2-40B4-BE49-F238E27FC236}">
                <a16:creationId xmlns:a16="http://schemas.microsoft.com/office/drawing/2014/main" id="{CEE890B7-8FD7-4E05-8957-D6A0D9748D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1688" y="3352800"/>
            <a:ext cx="1447800" cy="2762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200">
                <a:solidFill>
                  <a:schemeClr val="tx1"/>
                </a:solidFill>
                <a:ea typeface="ＭＳ Ｐゴシック" panose="020B0600070205080204" pitchFamily="34" charset="-128"/>
              </a:rPr>
              <a:t>by M. Wilson</a:t>
            </a:r>
          </a:p>
        </p:txBody>
      </p:sp>
      <p:pic>
        <p:nvPicPr>
          <p:cNvPr id="53257" name="Picture 7" descr="turks">
            <a:extLst>
              <a:ext uri="{FF2B5EF4-FFF2-40B4-BE49-F238E27FC236}">
                <a16:creationId xmlns:a16="http://schemas.microsoft.com/office/drawing/2014/main" id="{8022F44B-21DA-4410-84C9-B7AA9A2FF2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60"/>
          <a:stretch>
            <a:fillRect/>
          </a:stretch>
        </p:blipFill>
        <p:spPr bwMode="auto">
          <a:xfrm>
            <a:off x="7086600" y="1066800"/>
            <a:ext cx="1990725" cy="219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8" name="Slide Number Placeholder 1">
            <a:extLst>
              <a:ext uri="{FF2B5EF4-FFF2-40B4-BE49-F238E27FC236}">
                <a16:creationId xmlns:a16="http://schemas.microsoft.com/office/drawing/2014/main" id="{F965516C-96F8-4EC1-9E51-5B601CCDA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555F3C95-E413-4B06-89D8-9F1CD48DB68B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41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>
            <a:extLst>
              <a:ext uri="{FF2B5EF4-FFF2-40B4-BE49-F238E27FC236}">
                <a16:creationId xmlns:a16="http://schemas.microsoft.com/office/drawing/2014/main" id="{1314C333-C8C6-4604-930F-268939080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/>
              <a:t>Practical superconductors</a:t>
            </a:r>
            <a:br>
              <a:rPr lang="en-US" altLang="en-US"/>
            </a:br>
            <a:r>
              <a:rPr lang="en-US" altLang="en-US"/>
              <a:t>Multi-strand cables</a:t>
            </a:r>
            <a:endParaRPr lang="en-GB" altLang="en-US"/>
          </a:p>
        </p:txBody>
      </p:sp>
      <p:sp>
        <p:nvSpPr>
          <p:cNvPr id="54275" name="Content Placeholder 2">
            <a:extLst>
              <a:ext uri="{FF2B5EF4-FFF2-40B4-BE49-F238E27FC236}">
                <a16:creationId xmlns:a16="http://schemas.microsoft.com/office/drawing/2014/main" id="{F2F8E110-BDFB-43A4-890A-BE8FEBAC7F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495800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altLang="en-US"/>
              <a:t>A Rutherford cable can be </a:t>
            </a:r>
            <a:r>
              <a:rPr lang="en-US" altLang="en-US" b="1">
                <a:solidFill>
                  <a:srgbClr val="FF0000"/>
                </a:solidFill>
              </a:rPr>
              <a:t>rectangular</a:t>
            </a:r>
            <a:r>
              <a:rPr lang="en-US" altLang="en-US"/>
              <a:t> or </a:t>
            </a:r>
            <a:r>
              <a:rPr lang="en-US" altLang="en-US" b="1">
                <a:solidFill>
                  <a:srgbClr val="FF0000"/>
                </a:solidFill>
              </a:rPr>
              <a:t>trapezoidal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To stacking cables in an arc-shaped coil around                                    the beam pipe</a:t>
            </a:r>
          </a:p>
          <a:p>
            <a:pPr>
              <a:buFontTx/>
              <a:buBlip>
                <a:blip r:embed="rId2"/>
              </a:buBlip>
            </a:pPr>
            <a:r>
              <a:rPr lang="en-US" altLang="en-US" b="1">
                <a:solidFill>
                  <a:srgbClr val="FF0000"/>
                </a:solidFill>
              </a:rPr>
              <a:t>Cable compaction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Ratio of the sum of the cross-sectional area of the strands (direction parallel to the cable axis) to the cross-sectional area of the cable</a:t>
            </a:r>
          </a:p>
          <a:p>
            <a:pPr lvl="2">
              <a:buFontTx/>
              <a:buBlip>
                <a:blip r:embed="rId4"/>
              </a:buBlip>
            </a:pPr>
            <a:r>
              <a:rPr lang="en-US" altLang="en-US"/>
              <a:t>88% (Tevatron) to 92.3% (HERA).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Chosen to provide good mechanical stability + high current capability + enough space for helium cooling or epoxy impregnation.</a:t>
            </a:r>
          </a:p>
          <a:p>
            <a:pPr>
              <a:buFontTx/>
              <a:buBlip>
                <a:blip r:embed="rId2"/>
              </a:buBlip>
            </a:pPr>
            <a:r>
              <a:rPr lang="en-US" altLang="en-US" b="1">
                <a:solidFill>
                  <a:srgbClr val="FF0000"/>
                </a:solidFill>
              </a:rPr>
              <a:t>Cables degradation</a:t>
            </a:r>
            <a:endParaRPr lang="en-US" altLang="en-US"/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Critical current density of a virgin wire before cabling is higher then the one of a wire after cabling</a:t>
            </a:r>
          </a:p>
          <a:p>
            <a:pPr>
              <a:buFontTx/>
              <a:buBlip>
                <a:blip r:embed="rId2"/>
              </a:buBlip>
            </a:pPr>
            <a:endParaRPr lang="en-US" altLang="en-US"/>
          </a:p>
          <a:p>
            <a:pPr>
              <a:buFontTx/>
              <a:buBlip>
                <a:blip r:embed="rId2"/>
              </a:buBlip>
            </a:pPr>
            <a:endParaRPr lang="en-US" altLang="en-US"/>
          </a:p>
          <a:p>
            <a:pPr>
              <a:buFontTx/>
              <a:buBlip>
                <a:blip r:embed="rId2"/>
              </a:buBlip>
            </a:pPr>
            <a:endParaRPr lang="en-US" altLang="en-US" b="1"/>
          </a:p>
          <a:p>
            <a:pPr>
              <a:buFontTx/>
              <a:buBlip>
                <a:blip r:embed="rId2"/>
              </a:buBlip>
            </a:pPr>
            <a:endParaRPr lang="en-GB" altLang="en-US"/>
          </a:p>
        </p:txBody>
      </p:sp>
      <p:sp>
        <p:nvSpPr>
          <p:cNvPr id="54276" name="Date Placeholder 3">
            <a:extLst>
              <a:ext uri="{FF2B5EF4-FFF2-40B4-BE49-F238E27FC236}">
                <a16:creationId xmlns:a16="http://schemas.microsoft.com/office/drawing/2014/main" id="{77AE3489-AF14-45A5-8FFE-B9BFBBE67DD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54277" name="Footer Placeholder 4">
            <a:extLst>
              <a:ext uri="{FF2B5EF4-FFF2-40B4-BE49-F238E27FC236}">
                <a16:creationId xmlns:a16="http://schemas.microsoft.com/office/drawing/2014/main" id="{8B1CC449-42CF-42D3-8A15-B55EE0FE8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altLang="en-US" sz="1000">
                <a:solidFill>
                  <a:schemeClr val="accent1"/>
                </a:solidFill>
              </a:rPr>
              <a:t>Paolo Ferracin</a:t>
            </a:r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54278" name="Picture 2">
            <a:extLst>
              <a:ext uri="{FF2B5EF4-FFF2-40B4-BE49-F238E27FC236}">
                <a16:creationId xmlns:a16="http://schemas.microsoft.com/office/drawing/2014/main" id="{6E8EECCB-AC9F-4A08-8C9F-39BA6A3BB3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" t="17461" r="18668" b="68755"/>
          <a:stretch>
            <a:fillRect/>
          </a:stretch>
        </p:blipFill>
        <p:spPr bwMode="auto">
          <a:xfrm>
            <a:off x="228600" y="5486400"/>
            <a:ext cx="8748713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4279" name="Group 30">
            <a:extLst>
              <a:ext uri="{FF2B5EF4-FFF2-40B4-BE49-F238E27FC236}">
                <a16:creationId xmlns:a16="http://schemas.microsoft.com/office/drawing/2014/main" id="{5F039B89-A51D-41E7-8E0D-10C468B34E3E}"/>
              </a:ext>
            </a:extLst>
          </p:cNvPr>
          <p:cNvGrpSpPr>
            <a:grpSpLocks/>
          </p:cNvGrpSpPr>
          <p:nvPr/>
        </p:nvGrpSpPr>
        <p:grpSpPr bwMode="auto">
          <a:xfrm>
            <a:off x="7421563" y="1524000"/>
            <a:ext cx="1341437" cy="1143000"/>
            <a:chOff x="6096000" y="3962400"/>
            <a:chExt cx="1697831" cy="1445919"/>
          </a:xfrm>
        </p:grpSpPr>
        <p:pic>
          <p:nvPicPr>
            <p:cNvPr id="54281" name="Picture 14" descr="tevatron">
              <a:extLst>
                <a:ext uri="{FF2B5EF4-FFF2-40B4-BE49-F238E27FC236}">
                  <a16:creationId xmlns:a16="http://schemas.microsoft.com/office/drawing/2014/main" id="{DF46D3D7-BDE0-4FF2-9442-9305A3428A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0054"/>
            <a:stretch>
              <a:fillRect/>
            </a:stretch>
          </p:blipFill>
          <p:spPr bwMode="auto">
            <a:xfrm>
              <a:off x="6122194" y="4036719"/>
              <a:ext cx="1671637" cy="1298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BE70F02-200A-4326-AC2B-7AEAA2762441}"/>
                </a:ext>
              </a:extLst>
            </p:cNvPr>
            <p:cNvSpPr/>
            <p:nvPr/>
          </p:nvSpPr>
          <p:spPr>
            <a:xfrm>
              <a:off x="6096000" y="3962400"/>
              <a:ext cx="1697831" cy="144591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</p:grpSp>
      <p:sp>
        <p:nvSpPr>
          <p:cNvPr id="54280" name="Slide Number Placeholder 1">
            <a:extLst>
              <a:ext uri="{FF2B5EF4-FFF2-40B4-BE49-F238E27FC236}">
                <a16:creationId xmlns:a16="http://schemas.microsoft.com/office/drawing/2014/main" id="{8A1B0609-3C3A-47D7-81A2-A1A58640A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8581609C-ADA4-468D-8FCD-B6B56808C064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42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>
            <a:extLst>
              <a:ext uri="{FF2B5EF4-FFF2-40B4-BE49-F238E27FC236}">
                <a16:creationId xmlns:a16="http://schemas.microsoft.com/office/drawing/2014/main" id="{1B13E791-E102-488D-9E97-19089BDBF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/>
              <a:t>Practical superconductors</a:t>
            </a:r>
            <a:br>
              <a:rPr lang="en-US" altLang="en-US"/>
            </a:br>
            <a:r>
              <a:rPr lang="en-US" altLang="en-US"/>
              <a:t>Multi-strand cables</a:t>
            </a:r>
          </a:p>
        </p:txBody>
      </p:sp>
      <p:sp>
        <p:nvSpPr>
          <p:cNvPr id="55299" name="Content Placeholder 2">
            <a:extLst>
              <a:ext uri="{FF2B5EF4-FFF2-40B4-BE49-F238E27FC236}">
                <a16:creationId xmlns:a16="http://schemas.microsoft.com/office/drawing/2014/main" id="{75CEDD93-C526-4D8B-B823-AABC2D1321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5954713" cy="5334000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altLang="en-US" b="1">
                <a:solidFill>
                  <a:srgbClr val="FF0000"/>
                </a:solidFill>
              </a:rPr>
              <a:t>Edge deformation </a:t>
            </a:r>
            <a:r>
              <a:rPr lang="en-US" altLang="en-US"/>
              <a:t>may cause 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reduction of the filament cross-sectional area (Nb-Ti)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breakage of reaction barrier with incomplete tin reaction (Nb</a:t>
            </a:r>
            <a:r>
              <a:rPr lang="en-US" altLang="en-US" baseline="-25000"/>
              <a:t>3</a:t>
            </a:r>
            <a:r>
              <a:rPr lang="en-US" altLang="en-US"/>
              <a:t>Sn)</a:t>
            </a:r>
          </a:p>
          <a:p>
            <a:pPr>
              <a:buFontTx/>
              <a:buBlip>
                <a:blip r:embed="rId2"/>
              </a:buBlip>
            </a:pPr>
            <a:r>
              <a:rPr lang="en-US" altLang="en-US"/>
              <a:t>In order to </a:t>
            </a:r>
            <a:r>
              <a:rPr lang="en-US" altLang="en-US" b="1">
                <a:solidFill>
                  <a:srgbClr val="FF0000"/>
                </a:solidFill>
              </a:rPr>
              <a:t>avoid degradation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strand cross-section investigated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Edge facets are measured</a:t>
            </a:r>
          </a:p>
          <a:p>
            <a:pPr lvl="2">
              <a:buFontTx/>
              <a:buBlip>
                <a:blip r:embed="rId4"/>
              </a:buBlip>
            </a:pPr>
            <a:r>
              <a:rPr lang="en-US" altLang="en-US"/>
              <a:t>General rule: no overlapping of facets</a:t>
            </a:r>
          </a:p>
          <a:p>
            <a:pPr>
              <a:buFontTx/>
              <a:buBlip>
                <a:blip r:embed="rId2"/>
              </a:buBlip>
            </a:pPr>
            <a:endParaRPr lang="en-US" altLang="en-US"/>
          </a:p>
          <a:p>
            <a:pPr>
              <a:buFontTx/>
              <a:buBlip>
                <a:blip r:embed="rId2"/>
              </a:buBlip>
            </a:pPr>
            <a:endParaRPr lang="en-US" altLang="en-US"/>
          </a:p>
          <a:p>
            <a:pPr>
              <a:buFontTx/>
              <a:buBlip>
                <a:blip r:embed="rId2"/>
              </a:buBlip>
            </a:pPr>
            <a:endParaRPr lang="en-US" altLang="en-US" b="1">
              <a:solidFill>
                <a:srgbClr val="FF0000"/>
              </a:solidFill>
            </a:endParaRPr>
          </a:p>
          <a:p>
            <a:pPr>
              <a:buFontTx/>
              <a:buBlip>
                <a:blip r:embed="rId2"/>
              </a:buBlip>
            </a:pPr>
            <a:r>
              <a:rPr lang="en-US" altLang="en-US" b="1">
                <a:solidFill>
                  <a:srgbClr val="FF0000"/>
                </a:solidFill>
              </a:rPr>
              <a:t>Keystone angle </a:t>
            </a:r>
            <a:r>
              <a:rPr lang="en-US" altLang="en-US"/>
              <a:t>is usually of ~ 1° to 2°</a:t>
            </a:r>
          </a:p>
          <a:p>
            <a:pPr>
              <a:buFontTx/>
              <a:buBlip>
                <a:blip r:embed="rId2"/>
              </a:buBlip>
            </a:pPr>
            <a:endParaRPr lang="en-US" altLang="en-US"/>
          </a:p>
        </p:txBody>
      </p:sp>
      <p:sp>
        <p:nvSpPr>
          <p:cNvPr id="55300" name="Date Placeholder 3">
            <a:extLst>
              <a:ext uri="{FF2B5EF4-FFF2-40B4-BE49-F238E27FC236}">
                <a16:creationId xmlns:a16="http://schemas.microsoft.com/office/drawing/2014/main" id="{6730776B-336E-4C0C-936D-9843F6B699A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55301" name="Footer Placeholder 4">
            <a:extLst>
              <a:ext uri="{FF2B5EF4-FFF2-40B4-BE49-F238E27FC236}">
                <a16:creationId xmlns:a16="http://schemas.microsoft.com/office/drawing/2014/main" id="{0C7FCB90-F3FB-4BC2-BF7E-CAC2A0A6E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Paolo Ferracin</a:t>
            </a:r>
          </a:p>
        </p:txBody>
      </p:sp>
      <p:pic>
        <p:nvPicPr>
          <p:cNvPr id="55302" name="Picture 15">
            <a:extLst>
              <a:ext uri="{FF2B5EF4-FFF2-40B4-BE49-F238E27FC236}">
                <a16:creationId xmlns:a16="http://schemas.microsoft.com/office/drawing/2014/main" id="{D5DD9E57-BD2E-4B9A-803E-CB1DE8FC8E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25" t="24933" b="6757"/>
          <a:stretch>
            <a:fillRect/>
          </a:stretch>
        </p:blipFill>
        <p:spPr bwMode="auto">
          <a:xfrm>
            <a:off x="152400" y="4654550"/>
            <a:ext cx="27432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3" name="Picture 16" descr="HD2-O-919R-Edge_A">
            <a:extLst>
              <a:ext uri="{FF2B5EF4-FFF2-40B4-BE49-F238E27FC236}">
                <a16:creationId xmlns:a16="http://schemas.microsoft.com/office/drawing/2014/main" id="{310E3885-46CE-49C8-9B78-7DD84A7FF5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08" b="2905"/>
          <a:stretch>
            <a:fillRect/>
          </a:stretch>
        </p:blipFill>
        <p:spPr bwMode="auto">
          <a:xfrm>
            <a:off x="2971800" y="4654550"/>
            <a:ext cx="30162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4" name="Picture 4">
            <a:extLst>
              <a:ext uri="{FF2B5EF4-FFF2-40B4-BE49-F238E27FC236}">
                <a16:creationId xmlns:a16="http://schemas.microsoft.com/office/drawing/2014/main" id="{1BCCFD61-34CB-471B-993D-456773D3FB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3" y="1101725"/>
            <a:ext cx="2884487" cy="284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5" name="Picture 10">
            <a:extLst>
              <a:ext uri="{FF2B5EF4-FFF2-40B4-BE49-F238E27FC236}">
                <a16:creationId xmlns:a16="http://schemas.microsoft.com/office/drawing/2014/main" id="{557FD094-93B9-41A4-AFB0-944F094157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1" t="8847" r="4221" b="3624"/>
          <a:stretch>
            <a:fillRect/>
          </a:stretch>
        </p:blipFill>
        <p:spPr bwMode="auto">
          <a:xfrm>
            <a:off x="6107113" y="4067175"/>
            <a:ext cx="2908300" cy="233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306" name="Slide Number Placeholder 1">
            <a:extLst>
              <a:ext uri="{FF2B5EF4-FFF2-40B4-BE49-F238E27FC236}">
                <a16:creationId xmlns:a16="http://schemas.microsoft.com/office/drawing/2014/main" id="{F95649C3-C890-46BE-A934-9B030E3DA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32F987B0-0548-4C75-B5D6-655C38305F41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43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>
            <a:extLst>
              <a:ext uri="{FF2B5EF4-FFF2-40B4-BE49-F238E27FC236}">
                <a16:creationId xmlns:a16="http://schemas.microsoft.com/office/drawing/2014/main" id="{BBA8631C-E710-44BA-A0AA-108A871D1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/>
              <a:t>Practical superconductors</a:t>
            </a:r>
            <a:br>
              <a:rPr lang="en-US" altLang="en-US"/>
            </a:br>
            <a:r>
              <a:rPr lang="en-US" altLang="en-US"/>
              <a:t>Cable insulation</a:t>
            </a:r>
            <a:endParaRPr lang="en-GB" altLang="en-US"/>
          </a:p>
        </p:txBody>
      </p:sp>
      <p:sp>
        <p:nvSpPr>
          <p:cNvPr id="56323" name="Content Placeholder 2">
            <a:extLst>
              <a:ext uri="{FF2B5EF4-FFF2-40B4-BE49-F238E27FC236}">
                <a16:creationId xmlns:a16="http://schemas.microsoft.com/office/drawing/2014/main" id="{AC9E6B97-2FAF-4571-9877-510103DEA5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3352800"/>
          </a:xfrm>
        </p:spPr>
        <p:txBody>
          <a:bodyPr/>
          <a:lstStyle/>
          <a:p>
            <a:pPr>
              <a:buFontTx/>
              <a:buBlip>
                <a:blip r:embed="rId2"/>
              </a:buBlip>
            </a:pPr>
            <a:r>
              <a:rPr lang="en-US" altLang="en-US"/>
              <a:t>The cable insulation must feature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Good </a:t>
            </a:r>
            <a:r>
              <a:rPr lang="en-US" altLang="en-US" b="1">
                <a:solidFill>
                  <a:srgbClr val="FF0000"/>
                </a:solidFill>
              </a:rPr>
              <a:t>electrical properties </a:t>
            </a:r>
            <a:r>
              <a:rPr lang="en-US" altLang="en-US"/>
              <a:t>to withstand turn-to-turn </a:t>
            </a:r>
            <a:r>
              <a:rPr lang="en-US" altLang="en-US" i="1"/>
              <a:t>V</a:t>
            </a:r>
            <a:r>
              <a:rPr lang="en-US" altLang="en-US"/>
              <a:t> after a quench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/>
              <a:t>Good </a:t>
            </a:r>
            <a:r>
              <a:rPr lang="en-US" altLang="en-US" b="1">
                <a:solidFill>
                  <a:srgbClr val="FF0000"/>
                </a:solidFill>
              </a:rPr>
              <a:t>mechanical properties </a:t>
            </a:r>
            <a:r>
              <a:rPr lang="en-US" altLang="en-US"/>
              <a:t>to withstand high pressure conditions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 b="1">
                <a:solidFill>
                  <a:srgbClr val="FF0000"/>
                </a:solidFill>
              </a:rPr>
              <a:t>Porosity</a:t>
            </a:r>
            <a:r>
              <a:rPr lang="en-US" altLang="en-US"/>
              <a:t> to allow penetration of helium (or epoxy)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altLang="en-US" b="1">
                <a:solidFill>
                  <a:srgbClr val="FF0000"/>
                </a:solidFill>
              </a:rPr>
              <a:t>Radiation hardness</a:t>
            </a:r>
          </a:p>
          <a:p>
            <a:pPr>
              <a:buFontTx/>
              <a:buBlip>
                <a:blip r:embed="rId2"/>
              </a:buBlip>
            </a:pPr>
            <a:r>
              <a:rPr lang="en-US" altLang="en-US"/>
              <a:t>In Nb-Ti magnets overlapped layers of </a:t>
            </a:r>
            <a:r>
              <a:rPr lang="en-US" altLang="en-US" b="1">
                <a:solidFill>
                  <a:srgbClr val="FF0000"/>
                </a:solidFill>
              </a:rPr>
              <a:t>polyimide</a:t>
            </a:r>
            <a:endParaRPr lang="en-US" altLang="en-US"/>
          </a:p>
          <a:p>
            <a:pPr>
              <a:buFontTx/>
              <a:buBlip>
                <a:blip r:embed="rId2"/>
              </a:buBlip>
            </a:pPr>
            <a:r>
              <a:rPr lang="en-US" altLang="en-US"/>
              <a:t>In Nb</a:t>
            </a:r>
            <a:r>
              <a:rPr lang="en-US" altLang="en-US" baseline="-25000"/>
              <a:t>3</a:t>
            </a:r>
            <a:r>
              <a:rPr lang="en-US" altLang="en-US"/>
              <a:t>Sn magnets, </a:t>
            </a:r>
            <a:r>
              <a:rPr lang="en-US" altLang="en-US" b="1">
                <a:solidFill>
                  <a:srgbClr val="FF0000"/>
                </a:solidFill>
              </a:rPr>
              <a:t>fiber-glass</a:t>
            </a:r>
            <a:r>
              <a:rPr lang="en-US" altLang="en-US"/>
              <a:t> braided or as tape/sleeve.</a:t>
            </a:r>
          </a:p>
          <a:p>
            <a:pPr>
              <a:buFontTx/>
              <a:buBlip>
                <a:blip r:embed="rId2"/>
              </a:buBlip>
            </a:pPr>
            <a:r>
              <a:rPr lang="en-US" altLang="en-US"/>
              <a:t>Typically the insulation thickness: 100 and 200 µm.</a:t>
            </a:r>
          </a:p>
          <a:p>
            <a:pPr>
              <a:buFontTx/>
              <a:buBlip>
                <a:blip r:embed="rId2"/>
              </a:buBlip>
            </a:pPr>
            <a:endParaRPr lang="en-US" altLang="en-US"/>
          </a:p>
          <a:p>
            <a:pPr>
              <a:buFontTx/>
              <a:buBlip>
                <a:blip r:embed="rId2"/>
              </a:buBlip>
            </a:pPr>
            <a:endParaRPr lang="en-GB" altLang="en-US"/>
          </a:p>
        </p:txBody>
      </p:sp>
      <p:sp>
        <p:nvSpPr>
          <p:cNvPr id="56324" name="Date Placeholder 3">
            <a:extLst>
              <a:ext uri="{FF2B5EF4-FFF2-40B4-BE49-F238E27FC236}">
                <a16:creationId xmlns:a16="http://schemas.microsoft.com/office/drawing/2014/main" id="{278FDE19-B217-447F-9B41-D7C144E4A75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56325" name="Footer Placeholder 4">
            <a:extLst>
              <a:ext uri="{FF2B5EF4-FFF2-40B4-BE49-F238E27FC236}">
                <a16:creationId xmlns:a16="http://schemas.microsoft.com/office/drawing/2014/main" id="{66C44B0A-E964-4D6B-B036-91B2E4D99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altLang="en-US" sz="1000">
                <a:solidFill>
                  <a:schemeClr val="accent1"/>
                </a:solidFill>
              </a:rPr>
              <a:t>Paolo Ferracin</a:t>
            </a:r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56326" name="Picture 6" descr="LHC_cable_insulation">
            <a:extLst>
              <a:ext uri="{FF2B5EF4-FFF2-40B4-BE49-F238E27FC236}">
                <a16:creationId xmlns:a16="http://schemas.microsoft.com/office/drawing/2014/main" id="{24ABFFF4-395F-49A8-99F2-9C308BC79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1"/>
          <a:stretch>
            <a:fillRect/>
          </a:stretch>
        </p:blipFill>
        <p:spPr bwMode="auto">
          <a:xfrm>
            <a:off x="228600" y="4495800"/>
            <a:ext cx="3863975" cy="1908175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27" name="Content Placeholder 6">
            <a:extLst>
              <a:ext uri="{FF2B5EF4-FFF2-40B4-BE49-F238E27FC236}">
                <a16:creationId xmlns:a16="http://schemas.microsoft.com/office/drawing/2014/main" id="{0967A6A4-F7E0-42A0-911E-47EF87C3418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0" y="4495800"/>
            <a:ext cx="2143125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8" name="Picture 9">
            <a:extLst>
              <a:ext uri="{FF2B5EF4-FFF2-40B4-BE49-F238E27FC236}">
                <a16:creationId xmlns:a16="http://schemas.microsoft.com/office/drawing/2014/main" id="{324723CB-F2F7-4544-8241-AA9F8BE68C2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8575" y="4495800"/>
            <a:ext cx="2600325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9" name="Slide Number Placeholder 1">
            <a:extLst>
              <a:ext uri="{FF2B5EF4-FFF2-40B4-BE49-F238E27FC236}">
                <a16:creationId xmlns:a16="http://schemas.microsoft.com/office/drawing/2014/main" id="{C7027629-8182-422B-9D21-122E40557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3CE067F1-72DB-4045-B4EE-953388ED264B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44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>
            <a:extLst>
              <a:ext uri="{FF2B5EF4-FFF2-40B4-BE49-F238E27FC236}">
                <a16:creationId xmlns:a16="http://schemas.microsoft.com/office/drawing/2014/main" id="{F84BC3B0-DF14-4A75-A456-2595FD155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/>
              <a:t>Practical superconductors</a:t>
            </a:r>
            <a:br>
              <a:rPr lang="en-GB" altLang="en-US"/>
            </a:br>
            <a:r>
              <a:rPr lang="en-GB" altLang="en-US"/>
              <a:t>Superconducting cables</a:t>
            </a:r>
          </a:p>
        </p:txBody>
      </p:sp>
      <p:sp>
        <p:nvSpPr>
          <p:cNvPr id="57347" name="Content Placeholder 2">
            <a:extLst>
              <a:ext uri="{FF2B5EF4-FFF2-40B4-BE49-F238E27FC236}">
                <a16:creationId xmlns:a16="http://schemas.microsoft.com/office/drawing/2014/main" id="{F01FE025-1CE7-42C5-B38A-F689B3442E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Blip>
                <a:blip r:embed="rId2"/>
              </a:buBlip>
            </a:pPr>
            <a:endParaRPr lang="en-GB" altLang="en-US"/>
          </a:p>
        </p:txBody>
      </p:sp>
      <p:sp>
        <p:nvSpPr>
          <p:cNvPr id="57348" name="Date Placeholder 3">
            <a:extLst>
              <a:ext uri="{FF2B5EF4-FFF2-40B4-BE49-F238E27FC236}">
                <a16:creationId xmlns:a16="http://schemas.microsoft.com/office/drawing/2014/main" id="{CDF9381E-6C39-425C-80B9-43A53AE8FAC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57349" name="Footer Placeholder 4">
            <a:extLst>
              <a:ext uri="{FF2B5EF4-FFF2-40B4-BE49-F238E27FC236}">
                <a16:creationId xmlns:a16="http://schemas.microsoft.com/office/drawing/2014/main" id="{190595B4-A85C-47EB-BA7A-924159229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Paolo Ferracin</a:t>
            </a:r>
          </a:p>
        </p:txBody>
      </p:sp>
      <p:pic>
        <p:nvPicPr>
          <p:cNvPr id="57350" name="Picture 2" descr="C:\USPAS\2011_01_Austin\New_material\HQ-C06_Section-2400dpi-color-Etched.jpg">
            <a:extLst>
              <a:ext uri="{FF2B5EF4-FFF2-40B4-BE49-F238E27FC236}">
                <a16:creationId xmlns:a16="http://schemas.microsoft.com/office/drawing/2014/main" id="{CF55E2FE-CC26-4419-BC0E-9AC1801BB9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40" r="15909" b="1549"/>
          <a:stretch>
            <a:fillRect/>
          </a:stretch>
        </p:blipFill>
        <p:spPr bwMode="auto">
          <a:xfrm>
            <a:off x="152400" y="1163638"/>
            <a:ext cx="8839200" cy="531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1" name="Text Box 7">
            <a:extLst>
              <a:ext uri="{FF2B5EF4-FFF2-40B4-BE49-F238E27FC236}">
                <a16:creationId xmlns:a16="http://schemas.microsoft.com/office/drawing/2014/main" id="{26ED5F79-8D03-40C5-BDC3-EC2A5CCC13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1295400"/>
            <a:ext cx="2144713" cy="33813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600" b="1">
                <a:solidFill>
                  <a:srgbClr val="FF0000"/>
                </a:solidFill>
                <a:ea typeface="ＭＳ Ｐゴシック" panose="020B0600070205080204" pitchFamily="34" charset="-128"/>
              </a:rPr>
              <a:t>Filling ratio: 0.25-0.3</a:t>
            </a:r>
          </a:p>
        </p:txBody>
      </p:sp>
      <p:sp>
        <p:nvSpPr>
          <p:cNvPr id="57352" name="Slide Number Placeholder 1">
            <a:extLst>
              <a:ext uri="{FF2B5EF4-FFF2-40B4-BE49-F238E27FC236}">
                <a16:creationId xmlns:a16="http://schemas.microsoft.com/office/drawing/2014/main" id="{8E8E5078-7D01-4420-9EAC-87707FF71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685FD802-7D69-42D1-B556-D9F7970ACE14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45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5D70FEF3-622B-4A4D-A928-66EBCDF1A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77CA33-0977-4935-B54C-B57E5E6E7B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GB" dirty="0">
                <a:solidFill>
                  <a:srgbClr val="FF0000"/>
                </a:solidFill>
              </a:rPr>
              <a:t>Particle accelerators and magnets</a:t>
            </a:r>
          </a:p>
          <a:p>
            <a:pPr>
              <a:defRPr/>
            </a:pPr>
            <a:r>
              <a:rPr lang="en-GB" dirty="0">
                <a:solidFill>
                  <a:srgbClr val="FF0000"/>
                </a:solidFill>
              </a:rPr>
              <a:t>Superconductivity and practical superconductors</a:t>
            </a:r>
          </a:p>
          <a:p>
            <a:pPr>
              <a:defRPr/>
            </a:pPr>
            <a:endParaRPr lang="en-GB" dirty="0"/>
          </a:p>
          <a:p>
            <a:pPr lvl="1">
              <a:defRPr/>
            </a:pPr>
            <a:r>
              <a:rPr lang="en-GB" dirty="0"/>
              <a:t>K.-H. Mess, P. </a:t>
            </a:r>
            <a:r>
              <a:rPr lang="en-GB" dirty="0" err="1"/>
              <a:t>Schmuser</a:t>
            </a:r>
            <a:r>
              <a:rPr lang="en-GB" dirty="0"/>
              <a:t>, S. Wolff, “</a:t>
            </a:r>
            <a:r>
              <a:rPr lang="en-GB" i="1" dirty="0"/>
              <a:t>Superconducting accelerator magnets</a:t>
            </a:r>
            <a:r>
              <a:rPr lang="en-GB" dirty="0"/>
              <a:t>”, Singapore: World Scientific, 1996.</a:t>
            </a:r>
          </a:p>
          <a:p>
            <a:pPr lvl="1">
              <a:defRPr/>
            </a:pPr>
            <a:r>
              <a:rPr lang="en-GB" dirty="0"/>
              <a:t>Martin N. Wilson, "</a:t>
            </a:r>
            <a:r>
              <a:rPr lang="en-GB" i="1" dirty="0"/>
              <a:t>Superconducting Magnets</a:t>
            </a:r>
            <a:r>
              <a:rPr lang="en-GB" dirty="0"/>
              <a:t>", 1983.</a:t>
            </a:r>
          </a:p>
          <a:p>
            <a:pPr lvl="1">
              <a:defRPr/>
            </a:pPr>
            <a:r>
              <a:rPr lang="en-GB" dirty="0"/>
              <a:t>Fred M. </a:t>
            </a:r>
            <a:r>
              <a:rPr lang="en-GB" dirty="0" err="1"/>
              <a:t>Asner</a:t>
            </a:r>
            <a:r>
              <a:rPr lang="en-GB" dirty="0"/>
              <a:t>, "</a:t>
            </a:r>
            <a:r>
              <a:rPr lang="en-GB" i="1" dirty="0"/>
              <a:t>High Field Superconducting Magnets</a:t>
            </a:r>
            <a:r>
              <a:rPr lang="en-GB" dirty="0"/>
              <a:t>", 1999.</a:t>
            </a:r>
          </a:p>
          <a:p>
            <a:pPr>
              <a:defRPr/>
            </a:pPr>
            <a:endParaRPr lang="en-GB" dirty="0"/>
          </a:p>
          <a:p>
            <a:pPr lvl="1">
              <a:defRPr/>
            </a:pPr>
            <a:r>
              <a:rPr lang="en-GB" dirty="0"/>
              <a:t>P. Ferracin, E. Todesco, S. Prestemon, “</a:t>
            </a:r>
            <a:r>
              <a:rPr lang="en-GB" i="1" dirty="0"/>
              <a:t>Superconducting accelerator magnets</a:t>
            </a:r>
            <a:r>
              <a:rPr lang="en-GB" dirty="0"/>
              <a:t>”, US Particle Accelerator School, </a:t>
            </a:r>
            <a:r>
              <a:rPr lang="en-GB" dirty="0">
                <a:hlinkClick r:id="rId2"/>
              </a:rPr>
              <a:t>www.uspas.fnal.gov</a:t>
            </a:r>
            <a:r>
              <a:rPr lang="en-GB" dirty="0"/>
              <a:t>.</a:t>
            </a:r>
          </a:p>
          <a:p>
            <a:pPr lvl="1">
              <a:defRPr/>
            </a:pPr>
            <a:r>
              <a:rPr lang="en-GB" dirty="0"/>
              <a:t>E. Todesco, “</a:t>
            </a:r>
            <a:r>
              <a:rPr lang="en-US" dirty="0"/>
              <a:t>Masterclass - Design of superconducting magnets for particle accelerators”, </a:t>
            </a:r>
            <a:r>
              <a:rPr lang="en-US" dirty="0">
                <a:hlinkClick r:id="rId3"/>
              </a:rPr>
              <a:t>https://indico.cern.ch/category/12408/</a:t>
            </a:r>
            <a:endParaRPr lang="en-US" dirty="0"/>
          </a:p>
          <a:p>
            <a:pPr lvl="1">
              <a:defRPr/>
            </a:pPr>
            <a:endParaRPr lang="en-GB" dirty="0"/>
          </a:p>
          <a:p>
            <a:pPr lvl="1">
              <a:defRPr/>
            </a:pPr>
            <a:r>
              <a:rPr lang="en-US" dirty="0"/>
              <a:t>A. </a:t>
            </a:r>
            <a:r>
              <a:rPr lang="en-US" dirty="0" err="1"/>
              <a:t>Devred</a:t>
            </a:r>
            <a:r>
              <a:rPr lang="en-US" dirty="0"/>
              <a:t>, “</a:t>
            </a:r>
            <a:r>
              <a:rPr lang="en-US" i="1" dirty="0"/>
              <a:t>Practical low-temperature superconductors for electromagnets</a:t>
            </a:r>
            <a:r>
              <a:rPr lang="en-US" dirty="0"/>
              <a:t>”, CERN-2004-006, 2006.</a:t>
            </a:r>
          </a:p>
          <a:p>
            <a:pPr lvl="1">
              <a:defRPr/>
            </a:pPr>
            <a:endParaRPr lang="en-US" dirty="0"/>
          </a:p>
          <a:p>
            <a:pPr lvl="1">
              <a:defRPr/>
            </a:pPr>
            <a:r>
              <a:rPr lang="en-US" dirty="0"/>
              <a:t>Presentations from Luca Bottura and Martin Wilson</a:t>
            </a:r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</p:txBody>
      </p:sp>
      <p:sp>
        <p:nvSpPr>
          <p:cNvPr id="16388" name="Date Placeholder 3">
            <a:extLst>
              <a:ext uri="{FF2B5EF4-FFF2-40B4-BE49-F238E27FC236}">
                <a16:creationId xmlns:a16="http://schemas.microsoft.com/office/drawing/2014/main" id="{5BA2781E-BE89-428C-B63D-5D80705B935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16389" name="Footer Placeholder 4">
            <a:extLst>
              <a:ext uri="{FF2B5EF4-FFF2-40B4-BE49-F238E27FC236}">
                <a16:creationId xmlns:a16="http://schemas.microsoft.com/office/drawing/2014/main" id="{16A03E4C-E285-4C42-97AB-33363DB64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altLang="en-US" sz="1000">
                <a:solidFill>
                  <a:schemeClr val="accent1"/>
                </a:solidFill>
              </a:rPr>
              <a:t>Paolo Ferracin</a:t>
            </a:r>
            <a:endParaRPr lang="en-US" altLang="en-US" sz="1000">
              <a:solidFill>
                <a:schemeClr val="accent1"/>
              </a:solidFill>
            </a:endParaRPr>
          </a:p>
        </p:txBody>
      </p:sp>
      <p:sp>
        <p:nvSpPr>
          <p:cNvPr id="16390" name="Slide Number Placeholder 1">
            <a:extLst>
              <a:ext uri="{FF2B5EF4-FFF2-40B4-BE49-F238E27FC236}">
                <a16:creationId xmlns:a16="http://schemas.microsoft.com/office/drawing/2014/main" id="{F1FBCF56-ADF4-420C-A474-9AE402D39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4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5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6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8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C69B6D22-7F41-4AFD-AADE-24227CA77964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5</a:t>
            </a:fld>
            <a:endParaRPr lang="en-US" altLang="en-US"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40B9D7B0-3B94-4188-AAA4-F330878E3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Particle accelerators and magnets</a:t>
            </a:r>
          </a:p>
        </p:txBody>
      </p:sp>
      <p:sp>
        <p:nvSpPr>
          <p:cNvPr id="17411" name="Content Placeholder 2">
            <a:extLst>
              <a:ext uri="{FF2B5EF4-FFF2-40B4-BE49-F238E27FC236}">
                <a16:creationId xmlns:a16="http://schemas.microsoft.com/office/drawing/2014/main" id="{39363932-0E00-45E6-9FC4-2E003270A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6781800" cy="5334000"/>
          </a:xfrm>
        </p:spPr>
        <p:txBody>
          <a:bodyPr/>
          <a:lstStyle/>
          <a:p>
            <a:pPr>
              <a:buFontTx/>
              <a:buBlip>
                <a:blip r:embed="rId3"/>
              </a:buBlip>
            </a:pPr>
            <a:r>
              <a:rPr lang="en-GB" altLang="en-US"/>
              <a:t>Principle of synchrotrons</a:t>
            </a:r>
          </a:p>
          <a:p>
            <a:pPr lvl="1">
              <a:buFontTx/>
              <a:buBlip>
                <a:blip r:embed="rId4"/>
              </a:buBlip>
            </a:pPr>
            <a:r>
              <a:rPr lang="en-US" altLang="en-US"/>
              <a:t>Driving particles in the same accelerating structure several times</a:t>
            </a:r>
          </a:p>
          <a:p>
            <a:pPr>
              <a:buFontTx/>
              <a:buBlip>
                <a:blip r:embed="rId3"/>
              </a:buBlip>
            </a:pPr>
            <a:r>
              <a:rPr lang="en-US" altLang="en-US">
                <a:solidFill>
                  <a:srgbClr val="FF0000"/>
                </a:solidFill>
              </a:rPr>
              <a:t>Electro-magnetic field </a:t>
            </a:r>
            <a:r>
              <a:rPr lang="en-US" altLang="en-US"/>
              <a:t>accelerates particles</a:t>
            </a:r>
          </a:p>
          <a:p>
            <a:pPr>
              <a:buFontTx/>
              <a:buBlip>
                <a:blip r:embed="rId3"/>
              </a:buBlip>
            </a:pPr>
            <a:endParaRPr lang="en-US" altLang="en-US">
              <a:solidFill>
                <a:srgbClr val="CC3300"/>
              </a:solidFill>
            </a:endParaRPr>
          </a:p>
          <a:p>
            <a:pPr>
              <a:buFontTx/>
              <a:buBlip>
                <a:blip r:embed="rId3"/>
              </a:buBlip>
            </a:pPr>
            <a:endParaRPr lang="en-US" altLang="en-US">
              <a:solidFill>
                <a:srgbClr val="CC3300"/>
              </a:solidFill>
            </a:endParaRPr>
          </a:p>
          <a:p>
            <a:pPr>
              <a:buFontTx/>
              <a:buBlip>
                <a:blip r:embed="rId3"/>
              </a:buBlip>
            </a:pPr>
            <a:r>
              <a:rPr lang="en-US" altLang="en-US">
                <a:solidFill>
                  <a:srgbClr val="FF0000"/>
                </a:solidFill>
              </a:rPr>
              <a:t>Magnetic field steers </a:t>
            </a:r>
            <a:r>
              <a:rPr lang="en-US" altLang="en-US"/>
              <a:t>the particles in a </a:t>
            </a:r>
            <a:r>
              <a:rPr lang="en-US" altLang="en-US">
                <a:sym typeface="Symbol" panose="05050102010706020507" pitchFamily="18" charset="2"/>
              </a:rPr>
              <a:t></a:t>
            </a:r>
            <a:r>
              <a:rPr lang="en-US" altLang="en-US"/>
              <a:t>circular orbit</a:t>
            </a:r>
          </a:p>
          <a:p>
            <a:pPr>
              <a:buFontTx/>
              <a:buBlip>
                <a:blip r:embed="rId3"/>
              </a:buBlip>
            </a:pPr>
            <a:endParaRPr lang="en-US" altLang="en-US"/>
          </a:p>
          <a:p>
            <a:pPr>
              <a:buFontTx/>
              <a:buBlip>
                <a:blip r:embed="rId3"/>
              </a:buBlip>
            </a:pPr>
            <a:endParaRPr lang="en-US" altLang="en-US"/>
          </a:p>
          <a:p>
            <a:pPr>
              <a:buFontTx/>
              <a:buBlip>
                <a:blip r:embed="rId3"/>
              </a:buBlip>
            </a:pPr>
            <a:r>
              <a:rPr lang="en-US" altLang="en-US"/>
              <a:t>Particle accelerated  </a:t>
            </a:r>
            <a:r>
              <a:rPr lang="en-US" altLang="en-US">
                <a:sym typeface="Symbol" panose="05050102010706020507" pitchFamily="18" charset="2"/>
              </a:rPr>
              <a:t> </a:t>
            </a:r>
            <a:r>
              <a:rPr lang="en-US" altLang="en-US"/>
              <a:t>energy increased  </a:t>
            </a:r>
            <a:r>
              <a:rPr lang="en-US" altLang="en-US">
                <a:sym typeface="Symbol" panose="05050102010706020507" pitchFamily="18" charset="2"/>
              </a:rPr>
              <a:t> </a:t>
            </a:r>
            <a:r>
              <a:rPr lang="en-US" altLang="en-US"/>
              <a:t>magnetic field increased (“</a:t>
            </a:r>
            <a:r>
              <a:rPr lang="en-US" altLang="en-US">
                <a:solidFill>
                  <a:srgbClr val="FF0000"/>
                </a:solidFill>
              </a:rPr>
              <a:t>synchro</a:t>
            </a:r>
            <a:r>
              <a:rPr lang="en-US" altLang="en-US"/>
              <a:t>”) to keep the particles on the same orbit of curvature </a:t>
            </a:r>
            <a:r>
              <a:rPr lang="en-US" altLang="en-US" i="1">
                <a:latin typeface="Symbol" panose="05050102010706020507" pitchFamily="18" charset="2"/>
              </a:rPr>
              <a:t>r</a:t>
            </a:r>
          </a:p>
          <a:p>
            <a:pPr>
              <a:buFontTx/>
              <a:buBlip>
                <a:blip r:embed="rId3"/>
              </a:buBlip>
            </a:pPr>
            <a:endParaRPr lang="en-US" altLang="en-US"/>
          </a:p>
          <a:p>
            <a:pPr>
              <a:buFontTx/>
              <a:buBlip>
                <a:blip r:embed="rId3"/>
              </a:buBlip>
            </a:pPr>
            <a:endParaRPr lang="en-GB" altLang="en-US"/>
          </a:p>
          <a:p>
            <a:pPr lvl="1">
              <a:buFontTx/>
              <a:buBlip>
                <a:blip r:embed="rId4"/>
              </a:buBlip>
            </a:pPr>
            <a:endParaRPr lang="en-GB" altLang="en-US"/>
          </a:p>
        </p:txBody>
      </p:sp>
      <p:sp>
        <p:nvSpPr>
          <p:cNvPr id="17412" name="Date Placeholder 3">
            <a:extLst>
              <a:ext uri="{FF2B5EF4-FFF2-40B4-BE49-F238E27FC236}">
                <a16:creationId xmlns:a16="http://schemas.microsoft.com/office/drawing/2014/main" id="{D895B6DF-D53D-4AF6-9D06-C516C747570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17413" name="Footer Placeholder 4">
            <a:extLst>
              <a:ext uri="{FF2B5EF4-FFF2-40B4-BE49-F238E27FC236}">
                <a16:creationId xmlns:a16="http://schemas.microsoft.com/office/drawing/2014/main" id="{8D5AE5C6-55E6-403C-9447-C3202CC6D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Paolo Ferracin</a:t>
            </a:r>
          </a:p>
        </p:txBody>
      </p:sp>
      <p:pic>
        <p:nvPicPr>
          <p:cNvPr id="17414" name="Picture 4">
            <a:extLst>
              <a:ext uri="{FF2B5EF4-FFF2-40B4-BE49-F238E27FC236}">
                <a16:creationId xmlns:a16="http://schemas.microsoft.com/office/drawing/2014/main" id="{EB525823-B0C1-40D1-AAD9-5486930BCE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184400"/>
            <a:ext cx="2181225" cy="206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415" name="Straight Arrow Connector 11">
            <a:extLst>
              <a:ext uri="{FF2B5EF4-FFF2-40B4-BE49-F238E27FC236}">
                <a16:creationId xmlns:a16="http://schemas.microsoft.com/office/drawing/2014/main" id="{F8C9ACAF-AEC1-4477-8D4D-2E44EB53FB7A}"/>
              </a:ext>
            </a:extLst>
          </p:cNvPr>
          <p:cNvCxnSpPr>
            <a:cxnSpLocks noChangeShapeType="1"/>
            <a:endCxn id="17414" idx="1"/>
          </p:cNvCxnSpPr>
          <p:nvPr/>
        </p:nvCxnSpPr>
        <p:spPr bwMode="auto">
          <a:xfrm>
            <a:off x="4495800" y="3217863"/>
            <a:ext cx="23622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16" name="Straight Arrow Connector 12">
            <a:extLst>
              <a:ext uri="{FF2B5EF4-FFF2-40B4-BE49-F238E27FC236}">
                <a16:creationId xmlns:a16="http://schemas.microsoft.com/office/drawing/2014/main" id="{C672CDF3-E6AC-4AEC-B2B3-BBA35785D78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953000" y="3962400"/>
            <a:ext cx="2133600" cy="8382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17417" name="Object 11">
            <a:extLst>
              <a:ext uri="{FF2B5EF4-FFF2-40B4-BE49-F238E27FC236}">
                <a16:creationId xmlns:a16="http://schemas.microsoft.com/office/drawing/2014/main" id="{28ABC348-B8C2-45DE-9686-D1892F5DAEB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169150" y="5354638"/>
          <a:ext cx="1670050" cy="611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52" name="Equation" r:id="rId9" imgW="558558" imgH="203112" progId="Equation.3">
                  <p:embed/>
                </p:oleObj>
              </mc:Choice>
              <mc:Fallback>
                <p:oleObj name="Equation" r:id="rId9" imgW="558558" imgH="203112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9150" y="5354638"/>
                        <a:ext cx="1670050" cy="611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418" name="Straight Arrow Connector 18">
            <a:extLst>
              <a:ext uri="{FF2B5EF4-FFF2-40B4-BE49-F238E27FC236}">
                <a16:creationId xmlns:a16="http://schemas.microsoft.com/office/drawing/2014/main" id="{8D62B0EA-62C8-44A1-8026-1EFAB3F30CF3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7392988" y="5181600"/>
            <a:ext cx="9525" cy="1085850"/>
          </a:xfrm>
          <a:prstGeom prst="straightConnector1">
            <a:avLst/>
          </a:prstGeom>
          <a:noFill/>
          <a:ln w="34925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19" name="Straight Arrow Connector 19">
            <a:extLst>
              <a:ext uri="{FF2B5EF4-FFF2-40B4-BE49-F238E27FC236}">
                <a16:creationId xmlns:a16="http://schemas.microsoft.com/office/drawing/2014/main" id="{34A879B0-261D-4D58-9B82-6EA07D6E5B32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8362950" y="5192713"/>
            <a:ext cx="9525" cy="1087437"/>
          </a:xfrm>
          <a:prstGeom prst="straightConnector1">
            <a:avLst/>
          </a:prstGeom>
          <a:noFill/>
          <a:ln w="34925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20" name="Straight Arrow Connector 20">
            <a:extLst>
              <a:ext uri="{FF2B5EF4-FFF2-40B4-BE49-F238E27FC236}">
                <a16:creationId xmlns:a16="http://schemas.microsoft.com/office/drawing/2014/main" id="{C66ECDA8-64C4-421C-8F5D-5FAD72DA8B88}"/>
              </a:ext>
            </a:extLst>
          </p:cNvPr>
          <p:cNvCxnSpPr>
            <a:cxnSpLocks noChangeShapeType="1"/>
            <a:endCxn id="17421" idx="0"/>
          </p:cNvCxnSpPr>
          <p:nvPr/>
        </p:nvCxnSpPr>
        <p:spPr bwMode="auto">
          <a:xfrm>
            <a:off x="8610600" y="5837238"/>
            <a:ext cx="184150" cy="3079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21" name="TextBox 21">
            <a:extLst>
              <a:ext uri="{FF2B5EF4-FFF2-40B4-BE49-F238E27FC236}">
                <a16:creationId xmlns:a16="http://schemas.microsoft.com/office/drawing/2014/main" id="{097A77BE-ABAB-421D-9E52-64BD4ABFC9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43913" y="6145213"/>
            <a:ext cx="7000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fr-CH" altLang="en-US" sz="1000">
                <a:solidFill>
                  <a:schemeClr val="tx1"/>
                </a:solidFill>
                <a:ea typeface="ＭＳ Ｐゴシック" panose="020B0600070205080204" pitchFamily="34" charset="-128"/>
              </a:rPr>
              <a:t>Constant</a:t>
            </a:r>
            <a:endParaRPr lang="en-US" altLang="en-US" sz="1000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7422" name="Text Box 7">
            <a:extLst>
              <a:ext uri="{FF2B5EF4-FFF2-40B4-BE49-F238E27FC236}">
                <a16:creationId xmlns:a16="http://schemas.microsoft.com/office/drawing/2014/main" id="{55CEB8E6-ADB4-44F4-9015-8C4B81E292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0" y="1143000"/>
            <a:ext cx="1447800" cy="24606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000">
                <a:solidFill>
                  <a:schemeClr val="tx1"/>
                </a:solidFill>
                <a:ea typeface="ＭＳ Ｐゴシック" panose="020B0600070205080204" pitchFamily="34" charset="-128"/>
              </a:rPr>
              <a:t>by E. Todesco</a:t>
            </a:r>
          </a:p>
        </p:txBody>
      </p:sp>
      <p:sp>
        <p:nvSpPr>
          <p:cNvPr id="17423" name="Slide Number Placeholder 1">
            <a:extLst>
              <a:ext uri="{FF2B5EF4-FFF2-40B4-BE49-F238E27FC236}">
                <a16:creationId xmlns:a16="http://schemas.microsoft.com/office/drawing/2014/main" id="{C942F687-9842-4104-AF20-363BD2E5D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610F3891-3C91-4BDC-BE77-A803C48516C5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6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FF0DDE6-2E4E-45A0-88AB-A46D8E670D78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183762" y="3010025"/>
            <a:ext cx="1159638" cy="414088"/>
          </a:xfrm>
          <a:prstGeom prst="rect">
            <a:avLst/>
          </a:prstGeom>
          <a:blipFill>
            <a:blip r:embed="rId11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B968AE-7CE0-48B6-9671-B2FBA3D771DD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280950" y="4593556"/>
            <a:ext cx="1528276" cy="414088"/>
          </a:xfrm>
          <a:prstGeom prst="rect">
            <a:avLst/>
          </a:prstGeom>
          <a:blipFill>
            <a:blip r:embed="rId12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GB">
                <a:noFill/>
              </a:rPr>
              <a:t> 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id="{AC6D7EF0-1326-48B5-A25B-9F40F8A5C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en-US"/>
              <a:t>Particle accelerators and magnets</a:t>
            </a:r>
            <a:br>
              <a:rPr lang="en-GB" altLang="en-US"/>
            </a:br>
            <a:r>
              <a:rPr lang="en-GB" altLang="en-US"/>
              <a:t>Dipoles</a:t>
            </a:r>
          </a:p>
        </p:txBody>
      </p:sp>
      <p:sp>
        <p:nvSpPr>
          <p:cNvPr id="18435" name="Content Placeholder 2">
            <a:extLst>
              <a:ext uri="{FF2B5EF4-FFF2-40B4-BE49-F238E27FC236}">
                <a16:creationId xmlns:a16="http://schemas.microsoft.com/office/drawing/2014/main" id="{74B34C25-0570-4832-830D-B43C9FFB7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5791200" cy="5334000"/>
          </a:xfrm>
        </p:spPr>
        <p:txBody>
          <a:bodyPr/>
          <a:lstStyle/>
          <a:p>
            <a:pPr>
              <a:buFontTx/>
              <a:buBlip>
                <a:blip r:embed="rId3"/>
              </a:buBlip>
            </a:pPr>
            <a:r>
              <a:rPr lang="en-GB" altLang="en-US"/>
              <a:t>Main field components is </a:t>
            </a:r>
            <a:r>
              <a:rPr lang="en-GB" altLang="en-US" i="1"/>
              <a:t>B</a:t>
            </a:r>
            <a:r>
              <a:rPr lang="en-GB" altLang="en-US" i="1" baseline="-25000"/>
              <a:t>y</a:t>
            </a:r>
          </a:p>
          <a:p>
            <a:pPr lvl="1">
              <a:buFontTx/>
              <a:buBlip>
                <a:blip r:embed="rId4"/>
              </a:buBlip>
            </a:pPr>
            <a:r>
              <a:rPr lang="en-GB" altLang="en-US"/>
              <a:t>Perpendicular to the axis of the magnet </a:t>
            </a:r>
            <a:r>
              <a:rPr lang="en-GB" altLang="en-US" i="1"/>
              <a:t>z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altLang="en-US"/>
              <a:t>Electro-magnets: field produced by a current (or current density)</a:t>
            </a:r>
          </a:p>
          <a:p>
            <a:pPr lvl="1" eaLnBrk="1" hangingPunct="1">
              <a:lnSpc>
                <a:spcPct val="90000"/>
              </a:lnSpc>
              <a:buFontTx/>
              <a:buBlip>
                <a:blip r:embed="rId4"/>
              </a:buBlip>
            </a:pPr>
            <a:endParaRPr lang="en-US" altLang="en-US"/>
          </a:p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endParaRPr lang="en-US" altLang="en-US"/>
          </a:p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endParaRPr lang="en-US" altLang="en-US"/>
          </a:p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altLang="en-US" b="1">
                <a:solidFill>
                  <a:srgbClr val="FF0000"/>
                </a:solidFill>
              </a:rPr>
              <a:t>Magnetic field steers (bends) the particles in a </a:t>
            </a:r>
            <a:r>
              <a:rPr lang="en-US" altLang="en-US" b="1">
                <a:solidFill>
                  <a:srgbClr val="FF0000"/>
                </a:solidFill>
                <a:sym typeface="Symbol" panose="05050102010706020507" pitchFamily="18" charset="2"/>
              </a:rPr>
              <a:t></a:t>
            </a:r>
            <a:r>
              <a:rPr lang="en-US" altLang="en-US" b="1">
                <a:solidFill>
                  <a:srgbClr val="FF0000"/>
                </a:solidFill>
              </a:rPr>
              <a:t>circular orbit</a:t>
            </a:r>
          </a:p>
          <a:p>
            <a:pPr lvl="1" eaLnBrk="1" hangingPunct="1">
              <a:lnSpc>
                <a:spcPct val="90000"/>
              </a:lnSpc>
              <a:buFontTx/>
              <a:buBlip>
                <a:blip r:embed="rId4"/>
              </a:buBlip>
            </a:pPr>
            <a:endParaRPr lang="fr-CH" altLang="en-US"/>
          </a:p>
          <a:p>
            <a:pPr lvl="1" eaLnBrk="1" hangingPunct="1">
              <a:lnSpc>
                <a:spcPct val="90000"/>
              </a:lnSpc>
              <a:buFontTx/>
              <a:buBlip>
                <a:blip r:embed="rId4"/>
              </a:buBlip>
            </a:pPr>
            <a:endParaRPr lang="en-US" altLang="en-US"/>
          </a:p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endParaRPr lang="en-US" altLang="en-US"/>
          </a:p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endParaRPr lang="en-US" altLang="en-US"/>
          </a:p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endParaRPr lang="en-US" altLang="en-US"/>
          </a:p>
          <a:p>
            <a:pPr eaLnBrk="1" hangingPunct="1">
              <a:lnSpc>
                <a:spcPct val="90000"/>
              </a:lnSpc>
              <a:buFontTx/>
              <a:buBlip>
                <a:blip r:embed="rId3"/>
              </a:buBlip>
            </a:pPr>
            <a:endParaRPr lang="en-US" altLang="en-US"/>
          </a:p>
          <a:p>
            <a:pPr>
              <a:buFontTx/>
              <a:buBlip>
                <a:blip r:embed="rId3"/>
              </a:buBlip>
            </a:pPr>
            <a:endParaRPr lang="en-GB" altLang="en-US"/>
          </a:p>
          <a:p>
            <a:pPr>
              <a:buFontTx/>
              <a:buBlip>
                <a:blip r:embed="rId3"/>
              </a:buBlip>
            </a:pPr>
            <a:endParaRPr lang="en-GB" altLang="en-US"/>
          </a:p>
        </p:txBody>
      </p:sp>
      <p:sp>
        <p:nvSpPr>
          <p:cNvPr id="18436" name="Date Placeholder 3">
            <a:extLst>
              <a:ext uri="{FF2B5EF4-FFF2-40B4-BE49-F238E27FC236}">
                <a16:creationId xmlns:a16="http://schemas.microsoft.com/office/drawing/2014/main" id="{512C5C0F-574F-4923-8351-0E544528BFE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18437" name="Footer Placeholder 4">
            <a:extLst>
              <a:ext uri="{FF2B5EF4-FFF2-40B4-BE49-F238E27FC236}">
                <a16:creationId xmlns:a16="http://schemas.microsoft.com/office/drawing/2014/main" id="{E420D977-D91A-4095-8177-D3F2C18FE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altLang="en-US" sz="1000">
                <a:solidFill>
                  <a:schemeClr val="accent1"/>
                </a:solidFill>
              </a:rPr>
              <a:t>Paolo Ferracin</a:t>
            </a:r>
            <a:endParaRPr lang="en-US" altLang="en-US" sz="1000">
              <a:solidFill>
                <a:schemeClr val="accent1"/>
              </a:solidFill>
            </a:endParaRPr>
          </a:p>
        </p:txBody>
      </p:sp>
      <p:pic>
        <p:nvPicPr>
          <p:cNvPr id="18438" name="Picture 46" descr="sync_dipo">
            <a:extLst>
              <a:ext uri="{FF2B5EF4-FFF2-40B4-BE49-F238E27FC236}">
                <a16:creationId xmlns:a16="http://schemas.microsoft.com/office/drawing/2014/main" id="{C9031151-793A-46F3-AB87-C6ECD4626A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95"/>
          <a:stretch>
            <a:fillRect/>
          </a:stretch>
        </p:blipFill>
        <p:spPr bwMode="auto">
          <a:xfrm>
            <a:off x="76200" y="4800600"/>
            <a:ext cx="3590925" cy="129540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9" name="Picture 25">
            <a:extLst>
              <a:ext uri="{FF2B5EF4-FFF2-40B4-BE49-F238E27FC236}">
                <a16:creationId xmlns:a16="http://schemas.microsoft.com/office/drawing/2014/main" id="{B060720F-6F33-4281-AF7C-2659137497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8" t="36285" r="51823" b="25903"/>
          <a:stretch>
            <a:fillRect/>
          </a:stretch>
        </p:blipFill>
        <p:spPr bwMode="auto">
          <a:xfrm>
            <a:off x="6388100" y="1143000"/>
            <a:ext cx="260350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40" name="Text Box 7">
            <a:extLst>
              <a:ext uri="{FF2B5EF4-FFF2-40B4-BE49-F238E27FC236}">
                <a16:creationId xmlns:a16="http://schemas.microsoft.com/office/drawing/2014/main" id="{28D76A21-1216-4F23-AC29-1CF2435D3C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9325" y="6224588"/>
            <a:ext cx="1447800" cy="24606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000">
                <a:solidFill>
                  <a:schemeClr val="tx1"/>
                </a:solidFill>
                <a:ea typeface="ＭＳ Ｐゴシック" panose="020B0600070205080204" pitchFamily="34" charset="-128"/>
              </a:rPr>
              <a:t>by E. Todesco</a:t>
            </a:r>
          </a:p>
        </p:txBody>
      </p:sp>
      <p:graphicFrame>
        <p:nvGraphicFramePr>
          <p:cNvPr id="18441" name="Object 12">
            <a:extLst>
              <a:ext uri="{FF2B5EF4-FFF2-40B4-BE49-F238E27FC236}">
                <a16:creationId xmlns:a16="http://schemas.microsoft.com/office/drawing/2014/main" id="{D414B5BC-003A-4F03-96AE-184C3B89F3D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17950" y="5105400"/>
          <a:ext cx="1236663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5" name="Equation" r:id="rId10" imgW="558558" imgH="203112" progId="Equation.3">
                  <p:embed/>
                </p:oleObj>
              </mc:Choice>
              <mc:Fallback>
                <p:oleObj name="Equation" r:id="rId10" imgW="558558" imgH="203112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7950" y="5105400"/>
                        <a:ext cx="1236663" cy="45243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2" name="Object 1">
            <a:extLst>
              <a:ext uri="{FF2B5EF4-FFF2-40B4-BE49-F238E27FC236}">
                <a16:creationId xmlns:a16="http://schemas.microsoft.com/office/drawing/2014/main" id="{184C300F-AB28-45E2-A7B9-1B7DE76D40B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52600" y="2951163"/>
          <a:ext cx="2563813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06" name="Equation" r:id="rId12" imgW="1358310" imgH="393529" progId="Equation.3">
                  <p:embed/>
                </p:oleObj>
              </mc:Choice>
              <mc:Fallback>
                <p:oleObj name="Equation" r:id="rId12" imgW="1358310" imgH="393529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951163"/>
                        <a:ext cx="2563813" cy="7429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3" name="Slide Number Placeholder 1">
            <a:extLst>
              <a:ext uri="{FF2B5EF4-FFF2-40B4-BE49-F238E27FC236}">
                <a16:creationId xmlns:a16="http://schemas.microsoft.com/office/drawing/2014/main" id="{62CF441F-0630-4843-BB51-2CB88B6CF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60EFCDC4-C6E9-40D3-9EE1-E980DFC2EEEC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7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grpSp>
        <p:nvGrpSpPr>
          <p:cNvPr id="18444" name="Group 2">
            <a:extLst>
              <a:ext uri="{FF2B5EF4-FFF2-40B4-BE49-F238E27FC236}">
                <a16:creationId xmlns:a16="http://schemas.microsoft.com/office/drawing/2014/main" id="{60936CD3-56BE-4FBF-9067-4703A13739F3}"/>
              </a:ext>
            </a:extLst>
          </p:cNvPr>
          <p:cNvGrpSpPr>
            <a:grpSpLocks/>
          </p:cNvGrpSpPr>
          <p:nvPr/>
        </p:nvGrpSpPr>
        <p:grpSpPr bwMode="auto">
          <a:xfrm>
            <a:off x="5207000" y="3284538"/>
            <a:ext cx="3860800" cy="3116262"/>
            <a:chOff x="5130800" y="3168650"/>
            <a:chExt cx="3860800" cy="3116263"/>
          </a:xfrm>
        </p:grpSpPr>
        <p:pic>
          <p:nvPicPr>
            <p:cNvPr id="18446" name="Picture 4" descr="tevatron_cross-section">
              <a:extLst>
                <a:ext uri="{FF2B5EF4-FFF2-40B4-BE49-F238E27FC236}">
                  <a16:creationId xmlns:a16="http://schemas.microsoft.com/office/drawing/2014/main" id="{86132BFA-73CA-4572-AF4C-E76FDB54A7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478" r="26770" b="9897"/>
            <a:stretch>
              <a:fillRect/>
            </a:stretch>
          </p:blipFill>
          <p:spPr bwMode="auto">
            <a:xfrm>
              <a:off x="5130800" y="3168650"/>
              <a:ext cx="3860800" cy="3116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E00901C1-26A6-4C75-BF93-0268F317C1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/>
            <a:srcRect l="6363" t="9298" r="5000" b="2041"/>
            <a:stretch/>
          </p:blipFill>
          <p:spPr bwMode="auto">
            <a:xfrm>
              <a:off x="5952554" y="3492043"/>
              <a:ext cx="2362200" cy="2362203"/>
            </a:xfrm>
            <a:prstGeom prst="ellipse">
              <a:avLst/>
            </a:prstGeom>
          </p:spPr>
        </p:pic>
        <p:grpSp>
          <p:nvGrpSpPr>
            <p:cNvPr id="18448" name="Group 3">
              <a:extLst>
                <a:ext uri="{FF2B5EF4-FFF2-40B4-BE49-F238E27FC236}">
                  <a16:creationId xmlns:a16="http://schemas.microsoft.com/office/drawing/2014/main" id="{08A22A9E-632B-4B0C-A2D1-0AFCC2E996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80050" y="4589463"/>
              <a:ext cx="228600" cy="228600"/>
              <a:chOff x="5318759" y="3533199"/>
              <a:chExt cx="228600" cy="228600"/>
            </a:xfrm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BC65CF61-A43F-41FE-9696-5E87323D1D7D}"/>
                  </a:ext>
                </a:extLst>
              </p:cNvPr>
              <p:cNvSpPr/>
              <p:nvPr/>
            </p:nvSpPr>
            <p:spPr>
              <a:xfrm>
                <a:off x="5318759" y="3533198"/>
                <a:ext cx="228600" cy="228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241B4C36-E6A5-45D1-B0EC-58BBC45C9663}"/>
                  </a:ext>
                </a:extLst>
              </p:cNvPr>
              <p:cNvSpPr/>
              <p:nvPr/>
            </p:nvSpPr>
            <p:spPr>
              <a:xfrm>
                <a:off x="5410834" y="3620511"/>
                <a:ext cx="44450" cy="46037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</p:grp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6976C16-7960-4B89-BE07-E28A45DD7FB3}"/>
                </a:ext>
              </a:extLst>
            </p:cNvPr>
            <p:cNvSpPr/>
            <p:nvPr/>
          </p:nvSpPr>
          <p:spPr>
            <a:xfrm>
              <a:off x="8507413" y="4583112"/>
              <a:ext cx="228600" cy="2286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8450" name="TextBox 4">
              <a:extLst>
                <a:ext uri="{FF2B5EF4-FFF2-40B4-BE49-F238E27FC236}">
                  <a16:creationId xmlns:a16="http://schemas.microsoft.com/office/drawing/2014/main" id="{78989A10-9727-400D-84EA-4D5A3C480A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66138" y="4486275"/>
              <a:ext cx="288925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SzPct val="60000"/>
                <a:buBlip>
                  <a:blip r:embed="rId3"/>
                </a:buBlip>
                <a:defRPr sz="2400">
                  <a:solidFill>
                    <a:schemeClr val="tx2"/>
                  </a:solidFill>
                  <a:latin typeface="Book Antiqua" panose="02040602050305030304" pitchFamily="18" charset="0"/>
                </a:defRPr>
              </a:lvl1pPr>
              <a:lvl2pPr marL="742950" indent="-285750">
                <a:spcBef>
                  <a:spcPct val="20000"/>
                </a:spcBef>
                <a:buSzPct val="60000"/>
                <a:buBlip>
                  <a:blip r:embed="rId4"/>
                </a:buBlip>
                <a:defRPr sz="2000">
                  <a:solidFill>
                    <a:schemeClr val="tx2"/>
                  </a:solidFill>
                  <a:latin typeface="Book Antiqua" panose="02040602050305030304" pitchFamily="18" charset="0"/>
                </a:defRPr>
              </a:lvl2pPr>
              <a:lvl3pPr marL="1143000" indent="-228600">
                <a:spcBef>
                  <a:spcPct val="20000"/>
                </a:spcBef>
                <a:buSzPct val="60000"/>
                <a:buBlip>
                  <a:blip r:embed="rId5"/>
                </a:buBlip>
                <a:defRPr>
                  <a:solidFill>
                    <a:schemeClr val="tx2"/>
                  </a:solidFill>
                  <a:latin typeface="Book Antiqua" panose="02040602050305030304" pitchFamily="18" charset="0"/>
                </a:defRPr>
              </a:lvl3pPr>
              <a:lvl4pPr marL="1600200" indent="-228600">
                <a:spcBef>
                  <a:spcPct val="20000"/>
                </a:spcBef>
                <a:buSzPct val="60000"/>
                <a:buBlip>
                  <a:blip r:embed="rId6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4pPr>
              <a:lvl5pPr marL="2057400" indent="-228600">
                <a:spcBef>
                  <a:spcPct val="20000"/>
                </a:spcBef>
                <a:buSzPct val="60000"/>
                <a:buBlip>
                  <a:blip r:embed="rId7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7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7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7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60000"/>
                <a:buBlip>
                  <a:blip r:embed="rId7"/>
                </a:buBlip>
                <a:defRPr sz="1600">
                  <a:solidFill>
                    <a:schemeClr val="tx2"/>
                  </a:solidFill>
                  <a:latin typeface="Book Antiqua" panose="02040602050305030304" pitchFamily="18" charset="0"/>
                </a:defRPr>
              </a:lvl9pPr>
            </a:lstStyle>
            <a:p>
              <a:pPr>
                <a:spcBef>
                  <a:spcPct val="0"/>
                </a:spcBef>
                <a:buSzTx/>
                <a:buFontTx/>
                <a:buNone/>
              </a:pPr>
              <a:r>
                <a:rPr lang="en-GB" altLang="en-US" sz="1800" b="1">
                  <a:solidFill>
                    <a:schemeClr val="bg1"/>
                  </a:solidFill>
                  <a:latin typeface="Arial" panose="020B0604020202020204" pitchFamily="34" charset="0"/>
                  <a:sym typeface="Symbol" panose="05050102010706020507" pitchFamily="18" charset="2"/>
                </a:rPr>
                <a:t></a:t>
              </a:r>
              <a:endParaRPr lang="en-GB" altLang="en-US" sz="1800" b="1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8445" name="TextBox 4">
            <a:extLst>
              <a:ext uri="{FF2B5EF4-FFF2-40B4-BE49-F238E27FC236}">
                <a16:creationId xmlns:a16="http://schemas.microsoft.com/office/drawing/2014/main" id="{FB70BDE4-BD5C-4B82-B85B-B06CC6EE47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18538" y="6107113"/>
            <a:ext cx="2889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en-GB" altLang="en-US" sz="1800" b="1">
                <a:solidFill>
                  <a:schemeClr val="bg1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</a:t>
            </a:r>
            <a:endParaRPr lang="en-GB" altLang="en-US" sz="18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id="{4636E5F6-AA21-485F-A683-7CE9D7288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en-US"/>
              <a:t>Particle accelerators and magnets </a:t>
            </a:r>
            <a:br>
              <a:rPr lang="en-GB" altLang="en-US"/>
            </a:br>
            <a:r>
              <a:rPr lang="en-GB" altLang="en-US"/>
              <a:t>Quadrupoles</a:t>
            </a:r>
          </a:p>
        </p:txBody>
      </p:sp>
      <p:sp>
        <p:nvSpPr>
          <p:cNvPr id="11267" name="Content Placeholder 2">
            <a:extLst>
              <a:ext uri="{FF2B5EF4-FFF2-40B4-BE49-F238E27FC236}">
                <a16:creationId xmlns:a16="http://schemas.microsoft.com/office/drawing/2014/main" id="{7BFDA820-62DB-4F1D-8D47-60E5DCDC3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5791200" cy="2784475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buFontTx/>
              <a:buBlip>
                <a:blip r:embed="rId3"/>
              </a:buBlip>
              <a:defRPr/>
            </a:pPr>
            <a:r>
              <a:rPr lang="en-US" altLang="en-US" dirty="0"/>
              <a:t>The force necessary to stabilize linear motion is provided by the </a:t>
            </a:r>
            <a:r>
              <a:rPr lang="en-US" altLang="en-US" dirty="0" err="1"/>
              <a:t>quadrupoles</a:t>
            </a:r>
            <a:endParaRPr lang="en-US" altLang="en-US" dirty="0"/>
          </a:p>
          <a:p>
            <a:pPr lvl="1" eaLnBrk="1" hangingPunct="1">
              <a:buFontTx/>
              <a:buBlip>
                <a:blip r:embed="rId4"/>
              </a:buBlip>
              <a:defRPr/>
            </a:pPr>
            <a:r>
              <a:rPr lang="en-US" altLang="en-US" dirty="0"/>
              <a:t>They provide a field </a:t>
            </a:r>
          </a:p>
          <a:p>
            <a:pPr lvl="2" eaLnBrk="1" hangingPunct="1">
              <a:buFontTx/>
              <a:buBlip>
                <a:blip r:embed="rId4"/>
              </a:buBlip>
              <a:defRPr/>
            </a:pPr>
            <a:r>
              <a:rPr lang="en-US" altLang="en-US" dirty="0"/>
              <a:t>equal to zero in the center</a:t>
            </a:r>
          </a:p>
          <a:p>
            <a:pPr lvl="2" eaLnBrk="1" hangingPunct="1">
              <a:buFontTx/>
              <a:buBlip>
                <a:blip r:embed="rId4"/>
              </a:buBlip>
              <a:defRPr/>
            </a:pPr>
            <a:r>
              <a:rPr lang="en-US" altLang="en-US" dirty="0"/>
              <a:t>increasing linearly with the radius</a:t>
            </a:r>
          </a:p>
          <a:p>
            <a:pPr>
              <a:buFontTx/>
              <a:buBlip>
                <a:blip r:embed="rId3"/>
              </a:buBlip>
              <a:defRPr/>
            </a:pPr>
            <a:r>
              <a:rPr lang="en-US" altLang="en-US" dirty="0"/>
              <a:t>They act as a spring: </a:t>
            </a:r>
            <a:r>
              <a:rPr lang="en-US" altLang="en-US" b="1" dirty="0">
                <a:solidFill>
                  <a:srgbClr val="FF0000"/>
                </a:solidFill>
              </a:rPr>
              <a:t>focus the beam</a:t>
            </a:r>
          </a:p>
          <a:p>
            <a:pPr>
              <a:buFontTx/>
              <a:buBlip>
                <a:blip r:embed="rId3"/>
              </a:buBlip>
              <a:defRPr/>
            </a:pPr>
            <a:r>
              <a:rPr lang="en-GB" dirty="0"/>
              <a:t>Prevent protons from </a:t>
            </a:r>
            <a:r>
              <a:rPr lang="en-GB" b="1" dirty="0">
                <a:solidFill>
                  <a:srgbClr val="FF0000"/>
                </a:solidFill>
              </a:rPr>
              <a:t>falling </a:t>
            </a:r>
            <a:r>
              <a:rPr lang="en-GB" dirty="0"/>
              <a:t>to the bottom of the aperture due to the </a:t>
            </a:r>
            <a:r>
              <a:rPr lang="en-GB" b="1" dirty="0"/>
              <a:t>gravitational force</a:t>
            </a:r>
          </a:p>
          <a:p>
            <a:pPr lvl="1">
              <a:buFontTx/>
              <a:buBlip>
                <a:blip r:embed="rId3"/>
              </a:buBlip>
              <a:defRPr/>
            </a:pPr>
            <a:r>
              <a:rPr lang="en-GB" dirty="0"/>
              <a:t>it would happen in less than 60 </a:t>
            </a:r>
            <a:r>
              <a:rPr lang="en-GB" dirty="0" err="1"/>
              <a:t>ms</a:t>
            </a:r>
            <a:endParaRPr lang="en-US" altLang="en-US" b="1" dirty="0">
              <a:solidFill>
                <a:srgbClr val="FF0000"/>
              </a:solidFill>
            </a:endParaRPr>
          </a:p>
          <a:p>
            <a:pPr>
              <a:buFontTx/>
              <a:buBlip>
                <a:blip r:embed="rId3"/>
              </a:buBlip>
              <a:defRPr/>
            </a:pPr>
            <a:endParaRPr lang="en-GB" altLang="en-US" dirty="0"/>
          </a:p>
        </p:txBody>
      </p:sp>
      <p:sp>
        <p:nvSpPr>
          <p:cNvPr id="19460" name="Date Placeholder 3">
            <a:extLst>
              <a:ext uri="{FF2B5EF4-FFF2-40B4-BE49-F238E27FC236}">
                <a16:creationId xmlns:a16="http://schemas.microsoft.com/office/drawing/2014/main" id="{5CD00674-235D-4159-A49B-73AE6822219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19461" name="Footer Placeholder 4">
            <a:extLst>
              <a:ext uri="{FF2B5EF4-FFF2-40B4-BE49-F238E27FC236}">
                <a16:creationId xmlns:a16="http://schemas.microsoft.com/office/drawing/2014/main" id="{5982FC4A-9F5E-4FBA-ACCA-DD7018691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altLang="en-US" sz="1000">
                <a:solidFill>
                  <a:schemeClr val="accent1"/>
                </a:solidFill>
              </a:rPr>
              <a:t>Paolo Ferracin</a:t>
            </a:r>
            <a:endParaRPr lang="en-US" altLang="en-US" sz="1000">
              <a:solidFill>
                <a:schemeClr val="accent1"/>
              </a:solidFill>
            </a:endParaRPr>
          </a:p>
        </p:txBody>
      </p:sp>
      <p:grpSp>
        <p:nvGrpSpPr>
          <p:cNvPr id="19462" name="Group 3">
            <a:extLst>
              <a:ext uri="{FF2B5EF4-FFF2-40B4-BE49-F238E27FC236}">
                <a16:creationId xmlns:a16="http://schemas.microsoft.com/office/drawing/2014/main" id="{1963ADFA-99F5-401F-9349-A95A9A8E420E}"/>
              </a:ext>
            </a:extLst>
          </p:cNvPr>
          <p:cNvGrpSpPr>
            <a:grpSpLocks/>
          </p:cNvGrpSpPr>
          <p:nvPr/>
        </p:nvGrpSpPr>
        <p:grpSpPr bwMode="auto">
          <a:xfrm>
            <a:off x="6096000" y="1219200"/>
            <a:ext cx="2792413" cy="1752600"/>
            <a:chOff x="5520018" y="4419600"/>
            <a:chExt cx="2792132" cy="1752600"/>
          </a:xfrm>
        </p:grpSpPr>
        <p:pic>
          <p:nvPicPr>
            <p:cNvPr id="19483" name="Picture 10" descr="end_support">
              <a:extLst>
                <a:ext uri="{FF2B5EF4-FFF2-40B4-BE49-F238E27FC236}">
                  <a16:creationId xmlns:a16="http://schemas.microsoft.com/office/drawing/2014/main" id="{E3769FFB-F049-419E-B81D-BB9B229AAC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87" b="70955"/>
            <a:stretch>
              <a:fillRect/>
            </a:stretch>
          </p:blipFill>
          <p:spPr bwMode="auto">
            <a:xfrm>
              <a:off x="5520018" y="4419600"/>
              <a:ext cx="2792132" cy="175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CF04B10-FBFF-4533-8F2B-1423AF45E8B9}"/>
                </a:ext>
              </a:extLst>
            </p:cNvPr>
            <p:cNvSpPr/>
            <p:nvPr/>
          </p:nvSpPr>
          <p:spPr>
            <a:xfrm>
              <a:off x="6916877" y="5791200"/>
              <a:ext cx="906372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</p:grpSp>
      <p:graphicFrame>
        <p:nvGraphicFramePr>
          <p:cNvPr id="19463" name="Object 8">
            <a:extLst>
              <a:ext uri="{FF2B5EF4-FFF2-40B4-BE49-F238E27FC236}">
                <a16:creationId xmlns:a16="http://schemas.microsoft.com/office/drawing/2014/main" id="{5DA38CB2-48DD-4580-BCD5-7AD7BD14612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036888" y="4486275"/>
          <a:ext cx="2466975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1" name="Equation" r:id="rId9" imgW="1447800" imgH="457200" progId="Equation.3">
                  <p:embed/>
                </p:oleObj>
              </mc:Choice>
              <mc:Fallback>
                <p:oleObj name="Equation" r:id="rId9" imgW="1447800" imgH="4572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6888" y="4486275"/>
                        <a:ext cx="2466975" cy="7778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464" name="Picture 28" descr="ref_orbit">
            <a:extLst>
              <a:ext uri="{FF2B5EF4-FFF2-40B4-BE49-F238E27FC236}">
                <a16:creationId xmlns:a16="http://schemas.microsoft.com/office/drawing/2014/main" id="{B7E709F6-CF55-4544-8F7B-E656C68F88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2" r="21739"/>
          <a:stretch>
            <a:fillRect/>
          </a:stretch>
        </p:blipFill>
        <p:spPr bwMode="auto">
          <a:xfrm>
            <a:off x="307975" y="4084638"/>
            <a:ext cx="2514600" cy="20986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5" name="Text Box 7">
            <a:extLst>
              <a:ext uri="{FF2B5EF4-FFF2-40B4-BE49-F238E27FC236}">
                <a16:creationId xmlns:a16="http://schemas.microsoft.com/office/drawing/2014/main" id="{A31F0D9C-FA1E-45E5-B7E5-FE4C3DE808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4775" y="6200775"/>
            <a:ext cx="1447800" cy="2460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000">
                <a:solidFill>
                  <a:schemeClr val="tx1"/>
                </a:solidFill>
                <a:ea typeface="ＭＳ Ｐゴシック" panose="020B0600070205080204" pitchFamily="34" charset="-128"/>
              </a:rPr>
              <a:t>by E. Todesco</a:t>
            </a:r>
          </a:p>
        </p:txBody>
      </p:sp>
      <p:sp>
        <p:nvSpPr>
          <p:cNvPr id="19466" name="Slide Number Placeholder 1">
            <a:extLst>
              <a:ext uri="{FF2B5EF4-FFF2-40B4-BE49-F238E27FC236}">
                <a16:creationId xmlns:a16="http://schemas.microsoft.com/office/drawing/2014/main" id="{5D7DFFFD-FDED-4EE9-83FD-DEDFFBF97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3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4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5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D2B1CCF4-35AF-483F-A20C-BDD7459B2EE7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8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grpSp>
        <p:nvGrpSpPr>
          <p:cNvPr id="19467" name="Group 1">
            <a:extLst>
              <a:ext uri="{FF2B5EF4-FFF2-40B4-BE49-F238E27FC236}">
                <a16:creationId xmlns:a16="http://schemas.microsoft.com/office/drawing/2014/main" id="{87D30DD4-B493-483B-B714-2E0F2554B59D}"/>
              </a:ext>
            </a:extLst>
          </p:cNvPr>
          <p:cNvGrpSpPr>
            <a:grpSpLocks/>
          </p:cNvGrpSpPr>
          <p:nvPr/>
        </p:nvGrpSpPr>
        <p:grpSpPr bwMode="auto">
          <a:xfrm>
            <a:off x="5715000" y="3130550"/>
            <a:ext cx="3124200" cy="3117850"/>
            <a:chOff x="5715000" y="3130550"/>
            <a:chExt cx="3124200" cy="3117850"/>
          </a:xfrm>
        </p:grpSpPr>
        <p:grpSp>
          <p:nvGrpSpPr>
            <p:cNvPr id="19468" name="Group 16">
              <a:extLst>
                <a:ext uri="{FF2B5EF4-FFF2-40B4-BE49-F238E27FC236}">
                  <a16:creationId xmlns:a16="http://schemas.microsoft.com/office/drawing/2014/main" id="{60EA4574-820A-4668-A7B6-D7EF942AB9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15000" y="3130550"/>
              <a:ext cx="3124200" cy="3117850"/>
              <a:chOff x="5791200" y="3276600"/>
              <a:chExt cx="3124200" cy="3117850"/>
            </a:xfrm>
          </p:grpSpPr>
          <p:pic>
            <p:nvPicPr>
              <p:cNvPr id="19481" name="Picture 16" descr="tq-v1_cross-section">
                <a:extLst>
                  <a:ext uri="{FF2B5EF4-FFF2-40B4-BE49-F238E27FC236}">
                    <a16:creationId xmlns:a16="http://schemas.microsoft.com/office/drawing/2014/main" id="{4413BE21-853F-4603-BF1F-07D25622CC0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91" t="4124" r="27753" b="3711"/>
              <a:stretch>
                <a:fillRect/>
              </a:stretch>
            </p:blipFill>
            <p:spPr bwMode="auto">
              <a:xfrm>
                <a:off x="5791200" y="3276600"/>
                <a:ext cx="3124200" cy="3117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67D90CF8-1391-4E81-AC73-A546FF1E4ED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/>
              <a:srcRect l="5687" t="9298" r="5688" b="2050"/>
              <a:stretch/>
            </p:blipFill>
            <p:spPr>
              <a:xfrm>
                <a:off x="6354044" y="3819135"/>
                <a:ext cx="1998511" cy="1998511"/>
              </a:xfrm>
              <a:prstGeom prst="ellipse">
                <a:avLst/>
              </a:prstGeom>
            </p:spPr>
          </p:pic>
        </p:grpSp>
        <p:grpSp>
          <p:nvGrpSpPr>
            <p:cNvPr id="19469" name="Group 3">
              <a:extLst>
                <a:ext uri="{FF2B5EF4-FFF2-40B4-BE49-F238E27FC236}">
                  <a16:creationId xmlns:a16="http://schemas.microsoft.com/office/drawing/2014/main" id="{89CC539C-1131-439F-89AB-937CF4456C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62799" y="3300816"/>
              <a:ext cx="228600" cy="228600"/>
              <a:chOff x="5318759" y="3533199"/>
              <a:chExt cx="228600" cy="228600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5F546519-C2D8-408C-AD6C-86E329695025}"/>
                  </a:ext>
                </a:extLst>
              </p:cNvPr>
              <p:cNvSpPr/>
              <p:nvPr/>
            </p:nvSpPr>
            <p:spPr>
              <a:xfrm>
                <a:off x="5318760" y="3532796"/>
                <a:ext cx="228600" cy="228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F65FB6C6-B5AA-43EA-A645-A30B277E3088}"/>
                  </a:ext>
                </a:extLst>
              </p:cNvPr>
              <p:cNvSpPr/>
              <p:nvPr/>
            </p:nvSpPr>
            <p:spPr>
              <a:xfrm>
                <a:off x="5410835" y="3620108"/>
                <a:ext cx="44450" cy="4603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</p:grpSp>
        <p:grpSp>
          <p:nvGrpSpPr>
            <p:cNvPr id="19470" name="Group 39">
              <a:extLst>
                <a:ext uri="{FF2B5EF4-FFF2-40B4-BE49-F238E27FC236}">
                  <a16:creationId xmlns:a16="http://schemas.microsoft.com/office/drawing/2014/main" id="{4A52B016-16B4-4538-83B4-4AF156FABB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382645" y="4450878"/>
              <a:ext cx="288925" cy="369888"/>
              <a:chOff x="5621338" y="3527425"/>
              <a:chExt cx="288925" cy="369888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1BB1AD61-A515-45EC-A4AF-FDFDB4E508D7}"/>
                  </a:ext>
                </a:extLst>
              </p:cNvPr>
              <p:cNvSpPr/>
              <p:nvPr/>
            </p:nvSpPr>
            <p:spPr>
              <a:xfrm>
                <a:off x="5661968" y="3624735"/>
                <a:ext cx="228600" cy="228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19478" name="TextBox 4">
                <a:extLst>
                  <a:ext uri="{FF2B5EF4-FFF2-40B4-BE49-F238E27FC236}">
                    <a16:creationId xmlns:a16="http://schemas.microsoft.com/office/drawing/2014/main" id="{7ECA4986-59B7-433E-BBB1-966D61ECCAA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21338" y="3527425"/>
                <a:ext cx="288925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SzPct val="60000"/>
                  <a:buBlip>
                    <a:blip r:embed="rId3"/>
                  </a:buBlip>
                  <a:defRPr sz="24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SzPct val="60000"/>
                  <a:buBlip>
                    <a:blip r:embed="rId4"/>
                  </a:buBlip>
                  <a:defRPr sz="20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60000"/>
                  <a:buBlip>
                    <a:blip r:embed="rId5"/>
                  </a:buBlip>
                  <a:defRPr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SzPct val="60000"/>
                  <a:buBlip>
                    <a:blip r:embed="rId7"/>
                  </a:buBlip>
                  <a:defRPr sz="16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7"/>
                  </a:buBlip>
                  <a:defRPr sz="16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7"/>
                  </a:buBlip>
                  <a:defRPr sz="16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7"/>
                  </a:buBlip>
                  <a:defRPr sz="16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7"/>
                  </a:buBlip>
                  <a:defRPr sz="16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SzTx/>
                  <a:buFontTx/>
                  <a:buNone/>
                </a:pPr>
                <a:r>
                  <a:rPr lang="en-GB" altLang="en-US" sz="1800" b="1">
                    <a:solidFill>
                      <a:schemeClr val="bg1"/>
                    </a:solidFill>
                    <a:latin typeface="Arial" panose="020B0604020202020204" pitchFamily="34" charset="0"/>
                    <a:sym typeface="Symbol" panose="05050102010706020507" pitchFamily="18" charset="2"/>
                  </a:rPr>
                  <a:t></a:t>
                </a:r>
                <a:endParaRPr lang="en-GB" altLang="en-US" sz="1800" b="1">
                  <a:solidFill>
                    <a:schemeClr val="bg1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9471" name="Group 3">
              <a:extLst>
                <a:ext uri="{FF2B5EF4-FFF2-40B4-BE49-F238E27FC236}">
                  <a16:creationId xmlns:a16="http://schemas.microsoft.com/office/drawing/2014/main" id="{559C2F8A-55E4-4050-B581-82A97C3A33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70343" y="5843331"/>
              <a:ext cx="228600" cy="228600"/>
              <a:chOff x="5318759" y="3533199"/>
              <a:chExt cx="228600" cy="228600"/>
            </a:xfrm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B77C6A4D-AB84-44F8-929E-B5E400E42653}"/>
                  </a:ext>
                </a:extLst>
              </p:cNvPr>
              <p:cNvSpPr/>
              <p:nvPr/>
            </p:nvSpPr>
            <p:spPr>
              <a:xfrm>
                <a:off x="5319154" y="3533456"/>
                <a:ext cx="228600" cy="228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DCB29AB0-7EDB-4ADA-BEE1-05DF174729E1}"/>
                  </a:ext>
                </a:extLst>
              </p:cNvPr>
              <p:cNvSpPr/>
              <p:nvPr/>
            </p:nvSpPr>
            <p:spPr>
              <a:xfrm>
                <a:off x="5411229" y="3620768"/>
                <a:ext cx="44450" cy="4603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</p:grpSp>
        <p:grpSp>
          <p:nvGrpSpPr>
            <p:cNvPr id="19472" name="Group 48">
              <a:extLst>
                <a:ext uri="{FF2B5EF4-FFF2-40B4-BE49-F238E27FC236}">
                  <a16:creationId xmlns:a16="http://schemas.microsoft.com/office/drawing/2014/main" id="{DA54B5E8-3A81-4413-A158-23A3D4F3D3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37112" y="4467476"/>
              <a:ext cx="288925" cy="369888"/>
              <a:chOff x="5621338" y="3527425"/>
              <a:chExt cx="288925" cy="369888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6D09621C-6EB2-430F-B8CB-75E041F28937}"/>
                  </a:ext>
                </a:extLst>
              </p:cNvPr>
              <p:cNvSpPr/>
              <p:nvPr/>
            </p:nvSpPr>
            <p:spPr>
              <a:xfrm>
                <a:off x="5662739" y="3624012"/>
                <a:ext cx="228600" cy="2286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19474" name="TextBox 4">
                <a:extLst>
                  <a:ext uri="{FF2B5EF4-FFF2-40B4-BE49-F238E27FC236}">
                    <a16:creationId xmlns:a16="http://schemas.microsoft.com/office/drawing/2014/main" id="{D5556B76-0EA0-4163-8165-A2B2998FD27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21338" y="3527425"/>
                <a:ext cx="288925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SzPct val="60000"/>
                  <a:buBlip>
                    <a:blip r:embed="rId3"/>
                  </a:buBlip>
                  <a:defRPr sz="24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SzPct val="60000"/>
                  <a:buBlip>
                    <a:blip r:embed="rId4"/>
                  </a:buBlip>
                  <a:defRPr sz="20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SzPct val="60000"/>
                  <a:buBlip>
                    <a:blip r:embed="rId5"/>
                  </a:buBlip>
                  <a:defRPr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SzPct val="60000"/>
                  <a:buBlip>
                    <a:blip r:embed="rId6"/>
                  </a:buBlip>
                  <a:defRPr sz="16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SzPct val="60000"/>
                  <a:buBlip>
                    <a:blip r:embed="rId7"/>
                  </a:buBlip>
                  <a:defRPr sz="16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7"/>
                  </a:buBlip>
                  <a:defRPr sz="16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7"/>
                  </a:buBlip>
                  <a:defRPr sz="16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7"/>
                  </a:buBlip>
                  <a:defRPr sz="16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7"/>
                  </a:buBlip>
                  <a:defRPr sz="1600">
                    <a:solidFill>
                      <a:schemeClr val="tx2"/>
                    </a:solidFill>
                    <a:latin typeface="Book Antiqua" panose="02040602050305030304" pitchFamily="18" charset="0"/>
                  </a:defRPr>
                </a:lvl9pPr>
              </a:lstStyle>
              <a:p>
                <a:pPr>
                  <a:spcBef>
                    <a:spcPct val="0"/>
                  </a:spcBef>
                  <a:buSzTx/>
                  <a:buFontTx/>
                  <a:buNone/>
                </a:pPr>
                <a:r>
                  <a:rPr lang="en-GB" altLang="en-US" sz="1800" b="1">
                    <a:solidFill>
                      <a:schemeClr val="bg1"/>
                    </a:solidFill>
                    <a:latin typeface="Arial" panose="020B0604020202020204" pitchFamily="34" charset="0"/>
                    <a:sym typeface="Symbol" panose="05050102010706020507" pitchFamily="18" charset="2"/>
                  </a:rPr>
                  <a:t></a:t>
                </a:r>
                <a:endParaRPr lang="en-GB" altLang="en-US" sz="1800" b="1">
                  <a:solidFill>
                    <a:schemeClr val="bg1"/>
                  </a:solidFill>
                  <a:latin typeface="Arial" panose="020B0604020202020204" pitchFamily="34" charset="0"/>
                </a:endParaRPr>
              </a:p>
            </p:txBody>
          </p:sp>
        </p:grp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id="{C4055889-3A6F-4005-BF8D-1987711C1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en-US"/>
              <a:t>Particle accelerators and magnets </a:t>
            </a:r>
            <a:br>
              <a:rPr lang="en-GB" altLang="en-US"/>
            </a:br>
            <a:r>
              <a:rPr lang="en-GB" altLang="en-US"/>
              <a:t>Quadrupoles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18D67-8707-4E87-8E77-91EF6F317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6192838" cy="2286000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fr-CH" dirty="0"/>
              <a:t>A </a:t>
            </a:r>
            <a:r>
              <a:rPr lang="fr-CH" dirty="0" err="1"/>
              <a:t>typical</a:t>
            </a:r>
            <a:r>
              <a:rPr lang="fr-CH" dirty="0"/>
              <a:t> </a:t>
            </a:r>
            <a:r>
              <a:rPr lang="fr-CH" dirty="0" err="1"/>
              <a:t>accelerator</a:t>
            </a:r>
            <a:r>
              <a:rPr lang="fr-CH" dirty="0"/>
              <a:t> structure </a:t>
            </a:r>
            <a:r>
              <a:rPr lang="fr-CH" dirty="0" err="1"/>
              <a:t>is</a:t>
            </a:r>
            <a:r>
              <a:rPr lang="fr-CH" dirty="0"/>
              <a:t> the </a:t>
            </a:r>
            <a:r>
              <a:rPr lang="fr-CH" dirty="0">
                <a:solidFill>
                  <a:srgbClr val="FF0000"/>
                </a:solidFill>
              </a:rPr>
              <a:t>FODO </a:t>
            </a:r>
            <a:r>
              <a:rPr lang="fr-CH" dirty="0" err="1">
                <a:solidFill>
                  <a:srgbClr val="FF0000"/>
                </a:solidFill>
              </a:rPr>
              <a:t>cell</a:t>
            </a:r>
            <a:r>
              <a:rPr lang="fr-CH" dirty="0"/>
              <a:t> </a:t>
            </a:r>
          </a:p>
          <a:p>
            <a:pPr lvl="1" eaLnBrk="1" hangingPunct="1">
              <a:defRPr/>
            </a:pPr>
            <a:r>
              <a:rPr lang="fr-CH" dirty="0" err="1"/>
              <a:t>Alternating</a:t>
            </a:r>
            <a:r>
              <a:rPr lang="fr-CH" dirty="0"/>
              <a:t> </a:t>
            </a:r>
            <a:r>
              <a:rPr lang="fr-CH" dirty="0" err="1"/>
              <a:t>quadrupoles</a:t>
            </a:r>
            <a:r>
              <a:rPr lang="fr-CH" dirty="0"/>
              <a:t> </a:t>
            </a:r>
            <a:r>
              <a:rPr lang="fr-CH" dirty="0" err="1"/>
              <a:t>spaced</a:t>
            </a:r>
            <a:r>
              <a:rPr lang="fr-CH" dirty="0"/>
              <a:t> by </a:t>
            </a:r>
            <a:r>
              <a:rPr lang="fr-CH" dirty="0" err="1"/>
              <a:t>length</a:t>
            </a:r>
            <a:r>
              <a:rPr lang="fr-CH" dirty="0"/>
              <a:t> </a:t>
            </a:r>
            <a:r>
              <a:rPr lang="fr-CH" i="1" dirty="0"/>
              <a:t>L </a:t>
            </a:r>
            <a:r>
              <a:rPr lang="fr-CH" dirty="0"/>
              <a:t>of </a:t>
            </a:r>
            <a:r>
              <a:rPr lang="fr-CH" dirty="0" err="1"/>
              <a:t>similar</a:t>
            </a:r>
            <a:r>
              <a:rPr lang="fr-CH" dirty="0"/>
              <a:t> gradient</a:t>
            </a:r>
          </a:p>
          <a:p>
            <a:pPr eaLnBrk="1" hangingPunct="1">
              <a:defRPr/>
            </a:pPr>
            <a:r>
              <a:rPr lang="fr-CH" dirty="0"/>
              <a:t>One </a:t>
            </a:r>
            <a:r>
              <a:rPr lang="fr-CH" dirty="0" err="1"/>
              <a:t>can</a:t>
            </a:r>
            <a:r>
              <a:rPr lang="fr-CH" dirty="0"/>
              <a:t> </a:t>
            </a:r>
            <a:r>
              <a:rPr lang="fr-CH" dirty="0" err="1"/>
              <a:t>prove</a:t>
            </a:r>
            <a:r>
              <a:rPr lang="fr-CH" dirty="0"/>
              <a:t> </a:t>
            </a:r>
            <a:r>
              <a:rPr lang="fr-CH" dirty="0" err="1"/>
              <a:t>that</a:t>
            </a:r>
            <a:r>
              <a:rPr lang="fr-CH" dirty="0"/>
              <a:t> </a:t>
            </a:r>
            <a:r>
              <a:rPr lang="fr-CH" dirty="0" err="1"/>
              <a:t>this</a:t>
            </a:r>
            <a:r>
              <a:rPr lang="fr-CH" dirty="0"/>
              <a:t> </a:t>
            </a:r>
            <a:r>
              <a:rPr lang="fr-CH" dirty="0" err="1"/>
              <a:t>gives</a:t>
            </a:r>
            <a:r>
              <a:rPr lang="fr-CH" dirty="0"/>
              <a:t> </a:t>
            </a:r>
            <a:r>
              <a:rPr lang="fr-CH" dirty="0">
                <a:solidFill>
                  <a:srgbClr val="FF0000"/>
                </a:solidFill>
              </a:rPr>
              <a:t>positive </a:t>
            </a:r>
            <a:r>
              <a:rPr lang="fr-CH" dirty="0" err="1">
                <a:solidFill>
                  <a:srgbClr val="FF0000"/>
                </a:solidFill>
              </a:rPr>
              <a:t>focusing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/>
              <a:t>in </a:t>
            </a:r>
            <a:r>
              <a:rPr lang="fr-CH" dirty="0" err="1"/>
              <a:t>both</a:t>
            </a:r>
            <a:r>
              <a:rPr lang="fr-CH" dirty="0"/>
              <a:t> transverse planes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20484" name="Date Placeholder 3">
            <a:extLst>
              <a:ext uri="{FF2B5EF4-FFF2-40B4-BE49-F238E27FC236}">
                <a16:creationId xmlns:a16="http://schemas.microsoft.com/office/drawing/2014/main" id="{CE5D5AA4-5287-4B00-8C7D-613F32E8699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000">
                <a:solidFill>
                  <a:schemeClr val="accent1"/>
                </a:solidFill>
              </a:rPr>
              <a:t>Superconducting Magnets, March 1-3, 2021</a:t>
            </a:r>
          </a:p>
        </p:txBody>
      </p:sp>
      <p:sp>
        <p:nvSpPr>
          <p:cNvPr id="20485" name="Footer Placeholder 4">
            <a:extLst>
              <a:ext uri="{FF2B5EF4-FFF2-40B4-BE49-F238E27FC236}">
                <a16:creationId xmlns:a16="http://schemas.microsoft.com/office/drawing/2014/main" id="{B7AAE115-30FD-47E2-8FAB-F2912A082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altLang="en-US" sz="1000">
                <a:solidFill>
                  <a:schemeClr val="accent1"/>
                </a:solidFill>
              </a:rPr>
              <a:t>Paolo Ferracin</a:t>
            </a:r>
            <a:endParaRPr lang="en-US" altLang="en-US" sz="1000">
              <a:solidFill>
                <a:schemeClr val="accent1"/>
              </a:solidFill>
            </a:endParaRPr>
          </a:p>
        </p:txBody>
      </p:sp>
      <p:sp>
        <p:nvSpPr>
          <p:cNvPr id="20486" name="Slide Number Placeholder 5">
            <a:extLst>
              <a:ext uri="{FF2B5EF4-FFF2-40B4-BE49-F238E27FC236}">
                <a16:creationId xmlns:a16="http://schemas.microsoft.com/office/drawing/2014/main" id="{B48D5996-BF0C-495C-ACF4-ADE5558D1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fld id="{9A7097DC-043C-4FD5-A141-1614EB6D897B}" type="slidenum">
              <a:rPr lang="en-US" altLang="en-US" sz="1000" smtClean="0">
                <a:solidFill>
                  <a:schemeClr val="accent1"/>
                </a:solidFill>
              </a:rPr>
              <a:pPr>
                <a:spcBef>
                  <a:spcPct val="0"/>
                </a:spcBef>
                <a:buSzTx/>
                <a:buFontTx/>
                <a:buNone/>
              </a:pPr>
              <a:t>9</a:t>
            </a:fld>
            <a:endParaRPr lang="en-US" altLang="en-US" sz="1000">
              <a:solidFill>
                <a:schemeClr val="accent1"/>
              </a:solidFill>
            </a:endParaRPr>
          </a:p>
        </p:txBody>
      </p:sp>
      <p:grpSp>
        <p:nvGrpSpPr>
          <p:cNvPr id="20487" name="Group 6">
            <a:extLst>
              <a:ext uri="{FF2B5EF4-FFF2-40B4-BE49-F238E27FC236}">
                <a16:creationId xmlns:a16="http://schemas.microsoft.com/office/drawing/2014/main" id="{5BF5D0F7-4EA2-4FAA-A989-8C9BCE9BCCD8}"/>
              </a:ext>
            </a:extLst>
          </p:cNvPr>
          <p:cNvGrpSpPr>
            <a:grpSpLocks/>
          </p:cNvGrpSpPr>
          <p:nvPr/>
        </p:nvGrpSpPr>
        <p:grpSpPr bwMode="auto">
          <a:xfrm>
            <a:off x="1022350" y="3276600"/>
            <a:ext cx="3124200" cy="3117850"/>
            <a:chOff x="1021784" y="3276599"/>
            <a:chExt cx="3124200" cy="3117850"/>
          </a:xfrm>
        </p:grpSpPr>
        <p:grpSp>
          <p:nvGrpSpPr>
            <p:cNvPr id="20515" name="Group 7">
              <a:extLst>
                <a:ext uri="{FF2B5EF4-FFF2-40B4-BE49-F238E27FC236}">
                  <a16:creationId xmlns:a16="http://schemas.microsoft.com/office/drawing/2014/main" id="{D76241E8-5BE2-47DD-B94B-5EA8F4FD68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21784" y="3276599"/>
              <a:ext cx="3124200" cy="3117850"/>
              <a:chOff x="5715000" y="3130550"/>
              <a:chExt cx="3124200" cy="3117850"/>
            </a:xfrm>
          </p:grpSpPr>
          <p:grpSp>
            <p:nvGrpSpPr>
              <p:cNvPr id="20524" name="Group 16">
                <a:extLst>
                  <a:ext uri="{FF2B5EF4-FFF2-40B4-BE49-F238E27FC236}">
                    <a16:creationId xmlns:a16="http://schemas.microsoft.com/office/drawing/2014/main" id="{15874D73-A414-4B50-A491-CE4741D0489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715000" y="3130550"/>
                <a:ext cx="3124200" cy="3117850"/>
                <a:chOff x="5791200" y="3276600"/>
                <a:chExt cx="3124200" cy="3117850"/>
              </a:xfrm>
            </p:grpSpPr>
            <p:pic>
              <p:nvPicPr>
                <p:cNvPr id="20537" name="Picture 16" descr="tq-v1_cross-section">
                  <a:extLst>
                    <a:ext uri="{FF2B5EF4-FFF2-40B4-BE49-F238E27FC236}">
                      <a16:creationId xmlns:a16="http://schemas.microsoft.com/office/drawing/2014/main" id="{F361B190-569F-4762-AA1F-A890A12D2B8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791" t="4124" r="27753" b="3711"/>
                <a:stretch>
                  <a:fillRect/>
                </a:stretch>
              </p:blipFill>
              <p:spPr bwMode="auto">
                <a:xfrm>
                  <a:off x="5791200" y="3276600"/>
                  <a:ext cx="3124200" cy="3117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1" name="Picture 30">
                  <a:extLst>
                    <a:ext uri="{FF2B5EF4-FFF2-40B4-BE49-F238E27FC236}">
                      <a16:creationId xmlns:a16="http://schemas.microsoft.com/office/drawing/2014/main" id="{0D42447A-4DD8-490B-8886-3B7668F2323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/>
                <a:srcRect l="5687" t="9298" r="5688" b="2050"/>
                <a:stretch/>
              </p:blipFill>
              <p:spPr>
                <a:xfrm>
                  <a:off x="6354044" y="3819135"/>
                  <a:ext cx="1998511" cy="1998511"/>
                </a:xfrm>
                <a:prstGeom prst="ellipse">
                  <a:avLst/>
                </a:prstGeom>
              </p:spPr>
            </p:pic>
          </p:grpSp>
          <p:grpSp>
            <p:nvGrpSpPr>
              <p:cNvPr id="20525" name="Group 3">
                <a:extLst>
                  <a:ext uri="{FF2B5EF4-FFF2-40B4-BE49-F238E27FC236}">
                    <a16:creationId xmlns:a16="http://schemas.microsoft.com/office/drawing/2014/main" id="{E98387C9-B46C-4700-9D8A-54FEAC78F4A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162799" y="3300816"/>
                <a:ext cx="228600" cy="228600"/>
                <a:chOff x="5318759" y="3533199"/>
                <a:chExt cx="228600" cy="228600"/>
              </a:xfrm>
            </p:grpSpPr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C663CA39-097D-46BC-A069-5FA2416FC038}"/>
                    </a:ext>
                  </a:extLst>
                </p:cNvPr>
                <p:cNvSpPr/>
                <p:nvPr/>
              </p:nvSpPr>
              <p:spPr>
                <a:xfrm>
                  <a:off x="5318760" y="3532796"/>
                  <a:ext cx="228600" cy="2286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/>
                </a:p>
              </p:txBody>
            </p:sp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5DCB2615-B6EF-48DF-BCE1-396227B70801}"/>
                    </a:ext>
                  </a:extLst>
                </p:cNvPr>
                <p:cNvSpPr/>
                <p:nvPr/>
              </p:nvSpPr>
              <p:spPr>
                <a:xfrm>
                  <a:off x="5410835" y="3620108"/>
                  <a:ext cx="44450" cy="4603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/>
                </a:p>
              </p:txBody>
            </p:sp>
          </p:grpSp>
          <p:grpSp>
            <p:nvGrpSpPr>
              <p:cNvPr id="20526" name="Group 18">
                <a:extLst>
                  <a:ext uri="{FF2B5EF4-FFF2-40B4-BE49-F238E27FC236}">
                    <a16:creationId xmlns:a16="http://schemas.microsoft.com/office/drawing/2014/main" id="{7EE60619-AE90-4A77-9C2E-F734AB93764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382645" y="4450878"/>
                <a:ext cx="288925" cy="369888"/>
                <a:chOff x="5621338" y="3527425"/>
                <a:chExt cx="288925" cy="369888"/>
              </a:xfrm>
            </p:grpSpPr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37DDB4AF-135D-4F96-BC43-498CAA091A2C}"/>
                    </a:ext>
                  </a:extLst>
                </p:cNvPr>
                <p:cNvSpPr/>
                <p:nvPr/>
              </p:nvSpPr>
              <p:spPr>
                <a:xfrm>
                  <a:off x="5661968" y="3624735"/>
                  <a:ext cx="228600" cy="2286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/>
                </a:p>
              </p:txBody>
            </p:sp>
            <p:sp>
              <p:nvSpPr>
                <p:cNvPr id="20534" name="TextBox 4">
                  <a:extLst>
                    <a:ext uri="{FF2B5EF4-FFF2-40B4-BE49-F238E27FC236}">
                      <a16:creationId xmlns:a16="http://schemas.microsoft.com/office/drawing/2014/main" id="{FFFAD141-8CAA-48A1-A12E-808351E7108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621338" y="3527425"/>
                  <a:ext cx="288925" cy="3698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SzPct val="60000"/>
                    <a:buBlip>
                      <a:blip r:embed="rId2"/>
                    </a:buBlip>
                    <a:defRPr sz="2400"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SzPct val="60000"/>
                    <a:buBlip>
                      <a:blip r:embed="rId3"/>
                    </a:buBlip>
                    <a:defRPr sz="2000"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SzPct val="60000"/>
                    <a:buBlip>
                      <a:blip r:embed="rId4"/>
                    </a:buBlip>
                    <a:defRPr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SzPct val="60000"/>
                    <a:buBlip>
                      <a:blip r:embed="rId5"/>
                    </a:buBlip>
                    <a:defRPr sz="1600"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SzPct val="60000"/>
                    <a:buBlip>
                      <a:blip r:embed="rId6"/>
                    </a:buBlip>
                    <a:defRPr sz="1600"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6"/>
                    </a:buBlip>
                    <a:defRPr sz="1600"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6"/>
                    </a:buBlip>
                    <a:defRPr sz="1600"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6"/>
                    </a:buBlip>
                    <a:defRPr sz="1600"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6"/>
                    </a:buBlip>
                    <a:defRPr sz="1600"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SzTx/>
                    <a:buFontTx/>
                    <a:buNone/>
                  </a:pPr>
                  <a:r>
                    <a:rPr lang="en-GB" altLang="en-US" sz="1800" b="1">
                      <a:solidFill>
                        <a:schemeClr val="bg1"/>
                      </a:solidFill>
                      <a:latin typeface="Arial" panose="020B0604020202020204" pitchFamily="34" charset="0"/>
                      <a:sym typeface="Symbol" panose="05050102010706020507" pitchFamily="18" charset="2"/>
                    </a:rPr>
                    <a:t></a:t>
                  </a:r>
                  <a:endParaRPr lang="en-GB" altLang="en-US" sz="1800" b="1">
                    <a:solidFill>
                      <a:schemeClr val="bg1"/>
                    </a:solidFill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20527" name="Group 3">
                <a:extLst>
                  <a:ext uri="{FF2B5EF4-FFF2-40B4-BE49-F238E27FC236}">
                    <a16:creationId xmlns:a16="http://schemas.microsoft.com/office/drawing/2014/main" id="{853414B1-5AD9-47F9-8887-3E1F5715418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170343" y="5843331"/>
                <a:ext cx="228600" cy="228600"/>
                <a:chOff x="5318759" y="3533199"/>
                <a:chExt cx="228600" cy="228600"/>
              </a:xfrm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6927AB36-842E-49A8-867C-28FDFA68BB01}"/>
                    </a:ext>
                  </a:extLst>
                </p:cNvPr>
                <p:cNvSpPr/>
                <p:nvPr/>
              </p:nvSpPr>
              <p:spPr>
                <a:xfrm>
                  <a:off x="5319154" y="3533456"/>
                  <a:ext cx="228600" cy="2286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/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272C33C2-91FD-4E6F-BF97-7CF9E8F89E70}"/>
                    </a:ext>
                  </a:extLst>
                </p:cNvPr>
                <p:cNvSpPr/>
                <p:nvPr/>
              </p:nvSpPr>
              <p:spPr>
                <a:xfrm>
                  <a:off x="5411229" y="3620768"/>
                  <a:ext cx="44450" cy="4603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/>
                </a:p>
              </p:txBody>
            </p:sp>
          </p:grpSp>
          <p:grpSp>
            <p:nvGrpSpPr>
              <p:cNvPr id="20528" name="Group 20">
                <a:extLst>
                  <a:ext uri="{FF2B5EF4-FFF2-40B4-BE49-F238E27FC236}">
                    <a16:creationId xmlns:a16="http://schemas.microsoft.com/office/drawing/2014/main" id="{1742691B-F5ED-4971-B6D5-5B69887706E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837112" y="4467476"/>
                <a:ext cx="288925" cy="369888"/>
                <a:chOff x="5621338" y="3527425"/>
                <a:chExt cx="288925" cy="369888"/>
              </a:xfrm>
            </p:grpSpPr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ADF4BC8C-3C0C-4053-AE4E-1B1522D52A77}"/>
                    </a:ext>
                  </a:extLst>
                </p:cNvPr>
                <p:cNvSpPr/>
                <p:nvPr/>
              </p:nvSpPr>
              <p:spPr>
                <a:xfrm>
                  <a:off x="5662739" y="3624012"/>
                  <a:ext cx="228600" cy="2286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/>
                </a:p>
              </p:txBody>
            </p:sp>
            <p:sp>
              <p:nvSpPr>
                <p:cNvPr id="20530" name="TextBox 4">
                  <a:extLst>
                    <a:ext uri="{FF2B5EF4-FFF2-40B4-BE49-F238E27FC236}">
                      <a16:creationId xmlns:a16="http://schemas.microsoft.com/office/drawing/2014/main" id="{D5A789EF-376C-4AEA-ACF2-D4D9EB787EA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621338" y="3527425"/>
                  <a:ext cx="288925" cy="3698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SzPct val="60000"/>
                    <a:buBlip>
                      <a:blip r:embed="rId2"/>
                    </a:buBlip>
                    <a:defRPr sz="2400"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SzPct val="60000"/>
                    <a:buBlip>
                      <a:blip r:embed="rId3"/>
                    </a:buBlip>
                    <a:defRPr sz="2000"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SzPct val="60000"/>
                    <a:buBlip>
                      <a:blip r:embed="rId4"/>
                    </a:buBlip>
                    <a:defRPr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SzPct val="60000"/>
                    <a:buBlip>
                      <a:blip r:embed="rId5"/>
                    </a:buBlip>
                    <a:defRPr sz="1600"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SzPct val="60000"/>
                    <a:buBlip>
                      <a:blip r:embed="rId6"/>
                    </a:buBlip>
                    <a:defRPr sz="1600"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6"/>
                    </a:buBlip>
                    <a:defRPr sz="1600"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6"/>
                    </a:buBlip>
                    <a:defRPr sz="1600"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6"/>
                    </a:buBlip>
                    <a:defRPr sz="1600"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6"/>
                    </a:buBlip>
                    <a:defRPr sz="1600"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SzTx/>
                    <a:buFontTx/>
                    <a:buNone/>
                  </a:pPr>
                  <a:r>
                    <a:rPr lang="en-GB" altLang="en-US" sz="1800" b="1">
                      <a:solidFill>
                        <a:schemeClr val="bg1"/>
                      </a:solidFill>
                      <a:latin typeface="Arial" panose="020B0604020202020204" pitchFamily="34" charset="0"/>
                      <a:sym typeface="Symbol" panose="05050102010706020507" pitchFamily="18" charset="2"/>
                    </a:rPr>
                    <a:t></a:t>
                  </a:r>
                  <a:endParaRPr lang="en-GB" altLang="en-US" sz="1800" b="1">
                    <a:solidFill>
                      <a:schemeClr val="bg1"/>
                    </a:solidFill>
                    <a:latin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1C5CF24-6122-467F-BE36-B1B6C7051064}"/>
                </a:ext>
              </a:extLst>
            </p:cNvPr>
            <p:cNvSpPr/>
            <p:nvPr/>
          </p:nvSpPr>
          <p:spPr>
            <a:xfrm>
              <a:off x="2521972" y="4405312"/>
              <a:ext cx="96837" cy="96837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0D52D807-9F5E-477F-A3BF-2E1166ABBE7C}"/>
                </a:ext>
              </a:extLst>
            </p:cNvPr>
            <p:cNvSpPr/>
            <p:nvPr/>
          </p:nvSpPr>
          <p:spPr>
            <a:xfrm>
              <a:off x="2910909" y="4775199"/>
              <a:ext cx="96838" cy="9842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B4D82FF-E87F-40CC-9EB7-F316DCF216D5}"/>
                </a:ext>
              </a:extLst>
            </p:cNvPr>
            <p:cNvSpPr/>
            <p:nvPr/>
          </p:nvSpPr>
          <p:spPr>
            <a:xfrm>
              <a:off x="2514034" y="5165724"/>
              <a:ext cx="96838" cy="96838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F3C1744-5880-4D25-8155-291872A655B8}"/>
                </a:ext>
              </a:extLst>
            </p:cNvPr>
            <p:cNvSpPr/>
            <p:nvPr/>
          </p:nvSpPr>
          <p:spPr>
            <a:xfrm>
              <a:off x="2150497" y="4775199"/>
              <a:ext cx="96837" cy="9842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B2A3BE4D-46F5-483D-BF01-280C5B22FC89}"/>
                </a:ext>
              </a:extLst>
            </p:cNvPr>
            <p:cNvCxnSpPr/>
            <p:nvPr/>
          </p:nvCxnSpPr>
          <p:spPr>
            <a:xfrm>
              <a:off x="2988697" y="4829174"/>
              <a:ext cx="182562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51AFD292-AE18-47D0-AC80-2C1E1516E3B2}"/>
                </a:ext>
              </a:extLst>
            </p:cNvPr>
            <p:cNvCxnSpPr/>
            <p:nvPr/>
          </p:nvCxnSpPr>
          <p:spPr>
            <a:xfrm flipH="1">
              <a:off x="2001272" y="4829174"/>
              <a:ext cx="168275" cy="317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041EB4A-E94B-4819-AFFA-BF8784738B38}"/>
                </a:ext>
              </a:extLst>
            </p:cNvPr>
            <p:cNvCxnSpPr/>
            <p:nvPr/>
          </p:nvCxnSpPr>
          <p:spPr>
            <a:xfrm>
              <a:off x="2571184" y="4443412"/>
              <a:ext cx="0" cy="22860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75119389-4232-47BB-9EEA-8275258FD860}"/>
                </a:ext>
              </a:extLst>
            </p:cNvPr>
            <p:cNvCxnSpPr/>
            <p:nvPr/>
          </p:nvCxnSpPr>
          <p:spPr>
            <a:xfrm flipV="1">
              <a:off x="2561659" y="4983162"/>
              <a:ext cx="0" cy="19050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488" name="Group 31">
            <a:extLst>
              <a:ext uri="{FF2B5EF4-FFF2-40B4-BE49-F238E27FC236}">
                <a16:creationId xmlns:a16="http://schemas.microsoft.com/office/drawing/2014/main" id="{45A88628-232C-4F11-B14E-112D9B387FA8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5027613" y="3249613"/>
            <a:ext cx="3124200" cy="3117850"/>
            <a:chOff x="1021784" y="3276599"/>
            <a:chExt cx="3124200" cy="3117850"/>
          </a:xfrm>
        </p:grpSpPr>
        <p:grpSp>
          <p:nvGrpSpPr>
            <p:cNvPr id="20491" name="Group 32">
              <a:extLst>
                <a:ext uri="{FF2B5EF4-FFF2-40B4-BE49-F238E27FC236}">
                  <a16:creationId xmlns:a16="http://schemas.microsoft.com/office/drawing/2014/main" id="{6370ECF5-B2A1-475D-9C67-E2A682186D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21784" y="3276599"/>
              <a:ext cx="3124200" cy="3117850"/>
              <a:chOff x="5715000" y="3130550"/>
              <a:chExt cx="3124200" cy="3117850"/>
            </a:xfrm>
          </p:grpSpPr>
          <p:grpSp>
            <p:nvGrpSpPr>
              <p:cNvPr id="20500" name="Group 16">
                <a:extLst>
                  <a:ext uri="{FF2B5EF4-FFF2-40B4-BE49-F238E27FC236}">
                    <a16:creationId xmlns:a16="http://schemas.microsoft.com/office/drawing/2014/main" id="{AD2E894B-532B-49D3-A630-BBBFF4D2EC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715000" y="3130550"/>
                <a:ext cx="3124200" cy="3117850"/>
                <a:chOff x="5791200" y="3276600"/>
                <a:chExt cx="3124200" cy="3117850"/>
              </a:xfrm>
            </p:grpSpPr>
            <p:pic>
              <p:nvPicPr>
                <p:cNvPr id="20513" name="Picture 16" descr="tq-v1_cross-section">
                  <a:extLst>
                    <a:ext uri="{FF2B5EF4-FFF2-40B4-BE49-F238E27FC236}">
                      <a16:creationId xmlns:a16="http://schemas.microsoft.com/office/drawing/2014/main" id="{66F28EAA-4E61-44F5-B763-F8FE4C3ADE9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791" t="4124" r="27753" b="3711"/>
                <a:stretch>
                  <a:fillRect/>
                </a:stretch>
              </p:blipFill>
              <p:spPr bwMode="auto">
                <a:xfrm>
                  <a:off x="5791200" y="3276600"/>
                  <a:ext cx="3124200" cy="3117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56" name="Picture 55">
                  <a:extLst>
                    <a:ext uri="{FF2B5EF4-FFF2-40B4-BE49-F238E27FC236}">
                      <a16:creationId xmlns:a16="http://schemas.microsoft.com/office/drawing/2014/main" id="{52F52B41-3FA9-45AD-A2D6-78A91184F14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/>
                <a:srcRect l="5687" t="9298" r="5688" b="2050"/>
                <a:stretch/>
              </p:blipFill>
              <p:spPr>
                <a:xfrm>
                  <a:off x="6354044" y="3819135"/>
                  <a:ext cx="1998511" cy="1998511"/>
                </a:xfrm>
                <a:prstGeom prst="ellipse">
                  <a:avLst/>
                </a:prstGeom>
              </p:spPr>
            </p:pic>
          </p:grpSp>
          <p:grpSp>
            <p:nvGrpSpPr>
              <p:cNvPr id="20501" name="Group 3">
                <a:extLst>
                  <a:ext uri="{FF2B5EF4-FFF2-40B4-BE49-F238E27FC236}">
                    <a16:creationId xmlns:a16="http://schemas.microsoft.com/office/drawing/2014/main" id="{C275CF9D-1B58-45F5-86C8-485AA1DF202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162799" y="3300816"/>
                <a:ext cx="228600" cy="228600"/>
                <a:chOff x="5318759" y="3533199"/>
                <a:chExt cx="228600" cy="228600"/>
              </a:xfrm>
            </p:grpSpPr>
            <p:sp>
              <p:nvSpPr>
                <p:cNvPr id="53" name="Oval 52">
                  <a:extLst>
                    <a:ext uri="{FF2B5EF4-FFF2-40B4-BE49-F238E27FC236}">
                      <a16:creationId xmlns:a16="http://schemas.microsoft.com/office/drawing/2014/main" id="{F0352849-CD3E-4F86-AC6E-F268C071B594}"/>
                    </a:ext>
                  </a:extLst>
                </p:cNvPr>
                <p:cNvSpPr/>
                <p:nvPr/>
              </p:nvSpPr>
              <p:spPr>
                <a:xfrm>
                  <a:off x="5318760" y="3532796"/>
                  <a:ext cx="228600" cy="2286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/>
                </a:p>
              </p:txBody>
            </p:sp>
            <p:sp>
              <p:nvSpPr>
                <p:cNvPr id="54" name="Oval 53">
                  <a:extLst>
                    <a:ext uri="{FF2B5EF4-FFF2-40B4-BE49-F238E27FC236}">
                      <a16:creationId xmlns:a16="http://schemas.microsoft.com/office/drawing/2014/main" id="{F3044EE8-D36A-4629-84A1-E7A865F3712C}"/>
                    </a:ext>
                  </a:extLst>
                </p:cNvPr>
                <p:cNvSpPr/>
                <p:nvPr/>
              </p:nvSpPr>
              <p:spPr>
                <a:xfrm>
                  <a:off x="5410835" y="3628046"/>
                  <a:ext cx="44450" cy="4603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/>
                </a:p>
              </p:txBody>
            </p:sp>
          </p:grpSp>
          <p:grpSp>
            <p:nvGrpSpPr>
              <p:cNvPr id="20502" name="Group 43">
                <a:extLst>
                  <a:ext uri="{FF2B5EF4-FFF2-40B4-BE49-F238E27FC236}">
                    <a16:creationId xmlns:a16="http://schemas.microsoft.com/office/drawing/2014/main" id="{EF155377-C5EA-4BEC-8238-B4CA0AE7596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382645" y="4450878"/>
                <a:ext cx="288925" cy="369888"/>
                <a:chOff x="5621338" y="3527425"/>
                <a:chExt cx="288925" cy="369888"/>
              </a:xfrm>
            </p:grpSpPr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id="{ACAB5DD8-1802-4656-BBD4-12FED8B92D6D}"/>
                    </a:ext>
                  </a:extLst>
                </p:cNvPr>
                <p:cNvSpPr/>
                <p:nvPr/>
              </p:nvSpPr>
              <p:spPr>
                <a:xfrm>
                  <a:off x="5661967" y="3624736"/>
                  <a:ext cx="228600" cy="2286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/>
                </a:p>
              </p:txBody>
            </p:sp>
            <p:sp>
              <p:nvSpPr>
                <p:cNvPr id="20510" name="TextBox 4">
                  <a:extLst>
                    <a:ext uri="{FF2B5EF4-FFF2-40B4-BE49-F238E27FC236}">
                      <a16:creationId xmlns:a16="http://schemas.microsoft.com/office/drawing/2014/main" id="{DD427F0B-9438-43DB-9B20-D0C408C38C4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621338" y="3527425"/>
                  <a:ext cx="288925" cy="3698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SzPct val="60000"/>
                    <a:buBlip>
                      <a:blip r:embed="rId2"/>
                    </a:buBlip>
                    <a:defRPr sz="2400"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SzPct val="60000"/>
                    <a:buBlip>
                      <a:blip r:embed="rId3"/>
                    </a:buBlip>
                    <a:defRPr sz="2000"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SzPct val="60000"/>
                    <a:buBlip>
                      <a:blip r:embed="rId4"/>
                    </a:buBlip>
                    <a:defRPr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SzPct val="60000"/>
                    <a:buBlip>
                      <a:blip r:embed="rId5"/>
                    </a:buBlip>
                    <a:defRPr sz="1600"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SzPct val="60000"/>
                    <a:buBlip>
                      <a:blip r:embed="rId6"/>
                    </a:buBlip>
                    <a:defRPr sz="1600"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6"/>
                    </a:buBlip>
                    <a:defRPr sz="1600"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6"/>
                    </a:buBlip>
                    <a:defRPr sz="1600"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6"/>
                    </a:buBlip>
                    <a:defRPr sz="1600"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6"/>
                    </a:buBlip>
                    <a:defRPr sz="1600"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SzTx/>
                    <a:buFontTx/>
                    <a:buNone/>
                  </a:pPr>
                  <a:r>
                    <a:rPr lang="en-GB" altLang="en-US" sz="1800" b="1">
                      <a:solidFill>
                        <a:schemeClr val="bg1"/>
                      </a:solidFill>
                      <a:latin typeface="Arial" panose="020B0604020202020204" pitchFamily="34" charset="0"/>
                      <a:sym typeface="Symbol" panose="05050102010706020507" pitchFamily="18" charset="2"/>
                    </a:rPr>
                    <a:t></a:t>
                  </a:r>
                  <a:endParaRPr lang="en-GB" altLang="en-US" sz="1800" b="1">
                    <a:solidFill>
                      <a:schemeClr val="bg1"/>
                    </a:solidFill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20503" name="Group 3">
                <a:extLst>
                  <a:ext uri="{FF2B5EF4-FFF2-40B4-BE49-F238E27FC236}">
                    <a16:creationId xmlns:a16="http://schemas.microsoft.com/office/drawing/2014/main" id="{093A858E-3E80-4F36-94B2-818EF507439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170343" y="5843331"/>
                <a:ext cx="228600" cy="228600"/>
                <a:chOff x="5318759" y="3533199"/>
                <a:chExt cx="228600" cy="228600"/>
              </a:xfrm>
            </p:grpSpPr>
            <p:sp>
              <p:nvSpPr>
                <p:cNvPr id="49" name="Oval 48">
                  <a:extLst>
                    <a:ext uri="{FF2B5EF4-FFF2-40B4-BE49-F238E27FC236}">
                      <a16:creationId xmlns:a16="http://schemas.microsoft.com/office/drawing/2014/main" id="{CCAB2075-BFB3-4012-808F-085585FA7D4C}"/>
                    </a:ext>
                  </a:extLst>
                </p:cNvPr>
                <p:cNvSpPr/>
                <p:nvPr/>
              </p:nvSpPr>
              <p:spPr>
                <a:xfrm>
                  <a:off x="5319153" y="3533456"/>
                  <a:ext cx="228600" cy="2286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/>
                </a:p>
              </p:txBody>
            </p:sp>
            <p:sp>
              <p:nvSpPr>
                <p:cNvPr id="50" name="Oval 49">
                  <a:extLst>
                    <a:ext uri="{FF2B5EF4-FFF2-40B4-BE49-F238E27FC236}">
                      <a16:creationId xmlns:a16="http://schemas.microsoft.com/office/drawing/2014/main" id="{42A0C312-8A58-4C7C-B0B3-E5F4A5C13D56}"/>
                    </a:ext>
                  </a:extLst>
                </p:cNvPr>
                <p:cNvSpPr/>
                <p:nvPr/>
              </p:nvSpPr>
              <p:spPr>
                <a:xfrm>
                  <a:off x="5411227" y="3628706"/>
                  <a:ext cx="44450" cy="4603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/>
                </a:p>
              </p:txBody>
            </p:sp>
          </p:grpSp>
          <p:grpSp>
            <p:nvGrpSpPr>
              <p:cNvPr id="20504" name="Group 45">
                <a:extLst>
                  <a:ext uri="{FF2B5EF4-FFF2-40B4-BE49-F238E27FC236}">
                    <a16:creationId xmlns:a16="http://schemas.microsoft.com/office/drawing/2014/main" id="{A7F8AF83-CC2B-49E3-B379-D2B4B3297C4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837112" y="4467476"/>
                <a:ext cx="288925" cy="369888"/>
                <a:chOff x="5621338" y="3527425"/>
                <a:chExt cx="288925" cy="369888"/>
              </a:xfrm>
            </p:grpSpPr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3271B546-791F-4441-A1ED-B18AD21A09F7}"/>
                    </a:ext>
                  </a:extLst>
                </p:cNvPr>
                <p:cNvSpPr/>
                <p:nvPr/>
              </p:nvSpPr>
              <p:spPr>
                <a:xfrm>
                  <a:off x="5662738" y="3624013"/>
                  <a:ext cx="228600" cy="2286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/>
                </a:p>
              </p:txBody>
            </p:sp>
            <p:sp>
              <p:nvSpPr>
                <p:cNvPr id="20506" name="TextBox 4">
                  <a:extLst>
                    <a:ext uri="{FF2B5EF4-FFF2-40B4-BE49-F238E27FC236}">
                      <a16:creationId xmlns:a16="http://schemas.microsoft.com/office/drawing/2014/main" id="{B9AF3770-F933-47B5-8616-5E5B71E886D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621338" y="3527425"/>
                  <a:ext cx="288925" cy="3698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SzPct val="60000"/>
                    <a:buBlip>
                      <a:blip r:embed="rId2"/>
                    </a:buBlip>
                    <a:defRPr sz="2400"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1pPr>
                  <a:lvl2pPr marL="742950" indent="-285750">
                    <a:spcBef>
                      <a:spcPct val="20000"/>
                    </a:spcBef>
                    <a:buSzPct val="60000"/>
                    <a:buBlip>
                      <a:blip r:embed="rId3"/>
                    </a:buBlip>
                    <a:defRPr sz="2000"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2pPr>
                  <a:lvl3pPr marL="1143000" indent="-228600">
                    <a:spcBef>
                      <a:spcPct val="20000"/>
                    </a:spcBef>
                    <a:buSzPct val="60000"/>
                    <a:buBlip>
                      <a:blip r:embed="rId4"/>
                    </a:buBlip>
                    <a:defRPr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3pPr>
                  <a:lvl4pPr marL="1600200" indent="-228600">
                    <a:spcBef>
                      <a:spcPct val="20000"/>
                    </a:spcBef>
                    <a:buSzPct val="60000"/>
                    <a:buBlip>
                      <a:blip r:embed="rId5"/>
                    </a:buBlip>
                    <a:defRPr sz="1600"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4pPr>
                  <a:lvl5pPr marL="2057400" indent="-228600">
                    <a:spcBef>
                      <a:spcPct val="20000"/>
                    </a:spcBef>
                    <a:buSzPct val="60000"/>
                    <a:buBlip>
                      <a:blip r:embed="rId6"/>
                    </a:buBlip>
                    <a:defRPr sz="1600"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6"/>
                    </a:buBlip>
                    <a:defRPr sz="1600"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6"/>
                    </a:buBlip>
                    <a:defRPr sz="1600"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6"/>
                    </a:buBlip>
                    <a:defRPr sz="1600"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SzPct val="60000"/>
                    <a:buBlip>
                      <a:blip r:embed="rId6"/>
                    </a:buBlip>
                    <a:defRPr sz="1600">
                      <a:solidFill>
                        <a:schemeClr val="tx2"/>
                      </a:solidFill>
                      <a:latin typeface="Book Antiqua" panose="02040602050305030304" pitchFamily="18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SzTx/>
                    <a:buFontTx/>
                    <a:buNone/>
                  </a:pPr>
                  <a:r>
                    <a:rPr lang="en-GB" altLang="en-US" sz="1800" b="1">
                      <a:solidFill>
                        <a:schemeClr val="bg1"/>
                      </a:solidFill>
                      <a:latin typeface="Arial" panose="020B0604020202020204" pitchFamily="34" charset="0"/>
                      <a:sym typeface="Symbol" panose="05050102010706020507" pitchFamily="18" charset="2"/>
                    </a:rPr>
                    <a:t></a:t>
                  </a:r>
                  <a:endParaRPr lang="en-GB" altLang="en-US" sz="1800" b="1">
                    <a:solidFill>
                      <a:schemeClr val="bg1"/>
                    </a:solidFill>
                    <a:latin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DC2830EE-F5F3-4331-8136-60FD356C63E6}"/>
                </a:ext>
              </a:extLst>
            </p:cNvPr>
            <p:cNvSpPr/>
            <p:nvPr/>
          </p:nvSpPr>
          <p:spPr>
            <a:xfrm>
              <a:off x="2521971" y="4413249"/>
              <a:ext cx="96838" cy="96838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D8DFEC9A-F023-4708-8D90-2F46E4607627}"/>
                </a:ext>
              </a:extLst>
            </p:cNvPr>
            <p:cNvSpPr/>
            <p:nvPr/>
          </p:nvSpPr>
          <p:spPr>
            <a:xfrm>
              <a:off x="2910909" y="4775199"/>
              <a:ext cx="96837" cy="9842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CF80839C-96D9-48A9-8497-4233ED1BC25A}"/>
                </a:ext>
              </a:extLst>
            </p:cNvPr>
            <p:cNvSpPr/>
            <p:nvPr/>
          </p:nvSpPr>
          <p:spPr>
            <a:xfrm>
              <a:off x="2514034" y="5173662"/>
              <a:ext cx="96837" cy="96837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05485517-1A76-4561-90D4-B80AB46FD437}"/>
                </a:ext>
              </a:extLst>
            </p:cNvPr>
            <p:cNvSpPr/>
            <p:nvPr/>
          </p:nvSpPr>
          <p:spPr>
            <a:xfrm>
              <a:off x="2150495" y="4775199"/>
              <a:ext cx="96838" cy="9842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352C97A7-7483-4161-BB8E-0A15516E4DA6}"/>
                </a:ext>
              </a:extLst>
            </p:cNvPr>
            <p:cNvCxnSpPr/>
            <p:nvPr/>
          </p:nvCxnSpPr>
          <p:spPr>
            <a:xfrm>
              <a:off x="2988696" y="4829175"/>
              <a:ext cx="182563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FE5C3047-1658-49BA-826A-1033D0C5C88E}"/>
                </a:ext>
              </a:extLst>
            </p:cNvPr>
            <p:cNvCxnSpPr/>
            <p:nvPr/>
          </p:nvCxnSpPr>
          <p:spPr>
            <a:xfrm flipH="1">
              <a:off x="2001271" y="4829174"/>
              <a:ext cx="168275" cy="317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3D483D23-1F8A-48AA-9556-42B9B226A274}"/>
                </a:ext>
              </a:extLst>
            </p:cNvPr>
            <p:cNvCxnSpPr/>
            <p:nvPr/>
          </p:nvCxnSpPr>
          <p:spPr>
            <a:xfrm>
              <a:off x="2571184" y="4443412"/>
              <a:ext cx="0" cy="22860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BF0F80CB-EF9A-438C-B79A-5E979DD02010}"/>
                </a:ext>
              </a:extLst>
            </p:cNvPr>
            <p:cNvCxnSpPr/>
            <p:nvPr/>
          </p:nvCxnSpPr>
          <p:spPr>
            <a:xfrm flipV="1">
              <a:off x="2561659" y="4983162"/>
              <a:ext cx="0" cy="19050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7" name="Picture 19" descr="fodo">
            <a:extLst>
              <a:ext uri="{FF2B5EF4-FFF2-40B4-BE49-F238E27FC236}">
                <a16:creationId xmlns:a16="http://schemas.microsoft.com/office/drawing/2014/main" id="{2512B3BF-ABD0-4D17-B91E-AFC2A0BC7B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0"/>
          <a:stretch>
            <a:fillRect/>
          </a:stretch>
        </p:blipFill>
        <p:spPr bwMode="auto">
          <a:xfrm>
            <a:off x="6400800" y="1074738"/>
            <a:ext cx="2684463" cy="130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0" name="Text Box 7">
            <a:extLst>
              <a:ext uri="{FF2B5EF4-FFF2-40B4-BE49-F238E27FC236}">
                <a16:creationId xmlns:a16="http://schemas.microsoft.com/office/drawing/2014/main" id="{6CFB5850-3B67-4335-A9EA-2D13B60762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5700" y="2343150"/>
            <a:ext cx="1447800" cy="2460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SzPct val="60000"/>
              <a:buBlip>
                <a:blip r:embed="rId2"/>
              </a:buBlip>
              <a:defRPr sz="2400">
                <a:solidFill>
                  <a:schemeClr val="tx2"/>
                </a:solidFill>
                <a:latin typeface="Book Antiqua" panose="02040602050305030304" pitchFamily="18" charset="0"/>
              </a:defRPr>
            </a:lvl1pPr>
            <a:lvl2pPr marL="742950" indent="-285750">
              <a:spcBef>
                <a:spcPct val="20000"/>
              </a:spcBef>
              <a:buSzPct val="60000"/>
              <a:buBlip>
                <a:blip r:embed="rId3"/>
              </a:buBlip>
              <a:defRPr sz="2000">
                <a:solidFill>
                  <a:schemeClr val="tx2"/>
                </a:solidFill>
                <a:latin typeface="Book Antiqua" panose="02040602050305030304" pitchFamily="18" charset="0"/>
              </a:defRPr>
            </a:lvl2pPr>
            <a:lvl3pPr marL="1143000" indent="-228600">
              <a:spcBef>
                <a:spcPct val="20000"/>
              </a:spcBef>
              <a:buSzPct val="60000"/>
              <a:buBlip>
                <a:blip r:embed="rId4"/>
              </a:buBlip>
              <a:defRPr>
                <a:solidFill>
                  <a:schemeClr val="tx2"/>
                </a:solidFill>
                <a:latin typeface="Book Antiqua" panose="02040602050305030304" pitchFamily="18" charset="0"/>
              </a:defRPr>
            </a:lvl3pPr>
            <a:lvl4pPr marL="1600200" indent="-228600">
              <a:spcBef>
                <a:spcPct val="20000"/>
              </a:spcBef>
              <a:buSzPct val="60000"/>
              <a:buBlip>
                <a:blip r:embed="rId5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4pPr>
            <a:lvl5pPr marL="2057400" indent="-228600">
              <a:spcBef>
                <a:spcPct val="20000"/>
              </a:spcBef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600">
                <a:solidFill>
                  <a:schemeClr val="tx2"/>
                </a:solidFill>
                <a:latin typeface="Book Antiqua" panose="0204060205030503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en-US" sz="1000">
                <a:solidFill>
                  <a:schemeClr val="tx1"/>
                </a:solidFill>
                <a:ea typeface="ＭＳ Ｐゴシック" panose="020B0600070205080204" pitchFamily="34" charset="-128"/>
              </a:rPr>
              <a:t>by E. Todesco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47954</TotalTime>
  <Words>3297</Words>
  <Application>Microsoft Office PowerPoint</Application>
  <PresentationFormat>On-screen Show (4:3)</PresentationFormat>
  <Paragraphs>586</Paragraphs>
  <Slides>45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5" baseType="lpstr">
      <vt:lpstr>ＭＳ Ｐゴシック</vt:lpstr>
      <vt:lpstr>Arial</vt:lpstr>
      <vt:lpstr>Book Antiqua</vt:lpstr>
      <vt:lpstr>Calibri</vt:lpstr>
      <vt:lpstr>Mathcad UniMath</vt:lpstr>
      <vt:lpstr>Symbol</vt:lpstr>
      <vt:lpstr>Times New Roman</vt:lpstr>
      <vt:lpstr>Wingdings</vt:lpstr>
      <vt:lpstr>Office Theme</vt:lpstr>
      <vt:lpstr>Equation</vt:lpstr>
      <vt:lpstr>2021 Joint Universities Accelerator School   Superconducting Magnets Section I  </vt:lpstr>
      <vt:lpstr>Introduction Goal of the course</vt:lpstr>
      <vt:lpstr>Introduction Superconducting magnet technology</vt:lpstr>
      <vt:lpstr>Outline</vt:lpstr>
      <vt:lpstr>References</vt:lpstr>
      <vt:lpstr>Particle accelerators and magnets</vt:lpstr>
      <vt:lpstr>Particle accelerators and magnets Dipoles</vt:lpstr>
      <vt:lpstr>Particle accelerators and magnets  Quadrupoles</vt:lpstr>
      <vt:lpstr>Particle accelerators and magnets  Quadrupoles</vt:lpstr>
      <vt:lpstr>Particle accelerators and magnets</vt:lpstr>
      <vt:lpstr>Superconductivity The discovery</vt:lpstr>
      <vt:lpstr>Superconductivity Critical temperature</vt:lpstr>
      <vt:lpstr>Superconductivity Type I superconductors</vt:lpstr>
      <vt:lpstr>Superconductivity Type II superconductors</vt:lpstr>
      <vt:lpstr>Superconductivity Type II superconductors</vt:lpstr>
      <vt:lpstr>Superconductivity Hard superconductors </vt:lpstr>
      <vt:lpstr>Superconductivity Hard superconductors </vt:lpstr>
      <vt:lpstr>Superconductivity Critical surface</vt:lpstr>
      <vt:lpstr>Superconductivity Materials</vt:lpstr>
      <vt:lpstr>Superconductivity Nb-Ti</vt:lpstr>
      <vt:lpstr>Superconductivity Nb-Ti</vt:lpstr>
      <vt:lpstr>Superconductivity Nb3Sn</vt:lpstr>
      <vt:lpstr>Superconductivity Nb3Sn</vt:lpstr>
      <vt:lpstr>Superconductivity Nb-Ti vs. Nb3Sn</vt:lpstr>
      <vt:lpstr>Superconductivity Nb-Ti vs. Nb3Sn</vt:lpstr>
      <vt:lpstr>Superconductivity from Cu to Nb3Sn</vt:lpstr>
      <vt:lpstr>Practical superconductors</vt:lpstr>
      <vt:lpstr>Practical superconductors Introduction</vt:lpstr>
      <vt:lpstr>Practical superconductors Multi-filament wires motivations</vt:lpstr>
      <vt:lpstr>Practical superconductors Multi-filament wires motivations</vt:lpstr>
      <vt:lpstr>Practical superconductors Multi-filament wires motivations</vt:lpstr>
      <vt:lpstr>Practical superconductors Multi-filament wires motivations</vt:lpstr>
      <vt:lpstr>Practical superconductors Multi-filament wires motivations</vt:lpstr>
      <vt:lpstr>Practical superconductors Multi-filament wires motivations</vt:lpstr>
      <vt:lpstr>Practical superconductors Fabrication of Nb-Ti multifilament wires</vt:lpstr>
      <vt:lpstr>Practical superconductors Fabrication of Nb-Ti multifilament wires</vt:lpstr>
      <vt:lpstr>Practical superconductors Fabrication of Nb3Sn multifilament wires</vt:lpstr>
      <vt:lpstr>Practical superconductors Fabrication of Nb3Sn multifilament wires</vt:lpstr>
      <vt:lpstr>Practical superconductors Fabrication of Nb3Sn multifilament wires</vt:lpstr>
      <vt:lpstr>Practical superconductors Multi-strand cables motivations</vt:lpstr>
      <vt:lpstr>Practical superconductors Multi-strand cables motivations</vt:lpstr>
      <vt:lpstr>Practical superconductors Multi-strand cables</vt:lpstr>
      <vt:lpstr>Practical superconductors Multi-strand cables</vt:lpstr>
      <vt:lpstr>Practical superconductors Cable insulation</vt:lpstr>
      <vt:lpstr>Practical superconductors Superconducting cables</vt:lpstr>
    </vt:vector>
  </TitlesOfParts>
  <Company>Lawrence Berkeley National Laboratory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PFerracin</dc:creator>
  <cp:lastModifiedBy>Paolo Ferracin</cp:lastModifiedBy>
  <cp:revision>517</cp:revision>
  <cp:lastPrinted>2014-07-28T08:41:01Z</cp:lastPrinted>
  <dcterms:created xsi:type="dcterms:W3CDTF">2009-03-14T19:19:23Z</dcterms:created>
  <dcterms:modified xsi:type="dcterms:W3CDTF">2021-02-28T20:44:48Z</dcterms:modified>
</cp:coreProperties>
</file>