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autoCompressPictures="0">
  <p:sldMasterIdLst>
    <p:sldMasterId id="2147483964" r:id="rId1"/>
  </p:sldMasterIdLst>
  <p:notesMasterIdLst>
    <p:notesMasterId r:id="rId74"/>
  </p:notesMasterIdLst>
  <p:handoutMasterIdLst>
    <p:handoutMasterId r:id="rId75"/>
  </p:handoutMasterIdLst>
  <p:sldIdLst>
    <p:sldId id="331" r:id="rId2"/>
    <p:sldId id="401" r:id="rId3"/>
    <p:sldId id="332" r:id="rId4"/>
    <p:sldId id="333" r:id="rId5"/>
    <p:sldId id="334" r:id="rId6"/>
    <p:sldId id="335" r:id="rId7"/>
    <p:sldId id="336" r:id="rId8"/>
    <p:sldId id="337" r:id="rId9"/>
    <p:sldId id="338" r:id="rId10"/>
    <p:sldId id="339" r:id="rId11"/>
    <p:sldId id="340" r:id="rId12"/>
    <p:sldId id="341" r:id="rId13"/>
    <p:sldId id="342" r:id="rId14"/>
    <p:sldId id="343" r:id="rId15"/>
    <p:sldId id="344" r:id="rId16"/>
    <p:sldId id="345" r:id="rId17"/>
    <p:sldId id="346" r:id="rId18"/>
    <p:sldId id="347" r:id="rId19"/>
    <p:sldId id="348" r:id="rId20"/>
    <p:sldId id="349" r:id="rId21"/>
    <p:sldId id="350" r:id="rId22"/>
    <p:sldId id="351" r:id="rId23"/>
    <p:sldId id="352" r:id="rId24"/>
    <p:sldId id="353" r:id="rId25"/>
    <p:sldId id="354" r:id="rId26"/>
    <p:sldId id="355" r:id="rId27"/>
    <p:sldId id="356" r:id="rId28"/>
    <p:sldId id="357" r:id="rId29"/>
    <p:sldId id="358" r:id="rId30"/>
    <p:sldId id="359" r:id="rId31"/>
    <p:sldId id="360" r:id="rId32"/>
    <p:sldId id="361" r:id="rId33"/>
    <p:sldId id="362" r:id="rId34"/>
    <p:sldId id="363" r:id="rId35"/>
    <p:sldId id="364" r:id="rId36"/>
    <p:sldId id="365" r:id="rId37"/>
    <p:sldId id="366" r:id="rId38"/>
    <p:sldId id="367" r:id="rId39"/>
    <p:sldId id="368" r:id="rId40"/>
    <p:sldId id="369" r:id="rId41"/>
    <p:sldId id="370" r:id="rId42"/>
    <p:sldId id="371" r:id="rId43"/>
    <p:sldId id="372" r:id="rId44"/>
    <p:sldId id="373" r:id="rId45"/>
    <p:sldId id="374" r:id="rId46"/>
    <p:sldId id="375" r:id="rId47"/>
    <p:sldId id="376" r:id="rId48"/>
    <p:sldId id="377" r:id="rId49"/>
    <p:sldId id="378" r:id="rId50"/>
    <p:sldId id="379" r:id="rId51"/>
    <p:sldId id="380" r:id="rId52"/>
    <p:sldId id="381" r:id="rId53"/>
    <p:sldId id="382" r:id="rId54"/>
    <p:sldId id="383" r:id="rId55"/>
    <p:sldId id="384" r:id="rId56"/>
    <p:sldId id="385" r:id="rId57"/>
    <p:sldId id="387" r:id="rId58"/>
    <p:sldId id="386" r:id="rId59"/>
    <p:sldId id="388" r:id="rId60"/>
    <p:sldId id="389" r:id="rId61"/>
    <p:sldId id="402" r:id="rId62"/>
    <p:sldId id="391" r:id="rId63"/>
    <p:sldId id="392" r:id="rId64"/>
    <p:sldId id="393" r:id="rId65"/>
    <p:sldId id="394" r:id="rId66"/>
    <p:sldId id="395" r:id="rId67"/>
    <p:sldId id="396" r:id="rId68"/>
    <p:sldId id="397" r:id="rId69"/>
    <p:sldId id="398" r:id="rId70"/>
    <p:sldId id="399" r:id="rId71"/>
    <p:sldId id="400" r:id="rId72"/>
    <p:sldId id="330" r:id="rId73"/>
  </p:sldIdLst>
  <p:sldSz cx="9144000" cy="6858000" type="screen4x3"/>
  <p:notesSz cx="7104063" cy="10234613"/>
  <p:defaultTextStyle>
    <a:defPPr>
      <a:defRPr lang="de-CH"/>
    </a:defPPr>
    <a:lvl1pPr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1pPr>
    <a:lvl2pPr marL="4572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2pPr>
    <a:lvl3pPr marL="9144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3pPr>
    <a:lvl4pPr marL="13716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4pPr>
    <a:lvl5pPr marL="1828800" algn="l" rtl="0" eaLnBrk="0" fontAlgn="base" hangingPunct="0">
      <a:spcBef>
        <a:spcPct val="50000"/>
      </a:spcBef>
      <a:spcAft>
        <a:spcPct val="0"/>
      </a:spcAft>
      <a:defRPr sz="1600" kern="1200">
        <a:solidFill>
          <a:schemeClr val="tx1"/>
        </a:solidFill>
        <a:latin typeface="Arial" charset="0"/>
        <a:ea typeface="ヒラギノ角ゴ Pro W3" charset="0"/>
        <a:cs typeface="ヒラギノ角ゴ Pro W3" charset="0"/>
      </a:defRPr>
    </a:lvl5pPr>
    <a:lvl6pPr marL="2286000" algn="l" defTabSz="457200" rtl="0" eaLnBrk="1" latinLnBrk="0" hangingPunct="1">
      <a:defRPr sz="1600" kern="1200">
        <a:solidFill>
          <a:schemeClr val="tx1"/>
        </a:solidFill>
        <a:latin typeface="Arial" charset="0"/>
        <a:ea typeface="ヒラギノ角ゴ Pro W3" charset="0"/>
        <a:cs typeface="ヒラギノ角ゴ Pro W3" charset="0"/>
      </a:defRPr>
    </a:lvl6pPr>
    <a:lvl7pPr marL="2743200" algn="l" defTabSz="457200" rtl="0" eaLnBrk="1" latinLnBrk="0" hangingPunct="1">
      <a:defRPr sz="1600" kern="1200">
        <a:solidFill>
          <a:schemeClr val="tx1"/>
        </a:solidFill>
        <a:latin typeface="Arial" charset="0"/>
        <a:ea typeface="ヒラギノ角ゴ Pro W3" charset="0"/>
        <a:cs typeface="ヒラギノ角ゴ Pro W3" charset="0"/>
      </a:defRPr>
    </a:lvl7pPr>
    <a:lvl8pPr marL="3200400" algn="l" defTabSz="457200" rtl="0" eaLnBrk="1" latinLnBrk="0" hangingPunct="1">
      <a:defRPr sz="1600" kern="1200">
        <a:solidFill>
          <a:schemeClr val="tx1"/>
        </a:solidFill>
        <a:latin typeface="Arial" charset="0"/>
        <a:ea typeface="ヒラギノ角ゴ Pro W3" charset="0"/>
        <a:cs typeface="ヒラギノ角ゴ Pro W3" charset="0"/>
      </a:defRPr>
    </a:lvl8pPr>
    <a:lvl9pPr marL="3657600" algn="l" defTabSz="457200" rtl="0" eaLnBrk="1" latinLnBrk="0" hangingPunct="1">
      <a:defRPr sz="1600" kern="1200">
        <a:solidFill>
          <a:schemeClr val="tx1"/>
        </a:solidFill>
        <a:latin typeface="Arial" charset="0"/>
        <a:ea typeface="ヒラギノ角ゴ Pro W3" charset="0"/>
        <a:cs typeface="ヒラギノ角ゴ Pro W3" charset="0"/>
      </a:defRPr>
    </a:lvl9pPr>
  </p:defaultTextStyle>
  <p:extLst>
    <p:ext uri="{521415D9-36F7-43E2-AB2F-B90AF26B5E84}">
      <p14:sectionLst xmlns:p14="http://schemas.microsoft.com/office/powerpoint/2010/main">
        <p14:section name="Standardabschnitt" id="{AE7857C0-2D20-4703-8FB6-39B300EF5577}">
          <p14:sldIdLst>
            <p14:sldId id="331"/>
            <p14:sldId id="401"/>
            <p14:sldId id="332"/>
            <p14:sldId id="333"/>
            <p14:sldId id="334"/>
            <p14:sldId id="335"/>
            <p14:sldId id="336"/>
            <p14:sldId id="337"/>
            <p14:sldId id="338"/>
            <p14:sldId id="339"/>
            <p14:sldId id="340"/>
            <p14:sldId id="341"/>
            <p14:sldId id="342"/>
            <p14:sldId id="343"/>
            <p14:sldId id="344"/>
            <p14:sldId id="345"/>
            <p14:sldId id="346"/>
            <p14:sldId id="347"/>
            <p14:sldId id="348"/>
            <p14:sldId id="349"/>
            <p14:sldId id="350"/>
            <p14:sldId id="351"/>
            <p14:sldId id="352"/>
            <p14:sldId id="353"/>
            <p14:sldId id="354"/>
            <p14:sldId id="355"/>
            <p14:sldId id="356"/>
            <p14:sldId id="357"/>
            <p14:sldId id="358"/>
            <p14:sldId id="359"/>
            <p14:sldId id="360"/>
            <p14:sldId id="361"/>
            <p14:sldId id="362"/>
            <p14:sldId id="363"/>
            <p14:sldId id="364"/>
            <p14:sldId id="365"/>
            <p14:sldId id="366"/>
            <p14:sldId id="367"/>
            <p14:sldId id="368"/>
            <p14:sldId id="369"/>
            <p14:sldId id="370"/>
            <p14:sldId id="371"/>
            <p14:sldId id="372"/>
            <p14:sldId id="373"/>
            <p14:sldId id="374"/>
            <p14:sldId id="375"/>
            <p14:sldId id="376"/>
            <p14:sldId id="377"/>
            <p14:sldId id="378"/>
            <p14:sldId id="379"/>
            <p14:sldId id="380"/>
            <p14:sldId id="381"/>
            <p14:sldId id="382"/>
            <p14:sldId id="383"/>
            <p14:sldId id="384"/>
            <p14:sldId id="385"/>
            <p14:sldId id="387"/>
            <p14:sldId id="386"/>
            <p14:sldId id="388"/>
            <p14:sldId id="389"/>
            <p14:sldId id="402"/>
            <p14:sldId id="391"/>
            <p14:sldId id="392"/>
            <p14:sldId id="393"/>
            <p14:sldId id="394"/>
            <p14:sldId id="395"/>
            <p14:sldId id="396"/>
            <p14:sldId id="397"/>
            <p14:sldId id="398"/>
            <p14:sldId id="399"/>
            <p14:sldId id="400"/>
            <p14:sldId id="330"/>
          </p14:sldIdLst>
        </p14:section>
      </p14:sectionLst>
    </p:ext>
    <p:ext uri="{EFAFB233-063F-42B5-8137-9DF3F51BA10A}">
      <p15:sldGuideLst xmlns:p15="http://schemas.microsoft.com/office/powerpoint/2012/main">
        <p15:guide id="1" orient="horz" pos="890">
          <p15:clr>
            <a:srgbClr val="A4A3A4"/>
          </p15:clr>
        </p15:guide>
        <p15:guide id="2" orient="horz" pos="845">
          <p15:clr>
            <a:srgbClr val="A4A3A4"/>
          </p15:clr>
        </p15:guide>
        <p15:guide id="3" orient="horz" pos="3793">
          <p15:clr>
            <a:srgbClr val="A4A3A4"/>
          </p15:clr>
        </p15:guide>
        <p15:guide id="4" orient="horz" pos="1117">
          <p15:clr>
            <a:srgbClr val="A4A3A4"/>
          </p15:clr>
        </p15:guide>
        <p15:guide id="5" orient="horz" pos="187">
          <p15:clr>
            <a:srgbClr val="A4A3A4"/>
          </p15:clr>
        </p15:guide>
        <p15:guide id="6" orient="horz" pos="504">
          <p15:clr>
            <a:srgbClr val="A4A3A4"/>
          </p15:clr>
        </p15:guide>
        <p15:guide id="7" orient="horz" pos="4156">
          <p15:clr>
            <a:srgbClr val="A4A3A4"/>
          </p15:clr>
        </p15:guide>
        <p15:guide id="8" orient="horz">
          <p15:clr>
            <a:srgbClr val="A4A3A4"/>
          </p15:clr>
        </p15:guide>
        <p15:guide id="9" pos="657">
          <p15:clr>
            <a:srgbClr val="A4A3A4"/>
          </p15:clr>
        </p15:guide>
        <p15:guide id="10" pos="5534">
          <p15:clr>
            <a:srgbClr val="A4A3A4"/>
          </p15:clr>
        </p15:guide>
        <p15:guide id="11" pos="521">
          <p15:clr>
            <a:srgbClr val="A4A3A4"/>
          </p15:clr>
        </p15:guide>
        <p15:guide id="12" pos="453">
          <p15:clr>
            <a:srgbClr val="A4A3A4"/>
          </p15:clr>
        </p15:guide>
        <p15:guide id="13" pos="1315">
          <p15:clr>
            <a:srgbClr val="A4A3A4"/>
          </p15:clr>
        </p15:guide>
        <p15:guide id="14" pos="3039">
          <p15:clr>
            <a:srgbClr val="A4A3A4"/>
          </p15:clr>
        </p15:guide>
        <p15:guide id="15" pos="3152">
          <p15:clr>
            <a:srgbClr val="A4A3A4"/>
          </p15:clr>
        </p15:guide>
        <p15:guide id="16" pos="5738">
          <p15:clr>
            <a:srgbClr val="A4A3A4"/>
          </p15:clr>
        </p15:guide>
      </p15:sldGuideLst>
    </p:ext>
    <p:ext uri="{2D200454-40CA-4A62-9FC3-DE9A4176ACB9}">
      <p15:notesGuideLst xmlns:p15="http://schemas.microsoft.com/office/powerpoint/2012/main">
        <p15:guide id="1" orient="horz" pos="3224" userDrawn="1">
          <p15:clr>
            <a:srgbClr val="A4A3A4"/>
          </p15:clr>
        </p15:guide>
        <p15:guide id="2" pos="2238"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10000"/>
    <a:srgbClr val="FFFFFF"/>
    <a:srgbClr val="808080"/>
    <a:srgbClr val="000000"/>
    <a:srgbClr val="FDCA00"/>
    <a:srgbClr val="EF5B00"/>
    <a:srgbClr val="C50006"/>
    <a:srgbClr val="7C204E"/>
    <a:srgbClr val="003B6E"/>
    <a:srgbClr val="1974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6885" autoAdjust="0"/>
  </p:normalViewPr>
  <p:slideViewPr>
    <p:cSldViewPr snapToObjects="1">
      <p:cViewPr varScale="1">
        <p:scale>
          <a:sx n="100" d="100"/>
          <a:sy n="100" d="100"/>
        </p:scale>
        <p:origin x="2148" y="96"/>
      </p:cViewPr>
      <p:guideLst>
        <p:guide orient="horz" pos="890"/>
        <p:guide orient="horz" pos="845"/>
        <p:guide orient="horz" pos="3793"/>
        <p:guide orient="horz" pos="1117"/>
        <p:guide orient="horz" pos="187"/>
        <p:guide orient="horz" pos="504"/>
        <p:guide orient="horz" pos="4156"/>
        <p:guide orient="horz"/>
        <p:guide pos="657"/>
        <p:guide pos="5534"/>
        <p:guide pos="521"/>
        <p:guide pos="453"/>
        <p:guide pos="1315"/>
        <p:guide pos="3039"/>
        <p:guide pos="3152"/>
        <p:guide pos="5738"/>
      </p:guideLst>
    </p:cSldViewPr>
  </p:slideViewPr>
  <p:notesTextViewPr>
    <p:cViewPr>
      <p:scale>
        <a:sx n="100" d="100"/>
        <a:sy n="100" d="100"/>
      </p:scale>
      <p:origin x="0" y="0"/>
    </p:cViewPr>
  </p:notesTextViewPr>
  <p:sorterViewPr>
    <p:cViewPr varScale="1">
      <p:scale>
        <a:sx n="1" d="1"/>
        <a:sy n="1" d="1"/>
      </p:scale>
      <p:origin x="0" y="0"/>
    </p:cViewPr>
  </p:sorterViewPr>
  <p:notesViewPr>
    <p:cSldViewPr snapToObjects="1">
      <p:cViewPr varScale="1">
        <p:scale>
          <a:sx n="57" d="100"/>
          <a:sy n="57" d="100"/>
        </p:scale>
        <p:origin x="-2746" y="-86"/>
      </p:cViewPr>
      <p:guideLst>
        <p:guide orient="horz" pos="3224"/>
        <p:guide pos="2238"/>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presProps" Target="pres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notesMaster" Target="notesMasters/notesMaster1.xml"/><Relationship Id="rId79" Type="http://schemas.openxmlformats.org/officeDocument/2006/relationships/tableStyles" Target="tableStyles.xml"/><Relationship Id="rId5" Type="http://schemas.openxmlformats.org/officeDocument/2006/relationships/slide" Target="slides/slide4.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3078975" cy="512182"/>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7" name="Rectangle 3"/>
          <p:cNvSpPr>
            <a:spLocks noGrp="1" noChangeArrowheads="1"/>
          </p:cNvSpPr>
          <p:nvPr>
            <p:ph type="dt" sz="quarter" idx="1"/>
          </p:nvPr>
        </p:nvSpPr>
        <p:spPr bwMode="auto">
          <a:xfrm>
            <a:off x="4025091" y="0"/>
            <a:ext cx="3078975" cy="512182"/>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200" baseline="30000">
                <a:latin typeface="Times" charset="0"/>
                <a:ea typeface="ヒラギノ角ゴ Pro W3" charset="-128"/>
                <a:cs typeface="ヒラギノ角ゴ Pro W3" charset="-128"/>
              </a:defRPr>
            </a:lvl1pPr>
          </a:lstStyle>
          <a:p>
            <a:pPr>
              <a:defRPr/>
            </a:pPr>
            <a:endParaRPr lang="en-GB" dirty="0">
              <a:latin typeface="+mn-lt"/>
            </a:endParaRPr>
          </a:p>
        </p:txBody>
      </p:sp>
      <p:sp>
        <p:nvSpPr>
          <p:cNvPr id="118788" name="Rectangle 4"/>
          <p:cNvSpPr>
            <a:spLocks noGrp="1" noChangeArrowheads="1"/>
          </p:cNvSpPr>
          <p:nvPr>
            <p:ph type="ftr" sz="quarter" idx="2"/>
          </p:nvPr>
        </p:nvSpPr>
        <p:spPr bwMode="auto">
          <a:xfrm>
            <a:off x="0" y="9722434"/>
            <a:ext cx="3078975" cy="512182"/>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200" baseline="30000">
                <a:latin typeface="Times" charset="0"/>
                <a:ea typeface="ヒラギノ角ゴ Pro W3" charset="-128"/>
                <a:cs typeface="ヒラギノ角ゴ Pro W3" charset="-128"/>
              </a:defRPr>
            </a:lvl1pPr>
          </a:lstStyle>
          <a:p>
            <a:pPr>
              <a:defRPr/>
            </a:pPr>
            <a:endParaRPr lang="en-GB">
              <a:latin typeface="+mn-lt"/>
            </a:endParaRPr>
          </a:p>
        </p:txBody>
      </p:sp>
      <p:sp>
        <p:nvSpPr>
          <p:cNvPr id="118789" name="Rectangle 5"/>
          <p:cNvSpPr>
            <a:spLocks noGrp="1" noChangeArrowheads="1"/>
          </p:cNvSpPr>
          <p:nvPr>
            <p:ph type="sldNum" sz="quarter" idx="3"/>
          </p:nvPr>
        </p:nvSpPr>
        <p:spPr bwMode="auto">
          <a:xfrm>
            <a:off x="4025091" y="9722434"/>
            <a:ext cx="3078975" cy="512182"/>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200" baseline="30000">
                <a:latin typeface="Times" charset="0"/>
              </a:defRPr>
            </a:lvl1pPr>
          </a:lstStyle>
          <a:p>
            <a:pPr>
              <a:defRPr/>
            </a:pPr>
            <a:fld id="{630A188E-C926-984B-863C-48B251A81B15}" type="slidenum">
              <a:rPr lang="en-GB">
                <a:latin typeface="+mn-lt"/>
              </a:rPr>
              <a:pPr>
                <a:defRPr/>
              </a:pPr>
              <a:t>‹#›</a:t>
            </a:fld>
            <a:endParaRPr lang="en-GB" dirty="0">
              <a:latin typeface="+mn-lt"/>
            </a:endParaRPr>
          </a:p>
        </p:txBody>
      </p:sp>
    </p:spTree>
    <p:extLst>
      <p:ext uri="{BB962C8B-B14F-4D97-AF65-F5344CB8AC3E}">
        <p14:creationId xmlns:p14="http://schemas.microsoft.com/office/powerpoint/2010/main" val="28959942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hdr" sz="quarter"/>
          </p:nvPr>
        </p:nvSpPr>
        <p:spPr bwMode="auto">
          <a:xfrm>
            <a:off x="0" y="0"/>
            <a:ext cx="3078975" cy="512182"/>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3" name="Rectangle 3"/>
          <p:cNvSpPr>
            <a:spLocks noGrp="1" noChangeArrowheads="1"/>
          </p:cNvSpPr>
          <p:nvPr>
            <p:ph type="dt" idx="1"/>
          </p:nvPr>
        </p:nvSpPr>
        <p:spPr bwMode="auto">
          <a:xfrm>
            <a:off x="4025091" y="0"/>
            <a:ext cx="3078975" cy="512182"/>
          </a:xfrm>
          <a:prstGeom prst="rect">
            <a:avLst/>
          </a:prstGeom>
          <a:noFill/>
          <a:ln w="9525">
            <a:noFill/>
            <a:miter lim="800000"/>
            <a:headEnd/>
            <a:tailEnd/>
          </a:ln>
          <a:effectLst/>
        </p:spPr>
        <p:txBody>
          <a:bodyPr vert="horz" wrap="square" lIns="95561" tIns="47782" rIns="95561" bIns="47782" numCol="1" anchor="t" anchorCtr="0" compatLnSpc="1">
            <a:prstTxWarp prst="textNoShape">
              <a:avLst/>
            </a:prstTxWarp>
          </a:bodyPr>
          <a:lstStyle>
            <a:lvl1pPr algn="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7172" name="Rectangle 4"/>
          <p:cNvSpPr>
            <a:spLocks noGrp="1" noRot="1" noChangeAspect="1" noChangeArrowheads="1" noTextEdit="1"/>
          </p:cNvSpPr>
          <p:nvPr>
            <p:ph type="sldImg" idx="2"/>
          </p:nvPr>
        </p:nvSpPr>
        <p:spPr bwMode="auto">
          <a:xfrm>
            <a:off x="995363" y="768350"/>
            <a:ext cx="5116512" cy="383857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xmlns="" val="1"/>
            </a:ext>
          </a:extLst>
        </p:spPr>
      </p:sp>
      <p:sp>
        <p:nvSpPr>
          <p:cNvPr id="122885" name="Rectangle 5"/>
          <p:cNvSpPr>
            <a:spLocks noGrp="1" noChangeArrowheads="1"/>
          </p:cNvSpPr>
          <p:nvPr>
            <p:ph type="body" sz="quarter" idx="3"/>
          </p:nvPr>
        </p:nvSpPr>
        <p:spPr bwMode="auto">
          <a:xfrm>
            <a:off x="947938" y="4862120"/>
            <a:ext cx="5208188" cy="4604223"/>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p>
            <a:pPr lvl="0"/>
            <a:r>
              <a:rPr lang="de-DE" noProof="0" dirty="0"/>
              <a:t>Mastertextformat bearbeiten</a:t>
            </a:r>
          </a:p>
          <a:p>
            <a:pPr lvl="1"/>
            <a:r>
              <a:rPr lang="de-DE" noProof="0" dirty="0"/>
              <a:t>Zweite Ebene</a:t>
            </a:r>
          </a:p>
          <a:p>
            <a:pPr lvl="2"/>
            <a:r>
              <a:rPr lang="de-DE" noProof="0" dirty="0"/>
              <a:t>Dritte Ebene</a:t>
            </a:r>
          </a:p>
          <a:p>
            <a:pPr lvl="3"/>
            <a:r>
              <a:rPr lang="de-DE" noProof="0" dirty="0"/>
              <a:t>Vierte Ebene</a:t>
            </a:r>
          </a:p>
          <a:p>
            <a:pPr lvl="4"/>
            <a:r>
              <a:rPr lang="de-DE" noProof="0" dirty="0"/>
              <a:t>Fünfte </a:t>
            </a:r>
            <a:r>
              <a:rPr lang="de-DE" noProof="0" dirty="0" smtClean="0"/>
              <a:t>Ebene</a:t>
            </a:r>
          </a:p>
          <a:p>
            <a:pPr lvl="5"/>
            <a:r>
              <a:rPr lang="de-DE" noProof="0" dirty="0" smtClean="0"/>
              <a:t>Sechste Ebene</a:t>
            </a:r>
          </a:p>
          <a:p>
            <a:pPr lvl="6"/>
            <a:r>
              <a:rPr lang="de-DE" noProof="0" dirty="0" smtClean="0"/>
              <a:t>Siebte Ebene</a:t>
            </a:r>
          </a:p>
          <a:p>
            <a:pPr lvl="7"/>
            <a:r>
              <a:rPr lang="de-DE" noProof="0" dirty="0" smtClean="0"/>
              <a:t>Achte Ebene</a:t>
            </a:r>
          </a:p>
          <a:p>
            <a:pPr lvl="8"/>
            <a:r>
              <a:rPr lang="de-DE" noProof="0" dirty="0" smtClean="0"/>
              <a:t>Neunte Ebene</a:t>
            </a:r>
          </a:p>
        </p:txBody>
      </p:sp>
      <p:sp>
        <p:nvSpPr>
          <p:cNvPr id="122886" name="Rectangle 6"/>
          <p:cNvSpPr>
            <a:spLocks noGrp="1" noChangeArrowheads="1"/>
          </p:cNvSpPr>
          <p:nvPr>
            <p:ph type="ftr" sz="quarter" idx="4"/>
          </p:nvPr>
        </p:nvSpPr>
        <p:spPr bwMode="auto">
          <a:xfrm>
            <a:off x="0" y="9722434"/>
            <a:ext cx="3078975" cy="512182"/>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defTabSz="955672">
              <a:spcBef>
                <a:spcPct val="0"/>
              </a:spcBef>
              <a:defRPr sz="1000" baseline="0">
                <a:latin typeface="+mn-lt"/>
                <a:ea typeface="ヒラギノ角ゴ Pro W3" charset="-128"/>
                <a:cs typeface="ヒラギノ角ゴ Pro W3" charset="-128"/>
              </a:defRPr>
            </a:lvl1pPr>
          </a:lstStyle>
          <a:p>
            <a:pPr>
              <a:defRPr/>
            </a:pPr>
            <a:endParaRPr lang="de-DE" dirty="0"/>
          </a:p>
        </p:txBody>
      </p:sp>
      <p:sp>
        <p:nvSpPr>
          <p:cNvPr id="122887" name="Rectangle 7"/>
          <p:cNvSpPr>
            <a:spLocks noGrp="1" noChangeArrowheads="1"/>
          </p:cNvSpPr>
          <p:nvPr>
            <p:ph type="sldNum" sz="quarter" idx="5"/>
          </p:nvPr>
        </p:nvSpPr>
        <p:spPr bwMode="auto">
          <a:xfrm>
            <a:off x="4025091" y="9722434"/>
            <a:ext cx="3078975" cy="512182"/>
          </a:xfrm>
          <a:prstGeom prst="rect">
            <a:avLst/>
          </a:prstGeom>
          <a:noFill/>
          <a:ln w="9525">
            <a:noFill/>
            <a:miter lim="800000"/>
            <a:headEnd/>
            <a:tailEnd/>
          </a:ln>
          <a:effectLst/>
        </p:spPr>
        <p:txBody>
          <a:bodyPr vert="horz" wrap="square" lIns="95561" tIns="47782" rIns="95561" bIns="47782" numCol="1" anchor="b" anchorCtr="0" compatLnSpc="1">
            <a:prstTxWarp prst="textNoShape">
              <a:avLst/>
            </a:prstTxWarp>
          </a:bodyPr>
          <a:lstStyle>
            <a:lvl1pPr algn="r" defTabSz="955672">
              <a:spcBef>
                <a:spcPct val="0"/>
              </a:spcBef>
              <a:defRPr sz="1000" baseline="0">
                <a:latin typeface="+mn-lt"/>
              </a:defRPr>
            </a:lvl1pPr>
          </a:lstStyle>
          <a:p>
            <a:pPr>
              <a:defRPr/>
            </a:pPr>
            <a:fld id="{EC696245-F065-0B47-B74E-D5003861FD61}" type="slidenum">
              <a:rPr lang="de-DE" smtClean="0"/>
              <a:pPr>
                <a:defRPr/>
              </a:pPr>
              <a:t>‹#›</a:t>
            </a:fld>
            <a:endParaRPr lang="de-DE" dirty="0"/>
          </a:p>
        </p:txBody>
      </p:sp>
    </p:spTree>
    <p:extLst>
      <p:ext uri="{BB962C8B-B14F-4D97-AF65-F5344CB8AC3E}">
        <p14:creationId xmlns:p14="http://schemas.microsoft.com/office/powerpoint/2010/main" val="761473846"/>
      </p:ext>
    </p:extLst>
  </p:cSld>
  <p:clrMap bg1="lt1" tx1="dk1" bg2="lt2" tx2="dk2" accent1="accent1" accent2="accent2" accent3="accent3" accent4="accent4" accent5="accent5" accent6="accent6" hlink="hlink" folHlink="folHlink"/>
  <p:hf hdr="0" ftr="0" dt="0"/>
  <p:notesStyle>
    <a:lvl1pPr marL="90488" indent="-90488" algn="l" rtl="0" eaLnBrk="0" fontAlgn="base" hangingPunct="0">
      <a:spcBef>
        <a:spcPts val="0"/>
      </a:spcBef>
      <a:spcAft>
        <a:spcPct val="0"/>
      </a:spcAft>
      <a:buFont typeface="Arial" panose="020B0604020202020204" pitchFamily="34" charset="0"/>
      <a:buChar char="•"/>
      <a:defRPr sz="1000" kern="1200" baseline="0">
        <a:solidFill>
          <a:schemeClr val="tx1"/>
        </a:solidFill>
        <a:latin typeface="+mn-lt"/>
        <a:ea typeface="ヒラギノ角ゴ Pro W3" pitchFamily="-108" charset="-128"/>
        <a:cs typeface="ヒラギノ角ゴ Pro W3" pitchFamily="-108" charset="-128"/>
      </a:defRPr>
    </a:lvl1pPr>
    <a:lvl2pPr marL="180975" indent="-9207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charset="-128"/>
        <a:cs typeface="ヒラギノ角ゴ Pro W3" charset="0"/>
      </a:defRPr>
    </a:lvl2pPr>
    <a:lvl3pPr marL="266700" indent="-85725"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3pPr>
    <a:lvl4pPr marL="357188"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ＭＳ Ｐゴシック" charset="-128"/>
        <a:cs typeface="ＭＳ Ｐゴシック" charset="-128"/>
      </a:defRPr>
    </a:lvl4pPr>
    <a:lvl5pPr marL="447675" indent="-90488" algn="l" rtl="0" eaLnBrk="0" fontAlgn="base" hangingPunct="0">
      <a:spcBef>
        <a:spcPts val="0"/>
      </a:spcBef>
      <a:spcAft>
        <a:spcPct val="0"/>
      </a:spcAft>
      <a:buFont typeface="Symbol" panose="05050102010706020507" pitchFamily="18" charset="2"/>
      <a:buChar char="-"/>
      <a:defRPr sz="1000" kern="1200" baseline="0">
        <a:solidFill>
          <a:schemeClr val="tx1"/>
        </a:solidFill>
        <a:latin typeface="+mn-lt"/>
        <a:ea typeface="ヒラギノ角ゴ Pro W3" pitchFamily="-112" charset="-128"/>
        <a:cs typeface="ＭＳ Ｐゴシック" charset="0"/>
      </a:defRPr>
    </a:lvl5pPr>
    <a:lvl6pPr marL="538163" indent="-90488" algn="l" defTabSz="457200" rtl="0" eaLnBrk="1" latinLnBrk="0" hangingPunct="1">
      <a:buFont typeface="Symbol" panose="05050102010706020507" pitchFamily="18" charset="2"/>
      <a:buChar char="-"/>
      <a:defRPr sz="1000" kern="1200" baseline="0">
        <a:solidFill>
          <a:schemeClr val="tx1"/>
        </a:solidFill>
        <a:latin typeface="+mn-lt"/>
        <a:ea typeface="+mn-ea"/>
        <a:cs typeface="Arial" panose="020B0604020202020204" pitchFamily="34" charset="0"/>
      </a:defRPr>
    </a:lvl6pPr>
    <a:lvl7pPr marL="628650"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7pPr>
    <a:lvl8pPr marL="719138" indent="-90488"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8pPr>
    <a:lvl9pPr marL="806450" indent="-88900" algn="l" defTabSz="457200" rtl="0" eaLnBrk="1" latinLnBrk="0" hangingPunct="1">
      <a:buFont typeface="Symbol" panose="05050102010706020507" pitchFamily="18" charset="2"/>
      <a:buChar char="-"/>
      <a:defRPr sz="1000" kern="1200">
        <a:solidFill>
          <a:schemeClr val="tx1"/>
        </a:solidFill>
        <a:latin typeface="+mn-lt"/>
        <a:ea typeface="+mn-ea"/>
        <a:cs typeface="Arial" panose="020B0604020202020204" pitchFamily="34" charset="0"/>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dirty="0"/>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1</a:t>
            </a:fld>
            <a:endParaRPr lang="de-DE" dirty="0"/>
          </a:p>
        </p:txBody>
      </p:sp>
    </p:spTree>
    <p:extLst>
      <p:ext uri="{BB962C8B-B14F-4D97-AF65-F5344CB8AC3E}">
        <p14:creationId xmlns:p14="http://schemas.microsoft.com/office/powerpoint/2010/main" val="354542064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8DC64621-75E1-4959-816E-3E166CBBA1D1}" type="slidenum">
              <a:rPr lang="en-US" altLang="de-DE" sz="1200" smtClean="0"/>
              <a:pPr/>
              <a:t>10</a:t>
            </a:fld>
            <a:endParaRPr lang="en-US" altLang="de-DE" sz="1200" smtClean="0"/>
          </a:p>
        </p:txBody>
      </p:sp>
      <p:sp>
        <p:nvSpPr>
          <p:cNvPr id="86019" name="Rectangle 2"/>
          <p:cNvSpPr>
            <a:spLocks noGrp="1" noRot="1" noChangeAspect="1" noChangeArrowheads="1" noTextEdit="1"/>
          </p:cNvSpPr>
          <p:nvPr>
            <p:ph type="sldImg"/>
          </p:nvPr>
        </p:nvSpPr>
        <p:spPr>
          <a:ln/>
        </p:spPr>
      </p:sp>
      <p:sp>
        <p:nvSpPr>
          <p:cNvPr id="86020" name="Rectangle 3"/>
          <p:cNvSpPr>
            <a:spLocks noGrp="1" noChangeArrowheads="1"/>
          </p:cNvSpPr>
          <p:nvPr>
            <p:ph type="body" idx="1"/>
          </p:nvPr>
        </p:nvSpPr>
        <p:spPr>
          <a:noFill/>
        </p:spPr>
        <p:txBody>
          <a:bodyPr/>
          <a:lstStyle/>
          <a:p>
            <a:pPr eaLnBrk="1" hangingPunct="1"/>
            <a:r>
              <a:rPr lang="en-US" altLang="de-DE" b="1" smtClean="0"/>
              <a:t>Conclusion:</a:t>
            </a:r>
          </a:p>
          <a:p>
            <a:pPr eaLnBrk="1" hangingPunct="1"/>
            <a:endParaRPr lang="en-US" altLang="de-DE" smtClean="0"/>
          </a:p>
          <a:p>
            <a:pPr eaLnBrk="1" hangingPunct="1"/>
            <a:r>
              <a:rPr lang="en-US" altLang="de-DE" smtClean="0"/>
              <a:t>The Accelerator Control System is the only connection between the Control Room (Operator) and the real hardware.</a:t>
            </a:r>
          </a:p>
          <a:p>
            <a:pPr eaLnBrk="1" hangingPunct="1"/>
            <a:endParaRPr lang="en-US" altLang="de-DE" smtClean="0"/>
          </a:p>
          <a:p>
            <a:pPr eaLnBrk="1" hangingPunct="1"/>
            <a:r>
              <a:rPr lang="en-US" altLang="de-DE" smtClean="0"/>
              <a:t>Everything that is not shown by the control system can not be seen. </a:t>
            </a:r>
          </a:p>
          <a:p>
            <a:pPr eaLnBrk="1" hangingPunct="1"/>
            <a:endParaRPr lang="en-US" altLang="de-DE" smtClean="0"/>
          </a:p>
          <a:p>
            <a:pPr eaLnBrk="1" hangingPunct="1"/>
            <a:r>
              <a:rPr lang="en-US" altLang="de-DE" smtClean="0"/>
              <a:t>If the control system is the only way to access hardware, all systems that are needed for this remote access belong to the control system.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14964C6-880A-443C-B2D3-780D6D995015}" type="slidenum">
              <a:rPr lang="en-US" altLang="de-DE" sz="1200" smtClean="0"/>
              <a:pPr/>
              <a:t>11</a:t>
            </a:fld>
            <a:endParaRPr lang="en-US" altLang="de-DE" sz="1200" smtClean="0"/>
          </a:p>
        </p:txBody>
      </p:sp>
      <p:sp>
        <p:nvSpPr>
          <p:cNvPr id="87043" name="Rectangle 2"/>
          <p:cNvSpPr>
            <a:spLocks noGrp="1" noRot="1" noChangeAspect="1" noChangeArrowheads="1" noTextEdit="1"/>
          </p:cNvSpPr>
          <p:nvPr>
            <p:ph type="sldImg"/>
          </p:nvPr>
        </p:nvSpPr>
        <p:spPr>
          <a:ln/>
        </p:spPr>
      </p:sp>
      <p:sp>
        <p:nvSpPr>
          <p:cNvPr id="87044" name="Rectangle 3"/>
          <p:cNvSpPr>
            <a:spLocks noGrp="1" noChangeArrowheads="1"/>
          </p:cNvSpPr>
          <p:nvPr>
            <p:ph type="body" idx="1"/>
          </p:nvPr>
        </p:nvSpPr>
        <p:spPr>
          <a:noFill/>
        </p:spPr>
        <p:txBody>
          <a:bodyPr/>
          <a:lstStyle/>
          <a:p>
            <a:pPr eaLnBrk="1" hangingPunct="1"/>
            <a:r>
              <a:rPr lang="de-DE" altLang="de-DE" smtClean="0"/>
              <a:t>The accelerator control system is used by many different groups for many different purposes – and has to support them all.</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EF7A909D-7DF3-45E9-B640-87DCF1A4C588}" type="slidenum">
              <a:rPr lang="en-US" altLang="de-DE" sz="1200" smtClean="0"/>
              <a:pPr/>
              <a:t>12</a:t>
            </a:fld>
            <a:endParaRPr lang="en-US" altLang="de-DE" sz="1200" smtClean="0"/>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C1FFF7C-9878-4FBA-9D5C-CE67F34557CB}" type="slidenum">
              <a:rPr lang="en-US" altLang="de-DE" sz="1200" smtClean="0"/>
              <a:pPr/>
              <a:t>13</a:t>
            </a:fld>
            <a:endParaRPr lang="en-US" altLang="de-DE" sz="1200" smtClean="0"/>
          </a:p>
        </p:txBody>
      </p:sp>
      <p:sp>
        <p:nvSpPr>
          <p:cNvPr id="89091" name="Rectangle 2"/>
          <p:cNvSpPr>
            <a:spLocks noGrp="1" noRot="1" noChangeAspect="1" noChangeArrowheads="1" noTextEdit="1"/>
          </p:cNvSpPr>
          <p:nvPr>
            <p:ph type="sldImg"/>
          </p:nvPr>
        </p:nvSpPr>
        <p:spPr>
          <a:ln/>
        </p:spPr>
      </p:sp>
      <p:sp>
        <p:nvSpPr>
          <p:cNvPr id="8909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13F0E188-1E6B-418B-B753-52DED0582E7C}" type="slidenum">
              <a:rPr lang="en-US" altLang="de-DE" sz="1200" smtClean="0"/>
              <a:pPr/>
              <a:t>14</a:t>
            </a:fld>
            <a:endParaRPr lang="en-US" altLang="de-DE" sz="1200" smtClean="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p:spPr>
        <p:txBody>
          <a:bodyPr/>
          <a:lstStyle/>
          <a:p>
            <a:pPr lvl="1" eaLnBrk="1" hangingPunct="1"/>
            <a:endParaRPr lang="en-US" altLang="de-DE"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7194833-7420-4B14-9FAB-5C77602A2EB6}" type="slidenum">
              <a:rPr lang="en-US" altLang="de-DE" sz="1200" smtClean="0"/>
              <a:pPr/>
              <a:t>15</a:t>
            </a:fld>
            <a:endParaRPr lang="en-US" altLang="de-DE" sz="1200" smtClean="0"/>
          </a:p>
        </p:txBody>
      </p:sp>
      <p:sp>
        <p:nvSpPr>
          <p:cNvPr id="91139" name="Rectangle 2"/>
          <p:cNvSpPr>
            <a:spLocks noGrp="1" noRot="1" noChangeAspect="1" noChangeArrowheads="1" noTextEdit="1"/>
          </p:cNvSpPr>
          <p:nvPr>
            <p:ph type="sldImg"/>
          </p:nvPr>
        </p:nvSpPr>
        <p:spPr>
          <a:ln/>
        </p:spPr>
      </p:sp>
      <p:sp>
        <p:nvSpPr>
          <p:cNvPr id="91140" name="Rectangle 3"/>
          <p:cNvSpPr>
            <a:spLocks noGrp="1" noChangeArrowheads="1"/>
          </p:cNvSpPr>
          <p:nvPr>
            <p:ph type="body" idx="1"/>
          </p:nvPr>
        </p:nvSpPr>
        <p:spPr>
          <a:noFill/>
        </p:spPr>
        <p:txBody>
          <a:bodyPr/>
          <a:lstStyle/>
          <a:p>
            <a:pPr eaLnBrk="1" hangingPunct="1"/>
            <a:r>
              <a:rPr lang="de-DE" altLang="de-DE" dirty="0" smtClean="0"/>
              <a:t>The </a:t>
            </a:r>
            <a:r>
              <a:rPr lang="de-DE" altLang="de-DE" dirty="0" err="1" smtClean="0"/>
              <a:t>requirements</a:t>
            </a:r>
            <a:r>
              <a:rPr lang="de-DE" altLang="de-DE" dirty="0" smtClean="0"/>
              <a:t> </a:t>
            </a:r>
            <a:r>
              <a:rPr lang="de-DE" altLang="de-DE" dirty="0" err="1" smtClean="0"/>
              <a:t>from</a:t>
            </a:r>
            <a:r>
              <a:rPr lang="de-DE" altLang="de-DE" dirty="0" smtClean="0"/>
              <a:t> different </a:t>
            </a:r>
            <a:r>
              <a:rPr lang="de-DE" altLang="de-DE" dirty="0" err="1" smtClean="0"/>
              <a:t>user</a:t>
            </a:r>
            <a:r>
              <a:rPr lang="de-DE" altLang="de-DE" dirty="0" smtClean="0"/>
              <a:t> </a:t>
            </a:r>
            <a:r>
              <a:rPr lang="de-DE" altLang="de-DE" dirty="0" err="1" smtClean="0"/>
              <a:t>groups</a:t>
            </a:r>
            <a:r>
              <a:rPr lang="de-DE" altLang="de-DE" dirty="0" smtClean="0"/>
              <a:t> </a:t>
            </a:r>
            <a:r>
              <a:rPr lang="de-DE" altLang="de-DE" dirty="0" err="1" smtClean="0"/>
              <a:t>might</a:t>
            </a:r>
            <a:r>
              <a:rPr lang="de-DE" altLang="de-DE" dirty="0" smtClean="0"/>
              <a:t> </a:t>
            </a:r>
            <a:r>
              <a:rPr lang="de-DE" altLang="de-DE" dirty="0" err="1" smtClean="0"/>
              <a:t>be</a:t>
            </a:r>
            <a:r>
              <a:rPr lang="de-DE" altLang="de-DE" dirty="0" smtClean="0"/>
              <a:t> different.</a:t>
            </a:r>
          </a:p>
          <a:p>
            <a:pPr eaLnBrk="1" hangingPunct="1"/>
            <a:endParaRPr lang="de-DE" altLang="de-DE" dirty="0" smtClean="0"/>
          </a:p>
          <a:p>
            <a:pPr eaLnBrk="1" hangingPunct="1"/>
            <a:r>
              <a:rPr lang="de-DE" altLang="de-DE" dirty="0" smtClean="0"/>
              <a:t>The </a:t>
            </a:r>
            <a:r>
              <a:rPr lang="de-DE" altLang="de-DE" dirty="0" err="1" smtClean="0"/>
              <a:t>most</a:t>
            </a:r>
            <a:r>
              <a:rPr lang="de-DE" altLang="de-DE" dirty="0" smtClean="0"/>
              <a:t> </a:t>
            </a:r>
            <a:r>
              <a:rPr lang="de-DE" altLang="de-DE" dirty="0" err="1" smtClean="0"/>
              <a:t>common</a:t>
            </a:r>
            <a:r>
              <a:rPr lang="de-DE" altLang="de-DE" dirty="0" smtClean="0"/>
              <a:t> </a:t>
            </a:r>
            <a:r>
              <a:rPr lang="de-DE" altLang="de-DE" dirty="0" err="1" smtClean="0"/>
              <a:t>requirements</a:t>
            </a:r>
            <a:r>
              <a:rPr lang="de-DE" altLang="de-DE" dirty="0" smtClean="0"/>
              <a:t> </a:t>
            </a:r>
            <a:r>
              <a:rPr lang="de-DE" altLang="de-DE" dirty="0" err="1" smtClean="0"/>
              <a:t>are</a:t>
            </a:r>
            <a:r>
              <a:rPr lang="de-DE" altLang="de-DE" dirty="0" smtClean="0"/>
              <a:t>:</a:t>
            </a:r>
          </a:p>
          <a:p>
            <a:pPr eaLnBrk="1" hangingPunct="1">
              <a:buFontTx/>
              <a:buChar char="•"/>
            </a:pPr>
            <a:r>
              <a:rPr lang="de-DE" altLang="de-DE" dirty="0" err="1" smtClean="0"/>
              <a:t>Reliability</a:t>
            </a:r>
            <a:r>
              <a:rPr lang="de-DE" altLang="de-DE" dirty="0" smtClean="0"/>
              <a:t> – </a:t>
            </a:r>
            <a:r>
              <a:rPr lang="de-DE" altLang="de-DE" dirty="0" err="1" smtClean="0"/>
              <a:t>if</a:t>
            </a:r>
            <a:r>
              <a:rPr lang="de-DE" altLang="de-DE" dirty="0" smtClean="0"/>
              <a:t> I </a:t>
            </a:r>
            <a:r>
              <a:rPr lang="de-DE" altLang="de-DE" dirty="0" err="1" smtClean="0"/>
              <a:t>have</a:t>
            </a:r>
            <a:r>
              <a:rPr lang="de-DE" altLang="de-DE" dirty="0" smtClean="0"/>
              <a:t> beam time </a:t>
            </a:r>
            <a:r>
              <a:rPr lang="de-DE" altLang="de-DE" dirty="0" err="1" smtClean="0"/>
              <a:t>scheduled</a:t>
            </a:r>
            <a:r>
              <a:rPr lang="de-DE" altLang="de-DE" dirty="0" smtClean="0"/>
              <a:t>, I </a:t>
            </a:r>
            <a:r>
              <a:rPr lang="de-DE" altLang="de-DE" dirty="0" err="1" smtClean="0"/>
              <a:t>want</a:t>
            </a:r>
            <a:r>
              <a:rPr lang="de-DE" altLang="de-DE" dirty="0" smtClean="0"/>
              <a:t> </a:t>
            </a:r>
            <a:r>
              <a:rPr lang="de-DE" altLang="de-DE" dirty="0" err="1" smtClean="0"/>
              <a:t>it</a:t>
            </a:r>
            <a:r>
              <a:rPr lang="de-DE" altLang="de-DE" dirty="0" smtClean="0"/>
              <a:t> </a:t>
            </a:r>
            <a:r>
              <a:rPr lang="de-DE" altLang="de-DE" dirty="0" err="1" smtClean="0"/>
              <a:t>to</a:t>
            </a:r>
            <a:r>
              <a:rPr lang="de-DE" altLang="de-DE" dirty="0" smtClean="0"/>
              <a:t> happen</a:t>
            </a:r>
          </a:p>
          <a:p>
            <a:pPr eaLnBrk="1" hangingPunct="1">
              <a:buFontTx/>
              <a:buChar char="•"/>
            </a:pPr>
            <a:r>
              <a:rPr lang="de-DE" altLang="de-DE" dirty="0" err="1" smtClean="0"/>
              <a:t>Good</a:t>
            </a:r>
            <a:r>
              <a:rPr lang="de-DE" altLang="de-DE" dirty="0" smtClean="0"/>
              <a:t> Performance – </a:t>
            </a:r>
            <a:r>
              <a:rPr lang="de-DE" altLang="de-DE" dirty="0" err="1" smtClean="0"/>
              <a:t>speed</a:t>
            </a:r>
            <a:r>
              <a:rPr lang="de-DE" altLang="de-DE" dirty="0" smtClean="0"/>
              <a:t>, </a:t>
            </a:r>
            <a:r>
              <a:rPr lang="de-DE" altLang="de-DE" dirty="0" err="1" smtClean="0"/>
              <a:t>responsiveness</a:t>
            </a:r>
            <a:r>
              <a:rPr lang="de-DE" altLang="de-DE" dirty="0" smtClean="0"/>
              <a:t>, modern </a:t>
            </a:r>
            <a:r>
              <a:rPr lang="de-DE" altLang="de-DE" dirty="0" err="1" smtClean="0"/>
              <a:t>possibilities</a:t>
            </a:r>
            <a:endParaRPr lang="de-DE" altLang="de-DE" dirty="0" smtClean="0"/>
          </a:p>
          <a:p>
            <a:pPr eaLnBrk="1" hangingPunct="1">
              <a:buFontTx/>
              <a:buChar char="•"/>
            </a:pPr>
            <a:r>
              <a:rPr lang="de-DE" altLang="de-DE" dirty="0" err="1" smtClean="0"/>
              <a:t>Flexibility</a:t>
            </a:r>
            <a:r>
              <a:rPr lang="de-DE" altLang="de-DE" dirty="0" smtClean="0"/>
              <a:t> – „hey, I </a:t>
            </a:r>
            <a:r>
              <a:rPr lang="de-DE" altLang="de-DE" dirty="0" err="1" smtClean="0"/>
              <a:t>have</a:t>
            </a:r>
            <a:r>
              <a:rPr lang="de-DE" altLang="de-DE" dirty="0" smtClean="0"/>
              <a:t> a </a:t>
            </a:r>
            <a:r>
              <a:rPr lang="de-DE" altLang="de-DE" dirty="0" err="1" smtClean="0"/>
              <a:t>good</a:t>
            </a:r>
            <a:r>
              <a:rPr lang="de-DE" altLang="de-DE" dirty="0" smtClean="0"/>
              <a:t> </a:t>
            </a:r>
            <a:r>
              <a:rPr lang="de-DE" altLang="de-DE" dirty="0" err="1" smtClean="0"/>
              <a:t>idea</a:t>
            </a:r>
            <a:r>
              <a:rPr lang="de-DE" altLang="de-DE" dirty="0" smtClean="0"/>
              <a:t>, </a:t>
            </a:r>
            <a:r>
              <a:rPr lang="de-DE" altLang="de-DE" dirty="0" err="1" smtClean="0"/>
              <a:t>lets</a:t>
            </a:r>
            <a:r>
              <a:rPr lang="de-DE" altLang="de-DE" dirty="0" smtClean="0"/>
              <a:t> </a:t>
            </a:r>
            <a:r>
              <a:rPr lang="de-DE" altLang="de-DE" dirty="0" err="1" smtClean="0"/>
              <a:t>try</a:t>
            </a:r>
            <a:r>
              <a:rPr lang="de-DE" altLang="de-DE" dirty="0" smtClean="0"/>
              <a:t> …“</a:t>
            </a:r>
          </a:p>
          <a:p>
            <a:pPr eaLnBrk="1" hangingPunct="1">
              <a:buFontTx/>
              <a:buChar char="•"/>
            </a:pPr>
            <a:r>
              <a:rPr lang="de-DE" altLang="de-DE" dirty="0" smtClean="0"/>
              <a:t>Easy </a:t>
            </a:r>
            <a:r>
              <a:rPr lang="de-DE" altLang="de-DE" dirty="0" err="1" smtClean="0"/>
              <a:t>maintenance</a:t>
            </a:r>
            <a:r>
              <a:rPr lang="de-DE" altLang="de-DE" dirty="0" smtClean="0"/>
              <a:t> – </a:t>
            </a:r>
            <a:r>
              <a:rPr lang="de-DE" altLang="de-DE" dirty="0" err="1" smtClean="0"/>
              <a:t>this</a:t>
            </a:r>
            <a:r>
              <a:rPr lang="de-DE" altLang="de-DE" dirty="0" smtClean="0"/>
              <a:t> </a:t>
            </a:r>
            <a:r>
              <a:rPr lang="de-DE" altLang="de-DE" dirty="0" err="1" smtClean="0"/>
              <a:t>comes</a:t>
            </a:r>
            <a:r>
              <a:rPr lang="de-DE" altLang="de-DE" dirty="0" smtClean="0"/>
              <a:t> </a:t>
            </a:r>
            <a:r>
              <a:rPr lang="de-DE" altLang="de-DE" dirty="0" err="1" smtClean="0"/>
              <a:t>with</a:t>
            </a:r>
            <a:r>
              <a:rPr lang="de-DE" altLang="de-DE" dirty="0" smtClean="0"/>
              <a:t> limited </a:t>
            </a:r>
            <a:r>
              <a:rPr lang="de-DE" altLang="de-DE" dirty="0" err="1" smtClean="0"/>
              <a:t>resources</a:t>
            </a:r>
            <a:endParaRPr lang="de-DE" altLang="de-DE"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D2AC5AF6-3F68-4CFE-8696-3EB6A9462C03}" type="slidenum">
              <a:rPr lang="en-US" altLang="de-DE" sz="1200" smtClean="0"/>
              <a:pPr/>
              <a:t>16</a:t>
            </a:fld>
            <a:endParaRPr lang="en-US" altLang="de-DE" sz="1200" smtClean="0"/>
          </a:p>
        </p:txBody>
      </p:sp>
      <p:sp>
        <p:nvSpPr>
          <p:cNvPr id="92163" name="Rectangle 2"/>
          <p:cNvSpPr>
            <a:spLocks noGrp="1" noRot="1" noChangeAspect="1" noChangeArrowheads="1" noTextEdit="1"/>
          </p:cNvSpPr>
          <p:nvPr>
            <p:ph type="sldImg"/>
          </p:nvPr>
        </p:nvSpPr>
        <p:spPr>
          <a:ln/>
        </p:spPr>
      </p:sp>
      <p:sp>
        <p:nvSpPr>
          <p:cNvPr id="9216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Slide Image Placeholder 1"/>
          <p:cNvSpPr>
            <a:spLocks noGrp="1" noRot="1" noChangeAspect="1" noTextEdit="1"/>
          </p:cNvSpPr>
          <p:nvPr>
            <p:ph type="sldImg"/>
          </p:nvPr>
        </p:nvSpPr>
        <p:spPr>
          <a:ln/>
        </p:spPr>
      </p:sp>
      <p:sp>
        <p:nvSpPr>
          <p:cNvPr id="93187" name="Notes Placeholder 2"/>
          <p:cNvSpPr>
            <a:spLocks noGrp="1"/>
          </p:cNvSpPr>
          <p:nvPr>
            <p:ph type="body" idx="1"/>
          </p:nvPr>
        </p:nvSpPr>
        <p:spPr>
          <a:noFill/>
        </p:spPr>
        <p:txBody>
          <a:bodyPr/>
          <a:lstStyle/>
          <a:p>
            <a:pPr eaLnBrk="1" hangingPunct="1"/>
            <a:r>
              <a:rPr lang="en-US" altLang="de-DE" b="1" dirty="0" smtClean="0"/>
              <a:t>Centralized:</a:t>
            </a:r>
          </a:p>
          <a:p>
            <a:pPr eaLnBrk="1" hangingPunct="1"/>
            <a:r>
              <a:rPr lang="en-US" altLang="de-DE" dirty="0" smtClean="0"/>
              <a:t>Single point of failure. </a:t>
            </a:r>
          </a:p>
          <a:p>
            <a:pPr eaLnBrk="1" hangingPunct="1"/>
            <a:endParaRPr lang="en-US" altLang="de-DE" dirty="0" smtClean="0"/>
          </a:p>
          <a:p>
            <a:pPr eaLnBrk="1" hangingPunct="1"/>
            <a:r>
              <a:rPr lang="en-US" altLang="de-DE" b="1" dirty="0" smtClean="0"/>
              <a:t>Columns:</a:t>
            </a:r>
          </a:p>
          <a:p>
            <a:pPr eaLnBrk="1" hangingPunct="1"/>
            <a:r>
              <a:rPr lang="en-US" altLang="de-DE" dirty="0" smtClean="0"/>
              <a:t>No exchange of information between different systems.</a:t>
            </a:r>
          </a:p>
          <a:p>
            <a:pPr eaLnBrk="1" hangingPunct="1"/>
            <a:endParaRPr lang="en-US" altLang="de-DE" dirty="0" smtClean="0"/>
          </a:p>
          <a:p>
            <a:pPr eaLnBrk="1" hangingPunct="1"/>
            <a:r>
              <a:rPr lang="en-US" altLang="de-DE" b="1" dirty="0" smtClean="0"/>
              <a:t>Network (Peer-to-peer):</a:t>
            </a:r>
          </a:p>
          <a:p>
            <a:pPr eaLnBrk="1" hangingPunct="1"/>
            <a:r>
              <a:rPr lang="en-US" altLang="de-DE" dirty="0" smtClean="0"/>
              <a:t>Can be difficult to maintain if an addition has to be added to all other systems.</a:t>
            </a:r>
          </a:p>
          <a:p>
            <a:pPr eaLnBrk="1" hangingPunct="1"/>
            <a:endParaRPr lang="en-US" altLang="de-DE" dirty="0" smtClean="0"/>
          </a:p>
          <a:p>
            <a:pPr eaLnBrk="1" hangingPunct="1"/>
            <a:r>
              <a:rPr lang="en-US" altLang="de-DE" b="1" dirty="0" smtClean="0"/>
              <a:t>Layer:</a:t>
            </a:r>
          </a:p>
          <a:p>
            <a:pPr eaLnBrk="1" hangingPunct="1"/>
            <a:r>
              <a:rPr lang="en-US" altLang="de-DE" dirty="0" smtClean="0"/>
              <a:t>Can be difficult to find out where a information came from.</a:t>
            </a:r>
          </a:p>
          <a:p>
            <a:pPr eaLnBrk="1" hangingPunct="1"/>
            <a:endParaRPr lang="en-US" altLang="de-DE" dirty="0" smtClean="0"/>
          </a:p>
          <a:p>
            <a:pPr eaLnBrk="1" hangingPunct="1"/>
            <a:r>
              <a:rPr lang="en-US" altLang="de-DE" b="1" dirty="0" smtClean="0"/>
              <a:t>Practical solution:</a:t>
            </a:r>
          </a:p>
          <a:p>
            <a:pPr eaLnBrk="1" hangingPunct="1"/>
            <a:r>
              <a:rPr lang="en-US" altLang="de-DE" dirty="0" smtClean="0"/>
              <a:t>Mix between some or all of those architectures. </a:t>
            </a:r>
          </a:p>
        </p:txBody>
      </p:sp>
      <p:sp>
        <p:nvSpPr>
          <p:cNvPr id="93188"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AB3D0F53-79DE-4075-8D87-1A4C29FBCAFD}" type="slidenum">
              <a:rPr lang="en-US" altLang="de-DE" sz="1200" smtClean="0"/>
              <a:pPr/>
              <a:t>17</a:t>
            </a:fld>
            <a:endParaRPr lang="en-US" altLang="de-DE" sz="1200"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CF33B1E2-8B37-4CFF-8451-BBB26675D91C}" type="slidenum">
              <a:rPr lang="en-US" altLang="de-DE" sz="1200" smtClean="0"/>
              <a:pPr/>
              <a:t>18</a:t>
            </a:fld>
            <a:endParaRPr lang="en-US" altLang="de-DE" sz="1200" smtClean="0"/>
          </a:p>
        </p:txBody>
      </p:sp>
      <p:sp>
        <p:nvSpPr>
          <p:cNvPr id="94211" name="Rectangle 2"/>
          <p:cNvSpPr>
            <a:spLocks noGrp="1" noRot="1" noChangeAspect="1" noChangeArrowheads="1" noTextEdit="1"/>
          </p:cNvSpPr>
          <p:nvPr>
            <p:ph type="sldImg"/>
          </p:nvPr>
        </p:nvSpPr>
        <p:spPr>
          <a:xfrm>
            <a:off x="992188" y="768350"/>
            <a:ext cx="5116512" cy="3838575"/>
          </a:xfrm>
          <a:ln/>
        </p:spPr>
      </p:sp>
      <p:sp>
        <p:nvSpPr>
          <p:cNvPr id="94212" name="Rectangle 3"/>
          <p:cNvSpPr>
            <a:spLocks noGrp="1" noChangeArrowheads="1"/>
          </p:cNvSpPr>
          <p:nvPr>
            <p:ph type="body" idx="1"/>
          </p:nvPr>
        </p:nvSpPr>
        <p:spPr>
          <a:xfrm>
            <a:off x="951220" y="4861783"/>
            <a:ext cx="5201629" cy="4604560"/>
          </a:xfrm>
          <a:noFill/>
        </p:spPr>
        <p:txBody>
          <a:bodyPr/>
          <a:lstStyle/>
          <a:p>
            <a:pPr eaLnBrk="1" hangingPunct="1"/>
            <a:endParaRPr lang="de-CH" altLang="de-DE" smtClean="0"/>
          </a:p>
          <a:p>
            <a:pPr eaLnBrk="1" hangingPunct="1"/>
            <a:endParaRPr lang="de-CH" altLang="de-DE" smtClean="0"/>
          </a:p>
          <a:p>
            <a:pPr eaLnBrk="1" hangingPunct="1"/>
            <a:r>
              <a:rPr lang="de-CH" altLang="de-DE" smtClean="0"/>
              <a:t>Three-tier standard model for distributed control systems.</a:t>
            </a:r>
          </a:p>
          <a:p>
            <a:pPr eaLnBrk="1" hangingPunct="1"/>
            <a:endParaRPr lang="de-CH" altLang="de-DE" smtClean="0"/>
          </a:p>
          <a:p>
            <a:pPr eaLnBrk="1" hangingPunct="1"/>
            <a:r>
              <a:rPr lang="de-CH" altLang="de-DE" smtClean="0"/>
              <a:t>The hardware layer was considered dumb when the terminology was developed.</a:t>
            </a:r>
          </a:p>
          <a:p>
            <a:pPr eaLnBrk="1" hangingPunct="1"/>
            <a:r>
              <a:rPr lang="de-CH" altLang="de-DE" smtClean="0"/>
              <a:t>Meanwhile „hardware“ can be as complicated as a robot (with its own controller) or an oszilloscope (with an operating system installed on a specialized computer).</a:t>
            </a:r>
          </a:p>
          <a:p>
            <a:pPr eaLnBrk="1" hangingPunct="1"/>
            <a:r>
              <a:rPr lang="de-CH" altLang="de-DE" smtClean="0"/>
              <a:t>More and more logic is moved to the hardware layer.</a:t>
            </a:r>
          </a:p>
          <a:p>
            <a:pPr eaLnBrk="1" hangingPunct="1"/>
            <a:r>
              <a:rPr lang="de-CH" altLang="de-DE" smtClean="0"/>
              <a:t>Therefore, I would like to call it now a 4-tier model. </a:t>
            </a:r>
          </a:p>
          <a:p>
            <a:pPr eaLnBrk="1" hangingPunct="1"/>
            <a:endParaRPr lang="de-CH" altLang="de-DE"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955C3B01-1317-47A4-A619-75DD02FDD39B}" type="slidenum">
              <a:rPr lang="en-US" altLang="de-DE" sz="1200" smtClean="0"/>
              <a:pPr/>
              <a:t>19</a:t>
            </a:fld>
            <a:endParaRPr lang="en-US" altLang="de-DE" sz="1200" smtClean="0"/>
          </a:p>
        </p:txBody>
      </p:sp>
      <p:sp>
        <p:nvSpPr>
          <p:cNvPr id="95235" name="Rectangle 2"/>
          <p:cNvSpPr>
            <a:spLocks noGrp="1" noRot="1" noChangeAspect="1" noChangeArrowheads="1" noTextEdit="1"/>
          </p:cNvSpPr>
          <p:nvPr>
            <p:ph type="sldImg"/>
          </p:nvPr>
        </p:nvSpPr>
        <p:spPr>
          <a:ln/>
        </p:spPr>
      </p:sp>
      <p:sp>
        <p:nvSpPr>
          <p:cNvPr id="95236" name="Rectangle 3"/>
          <p:cNvSpPr>
            <a:spLocks noGrp="1" noChangeArrowheads="1"/>
          </p:cNvSpPr>
          <p:nvPr>
            <p:ph type="body" idx="1"/>
          </p:nvPr>
        </p:nvSpPr>
        <p:spPr>
          <a:noFill/>
        </p:spPr>
        <p:txBody>
          <a:bodyPr/>
          <a:lstStyle/>
          <a:p>
            <a:pPr eaLnBrk="1" hangingPunct="1"/>
            <a:endParaRPr lang="en-US" altLang="de-DE" b="1"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de-CH"/>
          </a:p>
        </p:txBody>
      </p:sp>
      <p:sp>
        <p:nvSpPr>
          <p:cNvPr id="4" name="Slide Number Placeholder 3"/>
          <p:cNvSpPr>
            <a:spLocks noGrp="1"/>
          </p:cNvSpPr>
          <p:nvPr>
            <p:ph type="sldNum" sz="quarter" idx="10"/>
          </p:nvPr>
        </p:nvSpPr>
        <p:spPr/>
        <p:txBody>
          <a:bodyPr/>
          <a:lstStyle/>
          <a:p>
            <a:pPr>
              <a:defRPr/>
            </a:pPr>
            <a:fld id="{EC696245-F065-0B47-B74E-D5003861FD61}" type="slidenum">
              <a:rPr lang="de-DE" smtClean="0"/>
              <a:pPr>
                <a:defRPr/>
              </a:pPr>
              <a:t>2</a:t>
            </a:fld>
            <a:endParaRPr lang="de-DE" dirty="0"/>
          </a:p>
        </p:txBody>
      </p:sp>
    </p:spTree>
    <p:extLst>
      <p:ext uri="{BB962C8B-B14F-4D97-AF65-F5344CB8AC3E}">
        <p14:creationId xmlns:p14="http://schemas.microsoft.com/office/powerpoint/2010/main" val="84289540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7E80837-4C97-44E6-B589-1B77AD433746}" type="slidenum">
              <a:rPr lang="en-US" altLang="de-DE" sz="1200" smtClean="0"/>
              <a:pPr/>
              <a:t>20</a:t>
            </a:fld>
            <a:endParaRPr lang="en-US" altLang="de-DE" sz="1200" smtClean="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p:spPr>
        <p:txBody>
          <a:bodyPr/>
          <a:lstStyle/>
          <a:p>
            <a:pPr lvl="1" eaLnBrk="1" hangingPunct="1"/>
            <a:endParaRPr lang="en-US" altLang="de-DE"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EB61772-BB76-47E2-A347-1C719A3B906D}" type="slidenum">
              <a:rPr lang="en-US" altLang="de-DE" sz="1200" smtClean="0"/>
              <a:pPr/>
              <a:t>21</a:t>
            </a:fld>
            <a:endParaRPr lang="en-US" altLang="de-DE" sz="1200" smtClean="0"/>
          </a:p>
        </p:txBody>
      </p:sp>
      <p:sp>
        <p:nvSpPr>
          <p:cNvPr id="97283" name="Rectangle 2"/>
          <p:cNvSpPr>
            <a:spLocks noGrp="1" noRot="1" noChangeAspect="1" noChangeArrowheads="1" noTextEdit="1"/>
          </p:cNvSpPr>
          <p:nvPr>
            <p:ph type="sldImg"/>
          </p:nvPr>
        </p:nvSpPr>
        <p:spPr>
          <a:ln/>
        </p:spPr>
      </p:sp>
      <p:sp>
        <p:nvSpPr>
          <p:cNvPr id="97284" name="Rectangle 3"/>
          <p:cNvSpPr>
            <a:spLocks noGrp="1" noChangeArrowheads="1"/>
          </p:cNvSpPr>
          <p:nvPr>
            <p:ph type="body" idx="1"/>
          </p:nvPr>
        </p:nvSpPr>
        <p:spPr>
          <a:noFill/>
        </p:spPr>
        <p:txBody>
          <a:bodyPr/>
          <a:lstStyle/>
          <a:p>
            <a:pPr eaLnBrk="1" hangingPunct="1"/>
            <a:r>
              <a:rPr lang="en-US" altLang="de-DE" dirty="0" smtClean="0"/>
              <a:t>https://physics.illinois.edu/people/history/betatron.asp</a:t>
            </a:r>
          </a:p>
          <a:p>
            <a:pPr eaLnBrk="1" hangingPunct="1"/>
            <a:endParaRPr lang="en-US" altLang="de-DE" dirty="0" smtClean="0"/>
          </a:p>
          <a:p>
            <a:pPr eaLnBrk="1" hangingPunct="1"/>
            <a:r>
              <a:rPr lang="en-US" altLang="de-DE" dirty="0" smtClean="0"/>
              <a:t>No Control System needed because:</a:t>
            </a:r>
          </a:p>
          <a:p>
            <a:pPr eaLnBrk="1" hangingPunct="1">
              <a:buFontTx/>
              <a:buChar char="-"/>
            </a:pPr>
            <a:r>
              <a:rPr lang="en-US" altLang="de-DE" dirty="0" smtClean="0"/>
              <a:t>Direct tuning with knobs</a:t>
            </a:r>
          </a:p>
          <a:p>
            <a:pPr eaLnBrk="1" hangingPunct="1">
              <a:buFontTx/>
              <a:buChar char="-"/>
            </a:pPr>
            <a:r>
              <a:rPr lang="en-US" altLang="de-DE" dirty="0" smtClean="0"/>
              <a:t>Direct diagnostics with own eyes</a:t>
            </a:r>
          </a:p>
          <a:p>
            <a:pPr eaLnBrk="1" hangingPunct="1">
              <a:buFontTx/>
              <a:buChar char="-"/>
            </a:pPr>
            <a:r>
              <a:rPr lang="en-US" altLang="de-DE" dirty="0" smtClean="0"/>
              <a:t>(Very) limited number of devices involved</a:t>
            </a:r>
          </a:p>
          <a:p>
            <a:pPr eaLnBrk="1" hangingPunct="1">
              <a:buFontTx/>
              <a:buChar char="-"/>
            </a:pPr>
            <a:endParaRPr lang="en-US" altLang="de-DE" dirty="0" smtClean="0"/>
          </a:p>
          <a:p>
            <a:pPr eaLnBrk="1" hangingPunct="1">
              <a:buFontTx/>
              <a:buChar char="-"/>
            </a:pPr>
            <a:r>
              <a:rPr lang="en-US" altLang="de-DE" dirty="0" smtClean="0"/>
              <a:t>&gt; so the brain is the Accelerator Control System in this case</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B9EBD48B-5049-47FF-A61F-824449070247}" type="slidenum">
              <a:rPr lang="en-US" altLang="de-DE" sz="1200" smtClean="0"/>
              <a:pPr/>
              <a:t>22</a:t>
            </a:fld>
            <a:endParaRPr lang="en-US" altLang="de-DE" sz="1200" smtClean="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p:spPr>
        <p:txBody>
          <a:bodyPr/>
          <a:lstStyle/>
          <a:p>
            <a:pPr eaLnBrk="1" hangingPunct="1"/>
            <a:r>
              <a:rPr lang="en-US" altLang="de-DE" smtClean="0"/>
              <a:t>High Left: AGS control room, circa 1966 </a:t>
            </a:r>
          </a:p>
          <a:p>
            <a:pPr eaLnBrk="1" hangingPunct="1"/>
            <a:r>
              <a:rPr lang="en-US" altLang="de-DE" smtClean="0"/>
              <a:t>Alternating Gradient Synchrotron (AGS) is a Proton Accelerator at Brookhaven National Labs (BLN) in Long Island (USA)</a:t>
            </a:r>
          </a:p>
          <a:p>
            <a:pPr eaLnBrk="1" hangingPunct="1"/>
            <a:endParaRPr lang="en-US" altLang="de-DE" smtClean="0"/>
          </a:p>
          <a:p>
            <a:pPr eaLnBrk="1" hangingPunct="1"/>
            <a:r>
              <a:rPr lang="en-US" altLang="de-DE" smtClean="0"/>
              <a:t>Lower Right: Cern Control Room 1974</a:t>
            </a:r>
          </a:p>
          <a:p>
            <a:pPr eaLnBrk="1" hangingPunct="1"/>
            <a:r>
              <a:rPr lang="en-US" altLang="de-DE" smtClean="0"/>
              <a:t>Jean-Pierre Potier (turning buttons) and Bertran Frammery (telephoning) on shift. The 26 GeV Synchrotron and later also its related machines (Linacs 1,2,3; PS-Booster; LEP-Injector Linacs and Electron-Positron Accumulator; Antiproton Accumulator, Antiproton Collector, Low Energy Antiproton Ring and more recently Antiproton Decelerator) were all controlled from the PS control room situated on the Meyrin site. The SPS and LEP were controlled from a separat control centre on the Prevessin site. In 2005 all controls were transferred to the Prevessin centre.</a:t>
            </a:r>
          </a:p>
          <a:p>
            <a:pPr eaLnBrk="1" hangingPunct="1"/>
            <a:r>
              <a:rPr lang="en-US" altLang="de-DE" i="1" smtClean="0"/>
              <a:t>Date</a:t>
            </a:r>
            <a:r>
              <a:rPr lang="en-US" altLang="de-DE" smtClean="0"/>
              <a:t>: Feb 1974 </a:t>
            </a:r>
            <a:br>
              <a:rPr lang="en-US" altLang="de-DE" smtClean="0"/>
            </a:br>
            <a:r>
              <a:rPr lang="en-US" altLang="de-DE" i="1" smtClean="0"/>
              <a:t>Original ref.</a:t>
            </a:r>
            <a:r>
              <a:rPr lang="en-US" altLang="de-DE" smtClean="0"/>
              <a:t>: CERN-PHOTO-7402124X </a:t>
            </a: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D30919FE-2B6D-4438-8D43-11C4502D4442}" type="slidenum">
              <a:rPr lang="en-US" altLang="de-DE" sz="1200" smtClean="0"/>
              <a:pPr/>
              <a:t>23</a:t>
            </a:fld>
            <a:endParaRPr lang="en-US" altLang="de-DE" sz="1200" smtClean="0"/>
          </a:p>
        </p:txBody>
      </p:sp>
      <p:sp>
        <p:nvSpPr>
          <p:cNvPr id="99331" name="Rectangle 2"/>
          <p:cNvSpPr>
            <a:spLocks noGrp="1" noRot="1" noChangeAspect="1" noChangeArrowheads="1" noTextEdit="1"/>
          </p:cNvSpPr>
          <p:nvPr>
            <p:ph type="sldImg"/>
          </p:nvPr>
        </p:nvSpPr>
        <p:spPr>
          <a:ln/>
        </p:spPr>
      </p:sp>
      <p:sp>
        <p:nvSpPr>
          <p:cNvPr id="99332" name="Rectangle 3"/>
          <p:cNvSpPr>
            <a:spLocks noGrp="1" noChangeArrowheads="1"/>
          </p:cNvSpPr>
          <p:nvPr>
            <p:ph type="body" idx="1"/>
          </p:nvPr>
        </p:nvSpPr>
        <p:spPr>
          <a:noFill/>
        </p:spPr>
        <p:txBody>
          <a:bodyPr/>
          <a:lstStyle/>
          <a:p>
            <a:pPr marL="0" marR="0" indent="0" algn="l" defTabSz="914400" rtl="0" eaLnBrk="1" fontAlgn="base" latinLnBrk="0" hangingPunct="1">
              <a:lnSpc>
                <a:spcPct val="90000"/>
              </a:lnSpc>
              <a:spcBef>
                <a:spcPct val="30000"/>
              </a:spcBef>
              <a:spcAft>
                <a:spcPct val="0"/>
              </a:spcAft>
              <a:buClrTx/>
              <a:buSzTx/>
              <a:buFontTx/>
              <a:buNone/>
              <a:tabLst/>
              <a:defRPr/>
            </a:pPr>
            <a:r>
              <a:rPr lang="en-US" altLang="de-DE" dirty="0" smtClean="0"/>
              <a:t>https://www.icalepcs.org/ - Next ICALEPCS</a:t>
            </a:r>
            <a:r>
              <a:rPr lang="en-US" altLang="de-DE" baseline="0" dirty="0" smtClean="0"/>
              <a:t> will be held </a:t>
            </a:r>
            <a:r>
              <a:rPr lang="en-US" altLang="de-DE" baseline="0" dirty="0" smtClean="0"/>
              <a:t>18-22, </a:t>
            </a:r>
            <a:r>
              <a:rPr lang="en-US" altLang="de-DE" baseline="0" dirty="0" smtClean="0"/>
              <a:t>October, </a:t>
            </a:r>
            <a:r>
              <a:rPr lang="en-US" altLang="de-DE" baseline="0" dirty="0" smtClean="0"/>
              <a:t>2021  virtual in Shanghai, China (cheapest possibility ever to get into Accelerator Controls!)</a:t>
            </a:r>
            <a:endParaRPr lang="en-US" altLang="de-DE" dirty="0" smtClean="0"/>
          </a:p>
          <a:p>
            <a:pPr eaLnBrk="1" hangingPunct="1">
              <a:lnSpc>
                <a:spcPct val="90000"/>
              </a:lnSpc>
            </a:pPr>
            <a:r>
              <a:rPr lang="en-US" altLang="de-DE" dirty="0" err="1" smtClean="0"/>
              <a:t>Exerpt</a:t>
            </a:r>
            <a:r>
              <a:rPr lang="en-US" altLang="de-DE" dirty="0" smtClean="0"/>
              <a:t> from the dinner speech of Roland Müller on ICALEPCS 2013 </a:t>
            </a:r>
            <a:r>
              <a:rPr lang="en-US" altLang="de-DE" dirty="0" smtClean="0"/>
              <a:t>(https://www.icalepcs.org/uploads/documents/LAA-speeches-2013.pdf):</a:t>
            </a:r>
            <a:endParaRPr lang="en-US" altLang="de-DE" dirty="0" smtClean="0"/>
          </a:p>
          <a:p>
            <a:pPr eaLnBrk="1" hangingPunct="1">
              <a:lnSpc>
                <a:spcPct val="90000"/>
              </a:lnSpc>
            </a:pPr>
            <a:r>
              <a:rPr lang="en-US" altLang="de-DE" dirty="0" smtClean="0"/>
              <a:t>[…]</a:t>
            </a:r>
          </a:p>
          <a:p>
            <a:pPr eaLnBrk="1" hangingPunct="1">
              <a:lnSpc>
                <a:spcPct val="90000"/>
              </a:lnSpc>
            </a:pPr>
            <a:r>
              <a:rPr lang="en-US" altLang="de-DE" dirty="0" smtClean="0"/>
              <a:t>In the 1980 ́s control system has not been seen as an essential part of accelerator projects. No forum existed to share expertise. On the other hand control systems have been frequently blamed for project delays and cost overruns. </a:t>
            </a:r>
          </a:p>
          <a:p>
            <a:pPr eaLnBrk="1" hangingPunct="1">
              <a:lnSpc>
                <a:spcPct val="90000"/>
              </a:lnSpc>
            </a:pPr>
            <a:r>
              <a:rPr lang="en-US" altLang="de-DE" dirty="0" smtClean="0"/>
              <a:t>Following 2 precursor events in Berlin and Brookhaven 1985 Peter Clout initiated a workshop in Los Alamos, the first devoted entirely to accelerator control systems. 130 participants presented 50 papers eventually published in Nuclear Instruments and Methods. </a:t>
            </a:r>
          </a:p>
          <a:p>
            <a:pPr eaLnBrk="1" hangingPunct="1">
              <a:lnSpc>
                <a:spcPct val="90000"/>
              </a:lnSpc>
            </a:pPr>
            <a:r>
              <a:rPr lang="en-US" altLang="de-DE" dirty="0" smtClean="0"/>
              <a:t>2 years later the follow up event the </a:t>
            </a:r>
            <a:r>
              <a:rPr lang="en-US" altLang="de-DE" dirty="0" err="1" smtClean="0"/>
              <a:t>Europhysics</a:t>
            </a:r>
            <a:r>
              <a:rPr lang="en-US" altLang="de-DE" dirty="0" smtClean="0"/>
              <a:t> conference COCONF in Villars-sur-</a:t>
            </a:r>
            <a:r>
              <a:rPr lang="en-US" altLang="de-DE" dirty="0" err="1" smtClean="0"/>
              <a:t>Ollon</a:t>
            </a:r>
            <a:r>
              <a:rPr lang="en-US" altLang="de-DE" dirty="0" smtClean="0"/>
              <a:t> already extended the scope to Large Experimental Physics Control Systems. </a:t>
            </a:r>
          </a:p>
          <a:p>
            <a:pPr eaLnBrk="1" hangingPunct="1">
              <a:lnSpc>
                <a:spcPct val="90000"/>
              </a:lnSpc>
            </a:pPr>
            <a:r>
              <a:rPr lang="en-US" altLang="de-DE" dirty="0" smtClean="0"/>
              <a:t>As the very first representative of an Asian institute Shin-</a:t>
            </a:r>
            <a:r>
              <a:rPr lang="en-US" altLang="de-DE" dirty="0" err="1" smtClean="0"/>
              <a:t>Ichi</a:t>
            </a:r>
            <a:r>
              <a:rPr lang="en-US" altLang="de-DE" dirty="0" smtClean="0"/>
              <a:t> </a:t>
            </a:r>
            <a:r>
              <a:rPr lang="en-US" altLang="de-DE" dirty="0" err="1" smtClean="0"/>
              <a:t>Kurokawa</a:t>
            </a:r>
            <a:r>
              <a:rPr lang="en-US" altLang="de-DE" dirty="0" smtClean="0"/>
              <a:t> from KEK participated in both events. On his initiative and with strong support from Axel </a:t>
            </a:r>
            <a:r>
              <a:rPr lang="en-US" altLang="de-DE" dirty="0" err="1" smtClean="0"/>
              <a:t>Daneels</a:t>
            </a:r>
            <a:r>
              <a:rPr lang="en-US" altLang="de-DE" dirty="0" smtClean="0"/>
              <a:t> from CERN it was already then decided to involve Asia as well as Europe and America in all follow-up events.</a:t>
            </a:r>
          </a:p>
          <a:p>
            <a:pPr eaLnBrk="1" hangingPunct="1">
              <a:lnSpc>
                <a:spcPct val="90000"/>
              </a:lnSpc>
            </a:pPr>
            <a:r>
              <a:rPr lang="en-US" altLang="de-DE" dirty="0" smtClean="0"/>
              <a:t>The second conference was held at </a:t>
            </a:r>
            <a:r>
              <a:rPr lang="en-US" altLang="de-DE" dirty="0" err="1" smtClean="0"/>
              <a:t>Triumf</a:t>
            </a:r>
            <a:r>
              <a:rPr lang="en-US" altLang="de-DE" dirty="0" smtClean="0"/>
              <a:t> in Vancouver in Canada in 1989 where the name has been coined. The third followed 1991 at KEK, Tsukuba, Japan, attended by 240 participants. […]</a:t>
            </a:r>
          </a:p>
          <a:p>
            <a:pPr eaLnBrk="1" hangingPunct="1">
              <a:lnSpc>
                <a:spcPct val="90000"/>
              </a:lnSpc>
            </a:pPr>
            <a:endParaRPr lang="en-US" altLang="de-DE" dirty="0" smtClean="0"/>
          </a:p>
          <a:p>
            <a:pPr eaLnBrk="1" hangingPunct="1">
              <a:lnSpc>
                <a:spcPct val="90000"/>
              </a:lnSpc>
            </a:pPr>
            <a:endParaRPr lang="en-US" altLang="de-DE" dirty="0"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0301599-0614-4740-848A-844DE62EE38A}" type="slidenum">
              <a:rPr lang="en-US" altLang="de-DE" sz="1200" smtClean="0"/>
              <a:pPr/>
              <a:t>24</a:t>
            </a:fld>
            <a:endParaRPr lang="en-US" altLang="de-DE" sz="1200" smtClean="0"/>
          </a:p>
        </p:txBody>
      </p:sp>
      <p:sp>
        <p:nvSpPr>
          <p:cNvPr id="100355" name="Rectangle 2"/>
          <p:cNvSpPr>
            <a:spLocks noGrp="1" noRot="1" noChangeAspect="1" noChangeArrowheads="1" noTextEdit="1"/>
          </p:cNvSpPr>
          <p:nvPr>
            <p:ph type="sldImg"/>
          </p:nvPr>
        </p:nvSpPr>
        <p:spPr>
          <a:ln/>
        </p:spPr>
      </p:sp>
      <p:sp>
        <p:nvSpPr>
          <p:cNvPr id="100356" name="Rectangle 3"/>
          <p:cNvSpPr>
            <a:spLocks noGrp="1" noChangeArrowheads="1"/>
          </p:cNvSpPr>
          <p:nvPr>
            <p:ph type="body" idx="1"/>
          </p:nvPr>
        </p:nvSpPr>
        <p:spPr>
          <a:noFill/>
        </p:spPr>
        <p:txBody>
          <a:bodyPr/>
          <a:lstStyle/>
          <a:p>
            <a:pPr eaLnBrk="1" hangingPunct="1"/>
            <a:r>
              <a:rPr lang="en-US" altLang="de-DE" dirty="0" smtClean="0"/>
              <a:t>SCADA = Supervisory control and data acquisition</a:t>
            </a:r>
          </a:p>
          <a:p>
            <a:pPr eaLnBrk="1" hangingPunct="1"/>
            <a:r>
              <a:rPr lang="en-US" altLang="de-DE" dirty="0" smtClean="0"/>
              <a:t>WINCCOA is</a:t>
            </a:r>
            <a:r>
              <a:rPr lang="en-US" altLang="de-DE" baseline="0" dirty="0" smtClean="0"/>
              <a:t> the successor of PVSS II from </a:t>
            </a:r>
            <a:r>
              <a:rPr lang="en-US" altLang="de-DE" baseline="0" dirty="0" err="1" smtClean="0"/>
              <a:t>Simens</a:t>
            </a:r>
            <a:r>
              <a:rPr lang="en-US" altLang="de-DE" baseline="0" dirty="0" smtClean="0"/>
              <a:t>.</a:t>
            </a:r>
            <a:endParaRPr lang="en-US" altLang="de-DE" dirty="0" smtClean="0"/>
          </a:p>
          <a:p>
            <a:pPr eaLnBrk="1" hangingPunct="1"/>
            <a:endParaRPr lang="en-US" altLang="de-DE" dirty="0" smtClean="0"/>
          </a:p>
          <a:p>
            <a:pPr eaLnBrk="1" hangingPunct="1"/>
            <a:r>
              <a:rPr lang="en-US" altLang="de-DE" dirty="0" smtClean="0"/>
              <a:t>Best solution: all systems are used somewhere to control accelerators successful. All systems support good experiments and produce excellent science. Therefore, the choice of system is political not technical.</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DB9EAC4-F7D6-4598-B687-63075BC78AAA}" type="slidenum">
              <a:rPr lang="en-US" altLang="de-DE" sz="1200" smtClean="0"/>
              <a:pPr/>
              <a:t>25</a:t>
            </a:fld>
            <a:endParaRPr lang="en-US" altLang="de-DE" sz="1200" smtClean="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p:spPr>
        <p:txBody>
          <a:bodyPr/>
          <a:lstStyle/>
          <a:p>
            <a:pPr eaLnBrk="1" hangingPunct="1"/>
            <a:r>
              <a:rPr lang="en-US" altLang="de-DE" dirty="0" smtClean="0"/>
              <a:t>Quote from the EPICS web page (https://epics-controls.org/about-epics/):</a:t>
            </a:r>
          </a:p>
          <a:p>
            <a:pPr eaLnBrk="1" hangingPunct="1"/>
            <a:endParaRPr lang="en-US" altLang="de-DE" dirty="0" smtClean="0"/>
          </a:p>
          <a:p>
            <a:pPr eaLnBrk="1" hangingPunct="1"/>
            <a:r>
              <a:rPr lang="en-US" altLang="de-DE" b="1" dirty="0" smtClean="0"/>
              <a:t>EPICS</a:t>
            </a:r>
            <a:r>
              <a:rPr lang="en-US" altLang="de-DE" dirty="0" smtClean="0"/>
              <a:t> is a set of software tools and applications which provide a software infrastructure for use in building distributed control systems to operate devices such as Particle Accelerators, Large Experiments and major Telescopes. Such distributed control systems typically comprise tens or even hundreds of computers, networked together to allow communication between them and to provide control and feedback of the various parts of the device from a central control room, or even remotely over the internet.</a:t>
            </a:r>
          </a:p>
          <a:p>
            <a:pPr eaLnBrk="1" hangingPunct="1"/>
            <a:endParaRPr lang="en-US" altLang="de-DE" b="1" dirty="0" smtClean="0"/>
          </a:p>
          <a:p>
            <a:pPr eaLnBrk="1" hangingPunct="1"/>
            <a:r>
              <a:rPr lang="en-US" b="1" dirty="0" smtClean="0"/>
              <a:t>EPICS</a:t>
            </a:r>
            <a:r>
              <a:rPr lang="en-US" dirty="0" smtClean="0"/>
              <a:t> uses Client/Server and Publish/Subscribe techniques to communicate between the various computers. Most servers (called </a:t>
            </a:r>
            <a:r>
              <a:rPr lang="en-US" dirty="0" err="1" smtClean="0"/>
              <a:t>Input/Output</a:t>
            </a:r>
            <a:r>
              <a:rPr lang="en-US" dirty="0" smtClean="0"/>
              <a:t> Controllers or IOCs) perform real-world I/O and local control tasks, and publish this information to clients using robust, EPICS specific network protocols Channel Access and </a:t>
            </a:r>
            <a:r>
              <a:rPr lang="en-US" dirty="0" err="1" smtClean="0"/>
              <a:t>pvAccess</a:t>
            </a:r>
            <a:r>
              <a:rPr lang="en-US" dirty="0" smtClean="0"/>
              <a:t>. These protocols are designed for high bandwidth, soft real-time networking applications that EPICS is used for, and is one reason why it can be used to build a control system comprising hundreds of computers.</a:t>
            </a:r>
            <a:endParaRPr lang="en-US" altLang="de-DE" dirty="0"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413876B-63D7-493A-99D4-E7FC01E4EB1C}" type="slidenum">
              <a:rPr lang="en-US" altLang="de-DE" sz="1200" smtClean="0"/>
              <a:pPr/>
              <a:t>26</a:t>
            </a:fld>
            <a:endParaRPr lang="en-US" altLang="de-DE" sz="1200" smtClean="0"/>
          </a:p>
        </p:txBody>
      </p:sp>
      <p:sp>
        <p:nvSpPr>
          <p:cNvPr id="102403" name="Rectangle 2"/>
          <p:cNvSpPr>
            <a:spLocks noGrp="1" noRot="1" noChangeAspect="1" noChangeArrowheads="1" noTextEdit="1"/>
          </p:cNvSpPr>
          <p:nvPr>
            <p:ph type="sldImg"/>
          </p:nvPr>
        </p:nvSpPr>
        <p:spPr>
          <a:ln/>
        </p:spPr>
      </p:sp>
      <p:sp>
        <p:nvSpPr>
          <p:cNvPr id="102404" name="Rectangle 3"/>
          <p:cNvSpPr>
            <a:spLocks noGrp="1" noChangeArrowheads="1"/>
          </p:cNvSpPr>
          <p:nvPr>
            <p:ph type="body" idx="1"/>
          </p:nvPr>
        </p:nvSpPr>
        <p:spPr>
          <a:noFill/>
        </p:spPr>
        <p:txBody>
          <a:bodyPr/>
          <a:lstStyle/>
          <a:p>
            <a:pPr eaLnBrk="1" hangingPunct="1"/>
            <a:r>
              <a:rPr lang="en-US" altLang="de-DE" dirty="0" smtClean="0"/>
              <a:t>Some EPICS users (very incomplete list):</a:t>
            </a:r>
          </a:p>
          <a:p>
            <a:pPr eaLnBrk="1" hangingPunct="1"/>
            <a:endParaRPr lang="en-US" altLang="de-DE" dirty="0" smtClean="0"/>
          </a:p>
          <a:p>
            <a:pPr eaLnBrk="1" hangingPunct="1"/>
            <a:r>
              <a:rPr lang="en-US" altLang="de-DE" dirty="0" smtClean="0"/>
              <a:t>The Advanced Photon Source at Argonne National Laboratory </a:t>
            </a:r>
          </a:p>
          <a:p>
            <a:pPr eaLnBrk="1" hangingPunct="1"/>
            <a:r>
              <a:rPr lang="en-US" altLang="de-DE" dirty="0" smtClean="0"/>
              <a:t>Australian Synchrotron </a:t>
            </a:r>
          </a:p>
          <a:p>
            <a:pPr eaLnBrk="1" hangingPunct="1"/>
            <a:r>
              <a:rPr lang="en-US" altLang="de-DE" dirty="0" smtClean="0"/>
              <a:t>Berlin Electron Synchrotron (BESSY II) </a:t>
            </a:r>
          </a:p>
          <a:p>
            <a:pPr eaLnBrk="1" hangingPunct="1"/>
            <a:r>
              <a:rPr lang="en-US" altLang="de-DE" dirty="0" smtClean="0"/>
              <a:t>Brazilian Synchrotron Light Source (LNLS) </a:t>
            </a:r>
          </a:p>
          <a:p>
            <a:pPr eaLnBrk="1" hangingPunct="1"/>
            <a:r>
              <a:rPr lang="en-US" altLang="de-DE" dirty="0" err="1" smtClean="0"/>
              <a:t>Deutches</a:t>
            </a:r>
            <a:r>
              <a:rPr lang="en-US" altLang="de-DE" dirty="0" smtClean="0"/>
              <a:t> </a:t>
            </a:r>
            <a:r>
              <a:rPr lang="en-US" altLang="de-DE" dirty="0" err="1" smtClean="0"/>
              <a:t>Elektronen</a:t>
            </a:r>
            <a:r>
              <a:rPr lang="en-US" altLang="de-DE" dirty="0" smtClean="0"/>
              <a:t> Synchrotron (DESY) </a:t>
            </a:r>
          </a:p>
          <a:p>
            <a:pPr eaLnBrk="1" hangingPunct="1"/>
            <a:r>
              <a:rPr lang="en-US" altLang="de-DE" dirty="0" smtClean="0"/>
              <a:t>Diamond Light Source </a:t>
            </a:r>
          </a:p>
          <a:p>
            <a:pPr eaLnBrk="1" hangingPunct="1"/>
            <a:r>
              <a:rPr lang="en-US" altLang="de-DE" dirty="0" err="1" smtClean="0"/>
              <a:t>Fermilab</a:t>
            </a:r>
            <a:r>
              <a:rPr lang="en-US" altLang="de-DE" dirty="0" smtClean="0"/>
              <a:t> (FNAL) </a:t>
            </a:r>
          </a:p>
          <a:p>
            <a:pPr eaLnBrk="1" hangingPunct="1"/>
            <a:r>
              <a:rPr lang="en-US" altLang="de-DE" dirty="0" smtClean="0"/>
              <a:t>Jefferson Laboratory (JLAB) </a:t>
            </a:r>
          </a:p>
          <a:p>
            <a:pPr eaLnBrk="1" hangingPunct="1"/>
            <a:r>
              <a:rPr lang="en-US" altLang="de-DE" dirty="0" smtClean="0"/>
              <a:t>Keck Observatory </a:t>
            </a:r>
          </a:p>
          <a:p>
            <a:pPr eaLnBrk="1" hangingPunct="1"/>
            <a:r>
              <a:rPr lang="en-US" altLang="de-DE" dirty="0" smtClean="0"/>
              <a:t>KEK B-Factory </a:t>
            </a:r>
          </a:p>
          <a:p>
            <a:pPr eaLnBrk="1" hangingPunct="1"/>
            <a:r>
              <a:rPr lang="en-US" altLang="de-DE" dirty="0" err="1" smtClean="0"/>
              <a:t>Laboratori</a:t>
            </a:r>
            <a:r>
              <a:rPr lang="en-US" altLang="de-DE" dirty="0" smtClean="0"/>
              <a:t> </a:t>
            </a:r>
            <a:r>
              <a:rPr lang="en-US" altLang="de-DE" dirty="0" err="1" smtClean="0"/>
              <a:t>Nazionali</a:t>
            </a:r>
            <a:r>
              <a:rPr lang="en-US" altLang="de-DE" dirty="0" smtClean="0"/>
              <a:t> di </a:t>
            </a:r>
            <a:r>
              <a:rPr lang="en-US" altLang="de-DE" dirty="0" err="1" smtClean="0"/>
              <a:t>Legnaro</a:t>
            </a:r>
            <a:r>
              <a:rPr lang="en-US" altLang="de-DE" dirty="0" smtClean="0"/>
              <a:t> (INFN-LNL) </a:t>
            </a:r>
          </a:p>
          <a:p>
            <a:pPr eaLnBrk="1" hangingPunct="1"/>
            <a:r>
              <a:rPr lang="en-US" altLang="de-DE" dirty="0" smtClean="0"/>
              <a:t>Lawrence Berkeley National Laboratory (LBL) </a:t>
            </a:r>
          </a:p>
          <a:p>
            <a:pPr eaLnBrk="1" hangingPunct="1"/>
            <a:r>
              <a:rPr lang="en-US" altLang="de-DE" dirty="0" smtClean="0"/>
              <a:t>Los Alamos National Laboratory (LANL) </a:t>
            </a:r>
          </a:p>
          <a:p>
            <a:pPr eaLnBrk="1" hangingPunct="1"/>
            <a:r>
              <a:rPr lang="en-US" altLang="de-DE" dirty="0" smtClean="0"/>
              <a:t>Swiss Light Source (SLS/PSI) </a:t>
            </a:r>
          </a:p>
          <a:p>
            <a:pPr eaLnBrk="1" hangingPunct="1"/>
            <a:r>
              <a:rPr lang="en-US" altLang="de-DE" dirty="0" smtClean="0"/>
              <a:t>Spallation Neutron Source (SNS) </a:t>
            </a:r>
          </a:p>
          <a:p>
            <a:pPr eaLnBrk="1" hangingPunct="1"/>
            <a:r>
              <a:rPr lang="en-US" altLang="de-DE" dirty="0" smtClean="0"/>
              <a:t>Stanford Linear </a:t>
            </a:r>
            <a:r>
              <a:rPr lang="en-US" altLang="de-DE" dirty="0" err="1" smtClean="0"/>
              <a:t>Accellerator</a:t>
            </a:r>
            <a:r>
              <a:rPr lang="en-US" altLang="de-DE" dirty="0" smtClean="0"/>
              <a:t> Center (SLAC) </a:t>
            </a:r>
          </a:p>
          <a:p>
            <a:pPr eaLnBrk="1" hangingPunct="1"/>
            <a:endParaRPr lang="en-US" altLang="de-DE" dirty="0"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64D0A1F-BC43-44AD-BD4C-9E7CD9869DA4}" type="slidenum">
              <a:rPr lang="en-US" altLang="de-DE" sz="1200" smtClean="0"/>
              <a:pPr/>
              <a:t>27</a:t>
            </a:fld>
            <a:endParaRPr lang="en-US" altLang="de-DE" sz="1200" smtClean="0"/>
          </a:p>
        </p:txBody>
      </p:sp>
      <p:sp>
        <p:nvSpPr>
          <p:cNvPr id="103427" name="Rectangle 2"/>
          <p:cNvSpPr>
            <a:spLocks noGrp="1" noRot="1" noChangeAspect="1" noChangeArrowheads="1" noTextEdit="1"/>
          </p:cNvSpPr>
          <p:nvPr>
            <p:ph type="sldImg"/>
          </p:nvPr>
        </p:nvSpPr>
        <p:spPr>
          <a:ln/>
        </p:spPr>
      </p:sp>
      <p:sp>
        <p:nvSpPr>
          <p:cNvPr id="103428" name="Rectangle 3"/>
          <p:cNvSpPr>
            <a:spLocks noGrp="1" noChangeArrowheads="1"/>
          </p:cNvSpPr>
          <p:nvPr>
            <p:ph type="body" idx="1"/>
          </p:nvPr>
        </p:nvSpPr>
        <p:spPr>
          <a:noFill/>
        </p:spPr>
        <p:txBody>
          <a:bodyPr/>
          <a:lstStyle/>
          <a:p>
            <a:pPr eaLnBrk="1" hangingPunct="1"/>
            <a:r>
              <a:rPr lang="en-US" altLang="de-DE" dirty="0" smtClean="0"/>
              <a:t>http://tango-controls.readthedocs.io/en/latest/overview/overview.html#what-is-tango-controls</a:t>
            </a:r>
          </a:p>
          <a:p>
            <a:pPr eaLnBrk="1" hangingPunct="1"/>
            <a:endParaRPr lang="en-US" altLang="de-DE" dirty="0" smtClean="0"/>
          </a:p>
          <a:p>
            <a:pPr eaLnBrk="1" hangingPunct="1"/>
            <a:r>
              <a:rPr lang="en-US" altLang="de-DE" dirty="0" smtClean="0"/>
              <a:t>    CORBA and ZMQ to communicate between device server and clients</a:t>
            </a:r>
          </a:p>
          <a:p>
            <a:pPr eaLnBrk="1" hangingPunct="1"/>
            <a:r>
              <a:rPr lang="en-US" altLang="de-DE" dirty="0" smtClean="0"/>
              <a:t>    C++, Python and Java as reference programming languages</a:t>
            </a:r>
          </a:p>
          <a:p>
            <a:pPr eaLnBrk="1" hangingPunct="1"/>
            <a:r>
              <a:rPr lang="en-US" altLang="de-DE" dirty="0" smtClean="0"/>
              <a:t>    Linux and Windows as operating systems</a:t>
            </a:r>
          </a:p>
          <a:p>
            <a:pPr eaLnBrk="1" hangingPunct="1"/>
            <a:r>
              <a:rPr lang="en-US" altLang="de-DE" dirty="0" smtClean="0"/>
              <a:t>    Modern object oriented design patterns</a:t>
            </a:r>
          </a:p>
          <a:p>
            <a:pPr eaLnBrk="1" hangingPunct="1"/>
            <a:r>
              <a:rPr lang="en-US" altLang="de-DE" dirty="0" smtClean="0"/>
              <a:t>    Naturally implements a </a:t>
            </a:r>
            <a:r>
              <a:rPr lang="en-US" altLang="de-DE" dirty="0" err="1" smtClean="0"/>
              <a:t>microservices</a:t>
            </a:r>
            <a:r>
              <a:rPr lang="en-US" altLang="de-DE" dirty="0" smtClean="0"/>
              <a:t> architecture</a:t>
            </a:r>
          </a:p>
          <a:p>
            <a:pPr eaLnBrk="1" hangingPunct="1"/>
            <a:r>
              <a:rPr lang="en-US" altLang="de-DE" dirty="0" smtClean="0"/>
              <a:t>    Unit tested, continuous integration enabled</a:t>
            </a:r>
          </a:p>
          <a:p>
            <a:pPr eaLnBrk="1" hangingPunct="1"/>
            <a:r>
              <a:rPr lang="en-US" altLang="de-DE" dirty="0" smtClean="0"/>
              <a:t>    Hosted on </a:t>
            </a:r>
            <a:r>
              <a:rPr lang="en-US" altLang="de-DE" dirty="0" err="1" smtClean="0"/>
              <a:t>Github</a:t>
            </a:r>
            <a:r>
              <a:rPr lang="en-US" altLang="de-DE" dirty="0" smtClean="0"/>
              <a:t> (https://github.com/tango-controls)</a:t>
            </a:r>
          </a:p>
          <a:p>
            <a:pPr eaLnBrk="1" hangingPunct="1"/>
            <a:r>
              <a:rPr lang="en-US" altLang="de-DE" dirty="0" smtClean="0"/>
              <a:t>    Extensive documentation + tools, large community</a:t>
            </a:r>
          </a:p>
          <a:p>
            <a:pPr marL="0" indent="0" eaLnBrk="1" hangingPunct="1">
              <a:buNone/>
            </a:pPr>
            <a:endParaRPr lang="en-US" altLang="de-DE" dirty="0"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8A37C0F7-F460-455F-A6B7-91A189358866}" type="slidenum">
              <a:rPr lang="en-US" altLang="de-DE" sz="1200" smtClean="0"/>
              <a:pPr/>
              <a:t>28</a:t>
            </a:fld>
            <a:endParaRPr lang="en-US" altLang="de-DE" sz="1200" smtClean="0"/>
          </a:p>
        </p:txBody>
      </p:sp>
      <p:sp>
        <p:nvSpPr>
          <p:cNvPr id="104451" name="Rectangle 2"/>
          <p:cNvSpPr>
            <a:spLocks noGrp="1" noRot="1" noChangeAspect="1" noChangeArrowheads="1" noTextEdit="1"/>
          </p:cNvSpPr>
          <p:nvPr>
            <p:ph type="sldImg"/>
          </p:nvPr>
        </p:nvSpPr>
        <p:spPr>
          <a:ln/>
        </p:spPr>
      </p:sp>
      <p:sp>
        <p:nvSpPr>
          <p:cNvPr id="104452" name="Rectangle 3"/>
          <p:cNvSpPr>
            <a:spLocks noGrp="1" noChangeArrowheads="1"/>
          </p:cNvSpPr>
          <p:nvPr>
            <p:ph type="body" idx="1"/>
          </p:nvPr>
        </p:nvSpPr>
        <p:spPr>
          <a:noFill/>
        </p:spPr>
        <p:txBody>
          <a:bodyPr/>
          <a:lstStyle/>
          <a:p>
            <a:pPr marL="0" indent="0" eaLnBrk="1" hangingPunct="1">
              <a:buNone/>
            </a:pPr>
            <a:r>
              <a:rPr lang="en-US" altLang="de-DE" dirty="0" smtClean="0"/>
              <a:t>Find</a:t>
            </a:r>
            <a:r>
              <a:rPr lang="en-US" altLang="de-DE" baseline="0" dirty="0" smtClean="0"/>
              <a:t> out about the 49 community members on http://www.tango-controls.org/partners/institutions/</a:t>
            </a:r>
            <a:endParaRPr lang="en-US" altLang="de-DE" dirty="0" smtClean="0"/>
          </a:p>
          <a:p>
            <a:pPr eaLnBrk="1" hangingPunct="1"/>
            <a:endParaRPr lang="en-US" altLang="de-DE" dirty="0"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AECACE5-C206-45EA-9766-167D86FFFF78}" type="slidenum">
              <a:rPr lang="en-US" altLang="de-DE" sz="1200" smtClean="0"/>
              <a:pPr/>
              <a:t>29</a:t>
            </a:fld>
            <a:endParaRPr lang="en-US" altLang="de-DE" sz="1200" smtClean="0"/>
          </a:p>
        </p:txBody>
      </p:sp>
      <p:sp>
        <p:nvSpPr>
          <p:cNvPr id="105475" name="Rectangle 2"/>
          <p:cNvSpPr>
            <a:spLocks noGrp="1" noRot="1" noChangeAspect="1" noChangeArrowheads="1" noTextEdit="1"/>
          </p:cNvSpPr>
          <p:nvPr>
            <p:ph type="sldImg"/>
          </p:nvPr>
        </p:nvSpPr>
        <p:spPr>
          <a:ln/>
        </p:spPr>
      </p:sp>
      <p:sp>
        <p:nvSpPr>
          <p:cNvPr id="105476" name="Rectangle 3"/>
          <p:cNvSpPr>
            <a:spLocks noGrp="1" noChangeArrowheads="1"/>
          </p:cNvSpPr>
          <p:nvPr>
            <p:ph type="body" idx="1"/>
          </p:nvPr>
        </p:nvSpPr>
        <p:spPr>
          <a:noFill/>
        </p:spPr>
        <p:txBody>
          <a:bodyPr/>
          <a:lstStyle/>
          <a:p>
            <a:pPr eaLnBrk="1" hangingPunct="1"/>
            <a:r>
              <a:rPr lang="en-US" altLang="de-DE" dirty="0" smtClean="0"/>
              <a:t>Quotations from</a:t>
            </a:r>
            <a:r>
              <a:rPr lang="en-US" altLang="de-DE" baseline="0" dirty="0" smtClean="0"/>
              <a:t> https://doocs-web.desy.de/index.html#about</a:t>
            </a:r>
          </a:p>
          <a:p>
            <a:pPr eaLnBrk="1" hangingPunct="1"/>
            <a:endParaRPr lang="en-US" altLang="de-DE" baseline="0" dirty="0" smtClean="0"/>
          </a:p>
          <a:p>
            <a:r>
              <a:rPr lang="en-US" dirty="0" smtClean="0">
                <a:effectLst/>
              </a:rPr>
              <a:t>The Distributed Object-Oriented Control System - DOOCS - provides a versatile software framework for creating accelerator-based control system applications. These can range from monitoring simple temperature sensors up to high-level controls and feedbacks of beam parameters as required for complex accelerator operations. </a:t>
            </a:r>
          </a:p>
          <a:p>
            <a:r>
              <a:rPr lang="en-US" dirty="0" smtClean="0">
                <a:effectLst/>
              </a:rPr>
              <a:t>DOOCS is based on an distributed client-server architecture combined with a device-oriented view. The devices are the basic entities and can be virtual i.e. implemented in software or real ones with hardware attached. Each control system parameter is made accessible via network calls through a device application. </a:t>
            </a:r>
          </a:p>
          <a:p>
            <a:r>
              <a:rPr lang="en-US" dirty="0" smtClean="0">
                <a:effectLst/>
              </a:rPr>
              <a:t>Its transportation layer is based on the standardized, industrial RPC protocol and allows for a robust and efficient data transfer. Support for integrating a timing system providing clock, trigger and other time-based accelerator information is built-in into the core software and comfortably accessible within the framework. </a:t>
            </a:r>
          </a:p>
          <a:p>
            <a:pPr marL="0" indent="0" eaLnBrk="1" hangingPunct="1">
              <a:buNone/>
            </a:pPr>
            <a:endParaRPr lang="en-US" altLang="de-DE" dirty="0"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230DDE8-05EC-4635-B8BF-87A38069B8B6}" type="slidenum">
              <a:rPr lang="en-US" altLang="de-DE" sz="1200" smtClean="0"/>
              <a:pPr/>
              <a:t>3</a:t>
            </a:fld>
            <a:endParaRPr lang="en-US" altLang="de-DE" sz="1200" smtClean="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p:spPr>
        <p:txBody>
          <a:bodyPr/>
          <a:lstStyle/>
          <a:p>
            <a:pPr lvl="1" eaLnBrk="1" hangingPunct="1"/>
            <a:endParaRPr lang="en-US" altLang="de-DE" dirty="0"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AE1ACEC-AF1B-47AA-AC4F-2E8057101320}" type="slidenum">
              <a:rPr lang="en-US" altLang="de-DE" sz="1200" smtClean="0"/>
              <a:pPr/>
              <a:t>30</a:t>
            </a:fld>
            <a:endParaRPr lang="en-US" altLang="de-DE" sz="1200" smtClean="0"/>
          </a:p>
        </p:txBody>
      </p:sp>
      <p:sp>
        <p:nvSpPr>
          <p:cNvPr id="106499" name="Rectangle 2"/>
          <p:cNvSpPr>
            <a:spLocks noGrp="1" noRot="1" noChangeAspect="1" noChangeArrowheads="1" noTextEdit="1"/>
          </p:cNvSpPr>
          <p:nvPr>
            <p:ph type="sldImg"/>
          </p:nvPr>
        </p:nvSpPr>
        <p:spPr>
          <a:ln/>
        </p:spPr>
      </p:sp>
      <p:sp>
        <p:nvSpPr>
          <p:cNvPr id="106500" name="Rectangle 3"/>
          <p:cNvSpPr>
            <a:spLocks noGrp="1" noChangeArrowheads="1"/>
          </p:cNvSpPr>
          <p:nvPr>
            <p:ph type="body" idx="1"/>
          </p:nvPr>
        </p:nvSpPr>
        <p:spPr>
          <a:noFill/>
        </p:spPr>
        <p:txBody>
          <a:bodyPr/>
          <a:lstStyle/>
          <a:p>
            <a:r>
              <a:rPr lang="en-US" altLang="de-DE" dirty="0" smtClean="0"/>
              <a:t>Concepts of </a:t>
            </a:r>
            <a:r>
              <a:rPr lang="en-US" altLang="de-DE" b="1" dirty="0" err="1" smtClean="0"/>
              <a:t>WinCC</a:t>
            </a:r>
            <a:r>
              <a:rPr lang="en-US" altLang="de-DE" b="1" baseline="0" dirty="0" smtClean="0"/>
              <a:t> Open Architecture </a:t>
            </a:r>
            <a:r>
              <a:rPr lang="en-US" altLang="de-DE" baseline="0" dirty="0" smtClean="0"/>
              <a:t>from www.etm.at (not very helpful):</a:t>
            </a:r>
          </a:p>
          <a:p>
            <a:endParaRPr lang="en-US" altLang="de-DE" baseline="0" dirty="0" smtClean="0"/>
          </a:p>
          <a:p>
            <a:r>
              <a:rPr lang="en-US" dirty="0" smtClean="0"/>
              <a:t>Most modern design concepts are used at </a:t>
            </a:r>
            <a:r>
              <a:rPr lang="en-US" dirty="0" err="1" smtClean="0"/>
              <a:t>Simatic</a:t>
            </a:r>
            <a:r>
              <a:rPr lang="en-US" dirty="0" smtClean="0"/>
              <a:t> </a:t>
            </a:r>
            <a:r>
              <a:rPr lang="en-US" dirty="0" err="1" smtClean="0"/>
              <a:t>WinCC</a:t>
            </a:r>
            <a:r>
              <a:rPr lang="en-US" dirty="0" smtClean="0"/>
              <a:t> Open Architecture. The continuous object oriented technology sets new standards in SCADA systems. The open concept permits the integration of most different components. Specific solutions from the automation level up to the operating control and management level are provided.</a:t>
            </a:r>
          </a:p>
          <a:p>
            <a:endParaRPr lang="en-US" altLang="de-DE" dirty="0" smtClean="0"/>
          </a:p>
          <a:p>
            <a:r>
              <a:rPr lang="en-US" dirty="0" err="1" smtClean="0"/>
              <a:t>WinCC</a:t>
            </a:r>
            <a:r>
              <a:rPr lang="en-US" dirty="0" smtClean="0"/>
              <a:t> Open Architecture features dedicated, autonomous program units for all key functions - the managers. A "manager" is a process that is responsible for specific tasks. For example, there is a separate manager for periphery connections, history data storage or for user interfaces.</a:t>
            </a:r>
          </a:p>
          <a:p>
            <a:endParaRPr lang="en-US" altLang="de-DE" dirty="0" smtClean="0"/>
          </a:p>
          <a:p>
            <a:r>
              <a:rPr lang="en-US" dirty="0" smtClean="0"/>
              <a:t>The client-server architecture allows practically unlimited scaling of the system. </a:t>
            </a:r>
            <a:r>
              <a:rPr lang="en-US" dirty="0" err="1" smtClean="0"/>
              <a:t>WinCC</a:t>
            </a:r>
            <a:r>
              <a:rPr lang="en-US" dirty="0" smtClean="0"/>
              <a:t> Open Architecture is used from small single-site systems to distributed, redundant multi-site systems in a wide range of configurations </a:t>
            </a:r>
            <a:endParaRPr lang="en-US" altLang="de-DE" dirty="0"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D274C34-87C6-4FF9-82E0-884A349AB367}" type="slidenum">
              <a:rPr lang="en-US" altLang="de-DE" sz="1200" smtClean="0"/>
              <a:pPr/>
              <a:t>31</a:t>
            </a:fld>
            <a:endParaRPr lang="en-US" altLang="de-DE" sz="1200" smtClean="0"/>
          </a:p>
        </p:txBody>
      </p:sp>
      <p:sp>
        <p:nvSpPr>
          <p:cNvPr id="107523" name="Rectangle 2"/>
          <p:cNvSpPr>
            <a:spLocks noGrp="1" noRot="1" noChangeAspect="1" noChangeArrowheads="1" noTextEdit="1"/>
          </p:cNvSpPr>
          <p:nvPr>
            <p:ph type="sldImg"/>
          </p:nvPr>
        </p:nvSpPr>
        <p:spPr>
          <a:ln/>
        </p:spPr>
      </p:sp>
      <p:sp>
        <p:nvSpPr>
          <p:cNvPr id="10752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8F4AFDEE-EF52-48DA-A564-AB5D391896F7}" type="slidenum">
              <a:rPr lang="en-US" altLang="de-DE" sz="1200" smtClean="0"/>
              <a:pPr/>
              <a:t>32</a:t>
            </a:fld>
            <a:endParaRPr lang="en-US" altLang="de-DE" sz="1200" smtClean="0"/>
          </a:p>
        </p:txBody>
      </p:sp>
      <p:sp>
        <p:nvSpPr>
          <p:cNvPr id="108547" name="Rectangle 2"/>
          <p:cNvSpPr>
            <a:spLocks noGrp="1" noRot="1" noChangeAspect="1" noChangeArrowheads="1" noTextEdit="1"/>
          </p:cNvSpPr>
          <p:nvPr>
            <p:ph type="sldImg"/>
          </p:nvPr>
        </p:nvSpPr>
        <p:spPr>
          <a:ln/>
        </p:spPr>
      </p:sp>
      <p:sp>
        <p:nvSpPr>
          <p:cNvPr id="108548" name="Rectangle 3"/>
          <p:cNvSpPr>
            <a:spLocks noGrp="1" noChangeArrowheads="1"/>
          </p:cNvSpPr>
          <p:nvPr>
            <p:ph type="body" idx="1"/>
          </p:nvPr>
        </p:nvSpPr>
        <p:spPr>
          <a:noFill/>
        </p:spPr>
        <p:txBody>
          <a:bodyPr/>
          <a:lstStyle/>
          <a:p>
            <a:pPr lvl="1" eaLnBrk="1" hangingPunct="1"/>
            <a:endParaRPr lang="en-US" altLang="de-DE"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E486B7C-C805-4593-8490-97F7B10BA62F}" type="slidenum">
              <a:rPr lang="en-US" altLang="de-DE" sz="1200" smtClean="0"/>
              <a:pPr/>
              <a:t>33</a:t>
            </a:fld>
            <a:endParaRPr lang="en-US" altLang="de-DE" sz="1200" smtClean="0"/>
          </a:p>
        </p:txBody>
      </p:sp>
      <p:sp>
        <p:nvSpPr>
          <p:cNvPr id="109571" name="Rectangle 2"/>
          <p:cNvSpPr>
            <a:spLocks noGrp="1" noRot="1" noChangeAspect="1" noChangeArrowheads="1" noTextEdit="1"/>
          </p:cNvSpPr>
          <p:nvPr>
            <p:ph type="sldImg"/>
          </p:nvPr>
        </p:nvSpPr>
        <p:spPr>
          <a:ln/>
        </p:spPr>
      </p:sp>
      <p:sp>
        <p:nvSpPr>
          <p:cNvPr id="10957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B0838011-9F4F-4A68-AC10-7AF031C0E665}" type="slidenum">
              <a:rPr lang="en-US" altLang="de-DE" sz="1200" smtClean="0">
                <a:solidFill>
                  <a:srgbClr val="000000"/>
                </a:solidFill>
              </a:rPr>
              <a:pPr/>
              <a:t>34</a:t>
            </a:fld>
            <a:endParaRPr lang="en-US" altLang="de-DE" sz="1200" smtClean="0">
              <a:solidFill>
                <a:srgbClr val="000000"/>
              </a:solidFill>
            </a:endParaRPr>
          </a:p>
        </p:txBody>
      </p:sp>
      <p:sp>
        <p:nvSpPr>
          <p:cNvPr id="110595" name="Rectangle 2"/>
          <p:cNvSpPr>
            <a:spLocks noGrp="1" noRot="1" noChangeAspect="1" noChangeArrowheads="1" noTextEdit="1"/>
          </p:cNvSpPr>
          <p:nvPr>
            <p:ph type="sldImg"/>
          </p:nvPr>
        </p:nvSpPr>
        <p:spPr>
          <a:xfrm>
            <a:off x="992188" y="768350"/>
            <a:ext cx="5116512" cy="3838575"/>
          </a:xfrm>
          <a:ln/>
        </p:spPr>
      </p:sp>
      <p:sp>
        <p:nvSpPr>
          <p:cNvPr id="110596" name="Rectangle 3"/>
          <p:cNvSpPr>
            <a:spLocks noGrp="1" noChangeArrowheads="1"/>
          </p:cNvSpPr>
          <p:nvPr>
            <p:ph type="body" idx="1"/>
          </p:nvPr>
        </p:nvSpPr>
        <p:spPr>
          <a:xfrm>
            <a:off x="951220" y="4861783"/>
            <a:ext cx="5201629" cy="4604560"/>
          </a:xfrm>
          <a:noFill/>
        </p:spPr>
        <p:txBody>
          <a:bodyPr/>
          <a:lstStyle/>
          <a:p>
            <a:pPr eaLnBrk="1" hangingPunct="1"/>
            <a:endParaRPr lang="de-CH" altLang="de-DE"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Slide Image Placeholder 1"/>
          <p:cNvSpPr>
            <a:spLocks noGrp="1" noRot="1" noChangeAspect="1" noTextEdit="1"/>
          </p:cNvSpPr>
          <p:nvPr>
            <p:ph type="sldImg"/>
          </p:nvPr>
        </p:nvSpPr>
        <p:spPr>
          <a:ln/>
        </p:spPr>
      </p:sp>
      <p:sp>
        <p:nvSpPr>
          <p:cNvPr id="111619" name="Notes Placeholder 2"/>
          <p:cNvSpPr>
            <a:spLocks noGrp="1"/>
          </p:cNvSpPr>
          <p:nvPr>
            <p:ph type="body" idx="1"/>
          </p:nvPr>
        </p:nvSpPr>
        <p:spPr>
          <a:noFill/>
        </p:spPr>
        <p:txBody>
          <a:bodyPr/>
          <a:lstStyle/>
          <a:p>
            <a:r>
              <a:rPr lang="de-CH" altLang="de-DE" b="1" smtClean="0"/>
              <a:t>Control Room</a:t>
            </a:r>
          </a:p>
          <a:p>
            <a:r>
              <a:rPr lang="de-CH" altLang="de-DE" smtClean="0"/>
              <a:t>There might be several control rooms: one for the accelerator and one for each beamline or experiment. Or there can be several control rooms around the world in a huge collaboration.</a:t>
            </a:r>
          </a:p>
          <a:p>
            <a:endParaRPr lang="de-CH" altLang="de-DE" smtClean="0"/>
          </a:p>
          <a:p>
            <a:r>
              <a:rPr lang="de-CH" altLang="de-DE" b="1" smtClean="0"/>
              <a:t>Operators</a:t>
            </a:r>
          </a:p>
          <a:p>
            <a:r>
              <a:rPr lang="de-CH" altLang="de-DE" smtClean="0"/>
              <a:t>There might be dedicated personel for running an accelerator or experiment. Or the scientists and system experts can be on control room duty for some part of their working time.</a:t>
            </a:r>
          </a:p>
          <a:p>
            <a:endParaRPr lang="de-CH" altLang="de-DE" smtClean="0"/>
          </a:p>
          <a:p>
            <a:r>
              <a:rPr lang="de-CH" altLang="de-DE" b="1" smtClean="0"/>
              <a:t>Thin Clients: </a:t>
            </a:r>
            <a:r>
              <a:rPr lang="de-CH" altLang="de-DE" smtClean="0"/>
              <a:t>Only displays results that are produced in some server elsewhere. Therefore, the display is decoupled from the calculations or logic. Both can be changed independently (for example for updates or new features). Mostly used for expert screens that display the complete interface of the device.</a:t>
            </a:r>
          </a:p>
          <a:p>
            <a:endParaRPr lang="de-CH" altLang="de-DE" smtClean="0"/>
          </a:p>
          <a:p>
            <a:r>
              <a:rPr lang="de-CH" altLang="de-DE" b="1" smtClean="0"/>
              <a:t>Fat Clients: </a:t>
            </a:r>
            <a:r>
              <a:rPr lang="de-CH" altLang="de-DE" smtClean="0"/>
              <a:t>The results are produced inside the client software. The display is part of the same software. Everything is kept together but no other client can access the results. Usually done by scientists to cover their complete measurement, for example in MATLAB.</a:t>
            </a:r>
          </a:p>
        </p:txBody>
      </p:sp>
      <p:sp>
        <p:nvSpPr>
          <p:cNvPr id="111620"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66F5271-3DA7-40B2-8826-55ACEAC3904F}" type="slidenum">
              <a:rPr lang="en-US" altLang="de-DE" sz="1200" smtClean="0"/>
              <a:pPr/>
              <a:t>35</a:t>
            </a:fld>
            <a:endParaRPr lang="en-US" altLang="de-DE" sz="1200"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42" name="Slide Image Placeholder 1"/>
          <p:cNvSpPr>
            <a:spLocks noGrp="1" noRot="1" noChangeAspect="1" noTextEdit="1"/>
          </p:cNvSpPr>
          <p:nvPr>
            <p:ph type="sldImg"/>
          </p:nvPr>
        </p:nvSpPr>
        <p:spPr>
          <a:ln/>
        </p:spPr>
      </p:sp>
      <p:sp>
        <p:nvSpPr>
          <p:cNvPr id="112643" name="Notes Placeholder 2"/>
          <p:cNvSpPr>
            <a:spLocks noGrp="1"/>
          </p:cNvSpPr>
          <p:nvPr>
            <p:ph type="body" idx="1"/>
          </p:nvPr>
        </p:nvSpPr>
        <p:spPr>
          <a:noFill/>
        </p:spPr>
        <p:txBody>
          <a:bodyPr/>
          <a:lstStyle/>
          <a:p>
            <a:r>
              <a:rPr lang="de-CH" altLang="de-DE" dirty="0" smtClean="0"/>
              <a:t>Home </a:t>
            </a:r>
            <a:r>
              <a:rPr lang="de-CH" altLang="de-DE" dirty="0" err="1" smtClean="0"/>
              <a:t>page</a:t>
            </a:r>
            <a:r>
              <a:rPr lang="de-CH" altLang="de-DE" dirty="0" smtClean="0"/>
              <a:t> </a:t>
            </a:r>
            <a:r>
              <a:rPr lang="de-CH" altLang="de-DE" dirty="0" err="1" smtClean="0"/>
              <a:t>of</a:t>
            </a:r>
            <a:r>
              <a:rPr lang="de-CH" altLang="de-DE" dirty="0" smtClean="0"/>
              <a:t> JDDD (Java DOOCS Data Display): https://doocs-web.desy.de/index.html#documentation</a:t>
            </a:r>
          </a:p>
          <a:p>
            <a:endParaRPr lang="de-CH" altLang="de-DE" dirty="0" smtClean="0"/>
          </a:p>
          <a:p>
            <a:r>
              <a:rPr lang="de-CH" altLang="de-DE" dirty="0" smtClean="0"/>
              <a:t>BOY (Best OPI, </a:t>
            </a:r>
            <a:r>
              <a:rPr lang="de-CH" altLang="de-DE" dirty="0" err="1" smtClean="0"/>
              <a:t>Yet</a:t>
            </a:r>
            <a:r>
              <a:rPr lang="de-CH" altLang="de-DE" dirty="0" smtClean="0"/>
              <a:t>) Operator Interface </a:t>
            </a:r>
            <a:r>
              <a:rPr lang="de-CH" altLang="de-DE" dirty="0" err="1" smtClean="0"/>
              <a:t>for</a:t>
            </a:r>
            <a:r>
              <a:rPr lang="de-CH" altLang="de-DE" dirty="0" smtClean="0"/>
              <a:t> Control System Studio (EPICS </a:t>
            </a:r>
            <a:r>
              <a:rPr lang="de-CH" altLang="de-DE" dirty="0" err="1" smtClean="0"/>
              <a:t>based</a:t>
            </a:r>
            <a:r>
              <a:rPr lang="de-CH" altLang="de-DE" dirty="0" smtClean="0"/>
              <a:t>): https://github.com/ControlSystemStudio/cs-studio/wiki/BOY</a:t>
            </a:r>
          </a:p>
        </p:txBody>
      </p:sp>
      <p:sp>
        <p:nvSpPr>
          <p:cNvPr id="112644"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54ACDD6-1AA3-4745-B322-92BA37294D1A}" type="slidenum">
              <a:rPr lang="en-US" altLang="de-DE" sz="1200" smtClean="0"/>
              <a:pPr/>
              <a:t>36</a:t>
            </a:fld>
            <a:endParaRPr lang="en-US" altLang="de-DE" sz="1200"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p:cNvSpPr>
            <a:spLocks noGrp="1" noRot="1" noChangeAspect="1" noTextEdit="1"/>
          </p:cNvSpPr>
          <p:nvPr>
            <p:ph type="sldImg"/>
          </p:nvPr>
        </p:nvSpPr>
        <p:spPr>
          <a:ln/>
        </p:spPr>
      </p:sp>
      <p:sp>
        <p:nvSpPr>
          <p:cNvPr id="113667" name="Notes Placeholder 2"/>
          <p:cNvSpPr>
            <a:spLocks noGrp="1"/>
          </p:cNvSpPr>
          <p:nvPr>
            <p:ph type="body" idx="1"/>
          </p:nvPr>
        </p:nvSpPr>
        <p:spPr>
          <a:noFill/>
        </p:spPr>
        <p:txBody>
          <a:bodyPr/>
          <a:lstStyle/>
          <a:p>
            <a:r>
              <a:rPr lang="de-CH" altLang="de-DE" dirty="0" smtClean="0"/>
              <a:t>Science </a:t>
            </a:r>
            <a:r>
              <a:rPr lang="de-CH" altLang="de-DE" dirty="0" err="1" smtClean="0"/>
              <a:t>Application</a:t>
            </a:r>
            <a:r>
              <a:rPr lang="de-CH" altLang="de-DE" dirty="0" smtClean="0"/>
              <a:t> </a:t>
            </a:r>
            <a:r>
              <a:rPr lang="de-CH" altLang="de-DE" dirty="0" err="1" smtClean="0"/>
              <a:t>often</a:t>
            </a:r>
            <a:r>
              <a:rPr lang="de-CH" altLang="de-DE" dirty="0" smtClean="0"/>
              <a:t> </a:t>
            </a:r>
            <a:r>
              <a:rPr lang="de-CH" altLang="de-DE" dirty="0" err="1" smtClean="0"/>
              <a:t>use</a:t>
            </a:r>
            <a:r>
              <a:rPr lang="de-CH" altLang="de-DE" dirty="0" smtClean="0"/>
              <a:t> </a:t>
            </a:r>
            <a:r>
              <a:rPr lang="de-CH" altLang="de-DE" dirty="0" err="1" smtClean="0"/>
              <a:t>or</a:t>
            </a:r>
            <a:r>
              <a:rPr lang="de-CH" altLang="de-DE" dirty="0" smtClean="0"/>
              <a:t> </a:t>
            </a:r>
            <a:r>
              <a:rPr lang="de-CH" altLang="de-DE" dirty="0" err="1" smtClean="0"/>
              <a:t>result</a:t>
            </a:r>
            <a:r>
              <a:rPr lang="de-CH" altLang="de-DE" dirty="0" smtClean="0"/>
              <a:t> in </a:t>
            </a:r>
            <a:r>
              <a:rPr lang="de-CH" altLang="de-DE" dirty="0" err="1" smtClean="0"/>
              <a:t>software</a:t>
            </a:r>
            <a:r>
              <a:rPr lang="de-CH" altLang="de-DE" dirty="0" smtClean="0"/>
              <a:t> </a:t>
            </a:r>
            <a:r>
              <a:rPr lang="de-CH" altLang="de-DE" dirty="0" err="1" smtClean="0"/>
              <a:t>libraries</a:t>
            </a:r>
            <a:r>
              <a:rPr lang="de-CH" altLang="de-DE" dirty="0" smtClean="0"/>
              <a:t> </a:t>
            </a:r>
            <a:r>
              <a:rPr lang="de-CH" altLang="de-DE" dirty="0" err="1" smtClean="0"/>
              <a:t>for</a:t>
            </a:r>
            <a:r>
              <a:rPr lang="de-CH" altLang="de-DE" dirty="0" smtClean="0"/>
              <a:t> </a:t>
            </a:r>
            <a:r>
              <a:rPr lang="de-CH" altLang="de-DE" dirty="0" err="1" smtClean="0"/>
              <a:t>specific</a:t>
            </a:r>
            <a:r>
              <a:rPr lang="de-CH" altLang="de-DE" dirty="0" smtClean="0"/>
              <a:t> </a:t>
            </a:r>
            <a:r>
              <a:rPr lang="de-CH" altLang="de-DE" dirty="0" err="1" smtClean="0"/>
              <a:t>purposes</a:t>
            </a:r>
            <a:r>
              <a:rPr lang="de-CH" altLang="de-DE" dirty="0" smtClean="0"/>
              <a:t>.</a:t>
            </a:r>
          </a:p>
          <a:p>
            <a:endParaRPr lang="de-CH" altLang="de-DE" dirty="0" smtClean="0"/>
          </a:p>
          <a:p>
            <a:r>
              <a:rPr lang="de-CH" altLang="de-DE" dirty="0" err="1" smtClean="0"/>
              <a:t>For</a:t>
            </a:r>
            <a:r>
              <a:rPr lang="de-CH" altLang="de-DE" dirty="0" smtClean="0"/>
              <a:t> </a:t>
            </a:r>
            <a:r>
              <a:rPr lang="de-CH" altLang="de-DE" dirty="0" err="1" smtClean="0"/>
              <a:t>example</a:t>
            </a:r>
            <a:r>
              <a:rPr lang="de-CH" altLang="de-DE" dirty="0" smtClean="0"/>
              <a:t> ROOT </a:t>
            </a:r>
            <a:r>
              <a:rPr lang="en-US" altLang="de-DE" dirty="0" smtClean="0"/>
              <a:t>is an object-oriented program and library developed by CERN (https://root.cern.ch/)</a:t>
            </a:r>
          </a:p>
          <a:p>
            <a:endParaRPr lang="en-US" altLang="de-DE" dirty="0" smtClean="0"/>
          </a:p>
          <a:p>
            <a:r>
              <a:rPr lang="en-US" altLang="de-DE" dirty="0" smtClean="0"/>
              <a:t>Other labs use MATLAB from </a:t>
            </a:r>
            <a:r>
              <a:rPr lang="en-US" altLang="de-DE" dirty="0" err="1" smtClean="0"/>
              <a:t>Mathworks</a:t>
            </a:r>
            <a:r>
              <a:rPr lang="en-US" altLang="de-DE" dirty="0" smtClean="0"/>
              <a:t> for science applications.</a:t>
            </a:r>
            <a:endParaRPr lang="de-CH" altLang="de-DE" dirty="0" smtClean="0"/>
          </a:p>
        </p:txBody>
      </p:sp>
      <p:sp>
        <p:nvSpPr>
          <p:cNvPr id="113668"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1372E1B6-55AC-4F13-BD9C-44CFBAE982B2}" type="slidenum">
              <a:rPr lang="en-US" altLang="de-DE" sz="1200" smtClean="0"/>
              <a:pPr/>
              <a:t>37</a:t>
            </a:fld>
            <a:endParaRPr lang="en-US" altLang="de-DE" sz="1200"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B0838011-9F4F-4A68-AC10-7AF031C0E665}" type="slidenum">
              <a:rPr lang="en-US" altLang="de-DE" sz="1200" smtClean="0">
                <a:solidFill>
                  <a:srgbClr val="000000"/>
                </a:solidFill>
              </a:rPr>
              <a:pPr/>
              <a:t>38</a:t>
            </a:fld>
            <a:endParaRPr lang="en-US" altLang="de-DE" sz="1200" smtClean="0">
              <a:solidFill>
                <a:srgbClr val="000000"/>
              </a:solidFill>
            </a:endParaRPr>
          </a:p>
        </p:txBody>
      </p:sp>
      <p:sp>
        <p:nvSpPr>
          <p:cNvPr id="110595" name="Rectangle 2"/>
          <p:cNvSpPr>
            <a:spLocks noGrp="1" noRot="1" noChangeAspect="1" noChangeArrowheads="1" noTextEdit="1"/>
          </p:cNvSpPr>
          <p:nvPr>
            <p:ph type="sldImg"/>
          </p:nvPr>
        </p:nvSpPr>
        <p:spPr>
          <a:xfrm>
            <a:off x="992188" y="768350"/>
            <a:ext cx="5116512" cy="3838575"/>
          </a:xfrm>
          <a:ln/>
        </p:spPr>
      </p:sp>
      <p:sp>
        <p:nvSpPr>
          <p:cNvPr id="110596" name="Rectangle 3"/>
          <p:cNvSpPr>
            <a:spLocks noGrp="1" noChangeArrowheads="1"/>
          </p:cNvSpPr>
          <p:nvPr>
            <p:ph type="body" idx="1"/>
          </p:nvPr>
        </p:nvSpPr>
        <p:spPr>
          <a:xfrm>
            <a:off x="951220" y="4861783"/>
            <a:ext cx="5201629" cy="4604560"/>
          </a:xfrm>
          <a:noFill/>
        </p:spPr>
        <p:txBody>
          <a:bodyPr/>
          <a:lstStyle/>
          <a:p>
            <a:pPr eaLnBrk="1" hangingPunct="1"/>
            <a:endParaRPr lang="de-CH" altLang="de-DE"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184410A-F811-4C14-B695-CF50159D90D5}" type="slidenum">
              <a:rPr lang="en-US" altLang="de-DE" sz="1200" smtClean="0"/>
              <a:pPr/>
              <a:t>39</a:t>
            </a:fld>
            <a:endParaRPr lang="en-US" altLang="de-DE" sz="1200" smtClean="0"/>
          </a:p>
        </p:txBody>
      </p:sp>
      <p:sp>
        <p:nvSpPr>
          <p:cNvPr id="115715" name="Rectangle 2"/>
          <p:cNvSpPr>
            <a:spLocks noGrp="1" noRot="1" noChangeAspect="1" noChangeArrowheads="1" noTextEdit="1"/>
          </p:cNvSpPr>
          <p:nvPr>
            <p:ph type="sldImg"/>
          </p:nvPr>
        </p:nvSpPr>
        <p:spPr>
          <a:ln/>
        </p:spPr>
      </p:sp>
      <p:sp>
        <p:nvSpPr>
          <p:cNvPr id="11571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Slide Image Placeholder 1"/>
          <p:cNvSpPr>
            <a:spLocks noGrp="1" noRot="1" noChangeAspect="1" noTextEdit="1"/>
          </p:cNvSpPr>
          <p:nvPr>
            <p:ph type="sldImg"/>
          </p:nvPr>
        </p:nvSpPr>
        <p:spPr>
          <a:ln/>
        </p:spPr>
      </p:sp>
      <p:sp>
        <p:nvSpPr>
          <p:cNvPr id="79875" name="Notes Placeholder 2"/>
          <p:cNvSpPr>
            <a:spLocks noGrp="1"/>
          </p:cNvSpPr>
          <p:nvPr>
            <p:ph type="body" idx="1"/>
          </p:nvPr>
        </p:nvSpPr>
        <p:spPr>
          <a:noFill/>
        </p:spPr>
        <p:txBody>
          <a:bodyPr/>
          <a:lstStyle/>
          <a:p>
            <a:pPr eaLnBrk="1" hangingPunct="1"/>
            <a:r>
              <a:rPr lang="de-CH" altLang="de-DE" sz="1000" dirty="0" err="1" smtClean="0"/>
              <a:t>From</a:t>
            </a:r>
            <a:r>
              <a:rPr lang="de-CH" altLang="de-DE" sz="1000" dirty="0" smtClean="0"/>
              <a:t> Wikipedia (https://en.wikipedia.org/wiki/Main_Page):</a:t>
            </a:r>
          </a:p>
          <a:p>
            <a:pPr eaLnBrk="1" hangingPunct="1"/>
            <a:r>
              <a:rPr lang="de-CH" altLang="de-DE" sz="1000" b="1" dirty="0" smtClean="0"/>
              <a:t>Control System:</a:t>
            </a:r>
            <a:r>
              <a:rPr lang="de-CH" altLang="de-DE" sz="1000" dirty="0" smtClean="0"/>
              <a:t> </a:t>
            </a:r>
            <a:r>
              <a:rPr lang="en-US" altLang="de-DE" sz="1000" dirty="0" smtClean="0"/>
              <a:t>A control system is a device or set of devices to manage, command, direct or regulate the behavior of other devices or systems.</a:t>
            </a:r>
          </a:p>
          <a:p>
            <a:pPr eaLnBrk="1" hangingPunct="1"/>
            <a:r>
              <a:rPr lang="en-US" altLang="de-DE" sz="1000" b="1" dirty="0" smtClean="0"/>
              <a:t>Accelerator Physics:</a:t>
            </a:r>
            <a:r>
              <a:rPr lang="en-US" altLang="de-DE" sz="1000" dirty="0" smtClean="0"/>
              <a:t> Accelerator physics is a branch of applied physics, […]. It is also related to other fields: […] Computer technology with an emphasis on digital signal processing; e.g., for automated manipulation of the particle beam.</a:t>
            </a:r>
          </a:p>
          <a:p>
            <a:pPr eaLnBrk="1" hangingPunct="1"/>
            <a:r>
              <a:rPr lang="de-CH" altLang="de-DE" sz="1000" b="1" dirty="0" smtClean="0"/>
              <a:t>Industrial Control System:</a:t>
            </a:r>
            <a:r>
              <a:rPr lang="de-CH" altLang="de-DE" sz="1000" dirty="0" smtClean="0"/>
              <a:t> </a:t>
            </a:r>
            <a:r>
              <a:rPr lang="en-US" altLang="de-DE" sz="1000" dirty="0" smtClean="0"/>
              <a:t>Industrial control system (ICS) is a general term that encompasses several types of control systems used in industrial production, […].</a:t>
            </a:r>
          </a:p>
          <a:p>
            <a:pPr eaLnBrk="1" hangingPunct="1"/>
            <a:endParaRPr lang="en-US" altLang="de-DE" sz="1000" dirty="0" smtClean="0"/>
          </a:p>
          <a:p>
            <a:pPr eaLnBrk="1" hangingPunct="1"/>
            <a:r>
              <a:rPr lang="en-US" altLang="de-DE" sz="1000" b="1" dirty="0" smtClean="0"/>
              <a:t>Control Theory:</a:t>
            </a:r>
            <a:r>
              <a:rPr lang="en-US" altLang="de-DE" sz="1000" dirty="0" smtClean="0"/>
              <a:t> Control theory in control systems engineering deals with the control of continuously operating dynamical systems in engineered processes and machines. The objective is to develop a control model for controlling such systems using a control action in an optimum manner without delay or overshoot and ensuring control stability.</a:t>
            </a:r>
          </a:p>
          <a:p>
            <a:pPr eaLnBrk="1" hangingPunct="1"/>
            <a:r>
              <a:rPr lang="en-US" altLang="de-DE" sz="1000" b="1" dirty="0" smtClean="0"/>
              <a:t>Control Systems Engineering: </a:t>
            </a:r>
            <a:r>
              <a:rPr lang="en-US" altLang="de-DE" sz="1000" dirty="0" smtClean="0"/>
              <a:t>Control engineering or control systems engineering is an engineering discipline that applies automatic control theory to design systems with desired behaviors in control environments. The discipline of controls overlaps and is usually taught along with electrical engineering at many institutions around the world</a:t>
            </a:r>
          </a:p>
          <a:p>
            <a:pPr eaLnBrk="1" hangingPunct="1"/>
            <a:r>
              <a:rPr lang="en-US" altLang="de-DE" sz="1000" b="1" dirty="0" smtClean="0"/>
              <a:t>Automation:</a:t>
            </a:r>
            <a:r>
              <a:rPr lang="en-US" altLang="de-DE" sz="1000" dirty="0" smtClean="0"/>
              <a:t> Automation or automatic control, is the use of various control systems for operating equipment such as machinery, processes in factories, […] and other applications with minimal or reduced human intervention.</a:t>
            </a:r>
          </a:p>
          <a:p>
            <a:pPr eaLnBrk="1" hangingPunct="1"/>
            <a:endParaRPr lang="en-US" altLang="de-DE" sz="1000" dirty="0" smtClean="0"/>
          </a:p>
          <a:p>
            <a:pPr eaLnBrk="1" hangingPunct="1"/>
            <a:r>
              <a:rPr lang="en-US" altLang="de-DE" sz="1000" dirty="0" smtClean="0"/>
              <a:t>Unfortunately the „Controls Theory“ does not cover highly complex and diverse systems like accelerators. So, there is no theory to learn.</a:t>
            </a:r>
          </a:p>
          <a:p>
            <a:pPr eaLnBrk="1" hangingPunct="1"/>
            <a:r>
              <a:rPr lang="en-US" altLang="de-DE" sz="1000" dirty="0" smtClean="0"/>
              <a:t>Conclusion: This is all related to Accelerator Control Systems, but does not hit the point.</a:t>
            </a:r>
          </a:p>
          <a:p>
            <a:pPr eaLnBrk="1" hangingPunct="1"/>
            <a:endParaRPr lang="en-US" altLang="de-DE" sz="1000" dirty="0" smtClean="0"/>
          </a:p>
          <a:p>
            <a:pPr eaLnBrk="1" hangingPunct="1"/>
            <a:r>
              <a:rPr lang="en-US" altLang="de-DE" sz="1000" dirty="0" smtClean="0"/>
              <a:t>Best match</a:t>
            </a:r>
            <a:r>
              <a:rPr lang="en-US" altLang="de-DE" sz="1000" baseline="0" dirty="0" smtClean="0"/>
              <a:t> found on Wikipedia is the article about </a:t>
            </a:r>
            <a:r>
              <a:rPr lang="en-US" altLang="de-DE" sz="1000" b="1" baseline="0" dirty="0" smtClean="0"/>
              <a:t>Distributed Control Systems</a:t>
            </a:r>
            <a:r>
              <a:rPr lang="en-US" altLang="de-DE" sz="1000" baseline="0" dirty="0" smtClean="0"/>
              <a:t> https://en.wikipedia.org/wiki/Distributed_control_system</a:t>
            </a:r>
            <a:endParaRPr lang="en-US" altLang="de-DE" sz="1000" dirty="0" smtClean="0"/>
          </a:p>
          <a:p>
            <a:pPr eaLnBrk="1" hangingPunct="1"/>
            <a:endParaRPr lang="de-CH" altLang="de-DE" sz="1000" dirty="0" smtClean="0"/>
          </a:p>
        </p:txBody>
      </p:sp>
      <p:sp>
        <p:nvSpPr>
          <p:cNvPr id="79876"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AC6B3299-82B1-4BD0-9912-5E32DFCB8455}" type="slidenum">
              <a:rPr lang="en-US" altLang="de-DE" sz="1200" smtClean="0"/>
              <a:pPr/>
              <a:t>4</a:t>
            </a:fld>
            <a:endParaRPr lang="en-US" altLang="de-DE" sz="1200"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84A3005-F04C-4A5F-A23A-510784FFE8BD}" type="slidenum">
              <a:rPr lang="en-US" altLang="de-DE" sz="1200" smtClean="0"/>
              <a:pPr/>
              <a:t>40</a:t>
            </a:fld>
            <a:endParaRPr lang="en-US" altLang="de-DE" sz="1200" smtClean="0"/>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084A3AA0-7823-462B-98BD-6DAF7237FCA6}" type="slidenum">
              <a:rPr lang="en-US" altLang="de-DE" sz="1200" smtClean="0"/>
              <a:pPr/>
              <a:t>41</a:t>
            </a:fld>
            <a:endParaRPr lang="en-US" altLang="de-DE" sz="1200" smtClean="0"/>
          </a:p>
        </p:txBody>
      </p:sp>
      <p:sp>
        <p:nvSpPr>
          <p:cNvPr id="117763" name="Rectangle 2"/>
          <p:cNvSpPr>
            <a:spLocks noGrp="1" noRot="1" noChangeAspect="1" noChangeArrowheads="1" noTextEdit="1"/>
          </p:cNvSpPr>
          <p:nvPr>
            <p:ph type="sldImg"/>
          </p:nvPr>
        </p:nvSpPr>
        <p:spPr>
          <a:ln/>
        </p:spPr>
      </p:sp>
      <p:sp>
        <p:nvSpPr>
          <p:cNvPr id="117764" name="Rectangle 3"/>
          <p:cNvSpPr>
            <a:spLocks noGrp="1" noChangeArrowheads="1"/>
          </p:cNvSpPr>
          <p:nvPr>
            <p:ph type="body" idx="1"/>
          </p:nvPr>
        </p:nvSpPr>
        <p:spPr>
          <a:noFill/>
        </p:spPr>
        <p:txBody>
          <a:bodyPr/>
          <a:lstStyle/>
          <a:p>
            <a:pPr marL="0" indent="0" eaLnBrk="1" hangingPunct="1">
              <a:buNone/>
            </a:pPr>
            <a:r>
              <a:rPr lang="de-DE" altLang="de-DE" dirty="0" err="1" smtClean="0"/>
              <a:t>From</a:t>
            </a:r>
            <a:r>
              <a:rPr lang="de-DE" altLang="de-DE" dirty="0" smtClean="0"/>
              <a:t> https://en.wikipedia.org/wiki/VMEbus</a:t>
            </a:r>
          </a:p>
          <a:p>
            <a:pPr eaLnBrk="1" hangingPunct="1"/>
            <a:endParaRPr lang="de-DE" altLang="de-DE" dirty="0" smtClean="0"/>
          </a:p>
          <a:p>
            <a:pPr marL="0" indent="0" eaLnBrk="1" hangingPunct="1">
              <a:buNone/>
            </a:pPr>
            <a:r>
              <a:rPr lang="de-DE" altLang="de-DE" dirty="0" smtClean="0"/>
              <a:t>Computers </a:t>
            </a:r>
            <a:r>
              <a:rPr lang="de-DE" altLang="de-DE" dirty="0" err="1" smtClean="0"/>
              <a:t>using</a:t>
            </a:r>
            <a:r>
              <a:rPr lang="de-DE" altLang="de-DE" dirty="0" smtClean="0"/>
              <a:t> </a:t>
            </a:r>
            <a:r>
              <a:rPr lang="de-DE" altLang="de-DE" dirty="0" err="1" smtClean="0"/>
              <a:t>VMEbus</a:t>
            </a:r>
            <a:r>
              <a:rPr lang="de-DE" altLang="de-DE" dirty="0" smtClean="0"/>
              <a:t> </a:t>
            </a:r>
            <a:r>
              <a:rPr lang="de-DE" altLang="de-DE" dirty="0" err="1" smtClean="0"/>
              <a:t>include</a:t>
            </a:r>
            <a:endParaRPr lang="de-DE" altLang="de-DE" dirty="0" smtClean="0"/>
          </a:p>
          <a:p>
            <a:pPr eaLnBrk="1" hangingPunct="1"/>
            <a:r>
              <a:rPr lang="de-DE" altLang="de-DE" dirty="0" smtClean="0"/>
              <a:t>    HP 743/744 PA-RISC Single-board </a:t>
            </a:r>
            <a:r>
              <a:rPr lang="de-DE" altLang="de-DE" dirty="0" err="1" smtClean="0"/>
              <a:t>computer</a:t>
            </a:r>
            <a:endParaRPr lang="de-DE" altLang="de-DE" dirty="0" smtClean="0"/>
          </a:p>
          <a:p>
            <a:pPr eaLnBrk="1" hangingPunct="1"/>
            <a:r>
              <a:rPr lang="de-DE" altLang="de-DE" dirty="0" smtClean="0"/>
              <a:t>    Sun-2 </a:t>
            </a:r>
            <a:r>
              <a:rPr lang="de-DE" altLang="de-DE" dirty="0" err="1" smtClean="0"/>
              <a:t>through</a:t>
            </a:r>
            <a:r>
              <a:rPr lang="de-DE" altLang="de-DE" dirty="0" smtClean="0"/>
              <a:t> Sun-4</a:t>
            </a:r>
          </a:p>
          <a:p>
            <a:pPr eaLnBrk="1" hangingPunct="1"/>
            <a:r>
              <a:rPr lang="de-DE" altLang="de-DE" dirty="0" smtClean="0"/>
              <a:t>    HP 9000 Industrial Workstations</a:t>
            </a:r>
          </a:p>
          <a:p>
            <a:pPr eaLnBrk="1" hangingPunct="1"/>
            <a:r>
              <a:rPr lang="de-DE" altLang="de-DE" dirty="0" smtClean="0"/>
              <a:t>    Atari TT030 </a:t>
            </a:r>
            <a:r>
              <a:rPr lang="de-DE" altLang="de-DE" dirty="0" err="1" smtClean="0"/>
              <a:t>and</a:t>
            </a:r>
            <a:r>
              <a:rPr lang="de-DE" altLang="de-DE" dirty="0" smtClean="0"/>
              <a:t> Atari MEGA STE</a:t>
            </a:r>
          </a:p>
          <a:p>
            <a:pPr eaLnBrk="1" hangingPunct="1"/>
            <a:r>
              <a:rPr lang="de-DE" altLang="de-DE" dirty="0" smtClean="0"/>
              <a:t>    Motorola MVME</a:t>
            </a:r>
          </a:p>
          <a:p>
            <a:pPr eaLnBrk="1" hangingPunct="1"/>
            <a:r>
              <a:rPr lang="de-DE" altLang="de-DE" dirty="0" smtClean="0"/>
              <a:t>    </a:t>
            </a:r>
            <a:r>
              <a:rPr lang="de-DE" altLang="de-DE" dirty="0" err="1" smtClean="0"/>
              <a:t>Symbolics</a:t>
            </a:r>
            <a:endParaRPr lang="de-DE" altLang="de-DE" dirty="0" smtClean="0"/>
          </a:p>
          <a:p>
            <a:pPr eaLnBrk="1" hangingPunct="1"/>
            <a:r>
              <a:rPr lang="de-DE" altLang="de-DE" dirty="0" smtClean="0"/>
              <a:t>    </a:t>
            </a:r>
            <a:r>
              <a:rPr lang="de-DE" altLang="de-DE" dirty="0" err="1" smtClean="0"/>
              <a:t>Advanced</a:t>
            </a:r>
            <a:r>
              <a:rPr lang="de-DE" altLang="de-DE" dirty="0" smtClean="0"/>
              <a:t> </a:t>
            </a:r>
            <a:r>
              <a:rPr lang="de-DE" altLang="de-DE" dirty="0" err="1" smtClean="0"/>
              <a:t>Numerical</a:t>
            </a:r>
            <a:r>
              <a:rPr lang="de-DE" altLang="de-DE" dirty="0" smtClean="0"/>
              <a:t> Research </a:t>
            </a:r>
            <a:r>
              <a:rPr lang="de-DE" altLang="de-DE" dirty="0" err="1" smtClean="0"/>
              <a:t>and</a:t>
            </a:r>
            <a:r>
              <a:rPr lang="de-DE" altLang="de-DE" dirty="0" smtClean="0"/>
              <a:t> Analysis </a:t>
            </a:r>
            <a:r>
              <a:rPr lang="de-DE" altLang="de-DE" dirty="0" err="1" smtClean="0"/>
              <a:t>Group's</a:t>
            </a:r>
            <a:r>
              <a:rPr lang="de-DE" altLang="de-DE" dirty="0" smtClean="0"/>
              <a:t> PACE.</a:t>
            </a:r>
          </a:p>
          <a:p>
            <a:pPr eaLnBrk="1" hangingPunct="1"/>
            <a:r>
              <a:rPr lang="de-DE" altLang="de-DE" dirty="0" smtClean="0"/>
              <a:t>    ETAS ES1000 Rapid </a:t>
            </a:r>
            <a:r>
              <a:rPr lang="de-DE" altLang="de-DE" dirty="0" err="1" smtClean="0"/>
              <a:t>Prototyping</a:t>
            </a:r>
            <a:r>
              <a:rPr lang="de-DE" altLang="de-DE" dirty="0" smtClean="0"/>
              <a:t> System</a:t>
            </a:r>
          </a:p>
          <a:p>
            <a:pPr eaLnBrk="1" hangingPunct="1"/>
            <a:r>
              <a:rPr lang="de-DE" altLang="de-DE" dirty="0" smtClean="0"/>
              <a:t>    </a:t>
            </a:r>
            <a:r>
              <a:rPr lang="de-DE" altLang="de-DE" dirty="0" err="1" smtClean="0"/>
              <a:t>several</a:t>
            </a:r>
            <a:r>
              <a:rPr lang="de-DE" altLang="de-DE" dirty="0" smtClean="0"/>
              <a:t> Motorola 88000 </a:t>
            </a:r>
            <a:r>
              <a:rPr lang="de-DE" altLang="de-DE" dirty="0" err="1" smtClean="0"/>
              <a:t>based</a:t>
            </a:r>
            <a:r>
              <a:rPr lang="de-DE" altLang="de-DE" dirty="0" smtClean="0"/>
              <a:t> Data General </a:t>
            </a:r>
            <a:r>
              <a:rPr lang="de-DE" altLang="de-DE" dirty="0" err="1" smtClean="0"/>
              <a:t>AViiON</a:t>
            </a:r>
            <a:r>
              <a:rPr lang="de-DE" altLang="de-DE" dirty="0" smtClean="0"/>
              <a:t> </a:t>
            </a:r>
            <a:r>
              <a:rPr lang="de-DE" altLang="de-DE" dirty="0" err="1" smtClean="0"/>
              <a:t>computers</a:t>
            </a:r>
            <a:endParaRPr lang="de-DE" altLang="de-DE" dirty="0" smtClean="0"/>
          </a:p>
          <a:p>
            <a:pPr eaLnBrk="1" hangingPunct="1"/>
            <a:r>
              <a:rPr lang="de-DE" altLang="de-DE" dirty="0" smtClean="0"/>
              <a:t>    Early Silicon Graphics MIPS-</a:t>
            </a:r>
            <a:r>
              <a:rPr lang="de-DE" altLang="de-DE" dirty="0" err="1" smtClean="0"/>
              <a:t>based</a:t>
            </a:r>
            <a:r>
              <a:rPr lang="de-DE" altLang="de-DE" dirty="0" smtClean="0"/>
              <a:t> </a:t>
            </a:r>
            <a:r>
              <a:rPr lang="de-DE" altLang="de-DE" dirty="0" err="1" smtClean="0"/>
              <a:t>systems</a:t>
            </a:r>
            <a:r>
              <a:rPr lang="de-DE" altLang="de-DE" dirty="0" smtClean="0"/>
              <a:t> </a:t>
            </a:r>
            <a:r>
              <a:rPr lang="de-DE" altLang="de-DE" dirty="0" err="1" smtClean="0"/>
              <a:t>including</a:t>
            </a:r>
            <a:r>
              <a:rPr lang="de-DE" altLang="de-DE" dirty="0" smtClean="0"/>
              <a:t> Professional Iris, Personal Iris, Power Series, </a:t>
            </a:r>
            <a:r>
              <a:rPr lang="de-DE" altLang="de-DE" dirty="0" err="1" smtClean="0"/>
              <a:t>and</a:t>
            </a:r>
            <a:r>
              <a:rPr lang="de-DE" altLang="de-DE" dirty="0" smtClean="0"/>
              <a:t> Onyx </a:t>
            </a:r>
            <a:r>
              <a:rPr lang="de-DE" altLang="de-DE" dirty="0" err="1" smtClean="0"/>
              <a:t>systems</a:t>
            </a:r>
            <a:endParaRPr lang="de-DE" altLang="de-DE" dirty="0"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878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8ADC358C-4EFF-49BE-AB30-8F21DE5206D9}" type="slidenum">
              <a:rPr lang="en-US" altLang="de-DE" sz="1200" smtClean="0"/>
              <a:pPr/>
              <a:t>42</a:t>
            </a:fld>
            <a:endParaRPr lang="en-US" altLang="de-DE" sz="1200" smtClean="0"/>
          </a:p>
        </p:txBody>
      </p:sp>
      <p:sp>
        <p:nvSpPr>
          <p:cNvPr id="118787" name="Rectangle 2"/>
          <p:cNvSpPr>
            <a:spLocks noGrp="1" noRot="1" noChangeAspect="1" noChangeArrowheads="1" noTextEdit="1"/>
          </p:cNvSpPr>
          <p:nvPr>
            <p:ph type="sldImg"/>
          </p:nvPr>
        </p:nvSpPr>
        <p:spPr>
          <a:ln/>
        </p:spPr>
      </p:sp>
      <p:sp>
        <p:nvSpPr>
          <p:cNvPr id="11878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0055DFA-A5EE-4868-8C5F-C5010C7FA16E}" type="slidenum">
              <a:rPr lang="en-US" altLang="de-DE" sz="1200" smtClean="0"/>
              <a:pPr/>
              <a:t>43</a:t>
            </a:fld>
            <a:endParaRPr lang="en-US" altLang="de-DE" sz="1200" smtClean="0"/>
          </a:p>
        </p:txBody>
      </p:sp>
      <p:sp>
        <p:nvSpPr>
          <p:cNvPr id="119811" name="Rectangle 2"/>
          <p:cNvSpPr>
            <a:spLocks noGrp="1" noRot="1" noChangeAspect="1" noChangeArrowheads="1" noTextEdit="1"/>
          </p:cNvSpPr>
          <p:nvPr>
            <p:ph type="sldImg"/>
          </p:nvPr>
        </p:nvSpPr>
        <p:spPr>
          <a:ln/>
        </p:spPr>
      </p:sp>
      <p:sp>
        <p:nvSpPr>
          <p:cNvPr id="11981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B0838011-9F4F-4A68-AC10-7AF031C0E665}" type="slidenum">
              <a:rPr lang="en-US" altLang="de-DE" sz="1200" smtClean="0">
                <a:solidFill>
                  <a:srgbClr val="000000"/>
                </a:solidFill>
              </a:rPr>
              <a:pPr/>
              <a:t>44</a:t>
            </a:fld>
            <a:endParaRPr lang="en-US" altLang="de-DE" sz="1200" smtClean="0">
              <a:solidFill>
                <a:srgbClr val="000000"/>
              </a:solidFill>
            </a:endParaRPr>
          </a:p>
        </p:txBody>
      </p:sp>
      <p:sp>
        <p:nvSpPr>
          <p:cNvPr id="110595" name="Rectangle 2"/>
          <p:cNvSpPr>
            <a:spLocks noGrp="1" noRot="1" noChangeAspect="1" noChangeArrowheads="1" noTextEdit="1"/>
          </p:cNvSpPr>
          <p:nvPr>
            <p:ph type="sldImg"/>
          </p:nvPr>
        </p:nvSpPr>
        <p:spPr>
          <a:xfrm>
            <a:off x="992188" y="768350"/>
            <a:ext cx="5116512" cy="3838575"/>
          </a:xfrm>
          <a:ln/>
        </p:spPr>
      </p:sp>
      <p:sp>
        <p:nvSpPr>
          <p:cNvPr id="110596" name="Rectangle 3"/>
          <p:cNvSpPr>
            <a:spLocks noGrp="1" noChangeArrowheads="1"/>
          </p:cNvSpPr>
          <p:nvPr>
            <p:ph type="body" idx="1"/>
          </p:nvPr>
        </p:nvSpPr>
        <p:spPr>
          <a:xfrm>
            <a:off x="951220" y="4861783"/>
            <a:ext cx="5201629" cy="4604560"/>
          </a:xfrm>
          <a:noFill/>
        </p:spPr>
        <p:txBody>
          <a:bodyPr/>
          <a:lstStyle/>
          <a:p>
            <a:pPr eaLnBrk="1" hangingPunct="1"/>
            <a:endParaRPr lang="de-CH" altLang="de-DE"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5C700961-544A-451E-9362-EFBCF37016ED}" type="slidenum">
              <a:rPr lang="en-US" altLang="de-DE" sz="1200" smtClean="0"/>
              <a:pPr/>
              <a:t>45</a:t>
            </a:fld>
            <a:endParaRPr lang="en-US" altLang="de-DE" sz="1200" smtClean="0"/>
          </a:p>
        </p:txBody>
      </p:sp>
      <p:sp>
        <p:nvSpPr>
          <p:cNvPr id="121859" name="Rectangle 2"/>
          <p:cNvSpPr>
            <a:spLocks noGrp="1" noRot="1" noChangeAspect="1" noChangeArrowheads="1" noTextEdit="1"/>
          </p:cNvSpPr>
          <p:nvPr>
            <p:ph type="sldImg"/>
          </p:nvPr>
        </p:nvSpPr>
        <p:spPr>
          <a:ln/>
        </p:spPr>
      </p:sp>
      <p:sp>
        <p:nvSpPr>
          <p:cNvPr id="121860" name="Rectangle 3"/>
          <p:cNvSpPr>
            <a:spLocks noGrp="1" noChangeArrowheads="1"/>
          </p:cNvSpPr>
          <p:nvPr>
            <p:ph type="body" idx="1"/>
          </p:nvPr>
        </p:nvSpPr>
        <p:spPr>
          <a:noFill/>
        </p:spPr>
        <p:txBody>
          <a:bodyPr/>
          <a:lstStyle/>
          <a:p>
            <a:pPr eaLnBrk="1" hangingPunct="1"/>
            <a:r>
              <a:rPr lang="en-US" altLang="de-DE" sz="1400" b="1" dirty="0" smtClean="0"/>
              <a:t>Examples for companies:</a:t>
            </a:r>
          </a:p>
          <a:p>
            <a:pPr lvl="1" eaLnBrk="1" hangingPunct="1">
              <a:buFontTx/>
              <a:buChar char="•"/>
            </a:pPr>
            <a:r>
              <a:rPr lang="en-US" altLang="de-DE" sz="1400" dirty="0" smtClean="0"/>
              <a:t>Siemens S7</a:t>
            </a:r>
            <a:br>
              <a:rPr lang="en-US" altLang="de-DE" sz="1400" dirty="0" smtClean="0"/>
            </a:br>
            <a:r>
              <a:rPr lang="en-US" altLang="de-DE" sz="800" dirty="0" smtClean="0"/>
              <a:t>(https://www.siemens.com/global/en/home/products/automation/systems/industrial/plc.html)</a:t>
            </a:r>
          </a:p>
          <a:p>
            <a:pPr lvl="1" eaLnBrk="1" hangingPunct="1">
              <a:buFontTx/>
              <a:buChar char="•"/>
            </a:pPr>
            <a:r>
              <a:rPr lang="en-US" altLang="de-DE" sz="1400" dirty="0" smtClean="0"/>
              <a:t>Allen-Bradley</a:t>
            </a:r>
            <a:br>
              <a:rPr lang="en-US" altLang="de-DE" sz="1400" dirty="0" smtClean="0"/>
            </a:br>
            <a:r>
              <a:rPr lang="en-US" altLang="de-DE" sz="1000" dirty="0" smtClean="0"/>
              <a:t>https://www.rockwellautomation.com/en-us/products/hardware/allen-bradley/programmable-controllers.html</a:t>
            </a:r>
          </a:p>
          <a:p>
            <a:pPr lvl="1" eaLnBrk="1" hangingPunct="1">
              <a:buFontTx/>
              <a:buChar char="•"/>
            </a:pPr>
            <a:r>
              <a:rPr lang="en-US" altLang="de-DE" sz="1000" dirty="0" err="1" smtClean="0"/>
              <a:t>Beckhoff</a:t>
            </a:r>
            <a:r>
              <a:rPr lang="en-US" altLang="de-DE" sz="1000" dirty="0" smtClean="0"/>
              <a:t/>
            </a:r>
            <a:br>
              <a:rPr lang="en-US" altLang="de-DE" sz="1000" dirty="0" smtClean="0"/>
            </a:br>
            <a:r>
              <a:rPr lang="en-US" altLang="de-DE" dirty="0" smtClean="0"/>
              <a:t>https://www.beckhoff.com/en-gb/</a:t>
            </a:r>
            <a:endParaRPr lang="en-US" altLang="de-DE" dirty="0"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8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77293F7-F892-4F81-BB9E-0AC26EDD32A9}" type="slidenum">
              <a:rPr lang="en-US" altLang="de-DE" sz="1200" smtClean="0"/>
              <a:pPr/>
              <a:t>46</a:t>
            </a:fld>
            <a:endParaRPr lang="en-US" altLang="de-DE" sz="1200" smtClean="0"/>
          </a:p>
        </p:txBody>
      </p:sp>
      <p:sp>
        <p:nvSpPr>
          <p:cNvPr id="122883" name="Rectangle 2"/>
          <p:cNvSpPr>
            <a:spLocks noGrp="1" noRot="1" noChangeAspect="1" noChangeArrowheads="1" noTextEdit="1"/>
          </p:cNvSpPr>
          <p:nvPr>
            <p:ph type="sldImg"/>
          </p:nvPr>
        </p:nvSpPr>
        <p:spPr>
          <a:ln/>
        </p:spPr>
      </p:sp>
      <p:sp>
        <p:nvSpPr>
          <p:cNvPr id="122884" name="Rectangle 3"/>
          <p:cNvSpPr>
            <a:spLocks noGrp="1" noChangeArrowheads="1"/>
          </p:cNvSpPr>
          <p:nvPr>
            <p:ph type="body" idx="1"/>
          </p:nvPr>
        </p:nvSpPr>
        <p:spPr>
          <a:noFill/>
        </p:spPr>
        <p:txBody>
          <a:bodyPr/>
          <a:lstStyle/>
          <a:p>
            <a:pPr eaLnBrk="1" hangingPunct="1"/>
            <a:r>
              <a:rPr lang="en-US" altLang="de-DE" smtClean="0"/>
              <a:t>From Wikipedia:</a:t>
            </a:r>
          </a:p>
          <a:p>
            <a:pPr eaLnBrk="1" hangingPunct="1"/>
            <a:r>
              <a:rPr lang="en-US" altLang="de-DE" b="1" smtClean="0"/>
              <a:t>Fieldbus</a:t>
            </a:r>
            <a:r>
              <a:rPr lang="en-US" altLang="de-DE" smtClean="0"/>
              <a:t> is the name of a family of industrial computer network protocols used for real-time distributed control, now standardized as </a:t>
            </a:r>
            <a:r>
              <a:rPr lang="en-US" altLang="de-DE" b="1" smtClean="0"/>
              <a:t>IEC 61158</a:t>
            </a:r>
            <a:r>
              <a:rPr lang="en-US" altLang="de-DE" smtClean="0"/>
              <a:t>. </a:t>
            </a: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D123D085-0A96-47F0-8D8F-829FF13689EB}" type="slidenum">
              <a:rPr lang="en-US" altLang="de-DE" sz="1200" smtClean="0"/>
              <a:pPr/>
              <a:t>47</a:t>
            </a:fld>
            <a:endParaRPr lang="en-US" altLang="de-DE" sz="1200" smtClean="0"/>
          </a:p>
        </p:txBody>
      </p:sp>
      <p:sp>
        <p:nvSpPr>
          <p:cNvPr id="123907" name="Rectangle 2"/>
          <p:cNvSpPr>
            <a:spLocks noGrp="1" noRot="1" noChangeAspect="1" noChangeArrowheads="1" noTextEdit="1"/>
          </p:cNvSpPr>
          <p:nvPr>
            <p:ph type="sldImg"/>
          </p:nvPr>
        </p:nvSpPr>
        <p:spPr>
          <a:ln/>
        </p:spPr>
      </p:sp>
      <p:sp>
        <p:nvSpPr>
          <p:cNvPr id="123908" name="Rectangle 3"/>
          <p:cNvSpPr>
            <a:spLocks noGrp="1" noChangeArrowheads="1"/>
          </p:cNvSpPr>
          <p:nvPr>
            <p:ph type="body" idx="1"/>
          </p:nvPr>
        </p:nvSpPr>
        <p:spPr>
          <a:noFill/>
        </p:spPr>
        <p:txBody>
          <a:bodyPr/>
          <a:lstStyle/>
          <a:p>
            <a:pPr eaLnBrk="1" hangingPunct="1"/>
            <a:r>
              <a:rPr lang="en-US" altLang="de-DE" b="1" dirty="0" smtClean="0"/>
              <a:t>Definition of Real-time:</a:t>
            </a:r>
            <a:r>
              <a:rPr lang="en-US" altLang="de-DE" dirty="0" smtClean="0"/>
              <a:t> </a:t>
            </a:r>
          </a:p>
          <a:p>
            <a:pPr eaLnBrk="1" hangingPunct="1"/>
            <a:r>
              <a:rPr lang="en-US" altLang="de-DE" dirty="0" smtClean="0"/>
              <a:t>The worst case for the reaction time from signal in to reaction out can be determined. Real time is not necessarily fast (but often).</a:t>
            </a:r>
          </a:p>
          <a:p>
            <a:pPr eaLnBrk="1" hangingPunct="1"/>
            <a:endParaRPr lang="en-US" altLang="de-DE" b="1" dirty="0" smtClean="0"/>
          </a:p>
          <a:p>
            <a:pPr eaLnBrk="1" hangingPunct="1"/>
            <a:r>
              <a:rPr lang="en-US" altLang="de-DE" b="1" dirty="0" smtClean="0"/>
              <a:t>Ethernet</a:t>
            </a:r>
            <a:r>
              <a:rPr lang="en-US" altLang="de-DE" dirty="0" smtClean="0"/>
              <a:t> and </a:t>
            </a:r>
            <a:r>
              <a:rPr lang="en-US" altLang="de-DE" b="1" dirty="0" smtClean="0"/>
              <a:t>USB</a:t>
            </a:r>
            <a:r>
              <a:rPr lang="en-US" altLang="de-DE" dirty="0" smtClean="0"/>
              <a:t> are used in place of field busses in accelerators where no real time capability is needed. </a:t>
            </a: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493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44DB124-82C6-4FF2-A7D0-FBF36F9B406C}" type="slidenum">
              <a:rPr lang="en-US" altLang="de-DE" sz="1200" smtClean="0"/>
              <a:pPr/>
              <a:t>48</a:t>
            </a:fld>
            <a:endParaRPr lang="en-US" altLang="de-DE" sz="1200" smtClean="0"/>
          </a:p>
        </p:txBody>
      </p:sp>
      <p:sp>
        <p:nvSpPr>
          <p:cNvPr id="124931" name="Rectangle 2"/>
          <p:cNvSpPr>
            <a:spLocks noGrp="1" noRot="1" noChangeAspect="1" noChangeArrowheads="1" noTextEdit="1"/>
          </p:cNvSpPr>
          <p:nvPr>
            <p:ph type="sldImg"/>
          </p:nvPr>
        </p:nvSpPr>
        <p:spPr>
          <a:ln/>
        </p:spPr>
      </p:sp>
      <p:sp>
        <p:nvSpPr>
          <p:cNvPr id="124932" name="Rectangle 3"/>
          <p:cNvSpPr>
            <a:spLocks noGrp="1" noChangeArrowheads="1"/>
          </p:cNvSpPr>
          <p:nvPr>
            <p:ph type="body" idx="1"/>
          </p:nvPr>
        </p:nvSpPr>
        <p:spPr>
          <a:noFill/>
        </p:spPr>
        <p:txBody>
          <a:bodyPr/>
          <a:lstStyle/>
          <a:p>
            <a:pPr lvl="1" eaLnBrk="1" hangingPunct="1"/>
            <a:endParaRPr lang="en-US" altLang="de-DE" smtClean="0"/>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595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8B13A5E-51FC-4D30-AC0A-3CD2DDDFCF9B}" type="slidenum">
              <a:rPr lang="en-US" altLang="de-DE" sz="1200" smtClean="0"/>
              <a:pPr/>
              <a:t>49</a:t>
            </a:fld>
            <a:endParaRPr lang="en-US" altLang="de-DE" sz="1200" smtClean="0"/>
          </a:p>
        </p:txBody>
      </p:sp>
      <p:sp>
        <p:nvSpPr>
          <p:cNvPr id="125955" name="Rectangle 2"/>
          <p:cNvSpPr>
            <a:spLocks noGrp="1" noRot="1" noChangeAspect="1" noChangeArrowheads="1" noTextEdit="1"/>
          </p:cNvSpPr>
          <p:nvPr>
            <p:ph type="sldImg"/>
          </p:nvPr>
        </p:nvSpPr>
        <p:spPr>
          <a:ln/>
        </p:spPr>
      </p:sp>
      <p:sp>
        <p:nvSpPr>
          <p:cNvPr id="125956" name="Rectangle 3"/>
          <p:cNvSpPr>
            <a:spLocks noGrp="1" noChangeArrowheads="1"/>
          </p:cNvSpPr>
          <p:nvPr>
            <p:ph type="body" idx="1"/>
          </p:nvPr>
        </p:nvSpPr>
        <p:spPr>
          <a:noFill/>
        </p:spPr>
        <p:txBody>
          <a:bodyPr/>
          <a:lstStyle/>
          <a:p>
            <a:pPr eaLnBrk="1" hangingPunct="1"/>
            <a:r>
              <a:rPr lang="en-US" altLang="de-DE" smtClean="0"/>
              <a:t>All of these fields are needed in accelerator control. For all of these topics the responsibilities have to be clarified.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52471A5A-1926-4A75-9228-A899AB876638}" type="slidenum">
              <a:rPr lang="en-US" altLang="de-DE" sz="1200" smtClean="0"/>
              <a:pPr/>
              <a:t>5</a:t>
            </a:fld>
            <a:endParaRPr lang="en-US" altLang="de-DE" sz="1200" smtClean="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p:spPr>
        <p:txBody>
          <a:bodyPr/>
          <a:lstStyle/>
          <a:p>
            <a:pPr eaLnBrk="1" hangingPunct="1"/>
            <a:r>
              <a:rPr lang="en-US" altLang="de-DE" smtClean="0"/>
              <a:t>As there is no easy answer to what an Accelerator Control System is, lets try to find out what it does.</a:t>
            </a:r>
          </a:p>
          <a:p>
            <a:pPr eaLnBrk="1" hangingPunct="1"/>
            <a:endParaRPr lang="en-US" altLang="de-DE" smtClean="0"/>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Slide Image Placeholder 1"/>
          <p:cNvSpPr>
            <a:spLocks noGrp="1" noRot="1" noChangeAspect="1" noTextEdit="1"/>
          </p:cNvSpPr>
          <p:nvPr>
            <p:ph type="sldImg"/>
          </p:nvPr>
        </p:nvSpPr>
        <p:spPr>
          <a:ln/>
        </p:spPr>
      </p:sp>
      <p:sp>
        <p:nvSpPr>
          <p:cNvPr id="126979" name="Notes Placeholder 2"/>
          <p:cNvSpPr>
            <a:spLocks noGrp="1"/>
          </p:cNvSpPr>
          <p:nvPr>
            <p:ph type="body" idx="1"/>
          </p:nvPr>
        </p:nvSpPr>
        <p:spPr>
          <a:noFill/>
        </p:spPr>
        <p:txBody>
          <a:bodyPr/>
          <a:lstStyle/>
          <a:p>
            <a:endParaRPr lang="de-CH" altLang="de-DE" smtClean="0"/>
          </a:p>
        </p:txBody>
      </p:sp>
      <p:sp>
        <p:nvSpPr>
          <p:cNvPr id="126980"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157847D0-81A5-42E1-9115-DA2C0FEAE526}" type="slidenum">
              <a:rPr lang="en-US" altLang="de-DE" sz="1200" smtClean="0"/>
              <a:pPr/>
              <a:t>50</a:t>
            </a:fld>
            <a:endParaRPr lang="en-US" altLang="de-DE" sz="1200" smtClean="0"/>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F425930-5DD4-4318-8539-15F667B56EEF}" type="slidenum">
              <a:rPr lang="en-US" altLang="de-DE" sz="1200" smtClean="0"/>
              <a:pPr/>
              <a:t>51</a:t>
            </a:fld>
            <a:endParaRPr lang="en-US" altLang="de-DE" sz="1200" smtClean="0"/>
          </a:p>
        </p:txBody>
      </p:sp>
      <p:sp>
        <p:nvSpPr>
          <p:cNvPr id="128003" name="Rectangle 2"/>
          <p:cNvSpPr>
            <a:spLocks noGrp="1" noRot="1" noChangeAspect="1" noChangeArrowheads="1" noTextEdit="1"/>
          </p:cNvSpPr>
          <p:nvPr>
            <p:ph type="sldImg"/>
          </p:nvPr>
        </p:nvSpPr>
        <p:spPr>
          <a:ln/>
        </p:spPr>
      </p:sp>
      <p:sp>
        <p:nvSpPr>
          <p:cNvPr id="128004" name="Rectangle 3"/>
          <p:cNvSpPr>
            <a:spLocks noGrp="1" noChangeArrowheads="1"/>
          </p:cNvSpPr>
          <p:nvPr>
            <p:ph type="body" idx="1"/>
          </p:nvPr>
        </p:nvSpPr>
        <p:spPr>
          <a:noFill/>
        </p:spPr>
        <p:txBody>
          <a:bodyPr/>
          <a:lstStyle/>
          <a:p>
            <a:pPr eaLnBrk="1" hangingPunct="1"/>
            <a:r>
              <a:rPr lang="en-US" altLang="de-DE" smtClean="0"/>
              <a:t>Triggers might be needed in some advanced time to allow real hardware to ramp up or get the full field.</a:t>
            </a:r>
          </a:p>
          <a:p>
            <a:pPr eaLnBrk="1" hangingPunct="1"/>
            <a:r>
              <a:rPr lang="en-US" altLang="de-DE" smtClean="0"/>
              <a:t>Especially important timing and synchronisation are for pulsed accelerators like FELs.</a:t>
            </a:r>
          </a:p>
          <a:p>
            <a:pPr eaLnBrk="1" hangingPunct="1"/>
            <a:endParaRPr lang="en-US" altLang="de-DE" smtClean="0"/>
          </a:p>
          <a:p>
            <a:pPr eaLnBrk="1" hangingPunct="1"/>
            <a:r>
              <a:rPr lang="en-US" altLang="de-DE" smtClean="0"/>
              <a:t>The example is taken from the booster synchrotron timing from the Swiss Light Source (PSI).</a:t>
            </a:r>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B144B49B-BA24-4674-877E-AFC12DB67257}" type="slidenum">
              <a:rPr lang="en-US" altLang="de-DE" sz="1200" smtClean="0"/>
              <a:pPr/>
              <a:t>52</a:t>
            </a:fld>
            <a:endParaRPr lang="en-US" altLang="de-DE" sz="1200" smtClean="0"/>
          </a:p>
        </p:txBody>
      </p:sp>
      <p:sp>
        <p:nvSpPr>
          <p:cNvPr id="129027" name="Rectangle 2"/>
          <p:cNvSpPr>
            <a:spLocks noGrp="1" noRot="1" noChangeAspect="1" noChangeArrowheads="1" noTextEdit="1"/>
          </p:cNvSpPr>
          <p:nvPr>
            <p:ph type="sldImg"/>
          </p:nvPr>
        </p:nvSpPr>
        <p:spPr>
          <a:ln/>
        </p:spPr>
      </p:sp>
      <p:sp>
        <p:nvSpPr>
          <p:cNvPr id="129028" name="Rectangle 3"/>
          <p:cNvSpPr>
            <a:spLocks noGrp="1" noChangeArrowheads="1"/>
          </p:cNvSpPr>
          <p:nvPr>
            <p:ph type="body" idx="1"/>
          </p:nvPr>
        </p:nvSpPr>
        <p:spPr>
          <a:noFill/>
        </p:spPr>
        <p:txBody>
          <a:bodyPr/>
          <a:lstStyle/>
          <a:p>
            <a:pPr eaLnBrk="1" hangingPunct="1"/>
            <a:r>
              <a:rPr lang="en-US" altLang="de-DE" dirty="0" smtClean="0"/>
              <a:t>Accuracy of the timing signal can vary from some </a:t>
            </a:r>
            <a:r>
              <a:rPr lang="en-US" altLang="de-DE" dirty="0" err="1" smtClean="0"/>
              <a:t>pico</a:t>
            </a:r>
            <a:r>
              <a:rPr lang="en-US" altLang="de-DE" dirty="0" smtClean="0"/>
              <a:t> seconds down to </a:t>
            </a:r>
            <a:r>
              <a:rPr lang="en-US" altLang="de-DE" dirty="0" err="1" smtClean="0"/>
              <a:t>femto</a:t>
            </a:r>
            <a:r>
              <a:rPr lang="en-US" altLang="de-DE" dirty="0" smtClean="0"/>
              <a:t> seconds – but </a:t>
            </a:r>
            <a:r>
              <a:rPr lang="en-US" altLang="de-DE" dirty="0" err="1" smtClean="0"/>
              <a:t>femto</a:t>
            </a:r>
            <a:r>
              <a:rPr lang="en-US" altLang="de-DE" dirty="0" smtClean="0"/>
              <a:t> seconds are really hard to get: http://accelconf.web.cern.ch/accelconf/ipac2012/papers/weeppb006.pdf</a:t>
            </a:r>
          </a:p>
          <a:p>
            <a:pPr eaLnBrk="1" hangingPunct="1"/>
            <a:endParaRPr lang="en-US" altLang="de-DE" dirty="0" smtClean="0"/>
          </a:p>
          <a:p>
            <a:pPr eaLnBrk="1" hangingPunct="1"/>
            <a:r>
              <a:rPr lang="en-US" altLang="de-DE" dirty="0" smtClean="0"/>
              <a:t>Technology depends on needed accuracy and available budget.</a:t>
            </a:r>
          </a:p>
          <a:p>
            <a:pPr eaLnBrk="1" hangingPunct="1"/>
            <a:endParaRPr lang="en-US" altLang="de-DE" dirty="0" smtClean="0"/>
          </a:p>
          <a:p>
            <a:pPr eaLnBrk="1" hangingPunct="1"/>
            <a:r>
              <a:rPr lang="en-US" altLang="de-DE" dirty="0" smtClean="0"/>
              <a:t>Other solutions exist: https://en.wikipedia.org/wiki/White_Rabbit_Project</a:t>
            </a:r>
          </a:p>
          <a:p>
            <a:pPr marL="0" indent="0" eaLnBrk="1" hangingPunct="1">
              <a:buNone/>
            </a:pPr>
            <a:r>
              <a:rPr lang="en-US" altLang="de-DE" b="1" dirty="0" smtClean="0"/>
              <a:t>White Rabbit </a:t>
            </a:r>
            <a:r>
              <a:rPr lang="en-US" altLang="de-DE" dirty="0" smtClean="0"/>
              <a:t>is the name of a collaborative project including CERN, GSI Helmholtz Centre for Heavy Ion Research and other partners from universities and industry to develop a fully deterministic Ethernet-based network for general purpose data transfer and sub-nanosecond accuracy time transfer. Its initial use was as a timing distribution network for control and data acquisition timing of the accelerator sites at CERN as well as in GSI's Facility for Antiproton and Ion Research (FAIR) project.</a:t>
            </a:r>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050" name="Slide Image Placeholder 1"/>
          <p:cNvSpPr>
            <a:spLocks noGrp="1" noRot="1" noChangeAspect="1" noTextEdit="1"/>
          </p:cNvSpPr>
          <p:nvPr>
            <p:ph type="sldImg"/>
          </p:nvPr>
        </p:nvSpPr>
        <p:spPr>
          <a:ln/>
        </p:spPr>
      </p:sp>
      <p:sp>
        <p:nvSpPr>
          <p:cNvPr id="130051" name="Notes Placeholder 2"/>
          <p:cNvSpPr>
            <a:spLocks noGrp="1"/>
          </p:cNvSpPr>
          <p:nvPr>
            <p:ph type="body" idx="1"/>
          </p:nvPr>
        </p:nvSpPr>
        <p:spPr>
          <a:noFill/>
        </p:spPr>
        <p:txBody>
          <a:bodyPr/>
          <a:lstStyle/>
          <a:p>
            <a:endParaRPr lang="de-CH" altLang="de-DE" smtClean="0"/>
          </a:p>
        </p:txBody>
      </p:sp>
      <p:sp>
        <p:nvSpPr>
          <p:cNvPr id="130052"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B4018F2-20A8-4BC9-BB26-1C9B22D8887E}" type="slidenum">
              <a:rPr lang="en-US" altLang="de-DE" sz="1200" smtClean="0"/>
              <a:pPr/>
              <a:t>53</a:t>
            </a:fld>
            <a:endParaRPr lang="en-US" altLang="de-DE" sz="1200" smtClean="0"/>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1074" name="Slide Image Placeholder 1"/>
          <p:cNvSpPr>
            <a:spLocks noGrp="1" noRot="1" noChangeAspect="1" noTextEdit="1"/>
          </p:cNvSpPr>
          <p:nvPr>
            <p:ph type="sldImg"/>
          </p:nvPr>
        </p:nvSpPr>
        <p:spPr>
          <a:ln/>
        </p:spPr>
      </p:sp>
      <p:sp>
        <p:nvSpPr>
          <p:cNvPr id="131075" name="Notes Placeholder 2"/>
          <p:cNvSpPr>
            <a:spLocks noGrp="1"/>
          </p:cNvSpPr>
          <p:nvPr>
            <p:ph type="body" idx="1"/>
          </p:nvPr>
        </p:nvSpPr>
        <p:spPr>
          <a:noFill/>
        </p:spPr>
        <p:txBody>
          <a:bodyPr/>
          <a:lstStyle/>
          <a:p>
            <a:r>
              <a:rPr lang="de-CH" altLang="de-DE" dirty="0" smtClean="0"/>
              <a:t>See also https://en.wikipedia.org/wiki/PID_controller</a:t>
            </a:r>
          </a:p>
          <a:p>
            <a:r>
              <a:rPr lang="en-US" altLang="de-DE" dirty="0" smtClean="0"/>
              <a:t>A proportional–integral–derivative controller (PID controller or three-term controller) is a control loop mechanism employing feedback that is widely used in industrial control systems and a variety of other applications requiring continuously modulated control. A PID controller continuously calculates an error value e(t) as the difference between a desired </a:t>
            </a:r>
            <a:r>
              <a:rPr lang="en-US" altLang="de-DE" dirty="0" err="1" smtClean="0"/>
              <a:t>setpoint</a:t>
            </a:r>
            <a:r>
              <a:rPr lang="en-US" altLang="de-DE" dirty="0" smtClean="0"/>
              <a:t> (SP) and a measured process variable (PV) and applies a correction based on proportional, integral, and derivative terms (denoted P, I, and D respectively), hence the name. </a:t>
            </a:r>
            <a:endParaRPr lang="de-CH" altLang="de-DE" dirty="0" smtClean="0"/>
          </a:p>
        </p:txBody>
      </p:sp>
      <p:sp>
        <p:nvSpPr>
          <p:cNvPr id="131076"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3E28D03E-7888-42EC-8D04-10CC992511C3}" type="slidenum">
              <a:rPr lang="en-US" altLang="de-DE" sz="1200" smtClean="0"/>
              <a:pPr/>
              <a:t>54</a:t>
            </a:fld>
            <a:endParaRPr lang="en-US" altLang="de-DE" sz="1200" smtClean="0"/>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8" name="Slide Image Placeholder 1"/>
          <p:cNvSpPr>
            <a:spLocks noGrp="1" noRot="1" noChangeAspect="1" noTextEdit="1"/>
          </p:cNvSpPr>
          <p:nvPr>
            <p:ph type="sldImg"/>
          </p:nvPr>
        </p:nvSpPr>
        <p:spPr>
          <a:ln/>
        </p:spPr>
      </p:sp>
      <p:sp>
        <p:nvSpPr>
          <p:cNvPr id="132099" name="Notes Placeholder 2"/>
          <p:cNvSpPr>
            <a:spLocks noGrp="1"/>
          </p:cNvSpPr>
          <p:nvPr>
            <p:ph type="body" idx="1"/>
          </p:nvPr>
        </p:nvSpPr>
        <p:spPr>
          <a:noFill/>
        </p:spPr>
        <p:txBody>
          <a:bodyPr/>
          <a:lstStyle/>
          <a:p>
            <a:r>
              <a:rPr lang="de-CH" altLang="de-DE" dirty="0" smtClean="0"/>
              <a:t>See </a:t>
            </a:r>
            <a:r>
              <a:rPr lang="de-CH" altLang="de-DE" dirty="0" err="1" smtClean="0"/>
              <a:t>for</a:t>
            </a:r>
            <a:r>
              <a:rPr lang="de-CH" altLang="de-DE" dirty="0" smtClean="0"/>
              <a:t> </a:t>
            </a:r>
            <a:r>
              <a:rPr lang="de-CH" altLang="de-DE" dirty="0" err="1" smtClean="0"/>
              <a:t>example</a:t>
            </a:r>
            <a:r>
              <a:rPr lang="de-CH" altLang="de-DE" dirty="0" smtClean="0"/>
              <a:t> https://en.wikipedia.org/wiki/Singular-value_decomposition</a:t>
            </a:r>
          </a:p>
        </p:txBody>
      </p:sp>
      <p:sp>
        <p:nvSpPr>
          <p:cNvPr id="132100"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DCEACCFC-2ECD-42D4-9012-19C501626A7C}" type="slidenum">
              <a:rPr lang="en-US" altLang="de-DE" sz="1200" smtClean="0"/>
              <a:pPr/>
              <a:t>55</a:t>
            </a:fld>
            <a:endParaRPr lang="en-US" altLang="de-DE" sz="1200" smtClean="0"/>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22" name="Slide Image Placeholder 1"/>
          <p:cNvSpPr>
            <a:spLocks noGrp="1" noRot="1" noChangeAspect="1" noTextEdit="1"/>
          </p:cNvSpPr>
          <p:nvPr>
            <p:ph type="sldImg"/>
          </p:nvPr>
        </p:nvSpPr>
        <p:spPr>
          <a:ln/>
        </p:spPr>
      </p:sp>
      <p:sp>
        <p:nvSpPr>
          <p:cNvPr id="133123" name="Notes Placeholder 2"/>
          <p:cNvSpPr>
            <a:spLocks noGrp="1"/>
          </p:cNvSpPr>
          <p:nvPr>
            <p:ph type="body" idx="1"/>
          </p:nvPr>
        </p:nvSpPr>
        <p:spPr>
          <a:noFill/>
        </p:spPr>
        <p:txBody>
          <a:bodyPr/>
          <a:lstStyle/>
          <a:p>
            <a:endParaRPr lang="de-CH" altLang="de-DE" smtClean="0"/>
          </a:p>
        </p:txBody>
      </p:sp>
      <p:sp>
        <p:nvSpPr>
          <p:cNvPr id="133124"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D9BCA3A2-5214-48AD-84A0-88B46EB3A8BB}" type="slidenum">
              <a:rPr lang="en-US" altLang="de-DE" sz="1200" smtClean="0"/>
              <a:pPr/>
              <a:t>56</a:t>
            </a:fld>
            <a:endParaRPr lang="en-US" altLang="de-DE" sz="1200" smtClean="0"/>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517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7AC7138-095E-4FB0-BFC0-5702DBED0FDB}" type="slidenum">
              <a:rPr lang="en-US" altLang="de-DE" sz="1200" smtClean="0"/>
              <a:pPr/>
              <a:t>57</a:t>
            </a:fld>
            <a:endParaRPr lang="en-US" altLang="de-DE" sz="1200" smtClean="0"/>
          </a:p>
        </p:txBody>
      </p:sp>
      <p:sp>
        <p:nvSpPr>
          <p:cNvPr id="135171" name="Rectangle 2"/>
          <p:cNvSpPr>
            <a:spLocks noGrp="1" noRot="1" noChangeAspect="1" noChangeArrowheads="1" noTextEdit="1"/>
          </p:cNvSpPr>
          <p:nvPr>
            <p:ph type="sldImg"/>
          </p:nvPr>
        </p:nvSpPr>
        <p:spPr>
          <a:ln/>
        </p:spPr>
      </p:sp>
      <p:sp>
        <p:nvSpPr>
          <p:cNvPr id="135172" name="Rectangle 3"/>
          <p:cNvSpPr>
            <a:spLocks noGrp="1" noChangeArrowheads="1"/>
          </p:cNvSpPr>
          <p:nvPr>
            <p:ph type="body" idx="1"/>
          </p:nvPr>
        </p:nvSpPr>
        <p:spPr>
          <a:noFill/>
        </p:spPr>
        <p:txBody>
          <a:bodyPr/>
          <a:lstStyle/>
          <a:p>
            <a:pPr eaLnBrk="1" hangingPunct="1"/>
            <a:r>
              <a:rPr lang="en-US" altLang="de-DE" smtClean="0"/>
              <a:t>All interlock and safety systems need to be hard wired and not involve software (if possible).</a:t>
            </a:r>
          </a:p>
          <a:p>
            <a:pPr eaLnBrk="1" hangingPunct="1"/>
            <a:endParaRPr lang="en-US" altLang="de-DE" smtClean="0"/>
          </a:p>
          <a:p>
            <a:pPr eaLnBrk="1" hangingPunct="1"/>
            <a:r>
              <a:rPr lang="en-US" altLang="de-DE" smtClean="0"/>
              <a:t>Training of the operators need to include alarm handling. As often several alarms occure at the same time (or at the same time as far as a human can see) this can be complicated. For running machines, alarm handling is one of the two main tasks of the operators (the other is setting up and tuning of different machine modes).</a:t>
            </a:r>
          </a:p>
          <a:p>
            <a:pPr eaLnBrk="1" hangingPunct="1"/>
            <a:endParaRPr lang="en-US" altLang="de-DE" smtClean="0"/>
          </a:p>
          <a:p>
            <a:pPr eaLnBrk="1" hangingPunct="1"/>
            <a:r>
              <a:rPr lang="en-US" altLang="de-DE" smtClean="0"/>
              <a:t>The example vacuum pressures are taken from the Swiss Light Source. </a:t>
            </a:r>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99A1D70-06CF-46BB-8086-5F8812BE9C05}" type="slidenum">
              <a:rPr lang="en-US" altLang="de-DE" sz="1200" smtClean="0"/>
              <a:pPr/>
              <a:t>58</a:t>
            </a:fld>
            <a:endParaRPr lang="en-US" altLang="de-DE" sz="1200" smtClean="0"/>
          </a:p>
        </p:txBody>
      </p:sp>
      <p:sp>
        <p:nvSpPr>
          <p:cNvPr id="134147" name="Rectangle 2"/>
          <p:cNvSpPr>
            <a:spLocks noGrp="1" noRot="1" noChangeAspect="1" noChangeArrowheads="1" noTextEdit="1"/>
          </p:cNvSpPr>
          <p:nvPr>
            <p:ph type="sldImg"/>
          </p:nvPr>
        </p:nvSpPr>
        <p:spPr>
          <a:ln/>
        </p:spPr>
      </p:sp>
      <p:sp>
        <p:nvSpPr>
          <p:cNvPr id="134148"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19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EBA47752-018B-4674-AD12-A3F169D609C9}" type="slidenum">
              <a:rPr lang="en-US" altLang="de-DE" sz="1200" smtClean="0"/>
              <a:pPr/>
              <a:t>59</a:t>
            </a:fld>
            <a:endParaRPr lang="en-US" altLang="de-DE" sz="1200" smtClean="0"/>
          </a:p>
        </p:txBody>
      </p:sp>
      <p:sp>
        <p:nvSpPr>
          <p:cNvPr id="136195" name="Rectangle 2"/>
          <p:cNvSpPr>
            <a:spLocks noGrp="1" noRot="1" noChangeAspect="1" noChangeArrowheads="1" noTextEdit="1"/>
          </p:cNvSpPr>
          <p:nvPr>
            <p:ph type="sldImg"/>
          </p:nvPr>
        </p:nvSpPr>
        <p:spPr>
          <a:ln/>
        </p:spPr>
      </p:sp>
      <p:sp>
        <p:nvSpPr>
          <p:cNvPr id="136196"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8AA8D3D7-C1B8-4BFC-8311-92E2CAD33350}" type="slidenum">
              <a:rPr lang="en-US" altLang="de-DE" sz="1200" smtClean="0"/>
              <a:pPr/>
              <a:t>6</a:t>
            </a:fld>
            <a:endParaRPr lang="en-US" altLang="de-DE" sz="1200" smtClean="0"/>
          </a:p>
        </p:txBody>
      </p:sp>
      <p:sp>
        <p:nvSpPr>
          <p:cNvPr id="81923" name="Rectangle 2"/>
          <p:cNvSpPr>
            <a:spLocks noGrp="1" noRot="1" noChangeAspect="1" noChangeArrowheads="1" noTextEdit="1"/>
          </p:cNvSpPr>
          <p:nvPr>
            <p:ph type="sldImg"/>
          </p:nvPr>
        </p:nvSpPr>
        <p:spPr>
          <a:ln/>
        </p:spPr>
      </p:sp>
      <p:sp>
        <p:nvSpPr>
          <p:cNvPr id="81924" name="Rectangle 3"/>
          <p:cNvSpPr>
            <a:spLocks noGrp="1" noChangeArrowheads="1"/>
          </p:cNvSpPr>
          <p:nvPr>
            <p:ph type="body" idx="1"/>
          </p:nvPr>
        </p:nvSpPr>
        <p:spPr>
          <a:noFill/>
        </p:spPr>
        <p:txBody>
          <a:bodyPr/>
          <a:lstStyle/>
          <a:p>
            <a:pPr eaLnBrk="1" hangingPunct="1"/>
            <a:r>
              <a:rPr lang="en-US" altLang="de-DE" b="1" dirty="0" smtClean="0"/>
              <a:t>What does an Accelerator Control System actually control?</a:t>
            </a:r>
          </a:p>
          <a:p>
            <a:pPr eaLnBrk="1" hangingPunct="1"/>
            <a:endParaRPr lang="en-US" altLang="de-DE" b="1" dirty="0" smtClean="0"/>
          </a:p>
          <a:p>
            <a:pPr eaLnBrk="1" hangingPunct="1"/>
            <a:r>
              <a:rPr lang="en-US" altLang="de-DE" dirty="0" smtClean="0"/>
              <a:t>For example the number of components needed to run an accelerator:</a:t>
            </a:r>
          </a:p>
          <a:p>
            <a:pPr eaLnBrk="1" hangingPunct="1"/>
            <a:r>
              <a:rPr lang="en-US" altLang="de-DE" dirty="0" smtClean="0"/>
              <a:t>Swiss Light Source (SLS at PSI) Accelerator components to control:</a:t>
            </a:r>
          </a:p>
          <a:p>
            <a:pPr lvl="1" eaLnBrk="1" hangingPunct="1"/>
            <a:r>
              <a:rPr lang="en-US" altLang="de-DE" dirty="0" smtClean="0"/>
              <a:t>ca. 200 computers</a:t>
            </a:r>
          </a:p>
          <a:p>
            <a:pPr lvl="1" eaLnBrk="1" hangingPunct="1"/>
            <a:r>
              <a:rPr lang="en-US" altLang="de-DE" dirty="0" smtClean="0"/>
              <a:t>ca. 600 magnets (+power supplies)</a:t>
            </a:r>
          </a:p>
          <a:p>
            <a:pPr lvl="1" eaLnBrk="1" hangingPunct="1"/>
            <a:r>
              <a:rPr lang="en-US" altLang="de-DE" dirty="0" smtClean="0"/>
              <a:t>300 vacuum pumps</a:t>
            </a:r>
          </a:p>
          <a:p>
            <a:pPr lvl="1" eaLnBrk="1" hangingPunct="1"/>
            <a:r>
              <a:rPr lang="en-US" altLang="de-DE" dirty="0" smtClean="0"/>
              <a:t>9 cavity structures</a:t>
            </a:r>
          </a:p>
          <a:p>
            <a:pPr lvl="1" eaLnBrk="1" hangingPunct="1"/>
            <a:r>
              <a:rPr lang="en-US" altLang="de-DE" dirty="0" smtClean="0"/>
              <a:t>ca. 150 beam position monitors</a:t>
            </a:r>
          </a:p>
          <a:p>
            <a:pPr eaLnBrk="1" hangingPunct="1"/>
            <a:r>
              <a:rPr lang="en-US" altLang="de-DE" dirty="0" smtClean="0"/>
              <a:t>21 beamlines (together)</a:t>
            </a:r>
          </a:p>
          <a:p>
            <a:pPr lvl="1" eaLnBrk="1" hangingPunct="1"/>
            <a:r>
              <a:rPr lang="en-US" altLang="de-DE" dirty="0" smtClean="0"/>
              <a:t>ca. 300 computers</a:t>
            </a:r>
          </a:p>
          <a:p>
            <a:pPr lvl="1" eaLnBrk="1" hangingPunct="1"/>
            <a:r>
              <a:rPr lang="en-US" altLang="de-DE" dirty="0" smtClean="0"/>
              <a:t>10 </a:t>
            </a:r>
            <a:r>
              <a:rPr lang="en-US" altLang="de-DE" dirty="0" err="1" smtClean="0"/>
              <a:t>undulator</a:t>
            </a:r>
            <a:r>
              <a:rPr lang="en-US" altLang="de-DE" dirty="0" smtClean="0"/>
              <a:t> magnets</a:t>
            </a:r>
          </a:p>
          <a:p>
            <a:pPr lvl="1" eaLnBrk="1" hangingPunct="1"/>
            <a:r>
              <a:rPr lang="en-US" altLang="de-DE" dirty="0" smtClean="0"/>
              <a:t>more than 1200 motors</a:t>
            </a:r>
          </a:p>
          <a:p>
            <a:pPr eaLnBrk="1" hangingPunct="1"/>
            <a:r>
              <a:rPr lang="en-US" altLang="de-DE" dirty="0" smtClean="0"/>
              <a:t>Distances between components (</a:t>
            </a:r>
            <a:r>
              <a:rPr lang="en-US" altLang="de-DE" dirty="0" err="1" smtClean="0"/>
              <a:t>stroage</a:t>
            </a:r>
            <a:r>
              <a:rPr lang="en-US" altLang="de-DE" dirty="0" smtClean="0"/>
              <a:t> ring with 130 m diameter): 50 km power cable and more than 500 km signal cable</a:t>
            </a:r>
          </a:p>
          <a:p>
            <a:pPr eaLnBrk="1" hangingPunct="1"/>
            <a:endParaRPr lang="en-US" altLang="de-DE" dirty="0" smtClean="0"/>
          </a:p>
          <a:p>
            <a:pPr eaLnBrk="1" hangingPunct="1"/>
            <a:endParaRPr lang="en-US" altLang="de-DE" dirty="0" smtClean="0"/>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7218" name="Slide Image Placeholder 1"/>
          <p:cNvSpPr>
            <a:spLocks noGrp="1" noRot="1" noChangeAspect="1" noTextEdit="1"/>
          </p:cNvSpPr>
          <p:nvPr>
            <p:ph type="sldImg"/>
          </p:nvPr>
        </p:nvSpPr>
        <p:spPr>
          <a:ln/>
        </p:spPr>
      </p:sp>
      <p:sp>
        <p:nvSpPr>
          <p:cNvPr id="137219" name="Notes Placeholder 2"/>
          <p:cNvSpPr>
            <a:spLocks noGrp="1"/>
          </p:cNvSpPr>
          <p:nvPr>
            <p:ph type="body" idx="1"/>
          </p:nvPr>
        </p:nvSpPr>
        <p:spPr>
          <a:noFill/>
        </p:spPr>
        <p:txBody>
          <a:bodyPr/>
          <a:lstStyle/>
          <a:p>
            <a:endParaRPr lang="de-CH" altLang="de-DE" smtClean="0"/>
          </a:p>
        </p:txBody>
      </p:sp>
      <p:sp>
        <p:nvSpPr>
          <p:cNvPr id="137220"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68646BF6-C457-4BA2-9C80-4358F0650E9F}" type="slidenum">
              <a:rPr lang="en-US" altLang="de-DE" sz="1200" smtClean="0"/>
              <a:pPr/>
              <a:t>60</a:t>
            </a:fld>
            <a:endParaRPr lang="en-US" altLang="de-DE" sz="1200" smtClean="0"/>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24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85CF5DE-AA82-42E2-B47A-288781030BC5}" type="slidenum">
              <a:rPr lang="en-US" altLang="de-DE" sz="1200" smtClean="0"/>
              <a:pPr/>
              <a:t>61</a:t>
            </a:fld>
            <a:endParaRPr lang="en-US" altLang="de-DE" sz="1200" smtClean="0"/>
          </a:p>
        </p:txBody>
      </p:sp>
      <p:sp>
        <p:nvSpPr>
          <p:cNvPr id="138243" name="Rectangle 2"/>
          <p:cNvSpPr>
            <a:spLocks noGrp="1" noRot="1" noChangeAspect="1" noChangeArrowheads="1" noTextEdit="1"/>
          </p:cNvSpPr>
          <p:nvPr>
            <p:ph type="sldImg"/>
          </p:nvPr>
        </p:nvSpPr>
        <p:spPr>
          <a:ln/>
        </p:spPr>
      </p:sp>
      <p:sp>
        <p:nvSpPr>
          <p:cNvPr id="138244" name="Rectangle 3"/>
          <p:cNvSpPr>
            <a:spLocks noGrp="1" noChangeArrowheads="1"/>
          </p:cNvSpPr>
          <p:nvPr>
            <p:ph type="body" idx="1"/>
          </p:nvPr>
        </p:nvSpPr>
        <p:spPr>
          <a:noFill/>
        </p:spPr>
        <p:txBody>
          <a:bodyPr/>
          <a:lstStyle/>
          <a:p>
            <a:pPr eaLnBrk="1" hangingPunct="1"/>
            <a:r>
              <a:rPr lang="de-DE" altLang="de-DE" dirty="0" err="1" smtClean="0"/>
              <a:t>For</a:t>
            </a:r>
            <a:r>
              <a:rPr lang="de-DE" altLang="de-DE" dirty="0" smtClean="0"/>
              <a:t> </a:t>
            </a:r>
            <a:r>
              <a:rPr lang="de-DE" altLang="de-DE" dirty="0" err="1" smtClean="0"/>
              <a:t>basic</a:t>
            </a:r>
            <a:r>
              <a:rPr lang="de-DE" altLang="de-DE" dirty="0" smtClean="0"/>
              <a:t> </a:t>
            </a:r>
            <a:r>
              <a:rPr lang="de-DE" altLang="de-DE" dirty="0" err="1" smtClean="0"/>
              <a:t>funcionality</a:t>
            </a:r>
            <a:r>
              <a:rPr lang="de-DE" altLang="de-DE" dirty="0" smtClean="0"/>
              <a:t> </a:t>
            </a:r>
            <a:r>
              <a:rPr lang="de-DE" altLang="de-DE" dirty="0" err="1" smtClean="0"/>
              <a:t>see</a:t>
            </a:r>
            <a:r>
              <a:rPr lang="de-DE" altLang="de-DE" dirty="0" smtClean="0"/>
              <a:t> https://en.wikipedia.org/wiki/Hybrid_pixel_detector</a:t>
            </a:r>
          </a:p>
          <a:p>
            <a:pPr eaLnBrk="1" hangingPunct="1"/>
            <a:endParaRPr lang="de-DE" altLang="de-DE" dirty="0" smtClean="0"/>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26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95CBC791-5B96-4B82-B97C-094F13F9FD2F}" type="slidenum">
              <a:rPr lang="en-US" altLang="de-DE" sz="1200" smtClean="0"/>
              <a:pPr/>
              <a:t>62</a:t>
            </a:fld>
            <a:endParaRPr lang="en-US" altLang="de-DE" sz="1200" smtClean="0"/>
          </a:p>
        </p:txBody>
      </p:sp>
      <p:sp>
        <p:nvSpPr>
          <p:cNvPr id="139267" name="Rectangle 2"/>
          <p:cNvSpPr>
            <a:spLocks noGrp="1" noRot="1" noChangeAspect="1" noChangeArrowheads="1" noTextEdit="1"/>
          </p:cNvSpPr>
          <p:nvPr>
            <p:ph type="sldImg"/>
          </p:nvPr>
        </p:nvSpPr>
        <p:spPr>
          <a:ln/>
        </p:spPr>
      </p:sp>
      <p:sp>
        <p:nvSpPr>
          <p:cNvPr id="139268" name="Rectangle 3"/>
          <p:cNvSpPr>
            <a:spLocks noGrp="1" noChangeArrowheads="1"/>
          </p:cNvSpPr>
          <p:nvPr>
            <p:ph type="body" idx="1"/>
          </p:nvPr>
        </p:nvSpPr>
        <p:spPr>
          <a:noFill/>
        </p:spPr>
        <p:txBody>
          <a:bodyPr/>
          <a:lstStyle/>
          <a:p>
            <a:pPr eaLnBrk="1" hangingPunct="1"/>
            <a:r>
              <a:rPr lang="de-DE" altLang="de-DE" dirty="0" smtClean="0"/>
              <a:t>See also https://wlcg.web.cern.ch/ </a:t>
            </a:r>
            <a:r>
              <a:rPr lang="de-DE" altLang="de-DE" dirty="0" err="1" smtClean="0"/>
              <a:t>for</a:t>
            </a:r>
            <a:r>
              <a:rPr lang="de-DE" altLang="de-DE" dirty="0" smtClean="0"/>
              <a:t> Worldwide LHC Computing </a:t>
            </a:r>
            <a:r>
              <a:rPr lang="de-DE" altLang="de-DE" dirty="0" err="1" smtClean="0"/>
              <a:t>Grid</a:t>
            </a:r>
            <a:r>
              <a:rPr lang="de-DE" altLang="de-DE" dirty="0" smtClean="0"/>
              <a:t/>
            </a:r>
            <a:br>
              <a:rPr lang="de-DE" altLang="de-DE" dirty="0" smtClean="0"/>
            </a:br>
            <a:r>
              <a:rPr lang="en-US" dirty="0" smtClean="0"/>
              <a:t>The Worldwide LHC Computing Grid project is a global collaboration of around 170 computing centers in more than 40 countries, linking up national and international grid infrastructures.</a:t>
            </a:r>
            <a:endParaRPr lang="de-DE" altLang="de-DE" dirty="0" smtClean="0"/>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29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40C246E3-5651-4C83-A7CB-FC5BF195EBAA}" type="slidenum">
              <a:rPr lang="en-US" altLang="de-DE" sz="1200" smtClean="0"/>
              <a:pPr/>
              <a:t>63</a:t>
            </a:fld>
            <a:endParaRPr lang="en-US" altLang="de-DE" sz="1200" smtClean="0"/>
          </a:p>
        </p:txBody>
      </p:sp>
      <p:sp>
        <p:nvSpPr>
          <p:cNvPr id="140291" name="Rectangle 2"/>
          <p:cNvSpPr>
            <a:spLocks noGrp="1" noRot="1" noChangeAspect="1" noChangeArrowheads="1" noTextEdit="1"/>
          </p:cNvSpPr>
          <p:nvPr>
            <p:ph type="sldImg"/>
          </p:nvPr>
        </p:nvSpPr>
        <p:spPr>
          <a:ln/>
        </p:spPr>
      </p:sp>
      <p:sp>
        <p:nvSpPr>
          <p:cNvPr id="140292"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1314" name="Slide Image Placeholder 1"/>
          <p:cNvSpPr>
            <a:spLocks noGrp="1" noRot="1" noChangeAspect="1" noTextEdit="1"/>
          </p:cNvSpPr>
          <p:nvPr>
            <p:ph type="sldImg"/>
          </p:nvPr>
        </p:nvSpPr>
        <p:spPr>
          <a:ln/>
        </p:spPr>
      </p:sp>
      <p:sp>
        <p:nvSpPr>
          <p:cNvPr id="141315" name="Notes Placeholder 2"/>
          <p:cNvSpPr>
            <a:spLocks noGrp="1"/>
          </p:cNvSpPr>
          <p:nvPr>
            <p:ph type="body" idx="1"/>
          </p:nvPr>
        </p:nvSpPr>
        <p:spPr>
          <a:noFill/>
        </p:spPr>
        <p:txBody>
          <a:bodyPr/>
          <a:lstStyle/>
          <a:p>
            <a:endParaRPr lang="de-CH" altLang="de-DE" smtClean="0"/>
          </a:p>
        </p:txBody>
      </p:sp>
      <p:sp>
        <p:nvSpPr>
          <p:cNvPr id="141316"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70999022-F5CC-49EE-8DBC-3EE643C4B814}" type="slidenum">
              <a:rPr lang="en-US" altLang="de-DE" sz="1200" smtClean="0"/>
              <a:pPr/>
              <a:t>64</a:t>
            </a:fld>
            <a:endParaRPr lang="en-US" altLang="de-DE" sz="1200" smtClean="0"/>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01722B3F-CC3B-4EDD-9B5B-2801171E0D09}" type="slidenum">
              <a:rPr lang="en-US" altLang="de-DE" sz="1200" smtClean="0"/>
              <a:pPr/>
              <a:t>65</a:t>
            </a:fld>
            <a:endParaRPr lang="en-US" altLang="de-DE" sz="1200" smtClean="0"/>
          </a:p>
        </p:txBody>
      </p:sp>
      <p:sp>
        <p:nvSpPr>
          <p:cNvPr id="142339" name="Rectangle 2"/>
          <p:cNvSpPr>
            <a:spLocks noGrp="1" noRot="1" noChangeAspect="1" noChangeArrowheads="1" noTextEdit="1"/>
          </p:cNvSpPr>
          <p:nvPr>
            <p:ph type="sldImg"/>
          </p:nvPr>
        </p:nvSpPr>
        <p:spPr>
          <a:ln/>
        </p:spPr>
      </p:sp>
      <p:sp>
        <p:nvSpPr>
          <p:cNvPr id="142340" name="Rectangle 3"/>
          <p:cNvSpPr>
            <a:spLocks noGrp="1" noChangeArrowheads="1"/>
          </p:cNvSpPr>
          <p:nvPr>
            <p:ph type="body" idx="1"/>
          </p:nvPr>
        </p:nvSpPr>
        <p:spPr>
          <a:noFill/>
        </p:spPr>
        <p:txBody>
          <a:bodyPr/>
          <a:lstStyle/>
          <a:p>
            <a:pPr eaLnBrk="1" hangingPunct="1"/>
            <a:r>
              <a:rPr lang="en-US" altLang="de-DE" smtClean="0"/>
              <a:t>In most cases the setup of the database framework (i.g. installation of the database) is consideret an IT task. The creation, composition, and fill up with data might be considered a controls task (or even a task for beam dynamics physicists).</a:t>
            </a:r>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62" name="Slide Image Placeholder 1"/>
          <p:cNvSpPr>
            <a:spLocks noGrp="1" noRot="1" noChangeAspect="1" noTextEdit="1"/>
          </p:cNvSpPr>
          <p:nvPr>
            <p:ph type="sldImg"/>
          </p:nvPr>
        </p:nvSpPr>
        <p:spPr>
          <a:ln/>
        </p:spPr>
      </p:sp>
      <p:sp>
        <p:nvSpPr>
          <p:cNvPr id="143363" name="Notes Placeholder 2"/>
          <p:cNvSpPr>
            <a:spLocks noGrp="1"/>
          </p:cNvSpPr>
          <p:nvPr>
            <p:ph type="body" idx="1"/>
          </p:nvPr>
        </p:nvSpPr>
        <p:spPr>
          <a:noFill/>
        </p:spPr>
        <p:txBody>
          <a:bodyPr/>
          <a:lstStyle/>
          <a:p>
            <a:endParaRPr lang="de-CH" altLang="de-DE" smtClean="0"/>
          </a:p>
        </p:txBody>
      </p:sp>
      <p:sp>
        <p:nvSpPr>
          <p:cNvPr id="143364"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E1CE2624-1B7E-48D4-85BA-2C3E3E4A8656}" type="slidenum">
              <a:rPr lang="en-US" altLang="de-DE" sz="1200" smtClean="0"/>
              <a:pPr/>
              <a:t>66</a:t>
            </a:fld>
            <a:endParaRPr lang="en-US" altLang="de-DE" sz="1200" smtClean="0"/>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DBE07B6-8451-4FC3-8245-EB1A700D196F}" type="slidenum">
              <a:rPr lang="en-US" altLang="de-DE" sz="1200" smtClean="0"/>
              <a:pPr/>
              <a:t>67</a:t>
            </a:fld>
            <a:endParaRPr lang="en-US" altLang="de-DE" sz="1200" smtClean="0"/>
          </a:p>
        </p:txBody>
      </p:sp>
      <p:sp>
        <p:nvSpPr>
          <p:cNvPr id="144387" name="Rectangle 2"/>
          <p:cNvSpPr>
            <a:spLocks noGrp="1" noRot="1" noChangeAspect="1" noChangeArrowheads="1" noTextEdit="1"/>
          </p:cNvSpPr>
          <p:nvPr>
            <p:ph type="sldImg"/>
          </p:nvPr>
        </p:nvSpPr>
        <p:spPr>
          <a:ln/>
        </p:spPr>
      </p:sp>
      <p:sp>
        <p:nvSpPr>
          <p:cNvPr id="144388" name="Rectangle 3"/>
          <p:cNvSpPr>
            <a:spLocks noGrp="1" noChangeArrowheads="1"/>
          </p:cNvSpPr>
          <p:nvPr>
            <p:ph type="body" idx="1"/>
          </p:nvPr>
        </p:nvSpPr>
        <p:spPr>
          <a:noFill/>
        </p:spPr>
        <p:txBody>
          <a:bodyPr/>
          <a:lstStyle/>
          <a:p>
            <a:pPr eaLnBrk="1" hangingPunct="1"/>
            <a:r>
              <a:rPr lang="en-US" altLang="de-DE" smtClean="0"/>
              <a:t>IT = Information Technology (includes Computers but also Telephone, Mobile …)</a:t>
            </a:r>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BA245C7-FEAB-4AB3-AC67-6C42D72D3AC0}" type="slidenum">
              <a:rPr lang="en-US" altLang="de-DE" sz="1200" smtClean="0"/>
              <a:pPr/>
              <a:t>68</a:t>
            </a:fld>
            <a:endParaRPr lang="en-US" altLang="de-DE" sz="1200" smtClean="0"/>
          </a:p>
        </p:txBody>
      </p:sp>
      <p:sp>
        <p:nvSpPr>
          <p:cNvPr id="145411" name="Rectangle 2"/>
          <p:cNvSpPr>
            <a:spLocks noGrp="1" noRot="1" noChangeAspect="1" noChangeArrowheads="1" noTextEdit="1"/>
          </p:cNvSpPr>
          <p:nvPr>
            <p:ph type="sldImg"/>
          </p:nvPr>
        </p:nvSpPr>
        <p:spPr>
          <a:ln/>
        </p:spPr>
      </p:sp>
      <p:sp>
        <p:nvSpPr>
          <p:cNvPr id="145412" name="Rectangle 3"/>
          <p:cNvSpPr>
            <a:spLocks noGrp="1" noChangeArrowheads="1"/>
          </p:cNvSpPr>
          <p:nvPr>
            <p:ph type="body" idx="1"/>
          </p:nvPr>
        </p:nvSpPr>
        <p:spPr>
          <a:noFill/>
        </p:spPr>
        <p:txBody>
          <a:bodyPr/>
          <a:lstStyle/>
          <a:p>
            <a:pPr lvl="1" eaLnBrk="1" hangingPunct="1"/>
            <a:endParaRPr lang="en-US" altLang="de-DE" smtClean="0"/>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20E5EAA0-6019-467C-8E3E-D208D4DB146C}" type="slidenum">
              <a:rPr lang="en-US" altLang="de-DE" sz="1200" smtClean="0"/>
              <a:pPr/>
              <a:t>69</a:t>
            </a:fld>
            <a:endParaRPr lang="en-US" altLang="de-DE" sz="1200" smtClean="0"/>
          </a:p>
        </p:txBody>
      </p:sp>
      <p:sp>
        <p:nvSpPr>
          <p:cNvPr id="146435" name="Rectangle 2"/>
          <p:cNvSpPr>
            <a:spLocks noGrp="1" noRot="1" noChangeAspect="1" noChangeArrowheads="1" noTextEdit="1"/>
          </p:cNvSpPr>
          <p:nvPr>
            <p:ph type="sldImg"/>
          </p:nvPr>
        </p:nvSpPr>
        <p:spPr>
          <a:ln/>
        </p:spPr>
      </p:sp>
      <p:sp>
        <p:nvSpPr>
          <p:cNvPr id="146436" name="Rectangle 3"/>
          <p:cNvSpPr>
            <a:spLocks noGrp="1" noChangeArrowheads="1"/>
          </p:cNvSpPr>
          <p:nvPr>
            <p:ph type="body" idx="1"/>
          </p:nvPr>
        </p:nvSpPr>
        <p:spPr>
          <a:noFill/>
        </p:spPr>
        <p:txBody>
          <a:bodyPr/>
          <a:lstStyle/>
          <a:p>
            <a:pPr eaLnBrk="1" hangingPunct="1"/>
            <a:r>
              <a:rPr lang="en-US" altLang="de-DE" smtClean="0"/>
              <a:t>It is not considered science but needs a lot knowledge about science (physics and computer science, sometimes politics) </a:t>
            </a:r>
          </a:p>
          <a:p>
            <a:pPr eaLnBrk="1" hangingPunct="1"/>
            <a:endParaRPr lang="en-US" altLang="de-DE"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C0FBA0A3-5574-4B1E-8EA0-27982D44CD96}" type="slidenum">
              <a:rPr lang="en-US" altLang="de-DE" sz="1200" smtClean="0"/>
              <a:pPr/>
              <a:t>7</a:t>
            </a:fld>
            <a:endParaRPr lang="en-US" altLang="de-DE" sz="1200" smtClean="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p:spPr>
        <p:txBody>
          <a:bodyPr/>
          <a:lstStyle/>
          <a:p>
            <a:pPr eaLnBrk="1" hangingPunct="1"/>
            <a:r>
              <a:rPr lang="en-US" altLang="de-DE" b="1" smtClean="0"/>
              <a:t>For what do you need an Accelerator Control System (continued)?</a:t>
            </a:r>
          </a:p>
          <a:p>
            <a:pPr eaLnBrk="1" hangingPunct="1"/>
            <a:endParaRPr lang="en-US" altLang="de-DE" smtClean="0"/>
          </a:p>
          <a:p>
            <a:pPr eaLnBrk="1" hangingPunct="1"/>
            <a:r>
              <a:rPr lang="en-US" altLang="de-DE" smtClean="0"/>
              <a:t>Some examples of applications and programs needed to run an accelerator:</a:t>
            </a:r>
          </a:p>
          <a:p>
            <a:pPr eaLnBrk="1" hangingPunct="1">
              <a:buFontTx/>
              <a:buChar char="-"/>
            </a:pPr>
            <a:r>
              <a:rPr lang="en-US" altLang="de-DE" smtClean="0"/>
              <a:t>Device Control Panels</a:t>
            </a:r>
          </a:p>
          <a:p>
            <a:pPr eaLnBrk="1" hangingPunct="1">
              <a:buFontTx/>
              <a:buChar char="-"/>
            </a:pPr>
            <a:r>
              <a:rPr lang="en-US" altLang="de-DE" smtClean="0"/>
              <a:t>Feedback Systems (e.g. orbit feedback, filling pattern feedback)</a:t>
            </a:r>
          </a:p>
          <a:p>
            <a:pPr eaLnBrk="1" hangingPunct="1">
              <a:buFontTx/>
              <a:buChar char="-"/>
            </a:pPr>
            <a:r>
              <a:rPr lang="en-US" altLang="de-DE" smtClean="0"/>
              <a:t>Archiving and Data Acquisition Systems (Storage)</a:t>
            </a:r>
          </a:p>
          <a:p>
            <a:pPr eaLnBrk="1" hangingPunct="1">
              <a:buFontTx/>
              <a:buChar char="-"/>
            </a:pPr>
            <a:r>
              <a:rPr lang="en-US" altLang="de-DE" smtClean="0"/>
              <a:t>Scan tools for experiments and measurements</a:t>
            </a:r>
          </a:p>
          <a:p>
            <a:pPr eaLnBrk="1" hangingPunct="1">
              <a:buFontTx/>
              <a:buChar char="-"/>
            </a:pPr>
            <a:r>
              <a:rPr lang="en-US" altLang="de-DE" smtClean="0"/>
              <a:t>Conditioning tools for RF components</a:t>
            </a:r>
          </a:p>
          <a:p>
            <a:pPr eaLnBrk="1" hangingPunct="1">
              <a:buFontTx/>
              <a:buChar char="-"/>
            </a:pPr>
            <a:r>
              <a:rPr lang="en-US" altLang="de-DE" smtClean="0"/>
              <a:t>Simulations and comparisons with real accelerator</a:t>
            </a:r>
          </a:p>
          <a:p>
            <a:pPr eaLnBrk="1" hangingPunct="1">
              <a:buFontTx/>
              <a:buChar char="-"/>
            </a:pPr>
            <a:r>
              <a:rPr lang="en-US" altLang="de-DE" smtClean="0"/>
              <a:t>Alarm handling and machine protection</a:t>
            </a:r>
          </a:p>
          <a:p>
            <a:pPr eaLnBrk="1" hangingPunct="1">
              <a:buFontTx/>
              <a:buChar char="-"/>
            </a:pPr>
            <a:endParaRPr lang="en-US" altLang="de-DE" smtClean="0"/>
          </a:p>
          <a:p>
            <a:pPr eaLnBrk="1" hangingPunct="1"/>
            <a:endParaRPr lang="en-US" altLang="de-DE" smtClean="0"/>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FAC7124F-387C-4D5F-A1B4-6B258AD2194C}" type="slidenum">
              <a:rPr lang="en-US" altLang="de-DE" sz="1200" smtClean="0"/>
              <a:pPr/>
              <a:t>70</a:t>
            </a:fld>
            <a:endParaRPr lang="en-US" altLang="de-DE" sz="1200" smtClean="0"/>
          </a:p>
        </p:txBody>
      </p:sp>
      <p:sp>
        <p:nvSpPr>
          <p:cNvPr id="147459" name="Rectangle 2"/>
          <p:cNvSpPr>
            <a:spLocks noGrp="1" noRot="1" noChangeAspect="1" noChangeArrowheads="1" noTextEdit="1"/>
          </p:cNvSpPr>
          <p:nvPr>
            <p:ph type="sldImg"/>
          </p:nvPr>
        </p:nvSpPr>
        <p:spPr>
          <a:ln/>
        </p:spPr>
      </p:sp>
      <p:sp>
        <p:nvSpPr>
          <p:cNvPr id="147460"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8482"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0E48A711-C2B9-4647-97E0-DF12E7800730}" type="slidenum">
              <a:rPr lang="en-US" altLang="de-DE" sz="1200" smtClean="0"/>
              <a:pPr/>
              <a:t>71</a:t>
            </a:fld>
            <a:endParaRPr lang="en-US" altLang="de-DE" sz="1200" smtClean="0"/>
          </a:p>
        </p:txBody>
      </p:sp>
      <p:sp>
        <p:nvSpPr>
          <p:cNvPr id="148483" name="Rectangle 2"/>
          <p:cNvSpPr>
            <a:spLocks noGrp="1" noRot="1" noChangeAspect="1" noChangeArrowheads="1" noTextEdit="1"/>
          </p:cNvSpPr>
          <p:nvPr>
            <p:ph type="sldImg"/>
          </p:nvPr>
        </p:nvSpPr>
        <p:spPr>
          <a:ln/>
        </p:spPr>
      </p:sp>
      <p:sp>
        <p:nvSpPr>
          <p:cNvPr id="148484" name="Rectangle 3"/>
          <p:cNvSpPr>
            <a:spLocks noGrp="1" noChangeArrowheads="1"/>
          </p:cNvSpPr>
          <p:nvPr>
            <p:ph type="body" idx="1"/>
          </p:nvPr>
        </p:nvSpPr>
        <p:spPr>
          <a:noFill/>
        </p:spPr>
        <p:txBody>
          <a:bodyPr/>
          <a:lstStyle/>
          <a:p>
            <a:pPr eaLnBrk="1" hangingPunct="1"/>
            <a:endParaRPr lang="de-DE" altLang="de-DE" smtClean="0"/>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CH"/>
          </a:p>
        </p:txBody>
      </p:sp>
      <p:sp>
        <p:nvSpPr>
          <p:cNvPr id="4" name="Foliennummernplatzhalter 3"/>
          <p:cNvSpPr>
            <a:spLocks noGrp="1"/>
          </p:cNvSpPr>
          <p:nvPr>
            <p:ph type="sldNum" sz="quarter" idx="10"/>
          </p:nvPr>
        </p:nvSpPr>
        <p:spPr/>
        <p:txBody>
          <a:bodyPr/>
          <a:lstStyle/>
          <a:p>
            <a:pPr>
              <a:defRPr/>
            </a:pPr>
            <a:fld id="{EC696245-F065-0B47-B74E-D5003861FD61}" type="slidenum">
              <a:rPr lang="de-DE" smtClean="0"/>
              <a:pPr>
                <a:defRPr/>
              </a:pPr>
              <a:t>72</a:t>
            </a:fld>
            <a:endParaRPr lang="de-DE" dirty="0"/>
          </a:p>
        </p:txBody>
      </p:sp>
    </p:spTree>
    <p:extLst>
      <p:ext uri="{BB962C8B-B14F-4D97-AF65-F5344CB8AC3E}">
        <p14:creationId xmlns:p14="http://schemas.microsoft.com/office/powerpoint/2010/main" val="50498464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7"/>
          <p:cNvSpPr>
            <a:spLocks noGrp="1" noChangeArrowheads="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1E4DCA5C-826D-42DE-8B07-3AD8DA0E24FD}" type="slidenum">
              <a:rPr lang="en-US" altLang="de-DE" sz="1200" smtClean="0"/>
              <a:pPr/>
              <a:t>8</a:t>
            </a:fld>
            <a:endParaRPr lang="en-US" altLang="de-DE" sz="1200" smtClean="0"/>
          </a:p>
        </p:txBody>
      </p:sp>
      <p:sp>
        <p:nvSpPr>
          <p:cNvPr id="83971" name="Rectangle 2"/>
          <p:cNvSpPr>
            <a:spLocks noGrp="1" noRot="1" noChangeAspect="1" noChangeArrowheads="1" noTextEdit="1"/>
          </p:cNvSpPr>
          <p:nvPr>
            <p:ph type="sldImg"/>
          </p:nvPr>
        </p:nvSpPr>
        <p:spPr>
          <a:ln/>
        </p:spPr>
      </p:sp>
      <p:sp>
        <p:nvSpPr>
          <p:cNvPr id="83972" name="Rectangle 3"/>
          <p:cNvSpPr>
            <a:spLocks noGrp="1" noChangeArrowheads="1"/>
          </p:cNvSpPr>
          <p:nvPr>
            <p:ph type="body" idx="1"/>
          </p:nvPr>
        </p:nvSpPr>
        <p:spPr>
          <a:noFill/>
        </p:spPr>
        <p:txBody>
          <a:bodyPr/>
          <a:lstStyle/>
          <a:p>
            <a:pPr eaLnBrk="1" hangingPunct="1"/>
            <a:r>
              <a:rPr lang="en-US" altLang="de-DE" smtClean="0"/>
              <a:t>The Accelerator Control System connects the Operator in the control room with the accelerator hardware. The control room might not be near the accelerator:</a:t>
            </a:r>
          </a:p>
          <a:p>
            <a:pPr eaLnBrk="1" hangingPunct="1">
              <a:buFontTx/>
              <a:buChar char="-"/>
            </a:pPr>
            <a:r>
              <a:rPr lang="en-US" altLang="de-DE" smtClean="0"/>
              <a:t>SLS is 200m away from PSI main control room</a:t>
            </a:r>
          </a:p>
          <a:p>
            <a:pPr eaLnBrk="1" hangingPunct="1">
              <a:buFontTx/>
              <a:buChar char="-"/>
            </a:pPr>
            <a:r>
              <a:rPr lang="en-US" altLang="de-DE" smtClean="0"/>
              <a:t>For SwissFEL the control room will be a kilometer away</a:t>
            </a:r>
          </a:p>
          <a:p>
            <a:pPr eaLnBrk="1" hangingPunct="1">
              <a:buFontTx/>
              <a:buChar char="-"/>
            </a:pPr>
            <a:r>
              <a:rPr lang="en-US" altLang="de-DE" smtClean="0"/>
              <a:t>Some experiments are controlled remote from all over the world</a:t>
            </a:r>
          </a:p>
          <a:p>
            <a:pPr eaLnBrk="1" hangingPunct="1">
              <a:buFontTx/>
              <a:buChar char="-"/>
            </a:pPr>
            <a:endParaRPr lang="en-US" altLang="de-DE"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p:cNvSpPr>
            <a:spLocks noGrp="1" noRot="1" noChangeAspect="1" noTextEdit="1"/>
          </p:cNvSpPr>
          <p:nvPr>
            <p:ph type="sldImg"/>
          </p:nvPr>
        </p:nvSpPr>
        <p:spPr>
          <a:ln/>
        </p:spPr>
      </p:sp>
      <p:sp>
        <p:nvSpPr>
          <p:cNvPr id="84995" name="Notes Placeholder 2"/>
          <p:cNvSpPr>
            <a:spLocks noGrp="1"/>
          </p:cNvSpPr>
          <p:nvPr>
            <p:ph type="body" idx="1"/>
          </p:nvPr>
        </p:nvSpPr>
        <p:spPr>
          <a:noFill/>
        </p:spPr>
        <p:txBody>
          <a:bodyPr/>
          <a:lstStyle/>
          <a:p>
            <a:endParaRPr lang="de-CH" altLang="de-DE" dirty="0" smtClean="0"/>
          </a:p>
        </p:txBody>
      </p:sp>
      <p:sp>
        <p:nvSpPr>
          <p:cNvPr id="84996" name="Slide Number Placeholder 3"/>
          <p:cNvSpPr>
            <a:spLocks noGrp="1"/>
          </p:cNvSpPr>
          <p:nvPr>
            <p:ph type="sldNum" sz="quarter" idx="5"/>
          </p:nvPr>
        </p:nvSpPr>
        <p:spPr>
          <a:noFill/>
        </p:spPr>
        <p:txBody>
          <a:bodyPr/>
          <a:lstStyle>
            <a:lvl1pPr defTabSz="947738">
              <a:defRPr sz="2400">
                <a:solidFill>
                  <a:schemeClr val="tx1"/>
                </a:solidFill>
                <a:latin typeface="Arial" charset="0"/>
                <a:ea typeface="ヒラギノ角ゴ Pro W3" charset="-128"/>
              </a:defRPr>
            </a:lvl1pPr>
            <a:lvl2pPr marL="742950" indent="-285750" defTabSz="947738">
              <a:defRPr sz="2400">
                <a:solidFill>
                  <a:schemeClr val="tx1"/>
                </a:solidFill>
                <a:latin typeface="Arial" charset="0"/>
                <a:ea typeface="ヒラギノ角ゴ Pro W3" charset="-128"/>
              </a:defRPr>
            </a:lvl2pPr>
            <a:lvl3pPr marL="1143000" indent="-228600" defTabSz="947738">
              <a:defRPr sz="2400">
                <a:solidFill>
                  <a:schemeClr val="tx1"/>
                </a:solidFill>
                <a:latin typeface="Arial" charset="0"/>
                <a:ea typeface="ヒラギノ角ゴ Pro W3" charset="-128"/>
              </a:defRPr>
            </a:lvl3pPr>
            <a:lvl4pPr marL="1600200" indent="-228600" defTabSz="947738">
              <a:defRPr sz="2400">
                <a:solidFill>
                  <a:schemeClr val="tx1"/>
                </a:solidFill>
                <a:latin typeface="Arial" charset="0"/>
                <a:ea typeface="ヒラギノ角ゴ Pro W3" charset="-128"/>
              </a:defRPr>
            </a:lvl4pPr>
            <a:lvl5pPr marL="2057400" indent="-228600" defTabSz="947738">
              <a:defRPr sz="2400">
                <a:solidFill>
                  <a:schemeClr val="tx1"/>
                </a:solidFill>
                <a:latin typeface="Arial" charset="0"/>
                <a:ea typeface="ヒラギノ角ゴ Pro W3" charset="-128"/>
              </a:defRPr>
            </a:lvl5pPr>
            <a:lvl6pPr marL="25146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defTabSz="947738"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fld id="{CFAB7682-91E5-4F64-A6CA-A7EF30FAF752}" type="slidenum">
              <a:rPr lang="en-US" altLang="de-DE" sz="1200" smtClean="0"/>
              <a:pPr/>
              <a:t>9</a:t>
            </a:fld>
            <a:endParaRPr lang="en-US" altLang="de-DE" sz="1200" smtClean="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folie">
    <p:spTree>
      <p:nvGrpSpPr>
        <p:cNvPr id="1" name=""/>
        <p:cNvGrpSpPr/>
        <p:nvPr/>
      </p:nvGrpSpPr>
      <p:grpSpPr>
        <a:xfrm>
          <a:off x="0" y="0"/>
          <a:ext cx="0" cy="0"/>
          <a:chOff x="0" y="0"/>
          <a:chExt cx="0" cy="0"/>
        </a:xfrm>
      </p:grpSpPr>
      <p:pic>
        <p:nvPicPr>
          <p:cNvPr id="10" name="Picture 2" descr="U:\20160506_PSI_Luftbild_0292.jpg"/>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2642401" y="282698"/>
            <a:ext cx="5674015" cy="3361902"/>
          </a:xfrm>
          <a:prstGeom prst="rect">
            <a:avLst/>
          </a:prstGeom>
          <a:noFill/>
          <a:extLst>
            <a:ext uri="{909E8E84-426E-40DD-AFC4-6F175D3DCCD1}">
              <a14:hiddenFill xmlns:a14="http://schemas.microsoft.com/office/drawing/2010/main">
                <a:solidFill>
                  <a:srgbClr val="FFFFFF"/>
                </a:solidFill>
              </a14:hiddenFill>
            </a:ext>
          </a:extLst>
        </p:spPr>
      </p:pic>
      <p:sp>
        <p:nvSpPr>
          <p:cNvPr id="1027" name="Rectangle 8"/>
          <p:cNvSpPr>
            <a:spLocks noGrp="1" noChangeArrowheads="1"/>
          </p:cNvSpPr>
          <p:nvPr>
            <p:ph type="title"/>
          </p:nvPr>
        </p:nvSpPr>
        <p:spPr>
          <a:xfrm>
            <a:off x="814387" y="4572000"/>
            <a:ext cx="7969249" cy="1388939"/>
          </a:xfrm>
        </p:spPr>
        <p:txBody>
          <a:bodyPr/>
          <a:lstStyle>
            <a:lvl1pPr>
              <a:defRPr sz="3000">
                <a:solidFill>
                  <a:srgbClr val="686868"/>
                </a:solidFill>
                <a:latin typeface="Georgia" charset="0"/>
                <a:ea typeface="ヒラギノ角ゴ Pro W3" charset="0"/>
              </a:defRPr>
            </a:lvl1pPr>
          </a:lstStyle>
          <a:p>
            <a:pPr lvl="0"/>
            <a:r>
              <a:rPr lang="en-US" noProof="0" smtClean="0"/>
              <a:t>Click to edit Master title style</a:t>
            </a:r>
            <a:endParaRPr lang="en-GB" noProof="0" dirty="0"/>
          </a:p>
        </p:txBody>
      </p:sp>
      <p:sp>
        <p:nvSpPr>
          <p:cNvPr id="69649" name="Rectangle 17"/>
          <p:cNvSpPr>
            <a:spLocks noGrp="1" noChangeArrowheads="1"/>
          </p:cNvSpPr>
          <p:nvPr>
            <p:ph type="subTitle" sz="quarter" idx="1"/>
          </p:nvPr>
        </p:nvSpPr>
        <p:spPr bwMode="auto">
          <a:xfrm>
            <a:off x="814388" y="4140000"/>
            <a:ext cx="7969249" cy="36452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lvl1pPr marL="0" indent="0">
              <a:buNone/>
              <a:defRPr sz="1800" b="1">
                <a:solidFill>
                  <a:srgbClr val="969696"/>
                </a:solidFill>
                <a:ea typeface="ヒラギノ角ゴ Pro W3" charset="0"/>
              </a:defRPr>
            </a:lvl1pPr>
          </a:lstStyle>
          <a:p>
            <a:pPr lvl="0"/>
            <a:r>
              <a:rPr lang="en-US" noProof="0" smtClean="0"/>
              <a:t>Click to edit Master subtitle style</a:t>
            </a:r>
            <a:endParaRPr lang="en-GB" noProof="0" dirty="0"/>
          </a:p>
        </p:txBody>
      </p:sp>
      <p:sp>
        <p:nvSpPr>
          <p:cNvPr id="9" name="Rechteck 8"/>
          <p:cNvSpPr/>
          <p:nvPr userDrawn="1"/>
        </p:nvSpPr>
        <p:spPr bwMode="auto">
          <a:xfrm>
            <a:off x="-2" y="282698"/>
            <a:ext cx="25344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pic>
        <p:nvPicPr>
          <p:cNvPr id="12" name="Bild 2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30263" y="548680"/>
            <a:ext cx="1219200" cy="434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Rechteck 1"/>
          <p:cNvSpPr>
            <a:spLocks noChangeArrowheads="1"/>
          </p:cNvSpPr>
          <p:nvPr userDrawn="1"/>
        </p:nvSpPr>
        <p:spPr bwMode="auto">
          <a:xfrm>
            <a:off x="5292080" y="3412620"/>
            <a:ext cx="3024336" cy="232404"/>
          </a:xfrm>
          <a:prstGeom prst="rect">
            <a:avLst/>
          </a:prstGeom>
          <a:solidFill>
            <a:schemeClr val="bg1">
              <a:alpha val="74117"/>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nchor="ctr" anchorCtr="0"/>
          <a:lstStyle/>
          <a:p>
            <a:pPr algn="ctr">
              <a:spcBef>
                <a:spcPct val="0"/>
              </a:spcBef>
            </a:pPr>
            <a:r>
              <a:rPr lang="de-CH" sz="1100" b="1" i="0" kern="0" spc="30" dirty="0" smtClean="0">
                <a:solidFill>
                  <a:srgbClr val="505150"/>
                </a:solidFill>
                <a:latin typeface="+mn-lt"/>
                <a:cs typeface="Arial" charset="0"/>
              </a:rPr>
              <a:t>WIR SCHAFFEN WISSEN – HEUTE FÜR MORGEN</a:t>
            </a:r>
            <a:endParaRPr lang="de-CH" sz="1100" b="1" i="0" kern="0" spc="30" dirty="0">
              <a:solidFill>
                <a:srgbClr val="505150"/>
              </a:solidFill>
              <a:latin typeface="+mn-lt"/>
              <a:cs typeface="Arial" charset="0"/>
            </a:endParaRPr>
          </a:p>
        </p:txBody>
      </p:sp>
      <p:sp>
        <p:nvSpPr>
          <p:cNvPr id="14" name="Rechteck 13"/>
          <p:cNvSpPr/>
          <p:nvPr userDrawn="1"/>
        </p:nvSpPr>
        <p:spPr bwMode="auto">
          <a:xfrm>
            <a:off x="8424000" y="282698"/>
            <a:ext cx="720000" cy="3362326"/>
          </a:xfrm>
          <a:prstGeom prst="rect">
            <a:avLst/>
          </a:prstGeom>
          <a:solidFill>
            <a:srgbClr val="E5E5E5"/>
          </a:solidFill>
          <a:ln w="9525" cap="flat" cmpd="sng" algn="ctr">
            <a:noFill/>
            <a:prstDash val="solid"/>
            <a:round/>
            <a:headEnd type="none" w="med" len="med"/>
            <a:tailEnd type="none" w="med" len="med"/>
          </a:ln>
          <a:effectLst/>
        </p:spPr>
        <p:txBody>
          <a:bodyPr/>
          <a:lstStyle/>
          <a:p>
            <a:pPr>
              <a:spcBef>
                <a:spcPct val="0"/>
              </a:spcBef>
              <a:defRPr/>
            </a:pPr>
            <a:endParaRPr lang="de-DE" sz="2400" dirty="0">
              <a:ln>
                <a:solidFill>
                  <a:srgbClr val="FFFFFF"/>
                </a:solidFill>
              </a:ln>
              <a:latin typeface="Times" charset="0"/>
            </a:endParaRPr>
          </a:p>
        </p:txBody>
      </p:sp>
      <p:sp>
        <p:nvSpPr>
          <p:cNvPr id="15" name="Rechteck 15"/>
          <p:cNvSpPr>
            <a:spLocks noChangeArrowheads="1"/>
          </p:cNvSpPr>
          <p:nvPr userDrawn="1"/>
        </p:nvSpPr>
        <p:spPr bwMode="auto">
          <a:xfrm>
            <a:off x="828000" y="6138863"/>
            <a:ext cx="720725" cy="719137"/>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333668075"/>
      </p:ext>
    </p:extLst>
  </p:cSld>
  <p:clrMapOvr>
    <a:masterClrMapping/>
  </p:clrMapOvr>
  <p:transition spd="med"/>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76375" y="115888"/>
            <a:ext cx="7508875" cy="509587"/>
          </a:xfrm>
        </p:spPr>
        <p:txBody>
          <a:bodyPr/>
          <a:lstStyle/>
          <a:p>
            <a:r>
              <a:rPr lang="en-US" smtClean="0"/>
              <a:t>Click to edit Master title style</a:t>
            </a:r>
            <a:endParaRPr lang="de-CH"/>
          </a:p>
        </p:txBody>
      </p:sp>
      <p:sp>
        <p:nvSpPr>
          <p:cNvPr id="3" name="Text Placeholder 2"/>
          <p:cNvSpPr>
            <a:spLocks noGrp="1"/>
          </p:cNvSpPr>
          <p:nvPr>
            <p:ph type="body" sz="half" idx="1"/>
          </p:nvPr>
        </p:nvSpPr>
        <p:spPr>
          <a:xfrm>
            <a:off x="250825" y="765175"/>
            <a:ext cx="4279900" cy="5832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Content Placeholder 3"/>
          <p:cNvSpPr>
            <a:spLocks noGrp="1"/>
          </p:cNvSpPr>
          <p:nvPr>
            <p:ph sz="half" idx="2"/>
          </p:nvPr>
        </p:nvSpPr>
        <p:spPr>
          <a:xfrm>
            <a:off x="4683125" y="765175"/>
            <a:ext cx="4281488" cy="58324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5" name="Foliennummernplatzhalter 4"/>
          <p:cNvSpPr>
            <a:spLocks noGrp="1"/>
          </p:cNvSpPr>
          <p:nvPr>
            <p:ph type="sldNum" sz="quarter" idx="12"/>
          </p:nvPr>
        </p:nvSpPr>
        <p:spPr>
          <a:xfrm>
            <a:off x="8206312" y="6661150"/>
            <a:ext cx="575742" cy="196850"/>
          </a:xfrm>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4370050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Foliennummernplatzhalter 4"/>
          <p:cNvSpPr>
            <a:spLocks noGrp="1"/>
          </p:cNvSpPr>
          <p:nvPr>
            <p:ph type="sldNum" sz="quarter" idx="12"/>
          </p:nvPr>
        </p:nvSpPr>
        <p:spPr>
          <a:xfrm>
            <a:off x="8206312" y="6661150"/>
            <a:ext cx="575742" cy="196850"/>
          </a:xfrm>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1201342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und Inhalt">
    <p:spTree>
      <p:nvGrpSpPr>
        <p:cNvPr id="1" name=""/>
        <p:cNvGrpSpPr/>
        <p:nvPr/>
      </p:nvGrpSpPr>
      <p:grpSpPr>
        <a:xfrm>
          <a:off x="0" y="0"/>
          <a:ext cx="0" cy="0"/>
          <a:chOff x="0" y="0"/>
          <a:chExt cx="0" cy="0"/>
        </a:xfrm>
      </p:grpSpPr>
      <p:sp>
        <p:nvSpPr>
          <p:cNvPr id="8" name="Inhaltsplatzhalter 7"/>
          <p:cNvSpPr>
            <a:spLocks noGrp="1"/>
          </p:cNvSpPr>
          <p:nvPr>
            <p:ph sz="quarter" idx="13" hasCustomPrompt="1"/>
          </p:nvPr>
        </p:nvSpPr>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kumimoji="0" lang="en-GB"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
        <p:nvSpPr>
          <p:cNvPr id="10" name="Titel 9"/>
          <p:cNvSpPr>
            <a:spLocks noGrp="1"/>
          </p:cNvSpPr>
          <p:nvPr>
            <p:ph type="title"/>
          </p:nvPr>
        </p:nvSpPr>
        <p:spPr/>
        <p:txBody>
          <a:body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2131681881"/>
      </p:ext>
    </p:extLst>
  </p:cSld>
  <p:clrMapOvr>
    <a:masterClrMapping/>
  </p:clrMapOvr>
  <p:transition spd="med"/>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und Inhalt (grau)">
    <p:spTree>
      <p:nvGrpSpPr>
        <p:cNvPr id="1" name=""/>
        <p:cNvGrpSpPr/>
        <p:nvPr/>
      </p:nvGrpSpPr>
      <p:grpSpPr>
        <a:xfrm>
          <a:off x="0" y="0"/>
          <a:ext cx="0" cy="0"/>
          <a:chOff x="0" y="0"/>
          <a:chExt cx="0" cy="0"/>
        </a:xfrm>
      </p:grpSpPr>
      <p:sp>
        <p:nvSpPr>
          <p:cNvPr id="2" name="Rechteck 1"/>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0" name="Titel 9"/>
          <p:cNvSpPr>
            <a:spLocks noGrp="1"/>
          </p:cNvSpPr>
          <p:nvPr>
            <p:ph type="title"/>
          </p:nvPr>
        </p:nvSpPr>
        <p:spPr/>
        <p:txBody>
          <a:bodyPr/>
          <a:lstStyle>
            <a:lvl1pPr>
              <a:defRPr spc="0" baseline="0"/>
            </a:lvl1pPr>
          </a:lstStyle>
          <a:p>
            <a:r>
              <a:rPr lang="en-US" noProof="0" smtClean="0"/>
              <a:t>Click to edit Master title style</a:t>
            </a:r>
            <a:endParaRPr lang="en-GB" noProof="0" dirty="0"/>
          </a:p>
        </p:txBody>
      </p:sp>
      <p:sp>
        <p:nvSpPr>
          <p:cNvPr id="14" name="Foliennummernplatzhalter 13"/>
          <p:cNvSpPr>
            <a:spLocks noGrp="1"/>
          </p:cNvSpPr>
          <p:nvPr>
            <p:ph type="sldNum" sz="quarter" idx="16"/>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9" name="Inhaltsplatzhalter 7"/>
          <p:cNvSpPr>
            <a:spLocks noGrp="1"/>
          </p:cNvSpPr>
          <p:nvPr>
            <p:ph sz="quarter" idx="13" hasCustomPrompt="1"/>
          </p:nvPr>
        </p:nvSpPr>
        <p:spPr>
          <a:xfrm>
            <a:off x="934839" y="1484782"/>
            <a:ext cx="7885633" cy="4608514"/>
          </a:xfrm>
        </p:spPr>
        <p:txBody>
          <a:bodyPr/>
          <a:lstStyle>
            <a:lvl1pPr marL="177800" marR="0" indent="-177800" algn="l" defTabSz="914400" rtl="0" eaLnBrk="1" fontAlgn="auto" latinLnBrk="0" hangingPunct="1">
              <a:lnSpc>
                <a:spcPct val="110000"/>
              </a:lnSpc>
              <a:spcBef>
                <a:spcPts val="0"/>
              </a:spcBef>
              <a:spcAft>
                <a:spcPts val="0"/>
              </a:spcAft>
              <a:buClr>
                <a:schemeClr val="tx1"/>
              </a:buClr>
              <a:buSzPct val="100000"/>
              <a:buFont typeface="Arial" panose="020B0604020202020204" pitchFamily="34" charset="0"/>
              <a:buChar char="•"/>
              <a:tabLst/>
              <a:defRPr>
                <a:latin typeface="+mn-lt"/>
              </a:defRPr>
            </a:lvl1pPr>
            <a:lvl2pPr marL="35560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2pPr>
            <a:lvl3pPr marL="539750" marR="0" indent="-18415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3pPr>
            <a:lvl4pPr marL="7175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4pPr>
            <a:lvl5pPr marL="895350" marR="0" indent="-177800" algn="l" defTabSz="914400" rtl="0" eaLnBrk="1" fontAlgn="auto" latinLnBrk="0" hangingPunct="1">
              <a:lnSpc>
                <a:spcPct val="110000"/>
              </a:lnSpc>
              <a:spcBef>
                <a:spcPts val="0"/>
              </a:spcBef>
              <a:spcAft>
                <a:spcPts val="0"/>
              </a:spcAft>
              <a:buClr>
                <a:schemeClr val="tx1"/>
              </a:buClr>
              <a:buSzPct val="100000"/>
              <a:buFont typeface="Symbol" panose="05050102010706020507" pitchFamily="18" charset="2"/>
              <a:buChar char="-"/>
              <a:tabLst/>
              <a:defRPr>
                <a:latin typeface="+mn-lt"/>
              </a:defRPr>
            </a:lvl5pPr>
            <a:lvl6pPr marL="1074738" indent="-179388">
              <a:lnSpc>
                <a:spcPct val="110000"/>
              </a:lnSpc>
              <a:buClr>
                <a:schemeClr val="tx1"/>
              </a:buClr>
              <a:buFont typeface="Symbol" panose="05050102010706020507" pitchFamily="18" charset="2"/>
              <a:buChar char="-"/>
              <a:defRPr sz="1600"/>
            </a:lvl6pPr>
            <a:lvl7pPr marL="1257300" indent="-182563">
              <a:lnSpc>
                <a:spcPct val="110000"/>
              </a:lnSpc>
              <a:buFont typeface="Symbol" panose="05050102010706020507" pitchFamily="18" charset="2"/>
              <a:buChar char="-"/>
              <a:defRPr sz="1600"/>
            </a:lvl7pPr>
            <a:lvl8pPr marL="1436688" indent="-179388">
              <a:lnSpc>
                <a:spcPct val="110000"/>
              </a:lnSpc>
              <a:buFont typeface="Symbol" panose="05050102010706020507" pitchFamily="18" charset="2"/>
              <a:buChar char="-"/>
              <a:defRPr sz="1600"/>
            </a:lvl8pPr>
            <a:lvl9pPr marL="1614488" indent="-177800">
              <a:lnSpc>
                <a:spcPct val="110000"/>
              </a:lnSpc>
              <a:buFont typeface="Symbol" panose="05050102010706020507" pitchFamily="18" charset="2"/>
              <a:buChar char="-"/>
              <a:defRPr sz="1600"/>
            </a:lvl9pPr>
          </a:lstStyle>
          <a:p>
            <a:pPr lvl="0"/>
            <a:r>
              <a:rPr lang="de-CH" dirty="0" smtClean="0"/>
              <a:t>Mastertextformat bearbeiten</a:t>
            </a:r>
          </a:p>
          <a:p>
            <a:pPr lvl="1"/>
            <a:r>
              <a:rPr lang="de-CH" dirty="0" smtClean="0"/>
              <a:t>Zweite Ebene</a:t>
            </a:r>
          </a:p>
          <a:p>
            <a:pPr lvl="2"/>
            <a:r>
              <a:rPr lang="de-CH" dirty="0" smtClean="0"/>
              <a:t>Dritte Ebene</a:t>
            </a:r>
          </a:p>
          <a:p>
            <a:pPr lvl="3"/>
            <a:r>
              <a:rPr lang="de-CH" dirty="0" smtClean="0"/>
              <a:t>Vierte Ebene</a:t>
            </a:r>
          </a:p>
          <a:p>
            <a:pPr lvl="4"/>
            <a:r>
              <a:rPr lang="de-CH" dirty="0" smtClean="0"/>
              <a:t>Fünfte Ebene</a:t>
            </a:r>
          </a:p>
          <a:p>
            <a:pPr lvl="5"/>
            <a:r>
              <a:rPr lang="de-CH" dirty="0" smtClean="0"/>
              <a:t>Sechste Ebene</a:t>
            </a:r>
          </a:p>
          <a:p>
            <a:pPr lvl="6"/>
            <a:r>
              <a:rPr lang="de-CH" dirty="0" smtClean="0"/>
              <a:t>Siebte Ebene</a:t>
            </a:r>
          </a:p>
          <a:p>
            <a:pPr lvl="7"/>
            <a:r>
              <a:rPr lang="de-CH" dirty="0" smtClean="0"/>
              <a:t>Achte Ebene</a:t>
            </a:r>
          </a:p>
          <a:p>
            <a:pPr lvl="8"/>
            <a:r>
              <a:rPr lang="de-CH" dirty="0" smtClean="0"/>
              <a:t>Neunte Ebene</a:t>
            </a:r>
            <a:endParaRPr kumimoji="0" lang="de-CH" sz="1800" b="0" i="0" u="none" strike="noStrike" kern="1200" cap="none" spc="0" normalizeH="0" baseline="0" noProof="0" dirty="0">
              <a:ln>
                <a:noFill/>
              </a:ln>
              <a:solidFill>
                <a:prstClr val="black">
                  <a:lumMod val="65000"/>
                  <a:lumOff val="35000"/>
                </a:prstClr>
              </a:solidFill>
              <a:effectLst/>
              <a:uLnTx/>
              <a:uFillTx/>
              <a:latin typeface="Rockwell"/>
              <a:ea typeface="+mn-ea"/>
              <a:cs typeface="+mn-cs"/>
            </a:endParaRPr>
          </a:p>
        </p:txBody>
      </p:sp>
    </p:spTree>
    <p:extLst>
      <p:ext uri="{BB962C8B-B14F-4D97-AF65-F5344CB8AC3E}">
        <p14:creationId xmlns:p14="http://schemas.microsoft.com/office/powerpoint/2010/main" val="2878391058"/>
      </p:ext>
    </p:extLst>
  </p:cSld>
  <p:clrMapOvr>
    <a:masterClrMapping/>
  </p:clrMapOvr>
  <p:transition spd="med"/>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und zwei Inhalte">
    <p:spTree>
      <p:nvGrpSpPr>
        <p:cNvPr id="1" name=""/>
        <p:cNvGrpSpPr/>
        <p:nvPr/>
      </p:nvGrpSpPr>
      <p:grpSpPr>
        <a:xfrm>
          <a:off x="0" y="0"/>
          <a:ext cx="0" cy="0"/>
          <a:chOff x="0" y="0"/>
          <a:chExt cx="0" cy="0"/>
        </a:xfrm>
      </p:grpSpPr>
      <p:sp>
        <p:nvSpPr>
          <p:cNvPr id="11" name="Inhaltsplatzhalter 10"/>
          <p:cNvSpPr>
            <a:spLocks noGrp="1"/>
          </p:cNvSpPr>
          <p:nvPr>
            <p:ph sz="quarter" idx="13" hasCustomPrompt="1"/>
          </p:nvPr>
        </p:nvSpPr>
        <p:spPr>
          <a:xfrm>
            <a:off x="1042988" y="1341438"/>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8" name="Inhaltsplatzhalter 10"/>
          <p:cNvSpPr>
            <a:spLocks noGrp="1"/>
          </p:cNvSpPr>
          <p:nvPr>
            <p:ph sz="quarter" idx="18" hasCustomPrompt="1"/>
          </p:nvPr>
        </p:nvSpPr>
        <p:spPr>
          <a:xfrm>
            <a:off x="5003800" y="1337869"/>
            <a:ext cx="3781425" cy="4679950"/>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653103038"/>
      </p:ext>
    </p:extLst>
  </p:cSld>
  <p:clrMapOvr>
    <a:masterClrMapping/>
  </p:clrMapOvr>
  <p:transition spd="med"/>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el und zwei Inhalte (grau)">
    <p:spTree>
      <p:nvGrpSpPr>
        <p:cNvPr id="1" name=""/>
        <p:cNvGrpSpPr/>
        <p:nvPr/>
      </p:nvGrpSpPr>
      <p:grpSpPr>
        <a:xfrm>
          <a:off x="0" y="0"/>
          <a:ext cx="0" cy="0"/>
          <a:chOff x="0" y="0"/>
          <a:chExt cx="0" cy="0"/>
        </a:xfrm>
      </p:grpSpPr>
      <p:sp>
        <p:nvSpPr>
          <p:cNvPr id="10" name="Rechteck 9"/>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
        <p:nvSpPr>
          <p:cNvPr id="15" name="Foliennummernplatzhalter 14"/>
          <p:cNvSpPr>
            <a:spLocks noGrp="1"/>
          </p:cNvSpPr>
          <p:nvPr>
            <p:ph type="sldNum" sz="quarter" idx="17"/>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6" name="Titel 15"/>
          <p:cNvSpPr>
            <a:spLocks noGrp="1"/>
          </p:cNvSpPr>
          <p:nvPr>
            <p:ph type="title"/>
          </p:nvPr>
        </p:nvSpPr>
        <p:spPr/>
        <p:txBody>
          <a:bodyPr/>
          <a:lstStyle/>
          <a:p>
            <a:r>
              <a:rPr lang="en-US" noProof="0" smtClean="0"/>
              <a:t>Click to edit Master title style</a:t>
            </a:r>
            <a:endParaRPr lang="en-GB" noProof="0" dirty="0"/>
          </a:p>
        </p:txBody>
      </p:sp>
      <p:sp>
        <p:nvSpPr>
          <p:cNvPr id="17" name="Inhaltsplatzhalter 10"/>
          <p:cNvSpPr>
            <a:spLocks noGrp="1"/>
          </p:cNvSpPr>
          <p:nvPr>
            <p:ph sz="quarter" idx="18" hasCustomPrompt="1"/>
          </p:nvPr>
        </p:nvSpPr>
        <p:spPr>
          <a:xfrm>
            <a:off x="938416" y="1449803"/>
            <a:ext cx="3781425" cy="4571585"/>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
        <p:nvSpPr>
          <p:cNvPr id="18" name="Inhaltsplatzhalter 10"/>
          <p:cNvSpPr>
            <a:spLocks noGrp="1"/>
          </p:cNvSpPr>
          <p:nvPr>
            <p:ph sz="quarter" idx="19" hasCustomPrompt="1"/>
          </p:nvPr>
        </p:nvSpPr>
        <p:spPr>
          <a:xfrm>
            <a:off x="4899228" y="1446234"/>
            <a:ext cx="3781425" cy="4575154"/>
          </a:xfrm>
        </p:spPr>
        <p:txBody>
          <a:bodyPr/>
          <a:lstStyle>
            <a:lvl1pPr marL="177800" indent="-177800">
              <a:buClr>
                <a:schemeClr val="tx1"/>
              </a:buClr>
              <a:buFont typeface="Arial" panose="020B0604020202020204" pitchFamily="34" charset="0"/>
              <a:buChar char="•"/>
              <a:defRPr/>
            </a:lvl1pPr>
            <a:lvl2pPr marL="355600" indent="-177800">
              <a:buSzPct val="100000"/>
              <a:buFont typeface="Symbol" panose="05050102010706020507" pitchFamily="18" charset="2"/>
              <a:buChar char="-"/>
              <a:defRPr/>
            </a:lvl2pPr>
            <a:lvl3pPr marL="539750" indent="-184150">
              <a:buFont typeface="Symbol" panose="05050102010706020507" pitchFamily="18" charset="2"/>
              <a:buChar char="-"/>
              <a:defRPr/>
            </a:lvl3pPr>
            <a:lvl4pPr marL="717550" indent="-177800">
              <a:buFont typeface="Symbol" panose="05050102010706020507" pitchFamily="18" charset="2"/>
              <a:buChar char="-"/>
              <a:defRPr/>
            </a:lvl4pPr>
            <a:lvl5pPr marL="895350" indent="-177800">
              <a:buFont typeface="Symbol" panose="05050102010706020507" pitchFamily="18" charset="2"/>
              <a:buChar char="-"/>
              <a:defRPr/>
            </a:lvl5pPr>
            <a:lvl6pPr marL="1074738" indent="-179388">
              <a:buFont typeface="Symbol" panose="05050102010706020507" pitchFamily="18" charset="2"/>
              <a:buChar char="-"/>
              <a:defRPr sz="1600"/>
            </a:lvl6pPr>
            <a:lvl7pPr marL="1257300" indent="-182563">
              <a:buFont typeface="Symbol" panose="05050102010706020507" pitchFamily="18" charset="2"/>
              <a:buChar char="-"/>
              <a:defRPr sz="1600"/>
            </a:lvl7pPr>
            <a:lvl8pPr marL="1436688" indent="-179388">
              <a:buFont typeface="Symbol" panose="05050102010706020507" pitchFamily="18" charset="2"/>
              <a:buChar char="-"/>
              <a:defRPr sz="1600"/>
            </a:lvl8pPr>
            <a:lvl9pPr marL="1614488" indent="-177800">
              <a:buFont typeface="Symbol" panose="05050102010706020507" pitchFamily="18" charset="2"/>
              <a:buChar char="-"/>
              <a:defRPr sz="1600"/>
            </a:lvl9p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spTree>
    <p:extLst>
      <p:ext uri="{BB962C8B-B14F-4D97-AF65-F5344CB8AC3E}">
        <p14:creationId xmlns:p14="http://schemas.microsoft.com/office/powerpoint/2010/main" val="963531168"/>
      </p:ext>
    </p:extLst>
  </p:cSld>
  <p:clrMapOvr>
    <a:masterClrMapping/>
  </p:clrMapOvr>
  <p:transition spd="med"/>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681525059"/>
      </p:ext>
    </p:extLst>
  </p:cSld>
  <p:clrMapOvr>
    <a:masterClrMapping/>
  </p:clrMapOvr>
  <p:transition spd="med"/>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Nur Titel (grau)">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noProof="0" smtClean="0"/>
              <a:t>Click to edit Master title style</a:t>
            </a:r>
            <a:endParaRPr lang="en-GB" noProof="0" dirty="0"/>
          </a:p>
        </p:txBody>
      </p:sp>
      <p:sp>
        <p:nvSpPr>
          <p:cNvPr id="5" name="Foliennummernplatzhalter 4"/>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7" name="Rechteck 6"/>
          <p:cNvSpPr/>
          <p:nvPr userDrawn="1"/>
        </p:nvSpPr>
        <p:spPr bwMode="auto">
          <a:xfrm>
            <a:off x="827088" y="1412875"/>
            <a:ext cx="8066087" cy="5184775"/>
          </a:xfrm>
          <a:prstGeom prst="rect">
            <a:avLst/>
          </a:prstGeom>
          <a:solidFill>
            <a:srgbClr val="E5E5E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Times" charset="0"/>
            </a:endParaRPr>
          </a:p>
        </p:txBody>
      </p:sp>
    </p:spTree>
    <p:extLst>
      <p:ext uri="{BB962C8B-B14F-4D97-AF65-F5344CB8AC3E}">
        <p14:creationId xmlns:p14="http://schemas.microsoft.com/office/powerpoint/2010/main" val="3767438787"/>
      </p:ext>
    </p:extLst>
  </p:cSld>
  <p:clrMapOvr>
    <a:masterClrMapping/>
  </p:clrMapOvr>
  <p:transition spd="med"/>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Inhalt auf Bild (hoch)">
    <p:spTree>
      <p:nvGrpSpPr>
        <p:cNvPr id="1" name=""/>
        <p:cNvGrpSpPr/>
        <p:nvPr/>
      </p:nvGrpSpPr>
      <p:grpSpPr>
        <a:xfrm>
          <a:off x="0" y="0"/>
          <a:ext cx="0" cy="0"/>
          <a:chOff x="0" y="0"/>
          <a:chExt cx="0" cy="0"/>
        </a:xfrm>
      </p:grpSpPr>
      <p:pic>
        <p:nvPicPr>
          <p:cNvPr id="9" name="Picture 2" descr="U:\20160506_PSI_Luftbild_0292.jp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27088" y="1019811"/>
            <a:ext cx="8370753" cy="5579107"/>
          </a:xfrm>
          <a:prstGeom prst="rect">
            <a:avLst/>
          </a:prstGeom>
          <a:noFill/>
          <a:extLst>
            <a:ext uri="{909E8E84-426E-40DD-AFC4-6F175D3DCCD1}">
              <a14:hiddenFill xmlns:a14="http://schemas.microsoft.com/office/drawing/2010/main">
                <a:solidFill>
                  <a:srgbClr val="FFFFFF"/>
                </a:solidFill>
              </a14:hiddenFill>
            </a:ext>
          </a:extLst>
        </p:spPr>
      </p:pic>
      <p:sp>
        <p:nvSpPr>
          <p:cNvPr id="10" name="Foliennummernplatzhalter 9"/>
          <p:cNvSpPr>
            <a:spLocks noGrp="1"/>
          </p:cNvSpPr>
          <p:nvPr>
            <p:ph type="sldNum" sz="quarter" idx="12"/>
          </p:nvPr>
        </p:nvSpPr>
        <p:spPr/>
        <p:txBody>
          <a:bodyPr/>
          <a:lstStyle/>
          <a:p>
            <a:pPr algn="r">
              <a:defRPr/>
            </a:pPr>
            <a:r>
              <a:rPr lang="de-DE" dirty="0" smtClean="0"/>
              <a:t>Page </a:t>
            </a:r>
            <a:fld id="{EBC07571-3134-BB4B-B83F-1A9FE18D34F3}" type="slidenum">
              <a:rPr lang="de-DE" smtClean="0"/>
              <a:pPr algn="r">
                <a:defRPr/>
              </a:pPr>
              <a:t>‹#›</a:t>
            </a:fld>
            <a:endParaRPr lang="de-DE" dirty="0"/>
          </a:p>
        </p:txBody>
      </p:sp>
      <p:sp>
        <p:nvSpPr>
          <p:cNvPr id="12" name="Titel 11"/>
          <p:cNvSpPr>
            <a:spLocks noGrp="1"/>
          </p:cNvSpPr>
          <p:nvPr>
            <p:ph type="title"/>
          </p:nvPr>
        </p:nvSpPr>
        <p:spPr/>
        <p:txBody>
          <a:bodyPr/>
          <a:lstStyle/>
          <a:p>
            <a:r>
              <a:rPr lang="en-US" noProof="0" smtClean="0"/>
              <a:t>Click to edit Master title style</a:t>
            </a:r>
            <a:endParaRPr lang="en-GB" noProof="0" dirty="0"/>
          </a:p>
        </p:txBody>
      </p:sp>
      <p:sp>
        <p:nvSpPr>
          <p:cNvPr id="14" name="Textplatzhalter 13"/>
          <p:cNvSpPr>
            <a:spLocks noGrp="1"/>
          </p:cNvSpPr>
          <p:nvPr>
            <p:ph type="body" sz="quarter" idx="13"/>
          </p:nvPr>
        </p:nvSpPr>
        <p:spPr>
          <a:xfrm>
            <a:off x="827088" y="1019810"/>
            <a:ext cx="2289712" cy="5577839"/>
          </a:xfrm>
          <a:solidFill>
            <a:schemeClr val="bg1">
              <a:alpha val="75000"/>
            </a:schemeClr>
          </a:solidFill>
        </p:spPr>
        <p:txBody>
          <a:bodyPr lIns="72000" tIns="360000" rIns="36000" bIns="36000" anchor="t" anchorCtr="0"/>
          <a:lstStyle>
            <a:lvl1pPr marL="177800" indent="-177800">
              <a:lnSpc>
                <a:spcPct val="110000"/>
              </a:lnSpc>
              <a:spcAft>
                <a:spcPts val="0"/>
              </a:spcAft>
              <a:buFont typeface="Arial" panose="020B0604020202020204" pitchFamily="34" charset="0"/>
              <a:buChar char="•"/>
              <a:defRPr sz="1800"/>
            </a:lvl1pPr>
            <a:lvl2pPr>
              <a:lnSpc>
                <a:spcPct val="110000"/>
              </a:lnSpc>
              <a:spcBef>
                <a:spcPts val="0"/>
              </a:spcBef>
              <a:spcAft>
                <a:spcPts val="0"/>
              </a:spcAft>
              <a:defRPr sz="1800"/>
            </a:lvl2pPr>
            <a:lvl3pPr>
              <a:lnSpc>
                <a:spcPct val="110000"/>
              </a:lnSpc>
              <a:spcBef>
                <a:spcPts val="0"/>
              </a:spcBef>
              <a:spcAft>
                <a:spcPts val="0"/>
              </a:spcAft>
              <a:defRPr sz="1800"/>
            </a:lvl3pPr>
            <a:lvl4pPr>
              <a:lnSpc>
                <a:spcPct val="110000"/>
              </a:lnSpc>
              <a:spcBef>
                <a:spcPts val="0"/>
              </a:spcBef>
              <a:spcAft>
                <a:spcPts val="0"/>
              </a:spcAft>
              <a:defRPr sz="1800"/>
            </a:lvl4pPr>
            <a:lvl5pPr>
              <a:lnSpc>
                <a:spcPct val="110000"/>
              </a:lnSpc>
              <a:spcBef>
                <a:spcPts val="0"/>
              </a:spcBef>
              <a:spcAft>
                <a:spcPts val="0"/>
              </a:spcAft>
              <a:defRPr sz="1800"/>
            </a:lvl5p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dirty="0"/>
          </a:p>
        </p:txBody>
      </p:sp>
      <p:pic>
        <p:nvPicPr>
          <p:cNvPr id="13" name="Bild 14" descr="PSI-Logo_narrow_30k.eps"/>
          <p:cNvPicPr>
            <a:picLocks noChangeAspect="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Rechteck 14"/>
          <p:cNvSpPr>
            <a:spLocks noChangeArrowheads="1"/>
          </p:cNvSpPr>
          <p:nvPr userDrawn="1"/>
        </p:nvSpPr>
        <p:spPr bwMode="auto">
          <a:xfrm>
            <a:off x="0" y="1019811"/>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Tree>
    <p:extLst>
      <p:ext uri="{BB962C8B-B14F-4D97-AF65-F5344CB8AC3E}">
        <p14:creationId xmlns:p14="http://schemas.microsoft.com/office/powerpoint/2010/main" val="3668468805"/>
      </p:ext>
    </p:extLst>
  </p:cSld>
  <p:clrMapOvr>
    <a:masterClrMapping/>
  </p:clrMapOvr>
  <p:transition spd="med"/>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e-CH"/>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e-CH"/>
          </a:p>
        </p:txBody>
      </p:sp>
      <p:sp>
        <p:nvSpPr>
          <p:cNvPr id="4" name="Foliennummernplatzhalter 4"/>
          <p:cNvSpPr>
            <a:spLocks noGrp="1"/>
          </p:cNvSpPr>
          <p:nvPr>
            <p:ph type="sldNum" sz="quarter" idx="12"/>
          </p:nvPr>
        </p:nvSpPr>
        <p:spPr>
          <a:xfrm>
            <a:off x="8206312" y="6661150"/>
            <a:ext cx="575742" cy="196850"/>
          </a:xfrm>
        </p:spPr>
        <p:txBody>
          <a:bodyPr/>
          <a:lstStyle/>
          <a:p>
            <a:pPr algn="r">
              <a:defRPr/>
            </a:pPr>
            <a:r>
              <a:rPr lang="de-DE" dirty="0" smtClean="0"/>
              <a:t>Page </a:t>
            </a:r>
            <a:fld id="{EBC07571-3134-BB4B-B83F-1A9FE18D34F3}" type="slidenum">
              <a:rPr lang="de-DE" smtClean="0"/>
              <a:pPr algn="r">
                <a:defRPr/>
              </a:pPr>
              <a:t>‹#›</a:t>
            </a:fld>
            <a:endParaRPr lang="de-DE" dirty="0"/>
          </a:p>
        </p:txBody>
      </p:sp>
    </p:spTree>
    <p:extLst>
      <p:ext uri="{BB962C8B-B14F-4D97-AF65-F5344CB8AC3E}">
        <p14:creationId xmlns:p14="http://schemas.microsoft.com/office/powerpoint/2010/main" val="3231128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Rectangle 8"/>
          <p:cNvSpPr>
            <a:spLocks noGrp="1" noChangeArrowheads="1"/>
          </p:cNvSpPr>
          <p:nvPr>
            <p:ph type="title"/>
          </p:nvPr>
        </p:nvSpPr>
        <p:spPr bwMode="auto">
          <a:xfrm>
            <a:off x="2077200" y="291600"/>
            <a:ext cx="6708025" cy="508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0" tIns="0" rIns="0" bIns="0" numCol="1" anchor="t" anchorCtr="0" compatLnSpc="1">
            <a:prstTxWarp prst="textNoShape">
              <a:avLst/>
            </a:prstTxWarp>
          </a:bodyPr>
          <a:lstStyle/>
          <a:p>
            <a:pPr lvl="0"/>
            <a:r>
              <a:rPr lang="en-GB" noProof="0" dirty="0" err="1" smtClean="0"/>
              <a:t>Folientitel</a:t>
            </a:r>
            <a:r>
              <a:rPr lang="en-GB" noProof="0" dirty="0" smtClean="0"/>
              <a:t> </a:t>
            </a:r>
            <a:r>
              <a:rPr lang="en-GB" noProof="0" dirty="0" err="1" smtClean="0"/>
              <a:t>eingeben</a:t>
            </a:r>
            <a:endParaRPr lang="en-GB" noProof="0" dirty="0"/>
          </a:p>
        </p:txBody>
      </p:sp>
      <p:sp>
        <p:nvSpPr>
          <p:cNvPr id="18" name="Foliennummernplatzhalter 5"/>
          <p:cNvSpPr>
            <a:spLocks noGrp="1"/>
          </p:cNvSpPr>
          <p:nvPr>
            <p:ph type="sldNum" sz="quarter" idx="4"/>
          </p:nvPr>
        </p:nvSpPr>
        <p:spPr>
          <a:xfrm>
            <a:off x="8206312" y="6661150"/>
            <a:ext cx="575742" cy="196850"/>
          </a:xfrm>
          <a:prstGeom prst="rect">
            <a:avLst/>
          </a:prstGeom>
        </p:spPr>
        <p:txBody>
          <a:bodyPr vert="horz" wrap="square" lIns="0" tIns="0" rIns="0" bIns="0" numCol="1" anchor="t" anchorCtr="0" compatLnSpc="1">
            <a:prstTxWarp prst="textNoShape">
              <a:avLst/>
            </a:prstTxWarp>
          </a:bodyPr>
          <a:lstStyle>
            <a:lvl1pPr>
              <a:spcBef>
                <a:spcPct val="0"/>
              </a:spcBef>
              <a:defRPr sz="900" smtClean="0">
                <a:latin typeface="+mn-lt"/>
              </a:defRPr>
            </a:lvl1pPr>
          </a:lstStyle>
          <a:p>
            <a:pPr algn="r">
              <a:defRPr/>
            </a:pPr>
            <a:r>
              <a:rPr lang="de-DE" dirty="0" smtClean="0"/>
              <a:t>Page </a:t>
            </a:r>
            <a:fld id="{EBC07571-3134-BB4B-B83F-1A9FE18D34F3}" type="slidenum">
              <a:rPr lang="de-DE" smtClean="0"/>
              <a:pPr algn="r">
                <a:defRPr/>
              </a:pPr>
              <a:t>‹#›</a:t>
            </a:fld>
            <a:endParaRPr lang="de-DE" dirty="0"/>
          </a:p>
        </p:txBody>
      </p:sp>
      <p:sp>
        <p:nvSpPr>
          <p:cNvPr id="6" name="Rechteck 12"/>
          <p:cNvSpPr>
            <a:spLocks noChangeArrowheads="1"/>
          </p:cNvSpPr>
          <p:nvPr/>
        </p:nvSpPr>
        <p:spPr bwMode="auto">
          <a:xfrm>
            <a:off x="0" y="1412875"/>
            <a:ext cx="720725" cy="727901"/>
          </a:xfrm>
          <a:prstGeom prst="rect">
            <a:avLst/>
          </a:prstGeom>
          <a:solidFill>
            <a:srgbClr val="B9B9B9"/>
          </a:solidFill>
          <a:ln>
            <a:noFill/>
          </a:ln>
          <a:extLst/>
        </p:spPr>
        <p:txBody>
          <a:bodyPr/>
          <a:lstStyle/>
          <a:p>
            <a:pPr>
              <a:spcBef>
                <a:spcPct val="0"/>
              </a:spcBef>
            </a:pPr>
            <a:endParaRPr lang="de-DE" sz="2400">
              <a:latin typeface="Times" charset="0"/>
            </a:endParaRPr>
          </a:p>
        </p:txBody>
      </p:sp>
      <p:sp>
        <p:nvSpPr>
          <p:cNvPr id="2" name="Textplatzhalter 1"/>
          <p:cNvSpPr>
            <a:spLocks noGrp="1"/>
          </p:cNvSpPr>
          <p:nvPr>
            <p:ph type="body" idx="1"/>
          </p:nvPr>
        </p:nvSpPr>
        <p:spPr>
          <a:xfrm>
            <a:off x="1042988" y="1341438"/>
            <a:ext cx="7742237" cy="4679951"/>
          </a:xfrm>
          <a:prstGeom prst="rect">
            <a:avLst/>
          </a:prstGeom>
        </p:spPr>
        <p:txBody>
          <a:bodyPr vert="horz" lIns="0" tIns="0" rIns="0" bIns="0" rtlCol="0">
            <a:noAutofit/>
          </a:bodyPr>
          <a:lstStyle/>
          <a:p>
            <a:pPr lvl="0"/>
            <a:r>
              <a:rPr lang="en-GB" noProof="0" dirty="0" err="1" smtClean="0"/>
              <a:t>Mastertextformat</a:t>
            </a:r>
            <a:r>
              <a:rPr lang="en-GB" noProof="0" dirty="0" smtClean="0"/>
              <a:t> </a:t>
            </a:r>
            <a:r>
              <a:rPr lang="en-GB" noProof="0" dirty="0" err="1" smtClean="0"/>
              <a:t>bearbeiten</a:t>
            </a:r>
            <a:endParaRPr lang="en-GB" noProof="0" dirty="0" smtClean="0"/>
          </a:p>
          <a:p>
            <a:pPr lvl="1"/>
            <a:r>
              <a:rPr lang="en-GB" noProof="0" dirty="0" err="1" smtClean="0"/>
              <a:t>Zweite</a:t>
            </a:r>
            <a:r>
              <a:rPr lang="en-GB" noProof="0" dirty="0" smtClean="0"/>
              <a:t> </a:t>
            </a:r>
            <a:r>
              <a:rPr lang="en-GB" noProof="0" dirty="0" err="1" smtClean="0"/>
              <a:t>Ebene</a:t>
            </a:r>
            <a:endParaRPr lang="en-GB" noProof="0" dirty="0" smtClean="0"/>
          </a:p>
          <a:p>
            <a:pPr lvl="2"/>
            <a:r>
              <a:rPr lang="en-GB" noProof="0" dirty="0" err="1" smtClean="0"/>
              <a:t>Dritte</a:t>
            </a:r>
            <a:r>
              <a:rPr lang="en-GB" noProof="0" dirty="0" smtClean="0"/>
              <a:t> </a:t>
            </a:r>
            <a:r>
              <a:rPr lang="en-GB" noProof="0" dirty="0" err="1" smtClean="0"/>
              <a:t>Ebene</a:t>
            </a:r>
            <a:endParaRPr lang="en-GB" noProof="0" dirty="0" smtClean="0"/>
          </a:p>
          <a:p>
            <a:pPr lvl="3"/>
            <a:r>
              <a:rPr lang="en-GB" noProof="0" dirty="0" err="1" smtClean="0"/>
              <a:t>Vierte</a:t>
            </a:r>
            <a:r>
              <a:rPr lang="en-GB" noProof="0" dirty="0" smtClean="0"/>
              <a:t> </a:t>
            </a:r>
            <a:r>
              <a:rPr lang="en-GB" noProof="0" dirty="0" err="1" smtClean="0"/>
              <a:t>Ebene</a:t>
            </a:r>
            <a:endParaRPr lang="en-GB" noProof="0" dirty="0" smtClean="0"/>
          </a:p>
          <a:p>
            <a:pPr lvl="4"/>
            <a:r>
              <a:rPr lang="en-GB" noProof="0" dirty="0" err="1" smtClean="0"/>
              <a:t>Fünfte</a:t>
            </a:r>
            <a:r>
              <a:rPr lang="en-GB" noProof="0" dirty="0" smtClean="0"/>
              <a:t> </a:t>
            </a:r>
            <a:r>
              <a:rPr lang="en-GB" noProof="0" dirty="0" err="1" smtClean="0"/>
              <a:t>Ebene</a:t>
            </a:r>
            <a:endParaRPr lang="en-GB" noProof="0" dirty="0" smtClean="0"/>
          </a:p>
          <a:p>
            <a:pPr lvl="5"/>
            <a:r>
              <a:rPr lang="en-GB" noProof="0" dirty="0" err="1" smtClean="0"/>
              <a:t>Sechste</a:t>
            </a:r>
            <a:r>
              <a:rPr lang="en-GB" noProof="0" dirty="0" smtClean="0"/>
              <a:t> </a:t>
            </a:r>
            <a:r>
              <a:rPr lang="en-GB" noProof="0" dirty="0" err="1" smtClean="0"/>
              <a:t>Ebene</a:t>
            </a:r>
            <a:endParaRPr lang="en-GB" noProof="0" dirty="0" smtClean="0"/>
          </a:p>
          <a:p>
            <a:pPr lvl="6"/>
            <a:r>
              <a:rPr lang="en-GB" noProof="0" dirty="0" err="1" smtClean="0"/>
              <a:t>Siebte</a:t>
            </a:r>
            <a:r>
              <a:rPr lang="en-GB" noProof="0" dirty="0" smtClean="0"/>
              <a:t> </a:t>
            </a:r>
            <a:r>
              <a:rPr lang="en-GB" noProof="0" dirty="0" err="1" smtClean="0"/>
              <a:t>Ebene</a:t>
            </a:r>
            <a:endParaRPr lang="en-GB" noProof="0" dirty="0" smtClean="0"/>
          </a:p>
          <a:p>
            <a:pPr lvl="7"/>
            <a:r>
              <a:rPr lang="en-GB" noProof="0" dirty="0" err="1" smtClean="0"/>
              <a:t>Achte</a:t>
            </a:r>
            <a:r>
              <a:rPr lang="en-GB" noProof="0" dirty="0" smtClean="0"/>
              <a:t> </a:t>
            </a:r>
            <a:r>
              <a:rPr lang="en-GB" noProof="0" dirty="0" err="1" smtClean="0"/>
              <a:t>Ebene</a:t>
            </a:r>
            <a:endParaRPr lang="en-GB" noProof="0" dirty="0" smtClean="0"/>
          </a:p>
          <a:p>
            <a:pPr lvl="8"/>
            <a:r>
              <a:rPr lang="en-GB" noProof="0" dirty="0" err="1" smtClean="0"/>
              <a:t>Neunte</a:t>
            </a:r>
            <a:r>
              <a:rPr lang="en-GB" noProof="0" dirty="0" smtClean="0"/>
              <a:t> </a:t>
            </a:r>
            <a:r>
              <a:rPr lang="en-GB" noProof="0" dirty="0" err="1" smtClean="0"/>
              <a:t>Ebene</a:t>
            </a:r>
            <a:endParaRPr lang="en-GB" noProof="0" dirty="0" smtClean="0"/>
          </a:p>
        </p:txBody>
      </p:sp>
      <p:pic>
        <p:nvPicPr>
          <p:cNvPr id="8" name="Bild 14" descr="PSI-Logo_narrow_30k.eps"/>
          <p:cNvPicPr>
            <a:picLocks noChangeAspect="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812800" y="285750"/>
            <a:ext cx="1016000" cy="361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972" r:id="rId1"/>
    <p:sldLayoutId id="2147483974" r:id="rId2"/>
    <p:sldLayoutId id="2147483976" r:id="rId3"/>
    <p:sldLayoutId id="2147483973" r:id="rId4"/>
    <p:sldLayoutId id="2147483977" r:id="rId5"/>
    <p:sldLayoutId id="2147483979" r:id="rId6"/>
    <p:sldLayoutId id="2147483978" r:id="rId7"/>
    <p:sldLayoutId id="2147483980" r:id="rId8"/>
    <p:sldLayoutId id="2147483981" r:id="rId9"/>
    <p:sldLayoutId id="2147483982" r:id="rId10"/>
    <p:sldLayoutId id="2147483983" r:id="rId11"/>
  </p:sldLayoutIdLst>
  <p:transition spd="med"/>
  <p:timing>
    <p:tnLst>
      <p:par>
        <p:cTn id="1" dur="indefinite" restart="never" nodeType="tmRoot"/>
      </p:par>
    </p:tnLst>
  </p:timing>
  <p:hf hdr="0"/>
  <p:txStyles>
    <p:titleStyle>
      <a:lvl1pPr algn="l" rtl="0" eaLnBrk="1" fontAlgn="base" hangingPunct="1">
        <a:spcBef>
          <a:spcPct val="0"/>
        </a:spcBef>
        <a:spcAft>
          <a:spcPct val="0"/>
        </a:spcAft>
        <a:defRPr sz="2500" kern="1000" spc="0">
          <a:solidFill>
            <a:srgbClr val="686868"/>
          </a:solidFill>
          <a:latin typeface="+mj-lt"/>
          <a:ea typeface="+mj-ea"/>
          <a:cs typeface="+mj-cs"/>
        </a:defRPr>
      </a:lvl1pPr>
      <a:lvl2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2pPr>
      <a:lvl3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3pPr>
      <a:lvl4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4pPr>
      <a:lvl5pPr algn="l" rtl="0" eaLnBrk="1" fontAlgn="base" hangingPunct="1">
        <a:spcBef>
          <a:spcPct val="0"/>
        </a:spcBef>
        <a:spcAft>
          <a:spcPct val="0"/>
        </a:spcAft>
        <a:defRPr sz="2500">
          <a:solidFill>
            <a:srgbClr val="505150"/>
          </a:solidFill>
          <a:latin typeface="Georgia" charset="0"/>
          <a:ea typeface="ヒラギノ角ゴ Pro W3" pitchFamily="-108" charset="-128"/>
          <a:cs typeface="ヒラギノ角ゴ Pro W3" pitchFamily="-108" charset="-128"/>
        </a:defRPr>
      </a:lvl5pPr>
      <a:lvl6pPr marL="457200" algn="l" rtl="0" eaLnBrk="1" fontAlgn="base" hangingPunct="1">
        <a:spcBef>
          <a:spcPct val="0"/>
        </a:spcBef>
        <a:spcAft>
          <a:spcPct val="0"/>
        </a:spcAft>
        <a:defRPr sz="3200" b="1">
          <a:solidFill>
            <a:schemeClr val="tx2"/>
          </a:solidFill>
          <a:latin typeface="Arial Narrow" pitchFamily="34" charset="0"/>
        </a:defRPr>
      </a:lvl6pPr>
      <a:lvl7pPr marL="914400" algn="l" rtl="0" eaLnBrk="1" fontAlgn="base" hangingPunct="1">
        <a:spcBef>
          <a:spcPct val="0"/>
        </a:spcBef>
        <a:spcAft>
          <a:spcPct val="0"/>
        </a:spcAft>
        <a:defRPr sz="3200" b="1">
          <a:solidFill>
            <a:schemeClr val="tx2"/>
          </a:solidFill>
          <a:latin typeface="Arial Narrow" pitchFamily="34" charset="0"/>
        </a:defRPr>
      </a:lvl7pPr>
      <a:lvl8pPr marL="1371600" algn="l" rtl="0" eaLnBrk="1" fontAlgn="base" hangingPunct="1">
        <a:spcBef>
          <a:spcPct val="0"/>
        </a:spcBef>
        <a:spcAft>
          <a:spcPct val="0"/>
        </a:spcAft>
        <a:defRPr sz="3200" b="1">
          <a:solidFill>
            <a:schemeClr val="tx2"/>
          </a:solidFill>
          <a:latin typeface="Arial Narrow" pitchFamily="34" charset="0"/>
        </a:defRPr>
      </a:lvl8pPr>
      <a:lvl9pPr marL="1828800" algn="l" rtl="0" eaLnBrk="1" fontAlgn="base" hangingPunct="1">
        <a:spcBef>
          <a:spcPct val="0"/>
        </a:spcBef>
        <a:spcAft>
          <a:spcPct val="0"/>
        </a:spcAft>
        <a:defRPr sz="3200" b="1">
          <a:solidFill>
            <a:schemeClr val="tx2"/>
          </a:solidFill>
          <a:latin typeface="Arial Narrow" pitchFamily="34" charset="0"/>
        </a:defRPr>
      </a:lvl9pPr>
    </p:titleStyle>
    <p:bodyStyle>
      <a:lvl1pPr marL="177800" indent="-177800" algn="l" rtl="0" eaLnBrk="1" fontAlgn="base" hangingPunct="1">
        <a:lnSpc>
          <a:spcPct val="110000"/>
        </a:lnSpc>
        <a:spcBef>
          <a:spcPct val="0"/>
        </a:spcBef>
        <a:spcAft>
          <a:spcPct val="0"/>
        </a:spcAft>
        <a:buClr>
          <a:schemeClr val="tx1"/>
        </a:buClr>
        <a:buFont typeface="Arial" panose="020B0604020202020204" pitchFamily="34" charset="0"/>
        <a:buChar char="•"/>
        <a:defRPr sz="1800" kern="1200" spc="0" baseline="0">
          <a:solidFill>
            <a:schemeClr val="tx1"/>
          </a:solidFill>
          <a:latin typeface="+mn-lt"/>
          <a:ea typeface="+mn-ea"/>
          <a:cs typeface="+mn-cs"/>
        </a:defRPr>
      </a:lvl1pPr>
      <a:lvl2pPr marL="355600" indent="-177800" algn="l" rtl="0" eaLnBrk="1" fontAlgn="base" hangingPunct="1">
        <a:lnSpc>
          <a:spcPct val="110000"/>
        </a:lnSpc>
        <a:spcBef>
          <a:spcPct val="0"/>
        </a:spcBef>
        <a:spcAft>
          <a:spcPct val="0"/>
        </a:spcAft>
        <a:buClr>
          <a:schemeClr val="tx1"/>
        </a:buClr>
        <a:buSzPct val="100000"/>
        <a:buFont typeface="Symbol" panose="05050102010706020507" pitchFamily="18" charset="2"/>
        <a:buChar char="-"/>
        <a:defRPr sz="1800" kern="1200" spc="0" baseline="0">
          <a:solidFill>
            <a:schemeClr val="tx1"/>
          </a:solidFill>
          <a:latin typeface="+mn-lt"/>
          <a:ea typeface="+mn-ea"/>
          <a:cs typeface="+mn-cs"/>
        </a:defRPr>
      </a:lvl2pPr>
      <a:lvl3pPr marL="355600" indent="184150" algn="l" rtl="0" eaLnBrk="1" fontAlgn="base" hangingPunct="1">
        <a:lnSpc>
          <a:spcPct val="110000"/>
        </a:lnSpc>
        <a:spcBef>
          <a:spcPct val="0"/>
        </a:spcBef>
        <a:spcAft>
          <a:spcPct val="0"/>
        </a:spcAft>
        <a:buFont typeface="Symbol" panose="05050102010706020507" pitchFamily="18" charset="2"/>
        <a:buChar char="-"/>
        <a:defRPr sz="1800" spc="0" baseline="0">
          <a:solidFill>
            <a:schemeClr val="tx1"/>
          </a:solidFill>
          <a:latin typeface="+mn-lt"/>
          <a:ea typeface="ＭＳ Ｐゴシック" charset="-128"/>
          <a:cs typeface="ＭＳ Ｐゴシック" charset="-128"/>
        </a:defRPr>
      </a:lvl3pPr>
      <a:lvl4pPr marL="7175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ＭＳ Ｐゴシック" charset="0"/>
          <a:cs typeface="ＭＳ Ｐゴシック" charset="0"/>
        </a:defRPr>
      </a:lvl4pPr>
      <a:lvl5pPr marL="895350" indent="-177800" algn="l" rtl="0" eaLnBrk="1" fontAlgn="base" hangingPunct="1">
        <a:lnSpc>
          <a:spcPct val="110000"/>
        </a:lnSpc>
        <a:spcBef>
          <a:spcPct val="0"/>
        </a:spcBef>
        <a:spcAft>
          <a:spcPct val="0"/>
        </a:spcAft>
        <a:buFont typeface="Symbol" panose="05050102010706020507" pitchFamily="18" charset="2"/>
        <a:buChar char="-"/>
        <a:defRPr sz="1800" kern="1200" spc="0" baseline="0">
          <a:solidFill>
            <a:schemeClr val="tx1"/>
          </a:solidFill>
          <a:latin typeface="+mn-lt"/>
          <a:ea typeface="+mn-ea"/>
          <a:cs typeface="ＭＳ Ｐゴシック" charset="0"/>
        </a:defRPr>
      </a:lvl5pPr>
      <a:lvl6pPr marL="107473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6pPr>
      <a:lvl7pPr marL="1257300" indent="-182563"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7pPr>
      <a:lvl8pPr marL="1436688" indent="-179388"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8pPr>
      <a:lvl9pPr marL="1614488" indent="-177800" algn="l" rtl="0" eaLnBrk="1" fontAlgn="base" hangingPunct="1">
        <a:lnSpc>
          <a:spcPct val="110000"/>
        </a:lnSpc>
        <a:spcBef>
          <a:spcPct val="0"/>
        </a:spcBef>
        <a:spcAft>
          <a:spcPct val="0"/>
        </a:spcAft>
        <a:buFont typeface="Symbol" panose="05050102010706020507" pitchFamily="18" charset="2"/>
        <a:buChar char="-"/>
        <a:defRPr sz="1800">
          <a:solidFill>
            <a:schemeClr val="tx1"/>
          </a:solidFill>
          <a:latin typeface="+mn-lt"/>
          <a:ea typeface="+mn-ea"/>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jpeg"/><Relationship Id="rId2" Type="http://schemas.openxmlformats.org/officeDocument/2006/relationships/notesSlide" Target="../notesSlides/notesSlide15.xml"/><Relationship Id="rId1" Type="http://schemas.openxmlformats.org/officeDocument/2006/relationships/slideLayout" Target="../slideLayouts/slideLayout10.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1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19.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43.jpeg"/></Relationships>
</file>

<file path=ppt/slides/_rels/slide23.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notesSlide" Target="../notesSlides/notesSlide23.xml"/><Relationship Id="rId1" Type="http://schemas.openxmlformats.org/officeDocument/2006/relationships/slideLayout" Target="../slideLayouts/slideLayout9.xml"/><Relationship Id="rId6" Type="http://schemas.openxmlformats.org/officeDocument/2006/relationships/image" Target="../media/image47.jpeg"/><Relationship Id="rId5" Type="http://schemas.openxmlformats.org/officeDocument/2006/relationships/image" Target="../media/image46.png"/><Relationship Id="rId4" Type="http://schemas.openxmlformats.org/officeDocument/2006/relationships/image" Target="../media/image4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6.xml"/><Relationship Id="rId1" Type="http://schemas.openxmlformats.org/officeDocument/2006/relationships/slideLayout" Target="../slideLayouts/slideLayout9.xml"/><Relationship Id="rId4" Type="http://schemas.openxmlformats.org/officeDocument/2006/relationships/image" Target="../media/image50.png"/></Relationships>
</file>

<file path=ppt/slides/_rels/slide27.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notesSlide" Target="../notesSlides/notesSlide27.xml"/><Relationship Id="rId1" Type="http://schemas.openxmlformats.org/officeDocument/2006/relationships/slideLayout" Target="../slideLayouts/slideLayout9.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64.png"/><Relationship Id="rId10" Type="http://schemas.openxmlformats.org/officeDocument/2006/relationships/image" Target="../media/image59.png"/><Relationship Id="rId4" Type="http://schemas.openxmlformats.org/officeDocument/2006/relationships/image" Target="../media/image53.png"/><Relationship Id="rId9" Type="http://schemas.openxmlformats.org/officeDocument/2006/relationships/image" Target="../media/image58.png"/><Relationship Id="rId14" Type="http://schemas.openxmlformats.org/officeDocument/2006/relationships/image" Target="../media/image63.jpeg"/></Relationships>
</file>

<file path=ppt/slides/_rels/slide28.xml.rels><?xml version="1.0" encoding="UTF-8" standalone="yes"?>
<Relationships xmlns="http://schemas.openxmlformats.org/package/2006/relationships"><Relationship Id="rId8" Type="http://schemas.openxmlformats.org/officeDocument/2006/relationships/image" Target="../media/image70.png"/><Relationship Id="rId3" Type="http://schemas.openxmlformats.org/officeDocument/2006/relationships/image" Target="../media/image65.png"/><Relationship Id="rId7" Type="http://schemas.openxmlformats.org/officeDocument/2006/relationships/image" Target="../media/image69.png"/><Relationship Id="rId12" Type="http://schemas.openxmlformats.org/officeDocument/2006/relationships/image" Target="../media/image59.png"/><Relationship Id="rId2" Type="http://schemas.openxmlformats.org/officeDocument/2006/relationships/notesSlide" Target="../notesSlides/notesSlide28.xml"/><Relationship Id="rId1" Type="http://schemas.openxmlformats.org/officeDocument/2006/relationships/slideLayout" Target="../slideLayouts/slideLayout9.xml"/><Relationship Id="rId6" Type="http://schemas.openxmlformats.org/officeDocument/2006/relationships/image" Target="../media/image68.png"/><Relationship Id="rId11" Type="http://schemas.openxmlformats.org/officeDocument/2006/relationships/image" Target="../media/image53.png"/><Relationship Id="rId5" Type="http://schemas.openxmlformats.org/officeDocument/2006/relationships/image" Target="../media/image67.png"/><Relationship Id="rId10" Type="http://schemas.openxmlformats.org/officeDocument/2006/relationships/image" Target="../media/image56.png"/><Relationship Id="rId4" Type="http://schemas.openxmlformats.org/officeDocument/2006/relationships/image" Target="../media/image66.jpeg"/><Relationship Id="rId9" Type="http://schemas.openxmlformats.org/officeDocument/2006/relationships/image" Target="../media/image71.png"/></Relationships>
</file>

<file path=ppt/slides/_rels/slide29.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image" Target="../media/image73.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30.xml.rels><?xml version="1.0" encoding="UTF-8" standalone="yes"?>
<Relationships xmlns="http://schemas.openxmlformats.org/package/2006/relationships"><Relationship Id="rId3" Type="http://schemas.openxmlformats.org/officeDocument/2006/relationships/hyperlink" Target="http://www.etm.at/index_e.asp" TargetMode="External"/><Relationship Id="rId2" Type="http://schemas.openxmlformats.org/officeDocument/2006/relationships/notesSlide" Target="../notesSlides/notesSlide30.xml"/><Relationship Id="rId1" Type="http://schemas.openxmlformats.org/officeDocument/2006/relationships/slideLayout" Target="../slideLayouts/slideLayout9.xml"/><Relationship Id="rId5" Type="http://schemas.openxmlformats.org/officeDocument/2006/relationships/image" Target="../media/image75.png"/><Relationship Id="rId4" Type="http://schemas.openxmlformats.org/officeDocument/2006/relationships/image" Target="../media/image74.png"/></Relationships>
</file>

<file path=ppt/slides/_rels/slide31.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31.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4.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3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35.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notesSlide" Target="../notesSlides/notesSlide36.xml"/><Relationship Id="rId1" Type="http://schemas.openxmlformats.org/officeDocument/2006/relationships/slideLayout" Target="../slideLayouts/slideLayout9.xml"/><Relationship Id="rId6" Type="http://schemas.openxmlformats.org/officeDocument/2006/relationships/image" Target="../media/image80.gif"/><Relationship Id="rId5" Type="http://schemas.openxmlformats.org/officeDocument/2006/relationships/image" Target="../media/image79.png"/><Relationship Id="rId4" Type="http://schemas.openxmlformats.org/officeDocument/2006/relationships/image" Target="../media/image78.png"/></Relationships>
</file>

<file path=ppt/slides/_rels/slide37.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notesSlide" Target="../notesSlides/notesSlide37.xml"/><Relationship Id="rId1" Type="http://schemas.openxmlformats.org/officeDocument/2006/relationships/slideLayout" Target="../slideLayouts/slideLayout9.xml"/><Relationship Id="rId5" Type="http://schemas.openxmlformats.org/officeDocument/2006/relationships/image" Target="../media/image84.png"/><Relationship Id="rId4" Type="http://schemas.openxmlformats.org/officeDocument/2006/relationships/image" Target="../media/image83.png"/></Relationships>
</file>

<file path=ppt/slides/_rels/slide38.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38.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39.xml.rels><?xml version="1.0" encoding="UTF-8" standalone="yes"?>
<Relationships xmlns="http://schemas.openxmlformats.org/package/2006/relationships"><Relationship Id="rId8" Type="http://schemas.openxmlformats.org/officeDocument/2006/relationships/image" Target="../media/image90.jpeg"/><Relationship Id="rId3" Type="http://schemas.openxmlformats.org/officeDocument/2006/relationships/image" Target="../media/image85.jpeg"/><Relationship Id="rId7" Type="http://schemas.openxmlformats.org/officeDocument/2006/relationships/image" Target="../media/image89.jpeg"/><Relationship Id="rId2" Type="http://schemas.openxmlformats.org/officeDocument/2006/relationships/notesSlide" Target="../notesSlides/notesSlide39.xml"/><Relationship Id="rId1" Type="http://schemas.openxmlformats.org/officeDocument/2006/relationships/slideLayout" Target="../slideLayouts/slideLayout11.xml"/><Relationship Id="rId6" Type="http://schemas.openxmlformats.org/officeDocument/2006/relationships/image" Target="../media/image88.jpeg"/><Relationship Id="rId11" Type="http://schemas.openxmlformats.org/officeDocument/2006/relationships/image" Target="../media/image93.jpeg"/><Relationship Id="rId5" Type="http://schemas.openxmlformats.org/officeDocument/2006/relationships/image" Target="../media/image87.jpeg"/><Relationship Id="rId10" Type="http://schemas.openxmlformats.org/officeDocument/2006/relationships/image" Target="../media/image92.jpeg"/><Relationship Id="rId4" Type="http://schemas.openxmlformats.org/officeDocument/2006/relationships/image" Target="../media/image86.wmf"/><Relationship Id="rId9" Type="http://schemas.openxmlformats.org/officeDocument/2006/relationships/image" Target="../media/image91.jpe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40.xml.rels><?xml version="1.0" encoding="UTF-8" standalone="yes"?>
<Relationships xmlns="http://schemas.openxmlformats.org/package/2006/relationships"><Relationship Id="rId3" Type="http://schemas.openxmlformats.org/officeDocument/2006/relationships/image" Target="../media/image94.png"/><Relationship Id="rId7" Type="http://schemas.openxmlformats.org/officeDocument/2006/relationships/image" Target="../media/image93.jpeg"/><Relationship Id="rId2" Type="http://schemas.openxmlformats.org/officeDocument/2006/relationships/notesSlide" Target="../notesSlides/notesSlide40.xml"/><Relationship Id="rId1" Type="http://schemas.openxmlformats.org/officeDocument/2006/relationships/slideLayout" Target="../slideLayouts/slideLayout11.xml"/><Relationship Id="rId6" Type="http://schemas.openxmlformats.org/officeDocument/2006/relationships/image" Target="../media/image96.jpeg"/><Relationship Id="rId5" Type="http://schemas.openxmlformats.org/officeDocument/2006/relationships/image" Target="../media/image86.wmf"/><Relationship Id="rId4" Type="http://schemas.openxmlformats.org/officeDocument/2006/relationships/image" Target="../media/image95.jpeg"/></Relationships>
</file>

<file path=ppt/slides/_rels/slide41.xml.rels><?xml version="1.0" encoding="UTF-8" standalone="yes"?>
<Relationships xmlns="http://schemas.openxmlformats.org/package/2006/relationships"><Relationship Id="rId3" Type="http://schemas.openxmlformats.org/officeDocument/2006/relationships/image" Target="../media/image97.jpeg"/><Relationship Id="rId2" Type="http://schemas.openxmlformats.org/officeDocument/2006/relationships/notesSlide" Target="../notesSlides/notesSlide41.xml"/><Relationship Id="rId1" Type="http://schemas.openxmlformats.org/officeDocument/2006/relationships/slideLayout" Target="../slideLayouts/slideLayout9.xml"/><Relationship Id="rId4" Type="http://schemas.openxmlformats.org/officeDocument/2006/relationships/image" Target="../media/image98.png"/></Relationships>
</file>

<file path=ppt/slides/_rels/slide42.xml.rels><?xml version="1.0" encoding="UTF-8" standalone="yes"?>
<Relationships xmlns="http://schemas.openxmlformats.org/package/2006/relationships"><Relationship Id="rId3" Type="http://schemas.openxmlformats.org/officeDocument/2006/relationships/image" Target="../media/image86.wmf"/><Relationship Id="rId2" Type="http://schemas.openxmlformats.org/officeDocument/2006/relationships/notesSlide" Target="../notesSlides/notesSlide42.xml"/><Relationship Id="rId1" Type="http://schemas.openxmlformats.org/officeDocument/2006/relationships/slideLayout" Target="../slideLayouts/slideLayout11.xml"/><Relationship Id="rId6" Type="http://schemas.openxmlformats.org/officeDocument/2006/relationships/image" Target="../media/image93.jpeg"/><Relationship Id="rId5" Type="http://schemas.openxmlformats.org/officeDocument/2006/relationships/image" Target="../media/image100.jpeg"/><Relationship Id="rId4" Type="http://schemas.openxmlformats.org/officeDocument/2006/relationships/image" Target="../media/image99.png"/></Relationships>
</file>

<file path=ppt/slides/_rels/slide43.xml.rels><?xml version="1.0" encoding="UTF-8" standalone="yes"?>
<Relationships xmlns="http://schemas.openxmlformats.org/package/2006/relationships"><Relationship Id="rId3" Type="http://schemas.openxmlformats.org/officeDocument/2006/relationships/image" Target="../media/image101.jpeg"/><Relationship Id="rId7" Type="http://schemas.openxmlformats.org/officeDocument/2006/relationships/image" Target="../media/image93.jpeg"/><Relationship Id="rId2" Type="http://schemas.openxmlformats.org/officeDocument/2006/relationships/notesSlide" Target="../notesSlides/notesSlide43.xml"/><Relationship Id="rId1" Type="http://schemas.openxmlformats.org/officeDocument/2006/relationships/slideLayout" Target="../slideLayouts/slideLayout11.xml"/><Relationship Id="rId6" Type="http://schemas.openxmlformats.org/officeDocument/2006/relationships/image" Target="../media/image40.jpeg"/><Relationship Id="rId5" Type="http://schemas.openxmlformats.org/officeDocument/2006/relationships/image" Target="../media/image102.jpeg"/><Relationship Id="rId4" Type="http://schemas.openxmlformats.org/officeDocument/2006/relationships/image" Target="../media/image86.wmf"/></Relationships>
</file>

<file path=ppt/slides/_rels/slide4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notesSlide" Target="../notesSlides/notesSlide44.xml"/><Relationship Id="rId1" Type="http://schemas.openxmlformats.org/officeDocument/2006/relationships/slideLayout" Target="../slideLayouts/slideLayout9.xml"/><Relationship Id="rId6" Type="http://schemas.openxmlformats.org/officeDocument/2006/relationships/image" Target="../media/image40.jpeg"/><Relationship Id="rId5" Type="http://schemas.openxmlformats.org/officeDocument/2006/relationships/image" Target="../media/image39.jpeg"/><Relationship Id="rId4" Type="http://schemas.openxmlformats.org/officeDocument/2006/relationships/image" Target="../media/image38.jpeg"/></Relationships>
</file>

<file path=ppt/slides/_rels/slide45.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45.xml"/><Relationship Id="rId1" Type="http://schemas.openxmlformats.org/officeDocument/2006/relationships/slideLayout" Target="../slideLayouts/slideLayout9.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9.xml"/></Relationships>
</file>

<file path=ppt/slides/_rels/slide4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47.xml"/><Relationship Id="rId1" Type="http://schemas.openxmlformats.org/officeDocument/2006/relationships/slideLayout" Target="../slideLayouts/slideLayout9.xml"/><Relationship Id="rId5" Type="http://schemas.openxmlformats.org/officeDocument/2006/relationships/image" Target="../media/image106.png"/><Relationship Id="rId4" Type="http://schemas.openxmlformats.org/officeDocument/2006/relationships/image" Target="../media/image105.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9.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9.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9.xml"/></Relationships>
</file>

<file path=ppt/slides/_rels/slide52.xml.rels><?xml version="1.0" encoding="UTF-8" standalone="yes"?>
<Relationships xmlns="http://schemas.openxmlformats.org/package/2006/relationships"><Relationship Id="rId3" Type="http://schemas.openxmlformats.org/officeDocument/2006/relationships/image" Target="../media/image107.jpeg"/><Relationship Id="rId2" Type="http://schemas.openxmlformats.org/officeDocument/2006/relationships/notesSlide" Target="../notesSlides/notesSlide52.xml"/><Relationship Id="rId1" Type="http://schemas.openxmlformats.org/officeDocument/2006/relationships/slideLayout" Target="../slideLayouts/slideLayout9.xml"/><Relationship Id="rId6" Type="http://schemas.openxmlformats.org/officeDocument/2006/relationships/image" Target="../media/image25.jpeg"/><Relationship Id="rId5" Type="http://schemas.openxmlformats.org/officeDocument/2006/relationships/image" Target="../media/image109.jpeg"/><Relationship Id="rId4" Type="http://schemas.openxmlformats.org/officeDocument/2006/relationships/image" Target="../media/image108.jpeg"/></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9.xml"/></Relationships>
</file>

<file path=ppt/slides/_rels/slide54.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notesSlide" Target="../notesSlides/notesSlide54.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55.xml.rels><?xml version="1.0" encoding="UTF-8" standalone="yes"?>
<Relationships xmlns="http://schemas.openxmlformats.org/package/2006/relationships"><Relationship Id="rId3" Type="http://schemas.openxmlformats.org/officeDocument/2006/relationships/image" Target="../media/image111.png"/><Relationship Id="rId2" Type="http://schemas.openxmlformats.org/officeDocument/2006/relationships/notesSlide" Target="../notesSlides/notesSlide55.xml"/><Relationship Id="rId1" Type="http://schemas.openxmlformats.org/officeDocument/2006/relationships/slideLayout" Target="../slideLayouts/slideLayout9.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9.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9.xml"/></Relationships>
</file>

<file path=ppt/slides/_rels/slide58.xml.rels><?xml version="1.0" encoding="UTF-8" standalone="yes"?>
<Relationships xmlns="http://schemas.openxmlformats.org/package/2006/relationships"><Relationship Id="rId3" Type="http://schemas.openxmlformats.org/officeDocument/2006/relationships/image" Target="../media/image112.png"/><Relationship Id="rId2" Type="http://schemas.openxmlformats.org/officeDocument/2006/relationships/notesSlide" Target="../notesSlides/notesSlide58.xml"/><Relationship Id="rId1" Type="http://schemas.openxmlformats.org/officeDocument/2006/relationships/slideLayout" Target="../slideLayouts/slideLayout9.xml"/><Relationship Id="rId4" Type="http://schemas.openxmlformats.org/officeDocument/2006/relationships/image" Target="../media/image113.png"/></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1.jpeg"/></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9.xml"/></Relationships>
</file>

<file path=ppt/slides/_rels/slide61.xml.rels><?xml version="1.0" encoding="UTF-8" standalone="yes"?>
<Relationships xmlns="http://schemas.openxmlformats.org/package/2006/relationships"><Relationship Id="rId8" Type="http://schemas.openxmlformats.org/officeDocument/2006/relationships/image" Target="../media/image119.jpeg"/><Relationship Id="rId3" Type="http://schemas.openxmlformats.org/officeDocument/2006/relationships/image" Target="../media/image114.wmf"/><Relationship Id="rId7" Type="http://schemas.openxmlformats.org/officeDocument/2006/relationships/image" Target="../media/image118.wmf"/><Relationship Id="rId2" Type="http://schemas.openxmlformats.org/officeDocument/2006/relationships/notesSlide" Target="../notesSlides/notesSlide61.xml"/><Relationship Id="rId1" Type="http://schemas.openxmlformats.org/officeDocument/2006/relationships/slideLayout" Target="../slideLayouts/slideLayout9.xml"/><Relationship Id="rId6" Type="http://schemas.openxmlformats.org/officeDocument/2006/relationships/image" Target="../media/image117.wmf"/><Relationship Id="rId5" Type="http://schemas.openxmlformats.org/officeDocument/2006/relationships/image" Target="../media/image116.wmf"/><Relationship Id="rId4" Type="http://schemas.openxmlformats.org/officeDocument/2006/relationships/image" Target="../media/image115.wmf"/></Relationships>
</file>

<file path=ppt/slides/_rels/slide62.xml.rels><?xml version="1.0" encoding="UTF-8" standalone="yes"?>
<Relationships xmlns="http://schemas.openxmlformats.org/package/2006/relationships"><Relationship Id="rId3" Type="http://schemas.openxmlformats.org/officeDocument/2006/relationships/image" Target="../media/image120.png"/><Relationship Id="rId7" Type="http://schemas.openxmlformats.org/officeDocument/2006/relationships/image" Target="../media/image124.jpeg"/><Relationship Id="rId2" Type="http://schemas.openxmlformats.org/officeDocument/2006/relationships/notesSlide" Target="../notesSlides/notesSlide62.xml"/><Relationship Id="rId1" Type="http://schemas.openxmlformats.org/officeDocument/2006/relationships/slideLayout" Target="../slideLayouts/slideLayout9.xml"/><Relationship Id="rId6" Type="http://schemas.openxmlformats.org/officeDocument/2006/relationships/image" Target="../media/image123.png"/><Relationship Id="rId5" Type="http://schemas.openxmlformats.org/officeDocument/2006/relationships/image" Target="../media/image122.png"/><Relationship Id="rId4" Type="http://schemas.openxmlformats.org/officeDocument/2006/relationships/image" Target="../media/image121.png"/></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9.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9.xml"/></Relationships>
</file>

<file path=ppt/slides/_rels/slide65.xml.rels><?xml version="1.0" encoding="UTF-8" standalone="yes"?>
<Relationships xmlns="http://schemas.openxmlformats.org/package/2006/relationships"><Relationship Id="rId3" Type="http://schemas.openxmlformats.org/officeDocument/2006/relationships/image" Target="../media/image125.png"/><Relationship Id="rId2" Type="http://schemas.openxmlformats.org/officeDocument/2006/relationships/notesSlide" Target="../notesSlides/notesSlide65.xml"/><Relationship Id="rId1" Type="http://schemas.openxmlformats.org/officeDocument/2006/relationships/slideLayout" Target="../slideLayouts/slideLayout9.xml"/><Relationship Id="rId4" Type="http://schemas.openxmlformats.org/officeDocument/2006/relationships/image" Target="../media/image126.png"/></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9.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9.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70.xml.rels><?xml version="1.0" encoding="UTF-8" standalone="yes"?>
<Relationships xmlns="http://schemas.openxmlformats.org/package/2006/relationships"><Relationship Id="rId3" Type="http://schemas.openxmlformats.org/officeDocument/2006/relationships/hyperlink" Target="http://icfa-usa.jlab.org/archive/newsletter/icfa_bd_nl_47.pdf" TargetMode="External"/><Relationship Id="rId2" Type="http://schemas.openxmlformats.org/officeDocument/2006/relationships/notesSlide" Target="../notesSlides/notesSlide70.xml"/><Relationship Id="rId1" Type="http://schemas.openxmlformats.org/officeDocument/2006/relationships/slideLayout" Target="../slideLayouts/slideLayout9.xml"/><Relationship Id="rId6" Type="http://schemas.openxmlformats.org/officeDocument/2006/relationships/hyperlink" Target="https://www.icalepcs.org/" TargetMode="External"/><Relationship Id="rId5" Type="http://schemas.openxmlformats.org/officeDocument/2006/relationships/hyperlink" Target="http://www.tango-controls.org/" TargetMode="External"/><Relationship Id="rId4" Type="http://schemas.openxmlformats.org/officeDocument/2006/relationships/hyperlink" Target="https://epics-controls.org/" TargetMode="External"/></Relationships>
</file>

<file path=ppt/slides/_rels/slide71.xml.rels><?xml version="1.0" encoding="UTF-8" standalone="yes"?>
<Relationships xmlns="http://schemas.openxmlformats.org/package/2006/relationships"><Relationship Id="rId3" Type="http://schemas.openxmlformats.org/officeDocument/2006/relationships/image" Target="../media/image127.png"/><Relationship Id="rId2" Type="http://schemas.openxmlformats.org/officeDocument/2006/relationships/notesSlide" Target="../notesSlides/notesSlide71.xml"/><Relationship Id="rId1" Type="http://schemas.openxmlformats.org/officeDocument/2006/relationships/slideLayout" Target="../slideLayouts/slideLayout9.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8" Type="http://schemas.openxmlformats.org/officeDocument/2006/relationships/image" Target="../media/image25.jpeg"/><Relationship Id="rId3" Type="http://schemas.openxmlformats.org/officeDocument/2006/relationships/image" Target="../media/image20.jpeg"/><Relationship Id="rId7" Type="http://schemas.openxmlformats.org/officeDocument/2006/relationships/image" Target="../media/image24.jpeg"/><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21.jpeg"/><Relationship Id="rId9"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814387" y="4572001"/>
            <a:ext cx="7969249" cy="1090800"/>
          </a:xfrm>
        </p:spPr>
        <p:txBody>
          <a:bodyPr/>
          <a:lstStyle/>
          <a:p>
            <a:r>
              <a:rPr lang="en-GB" dirty="0" smtClean="0"/>
              <a:t>Accelerator Controls</a:t>
            </a:r>
            <a:endParaRPr lang="de-DE" dirty="0"/>
          </a:p>
        </p:txBody>
      </p:sp>
      <p:sp>
        <p:nvSpPr>
          <p:cNvPr id="6" name="Untertitel 5"/>
          <p:cNvSpPr>
            <a:spLocks noGrp="1"/>
          </p:cNvSpPr>
          <p:nvPr>
            <p:ph type="subTitle" sz="quarter" idx="1"/>
          </p:nvPr>
        </p:nvSpPr>
        <p:spPr/>
        <p:txBody>
          <a:bodyPr/>
          <a:lstStyle/>
          <a:p>
            <a:r>
              <a:rPr lang="en-GB" dirty="0" smtClean="0"/>
              <a:t>Elke Zimoch  </a:t>
            </a:r>
            <a:r>
              <a:rPr lang="en-GB" dirty="0"/>
              <a:t>::  </a:t>
            </a:r>
            <a:r>
              <a:rPr lang="en-GB" dirty="0" smtClean="0"/>
              <a:t>Section Controls  </a:t>
            </a:r>
            <a:r>
              <a:rPr lang="en-GB" dirty="0"/>
              <a:t>::  Paul </a:t>
            </a:r>
            <a:r>
              <a:rPr lang="en-GB" dirty="0" err="1"/>
              <a:t>Scherrer</a:t>
            </a:r>
            <a:r>
              <a:rPr lang="en-GB" dirty="0"/>
              <a:t> </a:t>
            </a:r>
            <a:r>
              <a:rPr lang="en-GB" dirty="0" err="1" smtClean="0"/>
              <a:t>Institut</a:t>
            </a:r>
            <a:endParaRPr lang="en-GB" dirty="0"/>
          </a:p>
        </p:txBody>
      </p:sp>
      <p:sp>
        <p:nvSpPr>
          <p:cNvPr id="7" name="Textfeld 6"/>
          <p:cNvSpPr txBox="1"/>
          <p:nvPr/>
        </p:nvSpPr>
        <p:spPr>
          <a:xfrm>
            <a:off x="814387" y="5662800"/>
            <a:ext cx="6853957" cy="504056"/>
          </a:xfrm>
          <a:prstGeom prst="rect">
            <a:avLst/>
          </a:prstGeom>
          <a:noFill/>
        </p:spPr>
        <p:txBody>
          <a:bodyPr wrap="square" lIns="0" tIns="0" rIns="0" bIns="0" rtlCol="0">
            <a:noAutofit/>
          </a:bodyPr>
          <a:lstStyle/>
          <a:p>
            <a:pPr>
              <a:lnSpc>
                <a:spcPct val="110000"/>
              </a:lnSpc>
              <a:spcBef>
                <a:spcPts val="0"/>
              </a:spcBef>
            </a:pPr>
            <a:r>
              <a:rPr lang="en-GB" sz="1800" b="1" kern="1000" spc="30" dirty="0" smtClean="0">
                <a:solidFill>
                  <a:srgbClr val="969696"/>
                </a:solidFill>
                <a:latin typeface="+mn-lt"/>
                <a:cs typeface="Franklin Gothic Book"/>
              </a:rPr>
              <a:t>JUAS </a:t>
            </a:r>
            <a:r>
              <a:rPr lang="en-GB" sz="1800" b="1" kern="1000" spc="30" dirty="0" smtClean="0">
                <a:solidFill>
                  <a:srgbClr val="969696"/>
                </a:solidFill>
                <a:latin typeface="+mn-lt"/>
                <a:cs typeface="Franklin Gothic Book"/>
              </a:rPr>
              <a:t>2021</a:t>
            </a:r>
            <a:endParaRPr lang="en-GB" sz="1800" b="1" kern="1000" spc="30" dirty="0" smtClean="0">
              <a:solidFill>
                <a:srgbClr val="969696"/>
              </a:solidFill>
              <a:latin typeface="+mn-lt"/>
              <a:cs typeface="Franklin Gothic Book"/>
            </a:endParaRPr>
          </a:p>
        </p:txBody>
      </p:sp>
    </p:spTree>
    <p:extLst>
      <p:ext uri="{BB962C8B-B14F-4D97-AF65-F5344CB8AC3E}">
        <p14:creationId xmlns:p14="http://schemas.microsoft.com/office/powerpoint/2010/main" val="2759519946"/>
      </p:ext>
    </p:extLst>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4"/>
          <p:cNvSpPr>
            <a:spLocks noGrp="1" noChangeArrowheads="1"/>
          </p:cNvSpPr>
          <p:nvPr>
            <p:ph type="title"/>
          </p:nvPr>
        </p:nvSpPr>
        <p:spPr>
          <a:xfrm>
            <a:off x="1979712" y="291600"/>
            <a:ext cx="6984776" cy="508500"/>
          </a:xfrm>
          <a:noFill/>
        </p:spPr>
        <p:txBody>
          <a:bodyPr/>
          <a:lstStyle/>
          <a:p>
            <a:pPr eaLnBrk="1" hangingPunct="1"/>
            <a:r>
              <a:rPr lang="en-US" altLang="de-DE" dirty="0" smtClean="0"/>
              <a:t>What does an Accelerator Control System? (6/6)</a:t>
            </a:r>
          </a:p>
        </p:txBody>
      </p:sp>
      <p:grpSp>
        <p:nvGrpSpPr>
          <p:cNvPr id="11267" name="Group 2"/>
          <p:cNvGrpSpPr>
            <a:grpSpLocks/>
          </p:cNvGrpSpPr>
          <p:nvPr/>
        </p:nvGrpSpPr>
        <p:grpSpPr bwMode="auto">
          <a:xfrm>
            <a:off x="6070600" y="1235075"/>
            <a:ext cx="2447925" cy="4103688"/>
            <a:chOff x="5940499" y="1701576"/>
            <a:chExt cx="2447925" cy="4103688"/>
          </a:xfrm>
        </p:grpSpPr>
        <p:pic>
          <p:nvPicPr>
            <p:cNvPr id="11269" name="Picture 1"/>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6050616" y="1881212"/>
              <a:ext cx="2254458" cy="37444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270" name="Picture 7" descr="Big_CoppeKeyhole"/>
            <p:cNvPicPr>
              <a:picLocks noChangeAspect="1" noChangeArrowheads="1"/>
            </p:cNvPicPr>
            <p:nvPr/>
          </p:nvPicPr>
          <p:blipFill>
            <a:blip r:embed="rId4">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5940499" y="1701576"/>
              <a:ext cx="2447925" cy="4103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10244" name="Text Box 8"/>
          <p:cNvSpPr txBox="1">
            <a:spLocks noChangeArrowheads="1"/>
          </p:cNvSpPr>
          <p:nvPr/>
        </p:nvSpPr>
        <p:spPr bwMode="auto">
          <a:xfrm>
            <a:off x="1043285" y="1235075"/>
            <a:ext cx="4968875" cy="37925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r>
              <a:rPr lang="en-US" altLang="de-DE" sz="2800" dirty="0" smtClean="0">
                <a:latin typeface="+mn-lt"/>
              </a:rPr>
              <a:t>The </a:t>
            </a:r>
          </a:p>
          <a:p>
            <a:pPr>
              <a:defRPr/>
            </a:pPr>
            <a:r>
              <a:rPr lang="en-US" altLang="de-DE" sz="2800" b="1" dirty="0" smtClean="0">
                <a:latin typeface="+mn-lt"/>
              </a:rPr>
              <a:t>Accelerator Control System</a:t>
            </a:r>
          </a:p>
          <a:p>
            <a:pPr>
              <a:defRPr/>
            </a:pPr>
            <a:r>
              <a:rPr lang="en-US" altLang="de-DE" sz="2800" dirty="0" smtClean="0">
                <a:latin typeface="+mn-lt"/>
              </a:rPr>
              <a:t> </a:t>
            </a:r>
          </a:p>
          <a:p>
            <a:pPr marL="176213" indent="-176213">
              <a:buFont typeface="Arial" charset="0"/>
              <a:buChar char="•"/>
              <a:defRPr/>
            </a:pPr>
            <a:r>
              <a:rPr lang="en-US" altLang="de-DE" sz="2800" dirty="0" smtClean="0">
                <a:latin typeface="+mn-lt"/>
              </a:rPr>
              <a:t>does provide a keyhole view on the accelerator</a:t>
            </a:r>
          </a:p>
          <a:p>
            <a:pPr>
              <a:defRPr/>
            </a:pPr>
            <a:endParaRPr lang="en-US" altLang="de-DE" sz="2800" dirty="0" smtClean="0">
              <a:latin typeface="+mn-lt"/>
            </a:endParaRPr>
          </a:p>
          <a:p>
            <a:pPr marL="176213" indent="-176213">
              <a:buFont typeface="Arial" charset="0"/>
              <a:buChar char="•"/>
              <a:defRPr/>
            </a:pPr>
            <a:r>
              <a:rPr lang="en-US" altLang="de-DE" sz="2800" dirty="0" smtClean="0">
                <a:latin typeface="+mn-lt"/>
              </a:rPr>
              <a:t>is the only way to access any component remotely</a:t>
            </a:r>
          </a:p>
        </p:txBody>
      </p:sp>
    </p:spTree>
    <p:extLst>
      <p:ext uri="{BB962C8B-B14F-4D97-AF65-F5344CB8AC3E}">
        <p14:creationId xmlns:p14="http://schemas.microsoft.com/office/powerpoint/2010/main" val="14218115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US" altLang="de-DE" smtClean="0"/>
              <a:t>Who uses an Accelerator Controls System</a:t>
            </a:r>
          </a:p>
        </p:txBody>
      </p:sp>
      <p:sp>
        <p:nvSpPr>
          <p:cNvPr id="15363" name="Rectangle 3"/>
          <p:cNvSpPr>
            <a:spLocks noGrp="1" noChangeArrowheads="1"/>
          </p:cNvSpPr>
          <p:nvPr>
            <p:ph idx="1"/>
          </p:nvPr>
        </p:nvSpPr>
        <p:spPr>
          <a:xfrm>
            <a:off x="540569" y="1124496"/>
            <a:ext cx="3457575" cy="5040312"/>
          </a:xfrm>
          <a:solidFill>
            <a:srgbClr val="CBCFDF"/>
          </a:solidFill>
        </p:spPr>
        <p:txBody>
          <a:bodyPr/>
          <a:lstStyle/>
          <a:p>
            <a:pPr eaLnBrk="1" hangingPunct="1">
              <a:spcBef>
                <a:spcPct val="40000"/>
              </a:spcBef>
            </a:pPr>
            <a:r>
              <a:rPr lang="en-US" altLang="de-DE" sz="2000" dirty="0" smtClean="0"/>
              <a:t>Accelerator Physicists</a:t>
            </a:r>
          </a:p>
          <a:p>
            <a:pPr eaLnBrk="1" hangingPunct="1">
              <a:spcBef>
                <a:spcPct val="40000"/>
              </a:spcBef>
            </a:pPr>
            <a:r>
              <a:rPr lang="en-US" altLang="de-DE" sz="2000" dirty="0" smtClean="0"/>
              <a:t>Operators (technical Staff, in most cases no theoretical background knowledge)</a:t>
            </a:r>
          </a:p>
          <a:p>
            <a:pPr eaLnBrk="1" hangingPunct="1">
              <a:spcBef>
                <a:spcPct val="40000"/>
              </a:spcBef>
            </a:pPr>
            <a:r>
              <a:rPr lang="en-US" altLang="de-DE" sz="2000" dirty="0" smtClean="0"/>
              <a:t>System Experts (Vacuum Experts, RF Group, …)</a:t>
            </a:r>
          </a:p>
          <a:p>
            <a:pPr eaLnBrk="1" hangingPunct="1">
              <a:spcBef>
                <a:spcPct val="40000"/>
              </a:spcBef>
            </a:pPr>
            <a:r>
              <a:rPr lang="en-US" altLang="de-DE" sz="2000" dirty="0" smtClean="0"/>
              <a:t>Experiment Users (not necessary Physicists)</a:t>
            </a:r>
          </a:p>
          <a:p>
            <a:pPr eaLnBrk="1" hangingPunct="1">
              <a:spcBef>
                <a:spcPct val="40000"/>
              </a:spcBef>
            </a:pPr>
            <a:r>
              <a:rPr lang="en-US" altLang="de-DE" sz="2000" dirty="0" smtClean="0"/>
              <a:t>Sponsors (Politicians, General Public, etc.)</a:t>
            </a:r>
          </a:p>
          <a:p>
            <a:pPr eaLnBrk="1" hangingPunct="1">
              <a:spcBef>
                <a:spcPct val="40000"/>
              </a:spcBef>
            </a:pPr>
            <a:r>
              <a:rPr lang="en-US" altLang="de-DE" sz="2000" dirty="0" smtClean="0"/>
              <a:t>Control System Specialists (Computer Scientists, Physicists, Nerds)</a:t>
            </a:r>
          </a:p>
        </p:txBody>
      </p:sp>
      <p:sp>
        <p:nvSpPr>
          <p:cNvPr id="15364" name="Rectangle 4"/>
          <p:cNvSpPr>
            <a:spLocks noChangeArrowheads="1"/>
          </p:cNvSpPr>
          <p:nvPr/>
        </p:nvSpPr>
        <p:spPr bwMode="auto">
          <a:xfrm>
            <a:off x="4861744" y="1124496"/>
            <a:ext cx="4031555" cy="4824412"/>
          </a:xfrm>
          <a:prstGeom prst="rect">
            <a:avLst/>
          </a:prstGeom>
          <a:solidFill>
            <a:srgbClr val="D4E2CE"/>
          </a:solidFill>
          <a:ln>
            <a:noFill/>
          </a:ln>
          <a:effectLst/>
        </p:spPr>
        <p:txBody>
          <a:bodyPr/>
          <a:lstStyle>
            <a:lvl1pPr marL="182563" indent="-182563">
              <a:spcBef>
                <a:spcPct val="20000"/>
              </a:spcBef>
              <a:buChar char="•"/>
              <a:defRPr sz="2400">
                <a:solidFill>
                  <a:schemeClr val="tx1"/>
                </a:solidFill>
                <a:latin typeface="Arial" charset="0"/>
              </a:defRPr>
            </a:lvl1pPr>
            <a:lvl2pPr marL="712788" indent="-269875">
              <a:spcBef>
                <a:spcPct val="20000"/>
              </a:spcBef>
              <a:buChar char="–"/>
              <a:defRPr sz="2400">
                <a:solidFill>
                  <a:schemeClr val="tx1"/>
                </a:solidFill>
                <a:latin typeface="Arial" charset="0"/>
              </a:defRPr>
            </a:lvl2pPr>
            <a:lvl3pPr marL="1079500" indent="-187325">
              <a:spcBef>
                <a:spcPct val="20000"/>
              </a:spcBef>
              <a:buChar char="•"/>
              <a:defRPr sz="2000">
                <a:solidFill>
                  <a:schemeClr val="tx1"/>
                </a:solidFill>
                <a:latin typeface="Arial" charset="0"/>
              </a:defRPr>
            </a:lvl3pPr>
            <a:lvl4pPr marL="16383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100000"/>
              </a:lnSpc>
              <a:spcBef>
                <a:spcPct val="50000"/>
              </a:spcBef>
            </a:pPr>
            <a:r>
              <a:rPr lang="en-US" altLang="de-DE" dirty="0">
                <a:latin typeface="+mn-lt"/>
              </a:rPr>
              <a:t>Access to ALL functions of the hardware (full control)</a:t>
            </a:r>
          </a:p>
          <a:p>
            <a:pPr eaLnBrk="1" hangingPunct="1">
              <a:lnSpc>
                <a:spcPct val="100000"/>
              </a:lnSpc>
              <a:spcBef>
                <a:spcPct val="50000"/>
              </a:spcBef>
            </a:pPr>
            <a:r>
              <a:rPr lang="en-US" altLang="de-DE" dirty="0">
                <a:latin typeface="+mn-lt"/>
              </a:rPr>
              <a:t>Implementation of complex algorithms</a:t>
            </a:r>
          </a:p>
          <a:p>
            <a:pPr eaLnBrk="1" hangingPunct="1">
              <a:lnSpc>
                <a:spcPct val="100000"/>
              </a:lnSpc>
              <a:spcBef>
                <a:spcPct val="50000"/>
              </a:spcBef>
            </a:pPr>
            <a:r>
              <a:rPr lang="en-US" altLang="de-DE" dirty="0">
                <a:latin typeface="+mn-lt"/>
              </a:rPr>
              <a:t>Easy and intuitive usage</a:t>
            </a:r>
          </a:p>
          <a:p>
            <a:pPr eaLnBrk="1" hangingPunct="1">
              <a:lnSpc>
                <a:spcPct val="100000"/>
              </a:lnSpc>
              <a:spcBef>
                <a:spcPct val="50000"/>
              </a:spcBef>
            </a:pPr>
            <a:r>
              <a:rPr lang="en-US" altLang="de-DE" dirty="0">
                <a:latin typeface="+mn-lt"/>
              </a:rPr>
              <a:t>Low cost, low manpower</a:t>
            </a:r>
          </a:p>
          <a:p>
            <a:pPr eaLnBrk="1" hangingPunct="1">
              <a:lnSpc>
                <a:spcPct val="100000"/>
              </a:lnSpc>
              <a:spcBef>
                <a:spcPct val="50000"/>
              </a:spcBef>
            </a:pPr>
            <a:r>
              <a:rPr lang="en-US" altLang="de-DE" dirty="0">
                <a:latin typeface="+mn-lt"/>
              </a:rPr>
              <a:t>Safe usage and reliable alarm handling</a:t>
            </a:r>
          </a:p>
          <a:p>
            <a:pPr eaLnBrk="1" hangingPunct="1">
              <a:lnSpc>
                <a:spcPct val="100000"/>
              </a:lnSpc>
              <a:spcBef>
                <a:spcPct val="50000"/>
              </a:spcBef>
            </a:pPr>
            <a:r>
              <a:rPr lang="en-US" altLang="de-DE" dirty="0">
                <a:latin typeface="+mn-lt"/>
              </a:rPr>
              <a:t>Easy maintainable</a:t>
            </a:r>
          </a:p>
          <a:p>
            <a:pPr eaLnBrk="1" hangingPunct="1">
              <a:lnSpc>
                <a:spcPct val="100000"/>
              </a:lnSpc>
              <a:spcBef>
                <a:spcPct val="50000"/>
              </a:spcBef>
            </a:pPr>
            <a:r>
              <a:rPr lang="en-US" altLang="de-DE" dirty="0">
                <a:latin typeface="+mn-lt"/>
              </a:rPr>
              <a:t>Easy extensible</a:t>
            </a:r>
          </a:p>
        </p:txBody>
      </p:sp>
      <p:sp>
        <p:nvSpPr>
          <p:cNvPr id="12293" name="Text Box 5"/>
          <p:cNvSpPr txBox="1">
            <a:spLocks noChangeArrowheads="1"/>
          </p:cNvSpPr>
          <p:nvPr/>
        </p:nvSpPr>
        <p:spPr bwMode="auto">
          <a:xfrm>
            <a:off x="467544" y="692696"/>
            <a:ext cx="3455987"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a:latin typeface="+mn-lt"/>
              </a:rPr>
              <a:t>Who they are</a:t>
            </a:r>
          </a:p>
        </p:txBody>
      </p:sp>
      <p:sp>
        <p:nvSpPr>
          <p:cNvPr id="12294" name="Text Box 6"/>
          <p:cNvSpPr txBox="1">
            <a:spLocks noChangeArrowheads="1"/>
          </p:cNvSpPr>
          <p:nvPr/>
        </p:nvSpPr>
        <p:spPr bwMode="auto">
          <a:xfrm>
            <a:off x="4572695" y="715691"/>
            <a:ext cx="4392612"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dirty="0">
                <a:latin typeface="+mn-lt"/>
              </a:rPr>
              <a:t>What they want from the system</a:t>
            </a:r>
          </a:p>
        </p:txBody>
      </p:sp>
      <p:sp>
        <p:nvSpPr>
          <p:cNvPr id="15367" name="Text Box 7"/>
          <p:cNvSpPr txBox="1">
            <a:spLocks noChangeArrowheads="1"/>
          </p:cNvSpPr>
          <p:nvPr/>
        </p:nvSpPr>
        <p:spPr bwMode="auto">
          <a:xfrm>
            <a:off x="4861744" y="5948908"/>
            <a:ext cx="4031555" cy="406265"/>
          </a:xfrm>
          <a:prstGeom prst="rect">
            <a:avLst/>
          </a:prstGeom>
          <a:solidFill>
            <a:srgbClr val="FBE1CC"/>
          </a:solidFill>
          <a:ln>
            <a:noFill/>
          </a:ln>
          <a:effectLst/>
        </p:spPr>
        <p:txBody>
          <a:bodyPr wrap="square" lIns="108000" tIns="0" rIns="10800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Tx/>
              <a:buChar char="•"/>
            </a:pPr>
            <a:r>
              <a:rPr lang="en-US" altLang="de-DE" b="1">
                <a:latin typeface="+mn-lt"/>
              </a:rPr>
              <a:t> fun</a:t>
            </a:r>
          </a:p>
        </p:txBody>
      </p:sp>
      <p:sp>
        <p:nvSpPr>
          <p:cNvPr id="15368" name="Line 8"/>
          <p:cNvSpPr>
            <a:spLocks noChangeShapeType="1"/>
          </p:cNvSpPr>
          <p:nvPr/>
        </p:nvSpPr>
        <p:spPr bwMode="auto">
          <a:xfrm>
            <a:off x="3853681" y="1340396"/>
            <a:ext cx="1008063" cy="0"/>
          </a:xfrm>
          <a:prstGeom prst="line">
            <a:avLst/>
          </a:prstGeom>
          <a:noFill/>
          <a:ln w="25400">
            <a:solidFill>
              <a:srgbClr val="CC33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69" name="Line 9"/>
          <p:cNvSpPr>
            <a:spLocks noChangeShapeType="1"/>
          </p:cNvSpPr>
          <p:nvPr/>
        </p:nvSpPr>
        <p:spPr bwMode="auto">
          <a:xfrm flipV="1">
            <a:off x="3853681" y="5229771"/>
            <a:ext cx="1079500" cy="71437"/>
          </a:xfrm>
          <a:prstGeom prst="line">
            <a:avLst/>
          </a:prstGeom>
          <a:noFill/>
          <a:ln w="25400">
            <a:solidFill>
              <a:srgbClr val="9933FF"/>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0" name="Line 10"/>
          <p:cNvSpPr>
            <a:spLocks noChangeShapeType="1"/>
          </p:cNvSpPr>
          <p:nvPr/>
        </p:nvSpPr>
        <p:spPr bwMode="auto">
          <a:xfrm>
            <a:off x="3853681" y="5374233"/>
            <a:ext cx="1008063" cy="431800"/>
          </a:xfrm>
          <a:prstGeom prst="line">
            <a:avLst/>
          </a:prstGeom>
          <a:noFill/>
          <a:ln w="25400">
            <a:solidFill>
              <a:srgbClr val="9933FF"/>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1" name="Line 11"/>
          <p:cNvSpPr>
            <a:spLocks noChangeShapeType="1"/>
          </p:cNvSpPr>
          <p:nvPr/>
        </p:nvSpPr>
        <p:spPr bwMode="auto">
          <a:xfrm>
            <a:off x="3853681" y="5445671"/>
            <a:ext cx="1008063" cy="719137"/>
          </a:xfrm>
          <a:prstGeom prst="line">
            <a:avLst/>
          </a:prstGeom>
          <a:noFill/>
          <a:ln w="25400">
            <a:solidFill>
              <a:srgbClr val="9933FF"/>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2" name="Line 12"/>
          <p:cNvSpPr>
            <a:spLocks noChangeShapeType="1"/>
          </p:cNvSpPr>
          <p:nvPr/>
        </p:nvSpPr>
        <p:spPr bwMode="auto">
          <a:xfrm>
            <a:off x="3853681" y="1413421"/>
            <a:ext cx="1008063" cy="863600"/>
          </a:xfrm>
          <a:prstGeom prst="line">
            <a:avLst/>
          </a:prstGeom>
          <a:noFill/>
          <a:ln w="25400">
            <a:solidFill>
              <a:srgbClr val="CC33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3" name="Line 13"/>
          <p:cNvSpPr>
            <a:spLocks noChangeShapeType="1"/>
          </p:cNvSpPr>
          <p:nvPr/>
        </p:nvSpPr>
        <p:spPr bwMode="auto">
          <a:xfrm>
            <a:off x="3853681" y="1845221"/>
            <a:ext cx="1008063" cy="1368425"/>
          </a:xfrm>
          <a:prstGeom prst="line">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4" name="Line 14"/>
          <p:cNvSpPr>
            <a:spLocks noChangeShapeType="1"/>
          </p:cNvSpPr>
          <p:nvPr/>
        </p:nvSpPr>
        <p:spPr bwMode="auto">
          <a:xfrm flipV="1">
            <a:off x="3780656" y="3716883"/>
            <a:ext cx="1081088" cy="865188"/>
          </a:xfrm>
          <a:prstGeom prst="line">
            <a:avLst/>
          </a:prstGeom>
          <a:noFill/>
          <a:ln w="25400">
            <a:solidFill>
              <a:srgbClr val="00CC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5" name="Line 15"/>
          <p:cNvSpPr>
            <a:spLocks noChangeShapeType="1"/>
          </p:cNvSpPr>
          <p:nvPr/>
        </p:nvSpPr>
        <p:spPr bwMode="auto">
          <a:xfrm flipV="1">
            <a:off x="3780656" y="4293146"/>
            <a:ext cx="1081088" cy="360362"/>
          </a:xfrm>
          <a:prstGeom prst="line">
            <a:avLst/>
          </a:prstGeom>
          <a:noFill/>
          <a:ln w="25400">
            <a:solidFill>
              <a:srgbClr val="00CC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6" name="Line 16"/>
          <p:cNvSpPr>
            <a:spLocks noChangeShapeType="1"/>
          </p:cNvSpPr>
          <p:nvPr/>
        </p:nvSpPr>
        <p:spPr bwMode="auto">
          <a:xfrm>
            <a:off x="3853681" y="1916658"/>
            <a:ext cx="1008063" cy="2305050"/>
          </a:xfrm>
          <a:prstGeom prst="line">
            <a:avLst/>
          </a:prstGeom>
          <a:noFill/>
          <a:ln w="25400">
            <a:solidFill>
              <a:schemeClr val="accent2"/>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7" name="Line 17"/>
          <p:cNvSpPr>
            <a:spLocks noChangeShapeType="1"/>
          </p:cNvSpPr>
          <p:nvPr/>
        </p:nvSpPr>
        <p:spPr bwMode="auto">
          <a:xfrm flipV="1">
            <a:off x="3853681" y="1413421"/>
            <a:ext cx="1008063" cy="1655762"/>
          </a:xfrm>
          <a:prstGeom prst="line">
            <a:avLst/>
          </a:prstGeom>
          <a:noFill/>
          <a:ln w="25400">
            <a:solidFill>
              <a:schemeClr val="hlink"/>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8" name="Line 18"/>
          <p:cNvSpPr>
            <a:spLocks noChangeShapeType="1"/>
          </p:cNvSpPr>
          <p:nvPr/>
        </p:nvSpPr>
        <p:spPr bwMode="auto">
          <a:xfrm>
            <a:off x="3853681" y="3140621"/>
            <a:ext cx="1008063" cy="2016125"/>
          </a:xfrm>
          <a:prstGeom prst="line">
            <a:avLst/>
          </a:prstGeom>
          <a:noFill/>
          <a:ln w="25400">
            <a:solidFill>
              <a:schemeClr val="hlink"/>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79" name="Line 19"/>
          <p:cNvSpPr>
            <a:spLocks noChangeShapeType="1"/>
          </p:cNvSpPr>
          <p:nvPr/>
        </p:nvSpPr>
        <p:spPr bwMode="auto">
          <a:xfrm flipV="1">
            <a:off x="3853681" y="3213646"/>
            <a:ext cx="1008063" cy="647700"/>
          </a:xfrm>
          <a:prstGeom prst="line">
            <a:avLst/>
          </a:prstGeom>
          <a:noFill/>
          <a:ln w="25400">
            <a:solidFill>
              <a:srgbClr val="FF00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80" name="Line 20"/>
          <p:cNvSpPr>
            <a:spLocks noChangeShapeType="1"/>
          </p:cNvSpPr>
          <p:nvPr/>
        </p:nvSpPr>
        <p:spPr bwMode="auto">
          <a:xfrm flipV="1">
            <a:off x="3853681" y="2348458"/>
            <a:ext cx="1008063" cy="1441450"/>
          </a:xfrm>
          <a:prstGeom prst="line">
            <a:avLst/>
          </a:prstGeom>
          <a:noFill/>
          <a:ln w="25400">
            <a:solidFill>
              <a:srgbClr val="FF00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81" name="Line 21"/>
          <p:cNvSpPr>
            <a:spLocks noChangeShapeType="1"/>
          </p:cNvSpPr>
          <p:nvPr/>
        </p:nvSpPr>
        <p:spPr bwMode="auto">
          <a:xfrm>
            <a:off x="3853681" y="1484858"/>
            <a:ext cx="1008063" cy="4105275"/>
          </a:xfrm>
          <a:prstGeom prst="line">
            <a:avLst/>
          </a:prstGeom>
          <a:noFill/>
          <a:ln w="25400">
            <a:solidFill>
              <a:srgbClr val="CC330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5382" name="Line 22"/>
          <p:cNvSpPr>
            <a:spLocks noChangeShapeType="1"/>
          </p:cNvSpPr>
          <p:nvPr/>
        </p:nvSpPr>
        <p:spPr bwMode="auto">
          <a:xfrm>
            <a:off x="3853681" y="3932783"/>
            <a:ext cx="1008063" cy="1800225"/>
          </a:xfrm>
          <a:prstGeom prst="line">
            <a:avLst/>
          </a:prstGeom>
          <a:noFill/>
          <a:ln w="25400">
            <a:solidFill>
              <a:srgbClr val="FF006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Tree>
    <p:extLst>
      <p:ext uri="{BB962C8B-B14F-4D97-AF65-F5344CB8AC3E}">
        <p14:creationId xmlns:p14="http://schemas.microsoft.com/office/powerpoint/2010/main" val="428505855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38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37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536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5364">
                                            <p:txEl>
                                              <p:pRg st="0" end="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5364">
                                            <p:txEl>
                                              <p:pRg st="1" end="1"/>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536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363">
                                            <p:txEl>
                                              <p:pRg st="1" end="1"/>
                                            </p:txEl>
                                          </p:spTgt>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1" nodeType="clickEffect">
                                  <p:stCondLst>
                                    <p:cond delay="0"/>
                                  </p:stCondLst>
                                  <p:childTnLst>
                                    <p:set>
                                      <p:cBhvr>
                                        <p:cTn id="24" dur="1" fill="hold">
                                          <p:stCondLst>
                                            <p:cond delay="0"/>
                                          </p:stCondLst>
                                        </p:cTn>
                                        <p:tgtEl>
                                          <p:spTgt spid="15381"/>
                                        </p:tgtEl>
                                        <p:attrNameLst>
                                          <p:attrName>style.visibility</p:attrName>
                                        </p:attrNameLst>
                                      </p:cBhvr>
                                      <p:to>
                                        <p:strVal val="visible"/>
                                      </p:to>
                                    </p:set>
                                  </p:childTnLst>
                                </p:cTn>
                              </p:par>
                              <p:par>
                                <p:cTn id="25" presetID="1" presetClass="entr" presetSubtype="0" fill="hold" grpId="1" nodeType="withEffect">
                                  <p:stCondLst>
                                    <p:cond delay="0"/>
                                  </p:stCondLst>
                                  <p:childTnLst>
                                    <p:set>
                                      <p:cBhvr>
                                        <p:cTn id="26" dur="1" fill="hold">
                                          <p:stCondLst>
                                            <p:cond delay="0"/>
                                          </p:stCondLst>
                                        </p:cTn>
                                        <p:tgtEl>
                                          <p:spTgt spid="15372"/>
                                        </p:tgtEl>
                                        <p:attrNameLst>
                                          <p:attrName>style.visibility</p:attrName>
                                        </p:attrNameLst>
                                      </p:cBhvr>
                                      <p:to>
                                        <p:strVal val="visible"/>
                                      </p:to>
                                    </p:set>
                                  </p:childTnLst>
                                </p:cTn>
                              </p:par>
                              <p:par>
                                <p:cTn id="27" presetID="1" presetClass="entr" presetSubtype="0" fill="hold" grpId="1" nodeType="withEffect">
                                  <p:stCondLst>
                                    <p:cond delay="0"/>
                                  </p:stCondLst>
                                  <p:childTnLst>
                                    <p:set>
                                      <p:cBhvr>
                                        <p:cTn id="28" dur="1" fill="hold">
                                          <p:stCondLst>
                                            <p:cond delay="0"/>
                                          </p:stCondLst>
                                        </p:cTn>
                                        <p:tgtEl>
                                          <p:spTgt spid="1536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537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5376"/>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364">
                                            <p:txEl>
                                              <p:pRg st="2" end="2"/>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364">
                                            <p:txEl>
                                              <p:pRg st="4" end="4"/>
                                            </p:txEl>
                                          </p:spTgt>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363">
                                            <p:txEl>
                                              <p:pRg st="2" end="2"/>
                                            </p:txEl>
                                          </p:spTgt>
                                        </p:tgtEl>
                                        <p:attrNameLst>
                                          <p:attrName>style.visibility</p:attrName>
                                        </p:attrNameLst>
                                      </p:cBhvr>
                                      <p:to>
                                        <p:strVal val="visible"/>
                                      </p:to>
                                    </p:set>
                                  </p:childTnLst>
                                </p:cTn>
                              </p:par>
                            </p:childTnLst>
                          </p:cTn>
                        </p:par>
                      </p:childTnLst>
                    </p:cTn>
                  </p:par>
                  <p:par>
                    <p:cTn id="41" fill="hold" nodeType="clickPar">
                      <p:stCondLst>
                        <p:cond delay="indefinite"/>
                      </p:stCondLst>
                      <p:childTnLst>
                        <p:par>
                          <p:cTn id="42" fill="hold" nodeType="withGroup">
                            <p:stCondLst>
                              <p:cond delay="0"/>
                            </p:stCondLst>
                            <p:childTnLst>
                              <p:par>
                                <p:cTn id="43" presetID="1" presetClass="entr" presetSubtype="0" fill="hold" grpId="0" nodeType="clickEffect">
                                  <p:stCondLst>
                                    <p:cond delay="0"/>
                                  </p:stCondLst>
                                  <p:childTnLst>
                                    <p:set>
                                      <p:cBhvr>
                                        <p:cTn id="44" dur="1" fill="hold">
                                          <p:stCondLst>
                                            <p:cond delay="0"/>
                                          </p:stCondLst>
                                        </p:cTn>
                                        <p:tgtEl>
                                          <p:spTgt spid="15377"/>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15378"/>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5364">
                                            <p:txEl>
                                              <p:pRg st="5" end="5"/>
                                            </p:txEl>
                                          </p:spTgt>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grpId="0" nodeType="clickEffect">
                                  <p:stCondLst>
                                    <p:cond delay="0"/>
                                  </p:stCondLst>
                                  <p:childTnLst>
                                    <p:set>
                                      <p:cBhvr>
                                        <p:cTn id="52" dur="1" fill="hold">
                                          <p:stCondLst>
                                            <p:cond delay="0"/>
                                          </p:stCondLst>
                                        </p:cTn>
                                        <p:tgtEl>
                                          <p:spTgt spid="15363">
                                            <p:txEl>
                                              <p:pRg st="3" end="3"/>
                                            </p:txEl>
                                          </p:spTgt>
                                        </p:tgtEl>
                                        <p:attrNameLst>
                                          <p:attrName>style.visibility</p:attrName>
                                        </p:attrNameLst>
                                      </p:cBhvr>
                                      <p:to>
                                        <p:strVal val="visible"/>
                                      </p:to>
                                    </p:set>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15380"/>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15379"/>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5382"/>
                                        </p:tgtEl>
                                        <p:attrNameLst>
                                          <p:attrName>style.visibility</p:attrName>
                                        </p:attrNameLst>
                                      </p:cBhvr>
                                      <p:to>
                                        <p:strVal val="visible"/>
                                      </p:to>
                                    </p:set>
                                  </p:childTnLst>
                                </p:cTn>
                              </p:par>
                            </p:childTnLst>
                          </p:cTn>
                        </p:par>
                      </p:childTnLst>
                    </p:cTn>
                  </p:par>
                  <p:par>
                    <p:cTn id="61" fill="hold" nodeType="clickPar">
                      <p:stCondLst>
                        <p:cond delay="indefinite"/>
                      </p:stCondLst>
                      <p:childTnLst>
                        <p:par>
                          <p:cTn id="62" fill="hold" nodeType="withGroup">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15363">
                                            <p:txEl>
                                              <p:pRg st="4" end="4"/>
                                            </p:txEl>
                                          </p:spTgt>
                                        </p:tgtEl>
                                        <p:attrNameLst>
                                          <p:attrName>style.visibility</p:attrName>
                                        </p:attrNameLst>
                                      </p:cBhvr>
                                      <p:to>
                                        <p:strVal val="visible"/>
                                      </p:to>
                                    </p:set>
                                  </p:childTnLst>
                                </p:cTn>
                              </p:par>
                            </p:childTnLst>
                          </p:cTn>
                        </p:par>
                      </p:childTnLst>
                    </p:cTn>
                  </p:par>
                  <p:par>
                    <p:cTn id="65" fill="hold" nodeType="clickPar">
                      <p:stCondLst>
                        <p:cond delay="indefinite"/>
                      </p:stCondLst>
                      <p:childTnLst>
                        <p:par>
                          <p:cTn id="66" fill="hold" nodeType="withGroup">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5374"/>
                                        </p:tgtEl>
                                        <p:attrNameLst>
                                          <p:attrName>style.visibility</p:attrName>
                                        </p:attrNameLst>
                                      </p:cBhvr>
                                      <p:to>
                                        <p:strVal val="visible"/>
                                      </p:to>
                                    </p:set>
                                  </p:childTnLst>
                                </p:cTn>
                              </p:par>
                              <p:par>
                                <p:cTn id="69" presetID="1" presetClass="entr" presetSubtype="0" fill="hold" grpId="0" nodeType="withEffect">
                                  <p:stCondLst>
                                    <p:cond delay="0"/>
                                  </p:stCondLst>
                                  <p:childTnLst>
                                    <p:set>
                                      <p:cBhvr>
                                        <p:cTn id="70" dur="1" fill="hold">
                                          <p:stCondLst>
                                            <p:cond delay="0"/>
                                          </p:stCondLst>
                                        </p:cTn>
                                        <p:tgtEl>
                                          <p:spTgt spid="15375"/>
                                        </p:tgtEl>
                                        <p:attrNameLst>
                                          <p:attrName>style.visibility</p:attrName>
                                        </p:attrNameLst>
                                      </p:cBhvr>
                                      <p:to>
                                        <p:strVal val="visible"/>
                                      </p:to>
                                    </p:set>
                                  </p:childTnLst>
                                </p:cTn>
                              </p:par>
                              <p:par>
                                <p:cTn id="71" presetID="1" presetClass="entr" presetSubtype="0" fill="hold" nodeType="withEffect">
                                  <p:stCondLst>
                                    <p:cond delay="0"/>
                                  </p:stCondLst>
                                  <p:childTnLst>
                                    <p:set>
                                      <p:cBhvr>
                                        <p:cTn id="72" dur="1" fill="hold">
                                          <p:stCondLst>
                                            <p:cond delay="0"/>
                                          </p:stCondLst>
                                        </p:cTn>
                                        <p:tgtEl>
                                          <p:spTgt spid="15364">
                                            <p:txEl>
                                              <p:pRg st="3" end="3"/>
                                            </p:txEl>
                                          </p:spTgt>
                                        </p:tgtEl>
                                        <p:attrNameLst>
                                          <p:attrName>style.visibility</p:attrName>
                                        </p:attrNameLst>
                                      </p:cBhvr>
                                      <p:to>
                                        <p:strVal val="visible"/>
                                      </p:to>
                                    </p:set>
                                  </p:childTnLst>
                                </p:cTn>
                              </p:par>
                            </p:childTnLst>
                          </p:cTn>
                        </p:par>
                      </p:childTnLst>
                    </p:cTn>
                  </p:par>
                  <p:par>
                    <p:cTn id="73" fill="hold" nodeType="clickPar">
                      <p:stCondLst>
                        <p:cond delay="indefinite"/>
                      </p:stCondLst>
                      <p:childTnLst>
                        <p:par>
                          <p:cTn id="74" fill="hold" nodeType="withGroup">
                            <p:stCondLst>
                              <p:cond delay="0"/>
                            </p:stCondLst>
                            <p:childTnLst>
                              <p:par>
                                <p:cTn id="75" presetID="1" presetClass="entr" presetSubtype="0" fill="hold" grpId="0" nodeType="clickEffect">
                                  <p:stCondLst>
                                    <p:cond delay="0"/>
                                  </p:stCondLst>
                                  <p:childTnLst>
                                    <p:set>
                                      <p:cBhvr>
                                        <p:cTn id="76" dur="1" fill="hold">
                                          <p:stCondLst>
                                            <p:cond delay="0"/>
                                          </p:stCondLst>
                                        </p:cTn>
                                        <p:tgtEl>
                                          <p:spTgt spid="15363">
                                            <p:txEl>
                                              <p:pRg st="5" end="5"/>
                                            </p:txEl>
                                          </p:spTgt>
                                        </p:tgtEl>
                                        <p:attrNameLst>
                                          <p:attrName>style.visibility</p:attrName>
                                        </p:attrNameLst>
                                      </p:cBhvr>
                                      <p:to>
                                        <p:strVal val="visible"/>
                                      </p:to>
                                    </p:set>
                                  </p:childTnLst>
                                </p:cTn>
                              </p:par>
                            </p:childTnLst>
                          </p:cTn>
                        </p:par>
                      </p:childTnLst>
                    </p:cTn>
                  </p:par>
                  <p:par>
                    <p:cTn id="77" fill="hold" nodeType="clickPar">
                      <p:stCondLst>
                        <p:cond delay="indefinite"/>
                      </p:stCondLst>
                      <p:childTnLst>
                        <p:par>
                          <p:cTn id="78" fill="hold" nodeType="withGroup">
                            <p:stCondLst>
                              <p:cond delay="0"/>
                            </p:stCondLst>
                            <p:childTnLst>
                              <p:par>
                                <p:cTn id="79" presetID="1" presetClass="entr" presetSubtype="0" fill="hold" grpId="0" nodeType="clickEffect">
                                  <p:stCondLst>
                                    <p:cond delay="0"/>
                                  </p:stCondLst>
                                  <p:childTnLst>
                                    <p:set>
                                      <p:cBhvr>
                                        <p:cTn id="80" dur="1" fill="hold">
                                          <p:stCondLst>
                                            <p:cond delay="0"/>
                                          </p:stCondLst>
                                        </p:cTn>
                                        <p:tgtEl>
                                          <p:spTgt spid="15369"/>
                                        </p:tgtEl>
                                        <p:attrNameLst>
                                          <p:attrName>style.visibility</p:attrName>
                                        </p:attrNameLst>
                                      </p:cBhvr>
                                      <p:to>
                                        <p:strVal val="visible"/>
                                      </p:to>
                                    </p:set>
                                  </p:childTnLst>
                                </p:cTn>
                              </p:par>
                              <p:par>
                                <p:cTn id="81" presetID="1" presetClass="entr" presetSubtype="0" fill="hold" grpId="0" nodeType="withEffect">
                                  <p:stCondLst>
                                    <p:cond delay="0"/>
                                  </p:stCondLst>
                                  <p:childTnLst>
                                    <p:set>
                                      <p:cBhvr>
                                        <p:cTn id="82" dur="1" fill="hold">
                                          <p:stCondLst>
                                            <p:cond delay="0"/>
                                          </p:stCondLst>
                                        </p:cTn>
                                        <p:tgtEl>
                                          <p:spTgt spid="15370"/>
                                        </p:tgtEl>
                                        <p:attrNameLst>
                                          <p:attrName>style.visibility</p:attrName>
                                        </p:attrNameLst>
                                      </p:cBhvr>
                                      <p:to>
                                        <p:strVal val="visible"/>
                                      </p:to>
                                    </p:set>
                                  </p:childTnLst>
                                </p:cTn>
                              </p:par>
                            </p:childTnLst>
                          </p:cTn>
                        </p:par>
                      </p:childTnLst>
                    </p:cTn>
                  </p:par>
                  <p:par>
                    <p:cTn id="83" fill="hold" nodeType="clickPar">
                      <p:stCondLst>
                        <p:cond delay="indefinite"/>
                      </p:stCondLst>
                      <p:childTnLst>
                        <p:par>
                          <p:cTn id="84" fill="hold" nodeType="withGroup">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15371"/>
                                        </p:tgtEl>
                                        <p:attrNameLst>
                                          <p:attrName>style.visibility</p:attrName>
                                        </p:attrNameLst>
                                      </p:cBhvr>
                                      <p:to>
                                        <p:strVal val="visible"/>
                                      </p:to>
                                    </p:set>
                                  </p:childTnLst>
                                </p:cTn>
                              </p:par>
                              <p:par>
                                <p:cTn id="87" presetID="1" presetClass="entr" presetSubtype="0" fill="hold" grpId="0" nodeType="withEffect">
                                  <p:stCondLst>
                                    <p:cond delay="0"/>
                                  </p:stCondLst>
                                  <p:childTnLst>
                                    <p:set>
                                      <p:cBhvr>
                                        <p:cTn id="88" dur="1" fill="hold">
                                          <p:stCondLst>
                                            <p:cond delay="0"/>
                                          </p:stCondLst>
                                        </p:cTn>
                                        <p:tgtEl>
                                          <p:spTgt spid="1536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build="p"/>
      <p:bldP spid="15367" grpId="0" animBg="1"/>
      <p:bldP spid="15368" grpId="0" animBg="1"/>
      <p:bldP spid="15368" grpId="1" animBg="1"/>
      <p:bldP spid="15369" grpId="0" animBg="1"/>
      <p:bldP spid="15370" grpId="0" animBg="1"/>
      <p:bldP spid="15371" grpId="0" animBg="1"/>
      <p:bldP spid="15372" grpId="0" animBg="1"/>
      <p:bldP spid="15372" grpId="1" animBg="1"/>
      <p:bldP spid="15373" grpId="0" animBg="1"/>
      <p:bldP spid="15374" grpId="0" animBg="1"/>
      <p:bldP spid="15375" grpId="0" animBg="1"/>
      <p:bldP spid="15376" grpId="0" animBg="1"/>
      <p:bldP spid="15377" grpId="0" animBg="1"/>
      <p:bldP spid="15378" grpId="0" animBg="1"/>
      <p:bldP spid="15379" grpId="0" animBg="1"/>
      <p:bldP spid="15380" grpId="0" animBg="1"/>
      <p:bldP spid="15381" grpId="0" animBg="1"/>
      <p:bldP spid="15381" grpId="1" animBg="1"/>
      <p:bldP spid="1538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US" altLang="de-DE" smtClean="0"/>
              <a:t>What is the Technical Environment?</a:t>
            </a:r>
          </a:p>
        </p:txBody>
      </p:sp>
      <p:sp>
        <p:nvSpPr>
          <p:cNvPr id="43011" name="Rectangle 3"/>
          <p:cNvSpPr>
            <a:spLocks noGrp="1" noChangeArrowheads="1"/>
          </p:cNvSpPr>
          <p:nvPr>
            <p:ph idx="1"/>
          </p:nvPr>
        </p:nvSpPr>
        <p:spPr>
          <a:xfrm>
            <a:off x="971599" y="909191"/>
            <a:ext cx="7921575" cy="4103985"/>
          </a:xfrm>
        </p:spPr>
        <p:txBody>
          <a:bodyPr/>
          <a:lstStyle/>
          <a:p>
            <a:pPr eaLnBrk="1" hangingPunct="1">
              <a:buFontTx/>
              <a:buNone/>
            </a:pPr>
            <a:r>
              <a:rPr lang="en-US" altLang="de-DE" sz="2400" dirty="0" smtClean="0"/>
              <a:t>Control Systems (one way or another) have to deal with …</a:t>
            </a:r>
            <a:endParaRPr lang="en-US" altLang="de-DE" sz="2400" b="1" dirty="0" smtClean="0"/>
          </a:p>
          <a:p>
            <a:pPr eaLnBrk="1" hangingPunct="1"/>
            <a:r>
              <a:rPr lang="en-US" altLang="de-DE" sz="2400" b="1" dirty="0" smtClean="0"/>
              <a:t>Distributed </a:t>
            </a:r>
            <a:r>
              <a:rPr lang="en-US" altLang="de-DE" sz="2400" dirty="0" smtClean="0"/>
              <a:t>end points and processes </a:t>
            </a:r>
          </a:p>
          <a:p>
            <a:pPr eaLnBrk="1" hangingPunct="1"/>
            <a:r>
              <a:rPr lang="en-US" altLang="de-DE" sz="2400" b="1" dirty="0" smtClean="0"/>
              <a:t>Data Acquisition </a:t>
            </a:r>
            <a:r>
              <a:rPr lang="en-US" altLang="de-DE" sz="2400" dirty="0" smtClean="0"/>
              <a:t>(front end hardware)</a:t>
            </a:r>
          </a:p>
          <a:p>
            <a:pPr eaLnBrk="1" hangingPunct="1"/>
            <a:r>
              <a:rPr lang="en-US" altLang="de-DE" sz="2400" b="1" dirty="0" smtClean="0"/>
              <a:t>Real-time </a:t>
            </a:r>
            <a:r>
              <a:rPr lang="en-US" altLang="de-DE" sz="2400" dirty="0" smtClean="0"/>
              <a:t>needs (where necessary)</a:t>
            </a:r>
          </a:p>
          <a:p>
            <a:pPr eaLnBrk="1" hangingPunct="1"/>
            <a:r>
              <a:rPr lang="en-US" altLang="de-DE" sz="2400" b="1" dirty="0" smtClean="0"/>
              <a:t>Process control </a:t>
            </a:r>
            <a:r>
              <a:rPr lang="en-US" altLang="de-DE" sz="2400" dirty="0" smtClean="0"/>
              <a:t>(automation, feedback, PID controller)</a:t>
            </a:r>
          </a:p>
          <a:p>
            <a:pPr eaLnBrk="1" hangingPunct="1"/>
            <a:r>
              <a:rPr lang="en-US" altLang="de-DE" sz="2400" b="1" dirty="0" smtClean="0"/>
              <a:t>Central Services </a:t>
            </a:r>
            <a:r>
              <a:rPr lang="en-US" altLang="de-DE" sz="2400" dirty="0" smtClean="0"/>
              <a:t>(Archive, Databases, Name Resolution)</a:t>
            </a:r>
          </a:p>
          <a:p>
            <a:pPr eaLnBrk="1" hangingPunct="1"/>
            <a:r>
              <a:rPr lang="en-US" altLang="de-DE" sz="2400" b="1" dirty="0" smtClean="0"/>
              <a:t>Data transport </a:t>
            </a:r>
            <a:r>
              <a:rPr lang="en-US" altLang="de-DE" sz="2400" dirty="0" smtClean="0"/>
              <a:t>(control system protocol, network) </a:t>
            </a:r>
          </a:p>
          <a:p>
            <a:pPr eaLnBrk="1" hangingPunct="1"/>
            <a:r>
              <a:rPr lang="en-US" altLang="de-DE" sz="2400" b="1" dirty="0" smtClean="0"/>
              <a:t>Security </a:t>
            </a:r>
            <a:r>
              <a:rPr lang="en-US" altLang="de-DE" sz="2400" dirty="0" smtClean="0"/>
              <a:t>(who’s allowed to do what from where?)</a:t>
            </a:r>
          </a:p>
          <a:p>
            <a:pPr eaLnBrk="1" hangingPunct="1"/>
            <a:r>
              <a:rPr lang="en-US" altLang="de-DE" sz="2400" b="1" dirty="0" smtClean="0"/>
              <a:t>Time synchronization </a:t>
            </a:r>
            <a:r>
              <a:rPr lang="en-US" altLang="de-DE" sz="2400" dirty="0" smtClean="0"/>
              <a:t>(time stamps, cycle ids, etc.)</a:t>
            </a:r>
          </a:p>
        </p:txBody>
      </p:sp>
      <p:sp>
        <p:nvSpPr>
          <p:cNvPr id="43012" name="Text Box 4"/>
          <p:cNvSpPr txBox="1">
            <a:spLocks noChangeArrowheads="1"/>
          </p:cNvSpPr>
          <p:nvPr/>
        </p:nvSpPr>
        <p:spPr bwMode="auto">
          <a:xfrm>
            <a:off x="2123728" y="4666126"/>
            <a:ext cx="5242755" cy="1436905"/>
          </a:xfrm>
          <a:prstGeom prst="rect">
            <a:avLst/>
          </a:prstGeom>
          <a:solidFill>
            <a:srgbClr val="FFF5D6"/>
          </a:solidFill>
          <a:ln w="38100">
            <a:solidFill>
              <a:schemeClr val="accent2"/>
            </a:solidFill>
          </a:ln>
          <a:effec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t>that is:</a:t>
            </a:r>
          </a:p>
          <a:p>
            <a:r>
              <a:rPr lang="en-US" altLang="de-DE" b="1" dirty="0"/>
              <a:t>Computers</a:t>
            </a:r>
            <a:r>
              <a:rPr lang="en-US" altLang="de-DE" dirty="0"/>
              <a:t> (in different flavors) and </a:t>
            </a:r>
            <a:r>
              <a:rPr lang="en-US" altLang="de-DE" dirty="0" smtClean="0"/>
              <a:t/>
            </a:r>
            <a:br>
              <a:rPr lang="en-US" altLang="de-DE" dirty="0" smtClean="0"/>
            </a:br>
            <a:r>
              <a:rPr lang="en-US" altLang="de-DE" b="1" dirty="0" smtClean="0"/>
              <a:t>Computer </a:t>
            </a:r>
            <a:r>
              <a:rPr lang="en-US" altLang="de-DE" b="1" dirty="0"/>
              <a:t>Environment</a:t>
            </a:r>
          </a:p>
        </p:txBody>
      </p:sp>
    </p:spTree>
    <p:extLst>
      <p:ext uri="{BB962C8B-B14F-4D97-AF65-F5344CB8AC3E}">
        <p14:creationId xmlns:p14="http://schemas.microsoft.com/office/powerpoint/2010/main" val="259629192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3011">
                                            <p:txEl>
                                              <p:pRg st="1" end="1"/>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3011">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3011">
                                            <p:txEl>
                                              <p:pRg st="3" end="3"/>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3011">
                                            <p:txEl>
                                              <p:pRg st="4" end="4"/>
                                            </p:txEl>
                                          </p:spTgt>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3011">
                                            <p:txEl>
                                              <p:pRg st="5" end="5"/>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3011">
                                            <p:txEl>
                                              <p:pRg st="6" end="6"/>
                                            </p:txEl>
                                          </p:spTgt>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3011">
                                            <p:txEl>
                                              <p:pRg st="7" end="7"/>
                                            </p:txEl>
                                          </p:spTgt>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3011">
                                            <p:txEl>
                                              <p:pRg st="8" end="8"/>
                                            </p:txEl>
                                          </p:spTgt>
                                        </p:tgtEl>
                                        <p:attrNameLst>
                                          <p:attrName>style.visibility</p:attrName>
                                        </p:attrNameLst>
                                      </p:cBhvr>
                                      <p:to>
                                        <p:strVal val="visible"/>
                                      </p:to>
                                    </p:set>
                                  </p:childTnLst>
                                </p:cTn>
                              </p:par>
                            </p:childTnLst>
                          </p:cTn>
                        </p:par>
                      </p:childTnLst>
                    </p:cTn>
                  </p:par>
                  <p:par>
                    <p:cTn id="35" fill="hold" nodeType="clickPar">
                      <p:stCondLst>
                        <p:cond delay="indefinite"/>
                      </p:stCondLst>
                      <p:childTnLst>
                        <p:par>
                          <p:cTn id="36" fill="hold" nodeType="withGroup">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30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011" grpId="0" build="p"/>
      <p:bldP spid="4301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altLang="de-DE" smtClean="0"/>
              <a:t>What is an Accelerator Controls System</a:t>
            </a:r>
            <a:endParaRPr lang="de-CH" altLang="de-DE" smtClean="0"/>
          </a:p>
        </p:txBody>
      </p:sp>
      <p:sp>
        <p:nvSpPr>
          <p:cNvPr id="14339" name="Text Box 4"/>
          <p:cNvSpPr txBox="1">
            <a:spLocks noChangeArrowheads="1"/>
          </p:cNvSpPr>
          <p:nvPr/>
        </p:nvSpPr>
        <p:spPr bwMode="auto">
          <a:xfrm>
            <a:off x="898078" y="908720"/>
            <a:ext cx="7947917" cy="2160240"/>
          </a:xfrm>
          <a:prstGeom prst="rect">
            <a:avLst/>
          </a:prstGeom>
          <a:solidFill>
            <a:srgbClr val="FFF5D6"/>
          </a:solidFill>
          <a:ln w="38100" algn="ctr">
            <a:solidFill>
              <a:srgbClr val="405583"/>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Definition:</a:t>
            </a:r>
          </a:p>
          <a:p>
            <a:r>
              <a:rPr lang="en-US" altLang="de-DE" dirty="0">
                <a:latin typeface="+mn-lt"/>
              </a:rPr>
              <a:t>An </a:t>
            </a:r>
            <a:r>
              <a:rPr lang="en-US" altLang="de-DE" b="1" dirty="0">
                <a:latin typeface="+mn-lt"/>
              </a:rPr>
              <a:t>Accelerator Control System </a:t>
            </a:r>
            <a:r>
              <a:rPr lang="en-US" altLang="de-DE" dirty="0">
                <a:latin typeface="+mn-lt"/>
              </a:rPr>
              <a:t>is a </a:t>
            </a:r>
            <a:r>
              <a:rPr lang="en-US" altLang="de-DE" dirty="0">
                <a:solidFill>
                  <a:schemeClr val="accent2"/>
                </a:solidFill>
                <a:latin typeface="+mn-lt"/>
              </a:rPr>
              <a:t>computer environment</a:t>
            </a:r>
            <a:r>
              <a:rPr lang="en-US" altLang="de-DE" dirty="0">
                <a:latin typeface="+mn-lt"/>
              </a:rPr>
              <a:t> that allows </a:t>
            </a:r>
            <a:r>
              <a:rPr lang="en-US" altLang="de-DE" dirty="0">
                <a:solidFill>
                  <a:schemeClr val="accent2"/>
                </a:solidFill>
                <a:latin typeface="+mn-lt"/>
              </a:rPr>
              <a:t>remote access</a:t>
            </a:r>
            <a:r>
              <a:rPr lang="en-US" altLang="de-DE" dirty="0">
                <a:latin typeface="+mn-lt"/>
              </a:rPr>
              <a:t> to the accelerator hardware with a lot of </a:t>
            </a:r>
            <a:r>
              <a:rPr lang="en-US" altLang="de-DE" dirty="0">
                <a:solidFill>
                  <a:schemeClr val="accent2"/>
                </a:solidFill>
                <a:latin typeface="+mn-lt"/>
              </a:rPr>
              <a:t>different functionality</a:t>
            </a:r>
            <a:r>
              <a:rPr lang="en-US" altLang="de-DE" dirty="0">
                <a:latin typeface="+mn-lt"/>
              </a:rPr>
              <a:t> to satisfy the requirements of several </a:t>
            </a:r>
            <a:r>
              <a:rPr lang="en-US" altLang="de-DE" dirty="0">
                <a:solidFill>
                  <a:schemeClr val="accent2"/>
                </a:solidFill>
                <a:latin typeface="+mn-lt"/>
              </a:rPr>
              <a:t>different user groups</a:t>
            </a:r>
            <a:r>
              <a:rPr lang="en-US" altLang="de-DE" dirty="0">
                <a:latin typeface="+mn-lt"/>
              </a:rPr>
              <a:t>.</a:t>
            </a:r>
          </a:p>
        </p:txBody>
      </p:sp>
      <p:sp>
        <p:nvSpPr>
          <p:cNvPr id="14341" name="TextBox 2"/>
          <p:cNvSpPr txBox="1">
            <a:spLocks noChangeArrowheads="1"/>
          </p:cNvSpPr>
          <p:nvPr/>
        </p:nvSpPr>
        <p:spPr bwMode="auto">
          <a:xfrm>
            <a:off x="1214741" y="3422111"/>
            <a:ext cx="4678140" cy="32316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smtClean="0">
                <a:latin typeface="+mn-lt"/>
              </a:rPr>
              <a:t>In addition a modern </a:t>
            </a:r>
          </a:p>
          <a:p>
            <a:r>
              <a:rPr lang="en-US" altLang="de-DE" dirty="0" smtClean="0">
                <a:latin typeface="+mn-lt"/>
              </a:rPr>
              <a:t>Accelerator Control System:</a:t>
            </a:r>
          </a:p>
          <a:p>
            <a:r>
              <a:rPr lang="en-US" altLang="de-DE" dirty="0" smtClean="0">
                <a:latin typeface="+mn-lt"/>
              </a:rPr>
              <a:t>tries to unify the access to different </a:t>
            </a:r>
          </a:p>
          <a:p>
            <a:r>
              <a:rPr lang="en-US" altLang="de-DE" dirty="0" smtClean="0">
                <a:latin typeface="+mn-lt"/>
              </a:rPr>
              <a:t>hardware </a:t>
            </a:r>
          </a:p>
          <a:p>
            <a:r>
              <a:rPr lang="en-US" altLang="de-DE" dirty="0" smtClean="0">
                <a:latin typeface="+mn-lt"/>
              </a:rPr>
              <a:t>(one way to rule them all)</a:t>
            </a:r>
          </a:p>
          <a:p>
            <a:endParaRPr lang="en-US" altLang="de-DE" dirty="0">
              <a:latin typeface="+mn-lt"/>
            </a:endParaRPr>
          </a:p>
        </p:txBody>
      </p:sp>
      <p:pic>
        <p:nvPicPr>
          <p:cNvPr id="14342" name="Picture 7" descr="storring64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75323" y="4687073"/>
            <a:ext cx="1869315" cy="14060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343" name="Up Arrow 3"/>
          <p:cNvSpPr>
            <a:spLocks noChangeArrowheads="1"/>
          </p:cNvSpPr>
          <p:nvPr/>
        </p:nvSpPr>
        <p:spPr bwMode="auto">
          <a:xfrm>
            <a:off x="6875323" y="4221035"/>
            <a:ext cx="324067" cy="396024"/>
          </a:xfrm>
          <a:prstGeom prst="upArrow">
            <a:avLst>
              <a:gd name="adj1" fmla="val 50000"/>
              <a:gd name="adj2" fmla="val 49998"/>
            </a:avLst>
          </a:prstGeom>
          <a:solidFill>
            <a:srgbClr val="003B6E"/>
          </a:solidFill>
          <a:ln>
            <a:noFill/>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pic>
        <p:nvPicPr>
          <p:cNvPr id="14344"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875323" y="3295052"/>
            <a:ext cx="1869315" cy="9259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14345" name="Elbow Connector 9"/>
          <p:cNvCxnSpPr>
            <a:cxnSpLocks noChangeShapeType="1"/>
          </p:cNvCxnSpPr>
          <p:nvPr/>
        </p:nvCxnSpPr>
        <p:spPr bwMode="auto">
          <a:xfrm>
            <a:off x="7667488" y="4419047"/>
            <a:ext cx="914489" cy="914355"/>
          </a:xfrm>
          <a:prstGeom prst="bentConnector3">
            <a:avLst>
              <a:gd name="adj1" fmla="val 50000"/>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4346" name="TextBox 10"/>
          <p:cNvSpPr txBox="1">
            <a:spLocks noChangeArrowheads="1"/>
          </p:cNvSpPr>
          <p:nvPr/>
        </p:nvSpPr>
        <p:spPr bwMode="auto">
          <a:xfrm>
            <a:off x="7199390" y="4287754"/>
            <a:ext cx="1646605" cy="3293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sz="1400">
                <a:latin typeface="+mn-lt"/>
              </a:rPr>
              <a:t>0110001010001001</a:t>
            </a:r>
          </a:p>
        </p:txBody>
      </p:sp>
      <p:sp>
        <p:nvSpPr>
          <p:cNvPr id="14347" name="Rectangle 11"/>
          <p:cNvSpPr>
            <a:spLocks noChangeArrowheads="1"/>
          </p:cNvSpPr>
          <p:nvPr/>
        </p:nvSpPr>
        <p:spPr bwMode="auto">
          <a:xfrm>
            <a:off x="898078" y="3140968"/>
            <a:ext cx="7947917" cy="3024187"/>
          </a:xfrm>
          <a:prstGeom prst="rect">
            <a:avLst/>
          </a:prstGeom>
          <a:noFill/>
          <a:ln w="38100" algn="ctr">
            <a:solidFill>
              <a:srgbClr val="405583"/>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en-US" altLang="de-DE" dirty="0">
              <a:latin typeface="+mn-lt"/>
            </a:endParaRPr>
          </a:p>
        </p:txBody>
      </p:sp>
    </p:spTree>
    <p:extLst>
      <p:ext uri="{BB962C8B-B14F-4D97-AF65-F5344CB8AC3E}">
        <p14:creationId xmlns:p14="http://schemas.microsoft.com/office/powerpoint/2010/main" val="19300455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5432"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eaLnBrk="1" hangingPunct="1"/>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p:nvPr/>
        </p:nvSpPr>
        <p:spPr bwMode="auto">
          <a:xfrm>
            <a:off x="970607" y="90805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5" name="Down Arrow 4"/>
          <p:cNvSpPr>
            <a:spLocks noChangeArrowheads="1"/>
          </p:cNvSpPr>
          <p:nvPr/>
        </p:nvSpPr>
        <p:spPr bwMode="auto">
          <a:xfrm>
            <a:off x="970607" y="1698625"/>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15366" name="Down Arrow 5"/>
          <p:cNvSpPr>
            <a:spLocks noChangeArrowheads="1"/>
          </p:cNvSpPr>
          <p:nvPr/>
        </p:nvSpPr>
        <p:spPr bwMode="auto">
          <a:xfrm>
            <a:off x="970607" y="2508250"/>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15367" name="Down Arrow 6"/>
          <p:cNvSpPr>
            <a:spLocks noChangeArrowheads="1"/>
          </p:cNvSpPr>
          <p:nvPr/>
        </p:nvSpPr>
        <p:spPr bwMode="auto">
          <a:xfrm>
            <a:off x="970607" y="3430588"/>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15368" name="Down Arrow 7"/>
          <p:cNvSpPr>
            <a:spLocks noChangeArrowheads="1"/>
          </p:cNvSpPr>
          <p:nvPr/>
        </p:nvSpPr>
        <p:spPr bwMode="auto">
          <a:xfrm>
            <a:off x="970607" y="429260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15369" name="Oval 2"/>
          <p:cNvSpPr>
            <a:spLocks noChangeArrowheads="1"/>
          </p:cNvSpPr>
          <p:nvPr/>
        </p:nvSpPr>
        <p:spPr bwMode="auto">
          <a:xfrm>
            <a:off x="970607"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37059030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nodeType="clickEffect">
                                  <p:stCondLst>
                                    <p:cond delay="0"/>
                                  </p:stCondLst>
                                  <p:childTnLst>
                                    <p:animClr clrSpc="rgb" dir="cw">
                                      <p:cBhvr override="childStyle">
                                        <p:cTn id="6" dur="500" fill="hold"/>
                                        <p:tgtEl>
                                          <p:spTgt spid="109571">
                                            <p:txEl>
                                              <p:pRg st="2" end="2"/>
                                            </p:txEl>
                                          </p:spTgt>
                                        </p:tgtEl>
                                        <p:attrNameLst>
                                          <p:attrName>style.color</p:attrName>
                                        </p:attrNameLst>
                                      </p:cBhvr>
                                      <p:to>
                                        <a:srgbClr val="A50021"/>
                                      </p:to>
                                    </p:animClr>
                                    <p:animClr clrSpc="rgb" dir="cw">
                                      <p:cBhvr>
                                        <p:cTn id="7" dur="500" fill="hold"/>
                                        <p:tgtEl>
                                          <p:spTgt spid="109571">
                                            <p:txEl>
                                              <p:pRg st="2" end="2"/>
                                            </p:txEl>
                                          </p:spTgt>
                                        </p:tgtEl>
                                        <p:attrNameLst>
                                          <p:attrName>fillcolor</p:attrName>
                                        </p:attrNameLst>
                                      </p:cBhvr>
                                      <p:to>
                                        <a:srgbClr val="A50021"/>
                                      </p:to>
                                    </p:animClr>
                                    <p:set>
                                      <p:cBhvr>
                                        <p:cTn id="8" dur="500" fill="hold"/>
                                        <p:tgtEl>
                                          <p:spTgt spid="109571">
                                            <p:txEl>
                                              <p:pRg st="2" end="2"/>
                                            </p:txEl>
                                          </p:spTgt>
                                        </p:tgtEl>
                                        <p:attrNameLst>
                                          <p:attrName>fill.type</p:attrName>
                                        </p:attrNameLst>
                                      </p:cBhvr>
                                      <p:to>
                                        <p:strVal val="solid"/>
                                      </p:to>
                                    </p:set>
                                    <p:set>
                                      <p:cBhvr>
                                        <p:cTn id="9" dur="500" fill="hold"/>
                                        <p:tgtEl>
                                          <p:spTgt spid="109571">
                                            <p:txEl>
                                              <p:pRg st="2" end="2"/>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5"/>
                                        </p:tgtEl>
                                        <p:attrNameLst>
                                          <p:attrName>style.color</p:attrName>
                                        </p:attrNameLst>
                                      </p:cBhvr>
                                      <p:to>
                                        <a:srgbClr val="A50021"/>
                                      </p:to>
                                    </p:animClr>
                                    <p:animClr clrSpc="rgb" dir="cw">
                                      <p:cBhvr>
                                        <p:cTn id="12" dur="500" fill="hold"/>
                                        <p:tgtEl>
                                          <p:spTgt spid="5"/>
                                        </p:tgtEl>
                                        <p:attrNameLst>
                                          <p:attrName>fillcolor</p:attrName>
                                        </p:attrNameLst>
                                      </p:cBhvr>
                                      <p:to>
                                        <a:srgbClr val="A50021"/>
                                      </p:to>
                                    </p:animClr>
                                    <p:set>
                                      <p:cBhvr>
                                        <p:cTn id="13" dur="500" fill="hold"/>
                                        <p:tgtEl>
                                          <p:spTgt spid="5"/>
                                        </p:tgtEl>
                                        <p:attrNameLst>
                                          <p:attrName>fill.type</p:attrName>
                                        </p:attrNameLst>
                                      </p:cBhvr>
                                      <p:to>
                                        <p:strVal val="solid"/>
                                      </p:to>
                                    </p:set>
                                    <p:set>
                                      <p:cBhvr>
                                        <p:cTn id="14" dur="500" fill="hold"/>
                                        <p:tgtEl>
                                          <p:spTgt spid="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Picture 17" descr="hardware-imag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651500" y="1484313"/>
            <a:ext cx="1800225" cy="117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Rectangle 3"/>
          <p:cNvSpPr>
            <a:spLocks noGrp="1" noChangeArrowheads="1"/>
          </p:cNvSpPr>
          <p:nvPr>
            <p:ph type="title"/>
          </p:nvPr>
        </p:nvSpPr>
        <p:spPr>
          <a:xfrm>
            <a:off x="1959670" y="260648"/>
            <a:ext cx="6930528" cy="509587"/>
          </a:xfrm>
        </p:spPr>
        <p:txBody>
          <a:bodyPr/>
          <a:lstStyle/>
          <a:p>
            <a:pPr eaLnBrk="1" hangingPunct="1"/>
            <a:r>
              <a:rPr lang="en-US" altLang="de-DE" dirty="0" smtClean="0"/>
              <a:t>Requirements of an Accelerator Control System</a:t>
            </a:r>
          </a:p>
        </p:txBody>
      </p:sp>
      <p:pic>
        <p:nvPicPr>
          <p:cNvPr id="16392" name="Picture 9" descr="swiss_bild01"/>
          <p:cNvPicPr>
            <a:picLocks noGrp="1" noChangeAspect="1" noChangeArrowheads="1"/>
          </p:cNvPicPr>
          <p:nvPr>
            <p:ph sz="half" idx="2"/>
          </p:nvPr>
        </p:nvPicPr>
        <p:blipFill>
          <a:blip r:embed="rId4">
            <a:extLst>
              <a:ext uri="{28A0092B-C50C-407E-A947-70E740481C1C}">
                <a14:useLocalDpi xmlns:a14="http://schemas.microsoft.com/office/drawing/2010/main"/>
              </a:ext>
            </a:extLst>
          </a:blip>
          <a:stretch>
            <a:fillRect/>
          </a:stretch>
        </p:blipFill>
        <p:spPr>
          <a:xfrm>
            <a:off x="6156176" y="3827060"/>
            <a:ext cx="2854490" cy="199470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16388" name="Group 25"/>
          <p:cNvGrpSpPr>
            <a:grpSpLocks/>
          </p:cNvGrpSpPr>
          <p:nvPr/>
        </p:nvGrpSpPr>
        <p:grpSpPr bwMode="auto">
          <a:xfrm>
            <a:off x="890738" y="1200641"/>
            <a:ext cx="2376487" cy="1862138"/>
            <a:chOff x="294" y="-153"/>
            <a:chExt cx="1497" cy="1173"/>
          </a:xfrm>
        </p:grpSpPr>
        <p:pic>
          <p:nvPicPr>
            <p:cNvPr id="16401" name="Picture 5" descr="epicsUse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10" y="-153"/>
              <a:ext cx="1381" cy="1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6402" name="Text Box 6"/>
            <p:cNvSpPr txBox="1">
              <a:spLocks noChangeArrowheads="1"/>
            </p:cNvSpPr>
            <p:nvPr/>
          </p:nvSpPr>
          <p:spPr bwMode="auto">
            <a:xfrm>
              <a:off x="294" y="724"/>
              <a:ext cx="880" cy="296"/>
            </a:xfrm>
            <a:prstGeom prst="rect">
              <a:avLst/>
            </a:prstGeom>
            <a:solidFill>
              <a:srgbClr val="FFF5D6"/>
            </a:solidFill>
            <a:ln w="12700" algn="ctr">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pPr>
              <a:r>
                <a:rPr lang="en-US" altLang="de-DE" dirty="0">
                  <a:cs typeface="Arial" charset="0"/>
                </a:rPr>
                <a:t>Operator</a:t>
              </a:r>
            </a:p>
          </p:txBody>
        </p:sp>
      </p:grpSp>
      <p:pic>
        <p:nvPicPr>
          <p:cNvPr id="16389" name="Picture 15" descr="nature_cover_300dpi"/>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1035248" y="3967564"/>
            <a:ext cx="1577975" cy="2089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0" name="Text Box 16"/>
          <p:cNvSpPr txBox="1">
            <a:spLocks noChangeArrowheads="1"/>
          </p:cNvSpPr>
          <p:nvPr/>
        </p:nvSpPr>
        <p:spPr bwMode="auto">
          <a:xfrm>
            <a:off x="1022548" y="5821764"/>
            <a:ext cx="2973388" cy="469900"/>
          </a:xfrm>
          <a:prstGeom prst="rect">
            <a:avLst/>
          </a:prstGeom>
          <a:solidFill>
            <a:srgbClr val="FFF5D6"/>
          </a:solidFill>
          <a:ln w="12700" algn="ctr">
            <a:solidFill>
              <a:schemeClr val="tx1"/>
            </a:solidFill>
            <a:miter lim="800000"/>
            <a:headEnd/>
            <a:tailEnd/>
          </a:ln>
          <a:effec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pPr>
            <a:r>
              <a:rPr lang="en-US" altLang="de-DE" dirty="0">
                <a:cs typeface="Arial" charset="0"/>
              </a:rPr>
              <a:t>Experiment Scientist</a:t>
            </a:r>
          </a:p>
        </p:txBody>
      </p:sp>
      <p:pic>
        <p:nvPicPr>
          <p:cNvPr id="16391" name="Picture 18" descr="Network"/>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6877050" y="836613"/>
            <a:ext cx="1684338" cy="2244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3" name="Text Box 19"/>
          <p:cNvSpPr txBox="1">
            <a:spLocks noChangeArrowheads="1"/>
          </p:cNvSpPr>
          <p:nvPr/>
        </p:nvSpPr>
        <p:spPr bwMode="auto">
          <a:xfrm>
            <a:off x="6372225" y="2492375"/>
            <a:ext cx="1517650" cy="469900"/>
          </a:xfrm>
          <a:prstGeom prst="rect">
            <a:avLst/>
          </a:prstGeom>
          <a:solidFill>
            <a:srgbClr val="D4E2CE"/>
          </a:solidFill>
          <a:ln w="12700" algn="ctr">
            <a:solidFill>
              <a:schemeClr val="tx1"/>
            </a:solidFill>
            <a:miter lim="800000"/>
            <a:headEnd/>
            <a:tailEnd/>
          </a:ln>
          <a:effec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pPr>
            <a:r>
              <a:rPr lang="en-US" altLang="de-DE">
                <a:cs typeface="Arial" charset="0"/>
              </a:rPr>
              <a:t>Hardware</a:t>
            </a:r>
          </a:p>
        </p:txBody>
      </p:sp>
      <p:pic>
        <p:nvPicPr>
          <p:cNvPr id="16394" name="Picture 20" descr="newPanel"/>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3373872" y="1052513"/>
            <a:ext cx="2139410" cy="122546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95" name="Text Box 21"/>
          <p:cNvSpPr txBox="1">
            <a:spLocks noChangeArrowheads="1"/>
          </p:cNvSpPr>
          <p:nvPr/>
        </p:nvSpPr>
        <p:spPr bwMode="auto">
          <a:xfrm>
            <a:off x="3995936" y="2133600"/>
            <a:ext cx="1397000" cy="469900"/>
          </a:xfrm>
          <a:prstGeom prst="rect">
            <a:avLst/>
          </a:prstGeom>
          <a:solidFill>
            <a:srgbClr val="FBE1CC"/>
          </a:solidFill>
          <a:ln w="12700" algn="ctr">
            <a:solidFill>
              <a:schemeClr val="tx1"/>
            </a:solidFill>
            <a:miter lim="800000"/>
            <a:headEnd/>
            <a:tailEnd/>
          </a:ln>
          <a:effec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pPr>
            <a:r>
              <a:rPr lang="en-US" altLang="de-DE">
                <a:cs typeface="Arial" charset="0"/>
              </a:rPr>
              <a:t>Software</a:t>
            </a:r>
          </a:p>
        </p:txBody>
      </p:sp>
      <p:sp>
        <p:nvSpPr>
          <p:cNvPr id="23579" name="Text Box 27"/>
          <p:cNvSpPr txBox="1">
            <a:spLocks noChangeArrowheads="1"/>
          </p:cNvSpPr>
          <p:nvPr/>
        </p:nvSpPr>
        <p:spPr bwMode="auto">
          <a:xfrm>
            <a:off x="2914650" y="3205163"/>
            <a:ext cx="3457575" cy="1895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Tx/>
              <a:buChar char="•"/>
            </a:pPr>
            <a:r>
              <a:rPr lang="en-US" altLang="de-DE" sz="2800" dirty="0">
                <a:latin typeface="+mn-lt"/>
              </a:rPr>
              <a:t> reliable</a:t>
            </a:r>
          </a:p>
          <a:p>
            <a:pPr>
              <a:buFontTx/>
              <a:buChar char="•"/>
            </a:pPr>
            <a:r>
              <a:rPr lang="en-US" altLang="de-DE" sz="2800" dirty="0">
                <a:latin typeface="+mn-lt"/>
              </a:rPr>
              <a:t> good performance</a:t>
            </a:r>
          </a:p>
          <a:p>
            <a:pPr>
              <a:buFontTx/>
              <a:buChar char="•"/>
            </a:pPr>
            <a:r>
              <a:rPr lang="en-US" altLang="de-DE" sz="2800" dirty="0">
                <a:latin typeface="+mn-lt"/>
              </a:rPr>
              <a:t> flexible</a:t>
            </a:r>
          </a:p>
          <a:p>
            <a:pPr>
              <a:buFontTx/>
              <a:buChar char="•"/>
            </a:pPr>
            <a:r>
              <a:rPr lang="en-US" altLang="de-DE" sz="2800" dirty="0">
                <a:latin typeface="+mn-lt"/>
              </a:rPr>
              <a:t> easy maintenance</a:t>
            </a:r>
          </a:p>
        </p:txBody>
      </p:sp>
      <p:sp>
        <p:nvSpPr>
          <p:cNvPr id="16399" name="Oval 28"/>
          <p:cNvSpPr>
            <a:spLocks noChangeArrowheads="1"/>
          </p:cNvSpPr>
          <p:nvPr/>
        </p:nvSpPr>
        <p:spPr bwMode="auto">
          <a:xfrm>
            <a:off x="2699792" y="5021114"/>
            <a:ext cx="3312368" cy="673271"/>
          </a:xfrm>
          <a:prstGeom prst="ellipse">
            <a:avLst/>
          </a:prstGeom>
          <a:noFill/>
          <a:ln w="38100" algn="ctr">
            <a:solidFill>
              <a:srgbClr val="7C204E"/>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solidFill>
                <a:srgbClr val="7C204E"/>
              </a:solidFill>
            </a:endParaRPr>
          </a:p>
        </p:txBody>
      </p:sp>
      <p:sp>
        <p:nvSpPr>
          <p:cNvPr id="16398" name="Text Box 8"/>
          <p:cNvSpPr txBox="1">
            <a:spLocks noChangeArrowheads="1"/>
          </p:cNvSpPr>
          <p:nvPr/>
        </p:nvSpPr>
        <p:spPr bwMode="auto">
          <a:xfrm>
            <a:off x="7153472" y="5644971"/>
            <a:ext cx="1736725" cy="469900"/>
          </a:xfrm>
          <a:prstGeom prst="rect">
            <a:avLst/>
          </a:prstGeom>
          <a:solidFill>
            <a:srgbClr val="D4E2CE"/>
          </a:solidFill>
          <a:ln w="12700" algn="ctr">
            <a:solidFill>
              <a:schemeClr val="tx1"/>
            </a:solidFill>
            <a:miter lim="800000"/>
            <a:headEnd/>
            <a:tailEnd/>
          </a:ln>
          <a:effec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pPr>
            <a:r>
              <a:rPr lang="en-US" altLang="de-DE">
                <a:cs typeface="Arial" charset="0"/>
              </a:rPr>
              <a:t>Accelerator</a:t>
            </a:r>
          </a:p>
        </p:txBody>
      </p:sp>
      <p:sp>
        <p:nvSpPr>
          <p:cNvPr id="2" name="TextBox 1"/>
          <p:cNvSpPr txBox="1"/>
          <p:nvPr/>
        </p:nvSpPr>
        <p:spPr>
          <a:xfrm>
            <a:off x="5392936" y="5486611"/>
            <a:ext cx="282854" cy="415548"/>
          </a:xfrm>
          <a:prstGeom prst="rect">
            <a:avLst/>
          </a:prstGeom>
          <a:noFill/>
        </p:spPr>
        <p:txBody>
          <a:bodyPr wrap="none" lIns="0" tIns="0" rIns="0" bIns="0" rtlCol="0">
            <a:noAutofit/>
          </a:bodyPr>
          <a:lstStyle/>
          <a:p>
            <a:pPr>
              <a:lnSpc>
                <a:spcPct val="110000"/>
              </a:lnSpc>
              <a:spcBef>
                <a:spcPts val="0"/>
              </a:spcBef>
            </a:pPr>
            <a:r>
              <a:rPr lang="de-CH" sz="5400" b="1" kern="1000" spc="30" dirty="0" smtClean="0">
                <a:solidFill>
                  <a:srgbClr val="7C204E"/>
                </a:solidFill>
                <a:latin typeface="+mn-lt"/>
                <a:cs typeface="Franklin Gothic Book"/>
              </a:rPr>
              <a:t>?</a:t>
            </a:r>
          </a:p>
        </p:txBody>
      </p:sp>
    </p:spTree>
    <p:extLst>
      <p:ext uri="{BB962C8B-B14F-4D97-AF65-F5344CB8AC3E}">
        <p14:creationId xmlns:p14="http://schemas.microsoft.com/office/powerpoint/2010/main" val="41483726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3579">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3579">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23579">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2357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639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399" grpId="0" animBg="1"/>
      <p:bldP spid="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n-US" altLang="de-DE" smtClean="0"/>
              <a:t>Why is easy Maintenance important?</a:t>
            </a:r>
          </a:p>
        </p:txBody>
      </p:sp>
      <p:sp>
        <p:nvSpPr>
          <p:cNvPr id="18435" name="Rectangle 3"/>
          <p:cNvSpPr>
            <a:spLocks noGrp="1" noChangeArrowheads="1"/>
          </p:cNvSpPr>
          <p:nvPr>
            <p:ph idx="1"/>
          </p:nvPr>
        </p:nvSpPr>
        <p:spPr>
          <a:xfrm>
            <a:off x="971600" y="5373688"/>
            <a:ext cx="7781925" cy="863624"/>
          </a:xfrm>
        </p:spPr>
        <p:txBody>
          <a:bodyPr/>
          <a:lstStyle/>
          <a:p>
            <a:pPr eaLnBrk="1" hangingPunct="1">
              <a:lnSpc>
                <a:spcPct val="90000"/>
              </a:lnSpc>
            </a:pPr>
            <a:r>
              <a:rPr lang="en-US" altLang="de-DE" sz="2000" dirty="0" smtClean="0"/>
              <a:t>“</a:t>
            </a:r>
            <a:r>
              <a:rPr lang="en-US" altLang="de-DE" sz="2000" i="1" dirty="0" smtClean="0"/>
              <a:t>You have to run to stay where you are</a:t>
            </a:r>
            <a:r>
              <a:rPr lang="en-US" altLang="de-DE" sz="2000" dirty="0" smtClean="0"/>
              <a:t>”</a:t>
            </a:r>
          </a:p>
          <a:p>
            <a:pPr eaLnBrk="1" hangingPunct="1">
              <a:lnSpc>
                <a:spcPct val="90000"/>
              </a:lnSpc>
            </a:pPr>
            <a:r>
              <a:rPr lang="en-US" altLang="de-DE" sz="2000" dirty="0" smtClean="0"/>
              <a:t>Workload never got to zero during accelerator lifetime</a:t>
            </a:r>
          </a:p>
          <a:p>
            <a:pPr eaLnBrk="1" hangingPunct="1">
              <a:lnSpc>
                <a:spcPct val="90000"/>
              </a:lnSpc>
            </a:pPr>
            <a:r>
              <a:rPr lang="en-US" altLang="de-DE" sz="2000" dirty="0" smtClean="0"/>
              <a:t>Normal accelerator lifetime </a:t>
            </a:r>
            <a:r>
              <a:rPr lang="en-US" altLang="de-DE" sz="2000" dirty="0" smtClean="0">
                <a:cs typeface="Arial" charset="0"/>
              </a:rPr>
              <a:t>~ 30 to 40 years</a:t>
            </a:r>
          </a:p>
        </p:txBody>
      </p:sp>
      <p:sp>
        <p:nvSpPr>
          <p:cNvPr id="18444" name="Freeform 12"/>
          <p:cNvSpPr>
            <a:spLocks/>
          </p:cNvSpPr>
          <p:nvPr/>
        </p:nvSpPr>
        <p:spPr bwMode="auto">
          <a:xfrm>
            <a:off x="1690438" y="1341438"/>
            <a:ext cx="6913563" cy="3482975"/>
          </a:xfrm>
          <a:custGeom>
            <a:avLst/>
            <a:gdLst>
              <a:gd name="T0" fmla="*/ 0 w 4355"/>
              <a:gd name="T1" fmla="*/ 2147483647 h 2194"/>
              <a:gd name="T2" fmla="*/ 2147483647 w 4355"/>
              <a:gd name="T3" fmla="*/ 2147483647 h 2194"/>
              <a:gd name="T4" fmla="*/ 2147483647 w 4355"/>
              <a:gd name="T5" fmla="*/ 2147483647 h 2194"/>
              <a:gd name="T6" fmla="*/ 2147483647 w 4355"/>
              <a:gd name="T7" fmla="*/ 2147483647 h 2194"/>
              <a:gd name="T8" fmla="*/ 2147483647 w 4355"/>
              <a:gd name="T9" fmla="*/ 2147483647 h 2194"/>
              <a:gd name="T10" fmla="*/ 2147483647 w 4355"/>
              <a:gd name="T11" fmla="*/ 2147483647 h 2194"/>
              <a:gd name="T12" fmla="*/ 2147483647 w 4355"/>
              <a:gd name="T13" fmla="*/ 2147483647 h 2194"/>
              <a:gd name="T14" fmla="*/ 2147483647 w 4355"/>
              <a:gd name="T15" fmla="*/ 2147483647 h 2194"/>
              <a:gd name="T16" fmla="*/ 2147483647 w 4355"/>
              <a:gd name="T17" fmla="*/ 2147483647 h 2194"/>
              <a:gd name="T18" fmla="*/ 2147483647 w 4355"/>
              <a:gd name="T19" fmla="*/ 2147483647 h 2194"/>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0" t="0" r="r" b="b"/>
            <a:pathLst>
              <a:path w="4355" h="2194">
                <a:moveTo>
                  <a:pt x="0" y="2148"/>
                </a:moveTo>
                <a:cubicBezTo>
                  <a:pt x="19" y="2118"/>
                  <a:pt x="39" y="2037"/>
                  <a:pt x="113" y="1965"/>
                </a:cubicBezTo>
                <a:cubicBezTo>
                  <a:pt x="187" y="1893"/>
                  <a:pt x="366" y="2002"/>
                  <a:pt x="446" y="1715"/>
                </a:cubicBezTo>
                <a:cubicBezTo>
                  <a:pt x="526" y="1428"/>
                  <a:pt x="465" y="488"/>
                  <a:pt x="592" y="244"/>
                </a:cubicBezTo>
                <a:cubicBezTo>
                  <a:pt x="719" y="0"/>
                  <a:pt x="1044" y="2"/>
                  <a:pt x="1210" y="251"/>
                </a:cubicBezTo>
                <a:cubicBezTo>
                  <a:pt x="1376" y="500"/>
                  <a:pt x="1314" y="1483"/>
                  <a:pt x="1588" y="1740"/>
                </a:cubicBezTo>
                <a:cubicBezTo>
                  <a:pt x="1862" y="1997"/>
                  <a:pt x="2530" y="1861"/>
                  <a:pt x="2855" y="1792"/>
                </a:cubicBezTo>
                <a:cubicBezTo>
                  <a:pt x="3180" y="1723"/>
                  <a:pt x="3391" y="1283"/>
                  <a:pt x="3535" y="1327"/>
                </a:cubicBezTo>
                <a:cubicBezTo>
                  <a:pt x="3679" y="1371"/>
                  <a:pt x="3583" y="1920"/>
                  <a:pt x="3720" y="2057"/>
                </a:cubicBezTo>
                <a:cubicBezTo>
                  <a:pt x="3857" y="2194"/>
                  <a:pt x="4249" y="2133"/>
                  <a:pt x="4355" y="2148"/>
                </a:cubicBezTo>
              </a:path>
            </a:pathLst>
          </a:custGeom>
          <a:noFill/>
          <a:ln w="38100" cap="flat" cmpd="sng">
            <a:solidFill>
              <a:schemeClr val="accent2"/>
            </a:solidFill>
            <a:prstDash val="solid"/>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4" name="Line 7"/>
          <p:cNvSpPr>
            <a:spLocks noChangeShapeType="1"/>
          </p:cNvSpPr>
          <p:nvPr/>
        </p:nvSpPr>
        <p:spPr bwMode="auto">
          <a:xfrm>
            <a:off x="2411163" y="1366838"/>
            <a:ext cx="0" cy="3384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5" name="Line 8"/>
          <p:cNvSpPr>
            <a:spLocks noChangeShapeType="1"/>
          </p:cNvSpPr>
          <p:nvPr/>
        </p:nvSpPr>
        <p:spPr bwMode="auto">
          <a:xfrm>
            <a:off x="3203326" y="1366838"/>
            <a:ext cx="0" cy="3384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6" name="Line 9"/>
          <p:cNvSpPr>
            <a:spLocks noChangeShapeType="1"/>
          </p:cNvSpPr>
          <p:nvPr/>
        </p:nvSpPr>
        <p:spPr bwMode="auto">
          <a:xfrm>
            <a:off x="3995488" y="1366838"/>
            <a:ext cx="0" cy="3384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7" name="Line 10"/>
          <p:cNvSpPr>
            <a:spLocks noChangeShapeType="1"/>
          </p:cNvSpPr>
          <p:nvPr/>
        </p:nvSpPr>
        <p:spPr bwMode="auto">
          <a:xfrm>
            <a:off x="6514851" y="1366838"/>
            <a:ext cx="0" cy="3384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8" name="Line 11"/>
          <p:cNvSpPr>
            <a:spLocks noChangeShapeType="1"/>
          </p:cNvSpPr>
          <p:nvPr/>
        </p:nvSpPr>
        <p:spPr bwMode="auto">
          <a:xfrm>
            <a:off x="7307013" y="1366838"/>
            <a:ext cx="0" cy="338455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9" name="Text Box 13"/>
          <p:cNvSpPr txBox="1">
            <a:spLocks noChangeArrowheads="1"/>
          </p:cNvSpPr>
          <p:nvPr/>
        </p:nvSpPr>
        <p:spPr bwMode="auto">
          <a:xfrm rot="5400000">
            <a:off x="1321453" y="2656749"/>
            <a:ext cx="1428533"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Conception</a:t>
            </a:r>
          </a:p>
        </p:txBody>
      </p:sp>
      <p:sp>
        <p:nvSpPr>
          <p:cNvPr id="18446" name="Text Box 14"/>
          <p:cNvSpPr txBox="1">
            <a:spLocks noChangeArrowheads="1"/>
          </p:cNvSpPr>
          <p:nvPr/>
        </p:nvSpPr>
        <p:spPr bwMode="auto">
          <a:xfrm rot="5400000">
            <a:off x="1984381" y="2783750"/>
            <a:ext cx="1687000"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Development</a:t>
            </a:r>
          </a:p>
        </p:txBody>
      </p:sp>
      <p:sp>
        <p:nvSpPr>
          <p:cNvPr id="18447" name="Text Box 15"/>
          <p:cNvSpPr txBox="1">
            <a:spLocks noChangeArrowheads="1"/>
          </p:cNvSpPr>
          <p:nvPr/>
        </p:nvSpPr>
        <p:spPr bwMode="auto">
          <a:xfrm rot="5400000">
            <a:off x="2599629" y="2928212"/>
            <a:ext cx="1897955"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Commissioning</a:t>
            </a:r>
          </a:p>
        </p:txBody>
      </p:sp>
      <p:sp>
        <p:nvSpPr>
          <p:cNvPr id="18448" name="Text Box 16"/>
          <p:cNvSpPr txBox="1">
            <a:spLocks noChangeArrowheads="1"/>
          </p:cNvSpPr>
          <p:nvPr/>
        </p:nvSpPr>
        <p:spPr bwMode="auto">
          <a:xfrm>
            <a:off x="4154995" y="2087563"/>
            <a:ext cx="2095574" cy="8125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a:latin typeface="+mn-lt"/>
              </a:rPr>
              <a:t>Maintenance</a:t>
            </a:r>
          </a:p>
          <a:p>
            <a:pPr algn="ctr"/>
            <a:r>
              <a:rPr lang="en-US" altLang="de-DE">
                <a:latin typeface="+mn-lt"/>
              </a:rPr>
              <a:t>(User Operation)</a:t>
            </a:r>
          </a:p>
        </p:txBody>
      </p:sp>
      <p:sp>
        <p:nvSpPr>
          <p:cNvPr id="18449" name="Text Box 17"/>
          <p:cNvSpPr txBox="1">
            <a:spLocks noChangeArrowheads="1"/>
          </p:cNvSpPr>
          <p:nvPr/>
        </p:nvSpPr>
        <p:spPr bwMode="auto">
          <a:xfrm rot="5400000">
            <a:off x="6583702" y="2274956"/>
            <a:ext cx="698909"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Aging</a:t>
            </a:r>
          </a:p>
        </p:txBody>
      </p:sp>
      <p:sp>
        <p:nvSpPr>
          <p:cNvPr id="18450" name="Text Box 18"/>
          <p:cNvSpPr txBox="1">
            <a:spLocks noChangeArrowheads="1"/>
          </p:cNvSpPr>
          <p:nvPr/>
        </p:nvSpPr>
        <p:spPr bwMode="auto">
          <a:xfrm rot="5400000">
            <a:off x="6694371" y="3082994"/>
            <a:ext cx="2204771"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Decommissioning</a:t>
            </a:r>
          </a:p>
        </p:txBody>
      </p:sp>
      <p:sp>
        <p:nvSpPr>
          <p:cNvPr id="17430" name="Line 5"/>
          <p:cNvSpPr>
            <a:spLocks noChangeShapeType="1"/>
          </p:cNvSpPr>
          <p:nvPr/>
        </p:nvSpPr>
        <p:spPr bwMode="auto">
          <a:xfrm flipV="1">
            <a:off x="1619001" y="1366838"/>
            <a:ext cx="0" cy="3384550"/>
          </a:xfrm>
          <a:prstGeom prst="line">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1" name="Line 6"/>
          <p:cNvSpPr>
            <a:spLocks noChangeShapeType="1"/>
          </p:cNvSpPr>
          <p:nvPr/>
        </p:nvSpPr>
        <p:spPr bwMode="auto">
          <a:xfrm flipV="1">
            <a:off x="1619001" y="4751388"/>
            <a:ext cx="7129463" cy="0"/>
          </a:xfrm>
          <a:prstGeom prst="line">
            <a:avLst/>
          </a:prstGeom>
          <a:noFill/>
          <a:ln w="1905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32" name="Text Box 19"/>
          <p:cNvSpPr txBox="1">
            <a:spLocks noChangeArrowheads="1"/>
          </p:cNvSpPr>
          <p:nvPr/>
        </p:nvSpPr>
        <p:spPr bwMode="auto">
          <a:xfrm rot="5400000">
            <a:off x="512721" y="2275336"/>
            <a:ext cx="1744580"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800" dirty="0" smtClean="0">
                <a:latin typeface="+mn-lt"/>
              </a:rPr>
              <a:t>Controls Workload</a:t>
            </a:r>
            <a:endParaRPr lang="en-US" altLang="de-DE" sz="1800" dirty="0">
              <a:latin typeface="+mn-lt"/>
            </a:endParaRPr>
          </a:p>
        </p:txBody>
      </p:sp>
      <p:sp>
        <p:nvSpPr>
          <p:cNvPr id="17433" name="Text Box 21"/>
          <p:cNvSpPr txBox="1">
            <a:spLocks noChangeArrowheads="1"/>
          </p:cNvSpPr>
          <p:nvPr/>
        </p:nvSpPr>
        <p:spPr bwMode="auto">
          <a:xfrm>
            <a:off x="7523163" y="4797425"/>
            <a:ext cx="1206741" cy="60939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800">
                <a:latin typeface="+mn-lt"/>
              </a:rPr>
              <a:t>Time</a:t>
            </a:r>
          </a:p>
          <a:p>
            <a:r>
              <a:rPr lang="en-US" altLang="de-DE" sz="1800">
                <a:latin typeface="+mn-lt"/>
              </a:rPr>
              <a:t>(not in scale)</a:t>
            </a:r>
          </a:p>
        </p:txBody>
      </p:sp>
      <p:sp>
        <p:nvSpPr>
          <p:cNvPr id="17420" name="Text Box 23"/>
          <p:cNvSpPr txBox="1">
            <a:spLocks noChangeArrowheads="1"/>
          </p:cNvSpPr>
          <p:nvPr/>
        </p:nvSpPr>
        <p:spPr bwMode="auto">
          <a:xfrm>
            <a:off x="861975" y="836099"/>
            <a:ext cx="3211585"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solidFill>
                  <a:schemeClr val="tx2"/>
                </a:solidFill>
                <a:latin typeface="+mn-lt"/>
              </a:rPr>
              <a:t>Controls System Lifecycle:</a:t>
            </a:r>
          </a:p>
        </p:txBody>
      </p:sp>
      <p:sp>
        <p:nvSpPr>
          <p:cNvPr id="18457" name="AutoShape 25"/>
          <p:cNvSpPr>
            <a:spLocks noChangeArrowheads="1"/>
          </p:cNvSpPr>
          <p:nvPr/>
        </p:nvSpPr>
        <p:spPr bwMode="auto">
          <a:xfrm>
            <a:off x="4932113" y="4652963"/>
            <a:ext cx="358775" cy="215900"/>
          </a:xfrm>
          <a:custGeom>
            <a:avLst/>
            <a:gdLst>
              <a:gd name="T0" fmla="*/ 2147483647 w 21600"/>
              <a:gd name="T1" fmla="*/ 0 h 21600"/>
              <a:gd name="T2" fmla="*/ 0 w 21600"/>
              <a:gd name="T3" fmla="*/ 2147483647 h 21600"/>
              <a:gd name="T4" fmla="*/ 2147483647 w 21600"/>
              <a:gd name="T5" fmla="*/ 2147483647 h 21600"/>
              <a:gd name="T6" fmla="*/ 2147483647 w 21600"/>
              <a:gd name="T7" fmla="*/ 2147483647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latin typeface="+mn-lt"/>
            </a:endParaRPr>
          </a:p>
        </p:txBody>
      </p:sp>
      <p:grpSp>
        <p:nvGrpSpPr>
          <p:cNvPr id="18467" name="Group 35"/>
          <p:cNvGrpSpPr>
            <a:grpSpLocks/>
          </p:cNvGrpSpPr>
          <p:nvPr/>
        </p:nvGrpSpPr>
        <p:grpSpPr bwMode="auto">
          <a:xfrm>
            <a:off x="3995488" y="4821238"/>
            <a:ext cx="3313113" cy="304800"/>
            <a:chOff x="2290" y="3049"/>
            <a:chExt cx="2087" cy="192"/>
          </a:xfrm>
        </p:grpSpPr>
        <p:sp>
          <p:nvSpPr>
            <p:cNvPr id="17427" name="Line 27"/>
            <p:cNvSpPr>
              <a:spLocks noChangeShapeType="1"/>
            </p:cNvSpPr>
            <p:nvPr/>
          </p:nvSpPr>
          <p:spPr bwMode="auto">
            <a:xfrm>
              <a:off x="3878" y="3158"/>
              <a:ext cx="499" cy="0"/>
            </a:xfrm>
            <a:prstGeom prst="line">
              <a:avLst/>
            </a:prstGeom>
            <a:noFill/>
            <a:ln w="127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28" name="Line 28"/>
            <p:cNvSpPr>
              <a:spLocks noChangeShapeType="1"/>
            </p:cNvSpPr>
            <p:nvPr/>
          </p:nvSpPr>
          <p:spPr bwMode="auto">
            <a:xfrm flipH="1">
              <a:off x="2290" y="3158"/>
              <a:ext cx="726" cy="0"/>
            </a:xfrm>
            <a:prstGeom prst="line">
              <a:avLst/>
            </a:prstGeom>
            <a:noFill/>
            <a:ln w="127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29" name="Text Box 29"/>
            <p:cNvSpPr txBox="1">
              <a:spLocks noChangeArrowheads="1"/>
            </p:cNvSpPr>
            <p:nvPr/>
          </p:nvSpPr>
          <p:spPr bwMode="auto">
            <a:xfrm>
              <a:off x="3061" y="3049"/>
              <a:ext cx="683"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800">
                  <a:latin typeface="+mn-lt"/>
                </a:rPr>
                <a:t>20-30 years</a:t>
              </a:r>
            </a:p>
          </p:txBody>
        </p:sp>
      </p:grpSp>
      <p:grpSp>
        <p:nvGrpSpPr>
          <p:cNvPr id="18465" name="Group 33"/>
          <p:cNvGrpSpPr>
            <a:grpSpLocks/>
          </p:cNvGrpSpPr>
          <p:nvPr/>
        </p:nvGrpSpPr>
        <p:grpSpPr bwMode="auto">
          <a:xfrm>
            <a:off x="1620588" y="4821238"/>
            <a:ext cx="2376488" cy="304800"/>
            <a:chOff x="794" y="3067"/>
            <a:chExt cx="1497" cy="192"/>
          </a:xfrm>
        </p:grpSpPr>
        <p:sp>
          <p:nvSpPr>
            <p:cNvPr id="17424" name="Line 30"/>
            <p:cNvSpPr>
              <a:spLocks noChangeShapeType="1"/>
            </p:cNvSpPr>
            <p:nvPr/>
          </p:nvSpPr>
          <p:spPr bwMode="auto">
            <a:xfrm>
              <a:off x="1928" y="3176"/>
              <a:ext cx="363" cy="0"/>
            </a:xfrm>
            <a:prstGeom prst="line">
              <a:avLst/>
            </a:prstGeom>
            <a:noFill/>
            <a:ln w="127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25" name="Line 31"/>
            <p:cNvSpPr>
              <a:spLocks noChangeShapeType="1"/>
            </p:cNvSpPr>
            <p:nvPr/>
          </p:nvSpPr>
          <p:spPr bwMode="auto">
            <a:xfrm flipH="1">
              <a:off x="794" y="3176"/>
              <a:ext cx="272" cy="0"/>
            </a:xfrm>
            <a:prstGeom prst="line">
              <a:avLst/>
            </a:prstGeom>
            <a:noFill/>
            <a:ln w="12700">
              <a:solidFill>
                <a:schemeClr val="tx1"/>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17426" name="Text Box 32"/>
            <p:cNvSpPr txBox="1">
              <a:spLocks noChangeArrowheads="1"/>
            </p:cNvSpPr>
            <p:nvPr/>
          </p:nvSpPr>
          <p:spPr bwMode="auto">
            <a:xfrm>
              <a:off x="1111" y="3067"/>
              <a:ext cx="610" cy="19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800">
                  <a:latin typeface="+mn-lt"/>
                </a:rPr>
                <a:t>2-10 years</a:t>
              </a:r>
            </a:p>
          </p:txBody>
        </p:sp>
      </p:grpSp>
    </p:spTree>
    <p:extLst>
      <p:ext uri="{BB962C8B-B14F-4D97-AF65-F5344CB8AC3E}">
        <p14:creationId xmlns:p14="http://schemas.microsoft.com/office/powerpoint/2010/main" val="200960316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44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447"/>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44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8457"/>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8449"/>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8450"/>
                                        </p:tgtEl>
                                        <p:attrNameLst>
                                          <p:attrName>style.visibility</p:attrName>
                                        </p:attrNameLst>
                                      </p:cBhvr>
                                      <p:to>
                                        <p:strVal val="visible"/>
                                      </p:to>
                                    </p:set>
                                  </p:childTnLst>
                                </p:cTn>
                              </p:par>
                            </p:childTnLst>
                          </p:cTn>
                        </p:par>
                      </p:childTnLst>
                    </p:cTn>
                  </p:par>
                  <p:par>
                    <p:cTn id="25" fill="hold" nodeType="clickPar">
                      <p:stCondLst>
                        <p:cond delay="indefinite"/>
                      </p:stCondLst>
                      <p:childTnLst>
                        <p:par>
                          <p:cTn id="26" fill="hold" nodeType="withGroup">
                            <p:stCondLst>
                              <p:cond delay="0"/>
                            </p:stCondLst>
                            <p:childTnLst>
                              <p:par>
                                <p:cTn id="27" presetID="1" presetClass="entr" presetSubtype="0" fill="hold" nodeType="clickEffect">
                                  <p:stCondLst>
                                    <p:cond delay="0"/>
                                  </p:stCondLst>
                                  <p:childTnLst>
                                    <p:set>
                                      <p:cBhvr>
                                        <p:cTn id="28" dur="1" fill="hold">
                                          <p:stCondLst>
                                            <p:cond delay="0"/>
                                          </p:stCondLst>
                                        </p:cTn>
                                        <p:tgtEl>
                                          <p:spTgt spid="1846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8467"/>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84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8435">
                                            <p:txEl>
                                              <p:pRg st="0" end="0"/>
                                            </p:txEl>
                                          </p:spTgt>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18435">
                                            <p:txEl>
                                              <p:pRg st="1" end="1"/>
                                            </p:txEl>
                                          </p:spTgt>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1843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5" grpId="0" build="p"/>
      <p:bldP spid="18444" grpId="0" animBg="1"/>
      <p:bldP spid="18446" grpId="0"/>
      <p:bldP spid="18447" grpId="0"/>
      <p:bldP spid="18448" grpId="0"/>
      <p:bldP spid="18449" grpId="0"/>
      <p:bldP spid="18450" grpId="0"/>
      <p:bldP spid="1845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Oval 4"/>
          <p:cNvSpPr>
            <a:spLocks noChangeArrowheads="1"/>
          </p:cNvSpPr>
          <p:nvPr/>
        </p:nvSpPr>
        <p:spPr bwMode="auto">
          <a:xfrm>
            <a:off x="1043260" y="1260475"/>
            <a:ext cx="1223963" cy="504825"/>
          </a:xfrm>
          <a:prstGeom prst="ellipse">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6" name="Oval 5"/>
          <p:cNvSpPr>
            <a:spLocks noChangeArrowheads="1"/>
          </p:cNvSpPr>
          <p:nvPr/>
        </p:nvSpPr>
        <p:spPr bwMode="auto">
          <a:xfrm>
            <a:off x="925785" y="2406650"/>
            <a:ext cx="1223963" cy="503238"/>
          </a:xfrm>
          <a:prstGeom prst="ellipse">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7" name="Oval 6"/>
          <p:cNvSpPr>
            <a:spLocks noChangeArrowheads="1"/>
          </p:cNvSpPr>
          <p:nvPr/>
        </p:nvSpPr>
        <p:spPr bwMode="auto">
          <a:xfrm>
            <a:off x="2643460" y="1100138"/>
            <a:ext cx="1223963" cy="503237"/>
          </a:xfrm>
          <a:prstGeom prst="ellipse">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8" name="Oval 7"/>
          <p:cNvSpPr>
            <a:spLocks noChangeArrowheads="1"/>
          </p:cNvSpPr>
          <p:nvPr/>
        </p:nvSpPr>
        <p:spPr bwMode="auto">
          <a:xfrm>
            <a:off x="3403873" y="1878013"/>
            <a:ext cx="1225550" cy="503237"/>
          </a:xfrm>
          <a:prstGeom prst="ellipse">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9" name="Oval 8"/>
          <p:cNvSpPr>
            <a:spLocks noChangeArrowheads="1"/>
          </p:cNvSpPr>
          <p:nvPr/>
        </p:nvSpPr>
        <p:spPr bwMode="auto">
          <a:xfrm>
            <a:off x="2643460" y="2628900"/>
            <a:ext cx="1223963" cy="504825"/>
          </a:xfrm>
          <a:prstGeom prst="ellipse">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8434" name="Title 1"/>
          <p:cNvSpPr>
            <a:spLocks noGrp="1"/>
          </p:cNvSpPr>
          <p:nvPr>
            <p:ph type="title"/>
          </p:nvPr>
        </p:nvSpPr>
        <p:spPr/>
        <p:txBody>
          <a:bodyPr/>
          <a:lstStyle/>
          <a:p>
            <a:pPr eaLnBrk="1" hangingPunct="1"/>
            <a:r>
              <a:rPr lang="de-CH" altLang="de-DE" smtClean="0"/>
              <a:t>Possible Architectures</a:t>
            </a:r>
          </a:p>
        </p:txBody>
      </p:sp>
      <p:sp>
        <p:nvSpPr>
          <p:cNvPr id="4" name="Oval 3"/>
          <p:cNvSpPr/>
          <p:nvPr/>
        </p:nvSpPr>
        <p:spPr bwMode="auto">
          <a:xfrm>
            <a:off x="2031480" y="1898650"/>
            <a:ext cx="1223962" cy="557213"/>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defRPr/>
            </a:pPr>
            <a:endParaRPr lang="de-CH" altLang="de-DE" sz="1400" smtClean="0">
              <a:latin typeface="+mn-lt"/>
            </a:endParaRPr>
          </a:p>
        </p:txBody>
      </p:sp>
      <p:cxnSp>
        <p:nvCxnSpPr>
          <p:cNvPr id="18441" name="Straight Arrow Connector 10"/>
          <p:cNvCxnSpPr>
            <a:cxnSpLocks noChangeShapeType="1"/>
          </p:cNvCxnSpPr>
          <p:nvPr/>
        </p:nvCxnSpPr>
        <p:spPr bwMode="auto">
          <a:xfrm flipH="1">
            <a:off x="1815580" y="2308225"/>
            <a:ext cx="431800" cy="147638"/>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42" name="Straight Arrow Connector 12"/>
          <p:cNvCxnSpPr>
            <a:cxnSpLocks noChangeShapeType="1"/>
          </p:cNvCxnSpPr>
          <p:nvPr/>
        </p:nvCxnSpPr>
        <p:spPr bwMode="auto">
          <a:xfrm flipH="1">
            <a:off x="3161780" y="2128838"/>
            <a:ext cx="433387" cy="2698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43" name="Straight Arrow Connector 14"/>
          <p:cNvCxnSpPr>
            <a:cxnSpLocks noChangeShapeType="1"/>
          </p:cNvCxnSpPr>
          <p:nvPr/>
        </p:nvCxnSpPr>
        <p:spPr bwMode="auto">
          <a:xfrm>
            <a:off x="1907655" y="1603375"/>
            <a:ext cx="339725" cy="415925"/>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44" name="Straight Arrow Connector 16"/>
          <p:cNvCxnSpPr>
            <a:cxnSpLocks noChangeShapeType="1"/>
          </p:cNvCxnSpPr>
          <p:nvPr/>
        </p:nvCxnSpPr>
        <p:spPr bwMode="auto">
          <a:xfrm flipH="1">
            <a:off x="2658542" y="1512888"/>
            <a:ext cx="328613" cy="460375"/>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45" name="Straight Arrow Connector 18"/>
          <p:cNvCxnSpPr>
            <a:cxnSpLocks noChangeShapeType="1"/>
          </p:cNvCxnSpPr>
          <p:nvPr/>
        </p:nvCxnSpPr>
        <p:spPr bwMode="auto">
          <a:xfrm>
            <a:off x="2833167" y="2386013"/>
            <a:ext cx="153988" cy="39528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8446" name="Rounded Rectangle 20"/>
          <p:cNvSpPr>
            <a:spLocks noChangeArrowheads="1"/>
          </p:cNvSpPr>
          <p:nvPr/>
        </p:nvSpPr>
        <p:spPr bwMode="auto">
          <a:xfrm>
            <a:off x="5293022" y="1100138"/>
            <a:ext cx="719138" cy="2033587"/>
          </a:xfrm>
          <a:prstGeom prst="roundRect">
            <a:avLst>
              <a:gd name="adj" fmla="val 16667"/>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8447" name="Rounded Rectangle 21"/>
          <p:cNvSpPr>
            <a:spLocks noChangeArrowheads="1"/>
          </p:cNvSpPr>
          <p:nvPr/>
        </p:nvSpPr>
        <p:spPr bwMode="auto">
          <a:xfrm>
            <a:off x="6181725" y="1100138"/>
            <a:ext cx="719138" cy="2033587"/>
          </a:xfrm>
          <a:prstGeom prst="roundRect">
            <a:avLst>
              <a:gd name="adj" fmla="val 16667"/>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8448" name="Rounded Rectangle 22"/>
          <p:cNvSpPr>
            <a:spLocks noChangeArrowheads="1"/>
          </p:cNvSpPr>
          <p:nvPr/>
        </p:nvSpPr>
        <p:spPr bwMode="auto">
          <a:xfrm>
            <a:off x="7019925" y="1100138"/>
            <a:ext cx="720725" cy="2033587"/>
          </a:xfrm>
          <a:prstGeom prst="roundRect">
            <a:avLst>
              <a:gd name="adj" fmla="val 16667"/>
            </a:avLst>
          </a:prstGeom>
          <a:solidFill>
            <a:srgbClr val="D4E2CE"/>
          </a:solidFill>
          <a:ln w="38100">
            <a:solidFill>
              <a:srgbClr val="505050"/>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24" name="Oval 23"/>
          <p:cNvSpPr/>
          <p:nvPr/>
        </p:nvSpPr>
        <p:spPr bwMode="auto">
          <a:xfrm>
            <a:off x="2083371" y="4661148"/>
            <a:ext cx="1223962" cy="555625"/>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defRPr/>
            </a:pPr>
            <a:endParaRPr lang="de-CH" altLang="de-DE" sz="1400" smtClean="0">
              <a:latin typeface="+mn-lt"/>
            </a:endParaRPr>
          </a:p>
        </p:txBody>
      </p:sp>
      <p:sp>
        <p:nvSpPr>
          <p:cNvPr id="25" name="Oval 24"/>
          <p:cNvSpPr/>
          <p:nvPr/>
        </p:nvSpPr>
        <p:spPr bwMode="auto">
          <a:xfrm>
            <a:off x="1059433" y="4022973"/>
            <a:ext cx="1223963" cy="503238"/>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26" name="Oval 25"/>
          <p:cNvSpPr/>
          <p:nvPr/>
        </p:nvSpPr>
        <p:spPr bwMode="auto">
          <a:xfrm>
            <a:off x="940371" y="5167561"/>
            <a:ext cx="1225550" cy="504825"/>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27" name="Oval 26"/>
          <p:cNvSpPr/>
          <p:nvPr/>
        </p:nvSpPr>
        <p:spPr bwMode="auto">
          <a:xfrm>
            <a:off x="2659633" y="3861048"/>
            <a:ext cx="1223963" cy="504825"/>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28" name="Oval 27"/>
          <p:cNvSpPr/>
          <p:nvPr/>
        </p:nvSpPr>
        <p:spPr bwMode="auto">
          <a:xfrm>
            <a:off x="3420046" y="4638923"/>
            <a:ext cx="1223962" cy="504825"/>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29" name="Oval 28"/>
          <p:cNvSpPr/>
          <p:nvPr/>
        </p:nvSpPr>
        <p:spPr bwMode="auto">
          <a:xfrm>
            <a:off x="2659633" y="5389811"/>
            <a:ext cx="1223963" cy="504825"/>
          </a:xfrm>
          <a:prstGeom prst="ellipse">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cxnSp>
        <p:nvCxnSpPr>
          <p:cNvPr id="18455" name="Straight Arrow Connector 29"/>
          <p:cNvCxnSpPr>
            <a:cxnSpLocks noChangeShapeType="1"/>
          </p:cNvCxnSpPr>
          <p:nvPr/>
        </p:nvCxnSpPr>
        <p:spPr bwMode="auto">
          <a:xfrm flipH="1">
            <a:off x="1857946" y="5069136"/>
            <a:ext cx="431800" cy="14763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56" name="Straight Arrow Connector 30"/>
          <p:cNvCxnSpPr>
            <a:cxnSpLocks noChangeShapeType="1"/>
          </p:cNvCxnSpPr>
          <p:nvPr/>
        </p:nvCxnSpPr>
        <p:spPr bwMode="auto">
          <a:xfrm flipH="1">
            <a:off x="3204146" y="4891336"/>
            <a:ext cx="431800" cy="2540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57" name="Straight Arrow Connector 31"/>
          <p:cNvCxnSpPr>
            <a:cxnSpLocks noChangeShapeType="1"/>
          </p:cNvCxnSpPr>
          <p:nvPr/>
        </p:nvCxnSpPr>
        <p:spPr bwMode="auto">
          <a:xfrm>
            <a:off x="1948433" y="4365873"/>
            <a:ext cx="341313" cy="415925"/>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58" name="Straight Arrow Connector 32"/>
          <p:cNvCxnSpPr>
            <a:cxnSpLocks noChangeShapeType="1"/>
          </p:cNvCxnSpPr>
          <p:nvPr/>
        </p:nvCxnSpPr>
        <p:spPr bwMode="auto">
          <a:xfrm flipH="1">
            <a:off x="2700908" y="4275386"/>
            <a:ext cx="328613" cy="45878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59" name="Straight Arrow Connector 33"/>
          <p:cNvCxnSpPr>
            <a:cxnSpLocks noChangeShapeType="1"/>
          </p:cNvCxnSpPr>
          <p:nvPr/>
        </p:nvCxnSpPr>
        <p:spPr bwMode="auto">
          <a:xfrm>
            <a:off x="2875533" y="5148511"/>
            <a:ext cx="153988" cy="39370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0" name="Straight Arrow Connector 34"/>
          <p:cNvCxnSpPr>
            <a:cxnSpLocks noChangeShapeType="1"/>
          </p:cNvCxnSpPr>
          <p:nvPr/>
        </p:nvCxnSpPr>
        <p:spPr bwMode="auto">
          <a:xfrm>
            <a:off x="1465833" y="4503986"/>
            <a:ext cx="0" cy="71278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1" name="Straight Arrow Connector 37"/>
          <p:cNvCxnSpPr>
            <a:cxnSpLocks noChangeShapeType="1"/>
            <a:stCxn id="29" idx="2"/>
          </p:cNvCxnSpPr>
          <p:nvPr/>
        </p:nvCxnSpPr>
        <p:spPr bwMode="auto">
          <a:xfrm flipH="1" flipV="1">
            <a:off x="2059558" y="5542211"/>
            <a:ext cx="600075" cy="10001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2" name="Straight Arrow Connector 39"/>
          <p:cNvCxnSpPr>
            <a:cxnSpLocks noChangeShapeType="1"/>
          </p:cNvCxnSpPr>
          <p:nvPr/>
        </p:nvCxnSpPr>
        <p:spPr bwMode="auto">
          <a:xfrm flipH="1">
            <a:off x="3664521" y="5148511"/>
            <a:ext cx="161925" cy="38893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3" name="Straight Arrow Connector 41"/>
          <p:cNvCxnSpPr>
            <a:cxnSpLocks noChangeShapeType="1"/>
          </p:cNvCxnSpPr>
          <p:nvPr/>
        </p:nvCxnSpPr>
        <p:spPr bwMode="auto">
          <a:xfrm flipH="1">
            <a:off x="2223071" y="4040436"/>
            <a:ext cx="431800" cy="14763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4" name="Straight Arrow Connector 42"/>
          <p:cNvCxnSpPr>
            <a:cxnSpLocks noChangeShapeType="1"/>
            <a:stCxn id="27" idx="5"/>
          </p:cNvCxnSpPr>
          <p:nvPr/>
        </p:nvCxnSpPr>
        <p:spPr bwMode="auto">
          <a:xfrm>
            <a:off x="3704208" y="4291261"/>
            <a:ext cx="301625" cy="420687"/>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45" name="Rounded Rectangle 44"/>
          <p:cNvSpPr/>
          <p:nvPr/>
        </p:nvSpPr>
        <p:spPr bwMode="auto">
          <a:xfrm>
            <a:off x="5292725" y="3933056"/>
            <a:ext cx="2519363" cy="504825"/>
          </a:xfrm>
          <a:prstGeom prst="roundRect">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46" name="Rounded Rectangle 45"/>
          <p:cNvSpPr/>
          <p:nvPr/>
        </p:nvSpPr>
        <p:spPr bwMode="auto">
          <a:xfrm>
            <a:off x="5314950" y="4574406"/>
            <a:ext cx="2520950" cy="503238"/>
          </a:xfrm>
          <a:prstGeom prst="roundRect">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sp>
        <p:nvSpPr>
          <p:cNvPr id="47" name="Rounded Rectangle 46"/>
          <p:cNvSpPr/>
          <p:nvPr/>
        </p:nvSpPr>
        <p:spPr bwMode="auto">
          <a:xfrm>
            <a:off x="5292725" y="5247506"/>
            <a:ext cx="2519363" cy="504825"/>
          </a:xfrm>
          <a:prstGeom prst="roundRect">
            <a:avLst/>
          </a:prstGeom>
          <a:solidFill>
            <a:srgbClr val="FFF5D6"/>
          </a:solidFill>
          <a:ln w="38100">
            <a:solidFill>
              <a:srgbClr val="969696"/>
            </a:solidFill>
          </a:ln>
          <a:effec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defRPr/>
            </a:pPr>
            <a:endParaRPr lang="de-CH" altLang="de-DE" smtClean="0">
              <a:latin typeface="+mn-lt"/>
            </a:endParaRPr>
          </a:p>
        </p:txBody>
      </p:sp>
      <p:cxnSp>
        <p:nvCxnSpPr>
          <p:cNvPr id="18468" name="Straight Arrow Connector 47"/>
          <p:cNvCxnSpPr>
            <a:cxnSpLocks noChangeShapeType="1"/>
          </p:cNvCxnSpPr>
          <p:nvPr/>
        </p:nvCxnSpPr>
        <p:spPr bwMode="auto">
          <a:xfrm>
            <a:off x="5795963" y="4312469"/>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69" name="Straight Arrow Connector 49"/>
          <p:cNvCxnSpPr>
            <a:cxnSpLocks noChangeShapeType="1"/>
          </p:cNvCxnSpPr>
          <p:nvPr/>
        </p:nvCxnSpPr>
        <p:spPr bwMode="auto">
          <a:xfrm>
            <a:off x="6011863" y="4333106"/>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0" name="Straight Arrow Connector 50"/>
          <p:cNvCxnSpPr>
            <a:cxnSpLocks noChangeShapeType="1"/>
          </p:cNvCxnSpPr>
          <p:nvPr/>
        </p:nvCxnSpPr>
        <p:spPr bwMode="auto">
          <a:xfrm>
            <a:off x="6300788" y="4312469"/>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1" name="Straight Arrow Connector 51"/>
          <p:cNvCxnSpPr>
            <a:cxnSpLocks noChangeShapeType="1"/>
          </p:cNvCxnSpPr>
          <p:nvPr/>
        </p:nvCxnSpPr>
        <p:spPr bwMode="auto">
          <a:xfrm>
            <a:off x="6732588" y="4333106"/>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2" name="Straight Arrow Connector 52"/>
          <p:cNvCxnSpPr>
            <a:cxnSpLocks noChangeShapeType="1"/>
          </p:cNvCxnSpPr>
          <p:nvPr/>
        </p:nvCxnSpPr>
        <p:spPr bwMode="auto">
          <a:xfrm>
            <a:off x="7019925" y="4333106"/>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3" name="Straight Arrow Connector 53"/>
          <p:cNvCxnSpPr>
            <a:cxnSpLocks noChangeShapeType="1"/>
          </p:cNvCxnSpPr>
          <p:nvPr/>
        </p:nvCxnSpPr>
        <p:spPr bwMode="auto">
          <a:xfrm>
            <a:off x="7235825" y="4333106"/>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4" name="Straight Arrow Connector 54"/>
          <p:cNvCxnSpPr>
            <a:cxnSpLocks noChangeShapeType="1"/>
          </p:cNvCxnSpPr>
          <p:nvPr/>
        </p:nvCxnSpPr>
        <p:spPr bwMode="auto">
          <a:xfrm>
            <a:off x="5795963" y="4941119"/>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5" name="Straight Arrow Connector 55"/>
          <p:cNvCxnSpPr>
            <a:cxnSpLocks noChangeShapeType="1"/>
          </p:cNvCxnSpPr>
          <p:nvPr/>
        </p:nvCxnSpPr>
        <p:spPr bwMode="auto">
          <a:xfrm>
            <a:off x="6011863" y="4963344"/>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6" name="Straight Arrow Connector 56"/>
          <p:cNvCxnSpPr>
            <a:cxnSpLocks noChangeShapeType="1"/>
          </p:cNvCxnSpPr>
          <p:nvPr/>
        </p:nvCxnSpPr>
        <p:spPr bwMode="auto">
          <a:xfrm>
            <a:off x="6300788" y="4941119"/>
            <a:ext cx="0" cy="400050"/>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7" name="Straight Arrow Connector 57"/>
          <p:cNvCxnSpPr>
            <a:cxnSpLocks noChangeShapeType="1"/>
          </p:cNvCxnSpPr>
          <p:nvPr/>
        </p:nvCxnSpPr>
        <p:spPr bwMode="auto">
          <a:xfrm>
            <a:off x="6732588" y="4963344"/>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8" name="Straight Arrow Connector 58"/>
          <p:cNvCxnSpPr>
            <a:cxnSpLocks noChangeShapeType="1"/>
          </p:cNvCxnSpPr>
          <p:nvPr/>
        </p:nvCxnSpPr>
        <p:spPr bwMode="auto">
          <a:xfrm>
            <a:off x="7019925" y="4963344"/>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79" name="Straight Arrow Connector 59"/>
          <p:cNvCxnSpPr>
            <a:cxnSpLocks noChangeShapeType="1"/>
          </p:cNvCxnSpPr>
          <p:nvPr/>
        </p:nvCxnSpPr>
        <p:spPr bwMode="auto">
          <a:xfrm>
            <a:off x="7235825" y="4963344"/>
            <a:ext cx="0" cy="39846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8480" name="TextBox 60"/>
          <p:cNvSpPr txBox="1">
            <a:spLocks noChangeArrowheads="1"/>
          </p:cNvSpPr>
          <p:nvPr/>
        </p:nvSpPr>
        <p:spPr bwMode="auto">
          <a:xfrm>
            <a:off x="1115616" y="2914047"/>
            <a:ext cx="1584023"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Centralized</a:t>
            </a:r>
          </a:p>
        </p:txBody>
      </p:sp>
      <p:sp>
        <p:nvSpPr>
          <p:cNvPr id="18481" name="TextBox 61"/>
          <p:cNvSpPr txBox="1">
            <a:spLocks noChangeArrowheads="1"/>
          </p:cNvSpPr>
          <p:nvPr/>
        </p:nvSpPr>
        <p:spPr bwMode="auto">
          <a:xfrm>
            <a:off x="5651500" y="3133725"/>
            <a:ext cx="1269899"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Columns</a:t>
            </a:r>
          </a:p>
        </p:txBody>
      </p:sp>
      <p:sp>
        <p:nvSpPr>
          <p:cNvPr id="18482" name="TextBox 62"/>
          <p:cNvSpPr txBox="1">
            <a:spLocks noChangeArrowheads="1"/>
          </p:cNvSpPr>
          <p:nvPr/>
        </p:nvSpPr>
        <p:spPr bwMode="auto">
          <a:xfrm>
            <a:off x="2702097" y="5890111"/>
            <a:ext cx="1263744"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Network</a:t>
            </a:r>
          </a:p>
        </p:txBody>
      </p:sp>
      <p:sp>
        <p:nvSpPr>
          <p:cNvPr id="18483" name="TextBox 63"/>
          <p:cNvSpPr txBox="1">
            <a:spLocks noChangeArrowheads="1"/>
          </p:cNvSpPr>
          <p:nvPr/>
        </p:nvSpPr>
        <p:spPr bwMode="auto">
          <a:xfrm>
            <a:off x="5703888" y="5750644"/>
            <a:ext cx="853247"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Layer</a:t>
            </a:r>
          </a:p>
        </p:txBody>
      </p:sp>
      <p:cxnSp>
        <p:nvCxnSpPr>
          <p:cNvPr id="18484" name="Straight Arrow Connector 64"/>
          <p:cNvCxnSpPr>
            <a:cxnSpLocks noChangeShapeType="1"/>
          </p:cNvCxnSpPr>
          <p:nvPr/>
        </p:nvCxnSpPr>
        <p:spPr bwMode="auto">
          <a:xfrm>
            <a:off x="5665788" y="1512888"/>
            <a:ext cx="0" cy="124301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85" name="Straight Arrow Connector 66"/>
          <p:cNvCxnSpPr>
            <a:cxnSpLocks noChangeShapeType="1"/>
          </p:cNvCxnSpPr>
          <p:nvPr/>
        </p:nvCxnSpPr>
        <p:spPr bwMode="auto">
          <a:xfrm>
            <a:off x="6540500" y="1555750"/>
            <a:ext cx="0" cy="1243013"/>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18486" name="Straight Arrow Connector 67"/>
          <p:cNvCxnSpPr>
            <a:cxnSpLocks noChangeShapeType="1"/>
          </p:cNvCxnSpPr>
          <p:nvPr/>
        </p:nvCxnSpPr>
        <p:spPr bwMode="auto">
          <a:xfrm>
            <a:off x="7380288" y="1589088"/>
            <a:ext cx="0" cy="1243012"/>
          </a:xfrm>
          <a:prstGeom prst="straightConnector1">
            <a:avLst/>
          </a:prstGeom>
          <a:noFill/>
          <a:ln w="38100" algn="ctr">
            <a:solidFill>
              <a:srgbClr val="000000"/>
            </a:solidFill>
            <a:round/>
            <a:headEnd type="stealth" w="lg" len="lg"/>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Tree>
    <p:extLst>
      <p:ext uri="{BB962C8B-B14F-4D97-AF65-F5344CB8AC3E}">
        <p14:creationId xmlns:p14="http://schemas.microsoft.com/office/powerpoint/2010/main" val="28736507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Line 67"/>
          <p:cNvSpPr>
            <a:spLocks noChangeShapeType="1"/>
          </p:cNvSpPr>
          <p:nvPr/>
        </p:nvSpPr>
        <p:spPr bwMode="auto">
          <a:xfrm flipV="1">
            <a:off x="3995738" y="256540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19459" name="Rectangle 2"/>
          <p:cNvSpPr>
            <a:spLocks noGrp="1" noChangeArrowheads="1"/>
          </p:cNvSpPr>
          <p:nvPr>
            <p:ph type="title"/>
          </p:nvPr>
        </p:nvSpPr>
        <p:spPr>
          <a:xfrm>
            <a:off x="1942802" y="260648"/>
            <a:ext cx="5797550" cy="533400"/>
          </a:xfrm>
        </p:spPr>
        <p:txBody>
          <a:bodyPr/>
          <a:lstStyle/>
          <a:p>
            <a:pPr eaLnBrk="1" hangingPunct="1"/>
            <a:r>
              <a:rPr lang="en-US" altLang="de-DE" dirty="0" smtClean="0"/>
              <a:t>(Standard) Control System Layer Model</a:t>
            </a:r>
          </a:p>
        </p:txBody>
      </p:sp>
      <p:sp>
        <p:nvSpPr>
          <p:cNvPr id="19460" name="AutoShape 3"/>
          <p:cNvSpPr>
            <a:spLocks noChangeArrowheads="1"/>
          </p:cNvSpPr>
          <p:nvPr/>
        </p:nvSpPr>
        <p:spPr bwMode="auto">
          <a:xfrm>
            <a:off x="755650" y="836613"/>
            <a:ext cx="4248150" cy="1228725"/>
          </a:xfrm>
          <a:prstGeom prst="flowChartProcess">
            <a:avLst/>
          </a:prstGeom>
          <a:solidFill>
            <a:srgbClr val="FFF5D6"/>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461" name="Line 4"/>
          <p:cNvSpPr>
            <a:spLocks noChangeShapeType="1"/>
          </p:cNvSpPr>
          <p:nvPr/>
        </p:nvSpPr>
        <p:spPr bwMode="auto">
          <a:xfrm flipV="1">
            <a:off x="1681163" y="24066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19462" name="Line 5"/>
          <p:cNvSpPr>
            <a:spLocks noChangeShapeType="1"/>
          </p:cNvSpPr>
          <p:nvPr/>
        </p:nvSpPr>
        <p:spPr bwMode="auto">
          <a:xfrm flipV="1">
            <a:off x="3363913" y="24209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19463" name="Rectangle 7"/>
          <p:cNvSpPr>
            <a:spLocks noChangeArrowheads="1"/>
          </p:cNvSpPr>
          <p:nvPr/>
        </p:nvSpPr>
        <p:spPr bwMode="auto">
          <a:xfrm>
            <a:off x="755650" y="2852738"/>
            <a:ext cx="4248150" cy="1214437"/>
          </a:xfrm>
          <a:prstGeom prst="rect">
            <a:avLst/>
          </a:prstGeom>
          <a:noFill/>
          <a:ln w="25400">
            <a:solidFill>
              <a:srgbClr val="7C204E"/>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464" name="AutoShape 8"/>
          <p:cNvSpPr>
            <a:spLocks noChangeArrowheads="1"/>
          </p:cNvSpPr>
          <p:nvPr/>
        </p:nvSpPr>
        <p:spPr bwMode="auto">
          <a:xfrm>
            <a:off x="4270375" y="4081463"/>
            <a:ext cx="280988" cy="715962"/>
          </a:xfrm>
          <a:prstGeom prst="upDownArrow">
            <a:avLst>
              <a:gd name="adj1" fmla="val 50000"/>
              <a:gd name="adj2" fmla="val 50960"/>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9465" name="AutoShape 9"/>
          <p:cNvSpPr>
            <a:spLocks noChangeArrowheads="1"/>
          </p:cNvSpPr>
          <p:nvPr/>
        </p:nvSpPr>
        <p:spPr bwMode="auto">
          <a:xfrm>
            <a:off x="1663700" y="4081463"/>
            <a:ext cx="280988" cy="427037"/>
          </a:xfrm>
          <a:prstGeom prst="upDownArrow">
            <a:avLst>
              <a:gd name="adj1" fmla="val 50000"/>
              <a:gd name="adj2" fmla="val 30395"/>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9466" name="Text Box 10"/>
          <p:cNvSpPr txBox="1">
            <a:spLocks noChangeArrowheads="1"/>
          </p:cNvSpPr>
          <p:nvPr/>
        </p:nvSpPr>
        <p:spPr bwMode="auto">
          <a:xfrm>
            <a:off x="755650" y="450850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Commercial Instruments</a:t>
            </a:r>
          </a:p>
        </p:txBody>
      </p:sp>
      <p:grpSp>
        <p:nvGrpSpPr>
          <p:cNvPr id="19467" name="Group 20"/>
          <p:cNvGrpSpPr>
            <a:grpSpLocks/>
          </p:cNvGrpSpPr>
          <p:nvPr/>
        </p:nvGrpSpPr>
        <p:grpSpPr bwMode="auto">
          <a:xfrm>
            <a:off x="827088" y="2924175"/>
            <a:ext cx="1800225" cy="1054100"/>
            <a:chOff x="657" y="2115"/>
            <a:chExt cx="1161" cy="675"/>
          </a:xfrm>
        </p:grpSpPr>
        <p:sp>
          <p:nvSpPr>
            <p:cNvPr id="19500" name="Rectangle 21"/>
            <p:cNvSpPr>
              <a:spLocks noChangeArrowheads="1"/>
            </p:cNvSpPr>
            <p:nvPr/>
          </p:nvSpPr>
          <p:spPr bwMode="auto">
            <a:xfrm>
              <a:off x="657" y="211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501" name="Rectangle 22"/>
            <p:cNvSpPr>
              <a:spLocks noChangeArrowheads="1"/>
            </p:cNvSpPr>
            <p:nvPr/>
          </p:nvSpPr>
          <p:spPr bwMode="auto">
            <a:xfrm>
              <a:off x="837" y="229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502" name="Rectangle 23"/>
            <p:cNvSpPr>
              <a:spLocks noChangeArrowheads="1"/>
            </p:cNvSpPr>
            <p:nvPr/>
          </p:nvSpPr>
          <p:spPr bwMode="auto">
            <a:xfrm>
              <a:off x="1017" y="2466"/>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Server</a:t>
              </a:r>
            </a:p>
          </p:txBody>
        </p:sp>
      </p:grpSp>
      <p:sp>
        <p:nvSpPr>
          <p:cNvPr id="19468" name="Line 25"/>
          <p:cNvSpPr>
            <a:spLocks noChangeShapeType="1"/>
          </p:cNvSpPr>
          <p:nvPr/>
        </p:nvSpPr>
        <p:spPr bwMode="auto">
          <a:xfrm flipV="1">
            <a:off x="2339975"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19469" name="Line 26"/>
          <p:cNvSpPr>
            <a:spLocks noChangeShapeType="1"/>
          </p:cNvSpPr>
          <p:nvPr/>
        </p:nvSpPr>
        <p:spPr bwMode="auto">
          <a:xfrm flipV="1">
            <a:off x="3563938"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19470" name="Text Box 28"/>
          <p:cNvSpPr txBox="1">
            <a:spLocks noChangeArrowheads="1"/>
          </p:cNvSpPr>
          <p:nvPr/>
        </p:nvSpPr>
        <p:spPr bwMode="auto">
          <a:xfrm>
            <a:off x="3492500" y="4797425"/>
            <a:ext cx="1511300" cy="831850"/>
          </a:xfrm>
          <a:prstGeom prst="rect">
            <a:avLst/>
          </a:prstGeom>
          <a:solidFill>
            <a:srgbClr val="FBE1CC"/>
          </a:solidFill>
          <a:ln w="9525">
            <a:solidFill>
              <a:schemeClr val="tx1"/>
            </a:solidFill>
            <a:miter lim="800000"/>
            <a:headEnd/>
            <a:tailEnd/>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Custom hardware</a:t>
            </a:r>
          </a:p>
        </p:txBody>
      </p:sp>
      <p:sp>
        <p:nvSpPr>
          <p:cNvPr id="19471" name="AutoShape 29"/>
          <p:cNvSpPr>
            <a:spLocks noChangeArrowheads="1"/>
          </p:cNvSpPr>
          <p:nvPr/>
        </p:nvSpPr>
        <p:spPr bwMode="auto">
          <a:xfrm>
            <a:off x="2965450" y="4081463"/>
            <a:ext cx="282575" cy="1652587"/>
          </a:xfrm>
          <a:prstGeom prst="upDownArrow">
            <a:avLst>
              <a:gd name="adj1" fmla="val 50000"/>
              <a:gd name="adj2" fmla="val 116966"/>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19472" name="Text Box 30"/>
          <p:cNvSpPr txBox="1">
            <a:spLocks noChangeArrowheads="1"/>
          </p:cNvSpPr>
          <p:nvPr/>
        </p:nvSpPr>
        <p:spPr bwMode="auto">
          <a:xfrm>
            <a:off x="2771775" y="573405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Technical Equipment</a:t>
            </a:r>
          </a:p>
        </p:txBody>
      </p:sp>
      <p:sp>
        <p:nvSpPr>
          <p:cNvPr id="19473" name="Rectangle 52"/>
          <p:cNvSpPr>
            <a:spLocks noChangeArrowheads="1"/>
          </p:cNvSpPr>
          <p:nvPr/>
        </p:nvSpPr>
        <p:spPr bwMode="auto">
          <a:xfrm>
            <a:off x="755650" y="2276475"/>
            <a:ext cx="4248150" cy="360363"/>
          </a:xfrm>
          <a:prstGeom prst="rect">
            <a:avLst/>
          </a:prstGeom>
          <a:solidFill>
            <a:srgbClr val="E7E8D3"/>
          </a:solidFill>
          <a:ln w="12700" algn="ctr">
            <a:solidFill>
              <a:schemeClr val="tx1"/>
            </a:solidFill>
            <a:miter lim="800000"/>
            <a:headEnd/>
            <a:tailEnd/>
          </a:ln>
          <a:effec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2000">
                <a:latin typeface="+mn-lt"/>
              </a:rPr>
              <a:t>Network / Link-Layer</a:t>
            </a:r>
          </a:p>
        </p:txBody>
      </p:sp>
      <p:grpSp>
        <p:nvGrpSpPr>
          <p:cNvPr id="24636" name="Group 60"/>
          <p:cNvGrpSpPr>
            <a:grpSpLocks/>
          </p:cNvGrpSpPr>
          <p:nvPr/>
        </p:nvGrpSpPr>
        <p:grpSpPr bwMode="auto">
          <a:xfrm>
            <a:off x="5795963" y="5445125"/>
            <a:ext cx="3170237" cy="1079500"/>
            <a:chOff x="3651" y="3430"/>
            <a:chExt cx="1997" cy="680"/>
          </a:xfrm>
        </p:grpSpPr>
        <p:sp>
          <p:nvSpPr>
            <p:cNvPr id="19496" name="AutoShape 53"/>
            <p:cNvSpPr>
              <a:spLocks noChangeArrowheads="1"/>
            </p:cNvSpPr>
            <p:nvPr/>
          </p:nvSpPr>
          <p:spPr bwMode="auto">
            <a:xfrm>
              <a:off x="3696" y="3430"/>
              <a:ext cx="1952" cy="680"/>
            </a:xfrm>
            <a:prstGeom prst="wedgeRoundRectCallout">
              <a:avLst>
                <a:gd name="adj1" fmla="val -92009"/>
                <a:gd name="adj2" fmla="val -146028"/>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dirty="0" err="1">
                  <a:latin typeface="+mn-lt"/>
                  <a:cs typeface="Arial" charset="0"/>
                </a:rPr>
                <a:t>Fiedlbus</a:t>
              </a:r>
              <a:r>
                <a:rPr lang="en-US" altLang="de-DE" i="1" u="sng" dirty="0">
                  <a:latin typeface="+mn-lt"/>
                  <a:cs typeface="Arial" charset="0"/>
                </a:rPr>
                <a:t> Systems </a:t>
              </a:r>
            </a:p>
          </p:txBody>
        </p:sp>
        <p:sp>
          <p:nvSpPr>
            <p:cNvPr id="19497" name="Text Box 54"/>
            <p:cNvSpPr txBox="1">
              <a:spLocks noChangeArrowheads="1"/>
            </p:cNvSpPr>
            <p:nvPr/>
          </p:nvSpPr>
          <p:spPr bwMode="auto">
            <a:xfrm>
              <a:off x="3651" y="3748"/>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latin typeface="+mn-lt"/>
                  <a:cs typeface="Arial" charset="0"/>
                </a:rPr>
                <a:t>CAN bus</a:t>
              </a:r>
            </a:p>
          </p:txBody>
        </p:sp>
        <p:sp>
          <p:nvSpPr>
            <p:cNvPr id="19498" name="Text Box 55"/>
            <p:cNvSpPr txBox="1">
              <a:spLocks noChangeArrowheads="1"/>
            </p:cNvSpPr>
            <p:nvPr/>
          </p:nvSpPr>
          <p:spPr bwMode="auto">
            <a:xfrm>
              <a:off x="4649" y="3748"/>
              <a:ext cx="885" cy="321"/>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latin typeface="+mn-lt"/>
                  <a:cs typeface="Arial" charset="0"/>
                </a:rPr>
                <a:t>Serial</a:t>
              </a:r>
            </a:p>
            <a:p>
              <a:pPr algn="ctr" eaLnBrk="1" hangingPunct="1">
                <a:lnSpc>
                  <a:spcPct val="75000"/>
                </a:lnSpc>
                <a:spcBef>
                  <a:spcPct val="20000"/>
                </a:spcBef>
              </a:pPr>
              <a:r>
                <a:rPr lang="en-US" altLang="de-DE" sz="1600">
                  <a:latin typeface="+mn-lt"/>
                  <a:cs typeface="Arial" charset="0"/>
                </a:rPr>
                <a:t>Connection</a:t>
              </a:r>
            </a:p>
          </p:txBody>
        </p:sp>
        <p:sp>
          <p:nvSpPr>
            <p:cNvPr id="19499" name="Text Box 56"/>
            <p:cNvSpPr txBox="1">
              <a:spLocks noChangeArrowheads="1"/>
            </p:cNvSpPr>
            <p:nvPr/>
          </p:nvSpPr>
          <p:spPr bwMode="auto">
            <a:xfrm>
              <a:off x="3878" y="3929"/>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latin typeface="+mn-lt"/>
                  <a:cs typeface="Arial" charset="0"/>
                </a:rPr>
                <a:t>Simple Cable</a:t>
              </a:r>
            </a:p>
          </p:txBody>
        </p:sp>
      </p:grpSp>
      <p:sp>
        <p:nvSpPr>
          <p:cNvPr id="24620" name="AutoShape 44"/>
          <p:cNvSpPr>
            <a:spLocks noChangeArrowheads="1"/>
          </p:cNvSpPr>
          <p:nvPr/>
        </p:nvSpPr>
        <p:spPr bwMode="auto">
          <a:xfrm>
            <a:off x="5940425" y="2708275"/>
            <a:ext cx="2987675" cy="792163"/>
          </a:xfrm>
          <a:prstGeom prst="wedgeRoundRectCallout">
            <a:avLst>
              <a:gd name="adj1" fmla="val -90329"/>
              <a:gd name="adj2" fmla="val -65231"/>
              <a:gd name="adj3" fmla="val 16667"/>
            </a:avLst>
          </a:prstGeom>
          <a:solidFill>
            <a:srgbClr val="E5E5E5"/>
          </a:solidFill>
          <a:ln w="9525">
            <a:solidFill>
              <a:schemeClr val="tx1"/>
            </a:solidFill>
            <a:miter lim="800000"/>
            <a:headEnd/>
            <a:tailEnd/>
          </a:ln>
          <a:effec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latin typeface="+mn-lt"/>
                <a:cs typeface="Arial" charset="0"/>
              </a:rPr>
              <a:t>Glue</a:t>
            </a:r>
          </a:p>
          <a:p>
            <a:pPr algn="ctr" eaLnBrk="1" hangingPunct="1">
              <a:lnSpc>
                <a:spcPct val="100000"/>
              </a:lnSpc>
              <a:spcBef>
                <a:spcPct val="20000"/>
              </a:spcBef>
            </a:pPr>
            <a:r>
              <a:rPr lang="en-US" altLang="de-DE" sz="2000">
                <a:latin typeface="+mn-lt"/>
                <a:cs typeface="Arial" charset="0"/>
              </a:rPr>
              <a:t>Protocol/Network</a:t>
            </a:r>
          </a:p>
        </p:txBody>
      </p:sp>
      <p:grpSp>
        <p:nvGrpSpPr>
          <p:cNvPr id="24634" name="Group 58"/>
          <p:cNvGrpSpPr>
            <a:grpSpLocks/>
          </p:cNvGrpSpPr>
          <p:nvPr/>
        </p:nvGrpSpPr>
        <p:grpSpPr bwMode="auto">
          <a:xfrm>
            <a:off x="5940425" y="836613"/>
            <a:ext cx="2952750" cy="1804987"/>
            <a:chOff x="3742" y="527"/>
            <a:chExt cx="1860" cy="1137"/>
          </a:xfrm>
        </p:grpSpPr>
        <p:sp>
          <p:nvSpPr>
            <p:cNvPr id="19489" name="AutoShape 36"/>
            <p:cNvSpPr>
              <a:spLocks noChangeArrowheads="1"/>
            </p:cNvSpPr>
            <p:nvPr/>
          </p:nvSpPr>
          <p:spPr bwMode="auto">
            <a:xfrm>
              <a:off x="3742" y="527"/>
              <a:ext cx="1860" cy="1116"/>
            </a:xfrm>
            <a:prstGeom prst="wedgeRoundRectCallout">
              <a:avLst>
                <a:gd name="adj1" fmla="val -101773"/>
                <a:gd name="adj2" fmla="val -34500"/>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latin typeface="+mn-lt"/>
                  <a:cs typeface="Arial" charset="0"/>
                </a:rPr>
                <a:t>Client Software</a:t>
              </a:r>
            </a:p>
          </p:txBody>
        </p:sp>
        <p:sp>
          <p:nvSpPr>
            <p:cNvPr id="19490" name="Text Box 37"/>
            <p:cNvSpPr txBox="1">
              <a:spLocks noChangeArrowheads="1"/>
            </p:cNvSpPr>
            <p:nvPr/>
          </p:nvSpPr>
          <p:spPr bwMode="auto">
            <a:xfrm>
              <a:off x="3942" y="84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Data Acquisition</a:t>
              </a:r>
            </a:p>
          </p:txBody>
        </p:sp>
        <p:sp>
          <p:nvSpPr>
            <p:cNvPr id="19491" name="Text Box 40"/>
            <p:cNvSpPr txBox="1">
              <a:spLocks noChangeArrowheads="1"/>
            </p:cNvSpPr>
            <p:nvPr/>
          </p:nvSpPr>
          <p:spPr bwMode="auto">
            <a:xfrm>
              <a:off x="4622" y="1116"/>
              <a:ext cx="8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Java Programs</a:t>
              </a:r>
            </a:p>
          </p:txBody>
        </p:sp>
        <p:sp>
          <p:nvSpPr>
            <p:cNvPr id="19492" name="Text Box 41"/>
            <p:cNvSpPr txBox="1">
              <a:spLocks noChangeArrowheads="1"/>
            </p:cNvSpPr>
            <p:nvPr/>
          </p:nvSpPr>
          <p:spPr bwMode="auto">
            <a:xfrm>
              <a:off x="4078" y="1343"/>
              <a:ext cx="7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Perl Scripts</a:t>
              </a:r>
            </a:p>
          </p:txBody>
        </p:sp>
        <p:sp>
          <p:nvSpPr>
            <p:cNvPr id="19493" name="Text Box 42"/>
            <p:cNvSpPr txBox="1">
              <a:spLocks noChangeArrowheads="1"/>
            </p:cNvSpPr>
            <p:nvPr/>
          </p:nvSpPr>
          <p:spPr bwMode="auto">
            <a:xfrm>
              <a:off x="4911" y="890"/>
              <a:ext cx="60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Archiving</a:t>
              </a:r>
            </a:p>
          </p:txBody>
        </p:sp>
        <p:sp>
          <p:nvSpPr>
            <p:cNvPr id="19494" name="Text Box 43"/>
            <p:cNvSpPr txBox="1">
              <a:spLocks noChangeArrowheads="1"/>
            </p:cNvSpPr>
            <p:nvPr/>
          </p:nvSpPr>
          <p:spPr bwMode="auto">
            <a:xfrm>
              <a:off x="4757" y="1298"/>
              <a:ext cx="84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Many, many others …</a:t>
              </a:r>
            </a:p>
          </p:txBody>
        </p:sp>
        <p:sp>
          <p:nvSpPr>
            <p:cNvPr id="19495" name="Text Box 57"/>
            <p:cNvSpPr txBox="1">
              <a:spLocks noChangeArrowheads="1"/>
            </p:cNvSpPr>
            <p:nvPr/>
          </p:nvSpPr>
          <p:spPr bwMode="auto">
            <a:xfrm>
              <a:off x="3806" y="1071"/>
              <a:ext cx="89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65000"/>
                </a:lnSpc>
                <a:spcBef>
                  <a:spcPct val="20000"/>
                </a:spcBef>
              </a:pPr>
              <a:r>
                <a:rPr lang="en-US" altLang="de-DE" sz="1600">
                  <a:latin typeface="+mn-lt"/>
                  <a:cs typeface="Arial" charset="0"/>
                </a:rPr>
                <a:t>Graphical User</a:t>
              </a:r>
            </a:p>
            <a:p>
              <a:pPr algn="ctr" eaLnBrk="1" hangingPunct="1">
                <a:lnSpc>
                  <a:spcPct val="65000"/>
                </a:lnSpc>
                <a:spcBef>
                  <a:spcPct val="20000"/>
                </a:spcBef>
              </a:pPr>
              <a:r>
                <a:rPr lang="en-US" altLang="de-DE" sz="1600">
                  <a:latin typeface="+mn-lt"/>
                  <a:cs typeface="Arial" charset="0"/>
                </a:rPr>
                <a:t>Interfaces</a:t>
              </a:r>
            </a:p>
          </p:txBody>
        </p:sp>
      </p:grpSp>
      <p:pic>
        <p:nvPicPr>
          <p:cNvPr id="19477" name="Picture 61" descr="Ne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338" y="2924175"/>
            <a:ext cx="7651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78" name="Picture 62" descr="VME-IO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00" y="3068638"/>
            <a:ext cx="10080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19479" name="Group 63"/>
          <p:cNvGrpSpPr>
            <a:grpSpLocks/>
          </p:cNvGrpSpPr>
          <p:nvPr/>
        </p:nvGrpSpPr>
        <p:grpSpPr bwMode="auto">
          <a:xfrm>
            <a:off x="971550" y="908050"/>
            <a:ext cx="1800225" cy="1054100"/>
            <a:chOff x="657" y="2115"/>
            <a:chExt cx="1161" cy="675"/>
          </a:xfrm>
        </p:grpSpPr>
        <p:sp>
          <p:nvSpPr>
            <p:cNvPr id="19486" name="Rectangle 64"/>
            <p:cNvSpPr>
              <a:spLocks noChangeArrowheads="1"/>
            </p:cNvSpPr>
            <p:nvPr/>
          </p:nvSpPr>
          <p:spPr bwMode="auto">
            <a:xfrm>
              <a:off x="657" y="211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487" name="Rectangle 65"/>
            <p:cNvSpPr>
              <a:spLocks noChangeArrowheads="1"/>
            </p:cNvSpPr>
            <p:nvPr/>
          </p:nvSpPr>
          <p:spPr bwMode="auto">
            <a:xfrm>
              <a:off x="837" y="229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19488" name="Rectangle 66"/>
            <p:cNvSpPr>
              <a:spLocks noChangeArrowheads="1"/>
            </p:cNvSpPr>
            <p:nvPr/>
          </p:nvSpPr>
          <p:spPr bwMode="auto">
            <a:xfrm>
              <a:off x="1017" y="2466"/>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Client</a:t>
              </a:r>
            </a:p>
          </p:txBody>
        </p:sp>
      </p:grpSp>
      <p:grpSp>
        <p:nvGrpSpPr>
          <p:cNvPr id="24635" name="Group 59"/>
          <p:cNvGrpSpPr>
            <a:grpSpLocks/>
          </p:cNvGrpSpPr>
          <p:nvPr/>
        </p:nvGrpSpPr>
        <p:grpSpPr bwMode="auto">
          <a:xfrm>
            <a:off x="5867400" y="3644900"/>
            <a:ext cx="3098800" cy="1368425"/>
            <a:chOff x="3696" y="2296"/>
            <a:chExt cx="1952" cy="862"/>
          </a:xfrm>
        </p:grpSpPr>
        <p:sp>
          <p:nvSpPr>
            <p:cNvPr id="19483" name="AutoShape 46"/>
            <p:cNvSpPr>
              <a:spLocks noChangeArrowheads="1"/>
            </p:cNvSpPr>
            <p:nvPr/>
          </p:nvSpPr>
          <p:spPr bwMode="auto">
            <a:xfrm>
              <a:off x="3696" y="2296"/>
              <a:ext cx="1952" cy="862"/>
            </a:xfrm>
            <a:prstGeom prst="wedgeRoundRectCallout">
              <a:avLst>
                <a:gd name="adj1" fmla="val -103227"/>
                <a:gd name="adj2" fmla="val -46287"/>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dirty="0">
                  <a:latin typeface="+mn-lt"/>
                  <a:cs typeface="Arial" charset="0"/>
                </a:rPr>
                <a:t>Server Software </a:t>
              </a:r>
            </a:p>
          </p:txBody>
        </p:sp>
        <p:sp>
          <p:nvSpPr>
            <p:cNvPr id="19484" name="Text Box 48"/>
            <p:cNvSpPr txBox="1">
              <a:spLocks noChangeArrowheads="1"/>
            </p:cNvSpPr>
            <p:nvPr/>
          </p:nvSpPr>
          <p:spPr bwMode="auto">
            <a:xfrm>
              <a:off x="4785" y="2704"/>
              <a:ext cx="821" cy="366"/>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latin typeface="+mn-lt"/>
                  <a:cs typeface="Arial" charset="0"/>
                </a:rPr>
                <a:t> Custom Programs</a:t>
              </a:r>
            </a:p>
          </p:txBody>
        </p:sp>
        <p:sp>
          <p:nvSpPr>
            <p:cNvPr id="19485" name="Text Box 49"/>
            <p:cNvSpPr txBox="1">
              <a:spLocks noChangeArrowheads="1"/>
            </p:cNvSpPr>
            <p:nvPr/>
          </p:nvSpPr>
          <p:spPr bwMode="auto">
            <a:xfrm>
              <a:off x="3787" y="2704"/>
              <a:ext cx="885" cy="29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latin typeface="+mn-lt"/>
                  <a:cs typeface="Arial" charset="0"/>
                </a:rPr>
                <a:t>Realtime control</a:t>
              </a:r>
            </a:p>
          </p:txBody>
        </p:sp>
      </p:grpSp>
      <p:pic>
        <p:nvPicPr>
          <p:cNvPr id="19481" name="Picture 68" descr="Kontrollrau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6238" y="908050"/>
            <a:ext cx="1368425"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82" name="Picture 69"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5521027"/>
            <a:ext cx="142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74954665"/>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24634"/>
                                        </p:tgtEl>
                                        <p:attrNameLst>
                                          <p:attrName>style.visibility</p:attrName>
                                        </p:attrNameLst>
                                      </p:cBhvr>
                                      <p:to>
                                        <p:strVal val="visible"/>
                                      </p:to>
                                    </p:set>
                                    <p:anim calcmode="lin" valueType="num">
                                      <p:cBhvr additive="base">
                                        <p:cTn id="7" dur="500" fill="hold"/>
                                        <p:tgtEl>
                                          <p:spTgt spid="24634"/>
                                        </p:tgtEl>
                                        <p:attrNameLst>
                                          <p:attrName>ppt_x</p:attrName>
                                        </p:attrNameLst>
                                      </p:cBhvr>
                                      <p:tavLst>
                                        <p:tav tm="0">
                                          <p:val>
                                            <p:strVal val="1+#ppt_w/2"/>
                                          </p:val>
                                        </p:tav>
                                        <p:tav tm="100000">
                                          <p:val>
                                            <p:strVal val="#ppt_x"/>
                                          </p:val>
                                        </p:tav>
                                      </p:tavLst>
                                    </p:anim>
                                    <p:anim calcmode="lin" valueType="num">
                                      <p:cBhvr additive="base">
                                        <p:cTn id="8" dur="500" fill="hold"/>
                                        <p:tgtEl>
                                          <p:spTgt spid="24634"/>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4620"/>
                                        </p:tgtEl>
                                        <p:attrNameLst>
                                          <p:attrName>style.visibility</p:attrName>
                                        </p:attrNameLst>
                                      </p:cBhvr>
                                      <p:to>
                                        <p:strVal val="visible"/>
                                      </p:to>
                                    </p:set>
                                    <p:anim calcmode="lin" valueType="num">
                                      <p:cBhvr additive="base">
                                        <p:cTn id="13" dur="500" fill="hold"/>
                                        <p:tgtEl>
                                          <p:spTgt spid="24620"/>
                                        </p:tgtEl>
                                        <p:attrNameLst>
                                          <p:attrName>ppt_x</p:attrName>
                                        </p:attrNameLst>
                                      </p:cBhvr>
                                      <p:tavLst>
                                        <p:tav tm="0">
                                          <p:val>
                                            <p:strVal val="1+#ppt_w/2"/>
                                          </p:val>
                                        </p:tav>
                                        <p:tav tm="100000">
                                          <p:val>
                                            <p:strVal val="#ppt_x"/>
                                          </p:val>
                                        </p:tav>
                                      </p:tavLst>
                                    </p:anim>
                                    <p:anim calcmode="lin" valueType="num">
                                      <p:cBhvr additive="base">
                                        <p:cTn id="14" dur="500" fill="hold"/>
                                        <p:tgtEl>
                                          <p:spTgt spid="24620"/>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2" fill="hold" nodeType="clickEffect">
                                  <p:stCondLst>
                                    <p:cond delay="0"/>
                                  </p:stCondLst>
                                  <p:childTnLst>
                                    <p:set>
                                      <p:cBhvr>
                                        <p:cTn id="18" dur="1" fill="hold">
                                          <p:stCondLst>
                                            <p:cond delay="0"/>
                                          </p:stCondLst>
                                        </p:cTn>
                                        <p:tgtEl>
                                          <p:spTgt spid="24635"/>
                                        </p:tgtEl>
                                        <p:attrNameLst>
                                          <p:attrName>style.visibility</p:attrName>
                                        </p:attrNameLst>
                                      </p:cBhvr>
                                      <p:to>
                                        <p:strVal val="visible"/>
                                      </p:to>
                                    </p:set>
                                    <p:anim calcmode="lin" valueType="num">
                                      <p:cBhvr additive="base">
                                        <p:cTn id="19" dur="500" fill="hold"/>
                                        <p:tgtEl>
                                          <p:spTgt spid="24635"/>
                                        </p:tgtEl>
                                        <p:attrNameLst>
                                          <p:attrName>ppt_x</p:attrName>
                                        </p:attrNameLst>
                                      </p:cBhvr>
                                      <p:tavLst>
                                        <p:tav tm="0">
                                          <p:val>
                                            <p:strVal val="1+#ppt_w/2"/>
                                          </p:val>
                                        </p:tav>
                                        <p:tav tm="100000">
                                          <p:val>
                                            <p:strVal val="#ppt_x"/>
                                          </p:val>
                                        </p:tav>
                                      </p:tavLst>
                                    </p:anim>
                                    <p:anim calcmode="lin" valueType="num">
                                      <p:cBhvr additive="base">
                                        <p:cTn id="20" dur="500" fill="hold"/>
                                        <p:tgtEl>
                                          <p:spTgt spid="24635"/>
                                        </p:tgtEl>
                                        <p:attrNameLst>
                                          <p:attrName>ppt_y</p:attrName>
                                        </p:attrNameLst>
                                      </p:cBhvr>
                                      <p:tavLst>
                                        <p:tav tm="0">
                                          <p:val>
                                            <p:strVal val="#ppt_y"/>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2" fill="hold" nodeType="clickEffect">
                                  <p:stCondLst>
                                    <p:cond delay="0"/>
                                  </p:stCondLst>
                                  <p:childTnLst>
                                    <p:set>
                                      <p:cBhvr>
                                        <p:cTn id="24" dur="1" fill="hold">
                                          <p:stCondLst>
                                            <p:cond delay="0"/>
                                          </p:stCondLst>
                                        </p:cTn>
                                        <p:tgtEl>
                                          <p:spTgt spid="24636"/>
                                        </p:tgtEl>
                                        <p:attrNameLst>
                                          <p:attrName>style.visibility</p:attrName>
                                        </p:attrNameLst>
                                      </p:cBhvr>
                                      <p:to>
                                        <p:strVal val="visible"/>
                                      </p:to>
                                    </p:set>
                                    <p:anim calcmode="lin" valueType="num">
                                      <p:cBhvr additive="base">
                                        <p:cTn id="25" dur="500" fill="hold"/>
                                        <p:tgtEl>
                                          <p:spTgt spid="24636"/>
                                        </p:tgtEl>
                                        <p:attrNameLst>
                                          <p:attrName>ppt_x</p:attrName>
                                        </p:attrNameLst>
                                      </p:cBhvr>
                                      <p:tavLst>
                                        <p:tav tm="0">
                                          <p:val>
                                            <p:strVal val="1+#ppt_w/2"/>
                                          </p:val>
                                        </p:tav>
                                        <p:tav tm="100000">
                                          <p:val>
                                            <p:strVal val="#ppt_x"/>
                                          </p:val>
                                        </p:tav>
                                      </p:tavLst>
                                    </p:anim>
                                    <p:anim calcmode="lin" valueType="num">
                                      <p:cBhvr additive="base">
                                        <p:cTn id="26" dur="500" fill="hold"/>
                                        <p:tgtEl>
                                          <p:spTgt spid="2463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2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r>
              <a:rPr lang="en-US" altLang="de-DE" smtClean="0"/>
              <a:t>Where is Physics in there?</a:t>
            </a:r>
          </a:p>
        </p:txBody>
      </p:sp>
      <p:sp>
        <p:nvSpPr>
          <p:cNvPr id="69663" name="Text Box 31"/>
          <p:cNvSpPr txBox="1">
            <a:spLocks noChangeArrowheads="1"/>
          </p:cNvSpPr>
          <p:nvPr/>
        </p:nvSpPr>
        <p:spPr bwMode="auto">
          <a:xfrm>
            <a:off x="6188249" y="836613"/>
            <a:ext cx="2586065" cy="895218"/>
          </a:xfrm>
          <a:prstGeom prst="rect">
            <a:avLst/>
          </a:prstGeom>
          <a:solidFill>
            <a:srgbClr val="D4E2CE"/>
          </a:solidFill>
          <a:ln w="9525" algn="ctr">
            <a:solidFill>
              <a:schemeClr val="tx1"/>
            </a:solidFill>
            <a:miter lim="800000"/>
            <a:headEnd/>
            <a:tailEnd/>
          </a:ln>
          <a:effec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Accelerator Simulation</a:t>
            </a:r>
          </a:p>
          <a:p>
            <a:r>
              <a:rPr lang="en-US" altLang="de-DE" sz="2000">
                <a:latin typeface="+mn-lt"/>
              </a:rPr>
              <a:t>(Mad, Elegant, etc.)</a:t>
            </a:r>
          </a:p>
        </p:txBody>
      </p:sp>
      <p:sp>
        <p:nvSpPr>
          <p:cNvPr id="69664" name="Text Box 32"/>
          <p:cNvSpPr txBox="1">
            <a:spLocks noChangeArrowheads="1"/>
          </p:cNvSpPr>
          <p:nvPr/>
        </p:nvSpPr>
        <p:spPr bwMode="auto">
          <a:xfrm>
            <a:off x="6188249" y="3141663"/>
            <a:ext cx="2052779" cy="895218"/>
          </a:xfrm>
          <a:prstGeom prst="rect">
            <a:avLst/>
          </a:prstGeom>
          <a:solidFill>
            <a:srgbClr val="D4E2CE"/>
          </a:solidFill>
          <a:ln w="9525" algn="ctr">
            <a:solidFill>
              <a:schemeClr val="tx1"/>
            </a:solidFill>
            <a:miter lim="800000"/>
            <a:headEnd/>
            <a:tailEnd/>
          </a:ln>
          <a:effec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Orbit Feedback</a:t>
            </a:r>
          </a:p>
          <a:p>
            <a:r>
              <a:rPr lang="en-US" altLang="de-DE" sz="2000">
                <a:latin typeface="+mn-lt"/>
              </a:rPr>
              <a:t>(other feedbacks)</a:t>
            </a:r>
          </a:p>
        </p:txBody>
      </p:sp>
      <p:sp>
        <p:nvSpPr>
          <p:cNvPr id="69665" name="Text Box 33"/>
          <p:cNvSpPr txBox="1">
            <a:spLocks noChangeArrowheads="1"/>
          </p:cNvSpPr>
          <p:nvPr/>
        </p:nvSpPr>
        <p:spPr bwMode="auto">
          <a:xfrm>
            <a:off x="6188249" y="5445125"/>
            <a:ext cx="2704231" cy="895218"/>
          </a:xfrm>
          <a:prstGeom prst="rect">
            <a:avLst/>
          </a:prstGeom>
          <a:solidFill>
            <a:srgbClr val="D4E2CE"/>
          </a:solidFill>
          <a:ln w="9525" algn="ctr">
            <a:solidFill>
              <a:schemeClr val="tx1"/>
            </a:solidFill>
            <a:miter lim="800000"/>
            <a:headEnd/>
            <a:tailEnd/>
          </a:ln>
          <a:effectLst/>
        </p:spPr>
        <p:txBody>
          <a:bodyPr wrap="squar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latin typeface="+mn-lt"/>
              </a:rPr>
              <a:t>Design of hardware</a:t>
            </a:r>
          </a:p>
          <a:p>
            <a:r>
              <a:rPr lang="en-US" altLang="de-DE" sz="2000" dirty="0">
                <a:latin typeface="+mn-lt"/>
              </a:rPr>
              <a:t>(Magnets, Cavities, etc.)</a:t>
            </a:r>
          </a:p>
        </p:txBody>
      </p:sp>
      <p:sp>
        <p:nvSpPr>
          <p:cNvPr id="69666" name="Text Box 34"/>
          <p:cNvSpPr txBox="1">
            <a:spLocks noChangeArrowheads="1"/>
          </p:cNvSpPr>
          <p:nvPr/>
        </p:nvSpPr>
        <p:spPr bwMode="auto">
          <a:xfrm>
            <a:off x="6188249" y="4292600"/>
            <a:ext cx="1877218" cy="895218"/>
          </a:xfrm>
          <a:prstGeom prst="rect">
            <a:avLst/>
          </a:prstGeom>
          <a:solidFill>
            <a:srgbClr val="D4E2CE"/>
          </a:solidFill>
          <a:ln w="9525" algn="ctr">
            <a:solidFill>
              <a:schemeClr val="tx1"/>
            </a:solidFill>
            <a:miter lim="800000"/>
            <a:headEnd/>
            <a:tailEnd/>
          </a:ln>
          <a:effec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Beam Dynamics</a:t>
            </a:r>
            <a:br>
              <a:rPr lang="en-US" altLang="de-DE" sz="2000">
                <a:latin typeface="+mn-lt"/>
              </a:rPr>
            </a:br>
            <a:r>
              <a:rPr lang="en-US" altLang="de-DE" sz="2000">
                <a:latin typeface="+mn-lt"/>
              </a:rPr>
              <a:t>measurements</a:t>
            </a:r>
          </a:p>
        </p:txBody>
      </p:sp>
      <p:sp>
        <p:nvSpPr>
          <p:cNvPr id="69667" name="Text Box 35"/>
          <p:cNvSpPr txBox="1">
            <a:spLocks noChangeArrowheads="1"/>
          </p:cNvSpPr>
          <p:nvPr/>
        </p:nvSpPr>
        <p:spPr bwMode="auto">
          <a:xfrm>
            <a:off x="6188249" y="1989138"/>
            <a:ext cx="2055472" cy="895218"/>
          </a:xfrm>
          <a:prstGeom prst="rect">
            <a:avLst/>
          </a:prstGeom>
          <a:solidFill>
            <a:srgbClr val="D4E2CE"/>
          </a:solidFill>
          <a:ln w="9525" algn="ctr">
            <a:solidFill>
              <a:schemeClr val="tx1"/>
            </a:solidFill>
            <a:miter lim="800000"/>
            <a:headEnd/>
            <a:tailEnd/>
          </a:ln>
          <a:effec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Beam Diagnostics</a:t>
            </a:r>
            <a:br>
              <a:rPr lang="en-US" altLang="de-DE" sz="2000">
                <a:latin typeface="+mn-lt"/>
              </a:rPr>
            </a:br>
            <a:r>
              <a:rPr lang="en-US" altLang="de-DE" sz="2000">
                <a:latin typeface="+mn-lt"/>
              </a:rPr>
              <a:t>Applications</a:t>
            </a:r>
          </a:p>
        </p:txBody>
      </p:sp>
      <p:sp>
        <p:nvSpPr>
          <p:cNvPr id="69668" name="Line 36"/>
          <p:cNvSpPr>
            <a:spLocks noChangeShapeType="1"/>
          </p:cNvSpPr>
          <p:nvPr/>
        </p:nvSpPr>
        <p:spPr bwMode="auto">
          <a:xfrm flipH="1">
            <a:off x="5003799" y="1052513"/>
            <a:ext cx="1184449" cy="0"/>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69" name="Line 37"/>
          <p:cNvSpPr>
            <a:spLocks noChangeShapeType="1"/>
          </p:cNvSpPr>
          <p:nvPr/>
        </p:nvSpPr>
        <p:spPr bwMode="auto">
          <a:xfrm flipH="1" flipV="1">
            <a:off x="5003799" y="1284221"/>
            <a:ext cx="1184449" cy="1136716"/>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1" name="Line 39"/>
          <p:cNvSpPr>
            <a:spLocks noChangeShapeType="1"/>
          </p:cNvSpPr>
          <p:nvPr/>
        </p:nvSpPr>
        <p:spPr bwMode="auto">
          <a:xfrm flipH="1" flipV="1">
            <a:off x="5035723" y="1557337"/>
            <a:ext cx="1152525" cy="2016125"/>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2" name="Line 40"/>
          <p:cNvSpPr>
            <a:spLocks noChangeShapeType="1"/>
          </p:cNvSpPr>
          <p:nvPr/>
        </p:nvSpPr>
        <p:spPr bwMode="auto">
          <a:xfrm flipH="1" flipV="1">
            <a:off x="5003799" y="1844675"/>
            <a:ext cx="1184450" cy="2736850"/>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4" name="Line 42"/>
          <p:cNvSpPr>
            <a:spLocks noChangeShapeType="1"/>
          </p:cNvSpPr>
          <p:nvPr/>
        </p:nvSpPr>
        <p:spPr bwMode="auto">
          <a:xfrm flipH="1">
            <a:off x="5003799" y="2636839"/>
            <a:ext cx="1184449" cy="463550"/>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5" name="Line 43"/>
          <p:cNvSpPr>
            <a:spLocks noChangeShapeType="1"/>
          </p:cNvSpPr>
          <p:nvPr/>
        </p:nvSpPr>
        <p:spPr bwMode="auto">
          <a:xfrm flipH="1" flipV="1">
            <a:off x="5003799" y="3500438"/>
            <a:ext cx="1184450" cy="360362"/>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6" name="Line 44"/>
          <p:cNvSpPr>
            <a:spLocks noChangeShapeType="1"/>
          </p:cNvSpPr>
          <p:nvPr/>
        </p:nvSpPr>
        <p:spPr bwMode="auto">
          <a:xfrm flipH="1" flipV="1">
            <a:off x="5003799" y="3789363"/>
            <a:ext cx="1184449" cy="1008062"/>
          </a:xfrm>
          <a:prstGeom prst="line">
            <a:avLst/>
          </a:prstGeom>
          <a:noFill/>
          <a:ln w="38100">
            <a:solidFill>
              <a:srgbClr val="C50006"/>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
        <p:nvSpPr>
          <p:cNvPr id="69677" name="Text Box 45"/>
          <p:cNvSpPr txBox="1">
            <a:spLocks noChangeArrowheads="1"/>
          </p:cNvSpPr>
          <p:nvPr/>
        </p:nvSpPr>
        <p:spPr bwMode="auto">
          <a:xfrm>
            <a:off x="5060448" y="5805488"/>
            <a:ext cx="1045927" cy="5416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1600">
                <a:latin typeface="+mn-lt"/>
              </a:rPr>
              <a:t>Accelerator</a:t>
            </a:r>
            <a:br>
              <a:rPr lang="en-US" altLang="de-DE" sz="1600">
                <a:latin typeface="+mn-lt"/>
              </a:rPr>
            </a:br>
            <a:r>
              <a:rPr lang="en-US" altLang="de-DE" sz="1600">
                <a:latin typeface="+mn-lt"/>
              </a:rPr>
              <a:t>construction</a:t>
            </a:r>
          </a:p>
        </p:txBody>
      </p:sp>
      <p:sp>
        <p:nvSpPr>
          <p:cNvPr id="44" name="Line 67"/>
          <p:cNvSpPr>
            <a:spLocks noChangeShapeType="1"/>
          </p:cNvSpPr>
          <p:nvPr/>
        </p:nvSpPr>
        <p:spPr bwMode="auto">
          <a:xfrm flipV="1">
            <a:off x="3995738" y="256540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45" name="AutoShape 3"/>
          <p:cNvSpPr>
            <a:spLocks noChangeArrowheads="1"/>
          </p:cNvSpPr>
          <p:nvPr/>
        </p:nvSpPr>
        <p:spPr bwMode="auto">
          <a:xfrm>
            <a:off x="755650" y="836613"/>
            <a:ext cx="4248150" cy="1228725"/>
          </a:xfrm>
          <a:prstGeom prst="flowChartProcess">
            <a:avLst/>
          </a:prstGeom>
          <a:solidFill>
            <a:srgbClr val="FFF5D6"/>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46" name="Line 4"/>
          <p:cNvSpPr>
            <a:spLocks noChangeShapeType="1"/>
          </p:cNvSpPr>
          <p:nvPr/>
        </p:nvSpPr>
        <p:spPr bwMode="auto">
          <a:xfrm flipV="1">
            <a:off x="1681163" y="24066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47" name="Line 5"/>
          <p:cNvSpPr>
            <a:spLocks noChangeShapeType="1"/>
          </p:cNvSpPr>
          <p:nvPr/>
        </p:nvSpPr>
        <p:spPr bwMode="auto">
          <a:xfrm flipV="1">
            <a:off x="3363913" y="24209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48" name="Rectangle 7"/>
          <p:cNvSpPr>
            <a:spLocks noChangeArrowheads="1"/>
          </p:cNvSpPr>
          <p:nvPr/>
        </p:nvSpPr>
        <p:spPr bwMode="auto">
          <a:xfrm>
            <a:off x="755650" y="2852738"/>
            <a:ext cx="4248150" cy="1214437"/>
          </a:xfrm>
          <a:prstGeom prst="rect">
            <a:avLst/>
          </a:prstGeom>
          <a:noFill/>
          <a:ln w="25400">
            <a:solidFill>
              <a:srgbClr val="7C204E"/>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49" name="AutoShape 8"/>
          <p:cNvSpPr>
            <a:spLocks noChangeArrowheads="1"/>
          </p:cNvSpPr>
          <p:nvPr/>
        </p:nvSpPr>
        <p:spPr bwMode="auto">
          <a:xfrm>
            <a:off x="4270375" y="4081463"/>
            <a:ext cx="280988" cy="715962"/>
          </a:xfrm>
          <a:prstGeom prst="upDownArrow">
            <a:avLst>
              <a:gd name="adj1" fmla="val 50000"/>
              <a:gd name="adj2" fmla="val 50960"/>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0" name="AutoShape 9"/>
          <p:cNvSpPr>
            <a:spLocks noChangeArrowheads="1"/>
          </p:cNvSpPr>
          <p:nvPr/>
        </p:nvSpPr>
        <p:spPr bwMode="auto">
          <a:xfrm>
            <a:off x="1663700" y="4081463"/>
            <a:ext cx="280988" cy="427037"/>
          </a:xfrm>
          <a:prstGeom prst="upDownArrow">
            <a:avLst>
              <a:gd name="adj1" fmla="val 50000"/>
              <a:gd name="adj2" fmla="val 30395"/>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1" name="Text Box 10"/>
          <p:cNvSpPr txBox="1">
            <a:spLocks noChangeArrowheads="1"/>
          </p:cNvSpPr>
          <p:nvPr/>
        </p:nvSpPr>
        <p:spPr bwMode="auto">
          <a:xfrm>
            <a:off x="755650" y="450850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Commercial Instruments</a:t>
            </a:r>
          </a:p>
        </p:txBody>
      </p:sp>
      <p:grpSp>
        <p:nvGrpSpPr>
          <p:cNvPr id="52" name="Group 20"/>
          <p:cNvGrpSpPr>
            <a:grpSpLocks/>
          </p:cNvGrpSpPr>
          <p:nvPr/>
        </p:nvGrpSpPr>
        <p:grpSpPr bwMode="auto">
          <a:xfrm>
            <a:off x="827088" y="2924175"/>
            <a:ext cx="1800225" cy="1054100"/>
            <a:chOff x="657" y="2115"/>
            <a:chExt cx="1161" cy="675"/>
          </a:xfrm>
        </p:grpSpPr>
        <p:sp>
          <p:nvSpPr>
            <p:cNvPr id="53" name="Rectangle 21"/>
            <p:cNvSpPr>
              <a:spLocks noChangeArrowheads="1"/>
            </p:cNvSpPr>
            <p:nvPr/>
          </p:nvSpPr>
          <p:spPr bwMode="auto">
            <a:xfrm>
              <a:off x="657" y="211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54" name="Rectangle 22"/>
            <p:cNvSpPr>
              <a:spLocks noChangeArrowheads="1"/>
            </p:cNvSpPr>
            <p:nvPr/>
          </p:nvSpPr>
          <p:spPr bwMode="auto">
            <a:xfrm>
              <a:off x="837" y="229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55" name="Rectangle 23"/>
            <p:cNvSpPr>
              <a:spLocks noChangeArrowheads="1"/>
            </p:cNvSpPr>
            <p:nvPr/>
          </p:nvSpPr>
          <p:spPr bwMode="auto">
            <a:xfrm>
              <a:off x="1017" y="2466"/>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Server</a:t>
              </a:r>
            </a:p>
          </p:txBody>
        </p:sp>
      </p:grpSp>
      <p:sp>
        <p:nvSpPr>
          <p:cNvPr id="56" name="Line 25"/>
          <p:cNvSpPr>
            <a:spLocks noChangeShapeType="1"/>
          </p:cNvSpPr>
          <p:nvPr/>
        </p:nvSpPr>
        <p:spPr bwMode="auto">
          <a:xfrm flipV="1">
            <a:off x="2339975"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57" name="Line 26"/>
          <p:cNvSpPr>
            <a:spLocks noChangeShapeType="1"/>
          </p:cNvSpPr>
          <p:nvPr/>
        </p:nvSpPr>
        <p:spPr bwMode="auto">
          <a:xfrm flipV="1">
            <a:off x="3563938"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58" name="Text Box 28"/>
          <p:cNvSpPr txBox="1">
            <a:spLocks noChangeArrowheads="1"/>
          </p:cNvSpPr>
          <p:nvPr/>
        </p:nvSpPr>
        <p:spPr bwMode="auto">
          <a:xfrm>
            <a:off x="3492500" y="4797425"/>
            <a:ext cx="1511300" cy="831850"/>
          </a:xfrm>
          <a:prstGeom prst="rect">
            <a:avLst/>
          </a:prstGeom>
          <a:solidFill>
            <a:srgbClr val="FBE1CC"/>
          </a:solidFill>
          <a:ln w="9525">
            <a:solidFill>
              <a:schemeClr val="tx1"/>
            </a:solidFill>
            <a:miter lim="800000"/>
            <a:headEnd/>
            <a:tailEnd/>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Custom hardware</a:t>
            </a:r>
          </a:p>
        </p:txBody>
      </p:sp>
      <p:sp>
        <p:nvSpPr>
          <p:cNvPr id="59" name="AutoShape 29"/>
          <p:cNvSpPr>
            <a:spLocks noChangeArrowheads="1"/>
          </p:cNvSpPr>
          <p:nvPr/>
        </p:nvSpPr>
        <p:spPr bwMode="auto">
          <a:xfrm>
            <a:off x="2965450" y="4081463"/>
            <a:ext cx="282575" cy="1652587"/>
          </a:xfrm>
          <a:prstGeom prst="upDownArrow">
            <a:avLst>
              <a:gd name="adj1" fmla="val 50000"/>
              <a:gd name="adj2" fmla="val 116966"/>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60" name="Text Box 30"/>
          <p:cNvSpPr txBox="1">
            <a:spLocks noChangeArrowheads="1"/>
          </p:cNvSpPr>
          <p:nvPr/>
        </p:nvSpPr>
        <p:spPr bwMode="auto">
          <a:xfrm>
            <a:off x="2771775" y="573405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Technical Equipment</a:t>
            </a:r>
          </a:p>
        </p:txBody>
      </p:sp>
      <p:sp>
        <p:nvSpPr>
          <p:cNvPr id="61" name="Rectangle 52"/>
          <p:cNvSpPr>
            <a:spLocks noChangeArrowheads="1"/>
          </p:cNvSpPr>
          <p:nvPr/>
        </p:nvSpPr>
        <p:spPr bwMode="auto">
          <a:xfrm>
            <a:off x="755650" y="2276475"/>
            <a:ext cx="4248150" cy="360363"/>
          </a:xfrm>
          <a:prstGeom prst="rect">
            <a:avLst/>
          </a:prstGeom>
          <a:solidFill>
            <a:srgbClr val="E7E8D3"/>
          </a:solidFill>
          <a:ln w="12700" algn="ctr">
            <a:solidFill>
              <a:schemeClr val="tx1"/>
            </a:solidFill>
            <a:miter lim="800000"/>
            <a:headEnd/>
            <a:tailEnd/>
          </a:ln>
          <a:effec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2000">
                <a:latin typeface="+mn-lt"/>
              </a:rPr>
              <a:t>Network / Link-Layer</a:t>
            </a:r>
          </a:p>
        </p:txBody>
      </p:sp>
      <p:pic>
        <p:nvPicPr>
          <p:cNvPr id="62" name="Picture 61" descr="Ne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338" y="2924175"/>
            <a:ext cx="7651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3" name="Picture 62" descr="VME-IO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00" y="3068638"/>
            <a:ext cx="10080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4" name="Group 63"/>
          <p:cNvGrpSpPr>
            <a:grpSpLocks/>
          </p:cNvGrpSpPr>
          <p:nvPr/>
        </p:nvGrpSpPr>
        <p:grpSpPr bwMode="auto">
          <a:xfrm>
            <a:off x="971550" y="908050"/>
            <a:ext cx="1800225" cy="1054100"/>
            <a:chOff x="657" y="2115"/>
            <a:chExt cx="1161" cy="675"/>
          </a:xfrm>
        </p:grpSpPr>
        <p:sp>
          <p:nvSpPr>
            <p:cNvPr id="65" name="Rectangle 64"/>
            <p:cNvSpPr>
              <a:spLocks noChangeArrowheads="1"/>
            </p:cNvSpPr>
            <p:nvPr/>
          </p:nvSpPr>
          <p:spPr bwMode="auto">
            <a:xfrm>
              <a:off x="657" y="211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66" name="Rectangle 65"/>
            <p:cNvSpPr>
              <a:spLocks noChangeArrowheads="1"/>
            </p:cNvSpPr>
            <p:nvPr/>
          </p:nvSpPr>
          <p:spPr bwMode="auto">
            <a:xfrm>
              <a:off x="837" y="229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67" name="Rectangle 66"/>
            <p:cNvSpPr>
              <a:spLocks noChangeArrowheads="1"/>
            </p:cNvSpPr>
            <p:nvPr/>
          </p:nvSpPr>
          <p:spPr bwMode="auto">
            <a:xfrm>
              <a:off x="1017" y="2466"/>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Client</a:t>
              </a:r>
            </a:p>
          </p:txBody>
        </p:sp>
      </p:grpSp>
      <p:pic>
        <p:nvPicPr>
          <p:cNvPr id="68" name="Picture 68" descr="Kontrollrau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6238" y="908050"/>
            <a:ext cx="1368425"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9" name="Picture 69"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5521027"/>
            <a:ext cx="142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9673" name="Line 41"/>
          <p:cNvSpPr>
            <a:spLocks noChangeShapeType="1"/>
          </p:cNvSpPr>
          <p:nvPr/>
        </p:nvSpPr>
        <p:spPr bwMode="auto">
          <a:xfrm flipH="1" flipV="1">
            <a:off x="5003799" y="5734049"/>
            <a:ext cx="1184449" cy="142875"/>
          </a:xfrm>
          <a:prstGeom prst="line">
            <a:avLst/>
          </a:prstGeom>
          <a:noFill/>
          <a:ln w="38100">
            <a:solidFill>
              <a:srgbClr val="197418"/>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latin typeface="+mn-lt"/>
            </a:endParaRPr>
          </a:p>
        </p:txBody>
      </p:sp>
    </p:spTree>
    <p:extLst>
      <p:ext uri="{BB962C8B-B14F-4D97-AF65-F5344CB8AC3E}">
        <p14:creationId xmlns:p14="http://schemas.microsoft.com/office/powerpoint/2010/main" val="2488203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966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9664"/>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69665"/>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966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9667"/>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9668"/>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9669"/>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9674"/>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9671"/>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69675"/>
                                        </p:tgtEl>
                                        <p:attrNameLst>
                                          <p:attrName>style.visibility</p:attrName>
                                        </p:attrNameLst>
                                      </p:cBhvr>
                                      <p:to>
                                        <p:strVal val="visible"/>
                                      </p:to>
                                    </p:set>
                                  </p:childTnLst>
                                </p:cTn>
                              </p:par>
                            </p:childTnLst>
                          </p:cTn>
                        </p:par>
                      </p:childTnLst>
                    </p:cTn>
                  </p:par>
                  <p:par>
                    <p:cTn id="33" fill="hold" nodeType="clickPar">
                      <p:stCondLst>
                        <p:cond delay="indefinite"/>
                      </p:stCondLst>
                      <p:childTnLst>
                        <p:par>
                          <p:cTn id="34" fill="hold" nodeType="withGroup">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9672"/>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9676"/>
                                        </p:tgtEl>
                                        <p:attrNameLst>
                                          <p:attrName>style.visibility</p:attrName>
                                        </p:attrNameLst>
                                      </p:cBhvr>
                                      <p:to>
                                        <p:strVal val="visible"/>
                                      </p:to>
                                    </p:set>
                                  </p:childTnLst>
                                </p:cTn>
                              </p:par>
                            </p:childTnLst>
                          </p:cTn>
                        </p:par>
                      </p:childTnLst>
                    </p:cTn>
                  </p:par>
                  <p:par>
                    <p:cTn id="39" fill="hold" nodeType="clickPar">
                      <p:stCondLst>
                        <p:cond delay="indefinite"/>
                      </p:stCondLst>
                      <p:childTnLst>
                        <p:par>
                          <p:cTn id="40" fill="hold" nodeType="withGroup">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967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696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9663" grpId="0" animBg="1"/>
      <p:bldP spid="69664" grpId="0" animBg="1"/>
      <p:bldP spid="69665" grpId="0" animBg="1"/>
      <p:bldP spid="69666" grpId="0" animBg="1"/>
      <p:bldP spid="69667" grpId="0" animBg="1"/>
      <p:bldP spid="69668" grpId="0" animBg="1"/>
      <p:bldP spid="69669" grpId="0" animBg="1"/>
      <p:bldP spid="69671" grpId="0" animBg="1"/>
      <p:bldP spid="69672" grpId="0" animBg="1"/>
      <p:bldP spid="69674" grpId="0" animBg="1"/>
      <p:bldP spid="69675" grpId="0" animBg="1"/>
      <p:bldP spid="69676" grpId="0" animBg="1"/>
      <p:bldP spid="69677" grpId="0"/>
      <p:bldP spid="6967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a:xfrm>
            <a:off x="1042988" y="1268761"/>
            <a:ext cx="7742237" cy="3960440"/>
          </a:xfrm>
        </p:spPr>
        <p:txBody>
          <a:bodyPr/>
          <a:lstStyle/>
          <a:p>
            <a:pPr marL="0" indent="0">
              <a:buNone/>
            </a:pPr>
            <a:r>
              <a:rPr lang="en-US" sz="2800" dirty="0" smtClean="0"/>
              <a:t>Soon in the future (and once upon a time):</a:t>
            </a:r>
          </a:p>
          <a:p>
            <a:pPr marL="0" indent="0">
              <a:buNone/>
            </a:pPr>
            <a:r>
              <a:rPr lang="en-US" sz="2800" dirty="0" smtClean="0"/>
              <a:t>Scientist </a:t>
            </a:r>
            <a:r>
              <a:rPr lang="en-US" sz="2800" b="1" dirty="0" smtClean="0">
                <a:solidFill>
                  <a:srgbClr val="197418"/>
                </a:solidFill>
              </a:rPr>
              <a:t>Dr. Example Guy </a:t>
            </a:r>
            <a:r>
              <a:rPr lang="en-US" sz="2800" dirty="0" smtClean="0"/>
              <a:t>wants to do </a:t>
            </a:r>
          </a:p>
          <a:p>
            <a:pPr marL="0" indent="0">
              <a:buNone/>
            </a:pPr>
            <a:r>
              <a:rPr lang="en-US" sz="2800" b="1" dirty="0" err="1" smtClean="0">
                <a:solidFill>
                  <a:srgbClr val="197418"/>
                </a:solidFill>
              </a:rPr>
              <a:t>VeryImportantMeasurement_OneDotOne</a:t>
            </a:r>
            <a:endParaRPr lang="en-US" sz="2800" b="1" dirty="0" smtClean="0">
              <a:solidFill>
                <a:srgbClr val="197418"/>
              </a:solidFill>
            </a:endParaRPr>
          </a:p>
          <a:p>
            <a:pPr marL="0" indent="0">
              <a:buNone/>
            </a:pPr>
            <a:r>
              <a:rPr lang="en-US" sz="2800" dirty="0" smtClean="0"/>
              <a:t>for that he creates some actuators and detectors</a:t>
            </a:r>
          </a:p>
          <a:p>
            <a:pPr marL="0" indent="0">
              <a:buNone/>
            </a:pPr>
            <a:r>
              <a:rPr lang="en-US" sz="2800" b="1" dirty="0" err="1" smtClean="0">
                <a:solidFill>
                  <a:srgbClr val="197418"/>
                </a:solidFill>
              </a:rPr>
              <a:t>Super_Creative_HardwareSolution</a:t>
            </a:r>
            <a:endParaRPr lang="en-US" sz="2800" b="1" dirty="0" smtClean="0">
              <a:solidFill>
                <a:srgbClr val="197418"/>
              </a:solidFill>
            </a:endParaRPr>
          </a:p>
          <a:p>
            <a:pPr marL="0" indent="0">
              <a:buNone/>
            </a:pPr>
            <a:r>
              <a:rPr lang="en-US" sz="2800" dirty="0"/>
              <a:t>p</a:t>
            </a:r>
            <a:r>
              <a:rPr lang="en-US" sz="2800" dirty="0" smtClean="0"/>
              <a:t>uts it into the accelerator </a:t>
            </a:r>
          </a:p>
          <a:p>
            <a:pPr marL="0" indent="0">
              <a:buNone/>
            </a:pPr>
            <a:r>
              <a:rPr lang="en-US" sz="2800" dirty="0" smtClean="0"/>
              <a:t>and calls the Controls Group </a:t>
            </a:r>
          </a:p>
          <a:p>
            <a:pPr marL="0" indent="0">
              <a:buNone/>
            </a:pPr>
            <a:r>
              <a:rPr lang="en-US" sz="2800" i="1" dirty="0" smtClean="0">
                <a:solidFill>
                  <a:srgbClr val="003B6E"/>
                </a:solidFill>
              </a:rPr>
              <a:t>“Please make it run”.</a:t>
            </a:r>
            <a:endParaRPr lang="en-US" sz="2800" i="1" dirty="0">
              <a:solidFill>
                <a:srgbClr val="003B6E"/>
              </a:solidFill>
            </a:endParaRPr>
          </a:p>
        </p:txBody>
      </p:sp>
      <p:sp>
        <p:nvSpPr>
          <p:cNvPr id="3" name="Title 2"/>
          <p:cNvSpPr>
            <a:spLocks noGrp="1"/>
          </p:cNvSpPr>
          <p:nvPr>
            <p:ph type="title"/>
          </p:nvPr>
        </p:nvSpPr>
        <p:spPr/>
        <p:txBody>
          <a:bodyPr/>
          <a:lstStyle/>
          <a:p>
            <a:r>
              <a:rPr lang="en-US" dirty="0" smtClean="0"/>
              <a:t>Why talking about Accelerator Controls?</a:t>
            </a:r>
            <a:endParaRPr lang="en-US" dirty="0"/>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012160" y="3861048"/>
            <a:ext cx="2304256" cy="2512726"/>
          </a:xfrm>
          <a:prstGeom prst="rect">
            <a:avLst/>
          </a:prstGeom>
        </p:spPr>
      </p:pic>
      <p:sp>
        <p:nvSpPr>
          <p:cNvPr id="6" name="TextBox 5"/>
          <p:cNvSpPr txBox="1"/>
          <p:nvPr/>
        </p:nvSpPr>
        <p:spPr>
          <a:xfrm>
            <a:off x="1048254" y="5340510"/>
            <a:ext cx="4446552" cy="1033264"/>
          </a:xfrm>
          <a:prstGeom prst="rect">
            <a:avLst/>
          </a:prstGeom>
          <a:solidFill>
            <a:srgbClr val="FFF5D6"/>
          </a:solidFill>
          <a:ln>
            <a:solidFill>
              <a:srgbClr val="FDCA00"/>
            </a:solidFill>
          </a:ln>
        </p:spPr>
        <p:txBody>
          <a:bodyPr wrap="none" lIns="72000" tIns="0" rIns="72000" bIns="0" rtlCol="0">
            <a:noAutofit/>
          </a:bodyPr>
          <a:lstStyle/>
          <a:p>
            <a:pPr>
              <a:lnSpc>
                <a:spcPct val="110000"/>
              </a:lnSpc>
              <a:spcBef>
                <a:spcPts val="0"/>
              </a:spcBef>
            </a:pPr>
            <a:r>
              <a:rPr lang="en-US" sz="2000" kern="1000" spc="30" dirty="0" smtClean="0">
                <a:latin typeface="+mn-lt"/>
                <a:cs typeface="Franklin Gothic Book"/>
              </a:rPr>
              <a:t>I want to teach you a</a:t>
            </a:r>
          </a:p>
          <a:p>
            <a:pPr>
              <a:lnSpc>
                <a:spcPct val="110000"/>
              </a:lnSpc>
              <a:spcBef>
                <a:spcPts val="0"/>
              </a:spcBef>
            </a:pPr>
            <a:r>
              <a:rPr lang="en-US" sz="2000" kern="1000" spc="30" dirty="0" smtClean="0">
                <a:latin typeface="+mn-lt"/>
                <a:cs typeface="Franklin Gothic Book"/>
              </a:rPr>
              <a:t> minimum awareness about the control</a:t>
            </a:r>
            <a:br>
              <a:rPr lang="en-US" sz="2000" kern="1000" spc="30" dirty="0" smtClean="0">
                <a:latin typeface="+mn-lt"/>
                <a:cs typeface="Franklin Gothic Book"/>
              </a:rPr>
            </a:br>
            <a:r>
              <a:rPr lang="en-US" sz="2000" kern="1000" spc="30" dirty="0" smtClean="0">
                <a:latin typeface="+mn-lt"/>
                <a:cs typeface="Franklin Gothic Book"/>
              </a:rPr>
              <a:t> system that «runs» the accelerator …</a:t>
            </a:r>
          </a:p>
        </p:txBody>
      </p:sp>
    </p:spTree>
    <p:extLst>
      <p:ext uri="{BB962C8B-B14F-4D97-AF65-F5344CB8AC3E}">
        <p14:creationId xmlns:p14="http://schemas.microsoft.com/office/powerpoint/2010/main" val="1498453248"/>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
                                            <p:txEl>
                                              <p:pRg st="6" end="6"/>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p"/>
      <p:bldP spid="6"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5432"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eaLnBrk="1" hangingPunct="1"/>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p:nvPr/>
        </p:nvSpPr>
        <p:spPr bwMode="auto">
          <a:xfrm>
            <a:off x="970607" y="90805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5" name="Down Arrow 4"/>
          <p:cNvSpPr/>
          <p:nvPr/>
        </p:nvSpPr>
        <p:spPr bwMode="auto">
          <a:xfrm>
            <a:off x="970607" y="1698625"/>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6" name="Down Arrow 5"/>
          <p:cNvSpPr>
            <a:spLocks noChangeArrowheads="1"/>
          </p:cNvSpPr>
          <p:nvPr/>
        </p:nvSpPr>
        <p:spPr bwMode="auto">
          <a:xfrm>
            <a:off x="970607" y="2508250"/>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1511" name="Down Arrow 6"/>
          <p:cNvSpPr>
            <a:spLocks noChangeArrowheads="1"/>
          </p:cNvSpPr>
          <p:nvPr/>
        </p:nvSpPr>
        <p:spPr bwMode="auto">
          <a:xfrm>
            <a:off x="970607" y="3430588"/>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1512" name="Down Arrow 7"/>
          <p:cNvSpPr>
            <a:spLocks noChangeArrowheads="1"/>
          </p:cNvSpPr>
          <p:nvPr/>
        </p:nvSpPr>
        <p:spPr bwMode="auto">
          <a:xfrm>
            <a:off x="970607" y="429260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1513" name="Oval 2"/>
          <p:cNvSpPr>
            <a:spLocks noChangeArrowheads="1"/>
          </p:cNvSpPr>
          <p:nvPr/>
        </p:nvSpPr>
        <p:spPr bwMode="auto">
          <a:xfrm>
            <a:off x="970607"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2097464046"/>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grpId="0" nodeType="clickEffect">
                                  <p:stCondLst>
                                    <p:cond delay="0"/>
                                  </p:stCondLst>
                                  <p:childTnLst>
                                    <p:animClr clrSpc="rgb" dir="cw">
                                      <p:cBhvr override="childStyle">
                                        <p:cTn id="6" dur="500" fill="hold"/>
                                        <p:tgtEl>
                                          <p:spTgt spid="109571">
                                            <p:txEl>
                                              <p:pRg st="4" end="4"/>
                                            </p:txEl>
                                          </p:spTgt>
                                        </p:tgtEl>
                                        <p:attrNameLst>
                                          <p:attrName>style.color</p:attrName>
                                        </p:attrNameLst>
                                      </p:cBhvr>
                                      <p:to>
                                        <a:srgbClr val="A50021"/>
                                      </p:to>
                                    </p:animClr>
                                    <p:animClr clrSpc="rgb" dir="cw">
                                      <p:cBhvr>
                                        <p:cTn id="7" dur="500" fill="hold"/>
                                        <p:tgtEl>
                                          <p:spTgt spid="109571">
                                            <p:txEl>
                                              <p:pRg st="4" end="4"/>
                                            </p:txEl>
                                          </p:spTgt>
                                        </p:tgtEl>
                                        <p:attrNameLst>
                                          <p:attrName>fillcolor</p:attrName>
                                        </p:attrNameLst>
                                      </p:cBhvr>
                                      <p:to>
                                        <a:srgbClr val="A50021"/>
                                      </p:to>
                                    </p:animClr>
                                    <p:set>
                                      <p:cBhvr>
                                        <p:cTn id="8" dur="500" fill="hold"/>
                                        <p:tgtEl>
                                          <p:spTgt spid="109571">
                                            <p:txEl>
                                              <p:pRg st="4" end="4"/>
                                            </p:txEl>
                                          </p:spTgt>
                                        </p:tgtEl>
                                        <p:attrNameLst>
                                          <p:attrName>fill.type</p:attrName>
                                        </p:attrNameLst>
                                      </p:cBhvr>
                                      <p:to>
                                        <p:strVal val="solid"/>
                                      </p:to>
                                    </p:set>
                                    <p:set>
                                      <p:cBhvr>
                                        <p:cTn id="9" dur="500" fill="hold"/>
                                        <p:tgtEl>
                                          <p:spTgt spid="109571">
                                            <p:txEl>
                                              <p:pRg st="4" end="4"/>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6"/>
                                        </p:tgtEl>
                                        <p:attrNameLst>
                                          <p:attrName>style.color</p:attrName>
                                        </p:attrNameLst>
                                      </p:cBhvr>
                                      <p:to>
                                        <a:srgbClr val="A50021"/>
                                      </p:to>
                                    </p:animClr>
                                    <p:animClr clrSpc="rgb" dir="cw">
                                      <p:cBhvr>
                                        <p:cTn id="12" dur="500" fill="hold"/>
                                        <p:tgtEl>
                                          <p:spTgt spid="6"/>
                                        </p:tgtEl>
                                        <p:attrNameLst>
                                          <p:attrName>fillcolor</p:attrName>
                                        </p:attrNameLst>
                                      </p:cBhvr>
                                      <p:to>
                                        <a:srgbClr val="A50021"/>
                                      </p:to>
                                    </p:animClr>
                                    <p:set>
                                      <p:cBhvr>
                                        <p:cTn id="13" dur="500" fill="hold"/>
                                        <p:tgtEl>
                                          <p:spTgt spid="6"/>
                                        </p:tgtEl>
                                        <p:attrNameLst>
                                          <p:attrName>fill.type</p:attrName>
                                        </p:attrNameLst>
                                      </p:cBhvr>
                                      <p:to>
                                        <p:strVal val="solid"/>
                                      </p:to>
                                    </p:set>
                                    <p:set>
                                      <p:cBhvr>
                                        <p:cTn id="14" dur="500" fill="hold"/>
                                        <p:tgtEl>
                                          <p:spTgt spid="6"/>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1" grpId="0" build="p"/>
      <p:bldP spid="6"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altLang="de-DE" smtClean="0"/>
              <a:t>History of Accelerator Controls (1/3)</a:t>
            </a:r>
          </a:p>
        </p:txBody>
      </p:sp>
      <p:pic>
        <p:nvPicPr>
          <p:cNvPr id="22531" name="Picture 4" descr="Kerstfirst-betatron_194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92275" y="1125538"/>
            <a:ext cx="5751513" cy="4187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2" name="Rectangle 5"/>
          <p:cNvSpPr>
            <a:spLocks noChangeArrowheads="1"/>
          </p:cNvSpPr>
          <p:nvPr/>
        </p:nvSpPr>
        <p:spPr bwMode="auto">
          <a:xfrm>
            <a:off x="684213" y="5524500"/>
            <a:ext cx="7835900" cy="5492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en-US" altLang="de-DE" sz="1800"/>
              <a:t>Donald Kerst with the first betatron, invented at the University of Illinois (USA)</a:t>
            </a:r>
          </a:p>
          <a:p>
            <a:pPr algn="ctr" eaLnBrk="1" hangingPunct="1">
              <a:lnSpc>
                <a:spcPct val="100000"/>
              </a:lnSpc>
            </a:pPr>
            <a:r>
              <a:rPr lang="en-US" altLang="de-DE" sz="1800"/>
              <a:t> in 1940 </a:t>
            </a:r>
          </a:p>
        </p:txBody>
      </p:sp>
      <p:sp>
        <p:nvSpPr>
          <p:cNvPr id="2" name="Oval 1"/>
          <p:cNvSpPr>
            <a:spLocks noChangeArrowheads="1"/>
          </p:cNvSpPr>
          <p:nvPr/>
        </p:nvSpPr>
        <p:spPr bwMode="auto">
          <a:xfrm>
            <a:off x="4211638" y="2133600"/>
            <a:ext cx="1873250" cy="431800"/>
          </a:xfrm>
          <a:prstGeom prst="ellipse">
            <a:avLst/>
          </a:prstGeom>
          <a:noFill/>
          <a:ln w="38100" algn="ctr">
            <a:solidFill>
              <a:srgbClr val="0070C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 name="Oval 5"/>
          <p:cNvSpPr>
            <a:spLocks noChangeArrowheads="1"/>
          </p:cNvSpPr>
          <p:nvPr/>
        </p:nvSpPr>
        <p:spPr bwMode="auto">
          <a:xfrm>
            <a:off x="3276600" y="3357563"/>
            <a:ext cx="2087563" cy="1150937"/>
          </a:xfrm>
          <a:prstGeom prst="ellipse">
            <a:avLst/>
          </a:prstGeom>
          <a:noFill/>
          <a:ln w="38100" algn="ctr">
            <a:solidFill>
              <a:srgbClr val="0070C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7" name="Oval 6"/>
          <p:cNvSpPr>
            <a:spLocks noChangeArrowheads="1"/>
          </p:cNvSpPr>
          <p:nvPr/>
        </p:nvSpPr>
        <p:spPr bwMode="auto">
          <a:xfrm>
            <a:off x="5724525" y="1676400"/>
            <a:ext cx="1295400" cy="517525"/>
          </a:xfrm>
          <a:prstGeom prst="ellipse">
            <a:avLst/>
          </a:prstGeom>
          <a:noFill/>
          <a:ln w="38100" algn="ctr">
            <a:solidFill>
              <a:srgbClr val="0070C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3" name="TextBox 2"/>
          <p:cNvSpPr txBox="1">
            <a:spLocks noChangeArrowheads="1"/>
          </p:cNvSpPr>
          <p:nvPr/>
        </p:nvSpPr>
        <p:spPr bwMode="auto">
          <a:xfrm>
            <a:off x="3430588" y="1489075"/>
            <a:ext cx="1778000" cy="466725"/>
          </a:xfrm>
          <a:prstGeom prst="rect">
            <a:avLst/>
          </a:prstGeom>
          <a:solidFill>
            <a:srgbClr val="FFF5D6"/>
          </a:solidFill>
          <a:ln>
            <a:solidFill>
              <a:srgbClr val="505050"/>
            </a:solidFill>
          </a:ln>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dirty="0" err="1">
                <a:solidFill>
                  <a:srgbClr val="0070C0"/>
                </a:solidFill>
              </a:rPr>
              <a:t>Diagnostics</a:t>
            </a:r>
            <a:endParaRPr lang="de-CH" altLang="de-DE" dirty="0">
              <a:solidFill>
                <a:srgbClr val="0070C0"/>
              </a:solidFill>
            </a:endParaRPr>
          </a:p>
        </p:txBody>
      </p:sp>
      <p:sp>
        <p:nvSpPr>
          <p:cNvPr id="9" name="TextBox 8"/>
          <p:cNvSpPr txBox="1">
            <a:spLocks noChangeArrowheads="1"/>
          </p:cNvSpPr>
          <p:nvPr/>
        </p:nvSpPr>
        <p:spPr bwMode="auto">
          <a:xfrm>
            <a:off x="5119688" y="4508500"/>
            <a:ext cx="1296987" cy="468313"/>
          </a:xfrm>
          <a:prstGeom prst="rect">
            <a:avLst/>
          </a:prstGeom>
          <a:solidFill>
            <a:srgbClr val="FFF5D6"/>
          </a:solidFill>
          <a:ln>
            <a:solidFill>
              <a:srgbClr val="505050"/>
            </a:solidFill>
          </a:ln>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solidFill>
                  <a:srgbClr val="0070C0"/>
                </a:solidFill>
              </a:rPr>
              <a:t>Settings</a:t>
            </a:r>
          </a:p>
        </p:txBody>
      </p:sp>
      <p:sp>
        <p:nvSpPr>
          <p:cNvPr id="10" name="TextBox 9"/>
          <p:cNvSpPr txBox="1">
            <a:spLocks noChangeArrowheads="1"/>
          </p:cNvSpPr>
          <p:nvPr/>
        </p:nvSpPr>
        <p:spPr bwMode="auto">
          <a:xfrm>
            <a:off x="7235825" y="1385888"/>
            <a:ext cx="1743075" cy="2115120"/>
          </a:xfrm>
          <a:prstGeom prst="rect">
            <a:avLst/>
          </a:prstGeom>
          <a:solidFill>
            <a:srgbClr val="FFF5D6"/>
          </a:solidFill>
          <a:ln>
            <a:solidFill>
              <a:srgbClr val="505050"/>
            </a:solidFill>
          </a:ln>
        </p:spPr>
        <p:txBody>
          <a:bodyPr wrap="none">
            <a:no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dirty="0" err="1">
                <a:solidFill>
                  <a:srgbClr val="0070C0"/>
                </a:solidFill>
              </a:rPr>
              <a:t>first</a:t>
            </a:r>
            <a:endParaRPr lang="de-CH" altLang="de-DE" dirty="0">
              <a:solidFill>
                <a:srgbClr val="0070C0"/>
              </a:solidFill>
            </a:endParaRPr>
          </a:p>
          <a:p>
            <a:r>
              <a:rPr lang="de-CH" altLang="de-DE" dirty="0" err="1">
                <a:solidFill>
                  <a:srgbClr val="0070C0"/>
                </a:solidFill>
              </a:rPr>
              <a:t>Accelerator</a:t>
            </a:r>
            <a:endParaRPr lang="de-CH" altLang="de-DE" dirty="0">
              <a:solidFill>
                <a:srgbClr val="0070C0"/>
              </a:solidFill>
            </a:endParaRPr>
          </a:p>
          <a:p>
            <a:r>
              <a:rPr lang="de-CH" altLang="de-DE" dirty="0">
                <a:solidFill>
                  <a:srgbClr val="0070C0"/>
                </a:solidFill>
              </a:rPr>
              <a:t>Control</a:t>
            </a:r>
          </a:p>
          <a:p>
            <a:r>
              <a:rPr lang="de-CH" altLang="de-DE" dirty="0">
                <a:solidFill>
                  <a:srgbClr val="0070C0"/>
                </a:solidFill>
              </a:rPr>
              <a:t>System</a:t>
            </a:r>
          </a:p>
        </p:txBody>
      </p:sp>
    </p:spTree>
    <p:extLst>
      <p:ext uri="{BB962C8B-B14F-4D97-AF65-F5344CB8AC3E}">
        <p14:creationId xmlns:p14="http://schemas.microsoft.com/office/powerpoint/2010/main" val="259603166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 grpId="0" animBg="1"/>
      <p:bldP spid="7" grpId="0" animBg="1"/>
      <p:bldP spid="3" grpId="0" animBg="1"/>
      <p:bldP spid="9" grpId="0" animBg="1"/>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altLang="de-DE" smtClean="0"/>
              <a:t>History of Accelerator Controls (2/3)</a:t>
            </a:r>
          </a:p>
        </p:txBody>
      </p:sp>
      <p:grpSp>
        <p:nvGrpSpPr>
          <p:cNvPr id="23555" name="Group 6"/>
          <p:cNvGrpSpPr>
            <a:grpSpLocks/>
          </p:cNvGrpSpPr>
          <p:nvPr/>
        </p:nvGrpSpPr>
        <p:grpSpPr bwMode="auto">
          <a:xfrm>
            <a:off x="3779912" y="2997200"/>
            <a:ext cx="5327650" cy="3554413"/>
            <a:chOff x="431" y="618"/>
            <a:chExt cx="3356" cy="2239"/>
          </a:xfrm>
        </p:grpSpPr>
        <p:pic>
          <p:nvPicPr>
            <p:cNvPr id="23558" name="Picture 4" descr="CernControlRoom_107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31" y="618"/>
              <a:ext cx="3356" cy="2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9" name="Rectangle 5"/>
            <p:cNvSpPr>
              <a:spLocks noChangeArrowheads="1"/>
            </p:cNvSpPr>
            <p:nvPr/>
          </p:nvSpPr>
          <p:spPr bwMode="auto">
            <a:xfrm>
              <a:off x="2469" y="2614"/>
              <a:ext cx="1273" cy="23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b="1">
                  <a:solidFill>
                    <a:schemeClr val="bg1"/>
                  </a:solidFill>
                </a:rPr>
                <a:t>© 1974 CERN</a:t>
              </a:r>
              <a:r>
                <a:rPr lang="en-US" altLang="de-DE">
                  <a:solidFill>
                    <a:schemeClr val="bg1"/>
                  </a:solidFill>
                </a:rPr>
                <a:t> </a:t>
              </a:r>
            </a:p>
          </p:txBody>
        </p:sp>
      </p:grpSp>
      <p:pic>
        <p:nvPicPr>
          <p:cNvPr id="23556" name="Picture 7" descr="AGS-ctrl-room-196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8476" y="836613"/>
            <a:ext cx="4319588" cy="2408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57" name="Rectangle 8"/>
          <p:cNvSpPr>
            <a:spLocks noChangeArrowheads="1"/>
          </p:cNvSpPr>
          <p:nvPr/>
        </p:nvSpPr>
        <p:spPr bwMode="auto">
          <a:xfrm>
            <a:off x="899418" y="2997200"/>
            <a:ext cx="3384550" cy="2444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600" dirty="0">
                <a:solidFill>
                  <a:schemeClr val="bg1"/>
                </a:solidFill>
              </a:rPr>
              <a:t>AGS control room, circa 1966 </a:t>
            </a:r>
          </a:p>
        </p:txBody>
      </p:sp>
    </p:spTree>
    <p:extLst>
      <p:ext uri="{BB962C8B-B14F-4D97-AF65-F5344CB8AC3E}">
        <p14:creationId xmlns:p14="http://schemas.microsoft.com/office/powerpoint/2010/main" val="29471295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altLang="de-DE" smtClean="0"/>
              <a:t>History of Accelerator Controls (3/3)</a:t>
            </a:r>
          </a:p>
        </p:txBody>
      </p:sp>
      <p:sp>
        <p:nvSpPr>
          <p:cNvPr id="24579" name="Rectangle 3"/>
          <p:cNvSpPr>
            <a:spLocks noGrp="1" noChangeArrowheads="1"/>
          </p:cNvSpPr>
          <p:nvPr>
            <p:ph idx="1"/>
          </p:nvPr>
        </p:nvSpPr>
        <p:spPr>
          <a:xfrm>
            <a:off x="941388" y="1124744"/>
            <a:ext cx="7742237" cy="4679951"/>
          </a:xfrm>
        </p:spPr>
        <p:txBody>
          <a:bodyPr/>
          <a:lstStyle/>
          <a:p>
            <a:pPr eaLnBrk="1" hangingPunct="1">
              <a:buFontTx/>
              <a:buNone/>
            </a:pPr>
            <a:r>
              <a:rPr lang="en-US" altLang="de-DE" sz="2000" dirty="0" smtClean="0"/>
              <a:t>International Conference on Accelerator and Large Experimental Physics Control Systems (ICALEPCS) </a:t>
            </a:r>
          </a:p>
          <a:p>
            <a:pPr eaLnBrk="1" hangingPunct="1">
              <a:buFontTx/>
              <a:buNone/>
            </a:pPr>
            <a:r>
              <a:rPr lang="en-US" altLang="de-DE" sz="2000" dirty="0" smtClean="0"/>
              <a:t>First held in 1987 in Villars-sur-</a:t>
            </a:r>
            <a:r>
              <a:rPr lang="en-US" altLang="de-DE" sz="2000" dirty="0" err="1" smtClean="0"/>
              <a:t>Ollon</a:t>
            </a:r>
            <a:r>
              <a:rPr lang="en-US" altLang="de-DE" sz="2000" dirty="0" smtClean="0"/>
              <a:t> (Switzerland), hosted by CERN. </a:t>
            </a:r>
          </a:p>
          <a:p>
            <a:pPr eaLnBrk="1" hangingPunct="1">
              <a:buFontTx/>
              <a:buNone/>
            </a:pPr>
            <a:endParaRPr lang="en-US" altLang="de-DE" sz="2000" dirty="0" smtClean="0"/>
          </a:p>
          <a:p>
            <a:pPr eaLnBrk="1" hangingPunct="1">
              <a:buFontTx/>
              <a:buNone/>
            </a:pPr>
            <a:r>
              <a:rPr lang="en-US" altLang="de-DE" sz="2000" dirty="0" smtClean="0"/>
              <a:t>The term "Control Systems" in ICALEPCS is broadly interpreted to include:</a:t>
            </a:r>
          </a:p>
          <a:p>
            <a:pPr eaLnBrk="1" hangingPunct="1"/>
            <a:r>
              <a:rPr lang="en-US" altLang="de-DE" sz="2000" dirty="0" smtClean="0"/>
              <a:t>all components or functions, such as processors, interfaces, field-busses, networks, human interfaces, system and application software, algorithms, architectures, databases, etc. </a:t>
            </a:r>
          </a:p>
          <a:p>
            <a:pPr eaLnBrk="1" hangingPunct="1"/>
            <a:r>
              <a:rPr lang="en-US" altLang="de-DE" sz="2000" dirty="0" smtClean="0"/>
              <a:t>all aspects of these components, including engineering, execution methodologies, project management, costs, etc. </a:t>
            </a:r>
          </a:p>
          <a:p>
            <a:pPr eaLnBrk="1" hangingPunct="1">
              <a:buFontTx/>
              <a:buNone/>
            </a:pPr>
            <a:endParaRPr lang="en-US" altLang="de-DE" sz="2000" dirty="0" smtClean="0"/>
          </a:p>
        </p:txBody>
      </p:sp>
      <p:pic>
        <p:nvPicPr>
          <p:cNvPr id="24580"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19295" y="4339308"/>
            <a:ext cx="1735137" cy="969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4582" name="Picture 6"/>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827088" y="4646390"/>
            <a:ext cx="2651524" cy="66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4583" name="Picture 7"/>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4118260" y="4708320"/>
            <a:ext cx="1204149" cy="7601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6478" y="5508791"/>
            <a:ext cx="3564681" cy="447404"/>
          </a:xfrm>
          <a:prstGeom prst="rect">
            <a:avLst/>
          </a:prstGeom>
          <a:ln>
            <a:solidFill>
              <a:srgbClr val="505050"/>
            </a:solidFill>
          </a:ln>
        </p:spPr>
      </p:pic>
      <p:pic>
        <p:nvPicPr>
          <p:cNvPr id="4" name="Pictur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826798" y="6087644"/>
            <a:ext cx="2927005" cy="410683"/>
          </a:xfrm>
          <a:prstGeom prst="rect">
            <a:avLst/>
          </a:prstGeom>
        </p:spPr>
      </p:pic>
      <p:pic>
        <p:nvPicPr>
          <p:cNvPr id="3" name="Picture 2"/>
          <p:cNvPicPr>
            <a:picLocks noChangeAspect="1"/>
          </p:cNvPicPr>
          <p:nvPr/>
        </p:nvPicPr>
        <p:blipFill>
          <a:blip r:embed="rId8"/>
          <a:stretch>
            <a:fillRect/>
          </a:stretch>
        </p:blipFill>
        <p:spPr>
          <a:xfrm>
            <a:off x="5322409" y="5362538"/>
            <a:ext cx="2867410" cy="1317700"/>
          </a:xfrm>
          <a:prstGeom prst="rect">
            <a:avLst/>
          </a:prstGeom>
        </p:spPr>
      </p:pic>
    </p:spTree>
    <p:extLst>
      <p:ext uri="{BB962C8B-B14F-4D97-AF65-F5344CB8AC3E}">
        <p14:creationId xmlns:p14="http://schemas.microsoft.com/office/powerpoint/2010/main" val="338485102"/>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altLang="de-DE" smtClean="0"/>
              <a:t>Solutions: Different Control System Examples</a:t>
            </a:r>
          </a:p>
        </p:txBody>
      </p:sp>
      <p:sp>
        <p:nvSpPr>
          <p:cNvPr id="25603" name="Rectangle 3"/>
          <p:cNvSpPr>
            <a:spLocks noGrp="1" noChangeArrowheads="1"/>
          </p:cNvSpPr>
          <p:nvPr>
            <p:ph idx="1"/>
          </p:nvPr>
        </p:nvSpPr>
        <p:spPr>
          <a:xfrm>
            <a:off x="611560" y="765175"/>
            <a:ext cx="1512838" cy="5832475"/>
          </a:xfrm>
        </p:spPr>
        <p:txBody>
          <a:bodyPr/>
          <a:lstStyle/>
          <a:p>
            <a:pPr algn="r" eaLnBrk="1" hangingPunct="1">
              <a:buFontTx/>
              <a:buNone/>
            </a:pPr>
            <a:r>
              <a:rPr lang="en-US" altLang="de-DE" dirty="0" smtClean="0"/>
              <a:t>System Name:</a:t>
            </a:r>
          </a:p>
          <a:p>
            <a:pPr marL="0" indent="0" algn="r" eaLnBrk="1" hangingPunct="1">
              <a:buNone/>
            </a:pPr>
            <a:endParaRPr lang="en-US" altLang="de-DE" dirty="0"/>
          </a:p>
          <a:p>
            <a:pPr marL="0" indent="0" algn="r" eaLnBrk="1" hangingPunct="1">
              <a:buNone/>
            </a:pPr>
            <a:r>
              <a:rPr lang="en-US" altLang="de-DE" b="1" dirty="0" smtClean="0"/>
              <a:t>EPICS</a:t>
            </a:r>
          </a:p>
          <a:p>
            <a:pPr marL="0" indent="0" algn="r" eaLnBrk="1" hangingPunct="1">
              <a:buNone/>
            </a:pPr>
            <a:r>
              <a:rPr lang="en-US" altLang="de-DE" b="1" dirty="0" smtClean="0"/>
              <a:t>TANGO</a:t>
            </a:r>
          </a:p>
          <a:p>
            <a:pPr algn="r" eaLnBrk="1" hangingPunct="1"/>
            <a:endParaRPr lang="en-US" altLang="de-DE" dirty="0" smtClean="0"/>
          </a:p>
          <a:p>
            <a:pPr algn="r" eaLnBrk="1" hangingPunct="1"/>
            <a:endParaRPr lang="en-US" altLang="de-DE" dirty="0" smtClean="0"/>
          </a:p>
          <a:p>
            <a:pPr algn="r" eaLnBrk="1" hangingPunct="1"/>
            <a:endParaRPr lang="en-US" altLang="de-DE" dirty="0" smtClean="0"/>
          </a:p>
          <a:p>
            <a:pPr algn="r" eaLnBrk="1" hangingPunct="1"/>
            <a:endParaRPr lang="en-US" altLang="de-DE" dirty="0"/>
          </a:p>
          <a:p>
            <a:pPr algn="r" eaLnBrk="1" hangingPunct="1"/>
            <a:endParaRPr lang="en-US" altLang="de-DE" dirty="0" smtClean="0"/>
          </a:p>
          <a:p>
            <a:pPr marL="0" indent="0" algn="r" eaLnBrk="1" hangingPunct="1">
              <a:buNone/>
            </a:pPr>
            <a:r>
              <a:rPr lang="en-US" altLang="de-DE" b="1" dirty="0" smtClean="0"/>
              <a:t>DOOCS</a:t>
            </a:r>
          </a:p>
          <a:p>
            <a:pPr marL="0" indent="0" algn="r" eaLnBrk="1" hangingPunct="1">
              <a:buNone/>
            </a:pPr>
            <a:r>
              <a:rPr lang="en-US" altLang="de-DE" b="1" dirty="0" smtClean="0"/>
              <a:t>ACS</a:t>
            </a:r>
          </a:p>
          <a:p>
            <a:pPr algn="r" eaLnBrk="1" hangingPunct="1"/>
            <a:endParaRPr lang="en-US" altLang="de-DE" dirty="0" smtClean="0"/>
          </a:p>
          <a:p>
            <a:pPr algn="r" eaLnBrk="1" hangingPunct="1"/>
            <a:endParaRPr lang="en-US" altLang="de-DE" dirty="0" smtClean="0"/>
          </a:p>
          <a:p>
            <a:pPr algn="r" eaLnBrk="1" hangingPunct="1"/>
            <a:endParaRPr lang="en-US" altLang="de-DE" dirty="0"/>
          </a:p>
          <a:p>
            <a:pPr algn="r" eaLnBrk="1" hangingPunct="1"/>
            <a:endParaRPr lang="en-US" altLang="de-DE" dirty="0" smtClean="0"/>
          </a:p>
          <a:p>
            <a:pPr algn="r" eaLnBrk="1" hangingPunct="1">
              <a:buFontTx/>
              <a:buNone/>
            </a:pPr>
            <a:endParaRPr lang="en-US" altLang="de-DE" dirty="0" smtClean="0"/>
          </a:p>
          <a:p>
            <a:pPr marL="0" indent="0" algn="r">
              <a:buNone/>
            </a:pPr>
            <a:r>
              <a:rPr lang="en-US" altLang="de-DE" b="1" dirty="0" smtClean="0"/>
              <a:t>SCADA</a:t>
            </a:r>
          </a:p>
          <a:p>
            <a:pPr marL="0" indent="0" algn="r">
              <a:buNone/>
            </a:pPr>
            <a:r>
              <a:rPr lang="en-US" altLang="de-DE" b="1" dirty="0" smtClean="0"/>
              <a:t>(WINCCOA</a:t>
            </a:r>
            <a:r>
              <a:rPr lang="en-US" altLang="de-DE" b="1" dirty="0"/>
              <a:t>)</a:t>
            </a:r>
            <a:endParaRPr lang="en-US" altLang="de-DE" dirty="0" smtClean="0"/>
          </a:p>
        </p:txBody>
      </p:sp>
      <p:grpSp>
        <p:nvGrpSpPr>
          <p:cNvPr id="56333" name="Group 13"/>
          <p:cNvGrpSpPr>
            <a:grpSpLocks/>
          </p:cNvGrpSpPr>
          <p:nvPr/>
        </p:nvGrpSpPr>
        <p:grpSpPr bwMode="auto">
          <a:xfrm>
            <a:off x="2771775" y="2114551"/>
            <a:ext cx="5976938" cy="942976"/>
            <a:chOff x="1746" y="1332"/>
            <a:chExt cx="3765" cy="594"/>
          </a:xfrm>
        </p:grpSpPr>
        <p:sp>
          <p:nvSpPr>
            <p:cNvPr id="25620" name="Text Box 7"/>
            <p:cNvSpPr txBox="1">
              <a:spLocks noChangeArrowheads="1"/>
            </p:cNvSpPr>
            <p:nvPr/>
          </p:nvSpPr>
          <p:spPr bwMode="auto">
            <a:xfrm>
              <a:off x="1746" y="1344"/>
              <a:ext cx="1860" cy="582"/>
            </a:xfrm>
            <a:prstGeom prst="rect">
              <a:avLst/>
            </a:prstGeom>
            <a:solidFill>
              <a:srgbClr val="D4E2CE"/>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sz="2000" dirty="0">
                  <a:latin typeface="+mn-lt"/>
                </a:rPr>
                <a:t>Pro:</a:t>
              </a:r>
            </a:p>
            <a:p>
              <a:pPr>
                <a:spcBef>
                  <a:spcPts val="0"/>
                </a:spcBef>
              </a:pPr>
              <a:r>
                <a:rPr lang="en-US" altLang="de-DE" sz="2000" dirty="0">
                  <a:latin typeface="+mn-lt"/>
                </a:rPr>
                <a:t>Bugs are already </a:t>
              </a:r>
              <a:r>
                <a:rPr lang="en-US" altLang="de-DE" sz="2000" dirty="0" smtClean="0">
                  <a:latin typeface="+mn-lt"/>
                </a:rPr>
                <a:t>found</a:t>
              </a:r>
              <a:r>
                <a:rPr lang="en-US" altLang="de-DE" sz="2000" dirty="0">
                  <a:latin typeface="+mn-lt"/>
                </a:rPr>
                <a:t/>
              </a:r>
              <a:br>
                <a:rPr lang="en-US" altLang="de-DE" sz="2000" dirty="0">
                  <a:latin typeface="+mn-lt"/>
                </a:rPr>
              </a:br>
              <a:endParaRPr lang="en-US" altLang="de-DE" sz="2000" dirty="0" smtClean="0">
                <a:latin typeface="+mn-lt"/>
              </a:endParaRPr>
            </a:p>
          </p:txBody>
        </p:sp>
        <p:sp>
          <p:nvSpPr>
            <p:cNvPr id="25621" name="Text Box 8"/>
            <p:cNvSpPr txBox="1">
              <a:spLocks noChangeArrowheads="1"/>
            </p:cNvSpPr>
            <p:nvPr/>
          </p:nvSpPr>
          <p:spPr bwMode="auto">
            <a:xfrm>
              <a:off x="3787" y="1332"/>
              <a:ext cx="1724" cy="582"/>
            </a:xfrm>
            <a:prstGeom prst="rect">
              <a:avLst/>
            </a:prstGeom>
            <a:solidFill>
              <a:srgbClr val="FBE1CC"/>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sz="2000" dirty="0">
                  <a:latin typeface="+mn-lt"/>
                </a:rPr>
                <a:t>Contra:</a:t>
              </a:r>
            </a:p>
            <a:p>
              <a:pPr>
                <a:spcBef>
                  <a:spcPts val="0"/>
                </a:spcBef>
              </a:pPr>
              <a:r>
                <a:rPr lang="en-US" altLang="de-DE" sz="2000" dirty="0">
                  <a:latin typeface="+mn-lt"/>
                </a:rPr>
                <a:t>Complicated to </a:t>
              </a:r>
              <a:r>
                <a:rPr lang="en-US" altLang="de-DE" sz="2000" dirty="0" smtClean="0">
                  <a:latin typeface="+mn-lt"/>
                </a:rPr>
                <a:t>adapt</a:t>
              </a:r>
              <a:br>
                <a:rPr lang="en-US" altLang="de-DE" sz="2000" dirty="0" smtClean="0">
                  <a:latin typeface="+mn-lt"/>
                </a:rPr>
              </a:br>
              <a:r>
                <a:rPr lang="en-US" altLang="de-DE" sz="2000" dirty="0" smtClean="0">
                  <a:latin typeface="+mn-lt"/>
                </a:rPr>
                <a:t>to </a:t>
              </a:r>
              <a:r>
                <a:rPr lang="en-US" altLang="de-DE" sz="2000" dirty="0">
                  <a:latin typeface="+mn-lt"/>
                </a:rPr>
                <a:t>your problems</a:t>
              </a:r>
            </a:p>
          </p:txBody>
        </p:sp>
      </p:grpSp>
      <p:grpSp>
        <p:nvGrpSpPr>
          <p:cNvPr id="56334" name="Group 14"/>
          <p:cNvGrpSpPr>
            <a:grpSpLocks/>
          </p:cNvGrpSpPr>
          <p:nvPr/>
        </p:nvGrpSpPr>
        <p:grpSpPr bwMode="auto">
          <a:xfrm>
            <a:off x="2700338" y="4221160"/>
            <a:ext cx="6048375" cy="923924"/>
            <a:chOff x="1701" y="2659"/>
            <a:chExt cx="3810" cy="582"/>
          </a:xfrm>
        </p:grpSpPr>
        <p:sp>
          <p:nvSpPr>
            <p:cNvPr id="25618" name="Text Box 9"/>
            <p:cNvSpPr txBox="1">
              <a:spLocks noChangeArrowheads="1"/>
            </p:cNvSpPr>
            <p:nvPr/>
          </p:nvSpPr>
          <p:spPr bwMode="auto">
            <a:xfrm>
              <a:off x="1701" y="2659"/>
              <a:ext cx="1950" cy="582"/>
            </a:xfrm>
            <a:prstGeom prst="rect">
              <a:avLst/>
            </a:prstGeom>
            <a:solidFill>
              <a:srgbClr val="D4E2CE"/>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sz="2000" dirty="0">
                  <a:latin typeface="+mn-lt"/>
                </a:rPr>
                <a:t>Pro:</a:t>
              </a:r>
            </a:p>
            <a:p>
              <a:pPr>
                <a:spcBef>
                  <a:spcPts val="0"/>
                </a:spcBef>
              </a:pPr>
              <a:r>
                <a:rPr lang="en-US" altLang="de-DE" sz="2000" dirty="0">
                  <a:latin typeface="+mn-lt"/>
                </a:rPr>
                <a:t>Your problems </a:t>
              </a:r>
              <a:r>
                <a:rPr lang="en-US" altLang="de-DE" sz="2000" dirty="0" smtClean="0">
                  <a:latin typeface="+mn-lt"/>
                </a:rPr>
                <a:t>solved</a:t>
              </a:r>
              <a:br>
                <a:rPr lang="en-US" altLang="de-DE" sz="2000" dirty="0" smtClean="0">
                  <a:latin typeface="+mn-lt"/>
                </a:rPr>
              </a:br>
              <a:r>
                <a:rPr lang="en-US" altLang="de-DE" sz="2000" dirty="0" smtClean="0">
                  <a:latin typeface="+mn-lt"/>
                </a:rPr>
                <a:t>perfectly</a:t>
              </a:r>
              <a:endParaRPr lang="en-US" altLang="de-DE" sz="2000" dirty="0">
                <a:latin typeface="+mn-lt"/>
              </a:endParaRPr>
            </a:p>
          </p:txBody>
        </p:sp>
        <p:sp>
          <p:nvSpPr>
            <p:cNvPr id="25619" name="Text Box 11"/>
            <p:cNvSpPr txBox="1">
              <a:spLocks noChangeArrowheads="1"/>
            </p:cNvSpPr>
            <p:nvPr/>
          </p:nvSpPr>
          <p:spPr bwMode="auto">
            <a:xfrm>
              <a:off x="3833" y="2659"/>
              <a:ext cx="1678" cy="582"/>
            </a:xfrm>
            <a:prstGeom prst="rect">
              <a:avLst/>
            </a:prstGeom>
            <a:solidFill>
              <a:srgbClr val="FBE1CC"/>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latin typeface="+mn-lt"/>
                </a:rPr>
                <a:t>Contra:</a:t>
              </a:r>
            </a:p>
            <a:p>
              <a:pPr>
                <a:spcBef>
                  <a:spcPts val="0"/>
                </a:spcBef>
              </a:pPr>
              <a:r>
                <a:rPr lang="en-US" altLang="de-DE" sz="2000" dirty="0">
                  <a:latin typeface="+mn-lt"/>
                </a:rPr>
                <a:t>You are on your </a:t>
              </a:r>
              <a:r>
                <a:rPr lang="en-US" altLang="de-DE" sz="2000" dirty="0" smtClean="0">
                  <a:latin typeface="+mn-lt"/>
                </a:rPr>
                <a:t>own</a:t>
              </a:r>
              <a:br>
                <a:rPr lang="en-US" altLang="de-DE" sz="2000" dirty="0" smtClean="0">
                  <a:latin typeface="+mn-lt"/>
                </a:rPr>
              </a:br>
              <a:r>
                <a:rPr lang="en-US" altLang="de-DE" sz="2000" dirty="0" smtClean="0">
                  <a:latin typeface="+mn-lt"/>
                </a:rPr>
                <a:t>(no </a:t>
              </a:r>
              <a:r>
                <a:rPr lang="en-US" altLang="de-DE" sz="2000" dirty="0">
                  <a:latin typeface="+mn-lt"/>
                </a:rPr>
                <a:t>one can help)</a:t>
              </a:r>
            </a:p>
          </p:txBody>
        </p:sp>
      </p:grpSp>
      <p:grpSp>
        <p:nvGrpSpPr>
          <p:cNvPr id="56335" name="Group 15"/>
          <p:cNvGrpSpPr>
            <a:grpSpLocks/>
          </p:cNvGrpSpPr>
          <p:nvPr/>
        </p:nvGrpSpPr>
        <p:grpSpPr bwMode="auto">
          <a:xfrm>
            <a:off x="2771775" y="5876925"/>
            <a:ext cx="5976938" cy="617538"/>
            <a:chOff x="1746" y="3702"/>
            <a:chExt cx="3765" cy="389"/>
          </a:xfrm>
        </p:grpSpPr>
        <p:sp>
          <p:nvSpPr>
            <p:cNvPr id="25616" name="Text Box 10"/>
            <p:cNvSpPr txBox="1">
              <a:spLocks noChangeArrowheads="1"/>
            </p:cNvSpPr>
            <p:nvPr/>
          </p:nvSpPr>
          <p:spPr bwMode="auto">
            <a:xfrm>
              <a:off x="1746" y="3703"/>
              <a:ext cx="1905" cy="388"/>
            </a:xfrm>
            <a:prstGeom prst="rect">
              <a:avLst/>
            </a:prstGeom>
            <a:solidFill>
              <a:srgbClr val="D4E2CE"/>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sz="2000" dirty="0">
                  <a:latin typeface="+mn-lt"/>
                </a:rPr>
                <a:t>Pro:</a:t>
              </a:r>
            </a:p>
            <a:p>
              <a:pPr>
                <a:spcBef>
                  <a:spcPts val="0"/>
                </a:spcBef>
              </a:pPr>
              <a:r>
                <a:rPr lang="en-US" altLang="de-DE" sz="2000" dirty="0">
                  <a:latin typeface="+mn-lt"/>
                </a:rPr>
                <a:t>Outsource your problems</a:t>
              </a:r>
            </a:p>
          </p:txBody>
        </p:sp>
        <p:sp>
          <p:nvSpPr>
            <p:cNvPr id="25617" name="Text Box 12"/>
            <p:cNvSpPr txBox="1">
              <a:spLocks noChangeArrowheads="1"/>
            </p:cNvSpPr>
            <p:nvPr/>
          </p:nvSpPr>
          <p:spPr bwMode="auto">
            <a:xfrm>
              <a:off x="3833" y="3702"/>
              <a:ext cx="1678" cy="388"/>
            </a:xfrm>
            <a:prstGeom prst="rect">
              <a:avLst/>
            </a:prstGeom>
            <a:solidFill>
              <a:srgbClr val="FBE1CC"/>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7200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latin typeface="+mn-lt"/>
                </a:rPr>
                <a:t>Contra:</a:t>
              </a:r>
            </a:p>
            <a:p>
              <a:pPr>
                <a:spcBef>
                  <a:spcPts val="0"/>
                </a:spcBef>
              </a:pPr>
              <a:r>
                <a:rPr lang="en-US" altLang="de-DE" sz="2000" dirty="0">
                  <a:latin typeface="+mn-lt"/>
                </a:rPr>
                <a:t>Expensive</a:t>
              </a:r>
            </a:p>
          </p:txBody>
        </p:sp>
      </p:grpSp>
      <p:grpSp>
        <p:nvGrpSpPr>
          <p:cNvPr id="56339" name="Group 19"/>
          <p:cNvGrpSpPr>
            <a:grpSpLocks/>
          </p:cNvGrpSpPr>
          <p:nvPr/>
        </p:nvGrpSpPr>
        <p:grpSpPr bwMode="auto">
          <a:xfrm>
            <a:off x="2195513" y="1235076"/>
            <a:ext cx="3884613" cy="754063"/>
            <a:chOff x="1383" y="778"/>
            <a:chExt cx="2447" cy="475"/>
          </a:xfrm>
        </p:grpSpPr>
        <p:sp>
          <p:nvSpPr>
            <p:cNvPr id="25614" name="Text Box 4"/>
            <p:cNvSpPr txBox="1">
              <a:spLocks noChangeArrowheads="1"/>
            </p:cNvSpPr>
            <p:nvPr/>
          </p:nvSpPr>
          <p:spPr bwMode="auto">
            <a:xfrm>
              <a:off x="1701" y="778"/>
              <a:ext cx="2129" cy="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1200"/>
                </a:spcBef>
              </a:pPr>
              <a:r>
                <a:rPr lang="en-US" altLang="de-DE" dirty="0">
                  <a:latin typeface="+mn-lt"/>
                </a:rPr>
                <a:t>Collaborations:</a:t>
              </a:r>
            </a:p>
            <a:p>
              <a:pPr>
                <a:spcBef>
                  <a:spcPts val="0"/>
                </a:spcBef>
              </a:pPr>
              <a:r>
                <a:rPr lang="en-US" altLang="de-DE" dirty="0">
                  <a:latin typeface="+mn-lt"/>
                </a:rPr>
                <a:t>Used at more than one Lab</a:t>
              </a:r>
            </a:p>
          </p:txBody>
        </p:sp>
        <p:sp>
          <p:nvSpPr>
            <p:cNvPr id="25615" name="AutoShape 16"/>
            <p:cNvSpPr>
              <a:spLocks/>
            </p:cNvSpPr>
            <p:nvPr/>
          </p:nvSpPr>
          <p:spPr bwMode="auto">
            <a:xfrm>
              <a:off x="1383" y="799"/>
              <a:ext cx="136" cy="454"/>
            </a:xfrm>
            <a:prstGeom prst="rightBrace">
              <a:avLst>
                <a:gd name="adj1" fmla="val 27819"/>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grpSp>
      <p:grpSp>
        <p:nvGrpSpPr>
          <p:cNvPr id="56340" name="Group 20"/>
          <p:cNvGrpSpPr>
            <a:grpSpLocks/>
          </p:cNvGrpSpPr>
          <p:nvPr/>
        </p:nvGrpSpPr>
        <p:grpSpPr bwMode="auto">
          <a:xfrm>
            <a:off x="2195513" y="3357565"/>
            <a:ext cx="4481513" cy="792163"/>
            <a:chOff x="1383" y="2115"/>
            <a:chExt cx="2823" cy="499"/>
          </a:xfrm>
        </p:grpSpPr>
        <p:sp>
          <p:nvSpPr>
            <p:cNvPr id="25612" name="Text Box 5"/>
            <p:cNvSpPr txBox="1">
              <a:spLocks noChangeArrowheads="1"/>
            </p:cNvSpPr>
            <p:nvPr/>
          </p:nvSpPr>
          <p:spPr bwMode="auto">
            <a:xfrm>
              <a:off x="1746" y="2115"/>
              <a:ext cx="2460" cy="4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dirty="0">
                  <a:latin typeface="+mn-lt"/>
                </a:rPr>
                <a:t>Single Site Systems:</a:t>
              </a:r>
            </a:p>
            <a:p>
              <a:pPr>
                <a:spcBef>
                  <a:spcPts val="0"/>
                </a:spcBef>
              </a:pPr>
              <a:r>
                <a:rPr lang="en-US" altLang="de-DE" dirty="0">
                  <a:latin typeface="+mn-lt"/>
                </a:rPr>
                <a:t>Developed and used in one Lab</a:t>
              </a:r>
            </a:p>
          </p:txBody>
        </p:sp>
        <p:sp>
          <p:nvSpPr>
            <p:cNvPr id="25613" name="AutoShape 17"/>
            <p:cNvSpPr>
              <a:spLocks/>
            </p:cNvSpPr>
            <p:nvPr/>
          </p:nvSpPr>
          <p:spPr bwMode="auto">
            <a:xfrm>
              <a:off x="1383" y="2160"/>
              <a:ext cx="136" cy="454"/>
            </a:xfrm>
            <a:prstGeom prst="rightBrace">
              <a:avLst>
                <a:gd name="adj1" fmla="val 27819"/>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grpSp>
      <p:grpSp>
        <p:nvGrpSpPr>
          <p:cNvPr id="56341" name="Group 21"/>
          <p:cNvGrpSpPr>
            <a:grpSpLocks/>
          </p:cNvGrpSpPr>
          <p:nvPr/>
        </p:nvGrpSpPr>
        <p:grpSpPr bwMode="auto">
          <a:xfrm>
            <a:off x="2195513" y="5518150"/>
            <a:ext cx="3025775" cy="431800"/>
            <a:chOff x="1383" y="3476"/>
            <a:chExt cx="1906" cy="272"/>
          </a:xfrm>
        </p:grpSpPr>
        <p:sp>
          <p:nvSpPr>
            <p:cNvPr id="25610" name="Text Box 6"/>
            <p:cNvSpPr txBox="1">
              <a:spLocks noChangeArrowheads="1"/>
            </p:cNvSpPr>
            <p:nvPr/>
          </p:nvSpPr>
          <p:spPr bwMode="auto">
            <a:xfrm>
              <a:off x="1746" y="3476"/>
              <a:ext cx="1543" cy="2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Commercial System</a:t>
              </a:r>
            </a:p>
          </p:txBody>
        </p:sp>
        <p:sp>
          <p:nvSpPr>
            <p:cNvPr id="25611" name="AutoShape 18"/>
            <p:cNvSpPr>
              <a:spLocks/>
            </p:cNvSpPr>
            <p:nvPr/>
          </p:nvSpPr>
          <p:spPr bwMode="auto">
            <a:xfrm>
              <a:off x="1383" y="3521"/>
              <a:ext cx="136" cy="227"/>
            </a:xfrm>
            <a:prstGeom prst="rightBrace">
              <a:avLst>
                <a:gd name="adj1" fmla="val 13909"/>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grpSp>
    </p:spTree>
    <p:extLst>
      <p:ext uri="{BB962C8B-B14F-4D97-AF65-F5344CB8AC3E}">
        <p14:creationId xmlns:p14="http://schemas.microsoft.com/office/powerpoint/2010/main" val="245402787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633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633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6340"/>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6334"/>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56341"/>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5633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altLang="de-DE" smtClean="0"/>
              <a:t>What is EPICS?</a:t>
            </a:r>
          </a:p>
        </p:txBody>
      </p:sp>
      <p:sp>
        <p:nvSpPr>
          <p:cNvPr id="26627" name="Rectangle 3"/>
          <p:cNvSpPr>
            <a:spLocks noGrp="1" noChangeArrowheads="1"/>
          </p:cNvSpPr>
          <p:nvPr>
            <p:ph idx="1"/>
          </p:nvPr>
        </p:nvSpPr>
        <p:spPr>
          <a:xfrm>
            <a:off x="828030" y="908893"/>
            <a:ext cx="7992442" cy="5832475"/>
          </a:xfrm>
        </p:spPr>
        <p:txBody>
          <a:bodyPr/>
          <a:lstStyle/>
          <a:p>
            <a:pPr eaLnBrk="1" hangingPunct="1"/>
            <a:r>
              <a:rPr lang="en-US" altLang="de-DE" sz="2400" b="1" dirty="0" smtClean="0"/>
              <a:t>EPICS</a:t>
            </a:r>
            <a:r>
              <a:rPr lang="en-US" altLang="de-DE" sz="2400" dirty="0" smtClean="0"/>
              <a:t> (</a:t>
            </a:r>
            <a:r>
              <a:rPr lang="en-US" altLang="de-DE" sz="2400" b="1" dirty="0" smtClean="0"/>
              <a:t>E</a:t>
            </a:r>
            <a:r>
              <a:rPr lang="en-US" altLang="de-DE" sz="2400" dirty="0" smtClean="0"/>
              <a:t>xperimental </a:t>
            </a:r>
            <a:r>
              <a:rPr lang="en-US" altLang="de-DE" sz="2400" b="1" dirty="0" smtClean="0"/>
              <a:t>P</a:t>
            </a:r>
            <a:r>
              <a:rPr lang="en-US" altLang="de-DE" sz="2400" dirty="0" smtClean="0"/>
              <a:t>hysics and </a:t>
            </a:r>
            <a:r>
              <a:rPr lang="en-US" altLang="de-DE" sz="2400" b="1" dirty="0" smtClean="0"/>
              <a:t>I</a:t>
            </a:r>
            <a:r>
              <a:rPr lang="en-US" altLang="de-DE" sz="2400" dirty="0" smtClean="0"/>
              <a:t>ndustrial </a:t>
            </a:r>
            <a:r>
              <a:rPr lang="en-US" altLang="de-DE" sz="2400" b="1" dirty="0" smtClean="0"/>
              <a:t>C</a:t>
            </a:r>
            <a:r>
              <a:rPr lang="en-US" altLang="de-DE" sz="2400" dirty="0" smtClean="0"/>
              <a:t>ontrol </a:t>
            </a:r>
            <a:r>
              <a:rPr lang="en-US" altLang="de-DE" sz="2400" b="1" dirty="0" smtClean="0"/>
              <a:t>S</a:t>
            </a:r>
            <a:r>
              <a:rPr lang="en-US" altLang="de-DE" sz="2400" dirty="0" smtClean="0"/>
              <a:t>ystem)</a:t>
            </a:r>
          </a:p>
          <a:p>
            <a:pPr lvl="1" eaLnBrk="1" hangingPunct="1"/>
            <a:r>
              <a:rPr lang="en-US" altLang="de-DE" sz="2400" dirty="0" smtClean="0"/>
              <a:t>is a set of software tools and applications </a:t>
            </a:r>
          </a:p>
          <a:p>
            <a:pPr lvl="1" eaLnBrk="1" hangingPunct="1"/>
            <a:r>
              <a:rPr lang="en-US" altLang="de-DE" sz="2400" dirty="0" smtClean="0"/>
              <a:t>supports distributed control systems for large </a:t>
            </a:r>
            <a:br>
              <a:rPr lang="en-US" altLang="de-DE" sz="2400" dirty="0" smtClean="0"/>
            </a:br>
            <a:r>
              <a:rPr lang="en-US" altLang="de-DE" sz="2400" dirty="0" smtClean="0"/>
              <a:t>research facilities like accelerators</a:t>
            </a:r>
          </a:p>
          <a:p>
            <a:pPr lvl="1" eaLnBrk="1" hangingPunct="1"/>
            <a:r>
              <a:rPr lang="en-US" altLang="de-DE" sz="2400" dirty="0" smtClean="0"/>
              <a:t>uses Client/Server and Publish/Subscribe methods</a:t>
            </a:r>
          </a:p>
          <a:p>
            <a:pPr lvl="1" eaLnBrk="1" hangingPunct="1"/>
            <a:r>
              <a:rPr lang="en-US" altLang="de-DE" sz="2400" dirty="0" smtClean="0"/>
              <a:t>uses the Channel Access (CA) network protocol  </a:t>
            </a:r>
          </a:p>
          <a:p>
            <a:pPr lvl="1" eaLnBrk="1" hangingPunct="1"/>
            <a:endParaRPr lang="en-US" altLang="de-DE" sz="2400" dirty="0" smtClean="0"/>
          </a:p>
          <a:p>
            <a:pPr eaLnBrk="1" hangingPunct="1"/>
            <a:r>
              <a:rPr lang="en-US" altLang="de-DE" sz="2400" dirty="0" smtClean="0"/>
              <a:t>In 1989 started a collaboration between Los Alamos National Laboratory (GTA) and </a:t>
            </a:r>
            <a:br>
              <a:rPr lang="en-US" altLang="de-DE" sz="2400" dirty="0" smtClean="0"/>
            </a:br>
            <a:r>
              <a:rPr lang="en-US" altLang="de-DE" sz="2400" dirty="0" smtClean="0"/>
              <a:t>Argonne National Laboratory (APS)</a:t>
            </a:r>
          </a:p>
          <a:p>
            <a:pPr eaLnBrk="1" hangingPunct="1">
              <a:buFontTx/>
              <a:buNone/>
            </a:pPr>
            <a:r>
              <a:rPr lang="en-US" altLang="de-DE" sz="2400" dirty="0" smtClean="0"/>
              <a:t>	(Jeff Hill, Bob </a:t>
            </a:r>
            <a:r>
              <a:rPr lang="en-US" altLang="de-DE" sz="2400" dirty="0" err="1" smtClean="0"/>
              <a:t>Dalesio</a:t>
            </a:r>
            <a:r>
              <a:rPr lang="en-US" altLang="de-DE" sz="2400" dirty="0" smtClean="0"/>
              <a:t> &amp; Marty </a:t>
            </a:r>
            <a:r>
              <a:rPr lang="en-US" altLang="de-DE" sz="2400" dirty="0" err="1" smtClean="0"/>
              <a:t>Kraimer</a:t>
            </a:r>
            <a:r>
              <a:rPr lang="en-US" altLang="de-DE" sz="2400" dirty="0" smtClean="0"/>
              <a:t>)</a:t>
            </a:r>
          </a:p>
          <a:p>
            <a:pPr eaLnBrk="1" hangingPunct="1"/>
            <a:r>
              <a:rPr lang="en-US" altLang="de-DE" sz="2400" dirty="0" smtClean="0"/>
              <a:t>More than 150 licenses agreements were signed, before EPICS became Open Source in 2004 </a:t>
            </a:r>
          </a:p>
        </p:txBody>
      </p:sp>
      <p:sp>
        <p:nvSpPr>
          <p:cNvPr id="21510" name="Text Box 6"/>
          <p:cNvSpPr txBox="1">
            <a:spLocks noChangeArrowheads="1"/>
          </p:cNvSpPr>
          <p:nvPr/>
        </p:nvSpPr>
        <p:spPr bwMode="auto">
          <a:xfrm>
            <a:off x="5580063" y="4149725"/>
            <a:ext cx="3378200" cy="650875"/>
          </a:xfrm>
          <a:prstGeom prst="rect">
            <a:avLst/>
          </a:prstGeom>
          <a:solidFill>
            <a:srgbClr val="FFF5D6"/>
          </a:solidFill>
          <a:ln w="9525" algn="ctr">
            <a:solidFill>
              <a:schemeClr val="tx1"/>
            </a:solidFill>
            <a:miter lim="800000"/>
            <a:headEnd/>
            <a:tailEnd/>
          </a:ln>
          <a:effectLst/>
        </p:spPr>
        <p:txBody>
          <a:bodyPr wrap="none" lIns="90000" tIns="46800" rIns="90000" bIns="468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nSpc>
                <a:spcPct val="100000"/>
              </a:lnSpc>
              <a:spcBef>
                <a:spcPts val="0"/>
              </a:spcBef>
            </a:pPr>
            <a:r>
              <a:rPr lang="en-US" altLang="de-DE" sz="1800" b="1" dirty="0">
                <a:cs typeface="Arial" charset="0"/>
              </a:rPr>
              <a:t>GTA</a:t>
            </a:r>
            <a:r>
              <a:rPr lang="en-US" altLang="de-DE" sz="1800" dirty="0">
                <a:cs typeface="Arial" charset="0"/>
              </a:rPr>
              <a:t>: Ground Test Accelerator</a:t>
            </a:r>
          </a:p>
          <a:p>
            <a:pPr>
              <a:lnSpc>
                <a:spcPct val="100000"/>
              </a:lnSpc>
              <a:spcBef>
                <a:spcPts val="0"/>
              </a:spcBef>
            </a:pPr>
            <a:r>
              <a:rPr lang="en-US" altLang="de-DE" sz="1800" b="1" dirty="0">
                <a:cs typeface="Arial" charset="0"/>
              </a:rPr>
              <a:t>APS</a:t>
            </a:r>
            <a:r>
              <a:rPr lang="en-US" altLang="de-DE" sz="1800" dirty="0">
                <a:cs typeface="Arial" charset="0"/>
              </a:rPr>
              <a:t>: Advanced Photon Source</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508697" y="1585103"/>
            <a:ext cx="1328547" cy="734078"/>
          </a:xfrm>
          <a:prstGeom prst="rect">
            <a:avLst/>
          </a:prstGeom>
        </p:spPr>
      </p:pic>
      <p:sp>
        <p:nvSpPr>
          <p:cNvPr id="3" name="TextBox 2"/>
          <p:cNvSpPr txBox="1"/>
          <p:nvPr/>
        </p:nvSpPr>
        <p:spPr>
          <a:xfrm>
            <a:off x="5940152" y="6292590"/>
            <a:ext cx="2868606" cy="338554"/>
          </a:xfrm>
          <a:prstGeom prst="rect">
            <a:avLst/>
          </a:prstGeom>
          <a:noFill/>
        </p:spPr>
        <p:txBody>
          <a:bodyPr wrap="none" lIns="0" tIns="0" rIns="0" bIns="0" rtlCol="0">
            <a:spAutoFit/>
          </a:bodyPr>
          <a:lstStyle/>
          <a:p>
            <a:pPr>
              <a:lnSpc>
                <a:spcPct val="110000"/>
              </a:lnSpc>
              <a:spcBef>
                <a:spcPts val="0"/>
              </a:spcBef>
            </a:pPr>
            <a:r>
              <a:rPr lang="en-US" sz="2000" kern="1000" spc="30" dirty="0">
                <a:latin typeface="+mn-lt"/>
                <a:cs typeface="Franklin Gothic Book"/>
              </a:rPr>
              <a:t>https://epics-controls.org/</a:t>
            </a:r>
            <a:endParaRPr lang="en-US" sz="2000" kern="1000" spc="30" dirty="0" smtClean="0">
              <a:latin typeface="+mn-lt"/>
              <a:cs typeface="Franklin Gothic Book"/>
            </a:endParaRPr>
          </a:p>
        </p:txBody>
      </p:sp>
    </p:spTree>
    <p:extLst>
      <p:ext uri="{BB962C8B-B14F-4D97-AF65-F5344CB8AC3E}">
        <p14:creationId xmlns:p14="http://schemas.microsoft.com/office/powerpoint/2010/main" val="39494377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1510"/>
                                        </p:tgtEl>
                                        <p:attrNameLst>
                                          <p:attrName>style.visibility</p:attrName>
                                        </p:attrNameLst>
                                      </p:cBhvr>
                                      <p:to>
                                        <p:strVal val="visible"/>
                                      </p:to>
                                    </p:set>
                                    <p:anim calcmode="lin" valueType="num">
                                      <p:cBhvr additive="base">
                                        <p:cTn id="7" dur="500" fill="hold"/>
                                        <p:tgtEl>
                                          <p:spTgt spid="21510"/>
                                        </p:tgtEl>
                                        <p:attrNameLst>
                                          <p:attrName>ppt_x</p:attrName>
                                        </p:attrNameLst>
                                      </p:cBhvr>
                                      <p:tavLst>
                                        <p:tav tm="0">
                                          <p:val>
                                            <p:strVal val="1+#ppt_w/2"/>
                                          </p:val>
                                        </p:tav>
                                        <p:tav tm="100000">
                                          <p:val>
                                            <p:strVal val="#ppt_x"/>
                                          </p:val>
                                        </p:tav>
                                      </p:tavLst>
                                    </p:anim>
                                    <p:anim calcmode="lin" valueType="num">
                                      <p:cBhvr additive="base">
                                        <p:cTn id="8" dur="500" fill="hold"/>
                                        <p:tgtEl>
                                          <p:spTgt spid="2151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1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altLang="de-DE" smtClean="0"/>
              <a:t>Who uses EPICS (Very Incomplete List)?</a:t>
            </a:r>
          </a:p>
        </p:txBody>
      </p:sp>
      <p:pic>
        <p:nvPicPr>
          <p:cNvPr id="27651" name="Picture 8" descr="weltkarte"/>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37033" y="1196975"/>
            <a:ext cx="8399463" cy="4789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2" name="AutoShape 10"/>
          <p:cNvSpPr>
            <a:spLocks noChangeArrowheads="1"/>
          </p:cNvSpPr>
          <p:nvPr/>
        </p:nvSpPr>
        <p:spPr bwMode="auto">
          <a:xfrm>
            <a:off x="4813746" y="486886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3" name="AutoShape 13"/>
          <p:cNvSpPr>
            <a:spLocks noChangeArrowheads="1"/>
          </p:cNvSpPr>
          <p:nvPr/>
        </p:nvSpPr>
        <p:spPr bwMode="auto">
          <a:xfrm>
            <a:off x="1140271" y="24209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4" name="AutoShape 15"/>
          <p:cNvSpPr>
            <a:spLocks noChangeArrowheads="1"/>
          </p:cNvSpPr>
          <p:nvPr/>
        </p:nvSpPr>
        <p:spPr bwMode="auto">
          <a:xfrm>
            <a:off x="4164458" y="22050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5" name="AutoShape 16"/>
          <p:cNvSpPr>
            <a:spLocks noChangeArrowheads="1"/>
          </p:cNvSpPr>
          <p:nvPr/>
        </p:nvSpPr>
        <p:spPr bwMode="auto">
          <a:xfrm>
            <a:off x="4453383" y="24209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6" name="AutoShape 17"/>
          <p:cNvSpPr>
            <a:spLocks noChangeArrowheads="1"/>
          </p:cNvSpPr>
          <p:nvPr/>
        </p:nvSpPr>
        <p:spPr bwMode="auto">
          <a:xfrm>
            <a:off x="4524821" y="22764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7" name="AutoShape 18"/>
          <p:cNvSpPr>
            <a:spLocks noChangeArrowheads="1"/>
          </p:cNvSpPr>
          <p:nvPr/>
        </p:nvSpPr>
        <p:spPr bwMode="auto">
          <a:xfrm>
            <a:off x="421133" y="2997200"/>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8" name="AutoShape 19"/>
          <p:cNvSpPr>
            <a:spLocks noChangeArrowheads="1"/>
          </p:cNvSpPr>
          <p:nvPr/>
        </p:nvSpPr>
        <p:spPr bwMode="auto">
          <a:xfrm>
            <a:off x="8198296" y="501332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59" name="AutoShape 20"/>
          <p:cNvSpPr>
            <a:spLocks noChangeArrowheads="1"/>
          </p:cNvSpPr>
          <p:nvPr/>
        </p:nvSpPr>
        <p:spPr bwMode="auto">
          <a:xfrm>
            <a:off x="7406133" y="277971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0" name="AutoShape 21"/>
          <p:cNvSpPr>
            <a:spLocks noChangeArrowheads="1"/>
          </p:cNvSpPr>
          <p:nvPr/>
        </p:nvSpPr>
        <p:spPr bwMode="auto">
          <a:xfrm>
            <a:off x="1500633" y="27082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1" name="AutoShape 22"/>
          <p:cNvSpPr>
            <a:spLocks noChangeArrowheads="1"/>
          </p:cNvSpPr>
          <p:nvPr/>
        </p:nvSpPr>
        <p:spPr bwMode="auto">
          <a:xfrm>
            <a:off x="2148333" y="27082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2" name="AutoShape 23"/>
          <p:cNvSpPr>
            <a:spLocks noChangeArrowheads="1"/>
          </p:cNvSpPr>
          <p:nvPr/>
        </p:nvSpPr>
        <p:spPr bwMode="auto">
          <a:xfrm>
            <a:off x="4524821" y="24209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3" name="AutoShape 24"/>
          <p:cNvSpPr>
            <a:spLocks noChangeArrowheads="1"/>
          </p:cNvSpPr>
          <p:nvPr/>
        </p:nvSpPr>
        <p:spPr bwMode="auto">
          <a:xfrm>
            <a:off x="4453383" y="213201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4" name="AutoShape 25"/>
          <p:cNvSpPr>
            <a:spLocks noChangeArrowheads="1"/>
          </p:cNvSpPr>
          <p:nvPr/>
        </p:nvSpPr>
        <p:spPr bwMode="auto">
          <a:xfrm>
            <a:off x="4308921" y="24209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5" name="AutoShape 26"/>
          <p:cNvSpPr>
            <a:spLocks noChangeArrowheads="1"/>
          </p:cNvSpPr>
          <p:nvPr/>
        </p:nvSpPr>
        <p:spPr bwMode="auto">
          <a:xfrm>
            <a:off x="7837933" y="24923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6" name="AutoShape 27"/>
          <p:cNvSpPr>
            <a:spLocks noChangeArrowheads="1"/>
          </p:cNvSpPr>
          <p:nvPr/>
        </p:nvSpPr>
        <p:spPr bwMode="auto">
          <a:xfrm>
            <a:off x="1789558" y="22764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7" name="AutoShape 28"/>
          <p:cNvSpPr>
            <a:spLocks noChangeArrowheads="1"/>
          </p:cNvSpPr>
          <p:nvPr/>
        </p:nvSpPr>
        <p:spPr bwMode="auto">
          <a:xfrm>
            <a:off x="1932433" y="27082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8" name="AutoShape 30"/>
          <p:cNvSpPr>
            <a:spLocks noChangeArrowheads="1"/>
          </p:cNvSpPr>
          <p:nvPr/>
        </p:nvSpPr>
        <p:spPr bwMode="auto">
          <a:xfrm>
            <a:off x="6182171" y="3213100"/>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69" name="AutoShape 31"/>
          <p:cNvSpPr>
            <a:spLocks noChangeArrowheads="1"/>
          </p:cNvSpPr>
          <p:nvPr/>
        </p:nvSpPr>
        <p:spPr bwMode="auto">
          <a:xfrm>
            <a:off x="7550596" y="26368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0" name="AutoShape 32"/>
          <p:cNvSpPr>
            <a:spLocks noChangeArrowheads="1"/>
          </p:cNvSpPr>
          <p:nvPr/>
        </p:nvSpPr>
        <p:spPr bwMode="auto">
          <a:xfrm>
            <a:off x="1356171" y="213201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1" name="AutoShape 33"/>
          <p:cNvSpPr>
            <a:spLocks noChangeArrowheads="1"/>
          </p:cNvSpPr>
          <p:nvPr/>
        </p:nvSpPr>
        <p:spPr bwMode="auto">
          <a:xfrm>
            <a:off x="1932433" y="213201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3" name="AutoShape 29"/>
          <p:cNvSpPr>
            <a:spLocks noChangeArrowheads="1"/>
          </p:cNvSpPr>
          <p:nvPr/>
        </p:nvSpPr>
        <p:spPr bwMode="auto">
          <a:xfrm>
            <a:off x="1141858" y="24923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4" name="AutoShape 61"/>
          <p:cNvSpPr>
            <a:spLocks noChangeArrowheads="1"/>
          </p:cNvSpPr>
          <p:nvPr/>
        </p:nvSpPr>
        <p:spPr bwMode="auto">
          <a:xfrm>
            <a:off x="5174108" y="2852738"/>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5" name="AutoShape 64"/>
          <p:cNvSpPr>
            <a:spLocks noChangeArrowheads="1"/>
          </p:cNvSpPr>
          <p:nvPr/>
        </p:nvSpPr>
        <p:spPr bwMode="auto">
          <a:xfrm>
            <a:off x="7406133" y="4868863"/>
            <a:ext cx="288925" cy="287337"/>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6" name="AutoShape 65"/>
          <p:cNvSpPr>
            <a:spLocks noChangeArrowheads="1"/>
          </p:cNvSpPr>
          <p:nvPr/>
        </p:nvSpPr>
        <p:spPr bwMode="auto">
          <a:xfrm>
            <a:off x="4381946" y="227647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27677" name="AutoShape 66"/>
          <p:cNvSpPr>
            <a:spLocks noChangeArrowheads="1"/>
          </p:cNvSpPr>
          <p:nvPr/>
        </p:nvSpPr>
        <p:spPr bwMode="auto">
          <a:xfrm>
            <a:off x="2942083" y="4581525"/>
            <a:ext cx="288925" cy="287338"/>
          </a:xfrm>
          <a:prstGeom prst="star4">
            <a:avLst>
              <a:gd name="adj" fmla="val 19782"/>
            </a:avLst>
          </a:prstGeom>
          <a:solidFill>
            <a:schemeClr val="accent2"/>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pic>
        <p:nvPicPr>
          <p:cNvPr id="30" name="Picture 29"/>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38577" y="4789160"/>
            <a:ext cx="1708639" cy="944095"/>
          </a:xfrm>
          <a:prstGeom prst="rect">
            <a:avLst/>
          </a:prstGeom>
        </p:spPr>
      </p:pic>
    </p:spTree>
    <p:extLst>
      <p:ext uri="{BB962C8B-B14F-4D97-AF65-F5344CB8AC3E}">
        <p14:creationId xmlns:p14="http://schemas.microsoft.com/office/powerpoint/2010/main" val="257227446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927116" y="1844824"/>
            <a:ext cx="4168821" cy="2481783"/>
          </a:xfrm>
          <a:prstGeom prst="rect">
            <a:avLst/>
          </a:prstGeom>
        </p:spPr>
      </p:pic>
      <p:sp>
        <p:nvSpPr>
          <p:cNvPr id="28674" name="Rectangle 2"/>
          <p:cNvSpPr>
            <a:spLocks noGrp="1" noChangeArrowheads="1"/>
          </p:cNvSpPr>
          <p:nvPr>
            <p:ph type="title"/>
          </p:nvPr>
        </p:nvSpPr>
        <p:spPr/>
        <p:txBody>
          <a:bodyPr/>
          <a:lstStyle/>
          <a:p>
            <a:pPr eaLnBrk="1" hangingPunct="1"/>
            <a:r>
              <a:rPr lang="en-US" altLang="de-DE" dirty="0" smtClean="0"/>
              <a:t>What is Tango?</a:t>
            </a:r>
            <a:endParaRPr lang="fr-FR" altLang="de-DE" dirty="0" smtClean="0"/>
          </a:p>
        </p:txBody>
      </p:sp>
      <p:sp>
        <p:nvSpPr>
          <p:cNvPr id="28675" name="Rectangle 3"/>
          <p:cNvSpPr>
            <a:spLocks noGrp="1" noChangeArrowheads="1"/>
          </p:cNvSpPr>
          <p:nvPr>
            <p:ph idx="1"/>
          </p:nvPr>
        </p:nvSpPr>
        <p:spPr>
          <a:xfrm>
            <a:off x="971600" y="824096"/>
            <a:ext cx="7704856" cy="4103688"/>
          </a:xfrm>
        </p:spPr>
        <p:txBody>
          <a:bodyPr/>
          <a:lstStyle/>
          <a:p>
            <a:pPr eaLnBrk="1" hangingPunct="1"/>
            <a:r>
              <a:rPr lang="en-US" altLang="de-DE" sz="2400" b="1" dirty="0" smtClean="0"/>
              <a:t>TANGO </a:t>
            </a:r>
            <a:r>
              <a:rPr lang="en-US" altLang="de-DE" sz="2400" dirty="0" smtClean="0"/>
              <a:t>(</a:t>
            </a:r>
            <a:r>
              <a:rPr lang="en-US" altLang="de-DE" sz="2400" b="1" dirty="0" err="1" smtClean="0"/>
              <a:t>TA</a:t>
            </a:r>
            <a:r>
              <a:rPr lang="en-US" altLang="de-DE" sz="2400" dirty="0" err="1" smtClean="0"/>
              <a:t>co</a:t>
            </a:r>
            <a:r>
              <a:rPr lang="en-US" altLang="de-DE" sz="2400" dirty="0" smtClean="0"/>
              <a:t> </a:t>
            </a:r>
            <a:r>
              <a:rPr lang="en-US" altLang="de-DE" sz="2400" b="1" dirty="0" smtClean="0"/>
              <a:t>N</a:t>
            </a:r>
            <a:r>
              <a:rPr lang="en-US" altLang="de-DE" sz="2400" dirty="0" smtClean="0"/>
              <a:t>ext </a:t>
            </a:r>
            <a:r>
              <a:rPr lang="en-US" altLang="de-DE" sz="2400" b="1" dirty="0" smtClean="0"/>
              <a:t>G</a:t>
            </a:r>
            <a:r>
              <a:rPr lang="en-US" altLang="de-DE" sz="2400" dirty="0" smtClean="0"/>
              <a:t>eneration </a:t>
            </a:r>
            <a:r>
              <a:rPr lang="en-US" altLang="de-DE" sz="2400" b="1" dirty="0" smtClean="0"/>
              <a:t>O</a:t>
            </a:r>
            <a:r>
              <a:rPr lang="en-US" altLang="de-DE" sz="2400" dirty="0" smtClean="0"/>
              <a:t>bjects)</a:t>
            </a:r>
          </a:p>
          <a:p>
            <a:pPr lvl="1" eaLnBrk="1" hangingPunct="1"/>
            <a:r>
              <a:rPr lang="en-US" altLang="de-DE" sz="2400" dirty="0" smtClean="0"/>
              <a:t>is a strictly object oriented toolbox</a:t>
            </a:r>
            <a:br>
              <a:rPr lang="en-US" altLang="de-DE" sz="2400" dirty="0" smtClean="0"/>
            </a:br>
            <a:r>
              <a:rPr lang="en-US" altLang="de-DE" sz="2400" dirty="0" smtClean="0"/>
              <a:t>for Control System development</a:t>
            </a:r>
          </a:p>
          <a:p>
            <a:pPr lvl="1" eaLnBrk="1" hangingPunct="1"/>
            <a:r>
              <a:rPr lang="en-US" altLang="de-DE" sz="2400" dirty="0" smtClean="0"/>
              <a:t>is a set of software tools and </a:t>
            </a:r>
            <a:br>
              <a:rPr lang="en-US" altLang="de-DE" sz="2400" dirty="0" smtClean="0"/>
            </a:br>
            <a:r>
              <a:rPr lang="en-US" altLang="de-DE" sz="2400" dirty="0" smtClean="0"/>
              <a:t>applications </a:t>
            </a:r>
          </a:p>
          <a:p>
            <a:pPr lvl="1" eaLnBrk="1" hangingPunct="1"/>
            <a:r>
              <a:rPr lang="en-US" altLang="de-DE" sz="2400" dirty="0" smtClean="0"/>
              <a:t>supports distributed control</a:t>
            </a:r>
            <a:br>
              <a:rPr lang="en-US" altLang="de-DE" sz="2400" dirty="0" smtClean="0"/>
            </a:br>
            <a:r>
              <a:rPr lang="en-US" altLang="de-DE" sz="2400" dirty="0" smtClean="0"/>
              <a:t>systems for accelerators</a:t>
            </a:r>
          </a:p>
          <a:p>
            <a:pPr eaLnBrk="1" hangingPunct="1"/>
            <a:endParaRPr lang="en-US" altLang="de-DE" sz="2400" dirty="0" smtClean="0"/>
          </a:p>
          <a:p>
            <a:pPr eaLnBrk="1" hangingPunct="1"/>
            <a:endParaRPr lang="en-US" altLang="de-DE" sz="2400" dirty="0"/>
          </a:p>
          <a:p>
            <a:pPr eaLnBrk="1" hangingPunct="1"/>
            <a:r>
              <a:rPr lang="en-US" altLang="de-DE" sz="2400" dirty="0" smtClean="0"/>
              <a:t>Started in 2001 with three collaborators, now there are 49</a:t>
            </a:r>
          </a:p>
        </p:txBody>
      </p:sp>
      <p:sp>
        <p:nvSpPr>
          <p:cNvPr id="28677" name="Text Box 20"/>
          <p:cNvSpPr txBox="1">
            <a:spLocks noChangeArrowheads="1"/>
          </p:cNvSpPr>
          <p:nvPr/>
        </p:nvSpPr>
        <p:spPr bwMode="auto">
          <a:xfrm>
            <a:off x="5390718" y="6262688"/>
            <a:ext cx="3368675" cy="3349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t>http://www.tango-controls.org/</a:t>
            </a:r>
          </a:p>
        </p:txBody>
      </p:sp>
      <p:pic>
        <p:nvPicPr>
          <p:cNvPr id="28678" name="Picture 2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823794" y="4859338"/>
            <a:ext cx="1124470" cy="654838"/>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79" name="Picture 22"/>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48819" y="4859338"/>
            <a:ext cx="671376" cy="6477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80" name="Picture 2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909104" y="5602923"/>
            <a:ext cx="957263" cy="609600"/>
          </a:xfrm>
          <a:prstGeom prst="rect">
            <a:avLst/>
          </a:prstGeom>
          <a:noFill/>
          <a:ln w="9525" algn="ctr">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8681" name="Picture 29" descr="Solaris_logo"/>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4027444" y="5602923"/>
            <a:ext cx="1750377" cy="620504"/>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82" name="Picture 30" descr="esrf"/>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1044892" y="4859338"/>
            <a:ext cx="523875" cy="6477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83" name="Picture 32" descr="soleil_logo"/>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1717981" y="4859338"/>
            <a:ext cx="1296988" cy="649287"/>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28684" name="Picture 1"/>
          <p:cNvPicPr>
            <a:picLocks noChangeAspect="1"/>
          </p:cNvPicPr>
          <p:nvPr/>
        </p:nvPicPr>
        <p:blipFill>
          <a:blip r:embed="rId10">
            <a:extLst>
              <a:ext uri="{28A0092B-C50C-407E-A947-70E740481C1C}">
                <a14:useLocalDpi xmlns:a14="http://schemas.microsoft.com/office/drawing/2010/main"/>
              </a:ext>
            </a:extLst>
          </a:blip>
          <a:srcRect/>
          <a:stretch>
            <a:fillRect/>
          </a:stretch>
        </p:blipFill>
        <p:spPr bwMode="auto">
          <a:xfrm>
            <a:off x="6178009" y="291600"/>
            <a:ext cx="27209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8685" name="Picture 1"/>
          <p:cNvPicPr>
            <a:picLocks noChangeAspect="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103302" y="4859338"/>
            <a:ext cx="1548817" cy="6533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8686" name="Picture 2"/>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1078557" y="5610366"/>
            <a:ext cx="1655514" cy="60760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8687" name="Picture 3"/>
          <p:cNvPicPr>
            <a:picLocks noChangeAspect="1"/>
          </p:cNvPicPr>
          <p:nvPr/>
        </p:nvPicPr>
        <p:blipFill>
          <a:blip r:embed="rId13">
            <a:extLst>
              <a:ext uri="{28A0092B-C50C-407E-A947-70E740481C1C}">
                <a14:useLocalDpi xmlns:a14="http://schemas.microsoft.com/office/drawing/2010/main"/>
              </a:ext>
            </a:extLst>
          </a:blip>
          <a:srcRect/>
          <a:stretch>
            <a:fillRect/>
          </a:stretch>
        </p:blipFill>
        <p:spPr bwMode="auto">
          <a:xfrm>
            <a:off x="5905016" y="5602923"/>
            <a:ext cx="962025" cy="610199"/>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28688" name="Picture 4"/>
          <p:cNvPicPr>
            <a:picLocks noChangeAspect="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7110091" y="4859338"/>
            <a:ext cx="733864" cy="636587"/>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3" name="Picture 2"/>
          <p:cNvPicPr>
            <a:picLocks noChangeAspect="1"/>
          </p:cNvPicPr>
          <p:nvPr/>
        </p:nvPicPr>
        <p:blipFill>
          <a:blip r:embed="rId15"/>
          <a:stretch>
            <a:fillRect/>
          </a:stretch>
        </p:blipFill>
        <p:spPr>
          <a:xfrm>
            <a:off x="7071360" y="5602923"/>
            <a:ext cx="945931" cy="609600"/>
          </a:xfrm>
          <a:prstGeom prst="rect">
            <a:avLst/>
          </a:prstGeom>
          <a:ln>
            <a:solidFill>
              <a:srgbClr val="010000"/>
            </a:solidFill>
          </a:ln>
        </p:spPr>
      </p:pic>
    </p:spTree>
    <p:extLst>
      <p:ext uri="{BB962C8B-B14F-4D97-AF65-F5344CB8AC3E}">
        <p14:creationId xmlns:p14="http://schemas.microsoft.com/office/powerpoint/2010/main" val="2872448227"/>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3"/>
          <p:cNvSpPr>
            <a:spLocks noGrp="1" noChangeArrowheads="1"/>
          </p:cNvSpPr>
          <p:nvPr>
            <p:ph type="title"/>
          </p:nvPr>
        </p:nvSpPr>
        <p:spPr>
          <a:xfrm>
            <a:off x="2037604" y="255117"/>
            <a:ext cx="5846764" cy="509587"/>
          </a:xfrm>
          <a:extLst>
            <a:ext uri="{91240B29-F687-4F45-9708-019B960494DF}">
              <a14:hiddenLine xmlns:a14="http://schemas.microsoft.com/office/drawing/2010/main" w="9525">
                <a:solidFill>
                  <a:srgbClr val="FF3300"/>
                </a:solidFill>
                <a:miter lim="800000"/>
                <a:headEnd/>
                <a:tailEnd/>
              </a14:hiddenLine>
            </a:ext>
          </a:extLst>
        </p:spPr>
        <p:txBody>
          <a:bodyPr/>
          <a:lstStyle/>
          <a:p>
            <a:pPr eaLnBrk="1" hangingPunct="1"/>
            <a:r>
              <a:rPr lang="en-US" altLang="de-DE" dirty="0" smtClean="0"/>
              <a:t>Who is using Tango?</a:t>
            </a:r>
            <a:endParaRPr lang="fr-FR" altLang="de-DE" dirty="0" smtClean="0"/>
          </a:p>
        </p:txBody>
      </p:sp>
      <p:pic>
        <p:nvPicPr>
          <p:cNvPr id="29706" name="Picture 18" descr="desy"/>
          <p:cNvPicPr>
            <a:picLocks noGrp="1" noChangeAspect="1" noChangeArrowheads="1"/>
          </p:cNvPicPr>
          <p:nvPr>
            <p:ph idx="1"/>
          </p:nvPr>
        </p:nvPicPr>
        <p:blipFill>
          <a:blip r:embed="rId3" cstate="screen">
            <a:extLst>
              <a:ext uri="{28A0092B-C50C-407E-A947-70E740481C1C}">
                <a14:useLocalDpi xmlns:a14="http://schemas.microsoft.com/office/drawing/2010/main"/>
              </a:ext>
            </a:extLst>
          </a:blip>
          <a:srcRect/>
          <a:stretch>
            <a:fillRect/>
          </a:stretch>
        </p:blipFill>
        <p:spPr>
          <a:xfrm>
            <a:off x="5364163" y="2070100"/>
            <a:ext cx="468312" cy="3937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699" name="Picture 2" descr="Europe"/>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 y="836613"/>
            <a:ext cx="9001125" cy="5688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0" name="Picture 5" descr="elettra"/>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26175" y="3922713"/>
            <a:ext cx="382588" cy="427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701" name="AutoShape 8"/>
          <p:cNvCxnSpPr>
            <a:cxnSpLocks noChangeShapeType="1"/>
            <a:stCxn id="21" idx="3"/>
            <a:endCxn id="29705" idx="1"/>
          </p:cNvCxnSpPr>
          <p:nvPr/>
        </p:nvCxnSpPr>
        <p:spPr bwMode="auto">
          <a:xfrm>
            <a:off x="2926349" y="1586472"/>
            <a:ext cx="1472614" cy="2687872"/>
          </a:xfrm>
          <a:prstGeom prst="straightConnector1">
            <a:avLst/>
          </a:prstGeom>
          <a:noFill/>
          <a:ln w="38100"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2" name="AutoShape 9"/>
          <p:cNvCxnSpPr>
            <a:cxnSpLocks noChangeShapeType="1"/>
          </p:cNvCxnSpPr>
          <p:nvPr/>
        </p:nvCxnSpPr>
        <p:spPr bwMode="auto">
          <a:xfrm flipH="1" flipV="1">
            <a:off x="2926349" y="1586472"/>
            <a:ext cx="378827" cy="3850717"/>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3" name="AutoShape 10"/>
          <p:cNvCxnSpPr>
            <a:cxnSpLocks noChangeShapeType="1"/>
            <a:stCxn id="29713" idx="1"/>
          </p:cNvCxnSpPr>
          <p:nvPr/>
        </p:nvCxnSpPr>
        <p:spPr bwMode="auto">
          <a:xfrm flipH="1" flipV="1">
            <a:off x="2926349" y="1586471"/>
            <a:ext cx="469314" cy="1706798"/>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04" name="AutoShape 11"/>
          <p:cNvCxnSpPr>
            <a:cxnSpLocks noChangeShapeType="1"/>
            <a:stCxn id="29700" idx="1"/>
            <a:endCxn id="21" idx="3"/>
          </p:cNvCxnSpPr>
          <p:nvPr/>
        </p:nvCxnSpPr>
        <p:spPr bwMode="auto">
          <a:xfrm flipH="1" flipV="1">
            <a:off x="2926349" y="1586472"/>
            <a:ext cx="3299826" cy="2549760"/>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705" name="Picture 13" descr="logo"/>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98963" y="4033838"/>
            <a:ext cx="373062" cy="481012"/>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9708" name="Picture 22"/>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011863" y="1125538"/>
            <a:ext cx="792162" cy="3222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9709" name="Picture 23"/>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5867400" y="3455988"/>
            <a:ext cx="576263" cy="366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cxnSp>
        <p:nvCxnSpPr>
          <p:cNvPr id="29710" name="AutoShape 25"/>
          <p:cNvCxnSpPr>
            <a:cxnSpLocks noChangeShapeType="1"/>
          </p:cNvCxnSpPr>
          <p:nvPr/>
        </p:nvCxnSpPr>
        <p:spPr bwMode="auto">
          <a:xfrm flipH="1">
            <a:off x="2926349" y="1287463"/>
            <a:ext cx="3077577" cy="299008"/>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11" name="AutoShape 26"/>
          <p:cNvCxnSpPr>
            <a:cxnSpLocks noChangeShapeType="1"/>
          </p:cNvCxnSpPr>
          <p:nvPr/>
        </p:nvCxnSpPr>
        <p:spPr bwMode="auto">
          <a:xfrm flipH="1" flipV="1">
            <a:off x="2926349" y="1586471"/>
            <a:ext cx="2428289" cy="637617"/>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9712" name="AutoShape 27"/>
          <p:cNvCxnSpPr>
            <a:cxnSpLocks noChangeShapeType="1"/>
            <a:endCxn id="21" idx="3"/>
          </p:cNvCxnSpPr>
          <p:nvPr/>
        </p:nvCxnSpPr>
        <p:spPr bwMode="auto">
          <a:xfrm flipH="1" flipV="1">
            <a:off x="2926349" y="1586472"/>
            <a:ext cx="2933115" cy="2006042"/>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713" name="Picture 15" descr="soleil"/>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395663" y="3136900"/>
            <a:ext cx="725487" cy="31273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pic>
        <p:nvPicPr>
          <p:cNvPr id="29714" name="Picture 29" descr="Solaris_logo"/>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667625" y="2781300"/>
            <a:ext cx="1008063" cy="357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29715" name="AutoShape 30"/>
          <p:cNvCxnSpPr>
            <a:cxnSpLocks noChangeShapeType="1"/>
          </p:cNvCxnSpPr>
          <p:nvPr/>
        </p:nvCxnSpPr>
        <p:spPr bwMode="auto">
          <a:xfrm flipH="1" flipV="1">
            <a:off x="3059832" y="1586471"/>
            <a:ext cx="4603032" cy="1410729"/>
          </a:xfrm>
          <a:prstGeom prst="straightConnector1">
            <a:avLst/>
          </a:prstGeom>
          <a:noFill/>
          <a:ln w="28575" cap="sq">
            <a:solidFill>
              <a:srgbClr val="FF0000"/>
            </a:solidFill>
            <a:round/>
            <a:headEnd type="triangle" w="sm" len="sm"/>
            <a:tailEnd type="triangl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pic>
        <p:nvPicPr>
          <p:cNvPr id="29716" name="Picture 31"/>
          <p:cNvPicPr>
            <a:picLocks noChangeAspect="1" noChangeArrowheads="1"/>
          </p:cNvPicPr>
          <p:nvPr/>
        </p:nvPicPr>
        <p:blipFill>
          <a:blip r:embed="rId11">
            <a:extLst>
              <a:ext uri="{28A0092B-C50C-407E-A947-70E740481C1C}">
                <a14:useLocalDpi xmlns:a14="http://schemas.microsoft.com/office/drawing/2010/main"/>
              </a:ext>
            </a:extLst>
          </a:blip>
          <a:srcRect/>
          <a:stretch>
            <a:fillRect/>
          </a:stretch>
        </p:blipFill>
        <p:spPr bwMode="auto">
          <a:xfrm>
            <a:off x="2916238" y="5445125"/>
            <a:ext cx="792162" cy="461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Picture 1"/>
          <p:cNvPicPr>
            <a:picLocks noChangeAspect="1"/>
          </p:cNvPicPr>
          <p:nvPr/>
        </p:nvPicPr>
        <p:blipFill>
          <a:blip r:embed="rId12">
            <a:extLst>
              <a:ext uri="{28A0092B-C50C-407E-A947-70E740481C1C}">
                <a14:useLocalDpi xmlns:a14="http://schemas.microsoft.com/office/drawing/2010/main"/>
              </a:ext>
            </a:extLst>
          </a:blip>
          <a:srcRect/>
          <a:stretch>
            <a:fillRect/>
          </a:stretch>
        </p:blipFill>
        <p:spPr bwMode="auto">
          <a:xfrm>
            <a:off x="205374" y="1178484"/>
            <a:ext cx="2720975" cy="815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Rounded Rectangle 1"/>
          <p:cNvSpPr/>
          <p:nvPr/>
        </p:nvSpPr>
        <p:spPr bwMode="auto">
          <a:xfrm>
            <a:off x="3342644" y="4320381"/>
            <a:ext cx="559585"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smtClean="0">
                <a:latin typeface="Times" charset="0"/>
              </a:rPr>
              <a:t>17</a:t>
            </a:r>
            <a:endParaRPr kumimoji="0" lang="de-CH" sz="2400" b="0" i="0" u="none" strike="noStrike" cap="none" normalizeH="0" baseline="0" dirty="0">
              <a:ln>
                <a:noFill/>
              </a:ln>
              <a:solidFill>
                <a:schemeClr val="tx1"/>
              </a:solidFill>
              <a:effectLst/>
              <a:latin typeface="Times" charset="0"/>
            </a:endParaRPr>
          </a:p>
        </p:txBody>
      </p:sp>
      <p:sp>
        <p:nvSpPr>
          <p:cNvPr id="22" name="Rounded Rectangle 21"/>
          <p:cNvSpPr/>
          <p:nvPr/>
        </p:nvSpPr>
        <p:spPr bwMode="auto">
          <a:xfrm>
            <a:off x="5377577" y="2614612"/>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CH" sz="2400" b="0" i="0" u="none" strike="noStrike" cap="none" normalizeH="0" baseline="0" dirty="0" smtClean="0">
                <a:ln>
                  <a:noFill/>
                </a:ln>
                <a:solidFill>
                  <a:schemeClr val="tx1"/>
                </a:solidFill>
                <a:effectLst/>
                <a:latin typeface="Times" charset="0"/>
              </a:rPr>
              <a:t>6</a:t>
            </a:r>
            <a:endParaRPr kumimoji="0" lang="de-CH" sz="2400" b="0" i="0" u="none" strike="noStrike" cap="none" normalizeH="0" baseline="0" dirty="0">
              <a:ln>
                <a:noFill/>
              </a:ln>
              <a:solidFill>
                <a:schemeClr val="tx1"/>
              </a:solidFill>
              <a:effectLst/>
              <a:latin typeface="Times" charset="0"/>
            </a:endParaRPr>
          </a:p>
        </p:txBody>
      </p:sp>
      <p:sp>
        <p:nvSpPr>
          <p:cNvPr id="23" name="Rounded Rectangle 22"/>
          <p:cNvSpPr/>
          <p:nvPr/>
        </p:nvSpPr>
        <p:spPr bwMode="auto">
          <a:xfrm>
            <a:off x="1295562" y="5660672"/>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1</a:t>
            </a:r>
            <a:endParaRPr kumimoji="0" lang="de-CH" sz="2400" b="0" i="0" u="none" strike="noStrike" cap="none" normalizeH="0" baseline="0" dirty="0">
              <a:ln>
                <a:noFill/>
              </a:ln>
              <a:solidFill>
                <a:schemeClr val="tx1"/>
              </a:solidFill>
              <a:effectLst/>
              <a:latin typeface="Times" charset="0"/>
            </a:endParaRPr>
          </a:p>
        </p:txBody>
      </p:sp>
      <p:sp>
        <p:nvSpPr>
          <p:cNvPr id="24" name="Rounded Rectangle 23"/>
          <p:cNvSpPr/>
          <p:nvPr/>
        </p:nvSpPr>
        <p:spPr bwMode="auto">
          <a:xfrm>
            <a:off x="2528841" y="2258188"/>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3</a:t>
            </a:r>
            <a:endParaRPr kumimoji="0" lang="de-CH" sz="2400" b="0" i="0" u="none" strike="noStrike" cap="none" normalizeH="0" baseline="0" dirty="0">
              <a:ln>
                <a:noFill/>
              </a:ln>
              <a:solidFill>
                <a:schemeClr val="tx1"/>
              </a:solidFill>
              <a:effectLst/>
              <a:latin typeface="Times" charset="0"/>
            </a:endParaRPr>
          </a:p>
        </p:txBody>
      </p:sp>
      <p:sp>
        <p:nvSpPr>
          <p:cNvPr id="25" name="Rounded Rectangle 24"/>
          <p:cNvSpPr/>
          <p:nvPr/>
        </p:nvSpPr>
        <p:spPr bwMode="auto">
          <a:xfrm>
            <a:off x="6457399" y="5275263"/>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3</a:t>
            </a:r>
            <a:endParaRPr kumimoji="0" lang="de-CH" sz="2400" b="0" i="0" u="none" strike="noStrike" cap="none" normalizeH="0" baseline="0" dirty="0">
              <a:ln>
                <a:noFill/>
              </a:ln>
              <a:solidFill>
                <a:schemeClr val="tx1"/>
              </a:solidFill>
              <a:effectLst/>
              <a:latin typeface="Times" charset="0"/>
            </a:endParaRPr>
          </a:p>
        </p:txBody>
      </p:sp>
      <p:sp>
        <p:nvSpPr>
          <p:cNvPr id="26" name="Rounded Rectangle 25"/>
          <p:cNvSpPr/>
          <p:nvPr/>
        </p:nvSpPr>
        <p:spPr bwMode="auto">
          <a:xfrm>
            <a:off x="7524328" y="1954727"/>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5</a:t>
            </a:r>
            <a:endParaRPr kumimoji="0" lang="de-CH" sz="2400" b="0" i="0" u="none" strike="noStrike" cap="none" normalizeH="0" baseline="0" dirty="0">
              <a:ln>
                <a:noFill/>
              </a:ln>
              <a:solidFill>
                <a:schemeClr val="tx1"/>
              </a:solidFill>
              <a:effectLst/>
              <a:latin typeface="Times" charset="0"/>
            </a:endParaRPr>
          </a:p>
        </p:txBody>
      </p:sp>
      <p:sp>
        <p:nvSpPr>
          <p:cNvPr id="27" name="Rounded Rectangle 26"/>
          <p:cNvSpPr/>
          <p:nvPr/>
        </p:nvSpPr>
        <p:spPr bwMode="auto">
          <a:xfrm>
            <a:off x="6579878" y="899716"/>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2</a:t>
            </a:r>
            <a:endParaRPr kumimoji="0" lang="de-CH" sz="2400" b="0" i="0" u="none" strike="noStrike" cap="none" normalizeH="0" baseline="0" dirty="0">
              <a:ln>
                <a:noFill/>
              </a:ln>
              <a:solidFill>
                <a:schemeClr val="tx1"/>
              </a:solidFill>
              <a:effectLst/>
              <a:latin typeface="Times" charset="0"/>
            </a:endParaRPr>
          </a:p>
        </p:txBody>
      </p:sp>
      <p:sp>
        <p:nvSpPr>
          <p:cNvPr id="28" name="Rounded Rectangle 27"/>
          <p:cNvSpPr/>
          <p:nvPr/>
        </p:nvSpPr>
        <p:spPr bwMode="auto">
          <a:xfrm>
            <a:off x="6932472" y="3060186"/>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1</a:t>
            </a:r>
            <a:endParaRPr kumimoji="0" lang="de-CH" sz="2400" b="0" i="0" u="none" strike="noStrike" cap="none" normalizeH="0" baseline="0" dirty="0">
              <a:ln>
                <a:noFill/>
              </a:ln>
              <a:solidFill>
                <a:schemeClr val="tx1"/>
              </a:solidFill>
              <a:effectLst/>
              <a:latin typeface="Times" charset="0"/>
            </a:endParaRPr>
          </a:p>
        </p:txBody>
      </p:sp>
      <p:sp>
        <p:nvSpPr>
          <p:cNvPr id="29" name="Rounded Rectangle 28"/>
          <p:cNvSpPr/>
          <p:nvPr/>
        </p:nvSpPr>
        <p:spPr bwMode="auto">
          <a:xfrm>
            <a:off x="8090855" y="3596878"/>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3</a:t>
            </a:r>
            <a:endParaRPr kumimoji="0" lang="de-CH" sz="2400" b="0" i="0" u="none" strike="noStrike" cap="none" normalizeH="0" baseline="0" dirty="0">
              <a:ln>
                <a:noFill/>
              </a:ln>
              <a:solidFill>
                <a:schemeClr val="tx1"/>
              </a:solidFill>
              <a:effectLst/>
              <a:latin typeface="Times" charset="0"/>
            </a:endParaRPr>
          </a:p>
        </p:txBody>
      </p:sp>
      <p:sp>
        <p:nvSpPr>
          <p:cNvPr id="30" name="Rounded Rectangle 29"/>
          <p:cNvSpPr/>
          <p:nvPr/>
        </p:nvSpPr>
        <p:spPr bwMode="auto">
          <a:xfrm>
            <a:off x="8715603" y="3523456"/>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1</a:t>
            </a:r>
            <a:endParaRPr kumimoji="0" lang="de-CH" sz="2400" b="0" i="0" u="none" strike="noStrike" cap="none" normalizeH="0" baseline="0" dirty="0">
              <a:ln>
                <a:noFill/>
              </a:ln>
              <a:solidFill>
                <a:schemeClr val="tx1"/>
              </a:solidFill>
              <a:effectLst/>
              <a:latin typeface="Times" charset="0"/>
            </a:endParaRPr>
          </a:p>
        </p:txBody>
      </p:sp>
      <p:sp>
        <p:nvSpPr>
          <p:cNvPr id="31" name="Rounded Rectangle 30"/>
          <p:cNvSpPr/>
          <p:nvPr/>
        </p:nvSpPr>
        <p:spPr bwMode="auto">
          <a:xfrm>
            <a:off x="7528278" y="610791"/>
            <a:ext cx="936104"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err="1" smtClean="0">
                <a:ln>
                  <a:noFill/>
                </a:ln>
                <a:solidFill>
                  <a:schemeClr val="tx1"/>
                </a:solidFill>
                <a:effectLst/>
                <a:latin typeface="Times" charset="0"/>
              </a:rPr>
              <a:t>Russia</a:t>
            </a:r>
            <a:r>
              <a:rPr kumimoji="0" lang="de-CH" sz="1400" b="0" i="0" u="none" strike="noStrike" cap="none" normalizeH="0" baseline="0" dirty="0" smtClean="0">
                <a:ln>
                  <a:noFill/>
                </a:ln>
                <a:solidFill>
                  <a:schemeClr val="tx1"/>
                </a:solidFill>
                <a:effectLst/>
                <a:latin typeface="Times" charset="0"/>
              </a:rPr>
              <a:t> 6</a:t>
            </a:r>
            <a:endParaRPr kumimoji="0" lang="de-CH" sz="1400" b="0" i="0" u="none" strike="noStrike" cap="none" normalizeH="0" baseline="0" dirty="0">
              <a:ln>
                <a:noFill/>
              </a:ln>
              <a:solidFill>
                <a:schemeClr val="tx1"/>
              </a:solidFill>
              <a:effectLst/>
              <a:latin typeface="Times" charset="0"/>
            </a:endParaRPr>
          </a:p>
        </p:txBody>
      </p:sp>
      <p:sp>
        <p:nvSpPr>
          <p:cNvPr id="32" name="Rounded Rectangle 31"/>
          <p:cNvSpPr/>
          <p:nvPr/>
        </p:nvSpPr>
        <p:spPr bwMode="auto">
          <a:xfrm>
            <a:off x="6639544" y="4340761"/>
            <a:ext cx="360040"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lang="de-CH" sz="2400" dirty="0">
                <a:latin typeface="Times" charset="0"/>
              </a:rPr>
              <a:t>2</a:t>
            </a:r>
            <a:endParaRPr kumimoji="0" lang="de-CH" sz="2400" b="0" i="0" u="none" strike="noStrike" cap="none" normalizeH="0" baseline="0" dirty="0">
              <a:ln>
                <a:noFill/>
              </a:ln>
              <a:solidFill>
                <a:schemeClr val="tx1"/>
              </a:solidFill>
              <a:effectLst/>
              <a:latin typeface="Times" charset="0"/>
            </a:endParaRPr>
          </a:p>
        </p:txBody>
      </p:sp>
      <p:sp>
        <p:nvSpPr>
          <p:cNvPr id="33" name="Rounded Rectangle 32"/>
          <p:cNvSpPr/>
          <p:nvPr/>
        </p:nvSpPr>
        <p:spPr bwMode="auto">
          <a:xfrm>
            <a:off x="328734" y="3071812"/>
            <a:ext cx="1299462"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err="1" smtClean="0">
                <a:ln>
                  <a:noFill/>
                </a:ln>
                <a:solidFill>
                  <a:schemeClr val="tx1"/>
                </a:solidFill>
                <a:effectLst/>
                <a:latin typeface="Times" charset="0"/>
              </a:rPr>
              <a:t>India</a:t>
            </a:r>
            <a:r>
              <a:rPr kumimoji="0" lang="de-CH" sz="1400" b="0" i="0" u="none" strike="noStrike" cap="none" normalizeH="0" baseline="0" dirty="0" smtClean="0">
                <a:ln>
                  <a:noFill/>
                </a:ln>
                <a:solidFill>
                  <a:schemeClr val="tx1"/>
                </a:solidFill>
                <a:effectLst/>
                <a:latin typeface="Times" charset="0"/>
              </a:rPr>
              <a:t> 1</a:t>
            </a:r>
            <a:endParaRPr kumimoji="0" lang="de-CH" sz="1400" b="0" i="0" u="none" strike="noStrike" cap="none" normalizeH="0" baseline="0" dirty="0">
              <a:ln>
                <a:noFill/>
              </a:ln>
              <a:solidFill>
                <a:schemeClr val="tx1"/>
              </a:solidFill>
              <a:effectLst/>
              <a:latin typeface="Times" charset="0"/>
            </a:endParaRPr>
          </a:p>
        </p:txBody>
      </p:sp>
      <p:sp>
        <p:nvSpPr>
          <p:cNvPr id="34" name="Rounded Rectangle 33"/>
          <p:cNvSpPr/>
          <p:nvPr/>
        </p:nvSpPr>
        <p:spPr bwMode="auto">
          <a:xfrm>
            <a:off x="328734" y="3585083"/>
            <a:ext cx="1299462" cy="451644"/>
          </a:xfrm>
          <a:prstGeom prst="roundRect">
            <a:avLst/>
          </a:prstGeom>
          <a:solidFill>
            <a:schemeClr val="accent1"/>
          </a:solidFill>
          <a:ln w="9525" cap="flat" cmpd="sng" algn="ctr">
            <a:no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r>
              <a:rPr kumimoji="0" lang="de-CH" sz="1400" b="0" i="0" u="none" strike="noStrike" cap="none" normalizeH="0" baseline="0" dirty="0" smtClean="0">
                <a:ln>
                  <a:noFill/>
                </a:ln>
                <a:solidFill>
                  <a:schemeClr val="tx1"/>
                </a:solidFill>
                <a:effectLst/>
                <a:latin typeface="Times" charset="0"/>
              </a:rPr>
              <a:t>South </a:t>
            </a:r>
            <a:r>
              <a:rPr kumimoji="0" lang="de-CH" sz="1400" b="0" i="0" u="none" strike="noStrike" cap="none" normalizeH="0" baseline="0" dirty="0" err="1" smtClean="0">
                <a:ln>
                  <a:noFill/>
                </a:ln>
                <a:solidFill>
                  <a:schemeClr val="tx1"/>
                </a:solidFill>
                <a:effectLst/>
                <a:latin typeface="Times" charset="0"/>
              </a:rPr>
              <a:t>Africa</a:t>
            </a:r>
            <a:r>
              <a:rPr kumimoji="0" lang="de-CH" sz="1400" b="0" i="0" u="none" strike="noStrike" cap="none" normalizeH="0" baseline="0" dirty="0" smtClean="0">
                <a:ln>
                  <a:noFill/>
                </a:ln>
                <a:solidFill>
                  <a:schemeClr val="tx1"/>
                </a:solidFill>
                <a:effectLst/>
                <a:latin typeface="Times" charset="0"/>
              </a:rPr>
              <a:t> 1</a:t>
            </a:r>
            <a:endParaRPr kumimoji="0" lang="de-CH" sz="1400" b="0" i="0" u="none" strike="noStrike" cap="none" normalizeH="0" baseline="0" dirty="0">
              <a:ln>
                <a:noFill/>
              </a:ln>
              <a:solidFill>
                <a:schemeClr val="tx1"/>
              </a:solidFill>
              <a:effectLst/>
              <a:latin typeface="Times" charset="0"/>
            </a:endParaRPr>
          </a:p>
        </p:txBody>
      </p:sp>
    </p:spTree>
    <p:extLst>
      <p:ext uri="{BB962C8B-B14F-4D97-AF65-F5344CB8AC3E}">
        <p14:creationId xmlns:p14="http://schemas.microsoft.com/office/powerpoint/2010/main" val="235603285"/>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altLang="de-DE" smtClean="0"/>
              <a:t>What is DOOCS (at DESY)</a:t>
            </a:r>
            <a:r>
              <a:rPr lang="en-US" altLang="de-DE" sz="2000" smtClean="0"/>
              <a:t>?</a:t>
            </a:r>
            <a:endParaRPr lang="en-US" altLang="de-DE" smtClean="0"/>
          </a:p>
        </p:txBody>
      </p:sp>
      <p:sp>
        <p:nvSpPr>
          <p:cNvPr id="30723" name="Rectangle 3"/>
          <p:cNvSpPr>
            <a:spLocks noGrp="1" noChangeArrowheads="1"/>
          </p:cNvSpPr>
          <p:nvPr>
            <p:ph idx="1"/>
          </p:nvPr>
        </p:nvSpPr>
        <p:spPr>
          <a:xfrm>
            <a:off x="899914" y="1124917"/>
            <a:ext cx="7488510" cy="5832475"/>
          </a:xfrm>
        </p:spPr>
        <p:txBody>
          <a:bodyPr/>
          <a:lstStyle/>
          <a:p>
            <a:pPr eaLnBrk="1" hangingPunct="1">
              <a:buFontTx/>
              <a:buNone/>
            </a:pPr>
            <a:r>
              <a:rPr lang="en-US" altLang="de-DE" sz="2400" b="1" dirty="0" smtClean="0"/>
              <a:t>DOOCS </a:t>
            </a:r>
            <a:r>
              <a:rPr lang="en-US" altLang="de-DE" sz="2400" dirty="0" smtClean="0"/>
              <a:t>(</a:t>
            </a:r>
            <a:r>
              <a:rPr lang="en-US" altLang="de-DE" sz="2400" b="1" dirty="0" smtClean="0"/>
              <a:t>D</a:t>
            </a:r>
            <a:r>
              <a:rPr lang="en-US" altLang="de-DE" sz="2400" dirty="0" smtClean="0"/>
              <a:t>istributed </a:t>
            </a:r>
            <a:r>
              <a:rPr lang="en-US" altLang="de-DE" sz="2400" b="1" dirty="0" smtClean="0"/>
              <a:t>O</a:t>
            </a:r>
            <a:r>
              <a:rPr lang="en-US" altLang="de-DE" sz="2400" dirty="0" smtClean="0"/>
              <a:t>bject </a:t>
            </a:r>
            <a:r>
              <a:rPr lang="en-US" altLang="de-DE" sz="2400" b="1" dirty="0" smtClean="0"/>
              <a:t>O</a:t>
            </a:r>
            <a:r>
              <a:rPr lang="en-US" altLang="de-DE" sz="2400" dirty="0" smtClean="0"/>
              <a:t>riented </a:t>
            </a:r>
            <a:r>
              <a:rPr lang="en-US" altLang="de-DE" sz="2400" b="1" dirty="0" smtClean="0"/>
              <a:t>C</a:t>
            </a:r>
            <a:r>
              <a:rPr lang="en-US" altLang="de-DE" sz="2400" dirty="0" smtClean="0"/>
              <a:t>ontrol </a:t>
            </a:r>
            <a:r>
              <a:rPr lang="en-US" altLang="de-DE" sz="2400" b="1" dirty="0" smtClean="0"/>
              <a:t>S</a:t>
            </a:r>
            <a:r>
              <a:rPr lang="en-US" altLang="de-DE" sz="2400" dirty="0" smtClean="0"/>
              <a:t>ystem)</a:t>
            </a:r>
          </a:p>
          <a:p>
            <a:pPr eaLnBrk="1" hangingPunct="1"/>
            <a:r>
              <a:rPr lang="en-US" altLang="de-DE" sz="2400" dirty="0" smtClean="0"/>
              <a:t>strictly object oriented system design (C++ and Java)</a:t>
            </a:r>
          </a:p>
          <a:p>
            <a:pPr eaLnBrk="1" hangingPunct="1"/>
            <a:r>
              <a:rPr lang="en-US" altLang="de-DE" sz="2400" dirty="0" smtClean="0"/>
              <a:t>Class libraries as building blocks</a:t>
            </a:r>
          </a:p>
          <a:p>
            <a:pPr eaLnBrk="1" hangingPunct="1"/>
            <a:endParaRPr lang="en-US" altLang="de-DE" sz="2400" dirty="0" smtClean="0"/>
          </a:p>
          <a:p>
            <a:pPr eaLnBrk="1" hangingPunct="1"/>
            <a:endParaRPr lang="en-US" altLang="de-DE" sz="2400" dirty="0" smtClean="0"/>
          </a:p>
          <a:p>
            <a:pPr eaLnBrk="1" hangingPunct="1"/>
            <a:endParaRPr lang="en-US" altLang="de-DE" sz="2400" dirty="0" smtClean="0"/>
          </a:p>
          <a:p>
            <a:pPr eaLnBrk="1" hangingPunct="1"/>
            <a:endParaRPr lang="en-US" altLang="de-DE" sz="2400" dirty="0" smtClean="0"/>
          </a:p>
          <a:p>
            <a:pPr eaLnBrk="1" hangingPunct="1">
              <a:buFontTx/>
              <a:buNone/>
            </a:pPr>
            <a:endParaRPr lang="en-US" altLang="de-DE" sz="2400" dirty="0" smtClean="0"/>
          </a:p>
          <a:p>
            <a:pPr eaLnBrk="1" hangingPunct="1"/>
            <a:endParaRPr lang="en-US" altLang="de-DE" sz="2400" dirty="0" smtClean="0"/>
          </a:p>
          <a:p>
            <a:pPr eaLnBrk="1" hangingPunct="1"/>
            <a:endParaRPr lang="en-US" altLang="de-DE" sz="2400" dirty="0" smtClean="0"/>
          </a:p>
          <a:p>
            <a:pPr eaLnBrk="1" hangingPunct="1"/>
            <a:endParaRPr lang="en-US" altLang="de-DE" sz="2400" dirty="0" smtClean="0"/>
          </a:p>
          <a:p>
            <a:pPr eaLnBrk="1" hangingPunct="1"/>
            <a:r>
              <a:rPr lang="en-US" altLang="de-DE" sz="2400" dirty="0" smtClean="0"/>
              <a:t>Build for FLASH, now used for European XFEL </a:t>
            </a:r>
          </a:p>
        </p:txBody>
      </p:sp>
      <p:sp>
        <p:nvSpPr>
          <p:cNvPr id="30724" name="Text Box 6"/>
          <p:cNvSpPr txBox="1">
            <a:spLocks noChangeArrowheads="1"/>
          </p:cNvSpPr>
          <p:nvPr/>
        </p:nvSpPr>
        <p:spPr bwMode="auto">
          <a:xfrm>
            <a:off x="4592846" y="6060841"/>
            <a:ext cx="4195251" cy="30777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t>https://doocs-web.desy.de/index.html</a:t>
            </a:r>
          </a:p>
        </p:txBody>
      </p:sp>
      <p:pic>
        <p:nvPicPr>
          <p:cNvPr id="30725"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r="856"/>
          <a:stretch>
            <a:fillRect/>
          </a:stretch>
        </p:blipFill>
        <p:spPr bwMode="auto">
          <a:xfrm>
            <a:off x="4047539" y="2462960"/>
            <a:ext cx="4825033" cy="30542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 name="Picture 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27088" y="2699400"/>
            <a:ext cx="2646363" cy="677241"/>
          </a:xfrm>
          <a:prstGeom prst="rect">
            <a:avLst/>
          </a:prstGeom>
        </p:spPr>
      </p:pic>
    </p:spTree>
    <p:extLst>
      <p:ext uri="{BB962C8B-B14F-4D97-AF65-F5344CB8AC3E}">
        <p14:creationId xmlns:p14="http://schemas.microsoft.com/office/powerpoint/2010/main" val="383794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6425"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marL="0" indent="0" eaLnBrk="1" hangingPunct="1">
              <a:buNone/>
            </a:pPr>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a:spLocks noChangeArrowheads="1"/>
          </p:cNvSpPr>
          <p:nvPr/>
        </p:nvSpPr>
        <p:spPr bwMode="auto">
          <a:xfrm>
            <a:off x="971600" y="90805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01" name="Down Arrow 4"/>
          <p:cNvSpPr>
            <a:spLocks noChangeArrowheads="1"/>
          </p:cNvSpPr>
          <p:nvPr/>
        </p:nvSpPr>
        <p:spPr bwMode="auto">
          <a:xfrm>
            <a:off x="971600" y="1698625"/>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02" name="Down Arrow 5"/>
          <p:cNvSpPr>
            <a:spLocks noChangeArrowheads="1"/>
          </p:cNvSpPr>
          <p:nvPr/>
        </p:nvSpPr>
        <p:spPr bwMode="auto">
          <a:xfrm>
            <a:off x="971600" y="2508250"/>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03" name="Down Arrow 6"/>
          <p:cNvSpPr>
            <a:spLocks noChangeArrowheads="1"/>
          </p:cNvSpPr>
          <p:nvPr/>
        </p:nvSpPr>
        <p:spPr bwMode="auto">
          <a:xfrm>
            <a:off x="971600" y="3430588"/>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04" name="Down Arrow 7"/>
          <p:cNvSpPr>
            <a:spLocks noChangeArrowheads="1"/>
          </p:cNvSpPr>
          <p:nvPr/>
        </p:nvSpPr>
        <p:spPr bwMode="auto">
          <a:xfrm>
            <a:off x="971600" y="429260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05" name="Oval 2"/>
          <p:cNvSpPr>
            <a:spLocks noChangeArrowheads="1"/>
          </p:cNvSpPr>
          <p:nvPr/>
        </p:nvSpPr>
        <p:spPr bwMode="auto">
          <a:xfrm>
            <a:off x="971600"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11378995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nodeType="clickEffect">
                                  <p:stCondLst>
                                    <p:cond delay="0"/>
                                  </p:stCondLst>
                                  <p:childTnLst>
                                    <p:animClr clrSpc="rgb" dir="cw">
                                      <p:cBhvr override="childStyle">
                                        <p:cTn id="6" dur="500" fill="hold"/>
                                        <p:tgtEl>
                                          <p:spTgt spid="109571">
                                            <p:txEl>
                                              <p:pRg st="0" end="0"/>
                                            </p:txEl>
                                          </p:spTgt>
                                        </p:tgtEl>
                                        <p:attrNameLst>
                                          <p:attrName>style.color</p:attrName>
                                        </p:attrNameLst>
                                      </p:cBhvr>
                                      <p:to>
                                        <a:srgbClr val="C00000"/>
                                      </p:to>
                                    </p:animClr>
                                    <p:animClr clrSpc="rgb" dir="cw">
                                      <p:cBhvr>
                                        <p:cTn id="7" dur="500" fill="hold"/>
                                        <p:tgtEl>
                                          <p:spTgt spid="109571">
                                            <p:txEl>
                                              <p:pRg st="0" end="0"/>
                                            </p:txEl>
                                          </p:spTgt>
                                        </p:tgtEl>
                                        <p:attrNameLst>
                                          <p:attrName>fillcolor</p:attrName>
                                        </p:attrNameLst>
                                      </p:cBhvr>
                                      <p:to>
                                        <a:srgbClr val="C00000"/>
                                      </p:to>
                                    </p:animClr>
                                    <p:set>
                                      <p:cBhvr>
                                        <p:cTn id="8" dur="500" fill="hold"/>
                                        <p:tgtEl>
                                          <p:spTgt spid="109571">
                                            <p:txEl>
                                              <p:pRg st="0" end="0"/>
                                            </p:txEl>
                                          </p:spTgt>
                                        </p:tgtEl>
                                        <p:attrNameLst>
                                          <p:attrName>fill.type</p:attrName>
                                        </p:attrNameLst>
                                      </p:cBhvr>
                                      <p:to>
                                        <p:strVal val="solid"/>
                                      </p:to>
                                    </p:set>
                                    <p:set>
                                      <p:cBhvr>
                                        <p:cTn id="9" dur="500" fill="hold"/>
                                        <p:tgtEl>
                                          <p:spTgt spid="109571">
                                            <p:txEl>
                                              <p:pRg st="0" end="0"/>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2"/>
                                        </p:tgtEl>
                                        <p:attrNameLst>
                                          <p:attrName>style.color</p:attrName>
                                        </p:attrNameLst>
                                      </p:cBhvr>
                                      <p:to>
                                        <a:srgbClr val="A50021"/>
                                      </p:to>
                                    </p:animClr>
                                    <p:animClr clrSpc="rgb" dir="cw">
                                      <p:cBhvr>
                                        <p:cTn id="12" dur="500" fill="hold"/>
                                        <p:tgtEl>
                                          <p:spTgt spid="2"/>
                                        </p:tgtEl>
                                        <p:attrNameLst>
                                          <p:attrName>fillcolor</p:attrName>
                                        </p:attrNameLst>
                                      </p:cBhvr>
                                      <p:to>
                                        <a:srgbClr val="A50021"/>
                                      </p:to>
                                    </p:animClr>
                                    <p:set>
                                      <p:cBhvr>
                                        <p:cTn id="13" dur="500" fill="hold"/>
                                        <p:tgtEl>
                                          <p:spTgt spid="2"/>
                                        </p:tgtEl>
                                        <p:attrNameLst>
                                          <p:attrName>fill.type</p:attrName>
                                        </p:attrNameLst>
                                      </p:cBhvr>
                                      <p:to>
                                        <p:strVal val="solid"/>
                                      </p:to>
                                    </p:set>
                                    <p:set>
                                      <p:cBhvr>
                                        <p:cTn id="14" dur="500" fill="hold"/>
                                        <p:tgtEl>
                                          <p:spTgt spid="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altLang="de-DE" dirty="0" smtClean="0"/>
              <a:t>What is PVSS now </a:t>
            </a:r>
            <a:r>
              <a:rPr lang="en-US" altLang="de-DE" dirty="0" err="1" smtClean="0"/>
              <a:t>WinCC</a:t>
            </a:r>
            <a:r>
              <a:rPr lang="en-US" altLang="de-DE" dirty="0" smtClean="0"/>
              <a:t>-OA (at CERN)?</a:t>
            </a:r>
          </a:p>
        </p:txBody>
      </p:sp>
      <p:sp>
        <p:nvSpPr>
          <p:cNvPr id="31747" name="Rectangle 3"/>
          <p:cNvSpPr>
            <a:spLocks noGrp="1" noChangeArrowheads="1"/>
          </p:cNvSpPr>
          <p:nvPr>
            <p:ph idx="1"/>
          </p:nvPr>
        </p:nvSpPr>
        <p:spPr>
          <a:xfrm>
            <a:off x="1064903" y="2367194"/>
            <a:ext cx="4537272" cy="2171762"/>
          </a:xfrm>
          <a:extLst>
            <a:ext uri="{909E8E84-426E-40DD-AFC4-6F175D3DCCD1}">
              <a14:hiddenFill xmlns:a14="http://schemas.microsoft.com/office/drawing/2010/main">
                <a:solidFill>
                  <a:schemeClr val="bg1"/>
                </a:solidFill>
              </a14:hiddenFill>
            </a:ext>
          </a:extLst>
        </p:spPr>
        <p:txBody>
          <a:bodyPr/>
          <a:lstStyle/>
          <a:p>
            <a:pPr eaLnBrk="1" hangingPunct="1">
              <a:buFontTx/>
              <a:buNone/>
            </a:pPr>
            <a:r>
              <a:rPr lang="en-US" altLang="de-DE" sz="2000" dirty="0" smtClean="0"/>
              <a:t> former </a:t>
            </a:r>
            <a:r>
              <a:rPr lang="en-US" altLang="de-DE" sz="2000" b="1" dirty="0" smtClean="0"/>
              <a:t>PVSS II</a:t>
            </a:r>
            <a:r>
              <a:rPr lang="en-US" altLang="de-DE" sz="2000" dirty="0" smtClean="0"/>
              <a:t> (</a:t>
            </a:r>
            <a:r>
              <a:rPr lang="en-US" altLang="de-DE" sz="2000" b="1" dirty="0" err="1" smtClean="0"/>
              <a:t>P</a:t>
            </a:r>
            <a:r>
              <a:rPr lang="en-US" altLang="de-DE" sz="2000" dirty="0" err="1" smtClean="0"/>
              <a:t>rozess</a:t>
            </a:r>
            <a:r>
              <a:rPr lang="en-US" altLang="de-DE" sz="2000" b="1" dirty="0" err="1" smtClean="0"/>
              <a:t>v</a:t>
            </a:r>
            <a:r>
              <a:rPr lang="en-US" altLang="de-DE" sz="2000" dirty="0" err="1" smtClean="0"/>
              <a:t>isualisierungs</a:t>
            </a:r>
            <a:r>
              <a:rPr lang="en-US" altLang="de-DE" sz="2000" dirty="0" smtClean="0"/>
              <a:t>- und </a:t>
            </a:r>
            <a:r>
              <a:rPr lang="en-US" altLang="de-DE" sz="2000" b="1" dirty="0" err="1" smtClean="0"/>
              <a:t>S</a:t>
            </a:r>
            <a:r>
              <a:rPr lang="en-US" altLang="de-DE" sz="2000" dirty="0" err="1" smtClean="0"/>
              <a:t>teuerungs</a:t>
            </a:r>
            <a:r>
              <a:rPr lang="en-US" altLang="de-DE" sz="2000" b="1" dirty="0" err="1" smtClean="0"/>
              <a:t>s</a:t>
            </a:r>
            <a:r>
              <a:rPr lang="en-US" altLang="de-DE" sz="2000" dirty="0" err="1" smtClean="0"/>
              <a:t>ystem</a:t>
            </a:r>
            <a:r>
              <a:rPr lang="en-US" altLang="de-DE" sz="2000" dirty="0" smtClean="0"/>
              <a:t> 2)</a:t>
            </a:r>
          </a:p>
          <a:p>
            <a:pPr lvl="1" eaLnBrk="1" hangingPunct="1"/>
            <a:r>
              <a:rPr lang="en-US" altLang="de-DE" sz="2000" dirty="0" smtClean="0"/>
              <a:t>is an industrial SCADA product </a:t>
            </a:r>
            <a:br>
              <a:rPr lang="en-US" altLang="de-DE" sz="2000" dirty="0" smtClean="0"/>
            </a:br>
            <a:r>
              <a:rPr lang="en-US" altLang="de-DE" sz="2000" dirty="0" smtClean="0"/>
              <a:t>from the Austrian company ETM</a:t>
            </a:r>
            <a:br>
              <a:rPr lang="en-US" altLang="de-DE" sz="2000" dirty="0" smtClean="0"/>
            </a:br>
            <a:r>
              <a:rPr lang="en-US" altLang="de-DE" sz="2000" dirty="0" smtClean="0"/>
              <a:t>(bought by Siemens AG in 2007)</a:t>
            </a:r>
          </a:p>
        </p:txBody>
      </p:sp>
      <p:sp>
        <p:nvSpPr>
          <p:cNvPr id="31748" name="Text Box 7"/>
          <p:cNvSpPr txBox="1">
            <a:spLocks noChangeArrowheads="1"/>
          </p:cNvSpPr>
          <p:nvPr/>
        </p:nvSpPr>
        <p:spPr bwMode="auto">
          <a:xfrm>
            <a:off x="6124176" y="5967549"/>
            <a:ext cx="2739404" cy="6155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600" dirty="0">
                <a:latin typeface="+mn-lt"/>
                <a:hlinkClick r:id="rId3"/>
              </a:rPr>
              <a:t>http://</a:t>
            </a:r>
            <a:r>
              <a:rPr lang="en-US" altLang="de-DE" sz="1600" dirty="0" smtClean="0">
                <a:latin typeface="+mn-lt"/>
                <a:hlinkClick r:id="rId3"/>
              </a:rPr>
              <a:t>www.etm.at/index_e.asp</a:t>
            </a:r>
            <a:endParaRPr lang="en-US" altLang="de-DE" sz="1600" dirty="0" smtClean="0">
              <a:latin typeface="+mn-lt"/>
            </a:endParaRPr>
          </a:p>
          <a:p>
            <a:r>
              <a:rPr lang="en-US" altLang="de-DE" sz="1600" dirty="0">
                <a:hlinkClick r:id="rId3"/>
              </a:rPr>
              <a:t>http://www.etm.at/index_e.asp</a:t>
            </a:r>
            <a:endParaRPr lang="en-US" altLang="de-DE" sz="1600" dirty="0"/>
          </a:p>
        </p:txBody>
      </p:sp>
      <p:sp>
        <p:nvSpPr>
          <p:cNvPr id="40968" name="Text Box 8"/>
          <p:cNvSpPr txBox="1">
            <a:spLocks noChangeArrowheads="1"/>
          </p:cNvSpPr>
          <p:nvPr/>
        </p:nvSpPr>
        <p:spPr bwMode="auto">
          <a:xfrm>
            <a:off x="1075063" y="4520637"/>
            <a:ext cx="7848600" cy="1087438"/>
          </a:xfrm>
          <a:prstGeom prst="rect">
            <a:avLst/>
          </a:prstGeom>
          <a:solidFill>
            <a:srgbClr val="E7E8D3"/>
          </a:solidFill>
          <a:ln w="9525" algn="ctr">
            <a:solidFill>
              <a:schemeClr val="tx1"/>
            </a:solidFill>
            <a:miter lim="800000"/>
            <a:headEnd/>
            <a:tailEnd/>
          </a:ln>
          <a:effectLst/>
        </p:spPr>
        <p:txBody>
          <a:bodyPr lIns="36000" tIns="36000" rIns="36000" bIns="36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b="1" dirty="0">
                <a:latin typeface="+mn-lt"/>
              </a:rPr>
              <a:t>SCADA</a:t>
            </a:r>
            <a:r>
              <a:rPr lang="en-US" altLang="de-DE" sz="2000" dirty="0">
                <a:latin typeface="+mn-lt"/>
              </a:rPr>
              <a:t> = </a:t>
            </a:r>
            <a:r>
              <a:rPr lang="en-US" altLang="de-DE" sz="2000" b="1" dirty="0">
                <a:latin typeface="+mn-lt"/>
              </a:rPr>
              <a:t>S</a:t>
            </a:r>
            <a:r>
              <a:rPr lang="en-US" altLang="de-DE" sz="2000" dirty="0">
                <a:latin typeface="+mn-lt"/>
              </a:rPr>
              <a:t>upervisory </a:t>
            </a:r>
            <a:r>
              <a:rPr lang="en-US" altLang="de-DE" sz="2000" b="1" dirty="0">
                <a:latin typeface="+mn-lt"/>
              </a:rPr>
              <a:t>C</a:t>
            </a:r>
            <a:r>
              <a:rPr lang="en-US" altLang="de-DE" sz="2000" dirty="0">
                <a:latin typeface="+mn-lt"/>
              </a:rPr>
              <a:t>ontrol </a:t>
            </a:r>
            <a:r>
              <a:rPr lang="en-US" altLang="de-DE" sz="2000" b="1" dirty="0">
                <a:latin typeface="+mn-lt"/>
              </a:rPr>
              <a:t>A</a:t>
            </a:r>
            <a:r>
              <a:rPr lang="en-US" altLang="de-DE" sz="2000" dirty="0">
                <a:latin typeface="+mn-lt"/>
              </a:rPr>
              <a:t>nd </a:t>
            </a:r>
            <a:r>
              <a:rPr lang="en-US" altLang="de-DE" sz="2000" b="1" dirty="0">
                <a:latin typeface="+mn-lt"/>
              </a:rPr>
              <a:t>D</a:t>
            </a:r>
            <a:r>
              <a:rPr lang="en-US" altLang="de-DE" sz="2000" dirty="0">
                <a:latin typeface="+mn-lt"/>
              </a:rPr>
              <a:t>ata </a:t>
            </a:r>
            <a:r>
              <a:rPr lang="en-US" altLang="de-DE" sz="2000" b="1" dirty="0">
                <a:latin typeface="+mn-lt"/>
              </a:rPr>
              <a:t>A</a:t>
            </a:r>
            <a:r>
              <a:rPr lang="en-US" altLang="de-DE" sz="2000" dirty="0">
                <a:latin typeface="+mn-lt"/>
              </a:rPr>
              <a:t>cquisition </a:t>
            </a:r>
          </a:p>
          <a:p>
            <a:r>
              <a:rPr lang="en-US" altLang="de-DE" sz="2000" dirty="0">
                <a:latin typeface="+mn-lt"/>
              </a:rPr>
              <a:t>(commercial software systems used extensively in industry for the supervision and control of industrial processes)</a:t>
            </a:r>
          </a:p>
        </p:txBody>
      </p:sp>
      <p:pic>
        <p:nvPicPr>
          <p:cNvPr id="31751" name="Picture 12"/>
          <p:cNvPicPr>
            <a:picLocks noChangeAspect="1" noChangeArrowheads="1"/>
          </p:cNvPicPr>
          <p:nvPr/>
        </p:nvPicPr>
        <p:blipFill>
          <a:blip r:embed="rId4" cstate="screen">
            <a:clrChange>
              <a:clrFrom>
                <a:srgbClr val="000000"/>
              </a:clrFrom>
              <a:clrTo>
                <a:srgbClr val="000000">
                  <a:alpha val="0"/>
                </a:srgbClr>
              </a:clrTo>
            </a:clrChange>
            <a:extLst>
              <a:ext uri="{28A0092B-C50C-407E-A947-70E740481C1C}">
                <a14:useLocalDpi xmlns:a14="http://schemas.microsoft.com/office/drawing/2010/main"/>
              </a:ext>
            </a:extLst>
          </a:blip>
          <a:srcRect/>
          <a:stretch>
            <a:fillRect/>
          </a:stretch>
        </p:blipFill>
        <p:spPr bwMode="auto">
          <a:xfrm>
            <a:off x="971203" y="908050"/>
            <a:ext cx="1152525" cy="1119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1752" name="TextBox 1"/>
          <p:cNvSpPr txBox="1">
            <a:spLocks noChangeArrowheads="1"/>
          </p:cNvSpPr>
          <p:nvPr/>
        </p:nvSpPr>
        <p:spPr bwMode="auto">
          <a:xfrm>
            <a:off x="2056533" y="1380129"/>
            <a:ext cx="3443187"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b="1" dirty="0" err="1" smtClean="0">
                <a:latin typeface="+mn-lt"/>
              </a:rPr>
              <a:t>WinCC</a:t>
            </a:r>
            <a:r>
              <a:rPr lang="de-CH" altLang="de-DE" b="1" dirty="0">
                <a:latin typeface="+mn-lt"/>
              </a:rPr>
              <a:t> </a:t>
            </a:r>
            <a:r>
              <a:rPr lang="de-CH" altLang="de-DE" b="1" dirty="0" smtClean="0">
                <a:latin typeface="+mn-lt"/>
              </a:rPr>
              <a:t>Open </a:t>
            </a:r>
            <a:r>
              <a:rPr lang="de-CH" altLang="de-DE" b="1" dirty="0" err="1" smtClean="0">
                <a:latin typeface="+mn-lt"/>
              </a:rPr>
              <a:t>Architecture</a:t>
            </a:r>
            <a:endParaRPr lang="de-CH" altLang="de-DE" b="1" dirty="0">
              <a:latin typeface="+mn-lt"/>
            </a:endParaRP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768657" y="1365463"/>
            <a:ext cx="3195831" cy="2999641"/>
          </a:xfrm>
          <a:prstGeom prst="rect">
            <a:avLst/>
          </a:prstGeom>
        </p:spPr>
      </p:pic>
    </p:spTree>
    <p:extLst>
      <p:ext uri="{BB962C8B-B14F-4D97-AF65-F5344CB8AC3E}">
        <p14:creationId xmlns:p14="http://schemas.microsoft.com/office/powerpoint/2010/main" val="193136940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96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8"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altLang="de-DE" smtClean="0"/>
              <a:t>Mixed Systems</a:t>
            </a:r>
          </a:p>
        </p:txBody>
      </p:sp>
      <p:sp>
        <p:nvSpPr>
          <p:cNvPr id="44035" name="Rectangle 3"/>
          <p:cNvSpPr>
            <a:spLocks noGrp="1" noChangeArrowheads="1"/>
          </p:cNvSpPr>
          <p:nvPr>
            <p:ph idx="1"/>
          </p:nvPr>
        </p:nvSpPr>
        <p:spPr/>
        <p:txBody>
          <a:bodyPr/>
          <a:lstStyle/>
          <a:p>
            <a:pPr eaLnBrk="1" hangingPunct="1"/>
            <a:r>
              <a:rPr lang="en-US" altLang="de-DE" sz="2400" dirty="0" smtClean="0"/>
              <a:t>At DESY: </a:t>
            </a:r>
            <a:br>
              <a:rPr lang="en-US" altLang="de-DE" sz="2400" dirty="0" smtClean="0"/>
            </a:br>
            <a:r>
              <a:rPr lang="en-US" altLang="de-DE" sz="2400" dirty="0" smtClean="0"/>
              <a:t>Tango, EPICS, and DOOCS mixed</a:t>
            </a:r>
          </a:p>
          <a:p>
            <a:pPr eaLnBrk="1" hangingPunct="1"/>
            <a:r>
              <a:rPr lang="en-US" altLang="de-DE" sz="2400" dirty="0" smtClean="0"/>
              <a:t>At PSI: </a:t>
            </a:r>
            <a:br>
              <a:rPr lang="en-US" altLang="de-DE" sz="2400" dirty="0" smtClean="0"/>
            </a:br>
            <a:r>
              <a:rPr lang="en-US" altLang="de-DE" sz="2400" dirty="0" smtClean="0"/>
              <a:t>ACS – EPICS migration</a:t>
            </a:r>
          </a:p>
          <a:p>
            <a:pPr eaLnBrk="1" hangingPunct="1"/>
            <a:r>
              <a:rPr lang="en-US" altLang="de-DE" sz="2400" dirty="0" smtClean="0"/>
              <a:t>At PSI (former SLS beamline): </a:t>
            </a:r>
            <a:br>
              <a:rPr lang="en-US" altLang="de-DE" sz="2400" dirty="0" smtClean="0"/>
            </a:br>
            <a:r>
              <a:rPr lang="en-US" altLang="de-DE" sz="2400" dirty="0" smtClean="0"/>
              <a:t>Tango beamline at EPICS accelerator</a:t>
            </a:r>
          </a:p>
          <a:p>
            <a:pPr eaLnBrk="1" hangingPunct="1"/>
            <a:endParaRPr lang="en-US" altLang="de-DE" sz="2400" dirty="0" smtClean="0"/>
          </a:p>
          <a:p>
            <a:pPr eaLnBrk="1" hangingPunct="1"/>
            <a:r>
              <a:rPr lang="en-US" altLang="de-DE" sz="2400" dirty="0" smtClean="0"/>
              <a:t>There are gateways between the systems</a:t>
            </a:r>
          </a:p>
          <a:p>
            <a:pPr eaLnBrk="1" hangingPunct="1">
              <a:buFontTx/>
              <a:buNone/>
            </a:pPr>
            <a:endParaRPr lang="en-US" altLang="de-DE" sz="2400" dirty="0" smtClean="0"/>
          </a:p>
          <a:p>
            <a:pPr algn="ctr" eaLnBrk="1" hangingPunct="1">
              <a:buFontTx/>
              <a:buNone/>
            </a:pPr>
            <a:r>
              <a:rPr lang="en-US" altLang="de-DE" sz="2400" b="1" dirty="0" smtClean="0">
                <a:solidFill>
                  <a:srgbClr val="D04729"/>
                </a:solidFill>
              </a:rPr>
              <a:t>The choice for one system is not exclusive</a:t>
            </a:r>
          </a:p>
        </p:txBody>
      </p:sp>
      <p:pic>
        <p:nvPicPr>
          <p:cNvPr id="32772"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732240" y="1196554"/>
            <a:ext cx="2052985" cy="308558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2773" name="Text Box 5"/>
          <p:cNvSpPr txBox="1">
            <a:spLocks noChangeArrowheads="1"/>
          </p:cNvSpPr>
          <p:nvPr/>
        </p:nvSpPr>
        <p:spPr bwMode="auto">
          <a:xfrm>
            <a:off x="8042275" y="4297535"/>
            <a:ext cx="749300" cy="1349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800" dirty="0">
                <a:solidFill>
                  <a:schemeClr val="bg2"/>
                </a:solidFill>
              </a:rPr>
              <a:t>By Evan </a:t>
            </a:r>
            <a:r>
              <a:rPr lang="en-US" altLang="de-DE" sz="800" dirty="0" err="1">
                <a:solidFill>
                  <a:schemeClr val="bg2"/>
                </a:solidFill>
              </a:rPr>
              <a:t>Swigart</a:t>
            </a:r>
            <a:endParaRPr lang="en-US" altLang="de-DE" sz="800" dirty="0">
              <a:solidFill>
                <a:schemeClr val="bg2"/>
              </a:solidFill>
            </a:endParaRPr>
          </a:p>
        </p:txBody>
      </p:sp>
    </p:spTree>
    <p:extLst>
      <p:ext uri="{BB962C8B-B14F-4D97-AF65-F5344CB8AC3E}">
        <p14:creationId xmlns:p14="http://schemas.microsoft.com/office/powerpoint/2010/main" val="36993240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4035">
                                            <p:txEl>
                                              <p:pRg st="4" end="4"/>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44035">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6425"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eaLnBrk="1" hangingPunct="1"/>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p:nvPr/>
        </p:nvSpPr>
        <p:spPr bwMode="auto">
          <a:xfrm>
            <a:off x="971600" y="90805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5" name="Down Arrow 4"/>
          <p:cNvSpPr/>
          <p:nvPr/>
        </p:nvSpPr>
        <p:spPr bwMode="auto">
          <a:xfrm>
            <a:off x="971600" y="1698625"/>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6" name="Down Arrow 5"/>
          <p:cNvSpPr/>
          <p:nvPr/>
        </p:nvSpPr>
        <p:spPr bwMode="auto">
          <a:xfrm>
            <a:off x="971600" y="2508250"/>
            <a:ext cx="431800" cy="647700"/>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7" name="Down Arrow 6"/>
          <p:cNvSpPr>
            <a:spLocks noChangeArrowheads="1"/>
          </p:cNvSpPr>
          <p:nvPr/>
        </p:nvSpPr>
        <p:spPr bwMode="auto">
          <a:xfrm>
            <a:off x="971600" y="3430588"/>
            <a:ext cx="431800" cy="647700"/>
          </a:xfrm>
          <a:prstGeom prst="downArrow">
            <a:avLst>
              <a:gd name="adj1" fmla="val 50000"/>
              <a:gd name="adj2" fmla="val 50000"/>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33800" name="Down Arrow 7"/>
          <p:cNvSpPr>
            <a:spLocks noChangeArrowheads="1"/>
          </p:cNvSpPr>
          <p:nvPr/>
        </p:nvSpPr>
        <p:spPr bwMode="auto">
          <a:xfrm>
            <a:off x="971600" y="429260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33801" name="Oval 2"/>
          <p:cNvSpPr>
            <a:spLocks noChangeArrowheads="1"/>
          </p:cNvSpPr>
          <p:nvPr/>
        </p:nvSpPr>
        <p:spPr bwMode="auto">
          <a:xfrm>
            <a:off x="971600"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28024920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nodeType="clickEffect">
                                  <p:stCondLst>
                                    <p:cond delay="0"/>
                                  </p:stCondLst>
                                  <p:childTnLst>
                                    <p:animClr clrSpc="rgb" dir="cw">
                                      <p:cBhvr override="childStyle">
                                        <p:cTn id="6" dur="500" fill="hold"/>
                                        <p:tgtEl>
                                          <p:spTgt spid="109571">
                                            <p:txEl>
                                              <p:pRg st="6" end="6"/>
                                            </p:txEl>
                                          </p:spTgt>
                                        </p:tgtEl>
                                        <p:attrNameLst>
                                          <p:attrName>style.color</p:attrName>
                                        </p:attrNameLst>
                                      </p:cBhvr>
                                      <p:to>
                                        <a:srgbClr val="A50021"/>
                                      </p:to>
                                    </p:animClr>
                                    <p:animClr clrSpc="rgb" dir="cw">
                                      <p:cBhvr>
                                        <p:cTn id="7" dur="500" fill="hold"/>
                                        <p:tgtEl>
                                          <p:spTgt spid="109571">
                                            <p:txEl>
                                              <p:pRg st="6" end="6"/>
                                            </p:txEl>
                                          </p:spTgt>
                                        </p:tgtEl>
                                        <p:attrNameLst>
                                          <p:attrName>fillcolor</p:attrName>
                                        </p:attrNameLst>
                                      </p:cBhvr>
                                      <p:to>
                                        <a:srgbClr val="A50021"/>
                                      </p:to>
                                    </p:animClr>
                                    <p:set>
                                      <p:cBhvr>
                                        <p:cTn id="8" dur="500" fill="hold"/>
                                        <p:tgtEl>
                                          <p:spTgt spid="109571">
                                            <p:txEl>
                                              <p:pRg st="6" end="6"/>
                                            </p:txEl>
                                          </p:spTgt>
                                        </p:tgtEl>
                                        <p:attrNameLst>
                                          <p:attrName>fill.type</p:attrName>
                                        </p:attrNameLst>
                                      </p:cBhvr>
                                      <p:to>
                                        <p:strVal val="solid"/>
                                      </p:to>
                                    </p:set>
                                    <p:set>
                                      <p:cBhvr>
                                        <p:cTn id="9" dur="500" fill="hold"/>
                                        <p:tgtEl>
                                          <p:spTgt spid="109571">
                                            <p:txEl>
                                              <p:pRg st="6" end="6"/>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7"/>
                                        </p:tgtEl>
                                        <p:attrNameLst>
                                          <p:attrName>style.color</p:attrName>
                                        </p:attrNameLst>
                                      </p:cBhvr>
                                      <p:to>
                                        <a:srgbClr val="A50021"/>
                                      </p:to>
                                    </p:animClr>
                                    <p:animClr clrSpc="rgb" dir="cw">
                                      <p:cBhvr>
                                        <p:cTn id="12" dur="500" fill="hold"/>
                                        <p:tgtEl>
                                          <p:spTgt spid="7"/>
                                        </p:tgtEl>
                                        <p:attrNameLst>
                                          <p:attrName>fillcolor</p:attrName>
                                        </p:attrNameLst>
                                      </p:cBhvr>
                                      <p:to>
                                        <a:srgbClr val="A50021"/>
                                      </p:to>
                                    </p:animClr>
                                    <p:set>
                                      <p:cBhvr>
                                        <p:cTn id="13" dur="500" fill="hold"/>
                                        <p:tgtEl>
                                          <p:spTgt spid="7"/>
                                        </p:tgtEl>
                                        <p:attrNameLst>
                                          <p:attrName>fill.type</p:attrName>
                                        </p:attrNameLst>
                                      </p:cBhvr>
                                      <p:to>
                                        <p:strVal val="solid"/>
                                      </p:to>
                                    </p:set>
                                    <p:set>
                                      <p:cBhvr>
                                        <p:cTn id="14" dur="500" fill="hold"/>
                                        <p:tgtEl>
                                          <p:spTgt spid="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US" altLang="de-DE" smtClean="0"/>
              <a:t>Technical Requirements</a:t>
            </a:r>
          </a:p>
        </p:txBody>
      </p:sp>
      <p:sp>
        <p:nvSpPr>
          <p:cNvPr id="19466" name="Text Box 10"/>
          <p:cNvSpPr txBox="1">
            <a:spLocks noChangeArrowheads="1"/>
          </p:cNvSpPr>
          <p:nvPr/>
        </p:nvSpPr>
        <p:spPr bwMode="auto">
          <a:xfrm>
            <a:off x="4932363" y="4765328"/>
            <a:ext cx="4032250" cy="907044"/>
          </a:xfrm>
          <a:prstGeom prst="rect">
            <a:avLst/>
          </a:prstGeom>
          <a:solidFill>
            <a:srgbClr val="D4E2CE"/>
          </a:solidFill>
          <a:ln>
            <a:noFill/>
          </a:ln>
          <a:effectLst/>
        </p:spPr>
        <p:txBody>
          <a:bodyPr lIns="90000" tIns="46800" rIns="90000" bIns="46800">
            <a:sp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Tx/>
              <a:buChar char="•"/>
            </a:pPr>
            <a:r>
              <a:rPr lang="en-US" altLang="de-DE">
                <a:latin typeface="+mn-lt"/>
              </a:rPr>
              <a:t>Keep long lifecycles of accelerators in mind</a:t>
            </a:r>
          </a:p>
        </p:txBody>
      </p:sp>
      <p:sp>
        <p:nvSpPr>
          <p:cNvPr id="19467" name="Text Box 11"/>
          <p:cNvSpPr txBox="1">
            <a:spLocks noChangeArrowheads="1"/>
          </p:cNvSpPr>
          <p:nvPr/>
        </p:nvSpPr>
        <p:spPr bwMode="auto">
          <a:xfrm>
            <a:off x="4932363" y="2996853"/>
            <a:ext cx="4032250" cy="1511300"/>
          </a:xfrm>
          <a:prstGeom prst="rect">
            <a:avLst/>
          </a:prstGeom>
          <a:solidFill>
            <a:srgbClr val="D4E2CE"/>
          </a:solidFill>
          <a:ln>
            <a:noFill/>
          </a:ln>
          <a:effectLst/>
        </p:spPr>
        <p:txBody>
          <a:bodyPr lIns="90000" tIns="46800" rIns="90000" bIns="46800"/>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Tx/>
              <a:buChar char="•"/>
            </a:pPr>
            <a:r>
              <a:rPr lang="en-US" altLang="de-DE">
                <a:latin typeface="+mn-lt"/>
              </a:rPr>
              <a:t>Don’t become dependent on single companies with proprietary solutions </a:t>
            </a:r>
          </a:p>
        </p:txBody>
      </p:sp>
      <p:sp>
        <p:nvSpPr>
          <p:cNvPr id="34823" name="Text Box 12"/>
          <p:cNvSpPr txBox="1">
            <a:spLocks noChangeArrowheads="1"/>
          </p:cNvSpPr>
          <p:nvPr/>
        </p:nvSpPr>
        <p:spPr bwMode="auto">
          <a:xfrm>
            <a:off x="4932363" y="1410940"/>
            <a:ext cx="4032250" cy="1313309"/>
          </a:xfrm>
          <a:prstGeom prst="rect">
            <a:avLst/>
          </a:prstGeom>
          <a:solidFill>
            <a:srgbClr val="D4E2CE"/>
          </a:solidFill>
          <a:ln>
            <a:noFill/>
          </a:ln>
          <a:effectLst/>
        </p:spPr>
        <p:txBody>
          <a:bodyPr lIns="90000" tIns="46800" rIns="90000" bIns="46800">
            <a:sp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Tx/>
              <a:buChar char="•"/>
            </a:pPr>
            <a:r>
              <a:rPr lang="en-US" altLang="de-DE">
                <a:latin typeface="+mn-lt"/>
              </a:rPr>
              <a:t>You can change things and you have control of further developments</a:t>
            </a:r>
          </a:p>
        </p:txBody>
      </p:sp>
      <p:sp>
        <p:nvSpPr>
          <p:cNvPr id="19471" name="Rectangle 15"/>
          <p:cNvSpPr>
            <a:spLocks noChangeArrowheads="1"/>
          </p:cNvSpPr>
          <p:nvPr/>
        </p:nvSpPr>
        <p:spPr bwMode="auto">
          <a:xfrm>
            <a:off x="972046" y="4765328"/>
            <a:ext cx="3887986" cy="920068"/>
          </a:xfrm>
          <a:prstGeom prst="rect">
            <a:avLst/>
          </a:prstGeom>
          <a:solidFill>
            <a:srgbClr val="E5E5E5"/>
          </a:solidFill>
          <a:ln>
            <a:noFill/>
          </a:ln>
          <a:effectLst/>
        </p:spPr>
        <p:txBody>
          <a:bodyPr/>
          <a:lstStyle>
            <a:lvl1pPr marL="182563" indent="-182563">
              <a:spcBef>
                <a:spcPct val="20000"/>
              </a:spcBef>
              <a:buChar char="•"/>
              <a:defRPr sz="2400">
                <a:solidFill>
                  <a:schemeClr val="tx1"/>
                </a:solidFill>
                <a:latin typeface="Arial" charset="0"/>
              </a:defRPr>
            </a:lvl1pPr>
            <a:lvl2pPr marL="712788" indent="-269875">
              <a:spcBef>
                <a:spcPct val="20000"/>
              </a:spcBef>
              <a:buChar char="–"/>
              <a:defRPr sz="2400">
                <a:solidFill>
                  <a:schemeClr val="tx1"/>
                </a:solidFill>
                <a:latin typeface="Arial" charset="0"/>
              </a:defRPr>
            </a:lvl2pPr>
            <a:lvl3pPr marL="1079500" indent="-187325">
              <a:spcBef>
                <a:spcPct val="20000"/>
              </a:spcBef>
              <a:buChar char="•"/>
              <a:defRPr sz="2000">
                <a:solidFill>
                  <a:schemeClr val="tx1"/>
                </a:solidFill>
                <a:latin typeface="Arial" charset="0"/>
              </a:defRPr>
            </a:lvl3pPr>
            <a:lvl4pPr marL="16383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90000"/>
              </a:lnSpc>
              <a:buFontTx/>
              <a:buNone/>
            </a:pPr>
            <a:r>
              <a:rPr lang="en-US" altLang="de-DE" dirty="0" smtClean="0">
                <a:latin typeface="+mn-lt"/>
              </a:rPr>
              <a:t>Use </a:t>
            </a:r>
            <a:r>
              <a:rPr lang="en-US" altLang="de-DE" dirty="0">
                <a:latin typeface="+mn-lt"/>
              </a:rPr>
              <a:t>standards with a long life-time (20 years+)</a:t>
            </a:r>
          </a:p>
        </p:txBody>
      </p:sp>
      <p:sp>
        <p:nvSpPr>
          <p:cNvPr id="19472" name="Rectangle 16"/>
          <p:cNvSpPr>
            <a:spLocks noChangeArrowheads="1"/>
          </p:cNvSpPr>
          <p:nvPr/>
        </p:nvSpPr>
        <p:spPr bwMode="auto">
          <a:xfrm>
            <a:off x="972046" y="2996853"/>
            <a:ext cx="3887986" cy="1511300"/>
          </a:xfrm>
          <a:prstGeom prst="rect">
            <a:avLst/>
          </a:prstGeom>
          <a:solidFill>
            <a:srgbClr val="E5E5E5"/>
          </a:solidFill>
          <a:ln>
            <a:noFill/>
          </a:ln>
          <a:effectLst/>
        </p:spPr>
        <p:txBody>
          <a:bodyPr/>
          <a:lstStyle>
            <a:lvl1pPr marL="182563" indent="-182563">
              <a:spcBef>
                <a:spcPct val="20000"/>
              </a:spcBef>
              <a:buChar char="•"/>
              <a:defRPr sz="2400">
                <a:solidFill>
                  <a:schemeClr val="tx1"/>
                </a:solidFill>
                <a:latin typeface="Arial" charset="0"/>
              </a:defRPr>
            </a:lvl1pPr>
            <a:lvl2pPr marL="712788" indent="-269875">
              <a:spcBef>
                <a:spcPct val="20000"/>
              </a:spcBef>
              <a:buChar char="–"/>
              <a:defRPr sz="2400">
                <a:solidFill>
                  <a:schemeClr val="tx1"/>
                </a:solidFill>
                <a:latin typeface="Arial" charset="0"/>
              </a:defRPr>
            </a:lvl2pPr>
            <a:lvl3pPr marL="1079500" indent="-187325">
              <a:spcBef>
                <a:spcPct val="20000"/>
              </a:spcBef>
              <a:buChar char="•"/>
              <a:defRPr sz="2000">
                <a:solidFill>
                  <a:schemeClr val="tx1"/>
                </a:solidFill>
                <a:latin typeface="Arial" charset="0"/>
              </a:defRPr>
            </a:lvl3pPr>
            <a:lvl4pPr marL="16383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lnSpc>
                <a:spcPct val="90000"/>
              </a:lnSpc>
              <a:buFontTx/>
              <a:buNone/>
            </a:pPr>
            <a:r>
              <a:rPr lang="en-US" altLang="de-DE" dirty="0" smtClean="0">
                <a:latin typeface="+mn-lt"/>
              </a:rPr>
              <a:t>Use </a:t>
            </a:r>
            <a:r>
              <a:rPr lang="en-US" altLang="de-DE" dirty="0">
                <a:latin typeface="+mn-lt"/>
              </a:rPr>
              <a:t>commercial solutions based </a:t>
            </a:r>
            <a:r>
              <a:rPr lang="en-US" altLang="de-DE" dirty="0" smtClean="0">
                <a:latin typeface="+mn-lt"/>
              </a:rPr>
              <a:t>on open </a:t>
            </a:r>
            <a:r>
              <a:rPr lang="en-US" altLang="de-DE" dirty="0">
                <a:latin typeface="+mn-lt"/>
              </a:rPr>
              <a:t>standards developed and sold by a large number of companies</a:t>
            </a:r>
          </a:p>
        </p:txBody>
      </p:sp>
      <p:sp>
        <p:nvSpPr>
          <p:cNvPr id="34826" name="Rectangle 17"/>
          <p:cNvSpPr>
            <a:spLocks noChangeArrowheads="1"/>
          </p:cNvSpPr>
          <p:nvPr/>
        </p:nvSpPr>
        <p:spPr bwMode="auto">
          <a:xfrm>
            <a:off x="972046" y="1410940"/>
            <a:ext cx="3887986" cy="1313309"/>
          </a:xfrm>
          <a:prstGeom prst="rect">
            <a:avLst/>
          </a:prstGeom>
          <a:solidFill>
            <a:srgbClr val="E5E5E5"/>
          </a:solidFill>
          <a:ln>
            <a:noFill/>
          </a:ln>
          <a:effectLst/>
        </p:spPr>
        <p:txBody>
          <a:bodyPr/>
          <a:lstStyle>
            <a:lvl1pPr marL="182563" indent="-182563">
              <a:spcBef>
                <a:spcPct val="20000"/>
              </a:spcBef>
              <a:buChar char="•"/>
              <a:defRPr sz="2400">
                <a:solidFill>
                  <a:schemeClr val="tx1"/>
                </a:solidFill>
                <a:latin typeface="Arial" charset="0"/>
              </a:defRPr>
            </a:lvl1pPr>
            <a:lvl2pPr marL="712788" indent="-269875">
              <a:spcBef>
                <a:spcPct val="20000"/>
              </a:spcBef>
              <a:buChar char="–"/>
              <a:defRPr sz="2400">
                <a:solidFill>
                  <a:schemeClr val="tx1"/>
                </a:solidFill>
                <a:latin typeface="Arial" charset="0"/>
              </a:defRPr>
            </a:lvl2pPr>
            <a:lvl3pPr marL="1079500" indent="-187325">
              <a:spcBef>
                <a:spcPct val="20000"/>
              </a:spcBef>
              <a:buChar char="•"/>
              <a:defRPr sz="2000">
                <a:solidFill>
                  <a:schemeClr val="tx1"/>
                </a:solidFill>
                <a:latin typeface="Arial" charset="0"/>
              </a:defRPr>
            </a:lvl3pPr>
            <a:lvl4pPr marL="1638300" indent="-228600">
              <a:spcBef>
                <a:spcPct val="20000"/>
              </a:spcBef>
              <a:buChar char="–"/>
              <a:defRPr sz="2000">
                <a:solidFill>
                  <a:schemeClr val="tx1"/>
                </a:solidFill>
                <a:latin typeface="Arial" charset="0"/>
              </a:defRPr>
            </a:lvl4pPr>
            <a:lvl5pPr marL="2057400" indent="-22860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marL="0" indent="0" eaLnBrk="1" hangingPunct="1">
              <a:lnSpc>
                <a:spcPct val="90000"/>
              </a:lnSpc>
              <a:buNone/>
            </a:pPr>
            <a:r>
              <a:rPr lang="en-US" altLang="de-DE" dirty="0">
                <a:latin typeface="+mn-lt"/>
              </a:rPr>
              <a:t>Use open source firmware/software.</a:t>
            </a:r>
          </a:p>
        </p:txBody>
      </p:sp>
    </p:spTree>
    <p:extLst>
      <p:ext uri="{BB962C8B-B14F-4D97-AF65-F5344CB8AC3E}">
        <p14:creationId xmlns:p14="http://schemas.microsoft.com/office/powerpoint/2010/main" val="35858444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47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946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947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46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6" grpId="0" animBg="1"/>
      <p:bldP spid="19467" grpId="0" animBg="1"/>
      <p:bldP spid="19471" grpId="0" animBg="1"/>
      <p:bldP spid="19472"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Line 67"/>
          <p:cNvSpPr>
            <a:spLocks noChangeShapeType="1"/>
          </p:cNvSpPr>
          <p:nvPr/>
        </p:nvSpPr>
        <p:spPr bwMode="auto">
          <a:xfrm flipV="1">
            <a:off x="3995738" y="256540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4" name="AutoShape 3"/>
          <p:cNvSpPr>
            <a:spLocks noChangeArrowheads="1"/>
          </p:cNvSpPr>
          <p:nvPr/>
        </p:nvSpPr>
        <p:spPr bwMode="auto">
          <a:xfrm>
            <a:off x="755650" y="836613"/>
            <a:ext cx="4248150" cy="1228725"/>
          </a:xfrm>
          <a:prstGeom prst="flowChartProcess">
            <a:avLst/>
          </a:prstGeom>
          <a:solidFill>
            <a:srgbClr val="FFF5D6"/>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5" name="Line 4"/>
          <p:cNvSpPr>
            <a:spLocks noChangeShapeType="1"/>
          </p:cNvSpPr>
          <p:nvPr/>
        </p:nvSpPr>
        <p:spPr bwMode="auto">
          <a:xfrm flipV="1">
            <a:off x="1681163" y="24066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6" name="Line 5"/>
          <p:cNvSpPr>
            <a:spLocks noChangeShapeType="1"/>
          </p:cNvSpPr>
          <p:nvPr/>
        </p:nvSpPr>
        <p:spPr bwMode="auto">
          <a:xfrm flipV="1">
            <a:off x="3363913" y="24209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7" name="Rectangle 7"/>
          <p:cNvSpPr>
            <a:spLocks noChangeArrowheads="1"/>
          </p:cNvSpPr>
          <p:nvPr/>
        </p:nvSpPr>
        <p:spPr bwMode="auto">
          <a:xfrm>
            <a:off x="755650" y="2852738"/>
            <a:ext cx="4248150" cy="1214437"/>
          </a:xfrm>
          <a:prstGeom prst="rect">
            <a:avLst/>
          </a:prstGeom>
          <a:noFill/>
          <a:ln w="25400">
            <a:solidFill>
              <a:srgbClr val="7C204E"/>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8" name="AutoShape 8"/>
          <p:cNvSpPr>
            <a:spLocks noChangeArrowheads="1"/>
          </p:cNvSpPr>
          <p:nvPr/>
        </p:nvSpPr>
        <p:spPr bwMode="auto">
          <a:xfrm>
            <a:off x="4270375" y="4081463"/>
            <a:ext cx="280988" cy="715962"/>
          </a:xfrm>
          <a:prstGeom prst="upDownArrow">
            <a:avLst>
              <a:gd name="adj1" fmla="val 50000"/>
              <a:gd name="adj2" fmla="val 50960"/>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79" name="AutoShape 9"/>
          <p:cNvSpPr>
            <a:spLocks noChangeArrowheads="1"/>
          </p:cNvSpPr>
          <p:nvPr/>
        </p:nvSpPr>
        <p:spPr bwMode="auto">
          <a:xfrm>
            <a:off x="1663700" y="4081463"/>
            <a:ext cx="280988" cy="427037"/>
          </a:xfrm>
          <a:prstGeom prst="upDownArrow">
            <a:avLst>
              <a:gd name="adj1" fmla="val 50000"/>
              <a:gd name="adj2" fmla="val 30395"/>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0" name="Text Box 10"/>
          <p:cNvSpPr txBox="1">
            <a:spLocks noChangeArrowheads="1"/>
          </p:cNvSpPr>
          <p:nvPr/>
        </p:nvSpPr>
        <p:spPr bwMode="auto">
          <a:xfrm>
            <a:off x="755650" y="450850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Commercial Instruments</a:t>
            </a:r>
          </a:p>
        </p:txBody>
      </p:sp>
      <p:grpSp>
        <p:nvGrpSpPr>
          <p:cNvPr id="81" name="Group 20"/>
          <p:cNvGrpSpPr>
            <a:grpSpLocks/>
          </p:cNvGrpSpPr>
          <p:nvPr/>
        </p:nvGrpSpPr>
        <p:grpSpPr bwMode="auto">
          <a:xfrm>
            <a:off x="827088" y="2924175"/>
            <a:ext cx="1800225" cy="1054100"/>
            <a:chOff x="657" y="2115"/>
            <a:chExt cx="1161" cy="675"/>
          </a:xfrm>
        </p:grpSpPr>
        <p:sp>
          <p:nvSpPr>
            <p:cNvPr id="82" name="Rectangle 21"/>
            <p:cNvSpPr>
              <a:spLocks noChangeArrowheads="1"/>
            </p:cNvSpPr>
            <p:nvPr/>
          </p:nvSpPr>
          <p:spPr bwMode="auto">
            <a:xfrm>
              <a:off x="657" y="211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3" name="Rectangle 22"/>
            <p:cNvSpPr>
              <a:spLocks noChangeArrowheads="1"/>
            </p:cNvSpPr>
            <p:nvPr/>
          </p:nvSpPr>
          <p:spPr bwMode="auto">
            <a:xfrm>
              <a:off x="837" y="229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4" name="Rectangle 23"/>
            <p:cNvSpPr>
              <a:spLocks noChangeArrowheads="1"/>
            </p:cNvSpPr>
            <p:nvPr/>
          </p:nvSpPr>
          <p:spPr bwMode="auto">
            <a:xfrm>
              <a:off x="1017" y="2466"/>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Server</a:t>
              </a:r>
            </a:p>
          </p:txBody>
        </p:sp>
      </p:grpSp>
      <p:sp>
        <p:nvSpPr>
          <p:cNvPr id="85" name="Line 25"/>
          <p:cNvSpPr>
            <a:spLocks noChangeShapeType="1"/>
          </p:cNvSpPr>
          <p:nvPr/>
        </p:nvSpPr>
        <p:spPr bwMode="auto">
          <a:xfrm flipV="1">
            <a:off x="2339975"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6" name="Line 26"/>
          <p:cNvSpPr>
            <a:spLocks noChangeShapeType="1"/>
          </p:cNvSpPr>
          <p:nvPr/>
        </p:nvSpPr>
        <p:spPr bwMode="auto">
          <a:xfrm flipV="1">
            <a:off x="3563938"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7" name="Text Box 28"/>
          <p:cNvSpPr txBox="1">
            <a:spLocks noChangeArrowheads="1"/>
          </p:cNvSpPr>
          <p:nvPr/>
        </p:nvSpPr>
        <p:spPr bwMode="auto">
          <a:xfrm>
            <a:off x="3492500" y="4797425"/>
            <a:ext cx="1511300" cy="831850"/>
          </a:xfrm>
          <a:prstGeom prst="rect">
            <a:avLst/>
          </a:prstGeom>
          <a:solidFill>
            <a:srgbClr val="FBE1CC"/>
          </a:solidFill>
          <a:ln w="9525">
            <a:solidFill>
              <a:schemeClr val="tx1"/>
            </a:solidFill>
            <a:miter lim="800000"/>
            <a:headEnd/>
            <a:tailEnd/>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Custom hardware</a:t>
            </a:r>
          </a:p>
        </p:txBody>
      </p:sp>
      <p:sp>
        <p:nvSpPr>
          <p:cNvPr id="88" name="AutoShape 29"/>
          <p:cNvSpPr>
            <a:spLocks noChangeArrowheads="1"/>
          </p:cNvSpPr>
          <p:nvPr/>
        </p:nvSpPr>
        <p:spPr bwMode="auto">
          <a:xfrm>
            <a:off x="2965450" y="4081463"/>
            <a:ext cx="282575" cy="1652587"/>
          </a:xfrm>
          <a:prstGeom prst="upDownArrow">
            <a:avLst>
              <a:gd name="adj1" fmla="val 50000"/>
              <a:gd name="adj2" fmla="val 116966"/>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9" name="Text Box 30"/>
          <p:cNvSpPr txBox="1">
            <a:spLocks noChangeArrowheads="1"/>
          </p:cNvSpPr>
          <p:nvPr/>
        </p:nvSpPr>
        <p:spPr bwMode="auto">
          <a:xfrm>
            <a:off x="2771775" y="573405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Technical Equipment</a:t>
            </a:r>
          </a:p>
        </p:txBody>
      </p:sp>
      <p:sp>
        <p:nvSpPr>
          <p:cNvPr id="90" name="Rectangle 52"/>
          <p:cNvSpPr>
            <a:spLocks noChangeArrowheads="1"/>
          </p:cNvSpPr>
          <p:nvPr/>
        </p:nvSpPr>
        <p:spPr bwMode="auto">
          <a:xfrm>
            <a:off x="755650" y="2276475"/>
            <a:ext cx="4248150" cy="360363"/>
          </a:xfrm>
          <a:prstGeom prst="rect">
            <a:avLst/>
          </a:prstGeom>
          <a:solidFill>
            <a:srgbClr val="E7E8D3"/>
          </a:solidFill>
          <a:ln w="12700" algn="ctr">
            <a:solidFill>
              <a:schemeClr val="tx1"/>
            </a:solidFill>
            <a:miter lim="800000"/>
            <a:headEnd/>
            <a:tailEnd/>
          </a:ln>
          <a:effec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2000">
                <a:latin typeface="+mn-lt"/>
              </a:rPr>
              <a:t>Network / Link-Layer</a:t>
            </a:r>
          </a:p>
        </p:txBody>
      </p:sp>
      <p:pic>
        <p:nvPicPr>
          <p:cNvPr id="91" name="Picture 90" descr="Ne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338" y="2924175"/>
            <a:ext cx="7651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1" descr="VME-IO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00" y="3068638"/>
            <a:ext cx="10080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3" name="Group 92"/>
          <p:cNvGrpSpPr>
            <a:grpSpLocks/>
          </p:cNvGrpSpPr>
          <p:nvPr/>
        </p:nvGrpSpPr>
        <p:grpSpPr bwMode="auto">
          <a:xfrm>
            <a:off x="971550" y="908050"/>
            <a:ext cx="1800225" cy="1054100"/>
            <a:chOff x="657" y="2115"/>
            <a:chExt cx="1161" cy="675"/>
          </a:xfrm>
        </p:grpSpPr>
        <p:sp>
          <p:nvSpPr>
            <p:cNvPr id="94" name="Rectangle 93"/>
            <p:cNvSpPr>
              <a:spLocks noChangeArrowheads="1"/>
            </p:cNvSpPr>
            <p:nvPr/>
          </p:nvSpPr>
          <p:spPr bwMode="auto">
            <a:xfrm>
              <a:off x="657" y="211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5" name="Rectangle 94"/>
            <p:cNvSpPr>
              <a:spLocks noChangeArrowheads="1"/>
            </p:cNvSpPr>
            <p:nvPr/>
          </p:nvSpPr>
          <p:spPr bwMode="auto">
            <a:xfrm>
              <a:off x="837" y="229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6" name="Rectangle 95"/>
            <p:cNvSpPr>
              <a:spLocks noChangeArrowheads="1"/>
            </p:cNvSpPr>
            <p:nvPr/>
          </p:nvSpPr>
          <p:spPr bwMode="auto">
            <a:xfrm>
              <a:off x="1017" y="2466"/>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Client</a:t>
              </a:r>
            </a:p>
          </p:txBody>
        </p:sp>
      </p:grpSp>
      <p:pic>
        <p:nvPicPr>
          <p:cNvPr id="97" name="Picture 68" descr="Kontrollrau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6238" y="908050"/>
            <a:ext cx="1368425"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69"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5521027"/>
            <a:ext cx="142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2"/>
          <p:cNvSpPr>
            <a:spLocks noGrp="1" noChangeArrowheads="1"/>
          </p:cNvSpPr>
          <p:nvPr>
            <p:ph type="title"/>
          </p:nvPr>
        </p:nvSpPr>
        <p:spPr>
          <a:xfrm>
            <a:off x="2028750" y="260648"/>
            <a:ext cx="5639594" cy="533400"/>
          </a:xfrm>
        </p:spPr>
        <p:txBody>
          <a:bodyPr/>
          <a:lstStyle/>
          <a:p>
            <a:pPr eaLnBrk="1" hangingPunct="1"/>
            <a:r>
              <a:rPr lang="en-US" altLang="de-DE" dirty="0" smtClean="0"/>
              <a:t>Reminder: Control System Layer Model</a:t>
            </a:r>
          </a:p>
        </p:txBody>
      </p:sp>
      <p:grpSp>
        <p:nvGrpSpPr>
          <p:cNvPr id="35858" name="Group 60"/>
          <p:cNvGrpSpPr>
            <a:grpSpLocks/>
          </p:cNvGrpSpPr>
          <p:nvPr/>
        </p:nvGrpSpPr>
        <p:grpSpPr bwMode="auto">
          <a:xfrm>
            <a:off x="5795963" y="5445125"/>
            <a:ext cx="3170237" cy="1079500"/>
            <a:chOff x="3651" y="3430"/>
            <a:chExt cx="1997" cy="680"/>
          </a:xfrm>
        </p:grpSpPr>
        <p:sp>
          <p:nvSpPr>
            <p:cNvPr id="35880" name="AutoShape 53"/>
            <p:cNvSpPr>
              <a:spLocks noChangeArrowheads="1"/>
            </p:cNvSpPr>
            <p:nvPr/>
          </p:nvSpPr>
          <p:spPr bwMode="auto">
            <a:xfrm>
              <a:off x="3696" y="3430"/>
              <a:ext cx="1952" cy="680"/>
            </a:xfrm>
            <a:prstGeom prst="wedgeRoundRectCallout">
              <a:avLst>
                <a:gd name="adj1" fmla="val -92009"/>
                <a:gd name="adj2" fmla="val -146028"/>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Fiedlbus Systems </a:t>
              </a:r>
            </a:p>
          </p:txBody>
        </p:sp>
        <p:sp>
          <p:nvSpPr>
            <p:cNvPr id="35881" name="Text Box 54"/>
            <p:cNvSpPr txBox="1">
              <a:spLocks noChangeArrowheads="1"/>
            </p:cNvSpPr>
            <p:nvPr/>
          </p:nvSpPr>
          <p:spPr bwMode="auto">
            <a:xfrm>
              <a:off x="3651" y="3748"/>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CAN bus</a:t>
              </a:r>
            </a:p>
          </p:txBody>
        </p:sp>
        <p:sp>
          <p:nvSpPr>
            <p:cNvPr id="35882" name="Text Box 55"/>
            <p:cNvSpPr txBox="1">
              <a:spLocks noChangeArrowheads="1"/>
            </p:cNvSpPr>
            <p:nvPr/>
          </p:nvSpPr>
          <p:spPr bwMode="auto">
            <a:xfrm>
              <a:off x="4649" y="3748"/>
              <a:ext cx="885" cy="321"/>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Serial</a:t>
              </a:r>
            </a:p>
            <a:p>
              <a:pPr algn="ctr" eaLnBrk="1" hangingPunct="1">
                <a:lnSpc>
                  <a:spcPct val="75000"/>
                </a:lnSpc>
                <a:spcBef>
                  <a:spcPct val="20000"/>
                </a:spcBef>
              </a:pPr>
              <a:r>
                <a:rPr lang="en-US" altLang="de-DE" sz="1600">
                  <a:solidFill>
                    <a:srgbClr val="000000"/>
                  </a:solidFill>
                  <a:latin typeface="+mn-lt"/>
                  <a:cs typeface="Arial" charset="0"/>
                </a:rPr>
                <a:t>Connection</a:t>
              </a:r>
            </a:p>
          </p:txBody>
        </p:sp>
        <p:sp>
          <p:nvSpPr>
            <p:cNvPr id="35883" name="Text Box 56"/>
            <p:cNvSpPr txBox="1">
              <a:spLocks noChangeArrowheads="1"/>
            </p:cNvSpPr>
            <p:nvPr/>
          </p:nvSpPr>
          <p:spPr bwMode="auto">
            <a:xfrm>
              <a:off x="3878" y="3929"/>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Simple Cable</a:t>
              </a:r>
            </a:p>
          </p:txBody>
        </p:sp>
      </p:grpSp>
      <p:sp>
        <p:nvSpPr>
          <p:cNvPr id="35859" name="AutoShape 44"/>
          <p:cNvSpPr>
            <a:spLocks noChangeArrowheads="1"/>
          </p:cNvSpPr>
          <p:nvPr/>
        </p:nvSpPr>
        <p:spPr bwMode="auto">
          <a:xfrm>
            <a:off x="5940425" y="2708275"/>
            <a:ext cx="2987675" cy="792163"/>
          </a:xfrm>
          <a:prstGeom prst="wedgeRoundRectCallout">
            <a:avLst>
              <a:gd name="adj1" fmla="val -90329"/>
              <a:gd name="adj2" fmla="val -65231"/>
              <a:gd name="adj3" fmla="val 16667"/>
            </a:avLst>
          </a:prstGeom>
          <a:solidFill>
            <a:srgbClr val="E5E5E5"/>
          </a:solidFill>
          <a:ln w="9525">
            <a:solidFill>
              <a:schemeClr val="tx1"/>
            </a:solidFill>
            <a:miter lim="800000"/>
            <a:headEnd/>
            <a:tailEnd/>
          </a:ln>
          <a:effec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Glue</a:t>
            </a:r>
          </a:p>
          <a:p>
            <a:pPr algn="ctr" eaLnBrk="1" hangingPunct="1">
              <a:lnSpc>
                <a:spcPct val="100000"/>
              </a:lnSpc>
              <a:spcBef>
                <a:spcPct val="20000"/>
              </a:spcBef>
            </a:pPr>
            <a:r>
              <a:rPr lang="en-US" altLang="de-DE" sz="2000">
                <a:solidFill>
                  <a:srgbClr val="000000"/>
                </a:solidFill>
                <a:latin typeface="+mn-lt"/>
                <a:cs typeface="Arial" charset="0"/>
              </a:rPr>
              <a:t>Protocol/Network</a:t>
            </a:r>
          </a:p>
        </p:txBody>
      </p:sp>
      <p:grpSp>
        <p:nvGrpSpPr>
          <p:cNvPr id="35860" name="Group 58"/>
          <p:cNvGrpSpPr>
            <a:grpSpLocks/>
          </p:cNvGrpSpPr>
          <p:nvPr/>
        </p:nvGrpSpPr>
        <p:grpSpPr bwMode="auto">
          <a:xfrm>
            <a:off x="5940425" y="836613"/>
            <a:ext cx="2952750" cy="1804987"/>
            <a:chOff x="3742" y="527"/>
            <a:chExt cx="1860" cy="1137"/>
          </a:xfrm>
        </p:grpSpPr>
        <p:sp>
          <p:nvSpPr>
            <p:cNvPr id="35873" name="AutoShape 36"/>
            <p:cNvSpPr>
              <a:spLocks noChangeArrowheads="1"/>
            </p:cNvSpPr>
            <p:nvPr/>
          </p:nvSpPr>
          <p:spPr bwMode="auto">
            <a:xfrm>
              <a:off x="3742" y="527"/>
              <a:ext cx="1860" cy="1116"/>
            </a:xfrm>
            <a:prstGeom prst="wedgeRoundRectCallout">
              <a:avLst>
                <a:gd name="adj1" fmla="val -101773"/>
                <a:gd name="adj2" fmla="val -34500"/>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Client Software</a:t>
              </a:r>
            </a:p>
          </p:txBody>
        </p:sp>
        <p:sp>
          <p:nvSpPr>
            <p:cNvPr id="35874" name="Text Box 37"/>
            <p:cNvSpPr txBox="1">
              <a:spLocks noChangeArrowheads="1"/>
            </p:cNvSpPr>
            <p:nvPr/>
          </p:nvSpPr>
          <p:spPr bwMode="auto">
            <a:xfrm>
              <a:off x="3942" y="84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Data Acquisition</a:t>
              </a:r>
            </a:p>
          </p:txBody>
        </p:sp>
        <p:sp>
          <p:nvSpPr>
            <p:cNvPr id="35875" name="Text Box 40"/>
            <p:cNvSpPr txBox="1">
              <a:spLocks noChangeArrowheads="1"/>
            </p:cNvSpPr>
            <p:nvPr/>
          </p:nvSpPr>
          <p:spPr bwMode="auto">
            <a:xfrm>
              <a:off x="4622" y="1116"/>
              <a:ext cx="8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Java Programs</a:t>
              </a:r>
            </a:p>
          </p:txBody>
        </p:sp>
        <p:sp>
          <p:nvSpPr>
            <p:cNvPr id="35876" name="Text Box 41"/>
            <p:cNvSpPr txBox="1">
              <a:spLocks noChangeArrowheads="1"/>
            </p:cNvSpPr>
            <p:nvPr/>
          </p:nvSpPr>
          <p:spPr bwMode="auto">
            <a:xfrm>
              <a:off x="4078" y="1343"/>
              <a:ext cx="7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Perl Scripts</a:t>
              </a:r>
            </a:p>
          </p:txBody>
        </p:sp>
        <p:sp>
          <p:nvSpPr>
            <p:cNvPr id="35877" name="Text Box 42"/>
            <p:cNvSpPr txBox="1">
              <a:spLocks noChangeArrowheads="1"/>
            </p:cNvSpPr>
            <p:nvPr/>
          </p:nvSpPr>
          <p:spPr bwMode="auto">
            <a:xfrm>
              <a:off x="4911" y="890"/>
              <a:ext cx="60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Archiving</a:t>
              </a:r>
            </a:p>
          </p:txBody>
        </p:sp>
        <p:sp>
          <p:nvSpPr>
            <p:cNvPr id="35878" name="Text Box 43"/>
            <p:cNvSpPr txBox="1">
              <a:spLocks noChangeArrowheads="1"/>
            </p:cNvSpPr>
            <p:nvPr/>
          </p:nvSpPr>
          <p:spPr bwMode="auto">
            <a:xfrm>
              <a:off x="4757" y="1298"/>
              <a:ext cx="84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Many, many others …</a:t>
              </a:r>
            </a:p>
          </p:txBody>
        </p:sp>
        <p:sp>
          <p:nvSpPr>
            <p:cNvPr id="35879" name="Text Box 57"/>
            <p:cNvSpPr txBox="1">
              <a:spLocks noChangeArrowheads="1"/>
            </p:cNvSpPr>
            <p:nvPr/>
          </p:nvSpPr>
          <p:spPr bwMode="auto">
            <a:xfrm>
              <a:off x="3806" y="1071"/>
              <a:ext cx="89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65000"/>
                </a:lnSpc>
                <a:spcBef>
                  <a:spcPct val="20000"/>
                </a:spcBef>
              </a:pPr>
              <a:r>
                <a:rPr lang="en-US" altLang="de-DE" sz="1600">
                  <a:solidFill>
                    <a:srgbClr val="000000"/>
                  </a:solidFill>
                  <a:latin typeface="+mn-lt"/>
                  <a:cs typeface="Arial" charset="0"/>
                </a:rPr>
                <a:t>Graphical User</a:t>
              </a:r>
            </a:p>
            <a:p>
              <a:pPr algn="ctr" eaLnBrk="1" hangingPunct="1">
                <a:lnSpc>
                  <a:spcPct val="65000"/>
                </a:lnSpc>
                <a:spcBef>
                  <a:spcPct val="20000"/>
                </a:spcBef>
              </a:pPr>
              <a:r>
                <a:rPr lang="en-US" altLang="de-DE" sz="1600">
                  <a:solidFill>
                    <a:srgbClr val="000000"/>
                  </a:solidFill>
                  <a:latin typeface="+mn-lt"/>
                  <a:cs typeface="Arial" charset="0"/>
                </a:rPr>
                <a:t>Interfaces</a:t>
              </a:r>
            </a:p>
          </p:txBody>
        </p:sp>
      </p:grpSp>
      <p:grpSp>
        <p:nvGrpSpPr>
          <p:cNvPr id="35864" name="Group 59"/>
          <p:cNvGrpSpPr>
            <a:grpSpLocks/>
          </p:cNvGrpSpPr>
          <p:nvPr/>
        </p:nvGrpSpPr>
        <p:grpSpPr bwMode="auto">
          <a:xfrm>
            <a:off x="5867400" y="3644900"/>
            <a:ext cx="3098800" cy="1368425"/>
            <a:chOff x="3696" y="2296"/>
            <a:chExt cx="1952" cy="862"/>
          </a:xfrm>
        </p:grpSpPr>
        <p:sp>
          <p:nvSpPr>
            <p:cNvPr id="35867" name="AutoShape 46"/>
            <p:cNvSpPr>
              <a:spLocks noChangeArrowheads="1"/>
            </p:cNvSpPr>
            <p:nvPr/>
          </p:nvSpPr>
          <p:spPr bwMode="auto">
            <a:xfrm>
              <a:off x="3696" y="2296"/>
              <a:ext cx="1952" cy="862"/>
            </a:xfrm>
            <a:prstGeom prst="wedgeRoundRectCallout">
              <a:avLst>
                <a:gd name="adj1" fmla="val -103227"/>
                <a:gd name="adj2" fmla="val -46287"/>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Server Software </a:t>
              </a:r>
            </a:p>
          </p:txBody>
        </p:sp>
        <p:sp>
          <p:nvSpPr>
            <p:cNvPr id="35868" name="Text Box 48"/>
            <p:cNvSpPr txBox="1">
              <a:spLocks noChangeArrowheads="1"/>
            </p:cNvSpPr>
            <p:nvPr/>
          </p:nvSpPr>
          <p:spPr bwMode="auto">
            <a:xfrm>
              <a:off x="4785" y="2704"/>
              <a:ext cx="821" cy="366"/>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 Custom Programs</a:t>
              </a:r>
            </a:p>
          </p:txBody>
        </p:sp>
        <p:sp>
          <p:nvSpPr>
            <p:cNvPr id="35869" name="Text Box 49"/>
            <p:cNvSpPr txBox="1">
              <a:spLocks noChangeArrowheads="1"/>
            </p:cNvSpPr>
            <p:nvPr/>
          </p:nvSpPr>
          <p:spPr bwMode="auto">
            <a:xfrm>
              <a:off x="3787" y="2704"/>
              <a:ext cx="885" cy="29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Realtime control</a:t>
              </a:r>
            </a:p>
          </p:txBody>
        </p:sp>
      </p:grpSp>
    </p:spTree>
    <p:extLst>
      <p:ext uri="{BB962C8B-B14F-4D97-AF65-F5344CB8AC3E}">
        <p14:creationId xmlns:p14="http://schemas.microsoft.com/office/powerpoint/2010/main" val="3734674819"/>
      </p:ext>
    </p:extLst>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Title 1"/>
          <p:cNvSpPr>
            <a:spLocks noGrp="1"/>
          </p:cNvSpPr>
          <p:nvPr>
            <p:ph type="title"/>
          </p:nvPr>
        </p:nvSpPr>
        <p:spPr/>
        <p:txBody>
          <a:bodyPr/>
          <a:lstStyle/>
          <a:p>
            <a:r>
              <a:rPr lang="de-CH" altLang="de-DE" smtClean="0"/>
              <a:t>High Level Software: Clients</a:t>
            </a:r>
          </a:p>
        </p:txBody>
      </p:sp>
      <p:pic>
        <p:nvPicPr>
          <p:cNvPr id="36867" name="Picture 10"/>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01242" y="1052513"/>
            <a:ext cx="3503612" cy="2179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6868" name="TextBox 4"/>
          <p:cNvSpPr txBox="1">
            <a:spLocks noChangeArrowheads="1"/>
          </p:cNvSpPr>
          <p:nvPr/>
        </p:nvSpPr>
        <p:spPr bwMode="auto">
          <a:xfrm>
            <a:off x="5262054" y="1100138"/>
            <a:ext cx="3054362" cy="17173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latin typeface="+mn-lt"/>
              </a:rPr>
              <a:t>Usually clients run in a </a:t>
            </a:r>
          </a:p>
          <a:p>
            <a:r>
              <a:rPr lang="de-CH" altLang="de-DE">
                <a:solidFill>
                  <a:schemeClr val="accent2"/>
                </a:solidFill>
                <a:latin typeface="+mn-lt"/>
              </a:rPr>
              <a:t>control room</a:t>
            </a:r>
          </a:p>
          <a:p>
            <a:r>
              <a:rPr lang="de-CH" altLang="de-DE">
                <a:latin typeface="+mn-lt"/>
              </a:rPr>
              <a:t>and are used by</a:t>
            </a:r>
            <a:br>
              <a:rPr lang="de-CH" altLang="de-DE">
                <a:latin typeface="+mn-lt"/>
              </a:rPr>
            </a:br>
            <a:r>
              <a:rPr lang="de-CH" altLang="de-DE">
                <a:solidFill>
                  <a:schemeClr val="accent2"/>
                </a:solidFill>
                <a:latin typeface="+mn-lt"/>
              </a:rPr>
              <a:t>operators</a:t>
            </a:r>
          </a:p>
        </p:txBody>
      </p:sp>
      <p:sp>
        <p:nvSpPr>
          <p:cNvPr id="36869" name="TextBox 5"/>
          <p:cNvSpPr txBox="1">
            <a:spLocks noChangeArrowheads="1"/>
          </p:cNvSpPr>
          <p:nvPr/>
        </p:nvSpPr>
        <p:spPr bwMode="auto">
          <a:xfrm>
            <a:off x="1798129" y="3560763"/>
            <a:ext cx="6374950"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latin typeface="+mn-lt"/>
              </a:rPr>
              <a:t>Where is the logic? Where are the computations?</a:t>
            </a:r>
          </a:p>
        </p:txBody>
      </p:sp>
      <p:sp>
        <p:nvSpPr>
          <p:cNvPr id="36870" name="TextBox 6"/>
          <p:cNvSpPr txBox="1">
            <a:spLocks noChangeArrowheads="1"/>
          </p:cNvSpPr>
          <p:nvPr/>
        </p:nvSpPr>
        <p:spPr bwMode="auto">
          <a:xfrm>
            <a:off x="2220404" y="4221163"/>
            <a:ext cx="1518685"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latin typeface="+mn-lt"/>
              </a:rPr>
              <a:t>Thin Client</a:t>
            </a:r>
          </a:p>
        </p:txBody>
      </p:sp>
      <p:sp>
        <p:nvSpPr>
          <p:cNvPr id="36871" name="TextBox 7"/>
          <p:cNvSpPr txBox="1">
            <a:spLocks noChangeArrowheads="1"/>
          </p:cNvSpPr>
          <p:nvPr/>
        </p:nvSpPr>
        <p:spPr bwMode="auto">
          <a:xfrm>
            <a:off x="6187567" y="4221163"/>
            <a:ext cx="1353640"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latin typeface="+mn-lt"/>
              </a:rPr>
              <a:t>Fat Client</a:t>
            </a:r>
          </a:p>
        </p:txBody>
      </p:sp>
      <p:sp>
        <p:nvSpPr>
          <p:cNvPr id="36872" name="Rectangle 8"/>
          <p:cNvSpPr>
            <a:spLocks noChangeArrowheads="1"/>
          </p:cNvSpPr>
          <p:nvPr/>
        </p:nvSpPr>
        <p:spPr bwMode="auto">
          <a:xfrm>
            <a:off x="2220404" y="4811713"/>
            <a:ext cx="1657350" cy="144462"/>
          </a:xfrm>
          <a:prstGeom prst="rect">
            <a:avLst/>
          </a:prstGeom>
          <a:solidFill>
            <a:srgbClr val="FFF5D6"/>
          </a:solidFill>
          <a:ln w="9525">
            <a:solidFill>
              <a:srgbClr val="EB5B00"/>
            </a:solidFill>
            <a:miter lim="800000"/>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36874" name="Rectangle 10"/>
          <p:cNvSpPr>
            <a:spLocks noChangeArrowheads="1"/>
          </p:cNvSpPr>
          <p:nvPr/>
        </p:nvSpPr>
        <p:spPr bwMode="auto">
          <a:xfrm>
            <a:off x="2220404" y="5532438"/>
            <a:ext cx="1657350" cy="431800"/>
          </a:xfrm>
          <a:prstGeom prst="rect">
            <a:avLst/>
          </a:prstGeom>
          <a:solidFill>
            <a:srgbClr val="D4E2CE"/>
          </a:solidFill>
          <a:ln w="9525">
            <a:solidFill>
              <a:srgbClr val="197418"/>
            </a:solidFill>
            <a:miter lim="800000"/>
            <a:headEnd/>
            <a:tailEnd/>
          </a:ln>
        </p:spPr>
        <p:txBody>
          <a:bodyPr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de-CH" altLang="de-DE" sz="2000">
                <a:latin typeface="+mn-lt"/>
              </a:rPr>
              <a:t>Server</a:t>
            </a:r>
          </a:p>
        </p:txBody>
      </p:sp>
      <p:cxnSp>
        <p:nvCxnSpPr>
          <p:cNvPr id="36875" name="Straight Connector 11"/>
          <p:cNvCxnSpPr>
            <a:cxnSpLocks noChangeShapeType="1"/>
            <a:stCxn id="36872" idx="2"/>
          </p:cNvCxnSpPr>
          <p:nvPr/>
        </p:nvCxnSpPr>
        <p:spPr bwMode="auto">
          <a:xfrm>
            <a:off x="3053842" y="4956175"/>
            <a:ext cx="914400" cy="91440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9525" algn="ctr">
                <a:solidFill>
                  <a:srgbClr val="000000"/>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6876" name="Straight Connector 13"/>
          <p:cNvCxnSpPr>
            <a:cxnSpLocks noChangeShapeType="1"/>
            <a:stCxn id="36872" idx="2"/>
            <a:endCxn id="36874" idx="0"/>
          </p:cNvCxnSpPr>
          <p:nvPr/>
        </p:nvCxnSpPr>
        <p:spPr bwMode="auto">
          <a:xfrm>
            <a:off x="3049079" y="4956175"/>
            <a:ext cx="0" cy="576263"/>
          </a:xfrm>
          <a:prstGeom prst="line">
            <a:avLst/>
          </a:prstGeom>
          <a:noFill/>
          <a:ln w="3810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cxnSp>
        <p:nvCxnSpPr>
          <p:cNvPr id="36877" name="Straight Connector 16"/>
          <p:cNvCxnSpPr>
            <a:cxnSpLocks noChangeShapeType="1"/>
            <a:endCxn id="36880" idx="0"/>
          </p:cNvCxnSpPr>
          <p:nvPr/>
        </p:nvCxnSpPr>
        <p:spPr bwMode="auto">
          <a:xfrm flipH="1">
            <a:off x="7016242" y="5316538"/>
            <a:ext cx="3175" cy="215900"/>
          </a:xfrm>
          <a:prstGeom prst="line">
            <a:avLst/>
          </a:prstGeom>
          <a:noFill/>
          <a:ln w="38100" algn="ctr">
            <a:solidFill>
              <a:srgbClr val="00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36878" name="TextBox 17"/>
          <p:cNvSpPr txBox="1">
            <a:spLocks noChangeArrowheads="1"/>
          </p:cNvSpPr>
          <p:nvPr/>
        </p:nvSpPr>
        <p:spPr bwMode="auto">
          <a:xfrm>
            <a:off x="1907704" y="5949280"/>
            <a:ext cx="2240422"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sz="1800" dirty="0" err="1">
                <a:latin typeface="+mn-lt"/>
              </a:rPr>
              <a:t>Only</a:t>
            </a:r>
            <a:r>
              <a:rPr lang="de-CH" altLang="de-DE" sz="1800" dirty="0">
                <a:latin typeface="+mn-lt"/>
              </a:rPr>
              <a:t> </a:t>
            </a:r>
            <a:r>
              <a:rPr lang="de-CH" altLang="de-DE" sz="1800" dirty="0" err="1">
                <a:latin typeface="+mn-lt"/>
              </a:rPr>
              <a:t>display</a:t>
            </a:r>
            <a:r>
              <a:rPr lang="de-CH" altLang="de-DE" sz="1800" dirty="0">
                <a:latin typeface="+mn-lt"/>
              </a:rPr>
              <a:t> </a:t>
            </a:r>
            <a:r>
              <a:rPr lang="de-CH" altLang="de-DE" sz="1800" dirty="0" err="1">
                <a:latin typeface="+mn-lt"/>
              </a:rPr>
              <a:t>of</a:t>
            </a:r>
            <a:r>
              <a:rPr lang="de-CH" altLang="de-DE" sz="1800" dirty="0">
                <a:latin typeface="+mn-lt"/>
              </a:rPr>
              <a:t> </a:t>
            </a:r>
            <a:r>
              <a:rPr lang="de-CH" altLang="de-DE" sz="1800" dirty="0" err="1">
                <a:latin typeface="+mn-lt"/>
              </a:rPr>
              <a:t>results</a:t>
            </a:r>
            <a:endParaRPr lang="de-CH" altLang="de-DE" sz="1800" dirty="0">
              <a:latin typeface="+mn-lt"/>
            </a:endParaRPr>
          </a:p>
        </p:txBody>
      </p:sp>
      <p:sp>
        <p:nvSpPr>
          <p:cNvPr id="36879" name="TextBox 20"/>
          <p:cNvSpPr txBox="1">
            <a:spLocks noChangeArrowheads="1"/>
          </p:cNvSpPr>
          <p:nvPr/>
        </p:nvSpPr>
        <p:spPr bwMode="auto">
          <a:xfrm>
            <a:off x="5954241" y="5949280"/>
            <a:ext cx="2138406" cy="397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sz="1800" dirty="0" err="1">
                <a:latin typeface="+mn-lt"/>
              </a:rPr>
              <a:t>Production</a:t>
            </a:r>
            <a:r>
              <a:rPr lang="de-CH" altLang="de-DE" sz="1800" dirty="0">
                <a:latin typeface="+mn-lt"/>
              </a:rPr>
              <a:t> </a:t>
            </a:r>
            <a:r>
              <a:rPr lang="de-CH" altLang="de-DE" sz="1800" dirty="0" err="1">
                <a:latin typeface="+mn-lt"/>
              </a:rPr>
              <a:t>of</a:t>
            </a:r>
            <a:r>
              <a:rPr lang="de-CH" altLang="de-DE" sz="1800" dirty="0">
                <a:latin typeface="+mn-lt"/>
              </a:rPr>
              <a:t> </a:t>
            </a:r>
            <a:r>
              <a:rPr lang="de-CH" altLang="de-DE" sz="1800" dirty="0" err="1">
                <a:latin typeface="+mn-lt"/>
              </a:rPr>
              <a:t>results</a:t>
            </a:r>
            <a:endParaRPr lang="de-CH" altLang="de-DE" sz="1800" dirty="0">
              <a:latin typeface="+mn-lt"/>
            </a:endParaRPr>
          </a:p>
        </p:txBody>
      </p:sp>
      <p:sp>
        <p:nvSpPr>
          <p:cNvPr id="36880" name="Rectangle 21"/>
          <p:cNvSpPr>
            <a:spLocks noChangeArrowheads="1"/>
          </p:cNvSpPr>
          <p:nvPr/>
        </p:nvSpPr>
        <p:spPr bwMode="auto">
          <a:xfrm>
            <a:off x="6187567" y="5532438"/>
            <a:ext cx="1657350" cy="431800"/>
          </a:xfrm>
          <a:prstGeom prst="rect">
            <a:avLst/>
          </a:prstGeom>
          <a:solidFill>
            <a:srgbClr val="D4E2CE"/>
          </a:solidFill>
          <a:ln w="9525">
            <a:solidFill>
              <a:srgbClr val="197418"/>
            </a:solidFill>
            <a:miter lim="800000"/>
            <a:headEnd/>
            <a:tailEnd/>
          </a:ln>
        </p:spPr>
        <p:txBody>
          <a:bodyPr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de-CH" altLang="de-DE" sz="2000">
                <a:latin typeface="+mn-lt"/>
              </a:rPr>
              <a:t>Server</a:t>
            </a:r>
          </a:p>
        </p:txBody>
      </p:sp>
      <p:sp>
        <p:nvSpPr>
          <p:cNvPr id="17" name="Rectangle 8"/>
          <p:cNvSpPr>
            <a:spLocks noChangeArrowheads="1"/>
          </p:cNvSpPr>
          <p:nvPr/>
        </p:nvSpPr>
        <p:spPr bwMode="auto">
          <a:xfrm>
            <a:off x="6187567" y="4763048"/>
            <a:ext cx="1657350" cy="553489"/>
          </a:xfrm>
          <a:prstGeom prst="rect">
            <a:avLst/>
          </a:prstGeom>
          <a:gradFill>
            <a:gsLst>
              <a:gs pos="0">
                <a:srgbClr val="FDCA00"/>
              </a:gs>
              <a:gs pos="50000">
                <a:srgbClr val="FFF5D6"/>
              </a:gs>
              <a:gs pos="100000">
                <a:srgbClr val="FDCA00"/>
              </a:gs>
            </a:gsLst>
            <a:lin ang="5400000" scaled="0"/>
          </a:gradFill>
          <a:ln w="9525">
            <a:solidFill>
              <a:srgbClr val="EB5B00"/>
            </a:solidFill>
            <a:miter lim="800000"/>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Tree>
    <p:extLst>
      <p:ext uri="{BB962C8B-B14F-4D97-AF65-F5344CB8AC3E}">
        <p14:creationId xmlns:p14="http://schemas.microsoft.com/office/powerpoint/2010/main" val="120727138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r>
              <a:rPr lang="de-CH" altLang="de-DE" smtClean="0"/>
              <a:t>High Level Software: Graphical User Interfaces</a:t>
            </a:r>
          </a:p>
        </p:txBody>
      </p:sp>
      <p:pic>
        <p:nvPicPr>
          <p:cNvPr id="37891" name="Picture 4"/>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96863" y="849313"/>
            <a:ext cx="22923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2" name="Picture 5"/>
          <p:cNvPicPr>
            <a:picLocks noChangeAspect="1"/>
          </p:cNvPicPr>
          <p:nvPr/>
        </p:nvPicPr>
        <p:blipFill>
          <a:blip r:embed="rId4">
            <a:extLst>
              <a:ext uri="{28A0092B-C50C-407E-A947-70E740481C1C}">
                <a14:useLocalDpi xmlns:a14="http://schemas.microsoft.com/office/drawing/2010/main"/>
              </a:ext>
            </a:extLst>
          </a:blip>
          <a:srcRect/>
          <a:stretch>
            <a:fillRect/>
          </a:stretch>
        </p:blipFill>
        <p:spPr bwMode="auto">
          <a:xfrm>
            <a:off x="5378774" y="1477342"/>
            <a:ext cx="3398838" cy="23955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7894"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671763" y="1744663"/>
            <a:ext cx="2655887" cy="1736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37896" name="TextBox 9"/>
          <p:cNvSpPr txBox="1">
            <a:spLocks noChangeArrowheads="1"/>
          </p:cNvSpPr>
          <p:nvPr/>
        </p:nvSpPr>
        <p:spPr bwMode="auto">
          <a:xfrm>
            <a:off x="3065463" y="849313"/>
            <a:ext cx="3272371" cy="47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latin typeface="+mn-lt"/>
              </a:rPr>
              <a:t>GUIs: Usually thin clients</a:t>
            </a:r>
          </a:p>
        </p:txBody>
      </p:sp>
      <p:sp>
        <p:nvSpPr>
          <p:cNvPr id="37897" name="TextBox 10"/>
          <p:cNvSpPr txBox="1">
            <a:spLocks noChangeArrowheads="1"/>
          </p:cNvSpPr>
          <p:nvPr/>
        </p:nvSpPr>
        <p:spPr bwMode="auto">
          <a:xfrm>
            <a:off x="323528" y="3633743"/>
            <a:ext cx="2862963" cy="4782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dirty="0" err="1">
                <a:latin typeface="+mn-lt"/>
              </a:rPr>
              <a:t>Example</a:t>
            </a:r>
            <a:r>
              <a:rPr lang="de-CH" altLang="de-DE" dirty="0">
                <a:latin typeface="+mn-lt"/>
              </a:rPr>
              <a:t> </a:t>
            </a:r>
            <a:r>
              <a:rPr lang="de-CH" altLang="de-DE" dirty="0" err="1">
                <a:latin typeface="+mn-lt"/>
              </a:rPr>
              <a:t>for</a:t>
            </a:r>
            <a:r>
              <a:rPr lang="de-CH" altLang="de-DE" dirty="0">
                <a:latin typeface="+mn-lt"/>
              </a:rPr>
              <a:t> an Editor</a:t>
            </a:r>
          </a:p>
        </p:txBody>
      </p:sp>
      <p:cxnSp>
        <p:nvCxnSpPr>
          <p:cNvPr id="37898" name="Straight Arrow Connector 12"/>
          <p:cNvCxnSpPr>
            <a:cxnSpLocks noChangeShapeType="1"/>
          </p:cNvCxnSpPr>
          <p:nvPr/>
        </p:nvCxnSpPr>
        <p:spPr bwMode="auto">
          <a:xfrm>
            <a:off x="916449" y="4105689"/>
            <a:ext cx="647700" cy="738187"/>
          </a:xfrm>
          <a:prstGeom prst="straightConnector1">
            <a:avLst/>
          </a:prstGeom>
          <a:noFill/>
          <a:ln w="38100" algn="ctr">
            <a:solidFill>
              <a:srgbClr val="000000"/>
            </a:solidFill>
            <a:round/>
            <a:headEnd/>
            <a:tailEnd type="stealth"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pic>
        <p:nvPicPr>
          <p:cNvPr id="2" name="Picture 1"/>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07585" y="4221088"/>
            <a:ext cx="2204832" cy="1800200"/>
          </a:xfrm>
          <a:prstGeom prst="rect">
            <a:avLst/>
          </a:prstGeom>
        </p:spPr>
      </p:pic>
      <p:sp>
        <p:nvSpPr>
          <p:cNvPr id="3" name="TextBox 2"/>
          <p:cNvSpPr txBox="1"/>
          <p:nvPr/>
        </p:nvSpPr>
        <p:spPr>
          <a:xfrm>
            <a:off x="4516685" y="4615445"/>
            <a:ext cx="4375795" cy="1404156"/>
          </a:xfrm>
          <a:prstGeom prst="rect">
            <a:avLst/>
          </a:prstGeom>
          <a:noFill/>
        </p:spPr>
        <p:txBody>
          <a:bodyPr wrap="none" lIns="0" tIns="0" rIns="0" bIns="0" rtlCol="0">
            <a:noAutofit/>
          </a:bodyPr>
          <a:lstStyle/>
          <a:p>
            <a:pPr>
              <a:lnSpc>
                <a:spcPct val="110000"/>
              </a:lnSpc>
              <a:spcBef>
                <a:spcPts val="0"/>
              </a:spcBef>
            </a:pPr>
            <a:r>
              <a:rPr lang="de-CH" kern="1000" spc="30" dirty="0" smtClean="0">
                <a:latin typeface="+mn-lt"/>
                <a:cs typeface="Franklin Gothic Book"/>
              </a:rPr>
              <a:t>PSI </a:t>
            </a:r>
            <a:r>
              <a:rPr lang="de-CH" kern="1000" spc="30" dirty="0" err="1" smtClean="0">
                <a:latin typeface="+mn-lt"/>
                <a:cs typeface="Franklin Gothic Book"/>
              </a:rPr>
              <a:t>is</a:t>
            </a:r>
            <a:r>
              <a:rPr lang="de-CH" kern="1000" spc="30" dirty="0" smtClean="0">
                <a:latin typeface="+mn-lt"/>
                <a:cs typeface="Franklin Gothic Book"/>
              </a:rPr>
              <a:t> </a:t>
            </a:r>
            <a:r>
              <a:rPr lang="de-CH" kern="1000" spc="30" dirty="0" err="1" smtClean="0">
                <a:latin typeface="+mn-lt"/>
                <a:cs typeface="Franklin Gothic Book"/>
              </a:rPr>
              <a:t>using</a:t>
            </a:r>
            <a:r>
              <a:rPr lang="de-CH" kern="1000" spc="30" dirty="0" smtClean="0">
                <a:latin typeface="+mn-lt"/>
                <a:cs typeface="Franklin Gothic Book"/>
              </a:rPr>
              <a:t> a GUI </a:t>
            </a:r>
            <a:r>
              <a:rPr lang="de-CH" kern="1000" spc="30" dirty="0" err="1" smtClean="0">
                <a:latin typeface="+mn-lt"/>
                <a:cs typeface="Franklin Gothic Book"/>
              </a:rPr>
              <a:t>builder</a:t>
            </a:r>
            <a:r>
              <a:rPr lang="de-CH" kern="1000" spc="30" dirty="0" smtClean="0">
                <a:latin typeface="+mn-lt"/>
                <a:cs typeface="Franklin Gothic Book"/>
              </a:rPr>
              <a:t> </a:t>
            </a:r>
            <a:r>
              <a:rPr lang="de-CH" kern="1000" spc="30" dirty="0" err="1" smtClean="0">
                <a:latin typeface="+mn-lt"/>
                <a:cs typeface="Franklin Gothic Book"/>
              </a:rPr>
              <a:t>called</a:t>
            </a:r>
            <a:r>
              <a:rPr lang="de-CH" kern="1000" spc="30" dirty="0" smtClean="0">
                <a:latin typeface="+mn-lt"/>
                <a:cs typeface="Franklin Gothic Book"/>
              </a:rPr>
              <a:t> </a:t>
            </a:r>
            <a:br>
              <a:rPr lang="de-CH" kern="1000" spc="30" dirty="0" smtClean="0">
                <a:latin typeface="+mn-lt"/>
                <a:cs typeface="Franklin Gothic Book"/>
              </a:rPr>
            </a:br>
            <a:r>
              <a:rPr lang="de-CH" kern="1000" spc="30" dirty="0" err="1" smtClean="0">
                <a:latin typeface="+mn-lt"/>
                <a:cs typeface="Franklin Gothic Book"/>
              </a:rPr>
              <a:t>caQtDM</a:t>
            </a:r>
            <a:r>
              <a:rPr lang="de-CH" kern="1000" spc="30" dirty="0" smtClean="0">
                <a:latin typeface="+mn-lt"/>
                <a:cs typeface="Franklin Gothic Book"/>
              </a:rPr>
              <a:t> (EPICS </a:t>
            </a:r>
            <a:r>
              <a:rPr lang="de-CH" kern="1000" spc="30" dirty="0" err="1" smtClean="0">
                <a:latin typeface="+mn-lt"/>
                <a:cs typeface="Franklin Gothic Book"/>
              </a:rPr>
              <a:t>based</a:t>
            </a:r>
            <a:r>
              <a:rPr lang="de-CH" kern="1000" spc="30" dirty="0" smtClean="0">
                <a:latin typeface="+mn-lt"/>
                <a:cs typeface="Franklin Gothic Book"/>
              </a:rPr>
              <a:t>):</a:t>
            </a:r>
          </a:p>
          <a:p>
            <a:pPr>
              <a:spcBef>
                <a:spcPts val="0"/>
              </a:spcBef>
            </a:pPr>
            <a:r>
              <a:rPr lang="de-CH" kern="1000" spc="30" dirty="0" smtClean="0">
                <a:latin typeface="+mn-lt"/>
                <a:cs typeface="Franklin Gothic Book"/>
              </a:rPr>
              <a:t> </a:t>
            </a:r>
            <a:r>
              <a:rPr lang="de-CH" sz="1800" kern="1000" spc="30" dirty="0" smtClean="0">
                <a:latin typeface="+mn-lt"/>
                <a:cs typeface="Franklin Gothic Book"/>
              </a:rPr>
              <a:t>http://epics.web.psi.ch/software/caqtdm/</a:t>
            </a:r>
          </a:p>
        </p:txBody>
      </p:sp>
      <p:pic>
        <p:nvPicPr>
          <p:cNvPr id="13" name="Picture 7"/>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584516" y="1327585"/>
            <a:ext cx="2655887" cy="1736725"/>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pic>
        <p:nvPicPr>
          <p:cNvPr id="4" name="Picture 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572772" y="5805264"/>
            <a:ext cx="2263619" cy="814336"/>
          </a:xfrm>
          <a:prstGeom prst="rect">
            <a:avLst/>
          </a:prstGeom>
        </p:spPr>
      </p:pic>
    </p:spTree>
    <p:extLst>
      <p:ext uri="{BB962C8B-B14F-4D97-AF65-F5344CB8AC3E}">
        <p14:creationId xmlns:p14="http://schemas.microsoft.com/office/powerpoint/2010/main" val="33574779"/>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Title 1"/>
          <p:cNvSpPr>
            <a:spLocks noGrp="1"/>
          </p:cNvSpPr>
          <p:nvPr>
            <p:ph type="title"/>
          </p:nvPr>
        </p:nvSpPr>
        <p:spPr/>
        <p:txBody>
          <a:bodyPr/>
          <a:lstStyle/>
          <a:p>
            <a:r>
              <a:rPr lang="de-CH" altLang="de-DE" smtClean="0"/>
              <a:t>High Level Software: Science Applications</a:t>
            </a:r>
          </a:p>
        </p:txBody>
      </p:sp>
      <p:sp>
        <p:nvSpPr>
          <p:cNvPr id="38915" name="TextBox 3"/>
          <p:cNvSpPr txBox="1">
            <a:spLocks noChangeArrowheads="1"/>
          </p:cNvSpPr>
          <p:nvPr/>
        </p:nvSpPr>
        <p:spPr bwMode="auto">
          <a:xfrm>
            <a:off x="925793" y="846183"/>
            <a:ext cx="6742551" cy="52629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spcBef>
                <a:spcPts val="0"/>
              </a:spcBef>
            </a:pPr>
            <a:r>
              <a:rPr lang="en-US" altLang="de-DE" dirty="0" smtClean="0">
                <a:latin typeface="+mn-lt"/>
              </a:rPr>
              <a:t>Examples for accelerator science applications:</a:t>
            </a:r>
          </a:p>
          <a:p>
            <a:pPr indent="180975">
              <a:spcBef>
                <a:spcPts val="0"/>
              </a:spcBef>
              <a:buFont typeface="Arial" charset="0"/>
              <a:buChar char="•"/>
            </a:pPr>
            <a:r>
              <a:rPr lang="en-US" altLang="de-DE" dirty="0" smtClean="0">
                <a:latin typeface="+mn-lt"/>
              </a:rPr>
              <a:t>Tune measurement and correction</a:t>
            </a:r>
          </a:p>
          <a:p>
            <a:pPr indent="180975">
              <a:spcBef>
                <a:spcPts val="0"/>
              </a:spcBef>
              <a:buFont typeface="Arial" charset="0"/>
              <a:buChar char="•"/>
            </a:pPr>
            <a:r>
              <a:rPr lang="en-US" altLang="de-DE" dirty="0" smtClean="0">
                <a:latin typeface="+mn-lt"/>
              </a:rPr>
              <a:t>Orbit correction</a:t>
            </a:r>
          </a:p>
          <a:p>
            <a:pPr indent="180975">
              <a:spcBef>
                <a:spcPts val="0"/>
              </a:spcBef>
              <a:buFont typeface="Arial" charset="0"/>
              <a:buChar char="•"/>
            </a:pPr>
            <a:r>
              <a:rPr lang="en-US" altLang="de-DE" dirty="0" smtClean="0">
                <a:latin typeface="+mn-lt"/>
              </a:rPr>
              <a:t>Beam based magnet alignment</a:t>
            </a:r>
          </a:p>
          <a:p>
            <a:pPr indent="180975">
              <a:spcBef>
                <a:spcPts val="0"/>
              </a:spcBef>
              <a:buFont typeface="Arial" charset="0"/>
              <a:buChar char="•"/>
            </a:pPr>
            <a:r>
              <a:rPr lang="en-US" altLang="de-DE" dirty="0" smtClean="0">
                <a:latin typeface="+mn-lt"/>
              </a:rPr>
              <a:t>Parameter scans </a:t>
            </a:r>
            <a:br>
              <a:rPr lang="en-US" altLang="de-DE" dirty="0" smtClean="0">
                <a:latin typeface="+mn-lt"/>
              </a:rPr>
            </a:br>
            <a:r>
              <a:rPr lang="en-US" altLang="de-DE" dirty="0" smtClean="0">
                <a:latin typeface="+mn-lt"/>
              </a:rPr>
              <a:t>  (to find optimal working points)</a:t>
            </a:r>
          </a:p>
          <a:p>
            <a:pPr indent="180975">
              <a:spcBef>
                <a:spcPts val="0"/>
              </a:spcBef>
              <a:buFont typeface="Arial" charset="0"/>
              <a:buChar char="•"/>
            </a:pPr>
            <a:r>
              <a:rPr lang="en-US" altLang="de-DE" dirty="0" smtClean="0">
                <a:latin typeface="+mn-lt"/>
              </a:rPr>
              <a:t>Filling pattern measurements </a:t>
            </a:r>
            <a:br>
              <a:rPr lang="en-US" altLang="de-DE" dirty="0" smtClean="0">
                <a:latin typeface="+mn-lt"/>
              </a:rPr>
            </a:br>
            <a:r>
              <a:rPr lang="en-US" altLang="de-DE" dirty="0" smtClean="0">
                <a:latin typeface="+mn-lt"/>
              </a:rPr>
              <a:t>  and correction</a:t>
            </a:r>
          </a:p>
          <a:p>
            <a:pPr indent="180975">
              <a:spcBef>
                <a:spcPts val="0"/>
              </a:spcBef>
              <a:buFont typeface="Arial" charset="0"/>
              <a:buChar char="•"/>
            </a:pPr>
            <a:r>
              <a:rPr lang="en-US" altLang="de-DE" dirty="0" smtClean="0">
                <a:latin typeface="+mn-lt"/>
              </a:rPr>
              <a:t>Correlation Plots</a:t>
            </a:r>
          </a:p>
          <a:p>
            <a:pPr>
              <a:spcBef>
                <a:spcPts val="0"/>
              </a:spcBef>
            </a:pPr>
            <a:endParaRPr lang="en-US" altLang="de-DE" dirty="0" smtClean="0">
              <a:latin typeface="+mn-lt"/>
            </a:endParaRPr>
          </a:p>
          <a:p>
            <a:pPr>
              <a:spcBef>
                <a:spcPts val="0"/>
              </a:spcBef>
            </a:pPr>
            <a:endParaRPr lang="en-US" altLang="de-DE" dirty="0" smtClean="0">
              <a:latin typeface="+mn-lt"/>
            </a:endParaRPr>
          </a:p>
          <a:p>
            <a:pPr>
              <a:spcBef>
                <a:spcPts val="0"/>
              </a:spcBef>
            </a:pPr>
            <a:r>
              <a:rPr lang="en-US" altLang="de-DE" dirty="0" smtClean="0">
                <a:latin typeface="+mn-lt"/>
              </a:rPr>
              <a:t>… general data analysis of accelerator data</a:t>
            </a:r>
          </a:p>
          <a:p>
            <a:pPr>
              <a:spcBef>
                <a:spcPts val="0"/>
              </a:spcBef>
            </a:pPr>
            <a:r>
              <a:rPr lang="en-US" altLang="de-DE" dirty="0" smtClean="0">
                <a:latin typeface="+mn-lt"/>
              </a:rPr>
              <a:t>Usually fat clients, </a:t>
            </a:r>
            <a:br>
              <a:rPr lang="en-US" altLang="de-DE" dirty="0" smtClean="0">
                <a:latin typeface="+mn-lt"/>
              </a:rPr>
            </a:br>
            <a:r>
              <a:rPr lang="en-US" altLang="de-DE" dirty="0" smtClean="0">
                <a:latin typeface="+mn-lt"/>
              </a:rPr>
              <a:t>usually written by scientists (not by controls experts)</a:t>
            </a:r>
            <a:endParaRPr lang="en-US" altLang="de-DE" dirty="0">
              <a:latin typeface="+mn-lt"/>
            </a:endParaRPr>
          </a:p>
        </p:txBody>
      </p:sp>
      <p:pic>
        <p:nvPicPr>
          <p:cNvPr id="38916" name="Picture 6"/>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7672388" y="4941888"/>
            <a:ext cx="1181100" cy="13477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7" name="Picture 7"/>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105650" y="836613"/>
            <a:ext cx="1747838" cy="19986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8918" name="Picture 8"/>
          <p:cNvPicPr>
            <a:picLocks noChangeAspect="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862638" y="2924175"/>
            <a:ext cx="2990850" cy="19446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4481627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Line 67"/>
          <p:cNvSpPr>
            <a:spLocks noChangeShapeType="1"/>
          </p:cNvSpPr>
          <p:nvPr/>
        </p:nvSpPr>
        <p:spPr bwMode="auto">
          <a:xfrm flipV="1">
            <a:off x="3995738" y="256540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4" name="AutoShape 3"/>
          <p:cNvSpPr>
            <a:spLocks noChangeArrowheads="1"/>
          </p:cNvSpPr>
          <p:nvPr/>
        </p:nvSpPr>
        <p:spPr bwMode="auto">
          <a:xfrm>
            <a:off x="755650" y="836613"/>
            <a:ext cx="4248150" cy="1228725"/>
          </a:xfrm>
          <a:prstGeom prst="flowChartProcess">
            <a:avLst/>
          </a:prstGeom>
          <a:solidFill>
            <a:srgbClr val="FFF5D6"/>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5" name="Line 4"/>
          <p:cNvSpPr>
            <a:spLocks noChangeShapeType="1"/>
          </p:cNvSpPr>
          <p:nvPr/>
        </p:nvSpPr>
        <p:spPr bwMode="auto">
          <a:xfrm flipV="1">
            <a:off x="1681163" y="24066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6" name="Line 5"/>
          <p:cNvSpPr>
            <a:spLocks noChangeShapeType="1"/>
          </p:cNvSpPr>
          <p:nvPr/>
        </p:nvSpPr>
        <p:spPr bwMode="auto">
          <a:xfrm flipV="1">
            <a:off x="3363913" y="24209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7" name="Rectangle 7"/>
          <p:cNvSpPr>
            <a:spLocks noChangeArrowheads="1"/>
          </p:cNvSpPr>
          <p:nvPr/>
        </p:nvSpPr>
        <p:spPr bwMode="auto">
          <a:xfrm>
            <a:off x="755650" y="2852738"/>
            <a:ext cx="4248150" cy="1214437"/>
          </a:xfrm>
          <a:prstGeom prst="rect">
            <a:avLst/>
          </a:prstGeom>
          <a:noFill/>
          <a:ln w="25400">
            <a:solidFill>
              <a:srgbClr val="7C204E"/>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8" name="AutoShape 8"/>
          <p:cNvSpPr>
            <a:spLocks noChangeArrowheads="1"/>
          </p:cNvSpPr>
          <p:nvPr/>
        </p:nvSpPr>
        <p:spPr bwMode="auto">
          <a:xfrm>
            <a:off x="4270375" y="4081463"/>
            <a:ext cx="280988" cy="715962"/>
          </a:xfrm>
          <a:prstGeom prst="upDownArrow">
            <a:avLst>
              <a:gd name="adj1" fmla="val 50000"/>
              <a:gd name="adj2" fmla="val 50960"/>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79" name="AutoShape 9"/>
          <p:cNvSpPr>
            <a:spLocks noChangeArrowheads="1"/>
          </p:cNvSpPr>
          <p:nvPr/>
        </p:nvSpPr>
        <p:spPr bwMode="auto">
          <a:xfrm>
            <a:off x="1663700" y="4081463"/>
            <a:ext cx="280988" cy="427037"/>
          </a:xfrm>
          <a:prstGeom prst="upDownArrow">
            <a:avLst>
              <a:gd name="adj1" fmla="val 50000"/>
              <a:gd name="adj2" fmla="val 30395"/>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0" name="Text Box 10"/>
          <p:cNvSpPr txBox="1">
            <a:spLocks noChangeArrowheads="1"/>
          </p:cNvSpPr>
          <p:nvPr/>
        </p:nvSpPr>
        <p:spPr bwMode="auto">
          <a:xfrm>
            <a:off x="755650" y="450850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Commercial Instruments</a:t>
            </a:r>
          </a:p>
        </p:txBody>
      </p:sp>
      <p:grpSp>
        <p:nvGrpSpPr>
          <p:cNvPr id="81" name="Group 20"/>
          <p:cNvGrpSpPr>
            <a:grpSpLocks/>
          </p:cNvGrpSpPr>
          <p:nvPr/>
        </p:nvGrpSpPr>
        <p:grpSpPr bwMode="auto">
          <a:xfrm>
            <a:off x="827088" y="2924175"/>
            <a:ext cx="1800225" cy="1054100"/>
            <a:chOff x="657" y="2115"/>
            <a:chExt cx="1161" cy="675"/>
          </a:xfrm>
        </p:grpSpPr>
        <p:sp>
          <p:nvSpPr>
            <p:cNvPr id="82" name="Rectangle 21"/>
            <p:cNvSpPr>
              <a:spLocks noChangeArrowheads="1"/>
            </p:cNvSpPr>
            <p:nvPr/>
          </p:nvSpPr>
          <p:spPr bwMode="auto">
            <a:xfrm>
              <a:off x="657" y="211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3" name="Rectangle 22"/>
            <p:cNvSpPr>
              <a:spLocks noChangeArrowheads="1"/>
            </p:cNvSpPr>
            <p:nvPr/>
          </p:nvSpPr>
          <p:spPr bwMode="auto">
            <a:xfrm>
              <a:off x="837" y="229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4" name="Rectangle 23"/>
            <p:cNvSpPr>
              <a:spLocks noChangeArrowheads="1"/>
            </p:cNvSpPr>
            <p:nvPr/>
          </p:nvSpPr>
          <p:spPr bwMode="auto">
            <a:xfrm>
              <a:off x="1017" y="2466"/>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Server</a:t>
              </a:r>
            </a:p>
          </p:txBody>
        </p:sp>
      </p:grpSp>
      <p:sp>
        <p:nvSpPr>
          <p:cNvPr id="85" name="Line 25"/>
          <p:cNvSpPr>
            <a:spLocks noChangeShapeType="1"/>
          </p:cNvSpPr>
          <p:nvPr/>
        </p:nvSpPr>
        <p:spPr bwMode="auto">
          <a:xfrm flipV="1">
            <a:off x="2339975"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6" name="Line 26"/>
          <p:cNvSpPr>
            <a:spLocks noChangeShapeType="1"/>
          </p:cNvSpPr>
          <p:nvPr/>
        </p:nvSpPr>
        <p:spPr bwMode="auto">
          <a:xfrm flipV="1">
            <a:off x="3563938"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7" name="Text Box 28"/>
          <p:cNvSpPr txBox="1">
            <a:spLocks noChangeArrowheads="1"/>
          </p:cNvSpPr>
          <p:nvPr/>
        </p:nvSpPr>
        <p:spPr bwMode="auto">
          <a:xfrm>
            <a:off x="3492500" y="4797425"/>
            <a:ext cx="1511300" cy="831850"/>
          </a:xfrm>
          <a:prstGeom prst="rect">
            <a:avLst/>
          </a:prstGeom>
          <a:solidFill>
            <a:srgbClr val="FBE1CC"/>
          </a:solidFill>
          <a:ln w="9525">
            <a:solidFill>
              <a:schemeClr val="tx1"/>
            </a:solidFill>
            <a:miter lim="800000"/>
            <a:headEnd/>
            <a:tailEnd/>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Custom hardware</a:t>
            </a:r>
          </a:p>
        </p:txBody>
      </p:sp>
      <p:sp>
        <p:nvSpPr>
          <p:cNvPr id="88" name="AutoShape 29"/>
          <p:cNvSpPr>
            <a:spLocks noChangeArrowheads="1"/>
          </p:cNvSpPr>
          <p:nvPr/>
        </p:nvSpPr>
        <p:spPr bwMode="auto">
          <a:xfrm>
            <a:off x="2965450" y="4081463"/>
            <a:ext cx="282575" cy="1652587"/>
          </a:xfrm>
          <a:prstGeom prst="upDownArrow">
            <a:avLst>
              <a:gd name="adj1" fmla="val 50000"/>
              <a:gd name="adj2" fmla="val 116966"/>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9" name="Text Box 30"/>
          <p:cNvSpPr txBox="1">
            <a:spLocks noChangeArrowheads="1"/>
          </p:cNvSpPr>
          <p:nvPr/>
        </p:nvSpPr>
        <p:spPr bwMode="auto">
          <a:xfrm>
            <a:off x="2771775" y="573405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Technical Equipment</a:t>
            </a:r>
          </a:p>
        </p:txBody>
      </p:sp>
      <p:sp>
        <p:nvSpPr>
          <p:cNvPr id="90" name="Rectangle 52"/>
          <p:cNvSpPr>
            <a:spLocks noChangeArrowheads="1"/>
          </p:cNvSpPr>
          <p:nvPr/>
        </p:nvSpPr>
        <p:spPr bwMode="auto">
          <a:xfrm>
            <a:off x="755650" y="2276475"/>
            <a:ext cx="4248150" cy="360363"/>
          </a:xfrm>
          <a:prstGeom prst="rect">
            <a:avLst/>
          </a:prstGeom>
          <a:solidFill>
            <a:srgbClr val="E7E8D3"/>
          </a:solidFill>
          <a:ln w="12700" algn="ctr">
            <a:solidFill>
              <a:schemeClr val="tx1"/>
            </a:solidFill>
            <a:miter lim="800000"/>
            <a:headEnd/>
            <a:tailEnd/>
          </a:ln>
          <a:effec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2000">
                <a:latin typeface="+mn-lt"/>
              </a:rPr>
              <a:t>Network / Link-Layer</a:t>
            </a:r>
          </a:p>
        </p:txBody>
      </p:sp>
      <p:pic>
        <p:nvPicPr>
          <p:cNvPr id="91" name="Picture 90" descr="Ne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338" y="2924175"/>
            <a:ext cx="7651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1" descr="VME-IO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00" y="3068638"/>
            <a:ext cx="10080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3" name="Group 92"/>
          <p:cNvGrpSpPr>
            <a:grpSpLocks/>
          </p:cNvGrpSpPr>
          <p:nvPr/>
        </p:nvGrpSpPr>
        <p:grpSpPr bwMode="auto">
          <a:xfrm>
            <a:off x="971550" y="908050"/>
            <a:ext cx="1800225" cy="1054100"/>
            <a:chOff x="657" y="2115"/>
            <a:chExt cx="1161" cy="675"/>
          </a:xfrm>
        </p:grpSpPr>
        <p:sp>
          <p:nvSpPr>
            <p:cNvPr id="94" name="Rectangle 93"/>
            <p:cNvSpPr>
              <a:spLocks noChangeArrowheads="1"/>
            </p:cNvSpPr>
            <p:nvPr/>
          </p:nvSpPr>
          <p:spPr bwMode="auto">
            <a:xfrm>
              <a:off x="657" y="211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5" name="Rectangle 94"/>
            <p:cNvSpPr>
              <a:spLocks noChangeArrowheads="1"/>
            </p:cNvSpPr>
            <p:nvPr/>
          </p:nvSpPr>
          <p:spPr bwMode="auto">
            <a:xfrm>
              <a:off x="837" y="229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6" name="Rectangle 95"/>
            <p:cNvSpPr>
              <a:spLocks noChangeArrowheads="1"/>
            </p:cNvSpPr>
            <p:nvPr/>
          </p:nvSpPr>
          <p:spPr bwMode="auto">
            <a:xfrm>
              <a:off x="1017" y="2466"/>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Client</a:t>
              </a:r>
            </a:p>
          </p:txBody>
        </p:sp>
      </p:grpSp>
      <p:pic>
        <p:nvPicPr>
          <p:cNvPr id="97" name="Picture 68" descr="Kontrollrau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6238" y="908050"/>
            <a:ext cx="1368425"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69"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5521027"/>
            <a:ext cx="142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2"/>
          <p:cNvSpPr>
            <a:spLocks noGrp="1" noChangeArrowheads="1"/>
          </p:cNvSpPr>
          <p:nvPr>
            <p:ph type="title"/>
          </p:nvPr>
        </p:nvSpPr>
        <p:spPr>
          <a:xfrm>
            <a:off x="2028750" y="260648"/>
            <a:ext cx="5639594" cy="533400"/>
          </a:xfrm>
        </p:spPr>
        <p:txBody>
          <a:bodyPr/>
          <a:lstStyle/>
          <a:p>
            <a:pPr eaLnBrk="1" hangingPunct="1"/>
            <a:r>
              <a:rPr lang="en-US" altLang="de-DE" dirty="0" smtClean="0"/>
              <a:t>Reminder: Control System Layer Model</a:t>
            </a:r>
          </a:p>
        </p:txBody>
      </p:sp>
      <p:grpSp>
        <p:nvGrpSpPr>
          <p:cNvPr id="35858" name="Group 60"/>
          <p:cNvGrpSpPr>
            <a:grpSpLocks/>
          </p:cNvGrpSpPr>
          <p:nvPr/>
        </p:nvGrpSpPr>
        <p:grpSpPr bwMode="auto">
          <a:xfrm>
            <a:off x="5795963" y="5445125"/>
            <a:ext cx="3170237" cy="1079500"/>
            <a:chOff x="3651" y="3430"/>
            <a:chExt cx="1997" cy="680"/>
          </a:xfrm>
        </p:grpSpPr>
        <p:sp>
          <p:nvSpPr>
            <p:cNvPr id="35880" name="AutoShape 53"/>
            <p:cNvSpPr>
              <a:spLocks noChangeArrowheads="1"/>
            </p:cNvSpPr>
            <p:nvPr/>
          </p:nvSpPr>
          <p:spPr bwMode="auto">
            <a:xfrm>
              <a:off x="3696" y="3430"/>
              <a:ext cx="1952" cy="680"/>
            </a:xfrm>
            <a:prstGeom prst="wedgeRoundRectCallout">
              <a:avLst>
                <a:gd name="adj1" fmla="val -92009"/>
                <a:gd name="adj2" fmla="val -146028"/>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Fiedlbus Systems </a:t>
              </a:r>
            </a:p>
          </p:txBody>
        </p:sp>
        <p:sp>
          <p:nvSpPr>
            <p:cNvPr id="35881" name="Text Box 54"/>
            <p:cNvSpPr txBox="1">
              <a:spLocks noChangeArrowheads="1"/>
            </p:cNvSpPr>
            <p:nvPr/>
          </p:nvSpPr>
          <p:spPr bwMode="auto">
            <a:xfrm>
              <a:off x="3651" y="3748"/>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CAN bus</a:t>
              </a:r>
            </a:p>
          </p:txBody>
        </p:sp>
        <p:sp>
          <p:nvSpPr>
            <p:cNvPr id="35882" name="Text Box 55"/>
            <p:cNvSpPr txBox="1">
              <a:spLocks noChangeArrowheads="1"/>
            </p:cNvSpPr>
            <p:nvPr/>
          </p:nvSpPr>
          <p:spPr bwMode="auto">
            <a:xfrm>
              <a:off x="4649" y="3748"/>
              <a:ext cx="885" cy="321"/>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Serial</a:t>
              </a:r>
            </a:p>
            <a:p>
              <a:pPr algn="ctr" eaLnBrk="1" hangingPunct="1">
                <a:lnSpc>
                  <a:spcPct val="75000"/>
                </a:lnSpc>
                <a:spcBef>
                  <a:spcPct val="20000"/>
                </a:spcBef>
              </a:pPr>
              <a:r>
                <a:rPr lang="en-US" altLang="de-DE" sz="1600">
                  <a:solidFill>
                    <a:srgbClr val="000000"/>
                  </a:solidFill>
                  <a:latin typeface="+mn-lt"/>
                  <a:cs typeface="Arial" charset="0"/>
                </a:rPr>
                <a:t>Connection</a:t>
              </a:r>
            </a:p>
          </p:txBody>
        </p:sp>
        <p:sp>
          <p:nvSpPr>
            <p:cNvPr id="35883" name="Text Box 56"/>
            <p:cNvSpPr txBox="1">
              <a:spLocks noChangeArrowheads="1"/>
            </p:cNvSpPr>
            <p:nvPr/>
          </p:nvSpPr>
          <p:spPr bwMode="auto">
            <a:xfrm>
              <a:off x="3878" y="3929"/>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Simple Cable</a:t>
              </a:r>
            </a:p>
          </p:txBody>
        </p:sp>
      </p:grpSp>
      <p:sp>
        <p:nvSpPr>
          <p:cNvPr id="35859" name="AutoShape 44"/>
          <p:cNvSpPr>
            <a:spLocks noChangeArrowheads="1"/>
          </p:cNvSpPr>
          <p:nvPr/>
        </p:nvSpPr>
        <p:spPr bwMode="auto">
          <a:xfrm>
            <a:off x="5940425" y="2708275"/>
            <a:ext cx="2987675" cy="792163"/>
          </a:xfrm>
          <a:prstGeom prst="wedgeRoundRectCallout">
            <a:avLst>
              <a:gd name="adj1" fmla="val -90329"/>
              <a:gd name="adj2" fmla="val -65231"/>
              <a:gd name="adj3" fmla="val 16667"/>
            </a:avLst>
          </a:prstGeom>
          <a:solidFill>
            <a:srgbClr val="E5E5E5"/>
          </a:solidFill>
          <a:ln w="9525">
            <a:solidFill>
              <a:schemeClr val="tx1"/>
            </a:solidFill>
            <a:miter lim="800000"/>
            <a:headEnd/>
            <a:tailEnd/>
          </a:ln>
          <a:effec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Glue</a:t>
            </a:r>
          </a:p>
          <a:p>
            <a:pPr algn="ctr" eaLnBrk="1" hangingPunct="1">
              <a:lnSpc>
                <a:spcPct val="100000"/>
              </a:lnSpc>
              <a:spcBef>
                <a:spcPct val="20000"/>
              </a:spcBef>
            </a:pPr>
            <a:r>
              <a:rPr lang="en-US" altLang="de-DE" sz="2000">
                <a:solidFill>
                  <a:srgbClr val="000000"/>
                </a:solidFill>
                <a:latin typeface="+mn-lt"/>
                <a:cs typeface="Arial" charset="0"/>
              </a:rPr>
              <a:t>Protocol/Network</a:t>
            </a:r>
          </a:p>
        </p:txBody>
      </p:sp>
      <p:grpSp>
        <p:nvGrpSpPr>
          <p:cNvPr id="35860" name="Group 58"/>
          <p:cNvGrpSpPr>
            <a:grpSpLocks/>
          </p:cNvGrpSpPr>
          <p:nvPr/>
        </p:nvGrpSpPr>
        <p:grpSpPr bwMode="auto">
          <a:xfrm>
            <a:off x="5940425" y="836613"/>
            <a:ext cx="2952750" cy="1804987"/>
            <a:chOff x="3742" y="527"/>
            <a:chExt cx="1860" cy="1137"/>
          </a:xfrm>
        </p:grpSpPr>
        <p:sp>
          <p:nvSpPr>
            <p:cNvPr id="35873" name="AutoShape 36"/>
            <p:cNvSpPr>
              <a:spLocks noChangeArrowheads="1"/>
            </p:cNvSpPr>
            <p:nvPr/>
          </p:nvSpPr>
          <p:spPr bwMode="auto">
            <a:xfrm>
              <a:off x="3742" y="527"/>
              <a:ext cx="1860" cy="1116"/>
            </a:xfrm>
            <a:prstGeom prst="wedgeRoundRectCallout">
              <a:avLst>
                <a:gd name="adj1" fmla="val -101773"/>
                <a:gd name="adj2" fmla="val -34500"/>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Client Software</a:t>
              </a:r>
            </a:p>
          </p:txBody>
        </p:sp>
        <p:sp>
          <p:nvSpPr>
            <p:cNvPr id="35874" name="Text Box 37"/>
            <p:cNvSpPr txBox="1">
              <a:spLocks noChangeArrowheads="1"/>
            </p:cNvSpPr>
            <p:nvPr/>
          </p:nvSpPr>
          <p:spPr bwMode="auto">
            <a:xfrm>
              <a:off x="3942" y="84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Data Acquisition</a:t>
              </a:r>
            </a:p>
          </p:txBody>
        </p:sp>
        <p:sp>
          <p:nvSpPr>
            <p:cNvPr id="35875" name="Text Box 40"/>
            <p:cNvSpPr txBox="1">
              <a:spLocks noChangeArrowheads="1"/>
            </p:cNvSpPr>
            <p:nvPr/>
          </p:nvSpPr>
          <p:spPr bwMode="auto">
            <a:xfrm>
              <a:off x="4622" y="1116"/>
              <a:ext cx="8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Java Programs</a:t>
              </a:r>
            </a:p>
          </p:txBody>
        </p:sp>
        <p:sp>
          <p:nvSpPr>
            <p:cNvPr id="35876" name="Text Box 41"/>
            <p:cNvSpPr txBox="1">
              <a:spLocks noChangeArrowheads="1"/>
            </p:cNvSpPr>
            <p:nvPr/>
          </p:nvSpPr>
          <p:spPr bwMode="auto">
            <a:xfrm>
              <a:off x="4078" y="1343"/>
              <a:ext cx="7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Perl Scripts</a:t>
              </a:r>
            </a:p>
          </p:txBody>
        </p:sp>
        <p:sp>
          <p:nvSpPr>
            <p:cNvPr id="35877" name="Text Box 42"/>
            <p:cNvSpPr txBox="1">
              <a:spLocks noChangeArrowheads="1"/>
            </p:cNvSpPr>
            <p:nvPr/>
          </p:nvSpPr>
          <p:spPr bwMode="auto">
            <a:xfrm>
              <a:off x="4911" y="890"/>
              <a:ext cx="60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Archiving</a:t>
              </a:r>
            </a:p>
          </p:txBody>
        </p:sp>
        <p:sp>
          <p:nvSpPr>
            <p:cNvPr id="35878" name="Text Box 43"/>
            <p:cNvSpPr txBox="1">
              <a:spLocks noChangeArrowheads="1"/>
            </p:cNvSpPr>
            <p:nvPr/>
          </p:nvSpPr>
          <p:spPr bwMode="auto">
            <a:xfrm>
              <a:off x="4757" y="1298"/>
              <a:ext cx="84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Many, many others …</a:t>
              </a:r>
            </a:p>
          </p:txBody>
        </p:sp>
        <p:sp>
          <p:nvSpPr>
            <p:cNvPr id="35879" name="Text Box 57"/>
            <p:cNvSpPr txBox="1">
              <a:spLocks noChangeArrowheads="1"/>
            </p:cNvSpPr>
            <p:nvPr/>
          </p:nvSpPr>
          <p:spPr bwMode="auto">
            <a:xfrm>
              <a:off x="3806" y="1071"/>
              <a:ext cx="89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65000"/>
                </a:lnSpc>
                <a:spcBef>
                  <a:spcPct val="20000"/>
                </a:spcBef>
              </a:pPr>
              <a:r>
                <a:rPr lang="en-US" altLang="de-DE" sz="1600">
                  <a:solidFill>
                    <a:srgbClr val="000000"/>
                  </a:solidFill>
                  <a:latin typeface="+mn-lt"/>
                  <a:cs typeface="Arial" charset="0"/>
                </a:rPr>
                <a:t>Graphical User</a:t>
              </a:r>
            </a:p>
            <a:p>
              <a:pPr algn="ctr" eaLnBrk="1" hangingPunct="1">
                <a:lnSpc>
                  <a:spcPct val="65000"/>
                </a:lnSpc>
                <a:spcBef>
                  <a:spcPct val="20000"/>
                </a:spcBef>
              </a:pPr>
              <a:r>
                <a:rPr lang="en-US" altLang="de-DE" sz="1600">
                  <a:solidFill>
                    <a:srgbClr val="000000"/>
                  </a:solidFill>
                  <a:latin typeface="+mn-lt"/>
                  <a:cs typeface="Arial" charset="0"/>
                </a:rPr>
                <a:t>Interfaces</a:t>
              </a:r>
            </a:p>
          </p:txBody>
        </p:sp>
      </p:grpSp>
      <p:grpSp>
        <p:nvGrpSpPr>
          <p:cNvPr id="35864" name="Group 59"/>
          <p:cNvGrpSpPr>
            <a:grpSpLocks/>
          </p:cNvGrpSpPr>
          <p:nvPr/>
        </p:nvGrpSpPr>
        <p:grpSpPr bwMode="auto">
          <a:xfrm>
            <a:off x="5867400" y="3644900"/>
            <a:ext cx="3098800" cy="1368425"/>
            <a:chOff x="3696" y="2296"/>
            <a:chExt cx="1952" cy="862"/>
          </a:xfrm>
        </p:grpSpPr>
        <p:sp>
          <p:nvSpPr>
            <p:cNvPr id="35867" name="AutoShape 46"/>
            <p:cNvSpPr>
              <a:spLocks noChangeArrowheads="1"/>
            </p:cNvSpPr>
            <p:nvPr/>
          </p:nvSpPr>
          <p:spPr bwMode="auto">
            <a:xfrm>
              <a:off x="3696" y="2296"/>
              <a:ext cx="1952" cy="862"/>
            </a:xfrm>
            <a:prstGeom prst="wedgeRoundRectCallout">
              <a:avLst>
                <a:gd name="adj1" fmla="val -103227"/>
                <a:gd name="adj2" fmla="val -46287"/>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Server Software </a:t>
              </a:r>
            </a:p>
          </p:txBody>
        </p:sp>
        <p:sp>
          <p:nvSpPr>
            <p:cNvPr id="35868" name="Text Box 48"/>
            <p:cNvSpPr txBox="1">
              <a:spLocks noChangeArrowheads="1"/>
            </p:cNvSpPr>
            <p:nvPr/>
          </p:nvSpPr>
          <p:spPr bwMode="auto">
            <a:xfrm>
              <a:off x="4785" y="2704"/>
              <a:ext cx="821" cy="366"/>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 Custom Programs</a:t>
              </a:r>
            </a:p>
          </p:txBody>
        </p:sp>
        <p:sp>
          <p:nvSpPr>
            <p:cNvPr id="35869" name="Text Box 49"/>
            <p:cNvSpPr txBox="1">
              <a:spLocks noChangeArrowheads="1"/>
            </p:cNvSpPr>
            <p:nvPr/>
          </p:nvSpPr>
          <p:spPr bwMode="auto">
            <a:xfrm>
              <a:off x="3787" y="2704"/>
              <a:ext cx="885" cy="29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Realtime control</a:t>
              </a:r>
            </a:p>
          </p:txBody>
        </p:sp>
      </p:grpSp>
    </p:spTree>
    <p:extLst>
      <p:ext uri="{BB962C8B-B14F-4D97-AF65-F5344CB8AC3E}">
        <p14:creationId xmlns:p14="http://schemas.microsoft.com/office/powerpoint/2010/main" val="3002289127"/>
      </p:ext>
    </p:extLst>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37"/>
          <p:cNvSpPr>
            <a:spLocks noChangeArrowheads="1"/>
          </p:cNvSpPr>
          <p:nvPr/>
        </p:nvSpPr>
        <p:spPr bwMode="auto">
          <a:xfrm>
            <a:off x="2987675" y="1412875"/>
            <a:ext cx="2447925" cy="2952750"/>
          </a:xfrm>
          <a:prstGeom prst="rect">
            <a:avLst/>
          </a:prstGeom>
          <a:solidFill>
            <a:srgbClr val="E5E5E5"/>
          </a:solidFill>
          <a:ln w="9525">
            <a:solidFill>
              <a:srgbClr val="0070C0"/>
            </a:solidFill>
            <a:miter lim="800000"/>
            <a:headEnd/>
            <a:tailEnd/>
          </a:ln>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nvGrpSpPr>
          <p:cNvPr id="2" name="Group 2"/>
          <p:cNvGrpSpPr>
            <a:grpSpLocks/>
          </p:cNvGrpSpPr>
          <p:nvPr/>
        </p:nvGrpSpPr>
        <p:grpSpPr bwMode="auto">
          <a:xfrm>
            <a:off x="6567488" y="3933825"/>
            <a:ext cx="2541587" cy="2074863"/>
            <a:chOff x="4137" y="2478"/>
            <a:chExt cx="1601" cy="1307"/>
          </a:xfrm>
        </p:grpSpPr>
        <p:pic>
          <p:nvPicPr>
            <p:cNvPr id="40995" name="Picture 3" descr="SpectrimAnalyze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37" y="2931"/>
              <a:ext cx="1601" cy="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6" name="Text Box 4"/>
            <p:cNvSpPr txBox="1">
              <a:spLocks noChangeArrowheads="1"/>
            </p:cNvSpPr>
            <p:nvPr/>
          </p:nvSpPr>
          <p:spPr bwMode="auto">
            <a:xfrm>
              <a:off x="4468" y="2478"/>
              <a:ext cx="1179"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network device</a:t>
              </a:r>
            </a:p>
          </p:txBody>
        </p:sp>
      </p:grpSp>
      <p:sp>
        <p:nvSpPr>
          <p:cNvPr id="40964" name="Rectangle 6"/>
          <p:cNvSpPr>
            <a:spLocks noGrp="1" noChangeArrowheads="1"/>
          </p:cNvSpPr>
          <p:nvPr>
            <p:ph type="title"/>
          </p:nvPr>
        </p:nvSpPr>
        <p:spPr/>
        <p:txBody>
          <a:bodyPr/>
          <a:lstStyle/>
          <a:p>
            <a:pPr eaLnBrk="1" hangingPunct="1"/>
            <a:r>
              <a:rPr lang="en-GB" altLang="de-DE" smtClean="0"/>
              <a:t>The Cheap Solution: PC based</a:t>
            </a:r>
          </a:p>
        </p:txBody>
      </p:sp>
      <p:sp>
        <p:nvSpPr>
          <p:cNvPr id="40965" name="Freeform 8"/>
          <p:cNvSpPr>
            <a:spLocks/>
          </p:cNvSpPr>
          <p:nvPr/>
        </p:nvSpPr>
        <p:spPr bwMode="auto">
          <a:xfrm>
            <a:off x="301625" y="2566988"/>
            <a:ext cx="3213100" cy="1689100"/>
          </a:xfrm>
          <a:custGeom>
            <a:avLst/>
            <a:gdLst>
              <a:gd name="T0" fmla="*/ 2147483647 w 2024"/>
              <a:gd name="T1" fmla="*/ 0 h 1064"/>
              <a:gd name="T2" fmla="*/ 2147483647 w 2024"/>
              <a:gd name="T3" fmla="*/ 2147483647 h 1064"/>
              <a:gd name="T4" fmla="*/ 2147483647 w 2024"/>
              <a:gd name="T5" fmla="*/ 2147483647 h 1064"/>
              <a:gd name="T6" fmla="*/ 2147483647 w 2024"/>
              <a:gd name="T7" fmla="*/ 2147483647 h 1064"/>
              <a:gd name="T8" fmla="*/ 2147483647 w 2024"/>
              <a:gd name="T9" fmla="*/ 2147483647 h 1064"/>
              <a:gd name="T10" fmla="*/ 2147483647 w 2024"/>
              <a:gd name="T11" fmla="*/ 2147483647 h 1064"/>
              <a:gd name="T12" fmla="*/ 2147483647 w 2024"/>
              <a:gd name="T13" fmla="*/ 2147483647 h 1064"/>
              <a:gd name="T14" fmla="*/ 2147483647 w 2024"/>
              <a:gd name="T15" fmla="*/ 2147483647 h 1064"/>
              <a:gd name="T16" fmla="*/ 2147483647 w 2024"/>
              <a:gd name="T17" fmla="*/ 2147483647 h 10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4" h="1064">
                <a:moveTo>
                  <a:pt x="601" y="0"/>
                </a:moveTo>
                <a:cubicBezTo>
                  <a:pt x="523" y="49"/>
                  <a:pt x="211" y="140"/>
                  <a:pt x="128" y="303"/>
                </a:cubicBezTo>
                <a:cubicBezTo>
                  <a:pt x="45" y="466"/>
                  <a:pt x="0" y="919"/>
                  <a:pt x="101" y="978"/>
                </a:cubicBezTo>
                <a:cubicBezTo>
                  <a:pt x="202" y="1037"/>
                  <a:pt x="550" y="736"/>
                  <a:pt x="733" y="659"/>
                </a:cubicBezTo>
                <a:cubicBezTo>
                  <a:pt x="916" y="582"/>
                  <a:pt x="1140" y="470"/>
                  <a:pt x="1198" y="514"/>
                </a:cubicBezTo>
                <a:cubicBezTo>
                  <a:pt x="1256" y="558"/>
                  <a:pt x="1049" y="846"/>
                  <a:pt x="1080" y="923"/>
                </a:cubicBezTo>
                <a:cubicBezTo>
                  <a:pt x="1111" y="1000"/>
                  <a:pt x="1286" y="1064"/>
                  <a:pt x="1385" y="978"/>
                </a:cubicBezTo>
                <a:cubicBezTo>
                  <a:pt x="1484" y="892"/>
                  <a:pt x="1570" y="520"/>
                  <a:pt x="1677" y="409"/>
                </a:cubicBezTo>
                <a:cubicBezTo>
                  <a:pt x="1784" y="298"/>
                  <a:pt x="1952" y="332"/>
                  <a:pt x="2024" y="312"/>
                </a:cubicBezTo>
              </a:path>
            </a:pathLst>
          </a:custGeom>
          <a:noFill/>
          <a:ln w="3810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40966" name="Text Box 9"/>
          <p:cNvSpPr txBox="1">
            <a:spLocks noChangeArrowheads="1"/>
          </p:cNvSpPr>
          <p:nvPr/>
        </p:nvSpPr>
        <p:spPr bwMode="auto">
          <a:xfrm>
            <a:off x="395288" y="3284538"/>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Ethernet</a:t>
            </a:r>
          </a:p>
        </p:txBody>
      </p:sp>
      <p:grpSp>
        <p:nvGrpSpPr>
          <p:cNvPr id="40967" name="Group 36"/>
          <p:cNvGrpSpPr>
            <a:grpSpLocks/>
          </p:cNvGrpSpPr>
          <p:nvPr/>
        </p:nvGrpSpPr>
        <p:grpSpPr bwMode="auto">
          <a:xfrm>
            <a:off x="179388" y="765175"/>
            <a:ext cx="3241675" cy="2266950"/>
            <a:chOff x="158" y="1207"/>
            <a:chExt cx="2042" cy="1428"/>
          </a:xfrm>
        </p:grpSpPr>
        <p:pic>
          <p:nvPicPr>
            <p:cNvPr id="40993" name="Picture 7" descr="j019538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2" y="1480"/>
              <a:ext cx="1131" cy="1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4" name="Text Box 10"/>
            <p:cNvSpPr txBox="1">
              <a:spLocks noChangeArrowheads="1"/>
            </p:cNvSpPr>
            <p:nvPr/>
          </p:nvSpPr>
          <p:spPr bwMode="auto">
            <a:xfrm>
              <a:off x="158" y="1207"/>
              <a:ext cx="2042" cy="250"/>
            </a:xfrm>
            <a:prstGeom prst="rect">
              <a:avLst/>
            </a:prstGeom>
            <a:solidFill>
              <a:srgbClr val="FFF5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user interface</a:t>
              </a:r>
            </a:p>
          </p:txBody>
        </p:sp>
      </p:grpSp>
      <p:sp>
        <p:nvSpPr>
          <p:cNvPr id="36877" name="Text Box 13"/>
          <p:cNvSpPr txBox="1">
            <a:spLocks noChangeArrowheads="1"/>
          </p:cNvSpPr>
          <p:nvPr/>
        </p:nvSpPr>
        <p:spPr bwMode="auto">
          <a:xfrm>
            <a:off x="468313" y="4581525"/>
            <a:ext cx="4175125" cy="1006475"/>
          </a:xfrm>
          <a:prstGeom prst="rect">
            <a:avLst/>
          </a:prstGeom>
          <a:solidFill>
            <a:srgbClr val="D4E2CE"/>
          </a:solidFill>
          <a:ln>
            <a:noFill/>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PCs are cheap, have standard network interfaces and support other field busses</a:t>
            </a:r>
          </a:p>
        </p:txBody>
      </p:sp>
      <p:grpSp>
        <p:nvGrpSpPr>
          <p:cNvPr id="36878" name="Group 14"/>
          <p:cNvGrpSpPr>
            <a:grpSpLocks/>
          </p:cNvGrpSpPr>
          <p:nvPr/>
        </p:nvGrpSpPr>
        <p:grpSpPr bwMode="auto">
          <a:xfrm>
            <a:off x="6877050" y="3789363"/>
            <a:ext cx="2087563" cy="2319337"/>
            <a:chOff x="4332" y="2478"/>
            <a:chExt cx="1315" cy="1461"/>
          </a:xfrm>
        </p:grpSpPr>
        <p:pic>
          <p:nvPicPr>
            <p:cNvPr id="40991" name="Picture 15" descr="FLEA"/>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flipH="1">
              <a:off x="4332" y="2840"/>
              <a:ext cx="1247" cy="10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2" name="Text Box 16"/>
            <p:cNvSpPr txBox="1">
              <a:spLocks noChangeArrowheads="1"/>
            </p:cNvSpPr>
            <p:nvPr/>
          </p:nvSpPr>
          <p:spPr bwMode="auto">
            <a:xfrm>
              <a:off x="4468" y="2478"/>
              <a:ext cx="1179" cy="4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firewire</a:t>
              </a:r>
              <a:br>
                <a:rPr lang="en-GB" altLang="de-DE" sz="2000"/>
              </a:br>
              <a:r>
                <a:rPr lang="en-GB" altLang="de-DE" sz="2000"/>
                <a:t>camera</a:t>
              </a:r>
            </a:p>
          </p:txBody>
        </p:sp>
      </p:grpSp>
      <p:grpSp>
        <p:nvGrpSpPr>
          <p:cNvPr id="36881" name="Group 17"/>
          <p:cNvGrpSpPr>
            <a:grpSpLocks/>
          </p:cNvGrpSpPr>
          <p:nvPr/>
        </p:nvGrpSpPr>
        <p:grpSpPr bwMode="auto">
          <a:xfrm>
            <a:off x="5772150" y="2565400"/>
            <a:ext cx="3371850" cy="3448050"/>
            <a:chOff x="3636" y="1706"/>
            <a:chExt cx="2124" cy="2172"/>
          </a:xfrm>
        </p:grpSpPr>
        <p:sp>
          <p:nvSpPr>
            <p:cNvPr id="40987" name="Text Box 18"/>
            <p:cNvSpPr txBox="1">
              <a:spLocks noChangeArrowheads="1"/>
            </p:cNvSpPr>
            <p:nvPr/>
          </p:nvSpPr>
          <p:spPr bwMode="auto">
            <a:xfrm>
              <a:off x="4468" y="2478"/>
              <a:ext cx="1179" cy="5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Oscilloscopes </a:t>
              </a:r>
              <a:r>
                <a:rPr lang="en-GB" altLang="de-DE" sz="1800"/>
                <a:t>with LAN/GPIB</a:t>
              </a:r>
              <a:br>
                <a:rPr lang="en-GB" altLang="de-DE" sz="1800"/>
              </a:br>
              <a:r>
                <a:rPr lang="en-GB" altLang="de-DE" sz="1800"/>
                <a:t>interface</a:t>
              </a:r>
            </a:p>
          </p:txBody>
        </p:sp>
        <p:sp>
          <p:nvSpPr>
            <p:cNvPr id="40988" name="Freeform 19"/>
            <p:cNvSpPr>
              <a:spLocks/>
            </p:cNvSpPr>
            <p:nvPr/>
          </p:nvSpPr>
          <p:spPr bwMode="auto">
            <a:xfrm>
              <a:off x="3636" y="2258"/>
              <a:ext cx="1845" cy="972"/>
            </a:xfrm>
            <a:custGeom>
              <a:avLst/>
              <a:gdLst>
                <a:gd name="T0" fmla="*/ 355 w 1845"/>
                <a:gd name="T1" fmla="*/ 0 h 972"/>
                <a:gd name="T2" fmla="*/ 53 w 1845"/>
                <a:gd name="T3" fmla="*/ 101 h 972"/>
                <a:gd name="T4" fmla="*/ 261 w 1845"/>
                <a:gd name="T5" fmla="*/ 512 h 972"/>
                <a:gd name="T6" fmla="*/ 1622 w 1845"/>
                <a:gd name="T7" fmla="*/ 785 h 972"/>
                <a:gd name="T8" fmla="*/ 1601 w 1845"/>
                <a:gd name="T9" fmla="*/ 972 h 9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845" h="972">
                  <a:moveTo>
                    <a:pt x="355" y="0"/>
                  </a:moveTo>
                  <a:cubicBezTo>
                    <a:pt x="306" y="17"/>
                    <a:pt x="69" y="16"/>
                    <a:pt x="53" y="101"/>
                  </a:cubicBezTo>
                  <a:cubicBezTo>
                    <a:pt x="37" y="186"/>
                    <a:pt x="0" y="398"/>
                    <a:pt x="261" y="512"/>
                  </a:cubicBezTo>
                  <a:cubicBezTo>
                    <a:pt x="522" y="626"/>
                    <a:pt x="1399" y="708"/>
                    <a:pt x="1622" y="785"/>
                  </a:cubicBezTo>
                  <a:cubicBezTo>
                    <a:pt x="1845" y="862"/>
                    <a:pt x="1605" y="933"/>
                    <a:pt x="1601" y="972"/>
                  </a:cubicBezTo>
                </a:path>
              </a:pathLst>
            </a:custGeom>
            <a:noFill/>
            <a:ln w="5715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pic>
          <p:nvPicPr>
            <p:cNvPr id="40989" name="Picture 20" descr="LAN_GPIB"/>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353" y="3206"/>
              <a:ext cx="1407" cy="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90" name="Picture 21" descr="Oszilloscope"/>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969" y="1706"/>
              <a:ext cx="1728" cy="7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nvGrpSpPr>
          <p:cNvPr id="36886" name="Group 22"/>
          <p:cNvGrpSpPr>
            <a:grpSpLocks/>
          </p:cNvGrpSpPr>
          <p:nvPr/>
        </p:nvGrpSpPr>
        <p:grpSpPr bwMode="auto">
          <a:xfrm>
            <a:off x="6588125" y="1484313"/>
            <a:ext cx="2233613" cy="4681537"/>
            <a:chOff x="4247" y="981"/>
            <a:chExt cx="1407" cy="2949"/>
          </a:xfrm>
        </p:grpSpPr>
        <p:pic>
          <p:nvPicPr>
            <p:cNvPr id="40983" name="Picture 23" descr="Robot"/>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4247" y="981"/>
              <a:ext cx="1037" cy="1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984" name="Picture 24" descr="Robotcontroller"/>
            <p:cNvPicPr>
              <a:picLocks noChangeAspect="1" noChangeArrowheads="1"/>
            </p:cNvPicPr>
            <p:nvPr/>
          </p:nvPicPr>
          <p:blipFill>
            <a:blip r:embed="rId9">
              <a:extLst>
                <a:ext uri="{28A0092B-C50C-407E-A947-70E740481C1C}">
                  <a14:useLocalDpi xmlns:a14="http://schemas.microsoft.com/office/drawing/2010/main"/>
                </a:ext>
              </a:extLst>
            </a:blip>
            <a:srcRect/>
            <a:stretch>
              <a:fillRect/>
            </a:stretch>
          </p:blipFill>
          <p:spPr bwMode="auto">
            <a:xfrm>
              <a:off x="4377" y="2886"/>
              <a:ext cx="1200" cy="10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85" name="Text Box 25"/>
            <p:cNvSpPr txBox="1">
              <a:spLocks noChangeArrowheads="1"/>
            </p:cNvSpPr>
            <p:nvPr/>
          </p:nvSpPr>
          <p:spPr bwMode="auto">
            <a:xfrm>
              <a:off x="4468" y="2478"/>
              <a:ext cx="1179" cy="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Robot</a:t>
              </a:r>
            </a:p>
          </p:txBody>
        </p:sp>
        <p:sp>
          <p:nvSpPr>
            <p:cNvPr id="40986" name="Freeform 26"/>
            <p:cNvSpPr>
              <a:spLocks/>
            </p:cNvSpPr>
            <p:nvPr/>
          </p:nvSpPr>
          <p:spPr bwMode="auto">
            <a:xfrm>
              <a:off x="4442" y="2364"/>
              <a:ext cx="1212" cy="1092"/>
            </a:xfrm>
            <a:custGeom>
              <a:avLst/>
              <a:gdLst>
                <a:gd name="T0" fmla="*/ 0 w 1212"/>
                <a:gd name="T1" fmla="*/ 84 h 1092"/>
                <a:gd name="T2" fmla="*/ 72 w 1212"/>
                <a:gd name="T3" fmla="*/ 163 h 1092"/>
                <a:gd name="T4" fmla="*/ 375 w 1212"/>
                <a:gd name="T5" fmla="*/ 48 h 1092"/>
                <a:gd name="T6" fmla="*/ 1080 w 1212"/>
                <a:gd name="T7" fmla="*/ 149 h 1092"/>
                <a:gd name="T8" fmla="*/ 1167 w 1212"/>
                <a:gd name="T9" fmla="*/ 941 h 1092"/>
                <a:gd name="T10" fmla="*/ 864 w 1212"/>
                <a:gd name="T11" fmla="*/ 1056 h 1092"/>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212" h="1092">
                  <a:moveTo>
                    <a:pt x="0" y="84"/>
                  </a:moveTo>
                  <a:cubicBezTo>
                    <a:pt x="12" y="97"/>
                    <a:pt x="10" y="169"/>
                    <a:pt x="72" y="163"/>
                  </a:cubicBezTo>
                  <a:cubicBezTo>
                    <a:pt x="134" y="157"/>
                    <a:pt x="207" y="50"/>
                    <a:pt x="375" y="48"/>
                  </a:cubicBezTo>
                  <a:cubicBezTo>
                    <a:pt x="543" y="46"/>
                    <a:pt x="948" y="0"/>
                    <a:pt x="1080" y="149"/>
                  </a:cubicBezTo>
                  <a:cubicBezTo>
                    <a:pt x="1212" y="298"/>
                    <a:pt x="1203" y="790"/>
                    <a:pt x="1167" y="941"/>
                  </a:cubicBezTo>
                  <a:cubicBezTo>
                    <a:pt x="1131" y="1092"/>
                    <a:pt x="927" y="1032"/>
                    <a:pt x="864" y="1056"/>
                  </a:cubicBezTo>
                </a:path>
              </a:pathLst>
            </a:custGeom>
            <a:noFill/>
            <a:ln w="5715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grpSp>
      <p:pic>
        <p:nvPicPr>
          <p:cNvPr id="40975" name="Picture 38" descr="PC-Gehaeuse"/>
          <p:cNvPicPr>
            <a:picLocks noChangeAspect="1" noChangeArrowheads="1"/>
          </p:cNvPicPr>
          <p:nvPr/>
        </p:nvPicPr>
        <p:blipFill>
          <a:blip r:embed="rId10">
            <a:extLst>
              <a:ext uri="{28A0092B-C50C-407E-A947-70E740481C1C}">
                <a14:useLocalDpi xmlns:a14="http://schemas.microsoft.com/office/drawing/2010/main"/>
              </a:ext>
            </a:extLst>
          </a:blip>
          <a:srcRect/>
          <a:stretch>
            <a:fillRect/>
          </a:stretch>
        </p:blipFill>
        <p:spPr bwMode="auto">
          <a:xfrm>
            <a:off x="3203575" y="2205038"/>
            <a:ext cx="2087563" cy="2087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6" name="Text Box 39"/>
          <p:cNvSpPr txBox="1">
            <a:spLocks noChangeArrowheads="1"/>
          </p:cNvSpPr>
          <p:nvPr/>
        </p:nvSpPr>
        <p:spPr bwMode="auto">
          <a:xfrm>
            <a:off x="2987675" y="1412875"/>
            <a:ext cx="2376488"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i="1" u="sng"/>
              <a:t>Server Hardware</a:t>
            </a:r>
          </a:p>
        </p:txBody>
      </p:sp>
      <p:sp>
        <p:nvSpPr>
          <p:cNvPr id="36897" name="Text Box 33"/>
          <p:cNvSpPr txBox="1">
            <a:spLocks noChangeArrowheads="1"/>
          </p:cNvSpPr>
          <p:nvPr/>
        </p:nvSpPr>
        <p:spPr bwMode="auto">
          <a:xfrm>
            <a:off x="3203575" y="2205038"/>
            <a:ext cx="6477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spcBef>
                <a:spcPct val="50000"/>
              </a:spcBef>
              <a:defRPr/>
            </a:pPr>
            <a:r>
              <a:rPr lang="en-GB" altLang="de-DE" sz="2000">
                <a:solidFill>
                  <a:srgbClr val="0000FF"/>
                </a:solidFill>
                <a:effectLst>
                  <a:outerShdw blurRad="38100" dist="38100" dir="2700000" algn="tl">
                    <a:srgbClr val="C0C0C0"/>
                  </a:outerShdw>
                </a:effectLst>
                <a:latin typeface="Arial Black" pitchFamily="34" charset="0"/>
              </a:rPr>
              <a:t>PC</a:t>
            </a:r>
          </a:p>
        </p:txBody>
      </p:sp>
      <p:sp>
        <p:nvSpPr>
          <p:cNvPr id="36904" name="Text Box 40"/>
          <p:cNvSpPr txBox="1">
            <a:spLocks noChangeArrowheads="1"/>
          </p:cNvSpPr>
          <p:nvPr/>
        </p:nvSpPr>
        <p:spPr bwMode="auto">
          <a:xfrm>
            <a:off x="468313" y="5589588"/>
            <a:ext cx="4175125" cy="1006475"/>
          </a:xfrm>
          <a:prstGeom prst="rect">
            <a:avLst/>
          </a:prstGeom>
          <a:solidFill>
            <a:srgbClr val="FBE1CC"/>
          </a:solidFill>
          <a:ln>
            <a:noFill/>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PCs life cycles are short compared to accelerators (no spares available after some time)</a:t>
            </a:r>
          </a:p>
        </p:txBody>
      </p:sp>
      <p:grpSp>
        <p:nvGrpSpPr>
          <p:cNvPr id="37" name="Group 36"/>
          <p:cNvGrpSpPr/>
          <p:nvPr/>
        </p:nvGrpSpPr>
        <p:grpSpPr>
          <a:xfrm>
            <a:off x="5795963" y="1484313"/>
            <a:ext cx="3348037" cy="5010342"/>
            <a:chOff x="5795963" y="1484313"/>
            <a:chExt cx="3348037" cy="5010342"/>
          </a:xfrm>
        </p:grpSpPr>
        <p:sp>
          <p:nvSpPr>
            <p:cNvPr id="38" name="Rectangle 39"/>
            <p:cNvSpPr>
              <a:spLocks noChangeArrowheads="1"/>
            </p:cNvSpPr>
            <p:nvPr/>
          </p:nvSpPr>
          <p:spPr bwMode="auto">
            <a:xfrm>
              <a:off x="5795963" y="1484313"/>
              <a:ext cx="3348037" cy="46799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pic>
          <p:nvPicPr>
            <p:cNvPr id="41" name="Picture 40"/>
            <p:cNvPicPr>
              <a:picLocks noChangeAspect="1"/>
            </p:cNvPicPr>
            <p:nvPr/>
          </p:nvPicPr>
          <p:blipFill>
            <a:blip r:embed="rId11" cstate="screen">
              <a:extLst>
                <a:ext uri="{28A0092B-C50C-407E-A947-70E740481C1C}">
                  <a14:useLocalDpi xmlns:a14="http://schemas.microsoft.com/office/drawing/2010/main"/>
                </a:ext>
              </a:extLst>
            </a:blip>
            <a:stretch>
              <a:fillRect/>
            </a:stretch>
          </p:blipFill>
          <p:spPr>
            <a:xfrm>
              <a:off x="6656956" y="3916521"/>
              <a:ext cx="2364238" cy="2578134"/>
            </a:xfrm>
            <a:prstGeom prst="rect">
              <a:avLst/>
            </a:prstGeom>
          </p:spPr>
        </p:pic>
      </p:grpSp>
      <p:sp>
        <p:nvSpPr>
          <p:cNvPr id="40974" name="Freeform 35"/>
          <p:cNvSpPr>
            <a:spLocks/>
          </p:cNvSpPr>
          <p:nvPr/>
        </p:nvSpPr>
        <p:spPr bwMode="auto">
          <a:xfrm>
            <a:off x="5148263" y="4132263"/>
            <a:ext cx="1831975" cy="1384300"/>
          </a:xfrm>
          <a:custGeom>
            <a:avLst/>
            <a:gdLst>
              <a:gd name="T0" fmla="*/ 0 w 1154"/>
              <a:gd name="T1" fmla="*/ 0 h 872"/>
              <a:gd name="T2" fmla="*/ 2147483647 w 1154"/>
              <a:gd name="T3" fmla="*/ 2147483647 h 872"/>
              <a:gd name="T4" fmla="*/ 2147483647 w 1154"/>
              <a:gd name="T5" fmla="*/ 2147483647 h 872"/>
              <a:gd name="T6" fmla="*/ 2147483647 w 1154"/>
              <a:gd name="T7" fmla="*/ 2147483647 h 872"/>
              <a:gd name="T8" fmla="*/ 2147483647 w 1154"/>
              <a:gd name="T9" fmla="*/ 2147483647 h 872"/>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1154" h="872">
                <a:moveTo>
                  <a:pt x="0" y="0"/>
                </a:moveTo>
                <a:cubicBezTo>
                  <a:pt x="58" y="45"/>
                  <a:pt x="222" y="227"/>
                  <a:pt x="350" y="275"/>
                </a:cubicBezTo>
                <a:cubicBezTo>
                  <a:pt x="478" y="323"/>
                  <a:pt x="670" y="204"/>
                  <a:pt x="771" y="288"/>
                </a:cubicBezTo>
                <a:cubicBezTo>
                  <a:pt x="872" y="372"/>
                  <a:pt x="891" y="688"/>
                  <a:pt x="955" y="780"/>
                </a:cubicBezTo>
                <a:cubicBezTo>
                  <a:pt x="1019" y="872"/>
                  <a:pt x="1113" y="831"/>
                  <a:pt x="1154" y="844"/>
                </a:cubicBezTo>
              </a:path>
            </a:pathLst>
          </a:custGeom>
          <a:noFill/>
          <a:ln w="5715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40973" name="Text Box 34"/>
          <p:cNvSpPr txBox="1">
            <a:spLocks noChangeArrowheads="1"/>
          </p:cNvSpPr>
          <p:nvPr/>
        </p:nvSpPr>
        <p:spPr bwMode="auto">
          <a:xfrm>
            <a:off x="4932363" y="4724400"/>
            <a:ext cx="18700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field bus</a:t>
            </a:r>
            <a:br>
              <a:rPr lang="en-GB" altLang="de-DE" sz="2000" dirty="0"/>
            </a:br>
            <a:r>
              <a:rPr lang="en-GB" altLang="de-DE" sz="2000" dirty="0"/>
              <a:t>(</a:t>
            </a:r>
            <a:r>
              <a:rPr lang="en-GB" altLang="de-DE" sz="2000" dirty="0" err="1"/>
              <a:t>ethernet</a:t>
            </a:r>
            <a:r>
              <a:rPr lang="en-GB" altLang="de-DE" sz="2000" dirty="0"/>
              <a:t>,</a:t>
            </a:r>
            <a:br>
              <a:rPr lang="en-GB" altLang="de-DE" sz="2000" dirty="0"/>
            </a:br>
            <a:r>
              <a:rPr lang="en-GB" altLang="de-DE" sz="2000" dirty="0"/>
              <a:t>serial, USB,</a:t>
            </a:r>
            <a:br>
              <a:rPr lang="en-GB" altLang="de-DE" sz="2000" dirty="0"/>
            </a:br>
            <a:r>
              <a:rPr lang="en-GB" altLang="de-DE" sz="2000" dirty="0" err="1"/>
              <a:t>firewire</a:t>
            </a:r>
            <a:r>
              <a:rPr lang="en-GB" altLang="de-DE" sz="2000" dirty="0"/>
              <a:t>, …)</a:t>
            </a:r>
          </a:p>
        </p:txBody>
      </p:sp>
    </p:spTree>
    <p:extLst>
      <p:ext uri="{BB962C8B-B14F-4D97-AF65-F5344CB8AC3E}">
        <p14:creationId xmlns:p14="http://schemas.microsoft.com/office/powerpoint/2010/main" val="1773422579"/>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fill="hold" nodeType="clickEffect">
                                  <p:stCondLst>
                                    <p:cond delay="0"/>
                                  </p:stCondLst>
                                  <p:childTnLst>
                                    <p:anim calcmode="lin" valueType="num">
                                      <p:cBhvr additive="base">
                                        <p:cTn id="6" dur="500"/>
                                        <p:tgtEl>
                                          <p:spTgt spid="37"/>
                                        </p:tgtEl>
                                        <p:attrNameLst>
                                          <p:attrName>ppt_x</p:attrName>
                                        </p:attrNameLst>
                                      </p:cBhvr>
                                      <p:tavLst>
                                        <p:tav tm="0">
                                          <p:val>
                                            <p:strVal val="ppt_x"/>
                                          </p:val>
                                        </p:tav>
                                        <p:tav tm="100000">
                                          <p:val>
                                            <p:strVal val="1+ppt_w/2"/>
                                          </p:val>
                                        </p:tav>
                                      </p:tavLst>
                                    </p:anim>
                                    <p:anim calcmode="lin" valueType="num">
                                      <p:cBhvr additive="base">
                                        <p:cTn id="7" dur="500"/>
                                        <p:tgtEl>
                                          <p:spTgt spid="37"/>
                                        </p:tgtEl>
                                        <p:attrNameLst>
                                          <p:attrName>ppt_y</p:attrName>
                                        </p:attrNameLst>
                                      </p:cBhvr>
                                      <p:tavLst>
                                        <p:tav tm="0">
                                          <p:val>
                                            <p:strVal val="ppt_y"/>
                                          </p:val>
                                        </p:tav>
                                        <p:tav tm="100000">
                                          <p:val>
                                            <p:strVal val="ppt_y"/>
                                          </p:val>
                                        </p:tav>
                                      </p:tavLst>
                                    </p:anim>
                                    <p:set>
                                      <p:cBhvr>
                                        <p:cTn id="8" dur="1" fill="hold">
                                          <p:stCondLst>
                                            <p:cond delay="499"/>
                                          </p:stCondLst>
                                        </p:cTn>
                                        <p:tgtEl>
                                          <p:spTgt spid="37"/>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36878"/>
                                        </p:tgtEl>
                                        <p:attrNameLst>
                                          <p:attrName>style.visibility</p:attrName>
                                        </p:attrNameLst>
                                      </p:cBhvr>
                                      <p:to>
                                        <p:strVal val="visible"/>
                                      </p:to>
                                    </p:set>
                                    <p:anim calcmode="lin" valueType="num">
                                      <p:cBhvr additive="base">
                                        <p:cTn id="11" dur="500" fill="hold"/>
                                        <p:tgtEl>
                                          <p:spTgt spid="36878"/>
                                        </p:tgtEl>
                                        <p:attrNameLst>
                                          <p:attrName>ppt_x</p:attrName>
                                        </p:attrNameLst>
                                      </p:cBhvr>
                                      <p:tavLst>
                                        <p:tav tm="0">
                                          <p:val>
                                            <p:strVal val="#ppt_x"/>
                                          </p:val>
                                        </p:tav>
                                        <p:tav tm="100000">
                                          <p:val>
                                            <p:strVal val="#ppt_x"/>
                                          </p:val>
                                        </p:tav>
                                      </p:tavLst>
                                    </p:anim>
                                    <p:anim calcmode="lin" valueType="num">
                                      <p:cBhvr additive="base">
                                        <p:cTn id="12" dur="500" fill="hold"/>
                                        <p:tgtEl>
                                          <p:spTgt spid="36878"/>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2" fill="hold" nodeType="clickEffect">
                                  <p:stCondLst>
                                    <p:cond delay="0"/>
                                  </p:stCondLst>
                                  <p:childTnLst>
                                    <p:anim calcmode="lin" valueType="num">
                                      <p:cBhvr additive="base">
                                        <p:cTn id="16" dur="500"/>
                                        <p:tgtEl>
                                          <p:spTgt spid="36878"/>
                                        </p:tgtEl>
                                        <p:attrNameLst>
                                          <p:attrName>ppt_x</p:attrName>
                                        </p:attrNameLst>
                                      </p:cBhvr>
                                      <p:tavLst>
                                        <p:tav tm="0">
                                          <p:val>
                                            <p:strVal val="ppt_x"/>
                                          </p:val>
                                        </p:tav>
                                        <p:tav tm="100000">
                                          <p:val>
                                            <p:strVal val="1+ppt_w/2"/>
                                          </p:val>
                                        </p:tav>
                                      </p:tavLst>
                                    </p:anim>
                                    <p:anim calcmode="lin" valueType="num">
                                      <p:cBhvr additive="base">
                                        <p:cTn id="17" dur="500"/>
                                        <p:tgtEl>
                                          <p:spTgt spid="36878"/>
                                        </p:tgtEl>
                                        <p:attrNameLst>
                                          <p:attrName>ppt_y</p:attrName>
                                        </p:attrNameLst>
                                      </p:cBhvr>
                                      <p:tavLst>
                                        <p:tav tm="0">
                                          <p:val>
                                            <p:strVal val="ppt_y"/>
                                          </p:val>
                                        </p:tav>
                                        <p:tav tm="100000">
                                          <p:val>
                                            <p:strVal val="ppt_y"/>
                                          </p:val>
                                        </p:tav>
                                      </p:tavLst>
                                    </p:anim>
                                    <p:set>
                                      <p:cBhvr>
                                        <p:cTn id="18" dur="1" fill="hold">
                                          <p:stCondLst>
                                            <p:cond delay="499"/>
                                          </p:stCondLst>
                                        </p:cTn>
                                        <p:tgtEl>
                                          <p:spTgt spid="36878"/>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36881"/>
                                        </p:tgtEl>
                                        <p:attrNameLst>
                                          <p:attrName>style.visibility</p:attrName>
                                        </p:attrNameLst>
                                      </p:cBhvr>
                                      <p:to>
                                        <p:strVal val="visible"/>
                                      </p:to>
                                    </p:set>
                                    <p:anim calcmode="lin" valueType="num">
                                      <p:cBhvr additive="base">
                                        <p:cTn id="21" dur="500" fill="hold"/>
                                        <p:tgtEl>
                                          <p:spTgt spid="36881"/>
                                        </p:tgtEl>
                                        <p:attrNameLst>
                                          <p:attrName>ppt_x</p:attrName>
                                        </p:attrNameLst>
                                      </p:cBhvr>
                                      <p:tavLst>
                                        <p:tav tm="0">
                                          <p:val>
                                            <p:strVal val="#ppt_x"/>
                                          </p:val>
                                        </p:tav>
                                        <p:tav tm="100000">
                                          <p:val>
                                            <p:strVal val="#ppt_x"/>
                                          </p:val>
                                        </p:tav>
                                      </p:tavLst>
                                    </p:anim>
                                    <p:anim calcmode="lin" valueType="num">
                                      <p:cBhvr additive="base">
                                        <p:cTn id="22" dur="500" fill="hold"/>
                                        <p:tgtEl>
                                          <p:spTgt spid="36881"/>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xit" presetSubtype="2" fill="hold" nodeType="clickEffect">
                                  <p:stCondLst>
                                    <p:cond delay="0"/>
                                  </p:stCondLst>
                                  <p:childTnLst>
                                    <p:anim calcmode="lin" valueType="num">
                                      <p:cBhvr additive="base">
                                        <p:cTn id="26" dur="500"/>
                                        <p:tgtEl>
                                          <p:spTgt spid="36881"/>
                                        </p:tgtEl>
                                        <p:attrNameLst>
                                          <p:attrName>ppt_x</p:attrName>
                                        </p:attrNameLst>
                                      </p:cBhvr>
                                      <p:tavLst>
                                        <p:tav tm="0">
                                          <p:val>
                                            <p:strVal val="ppt_x"/>
                                          </p:val>
                                        </p:tav>
                                        <p:tav tm="100000">
                                          <p:val>
                                            <p:strVal val="1+ppt_w/2"/>
                                          </p:val>
                                        </p:tav>
                                      </p:tavLst>
                                    </p:anim>
                                    <p:anim calcmode="lin" valueType="num">
                                      <p:cBhvr additive="base">
                                        <p:cTn id="27" dur="500"/>
                                        <p:tgtEl>
                                          <p:spTgt spid="36881"/>
                                        </p:tgtEl>
                                        <p:attrNameLst>
                                          <p:attrName>ppt_y</p:attrName>
                                        </p:attrNameLst>
                                      </p:cBhvr>
                                      <p:tavLst>
                                        <p:tav tm="0">
                                          <p:val>
                                            <p:strVal val="ppt_y"/>
                                          </p:val>
                                        </p:tav>
                                        <p:tav tm="100000">
                                          <p:val>
                                            <p:strVal val="ppt_y"/>
                                          </p:val>
                                        </p:tav>
                                      </p:tavLst>
                                    </p:anim>
                                    <p:set>
                                      <p:cBhvr>
                                        <p:cTn id="28" dur="1" fill="hold">
                                          <p:stCondLst>
                                            <p:cond delay="499"/>
                                          </p:stCondLst>
                                        </p:cTn>
                                        <p:tgtEl>
                                          <p:spTgt spid="36881"/>
                                        </p:tgtEl>
                                        <p:attrNameLst>
                                          <p:attrName>style.visibility</p:attrName>
                                        </p:attrNameLst>
                                      </p:cBhvr>
                                      <p:to>
                                        <p:strVal val="hidden"/>
                                      </p:to>
                                    </p:set>
                                  </p:childTnLst>
                                </p:cTn>
                              </p:par>
                              <p:par>
                                <p:cTn id="29" presetID="2" presetClass="entr" presetSubtype="4"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additive="base">
                                        <p:cTn id="31" dur="500" fill="hold"/>
                                        <p:tgtEl>
                                          <p:spTgt spid="2"/>
                                        </p:tgtEl>
                                        <p:attrNameLst>
                                          <p:attrName>ppt_x</p:attrName>
                                        </p:attrNameLst>
                                      </p:cBhvr>
                                      <p:tavLst>
                                        <p:tav tm="0">
                                          <p:val>
                                            <p:strVal val="#ppt_x"/>
                                          </p:val>
                                        </p:tav>
                                        <p:tav tm="100000">
                                          <p:val>
                                            <p:strVal val="#ppt_x"/>
                                          </p:val>
                                        </p:tav>
                                      </p:tavLst>
                                    </p:anim>
                                    <p:anim calcmode="lin" valueType="num">
                                      <p:cBhvr additive="base">
                                        <p:cTn id="3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xit" presetSubtype="2" fill="hold" nodeType="clickEffect">
                                  <p:stCondLst>
                                    <p:cond delay="0"/>
                                  </p:stCondLst>
                                  <p:childTnLst>
                                    <p:anim calcmode="lin" valueType="num">
                                      <p:cBhvr additive="base">
                                        <p:cTn id="36" dur="500"/>
                                        <p:tgtEl>
                                          <p:spTgt spid="2"/>
                                        </p:tgtEl>
                                        <p:attrNameLst>
                                          <p:attrName>ppt_x</p:attrName>
                                        </p:attrNameLst>
                                      </p:cBhvr>
                                      <p:tavLst>
                                        <p:tav tm="0">
                                          <p:val>
                                            <p:strVal val="ppt_x"/>
                                          </p:val>
                                        </p:tav>
                                        <p:tav tm="100000">
                                          <p:val>
                                            <p:strVal val="1+ppt_w/2"/>
                                          </p:val>
                                        </p:tav>
                                      </p:tavLst>
                                    </p:anim>
                                    <p:anim calcmode="lin" valueType="num">
                                      <p:cBhvr additive="base">
                                        <p:cTn id="37" dur="500"/>
                                        <p:tgtEl>
                                          <p:spTgt spid="2"/>
                                        </p:tgtEl>
                                        <p:attrNameLst>
                                          <p:attrName>ppt_y</p:attrName>
                                        </p:attrNameLst>
                                      </p:cBhvr>
                                      <p:tavLst>
                                        <p:tav tm="0">
                                          <p:val>
                                            <p:strVal val="ppt_y"/>
                                          </p:val>
                                        </p:tav>
                                        <p:tav tm="100000">
                                          <p:val>
                                            <p:strVal val="ppt_y"/>
                                          </p:val>
                                        </p:tav>
                                      </p:tavLst>
                                    </p:anim>
                                    <p:set>
                                      <p:cBhvr>
                                        <p:cTn id="38" dur="1" fill="hold">
                                          <p:stCondLst>
                                            <p:cond delay="499"/>
                                          </p:stCondLst>
                                        </p:cTn>
                                        <p:tgtEl>
                                          <p:spTgt spid="2"/>
                                        </p:tgtEl>
                                        <p:attrNameLst>
                                          <p:attrName>style.visibility</p:attrName>
                                        </p:attrNameLst>
                                      </p:cBhvr>
                                      <p:to>
                                        <p:strVal val="hidden"/>
                                      </p:to>
                                    </p:set>
                                  </p:childTnLst>
                                </p:cTn>
                              </p:par>
                              <p:par>
                                <p:cTn id="39" presetID="2" presetClass="entr" presetSubtype="4" fill="hold" nodeType="withEffect">
                                  <p:stCondLst>
                                    <p:cond delay="0"/>
                                  </p:stCondLst>
                                  <p:childTnLst>
                                    <p:set>
                                      <p:cBhvr>
                                        <p:cTn id="40" dur="1" fill="hold">
                                          <p:stCondLst>
                                            <p:cond delay="0"/>
                                          </p:stCondLst>
                                        </p:cTn>
                                        <p:tgtEl>
                                          <p:spTgt spid="36886"/>
                                        </p:tgtEl>
                                        <p:attrNameLst>
                                          <p:attrName>style.visibility</p:attrName>
                                        </p:attrNameLst>
                                      </p:cBhvr>
                                      <p:to>
                                        <p:strVal val="visible"/>
                                      </p:to>
                                    </p:set>
                                    <p:anim calcmode="lin" valueType="num">
                                      <p:cBhvr additive="base">
                                        <p:cTn id="41" dur="500" fill="hold"/>
                                        <p:tgtEl>
                                          <p:spTgt spid="36886"/>
                                        </p:tgtEl>
                                        <p:attrNameLst>
                                          <p:attrName>ppt_x</p:attrName>
                                        </p:attrNameLst>
                                      </p:cBhvr>
                                      <p:tavLst>
                                        <p:tav tm="0">
                                          <p:val>
                                            <p:strVal val="#ppt_x"/>
                                          </p:val>
                                        </p:tav>
                                        <p:tav tm="100000">
                                          <p:val>
                                            <p:strVal val="#ppt_x"/>
                                          </p:val>
                                        </p:tav>
                                      </p:tavLst>
                                    </p:anim>
                                    <p:anim calcmode="lin" valueType="num">
                                      <p:cBhvr additive="base">
                                        <p:cTn id="42" dur="500" fill="hold"/>
                                        <p:tgtEl>
                                          <p:spTgt spid="36886"/>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xit" presetSubtype="2" fill="hold" nodeType="clickEffect">
                                  <p:stCondLst>
                                    <p:cond delay="0"/>
                                  </p:stCondLst>
                                  <p:childTnLst>
                                    <p:anim calcmode="lin" valueType="num">
                                      <p:cBhvr additive="base">
                                        <p:cTn id="46" dur="500"/>
                                        <p:tgtEl>
                                          <p:spTgt spid="36886"/>
                                        </p:tgtEl>
                                        <p:attrNameLst>
                                          <p:attrName>ppt_x</p:attrName>
                                        </p:attrNameLst>
                                      </p:cBhvr>
                                      <p:tavLst>
                                        <p:tav tm="0">
                                          <p:val>
                                            <p:strVal val="ppt_x"/>
                                          </p:val>
                                        </p:tav>
                                        <p:tav tm="100000">
                                          <p:val>
                                            <p:strVal val="1+ppt_w/2"/>
                                          </p:val>
                                        </p:tav>
                                      </p:tavLst>
                                    </p:anim>
                                    <p:anim calcmode="lin" valueType="num">
                                      <p:cBhvr additive="base">
                                        <p:cTn id="47" dur="500"/>
                                        <p:tgtEl>
                                          <p:spTgt spid="36886"/>
                                        </p:tgtEl>
                                        <p:attrNameLst>
                                          <p:attrName>ppt_y</p:attrName>
                                        </p:attrNameLst>
                                      </p:cBhvr>
                                      <p:tavLst>
                                        <p:tav tm="0">
                                          <p:val>
                                            <p:strVal val="ppt_y"/>
                                          </p:val>
                                        </p:tav>
                                        <p:tav tm="100000">
                                          <p:val>
                                            <p:strVal val="ppt_y"/>
                                          </p:val>
                                        </p:tav>
                                      </p:tavLst>
                                    </p:anim>
                                    <p:set>
                                      <p:cBhvr>
                                        <p:cTn id="48" dur="1" fill="hold">
                                          <p:stCondLst>
                                            <p:cond delay="499"/>
                                          </p:stCondLst>
                                        </p:cTn>
                                        <p:tgtEl>
                                          <p:spTgt spid="36886"/>
                                        </p:tgtEl>
                                        <p:attrNameLst>
                                          <p:attrName>style.visibility</p:attrName>
                                        </p:attrNameLst>
                                      </p:cBhvr>
                                      <p:to>
                                        <p:strVal val="hidden"/>
                                      </p:to>
                                    </p:set>
                                  </p:childTnLst>
                                </p:cTn>
                              </p:par>
                              <p:par>
                                <p:cTn id="49" presetID="2" presetClass="entr" presetSubtype="4" fill="hold" nodeType="withEffect">
                                  <p:stCondLst>
                                    <p:cond delay="0"/>
                                  </p:stCondLst>
                                  <p:childTnLst>
                                    <p:set>
                                      <p:cBhvr>
                                        <p:cTn id="50" dur="1" fill="hold">
                                          <p:stCondLst>
                                            <p:cond delay="0"/>
                                          </p:stCondLst>
                                        </p:cTn>
                                        <p:tgtEl>
                                          <p:spTgt spid="37"/>
                                        </p:tgtEl>
                                        <p:attrNameLst>
                                          <p:attrName>style.visibility</p:attrName>
                                        </p:attrNameLst>
                                      </p:cBhvr>
                                      <p:to>
                                        <p:strVal val="visible"/>
                                      </p:to>
                                    </p:set>
                                    <p:anim calcmode="lin" valueType="num">
                                      <p:cBhvr additive="base">
                                        <p:cTn id="51" dur="500" fill="hold"/>
                                        <p:tgtEl>
                                          <p:spTgt spid="37"/>
                                        </p:tgtEl>
                                        <p:attrNameLst>
                                          <p:attrName>ppt_x</p:attrName>
                                        </p:attrNameLst>
                                      </p:cBhvr>
                                      <p:tavLst>
                                        <p:tav tm="0">
                                          <p:val>
                                            <p:strVal val="#ppt_x"/>
                                          </p:val>
                                        </p:tav>
                                        <p:tav tm="100000">
                                          <p:val>
                                            <p:strVal val="#ppt_x"/>
                                          </p:val>
                                        </p:tav>
                                      </p:tavLst>
                                    </p:anim>
                                    <p:anim calcmode="lin" valueType="num">
                                      <p:cBhvr additive="base">
                                        <p:cTn id="52"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53" fill="hold" nodeType="clickPar">
                      <p:stCondLst>
                        <p:cond delay="indefinite"/>
                      </p:stCondLst>
                      <p:childTnLst>
                        <p:par>
                          <p:cTn id="54" fill="hold" nodeType="withGroup">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6877"/>
                                        </p:tgtEl>
                                        <p:attrNameLst>
                                          <p:attrName>style.visibility</p:attrName>
                                        </p:attrNameLst>
                                      </p:cBhvr>
                                      <p:to>
                                        <p:strVal val="visible"/>
                                      </p:to>
                                    </p:set>
                                  </p:childTnLst>
                                </p:cTn>
                              </p:par>
                              <p:par>
                                <p:cTn id="57" presetID="1" presetClass="entr" presetSubtype="0" fill="hold" grpId="0" nodeType="withEffect">
                                  <p:stCondLst>
                                    <p:cond delay="0"/>
                                  </p:stCondLst>
                                  <p:childTnLst>
                                    <p:set>
                                      <p:cBhvr>
                                        <p:cTn id="58" dur="1" fill="hold">
                                          <p:stCondLst>
                                            <p:cond delay="0"/>
                                          </p:stCondLst>
                                        </p:cTn>
                                        <p:tgtEl>
                                          <p:spTgt spid="3690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877" grpId="0" animBg="1"/>
      <p:bldP spid="3690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Title 1"/>
          <p:cNvSpPr>
            <a:spLocks noGrp="1"/>
          </p:cNvSpPr>
          <p:nvPr>
            <p:ph type="title"/>
          </p:nvPr>
        </p:nvSpPr>
        <p:spPr/>
        <p:txBody>
          <a:bodyPr/>
          <a:lstStyle/>
          <a:p>
            <a:pPr eaLnBrk="1" hangingPunct="1"/>
            <a:r>
              <a:rPr lang="de-CH" altLang="de-DE" dirty="0" err="1" smtClean="0"/>
              <a:t>What</a:t>
            </a:r>
            <a:r>
              <a:rPr lang="de-CH" altLang="de-DE" dirty="0" smtClean="0"/>
              <a:t> </a:t>
            </a:r>
            <a:r>
              <a:rPr lang="de-CH" altLang="de-DE" dirty="0" err="1" smtClean="0"/>
              <a:t>is</a:t>
            </a:r>
            <a:r>
              <a:rPr lang="de-CH" altLang="de-DE" dirty="0" smtClean="0"/>
              <a:t> an Accelerator Control System?</a:t>
            </a:r>
          </a:p>
        </p:txBody>
      </p:sp>
      <p:pic>
        <p:nvPicPr>
          <p:cNvPr id="5" name="Picture 13" descr="Wiki_ControlSystem"/>
          <p:cNvPicPr>
            <a:picLocks noGrp="1" noChangeAspect="1" noChangeArrowheads="1"/>
          </p:cNvPicPr>
          <p:nvPr>
            <p:ph idx="1"/>
          </p:nvPr>
        </p:nvPicPr>
        <p:blipFill>
          <a:blip r:embed="rId3">
            <a:extLst>
              <a:ext uri="{28A0092B-C50C-407E-A947-70E740481C1C}">
                <a14:useLocalDpi xmlns:a14="http://schemas.microsoft.com/office/drawing/2010/main"/>
              </a:ext>
            </a:extLst>
          </a:blip>
          <a:srcRect/>
          <a:stretch>
            <a:fillRect/>
          </a:stretch>
        </p:blipFill>
        <p:spPr>
          <a:xfrm>
            <a:off x="993775" y="1340768"/>
            <a:ext cx="5715000" cy="1981200"/>
          </a:xfrm>
          <a:noFill/>
          <a:ln>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5128" name="TextBox 9"/>
          <p:cNvSpPr txBox="1">
            <a:spLocks noChangeArrowheads="1"/>
          </p:cNvSpPr>
          <p:nvPr/>
        </p:nvSpPr>
        <p:spPr bwMode="auto">
          <a:xfrm>
            <a:off x="468313" y="747713"/>
            <a:ext cx="3078162"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t>Searching Wikipedia:</a:t>
            </a:r>
          </a:p>
        </p:txBody>
      </p:sp>
      <p:pic>
        <p:nvPicPr>
          <p:cNvPr id="2" name="Picture 1"/>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371315" y="2997156"/>
            <a:ext cx="5936593" cy="3290073"/>
          </a:xfrm>
          <a:prstGeom prst="rect">
            <a:avLst/>
          </a:prstGeom>
          <a:ln>
            <a:solidFill>
              <a:schemeClr val="tx1"/>
            </a:solidFill>
          </a:ln>
        </p:spPr>
      </p:pic>
      <p:pic>
        <p:nvPicPr>
          <p:cNvPr id="6" name="Picture 5"/>
          <p:cNvPicPr>
            <a:picLocks noChangeAspect="1"/>
          </p:cNvPicPr>
          <p:nvPr/>
        </p:nvPicPr>
        <p:blipFill>
          <a:blip r:embed="rId5">
            <a:extLst>
              <a:ext uri="{28A0092B-C50C-407E-A947-70E740481C1C}">
                <a14:useLocalDpi xmlns:a14="http://schemas.microsoft.com/office/drawing/2010/main"/>
              </a:ext>
            </a:extLst>
          </a:blip>
          <a:srcRect/>
          <a:stretch>
            <a:fillRect/>
          </a:stretch>
        </p:blipFill>
        <p:spPr bwMode="auto">
          <a:xfrm>
            <a:off x="3084181" y="2066109"/>
            <a:ext cx="5505450" cy="211455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pic>
        <p:nvPicPr>
          <p:cNvPr id="1026" name="Picture 2"/>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40412" y="2614428"/>
            <a:ext cx="6168363" cy="2322785"/>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7" name="Picture 6"/>
          <p:cNvPicPr>
            <a:picLocks noChangeAspect="1"/>
          </p:cNvPicPr>
          <p:nvPr/>
        </p:nvPicPr>
        <p:blipFill>
          <a:blip r:embed="rId7">
            <a:extLst>
              <a:ext uri="{28A0092B-C50C-407E-A947-70E740481C1C}">
                <a14:useLocalDpi xmlns:a14="http://schemas.microsoft.com/office/drawing/2010/main"/>
              </a:ext>
            </a:extLst>
          </a:blip>
          <a:srcRect/>
          <a:stretch>
            <a:fillRect/>
          </a:stretch>
        </p:blipFill>
        <p:spPr bwMode="auto">
          <a:xfrm>
            <a:off x="4075029" y="4534128"/>
            <a:ext cx="4735513" cy="1571625"/>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8477768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4558" name="Group 46"/>
          <p:cNvGrpSpPr>
            <a:grpSpLocks/>
          </p:cNvGrpSpPr>
          <p:nvPr/>
        </p:nvGrpSpPr>
        <p:grpSpPr bwMode="auto">
          <a:xfrm>
            <a:off x="6948488" y="3644900"/>
            <a:ext cx="1781175" cy="2238375"/>
            <a:chOff x="3334" y="0"/>
            <a:chExt cx="1122" cy="1410"/>
          </a:xfrm>
        </p:grpSpPr>
        <p:pic>
          <p:nvPicPr>
            <p:cNvPr id="42009" name="Picture 4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334" y="210"/>
              <a:ext cx="1122" cy="1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42010" name="Text Box 45"/>
            <p:cNvSpPr txBox="1">
              <a:spLocks noChangeArrowheads="1"/>
            </p:cNvSpPr>
            <p:nvPr/>
          </p:nvSpPr>
          <p:spPr bwMode="auto">
            <a:xfrm>
              <a:off x="3606" y="0"/>
              <a:ext cx="488"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Motors</a:t>
              </a:r>
            </a:p>
          </p:txBody>
        </p:sp>
      </p:grpSp>
      <p:grpSp>
        <p:nvGrpSpPr>
          <p:cNvPr id="64561" name="Group 49"/>
          <p:cNvGrpSpPr>
            <a:grpSpLocks/>
          </p:cNvGrpSpPr>
          <p:nvPr/>
        </p:nvGrpSpPr>
        <p:grpSpPr bwMode="auto">
          <a:xfrm>
            <a:off x="6877050" y="3933825"/>
            <a:ext cx="2062163" cy="1906588"/>
            <a:chOff x="4286" y="1207"/>
            <a:chExt cx="1299" cy="1201"/>
          </a:xfrm>
        </p:grpSpPr>
        <p:pic>
          <p:nvPicPr>
            <p:cNvPr id="42007" name="Picture 47" descr="Superbend"/>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286" y="1434"/>
              <a:ext cx="1299" cy="9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08" name="Text Box 48"/>
            <p:cNvSpPr txBox="1">
              <a:spLocks noChangeArrowheads="1"/>
            </p:cNvSpPr>
            <p:nvPr/>
          </p:nvSpPr>
          <p:spPr bwMode="auto">
            <a:xfrm>
              <a:off x="4649" y="1207"/>
              <a:ext cx="613"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Magnets</a:t>
              </a:r>
            </a:p>
          </p:txBody>
        </p:sp>
      </p:grpSp>
      <p:sp>
        <p:nvSpPr>
          <p:cNvPr id="41988" name="Rectangle 2"/>
          <p:cNvSpPr>
            <a:spLocks noChangeArrowheads="1"/>
          </p:cNvSpPr>
          <p:nvPr/>
        </p:nvSpPr>
        <p:spPr bwMode="auto">
          <a:xfrm>
            <a:off x="2987675" y="1412875"/>
            <a:ext cx="2663825" cy="2952750"/>
          </a:xfrm>
          <a:prstGeom prst="rect">
            <a:avLst/>
          </a:prstGeom>
          <a:solidFill>
            <a:srgbClr val="E5E5E5"/>
          </a:solidFill>
          <a:ln w="9525">
            <a:solidFill>
              <a:srgbClr val="0070C0"/>
            </a:solidFill>
            <a:miter lim="800000"/>
            <a:headEnd/>
            <a:tailEnd/>
          </a:ln>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1989" name="Rectangle 6"/>
          <p:cNvSpPr>
            <a:spLocks noGrp="1" noChangeArrowheads="1"/>
          </p:cNvSpPr>
          <p:nvPr>
            <p:ph type="title"/>
          </p:nvPr>
        </p:nvSpPr>
        <p:spPr/>
        <p:txBody>
          <a:bodyPr/>
          <a:lstStyle/>
          <a:p>
            <a:pPr eaLnBrk="1" hangingPunct="1"/>
            <a:r>
              <a:rPr lang="en-GB" altLang="de-DE" smtClean="0"/>
              <a:t>The Classic Solution: VME based</a:t>
            </a:r>
          </a:p>
        </p:txBody>
      </p:sp>
      <p:sp>
        <p:nvSpPr>
          <p:cNvPr id="41990" name="Freeform 7"/>
          <p:cNvSpPr>
            <a:spLocks/>
          </p:cNvSpPr>
          <p:nvPr/>
        </p:nvSpPr>
        <p:spPr bwMode="auto">
          <a:xfrm>
            <a:off x="301625" y="2566988"/>
            <a:ext cx="3213100" cy="1689100"/>
          </a:xfrm>
          <a:custGeom>
            <a:avLst/>
            <a:gdLst>
              <a:gd name="T0" fmla="*/ 2147483647 w 2024"/>
              <a:gd name="T1" fmla="*/ 0 h 1064"/>
              <a:gd name="T2" fmla="*/ 2147483647 w 2024"/>
              <a:gd name="T3" fmla="*/ 2147483647 h 1064"/>
              <a:gd name="T4" fmla="*/ 2147483647 w 2024"/>
              <a:gd name="T5" fmla="*/ 2147483647 h 1064"/>
              <a:gd name="T6" fmla="*/ 2147483647 w 2024"/>
              <a:gd name="T7" fmla="*/ 2147483647 h 1064"/>
              <a:gd name="T8" fmla="*/ 2147483647 w 2024"/>
              <a:gd name="T9" fmla="*/ 2147483647 h 1064"/>
              <a:gd name="T10" fmla="*/ 2147483647 w 2024"/>
              <a:gd name="T11" fmla="*/ 2147483647 h 1064"/>
              <a:gd name="T12" fmla="*/ 2147483647 w 2024"/>
              <a:gd name="T13" fmla="*/ 2147483647 h 1064"/>
              <a:gd name="T14" fmla="*/ 2147483647 w 2024"/>
              <a:gd name="T15" fmla="*/ 2147483647 h 1064"/>
              <a:gd name="T16" fmla="*/ 2147483647 w 2024"/>
              <a:gd name="T17" fmla="*/ 2147483647 h 106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2024" h="1064">
                <a:moveTo>
                  <a:pt x="601" y="0"/>
                </a:moveTo>
                <a:cubicBezTo>
                  <a:pt x="523" y="49"/>
                  <a:pt x="211" y="140"/>
                  <a:pt x="128" y="303"/>
                </a:cubicBezTo>
                <a:cubicBezTo>
                  <a:pt x="45" y="466"/>
                  <a:pt x="0" y="919"/>
                  <a:pt x="101" y="978"/>
                </a:cubicBezTo>
                <a:cubicBezTo>
                  <a:pt x="202" y="1037"/>
                  <a:pt x="550" y="736"/>
                  <a:pt x="733" y="659"/>
                </a:cubicBezTo>
                <a:cubicBezTo>
                  <a:pt x="916" y="582"/>
                  <a:pt x="1140" y="470"/>
                  <a:pt x="1198" y="514"/>
                </a:cubicBezTo>
                <a:cubicBezTo>
                  <a:pt x="1256" y="558"/>
                  <a:pt x="1049" y="846"/>
                  <a:pt x="1080" y="923"/>
                </a:cubicBezTo>
                <a:cubicBezTo>
                  <a:pt x="1111" y="1000"/>
                  <a:pt x="1286" y="1064"/>
                  <a:pt x="1385" y="978"/>
                </a:cubicBezTo>
                <a:cubicBezTo>
                  <a:pt x="1484" y="892"/>
                  <a:pt x="1570" y="520"/>
                  <a:pt x="1677" y="409"/>
                </a:cubicBezTo>
                <a:cubicBezTo>
                  <a:pt x="1784" y="298"/>
                  <a:pt x="1952" y="332"/>
                  <a:pt x="2024" y="312"/>
                </a:cubicBezTo>
              </a:path>
            </a:pathLst>
          </a:custGeom>
          <a:noFill/>
          <a:ln w="3810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41991" name="Text Box 8"/>
          <p:cNvSpPr txBox="1">
            <a:spLocks noChangeArrowheads="1"/>
          </p:cNvSpPr>
          <p:nvPr/>
        </p:nvSpPr>
        <p:spPr bwMode="auto">
          <a:xfrm>
            <a:off x="395288" y="3284538"/>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Ethernet</a:t>
            </a:r>
          </a:p>
        </p:txBody>
      </p:sp>
      <p:grpSp>
        <p:nvGrpSpPr>
          <p:cNvPr id="41992" name="Group 9"/>
          <p:cNvGrpSpPr>
            <a:grpSpLocks/>
          </p:cNvGrpSpPr>
          <p:nvPr/>
        </p:nvGrpSpPr>
        <p:grpSpPr bwMode="auto">
          <a:xfrm>
            <a:off x="179388" y="765175"/>
            <a:ext cx="3241675" cy="2266950"/>
            <a:chOff x="158" y="1207"/>
            <a:chExt cx="2042" cy="1428"/>
          </a:xfrm>
        </p:grpSpPr>
        <p:pic>
          <p:nvPicPr>
            <p:cNvPr id="42005" name="Picture 10" descr="j0195384"/>
            <p:cNvPicPr>
              <a:picLocks noChangeAspect="1" noChangeArrowheads="1"/>
            </p:cNvPicPr>
            <p:nvPr/>
          </p:nvPicPr>
          <p:blipFill>
            <a:blip r:embed="rId5" cstate="print">
              <a:extLst>
                <a:ext uri="{28A0092B-C50C-407E-A947-70E740481C1C}">
                  <a14:useLocalDpi xmlns:a14="http://schemas.microsoft.com/office/drawing/2010/main"/>
                </a:ext>
              </a:extLst>
            </a:blip>
            <a:srcRect/>
            <a:stretch>
              <a:fillRect/>
            </a:stretch>
          </p:blipFill>
          <p:spPr bwMode="auto">
            <a:xfrm>
              <a:off x="612" y="1480"/>
              <a:ext cx="1131" cy="1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006" name="Text Box 11"/>
            <p:cNvSpPr txBox="1">
              <a:spLocks noChangeArrowheads="1"/>
            </p:cNvSpPr>
            <p:nvPr/>
          </p:nvSpPr>
          <p:spPr bwMode="auto">
            <a:xfrm>
              <a:off x="158" y="1207"/>
              <a:ext cx="2042" cy="250"/>
            </a:xfrm>
            <a:prstGeom prst="rect">
              <a:avLst/>
            </a:prstGeom>
            <a:solidFill>
              <a:srgbClr val="FFF5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user interface</a:t>
              </a:r>
            </a:p>
          </p:txBody>
        </p:sp>
      </p:grpSp>
      <p:sp>
        <p:nvSpPr>
          <p:cNvPr id="64524" name="Text Box 12"/>
          <p:cNvSpPr txBox="1">
            <a:spLocks noChangeArrowheads="1"/>
          </p:cNvSpPr>
          <p:nvPr/>
        </p:nvSpPr>
        <p:spPr bwMode="auto">
          <a:xfrm>
            <a:off x="468313" y="4581525"/>
            <a:ext cx="4175125" cy="1006475"/>
          </a:xfrm>
          <a:prstGeom prst="rect">
            <a:avLst/>
          </a:prstGeom>
          <a:solidFill>
            <a:srgbClr val="D4E2CE"/>
          </a:solidFill>
          <a:ln>
            <a:noFill/>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VME cards life cycle is long, </a:t>
            </a:r>
            <a:br>
              <a:rPr lang="en-GB" altLang="de-DE" sz="2000"/>
            </a:br>
            <a:r>
              <a:rPr lang="en-GB" altLang="de-DE" sz="2000"/>
              <a:t>VMEbus is an open standard,</a:t>
            </a:r>
            <a:br>
              <a:rPr lang="en-GB" altLang="de-DE" sz="2000"/>
            </a:br>
            <a:r>
              <a:rPr lang="en-GB" altLang="de-DE" sz="2000"/>
              <a:t>Supported by Industry</a:t>
            </a:r>
          </a:p>
        </p:txBody>
      </p:sp>
      <p:sp>
        <p:nvSpPr>
          <p:cNvPr id="41994" name="Text Box 34"/>
          <p:cNvSpPr txBox="1">
            <a:spLocks noChangeArrowheads="1"/>
          </p:cNvSpPr>
          <p:nvPr/>
        </p:nvSpPr>
        <p:spPr bwMode="auto">
          <a:xfrm>
            <a:off x="2987675" y="1412875"/>
            <a:ext cx="2663825"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i="1" u="sng"/>
              <a:t>Server Hardware</a:t>
            </a:r>
          </a:p>
        </p:txBody>
      </p:sp>
      <p:sp>
        <p:nvSpPr>
          <p:cNvPr id="64548" name="Text Box 36"/>
          <p:cNvSpPr txBox="1">
            <a:spLocks noChangeArrowheads="1"/>
          </p:cNvSpPr>
          <p:nvPr/>
        </p:nvSpPr>
        <p:spPr bwMode="auto">
          <a:xfrm>
            <a:off x="468313" y="5589588"/>
            <a:ext cx="4175125" cy="1006475"/>
          </a:xfrm>
          <a:prstGeom prst="rect">
            <a:avLst/>
          </a:prstGeom>
          <a:solidFill>
            <a:srgbClr val="FBE1CC"/>
          </a:solidFill>
          <a:ln>
            <a:noFill/>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VME is expensive,</a:t>
            </a:r>
            <a:br>
              <a:rPr lang="en-GB" altLang="de-DE" sz="2000"/>
            </a:br>
            <a:r>
              <a:rPr lang="en-GB" altLang="de-DE" sz="2000"/>
              <a:t>special operating system (VxWorks)</a:t>
            </a:r>
          </a:p>
        </p:txBody>
      </p:sp>
      <p:pic>
        <p:nvPicPr>
          <p:cNvPr id="41996" name="Picture 37" descr="test_VMEcrate1[1]"/>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132138" y="2708275"/>
            <a:ext cx="2376487" cy="1584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4555" name="Text Box 43"/>
          <p:cNvSpPr txBox="1">
            <a:spLocks noChangeArrowheads="1"/>
          </p:cNvSpPr>
          <p:nvPr/>
        </p:nvSpPr>
        <p:spPr bwMode="auto">
          <a:xfrm>
            <a:off x="2987675" y="1844675"/>
            <a:ext cx="2663825" cy="9159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spcBef>
                <a:spcPct val="50000"/>
              </a:spcBef>
              <a:defRPr/>
            </a:pPr>
            <a:r>
              <a:rPr lang="en-GB" altLang="de-DE" sz="1800">
                <a:solidFill>
                  <a:srgbClr val="0000FF"/>
                </a:solidFill>
                <a:effectLst>
                  <a:outerShdw blurRad="38100" dist="38100" dir="2700000" algn="tl">
                    <a:srgbClr val="C0C0C0"/>
                  </a:outerShdw>
                </a:effectLst>
                <a:latin typeface="Arial Black" pitchFamily="34" charset="0"/>
              </a:rPr>
              <a:t>VME</a:t>
            </a:r>
            <a:br>
              <a:rPr lang="en-GB" altLang="de-DE" sz="1800">
                <a:solidFill>
                  <a:srgbClr val="0000FF"/>
                </a:solidFill>
                <a:effectLst>
                  <a:outerShdw blurRad="38100" dist="38100" dir="2700000" algn="tl">
                    <a:srgbClr val="C0C0C0"/>
                  </a:outerShdw>
                </a:effectLst>
                <a:latin typeface="Arial Black" pitchFamily="34" charset="0"/>
              </a:rPr>
            </a:br>
            <a:r>
              <a:rPr lang="en-GB" altLang="de-DE" sz="1800">
                <a:solidFill>
                  <a:srgbClr val="0000FF"/>
                </a:solidFill>
                <a:effectLst>
                  <a:outerShdw blurRad="38100" dist="38100" dir="2700000" algn="tl">
                    <a:srgbClr val="C0C0C0"/>
                  </a:outerShdw>
                </a:effectLst>
                <a:latin typeface="Arial Black" pitchFamily="34" charset="0"/>
              </a:rPr>
              <a:t>(Operating System: e.g. vxWorks)</a:t>
            </a:r>
          </a:p>
        </p:txBody>
      </p:sp>
      <p:grpSp>
        <p:nvGrpSpPr>
          <p:cNvPr id="3" name="Group 2"/>
          <p:cNvGrpSpPr/>
          <p:nvPr/>
        </p:nvGrpSpPr>
        <p:grpSpPr>
          <a:xfrm>
            <a:off x="5795963" y="1484313"/>
            <a:ext cx="3348037" cy="5010342"/>
            <a:chOff x="5795963" y="1484313"/>
            <a:chExt cx="3348037" cy="5010342"/>
          </a:xfrm>
        </p:grpSpPr>
        <p:sp>
          <p:nvSpPr>
            <p:cNvPr id="42001" name="Rectangle 39"/>
            <p:cNvSpPr>
              <a:spLocks noChangeArrowheads="1"/>
            </p:cNvSpPr>
            <p:nvPr/>
          </p:nvSpPr>
          <p:spPr bwMode="auto">
            <a:xfrm>
              <a:off x="5795963" y="1484313"/>
              <a:ext cx="3348037" cy="4679950"/>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nvGrpSpPr>
            <p:cNvPr id="2" name="Group 1"/>
            <p:cNvGrpSpPr/>
            <p:nvPr/>
          </p:nvGrpSpPr>
          <p:grpSpPr>
            <a:xfrm>
              <a:off x="6656956" y="3214846"/>
              <a:ext cx="2364238" cy="3279809"/>
              <a:chOff x="6656956" y="3214846"/>
              <a:chExt cx="2364238" cy="3279809"/>
            </a:xfrm>
          </p:grpSpPr>
          <p:sp>
            <p:nvSpPr>
              <p:cNvPr id="42003" name="Text Box 41"/>
              <p:cNvSpPr txBox="1">
                <a:spLocks noChangeArrowheads="1"/>
              </p:cNvSpPr>
              <p:nvPr/>
            </p:nvSpPr>
            <p:spPr bwMode="auto">
              <a:xfrm>
                <a:off x="6921501" y="3214846"/>
                <a:ext cx="18716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Dumb Hardware</a:t>
                </a:r>
              </a:p>
            </p:txBody>
          </p:sp>
          <p:pic>
            <p:nvPicPr>
              <p:cNvPr id="27" name="Picture 26"/>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656956" y="3916521"/>
                <a:ext cx="2364238" cy="2578134"/>
              </a:xfrm>
              <a:prstGeom prst="rect">
                <a:avLst/>
              </a:prstGeom>
            </p:spPr>
          </p:pic>
        </p:grpSp>
      </p:grpSp>
      <p:sp>
        <p:nvSpPr>
          <p:cNvPr id="41998" name="Freeform 32"/>
          <p:cNvSpPr>
            <a:spLocks/>
          </p:cNvSpPr>
          <p:nvPr/>
        </p:nvSpPr>
        <p:spPr bwMode="auto">
          <a:xfrm>
            <a:off x="3878263" y="4286250"/>
            <a:ext cx="3101975" cy="1230313"/>
          </a:xfrm>
          <a:custGeom>
            <a:avLst/>
            <a:gdLst>
              <a:gd name="T0" fmla="*/ 0 w 1954"/>
              <a:gd name="T1" fmla="*/ 0 h 775"/>
              <a:gd name="T2" fmla="*/ 2147483647 w 1954"/>
              <a:gd name="T3" fmla="*/ 2147483647 h 775"/>
              <a:gd name="T4" fmla="*/ 2147483647 w 1954"/>
              <a:gd name="T5" fmla="*/ 2147483647 h 775"/>
              <a:gd name="T6" fmla="*/ 2147483647 w 1954"/>
              <a:gd name="T7" fmla="*/ 2147483647 h 775"/>
              <a:gd name="T8" fmla="*/ 2147483647 w 1954"/>
              <a:gd name="T9" fmla="*/ 2147483647 h 775"/>
              <a:gd name="T10" fmla="*/ 2147483647 w 1954"/>
              <a:gd name="T11" fmla="*/ 2147483647 h 775"/>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1954" h="775">
                <a:moveTo>
                  <a:pt x="0" y="0"/>
                </a:moveTo>
                <a:cubicBezTo>
                  <a:pt x="47" y="21"/>
                  <a:pt x="97" y="110"/>
                  <a:pt x="291" y="124"/>
                </a:cubicBezTo>
                <a:cubicBezTo>
                  <a:pt x="485" y="138"/>
                  <a:pt x="953" y="72"/>
                  <a:pt x="1166" y="83"/>
                </a:cubicBezTo>
                <a:cubicBezTo>
                  <a:pt x="1379" y="94"/>
                  <a:pt x="1473" y="91"/>
                  <a:pt x="1571" y="191"/>
                </a:cubicBezTo>
                <a:cubicBezTo>
                  <a:pt x="1669" y="291"/>
                  <a:pt x="1691" y="591"/>
                  <a:pt x="1755" y="683"/>
                </a:cubicBezTo>
                <a:cubicBezTo>
                  <a:pt x="1819" y="775"/>
                  <a:pt x="1913" y="734"/>
                  <a:pt x="1954" y="747"/>
                </a:cubicBezTo>
              </a:path>
            </a:pathLst>
          </a:custGeom>
          <a:noFill/>
          <a:ln w="5715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41999" name="Text Box 31"/>
          <p:cNvSpPr txBox="1">
            <a:spLocks noChangeArrowheads="1"/>
          </p:cNvSpPr>
          <p:nvPr/>
        </p:nvSpPr>
        <p:spPr bwMode="auto">
          <a:xfrm>
            <a:off x="4932363" y="4724400"/>
            <a:ext cx="1870075"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Cable or </a:t>
            </a:r>
            <a:br>
              <a:rPr lang="en-GB" altLang="de-DE" sz="2000" dirty="0"/>
            </a:br>
            <a:r>
              <a:rPr lang="en-GB" altLang="de-DE" sz="2000" dirty="0"/>
              <a:t>field bus</a:t>
            </a:r>
            <a:br>
              <a:rPr lang="en-GB" altLang="de-DE" sz="2000" dirty="0"/>
            </a:br>
            <a:r>
              <a:rPr lang="en-GB" altLang="de-DE" sz="2000" dirty="0"/>
              <a:t>(</a:t>
            </a:r>
            <a:r>
              <a:rPr lang="en-GB" altLang="de-DE" sz="2000" dirty="0" err="1"/>
              <a:t>analog</a:t>
            </a:r>
            <a:r>
              <a:rPr lang="en-GB" altLang="de-DE" sz="2000" dirty="0"/>
              <a:t> I/O, digital I/O,…)</a:t>
            </a:r>
          </a:p>
        </p:txBody>
      </p:sp>
    </p:spTree>
    <p:extLst>
      <p:ext uri="{BB962C8B-B14F-4D97-AF65-F5344CB8AC3E}">
        <p14:creationId xmlns:p14="http://schemas.microsoft.com/office/powerpoint/2010/main" val="2863122392"/>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fill="hold" nodeType="clickEffect">
                                  <p:stCondLst>
                                    <p:cond delay="0"/>
                                  </p:stCondLst>
                                  <p:childTnLst>
                                    <p:anim calcmode="lin" valueType="num">
                                      <p:cBhvr additive="base">
                                        <p:cTn id="6" dur="500"/>
                                        <p:tgtEl>
                                          <p:spTgt spid="3"/>
                                        </p:tgtEl>
                                        <p:attrNameLst>
                                          <p:attrName>ppt_x</p:attrName>
                                        </p:attrNameLst>
                                      </p:cBhvr>
                                      <p:tavLst>
                                        <p:tav tm="0">
                                          <p:val>
                                            <p:strVal val="ppt_x"/>
                                          </p:val>
                                        </p:tav>
                                        <p:tav tm="100000">
                                          <p:val>
                                            <p:strVal val="1+ppt_w/2"/>
                                          </p:val>
                                        </p:tav>
                                      </p:tavLst>
                                    </p:anim>
                                    <p:anim calcmode="lin" valueType="num">
                                      <p:cBhvr additive="base">
                                        <p:cTn id="7" dur="500"/>
                                        <p:tgtEl>
                                          <p:spTgt spid="3"/>
                                        </p:tgtEl>
                                        <p:attrNameLst>
                                          <p:attrName>ppt_y</p:attrName>
                                        </p:attrNameLst>
                                      </p:cBhvr>
                                      <p:tavLst>
                                        <p:tav tm="0">
                                          <p:val>
                                            <p:strVal val="ppt_y"/>
                                          </p:val>
                                        </p:tav>
                                        <p:tav tm="100000">
                                          <p:val>
                                            <p:strVal val="ppt_y"/>
                                          </p:val>
                                        </p:tav>
                                      </p:tavLst>
                                    </p:anim>
                                    <p:set>
                                      <p:cBhvr>
                                        <p:cTn id="8" dur="1" fill="hold">
                                          <p:stCondLst>
                                            <p:cond delay="499"/>
                                          </p:stCondLst>
                                        </p:cTn>
                                        <p:tgtEl>
                                          <p:spTgt spid="3"/>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64558"/>
                                        </p:tgtEl>
                                        <p:attrNameLst>
                                          <p:attrName>style.visibility</p:attrName>
                                        </p:attrNameLst>
                                      </p:cBhvr>
                                      <p:to>
                                        <p:strVal val="visible"/>
                                      </p:to>
                                    </p:set>
                                    <p:anim calcmode="lin" valueType="num">
                                      <p:cBhvr additive="base">
                                        <p:cTn id="11" dur="500" fill="hold"/>
                                        <p:tgtEl>
                                          <p:spTgt spid="64558"/>
                                        </p:tgtEl>
                                        <p:attrNameLst>
                                          <p:attrName>ppt_x</p:attrName>
                                        </p:attrNameLst>
                                      </p:cBhvr>
                                      <p:tavLst>
                                        <p:tav tm="0">
                                          <p:val>
                                            <p:strVal val="#ppt_x"/>
                                          </p:val>
                                        </p:tav>
                                        <p:tav tm="100000">
                                          <p:val>
                                            <p:strVal val="#ppt_x"/>
                                          </p:val>
                                        </p:tav>
                                      </p:tavLst>
                                    </p:anim>
                                    <p:anim calcmode="lin" valueType="num">
                                      <p:cBhvr additive="base">
                                        <p:cTn id="12" dur="500" fill="hold"/>
                                        <p:tgtEl>
                                          <p:spTgt spid="64558"/>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2" fill="hold" nodeType="clickEffect">
                                  <p:stCondLst>
                                    <p:cond delay="0"/>
                                  </p:stCondLst>
                                  <p:childTnLst>
                                    <p:anim calcmode="lin" valueType="num">
                                      <p:cBhvr additive="base">
                                        <p:cTn id="16" dur="500"/>
                                        <p:tgtEl>
                                          <p:spTgt spid="64558"/>
                                        </p:tgtEl>
                                        <p:attrNameLst>
                                          <p:attrName>ppt_x</p:attrName>
                                        </p:attrNameLst>
                                      </p:cBhvr>
                                      <p:tavLst>
                                        <p:tav tm="0">
                                          <p:val>
                                            <p:strVal val="ppt_x"/>
                                          </p:val>
                                        </p:tav>
                                        <p:tav tm="100000">
                                          <p:val>
                                            <p:strVal val="1+ppt_w/2"/>
                                          </p:val>
                                        </p:tav>
                                      </p:tavLst>
                                    </p:anim>
                                    <p:anim calcmode="lin" valueType="num">
                                      <p:cBhvr additive="base">
                                        <p:cTn id="17" dur="500"/>
                                        <p:tgtEl>
                                          <p:spTgt spid="64558"/>
                                        </p:tgtEl>
                                        <p:attrNameLst>
                                          <p:attrName>ppt_y</p:attrName>
                                        </p:attrNameLst>
                                      </p:cBhvr>
                                      <p:tavLst>
                                        <p:tav tm="0">
                                          <p:val>
                                            <p:strVal val="ppt_y"/>
                                          </p:val>
                                        </p:tav>
                                        <p:tav tm="100000">
                                          <p:val>
                                            <p:strVal val="ppt_y"/>
                                          </p:val>
                                        </p:tav>
                                      </p:tavLst>
                                    </p:anim>
                                    <p:set>
                                      <p:cBhvr>
                                        <p:cTn id="18" dur="1" fill="hold">
                                          <p:stCondLst>
                                            <p:cond delay="499"/>
                                          </p:stCondLst>
                                        </p:cTn>
                                        <p:tgtEl>
                                          <p:spTgt spid="64558"/>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64561"/>
                                        </p:tgtEl>
                                        <p:attrNameLst>
                                          <p:attrName>style.visibility</p:attrName>
                                        </p:attrNameLst>
                                      </p:cBhvr>
                                      <p:to>
                                        <p:strVal val="visible"/>
                                      </p:to>
                                    </p:set>
                                    <p:anim calcmode="lin" valueType="num">
                                      <p:cBhvr additive="base">
                                        <p:cTn id="21" dur="500" fill="hold"/>
                                        <p:tgtEl>
                                          <p:spTgt spid="64561"/>
                                        </p:tgtEl>
                                        <p:attrNameLst>
                                          <p:attrName>ppt_x</p:attrName>
                                        </p:attrNameLst>
                                      </p:cBhvr>
                                      <p:tavLst>
                                        <p:tav tm="0">
                                          <p:val>
                                            <p:strVal val="#ppt_x"/>
                                          </p:val>
                                        </p:tav>
                                        <p:tav tm="100000">
                                          <p:val>
                                            <p:strVal val="#ppt_x"/>
                                          </p:val>
                                        </p:tav>
                                      </p:tavLst>
                                    </p:anim>
                                    <p:anim calcmode="lin" valueType="num">
                                      <p:cBhvr additive="base">
                                        <p:cTn id="22" dur="500" fill="hold"/>
                                        <p:tgtEl>
                                          <p:spTgt spid="64561"/>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xit" presetSubtype="2" fill="hold" nodeType="clickEffect">
                                  <p:stCondLst>
                                    <p:cond delay="0"/>
                                  </p:stCondLst>
                                  <p:childTnLst>
                                    <p:anim calcmode="lin" valueType="num">
                                      <p:cBhvr additive="base">
                                        <p:cTn id="26" dur="500"/>
                                        <p:tgtEl>
                                          <p:spTgt spid="64561"/>
                                        </p:tgtEl>
                                        <p:attrNameLst>
                                          <p:attrName>ppt_x</p:attrName>
                                        </p:attrNameLst>
                                      </p:cBhvr>
                                      <p:tavLst>
                                        <p:tav tm="0">
                                          <p:val>
                                            <p:strVal val="ppt_x"/>
                                          </p:val>
                                        </p:tav>
                                        <p:tav tm="100000">
                                          <p:val>
                                            <p:strVal val="1+ppt_w/2"/>
                                          </p:val>
                                        </p:tav>
                                      </p:tavLst>
                                    </p:anim>
                                    <p:anim calcmode="lin" valueType="num">
                                      <p:cBhvr additive="base">
                                        <p:cTn id="27" dur="500"/>
                                        <p:tgtEl>
                                          <p:spTgt spid="64561"/>
                                        </p:tgtEl>
                                        <p:attrNameLst>
                                          <p:attrName>ppt_y</p:attrName>
                                        </p:attrNameLst>
                                      </p:cBhvr>
                                      <p:tavLst>
                                        <p:tav tm="0">
                                          <p:val>
                                            <p:strVal val="ppt_y"/>
                                          </p:val>
                                        </p:tav>
                                        <p:tav tm="100000">
                                          <p:val>
                                            <p:strVal val="ppt_y"/>
                                          </p:val>
                                        </p:tav>
                                      </p:tavLst>
                                    </p:anim>
                                    <p:set>
                                      <p:cBhvr>
                                        <p:cTn id="28" dur="1" fill="hold">
                                          <p:stCondLst>
                                            <p:cond delay="499"/>
                                          </p:stCondLst>
                                        </p:cTn>
                                        <p:tgtEl>
                                          <p:spTgt spid="64561"/>
                                        </p:tgtEl>
                                        <p:attrNameLst>
                                          <p:attrName>style.visibility</p:attrName>
                                        </p:attrNameLst>
                                      </p:cBhvr>
                                      <p:to>
                                        <p:strVal val="hidden"/>
                                      </p:to>
                                    </p:set>
                                  </p:childTnLst>
                                </p:cTn>
                              </p:par>
                              <p:par>
                                <p:cTn id="29" presetID="2" presetClass="entr" presetSubtype="4" fill="hold" nodeType="withEffect">
                                  <p:stCondLst>
                                    <p:cond delay="0"/>
                                  </p:stCondLst>
                                  <p:childTnLst>
                                    <p:set>
                                      <p:cBhvr>
                                        <p:cTn id="30" dur="1" fill="hold">
                                          <p:stCondLst>
                                            <p:cond delay="0"/>
                                          </p:stCondLst>
                                        </p:cTn>
                                        <p:tgtEl>
                                          <p:spTgt spid="3"/>
                                        </p:tgtEl>
                                        <p:attrNameLst>
                                          <p:attrName>style.visibility</p:attrName>
                                        </p:attrNameLst>
                                      </p:cBhvr>
                                      <p:to>
                                        <p:strVal val="visible"/>
                                      </p:to>
                                    </p:set>
                                    <p:anim calcmode="lin" valueType="num">
                                      <p:cBhvr additive="base">
                                        <p:cTn id="31" dur="500" fill="hold"/>
                                        <p:tgtEl>
                                          <p:spTgt spid="3"/>
                                        </p:tgtEl>
                                        <p:attrNameLst>
                                          <p:attrName>ppt_x</p:attrName>
                                        </p:attrNameLst>
                                      </p:cBhvr>
                                      <p:tavLst>
                                        <p:tav tm="0">
                                          <p:val>
                                            <p:strVal val="#ppt_x"/>
                                          </p:val>
                                        </p:tav>
                                        <p:tav tm="100000">
                                          <p:val>
                                            <p:strVal val="#ppt_x"/>
                                          </p:val>
                                        </p:tav>
                                      </p:tavLst>
                                    </p:anim>
                                    <p:anim calcmode="lin" valueType="num">
                                      <p:cBhvr additive="base">
                                        <p:cTn id="3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64524"/>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645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524" grpId="0" animBg="1"/>
      <p:bldP spid="64548"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altLang="de-DE" smtClean="0"/>
              <a:t>What is a VME Computer?</a:t>
            </a:r>
          </a:p>
        </p:txBody>
      </p:sp>
      <p:sp>
        <p:nvSpPr>
          <p:cNvPr id="43011" name="Rectangle 3"/>
          <p:cNvSpPr>
            <a:spLocks noGrp="1" noChangeArrowheads="1"/>
          </p:cNvSpPr>
          <p:nvPr>
            <p:ph idx="1"/>
          </p:nvPr>
        </p:nvSpPr>
        <p:spPr>
          <a:xfrm>
            <a:off x="971600" y="1124744"/>
            <a:ext cx="7742237" cy="4679951"/>
          </a:xfrm>
        </p:spPr>
        <p:txBody>
          <a:bodyPr/>
          <a:lstStyle/>
          <a:p>
            <a:pPr eaLnBrk="1" hangingPunct="1"/>
            <a:r>
              <a:rPr lang="en-US" altLang="de-DE" sz="2400" dirty="0" smtClean="0"/>
              <a:t>VME is an abbreviation for </a:t>
            </a:r>
            <a:r>
              <a:rPr lang="en-US" altLang="de-DE" sz="2400" b="1" dirty="0" err="1" smtClean="0"/>
              <a:t>V</a:t>
            </a:r>
            <a:r>
              <a:rPr lang="en-US" altLang="de-DE" sz="2400" dirty="0" err="1" smtClean="0"/>
              <a:t>ERSA</a:t>
            </a:r>
            <a:r>
              <a:rPr lang="en-US" altLang="de-DE" sz="2400" b="1" dirty="0" err="1" smtClean="0"/>
              <a:t>m</a:t>
            </a:r>
            <a:r>
              <a:rPr lang="en-US" altLang="de-DE" sz="2400" dirty="0" err="1" smtClean="0"/>
              <a:t>odule</a:t>
            </a:r>
            <a:r>
              <a:rPr lang="en-US" altLang="de-DE" sz="2400" dirty="0" smtClean="0"/>
              <a:t> </a:t>
            </a:r>
            <a:r>
              <a:rPr lang="en-US" altLang="de-DE" sz="2400" b="1" dirty="0" smtClean="0"/>
              <a:t>E</a:t>
            </a:r>
            <a:r>
              <a:rPr lang="en-US" altLang="de-DE" sz="2400" dirty="0" smtClean="0"/>
              <a:t>urocard</a:t>
            </a:r>
          </a:p>
          <a:p>
            <a:pPr eaLnBrk="1" hangingPunct="1"/>
            <a:r>
              <a:rPr lang="en-US" altLang="de-DE" sz="2400" dirty="0" smtClean="0"/>
              <a:t>Industry Computer based on </a:t>
            </a:r>
            <a:r>
              <a:rPr lang="en-US" altLang="de-DE" sz="2400" dirty="0" err="1" smtClean="0"/>
              <a:t>VMEbus</a:t>
            </a:r>
            <a:endParaRPr lang="en-US" altLang="de-DE" sz="2400" dirty="0" smtClean="0"/>
          </a:p>
          <a:p>
            <a:pPr eaLnBrk="1" hangingPunct="1"/>
            <a:r>
              <a:rPr lang="en-US" altLang="de-DE" sz="2400" dirty="0" smtClean="0"/>
              <a:t>Developed since 1980 </a:t>
            </a:r>
          </a:p>
          <a:p>
            <a:pPr eaLnBrk="1" hangingPunct="1"/>
            <a:r>
              <a:rPr lang="en-US" altLang="de-DE" sz="2400" dirty="0" smtClean="0"/>
              <a:t>It is not a PC</a:t>
            </a:r>
          </a:p>
          <a:p>
            <a:pPr eaLnBrk="1" hangingPunct="1"/>
            <a:r>
              <a:rPr lang="en-US" altLang="de-DE" sz="2400" dirty="0" smtClean="0"/>
              <a:t>Real-time capable (i.e. delays are calculable)</a:t>
            </a:r>
          </a:p>
          <a:p>
            <a:pPr eaLnBrk="1" hangingPunct="1"/>
            <a:r>
              <a:rPr lang="en-US" altLang="de-DE" sz="2400" dirty="0" smtClean="0"/>
              <a:t>Common used operating system is VxWorks from Wind River company (open source alternative: RTEMS)</a:t>
            </a:r>
          </a:p>
          <a:p>
            <a:pPr eaLnBrk="1" hangingPunct="1"/>
            <a:r>
              <a:rPr lang="en-US" altLang="de-DE" sz="2400" dirty="0" smtClean="0"/>
              <a:t>Expensive (</a:t>
            </a:r>
            <a:r>
              <a:rPr lang="en-US" altLang="de-DE" sz="2400" dirty="0" smtClean="0">
                <a:cs typeface="Arial" charset="0"/>
              </a:rPr>
              <a:t>~800 Euro per interface card)</a:t>
            </a:r>
          </a:p>
        </p:txBody>
      </p:sp>
      <p:pic>
        <p:nvPicPr>
          <p:cNvPr id="43012" name="Picture 6" descr="test_VMEcrate1[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991618" y="4508500"/>
            <a:ext cx="2413000" cy="16208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3013" name="Picture 7" descr="1_MVME4100 VMEBUS SINGLE-BOARD COMPUTE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015805" y="4508500"/>
            <a:ext cx="1790700" cy="1433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3014" name="Text Box 8"/>
          <p:cNvSpPr txBox="1">
            <a:spLocks noChangeArrowheads="1"/>
          </p:cNvSpPr>
          <p:nvPr/>
        </p:nvSpPr>
        <p:spPr bwMode="auto">
          <a:xfrm>
            <a:off x="2064643" y="6165850"/>
            <a:ext cx="1241425"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VME Crate</a:t>
            </a:r>
          </a:p>
        </p:txBody>
      </p:sp>
      <p:sp>
        <p:nvSpPr>
          <p:cNvPr id="43015" name="Text Box 9"/>
          <p:cNvSpPr txBox="1">
            <a:spLocks noChangeArrowheads="1"/>
          </p:cNvSpPr>
          <p:nvPr/>
        </p:nvSpPr>
        <p:spPr bwMode="auto">
          <a:xfrm>
            <a:off x="6889055" y="4724400"/>
            <a:ext cx="2003425" cy="10048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VME Card:</a:t>
            </a:r>
          </a:p>
          <a:p>
            <a:r>
              <a:rPr lang="en-US" altLang="de-DE" sz="2000"/>
              <a:t>Eurocard size</a:t>
            </a:r>
          </a:p>
          <a:p>
            <a:r>
              <a:rPr lang="en-US" altLang="de-DE" sz="2000"/>
              <a:t>VMEbus interface</a:t>
            </a:r>
          </a:p>
        </p:txBody>
      </p:sp>
      <p:sp>
        <p:nvSpPr>
          <p:cNvPr id="43016" name="Rectangle 10"/>
          <p:cNvSpPr>
            <a:spLocks noChangeArrowheads="1"/>
          </p:cNvSpPr>
          <p:nvPr/>
        </p:nvSpPr>
        <p:spPr bwMode="auto">
          <a:xfrm>
            <a:off x="4859338" y="6308725"/>
            <a:ext cx="3744615" cy="27699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800" dirty="0" smtClean="0"/>
              <a:t>https://</a:t>
            </a:r>
            <a:r>
              <a:rPr lang="en-US" altLang="de-DE" sz="1800" dirty="0"/>
              <a:t>en.wikipedia.org/wiki/VMEbus</a:t>
            </a:r>
          </a:p>
        </p:txBody>
      </p:sp>
    </p:spTree>
    <p:extLst>
      <p:ext uri="{BB962C8B-B14F-4D97-AF65-F5344CB8AC3E}">
        <p14:creationId xmlns:p14="http://schemas.microsoft.com/office/powerpoint/2010/main" val="93847993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ChangeArrowheads="1"/>
          </p:cNvSpPr>
          <p:nvPr/>
        </p:nvSpPr>
        <p:spPr bwMode="auto">
          <a:xfrm>
            <a:off x="2987675" y="1412875"/>
            <a:ext cx="2447925" cy="2952750"/>
          </a:xfrm>
          <a:prstGeom prst="rect">
            <a:avLst/>
          </a:prstGeom>
          <a:solidFill>
            <a:srgbClr val="E5E5E5"/>
          </a:solidFill>
          <a:ln w="9525">
            <a:solidFill>
              <a:srgbClr val="0070C0"/>
            </a:solidFill>
            <a:miter lim="800000"/>
            <a:headEnd/>
            <a:tailEnd/>
          </a:ln>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4035" name="Rectangle 6"/>
          <p:cNvSpPr>
            <a:spLocks noGrp="1" noChangeArrowheads="1"/>
          </p:cNvSpPr>
          <p:nvPr>
            <p:ph type="title"/>
          </p:nvPr>
        </p:nvSpPr>
        <p:spPr/>
        <p:txBody>
          <a:bodyPr/>
          <a:lstStyle/>
          <a:p>
            <a:pPr eaLnBrk="1" hangingPunct="1"/>
            <a:r>
              <a:rPr lang="en-GB" altLang="de-DE" smtClean="0"/>
              <a:t>A serial interface solution: Picotux based</a:t>
            </a:r>
          </a:p>
        </p:txBody>
      </p:sp>
      <p:sp>
        <p:nvSpPr>
          <p:cNvPr id="44036" name="Text Box 8"/>
          <p:cNvSpPr txBox="1">
            <a:spLocks noChangeArrowheads="1"/>
          </p:cNvSpPr>
          <p:nvPr/>
        </p:nvSpPr>
        <p:spPr bwMode="auto">
          <a:xfrm>
            <a:off x="395288" y="3284538"/>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Ethernet</a:t>
            </a:r>
          </a:p>
        </p:txBody>
      </p:sp>
      <p:grpSp>
        <p:nvGrpSpPr>
          <p:cNvPr id="44037" name="Group 9"/>
          <p:cNvGrpSpPr>
            <a:grpSpLocks/>
          </p:cNvGrpSpPr>
          <p:nvPr/>
        </p:nvGrpSpPr>
        <p:grpSpPr bwMode="auto">
          <a:xfrm>
            <a:off x="179388" y="765175"/>
            <a:ext cx="3241675" cy="2266950"/>
            <a:chOff x="158" y="1207"/>
            <a:chExt cx="2042" cy="1428"/>
          </a:xfrm>
        </p:grpSpPr>
        <p:pic>
          <p:nvPicPr>
            <p:cNvPr id="44050" name="Picture 10" descr="j0195384"/>
            <p:cNvPicPr>
              <a:picLocks noChangeAspect="1" noChangeArrowheads="1"/>
            </p:cNvPicPr>
            <p:nvPr/>
          </p:nvPicPr>
          <p:blipFill>
            <a:blip r:embed="rId3" cstate="print">
              <a:extLst>
                <a:ext uri="{28A0092B-C50C-407E-A947-70E740481C1C}">
                  <a14:useLocalDpi xmlns:a14="http://schemas.microsoft.com/office/drawing/2010/main"/>
                </a:ext>
              </a:extLst>
            </a:blip>
            <a:srcRect/>
            <a:stretch>
              <a:fillRect/>
            </a:stretch>
          </p:blipFill>
          <p:spPr bwMode="auto">
            <a:xfrm>
              <a:off x="612" y="1480"/>
              <a:ext cx="1131" cy="1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51" name="Text Box 11"/>
            <p:cNvSpPr txBox="1">
              <a:spLocks noChangeArrowheads="1"/>
            </p:cNvSpPr>
            <p:nvPr/>
          </p:nvSpPr>
          <p:spPr bwMode="auto">
            <a:xfrm>
              <a:off x="158" y="1207"/>
              <a:ext cx="2042" cy="250"/>
            </a:xfrm>
            <a:prstGeom prst="rect">
              <a:avLst/>
            </a:prstGeom>
            <a:solidFill>
              <a:srgbClr val="FFF5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user interface</a:t>
              </a:r>
            </a:p>
          </p:txBody>
        </p:sp>
      </p:grpSp>
      <p:sp>
        <p:nvSpPr>
          <p:cNvPr id="65548" name="Text Box 12"/>
          <p:cNvSpPr txBox="1">
            <a:spLocks noChangeArrowheads="1"/>
          </p:cNvSpPr>
          <p:nvPr/>
        </p:nvSpPr>
        <p:spPr bwMode="auto">
          <a:xfrm>
            <a:off x="468313" y="4738023"/>
            <a:ext cx="4356100" cy="854075"/>
          </a:xfrm>
          <a:prstGeom prst="rect">
            <a:avLst/>
          </a:prstGeom>
          <a:solidFill>
            <a:srgbClr val="D4E2CE"/>
          </a:solidFill>
          <a:ln>
            <a:noFill/>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Cheap and tiny solution,</a:t>
            </a:r>
          </a:p>
          <a:p>
            <a:pPr algn="ctr">
              <a:lnSpc>
                <a:spcPct val="100000"/>
              </a:lnSpc>
              <a:spcBef>
                <a:spcPct val="50000"/>
              </a:spcBef>
            </a:pPr>
            <a:r>
              <a:rPr lang="en-GB" altLang="de-DE" sz="2000"/>
              <a:t>Supports distributed devices</a:t>
            </a:r>
          </a:p>
        </p:txBody>
      </p:sp>
      <p:sp>
        <p:nvSpPr>
          <p:cNvPr id="44040" name="Text Box 31"/>
          <p:cNvSpPr txBox="1">
            <a:spLocks noChangeArrowheads="1"/>
          </p:cNvSpPr>
          <p:nvPr/>
        </p:nvSpPr>
        <p:spPr bwMode="auto">
          <a:xfrm>
            <a:off x="4681537" y="4724399"/>
            <a:ext cx="1870075" cy="1006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Serial interface (RS232, …)</a:t>
            </a:r>
          </a:p>
        </p:txBody>
      </p:sp>
      <p:sp>
        <p:nvSpPr>
          <p:cNvPr id="44041" name="Text Box 34"/>
          <p:cNvSpPr txBox="1">
            <a:spLocks noChangeArrowheads="1"/>
          </p:cNvSpPr>
          <p:nvPr/>
        </p:nvSpPr>
        <p:spPr bwMode="auto">
          <a:xfrm>
            <a:off x="2987675" y="1412875"/>
            <a:ext cx="2376488"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i="1" u="sng"/>
              <a:t>Server Hardware</a:t>
            </a:r>
          </a:p>
        </p:txBody>
      </p:sp>
      <p:sp>
        <p:nvSpPr>
          <p:cNvPr id="65571" name="Text Box 35"/>
          <p:cNvSpPr txBox="1">
            <a:spLocks noChangeArrowheads="1"/>
          </p:cNvSpPr>
          <p:nvPr/>
        </p:nvSpPr>
        <p:spPr bwMode="auto">
          <a:xfrm>
            <a:off x="3419475" y="2708275"/>
            <a:ext cx="15843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lnSpc>
                <a:spcPct val="100000"/>
              </a:lnSpc>
              <a:spcBef>
                <a:spcPct val="50000"/>
              </a:spcBef>
              <a:defRPr/>
            </a:pPr>
            <a:r>
              <a:rPr lang="en-GB" altLang="de-DE" sz="2000">
                <a:solidFill>
                  <a:srgbClr val="0000FF"/>
                </a:solidFill>
                <a:effectLst>
                  <a:outerShdw blurRad="38100" dist="38100" dir="2700000" algn="tl">
                    <a:srgbClr val="C0C0C0"/>
                  </a:outerShdw>
                </a:effectLst>
                <a:latin typeface="Arial Black" pitchFamily="34" charset="0"/>
              </a:rPr>
              <a:t>Linux PC</a:t>
            </a:r>
          </a:p>
        </p:txBody>
      </p:sp>
      <p:sp>
        <p:nvSpPr>
          <p:cNvPr id="65572" name="Text Box 36"/>
          <p:cNvSpPr txBox="1">
            <a:spLocks noChangeArrowheads="1"/>
          </p:cNvSpPr>
          <p:nvPr/>
        </p:nvSpPr>
        <p:spPr bwMode="auto">
          <a:xfrm>
            <a:off x="468313" y="5589588"/>
            <a:ext cx="4356100" cy="1015663"/>
          </a:xfrm>
          <a:prstGeom prst="rect">
            <a:avLst/>
          </a:prstGeom>
          <a:solidFill>
            <a:srgbClr val="FBE1CC"/>
          </a:solidFill>
          <a:ln>
            <a:noFill/>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All commercial chips have slightly different architecture (</a:t>
            </a:r>
            <a:r>
              <a:rPr lang="en-GB" altLang="de-DE" sz="2000" dirty="0" smtClean="0"/>
              <a:t>maintenance</a:t>
            </a:r>
            <a:r>
              <a:rPr lang="en-GB" altLang="de-DE" sz="2000" dirty="0"/>
              <a:t>),</a:t>
            </a:r>
            <a:br>
              <a:rPr lang="en-GB" altLang="de-DE" sz="2000" dirty="0"/>
            </a:br>
            <a:r>
              <a:rPr lang="en-GB" altLang="de-DE" sz="2000" dirty="0"/>
              <a:t>life cycle yet unknown</a:t>
            </a:r>
          </a:p>
        </p:txBody>
      </p:sp>
      <p:pic>
        <p:nvPicPr>
          <p:cNvPr id="44044" name="Picture 37" descr="picotux[1]"/>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276600" y="3068638"/>
            <a:ext cx="1944688" cy="11271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45" name="Freeform 7"/>
          <p:cNvSpPr>
            <a:spLocks/>
          </p:cNvSpPr>
          <p:nvPr/>
        </p:nvSpPr>
        <p:spPr bwMode="auto">
          <a:xfrm>
            <a:off x="301625" y="2552700"/>
            <a:ext cx="5314950" cy="1776413"/>
          </a:xfrm>
          <a:custGeom>
            <a:avLst/>
            <a:gdLst>
              <a:gd name="T0" fmla="*/ 2147483647 w 3348"/>
              <a:gd name="T1" fmla="*/ 2147483647 h 1119"/>
              <a:gd name="T2" fmla="*/ 2147483647 w 3348"/>
              <a:gd name="T3" fmla="*/ 2147483647 h 1119"/>
              <a:gd name="T4" fmla="*/ 2147483647 w 3348"/>
              <a:gd name="T5" fmla="*/ 2147483647 h 1119"/>
              <a:gd name="T6" fmla="*/ 2147483647 w 3348"/>
              <a:gd name="T7" fmla="*/ 2147483647 h 1119"/>
              <a:gd name="T8" fmla="*/ 2147483647 w 3348"/>
              <a:gd name="T9" fmla="*/ 2147483647 h 1119"/>
              <a:gd name="T10" fmla="*/ 2147483647 w 3348"/>
              <a:gd name="T11" fmla="*/ 2147483647 h 1119"/>
              <a:gd name="T12" fmla="*/ 2147483647 w 3348"/>
              <a:gd name="T13" fmla="*/ 2147483647 h 1119"/>
              <a:gd name="T14" fmla="*/ 2147483647 w 3348"/>
              <a:gd name="T15" fmla="*/ 2147483647 h 1119"/>
              <a:gd name="T16" fmla="*/ 2147483647 w 3348"/>
              <a:gd name="T17" fmla="*/ 2147483647 h 1119"/>
              <a:gd name="T18" fmla="*/ 2147483647 w 3348"/>
              <a:gd name="T19" fmla="*/ 2147483647 h 1119"/>
              <a:gd name="T20" fmla="*/ 2147483647 w 3348"/>
              <a:gd name="T21" fmla="*/ 2147483647 h 11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0" t="0" r="r" b="b"/>
            <a:pathLst>
              <a:path w="3348" h="1119">
                <a:moveTo>
                  <a:pt x="601" y="9"/>
                </a:moveTo>
                <a:cubicBezTo>
                  <a:pt x="523" y="58"/>
                  <a:pt x="211" y="149"/>
                  <a:pt x="128" y="312"/>
                </a:cubicBezTo>
                <a:cubicBezTo>
                  <a:pt x="45" y="475"/>
                  <a:pt x="0" y="928"/>
                  <a:pt x="101" y="987"/>
                </a:cubicBezTo>
                <a:cubicBezTo>
                  <a:pt x="202" y="1046"/>
                  <a:pt x="550" y="745"/>
                  <a:pt x="733" y="668"/>
                </a:cubicBezTo>
                <a:cubicBezTo>
                  <a:pt x="916" y="591"/>
                  <a:pt x="1140" y="479"/>
                  <a:pt x="1198" y="523"/>
                </a:cubicBezTo>
                <a:cubicBezTo>
                  <a:pt x="1256" y="567"/>
                  <a:pt x="1049" y="855"/>
                  <a:pt x="1080" y="932"/>
                </a:cubicBezTo>
                <a:cubicBezTo>
                  <a:pt x="1111" y="1009"/>
                  <a:pt x="1244" y="1119"/>
                  <a:pt x="1385" y="987"/>
                </a:cubicBezTo>
                <a:cubicBezTo>
                  <a:pt x="1526" y="855"/>
                  <a:pt x="1656" y="282"/>
                  <a:pt x="1927" y="141"/>
                </a:cubicBezTo>
                <a:cubicBezTo>
                  <a:pt x="2198" y="0"/>
                  <a:pt x="2774" y="66"/>
                  <a:pt x="3009" y="141"/>
                </a:cubicBezTo>
                <a:cubicBezTo>
                  <a:pt x="3244" y="216"/>
                  <a:pt x="3348" y="507"/>
                  <a:pt x="3335" y="592"/>
                </a:cubicBezTo>
                <a:cubicBezTo>
                  <a:pt x="3322" y="677"/>
                  <a:pt x="3017" y="641"/>
                  <a:pt x="2933" y="654"/>
                </a:cubicBezTo>
              </a:path>
            </a:pathLst>
          </a:custGeom>
          <a:noFill/>
          <a:ln w="3810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
        <p:nvSpPr>
          <p:cNvPr id="44047" name="Text Box 38"/>
          <p:cNvSpPr txBox="1">
            <a:spLocks noChangeArrowheads="1"/>
          </p:cNvSpPr>
          <p:nvPr/>
        </p:nvSpPr>
        <p:spPr bwMode="auto">
          <a:xfrm>
            <a:off x="5724525" y="1412875"/>
            <a:ext cx="2439988" cy="1458913"/>
          </a:xfrm>
          <a:prstGeom prst="rect">
            <a:avLst/>
          </a:prstGeom>
          <a:noFill/>
          <a:ln w="38100" algn="ctr">
            <a:solidFill>
              <a:srgbClr val="EB5B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t>Example for tiny</a:t>
            </a:r>
            <a:br>
              <a:rPr lang="en-US" altLang="de-DE"/>
            </a:br>
            <a:r>
              <a:rPr lang="en-US" altLang="de-DE"/>
              <a:t>computers with</a:t>
            </a:r>
            <a:br>
              <a:rPr lang="en-US" altLang="de-DE"/>
            </a:br>
            <a:r>
              <a:rPr lang="en-US" altLang="de-DE"/>
              <a:t>single interface</a:t>
            </a:r>
          </a:p>
        </p:txBody>
      </p:sp>
      <p:grpSp>
        <p:nvGrpSpPr>
          <p:cNvPr id="3" name="Group 2"/>
          <p:cNvGrpSpPr/>
          <p:nvPr/>
        </p:nvGrpSpPr>
        <p:grpSpPr>
          <a:xfrm>
            <a:off x="6980238" y="4023518"/>
            <a:ext cx="1871663" cy="2007905"/>
            <a:chOff x="6874812" y="4023518"/>
            <a:chExt cx="1871663" cy="2007905"/>
          </a:xfrm>
        </p:grpSpPr>
        <p:sp>
          <p:nvSpPr>
            <p:cNvPr id="44048" name="Text Box 29"/>
            <p:cNvSpPr txBox="1">
              <a:spLocks noChangeArrowheads="1"/>
            </p:cNvSpPr>
            <p:nvPr/>
          </p:nvSpPr>
          <p:spPr bwMode="auto">
            <a:xfrm>
              <a:off x="6874812" y="4023518"/>
              <a:ext cx="1871663"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Hardware with serial interface</a:t>
              </a:r>
            </a:p>
          </p:txBody>
        </p:sp>
        <p:pic>
          <p:nvPicPr>
            <p:cNvPr id="2" name="Picture 1"/>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955775" y="4749771"/>
              <a:ext cx="1709739" cy="1281652"/>
            </a:xfrm>
            <a:prstGeom prst="rect">
              <a:avLst/>
            </a:prstGeom>
          </p:spPr>
        </p:pic>
      </p:grpSp>
      <p:pic>
        <p:nvPicPr>
          <p:cNvPr id="20" name="Picture 19"/>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6516216" y="3875993"/>
            <a:ext cx="2364238" cy="2578134"/>
          </a:xfrm>
          <a:prstGeom prst="rect">
            <a:avLst/>
          </a:prstGeom>
        </p:spPr>
      </p:pic>
      <p:sp>
        <p:nvSpPr>
          <p:cNvPr id="44046" name="Freeform 32"/>
          <p:cNvSpPr>
            <a:spLocks/>
          </p:cNvSpPr>
          <p:nvPr/>
        </p:nvSpPr>
        <p:spPr bwMode="auto">
          <a:xfrm>
            <a:off x="2855913" y="3232150"/>
            <a:ext cx="4124325" cy="2284413"/>
          </a:xfrm>
          <a:custGeom>
            <a:avLst/>
            <a:gdLst>
              <a:gd name="T0" fmla="*/ 2147483647 w 2598"/>
              <a:gd name="T1" fmla="*/ 2147483647 h 1439"/>
              <a:gd name="T2" fmla="*/ 2147483647 w 2598"/>
              <a:gd name="T3" fmla="*/ 2147483647 h 1439"/>
              <a:gd name="T4" fmla="*/ 2147483647 w 2598"/>
              <a:gd name="T5" fmla="*/ 2147483647 h 1439"/>
              <a:gd name="T6" fmla="*/ 2147483647 w 2598"/>
              <a:gd name="T7" fmla="*/ 2147483647 h 1439"/>
              <a:gd name="T8" fmla="*/ 2147483647 w 2598"/>
              <a:gd name="T9" fmla="*/ 2147483647 h 1439"/>
              <a:gd name="T10" fmla="*/ 2147483647 w 2598"/>
              <a:gd name="T11" fmla="*/ 2147483647 h 1439"/>
              <a:gd name="T12" fmla="*/ 2147483647 w 2598"/>
              <a:gd name="T13" fmla="*/ 2147483647 h 1439"/>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2598" h="1439">
                <a:moveTo>
                  <a:pt x="498" y="122"/>
                </a:moveTo>
                <a:cubicBezTo>
                  <a:pt x="452" y="116"/>
                  <a:pt x="259" y="0"/>
                  <a:pt x="220" y="88"/>
                </a:cubicBezTo>
                <a:cubicBezTo>
                  <a:pt x="181" y="176"/>
                  <a:pt x="0" y="524"/>
                  <a:pt x="262" y="650"/>
                </a:cubicBezTo>
                <a:cubicBezTo>
                  <a:pt x="524" y="776"/>
                  <a:pt x="1469" y="808"/>
                  <a:pt x="1794" y="842"/>
                </a:cubicBezTo>
                <a:cubicBezTo>
                  <a:pt x="2119" y="876"/>
                  <a:pt x="2114" y="771"/>
                  <a:pt x="2215" y="855"/>
                </a:cubicBezTo>
                <a:cubicBezTo>
                  <a:pt x="2316" y="939"/>
                  <a:pt x="2335" y="1255"/>
                  <a:pt x="2399" y="1347"/>
                </a:cubicBezTo>
                <a:cubicBezTo>
                  <a:pt x="2463" y="1439"/>
                  <a:pt x="2557" y="1398"/>
                  <a:pt x="2598" y="1411"/>
                </a:cubicBezTo>
              </a:path>
            </a:pathLst>
          </a:custGeom>
          <a:noFill/>
          <a:ln w="5715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Tree>
    <p:extLst>
      <p:ext uri="{BB962C8B-B14F-4D97-AF65-F5344CB8AC3E}">
        <p14:creationId xmlns:p14="http://schemas.microsoft.com/office/powerpoint/2010/main" val="2412630947"/>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fill="hold" nodeType="clickEffect">
                                  <p:stCondLst>
                                    <p:cond delay="0"/>
                                  </p:stCondLst>
                                  <p:childTnLst>
                                    <p:anim calcmode="lin" valueType="num">
                                      <p:cBhvr additive="base">
                                        <p:cTn id="6" dur="500"/>
                                        <p:tgtEl>
                                          <p:spTgt spid="20"/>
                                        </p:tgtEl>
                                        <p:attrNameLst>
                                          <p:attrName>ppt_x</p:attrName>
                                        </p:attrNameLst>
                                      </p:cBhvr>
                                      <p:tavLst>
                                        <p:tav tm="0">
                                          <p:val>
                                            <p:strVal val="ppt_x"/>
                                          </p:val>
                                        </p:tav>
                                        <p:tav tm="100000">
                                          <p:val>
                                            <p:strVal val="1+ppt_w/2"/>
                                          </p:val>
                                        </p:tav>
                                      </p:tavLst>
                                    </p:anim>
                                    <p:anim calcmode="lin" valueType="num">
                                      <p:cBhvr additive="base">
                                        <p:cTn id="7" dur="500"/>
                                        <p:tgtEl>
                                          <p:spTgt spid="20"/>
                                        </p:tgtEl>
                                        <p:attrNameLst>
                                          <p:attrName>ppt_y</p:attrName>
                                        </p:attrNameLst>
                                      </p:cBhvr>
                                      <p:tavLst>
                                        <p:tav tm="0">
                                          <p:val>
                                            <p:strVal val="ppt_y"/>
                                          </p:val>
                                        </p:tav>
                                        <p:tav tm="100000">
                                          <p:val>
                                            <p:strVal val="ppt_y"/>
                                          </p:val>
                                        </p:tav>
                                      </p:tavLst>
                                    </p:anim>
                                    <p:set>
                                      <p:cBhvr>
                                        <p:cTn id="8" dur="1" fill="hold">
                                          <p:stCondLst>
                                            <p:cond delay="499"/>
                                          </p:stCondLst>
                                        </p:cTn>
                                        <p:tgtEl>
                                          <p:spTgt spid="20"/>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xit" presetSubtype="2" fill="hold" nodeType="clickEffect">
                                  <p:stCondLst>
                                    <p:cond delay="0"/>
                                  </p:stCondLst>
                                  <p:childTnLst>
                                    <p:anim calcmode="lin" valueType="num">
                                      <p:cBhvr additive="base">
                                        <p:cTn id="16" dur="500"/>
                                        <p:tgtEl>
                                          <p:spTgt spid="3"/>
                                        </p:tgtEl>
                                        <p:attrNameLst>
                                          <p:attrName>ppt_x</p:attrName>
                                        </p:attrNameLst>
                                      </p:cBhvr>
                                      <p:tavLst>
                                        <p:tav tm="0">
                                          <p:val>
                                            <p:strVal val="ppt_x"/>
                                          </p:val>
                                        </p:tav>
                                        <p:tav tm="100000">
                                          <p:val>
                                            <p:strVal val="1+ppt_w/2"/>
                                          </p:val>
                                        </p:tav>
                                      </p:tavLst>
                                    </p:anim>
                                    <p:anim calcmode="lin" valueType="num">
                                      <p:cBhvr additive="base">
                                        <p:cTn id="17" dur="500"/>
                                        <p:tgtEl>
                                          <p:spTgt spid="3"/>
                                        </p:tgtEl>
                                        <p:attrNameLst>
                                          <p:attrName>ppt_y</p:attrName>
                                        </p:attrNameLst>
                                      </p:cBhvr>
                                      <p:tavLst>
                                        <p:tav tm="0">
                                          <p:val>
                                            <p:strVal val="ppt_y"/>
                                          </p:val>
                                        </p:tav>
                                        <p:tav tm="100000">
                                          <p:val>
                                            <p:strVal val="ppt_y"/>
                                          </p:val>
                                        </p:tav>
                                      </p:tavLst>
                                    </p:anim>
                                    <p:set>
                                      <p:cBhvr>
                                        <p:cTn id="18" dur="1" fill="hold">
                                          <p:stCondLst>
                                            <p:cond delay="499"/>
                                          </p:stCondLst>
                                        </p:cTn>
                                        <p:tgtEl>
                                          <p:spTgt spid="3"/>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554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6557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548" grpId="0" animBg="1"/>
      <p:bldP spid="65572"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611" name="Group 51"/>
          <p:cNvGrpSpPr>
            <a:grpSpLocks/>
          </p:cNvGrpSpPr>
          <p:nvPr/>
        </p:nvGrpSpPr>
        <p:grpSpPr bwMode="auto">
          <a:xfrm>
            <a:off x="6516688" y="4005263"/>
            <a:ext cx="2017712" cy="1874837"/>
            <a:chOff x="4105" y="2523"/>
            <a:chExt cx="1271" cy="1181"/>
          </a:xfrm>
        </p:grpSpPr>
        <p:pic>
          <p:nvPicPr>
            <p:cNvPr id="45077" name="Picture 49" descr="SiemensS7_PLC"/>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105" y="2750"/>
              <a:ext cx="1271" cy="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78" name="Text Box 50"/>
            <p:cNvSpPr txBox="1">
              <a:spLocks noChangeArrowheads="1"/>
            </p:cNvSpPr>
            <p:nvPr/>
          </p:nvSpPr>
          <p:spPr bwMode="auto">
            <a:xfrm>
              <a:off x="4558" y="2523"/>
              <a:ext cx="312"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PLC</a:t>
              </a:r>
            </a:p>
          </p:txBody>
        </p:sp>
      </p:grpSp>
      <p:sp>
        <p:nvSpPr>
          <p:cNvPr id="45059" name="Rectangle 6"/>
          <p:cNvSpPr>
            <a:spLocks noGrp="1" noChangeArrowheads="1"/>
          </p:cNvSpPr>
          <p:nvPr>
            <p:ph type="title"/>
          </p:nvPr>
        </p:nvSpPr>
        <p:spPr>
          <a:xfrm>
            <a:off x="2077200" y="291600"/>
            <a:ext cx="6959296" cy="508500"/>
          </a:xfrm>
        </p:spPr>
        <p:txBody>
          <a:bodyPr/>
          <a:lstStyle/>
          <a:p>
            <a:pPr eaLnBrk="1" hangingPunct="1"/>
            <a:r>
              <a:rPr lang="en-GB" altLang="de-DE" dirty="0" smtClean="0"/>
              <a:t>The Embedded Solution: Device Integrated CPU</a:t>
            </a:r>
          </a:p>
        </p:txBody>
      </p:sp>
      <p:sp>
        <p:nvSpPr>
          <p:cNvPr id="45060" name="Text Box 8"/>
          <p:cNvSpPr txBox="1">
            <a:spLocks noChangeArrowheads="1"/>
          </p:cNvSpPr>
          <p:nvPr/>
        </p:nvSpPr>
        <p:spPr bwMode="auto">
          <a:xfrm>
            <a:off x="395288" y="3284538"/>
            <a:ext cx="1152525"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Ethernet</a:t>
            </a:r>
          </a:p>
        </p:txBody>
      </p:sp>
      <p:grpSp>
        <p:nvGrpSpPr>
          <p:cNvPr id="45061" name="Group 9"/>
          <p:cNvGrpSpPr>
            <a:grpSpLocks/>
          </p:cNvGrpSpPr>
          <p:nvPr/>
        </p:nvGrpSpPr>
        <p:grpSpPr bwMode="auto">
          <a:xfrm>
            <a:off x="539552" y="938213"/>
            <a:ext cx="3241675" cy="2266950"/>
            <a:chOff x="158" y="1207"/>
            <a:chExt cx="2042" cy="1428"/>
          </a:xfrm>
        </p:grpSpPr>
        <p:pic>
          <p:nvPicPr>
            <p:cNvPr id="45075" name="Picture 10" descr="j0195384"/>
            <p:cNvPicPr>
              <a:picLocks noChangeAspect="1" noChangeArrowheads="1"/>
            </p:cNvPicPr>
            <p:nvPr/>
          </p:nvPicPr>
          <p:blipFill>
            <a:blip r:embed="rId4" cstate="print">
              <a:extLst>
                <a:ext uri="{28A0092B-C50C-407E-A947-70E740481C1C}">
                  <a14:useLocalDpi xmlns:a14="http://schemas.microsoft.com/office/drawing/2010/main"/>
                </a:ext>
              </a:extLst>
            </a:blip>
            <a:srcRect/>
            <a:stretch>
              <a:fillRect/>
            </a:stretch>
          </p:blipFill>
          <p:spPr bwMode="auto">
            <a:xfrm>
              <a:off x="612" y="1480"/>
              <a:ext cx="1131" cy="1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76" name="Text Box 11"/>
            <p:cNvSpPr txBox="1">
              <a:spLocks noChangeArrowheads="1"/>
            </p:cNvSpPr>
            <p:nvPr/>
          </p:nvSpPr>
          <p:spPr bwMode="auto">
            <a:xfrm>
              <a:off x="158" y="1207"/>
              <a:ext cx="2042" cy="250"/>
            </a:xfrm>
            <a:prstGeom prst="rect">
              <a:avLst/>
            </a:prstGeom>
            <a:solidFill>
              <a:srgbClr val="FFF5D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user interface</a:t>
              </a:r>
            </a:p>
          </p:txBody>
        </p:sp>
      </p:grpSp>
      <p:sp>
        <p:nvSpPr>
          <p:cNvPr id="66572" name="Text Box 12"/>
          <p:cNvSpPr txBox="1">
            <a:spLocks noChangeArrowheads="1"/>
          </p:cNvSpPr>
          <p:nvPr/>
        </p:nvSpPr>
        <p:spPr bwMode="auto">
          <a:xfrm>
            <a:off x="468313" y="4581525"/>
            <a:ext cx="4463727" cy="1006475"/>
          </a:xfrm>
          <a:prstGeom prst="rect">
            <a:avLst/>
          </a:prstGeom>
          <a:solidFill>
            <a:srgbClr val="D4E2CE"/>
          </a:solidFill>
          <a:ln>
            <a:noFill/>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a:t>Low cost, have standard network interfaces and support distributed devices</a:t>
            </a:r>
          </a:p>
        </p:txBody>
      </p:sp>
      <p:sp>
        <p:nvSpPr>
          <p:cNvPr id="45063" name="Text Box 34"/>
          <p:cNvSpPr txBox="1">
            <a:spLocks noChangeArrowheads="1"/>
          </p:cNvSpPr>
          <p:nvPr/>
        </p:nvSpPr>
        <p:spPr bwMode="auto">
          <a:xfrm>
            <a:off x="5508625" y="1196975"/>
            <a:ext cx="3311525" cy="20081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i="1" u="sng"/>
              <a:t>Embedded Hardware </a:t>
            </a:r>
            <a:br>
              <a:rPr lang="en-US" altLang="de-DE" i="1" u="sng"/>
            </a:br>
            <a:r>
              <a:rPr lang="en-US" altLang="de-DE"/>
              <a:t>=</a:t>
            </a:r>
          </a:p>
          <a:p>
            <a:pPr algn="ctr"/>
            <a:r>
              <a:rPr lang="en-US" altLang="de-DE"/>
              <a:t>Server Hardware</a:t>
            </a:r>
          </a:p>
          <a:p>
            <a:pPr algn="ctr"/>
            <a:r>
              <a:rPr lang="en-US" altLang="de-DE"/>
              <a:t>+</a:t>
            </a:r>
            <a:br>
              <a:rPr lang="en-US" altLang="de-DE"/>
            </a:br>
            <a:r>
              <a:rPr lang="en-US" altLang="de-DE"/>
              <a:t>Instrument</a:t>
            </a:r>
          </a:p>
        </p:txBody>
      </p:sp>
      <p:grpSp>
        <p:nvGrpSpPr>
          <p:cNvPr id="66599" name="Group 39"/>
          <p:cNvGrpSpPr>
            <a:grpSpLocks/>
          </p:cNvGrpSpPr>
          <p:nvPr/>
        </p:nvGrpSpPr>
        <p:grpSpPr bwMode="auto">
          <a:xfrm>
            <a:off x="6372225" y="3716338"/>
            <a:ext cx="2089150" cy="2020887"/>
            <a:chOff x="4014" y="1842"/>
            <a:chExt cx="1316" cy="1273"/>
          </a:xfrm>
        </p:grpSpPr>
        <p:pic>
          <p:nvPicPr>
            <p:cNvPr id="45073" name="Picture 37" descr="2016_xp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14" y="2069"/>
              <a:ext cx="1316" cy="10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74" name="Text Box 38"/>
            <p:cNvSpPr txBox="1">
              <a:spLocks noChangeArrowheads="1"/>
            </p:cNvSpPr>
            <p:nvPr/>
          </p:nvSpPr>
          <p:spPr bwMode="auto">
            <a:xfrm>
              <a:off x="4195" y="1842"/>
              <a:ext cx="836"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X-Ray BPM</a:t>
              </a:r>
            </a:p>
          </p:txBody>
        </p:sp>
      </p:grpSp>
      <p:grpSp>
        <p:nvGrpSpPr>
          <p:cNvPr id="66603" name="Group 43"/>
          <p:cNvGrpSpPr>
            <a:grpSpLocks/>
          </p:cNvGrpSpPr>
          <p:nvPr/>
        </p:nvGrpSpPr>
        <p:grpSpPr bwMode="auto">
          <a:xfrm>
            <a:off x="6588125" y="4005263"/>
            <a:ext cx="1655763" cy="1608137"/>
            <a:chOff x="4150" y="2523"/>
            <a:chExt cx="1043" cy="1013"/>
          </a:xfrm>
        </p:grpSpPr>
        <p:pic>
          <p:nvPicPr>
            <p:cNvPr id="45071" name="Picture 41"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150" y="2750"/>
              <a:ext cx="1043" cy="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5072" name="Text Box 42"/>
            <p:cNvSpPr txBox="1">
              <a:spLocks noChangeArrowheads="1"/>
            </p:cNvSpPr>
            <p:nvPr/>
          </p:nvSpPr>
          <p:spPr bwMode="auto">
            <a:xfrm>
              <a:off x="4150" y="2523"/>
              <a:ext cx="988" cy="21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t>Oscilloscopes</a:t>
              </a:r>
            </a:p>
          </p:txBody>
        </p:sp>
      </p:grpSp>
      <p:sp>
        <p:nvSpPr>
          <p:cNvPr id="66608" name="Text Box 48"/>
          <p:cNvSpPr txBox="1">
            <a:spLocks noChangeArrowheads="1"/>
          </p:cNvSpPr>
          <p:nvPr/>
        </p:nvSpPr>
        <p:spPr bwMode="auto">
          <a:xfrm>
            <a:off x="468313" y="5589588"/>
            <a:ext cx="4463727" cy="1015663"/>
          </a:xfrm>
          <a:prstGeom prst="rect">
            <a:avLst/>
          </a:prstGeom>
          <a:solidFill>
            <a:srgbClr val="FBE1CC"/>
          </a:solidFill>
          <a:ln>
            <a:noFill/>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lnSpc>
                <a:spcPct val="100000"/>
              </a:lnSpc>
              <a:spcBef>
                <a:spcPct val="50000"/>
              </a:spcBef>
            </a:pPr>
            <a:r>
              <a:rPr lang="en-GB" altLang="de-DE" sz="2000" dirty="0"/>
              <a:t>All commercial chips have slightly different architecture (</a:t>
            </a:r>
            <a:r>
              <a:rPr lang="en-GB" altLang="de-DE" sz="2000" dirty="0" smtClean="0"/>
              <a:t>maintenance</a:t>
            </a:r>
            <a:r>
              <a:rPr lang="en-GB" altLang="de-DE" sz="2000" dirty="0"/>
              <a:t>),</a:t>
            </a:r>
            <a:br>
              <a:rPr lang="en-GB" altLang="de-DE" sz="2000" dirty="0"/>
            </a:br>
            <a:r>
              <a:rPr lang="en-GB" altLang="de-DE" sz="2000" dirty="0"/>
              <a:t>life cycle yet unknown</a:t>
            </a:r>
          </a:p>
        </p:txBody>
      </p:sp>
      <p:pic>
        <p:nvPicPr>
          <p:cNvPr id="2" name="Picture 1"/>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6301356" y="3521676"/>
            <a:ext cx="2364238" cy="2578134"/>
          </a:xfrm>
          <a:prstGeom prst="rect">
            <a:avLst/>
          </a:prstGeom>
        </p:spPr>
      </p:pic>
      <p:sp>
        <p:nvSpPr>
          <p:cNvPr id="45067" name="Freeform 7"/>
          <p:cNvSpPr>
            <a:spLocks/>
          </p:cNvSpPr>
          <p:nvPr/>
        </p:nvSpPr>
        <p:spPr bwMode="auto">
          <a:xfrm>
            <a:off x="301625" y="2566988"/>
            <a:ext cx="6308725" cy="2390775"/>
          </a:xfrm>
          <a:custGeom>
            <a:avLst/>
            <a:gdLst>
              <a:gd name="T0" fmla="*/ 2147483647 w 3974"/>
              <a:gd name="T1" fmla="*/ 0 h 1506"/>
              <a:gd name="T2" fmla="*/ 2147483647 w 3974"/>
              <a:gd name="T3" fmla="*/ 2147483647 h 1506"/>
              <a:gd name="T4" fmla="*/ 2147483647 w 3974"/>
              <a:gd name="T5" fmla="*/ 2147483647 h 1506"/>
              <a:gd name="T6" fmla="*/ 2147483647 w 3974"/>
              <a:gd name="T7" fmla="*/ 2147483647 h 1506"/>
              <a:gd name="T8" fmla="*/ 2147483647 w 3974"/>
              <a:gd name="T9" fmla="*/ 2147483647 h 1506"/>
              <a:gd name="T10" fmla="*/ 2147483647 w 3974"/>
              <a:gd name="T11" fmla="*/ 2147483647 h 1506"/>
              <a:gd name="T12" fmla="*/ 2147483647 w 3974"/>
              <a:gd name="T13" fmla="*/ 2147483647 h 1506"/>
              <a:gd name="T14" fmla="*/ 2147483647 w 3974"/>
              <a:gd name="T15" fmla="*/ 2147483647 h 1506"/>
              <a:gd name="T16" fmla="*/ 2147483647 w 3974"/>
              <a:gd name="T17" fmla="*/ 2147483647 h 15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3974" h="1506">
                <a:moveTo>
                  <a:pt x="601" y="0"/>
                </a:moveTo>
                <a:cubicBezTo>
                  <a:pt x="523" y="49"/>
                  <a:pt x="211" y="140"/>
                  <a:pt x="128" y="303"/>
                </a:cubicBezTo>
                <a:cubicBezTo>
                  <a:pt x="45" y="466"/>
                  <a:pt x="0" y="919"/>
                  <a:pt x="101" y="978"/>
                </a:cubicBezTo>
                <a:cubicBezTo>
                  <a:pt x="202" y="1037"/>
                  <a:pt x="550" y="736"/>
                  <a:pt x="733" y="659"/>
                </a:cubicBezTo>
                <a:cubicBezTo>
                  <a:pt x="916" y="582"/>
                  <a:pt x="1140" y="470"/>
                  <a:pt x="1198" y="514"/>
                </a:cubicBezTo>
                <a:cubicBezTo>
                  <a:pt x="1256" y="558"/>
                  <a:pt x="962" y="888"/>
                  <a:pt x="1080" y="923"/>
                </a:cubicBezTo>
                <a:cubicBezTo>
                  <a:pt x="1198" y="958"/>
                  <a:pt x="1625" y="796"/>
                  <a:pt x="1906" y="722"/>
                </a:cubicBezTo>
                <a:cubicBezTo>
                  <a:pt x="2187" y="648"/>
                  <a:pt x="2421" y="348"/>
                  <a:pt x="2766" y="479"/>
                </a:cubicBezTo>
                <a:cubicBezTo>
                  <a:pt x="3111" y="610"/>
                  <a:pt x="3722" y="1292"/>
                  <a:pt x="3974" y="1506"/>
                </a:cubicBezTo>
              </a:path>
            </a:pathLst>
          </a:custGeom>
          <a:noFill/>
          <a:ln w="38100" cap="flat" cmpd="sng">
            <a:solidFill>
              <a:srgbClr val="777777"/>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endParaRPr lang="de-CH"/>
          </a:p>
        </p:txBody>
      </p:sp>
    </p:spTree>
    <p:extLst>
      <p:ext uri="{BB962C8B-B14F-4D97-AF65-F5344CB8AC3E}">
        <p14:creationId xmlns:p14="http://schemas.microsoft.com/office/powerpoint/2010/main" val="3569607153"/>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xit" presetSubtype="2" fill="hold" nodeType="clickEffect">
                                  <p:stCondLst>
                                    <p:cond delay="0"/>
                                  </p:stCondLst>
                                  <p:childTnLst>
                                    <p:anim calcmode="lin" valueType="num">
                                      <p:cBhvr additive="base">
                                        <p:cTn id="6" dur="500"/>
                                        <p:tgtEl>
                                          <p:spTgt spid="2"/>
                                        </p:tgtEl>
                                        <p:attrNameLst>
                                          <p:attrName>ppt_x</p:attrName>
                                        </p:attrNameLst>
                                      </p:cBhvr>
                                      <p:tavLst>
                                        <p:tav tm="0">
                                          <p:val>
                                            <p:strVal val="ppt_x"/>
                                          </p:val>
                                        </p:tav>
                                        <p:tav tm="100000">
                                          <p:val>
                                            <p:strVal val="1+ppt_w/2"/>
                                          </p:val>
                                        </p:tav>
                                      </p:tavLst>
                                    </p:anim>
                                    <p:anim calcmode="lin" valueType="num">
                                      <p:cBhvr additive="base">
                                        <p:cTn id="7" dur="500"/>
                                        <p:tgtEl>
                                          <p:spTgt spid="2"/>
                                        </p:tgtEl>
                                        <p:attrNameLst>
                                          <p:attrName>ppt_y</p:attrName>
                                        </p:attrNameLst>
                                      </p:cBhvr>
                                      <p:tavLst>
                                        <p:tav tm="0">
                                          <p:val>
                                            <p:strVal val="ppt_y"/>
                                          </p:val>
                                        </p:tav>
                                        <p:tav tm="100000">
                                          <p:val>
                                            <p:strVal val="ppt_y"/>
                                          </p:val>
                                        </p:tav>
                                      </p:tavLst>
                                    </p:anim>
                                    <p:set>
                                      <p:cBhvr>
                                        <p:cTn id="8" dur="1" fill="hold">
                                          <p:stCondLst>
                                            <p:cond delay="499"/>
                                          </p:stCondLst>
                                        </p:cTn>
                                        <p:tgtEl>
                                          <p:spTgt spid="2"/>
                                        </p:tgtEl>
                                        <p:attrNameLst>
                                          <p:attrName>style.visibility</p:attrName>
                                        </p:attrNameLst>
                                      </p:cBhvr>
                                      <p:to>
                                        <p:strVal val="hidden"/>
                                      </p:to>
                                    </p:set>
                                  </p:childTnLst>
                                </p:cTn>
                              </p:par>
                              <p:par>
                                <p:cTn id="9" presetID="2" presetClass="entr" presetSubtype="4" fill="hold" nodeType="withEffect">
                                  <p:stCondLst>
                                    <p:cond delay="0"/>
                                  </p:stCondLst>
                                  <p:childTnLst>
                                    <p:set>
                                      <p:cBhvr>
                                        <p:cTn id="10" dur="1" fill="hold">
                                          <p:stCondLst>
                                            <p:cond delay="0"/>
                                          </p:stCondLst>
                                        </p:cTn>
                                        <p:tgtEl>
                                          <p:spTgt spid="66603"/>
                                        </p:tgtEl>
                                        <p:attrNameLst>
                                          <p:attrName>style.visibility</p:attrName>
                                        </p:attrNameLst>
                                      </p:cBhvr>
                                      <p:to>
                                        <p:strVal val="visible"/>
                                      </p:to>
                                    </p:set>
                                    <p:anim calcmode="lin" valueType="num">
                                      <p:cBhvr additive="base">
                                        <p:cTn id="11" dur="500" fill="hold"/>
                                        <p:tgtEl>
                                          <p:spTgt spid="66603"/>
                                        </p:tgtEl>
                                        <p:attrNameLst>
                                          <p:attrName>ppt_x</p:attrName>
                                        </p:attrNameLst>
                                      </p:cBhvr>
                                      <p:tavLst>
                                        <p:tav tm="0">
                                          <p:val>
                                            <p:strVal val="#ppt_x"/>
                                          </p:val>
                                        </p:tav>
                                        <p:tav tm="100000">
                                          <p:val>
                                            <p:strVal val="#ppt_x"/>
                                          </p:val>
                                        </p:tav>
                                      </p:tavLst>
                                    </p:anim>
                                    <p:anim calcmode="lin" valueType="num">
                                      <p:cBhvr additive="base">
                                        <p:cTn id="12" dur="500" fill="hold"/>
                                        <p:tgtEl>
                                          <p:spTgt spid="66603"/>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xit" presetSubtype="2" fill="hold" nodeType="clickEffect">
                                  <p:stCondLst>
                                    <p:cond delay="0"/>
                                  </p:stCondLst>
                                  <p:childTnLst>
                                    <p:anim calcmode="lin" valueType="num">
                                      <p:cBhvr additive="base">
                                        <p:cTn id="16" dur="500"/>
                                        <p:tgtEl>
                                          <p:spTgt spid="66603"/>
                                        </p:tgtEl>
                                        <p:attrNameLst>
                                          <p:attrName>ppt_x</p:attrName>
                                        </p:attrNameLst>
                                      </p:cBhvr>
                                      <p:tavLst>
                                        <p:tav tm="0">
                                          <p:val>
                                            <p:strVal val="ppt_x"/>
                                          </p:val>
                                        </p:tav>
                                        <p:tav tm="100000">
                                          <p:val>
                                            <p:strVal val="1+ppt_w/2"/>
                                          </p:val>
                                        </p:tav>
                                      </p:tavLst>
                                    </p:anim>
                                    <p:anim calcmode="lin" valueType="num">
                                      <p:cBhvr additive="base">
                                        <p:cTn id="17" dur="500"/>
                                        <p:tgtEl>
                                          <p:spTgt spid="66603"/>
                                        </p:tgtEl>
                                        <p:attrNameLst>
                                          <p:attrName>ppt_y</p:attrName>
                                        </p:attrNameLst>
                                      </p:cBhvr>
                                      <p:tavLst>
                                        <p:tav tm="0">
                                          <p:val>
                                            <p:strVal val="ppt_y"/>
                                          </p:val>
                                        </p:tav>
                                        <p:tav tm="100000">
                                          <p:val>
                                            <p:strVal val="ppt_y"/>
                                          </p:val>
                                        </p:tav>
                                      </p:tavLst>
                                    </p:anim>
                                    <p:set>
                                      <p:cBhvr>
                                        <p:cTn id="18" dur="1" fill="hold">
                                          <p:stCondLst>
                                            <p:cond delay="499"/>
                                          </p:stCondLst>
                                        </p:cTn>
                                        <p:tgtEl>
                                          <p:spTgt spid="66603"/>
                                        </p:tgtEl>
                                        <p:attrNameLst>
                                          <p:attrName>style.visibility</p:attrName>
                                        </p:attrNameLst>
                                      </p:cBhvr>
                                      <p:to>
                                        <p:strVal val="hidden"/>
                                      </p:to>
                                    </p:set>
                                  </p:childTnLst>
                                </p:cTn>
                              </p:par>
                              <p:par>
                                <p:cTn id="19" presetID="2" presetClass="entr" presetSubtype="4" fill="hold" nodeType="withEffect">
                                  <p:stCondLst>
                                    <p:cond delay="0"/>
                                  </p:stCondLst>
                                  <p:childTnLst>
                                    <p:set>
                                      <p:cBhvr>
                                        <p:cTn id="20" dur="1" fill="hold">
                                          <p:stCondLst>
                                            <p:cond delay="0"/>
                                          </p:stCondLst>
                                        </p:cTn>
                                        <p:tgtEl>
                                          <p:spTgt spid="66599"/>
                                        </p:tgtEl>
                                        <p:attrNameLst>
                                          <p:attrName>style.visibility</p:attrName>
                                        </p:attrNameLst>
                                      </p:cBhvr>
                                      <p:to>
                                        <p:strVal val="visible"/>
                                      </p:to>
                                    </p:set>
                                    <p:anim calcmode="lin" valueType="num">
                                      <p:cBhvr additive="base">
                                        <p:cTn id="21" dur="500" fill="hold"/>
                                        <p:tgtEl>
                                          <p:spTgt spid="66599"/>
                                        </p:tgtEl>
                                        <p:attrNameLst>
                                          <p:attrName>ppt_x</p:attrName>
                                        </p:attrNameLst>
                                      </p:cBhvr>
                                      <p:tavLst>
                                        <p:tav tm="0">
                                          <p:val>
                                            <p:strVal val="#ppt_x"/>
                                          </p:val>
                                        </p:tav>
                                        <p:tav tm="100000">
                                          <p:val>
                                            <p:strVal val="#ppt_x"/>
                                          </p:val>
                                        </p:tav>
                                      </p:tavLst>
                                    </p:anim>
                                    <p:anim calcmode="lin" valueType="num">
                                      <p:cBhvr additive="base">
                                        <p:cTn id="22" dur="500" fill="hold"/>
                                        <p:tgtEl>
                                          <p:spTgt spid="66599"/>
                                        </p:tgtEl>
                                        <p:attrNameLst>
                                          <p:attrName>ppt_y</p:attrName>
                                        </p:attrNameLst>
                                      </p:cBhvr>
                                      <p:tavLst>
                                        <p:tav tm="0">
                                          <p:val>
                                            <p:strVal val="1+#ppt_h/2"/>
                                          </p:val>
                                        </p:tav>
                                        <p:tav tm="100000">
                                          <p:val>
                                            <p:strVal val="#ppt_y"/>
                                          </p:val>
                                        </p:tav>
                                      </p:tavLst>
                                    </p:anim>
                                  </p:childTnLst>
                                </p:cTn>
                              </p:par>
                            </p:childTnLst>
                          </p:cTn>
                        </p:par>
                      </p:childTnLst>
                    </p:cTn>
                  </p:par>
                  <p:par>
                    <p:cTn id="23" fill="hold" nodeType="clickPar">
                      <p:stCondLst>
                        <p:cond delay="indefinite"/>
                      </p:stCondLst>
                      <p:childTnLst>
                        <p:par>
                          <p:cTn id="24" fill="hold" nodeType="withGroup">
                            <p:stCondLst>
                              <p:cond delay="0"/>
                            </p:stCondLst>
                            <p:childTnLst>
                              <p:par>
                                <p:cTn id="25" presetID="2" presetClass="exit" presetSubtype="2" fill="hold" nodeType="clickEffect">
                                  <p:stCondLst>
                                    <p:cond delay="0"/>
                                  </p:stCondLst>
                                  <p:childTnLst>
                                    <p:anim calcmode="lin" valueType="num">
                                      <p:cBhvr additive="base">
                                        <p:cTn id="26" dur="500"/>
                                        <p:tgtEl>
                                          <p:spTgt spid="66599"/>
                                        </p:tgtEl>
                                        <p:attrNameLst>
                                          <p:attrName>ppt_x</p:attrName>
                                        </p:attrNameLst>
                                      </p:cBhvr>
                                      <p:tavLst>
                                        <p:tav tm="0">
                                          <p:val>
                                            <p:strVal val="ppt_x"/>
                                          </p:val>
                                        </p:tav>
                                        <p:tav tm="100000">
                                          <p:val>
                                            <p:strVal val="1+ppt_w/2"/>
                                          </p:val>
                                        </p:tav>
                                      </p:tavLst>
                                    </p:anim>
                                    <p:anim calcmode="lin" valueType="num">
                                      <p:cBhvr additive="base">
                                        <p:cTn id="27" dur="500"/>
                                        <p:tgtEl>
                                          <p:spTgt spid="66599"/>
                                        </p:tgtEl>
                                        <p:attrNameLst>
                                          <p:attrName>ppt_y</p:attrName>
                                        </p:attrNameLst>
                                      </p:cBhvr>
                                      <p:tavLst>
                                        <p:tav tm="0">
                                          <p:val>
                                            <p:strVal val="ppt_y"/>
                                          </p:val>
                                        </p:tav>
                                        <p:tav tm="100000">
                                          <p:val>
                                            <p:strVal val="ppt_y"/>
                                          </p:val>
                                        </p:tav>
                                      </p:tavLst>
                                    </p:anim>
                                    <p:set>
                                      <p:cBhvr>
                                        <p:cTn id="28" dur="1" fill="hold">
                                          <p:stCondLst>
                                            <p:cond delay="499"/>
                                          </p:stCondLst>
                                        </p:cTn>
                                        <p:tgtEl>
                                          <p:spTgt spid="66599"/>
                                        </p:tgtEl>
                                        <p:attrNameLst>
                                          <p:attrName>style.visibility</p:attrName>
                                        </p:attrNameLst>
                                      </p:cBhvr>
                                      <p:to>
                                        <p:strVal val="hidden"/>
                                      </p:to>
                                    </p:set>
                                  </p:childTnLst>
                                </p:cTn>
                              </p:par>
                              <p:par>
                                <p:cTn id="29" presetID="2" presetClass="entr" presetSubtype="4" fill="hold" nodeType="withEffect">
                                  <p:stCondLst>
                                    <p:cond delay="0"/>
                                  </p:stCondLst>
                                  <p:childTnLst>
                                    <p:set>
                                      <p:cBhvr>
                                        <p:cTn id="30" dur="1" fill="hold">
                                          <p:stCondLst>
                                            <p:cond delay="0"/>
                                          </p:stCondLst>
                                        </p:cTn>
                                        <p:tgtEl>
                                          <p:spTgt spid="66611"/>
                                        </p:tgtEl>
                                        <p:attrNameLst>
                                          <p:attrName>style.visibility</p:attrName>
                                        </p:attrNameLst>
                                      </p:cBhvr>
                                      <p:to>
                                        <p:strVal val="visible"/>
                                      </p:to>
                                    </p:set>
                                    <p:anim calcmode="lin" valueType="num">
                                      <p:cBhvr additive="base">
                                        <p:cTn id="31" dur="500" fill="hold"/>
                                        <p:tgtEl>
                                          <p:spTgt spid="66611"/>
                                        </p:tgtEl>
                                        <p:attrNameLst>
                                          <p:attrName>ppt_x</p:attrName>
                                        </p:attrNameLst>
                                      </p:cBhvr>
                                      <p:tavLst>
                                        <p:tav tm="0">
                                          <p:val>
                                            <p:strVal val="#ppt_x"/>
                                          </p:val>
                                        </p:tav>
                                        <p:tav tm="100000">
                                          <p:val>
                                            <p:strVal val="#ppt_x"/>
                                          </p:val>
                                        </p:tav>
                                      </p:tavLst>
                                    </p:anim>
                                    <p:anim calcmode="lin" valueType="num">
                                      <p:cBhvr additive="base">
                                        <p:cTn id="32" dur="500" fill="hold"/>
                                        <p:tgtEl>
                                          <p:spTgt spid="66611"/>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xit" presetSubtype="2" fill="hold" nodeType="clickEffect">
                                  <p:stCondLst>
                                    <p:cond delay="0"/>
                                  </p:stCondLst>
                                  <p:childTnLst>
                                    <p:anim calcmode="lin" valueType="num">
                                      <p:cBhvr additive="base">
                                        <p:cTn id="36" dur="500"/>
                                        <p:tgtEl>
                                          <p:spTgt spid="66611"/>
                                        </p:tgtEl>
                                        <p:attrNameLst>
                                          <p:attrName>ppt_x</p:attrName>
                                        </p:attrNameLst>
                                      </p:cBhvr>
                                      <p:tavLst>
                                        <p:tav tm="0">
                                          <p:val>
                                            <p:strVal val="ppt_x"/>
                                          </p:val>
                                        </p:tav>
                                        <p:tav tm="100000">
                                          <p:val>
                                            <p:strVal val="1+ppt_w/2"/>
                                          </p:val>
                                        </p:tav>
                                      </p:tavLst>
                                    </p:anim>
                                    <p:anim calcmode="lin" valueType="num">
                                      <p:cBhvr additive="base">
                                        <p:cTn id="37" dur="500"/>
                                        <p:tgtEl>
                                          <p:spTgt spid="66611"/>
                                        </p:tgtEl>
                                        <p:attrNameLst>
                                          <p:attrName>ppt_y</p:attrName>
                                        </p:attrNameLst>
                                      </p:cBhvr>
                                      <p:tavLst>
                                        <p:tav tm="0">
                                          <p:val>
                                            <p:strVal val="ppt_y"/>
                                          </p:val>
                                        </p:tav>
                                        <p:tav tm="100000">
                                          <p:val>
                                            <p:strVal val="ppt_y"/>
                                          </p:val>
                                        </p:tav>
                                      </p:tavLst>
                                    </p:anim>
                                    <p:set>
                                      <p:cBhvr>
                                        <p:cTn id="38" dur="1" fill="hold">
                                          <p:stCondLst>
                                            <p:cond delay="499"/>
                                          </p:stCondLst>
                                        </p:cTn>
                                        <p:tgtEl>
                                          <p:spTgt spid="66611"/>
                                        </p:tgtEl>
                                        <p:attrNameLst>
                                          <p:attrName>style.visibility</p:attrName>
                                        </p:attrNameLst>
                                      </p:cBhvr>
                                      <p:to>
                                        <p:strVal val="hidden"/>
                                      </p:to>
                                    </p:set>
                                  </p:childTnLst>
                                </p:cTn>
                              </p:par>
                              <p:par>
                                <p:cTn id="39" presetID="2" presetClass="entr" presetSubtype="4" fill="hold" nodeType="withEffect">
                                  <p:stCondLst>
                                    <p:cond delay="0"/>
                                  </p:stCondLst>
                                  <p:childTnLst>
                                    <p:set>
                                      <p:cBhvr>
                                        <p:cTn id="40" dur="1" fill="hold">
                                          <p:stCondLst>
                                            <p:cond delay="0"/>
                                          </p:stCondLst>
                                        </p:cTn>
                                        <p:tgtEl>
                                          <p:spTgt spid="2"/>
                                        </p:tgtEl>
                                        <p:attrNameLst>
                                          <p:attrName>style.visibility</p:attrName>
                                        </p:attrNameLst>
                                      </p:cBhvr>
                                      <p:to>
                                        <p:strVal val="visible"/>
                                      </p:to>
                                    </p:set>
                                    <p:anim calcmode="lin" valueType="num">
                                      <p:cBhvr additive="base">
                                        <p:cTn id="41" dur="500" fill="hold"/>
                                        <p:tgtEl>
                                          <p:spTgt spid="2"/>
                                        </p:tgtEl>
                                        <p:attrNameLst>
                                          <p:attrName>ppt_x</p:attrName>
                                        </p:attrNameLst>
                                      </p:cBhvr>
                                      <p:tavLst>
                                        <p:tav tm="0">
                                          <p:val>
                                            <p:strVal val="#ppt_x"/>
                                          </p:val>
                                        </p:tav>
                                        <p:tav tm="100000">
                                          <p:val>
                                            <p:strVal val="#ppt_x"/>
                                          </p:val>
                                        </p:tav>
                                      </p:tavLst>
                                    </p:anim>
                                    <p:anim calcmode="lin" valueType="num">
                                      <p:cBhvr additive="base">
                                        <p:cTn id="4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66572"/>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666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72" grpId="0" animBg="1"/>
      <p:bldP spid="66608" grpId="0" animBg="1"/>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 name="Line 67"/>
          <p:cNvSpPr>
            <a:spLocks noChangeShapeType="1"/>
          </p:cNvSpPr>
          <p:nvPr/>
        </p:nvSpPr>
        <p:spPr bwMode="auto">
          <a:xfrm flipV="1">
            <a:off x="3995738" y="256540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4" name="AutoShape 3"/>
          <p:cNvSpPr>
            <a:spLocks noChangeArrowheads="1"/>
          </p:cNvSpPr>
          <p:nvPr/>
        </p:nvSpPr>
        <p:spPr bwMode="auto">
          <a:xfrm>
            <a:off x="755650" y="836613"/>
            <a:ext cx="4248150" cy="1228725"/>
          </a:xfrm>
          <a:prstGeom prst="flowChartProcess">
            <a:avLst/>
          </a:prstGeom>
          <a:solidFill>
            <a:srgbClr val="FFF5D6"/>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5" name="Line 4"/>
          <p:cNvSpPr>
            <a:spLocks noChangeShapeType="1"/>
          </p:cNvSpPr>
          <p:nvPr/>
        </p:nvSpPr>
        <p:spPr bwMode="auto">
          <a:xfrm flipV="1">
            <a:off x="1681163" y="2406650"/>
            <a:ext cx="0" cy="5349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6" name="Line 5"/>
          <p:cNvSpPr>
            <a:spLocks noChangeShapeType="1"/>
          </p:cNvSpPr>
          <p:nvPr/>
        </p:nvSpPr>
        <p:spPr bwMode="auto">
          <a:xfrm flipV="1">
            <a:off x="3363913" y="24209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77" name="Rectangle 7"/>
          <p:cNvSpPr>
            <a:spLocks noChangeArrowheads="1"/>
          </p:cNvSpPr>
          <p:nvPr/>
        </p:nvSpPr>
        <p:spPr bwMode="auto">
          <a:xfrm>
            <a:off x="755650" y="2852738"/>
            <a:ext cx="4248150" cy="1214437"/>
          </a:xfrm>
          <a:prstGeom prst="rect">
            <a:avLst/>
          </a:prstGeom>
          <a:noFill/>
          <a:ln w="25400">
            <a:solidFill>
              <a:srgbClr val="7C204E"/>
            </a:solidFill>
            <a:miter lim="800000"/>
            <a:headEnd/>
            <a:tailEnd/>
          </a:ln>
          <a:effectLst/>
          <a:extLst>
            <a:ext uri="{909E8E84-426E-40DD-AFC4-6F175D3DCCD1}">
              <a14:hiddenFill xmlns:a14="http://schemas.microsoft.com/office/drawing/2010/main">
                <a:solidFill>
                  <a:schemeClr val="accent2"/>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78" name="AutoShape 8"/>
          <p:cNvSpPr>
            <a:spLocks noChangeArrowheads="1"/>
          </p:cNvSpPr>
          <p:nvPr/>
        </p:nvSpPr>
        <p:spPr bwMode="auto">
          <a:xfrm>
            <a:off x="4270375" y="4081463"/>
            <a:ext cx="280988" cy="715962"/>
          </a:xfrm>
          <a:prstGeom prst="upDownArrow">
            <a:avLst>
              <a:gd name="adj1" fmla="val 50000"/>
              <a:gd name="adj2" fmla="val 50960"/>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79" name="AutoShape 9"/>
          <p:cNvSpPr>
            <a:spLocks noChangeArrowheads="1"/>
          </p:cNvSpPr>
          <p:nvPr/>
        </p:nvSpPr>
        <p:spPr bwMode="auto">
          <a:xfrm>
            <a:off x="1663700" y="4081463"/>
            <a:ext cx="280988" cy="427037"/>
          </a:xfrm>
          <a:prstGeom prst="upDownArrow">
            <a:avLst>
              <a:gd name="adj1" fmla="val 50000"/>
              <a:gd name="adj2" fmla="val 30395"/>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0" name="Text Box 10"/>
          <p:cNvSpPr txBox="1">
            <a:spLocks noChangeArrowheads="1"/>
          </p:cNvSpPr>
          <p:nvPr/>
        </p:nvSpPr>
        <p:spPr bwMode="auto">
          <a:xfrm>
            <a:off x="755650" y="450850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Commercial Instruments</a:t>
            </a:r>
          </a:p>
        </p:txBody>
      </p:sp>
      <p:grpSp>
        <p:nvGrpSpPr>
          <p:cNvPr id="81" name="Group 20"/>
          <p:cNvGrpSpPr>
            <a:grpSpLocks/>
          </p:cNvGrpSpPr>
          <p:nvPr/>
        </p:nvGrpSpPr>
        <p:grpSpPr bwMode="auto">
          <a:xfrm>
            <a:off x="827088" y="2924175"/>
            <a:ext cx="1800225" cy="1054100"/>
            <a:chOff x="657" y="2115"/>
            <a:chExt cx="1161" cy="675"/>
          </a:xfrm>
        </p:grpSpPr>
        <p:sp>
          <p:nvSpPr>
            <p:cNvPr id="82" name="Rectangle 21"/>
            <p:cNvSpPr>
              <a:spLocks noChangeArrowheads="1"/>
            </p:cNvSpPr>
            <p:nvPr/>
          </p:nvSpPr>
          <p:spPr bwMode="auto">
            <a:xfrm>
              <a:off x="657" y="211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3" name="Rectangle 22"/>
            <p:cNvSpPr>
              <a:spLocks noChangeArrowheads="1"/>
            </p:cNvSpPr>
            <p:nvPr/>
          </p:nvSpPr>
          <p:spPr bwMode="auto">
            <a:xfrm>
              <a:off x="837" y="2295"/>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84" name="Rectangle 23"/>
            <p:cNvSpPr>
              <a:spLocks noChangeArrowheads="1"/>
            </p:cNvSpPr>
            <p:nvPr/>
          </p:nvSpPr>
          <p:spPr bwMode="auto">
            <a:xfrm>
              <a:off x="1017" y="2466"/>
              <a:ext cx="801" cy="324"/>
            </a:xfrm>
            <a:prstGeom prst="rect">
              <a:avLst/>
            </a:prstGeom>
            <a:solidFill>
              <a:srgbClr val="E1D0D5"/>
            </a:solidFill>
            <a:ln w="9525">
              <a:solidFill>
                <a:srgbClr val="7C204E"/>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Server</a:t>
              </a:r>
            </a:p>
          </p:txBody>
        </p:sp>
      </p:grpSp>
      <p:sp>
        <p:nvSpPr>
          <p:cNvPr id="85" name="Line 25"/>
          <p:cNvSpPr>
            <a:spLocks noChangeShapeType="1"/>
          </p:cNvSpPr>
          <p:nvPr/>
        </p:nvSpPr>
        <p:spPr bwMode="auto">
          <a:xfrm flipV="1">
            <a:off x="2339975"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6" name="Line 26"/>
          <p:cNvSpPr>
            <a:spLocks noChangeShapeType="1"/>
          </p:cNvSpPr>
          <p:nvPr/>
        </p:nvSpPr>
        <p:spPr bwMode="auto">
          <a:xfrm flipV="1">
            <a:off x="3563938" y="1773238"/>
            <a:ext cx="0" cy="5349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lstStyle/>
          <a:p>
            <a:endParaRPr lang="de-CH">
              <a:latin typeface="+mn-lt"/>
            </a:endParaRPr>
          </a:p>
        </p:txBody>
      </p:sp>
      <p:sp>
        <p:nvSpPr>
          <p:cNvPr id="87" name="Text Box 28"/>
          <p:cNvSpPr txBox="1">
            <a:spLocks noChangeArrowheads="1"/>
          </p:cNvSpPr>
          <p:nvPr/>
        </p:nvSpPr>
        <p:spPr bwMode="auto">
          <a:xfrm>
            <a:off x="3492500" y="4797425"/>
            <a:ext cx="1511300" cy="831850"/>
          </a:xfrm>
          <a:prstGeom prst="rect">
            <a:avLst/>
          </a:prstGeom>
          <a:solidFill>
            <a:srgbClr val="FBE1CC"/>
          </a:solidFill>
          <a:ln w="9525">
            <a:solidFill>
              <a:schemeClr val="tx1"/>
            </a:solidFill>
            <a:miter lim="800000"/>
            <a:headEnd/>
            <a:tailEnd/>
          </a:ln>
          <a:effectLst/>
        </p:spPr>
        <p:txBody>
          <a:bodyPr wrap="squar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Custom hardware</a:t>
            </a:r>
          </a:p>
        </p:txBody>
      </p:sp>
      <p:sp>
        <p:nvSpPr>
          <p:cNvPr id="88" name="AutoShape 29"/>
          <p:cNvSpPr>
            <a:spLocks noChangeArrowheads="1"/>
          </p:cNvSpPr>
          <p:nvPr/>
        </p:nvSpPr>
        <p:spPr bwMode="auto">
          <a:xfrm>
            <a:off x="2965450" y="4081463"/>
            <a:ext cx="282575" cy="1652587"/>
          </a:xfrm>
          <a:prstGeom prst="upDownArrow">
            <a:avLst>
              <a:gd name="adj1" fmla="val 50000"/>
              <a:gd name="adj2" fmla="val 116966"/>
            </a:avLst>
          </a:prstGeom>
          <a:solidFill>
            <a:srgbClr val="7C204E"/>
          </a:solidFill>
          <a:ln w="9525">
            <a:solidFill>
              <a:schemeClr val="tx1"/>
            </a:solidFill>
            <a:miter lim="800000"/>
            <a:headEnd/>
            <a:tailEnd/>
          </a:ln>
          <a:effec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89" name="Text Box 30"/>
          <p:cNvSpPr txBox="1">
            <a:spLocks noChangeArrowheads="1"/>
          </p:cNvSpPr>
          <p:nvPr/>
        </p:nvSpPr>
        <p:spPr bwMode="auto">
          <a:xfrm>
            <a:off x="2771775" y="5734050"/>
            <a:ext cx="2028825" cy="831850"/>
          </a:xfrm>
          <a:prstGeom prst="rect">
            <a:avLst/>
          </a:prstGeom>
          <a:solidFill>
            <a:srgbClr val="FBE1CC"/>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50000"/>
              </a:spcBef>
            </a:pPr>
            <a:r>
              <a:rPr lang="en-US" altLang="de-DE">
                <a:latin typeface="+mn-lt"/>
                <a:cs typeface="Arial" charset="0"/>
              </a:rPr>
              <a:t>Technical Equipment</a:t>
            </a:r>
          </a:p>
        </p:txBody>
      </p:sp>
      <p:sp>
        <p:nvSpPr>
          <p:cNvPr id="90" name="Rectangle 52"/>
          <p:cNvSpPr>
            <a:spLocks noChangeArrowheads="1"/>
          </p:cNvSpPr>
          <p:nvPr/>
        </p:nvSpPr>
        <p:spPr bwMode="auto">
          <a:xfrm>
            <a:off x="755650" y="2276475"/>
            <a:ext cx="4248150" cy="360363"/>
          </a:xfrm>
          <a:prstGeom prst="rect">
            <a:avLst/>
          </a:prstGeom>
          <a:solidFill>
            <a:srgbClr val="E7E8D3"/>
          </a:solidFill>
          <a:ln w="12700" algn="ctr">
            <a:solidFill>
              <a:schemeClr val="tx1"/>
            </a:solidFill>
            <a:miter lim="800000"/>
            <a:headEnd/>
            <a:tailEnd/>
          </a:ln>
          <a:effec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2000">
                <a:latin typeface="+mn-lt"/>
              </a:rPr>
              <a:t>Network / Link-Layer</a:t>
            </a:r>
          </a:p>
        </p:txBody>
      </p:sp>
      <p:pic>
        <p:nvPicPr>
          <p:cNvPr id="91" name="Picture 90" descr="Network"/>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700338" y="2924175"/>
            <a:ext cx="765175" cy="1020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2" name="Picture 91" descr="VME-IOC"/>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3492500" y="3068638"/>
            <a:ext cx="1008063" cy="755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93" name="Group 92"/>
          <p:cNvGrpSpPr>
            <a:grpSpLocks/>
          </p:cNvGrpSpPr>
          <p:nvPr/>
        </p:nvGrpSpPr>
        <p:grpSpPr bwMode="auto">
          <a:xfrm>
            <a:off x="971550" y="908050"/>
            <a:ext cx="1800225" cy="1054100"/>
            <a:chOff x="657" y="2115"/>
            <a:chExt cx="1161" cy="675"/>
          </a:xfrm>
        </p:grpSpPr>
        <p:sp>
          <p:nvSpPr>
            <p:cNvPr id="94" name="Rectangle 93"/>
            <p:cNvSpPr>
              <a:spLocks noChangeArrowheads="1"/>
            </p:cNvSpPr>
            <p:nvPr/>
          </p:nvSpPr>
          <p:spPr bwMode="auto">
            <a:xfrm>
              <a:off x="657" y="211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5" name="Rectangle 94"/>
            <p:cNvSpPr>
              <a:spLocks noChangeArrowheads="1"/>
            </p:cNvSpPr>
            <p:nvPr/>
          </p:nvSpPr>
          <p:spPr bwMode="auto">
            <a:xfrm>
              <a:off x="837" y="2295"/>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endParaRPr lang="de-CH" altLang="de-DE">
                <a:latin typeface="+mn-lt"/>
                <a:cs typeface="Arial" charset="0"/>
              </a:endParaRPr>
            </a:p>
          </p:txBody>
        </p:sp>
        <p:sp>
          <p:nvSpPr>
            <p:cNvPr id="96" name="Rectangle 95"/>
            <p:cNvSpPr>
              <a:spLocks noChangeArrowheads="1"/>
            </p:cNvSpPr>
            <p:nvPr/>
          </p:nvSpPr>
          <p:spPr bwMode="auto">
            <a:xfrm>
              <a:off x="1017" y="2466"/>
              <a:ext cx="801" cy="324"/>
            </a:xfrm>
            <a:prstGeom prst="rect">
              <a:avLst/>
            </a:prstGeom>
            <a:solidFill>
              <a:srgbClr val="FFEAA8"/>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a:latin typeface="+mn-lt"/>
                  <a:cs typeface="Arial" charset="0"/>
                </a:rPr>
                <a:t>Client</a:t>
              </a:r>
            </a:p>
          </p:txBody>
        </p:sp>
      </p:grpSp>
      <p:pic>
        <p:nvPicPr>
          <p:cNvPr id="97" name="Picture 68" descr="Kontrollraum1"/>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2916238" y="908050"/>
            <a:ext cx="1368425" cy="102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8" name="Picture 69" descr="Oscilloscop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5576" y="5521027"/>
            <a:ext cx="14287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3" name="Rectangle 2"/>
          <p:cNvSpPr>
            <a:spLocks noGrp="1" noChangeArrowheads="1"/>
          </p:cNvSpPr>
          <p:nvPr>
            <p:ph type="title"/>
          </p:nvPr>
        </p:nvSpPr>
        <p:spPr>
          <a:xfrm>
            <a:off x="2028750" y="260648"/>
            <a:ext cx="5639594" cy="533400"/>
          </a:xfrm>
        </p:spPr>
        <p:txBody>
          <a:bodyPr/>
          <a:lstStyle/>
          <a:p>
            <a:pPr eaLnBrk="1" hangingPunct="1"/>
            <a:r>
              <a:rPr lang="en-US" altLang="de-DE" dirty="0" smtClean="0"/>
              <a:t>Reminder: Control System Layer Model</a:t>
            </a:r>
          </a:p>
        </p:txBody>
      </p:sp>
      <p:grpSp>
        <p:nvGrpSpPr>
          <p:cNvPr id="35858" name="Group 60"/>
          <p:cNvGrpSpPr>
            <a:grpSpLocks/>
          </p:cNvGrpSpPr>
          <p:nvPr/>
        </p:nvGrpSpPr>
        <p:grpSpPr bwMode="auto">
          <a:xfrm>
            <a:off x="5795963" y="5445125"/>
            <a:ext cx="3170237" cy="1079500"/>
            <a:chOff x="3651" y="3430"/>
            <a:chExt cx="1997" cy="680"/>
          </a:xfrm>
        </p:grpSpPr>
        <p:sp>
          <p:nvSpPr>
            <p:cNvPr id="35880" name="AutoShape 53"/>
            <p:cNvSpPr>
              <a:spLocks noChangeArrowheads="1"/>
            </p:cNvSpPr>
            <p:nvPr/>
          </p:nvSpPr>
          <p:spPr bwMode="auto">
            <a:xfrm>
              <a:off x="3696" y="3430"/>
              <a:ext cx="1952" cy="680"/>
            </a:xfrm>
            <a:prstGeom prst="wedgeRoundRectCallout">
              <a:avLst>
                <a:gd name="adj1" fmla="val -92009"/>
                <a:gd name="adj2" fmla="val -146028"/>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Fiedlbus Systems </a:t>
              </a:r>
            </a:p>
          </p:txBody>
        </p:sp>
        <p:sp>
          <p:nvSpPr>
            <p:cNvPr id="35881" name="Text Box 54"/>
            <p:cNvSpPr txBox="1">
              <a:spLocks noChangeArrowheads="1"/>
            </p:cNvSpPr>
            <p:nvPr/>
          </p:nvSpPr>
          <p:spPr bwMode="auto">
            <a:xfrm>
              <a:off x="3651" y="3748"/>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CAN bus</a:t>
              </a:r>
            </a:p>
          </p:txBody>
        </p:sp>
        <p:sp>
          <p:nvSpPr>
            <p:cNvPr id="35882" name="Text Box 55"/>
            <p:cNvSpPr txBox="1">
              <a:spLocks noChangeArrowheads="1"/>
            </p:cNvSpPr>
            <p:nvPr/>
          </p:nvSpPr>
          <p:spPr bwMode="auto">
            <a:xfrm>
              <a:off x="4649" y="3748"/>
              <a:ext cx="885" cy="321"/>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Serial</a:t>
              </a:r>
            </a:p>
            <a:p>
              <a:pPr algn="ctr" eaLnBrk="1" hangingPunct="1">
                <a:lnSpc>
                  <a:spcPct val="75000"/>
                </a:lnSpc>
                <a:spcBef>
                  <a:spcPct val="20000"/>
                </a:spcBef>
              </a:pPr>
              <a:r>
                <a:rPr lang="en-US" altLang="de-DE" sz="1600">
                  <a:solidFill>
                    <a:srgbClr val="000000"/>
                  </a:solidFill>
                  <a:latin typeface="+mn-lt"/>
                  <a:cs typeface="Arial" charset="0"/>
                </a:rPr>
                <a:t>Connection</a:t>
              </a:r>
            </a:p>
          </p:txBody>
        </p:sp>
        <p:sp>
          <p:nvSpPr>
            <p:cNvPr id="35883" name="Text Box 56"/>
            <p:cNvSpPr txBox="1">
              <a:spLocks noChangeArrowheads="1"/>
            </p:cNvSpPr>
            <p:nvPr/>
          </p:nvSpPr>
          <p:spPr bwMode="auto">
            <a:xfrm>
              <a:off x="3878" y="3929"/>
              <a:ext cx="885" cy="174"/>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Simple Cable</a:t>
              </a:r>
            </a:p>
          </p:txBody>
        </p:sp>
      </p:grpSp>
      <p:sp>
        <p:nvSpPr>
          <p:cNvPr id="35859" name="AutoShape 44"/>
          <p:cNvSpPr>
            <a:spLocks noChangeArrowheads="1"/>
          </p:cNvSpPr>
          <p:nvPr/>
        </p:nvSpPr>
        <p:spPr bwMode="auto">
          <a:xfrm>
            <a:off x="5940425" y="2708275"/>
            <a:ext cx="2987675" cy="792163"/>
          </a:xfrm>
          <a:prstGeom prst="wedgeRoundRectCallout">
            <a:avLst>
              <a:gd name="adj1" fmla="val -90329"/>
              <a:gd name="adj2" fmla="val -65231"/>
              <a:gd name="adj3" fmla="val 16667"/>
            </a:avLst>
          </a:prstGeom>
          <a:solidFill>
            <a:srgbClr val="E5E5E5"/>
          </a:solidFill>
          <a:ln w="9525">
            <a:solidFill>
              <a:schemeClr val="tx1"/>
            </a:solidFill>
            <a:miter lim="800000"/>
            <a:headEnd/>
            <a:tailEnd/>
          </a:ln>
          <a:effec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Glue</a:t>
            </a:r>
          </a:p>
          <a:p>
            <a:pPr algn="ctr" eaLnBrk="1" hangingPunct="1">
              <a:lnSpc>
                <a:spcPct val="100000"/>
              </a:lnSpc>
              <a:spcBef>
                <a:spcPct val="20000"/>
              </a:spcBef>
            </a:pPr>
            <a:r>
              <a:rPr lang="en-US" altLang="de-DE" sz="2000">
                <a:solidFill>
                  <a:srgbClr val="000000"/>
                </a:solidFill>
                <a:latin typeface="+mn-lt"/>
                <a:cs typeface="Arial" charset="0"/>
              </a:rPr>
              <a:t>Protocol/Network</a:t>
            </a:r>
          </a:p>
        </p:txBody>
      </p:sp>
      <p:grpSp>
        <p:nvGrpSpPr>
          <p:cNvPr id="35860" name="Group 58"/>
          <p:cNvGrpSpPr>
            <a:grpSpLocks/>
          </p:cNvGrpSpPr>
          <p:nvPr/>
        </p:nvGrpSpPr>
        <p:grpSpPr bwMode="auto">
          <a:xfrm>
            <a:off x="5940425" y="836613"/>
            <a:ext cx="2952750" cy="1804987"/>
            <a:chOff x="3742" y="527"/>
            <a:chExt cx="1860" cy="1137"/>
          </a:xfrm>
        </p:grpSpPr>
        <p:sp>
          <p:nvSpPr>
            <p:cNvPr id="35873" name="AutoShape 36"/>
            <p:cNvSpPr>
              <a:spLocks noChangeArrowheads="1"/>
            </p:cNvSpPr>
            <p:nvPr/>
          </p:nvSpPr>
          <p:spPr bwMode="auto">
            <a:xfrm>
              <a:off x="3742" y="527"/>
              <a:ext cx="1860" cy="1116"/>
            </a:xfrm>
            <a:prstGeom prst="wedgeRoundRectCallout">
              <a:avLst>
                <a:gd name="adj1" fmla="val -101773"/>
                <a:gd name="adj2" fmla="val -34500"/>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Client Software</a:t>
              </a:r>
            </a:p>
          </p:txBody>
        </p:sp>
        <p:sp>
          <p:nvSpPr>
            <p:cNvPr id="35874" name="Text Box 37"/>
            <p:cNvSpPr txBox="1">
              <a:spLocks noChangeArrowheads="1"/>
            </p:cNvSpPr>
            <p:nvPr/>
          </p:nvSpPr>
          <p:spPr bwMode="auto">
            <a:xfrm>
              <a:off x="3942" y="844"/>
              <a:ext cx="989"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Data Acquisition</a:t>
              </a:r>
            </a:p>
          </p:txBody>
        </p:sp>
        <p:sp>
          <p:nvSpPr>
            <p:cNvPr id="35875" name="Text Box 40"/>
            <p:cNvSpPr txBox="1">
              <a:spLocks noChangeArrowheads="1"/>
            </p:cNvSpPr>
            <p:nvPr/>
          </p:nvSpPr>
          <p:spPr bwMode="auto">
            <a:xfrm>
              <a:off x="4622" y="1116"/>
              <a:ext cx="868"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Java Programs</a:t>
              </a:r>
            </a:p>
          </p:txBody>
        </p:sp>
        <p:sp>
          <p:nvSpPr>
            <p:cNvPr id="35876" name="Text Box 41"/>
            <p:cNvSpPr txBox="1">
              <a:spLocks noChangeArrowheads="1"/>
            </p:cNvSpPr>
            <p:nvPr/>
          </p:nvSpPr>
          <p:spPr bwMode="auto">
            <a:xfrm>
              <a:off x="4078" y="1343"/>
              <a:ext cx="712" cy="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Perl Scripts</a:t>
              </a:r>
            </a:p>
          </p:txBody>
        </p:sp>
        <p:sp>
          <p:nvSpPr>
            <p:cNvPr id="35877" name="Text Box 42"/>
            <p:cNvSpPr txBox="1">
              <a:spLocks noChangeArrowheads="1"/>
            </p:cNvSpPr>
            <p:nvPr/>
          </p:nvSpPr>
          <p:spPr bwMode="auto">
            <a:xfrm>
              <a:off x="4911" y="890"/>
              <a:ext cx="602" cy="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Archiving</a:t>
              </a:r>
            </a:p>
          </p:txBody>
        </p:sp>
        <p:sp>
          <p:nvSpPr>
            <p:cNvPr id="35878" name="Text Box 43"/>
            <p:cNvSpPr txBox="1">
              <a:spLocks noChangeArrowheads="1"/>
            </p:cNvSpPr>
            <p:nvPr/>
          </p:nvSpPr>
          <p:spPr bwMode="auto">
            <a:xfrm>
              <a:off x="4757" y="1298"/>
              <a:ext cx="840" cy="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a:solidFill>
                    <a:srgbClr val="000000"/>
                  </a:solidFill>
                  <a:latin typeface="+mn-lt"/>
                  <a:cs typeface="Arial" charset="0"/>
                </a:rPr>
                <a:t>Many, many others …</a:t>
              </a:r>
            </a:p>
          </p:txBody>
        </p:sp>
        <p:sp>
          <p:nvSpPr>
            <p:cNvPr id="35879" name="Text Box 57"/>
            <p:cNvSpPr txBox="1">
              <a:spLocks noChangeArrowheads="1"/>
            </p:cNvSpPr>
            <p:nvPr/>
          </p:nvSpPr>
          <p:spPr bwMode="auto">
            <a:xfrm>
              <a:off x="3806" y="1071"/>
              <a:ext cx="896" cy="2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65000"/>
                </a:lnSpc>
                <a:spcBef>
                  <a:spcPct val="20000"/>
                </a:spcBef>
              </a:pPr>
              <a:r>
                <a:rPr lang="en-US" altLang="de-DE" sz="1600">
                  <a:solidFill>
                    <a:srgbClr val="000000"/>
                  </a:solidFill>
                  <a:latin typeface="+mn-lt"/>
                  <a:cs typeface="Arial" charset="0"/>
                </a:rPr>
                <a:t>Graphical User</a:t>
              </a:r>
            </a:p>
            <a:p>
              <a:pPr algn="ctr" eaLnBrk="1" hangingPunct="1">
                <a:lnSpc>
                  <a:spcPct val="65000"/>
                </a:lnSpc>
                <a:spcBef>
                  <a:spcPct val="20000"/>
                </a:spcBef>
              </a:pPr>
              <a:r>
                <a:rPr lang="en-US" altLang="de-DE" sz="1600">
                  <a:solidFill>
                    <a:srgbClr val="000000"/>
                  </a:solidFill>
                  <a:latin typeface="+mn-lt"/>
                  <a:cs typeface="Arial" charset="0"/>
                </a:rPr>
                <a:t>Interfaces</a:t>
              </a:r>
            </a:p>
          </p:txBody>
        </p:sp>
      </p:grpSp>
      <p:grpSp>
        <p:nvGrpSpPr>
          <p:cNvPr id="35864" name="Group 59"/>
          <p:cNvGrpSpPr>
            <a:grpSpLocks/>
          </p:cNvGrpSpPr>
          <p:nvPr/>
        </p:nvGrpSpPr>
        <p:grpSpPr bwMode="auto">
          <a:xfrm>
            <a:off x="5867400" y="3644900"/>
            <a:ext cx="3098800" cy="1368425"/>
            <a:chOff x="3696" y="2296"/>
            <a:chExt cx="1952" cy="862"/>
          </a:xfrm>
        </p:grpSpPr>
        <p:sp>
          <p:nvSpPr>
            <p:cNvPr id="35867" name="AutoShape 46"/>
            <p:cNvSpPr>
              <a:spLocks noChangeArrowheads="1"/>
            </p:cNvSpPr>
            <p:nvPr/>
          </p:nvSpPr>
          <p:spPr bwMode="auto">
            <a:xfrm>
              <a:off x="3696" y="2296"/>
              <a:ext cx="1952" cy="862"/>
            </a:xfrm>
            <a:prstGeom prst="wedgeRoundRectCallout">
              <a:avLst>
                <a:gd name="adj1" fmla="val -103227"/>
                <a:gd name="adj2" fmla="val -46287"/>
                <a:gd name="adj3" fmla="val 16667"/>
              </a:avLst>
            </a:prstGeom>
            <a:solidFill>
              <a:srgbClr val="E5E5E5"/>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i="1" u="sng">
                  <a:solidFill>
                    <a:srgbClr val="000000"/>
                  </a:solidFill>
                  <a:latin typeface="+mn-lt"/>
                  <a:cs typeface="Arial" charset="0"/>
                </a:rPr>
                <a:t>Server Software </a:t>
              </a:r>
            </a:p>
          </p:txBody>
        </p:sp>
        <p:sp>
          <p:nvSpPr>
            <p:cNvPr id="35868" name="Text Box 48"/>
            <p:cNvSpPr txBox="1">
              <a:spLocks noChangeArrowheads="1"/>
            </p:cNvSpPr>
            <p:nvPr/>
          </p:nvSpPr>
          <p:spPr bwMode="auto">
            <a:xfrm>
              <a:off x="4785" y="2704"/>
              <a:ext cx="821" cy="366"/>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spcBef>
                  <a:spcPct val="20000"/>
                </a:spcBef>
              </a:pPr>
              <a:r>
                <a:rPr lang="en-US" altLang="de-DE" sz="1600" dirty="0">
                  <a:solidFill>
                    <a:srgbClr val="000000"/>
                  </a:solidFill>
                  <a:latin typeface="+mn-lt"/>
                  <a:cs typeface="Arial" charset="0"/>
                </a:rPr>
                <a:t> Custom Programs</a:t>
              </a:r>
            </a:p>
          </p:txBody>
        </p:sp>
        <p:sp>
          <p:nvSpPr>
            <p:cNvPr id="35869" name="Text Box 49"/>
            <p:cNvSpPr txBox="1">
              <a:spLocks noChangeArrowheads="1"/>
            </p:cNvSpPr>
            <p:nvPr/>
          </p:nvSpPr>
          <p:spPr bwMode="auto">
            <a:xfrm>
              <a:off x="3787" y="2704"/>
              <a:ext cx="885" cy="29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75000"/>
                </a:lnSpc>
                <a:spcBef>
                  <a:spcPct val="20000"/>
                </a:spcBef>
              </a:pPr>
              <a:r>
                <a:rPr lang="en-US" altLang="de-DE" sz="1600">
                  <a:solidFill>
                    <a:srgbClr val="000000"/>
                  </a:solidFill>
                  <a:latin typeface="+mn-lt"/>
                  <a:cs typeface="Arial" charset="0"/>
                </a:rPr>
                <a:t>Realtime control</a:t>
              </a:r>
            </a:p>
          </p:txBody>
        </p:sp>
      </p:grpSp>
    </p:spTree>
    <p:extLst>
      <p:ext uri="{BB962C8B-B14F-4D97-AF65-F5344CB8AC3E}">
        <p14:creationId xmlns:p14="http://schemas.microsoft.com/office/powerpoint/2010/main" val="2138511299"/>
      </p:ext>
    </p:extLst>
  </p:cSld>
  <p:clrMapOvr>
    <a:masterClrMapping/>
  </p:clrMapOvr>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US" altLang="de-DE" dirty="0" smtClean="0"/>
              <a:t>What are PLCs?</a:t>
            </a:r>
          </a:p>
        </p:txBody>
      </p:sp>
      <p:sp>
        <p:nvSpPr>
          <p:cNvPr id="47107" name="Rectangle 3"/>
          <p:cNvSpPr>
            <a:spLocks noGrp="1" noChangeArrowheads="1"/>
          </p:cNvSpPr>
          <p:nvPr>
            <p:ph idx="1"/>
          </p:nvPr>
        </p:nvSpPr>
        <p:spPr>
          <a:xfrm>
            <a:off x="971600" y="1052736"/>
            <a:ext cx="8064896" cy="4679951"/>
          </a:xfrm>
        </p:spPr>
        <p:txBody>
          <a:bodyPr/>
          <a:lstStyle/>
          <a:p>
            <a:pPr eaLnBrk="1" hangingPunct="1"/>
            <a:r>
              <a:rPr lang="en-US" altLang="de-DE" sz="2800" b="1" dirty="0" smtClean="0"/>
              <a:t>PLC</a:t>
            </a:r>
            <a:r>
              <a:rPr lang="en-US" altLang="de-DE" sz="2800" dirty="0" smtClean="0"/>
              <a:t> (</a:t>
            </a:r>
            <a:r>
              <a:rPr lang="en-US" altLang="de-DE" sz="2800" b="1" dirty="0" smtClean="0"/>
              <a:t>P</a:t>
            </a:r>
            <a:r>
              <a:rPr lang="en-US" altLang="de-DE" sz="2800" dirty="0" smtClean="0"/>
              <a:t>rogrammable </a:t>
            </a:r>
            <a:r>
              <a:rPr lang="en-US" altLang="de-DE" sz="2800" b="1" dirty="0" smtClean="0"/>
              <a:t>L</a:t>
            </a:r>
            <a:r>
              <a:rPr lang="en-US" altLang="de-DE" sz="2800" dirty="0" smtClean="0"/>
              <a:t>ogic </a:t>
            </a:r>
            <a:r>
              <a:rPr lang="en-US" altLang="de-DE" sz="2800" b="1" dirty="0" smtClean="0"/>
              <a:t>C</a:t>
            </a:r>
            <a:r>
              <a:rPr lang="en-US" altLang="de-DE" sz="2800" dirty="0" smtClean="0"/>
              <a:t>ontroller)</a:t>
            </a:r>
          </a:p>
          <a:p>
            <a:pPr lvl="1" eaLnBrk="1" hangingPunct="1"/>
            <a:r>
              <a:rPr lang="en-US" altLang="de-DE" sz="2800" dirty="0" smtClean="0"/>
              <a:t>is a digital computer used to </a:t>
            </a:r>
            <a:br>
              <a:rPr lang="en-US" altLang="de-DE" sz="2800" dirty="0" smtClean="0"/>
            </a:br>
            <a:r>
              <a:rPr lang="en-US" altLang="de-DE" sz="2800" dirty="0" smtClean="0"/>
              <a:t>connect “dumb” devices</a:t>
            </a:r>
          </a:p>
          <a:p>
            <a:pPr eaLnBrk="1" hangingPunct="1"/>
            <a:r>
              <a:rPr lang="en-US" altLang="de-DE" sz="2800" dirty="0" smtClean="0"/>
              <a:t>the PLC is designed </a:t>
            </a:r>
          </a:p>
          <a:p>
            <a:pPr lvl="1" eaLnBrk="1" hangingPunct="1"/>
            <a:r>
              <a:rPr lang="en-US" altLang="de-DE" dirty="0" smtClean="0"/>
              <a:t>for multiple inputs and outputs</a:t>
            </a:r>
          </a:p>
          <a:p>
            <a:pPr lvl="1" eaLnBrk="1" hangingPunct="1"/>
            <a:r>
              <a:rPr lang="en-US" altLang="de-DE" dirty="0" smtClean="0"/>
              <a:t>extended temperature ranges</a:t>
            </a:r>
          </a:p>
          <a:p>
            <a:pPr lvl="1" eaLnBrk="1" hangingPunct="1"/>
            <a:r>
              <a:rPr lang="en-US" altLang="de-DE" dirty="0" smtClean="0"/>
              <a:t>immunity to electrical noise</a:t>
            </a:r>
          </a:p>
          <a:p>
            <a:pPr lvl="1" eaLnBrk="1" hangingPunct="1"/>
            <a:r>
              <a:rPr lang="en-US" altLang="de-DE" dirty="0" smtClean="0"/>
              <a:t>resistance to vibration and impact</a:t>
            </a:r>
          </a:p>
          <a:p>
            <a:pPr lvl="1" eaLnBrk="1" hangingPunct="1"/>
            <a:r>
              <a:rPr lang="en-US" altLang="de-DE" dirty="0" smtClean="0"/>
              <a:t>as a real time system</a:t>
            </a:r>
          </a:p>
          <a:p>
            <a:pPr eaLnBrk="1" hangingPunct="1"/>
            <a:r>
              <a:rPr lang="en-US" altLang="de-DE" sz="2800" dirty="0" smtClean="0"/>
              <a:t>Programs are typically stored in battery-backed or non-volatile memory</a:t>
            </a:r>
          </a:p>
          <a:p>
            <a:pPr eaLnBrk="1" hangingPunct="1"/>
            <a:r>
              <a:rPr lang="en-US" altLang="de-DE" sz="2800" dirty="0" smtClean="0"/>
              <a:t>Products from different providers can </a:t>
            </a:r>
            <a:r>
              <a:rPr lang="en-US" altLang="de-DE" sz="2800" b="1" dirty="0" smtClean="0"/>
              <a:t>NOT</a:t>
            </a:r>
            <a:r>
              <a:rPr lang="en-US" altLang="de-DE" sz="2800" dirty="0" smtClean="0"/>
              <a:t> be mixed!</a:t>
            </a:r>
          </a:p>
        </p:txBody>
      </p:sp>
      <p:pic>
        <p:nvPicPr>
          <p:cNvPr id="47108" name="Picture 5" descr="S7_PLC"/>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580063" y="1730375"/>
            <a:ext cx="3278187" cy="232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43201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altLang="de-DE" smtClean="0"/>
              <a:t>Field Busses</a:t>
            </a:r>
          </a:p>
        </p:txBody>
      </p:sp>
      <p:sp>
        <p:nvSpPr>
          <p:cNvPr id="48131" name="Rectangle 3"/>
          <p:cNvSpPr>
            <a:spLocks noGrp="1" noChangeArrowheads="1"/>
          </p:cNvSpPr>
          <p:nvPr>
            <p:ph idx="1"/>
          </p:nvPr>
        </p:nvSpPr>
        <p:spPr>
          <a:xfrm>
            <a:off x="1030646" y="980728"/>
            <a:ext cx="7742237" cy="4679951"/>
          </a:xfrm>
        </p:spPr>
        <p:txBody>
          <a:bodyPr/>
          <a:lstStyle/>
          <a:p>
            <a:pPr eaLnBrk="1" hangingPunct="1"/>
            <a:r>
              <a:rPr lang="en-US" altLang="de-DE" sz="2400" dirty="0" smtClean="0"/>
              <a:t>Field busses connect hardware to servers</a:t>
            </a:r>
          </a:p>
          <a:p>
            <a:pPr eaLnBrk="1" hangingPunct="1"/>
            <a:r>
              <a:rPr lang="en-US" altLang="de-DE" sz="2400" dirty="0" smtClean="0"/>
              <a:t>A lot different busses available with different purposes and</a:t>
            </a:r>
            <a:br>
              <a:rPr lang="en-US" altLang="de-DE" sz="2400" dirty="0" smtClean="0"/>
            </a:br>
            <a:r>
              <a:rPr lang="en-US" altLang="de-DE" sz="2400" dirty="0" smtClean="0"/>
              <a:t>different specifications as</a:t>
            </a:r>
          </a:p>
          <a:p>
            <a:pPr lvl="1" eaLnBrk="1" hangingPunct="1"/>
            <a:r>
              <a:rPr lang="en-US" altLang="de-DE" sz="2400" dirty="0" smtClean="0"/>
              <a:t>number of allowed devices </a:t>
            </a:r>
          </a:p>
          <a:p>
            <a:pPr lvl="1" eaLnBrk="1" hangingPunct="1"/>
            <a:r>
              <a:rPr lang="en-US" altLang="de-DE" sz="2400" dirty="0" smtClean="0"/>
              <a:t>speed</a:t>
            </a:r>
          </a:p>
          <a:p>
            <a:pPr lvl="1" eaLnBrk="1" hangingPunct="1"/>
            <a:r>
              <a:rPr lang="en-US" altLang="de-DE" sz="2400" dirty="0" smtClean="0"/>
              <a:t>allowed cable length</a:t>
            </a:r>
          </a:p>
          <a:p>
            <a:pPr lvl="1" eaLnBrk="1" hangingPunct="1"/>
            <a:r>
              <a:rPr lang="en-US" altLang="de-DE" sz="2400" dirty="0" smtClean="0"/>
              <a:t>topology (ring, star, linear, …)</a:t>
            </a:r>
          </a:p>
        </p:txBody>
      </p:sp>
      <p:grpSp>
        <p:nvGrpSpPr>
          <p:cNvPr id="48132" name="Group 36"/>
          <p:cNvGrpSpPr>
            <a:grpSpLocks/>
          </p:cNvGrpSpPr>
          <p:nvPr/>
        </p:nvGrpSpPr>
        <p:grpSpPr bwMode="auto">
          <a:xfrm>
            <a:off x="3202310" y="4724400"/>
            <a:ext cx="1800225" cy="1439863"/>
            <a:chOff x="1383" y="2614"/>
            <a:chExt cx="1134" cy="907"/>
          </a:xfrm>
        </p:grpSpPr>
        <p:sp>
          <p:nvSpPr>
            <p:cNvPr id="48160" name="Oval 7"/>
            <p:cNvSpPr>
              <a:spLocks noChangeArrowheads="1"/>
            </p:cNvSpPr>
            <p:nvPr/>
          </p:nvSpPr>
          <p:spPr bwMode="auto">
            <a:xfrm>
              <a:off x="1655" y="2614"/>
              <a:ext cx="725" cy="408"/>
            </a:xfrm>
            <a:prstGeom prst="ellipse">
              <a:avLst/>
            </a:prstGeom>
            <a:noFill/>
            <a:ln w="25400" algn="ctr">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1200"/>
                <a:t>System</a:t>
              </a:r>
              <a:br>
                <a:rPr lang="en-US" altLang="de-DE" sz="1200"/>
              </a:br>
              <a:r>
                <a:rPr lang="en-US" altLang="de-DE" sz="1200"/>
                <a:t>Controller</a:t>
              </a:r>
            </a:p>
          </p:txBody>
        </p:sp>
        <p:sp>
          <p:nvSpPr>
            <p:cNvPr id="48161" name="Line 15"/>
            <p:cNvSpPr>
              <a:spLocks noChangeShapeType="1"/>
            </p:cNvSpPr>
            <p:nvPr/>
          </p:nvSpPr>
          <p:spPr bwMode="auto">
            <a:xfrm flipH="1">
              <a:off x="1565" y="2976"/>
              <a:ext cx="181" cy="318"/>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62" name="Line 16"/>
            <p:cNvSpPr>
              <a:spLocks noChangeShapeType="1"/>
            </p:cNvSpPr>
            <p:nvPr/>
          </p:nvSpPr>
          <p:spPr bwMode="auto">
            <a:xfrm flipH="1">
              <a:off x="1791" y="3022"/>
              <a:ext cx="136" cy="318"/>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63" name="Line 17"/>
            <p:cNvSpPr>
              <a:spLocks noChangeShapeType="1"/>
            </p:cNvSpPr>
            <p:nvPr/>
          </p:nvSpPr>
          <p:spPr bwMode="auto">
            <a:xfrm>
              <a:off x="2063" y="3021"/>
              <a:ext cx="46" cy="364"/>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64" name="Line 18"/>
            <p:cNvSpPr>
              <a:spLocks noChangeShapeType="1"/>
            </p:cNvSpPr>
            <p:nvPr/>
          </p:nvSpPr>
          <p:spPr bwMode="auto">
            <a:xfrm>
              <a:off x="2245" y="2976"/>
              <a:ext cx="91" cy="362"/>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65" name="Oval 19"/>
            <p:cNvSpPr>
              <a:spLocks noChangeArrowheads="1"/>
            </p:cNvSpPr>
            <p:nvPr/>
          </p:nvSpPr>
          <p:spPr bwMode="auto">
            <a:xfrm>
              <a:off x="1383" y="3294"/>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66" name="Oval 20"/>
            <p:cNvSpPr>
              <a:spLocks noChangeArrowheads="1"/>
            </p:cNvSpPr>
            <p:nvPr/>
          </p:nvSpPr>
          <p:spPr bwMode="auto">
            <a:xfrm>
              <a:off x="1655" y="3339"/>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67" name="Oval 21"/>
            <p:cNvSpPr>
              <a:spLocks noChangeArrowheads="1"/>
            </p:cNvSpPr>
            <p:nvPr/>
          </p:nvSpPr>
          <p:spPr bwMode="auto">
            <a:xfrm>
              <a:off x="2018" y="3385"/>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68" name="Oval 22"/>
            <p:cNvSpPr>
              <a:spLocks noChangeArrowheads="1"/>
            </p:cNvSpPr>
            <p:nvPr/>
          </p:nvSpPr>
          <p:spPr bwMode="auto">
            <a:xfrm>
              <a:off x="2290" y="3294"/>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grpSp>
        <p:nvGrpSpPr>
          <p:cNvPr id="48133" name="Group 37"/>
          <p:cNvGrpSpPr>
            <a:grpSpLocks/>
          </p:cNvGrpSpPr>
          <p:nvPr/>
        </p:nvGrpSpPr>
        <p:grpSpPr bwMode="auto">
          <a:xfrm>
            <a:off x="5578797" y="4292600"/>
            <a:ext cx="1223963" cy="2087563"/>
            <a:chOff x="2835" y="2614"/>
            <a:chExt cx="771" cy="1315"/>
          </a:xfrm>
        </p:grpSpPr>
        <p:sp>
          <p:nvSpPr>
            <p:cNvPr id="48154" name="Oval 23"/>
            <p:cNvSpPr>
              <a:spLocks noChangeArrowheads="1"/>
            </p:cNvSpPr>
            <p:nvPr/>
          </p:nvSpPr>
          <p:spPr bwMode="auto">
            <a:xfrm>
              <a:off x="2971" y="2931"/>
              <a:ext cx="545" cy="998"/>
            </a:xfrm>
            <a:prstGeom prst="ellipse">
              <a:avLst/>
            </a:prstGeom>
            <a:noFill/>
            <a:ln w="50800" algn="ctr">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5" name="Oval 8"/>
            <p:cNvSpPr>
              <a:spLocks noChangeArrowheads="1"/>
            </p:cNvSpPr>
            <p:nvPr/>
          </p:nvSpPr>
          <p:spPr bwMode="auto">
            <a:xfrm>
              <a:off x="2835" y="2614"/>
              <a:ext cx="725" cy="408"/>
            </a:xfrm>
            <a:prstGeom prst="ellipse">
              <a:avLst/>
            </a:prstGeom>
            <a:solidFill>
              <a:schemeClr val="bg1"/>
            </a:solidFill>
            <a:ln w="25400" algn="ctr">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1200"/>
                <a:t>System</a:t>
              </a:r>
              <a:br>
                <a:rPr lang="en-US" altLang="de-DE" sz="1200"/>
              </a:br>
              <a:r>
                <a:rPr lang="en-US" altLang="de-DE" sz="1200"/>
                <a:t>Controller</a:t>
              </a:r>
            </a:p>
          </p:txBody>
        </p:sp>
        <p:sp>
          <p:nvSpPr>
            <p:cNvPr id="48156" name="Oval 24"/>
            <p:cNvSpPr>
              <a:spLocks noChangeArrowheads="1"/>
            </p:cNvSpPr>
            <p:nvPr/>
          </p:nvSpPr>
          <p:spPr bwMode="auto">
            <a:xfrm>
              <a:off x="2880" y="3249"/>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7" name="Oval 25"/>
            <p:cNvSpPr>
              <a:spLocks noChangeArrowheads="1"/>
            </p:cNvSpPr>
            <p:nvPr/>
          </p:nvSpPr>
          <p:spPr bwMode="auto">
            <a:xfrm>
              <a:off x="2880" y="3657"/>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8" name="Oval 26"/>
            <p:cNvSpPr>
              <a:spLocks noChangeArrowheads="1"/>
            </p:cNvSpPr>
            <p:nvPr/>
          </p:nvSpPr>
          <p:spPr bwMode="auto">
            <a:xfrm>
              <a:off x="3288" y="3702"/>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9" name="Oval 27"/>
            <p:cNvSpPr>
              <a:spLocks noChangeArrowheads="1"/>
            </p:cNvSpPr>
            <p:nvPr/>
          </p:nvSpPr>
          <p:spPr bwMode="auto">
            <a:xfrm>
              <a:off x="3379" y="3339"/>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grpSp>
        <p:nvGrpSpPr>
          <p:cNvPr id="48134" name="Group 38"/>
          <p:cNvGrpSpPr>
            <a:grpSpLocks/>
          </p:cNvGrpSpPr>
          <p:nvPr/>
        </p:nvGrpSpPr>
        <p:grpSpPr bwMode="auto">
          <a:xfrm>
            <a:off x="7307585" y="4437063"/>
            <a:ext cx="1512887" cy="1906587"/>
            <a:chOff x="4014" y="2568"/>
            <a:chExt cx="953" cy="1201"/>
          </a:xfrm>
        </p:grpSpPr>
        <p:sp>
          <p:nvSpPr>
            <p:cNvPr id="48146" name="Oval 9"/>
            <p:cNvSpPr>
              <a:spLocks noChangeArrowheads="1"/>
            </p:cNvSpPr>
            <p:nvPr/>
          </p:nvSpPr>
          <p:spPr bwMode="auto">
            <a:xfrm>
              <a:off x="4151" y="2568"/>
              <a:ext cx="725" cy="408"/>
            </a:xfrm>
            <a:prstGeom prst="ellipse">
              <a:avLst/>
            </a:prstGeom>
            <a:noFill/>
            <a:ln w="25400" algn="ctr">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1200"/>
                <a:t>System</a:t>
              </a:r>
              <a:br>
                <a:rPr lang="en-US" altLang="de-DE" sz="1200"/>
              </a:br>
              <a:r>
                <a:rPr lang="en-US" altLang="de-DE" sz="1200"/>
                <a:t>Controller</a:t>
              </a:r>
            </a:p>
          </p:txBody>
        </p:sp>
        <p:sp>
          <p:nvSpPr>
            <p:cNvPr id="48147" name="Line 28"/>
            <p:cNvSpPr>
              <a:spLocks noChangeShapeType="1"/>
            </p:cNvSpPr>
            <p:nvPr/>
          </p:nvSpPr>
          <p:spPr bwMode="auto">
            <a:xfrm flipH="1">
              <a:off x="4513" y="2976"/>
              <a:ext cx="45" cy="726"/>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48" name="Line 29"/>
            <p:cNvSpPr>
              <a:spLocks noChangeShapeType="1"/>
            </p:cNvSpPr>
            <p:nvPr/>
          </p:nvSpPr>
          <p:spPr bwMode="auto">
            <a:xfrm>
              <a:off x="4241" y="3277"/>
              <a:ext cx="590" cy="17"/>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49" name="Line 30"/>
            <p:cNvSpPr>
              <a:spLocks noChangeShapeType="1"/>
            </p:cNvSpPr>
            <p:nvPr/>
          </p:nvSpPr>
          <p:spPr bwMode="auto">
            <a:xfrm>
              <a:off x="4241" y="3685"/>
              <a:ext cx="590" cy="17"/>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50" name="Oval 31"/>
            <p:cNvSpPr>
              <a:spLocks noChangeArrowheads="1"/>
            </p:cNvSpPr>
            <p:nvPr/>
          </p:nvSpPr>
          <p:spPr bwMode="auto">
            <a:xfrm>
              <a:off x="4059" y="3203"/>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1" name="Oval 32"/>
            <p:cNvSpPr>
              <a:spLocks noChangeArrowheads="1"/>
            </p:cNvSpPr>
            <p:nvPr/>
          </p:nvSpPr>
          <p:spPr bwMode="auto">
            <a:xfrm>
              <a:off x="4740" y="3249"/>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2" name="Oval 33"/>
            <p:cNvSpPr>
              <a:spLocks noChangeArrowheads="1"/>
            </p:cNvSpPr>
            <p:nvPr/>
          </p:nvSpPr>
          <p:spPr bwMode="auto">
            <a:xfrm>
              <a:off x="4014" y="3612"/>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53" name="Oval 34"/>
            <p:cNvSpPr>
              <a:spLocks noChangeArrowheads="1"/>
            </p:cNvSpPr>
            <p:nvPr/>
          </p:nvSpPr>
          <p:spPr bwMode="auto">
            <a:xfrm>
              <a:off x="4740" y="3633"/>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grpSp>
        <p:nvGrpSpPr>
          <p:cNvPr id="48135" name="Group 35"/>
          <p:cNvGrpSpPr>
            <a:grpSpLocks/>
          </p:cNvGrpSpPr>
          <p:nvPr/>
        </p:nvGrpSpPr>
        <p:grpSpPr bwMode="auto">
          <a:xfrm>
            <a:off x="1833885" y="4437063"/>
            <a:ext cx="1150937" cy="2087562"/>
            <a:chOff x="657" y="2795"/>
            <a:chExt cx="725" cy="1315"/>
          </a:xfrm>
        </p:grpSpPr>
        <p:sp>
          <p:nvSpPr>
            <p:cNvPr id="48140" name="Line 10"/>
            <p:cNvSpPr>
              <a:spLocks noChangeShapeType="1"/>
            </p:cNvSpPr>
            <p:nvPr/>
          </p:nvSpPr>
          <p:spPr bwMode="auto">
            <a:xfrm flipH="1">
              <a:off x="839" y="3022"/>
              <a:ext cx="181" cy="1043"/>
            </a:xfrm>
            <a:prstGeom prst="line">
              <a:avLst/>
            </a:prstGeom>
            <a:noFill/>
            <a:ln w="50800">
              <a:solidFill>
                <a:schemeClr val="accent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48141" name="Oval 11"/>
            <p:cNvSpPr>
              <a:spLocks noChangeArrowheads="1"/>
            </p:cNvSpPr>
            <p:nvPr/>
          </p:nvSpPr>
          <p:spPr bwMode="auto">
            <a:xfrm>
              <a:off x="839" y="3249"/>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42" name="Oval 12"/>
            <p:cNvSpPr>
              <a:spLocks noChangeArrowheads="1"/>
            </p:cNvSpPr>
            <p:nvPr/>
          </p:nvSpPr>
          <p:spPr bwMode="auto">
            <a:xfrm>
              <a:off x="793" y="3521"/>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43" name="Oval 13"/>
            <p:cNvSpPr>
              <a:spLocks noChangeArrowheads="1"/>
            </p:cNvSpPr>
            <p:nvPr/>
          </p:nvSpPr>
          <p:spPr bwMode="auto">
            <a:xfrm>
              <a:off x="748" y="3748"/>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44" name="Oval 14"/>
            <p:cNvSpPr>
              <a:spLocks noChangeArrowheads="1"/>
            </p:cNvSpPr>
            <p:nvPr/>
          </p:nvSpPr>
          <p:spPr bwMode="auto">
            <a:xfrm>
              <a:off x="703" y="3974"/>
              <a:ext cx="227" cy="136"/>
            </a:xfrm>
            <a:prstGeom prst="ellipse">
              <a:avLst/>
            </a:prstGeom>
            <a:solidFill>
              <a:schemeClr val="accent2"/>
            </a:solidFill>
            <a:ln w="9525" algn="ctr">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48145" name="Oval 6"/>
            <p:cNvSpPr>
              <a:spLocks noChangeArrowheads="1"/>
            </p:cNvSpPr>
            <p:nvPr/>
          </p:nvSpPr>
          <p:spPr bwMode="auto">
            <a:xfrm>
              <a:off x="657" y="2795"/>
              <a:ext cx="725" cy="408"/>
            </a:xfrm>
            <a:prstGeom prst="ellipse">
              <a:avLst/>
            </a:prstGeom>
            <a:solidFill>
              <a:schemeClr val="bg1"/>
            </a:solidFill>
            <a:ln w="25400" algn="ctr">
              <a:solidFill>
                <a:schemeClr val="accent2"/>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sz="1200"/>
                <a:t>System</a:t>
              </a:r>
              <a:br>
                <a:rPr lang="en-US" altLang="de-DE" sz="1200"/>
              </a:br>
              <a:r>
                <a:rPr lang="en-US" altLang="de-DE" sz="1200"/>
                <a:t>Controller</a:t>
              </a:r>
            </a:p>
          </p:txBody>
        </p:sp>
      </p:grpSp>
      <p:sp>
        <p:nvSpPr>
          <p:cNvPr id="48136" name="Text Box 39"/>
          <p:cNvSpPr txBox="1">
            <a:spLocks noChangeArrowheads="1"/>
          </p:cNvSpPr>
          <p:nvPr/>
        </p:nvSpPr>
        <p:spPr bwMode="auto">
          <a:xfrm>
            <a:off x="2194247" y="4005263"/>
            <a:ext cx="812800"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linear</a:t>
            </a:r>
          </a:p>
        </p:txBody>
      </p:sp>
      <p:sp>
        <p:nvSpPr>
          <p:cNvPr id="48137" name="Text Box 40"/>
          <p:cNvSpPr txBox="1">
            <a:spLocks noChangeArrowheads="1"/>
          </p:cNvSpPr>
          <p:nvPr/>
        </p:nvSpPr>
        <p:spPr bwMode="auto">
          <a:xfrm>
            <a:off x="3850010" y="4292600"/>
            <a:ext cx="560387"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star</a:t>
            </a:r>
          </a:p>
        </p:txBody>
      </p:sp>
      <p:sp>
        <p:nvSpPr>
          <p:cNvPr id="48138" name="Text Box 41"/>
          <p:cNvSpPr txBox="1">
            <a:spLocks noChangeArrowheads="1"/>
          </p:cNvSpPr>
          <p:nvPr/>
        </p:nvSpPr>
        <p:spPr bwMode="auto">
          <a:xfrm>
            <a:off x="5794697" y="3860800"/>
            <a:ext cx="574675"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ring</a:t>
            </a:r>
          </a:p>
        </p:txBody>
      </p:sp>
      <p:sp>
        <p:nvSpPr>
          <p:cNvPr id="48139" name="Text Box 42"/>
          <p:cNvSpPr txBox="1">
            <a:spLocks noChangeArrowheads="1"/>
          </p:cNvSpPr>
          <p:nvPr/>
        </p:nvSpPr>
        <p:spPr bwMode="auto">
          <a:xfrm>
            <a:off x="7739385" y="3933825"/>
            <a:ext cx="541337" cy="401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bus</a:t>
            </a:r>
          </a:p>
        </p:txBody>
      </p:sp>
    </p:spTree>
    <p:extLst>
      <p:ext uri="{BB962C8B-B14F-4D97-AF65-F5344CB8AC3E}">
        <p14:creationId xmlns:p14="http://schemas.microsoft.com/office/powerpoint/2010/main" val="45406761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altLang="de-DE" smtClean="0"/>
              <a:t>Field Busses</a:t>
            </a:r>
          </a:p>
        </p:txBody>
      </p:sp>
      <p:sp>
        <p:nvSpPr>
          <p:cNvPr id="49155" name="Rectangle 3"/>
          <p:cNvSpPr>
            <a:spLocks noGrp="1" noChangeArrowheads="1"/>
          </p:cNvSpPr>
          <p:nvPr>
            <p:ph idx="1"/>
          </p:nvPr>
        </p:nvSpPr>
        <p:spPr>
          <a:xfrm>
            <a:off x="971600" y="908720"/>
            <a:ext cx="7742237" cy="5760640"/>
          </a:xfrm>
        </p:spPr>
        <p:txBody>
          <a:bodyPr/>
          <a:lstStyle/>
          <a:p>
            <a:pPr eaLnBrk="1" hangingPunct="1">
              <a:buFontTx/>
              <a:buNone/>
            </a:pPr>
            <a:r>
              <a:rPr lang="en-US" altLang="de-DE" sz="2400" dirty="0" smtClean="0"/>
              <a:t>Some example field bus systems:</a:t>
            </a:r>
          </a:p>
          <a:p>
            <a:r>
              <a:rPr lang="en-US" altLang="de-DE" sz="2400" b="1" dirty="0" err="1" smtClean="0"/>
              <a:t>CANbus</a:t>
            </a:r>
            <a:r>
              <a:rPr lang="en-US" altLang="de-DE" sz="2400" dirty="0" smtClean="0"/>
              <a:t> (Controller area network)</a:t>
            </a:r>
            <a:br>
              <a:rPr lang="en-US" altLang="de-DE" sz="2400" dirty="0" smtClean="0"/>
            </a:br>
            <a:r>
              <a:rPr lang="en-US" altLang="de-DE" sz="2400" dirty="0"/>
              <a:t>https://en.wikipedia.org/wiki/CAN_bus</a:t>
            </a:r>
            <a:endParaRPr lang="en-US" altLang="de-DE" sz="2400" dirty="0" smtClean="0"/>
          </a:p>
          <a:p>
            <a:r>
              <a:rPr lang="en-US" altLang="de-DE" sz="2400" b="1" dirty="0" smtClean="0"/>
              <a:t>PROFIBUS</a:t>
            </a:r>
            <a:r>
              <a:rPr lang="en-US" altLang="de-DE" sz="2400" dirty="0" smtClean="0"/>
              <a:t> (Process Field Bus) </a:t>
            </a:r>
            <a:br>
              <a:rPr lang="en-US" altLang="de-DE" sz="2400" dirty="0" smtClean="0"/>
            </a:br>
            <a:r>
              <a:rPr lang="en-US" altLang="de-DE" sz="2400" dirty="0"/>
              <a:t>https://en.wikipedia.org/wiki/Profibus</a:t>
            </a:r>
            <a:endParaRPr lang="en-US" altLang="de-DE" sz="2400" dirty="0" smtClean="0"/>
          </a:p>
          <a:p>
            <a:r>
              <a:rPr lang="en-US" altLang="de-DE" sz="2400" b="1" dirty="0" smtClean="0"/>
              <a:t>IEEE 1394</a:t>
            </a:r>
            <a:r>
              <a:rPr lang="en-US" altLang="de-DE" sz="2400" dirty="0" smtClean="0"/>
              <a:t> (</a:t>
            </a:r>
            <a:r>
              <a:rPr lang="en-US" altLang="de-DE" sz="2400" dirty="0" err="1" smtClean="0"/>
              <a:t>Firewire</a:t>
            </a:r>
            <a:r>
              <a:rPr lang="en-US" altLang="de-DE" sz="2400" dirty="0" smtClean="0"/>
              <a:t>)</a:t>
            </a:r>
            <a:br>
              <a:rPr lang="en-US" altLang="de-DE" sz="2400" dirty="0" smtClean="0"/>
            </a:br>
            <a:r>
              <a:rPr lang="en-US" altLang="de-DE" sz="2400" dirty="0"/>
              <a:t>https://en.wikipedia.org/wiki/IEEE_1394</a:t>
            </a:r>
            <a:endParaRPr lang="en-US" altLang="de-DE" sz="2400" dirty="0" smtClean="0"/>
          </a:p>
          <a:p>
            <a:r>
              <a:rPr lang="en-US" altLang="de-DE" sz="2400" b="1" dirty="0" err="1" smtClean="0"/>
              <a:t>EtherCAT</a:t>
            </a:r>
            <a:r>
              <a:rPr lang="en-US" altLang="de-DE" sz="2400" dirty="0" smtClean="0"/>
              <a:t> (Ethernet based real time bus)</a:t>
            </a:r>
            <a:br>
              <a:rPr lang="en-US" altLang="de-DE" sz="2400" dirty="0" smtClean="0"/>
            </a:br>
            <a:r>
              <a:rPr lang="en-US" altLang="de-DE" sz="2400" dirty="0"/>
              <a:t>https://www.ethercat.org/en/technology.html</a:t>
            </a:r>
          </a:p>
          <a:p>
            <a:pPr marL="0" indent="0" eaLnBrk="1" hangingPunct="1">
              <a:buNone/>
            </a:pPr>
            <a:endParaRPr lang="en-US" altLang="de-DE" sz="2400" dirty="0" smtClean="0"/>
          </a:p>
          <a:p>
            <a:pPr eaLnBrk="1" hangingPunct="1">
              <a:buFontTx/>
              <a:buNone/>
            </a:pPr>
            <a:r>
              <a:rPr lang="en-US" altLang="de-DE" sz="2400" dirty="0" smtClean="0"/>
              <a:t>Difference to Ethernet and USB?</a:t>
            </a:r>
            <a:br>
              <a:rPr lang="en-US" altLang="de-DE" sz="2400" dirty="0" smtClean="0"/>
            </a:br>
            <a:r>
              <a:rPr lang="en-US" altLang="de-DE" sz="2400" dirty="0" smtClean="0"/>
              <a:t>Field busses are real time capable (IEC 61158 specification)</a:t>
            </a:r>
          </a:p>
        </p:txBody>
      </p:sp>
      <p:pic>
        <p:nvPicPr>
          <p:cNvPr id="49156" name="Picture 4" descr="CA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7092950" y="1125538"/>
            <a:ext cx="1390650" cy="695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7" name="Picture 5" descr="ethercat_logo_778x240"/>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059126" y="3791064"/>
            <a:ext cx="1764952" cy="544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9159" name="Picture 7" descr="Profibus_Logo"/>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300788" y="2276872"/>
            <a:ext cx="2111375" cy="830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034721"/>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5432"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eaLnBrk="1" hangingPunct="1"/>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p:nvPr/>
        </p:nvSpPr>
        <p:spPr bwMode="auto">
          <a:xfrm>
            <a:off x="970607" y="90805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5" name="Down Arrow 4"/>
          <p:cNvSpPr/>
          <p:nvPr/>
        </p:nvSpPr>
        <p:spPr bwMode="auto">
          <a:xfrm>
            <a:off x="970607" y="1698625"/>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6" name="Down Arrow 5"/>
          <p:cNvSpPr/>
          <p:nvPr/>
        </p:nvSpPr>
        <p:spPr bwMode="auto">
          <a:xfrm>
            <a:off x="970607" y="2508250"/>
            <a:ext cx="431800" cy="647700"/>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7" name="Down Arrow 6"/>
          <p:cNvSpPr/>
          <p:nvPr/>
        </p:nvSpPr>
        <p:spPr bwMode="auto">
          <a:xfrm>
            <a:off x="970607" y="3430588"/>
            <a:ext cx="431800" cy="647700"/>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8" name="Down Arrow 7"/>
          <p:cNvSpPr>
            <a:spLocks noChangeArrowheads="1"/>
          </p:cNvSpPr>
          <p:nvPr/>
        </p:nvSpPr>
        <p:spPr bwMode="auto">
          <a:xfrm>
            <a:off x="970607" y="4292600"/>
            <a:ext cx="431800" cy="649288"/>
          </a:xfrm>
          <a:prstGeom prst="downArrow">
            <a:avLst>
              <a:gd name="adj1" fmla="val 50000"/>
              <a:gd name="adj2" fmla="val 50123"/>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miter lim="800000"/>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0185" name="Oval 2"/>
          <p:cNvSpPr>
            <a:spLocks noChangeArrowheads="1"/>
          </p:cNvSpPr>
          <p:nvPr/>
        </p:nvSpPr>
        <p:spPr bwMode="auto">
          <a:xfrm>
            <a:off x="970607"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199419358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nodeType="clickEffect">
                                  <p:stCondLst>
                                    <p:cond delay="0"/>
                                  </p:stCondLst>
                                  <p:childTnLst>
                                    <p:animClr clrSpc="rgb" dir="cw">
                                      <p:cBhvr override="childStyle">
                                        <p:cTn id="6" dur="500" fill="hold"/>
                                        <p:tgtEl>
                                          <p:spTgt spid="109571">
                                            <p:txEl>
                                              <p:pRg st="8" end="8"/>
                                            </p:txEl>
                                          </p:spTgt>
                                        </p:tgtEl>
                                        <p:attrNameLst>
                                          <p:attrName>style.color</p:attrName>
                                        </p:attrNameLst>
                                      </p:cBhvr>
                                      <p:to>
                                        <a:srgbClr val="A50021"/>
                                      </p:to>
                                    </p:animClr>
                                    <p:animClr clrSpc="rgb" dir="cw">
                                      <p:cBhvr>
                                        <p:cTn id="7" dur="500" fill="hold"/>
                                        <p:tgtEl>
                                          <p:spTgt spid="109571">
                                            <p:txEl>
                                              <p:pRg st="8" end="8"/>
                                            </p:txEl>
                                          </p:spTgt>
                                        </p:tgtEl>
                                        <p:attrNameLst>
                                          <p:attrName>fillcolor</p:attrName>
                                        </p:attrNameLst>
                                      </p:cBhvr>
                                      <p:to>
                                        <a:srgbClr val="A50021"/>
                                      </p:to>
                                    </p:animClr>
                                    <p:set>
                                      <p:cBhvr>
                                        <p:cTn id="8" dur="500" fill="hold"/>
                                        <p:tgtEl>
                                          <p:spTgt spid="109571">
                                            <p:txEl>
                                              <p:pRg st="8" end="8"/>
                                            </p:txEl>
                                          </p:spTgt>
                                        </p:tgtEl>
                                        <p:attrNameLst>
                                          <p:attrName>fill.type</p:attrName>
                                        </p:attrNameLst>
                                      </p:cBhvr>
                                      <p:to>
                                        <p:strVal val="solid"/>
                                      </p:to>
                                    </p:set>
                                    <p:set>
                                      <p:cBhvr>
                                        <p:cTn id="9" dur="500" fill="hold"/>
                                        <p:tgtEl>
                                          <p:spTgt spid="109571">
                                            <p:txEl>
                                              <p:pRg st="8" end="8"/>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8"/>
                                        </p:tgtEl>
                                        <p:attrNameLst>
                                          <p:attrName>style.color</p:attrName>
                                        </p:attrNameLst>
                                      </p:cBhvr>
                                      <p:to>
                                        <a:srgbClr val="A50021"/>
                                      </p:to>
                                    </p:animClr>
                                    <p:animClr clrSpc="rgb" dir="cw">
                                      <p:cBhvr>
                                        <p:cTn id="12" dur="500" fill="hold"/>
                                        <p:tgtEl>
                                          <p:spTgt spid="8"/>
                                        </p:tgtEl>
                                        <p:attrNameLst>
                                          <p:attrName>fillcolor</p:attrName>
                                        </p:attrNameLst>
                                      </p:cBhvr>
                                      <p:to>
                                        <a:srgbClr val="A50021"/>
                                      </p:to>
                                    </p:animClr>
                                    <p:set>
                                      <p:cBhvr>
                                        <p:cTn id="13" dur="500" fill="hold"/>
                                        <p:tgtEl>
                                          <p:spTgt spid="8"/>
                                        </p:tgtEl>
                                        <p:attrNameLst>
                                          <p:attrName>fill.type</p:attrName>
                                        </p:attrNameLst>
                                      </p:cBhvr>
                                      <p:to>
                                        <p:strVal val="solid"/>
                                      </p:to>
                                    </p:set>
                                    <p:set>
                                      <p:cBhvr>
                                        <p:cTn id="14" dur="500" fill="hold"/>
                                        <p:tgtEl>
                                          <p:spTgt spid="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altLang="de-DE" smtClean="0"/>
              <a:t>Borderlands of Control Systems</a:t>
            </a:r>
          </a:p>
        </p:txBody>
      </p:sp>
      <p:sp>
        <p:nvSpPr>
          <p:cNvPr id="50179" name="Rectangle 3"/>
          <p:cNvSpPr>
            <a:spLocks noGrp="1" noChangeArrowheads="1"/>
          </p:cNvSpPr>
          <p:nvPr>
            <p:ph idx="1"/>
          </p:nvPr>
        </p:nvSpPr>
        <p:spPr/>
        <p:txBody>
          <a:bodyPr/>
          <a:lstStyle/>
          <a:p>
            <a:pPr marL="0" indent="0" eaLnBrk="1" hangingPunct="1">
              <a:buFontTx/>
              <a:buNone/>
              <a:defRPr/>
            </a:pPr>
            <a:r>
              <a:rPr lang="en-US" altLang="de-DE" sz="2400" dirty="0" smtClean="0"/>
              <a:t>Accelerator Control Systems have fussy borders.</a:t>
            </a:r>
          </a:p>
          <a:p>
            <a:pPr marL="0" indent="0" eaLnBrk="1" hangingPunct="1">
              <a:defRPr/>
            </a:pPr>
            <a:endParaRPr lang="en-US" altLang="de-DE" sz="2400" dirty="0" smtClean="0"/>
          </a:p>
          <a:p>
            <a:pPr marL="0" indent="0" eaLnBrk="1" hangingPunct="1">
              <a:buFontTx/>
              <a:buNone/>
              <a:defRPr/>
            </a:pPr>
            <a:r>
              <a:rPr lang="en-US" altLang="de-DE" sz="2400" dirty="0" smtClean="0"/>
              <a:t>Some example for these borders are:</a:t>
            </a:r>
          </a:p>
          <a:p>
            <a:pPr marL="539750" indent="-363538" eaLnBrk="1" hangingPunct="1">
              <a:buFont typeface="+mj-lt"/>
              <a:buAutoNum type="arabicPeriod"/>
              <a:defRPr/>
            </a:pPr>
            <a:r>
              <a:rPr lang="en-US" altLang="de-DE" sz="2400" dirty="0" smtClean="0"/>
              <a:t>Timing and </a:t>
            </a:r>
            <a:r>
              <a:rPr lang="en-US" altLang="de-DE" sz="2400" dirty="0" err="1" smtClean="0"/>
              <a:t>Synchronisation</a:t>
            </a:r>
            <a:endParaRPr lang="en-US" altLang="de-DE" sz="2400" dirty="0" smtClean="0"/>
          </a:p>
          <a:p>
            <a:pPr marL="539750" indent="-363538" eaLnBrk="1" hangingPunct="1">
              <a:buFont typeface="+mj-lt"/>
              <a:buAutoNum type="arabicPeriod"/>
              <a:defRPr/>
            </a:pPr>
            <a:r>
              <a:rPr lang="en-US" altLang="de-DE" sz="2400" dirty="0" smtClean="0"/>
              <a:t>Feedback Systems</a:t>
            </a:r>
          </a:p>
          <a:p>
            <a:pPr marL="539750" indent="-363538" eaLnBrk="1" hangingPunct="1">
              <a:buFont typeface="+mj-lt"/>
              <a:buAutoNum type="arabicPeriod"/>
              <a:defRPr/>
            </a:pPr>
            <a:r>
              <a:rPr lang="en-US" altLang="de-DE" sz="2400" dirty="0" smtClean="0"/>
              <a:t>Interlock-, Alarm-, and Machine Protection Systems</a:t>
            </a:r>
          </a:p>
          <a:p>
            <a:pPr marL="539750" indent="-363538" eaLnBrk="1" hangingPunct="1">
              <a:buFont typeface="+mj-lt"/>
              <a:buAutoNum type="arabicPeriod"/>
              <a:defRPr/>
            </a:pPr>
            <a:r>
              <a:rPr lang="en-US" altLang="de-DE" sz="2400" dirty="0" smtClean="0"/>
              <a:t>Experiment Data Acquisition</a:t>
            </a:r>
          </a:p>
          <a:p>
            <a:pPr marL="539750" indent="-363538" eaLnBrk="1" hangingPunct="1">
              <a:buFont typeface="+mj-lt"/>
              <a:buAutoNum type="arabicPeriod"/>
              <a:defRPr/>
            </a:pPr>
            <a:r>
              <a:rPr lang="en-US" altLang="de-DE" sz="2400" dirty="0" smtClean="0"/>
              <a:t>Relational Databases</a:t>
            </a:r>
          </a:p>
          <a:p>
            <a:pPr marL="539750" indent="-363538" eaLnBrk="1" hangingPunct="1">
              <a:buFont typeface="+mj-lt"/>
              <a:buAutoNum type="arabicPeriod"/>
              <a:defRPr/>
            </a:pPr>
            <a:r>
              <a:rPr lang="en-US" altLang="de-DE" sz="2400" dirty="0" smtClean="0"/>
              <a:t>Relationship of IT (Information Technology) and Controls</a:t>
            </a:r>
          </a:p>
        </p:txBody>
      </p:sp>
    </p:spTree>
    <p:extLst>
      <p:ext uri="{BB962C8B-B14F-4D97-AF65-F5344CB8AC3E}">
        <p14:creationId xmlns:p14="http://schemas.microsoft.com/office/powerpoint/2010/main" val="17204922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1980431" y="327125"/>
            <a:ext cx="6480001" cy="509587"/>
          </a:xfrm>
        </p:spPr>
        <p:txBody>
          <a:bodyPr/>
          <a:lstStyle/>
          <a:p>
            <a:pPr eaLnBrk="1" hangingPunct="1"/>
            <a:r>
              <a:rPr lang="en-US" altLang="de-DE" dirty="0" smtClean="0"/>
              <a:t>What is an Accelerator Controls System</a:t>
            </a:r>
          </a:p>
        </p:txBody>
      </p:sp>
      <p:sp>
        <p:nvSpPr>
          <p:cNvPr id="14339" name="Rectangle 3"/>
          <p:cNvSpPr>
            <a:spLocks noGrp="1" noChangeArrowheads="1"/>
          </p:cNvSpPr>
          <p:nvPr>
            <p:ph idx="1"/>
          </p:nvPr>
        </p:nvSpPr>
        <p:spPr>
          <a:xfrm>
            <a:off x="899592" y="1052513"/>
            <a:ext cx="7382396" cy="4679950"/>
          </a:xfrm>
        </p:spPr>
        <p:txBody>
          <a:bodyPr/>
          <a:lstStyle/>
          <a:p>
            <a:pPr eaLnBrk="1" hangingPunct="1"/>
            <a:r>
              <a:rPr lang="en-US" altLang="de-DE" sz="2400" dirty="0" smtClean="0"/>
              <a:t>Controls the accelerator (Source, Magnets, RF)</a:t>
            </a:r>
          </a:p>
          <a:p>
            <a:pPr eaLnBrk="1" hangingPunct="1"/>
            <a:r>
              <a:rPr lang="en-US" altLang="de-DE" sz="2400" dirty="0" smtClean="0"/>
              <a:t>Provides diagnostics information (BPMs, Cameras)</a:t>
            </a:r>
          </a:p>
          <a:p>
            <a:pPr eaLnBrk="1" hangingPunct="1"/>
            <a:r>
              <a:rPr lang="en-US" altLang="de-DE" sz="2400" dirty="0" smtClean="0"/>
              <a:t>Monitors environment (Vacuum, Temperature)</a:t>
            </a:r>
          </a:p>
          <a:p>
            <a:pPr eaLnBrk="1" hangingPunct="1"/>
            <a:r>
              <a:rPr lang="en-US" altLang="de-DE" sz="2400" dirty="0" smtClean="0"/>
              <a:t>Feedback programs for beam parameters (orbit feedback)</a:t>
            </a:r>
          </a:p>
          <a:p>
            <a:pPr eaLnBrk="1" hangingPunct="1"/>
            <a:r>
              <a:rPr lang="en-US" altLang="de-DE" sz="2400" dirty="0" smtClean="0"/>
              <a:t>Makes “the machine” running and controllable …</a:t>
            </a:r>
          </a:p>
          <a:p>
            <a:pPr eaLnBrk="1" hangingPunct="1">
              <a:buFontTx/>
              <a:buNone/>
            </a:pPr>
            <a:endParaRPr lang="en-US" altLang="de-DE" sz="2400" dirty="0" smtClean="0"/>
          </a:p>
          <a:p>
            <a:pPr eaLnBrk="1" hangingPunct="1">
              <a:buFontTx/>
              <a:buNone/>
            </a:pPr>
            <a:r>
              <a:rPr lang="en-US" altLang="de-DE" sz="2400" dirty="0" smtClean="0"/>
              <a:t>… reliable, with good performance, flexible … economical</a:t>
            </a:r>
          </a:p>
          <a:p>
            <a:pPr eaLnBrk="1" hangingPunct="1">
              <a:buFontTx/>
              <a:buNone/>
            </a:pPr>
            <a:r>
              <a:rPr lang="en-US" altLang="de-DE" sz="2400" dirty="0" smtClean="0"/>
              <a:t>  safe (without producing black holes and destroying the world)</a:t>
            </a:r>
          </a:p>
        </p:txBody>
      </p:sp>
      <p:grpSp>
        <p:nvGrpSpPr>
          <p:cNvPr id="14342" name="Group 6"/>
          <p:cNvGrpSpPr>
            <a:grpSpLocks/>
          </p:cNvGrpSpPr>
          <p:nvPr/>
        </p:nvGrpSpPr>
        <p:grpSpPr bwMode="auto">
          <a:xfrm>
            <a:off x="2780531" y="378460"/>
            <a:ext cx="288925" cy="360363"/>
            <a:chOff x="1338" y="73"/>
            <a:chExt cx="273" cy="318"/>
          </a:xfrm>
        </p:grpSpPr>
        <p:sp>
          <p:nvSpPr>
            <p:cNvPr id="6151" name="Line 4"/>
            <p:cNvSpPr>
              <a:spLocks noChangeShapeType="1"/>
            </p:cNvSpPr>
            <p:nvPr/>
          </p:nvSpPr>
          <p:spPr bwMode="auto">
            <a:xfrm>
              <a:off x="1338" y="73"/>
              <a:ext cx="272" cy="318"/>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sp>
          <p:nvSpPr>
            <p:cNvPr id="6152" name="Line 5"/>
            <p:cNvSpPr>
              <a:spLocks noChangeShapeType="1"/>
            </p:cNvSpPr>
            <p:nvPr/>
          </p:nvSpPr>
          <p:spPr bwMode="auto">
            <a:xfrm flipH="1">
              <a:off x="1338" y="119"/>
              <a:ext cx="273" cy="272"/>
            </a:xfrm>
            <a:prstGeom prst="line">
              <a:avLst/>
            </a:prstGeom>
            <a:noFill/>
            <a:ln w="50800">
              <a:solidFill>
                <a:srgbClr val="9933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grpSp>
      <p:sp>
        <p:nvSpPr>
          <p:cNvPr id="14343" name="Text Box 7"/>
          <p:cNvSpPr txBox="1">
            <a:spLocks noChangeArrowheads="1"/>
          </p:cNvSpPr>
          <p:nvPr/>
        </p:nvSpPr>
        <p:spPr bwMode="auto">
          <a:xfrm>
            <a:off x="2772594" y="138212"/>
            <a:ext cx="593725" cy="3349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b="1">
                <a:solidFill>
                  <a:srgbClr val="993300"/>
                </a:solidFill>
              </a:rPr>
              <a:t>does</a:t>
            </a:r>
          </a:p>
        </p:txBody>
      </p:sp>
      <p:sp>
        <p:nvSpPr>
          <p:cNvPr id="2" name="TextBox 1"/>
          <p:cNvSpPr txBox="1"/>
          <p:nvPr/>
        </p:nvSpPr>
        <p:spPr>
          <a:xfrm>
            <a:off x="7524328" y="254844"/>
            <a:ext cx="1008112" cy="483979"/>
          </a:xfrm>
          <a:prstGeom prst="rect">
            <a:avLst/>
          </a:prstGeom>
          <a:noFill/>
        </p:spPr>
        <p:txBody>
          <a:bodyPr wrap="square">
            <a:spAutoFit/>
          </a:bodyPr>
          <a:lstStyle/>
          <a:p>
            <a:pPr>
              <a:defRPr/>
            </a:pPr>
            <a:r>
              <a:rPr lang="en-US" altLang="de-DE" sz="2500" dirty="0">
                <a:solidFill>
                  <a:srgbClr val="686868"/>
                </a:solidFill>
                <a:latin typeface="+mj-lt"/>
              </a:rPr>
              <a:t>(1/6)</a:t>
            </a:r>
            <a:endParaRPr lang="de-CH" sz="2500" dirty="0">
              <a:solidFill>
                <a:srgbClr val="686868"/>
              </a:solidFill>
              <a:latin typeface="+mj-lt"/>
            </a:endParaRPr>
          </a:p>
        </p:txBody>
      </p:sp>
    </p:spTree>
    <p:extLst>
      <p:ext uri="{BB962C8B-B14F-4D97-AF65-F5344CB8AC3E}">
        <p14:creationId xmlns:p14="http://schemas.microsoft.com/office/powerpoint/2010/main" val="295739240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34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434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4339">
                                            <p:txEl>
                                              <p:pRg st="0" end="0"/>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nodeType="after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4339">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nodeType="after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339">
                                            <p:txEl>
                                              <p:pRg st="2" end="2"/>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nodeType="after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339">
                                            <p:txEl>
                                              <p:pRg st="3" end="3"/>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nodeType="afterGroup">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14339">
                                            <p:txEl>
                                              <p:pRg st="4" end="4"/>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nodeType="afterGroup">
                            <p:stCondLst>
                              <p:cond delay="0"/>
                            </p:stCondLst>
                            <p:childTnLst>
                              <p:par>
                                <p:cTn id="31" presetID="3" presetClass="entr" presetSubtype="10" fill="hold" grpId="0" nodeType="clickEffect">
                                  <p:stCondLst>
                                    <p:cond delay="0"/>
                                  </p:stCondLst>
                                  <p:childTnLst>
                                    <p:set>
                                      <p:cBhvr>
                                        <p:cTn id="32" dur="1" fill="hold">
                                          <p:stCondLst>
                                            <p:cond delay="0"/>
                                          </p:stCondLst>
                                        </p:cTn>
                                        <p:tgtEl>
                                          <p:spTgt spid="14339">
                                            <p:txEl>
                                              <p:pRg st="6" end="6"/>
                                            </p:txEl>
                                          </p:spTgt>
                                        </p:tgtEl>
                                        <p:attrNameLst>
                                          <p:attrName>style.visibility</p:attrName>
                                        </p:attrNameLst>
                                      </p:cBhvr>
                                      <p:to>
                                        <p:strVal val="visible"/>
                                      </p:to>
                                    </p:set>
                                    <p:animEffect transition="in" filter="blinds(horizontal)">
                                      <p:cBhvr>
                                        <p:cTn id="33" dur="500"/>
                                        <p:tgtEl>
                                          <p:spTgt spid="14339">
                                            <p:txEl>
                                              <p:pRg st="6" end="6"/>
                                            </p:txEl>
                                          </p:spTgt>
                                        </p:tgtEl>
                                      </p:cBhvr>
                                    </p:animEffect>
                                  </p:childTnLst>
                                </p:cTn>
                              </p:par>
                            </p:childTnLst>
                          </p:cTn>
                        </p:par>
                        <p:par>
                          <p:cTn id="34" fill="hold">
                            <p:stCondLst>
                              <p:cond delay="500"/>
                            </p:stCondLst>
                            <p:childTnLst>
                              <p:par>
                                <p:cTn id="35" presetID="3" presetClass="entr" presetSubtype="10" fill="hold" grpId="0" nodeType="afterEffect">
                                  <p:stCondLst>
                                    <p:cond delay="0"/>
                                  </p:stCondLst>
                                  <p:childTnLst>
                                    <p:set>
                                      <p:cBhvr>
                                        <p:cTn id="36" dur="1" fill="hold">
                                          <p:stCondLst>
                                            <p:cond delay="0"/>
                                          </p:stCondLst>
                                        </p:cTn>
                                        <p:tgtEl>
                                          <p:spTgt spid="14339">
                                            <p:txEl>
                                              <p:pRg st="7" end="7"/>
                                            </p:txEl>
                                          </p:spTgt>
                                        </p:tgtEl>
                                        <p:attrNameLst>
                                          <p:attrName>style.visibility</p:attrName>
                                        </p:attrNameLst>
                                      </p:cBhvr>
                                      <p:to>
                                        <p:strVal val="visible"/>
                                      </p:to>
                                    </p:set>
                                    <p:animEffect transition="in" filter="blinds(horizontal)">
                                      <p:cBhvr>
                                        <p:cTn id="37" dur="500"/>
                                        <p:tgtEl>
                                          <p:spTgt spid="143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39" grpId="0" build="p"/>
      <p:bldP spid="14343" grpId="0"/>
      <p:bldP spid="2" grpId="0"/>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Title 1"/>
          <p:cNvSpPr>
            <a:spLocks noGrp="1"/>
          </p:cNvSpPr>
          <p:nvPr>
            <p:ph type="title"/>
          </p:nvPr>
        </p:nvSpPr>
        <p:spPr/>
        <p:txBody>
          <a:bodyPr/>
          <a:lstStyle/>
          <a:p>
            <a:r>
              <a:rPr lang="en-US" altLang="de-DE" smtClean="0"/>
              <a:t>Borderlands of Control Systems</a:t>
            </a:r>
            <a:endParaRPr lang="de-CH" altLang="de-DE" smtClean="0"/>
          </a:p>
        </p:txBody>
      </p:sp>
      <p:sp>
        <p:nvSpPr>
          <p:cNvPr id="52227" name="Content Placeholder 2"/>
          <p:cNvSpPr>
            <a:spLocks noGrp="1"/>
          </p:cNvSpPr>
          <p:nvPr>
            <p:ph idx="1"/>
          </p:nvPr>
        </p:nvSpPr>
        <p:spPr>
          <a:xfrm>
            <a:off x="971600" y="1268761"/>
            <a:ext cx="7921575" cy="2880320"/>
          </a:xfrm>
        </p:spPr>
        <p:txBody>
          <a:bodyPr/>
          <a:lstStyle/>
          <a:p>
            <a:pPr marL="0" indent="0">
              <a:buFontTx/>
              <a:buNone/>
            </a:pPr>
            <a:r>
              <a:rPr lang="de-CH" altLang="de-DE" sz="2400" dirty="0" err="1" smtClean="0"/>
              <a:t>For</a:t>
            </a:r>
            <a:r>
              <a:rPr lang="de-CH" altLang="de-DE" sz="2400" dirty="0" smtClean="0"/>
              <a:t> </a:t>
            </a:r>
            <a:r>
              <a:rPr lang="de-CH" altLang="de-DE" sz="2400" dirty="0" err="1" smtClean="0"/>
              <a:t>example</a:t>
            </a:r>
            <a:endParaRPr lang="de-CH" altLang="de-DE" sz="2400" dirty="0" smtClean="0"/>
          </a:p>
          <a:p>
            <a:pPr marL="0" indent="0">
              <a:buFontTx/>
              <a:buNone/>
            </a:pPr>
            <a:endParaRPr lang="de-CH" altLang="de-DE" dirty="0" smtClean="0"/>
          </a:p>
          <a:p>
            <a:pPr marL="0" indent="0">
              <a:buFontTx/>
              <a:buNone/>
            </a:pPr>
            <a:r>
              <a:rPr lang="de-CH" altLang="de-DE" dirty="0" smtClean="0"/>
              <a:t>      </a:t>
            </a:r>
            <a:r>
              <a:rPr lang="de-CH" altLang="de-DE" sz="4000" b="1" dirty="0" smtClean="0"/>
              <a:t>1. </a:t>
            </a:r>
            <a:r>
              <a:rPr lang="en-US" altLang="de-DE" sz="4000" b="1" dirty="0" smtClean="0"/>
              <a:t>Timing and </a:t>
            </a:r>
            <a:r>
              <a:rPr lang="en-US" altLang="de-DE" sz="4000" b="1" dirty="0" err="1" smtClean="0"/>
              <a:t>Synchronisation</a:t>
            </a:r>
            <a:endParaRPr lang="en-US" altLang="de-DE" sz="4000" b="1" dirty="0" smtClean="0"/>
          </a:p>
          <a:p>
            <a:pPr marL="0" indent="0">
              <a:buFontTx/>
              <a:buNone/>
            </a:pPr>
            <a:endParaRPr lang="de-CH" altLang="de-DE" sz="4000" b="1" dirty="0" smtClean="0"/>
          </a:p>
        </p:txBody>
      </p:sp>
      <p:grpSp>
        <p:nvGrpSpPr>
          <p:cNvPr id="52228" name="Group 9"/>
          <p:cNvGrpSpPr>
            <a:grpSpLocks/>
          </p:cNvGrpSpPr>
          <p:nvPr/>
        </p:nvGrpSpPr>
        <p:grpSpPr bwMode="auto">
          <a:xfrm>
            <a:off x="2879725" y="3600450"/>
            <a:ext cx="3060700" cy="358775"/>
            <a:chOff x="2160000" y="3600000"/>
            <a:chExt cx="3060040" cy="360000"/>
          </a:xfrm>
        </p:grpSpPr>
        <p:sp>
          <p:nvSpPr>
            <p:cNvPr id="52229" name="Oval 3"/>
            <p:cNvSpPr>
              <a:spLocks noChangeArrowheads="1"/>
            </p:cNvSpPr>
            <p:nvPr/>
          </p:nvSpPr>
          <p:spPr bwMode="auto">
            <a:xfrm>
              <a:off x="216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2230" name="Oval 4"/>
            <p:cNvSpPr>
              <a:spLocks noChangeArrowheads="1"/>
            </p:cNvSpPr>
            <p:nvPr/>
          </p:nvSpPr>
          <p:spPr bwMode="auto">
            <a:xfrm>
              <a:off x="270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2231" name="Oval 5"/>
            <p:cNvSpPr>
              <a:spLocks noChangeArrowheads="1"/>
            </p:cNvSpPr>
            <p:nvPr/>
          </p:nvSpPr>
          <p:spPr bwMode="auto">
            <a:xfrm>
              <a:off x="324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2232" name="Oval 6"/>
            <p:cNvSpPr>
              <a:spLocks noChangeArrowheads="1"/>
            </p:cNvSpPr>
            <p:nvPr/>
          </p:nvSpPr>
          <p:spPr bwMode="auto">
            <a:xfrm>
              <a:off x="378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2233" name="Oval 7"/>
            <p:cNvSpPr>
              <a:spLocks noChangeArrowheads="1"/>
            </p:cNvSpPr>
            <p:nvPr/>
          </p:nvSpPr>
          <p:spPr bwMode="auto">
            <a:xfrm>
              <a:off x="432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2234" name="Oval 8"/>
            <p:cNvSpPr>
              <a:spLocks noChangeArrowheads="1"/>
            </p:cNvSpPr>
            <p:nvPr/>
          </p:nvSpPr>
          <p:spPr bwMode="auto">
            <a:xfrm>
              <a:off x="48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546332752"/>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altLang="de-DE" smtClean="0"/>
              <a:t>Why Synchronize?</a:t>
            </a:r>
          </a:p>
        </p:txBody>
      </p:sp>
      <p:sp>
        <p:nvSpPr>
          <p:cNvPr id="53251" name="Line 4"/>
          <p:cNvSpPr>
            <a:spLocks noChangeShapeType="1"/>
          </p:cNvSpPr>
          <p:nvPr/>
        </p:nvSpPr>
        <p:spPr bwMode="auto">
          <a:xfrm>
            <a:off x="756022" y="3355975"/>
            <a:ext cx="8208963"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2" name="Line 5"/>
          <p:cNvSpPr>
            <a:spLocks noChangeShapeType="1"/>
          </p:cNvSpPr>
          <p:nvPr/>
        </p:nvSpPr>
        <p:spPr bwMode="auto">
          <a:xfrm flipV="1">
            <a:off x="1764085" y="2563813"/>
            <a:ext cx="0" cy="792162"/>
          </a:xfrm>
          <a:prstGeom prst="line">
            <a:avLst/>
          </a:prstGeom>
          <a:noFill/>
          <a:ln w="190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3" name="Line 6"/>
          <p:cNvSpPr>
            <a:spLocks noChangeShapeType="1"/>
          </p:cNvSpPr>
          <p:nvPr/>
        </p:nvSpPr>
        <p:spPr bwMode="auto">
          <a:xfrm>
            <a:off x="1764085" y="3284538"/>
            <a:ext cx="1008062" cy="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4" name="Line 7"/>
          <p:cNvSpPr>
            <a:spLocks noChangeShapeType="1"/>
          </p:cNvSpPr>
          <p:nvPr/>
        </p:nvSpPr>
        <p:spPr bwMode="auto">
          <a:xfrm flipV="1">
            <a:off x="2772147" y="1916113"/>
            <a:ext cx="3744913" cy="1368425"/>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5" name="Line 8"/>
          <p:cNvSpPr>
            <a:spLocks noChangeShapeType="1"/>
          </p:cNvSpPr>
          <p:nvPr/>
        </p:nvSpPr>
        <p:spPr bwMode="auto">
          <a:xfrm>
            <a:off x="6517060" y="1916113"/>
            <a:ext cx="1079500" cy="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6" name="Line 9"/>
          <p:cNvSpPr>
            <a:spLocks noChangeShapeType="1"/>
          </p:cNvSpPr>
          <p:nvPr/>
        </p:nvSpPr>
        <p:spPr bwMode="auto">
          <a:xfrm>
            <a:off x="7596560" y="1916113"/>
            <a:ext cx="792162" cy="1368425"/>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7" name="Line 10"/>
          <p:cNvSpPr>
            <a:spLocks noChangeShapeType="1"/>
          </p:cNvSpPr>
          <p:nvPr/>
        </p:nvSpPr>
        <p:spPr bwMode="auto">
          <a:xfrm>
            <a:off x="8388722" y="3284538"/>
            <a:ext cx="431800" cy="0"/>
          </a:xfrm>
          <a:prstGeom prst="line">
            <a:avLst/>
          </a:prstGeom>
          <a:noFill/>
          <a:ln w="28575">
            <a:solidFill>
              <a:srgbClr val="00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8" name="Line 11"/>
          <p:cNvSpPr>
            <a:spLocks noChangeShapeType="1"/>
          </p:cNvSpPr>
          <p:nvPr/>
        </p:nvSpPr>
        <p:spPr bwMode="auto">
          <a:xfrm flipV="1">
            <a:off x="8820522" y="2563813"/>
            <a:ext cx="0" cy="792162"/>
          </a:xfrm>
          <a:prstGeom prst="line">
            <a:avLst/>
          </a:prstGeom>
          <a:noFill/>
          <a:ln w="190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59" name="Line 15"/>
          <p:cNvSpPr>
            <a:spLocks noChangeShapeType="1"/>
          </p:cNvSpPr>
          <p:nvPr/>
        </p:nvSpPr>
        <p:spPr bwMode="auto">
          <a:xfrm flipH="1">
            <a:off x="1548185" y="3355975"/>
            <a:ext cx="215900" cy="28733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60" name="Text Box 19"/>
          <p:cNvSpPr txBox="1">
            <a:spLocks noChangeArrowheads="1"/>
          </p:cNvSpPr>
          <p:nvPr/>
        </p:nvSpPr>
        <p:spPr bwMode="auto">
          <a:xfrm>
            <a:off x="756022" y="3643313"/>
            <a:ext cx="792163"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a:t>seq. start</a:t>
            </a:r>
            <a:endParaRPr lang="de-CH" altLang="de-DE" sz="1000"/>
          </a:p>
        </p:txBody>
      </p:sp>
      <p:sp>
        <p:nvSpPr>
          <p:cNvPr id="45084" name="Line 28"/>
          <p:cNvSpPr>
            <a:spLocks noChangeShapeType="1"/>
          </p:cNvSpPr>
          <p:nvPr/>
        </p:nvSpPr>
        <p:spPr bwMode="auto">
          <a:xfrm flipV="1">
            <a:off x="2627685" y="2636838"/>
            <a:ext cx="0"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085" name="Line 29"/>
          <p:cNvSpPr>
            <a:spLocks noChangeShapeType="1"/>
          </p:cNvSpPr>
          <p:nvPr/>
        </p:nvSpPr>
        <p:spPr bwMode="auto">
          <a:xfrm flipV="1">
            <a:off x="6732960" y="2636838"/>
            <a:ext cx="0"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086" name="Line 30"/>
          <p:cNvSpPr>
            <a:spLocks noChangeShapeType="1"/>
          </p:cNvSpPr>
          <p:nvPr/>
        </p:nvSpPr>
        <p:spPr bwMode="auto">
          <a:xfrm flipV="1">
            <a:off x="2627685" y="1700213"/>
            <a:ext cx="647700"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087" name="Text Box 31"/>
          <p:cNvSpPr txBox="1">
            <a:spLocks noChangeArrowheads="1"/>
          </p:cNvSpPr>
          <p:nvPr/>
        </p:nvSpPr>
        <p:spPr bwMode="auto">
          <a:xfrm>
            <a:off x="7452097" y="1412875"/>
            <a:ext cx="1312863"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b="1"/>
              <a:t>Booster extraction</a:t>
            </a:r>
          </a:p>
        </p:txBody>
      </p:sp>
      <p:sp>
        <p:nvSpPr>
          <p:cNvPr id="45088" name="Line 32"/>
          <p:cNvSpPr>
            <a:spLocks noChangeShapeType="1"/>
          </p:cNvSpPr>
          <p:nvPr/>
        </p:nvSpPr>
        <p:spPr bwMode="auto">
          <a:xfrm flipV="1">
            <a:off x="6732960" y="1700213"/>
            <a:ext cx="792162" cy="936625"/>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089" name="Text Box 33"/>
          <p:cNvSpPr txBox="1">
            <a:spLocks noChangeArrowheads="1"/>
          </p:cNvSpPr>
          <p:nvPr/>
        </p:nvSpPr>
        <p:spPr bwMode="auto">
          <a:xfrm>
            <a:off x="3132510" y="1412875"/>
            <a:ext cx="1228725"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b="1"/>
              <a:t>Booster injection</a:t>
            </a:r>
          </a:p>
        </p:txBody>
      </p:sp>
      <p:sp>
        <p:nvSpPr>
          <p:cNvPr id="53267" name="Text Box 34"/>
          <p:cNvSpPr txBox="1">
            <a:spLocks noChangeArrowheads="1"/>
          </p:cNvSpPr>
          <p:nvPr/>
        </p:nvSpPr>
        <p:spPr bwMode="auto">
          <a:xfrm>
            <a:off x="7956922" y="3609975"/>
            <a:ext cx="1008063" cy="2540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a:t>next seq. start</a:t>
            </a:r>
            <a:endParaRPr lang="de-CH" altLang="de-DE" sz="1000"/>
          </a:p>
        </p:txBody>
      </p:sp>
      <p:sp>
        <p:nvSpPr>
          <p:cNvPr id="53268" name="Line 35"/>
          <p:cNvSpPr>
            <a:spLocks noChangeShapeType="1"/>
          </p:cNvSpPr>
          <p:nvPr/>
        </p:nvSpPr>
        <p:spPr bwMode="auto">
          <a:xfrm flipH="1">
            <a:off x="8604622" y="3322638"/>
            <a:ext cx="215900"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69" name="Line 36"/>
          <p:cNvSpPr>
            <a:spLocks noChangeShapeType="1"/>
          </p:cNvSpPr>
          <p:nvPr/>
        </p:nvSpPr>
        <p:spPr bwMode="auto">
          <a:xfrm flipV="1">
            <a:off x="7955335" y="2205038"/>
            <a:ext cx="347662" cy="28733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70" name="Text Box 37"/>
          <p:cNvSpPr txBox="1">
            <a:spLocks noChangeArrowheads="1"/>
          </p:cNvSpPr>
          <p:nvPr/>
        </p:nvSpPr>
        <p:spPr bwMode="auto">
          <a:xfrm>
            <a:off x="7308279" y="2166888"/>
            <a:ext cx="1800225" cy="254000"/>
          </a:xfrm>
          <a:prstGeom prst="rect">
            <a:avLst/>
          </a:prstGeom>
          <a:solidFill>
            <a:srgbClr val="E8E1CE"/>
          </a:solidFill>
          <a:ln w="9525">
            <a:solidFill>
              <a:schemeClr val="tx1"/>
            </a:solidFill>
            <a:miter lim="800000"/>
            <a:headEnd/>
            <a:tailEnd/>
          </a:ln>
          <a:effec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b="1"/>
              <a:t>Booster magnet / RF ramp</a:t>
            </a:r>
            <a:endParaRPr lang="de-CH" altLang="de-DE" sz="1000" b="1"/>
          </a:p>
        </p:txBody>
      </p:sp>
      <p:sp>
        <p:nvSpPr>
          <p:cNvPr id="53271" name="Line 38"/>
          <p:cNvSpPr>
            <a:spLocks noChangeShapeType="1"/>
          </p:cNvSpPr>
          <p:nvPr/>
        </p:nvSpPr>
        <p:spPr bwMode="auto">
          <a:xfrm flipH="1">
            <a:off x="1691060" y="4005263"/>
            <a:ext cx="1728787"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72" name="Line 39"/>
          <p:cNvSpPr>
            <a:spLocks noChangeShapeType="1"/>
          </p:cNvSpPr>
          <p:nvPr/>
        </p:nvSpPr>
        <p:spPr bwMode="auto">
          <a:xfrm>
            <a:off x="6372597" y="4005263"/>
            <a:ext cx="2447925"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73" name="Text Box 40"/>
          <p:cNvSpPr txBox="1">
            <a:spLocks noChangeArrowheads="1"/>
          </p:cNvSpPr>
          <p:nvPr/>
        </p:nvSpPr>
        <p:spPr bwMode="auto">
          <a:xfrm>
            <a:off x="3419847" y="3789363"/>
            <a:ext cx="2906713"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600"/>
              <a:t>rep. rate = 3.125 Hz  (320 ms)</a:t>
            </a:r>
            <a:endParaRPr lang="de-CH" altLang="de-DE" sz="1600"/>
          </a:p>
        </p:txBody>
      </p:sp>
      <p:sp>
        <p:nvSpPr>
          <p:cNvPr id="45102" name="Line 46"/>
          <p:cNvSpPr>
            <a:spLocks noChangeShapeType="1"/>
          </p:cNvSpPr>
          <p:nvPr/>
        </p:nvSpPr>
        <p:spPr bwMode="auto">
          <a:xfrm flipV="1">
            <a:off x="6083672" y="2636838"/>
            <a:ext cx="0"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103" name="Line 47"/>
          <p:cNvSpPr>
            <a:spLocks noChangeShapeType="1"/>
          </p:cNvSpPr>
          <p:nvPr/>
        </p:nvSpPr>
        <p:spPr bwMode="auto">
          <a:xfrm flipH="1" flipV="1">
            <a:off x="5580435" y="1700213"/>
            <a:ext cx="431800" cy="86518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104" name="Text Box 48"/>
          <p:cNvSpPr txBox="1">
            <a:spLocks noChangeArrowheads="1"/>
          </p:cNvSpPr>
          <p:nvPr/>
        </p:nvSpPr>
        <p:spPr bwMode="auto">
          <a:xfrm>
            <a:off x="4499347" y="1268413"/>
            <a:ext cx="1270000"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en-US" altLang="de-DE" sz="1000" b="1"/>
              <a:t>Trigger extraction</a:t>
            </a:r>
          </a:p>
          <a:p>
            <a:pPr algn="ctr" eaLnBrk="1" hangingPunct="1">
              <a:lnSpc>
                <a:spcPct val="100000"/>
              </a:lnSpc>
            </a:pPr>
            <a:r>
              <a:rPr lang="en-US" altLang="de-DE" sz="1000" b="1"/>
              <a:t>septum</a:t>
            </a:r>
          </a:p>
        </p:txBody>
      </p:sp>
      <p:sp>
        <p:nvSpPr>
          <p:cNvPr id="53277" name="AutoShape 49"/>
          <p:cNvSpPr>
            <a:spLocks noChangeArrowheads="1"/>
          </p:cNvSpPr>
          <p:nvPr/>
        </p:nvSpPr>
        <p:spPr bwMode="auto">
          <a:xfrm>
            <a:off x="4499347" y="3284538"/>
            <a:ext cx="358775" cy="144462"/>
          </a:xfrm>
          <a:custGeom>
            <a:avLst/>
            <a:gdLst>
              <a:gd name="T0" fmla="*/ 2147483647 w 21600"/>
              <a:gd name="T1" fmla="*/ 0 h 21600"/>
              <a:gd name="T2" fmla="*/ 0 w 21600"/>
              <a:gd name="T3" fmla="*/ 966547048 h 21600"/>
              <a:gd name="T4" fmla="*/ 2147483647 w 21600"/>
              <a:gd name="T5" fmla="*/ 1933094403 h 21600"/>
              <a:gd name="T6" fmla="*/ 2147483647 w 21600"/>
              <a:gd name="T7" fmla="*/ 966547048 h 21600"/>
              <a:gd name="T8" fmla="*/ 17694720 60000 65536"/>
              <a:gd name="T9" fmla="*/ 11796480 60000 65536"/>
              <a:gd name="T10" fmla="*/ 5898240 60000 65536"/>
              <a:gd name="T11" fmla="*/ 0 60000 65536"/>
              <a:gd name="T12" fmla="*/ 3375 w 21600"/>
              <a:gd name="T13" fmla="*/ 5400 h 21600"/>
              <a:gd name="T14" fmla="*/ 18900 w 21600"/>
              <a:gd name="T15" fmla="*/ 16200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sp>
        <p:nvSpPr>
          <p:cNvPr id="45106" name="Arc 50"/>
          <p:cNvSpPr>
            <a:spLocks/>
          </p:cNvSpPr>
          <p:nvPr/>
        </p:nvSpPr>
        <p:spPr bwMode="auto">
          <a:xfrm rot="19113371">
            <a:off x="6237660" y="2919413"/>
            <a:ext cx="841375" cy="769937"/>
          </a:xfrm>
          <a:custGeom>
            <a:avLst/>
            <a:gdLst>
              <a:gd name="T0" fmla="*/ 0 w 29271"/>
              <a:gd name="T1" fmla="*/ 2147483647 h 29411"/>
              <a:gd name="T2" fmla="*/ 2147483647 w 29271"/>
              <a:gd name="T3" fmla="*/ 2147483647 h 29411"/>
              <a:gd name="T4" fmla="*/ 2147483647 w 29271"/>
              <a:gd name="T5" fmla="*/ 2147483647 h 29411"/>
              <a:gd name="T6" fmla="*/ 0 60000 65536"/>
              <a:gd name="T7" fmla="*/ 0 60000 65536"/>
              <a:gd name="T8" fmla="*/ 0 60000 65536"/>
            </a:gdLst>
            <a:ahLst/>
            <a:cxnLst>
              <a:cxn ang="T6">
                <a:pos x="T0" y="T1"/>
              </a:cxn>
              <a:cxn ang="T7">
                <a:pos x="T2" y="T3"/>
              </a:cxn>
              <a:cxn ang="T8">
                <a:pos x="T4" y="T5"/>
              </a:cxn>
            </a:cxnLst>
            <a:rect l="0" t="0" r="r" b="b"/>
            <a:pathLst>
              <a:path w="29271" h="29411" fill="none" extrusionOk="0">
                <a:moveTo>
                  <a:pt x="0" y="1408"/>
                </a:moveTo>
                <a:cubicBezTo>
                  <a:pt x="2450" y="477"/>
                  <a:pt x="5049" y="-1"/>
                  <a:pt x="7671" y="0"/>
                </a:cubicBezTo>
                <a:cubicBezTo>
                  <a:pt x="19600" y="0"/>
                  <a:pt x="29271" y="9670"/>
                  <a:pt x="29271" y="21600"/>
                </a:cubicBezTo>
                <a:cubicBezTo>
                  <a:pt x="29271" y="24271"/>
                  <a:pt x="28775" y="26920"/>
                  <a:pt x="27809" y="29411"/>
                </a:cubicBezTo>
              </a:path>
              <a:path w="29271" h="29411" stroke="0" extrusionOk="0">
                <a:moveTo>
                  <a:pt x="0" y="1408"/>
                </a:moveTo>
                <a:cubicBezTo>
                  <a:pt x="2450" y="477"/>
                  <a:pt x="5049" y="-1"/>
                  <a:pt x="7671" y="0"/>
                </a:cubicBezTo>
                <a:cubicBezTo>
                  <a:pt x="19600" y="0"/>
                  <a:pt x="29271" y="9670"/>
                  <a:pt x="29271" y="21600"/>
                </a:cubicBezTo>
                <a:cubicBezTo>
                  <a:pt x="29271" y="24271"/>
                  <a:pt x="28775" y="26920"/>
                  <a:pt x="27809" y="29411"/>
                </a:cubicBezTo>
                <a:lnTo>
                  <a:pt x="7671" y="21600"/>
                </a:lnTo>
                <a:lnTo>
                  <a:pt x="0" y="1408"/>
                </a:lnTo>
                <a:close/>
              </a:path>
            </a:pathLst>
          </a:custGeom>
          <a:noFill/>
          <a:ln w="25400">
            <a:solidFill>
              <a:srgbClr val="99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de-CH"/>
          </a:p>
        </p:txBody>
      </p:sp>
      <p:grpSp>
        <p:nvGrpSpPr>
          <p:cNvPr id="45144" name="Group 88"/>
          <p:cNvGrpSpPr>
            <a:grpSpLocks/>
          </p:cNvGrpSpPr>
          <p:nvPr/>
        </p:nvGrpSpPr>
        <p:grpSpPr bwMode="auto">
          <a:xfrm>
            <a:off x="649660" y="908049"/>
            <a:ext cx="4713287" cy="2778123"/>
            <a:chOff x="137" y="572"/>
            <a:chExt cx="2969" cy="1750"/>
          </a:xfrm>
        </p:grpSpPr>
        <p:sp>
          <p:nvSpPr>
            <p:cNvPr id="53309" name="Line 52"/>
            <p:cNvSpPr>
              <a:spLocks noChangeShapeType="1"/>
            </p:cNvSpPr>
            <p:nvPr/>
          </p:nvSpPr>
          <p:spPr bwMode="auto">
            <a:xfrm flipV="1">
              <a:off x="1746" y="1842"/>
              <a:ext cx="408" cy="227"/>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310" name="Line 41"/>
            <p:cNvSpPr>
              <a:spLocks noChangeShapeType="1"/>
            </p:cNvSpPr>
            <p:nvPr/>
          </p:nvSpPr>
          <p:spPr bwMode="auto">
            <a:xfrm flipV="1">
              <a:off x="1020" y="1661"/>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311" name="Line 42"/>
            <p:cNvSpPr>
              <a:spLocks noChangeShapeType="1"/>
            </p:cNvSpPr>
            <p:nvPr/>
          </p:nvSpPr>
          <p:spPr bwMode="auto">
            <a:xfrm flipH="1" flipV="1">
              <a:off x="510" y="828"/>
              <a:ext cx="465" cy="7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312" name="Text Box 43"/>
            <p:cNvSpPr txBox="1">
              <a:spLocks noChangeArrowheads="1"/>
            </p:cNvSpPr>
            <p:nvPr/>
          </p:nvSpPr>
          <p:spPr bwMode="auto">
            <a:xfrm>
              <a:off x="137" y="572"/>
              <a:ext cx="747" cy="2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en-US" altLang="de-DE" sz="1000" b="1"/>
                <a:t>Trigger injection</a:t>
              </a:r>
            </a:p>
            <a:p>
              <a:pPr algn="ctr" eaLnBrk="1" hangingPunct="1">
                <a:lnSpc>
                  <a:spcPct val="100000"/>
                </a:lnSpc>
              </a:pPr>
              <a:r>
                <a:rPr lang="en-US" altLang="de-DE" sz="1000" b="1"/>
                <a:t>septum</a:t>
              </a:r>
            </a:p>
          </p:txBody>
        </p:sp>
        <p:sp>
          <p:nvSpPr>
            <p:cNvPr id="53313" name="Arc 44"/>
            <p:cNvSpPr>
              <a:spLocks/>
            </p:cNvSpPr>
            <p:nvPr/>
          </p:nvSpPr>
          <p:spPr bwMode="auto">
            <a:xfrm rot="-2486629">
              <a:off x="1109" y="1856"/>
              <a:ext cx="530" cy="466"/>
            </a:xfrm>
            <a:custGeom>
              <a:avLst/>
              <a:gdLst>
                <a:gd name="T0" fmla="*/ 0 w 29271"/>
                <a:gd name="T1" fmla="*/ 0 h 28271"/>
                <a:gd name="T2" fmla="*/ 0 w 29271"/>
                <a:gd name="T3" fmla="*/ 0 h 28271"/>
                <a:gd name="T4" fmla="*/ 0 w 29271"/>
                <a:gd name="T5" fmla="*/ 0 h 28271"/>
                <a:gd name="T6" fmla="*/ 0 60000 65536"/>
                <a:gd name="T7" fmla="*/ 0 60000 65536"/>
                <a:gd name="T8" fmla="*/ 0 60000 65536"/>
              </a:gdLst>
              <a:ahLst/>
              <a:cxnLst>
                <a:cxn ang="T6">
                  <a:pos x="T0" y="T1"/>
                </a:cxn>
                <a:cxn ang="T7">
                  <a:pos x="T2" y="T3"/>
                </a:cxn>
                <a:cxn ang="T8">
                  <a:pos x="T4" y="T5"/>
                </a:cxn>
              </a:cxnLst>
              <a:rect l="0" t="0" r="r" b="b"/>
              <a:pathLst>
                <a:path w="29271" h="28271" fill="none" extrusionOk="0">
                  <a:moveTo>
                    <a:pt x="0" y="1408"/>
                  </a:moveTo>
                  <a:cubicBezTo>
                    <a:pt x="2450" y="477"/>
                    <a:pt x="5049" y="-1"/>
                    <a:pt x="7671" y="0"/>
                  </a:cubicBezTo>
                  <a:cubicBezTo>
                    <a:pt x="19600" y="0"/>
                    <a:pt x="29271" y="9670"/>
                    <a:pt x="29271" y="21600"/>
                  </a:cubicBezTo>
                  <a:cubicBezTo>
                    <a:pt x="29271" y="23865"/>
                    <a:pt x="28914" y="26116"/>
                    <a:pt x="28215" y="28271"/>
                  </a:cubicBezTo>
                </a:path>
                <a:path w="29271" h="28271" stroke="0" extrusionOk="0">
                  <a:moveTo>
                    <a:pt x="0" y="1408"/>
                  </a:moveTo>
                  <a:cubicBezTo>
                    <a:pt x="2450" y="477"/>
                    <a:pt x="5049" y="-1"/>
                    <a:pt x="7671" y="0"/>
                  </a:cubicBezTo>
                  <a:cubicBezTo>
                    <a:pt x="19600" y="0"/>
                    <a:pt x="29271" y="9670"/>
                    <a:pt x="29271" y="21600"/>
                  </a:cubicBezTo>
                  <a:cubicBezTo>
                    <a:pt x="29271" y="23865"/>
                    <a:pt x="28914" y="26116"/>
                    <a:pt x="28215" y="28271"/>
                  </a:cubicBezTo>
                  <a:lnTo>
                    <a:pt x="7671" y="21600"/>
                  </a:lnTo>
                  <a:lnTo>
                    <a:pt x="0" y="1408"/>
                  </a:lnTo>
                  <a:close/>
                </a:path>
              </a:pathLst>
            </a:custGeom>
            <a:noFill/>
            <a:ln w="25400">
              <a:solidFill>
                <a:srgbClr val="993300"/>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p>
              <a:endParaRPr lang="de-CH"/>
            </a:p>
          </p:txBody>
        </p:sp>
        <p:sp>
          <p:nvSpPr>
            <p:cNvPr id="53314" name="Text Box 51"/>
            <p:cNvSpPr txBox="1">
              <a:spLocks noChangeArrowheads="1"/>
            </p:cNvSpPr>
            <p:nvPr/>
          </p:nvSpPr>
          <p:spPr bwMode="auto">
            <a:xfrm>
              <a:off x="1927" y="1706"/>
              <a:ext cx="1179" cy="160"/>
            </a:xfrm>
            <a:prstGeom prst="rect">
              <a:avLst/>
            </a:prstGeom>
            <a:solidFill>
              <a:srgbClr val="FBE1CC"/>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b="1"/>
                <a:t>Magnetic field of septum</a:t>
              </a:r>
              <a:endParaRPr lang="de-CH" altLang="de-DE" sz="1000" b="1"/>
            </a:p>
          </p:txBody>
        </p:sp>
      </p:grpSp>
      <p:grpSp>
        <p:nvGrpSpPr>
          <p:cNvPr id="45145" name="Group 89"/>
          <p:cNvGrpSpPr>
            <a:grpSpLocks/>
          </p:cNvGrpSpPr>
          <p:nvPr/>
        </p:nvGrpSpPr>
        <p:grpSpPr bwMode="auto">
          <a:xfrm>
            <a:off x="1908547" y="1268413"/>
            <a:ext cx="3022600" cy="2700337"/>
            <a:chOff x="930" y="799"/>
            <a:chExt cx="1904" cy="1701"/>
          </a:xfrm>
        </p:grpSpPr>
        <p:grpSp>
          <p:nvGrpSpPr>
            <p:cNvPr id="53301" name="Group 58"/>
            <p:cNvGrpSpPr>
              <a:grpSpLocks/>
            </p:cNvGrpSpPr>
            <p:nvPr/>
          </p:nvGrpSpPr>
          <p:grpSpPr bwMode="auto">
            <a:xfrm>
              <a:off x="1292" y="1706"/>
              <a:ext cx="182" cy="794"/>
              <a:chOff x="1292" y="1706"/>
              <a:chExt cx="182" cy="794"/>
            </a:xfrm>
          </p:grpSpPr>
          <p:sp>
            <p:nvSpPr>
              <p:cNvPr id="53307" name="Oval 54"/>
              <p:cNvSpPr>
                <a:spLocks noChangeArrowheads="1"/>
              </p:cNvSpPr>
              <p:nvPr/>
            </p:nvSpPr>
            <p:spPr bwMode="auto">
              <a:xfrm>
                <a:off x="1338" y="1706"/>
                <a:ext cx="91" cy="772"/>
              </a:xfrm>
              <a:prstGeom prst="ellipse">
                <a:avLst/>
              </a:prstGeom>
              <a:noFill/>
              <a:ln w="19050" algn="ctr">
                <a:solidFill>
                  <a:srgbClr val="339966"/>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3308" name="Rectangle 55"/>
              <p:cNvSpPr>
                <a:spLocks noChangeArrowheads="1"/>
              </p:cNvSpPr>
              <p:nvPr/>
            </p:nvSpPr>
            <p:spPr bwMode="auto">
              <a:xfrm>
                <a:off x="1292" y="2115"/>
                <a:ext cx="182" cy="38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
          <p:nvSpPr>
            <p:cNvPr id="53302" name="Line 57"/>
            <p:cNvSpPr>
              <a:spLocks noChangeShapeType="1"/>
            </p:cNvSpPr>
            <p:nvPr/>
          </p:nvSpPr>
          <p:spPr bwMode="auto">
            <a:xfrm flipV="1">
              <a:off x="1338" y="1661"/>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303" name="Text Box 59"/>
            <p:cNvSpPr txBox="1">
              <a:spLocks noChangeArrowheads="1"/>
            </p:cNvSpPr>
            <p:nvPr/>
          </p:nvSpPr>
          <p:spPr bwMode="auto">
            <a:xfrm>
              <a:off x="1655" y="1344"/>
              <a:ext cx="1179" cy="160"/>
            </a:xfrm>
            <a:prstGeom prst="rect">
              <a:avLst/>
            </a:prstGeom>
            <a:solidFill>
              <a:srgbClr val="D4E2CE"/>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en-US" altLang="de-DE" sz="1000" b="1"/>
                <a:t>Magnetic field of Kicker</a:t>
              </a:r>
              <a:endParaRPr lang="de-CH" altLang="de-DE" sz="1000" b="1"/>
            </a:p>
          </p:txBody>
        </p:sp>
        <p:sp>
          <p:nvSpPr>
            <p:cNvPr id="53304" name="Line 60"/>
            <p:cNvSpPr>
              <a:spLocks noChangeShapeType="1"/>
            </p:cNvSpPr>
            <p:nvPr/>
          </p:nvSpPr>
          <p:spPr bwMode="auto">
            <a:xfrm flipV="1">
              <a:off x="1429" y="1525"/>
              <a:ext cx="408" cy="27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305" name="Text Box 61"/>
            <p:cNvSpPr txBox="1">
              <a:spLocks noChangeArrowheads="1"/>
            </p:cNvSpPr>
            <p:nvPr/>
          </p:nvSpPr>
          <p:spPr bwMode="auto">
            <a:xfrm>
              <a:off x="930" y="799"/>
              <a:ext cx="747" cy="256"/>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en-US" altLang="de-DE" sz="1000" b="1"/>
                <a:t>Trigger injection</a:t>
              </a:r>
            </a:p>
            <a:p>
              <a:pPr algn="ctr" eaLnBrk="1" hangingPunct="1">
                <a:lnSpc>
                  <a:spcPct val="100000"/>
                </a:lnSpc>
              </a:pPr>
              <a:r>
                <a:rPr lang="en-US" altLang="de-DE" sz="1000" b="1"/>
                <a:t>kicker</a:t>
              </a:r>
            </a:p>
          </p:txBody>
        </p:sp>
        <p:sp>
          <p:nvSpPr>
            <p:cNvPr id="53306" name="Line 62"/>
            <p:cNvSpPr>
              <a:spLocks noChangeShapeType="1"/>
            </p:cNvSpPr>
            <p:nvPr/>
          </p:nvSpPr>
          <p:spPr bwMode="auto">
            <a:xfrm flipH="1" flipV="1">
              <a:off x="1066" y="1117"/>
              <a:ext cx="272" cy="544"/>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grpSp>
        <p:nvGrpSpPr>
          <p:cNvPr id="45119" name="Group 63"/>
          <p:cNvGrpSpPr>
            <a:grpSpLocks/>
          </p:cNvGrpSpPr>
          <p:nvPr/>
        </p:nvGrpSpPr>
        <p:grpSpPr bwMode="auto">
          <a:xfrm>
            <a:off x="6588497" y="2708275"/>
            <a:ext cx="288925" cy="1260475"/>
            <a:chOff x="1292" y="1706"/>
            <a:chExt cx="182" cy="794"/>
          </a:xfrm>
        </p:grpSpPr>
        <p:sp>
          <p:nvSpPr>
            <p:cNvPr id="53299" name="Oval 64"/>
            <p:cNvSpPr>
              <a:spLocks noChangeArrowheads="1"/>
            </p:cNvSpPr>
            <p:nvPr/>
          </p:nvSpPr>
          <p:spPr bwMode="auto">
            <a:xfrm>
              <a:off x="1338" y="1706"/>
              <a:ext cx="91" cy="772"/>
            </a:xfrm>
            <a:prstGeom prst="ellipse">
              <a:avLst/>
            </a:prstGeom>
            <a:noFill/>
            <a:ln w="19050" algn="ctr">
              <a:solidFill>
                <a:srgbClr val="339966"/>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3300" name="Rectangle 65"/>
            <p:cNvSpPr>
              <a:spLocks noChangeArrowheads="1"/>
            </p:cNvSpPr>
            <p:nvPr/>
          </p:nvSpPr>
          <p:spPr bwMode="auto">
            <a:xfrm>
              <a:off x="1292" y="2115"/>
              <a:ext cx="182" cy="385"/>
            </a:xfrm>
            <a:prstGeom prst="rect">
              <a:avLst/>
            </a:prstGeom>
            <a:solidFill>
              <a:schemeClr val="bg1"/>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
        <p:nvSpPr>
          <p:cNvPr id="45122" name="Line 66"/>
          <p:cNvSpPr>
            <a:spLocks noChangeShapeType="1"/>
          </p:cNvSpPr>
          <p:nvPr/>
        </p:nvSpPr>
        <p:spPr bwMode="auto">
          <a:xfrm flipV="1">
            <a:off x="6661522" y="2636838"/>
            <a:ext cx="0" cy="720725"/>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45125" name="Text Box 69"/>
          <p:cNvSpPr txBox="1">
            <a:spLocks noChangeArrowheads="1"/>
          </p:cNvSpPr>
          <p:nvPr/>
        </p:nvSpPr>
        <p:spPr bwMode="auto">
          <a:xfrm>
            <a:off x="6012235" y="1268413"/>
            <a:ext cx="1185862" cy="4064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en-US" altLang="de-DE" sz="1000" b="1"/>
              <a:t>Trigger injection</a:t>
            </a:r>
          </a:p>
          <a:p>
            <a:pPr algn="ctr" eaLnBrk="1" hangingPunct="1">
              <a:lnSpc>
                <a:spcPct val="100000"/>
              </a:lnSpc>
            </a:pPr>
            <a:r>
              <a:rPr lang="en-US" altLang="de-DE" sz="1000" b="1"/>
              <a:t>kicker</a:t>
            </a:r>
          </a:p>
        </p:txBody>
      </p:sp>
      <p:sp>
        <p:nvSpPr>
          <p:cNvPr id="45126" name="Line 70"/>
          <p:cNvSpPr>
            <a:spLocks noChangeShapeType="1"/>
          </p:cNvSpPr>
          <p:nvPr/>
        </p:nvSpPr>
        <p:spPr bwMode="auto">
          <a:xfrm flipH="1" flipV="1">
            <a:off x="6299572" y="1773238"/>
            <a:ext cx="360363" cy="792162"/>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85" name="Text Box 90"/>
          <p:cNvSpPr txBox="1">
            <a:spLocks noChangeArrowheads="1"/>
          </p:cNvSpPr>
          <p:nvPr/>
        </p:nvSpPr>
        <p:spPr bwMode="auto">
          <a:xfrm>
            <a:off x="4427910" y="3429000"/>
            <a:ext cx="414337" cy="23336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400" b="1"/>
              <a:t>Time</a:t>
            </a:r>
          </a:p>
        </p:txBody>
      </p:sp>
      <p:grpSp>
        <p:nvGrpSpPr>
          <p:cNvPr id="45150" name="Group 94"/>
          <p:cNvGrpSpPr>
            <a:grpSpLocks/>
          </p:cNvGrpSpPr>
          <p:nvPr/>
        </p:nvGrpSpPr>
        <p:grpSpPr bwMode="auto">
          <a:xfrm>
            <a:off x="827460" y="4543425"/>
            <a:ext cx="8281987" cy="1639888"/>
            <a:chOff x="249" y="2862"/>
            <a:chExt cx="5217" cy="1033"/>
          </a:xfrm>
        </p:grpSpPr>
        <p:sp>
          <p:nvSpPr>
            <p:cNvPr id="53287" name="Line 71"/>
            <p:cNvSpPr>
              <a:spLocks noChangeShapeType="1"/>
            </p:cNvSpPr>
            <p:nvPr/>
          </p:nvSpPr>
          <p:spPr bwMode="auto">
            <a:xfrm>
              <a:off x="295" y="3702"/>
              <a:ext cx="5171" cy="0"/>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88" name="Line 72"/>
            <p:cNvSpPr>
              <a:spLocks noChangeShapeType="1"/>
            </p:cNvSpPr>
            <p:nvPr/>
          </p:nvSpPr>
          <p:spPr bwMode="auto">
            <a:xfrm flipV="1">
              <a:off x="5375" y="3203"/>
              <a:ext cx="0" cy="499"/>
            </a:xfrm>
            <a:prstGeom prst="line">
              <a:avLst/>
            </a:prstGeom>
            <a:noFill/>
            <a:ln w="190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89" name="Line 75"/>
            <p:cNvSpPr>
              <a:spLocks noChangeShapeType="1"/>
            </p:cNvSpPr>
            <p:nvPr/>
          </p:nvSpPr>
          <p:spPr bwMode="auto">
            <a:xfrm flipV="1">
              <a:off x="1111"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0" name="Line 76"/>
            <p:cNvSpPr>
              <a:spLocks noChangeShapeType="1"/>
            </p:cNvSpPr>
            <p:nvPr/>
          </p:nvSpPr>
          <p:spPr bwMode="auto">
            <a:xfrm flipV="1">
              <a:off x="3651"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1" name="Line 80"/>
            <p:cNvSpPr>
              <a:spLocks noChangeShapeType="1"/>
            </p:cNvSpPr>
            <p:nvPr/>
          </p:nvSpPr>
          <p:spPr bwMode="auto">
            <a:xfrm flipV="1">
              <a:off x="1429"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2" name="Line 84"/>
            <p:cNvSpPr>
              <a:spLocks noChangeShapeType="1"/>
            </p:cNvSpPr>
            <p:nvPr/>
          </p:nvSpPr>
          <p:spPr bwMode="auto">
            <a:xfrm flipV="1">
              <a:off x="4015"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3" name="Line 85"/>
            <p:cNvSpPr>
              <a:spLocks noChangeShapeType="1"/>
            </p:cNvSpPr>
            <p:nvPr/>
          </p:nvSpPr>
          <p:spPr bwMode="auto">
            <a:xfrm flipV="1">
              <a:off x="1474"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4" name="Line 86"/>
            <p:cNvSpPr>
              <a:spLocks noChangeShapeType="1"/>
            </p:cNvSpPr>
            <p:nvPr/>
          </p:nvSpPr>
          <p:spPr bwMode="auto">
            <a:xfrm flipV="1">
              <a:off x="4059" y="3249"/>
              <a:ext cx="0" cy="4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5" name="Line 87"/>
            <p:cNvSpPr>
              <a:spLocks noChangeShapeType="1"/>
            </p:cNvSpPr>
            <p:nvPr/>
          </p:nvSpPr>
          <p:spPr bwMode="auto">
            <a:xfrm flipV="1">
              <a:off x="884" y="3203"/>
              <a:ext cx="0" cy="499"/>
            </a:xfrm>
            <a:prstGeom prst="line">
              <a:avLst/>
            </a:prstGeom>
            <a:noFill/>
            <a:ln w="19050">
              <a:solidFill>
                <a:srgbClr val="FF00FF"/>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53296" name="AutoShape 91"/>
            <p:cNvSpPr>
              <a:spLocks noChangeArrowheads="1"/>
            </p:cNvSpPr>
            <p:nvPr/>
          </p:nvSpPr>
          <p:spPr bwMode="auto">
            <a:xfrm>
              <a:off x="2698" y="3657"/>
              <a:ext cx="226" cy="91"/>
            </a:xfrm>
            <a:custGeom>
              <a:avLst/>
              <a:gdLst>
                <a:gd name="T0" fmla="*/ 0 w 21600"/>
                <a:gd name="T1" fmla="*/ 0 h 21600"/>
                <a:gd name="T2" fmla="*/ 0 w 21600"/>
                <a:gd name="T3" fmla="*/ 0 h 21600"/>
                <a:gd name="T4" fmla="*/ 0 w 21600"/>
                <a:gd name="T5" fmla="*/ 0 h 21600"/>
                <a:gd name="T6" fmla="*/ 0 w 21600"/>
                <a:gd name="T7" fmla="*/ 0 h 21600"/>
                <a:gd name="T8" fmla="*/ 17694720 60000 65536"/>
                <a:gd name="T9" fmla="*/ 11796480 60000 65536"/>
                <a:gd name="T10" fmla="*/ 5898240 60000 65536"/>
                <a:gd name="T11" fmla="*/ 0 60000 65536"/>
                <a:gd name="T12" fmla="*/ 3345 w 21600"/>
                <a:gd name="T13" fmla="*/ 5459 h 21600"/>
                <a:gd name="T14" fmla="*/ 18924 w 21600"/>
                <a:gd name="T15" fmla="*/ 16141 h 21600"/>
              </a:gdLst>
              <a:ahLst/>
              <a:cxnLst>
                <a:cxn ang="T8">
                  <a:pos x="T0" y="T1"/>
                </a:cxn>
                <a:cxn ang="T9">
                  <a:pos x="T2" y="T3"/>
                </a:cxn>
                <a:cxn ang="T10">
                  <a:pos x="T4" y="T5"/>
                </a:cxn>
                <a:cxn ang="T11">
                  <a:pos x="T6" y="T7"/>
                </a:cxn>
              </a:cxnLst>
              <a:rect l="T12" t="T13" r="T14" b="T15"/>
              <a:pathLst>
                <a:path w="21600" h="21600">
                  <a:moveTo>
                    <a:pt x="16200" y="0"/>
                  </a:moveTo>
                  <a:lnTo>
                    <a:pt x="16200" y="5400"/>
                  </a:lnTo>
                  <a:lnTo>
                    <a:pt x="3375" y="5400"/>
                  </a:lnTo>
                  <a:lnTo>
                    <a:pt x="3375" y="16200"/>
                  </a:lnTo>
                  <a:lnTo>
                    <a:pt x="16200" y="16200"/>
                  </a:lnTo>
                  <a:lnTo>
                    <a:pt x="16200" y="21600"/>
                  </a:lnTo>
                  <a:lnTo>
                    <a:pt x="21600" y="10800"/>
                  </a:lnTo>
                  <a:lnTo>
                    <a:pt x="16200" y="0"/>
                  </a:lnTo>
                  <a:close/>
                </a:path>
                <a:path w="21600" h="21600">
                  <a:moveTo>
                    <a:pt x="1350" y="5400"/>
                  </a:moveTo>
                  <a:lnTo>
                    <a:pt x="1350" y="16200"/>
                  </a:lnTo>
                  <a:lnTo>
                    <a:pt x="2700" y="16200"/>
                  </a:lnTo>
                  <a:lnTo>
                    <a:pt x="2700" y="5400"/>
                  </a:lnTo>
                  <a:lnTo>
                    <a:pt x="1350" y="5400"/>
                  </a:lnTo>
                  <a:close/>
                </a:path>
                <a:path w="21600" h="21600">
                  <a:moveTo>
                    <a:pt x="0" y="5400"/>
                  </a:moveTo>
                  <a:lnTo>
                    <a:pt x="0" y="16200"/>
                  </a:lnTo>
                  <a:lnTo>
                    <a:pt x="675" y="16200"/>
                  </a:lnTo>
                  <a:lnTo>
                    <a:pt x="675" y="5400"/>
                  </a:lnTo>
                  <a:lnTo>
                    <a:pt x="0" y="5400"/>
                  </a:lnTo>
                  <a:close/>
                </a:path>
              </a:pathLst>
            </a:custGeom>
            <a:solidFill>
              <a:schemeClr val="bg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de-CH"/>
            </a:p>
          </p:txBody>
        </p:sp>
        <p:sp>
          <p:nvSpPr>
            <p:cNvPr id="53297" name="Text Box 92"/>
            <p:cNvSpPr txBox="1">
              <a:spLocks noChangeArrowheads="1"/>
            </p:cNvSpPr>
            <p:nvPr/>
          </p:nvSpPr>
          <p:spPr bwMode="auto">
            <a:xfrm>
              <a:off x="2653" y="3748"/>
              <a:ext cx="261" cy="14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400" b="1"/>
                <a:t>Time</a:t>
              </a:r>
            </a:p>
          </p:txBody>
        </p:sp>
        <p:sp>
          <p:nvSpPr>
            <p:cNvPr id="53298" name="Text Box 93"/>
            <p:cNvSpPr txBox="1">
              <a:spLocks noChangeArrowheads="1"/>
            </p:cNvSpPr>
            <p:nvPr/>
          </p:nvSpPr>
          <p:spPr bwMode="auto">
            <a:xfrm>
              <a:off x="249" y="2862"/>
              <a:ext cx="3791" cy="253"/>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t>Event sequence for booster synchronization:</a:t>
              </a:r>
            </a:p>
          </p:txBody>
        </p:sp>
      </p:grpSp>
    </p:spTree>
    <p:extLst>
      <p:ext uri="{BB962C8B-B14F-4D97-AF65-F5344CB8AC3E}">
        <p14:creationId xmlns:p14="http://schemas.microsoft.com/office/powerpoint/2010/main" val="261022964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508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508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5084"/>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508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508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5087"/>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45144"/>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45145"/>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10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5103"/>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5102"/>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5106"/>
                                        </p:tgtEl>
                                        <p:attrNameLst>
                                          <p:attrName>style.visibility</p:attrName>
                                        </p:attrNameLst>
                                      </p:cBhvr>
                                      <p:to>
                                        <p:strVal val="visible"/>
                                      </p:to>
                                    </p:set>
                                  </p:childTnLst>
                                </p:cTn>
                              </p:par>
                            </p:childTnLst>
                          </p:cTn>
                        </p:par>
                      </p:childTnLst>
                    </p:cTn>
                  </p:par>
                  <p:par>
                    <p:cTn id="37" fill="hold" nodeType="clickPar">
                      <p:stCondLst>
                        <p:cond delay="indefinite"/>
                      </p:stCondLst>
                      <p:childTnLst>
                        <p:par>
                          <p:cTn id="38" fill="hold" nodeType="withGroup">
                            <p:stCondLst>
                              <p:cond delay="0"/>
                            </p:stCondLst>
                            <p:childTnLst>
                              <p:par>
                                <p:cTn id="39" presetID="1" presetClass="entr" presetSubtype="0" fill="hold" nodeType="clickEffect">
                                  <p:stCondLst>
                                    <p:cond delay="0"/>
                                  </p:stCondLst>
                                  <p:childTnLst>
                                    <p:set>
                                      <p:cBhvr>
                                        <p:cTn id="40" dur="1" fill="hold">
                                          <p:stCondLst>
                                            <p:cond delay="0"/>
                                          </p:stCondLst>
                                        </p:cTn>
                                        <p:tgtEl>
                                          <p:spTgt spid="45119"/>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45122"/>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5126"/>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5125"/>
                                        </p:tgtEl>
                                        <p:attrNameLst>
                                          <p:attrName>style.visibility</p:attrName>
                                        </p:attrNameLst>
                                      </p:cBhvr>
                                      <p:to>
                                        <p:strVal val="visible"/>
                                      </p:to>
                                    </p:set>
                                  </p:childTnLst>
                                </p:cTn>
                              </p:par>
                            </p:childTnLst>
                          </p:cTn>
                        </p:par>
                      </p:childTnLst>
                    </p:cTn>
                  </p:par>
                  <p:par>
                    <p:cTn id="47" fill="hold" nodeType="clickPar">
                      <p:stCondLst>
                        <p:cond delay="indefinite"/>
                      </p:stCondLst>
                      <p:childTnLst>
                        <p:par>
                          <p:cTn id="48" fill="hold" nodeType="withGroup">
                            <p:stCondLst>
                              <p:cond delay="0"/>
                            </p:stCondLst>
                            <p:childTnLst>
                              <p:par>
                                <p:cTn id="49" presetID="1" presetClass="entr" presetSubtype="0" fill="hold" nodeType="clickEffect">
                                  <p:stCondLst>
                                    <p:cond delay="0"/>
                                  </p:stCondLst>
                                  <p:childTnLst>
                                    <p:set>
                                      <p:cBhvr>
                                        <p:cTn id="50" dur="1" fill="hold">
                                          <p:stCondLst>
                                            <p:cond delay="0"/>
                                          </p:stCondLst>
                                        </p:cTn>
                                        <p:tgtEl>
                                          <p:spTgt spid="45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084" grpId="0" animBg="1"/>
      <p:bldP spid="45085" grpId="0" animBg="1"/>
      <p:bldP spid="45086" grpId="0" animBg="1"/>
      <p:bldP spid="45087" grpId="0" animBg="1"/>
      <p:bldP spid="45088" grpId="0" animBg="1"/>
      <p:bldP spid="45089" grpId="0" animBg="1"/>
      <p:bldP spid="45102" grpId="0" animBg="1"/>
      <p:bldP spid="45103" grpId="0" animBg="1"/>
      <p:bldP spid="45104" grpId="0" animBg="1"/>
      <p:bldP spid="45106" grpId="0" animBg="1"/>
      <p:bldP spid="45122" grpId="0" animBg="1"/>
      <p:bldP spid="45125" grpId="0" animBg="1"/>
      <p:bldP spid="45126"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altLang="de-DE" smtClean="0"/>
              <a:t>Solutions for Timing Systems</a:t>
            </a:r>
          </a:p>
        </p:txBody>
      </p:sp>
      <p:sp>
        <p:nvSpPr>
          <p:cNvPr id="46083" name="Rectangle 3"/>
          <p:cNvSpPr>
            <a:spLocks noGrp="1" noChangeArrowheads="1"/>
          </p:cNvSpPr>
          <p:nvPr>
            <p:ph idx="1"/>
          </p:nvPr>
        </p:nvSpPr>
        <p:spPr>
          <a:xfrm>
            <a:off x="954732" y="1312862"/>
            <a:ext cx="7505700" cy="3844926"/>
          </a:xfrm>
        </p:spPr>
        <p:txBody>
          <a:bodyPr/>
          <a:lstStyle/>
          <a:p>
            <a:pPr eaLnBrk="1" hangingPunct="1">
              <a:lnSpc>
                <a:spcPct val="90000"/>
              </a:lnSpc>
            </a:pPr>
            <a:r>
              <a:rPr lang="en-US" altLang="de-DE" sz="2000" dirty="0" smtClean="0"/>
              <a:t>Master oscillator + delay cables</a:t>
            </a:r>
            <a:br>
              <a:rPr lang="en-US" altLang="de-DE" sz="2000" dirty="0" smtClean="0"/>
            </a:br>
            <a:r>
              <a:rPr lang="en-US" altLang="de-DE" sz="2000" dirty="0" smtClean="0"/>
              <a:t>(1 trigger and measured cable lengths)</a:t>
            </a:r>
          </a:p>
          <a:p>
            <a:pPr eaLnBrk="1" hangingPunct="1">
              <a:lnSpc>
                <a:spcPct val="90000"/>
              </a:lnSpc>
              <a:buFontTx/>
              <a:buNone/>
            </a:pPr>
            <a:endParaRPr lang="en-US" altLang="de-DE" sz="2000" dirty="0" smtClean="0"/>
          </a:p>
          <a:p>
            <a:pPr>
              <a:lnSpc>
                <a:spcPct val="90000"/>
              </a:lnSpc>
            </a:pPr>
            <a:r>
              <a:rPr lang="en-US" altLang="de-DE" sz="2000" dirty="0" smtClean="0"/>
              <a:t>Master oscillator + digital delay generators</a:t>
            </a:r>
            <a:br>
              <a:rPr lang="en-US" altLang="de-DE" sz="2000" dirty="0" smtClean="0"/>
            </a:br>
            <a:r>
              <a:rPr lang="en-US" altLang="de-DE" sz="2000" dirty="0"/>
              <a:t>(https://www.thinksrs.com/products/DG535.htm)</a:t>
            </a:r>
            <a:endParaRPr lang="en-US" altLang="de-DE" sz="2000" dirty="0" smtClean="0"/>
          </a:p>
          <a:p>
            <a:pPr eaLnBrk="1" hangingPunct="1">
              <a:lnSpc>
                <a:spcPct val="90000"/>
              </a:lnSpc>
            </a:pPr>
            <a:endParaRPr lang="en-US" altLang="de-DE" sz="2000" dirty="0" smtClean="0"/>
          </a:p>
          <a:p>
            <a:pPr eaLnBrk="1" hangingPunct="1">
              <a:lnSpc>
                <a:spcPct val="90000"/>
              </a:lnSpc>
            </a:pPr>
            <a:r>
              <a:rPr lang="en-US" altLang="de-DE" sz="2000" dirty="0" smtClean="0"/>
              <a:t>(Master oscillator +) event generators/receiver</a:t>
            </a:r>
            <a:br>
              <a:rPr lang="en-US" altLang="de-DE" sz="2000" dirty="0" smtClean="0"/>
            </a:br>
            <a:r>
              <a:rPr lang="en-US" altLang="de-DE" sz="2000" dirty="0" smtClean="0"/>
              <a:t>cards in computers (PC </a:t>
            </a:r>
            <a:r>
              <a:rPr lang="en-US" altLang="de-DE" sz="2000" dirty="0"/>
              <a:t>,</a:t>
            </a:r>
            <a:r>
              <a:rPr lang="en-US" altLang="de-DE" sz="2000" dirty="0" smtClean="0"/>
              <a:t> VME, </a:t>
            </a:r>
            <a:r>
              <a:rPr lang="en-US" altLang="de-DE" sz="2000" dirty="0"/>
              <a:t>µ</a:t>
            </a:r>
            <a:r>
              <a:rPr lang="en-US" altLang="de-DE" sz="2000" dirty="0" smtClean="0"/>
              <a:t>TCA)</a:t>
            </a:r>
            <a:br>
              <a:rPr lang="en-US" altLang="de-DE" sz="2000" dirty="0" smtClean="0"/>
            </a:br>
            <a:r>
              <a:rPr lang="en-US" altLang="de-DE" sz="2000" dirty="0" smtClean="0"/>
              <a:t>(http://www.mrf.fi/)</a:t>
            </a:r>
          </a:p>
          <a:p>
            <a:pPr eaLnBrk="1" hangingPunct="1">
              <a:lnSpc>
                <a:spcPct val="90000"/>
              </a:lnSpc>
            </a:pPr>
            <a:endParaRPr lang="en-US" altLang="de-DE" sz="2000" dirty="0" smtClean="0"/>
          </a:p>
          <a:p>
            <a:pPr eaLnBrk="1" hangingPunct="1">
              <a:lnSpc>
                <a:spcPct val="90000"/>
              </a:lnSpc>
            </a:pPr>
            <a:r>
              <a:rPr lang="en-US" altLang="de-DE" sz="2000" dirty="0" smtClean="0"/>
              <a:t>Timing and synchronization is needed to run an accelerator</a:t>
            </a:r>
          </a:p>
          <a:p>
            <a:pPr eaLnBrk="1" hangingPunct="1">
              <a:lnSpc>
                <a:spcPct val="90000"/>
              </a:lnSpc>
            </a:pPr>
            <a:r>
              <a:rPr lang="en-US" altLang="de-DE" sz="2000" dirty="0" smtClean="0"/>
              <a:t>Various solutions available and used</a:t>
            </a:r>
          </a:p>
        </p:txBody>
      </p:sp>
      <p:pic>
        <p:nvPicPr>
          <p:cNvPr id="46084" name="Picture 4" descr="StanfordDelayGeneratorDG535main"/>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877050" y="1844675"/>
            <a:ext cx="1758950" cy="1063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5" name="Picture 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7451725" y="3068638"/>
            <a:ext cx="1319213" cy="103187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46086" name="Picture 6" descr="cable"/>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516688" y="836613"/>
            <a:ext cx="1104900" cy="962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087" name="Picture 7" descr="fiberCabl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7596188" y="765175"/>
            <a:ext cx="11049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6088" name="Text Box 8"/>
          <p:cNvSpPr txBox="1">
            <a:spLocks noChangeArrowheads="1"/>
          </p:cNvSpPr>
          <p:nvPr/>
        </p:nvSpPr>
        <p:spPr bwMode="auto">
          <a:xfrm>
            <a:off x="994667" y="4725144"/>
            <a:ext cx="7897813" cy="1366837"/>
          </a:xfrm>
          <a:prstGeom prst="rect">
            <a:avLst/>
          </a:prstGeom>
          <a:solidFill>
            <a:srgbClr val="FFF5D6"/>
          </a:solidFill>
          <a:ln w="38100" algn="ctr">
            <a:solidFill>
              <a:schemeClr val="accent2"/>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Timing and synchronization can be part of the Control System.</a:t>
            </a:r>
          </a:p>
          <a:p>
            <a:r>
              <a:rPr lang="en-US" altLang="de-DE">
                <a:latin typeface="+mn-lt"/>
              </a:rPr>
              <a:t>Clarify who is responsible for timing and synchronization to avoid problems!</a:t>
            </a:r>
          </a:p>
        </p:txBody>
      </p:sp>
    </p:spTree>
    <p:extLst>
      <p:ext uri="{BB962C8B-B14F-4D97-AF65-F5344CB8AC3E}">
        <p14:creationId xmlns:p14="http://schemas.microsoft.com/office/powerpoint/2010/main" val="30143728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4608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6087"/>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nodeType="clickEffect">
                                  <p:stCondLst>
                                    <p:cond delay="0"/>
                                  </p:stCondLst>
                                  <p:childTnLst>
                                    <p:set>
                                      <p:cBhvr>
                                        <p:cTn id="12" dur="1" fill="hold">
                                          <p:stCondLst>
                                            <p:cond delay="0"/>
                                          </p:stCondLst>
                                        </p:cTn>
                                        <p:tgtEl>
                                          <p:spTgt spid="46084"/>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nodeType="clickEffect">
                                  <p:stCondLst>
                                    <p:cond delay="0"/>
                                  </p:stCondLst>
                                  <p:childTnLst>
                                    <p:set>
                                      <p:cBhvr>
                                        <p:cTn id="16" dur="1" fill="hold">
                                          <p:stCondLst>
                                            <p:cond delay="0"/>
                                          </p:stCondLst>
                                        </p:cTn>
                                        <p:tgtEl>
                                          <p:spTgt spid="46085"/>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nodeType="clickEffect">
                                  <p:stCondLst>
                                    <p:cond delay="0"/>
                                  </p:stCondLst>
                                  <p:childTnLst>
                                    <p:set>
                                      <p:cBhvr>
                                        <p:cTn id="20" dur="1" fill="hold">
                                          <p:stCondLst>
                                            <p:cond delay="0"/>
                                          </p:stCondLst>
                                        </p:cTn>
                                        <p:tgtEl>
                                          <p:spTgt spid="46083">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6083">
                                            <p:txEl>
                                              <p:pRg st="7" end="7"/>
                                            </p:txEl>
                                          </p:spTgt>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608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088" grpId="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Title 1"/>
          <p:cNvSpPr>
            <a:spLocks noGrp="1"/>
          </p:cNvSpPr>
          <p:nvPr>
            <p:ph type="title"/>
          </p:nvPr>
        </p:nvSpPr>
        <p:spPr/>
        <p:txBody>
          <a:bodyPr/>
          <a:lstStyle/>
          <a:p>
            <a:r>
              <a:rPr lang="en-US" altLang="de-DE" smtClean="0"/>
              <a:t>Borderlands of Control Systems</a:t>
            </a:r>
            <a:endParaRPr lang="de-CH" altLang="de-DE" smtClean="0"/>
          </a:p>
        </p:txBody>
      </p:sp>
      <p:sp>
        <p:nvSpPr>
          <p:cNvPr id="55299" name="Content Placeholder 2"/>
          <p:cNvSpPr>
            <a:spLocks noGrp="1"/>
          </p:cNvSpPr>
          <p:nvPr>
            <p:ph idx="1"/>
          </p:nvPr>
        </p:nvSpPr>
        <p:spPr>
          <a:xfrm>
            <a:off x="989073" y="1260474"/>
            <a:ext cx="7742237" cy="4679951"/>
          </a:xfrm>
        </p:spPr>
        <p:txBody>
          <a:bodyPr/>
          <a:lstStyle/>
          <a:p>
            <a:pPr marL="0" indent="0">
              <a:buFontTx/>
              <a:buNone/>
            </a:pPr>
            <a:r>
              <a:rPr lang="de-CH" altLang="de-DE" sz="2400" dirty="0" err="1" smtClean="0"/>
              <a:t>For</a:t>
            </a:r>
            <a:r>
              <a:rPr lang="de-CH" altLang="de-DE" sz="2400" dirty="0" smtClean="0"/>
              <a:t> </a:t>
            </a:r>
            <a:r>
              <a:rPr lang="de-CH" altLang="de-DE" sz="2400" dirty="0" err="1" smtClean="0"/>
              <a:t>example</a:t>
            </a:r>
            <a:endParaRPr lang="de-CH" altLang="de-DE" sz="2400" dirty="0" smtClean="0"/>
          </a:p>
          <a:p>
            <a:pPr marL="0" indent="0">
              <a:buFontTx/>
              <a:buNone/>
            </a:pPr>
            <a:endParaRPr lang="de-CH" altLang="de-DE" dirty="0" smtClean="0"/>
          </a:p>
          <a:p>
            <a:pPr marL="0" indent="0">
              <a:buFontTx/>
              <a:buNone/>
            </a:pPr>
            <a:r>
              <a:rPr lang="de-CH" altLang="de-DE" dirty="0" smtClean="0"/>
              <a:t>      </a:t>
            </a:r>
            <a:r>
              <a:rPr lang="de-CH" altLang="de-DE" sz="4000" b="1" dirty="0" smtClean="0"/>
              <a:t>2. </a:t>
            </a:r>
            <a:r>
              <a:rPr lang="en-US" altLang="de-DE" sz="4000" b="1" dirty="0" smtClean="0"/>
              <a:t>Feedback Systems</a:t>
            </a:r>
          </a:p>
          <a:p>
            <a:pPr marL="0" indent="0">
              <a:buFontTx/>
              <a:buNone/>
            </a:pPr>
            <a:endParaRPr lang="en-US" altLang="de-DE" sz="4000" b="1" dirty="0" smtClean="0"/>
          </a:p>
          <a:p>
            <a:pPr marL="0" indent="0">
              <a:buFontTx/>
              <a:buNone/>
            </a:pPr>
            <a:endParaRPr lang="de-CH" altLang="de-DE" sz="4000" b="1" dirty="0" smtClean="0"/>
          </a:p>
        </p:txBody>
      </p:sp>
      <p:grpSp>
        <p:nvGrpSpPr>
          <p:cNvPr id="55300" name="Group 3"/>
          <p:cNvGrpSpPr>
            <a:grpSpLocks/>
          </p:cNvGrpSpPr>
          <p:nvPr/>
        </p:nvGrpSpPr>
        <p:grpSpPr bwMode="auto">
          <a:xfrm>
            <a:off x="2879725" y="3600450"/>
            <a:ext cx="3060700" cy="358775"/>
            <a:chOff x="2160000" y="3600000"/>
            <a:chExt cx="3060040" cy="360000"/>
          </a:xfrm>
        </p:grpSpPr>
        <p:sp>
          <p:nvSpPr>
            <p:cNvPr id="55301" name="Oval 4"/>
            <p:cNvSpPr>
              <a:spLocks noChangeArrowheads="1"/>
            </p:cNvSpPr>
            <p:nvPr/>
          </p:nvSpPr>
          <p:spPr bwMode="auto">
            <a:xfrm>
              <a:off x="21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5302" name="Oval 5"/>
            <p:cNvSpPr>
              <a:spLocks noChangeArrowheads="1"/>
            </p:cNvSpPr>
            <p:nvPr/>
          </p:nvSpPr>
          <p:spPr bwMode="auto">
            <a:xfrm>
              <a:off x="270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5303" name="Oval 6"/>
            <p:cNvSpPr>
              <a:spLocks noChangeArrowheads="1"/>
            </p:cNvSpPr>
            <p:nvPr/>
          </p:nvSpPr>
          <p:spPr bwMode="auto">
            <a:xfrm>
              <a:off x="324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5304" name="Oval 7"/>
            <p:cNvSpPr>
              <a:spLocks noChangeArrowheads="1"/>
            </p:cNvSpPr>
            <p:nvPr/>
          </p:nvSpPr>
          <p:spPr bwMode="auto">
            <a:xfrm>
              <a:off x="378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5305" name="Oval 8"/>
            <p:cNvSpPr>
              <a:spLocks noChangeArrowheads="1"/>
            </p:cNvSpPr>
            <p:nvPr/>
          </p:nvSpPr>
          <p:spPr bwMode="auto">
            <a:xfrm>
              <a:off x="432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5306" name="Oval 9"/>
            <p:cNvSpPr>
              <a:spLocks noChangeArrowheads="1"/>
            </p:cNvSpPr>
            <p:nvPr/>
          </p:nvSpPr>
          <p:spPr bwMode="auto">
            <a:xfrm>
              <a:off x="48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966110344"/>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322" name="Picture 4"/>
          <p:cNvPicPr>
            <a:picLocks noChangeAspect="1"/>
          </p:cNvPicPr>
          <p:nvPr/>
        </p:nvPicPr>
        <p:blipFill>
          <a:blip r:embed="rId3">
            <a:extLst>
              <a:ext uri="{28A0092B-C50C-407E-A947-70E740481C1C}">
                <a14:useLocalDpi xmlns:a14="http://schemas.microsoft.com/office/drawing/2010/main"/>
              </a:ext>
            </a:extLst>
          </a:blip>
          <a:srcRect/>
          <a:stretch>
            <a:fillRect/>
          </a:stretch>
        </p:blipFill>
        <p:spPr bwMode="auto">
          <a:xfrm>
            <a:off x="1960563" y="4076700"/>
            <a:ext cx="4968875" cy="2447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6323" name="Title 1"/>
          <p:cNvSpPr>
            <a:spLocks noGrp="1"/>
          </p:cNvSpPr>
          <p:nvPr>
            <p:ph type="title"/>
          </p:nvPr>
        </p:nvSpPr>
        <p:spPr/>
        <p:txBody>
          <a:bodyPr/>
          <a:lstStyle/>
          <a:p>
            <a:r>
              <a:rPr lang="de-CH" altLang="de-DE" smtClean="0"/>
              <a:t>Feedback Systems</a:t>
            </a:r>
          </a:p>
        </p:txBody>
      </p:sp>
      <p:sp>
        <p:nvSpPr>
          <p:cNvPr id="56324" name="Content Placeholder 2"/>
          <p:cNvSpPr>
            <a:spLocks noGrp="1"/>
          </p:cNvSpPr>
          <p:nvPr>
            <p:ph idx="1"/>
          </p:nvPr>
        </p:nvSpPr>
        <p:spPr>
          <a:xfrm>
            <a:off x="971600" y="1124744"/>
            <a:ext cx="7333828" cy="3527425"/>
          </a:xfrm>
        </p:spPr>
        <p:txBody>
          <a:bodyPr/>
          <a:lstStyle/>
          <a:p>
            <a:pPr marL="0" indent="0">
              <a:buFontTx/>
              <a:buNone/>
            </a:pPr>
            <a:r>
              <a:rPr lang="de-CH" altLang="de-DE" sz="2400" dirty="0" err="1" smtClean="0"/>
              <a:t>For</a:t>
            </a:r>
            <a:r>
              <a:rPr lang="de-CH" altLang="de-DE" sz="2400" dirty="0" smtClean="0"/>
              <a:t> </a:t>
            </a:r>
            <a:r>
              <a:rPr lang="de-CH" altLang="de-DE" sz="2400" dirty="0" err="1" smtClean="0"/>
              <a:t>example</a:t>
            </a:r>
            <a:r>
              <a:rPr lang="de-CH" altLang="de-DE" sz="2400" dirty="0" smtClean="0"/>
              <a:t>:</a:t>
            </a:r>
          </a:p>
          <a:p>
            <a:pPr marL="0" indent="0"/>
            <a:r>
              <a:rPr lang="de-CH" altLang="de-DE" sz="2400" dirty="0" smtClean="0"/>
              <a:t>Orbit Feedback (Position)</a:t>
            </a:r>
          </a:p>
          <a:p>
            <a:pPr marL="0" indent="0"/>
            <a:r>
              <a:rPr lang="de-CH" altLang="de-DE" sz="2400" dirty="0" err="1" smtClean="0"/>
              <a:t>Energy</a:t>
            </a:r>
            <a:r>
              <a:rPr lang="de-CH" altLang="de-DE" sz="2400" dirty="0" smtClean="0"/>
              <a:t> Feedback</a:t>
            </a:r>
          </a:p>
          <a:p>
            <a:pPr marL="0" indent="0"/>
            <a:r>
              <a:rPr lang="de-CH" altLang="de-DE" sz="2400" dirty="0" err="1" smtClean="0"/>
              <a:t>Filling</a:t>
            </a:r>
            <a:r>
              <a:rPr lang="de-CH" altLang="de-DE" sz="2400" dirty="0" smtClean="0"/>
              <a:t> </a:t>
            </a:r>
            <a:r>
              <a:rPr lang="de-CH" altLang="de-DE" sz="2400" dirty="0" err="1" smtClean="0"/>
              <a:t>pattern</a:t>
            </a:r>
            <a:r>
              <a:rPr lang="de-CH" altLang="de-DE" sz="2400" dirty="0" smtClean="0"/>
              <a:t> Feedback</a:t>
            </a:r>
          </a:p>
          <a:p>
            <a:pPr marL="0" indent="0">
              <a:buFontTx/>
              <a:buNone/>
            </a:pPr>
            <a:endParaRPr lang="de-CH" altLang="de-DE" sz="2400" dirty="0" smtClean="0"/>
          </a:p>
          <a:p>
            <a:pPr marL="0" indent="0">
              <a:buFontTx/>
              <a:buNone/>
            </a:pPr>
            <a:r>
              <a:rPr lang="de-CH" altLang="de-DE" sz="2400" dirty="0" err="1" smtClean="0"/>
              <a:t>If</a:t>
            </a:r>
            <a:r>
              <a:rPr lang="de-CH" altLang="de-DE" sz="2400" dirty="0" smtClean="0"/>
              <a:t> </a:t>
            </a:r>
            <a:r>
              <a:rPr lang="de-CH" altLang="de-DE" sz="2400" dirty="0" err="1" smtClean="0"/>
              <a:t>it</a:t>
            </a:r>
            <a:r>
              <a:rPr lang="de-CH" altLang="de-DE" sz="2400" dirty="0" smtClean="0"/>
              <a:t> </a:t>
            </a:r>
            <a:r>
              <a:rPr lang="de-CH" altLang="de-DE" sz="2400" dirty="0" err="1" smtClean="0"/>
              <a:t>needs</a:t>
            </a:r>
            <a:r>
              <a:rPr lang="de-CH" altLang="de-DE" sz="2400" dirty="0" smtClean="0"/>
              <a:t> </a:t>
            </a:r>
            <a:r>
              <a:rPr lang="de-CH" altLang="de-DE" sz="2400" dirty="0" err="1" smtClean="0"/>
              <a:t>to</a:t>
            </a:r>
            <a:r>
              <a:rPr lang="de-CH" altLang="de-DE" sz="2400" dirty="0" smtClean="0"/>
              <a:t> </a:t>
            </a:r>
            <a:r>
              <a:rPr lang="de-CH" altLang="de-DE" sz="2400" dirty="0" err="1" smtClean="0"/>
              <a:t>be</a:t>
            </a:r>
            <a:r>
              <a:rPr lang="de-CH" altLang="de-DE" sz="2400" dirty="0" smtClean="0"/>
              <a:t> fast, </a:t>
            </a:r>
            <a:r>
              <a:rPr lang="de-CH" altLang="de-DE" sz="2400" dirty="0" err="1" smtClean="0"/>
              <a:t>it</a:t>
            </a:r>
            <a:r>
              <a:rPr lang="de-CH" altLang="de-DE" sz="2400" dirty="0" smtClean="0"/>
              <a:t> </a:t>
            </a:r>
            <a:r>
              <a:rPr lang="de-CH" altLang="de-DE" sz="2400" dirty="0" err="1" smtClean="0"/>
              <a:t>needs</a:t>
            </a:r>
            <a:r>
              <a:rPr lang="de-CH" altLang="de-DE" sz="2400" dirty="0" smtClean="0"/>
              <a:t> separate </a:t>
            </a:r>
            <a:r>
              <a:rPr lang="de-CH" altLang="de-DE" sz="2400" dirty="0" err="1" smtClean="0"/>
              <a:t>cables</a:t>
            </a:r>
            <a:r>
              <a:rPr lang="de-CH" altLang="de-DE" sz="2400" dirty="0" smtClean="0"/>
              <a:t>!</a:t>
            </a:r>
          </a:p>
          <a:p>
            <a:pPr marL="0" indent="0">
              <a:buFontTx/>
              <a:buNone/>
            </a:pPr>
            <a:r>
              <a:rPr lang="de-CH" altLang="de-DE" sz="2400" dirty="0" smtClean="0"/>
              <a:t>Slow </a:t>
            </a:r>
            <a:r>
              <a:rPr lang="de-CH" altLang="de-DE" sz="2400" dirty="0" err="1" smtClean="0"/>
              <a:t>feedbacks</a:t>
            </a:r>
            <a:r>
              <a:rPr lang="de-CH" altLang="de-DE" sz="2400" dirty="0" smtClean="0"/>
              <a:t> </a:t>
            </a:r>
            <a:r>
              <a:rPr lang="de-CH" altLang="de-DE" sz="2400" dirty="0" err="1" smtClean="0"/>
              <a:t>can</a:t>
            </a:r>
            <a:r>
              <a:rPr lang="de-CH" altLang="de-DE" sz="2400" dirty="0" smtClean="0"/>
              <a:t> </a:t>
            </a:r>
            <a:r>
              <a:rPr lang="de-CH" altLang="de-DE" sz="2400" dirty="0" err="1" smtClean="0"/>
              <a:t>be</a:t>
            </a:r>
            <a:r>
              <a:rPr lang="de-CH" altLang="de-DE" sz="2400" dirty="0" smtClean="0"/>
              <a:t> </a:t>
            </a:r>
            <a:r>
              <a:rPr lang="de-CH" altLang="de-DE" sz="2400" dirty="0" err="1" smtClean="0"/>
              <a:t>realised</a:t>
            </a:r>
            <a:r>
              <a:rPr lang="de-CH" altLang="de-DE" sz="2400" dirty="0" smtClean="0"/>
              <a:t> </a:t>
            </a:r>
            <a:r>
              <a:rPr lang="de-CH" altLang="de-DE" sz="2400" dirty="0" err="1" smtClean="0"/>
              <a:t>with</a:t>
            </a:r>
            <a:r>
              <a:rPr lang="de-CH" altLang="de-DE" sz="2400" dirty="0" smtClean="0"/>
              <a:t> </a:t>
            </a:r>
            <a:r>
              <a:rPr lang="de-CH" altLang="de-DE" sz="2400" dirty="0" err="1" smtClean="0"/>
              <a:t>standard</a:t>
            </a:r>
            <a:r>
              <a:rPr lang="de-CH" altLang="de-DE" sz="2400" dirty="0" smtClean="0"/>
              <a:t> </a:t>
            </a:r>
            <a:r>
              <a:rPr lang="de-CH" altLang="de-DE" sz="2400" dirty="0" err="1" smtClean="0"/>
              <a:t>control</a:t>
            </a:r>
            <a:r>
              <a:rPr lang="de-CH" altLang="de-DE" sz="2400" dirty="0" smtClean="0"/>
              <a:t> </a:t>
            </a:r>
            <a:r>
              <a:rPr lang="de-CH" altLang="de-DE" sz="2400" dirty="0" err="1" smtClean="0"/>
              <a:t>system</a:t>
            </a:r>
            <a:r>
              <a:rPr lang="de-CH" altLang="de-DE" sz="2400" dirty="0" smtClean="0"/>
              <a:t> </a:t>
            </a:r>
            <a:r>
              <a:rPr lang="de-CH" altLang="de-DE" sz="2400" dirty="0" err="1" smtClean="0"/>
              <a:t>tools</a:t>
            </a:r>
            <a:r>
              <a:rPr lang="de-CH" altLang="de-DE" sz="2400" dirty="0" smtClean="0"/>
              <a:t>.</a:t>
            </a:r>
          </a:p>
        </p:txBody>
      </p:sp>
      <p:pic>
        <p:nvPicPr>
          <p:cNvPr id="56325" name="Picture 5"/>
          <p:cNvPicPr>
            <a:picLocks noChangeAspect="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580063" y="836613"/>
            <a:ext cx="3292475" cy="18970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58636132"/>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Title 1"/>
          <p:cNvSpPr>
            <a:spLocks noGrp="1"/>
          </p:cNvSpPr>
          <p:nvPr>
            <p:ph type="title"/>
          </p:nvPr>
        </p:nvSpPr>
        <p:spPr/>
        <p:txBody>
          <a:bodyPr/>
          <a:lstStyle/>
          <a:p>
            <a:r>
              <a:rPr lang="de-CH" altLang="de-DE" smtClean="0"/>
              <a:t>Example: Orbit Feedback</a:t>
            </a:r>
          </a:p>
        </p:txBody>
      </p:sp>
      <p:sp>
        <p:nvSpPr>
          <p:cNvPr id="57347" name="Content Placeholder 2"/>
          <p:cNvSpPr>
            <a:spLocks noGrp="1"/>
          </p:cNvSpPr>
          <p:nvPr>
            <p:ph idx="1"/>
          </p:nvPr>
        </p:nvSpPr>
        <p:spPr>
          <a:xfrm>
            <a:off x="972318" y="1053207"/>
            <a:ext cx="7704138" cy="5184105"/>
          </a:xfrm>
        </p:spPr>
        <p:txBody>
          <a:bodyPr/>
          <a:lstStyle/>
          <a:p>
            <a:pPr marL="0" indent="0">
              <a:buFontTx/>
              <a:buNone/>
            </a:pPr>
            <a:r>
              <a:rPr lang="en-US" altLang="de-DE" sz="2400" dirty="0" smtClean="0"/>
              <a:t>Needed for beam position stability.</a:t>
            </a:r>
          </a:p>
          <a:p>
            <a:pPr marL="0" indent="0">
              <a:buFontTx/>
              <a:buNone/>
            </a:pPr>
            <a:endParaRPr lang="en-US" altLang="de-DE" sz="2400" dirty="0" smtClean="0"/>
          </a:p>
          <a:p>
            <a:pPr marL="0" indent="0">
              <a:buFontTx/>
              <a:buNone/>
            </a:pPr>
            <a:r>
              <a:rPr lang="en-US" altLang="de-DE" sz="2400" dirty="0" smtClean="0"/>
              <a:t>Measurement (once in a time):</a:t>
            </a:r>
          </a:p>
          <a:p>
            <a:pPr marL="269875" indent="-179388"/>
            <a:r>
              <a:rPr lang="en-US" altLang="de-DE" sz="2400" dirty="0" smtClean="0"/>
              <a:t>Measure beam response matrix</a:t>
            </a:r>
            <a:br>
              <a:rPr lang="en-US" altLang="de-DE" sz="2400" dirty="0" smtClean="0"/>
            </a:br>
            <a:r>
              <a:rPr lang="en-US" altLang="de-DE" sz="2400" dirty="0" smtClean="0"/>
              <a:t>(complete orbit for different corrector</a:t>
            </a:r>
            <a:br>
              <a:rPr lang="en-US" altLang="de-DE" sz="2400" dirty="0" smtClean="0"/>
            </a:br>
            <a:r>
              <a:rPr lang="en-US" altLang="de-DE" sz="2400" dirty="0" smtClean="0"/>
              <a:t>magnet settings)</a:t>
            </a:r>
          </a:p>
          <a:p>
            <a:pPr marL="269875" indent="-179388"/>
            <a:r>
              <a:rPr lang="en-US" altLang="de-DE" sz="2400" dirty="0" smtClean="0"/>
              <a:t>Invert the matrix </a:t>
            </a:r>
            <a:br>
              <a:rPr lang="en-US" altLang="de-DE" sz="2400" dirty="0" smtClean="0"/>
            </a:br>
            <a:r>
              <a:rPr lang="en-US" altLang="de-DE" sz="2400" dirty="0" smtClean="0"/>
              <a:t>(normally not possible analytical, use numerical methods)</a:t>
            </a:r>
            <a:br>
              <a:rPr lang="en-US" altLang="de-DE" sz="2400" dirty="0" smtClean="0"/>
            </a:br>
            <a:r>
              <a:rPr lang="en-US" altLang="de-DE" sz="2400" dirty="0" smtClean="0"/>
              <a:t>a stable method is singular value decomposition (SVD)</a:t>
            </a:r>
          </a:p>
          <a:p>
            <a:pPr marL="0" indent="0">
              <a:buFontTx/>
              <a:buNone/>
            </a:pPr>
            <a:endParaRPr lang="en-US" altLang="de-DE" sz="2400" dirty="0" smtClean="0"/>
          </a:p>
          <a:p>
            <a:pPr marL="0" indent="0">
              <a:buFontTx/>
              <a:buNone/>
            </a:pPr>
            <a:r>
              <a:rPr lang="en-US" altLang="de-DE" sz="2400" dirty="0" smtClean="0"/>
              <a:t>Feedback during runs:</a:t>
            </a:r>
          </a:p>
          <a:p>
            <a:pPr marL="269875" indent="-179388"/>
            <a:r>
              <a:rPr lang="en-US" altLang="de-DE" sz="2400" dirty="0" smtClean="0"/>
              <a:t>Measure the beam position and correct it with the appropriate set of correctors</a:t>
            </a:r>
          </a:p>
        </p:txBody>
      </p:sp>
      <p:pic>
        <p:nvPicPr>
          <p:cNvPr id="57348" name="Picture 3"/>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12160" y="908720"/>
            <a:ext cx="2752306" cy="18002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8022569"/>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US" altLang="de-DE" smtClean="0"/>
              <a:t>Borderlands of Control Systems</a:t>
            </a:r>
            <a:endParaRPr lang="de-CH" altLang="de-DE" smtClean="0"/>
          </a:p>
        </p:txBody>
      </p:sp>
      <p:sp>
        <p:nvSpPr>
          <p:cNvPr id="3" name="Content Placeholder 2"/>
          <p:cNvSpPr>
            <a:spLocks noGrp="1"/>
          </p:cNvSpPr>
          <p:nvPr>
            <p:ph idx="1"/>
          </p:nvPr>
        </p:nvSpPr>
        <p:spPr>
          <a:xfrm>
            <a:off x="989073" y="1260474"/>
            <a:ext cx="7742237" cy="4679951"/>
          </a:xfrm>
        </p:spPr>
        <p:txBody>
          <a:bodyPr/>
          <a:lstStyle/>
          <a:p>
            <a:pPr marL="0" indent="0">
              <a:buFontTx/>
              <a:buNone/>
              <a:defRPr/>
            </a:pPr>
            <a:r>
              <a:rPr lang="de-CH" sz="2400" dirty="0" err="1" smtClean="0"/>
              <a:t>For</a:t>
            </a:r>
            <a:r>
              <a:rPr lang="de-CH" sz="2400" dirty="0" smtClean="0"/>
              <a:t> </a:t>
            </a:r>
            <a:r>
              <a:rPr lang="de-CH" sz="2400" dirty="0" err="1" smtClean="0"/>
              <a:t>example</a:t>
            </a:r>
            <a:endParaRPr lang="de-CH" sz="2400" dirty="0" smtClean="0"/>
          </a:p>
          <a:p>
            <a:pPr marL="0" indent="0">
              <a:buFontTx/>
              <a:buNone/>
              <a:defRPr/>
            </a:pPr>
            <a:endParaRPr lang="de-CH" dirty="0"/>
          </a:p>
          <a:p>
            <a:pPr marL="1077913" indent="-1077913">
              <a:buFontTx/>
              <a:buNone/>
              <a:defRPr/>
            </a:pPr>
            <a:r>
              <a:rPr lang="de-CH" dirty="0"/>
              <a:t> </a:t>
            </a:r>
            <a:r>
              <a:rPr lang="de-CH" dirty="0" smtClean="0"/>
              <a:t>     </a:t>
            </a:r>
            <a:r>
              <a:rPr lang="de-CH" sz="4000" b="1" dirty="0" smtClean="0"/>
              <a:t>3. </a:t>
            </a:r>
            <a:r>
              <a:rPr lang="en-US" altLang="de-DE" sz="4000" b="1" dirty="0" smtClean="0"/>
              <a:t>Interlock-, Alarm-, and Machine Protection Systems</a:t>
            </a:r>
          </a:p>
          <a:p>
            <a:pPr marL="0" indent="0">
              <a:buFontTx/>
              <a:buNone/>
              <a:defRPr/>
            </a:pPr>
            <a:endParaRPr lang="en-US" altLang="de-DE" sz="4000" b="1" dirty="0" smtClean="0"/>
          </a:p>
          <a:p>
            <a:pPr marL="0" indent="0">
              <a:buFontTx/>
              <a:buNone/>
              <a:defRPr/>
            </a:pPr>
            <a:endParaRPr lang="de-CH" sz="4000" b="1" dirty="0"/>
          </a:p>
        </p:txBody>
      </p:sp>
      <p:grpSp>
        <p:nvGrpSpPr>
          <p:cNvPr id="58372" name="Group 3"/>
          <p:cNvGrpSpPr>
            <a:grpSpLocks/>
          </p:cNvGrpSpPr>
          <p:nvPr/>
        </p:nvGrpSpPr>
        <p:grpSpPr bwMode="auto">
          <a:xfrm>
            <a:off x="2879725" y="3600450"/>
            <a:ext cx="3060700" cy="358775"/>
            <a:chOff x="2160000" y="3600000"/>
            <a:chExt cx="3060040" cy="360000"/>
          </a:xfrm>
        </p:grpSpPr>
        <p:sp>
          <p:nvSpPr>
            <p:cNvPr id="58373" name="Oval 4"/>
            <p:cNvSpPr>
              <a:spLocks noChangeArrowheads="1"/>
            </p:cNvSpPr>
            <p:nvPr/>
          </p:nvSpPr>
          <p:spPr bwMode="auto">
            <a:xfrm>
              <a:off x="21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4" name="Oval 5"/>
            <p:cNvSpPr>
              <a:spLocks noChangeArrowheads="1"/>
            </p:cNvSpPr>
            <p:nvPr/>
          </p:nvSpPr>
          <p:spPr bwMode="auto">
            <a:xfrm>
              <a:off x="270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5" name="Oval 6"/>
            <p:cNvSpPr>
              <a:spLocks noChangeArrowheads="1"/>
            </p:cNvSpPr>
            <p:nvPr/>
          </p:nvSpPr>
          <p:spPr bwMode="auto">
            <a:xfrm>
              <a:off x="324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6" name="Oval 7"/>
            <p:cNvSpPr>
              <a:spLocks noChangeArrowheads="1"/>
            </p:cNvSpPr>
            <p:nvPr/>
          </p:nvSpPr>
          <p:spPr bwMode="auto">
            <a:xfrm>
              <a:off x="378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7" name="Oval 8"/>
            <p:cNvSpPr>
              <a:spLocks noChangeArrowheads="1"/>
            </p:cNvSpPr>
            <p:nvPr/>
          </p:nvSpPr>
          <p:spPr bwMode="auto">
            <a:xfrm>
              <a:off x="432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8" name="Oval 9"/>
            <p:cNvSpPr>
              <a:spLocks noChangeArrowheads="1"/>
            </p:cNvSpPr>
            <p:nvPr/>
          </p:nvSpPr>
          <p:spPr bwMode="auto">
            <a:xfrm>
              <a:off x="48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515228049"/>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2"/>
          <p:cNvSpPr>
            <a:spLocks noGrp="1" noChangeArrowheads="1"/>
          </p:cNvSpPr>
          <p:nvPr>
            <p:ph type="title"/>
          </p:nvPr>
        </p:nvSpPr>
        <p:spPr/>
        <p:txBody>
          <a:bodyPr/>
          <a:lstStyle/>
          <a:p>
            <a:pPr eaLnBrk="1" hangingPunct="1"/>
            <a:r>
              <a:rPr lang="en-US" altLang="de-DE" smtClean="0"/>
              <a:t>What are Interlocks?</a:t>
            </a:r>
          </a:p>
        </p:txBody>
      </p:sp>
      <p:sp>
        <p:nvSpPr>
          <p:cNvPr id="60419" name="Text Box 5"/>
          <p:cNvSpPr txBox="1">
            <a:spLocks noChangeArrowheads="1"/>
          </p:cNvSpPr>
          <p:nvPr/>
        </p:nvSpPr>
        <p:spPr bwMode="auto">
          <a:xfrm>
            <a:off x="899592" y="909216"/>
            <a:ext cx="4537075" cy="587441"/>
          </a:xfrm>
          <a:prstGeom prst="rect">
            <a:avLst/>
          </a:prstGeom>
          <a:noFill/>
          <a:ln w="38100" algn="ctr">
            <a:solidFill>
              <a:srgbClr val="339966"/>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spcBef>
                <a:spcPct val="20000"/>
              </a:spcBef>
            </a:pPr>
            <a:r>
              <a:rPr lang="en-US" altLang="de-DE">
                <a:latin typeface="+mn-lt"/>
              </a:rPr>
              <a:t>Everything is fine (No Alarm)</a:t>
            </a:r>
          </a:p>
        </p:txBody>
      </p:sp>
      <p:sp>
        <p:nvSpPr>
          <p:cNvPr id="60420" name="Text Box 10"/>
          <p:cNvSpPr txBox="1">
            <a:spLocks noChangeArrowheads="1"/>
          </p:cNvSpPr>
          <p:nvPr/>
        </p:nvSpPr>
        <p:spPr bwMode="auto">
          <a:xfrm>
            <a:off x="899591" y="2133178"/>
            <a:ext cx="4537075" cy="587441"/>
          </a:xfrm>
          <a:prstGeom prst="rect">
            <a:avLst/>
          </a:prstGeom>
          <a:noFill/>
          <a:ln w="38100" algn="ctr">
            <a:solidFill>
              <a:srgbClr val="FFCC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spcBef>
                <a:spcPct val="20000"/>
              </a:spcBef>
            </a:pPr>
            <a:r>
              <a:rPr lang="en-US" altLang="de-DE">
                <a:latin typeface="+mn-lt"/>
              </a:rPr>
              <a:t>Something is strange (Warning)</a:t>
            </a:r>
          </a:p>
        </p:txBody>
      </p:sp>
      <p:sp>
        <p:nvSpPr>
          <p:cNvPr id="60421" name="Text Box 12"/>
          <p:cNvSpPr txBox="1">
            <a:spLocks noChangeArrowheads="1"/>
          </p:cNvSpPr>
          <p:nvPr/>
        </p:nvSpPr>
        <p:spPr bwMode="auto">
          <a:xfrm>
            <a:off x="899592" y="3284116"/>
            <a:ext cx="4537075" cy="587441"/>
          </a:xfrm>
          <a:prstGeom prst="rect">
            <a:avLst/>
          </a:prstGeom>
          <a:noFill/>
          <a:ln w="38100" algn="ctr">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spcBef>
                <a:spcPct val="20000"/>
              </a:spcBef>
            </a:pPr>
            <a:r>
              <a:rPr lang="en-US" altLang="de-DE">
                <a:latin typeface="+mn-lt"/>
              </a:rPr>
              <a:t>Something is wrong (Error)</a:t>
            </a:r>
          </a:p>
        </p:txBody>
      </p:sp>
      <p:sp>
        <p:nvSpPr>
          <p:cNvPr id="60422" name="Text Box 13"/>
          <p:cNvSpPr txBox="1">
            <a:spLocks noChangeArrowheads="1"/>
          </p:cNvSpPr>
          <p:nvPr/>
        </p:nvSpPr>
        <p:spPr bwMode="auto">
          <a:xfrm>
            <a:off x="899592" y="4508078"/>
            <a:ext cx="4537075" cy="1057275"/>
          </a:xfrm>
          <a:prstGeom prst="rect">
            <a:avLst/>
          </a:prstGeom>
          <a:noFill/>
          <a:ln w="38100" algn="ctr">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spcBef>
                <a:spcPct val="20000"/>
              </a:spcBef>
            </a:pPr>
            <a:r>
              <a:rPr lang="en-US" altLang="de-DE">
                <a:latin typeface="+mn-lt"/>
              </a:rPr>
              <a:t>Stop it or suffer from severe </a:t>
            </a:r>
          </a:p>
          <a:p>
            <a:pPr eaLnBrk="1" hangingPunct="1">
              <a:lnSpc>
                <a:spcPct val="100000"/>
              </a:lnSpc>
              <a:spcBef>
                <a:spcPct val="20000"/>
              </a:spcBef>
            </a:pPr>
            <a:r>
              <a:rPr lang="en-US" altLang="de-DE">
                <a:latin typeface="+mn-lt"/>
              </a:rPr>
              <a:t>consequences (Interlock)</a:t>
            </a:r>
          </a:p>
        </p:txBody>
      </p:sp>
      <p:sp>
        <p:nvSpPr>
          <p:cNvPr id="48142" name="AutoShape 14"/>
          <p:cNvSpPr>
            <a:spLocks/>
          </p:cNvSpPr>
          <p:nvPr/>
        </p:nvSpPr>
        <p:spPr bwMode="auto">
          <a:xfrm>
            <a:off x="5581129" y="2060153"/>
            <a:ext cx="288925" cy="2305050"/>
          </a:xfrm>
          <a:prstGeom prst="rightBrace">
            <a:avLst>
              <a:gd name="adj1" fmla="val 66484"/>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48143" name="AutoShape 15"/>
          <p:cNvSpPr>
            <a:spLocks/>
          </p:cNvSpPr>
          <p:nvPr/>
        </p:nvSpPr>
        <p:spPr bwMode="auto">
          <a:xfrm>
            <a:off x="5581129" y="836191"/>
            <a:ext cx="288925" cy="1152525"/>
          </a:xfrm>
          <a:prstGeom prst="rightBrace">
            <a:avLst>
              <a:gd name="adj1" fmla="val 33242"/>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48144" name="AutoShape 16"/>
          <p:cNvSpPr>
            <a:spLocks/>
          </p:cNvSpPr>
          <p:nvPr/>
        </p:nvSpPr>
        <p:spPr bwMode="auto">
          <a:xfrm>
            <a:off x="5581129" y="4436641"/>
            <a:ext cx="288925" cy="1944687"/>
          </a:xfrm>
          <a:prstGeom prst="rightBrace">
            <a:avLst>
              <a:gd name="adj1" fmla="val 56090"/>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48145" name="Text Box 17"/>
          <p:cNvSpPr txBox="1">
            <a:spLocks noChangeArrowheads="1"/>
          </p:cNvSpPr>
          <p:nvPr/>
        </p:nvSpPr>
        <p:spPr bwMode="auto">
          <a:xfrm>
            <a:off x="6084367" y="1196553"/>
            <a:ext cx="1819729" cy="4062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Go on working</a:t>
            </a:r>
          </a:p>
        </p:txBody>
      </p:sp>
      <p:sp>
        <p:nvSpPr>
          <p:cNvPr id="48146" name="Text Box 18"/>
          <p:cNvSpPr txBox="1">
            <a:spLocks noChangeArrowheads="1"/>
          </p:cNvSpPr>
          <p:nvPr/>
        </p:nvSpPr>
        <p:spPr bwMode="auto">
          <a:xfrm>
            <a:off x="6155804" y="2707853"/>
            <a:ext cx="2126095" cy="10833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latin typeface="+mn-lt"/>
              </a:rPr>
              <a:t>Alarm states</a:t>
            </a:r>
          </a:p>
          <a:p>
            <a:r>
              <a:rPr lang="en-US" altLang="de-DE" sz="2000">
                <a:latin typeface="+mn-lt"/>
              </a:rPr>
              <a:t>Alert people to take </a:t>
            </a:r>
          </a:p>
          <a:p>
            <a:r>
              <a:rPr lang="en-US" altLang="de-DE" sz="2000">
                <a:latin typeface="+mn-lt"/>
              </a:rPr>
              <a:t>some actions</a:t>
            </a:r>
          </a:p>
        </p:txBody>
      </p:sp>
      <p:sp>
        <p:nvSpPr>
          <p:cNvPr id="48147" name="Text Box 19"/>
          <p:cNvSpPr txBox="1">
            <a:spLocks noChangeArrowheads="1"/>
          </p:cNvSpPr>
          <p:nvPr/>
        </p:nvSpPr>
        <p:spPr bwMode="auto">
          <a:xfrm>
            <a:off x="6155804" y="5012903"/>
            <a:ext cx="2849883" cy="74481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latin typeface="+mn-lt"/>
              </a:rPr>
              <a:t>Interlock</a:t>
            </a:r>
          </a:p>
          <a:p>
            <a:r>
              <a:rPr lang="en-US" altLang="de-DE" sz="2000">
                <a:latin typeface="+mn-lt"/>
              </a:rPr>
              <a:t>Automatic reaction needed</a:t>
            </a:r>
          </a:p>
        </p:txBody>
      </p:sp>
      <p:sp>
        <p:nvSpPr>
          <p:cNvPr id="48148" name="Text Box 20"/>
          <p:cNvSpPr txBox="1">
            <a:spLocks noChangeArrowheads="1"/>
          </p:cNvSpPr>
          <p:nvPr/>
        </p:nvSpPr>
        <p:spPr bwMode="auto">
          <a:xfrm>
            <a:off x="899592" y="1556916"/>
            <a:ext cx="4069960"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Example: Vacuum pressure 1e-10 mbar</a:t>
            </a:r>
          </a:p>
        </p:txBody>
      </p:sp>
      <p:sp>
        <p:nvSpPr>
          <p:cNvPr id="48149" name="Text Box 21"/>
          <p:cNvSpPr txBox="1">
            <a:spLocks noChangeArrowheads="1"/>
          </p:cNvSpPr>
          <p:nvPr/>
        </p:nvSpPr>
        <p:spPr bwMode="auto">
          <a:xfrm>
            <a:off x="899592" y="2780878"/>
            <a:ext cx="3940118"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Example: Vacuum pressure 1e-7 mbar</a:t>
            </a:r>
          </a:p>
        </p:txBody>
      </p:sp>
      <p:sp>
        <p:nvSpPr>
          <p:cNvPr id="48150" name="Text Box 22"/>
          <p:cNvSpPr txBox="1">
            <a:spLocks noChangeArrowheads="1"/>
          </p:cNvSpPr>
          <p:nvPr/>
        </p:nvSpPr>
        <p:spPr bwMode="auto">
          <a:xfrm>
            <a:off x="899592" y="3933403"/>
            <a:ext cx="3940118" cy="33855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Example: Vacuum pressure 1e-6 mbar</a:t>
            </a:r>
          </a:p>
        </p:txBody>
      </p:sp>
      <p:sp>
        <p:nvSpPr>
          <p:cNvPr id="48151" name="Text Box 23"/>
          <p:cNvSpPr txBox="1">
            <a:spLocks noChangeArrowheads="1"/>
          </p:cNvSpPr>
          <p:nvPr/>
        </p:nvSpPr>
        <p:spPr bwMode="auto">
          <a:xfrm>
            <a:off x="899592" y="5589166"/>
            <a:ext cx="4537075" cy="67710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Example: Vacuum pressure 1e-5 mbar</a:t>
            </a:r>
          </a:p>
          <a:p>
            <a:r>
              <a:rPr lang="en-US" altLang="de-DE" sz="2000">
                <a:latin typeface="+mn-lt"/>
              </a:rPr>
              <a:t>Automatic beam dump executed</a:t>
            </a:r>
          </a:p>
        </p:txBody>
      </p:sp>
    </p:spTree>
    <p:extLst>
      <p:ext uri="{BB962C8B-B14F-4D97-AF65-F5344CB8AC3E}">
        <p14:creationId xmlns:p14="http://schemas.microsoft.com/office/powerpoint/2010/main" val="272651896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14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81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8145"/>
                                        </p:tgtEl>
                                        <p:attrNameLst>
                                          <p:attrName>style.visibility</p:attrName>
                                        </p:attrNameLst>
                                      </p:cBhvr>
                                      <p:to>
                                        <p:strVal val="visible"/>
                                      </p:to>
                                    </p:set>
                                  </p:childTnLst>
                                </p:cTn>
                              </p:par>
                            </p:childTnLst>
                          </p:cTn>
                        </p:par>
                      </p:childTnLst>
                    </p:cTn>
                  </p:par>
                  <p:par>
                    <p:cTn id="13" fill="hold" nodeType="clickPar">
                      <p:stCondLst>
                        <p:cond delay="indefinite"/>
                      </p:stCondLst>
                      <p:childTnLst>
                        <p:par>
                          <p:cTn id="14" fill="hold" nodeType="withGroup">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8149"/>
                                        </p:tgtEl>
                                        <p:attrNameLst>
                                          <p:attrName>style.visibility</p:attrName>
                                        </p:attrNameLst>
                                      </p:cBhvr>
                                      <p:to>
                                        <p:strVal val="visible"/>
                                      </p:to>
                                    </p:set>
                                  </p:childTnLst>
                                </p:cTn>
                              </p:par>
                            </p:childTnLst>
                          </p:cTn>
                        </p:par>
                      </p:childTnLst>
                    </p:cTn>
                  </p:par>
                  <p:par>
                    <p:cTn id="17" fill="hold" nodeType="clickPar">
                      <p:stCondLst>
                        <p:cond delay="indefinite"/>
                      </p:stCondLst>
                      <p:childTnLst>
                        <p:par>
                          <p:cTn id="18" fill="hold" nodeType="withGroup">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8150"/>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8142"/>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48146"/>
                                        </p:tgtEl>
                                        <p:attrNameLst>
                                          <p:attrName>style.visibility</p:attrName>
                                        </p:attrNameLst>
                                      </p:cBhvr>
                                      <p:to>
                                        <p:strVal val="visible"/>
                                      </p:to>
                                    </p:set>
                                  </p:childTnLst>
                                </p:cTn>
                              </p:par>
                            </p:childTnLst>
                          </p:cTn>
                        </p:par>
                      </p:childTnLst>
                    </p:cTn>
                  </p:par>
                  <p:par>
                    <p:cTn id="27" fill="hold" nodeType="clickPar">
                      <p:stCondLst>
                        <p:cond delay="indefinite"/>
                      </p:stCondLst>
                      <p:childTnLst>
                        <p:par>
                          <p:cTn id="28" fill="hold" nodeType="withGroup">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8151"/>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8144"/>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81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142" grpId="0" animBg="1"/>
      <p:bldP spid="48143" grpId="0" animBg="1"/>
      <p:bldP spid="48144" grpId="0" animBg="1"/>
      <p:bldP spid="48145" grpId="0"/>
      <p:bldP spid="48146" grpId="0"/>
      <p:bldP spid="48147" grpId="0"/>
      <p:bldP spid="48148" grpId="0"/>
      <p:bldP spid="48149" grpId="0"/>
      <p:bldP spid="48150" grpId="0"/>
      <p:bldP spid="48151"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p:txBody>
          <a:bodyPr/>
          <a:lstStyle/>
          <a:p>
            <a:pPr eaLnBrk="1" hangingPunct="1"/>
            <a:r>
              <a:rPr lang="en-US" altLang="de-DE" smtClean="0"/>
              <a:t>What are Alarms</a:t>
            </a:r>
          </a:p>
        </p:txBody>
      </p:sp>
      <p:sp>
        <p:nvSpPr>
          <p:cNvPr id="59395" name="Rectangle 3"/>
          <p:cNvSpPr>
            <a:spLocks noGrp="1" noChangeArrowheads="1"/>
          </p:cNvSpPr>
          <p:nvPr>
            <p:ph idx="1"/>
          </p:nvPr>
        </p:nvSpPr>
        <p:spPr>
          <a:xfrm>
            <a:off x="943297" y="981075"/>
            <a:ext cx="7877175" cy="5616575"/>
          </a:xfrm>
        </p:spPr>
        <p:txBody>
          <a:bodyPr/>
          <a:lstStyle/>
          <a:p>
            <a:pPr eaLnBrk="1" hangingPunct="1">
              <a:buFontTx/>
              <a:buNone/>
            </a:pPr>
            <a:r>
              <a:rPr lang="en-US" altLang="de-DE" sz="2400" b="1" dirty="0" smtClean="0"/>
              <a:t>Murphy's law</a:t>
            </a:r>
            <a:r>
              <a:rPr lang="en-US" altLang="de-DE" sz="2400" dirty="0" smtClean="0"/>
              <a:t>:</a:t>
            </a:r>
            <a:br>
              <a:rPr lang="en-US" altLang="de-DE" sz="2400" dirty="0" smtClean="0"/>
            </a:br>
            <a:r>
              <a:rPr lang="en-US" altLang="de-DE" sz="2400" dirty="0" smtClean="0"/>
              <a:t>Anything that can go wrong </a:t>
            </a:r>
            <a:br>
              <a:rPr lang="en-US" altLang="de-DE" sz="2400" dirty="0" smtClean="0"/>
            </a:br>
            <a:r>
              <a:rPr lang="en-US" altLang="de-DE" sz="2400" dirty="0" smtClean="0"/>
              <a:t>will go wrong.</a:t>
            </a:r>
          </a:p>
          <a:p>
            <a:pPr eaLnBrk="1" hangingPunct="1"/>
            <a:endParaRPr lang="en-US" altLang="de-DE" sz="2400" dirty="0" smtClean="0"/>
          </a:p>
          <a:p>
            <a:pPr eaLnBrk="1" hangingPunct="1"/>
            <a:r>
              <a:rPr lang="en-US" altLang="de-DE" sz="2400" dirty="0" smtClean="0"/>
              <a:t>Alarms help to avoid Real Problems</a:t>
            </a:r>
          </a:p>
          <a:p>
            <a:pPr eaLnBrk="1" hangingPunct="1"/>
            <a:r>
              <a:rPr lang="en-US" altLang="de-DE" sz="2400" dirty="0" smtClean="0"/>
              <a:t>Alarms help to find problems</a:t>
            </a:r>
          </a:p>
          <a:p>
            <a:pPr eaLnBrk="1" hangingPunct="1"/>
            <a:r>
              <a:rPr lang="en-US" altLang="de-DE" sz="2400" dirty="0" smtClean="0"/>
              <a:t>Example:</a:t>
            </a:r>
          </a:p>
          <a:p>
            <a:pPr lvl="1" eaLnBrk="1" hangingPunct="1"/>
            <a:r>
              <a:rPr lang="en-US" altLang="de-DE" sz="2400" dirty="0" smtClean="0"/>
              <a:t>Beam position more than 1 mm of from reference</a:t>
            </a:r>
          </a:p>
          <a:p>
            <a:pPr lvl="1" eaLnBrk="1" hangingPunct="1"/>
            <a:r>
              <a:rPr lang="en-US" altLang="de-DE" sz="2400" dirty="0" smtClean="0"/>
              <a:t>Vacuum pressure higher than 1e-6 mbar</a:t>
            </a:r>
          </a:p>
          <a:p>
            <a:pPr lvl="1" eaLnBrk="1" hangingPunct="1"/>
            <a:r>
              <a:rPr lang="en-US" altLang="de-DE" sz="2400" dirty="0" smtClean="0"/>
              <a:t>Orbit Feedback Program not running</a:t>
            </a:r>
          </a:p>
          <a:p>
            <a:pPr lvl="1" eaLnBrk="1" hangingPunct="1"/>
            <a:endParaRPr lang="en-US" altLang="de-DE" sz="2400" dirty="0" smtClean="0"/>
          </a:p>
          <a:p>
            <a:pPr eaLnBrk="1" hangingPunct="1"/>
            <a:r>
              <a:rPr lang="en-US" altLang="de-DE" sz="2400" dirty="0" smtClean="0"/>
              <a:t>People should react on alarms</a:t>
            </a:r>
          </a:p>
        </p:txBody>
      </p:sp>
      <p:pic>
        <p:nvPicPr>
          <p:cNvPr id="59396" name="Picture 6" descr="example-alh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867400" y="1196975"/>
            <a:ext cx="3094038" cy="191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9397" name="Picture 4" descr="example-alh1"/>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19700" y="908050"/>
            <a:ext cx="1838325" cy="323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8" name="Text Box 7"/>
          <p:cNvSpPr txBox="1">
            <a:spLocks noChangeArrowheads="1"/>
          </p:cNvSpPr>
          <p:nvPr/>
        </p:nvSpPr>
        <p:spPr bwMode="auto">
          <a:xfrm>
            <a:off x="7308850" y="3141663"/>
            <a:ext cx="1638300" cy="23336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400"/>
              <a:t>EPICS Alarmhandler</a:t>
            </a:r>
          </a:p>
        </p:txBody>
      </p:sp>
    </p:spTree>
    <p:extLst>
      <p:ext uri="{BB962C8B-B14F-4D97-AF65-F5344CB8AC3E}">
        <p14:creationId xmlns:p14="http://schemas.microsoft.com/office/powerpoint/2010/main" val="1807943838"/>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altLang="de-DE" smtClean="0"/>
              <a:t>Interlock Systems</a:t>
            </a:r>
          </a:p>
        </p:txBody>
      </p:sp>
      <p:sp>
        <p:nvSpPr>
          <p:cNvPr id="60419" name="Rectangle 3"/>
          <p:cNvSpPr>
            <a:spLocks noGrp="1" noChangeArrowheads="1"/>
          </p:cNvSpPr>
          <p:nvPr>
            <p:ph idx="1"/>
          </p:nvPr>
        </p:nvSpPr>
        <p:spPr>
          <a:xfrm>
            <a:off x="934467" y="1052736"/>
            <a:ext cx="8174037" cy="4824413"/>
          </a:xfrm>
        </p:spPr>
        <p:txBody>
          <a:bodyPr/>
          <a:lstStyle/>
          <a:p>
            <a:pPr eaLnBrk="1" hangingPunct="1">
              <a:lnSpc>
                <a:spcPct val="90000"/>
              </a:lnSpc>
            </a:pPr>
            <a:r>
              <a:rPr lang="en-US" altLang="de-DE" sz="2400" dirty="0" smtClean="0"/>
              <a:t>Interlock Systems have to be</a:t>
            </a:r>
          </a:p>
          <a:p>
            <a:pPr lvl="1" eaLnBrk="1" hangingPunct="1">
              <a:lnSpc>
                <a:spcPct val="90000"/>
              </a:lnSpc>
            </a:pPr>
            <a:r>
              <a:rPr lang="en-US" altLang="de-DE" sz="2400" dirty="0" smtClean="0"/>
              <a:t>taking automatic actions (no people involved) - fast</a:t>
            </a:r>
          </a:p>
          <a:p>
            <a:pPr lvl="1" eaLnBrk="1" hangingPunct="1">
              <a:lnSpc>
                <a:spcPct val="90000"/>
              </a:lnSpc>
            </a:pPr>
            <a:r>
              <a:rPr lang="en-US" altLang="de-DE" sz="2400" dirty="0" smtClean="0"/>
              <a:t>Reliable (99% might not be enough)</a:t>
            </a:r>
          </a:p>
          <a:p>
            <a:pPr lvl="1" eaLnBrk="1" hangingPunct="1">
              <a:lnSpc>
                <a:spcPct val="90000"/>
              </a:lnSpc>
            </a:pPr>
            <a:r>
              <a:rPr lang="en-US" altLang="de-DE" sz="2400" dirty="0" smtClean="0"/>
              <a:t>as simple as possible (see Murphy’s law)</a:t>
            </a:r>
          </a:p>
          <a:p>
            <a:pPr eaLnBrk="1" hangingPunct="1">
              <a:lnSpc>
                <a:spcPct val="90000"/>
              </a:lnSpc>
            </a:pPr>
            <a:r>
              <a:rPr lang="en-US" altLang="de-DE" sz="2400" dirty="0" smtClean="0"/>
              <a:t>Avoid computers in Interlock Systems</a:t>
            </a:r>
            <a:br>
              <a:rPr lang="en-US" altLang="de-DE" sz="2400" dirty="0" smtClean="0"/>
            </a:br>
            <a:r>
              <a:rPr lang="en-US" altLang="de-DE" sz="2400" dirty="0" smtClean="0"/>
              <a:t>Decouple “</a:t>
            </a:r>
            <a:r>
              <a:rPr lang="en-US" altLang="de-DE" sz="2400" dirty="0" smtClean="0">
                <a:solidFill>
                  <a:srgbClr val="009900"/>
                </a:solidFill>
              </a:rPr>
              <a:t>running</a:t>
            </a:r>
            <a:r>
              <a:rPr lang="en-US" altLang="de-DE" sz="2400" dirty="0" smtClean="0"/>
              <a:t>” the accelerator (=Control System)</a:t>
            </a:r>
            <a:br>
              <a:rPr lang="en-US" altLang="de-DE" sz="2400" dirty="0" smtClean="0"/>
            </a:br>
            <a:r>
              <a:rPr lang="en-US" altLang="de-DE" sz="2400" dirty="0" smtClean="0"/>
              <a:t>from “</a:t>
            </a:r>
            <a:r>
              <a:rPr lang="en-US" altLang="de-DE" sz="2400" dirty="0" smtClean="0">
                <a:solidFill>
                  <a:srgbClr val="CC3300"/>
                </a:solidFill>
              </a:rPr>
              <a:t>stopping</a:t>
            </a:r>
            <a:r>
              <a:rPr lang="en-US" altLang="de-DE" sz="2400" dirty="0" smtClean="0"/>
              <a:t>” the accelerator (=Interlock System)</a:t>
            </a:r>
          </a:p>
          <a:p>
            <a:pPr eaLnBrk="1" hangingPunct="1">
              <a:lnSpc>
                <a:spcPct val="90000"/>
              </a:lnSpc>
            </a:pPr>
            <a:r>
              <a:rPr lang="en-US" altLang="de-DE" sz="2400" dirty="0" smtClean="0"/>
              <a:t>There can/will be more than one Interlock System in an accelerator (local, global, different goals, etc.), for example:</a:t>
            </a:r>
          </a:p>
          <a:p>
            <a:pPr lvl="1" eaLnBrk="1" hangingPunct="1">
              <a:lnSpc>
                <a:spcPct val="90000"/>
              </a:lnSpc>
            </a:pPr>
            <a:r>
              <a:rPr lang="en-US" altLang="de-DE" sz="2400" dirty="0" smtClean="0"/>
              <a:t>Vacuum Interlock</a:t>
            </a:r>
          </a:p>
          <a:p>
            <a:pPr lvl="1" eaLnBrk="1" hangingPunct="1">
              <a:lnSpc>
                <a:spcPct val="90000"/>
              </a:lnSpc>
            </a:pPr>
            <a:r>
              <a:rPr lang="en-US" altLang="de-DE" sz="2400" dirty="0" smtClean="0"/>
              <a:t>Equipment Protection System</a:t>
            </a:r>
          </a:p>
          <a:p>
            <a:pPr lvl="1" eaLnBrk="1" hangingPunct="1">
              <a:lnSpc>
                <a:spcPct val="90000"/>
              </a:lnSpc>
            </a:pPr>
            <a:r>
              <a:rPr lang="en-US" altLang="de-DE" sz="2400" dirty="0" smtClean="0"/>
              <a:t>local RF Interlock Systems</a:t>
            </a:r>
          </a:p>
        </p:txBody>
      </p:sp>
      <p:sp>
        <p:nvSpPr>
          <p:cNvPr id="60420" name="Text Box 4"/>
          <p:cNvSpPr txBox="1">
            <a:spLocks noChangeArrowheads="1"/>
          </p:cNvSpPr>
          <p:nvPr/>
        </p:nvSpPr>
        <p:spPr bwMode="auto">
          <a:xfrm>
            <a:off x="971600" y="5012532"/>
            <a:ext cx="7268741" cy="1008062"/>
          </a:xfrm>
          <a:prstGeom prst="rect">
            <a:avLst/>
          </a:prstGeom>
          <a:solidFill>
            <a:srgbClr val="FFF5D6"/>
          </a:solidFill>
          <a:ln w="38100" algn="ctr">
            <a:solidFill>
              <a:schemeClr val="accent2"/>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Clarify who is responsible for Interlock Systems to avoid problems!</a:t>
            </a:r>
          </a:p>
        </p:txBody>
      </p:sp>
      <p:sp>
        <p:nvSpPr>
          <p:cNvPr id="60421" name="Oval 5"/>
          <p:cNvSpPr>
            <a:spLocks noChangeArrowheads="1"/>
          </p:cNvSpPr>
          <p:nvPr/>
        </p:nvSpPr>
        <p:spPr bwMode="auto">
          <a:xfrm>
            <a:off x="429142" y="2564904"/>
            <a:ext cx="7345362" cy="936104"/>
          </a:xfrm>
          <a:prstGeom prst="ellipse">
            <a:avLst/>
          </a:prstGeom>
          <a:noFill/>
          <a:ln w="63500" algn="ctr">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161772536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042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04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0420" grpId="0" animBg="1"/>
      <p:bldP spid="6042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2024437" y="328212"/>
            <a:ext cx="7012059" cy="508500"/>
          </a:xfrm>
        </p:spPr>
        <p:txBody>
          <a:bodyPr/>
          <a:lstStyle/>
          <a:p>
            <a:pPr eaLnBrk="1" hangingPunct="1"/>
            <a:r>
              <a:rPr lang="en-US" altLang="de-DE" dirty="0" smtClean="0"/>
              <a:t>What does an Accelerator Control System? </a:t>
            </a:r>
            <a:r>
              <a:rPr lang="en-US" altLang="de-DE" dirty="0"/>
              <a:t>(</a:t>
            </a:r>
            <a:r>
              <a:rPr lang="en-US" altLang="de-DE" dirty="0" smtClean="0"/>
              <a:t>2/6)</a:t>
            </a:r>
          </a:p>
        </p:txBody>
      </p:sp>
      <p:pic>
        <p:nvPicPr>
          <p:cNvPr id="7171" name="Picture 4" descr="Cern_LHC"/>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830513" y="1228725"/>
            <a:ext cx="5938837" cy="3875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2" name="Picture 5" descr="CockcroftWalton"/>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447675" y="1228725"/>
            <a:ext cx="4176713" cy="3330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3" name="Picture 6" descr="cern_LHC_tunnel"/>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086225" y="3479800"/>
            <a:ext cx="4538663" cy="303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4" name="Picture 7" descr="flash_messplaetze"/>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11175" y="4173538"/>
            <a:ext cx="4097338" cy="247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175" name="Picture 8" descr="bessy_02"/>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276600" y="3165475"/>
            <a:ext cx="2438400" cy="16240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176" name="TextBox 1"/>
          <p:cNvSpPr txBox="1">
            <a:spLocks noChangeArrowheads="1"/>
          </p:cNvSpPr>
          <p:nvPr/>
        </p:nvSpPr>
        <p:spPr bwMode="auto">
          <a:xfrm>
            <a:off x="468313" y="714375"/>
            <a:ext cx="4910137" cy="4984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a:t>Controls the accelerator hardware:</a:t>
            </a:r>
          </a:p>
        </p:txBody>
      </p:sp>
    </p:spTree>
    <p:extLst>
      <p:ext uri="{BB962C8B-B14F-4D97-AF65-F5344CB8AC3E}">
        <p14:creationId xmlns:p14="http://schemas.microsoft.com/office/powerpoint/2010/main" val="2514315325"/>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p:txBody>
          <a:bodyPr/>
          <a:lstStyle/>
          <a:p>
            <a:r>
              <a:rPr lang="en-US" altLang="de-DE" smtClean="0"/>
              <a:t>Borderlands of Control Systems</a:t>
            </a:r>
            <a:endParaRPr lang="de-CH" altLang="de-DE" smtClean="0"/>
          </a:p>
        </p:txBody>
      </p:sp>
      <p:sp>
        <p:nvSpPr>
          <p:cNvPr id="62467" name="Content Placeholder 2"/>
          <p:cNvSpPr>
            <a:spLocks noGrp="1"/>
          </p:cNvSpPr>
          <p:nvPr>
            <p:ph idx="1"/>
          </p:nvPr>
        </p:nvSpPr>
        <p:spPr>
          <a:xfrm>
            <a:off x="989073" y="1260474"/>
            <a:ext cx="7742237" cy="4679951"/>
          </a:xfrm>
        </p:spPr>
        <p:txBody>
          <a:bodyPr/>
          <a:lstStyle/>
          <a:p>
            <a:pPr marL="0" indent="0">
              <a:buFontTx/>
              <a:buNone/>
            </a:pPr>
            <a:r>
              <a:rPr lang="de-CH" altLang="de-DE" sz="2400" dirty="0" err="1" smtClean="0"/>
              <a:t>For</a:t>
            </a:r>
            <a:r>
              <a:rPr lang="de-CH" altLang="de-DE" sz="2400" dirty="0" smtClean="0"/>
              <a:t> </a:t>
            </a:r>
            <a:r>
              <a:rPr lang="de-CH" altLang="de-DE" sz="2400" dirty="0" err="1" smtClean="0"/>
              <a:t>example</a:t>
            </a:r>
            <a:endParaRPr lang="de-CH" altLang="de-DE" sz="2400" dirty="0" smtClean="0"/>
          </a:p>
          <a:p>
            <a:pPr marL="0" indent="0">
              <a:buFontTx/>
              <a:buNone/>
            </a:pPr>
            <a:endParaRPr lang="de-CH" altLang="de-DE" dirty="0" smtClean="0"/>
          </a:p>
          <a:p>
            <a:pPr marL="0" indent="0">
              <a:buFontTx/>
              <a:buNone/>
            </a:pPr>
            <a:r>
              <a:rPr lang="de-CH" altLang="de-DE" dirty="0" smtClean="0"/>
              <a:t>      </a:t>
            </a:r>
            <a:r>
              <a:rPr lang="de-CH" altLang="de-DE" sz="4000" b="1" dirty="0" smtClean="0"/>
              <a:t>4. </a:t>
            </a:r>
            <a:r>
              <a:rPr lang="en-US" altLang="de-DE" sz="4000" b="1" dirty="0" smtClean="0"/>
              <a:t>Experiment Data Acquisition</a:t>
            </a:r>
          </a:p>
          <a:p>
            <a:pPr marL="0" indent="0">
              <a:buFontTx/>
              <a:buNone/>
            </a:pPr>
            <a:endParaRPr lang="en-US" altLang="de-DE" sz="4000" b="1" dirty="0" smtClean="0"/>
          </a:p>
          <a:p>
            <a:pPr marL="0" indent="0">
              <a:buFontTx/>
              <a:buNone/>
            </a:pPr>
            <a:endParaRPr lang="de-CH" altLang="de-DE" sz="4000" b="1" dirty="0" smtClean="0"/>
          </a:p>
        </p:txBody>
      </p:sp>
      <p:grpSp>
        <p:nvGrpSpPr>
          <p:cNvPr id="62468" name="Group 3"/>
          <p:cNvGrpSpPr>
            <a:grpSpLocks/>
          </p:cNvGrpSpPr>
          <p:nvPr/>
        </p:nvGrpSpPr>
        <p:grpSpPr bwMode="auto">
          <a:xfrm>
            <a:off x="2879725" y="3600450"/>
            <a:ext cx="3060700" cy="358775"/>
            <a:chOff x="2160000" y="3600000"/>
            <a:chExt cx="3060040" cy="360000"/>
          </a:xfrm>
        </p:grpSpPr>
        <p:sp>
          <p:nvSpPr>
            <p:cNvPr id="62469" name="Oval 4"/>
            <p:cNvSpPr>
              <a:spLocks noChangeArrowheads="1"/>
            </p:cNvSpPr>
            <p:nvPr/>
          </p:nvSpPr>
          <p:spPr bwMode="auto">
            <a:xfrm>
              <a:off x="21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2470" name="Oval 5"/>
            <p:cNvSpPr>
              <a:spLocks noChangeArrowheads="1"/>
            </p:cNvSpPr>
            <p:nvPr/>
          </p:nvSpPr>
          <p:spPr bwMode="auto">
            <a:xfrm>
              <a:off x="270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2471" name="Oval 6"/>
            <p:cNvSpPr>
              <a:spLocks noChangeArrowheads="1"/>
            </p:cNvSpPr>
            <p:nvPr/>
          </p:nvSpPr>
          <p:spPr bwMode="auto">
            <a:xfrm>
              <a:off x="324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2472" name="Oval 7"/>
            <p:cNvSpPr>
              <a:spLocks noChangeArrowheads="1"/>
            </p:cNvSpPr>
            <p:nvPr/>
          </p:nvSpPr>
          <p:spPr bwMode="auto">
            <a:xfrm>
              <a:off x="378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2473" name="Oval 8"/>
            <p:cNvSpPr>
              <a:spLocks noChangeArrowheads="1"/>
            </p:cNvSpPr>
            <p:nvPr/>
          </p:nvSpPr>
          <p:spPr bwMode="auto">
            <a:xfrm>
              <a:off x="432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2474" name="Oval 9"/>
            <p:cNvSpPr>
              <a:spLocks noChangeArrowheads="1"/>
            </p:cNvSpPr>
            <p:nvPr/>
          </p:nvSpPr>
          <p:spPr bwMode="auto">
            <a:xfrm>
              <a:off x="48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1600173650"/>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US" altLang="de-DE" smtClean="0"/>
              <a:t>Data Acquisition (Examples)</a:t>
            </a:r>
          </a:p>
        </p:txBody>
      </p:sp>
      <p:sp>
        <p:nvSpPr>
          <p:cNvPr id="63491" name="Rectangle 3"/>
          <p:cNvSpPr>
            <a:spLocks noGrp="1" noChangeArrowheads="1"/>
          </p:cNvSpPr>
          <p:nvPr>
            <p:ph idx="1"/>
          </p:nvPr>
        </p:nvSpPr>
        <p:spPr>
          <a:xfrm>
            <a:off x="971600" y="1335502"/>
            <a:ext cx="6278270" cy="4850112"/>
          </a:xfrm>
        </p:spPr>
        <p:txBody>
          <a:bodyPr/>
          <a:lstStyle/>
          <a:p>
            <a:pPr eaLnBrk="1" hangingPunct="1"/>
            <a:r>
              <a:rPr lang="en-US" altLang="de-DE" sz="2400" b="1" dirty="0" smtClean="0"/>
              <a:t>EIGER X 9M Detector</a:t>
            </a:r>
            <a:r>
              <a:rPr lang="en-US" altLang="de-DE" sz="2400" dirty="0" smtClean="0"/>
              <a:t> </a:t>
            </a:r>
            <a:br>
              <a:rPr lang="en-US" altLang="de-DE" sz="2400" dirty="0" smtClean="0"/>
            </a:br>
            <a:r>
              <a:rPr lang="en-US" altLang="de-DE" sz="2400" dirty="0" smtClean="0"/>
              <a:t>(Synchrotron-Beamline at SLS):</a:t>
            </a:r>
          </a:p>
          <a:p>
            <a:pPr lvl="1" eaLnBrk="1" hangingPunct="1"/>
            <a:r>
              <a:rPr lang="en-US" altLang="de-DE" sz="2400" dirty="0" smtClean="0"/>
              <a:t>two-dimensional hybrid pixel array </a:t>
            </a:r>
            <a:br>
              <a:rPr lang="en-US" altLang="de-DE" sz="2400" dirty="0" smtClean="0"/>
            </a:br>
            <a:r>
              <a:rPr lang="en-US" altLang="de-DE" sz="2400" dirty="0" smtClean="0"/>
              <a:t>detectors, which operate in </a:t>
            </a:r>
            <a:br>
              <a:rPr lang="en-US" altLang="de-DE" sz="2400" dirty="0" smtClean="0"/>
            </a:br>
            <a:r>
              <a:rPr lang="en-US" altLang="de-DE" sz="2400" dirty="0" smtClean="0"/>
              <a:t>single-photon counting mode</a:t>
            </a:r>
          </a:p>
          <a:p>
            <a:pPr lvl="1"/>
            <a:r>
              <a:rPr lang="en-US" altLang="de-DE" sz="2400" dirty="0" smtClean="0"/>
              <a:t>composed of </a:t>
            </a:r>
            <a:r>
              <a:rPr lang="de-CH" sz="2400" dirty="0"/>
              <a:t>3110 x 3269 = </a:t>
            </a:r>
            <a:r>
              <a:rPr lang="de-CH" sz="2400" dirty="0" smtClean="0"/>
              <a:t>10,166,590 Pixel</a:t>
            </a:r>
          </a:p>
          <a:p>
            <a:pPr lvl="1"/>
            <a:r>
              <a:rPr lang="en-US" altLang="de-DE" sz="2400" dirty="0"/>
              <a:t>m</a:t>
            </a:r>
            <a:r>
              <a:rPr lang="en-US" altLang="de-DE" sz="2400" dirty="0" smtClean="0"/>
              <a:t>aximum frame rate </a:t>
            </a:r>
            <a:r>
              <a:rPr lang="de-CH" sz="2400" dirty="0" smtClean="0"/>
              <a:t>238 Hz</a:t>
            </a:r>
            <a:r>
              <a:rPr lang="en-US" altLang="de-DE" sz="2400" dirty="0" smtClean="0"/>
              <a:t/>
            </a:r>
            <a:br>
              <a:rPr lang="en-US" altLang="de-DE" sz="2400" dirty="0" smtClean="0"/>
            </a:br>
            <a:r>
              <a:rPr lang="en-US" altLang="de-DE" sz="2400" dirty="0" smtClean="0"/>
              <a:t>ca. 10 MB → 2.3 GB/s</a:t>
            </a:r>
            <a:br>
              <a:rPr lang="en-US" altLang="de-DE" sz="2400" dirty="0" smtClean="0"/>
            </a:br>
            <a:r>
              <a:rPr lang="en-US" altLang="de-DE" sz="2400" dirty="0" smtClean="0"/>
              <a:t>→</a:t>
            </a:r>
            <a:r>
              <a:rPr lang="en-US" altLang="de-DE" sz="2400" b="1" dirty="0" smtClean="0"/>
              <a:t>more than 8 TB per hour</a:t>
            </a:r>
          </a:p>
          <a:p>
            <a:pPr marL="177800" lvl="1" indent="0">
              <a:buNone/>
            </a:pPr>
            <a:endParaRPr lang="en-US" altLang="de-DE" sz="2400" dirty="0" smtClean="0"/>
          </a:p>
          <a:p>
            <a:pPr marL="177800" lvl="1" indent="0">
              <a:buNone/>
            </a:pPr>
            <a:r>
              <a:rPr lang="en-US" altLang="de-DE" sz="2400" dirty="0" smtClean="0"/>
              <a:t>(5 </a:t>
            </a:r>
            <a:r>
              <a:rPr lang="en-US" altLang="de-DE" sz="2400" dirty="0" smtClean="0"/>
              <a:t>years ago: </a:t>
            </a:r>
            <a:br>
              <a:rPr lang="en-US" altLang="de-DE" sz="2400" dirty="0" smtClean="0"/>
            </a:br>
            <a:r>
              <a:rPr lang="en-US" altLang="de-DE" sz="2400" dirty="0" smtClean="0"/>
              <a:t>2 TB in 8 hours with Pilatus)</a:t>
            </a:r>
          </a:p>
        </p:txBody>
      </p:sp>
      <p:pic>
        <p:nvPicPr>
          <p:cNvPr id="63492" name="Picture 4"/>
          <p:cNvPicPr preferRelativeResize="0">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93598" y="4227939"/>
            <a:ext cx="1956272" cy="146271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3493" name="Group 8"/>
          <p:cNvGrpSpPr>
            <a:grpSpLocks/>
          </p:cNvGrpSpPr>
          <p:nvPr/>
        </p:nvGrpSpPr>
        <p:grpSpPr bwMode="auto">
          <a:xfrm>
            <a:off x="6414913" y="4003823"/>
            <a:ext cx="2378075" cy="2449513"/>
            <a:chOff x="2880" y="572"/>
            <a:chExt cx="2677" cy="3498"/>
          </a:xfrm>
        </p:grpSpPr>
        <p:pic>
          <p:nvPicPr>
            <p:cNvPr id="63501" name="Picture 5"/>
            <p:cNvPicPr preferRelativeResize="0">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880" y="572"/>
              <a:ext cx="2677" cy="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3502" name="Picture 7"/>
            <p:cNvPicPr preferRelativeResize="0">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2880" y="2296"/>
              <a:ext cx="2677" cy="1774"/>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grpSp>
        <p:nvGrpSpPr>
          <p:cNvPr id="63494" name="Group 12"/>
          <p:cNvGrpSpPr>
            <a:grpSpLocks/>
          </p:cNvGrpSpPr>
          <p:nvPr/>
        </p:nvGrpSpPr>
        <p:grpSpPr bwMode="auto">
          <a:xfrm>
            <a:off x="7308850" y="2276475"/>
            <a:ext cx="1706563" cy="2127250"/>
            <a:chOff x="2835" y="546"/>
            <a:chExt cx="1075" cy="1340"/>
          </a:xfrm>
        </p:grpSpPr>
        <p:pic>
          <p:nvPicPr>
            <p:cNvPr id="63499" name="Picture 9"/>
            <p:cNvPicPr preferRelativeResize="0">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835" y="1207"/>
              <a:ext cx="1075" cy="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3500" name="Picture 10"/>
            <p:cNvPicPr preferRelativeResize="0">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2835" y="546"/>
              <a:ext cx="1075" cy="679"/>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sp>
        <p:nvSpPr>
          <p:cNvPr id="63498" name="Text Box 16"/>
          <p:cNvSpPr txBox="1">
            <a:spLocks noChangeArrowheads="1"/>
          </p:cNvSpPr>
          <p:nvPr/>
        </p:nvSpPr>
        <p:spPr bwMode="auto">
          <a:xfrm>
            <a:off x="6630044" y="1988989"/>
            <a:ext cx="1778000" cy="4016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solidFill>
                  <a:schemeClr val="bg1"/>
                </a:solidFill>
              </a:rPr>
              <a:t>PILATUS 6M</a:t>
            </a:r>
          </a:p>
        </p:txBody>
      </p:sp>
      <p:sp>
        <p:nvSpPr>
          <p:cNvPr id="16" name="Rectangle 15"/>
          <p:cNvSpPr>
            <a:spLocks noChangeArrowheads="1"/>
          </p:cNvSpPr>
          <p:nvPr/>
        </p:nvSpPr>
        <p:spPr bwMode="auto">
          <a:xfrm>
            <a:off x="4082651" y="6185614"/>
            <a:ext cx="2215222" cy="246221"/>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600" dirty="0"/>
              <a:t>https://</a:t>
            </a:r>
            <a:r>
              <a:rPr lang="en-US" altLang="de-DE" sz="1600" dirty="0" smtClean="0"/>
              <a:t>www.dectris.com</a:t>
            </a:r>
            <a:r>
              <a:rPr lang="en-US" altLang="de-DE" sz="1600" dirty="0"/>
              <a:t>/</a:t>
            </a:r>
          </a:p>
        </p:txBody>
      </p:sp>
      <p:pic>
        <p:nvPicPr>
          <p:cNvPr id="2050" name="Picture 2" descr="https://www.dectris.com/files/content/images/products/eiger%20x/preview/dectris-eiger-x-9m.jpg"/>
          <p:cNvPicPr>
            <a:picLocks noChangeAspect="1" noChangeArrowheads="1"/>
          </p:cNvPicPr>
          <p:nvPr/>
        </p:nvPicPr>
        <p:blipFill rotWithShape="1">
          <a:blip r:embed="rId8" cstate="screen">
            <a:extLst>
              <a:ext uri="{28A0092B-C50C-407E-A947-70E740481C1C}">
                <a14:useLocalDpi xmlns:a14="http://schemas.microsoft.com/office/drawing/2010/main"/>
              </a:ext>
            </a:extLst>
          </a:blip>
          <a:srcRect/>
          <a:stretch/>
        </p:blipFill>
        <p:spPr bwMode="auto">
          <a:xfrm>
            <a:off x="5894462" y="771846"/>
            <a:ext cx="2710816" cy="200278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58546230"/>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4514" name="Picture 7"/>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156325" y="4508500"/>
            <a:ext cx="2803525" cy="21034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64515" name="Rectangle 2"/>
          <p:cNvSpPr>
            <a:spLocks noGrp="1" noChangeArrowheads="1"/>
          </p:cNvSpPr>
          <p:nvPr>
            <p:ph type="title"/>
          </p:nvPr>
        </p:nvSpPr>
        <p:spPr/>
        <p:txBody>
          <a:bodyPr/>
          <a:lstStyle/>
          <a:p>
            <a:pPr eaLnBrk="1" hangingPunct="1"/>
            <a:r>
              <a:rPr lang="en-US" altLang="de-DE" smtClean="0"/>
              <a:t>Data Acquisition (Examples)</a:t>
            </a:r>
          </a:p>
        </p:txBody>
      </p:sp>
      <p:sp>
        <p:nvSpPr>
          <p:cNvPr id="64516" name="Rectangle 3"/>
          <p:cNvSpPr>
            <a:spLocks noGrp="1" noChangeArrowheads="1"/>
          </p:cNvSpPr>
          <p:nvPr>
            <p:ph idx="1"/>
          </p:nvPr>
        </p:nvSpPr>
        <p:spPr>
          <a:xfrm>
            <a:off x="911225" y="880268"/>
            <a:ext cx="7742237" cy="4679951"/>
          </a:xfrm>
        </p:spPr>
        <p:txBody>
          <a:bodyPr/>
          <a:lstStyle/>
          <a:p>
            <a:pPr eaLnBrk="1" hangingPunct="1"/>
            <a:r>
              <a:rPr lang="en-US" altLang="de-DE" sz="2400" dirty="0" smtClean="0"/>
              <a:t>The Large Hadron Collider will produce roughly 15 petabytes (15 million gigabytes) of data annually – enough to fill more than 1.7 million dual-layer DVDs a year!</a:t>
            </a:r>
          </a:p>
          <a:p>
            <a:pPr lvl="1" eaLnBrk="1" hangingPunct="1"/>
            <a:r>
              <a:rPr lang="en-US" altLang="de-DE" sz="2400" dirty="0" smtClean="0"/>
              <a:t>GRID computing to allow access</a:t>
            </a:r>
          </a:p>
        </p:txBody>
      </p:sp>
      <p:pic>
        <p:nvPicPr>
          <p:cNvPr id="64518" name="Picture 5"/>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987675" y="3644900"/>
            <a:ext cx="3589338" cy="269398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19" name="Picture 6"/>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651500" y="2492375"/>
            <a:ext cx="3163888" cy="23749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0" name="Picture 8"/>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395288" y="2636838"/>
            <a:ext cx="2952750" cy="196215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64521" name="Picture 9"/>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63977" y="4221088"/>
            <a:ext cx="3024188" cy="197008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 name="TextBox 1"/>
          <p:cNvSpPr txBox="1"/>
          <p:nvPr/>
        </p:nvSpPr>
        <p:spPr>
          <a:xfrm>
            <a:off x="376985" y="6408805"/>
            <a:ext cx="4215321" cy="203133"/>
          </a:xfrm>
          <a:prstGeom prst="rect">
            <a:avLst/>
          </a:prstGeom>
          <a:noFill/>
        </p:spPr>
        <p:txBody>
          <a:bodyPr wrap="none" lIns="0" tIns="0" rIns="0" bIns="0" rtlCol="0">
            <a:spAutoFit/>
          </a:bodyPr>
          <a:lstStyle/>
          <a:p>
            <a:pPr>
              <a:lnSpc>
                <a:spcPct val="110000"/>
              </a:lnSpc>
              <a:spcBef>
                <a:spcPts val="0"/>
              </a:spcBef>
            </a:pPr>
            <a:r>
              <a:rPr lang="de-CH" sz="1200" kern="1000" spc="30" dirty="0">
                <a:latin typeface="+mn-lt"/>
                <a:cs typeface="Franklin Gothic Book"/>
              </a:rPr>
              <a:t>https://en.wikipedia.org/wiki/Worldwide_LHC_Computing_Grid</a:t>
            </a:r>
            <a:endParaRPr lang="de-CH" sz="1200" kern="1000" spc="30" dirty="0" smtClean="0">
              <a:latin typeface="+mn-lt"/>
              <a:cs typeface="Franklin Gothic Book"/>
            </a:endParaRPr>
          </a:p>
        </p:txBody>
      </p:sp>
    </p:spTree>
    <p:extLst>
      <p:ext uri="{BB962C8B-B14F-4D97-AF65-F5344CB8AC3E}">
        <p14:creationId xmlns:p14="http://schemas.microsoft.com/office/powerpoint/2010/main" val="3473686373"/>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altLang="de-DE" smtClean="0"/>
              <a:t>Is Data Acquisition Controls?</a:t>
            </a:r>
          </a:p>
        </p:txBody>
      </p:sp>
      <p:sp>
        <p:nvSpPr>
          <p:cNvPr id="65539" name="Rectangle 3"/>
          <p:cNvSpPr>
            <a:spLocks noGrp="1" noChangeArrowheads="1"/>
          </p:cNvSpPr>
          <p:nvPr>
            <p:ph idx="1"/>
          </p:nvPr>
        </p:nvSpPr>
        <p:spPr>
          <a:xfrm>
            <a:off x="899592" y="1052736"/>
            <a:ext cx="6626225" cy="4464496"/>
          </a:xfrm>
        </p:spPr>
        <p:txBody>
          <a:bodyPr/>
          <a:lstStyle/>
          <a:p>
            <a:pPr eaLnBrk="1" hangingPunct="1">
              <a:lnSpc>
                <a:spcPct val="90000"/>
              </a:lnSpc>
            </a:pPr>
            <a:r>
              <a:rPr lang="en-US" altLang="de-DE" sz="2400" dirty="0" smtClean="0"/>
              <a:t>Data Acquisition requires</a:t>
            </a:r>
          </a:p>
          <a:p>
            <a:pPr lvl="1" eaLnBrk="1" hangingPunct="1">
              <a:lnSpc>
                <a:spcPct val="90000"/>
              </a:lnSpc>
            </a:pPr>
            <a:r>
              <a:rPr lang="en-US" altLang="de-DE" sz="2400" dirty="0" smtClean="0"/>
              <a:t>Network infrastructure</a:t>
            </a:r>
          </a:p>
          <a:p>
            <a:pPr lvl="1" eaLnBrk="1" hangingPunct="1">
              <a:lnSpc>
                <a:spcPct val="90000"/>
              </a:lnSpc>
            </a:pPr>
            <a:r>
              <a:rPr lang="en-US" altLang="de-DE" sz="2400" dirty="0" smtClean="0"/>
              <a:t>Computer storage infrastructure</a:t>
            </a:r>
          </a:p>
          <a:p>
            <a:pPr lvl="1" eaLnBrk="1" hangingPunct="1">
              <a:lnSpc>
                <a:spcPct val="90000"/>
              </a:lnSpc>
            </a:pPr>
            <a:r>
              <a:rPr lang="en-US" altLang="de-DE" sz="2400" dirty="0" smtClean="0"/>
              <a:t>Server infrastructure for data access</a:t>
            </a:r>
          </a:p>
          <a:p>
            <a:pPr lvl="1" eaLnBrk="1" hangingPunct="1">
              <a:lnSpc>
                <a:spcPct val="90000"/>
              </a:lnSpc>
            </a:pPr>
            <a:r>
              <a:rPr lang="en-US" altLang="de-DE" sz="2400" dirty="0" smtClean="0"/>
              <a:t>Environment (e.g. Grid) for data access</a:t>
            </a:r>
          </a:p>
          <a:p>
            <a:pPr lvl="1" eaLnBrk="1" hangingPunct="1">
              <a:lnSpc>
                <a:spcPct val="90000"/>
              </a:lnSpc>
            </a:pPr>
            <a:r>
              <a:rPr lang="en-US" altLang="de-DE" sz="2400" dirty="0" smtClean="0"/>
              <a:t>Manpower for setup and maintenance</a:t>
            </a:r>
          </a:p>
          <a:p>
            <a:pPr eaLnBrk="1" hangingPunct="1">
              <a:lnSpc>
                <a:spcPct val="90000"/>
              </a:lnSpc>
            </a:pPr>
            <a:r>
              <a:rPr lang="en-US" altLang="de-DE" sz="2400" dirty="0" smtClean="0"/>
              <a:t>Detectors</a:t>
            </a:r>
          </a:p>
          <a:p>
            <a:pPr lvl="1" eaLnBrk="1" hangingPunct="1">
              <a:lnSpc>
                <a:spcPct val="90000"/>
              </a:lnSpc>
            </a:pPr>
            <a:r>
              <a:rPr lang="en-US" altLang="de-DE" sz="2400" dirty="0" smtClean="0"/>
              <a:t>can provide information about accelerator </a:t>
            </a:r>
            <a:br>
              <a:rPr lang="en-US" altLang="de-DE" sz="2400" dirty="0" smtClean="0"/>
            </a:br>
            <a:r>
              <a:rPr lang="en-US" altLang="de-DE" sz="2400" dirty="0" smtClean="0"/>
              <a:t>(beam position)</a:t>
            </a:r>
          </a:p>
          <a:p>
            <a:pPr lvl="1" eaLnBrk="1" hangingPunct="1">
              <a:lnSpc>
                <a:spcPct val="90000"/>
              </a:lnSpc>
            </a:pPr>
            <a:r>
              <a:rPr lang="en-US" altLang="de-DE" sz="2400" dirty="0" smtClean="0"/>
              <a:t>need to be adjusted to accelerator setup (connection to control system needed)</a:t>
            </a:r>
          </a:p>
          <a:p>
            <a:pPr eaLnBrk="1" hangingPunct="1">
              <a:lnSpc>
                <a:spcPct val="90000"/>
              </a:lnSpc>
            </a:pPr>
            <a:r>
              <a:rPr lang="en-US" altLang="de-DE" sz="2400" dirty="0" smtClean="0"/>
              <a:t>Some detectors (e.g. BPMs) are part of the accelerator anyway</a:t>
            </a:r>
          </a:p>
        </p:txBody>
      </p:sp>
      <p:sp>
        <p:nvSpPr>
          <p:cNvPr id="58372" name="Text Box 4"/>
          <p:cNvSpPr txBox="1">
            <a:spLocks noChangeArrowheads="1"/>
          </p:cNvSpPr>
          <p:nvPr/>
        </p:nvSpPr>
        <p:spPr bwMode="auto">
          <a:xfrm>
            <a:off x="7524328" y="1557338"/>
            <a:ext cx="1309857" cy="895218"/>
          </a:xfrm>
          <a:prstGeom prst="rect">
            <a:avLst/>
          </a:prstGeom>
          <a:solidFill>
            <a:srgbClr val="FBE1CC"/>
          </a:solidFill>
          <a:ln>
            <a:noFill/>
          </a:ln>
          <a:effectLst/>
        </p:spPr>
        <p:txBody>
          <a:bodyPr wrap="squar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dirty="0">
                <a:latin typeface="+mn-lt"/>
              </a:rPr>
              <a:t>Not</a:t>
            </a:r>
          </a:p>
          <a:p>
            <a:r>
              <a:rPr lang="en-US" altLang="de-DE" sz="2000" dirty="0">
                <a:latin typeface="+mn-lt"/>
              </a:rPr>
              <a:t>necessary</a:t>
            </a:r>
          </a:p>
        </p:txBody>
      </p:sp>
      <p:sp>
        <p:nvSpPr>
          <p:cNvPr id="58373" name="Text Box 5"/>
          <p:cNvSpPr txBox="1">
            <a:spLocks noChangeArrowheads="1"/>
          </p:cNvSpPr>
          <p:nvPr/>
        </p:nvSpPr>
        <p:spPr bwMode="auto">
          <a:xfrm>
            <a:off x="7508216" y="4005263"/>
            <a:ext cx="1325969" cy="895218"/>
          </a:xfrm>
          <a:prstGeom prst="rect">
            <a:avLst/>
          </a:prstGeom>
          <a:solidFill>
            <a:srgbClr val="D4E2CE"/>
          </a:solidFill>
          <a:ln>
            <a:noFill/>
          </a:ln>
          <a:effectLst/>
        </p:spPr>
        <p:txBody>
          <a:bodyPr wrap="square" lIns="108000" tIns="108000" rIns="108000" bIns="10800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2000">
                <a:latin typeface="+mn-lt"/>
              </a:rPr>
              <a:t>Yes its</a:t>
            </a:r>
          </a:p>
          <a:p>
            <a:r>
              <a:rPr lang="en-US" altLang="de-DE" sz="2000">
                <a:latin typeface="+mn-lt"/>
              </a:rPr>
              <a:t>needed</a:t>
            </a:r>
          </a:p>
        </p:txBody>
      </p:sp>
      <p:sp>
        <p:nvSpPr>
          <p:cNvPr id="58376" name="AutoShape 8"/>
          <p:cNvSpPr>
            <a:spLocks/>
          </p:cNvSpPr>
          <p:nvPr/>
        </p:nvSpPr>
        <p:spPr bwMode="auto">
          <a:xfrm>
            <a:off x="7019925" y="1052736"/>
            <a:ext cx="288925" cy="2160364"/>
          </a:xfrm>
          <a:prstGeom prst="rightBrace">
            <a:avLst>
              <a:gd name="adj1" fmla="val 68544"/>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latin typeface="+mn-lt"/>
            </a:endParaRPr>
          </a:p>
        </p:txBody>
      </p:sp>
      <p:sp>
        <p:nvSpPr>
          <p:cNvPr id="58377" name="AutoShape 9"/>
          <p:cNvSpPr>
            <a:spLocks/>
          </p:cNvSpPr>
          <p:nvPr/>
        </p:nvSpPr>
        <p:spPr bwMode="auto">
          <a:xfrm>
            <a:off x="7019925" y="3284539"/>
            <a:ext cx="288925" cy="2089150"/>
          </a:xfrm>
          <a:prstGeom prst="rightBrace">
            <a:avLst>
              <a:gd name="adj1" fmla="val 68544"/>
              <a:gd name="adj2" fmla="val 50000"/>
            </a:avLst>
          </a:prstGeom>
          <a:noFill/>
          <a:ln w="38100">
            <a:solidFill>
              <a:schemeClr val="accent2"/>
            </a:solidFill>
            <a:round/>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78" name="Text Box 10"/>
          <p:cNvSpPr txBox="1">
            <a:spLocks noChangeArrowheads="1"/>
          </p:cNvSpPr>
          <p:nvPr/>
        </p:nvSpPr>
        <p:spPr bwMode="auto">
          <a:xfrm>
            <a:off x="899592" y="5580062"/>
            <a:ext cx="7934593" cy="593725"/>
          </a:xfrm>
          <a:prstGeom prst="rect">
            <a:avLst/>
          </a:prstGeom>
          <a:solidFill>
            <a:srgbClr val="FFF5D6"/>
          </a:solidFill>
          <a:ln w="38100" algn="ctr">
            <a:solidFill>
              <a:schemeClr val="accent2"/>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Has to be discussed to avoid problems!</a:t>
            </a:r>
          </a:p>
        </p:txBody>
      </p:sp>
      <p:sp>
        <p:nvSpPr>
          <p:cNvPr id="58379" name="Rectangle 11"/>
          <p:cNvSpPr>
            <a:spLocks noChangeArrowheads="1"/>
          </p:cNvSpPr>
          <p:nvPr/>
        </p:nvSpPr>
        <p:spPr bwMode="auto">
          <a:xfrm>
            <a:off x="5096549" y="3344113"/>
            <a:ext cx="1440160" cy="358775"/>
          </a:xfrm>
          <a:prstGeom prst="rect">
            <a:avLst/>
          </a:prstGeom>
          <a:noFill/>
          <a:ln w="22225" algn="ctr">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80" name="Rectangle 12"/>
          <p:cNvSpPr>
            <a:spLocks noChangeArrowheads="1"/>
          </p:cNvSpPr>
          <p:nvPr/>
        </p:nvSpPr>
        <p:spPr bwMode="auto">
          <a:xfrm>
            <a:off x="899592" y="5014913"/>
            <a:ext cx="1655762" cy="358775"/>
          </a:xfrm>
          <a:prstGeom prst="rect">
            <a:avLst/>
          </a:prstGeom>
          <a:noFill/>
          <a:ln w="22225" algn="ctr">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58381" name="Rectangle 13"/>
          <p:cNvSpPr>
            <a:spLocks noChangeArrowheads="1"/>
          </p:cNvSpPr>
          <p:nvPr/>
        </p:nvSpPr>
        <p:spPr bwMode="auto">
          <a:xfrm>
            <a:off x="4067944" y="4005064"/>
            <a:ext cx="1512168" cy="358775"/>
          </a:xfrm>
          <a:prstGeom prst="rect">
            <a:avLst/>
          </a:prstGeom>
          <a:noFill/>
          <a:ln w="22225" algn="ctr">
            <a:solidFill>
              <a:srgbClr val="FF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0" tIns="0" rIns="0" bIns="0"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420660873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837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8376"/>
                                        </p:tgtEl>
                                        <p:attrNameLst>
                                          <p:attrName>style.visibility</p:attrName>
                                        </p:attrNameLst>
                                      </p:cBhvr>
                                      <p:to>
                                        <p:strVal val="visible"/>
                                      </p:to>
                                    </p:set>
                                  </p:childTnLst>
                                </p:cTn>
                              </p:par>
                            </p:childTnLst>
                          </p:cTn>
                        </p:par>
                      </p:childTnLst>
                    </p:cTn>
                  </p:par>
                  <p:par>
                    <p:cTn id="9" fill="hold" nodeType="clickPar">
                      <p:stCondLst>
                        <p:cond delay="indefinite"/>
                      </p:stCondLst>
                      <p:childTnLst>
                        <p:par>
                          <p:cTn id="10" fill="hold" nodeType="withGroup">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8373"/>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8381"/>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8379"/>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8380"/>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58377"/>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837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372" grpId="0" animBg="1"/>
      <p:bldP spid="58373" grpId="0" animBg="1"/>
      <p:bldP spid="58376" grpId="0" animBg="1"/>
      <p:bldP spid="58377" grpId="0" animBg="1"/>
      <p:bldP spid="58378" grpId="0" animBg="1"/>
      <p:bldP spid="58379" grpId="0" animBg="1"/>
      <p:bldP spid="58380" grpId="0" animBg="1"/>
      <p:bldP spid="58381"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Title 1"/>
          <p:cNvSpPr>
            <a:spLocks noGrp="1"/>
          </p:cNvSpPr>
          <p:nvPr>
            <p:ph type="title"/>
          </p:nvPr>
        </p:nvSpPr>
        <p:spPr/>
        <p:txBody>
          <a:bodyPr/>
          <a:lstStyle/>
          <a:p>
            <a:r>
              <a:rPr lang="en-US" altLang="de-DE" smtClean="0"/>
              <a:t>Borderlands of Control Systems</a:t>
            </a:r>
            <a:endParaRPr lang="de-CH" altLang="de-DE" smtClean="0"/>
          </a:p>
        </p:txBody>
      </p:sp>
      <p:sp>
        <p:nvSpPr>
          <p:cNvPr id="66563" name="Content Placeholder 2"/>
          <p:cNvSpPr>
            <a:spLocks noGrp="1"/>
          </p:cNvSpPr>
          <p:nvPr>
            <p:ph idx="1"/>
          </p:nvPr>
        </p:nvSpPr>
        <p:spPr>
          <a:xfrm>
            <a:off x="989073" y="1260474"/>
            <a:ext cx="7742237" cy="4679951"/>
          </a:xfrm>
        </p:spPr>
        <p:txBody>
          <a:bodyPr/>
          <a:lstStyle/>
          <a:p>
            <a:pPr marL="0" indent="0">
              <a:buFontTx/>
              <a:buNone/>
            </a:pPr>
            <a:r>
              <a:rPr lang="de-CH" altLang="de-DE" sz="2400" dirty="0" err="1" smtClean="0"/>
              <a:t>For</a:t>
            </a:r>
            <a:r>
              <a:rPr lang="de-CH" altLang="de-DE" sz="2400" dirty="0" smtClean="0"/>
              <a:t> </a:t>
            </a:r>
            <a:r>
              <a:rPr lang="de-CH" altLang="de-DE" sz="2400" dirty="0" err="1" smtClean="0"/>
              <a:t>example</a:t>
            </a:r>
            <a:endParaRPr lang="de-CH" altLang="de-DE" sz="2400" dirty="0" smtClean="0"/>
          </a:p>
          <a:p>
            <a:pPr marL="0" indent="0">
              <a:buFontTx/>
              <a:buNone/>
            </a:pPr>
            <a:endParaRPr lang="de-CH" altLang="de-DE" dirty="0" smtClean="0"/>
          </a:p>
          <a:p>
            <a:pPr marL="0" indent="0">
              <a:buFontTx/>
              <a:buNone/>
            </a:pPr>
            <a:r>
              <a:rPr lang="de-CH" altLang="de-DE" dirty="0" smtClean="0"/>
              <a:t>      </a:t>
            </a:r>
            <a:r>
              <a:rPr lang="de-CH" altLang="de-DE" sz="4000" b="1" dirty="0" smtClean="0"/>
              <a:t>5. </a:t>
            </a:r>
            <a:r>
              <a:rPr lang="en-US" altLang="de-DE" sz="4000" b="1" dirty="0" smtClean="0"/>
              <a:t>Relational Databases</a:t>
            </a:r>
          </a:p>
          <a:p>
            <a:pPr marL="0" indent="0">
              <a:buFontTx/>
              <a:buNone/>
            </a:pPr>
            <a:endParaRPr lang="en-US" altLang="de-DE" sz="4000" b="1" dirty="0" smtClean="0"/>
          </a:p>
          <a:p>
            <a:pPr marL="0" indent="0">
              <a:buFontTx/>
              <a:buNone/>
            </a:pPr>
            <a:endParaRPr lang="de-CH" altLang="de-DE" sz="4000" b="1" dirty="0" smtClean="0"/>
          </a:p>
        </p:txBody>
      </p:sp>
      <p:grpSp>
        <p:nvGrpSpPr>
          <p:cNvPr id="66564" name="Group 3"/>
          <p:cNvGrpSpPr>
            <a:grpSpLocks/>
          </p:cNvGrpSpPr>
          <p:nvPr/>
        </p:nvGrpSpPr>
        <p:grpSpPr bwMode="auto">
          <a:xfrm>
            <a:off x="2879725" y="3600450"/>
            <a:ext cx="3060700" cy="358775"/>
            <a:chOff x="2160000" y="3600000"/>
            <a:chExt cx="3060040" cy="360000"/>
          </a:xfrm>
        </p:grpSpPr>
        <p:sp>
          <p:nvSpPr>
            <p:cNvPr id="66565" name="Oval 4"/>
            <p:cNvSpPr>
              <a:spLocks noChangeArrowheads="1"/>
            </p:cNvSpPr>
            <p:nvPr/>
          </p:nvSpPr>
          <p:spPr bwMode="auto">
            <a:xfrm>
              <a:off x="21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6566" name="Oval 5"/>
            <p:cNvSpPr>
              <a:spLocks noChangeArrowheads="1"/>
            </p:cNvSpPr>
            <p:nvPr/>
          </p:nvSpPr>
          <p:spPr bwMode="auto">
            <a:xfrm>
              <a:off x="270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6567" name="Oval 6"/>
            <p:cNvSpPr>
              <a:spLocks noChangeArrowheads="1"/>
            </p:cNvSpPr>
            <p:nvPr/>
          </p:nvSpPr>
          <p:spPr bwMode="auto">
            <a:xfrm>
              <a:off x="324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6568" name="Oval 7"/>
            <p:cNvSpPr>
              <a:spLocks noChangeArrowheads="1"/>
            </p:cNvSpPr>
            <p:nvPr/>
          </p:nvSpPr>
          <p:spPr bwMode="auto">
            <a:xfrm>
              <a:off x="378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6569" name="Oval 8"/>
            <p:cNvSpPr>
              <a:spLocks noChangeArrowheads="1"/>
            </p:cNvSpPr>
            <p:nvPr/>
          </p:nvSpPr>
          <p:spPr bwMode="auto">
            <a:xfrm>
              <a:off x="432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6570" name="Oval 9"/>
            <p:cNvSpPr>
              <a:spLocks noChangeArrowheads="1"/>
            </p:cNvSpPr>
            <p:nvPr/>
          </p:nvSpPr>
          <p:spPr bwMode="auto">
            <a:xfrm>
              <a:off x="48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3556823802"/>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altLang="de-DE" smtClean="0"/>
              <a:t>What is a Relational Database?</a:t>
            </a:r>
          </a:p>
        </p:txBody>
      </p:sp>
      <p:sp>
        <p:nvSpPr>
          <p:cNvPr id="67587" name="Rectangle 3"/>
          <p:cNvSpPr>
            <a:spLocks noGrp="1" noChangeArrowheads="1"/>
          </p:cNvSpPr>
          <p:nvPr>
            <p:ph idx="1"/>
          </p:nvPr>
        </p:nvSpPr>
        <p:spPr>
          <a:xfrm>
            <a:off x="755649" y="980901"/>
            <a:ext cx="8424863" cy="5112395"/>
          </a:xfrm>
        </p:spPr>
        <p:txBody>
          <a:bodyPr/>
          <a:lstStyle/>
          <a:p>
            <a:pPr eaLnBrk="1" hangingPunct="1">
              <a:lnSpc>
                <a:spcPct val="90000"/>
              </a:lnSpc>
            </a:pPr>
            <a:r>
              <a:rPr lang="en-US" altLang="de-DE" sz="2400" dirty="0" smtClean="0"/>
              <a:t>Used for “stable” Data (Lattice,</a:t>
            </a:r>
            <a:br>
              <a:rPr lang="en-US" altLang="de-DE" sz="2400" dirty="0" smtClean="0"/>
            </a:br>
            <a:r>
              <a:rPr lang="en-US" altLang="de-DE" sz="2400" dirty="0" smtClean="0"/>
              <a:t>Magnet Data etc.)</a:t>
            </a:r>
          </a:p>
          <a:p>
            <a:pPr eaLnBrk="1" hangingPunct="1">
              <a:lnSpc>
                <a:spcPct val="90000"/>
              </a:lnSpc>
            </a:pPr>
            <a:r>
              <a:rPr lang="en-US" altLang="de-DE" sz="2400" dirty="0" smtClean="0"/>
              <a:t>Good for searching</a:t>
            </a:r>
          </a:p>
          <a:p>
            <a:pPr eaLnBrk="1" hangingPunct="1">
              <a:lnSpc>
                <a:spcPct val="90000"/>
              </a:lnSpc>
            </a:pPr>
            <a:r>
              <a:rPr lang="en-US" altLang="de-DE" sz="2400" dirty="0" smtClean="0"/>
              <a:t>Might be slow for runtime data</a:t>
            </a:r>
          </a:p>
          <a:p>
            <a:pPr eaLnBrk="1" hangingPunct="1">
              <a:lnSpc>
                <a:spcPct val="90000"/>
              </a:lnSpc>
            </a:pPr>
            <a:r>
              <a:rPr lang="en-US" altLang="de-DE" sz="2400" dirty="0" smtClean="0"/>
              <a:t>Examples:</a:t>
            </a:r>
          </a:p>
          <a:p>
            <a:pPr lvl="1" eaLnBrk="1" hangingPunct="1">
              <a:lnSpc>
                <a:spcPct val="90000"/>
              </a:lnSpc>
            </a:pPr>
            <a:r>
              <a:rPr lang="en-US" altLang="de-DE" sz="2400" dirty="0" smtClean="0"/>
              <a:t>Oracle</a:t>
            </a:r>
          </a:p>
          <a:p>
            <a:pPr lvl="1" eaLnBrk="1" hangingPunct="1">
              <a:lnSpc>
                <a:spcPct val="90000"/>
              </a:lnSpc>
            </a:pPr>
            <a:r>
              <a:rPr lang="en-US" altLang="de-DE" sz="2400" dirty="0" smtClean="0"/>
              <a:t>MySQL</a:t>
            </a:r>
          </a:p>
          <a:p>
            <a:pPr lvl="1" eaLnBrk="1" hangingPunct="1">
              <a:lnSpc>
                <a:spcPct val="90000"/>
              </a:lnSpc>
            </a:pPr>
            <a:r>
              <a:rPr lang="en-US" altLang="de-DE" sz="2400" dirty="0" err="1" smtClean="0"/>
              <a:t>MSAccess</a:t>
            </a:r>
            <a:endParaRPr lang="en-US" altLang="de-DE" sz="2400" dirty="0" smtClean="0"/>
          </a:p>
          <a:p>
            <a:pPr eaLnBrk="1" hangingPunct="1">
              <a:lnSpc>
                <a:spcPct val="90000"/>
              </a:lnSpc>
            </a:pPr>
            <a:r>
              <a:rPr lang="en-US" altLang="de-DE" sz="2400" dirty="0" smtClean="0"/>
              <a:t>Language to access data is </a:t>
            </a:r>
            <a:br>
              <a:rPr lang="en-US" altLang="de-DE" sz="2400" dirty="0" smtClean="0"/>
            </a:br>
            <a:r>
              <a:rPr lang="en-US" altLang="de-DE" sz="2400" dirty="0" smtClean="0"/>
              <a:t>SQL (Structured Query Language)</a:t>
            </a:r>
            <a:br>
              <a:rPr lang="en-US" altLang="de-DE" sz="2400" dirty="0" smtClean="0"/>
            </a:br>
            <a:r>
              <a:rPr lang="en-US" altLang="de-DE" sz="2400" dirty="0" smtClean="0"/>
              <a:t>for all examples </a:t>
            </a:r>
          </a:p>
          <a:p>
            <a:pPr eaLnBrk="1" hangingPunct="1">
              <a:lnSpc>
                <a:spcPct val="90000"/>
              </a:lnSpc>
            </a:pPr>
            <a:r>
              <a:rPr lang="en-US" altLang="de-DE" sz="2400" dirty="0" smtClean="0"/>
              <a:t>Relational Databases are useful for Control Systems</a:t>
            </a:r>
          </a:p>
          <a:p>
            <a:pPr eaLnBrk="1" hangingPunct="1">
              <a:lnSpc>
                <a:spcPct val="90000"/>
              </a:lnSpc>
            </a:pPr>
            <a:r>
              <a:rPr lang="en-US" altLang="de-DE" sz="2400" dirty="0" smtClean="0"/>
              <a:t>Some accelerator control systems have integrated relational databases</a:t>
            </a:r>
          </a:p>
          <a:p>
            <a:pPr eaLnBrk="1" hangingPunct="1">
              <a:lnSpc>
                <a:spcPct val="90000"/>
              </a:lnSpc>
            </a:pPr>
            <a:r>
              <a:rPr lang="en-US" altLang="de-DE" sz="2400" dirty="0" smtClean="0"/>
              <a:t>Setup and Maintenance require knowledge and manpower</a:t>
            </a:r>
          </a:p>
        </p:txBody>
      </p:sp>
      <p:pic>
        <p:nvPicPr>
          <p:cNvPr id="67588" name="Picture 4" descr="DeviceDB_1"/>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220071" y="876300"/>
            <a:ext cx="3609603" cy="21642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7589" name="Picture 5" descr="DeviceDB_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084167" y="2565400"/>
            <a:ext cx="2658195" cy="1766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24637136"/>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Title 1"/>
          <p:cNvSpPr>
            <a:spLocks noGrp="1"/>
          </p:cNvSpPr>
          <p:nvPr>
            <p:ph type="title"/>
          </p:nvPr>
        </p:nvSpPr>
        <p:spPr/>
        <p:txBody>
          <a:bodyPr/>
          <a:lstStyle/>
          <a:p>
            <a:r>
              <a:rPr lang="en-US" altLang="de-DE" smtClean="0"/>
              <a:t>Borderlands of Control Systems</a:t>
            </a:r>
            <a:endParaRPr lang="de-CH" altLang="de-DE" smtClean="0"/>
          </a:p>
        </p:txBody>
      </p:sp>
      <p:sp>
        <p:nvSpPr>
          <p:cNvPr id="3" name="Content Placeholder 2"/>
          <p:cNvSpPr>
            <a:spLocks noGrp="1"/>
          </p:cNvSpPr>
          <p:nvPr>
            <p:ph idx="1"/>
          </p:nvPr>
        </p:nvSpPr>
        <p:spPr>
          <a:xfrm>
            <a:off x="899404" y="1268760"/>
            <a:ext cx="7921575" cy="4103985"/>
          </a:xfrm>
        </p:spPr>
        <p:txBody>
          <a:bodyPr/>
          <a:lstStyle/>
          <a:p>
            <a:pPr marL="0" indent="0">
              <a:buFontTx/>
              <a:buNone/>
              <a:defRPr/>
            </a:pPr>
            <a:r>
              <a:rPr lang="de-CH" sz="2400" dirty="0" err="1" smtClean="0"/>
              <a:t>For</a:t>
            </a:r>
            <a:r>
              <a:rPr lang="de-CH" sz="2400" dirty="0" smtClean="0"/>
              <a:t> </a:t>
            </a:r>
            <a:r>
              <a:rPr lang="de-CH" sz="2400" dirty="0" err="1" smtClean="0"/>
              <a:t>example</a:t>
            </a:r>
            <a:endParaRPr lang="de-CH" sz="2400" dirty="0" smtClean="0"/>
          </a:p>
          <a:p>
            <a:pPr marL="0" indent="0">
              <a:buFontTx/>
              <a:buNone/>
              <a:defRPr/>
            </a:pPr>
            <a:endParaRPr lang="de-CH" dirty="0"/>
          </a:p>
          <a:p>
            <a:pPr marL="1077913" indent="-1077913">
              <a:buFontTx/>
              <a:buNone/>
              <a:defRPr/>
            </a:pPr>
            <a:r>
              <a:rPr lang="de-CH" dirty="0" smtClean="0"/>
              <a:t>      </a:t>
            </a:r>
            <a:r>
              <a:rPr lang="de-CH" sz="4000" b="1" dirty="0" smtClean="0"/>
              <a:t>6. </a:t>
            </a:r>
            <a:r>
              <a:rPr lang="en-US" altLang="de-DE" sz="4000" b="1" dirty="0" smtClean="0"/>
              <a:t>Relationship of IT (Information Technology) and Controls</a:t>
            </a:r>
          </a:p>
          <a:p>
            <a:pPr marL="0" indent="0">
              <a:buFontTx/>
              <a:buNone/>
              <a:defRPr/>
            </a:pPr>
            <a:endParaRPr lang="en-US" altLang="de-DE" sz="4000" b="1" dirty="0" smtClean="0"/>
          </a:p>
          <a:p>
            <a:pPr marL="0" indent="0">
              <a:buFontTx/>
              <a:buNone/>
              <a:defRPr/>
            </a:pPr>
            <a:endParaRPr lang="de-CH" sz="4000" b="1" dirty="0"/>
          </a:p>
        </p:txBody>
      </p:sp>
      <p:grpSp>
        <p:nvGrpSpPr>
          <p:cNvPr id="68612" name="Group 3"/>
          <p:cNvGrpSpPr>
            <a:grpSpLocks/>
          </p:cNvGrpSpPr>
          <p:nvPr/>
        </p:nvGrpSpPr>
        <p:grpSpPr bwMode="auto">
          <a:xfrm>
            <a:off x="2879725" y="4076700"/>
            <a:ext cx="3060700" cy="360363"/>
            <a:chOff x="2160000" y="3600000"/>
            <a:chExt cx="3060040" cy="360000"/>
          </a:xfrm>
        </p:grpSpPr>
        <p:sp>
          <p:nvSpPr>
            <p:cNvPr id="68613" name="Oval 4"/>
            <p:cNvSpPr>
              <a:spLocks noChangeArrowheads="1"/>
            </p:cNvSpPr>
            <p:nvPr/>
          </p:nvSpPr>
          <p:spPr bwMode="auto">
            <a:xfrm>
              <a:off x="216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8614" name="Oval 5"/>
            <p:cNvSpPr>
              <a:spLocks noChangeArrowheads="1"/>
            </p:cNvSpPr>
            <p:nvPr/>
          </p:nvSpPr>
          <p:spPr bwMode="auto">
            <a:xfrm>
              <a:off x="270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8615" name="Oval 6"/>
            <p:cNvSpPr>
              <a:spLocks noChangeArrowheads="1"/>
            </p:cNvSpPr>
            <p:nvPr/>
          </p:nvSpPr>
          <p:spPr bwMode="auto">
            <a:xfrm>
              <a:off x="324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8616" name="Oval 7"/>
            <p:cNvSpPr>
              <a:spLocks noChangeArrowheads="1"/>
            </p:cNvSpPr>
            <p:nvPr/>
          </p:nvSpPr>
          <p:spPr bwMode="auto">
            <a:xfrm>
              <a:off x="378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8617" name="Oval 8"/>
            <p:cNvSpPr>
              <a:spLocks noChangeArrowheads="1"/>
            </p:cNvSpPr>
            <p:nvPr/>
          </p:nvSpPr>
          <p:spPr bwMode="auto">
            <a:xfrm>
              <a:off x="4320000" y="3600000"/>
              <a:ext cx="360040" cy="360000"/>
            </a:xfrm>
            <a:prstGeom prst="ellipse">
              <a:avLst/>
            </a:prstGeom>
            <a:solidFill>
              <a:srgbClr val="CCECFF"/>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68618" name="Oval 9"/>
            <p:cNvSpPr>
              <a:spLocks noChangeArrowheads="1"/>
            </p:cNvSpPr>
            <p:nvPr/>
          </p:nvSpPr>
          <p:spPr bwMode="auto">
            <a:xfrm>
              <a:off x="4860000" y="3600000"/>
              <a:ext cx="360040" cy="360000"/>
            </a:xfrm>
            <a:prstGeom prst="ellipse">
              <a:avLst/>
            </a:prstGeom>
            <a:solidFill>
              <a:srgbClr val="002060"/>
            </a:solidFill>
            <a:ln w="9525">
              <a:solidFill>
                <a:schemeClr val="tx1"/>
              </a:solidFill>
              <a:round/>
              <a:headEnd/>
              <a:tailEnd/>
            </a:ln>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grpSp>
    </p:spTree>
    <p:extLst>
      <p:ext uri="{BB962C8B-B14F-4D97-AF65-F5344CB8AC3E}">
        <p14:creationId xmlns:p14="http://schemas.microsoft.com/office/powerpoint/2010/main" val="2515644143"/>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US" altLang="de-DE" smtClean="0"/>
              <a:t>Who is Responsible for What?</a:t>
            </a:r>
          </a:p>
        </p:txBody>
      </p:sp>
      <p:sp>
        <p:nvSpPr>
          <p:cNvPr id="69635" name="Rectangle 3"/>
          <p:cNvSpPr>
            <a:spLocks noGrp="1" noChangeArrowheads="1"/>
          </p:cNvSpPr>
          <p:nvPr>
            <p:ph idx="1"/>
          </p:nvPr>
        </p:nvSpPr>
        <p:spPr>
          <a:xfrm>
            <a:off x="971599" y="1053207"/>
            <a:ext cx="7993013" cy="1079649"/>
          </a:xfrm>
        </p:spPr>
        <p:txBody>
          <a:bodyPr/>
          <a:lstStyle/>
          <a:p>
            <a:pPr eaLnBrk="1" hangingPunct="1">
              <a:lnSpc>
                <a:spcPct val="90000"/>
              </a:lnSpc>
            </a:pPr>
            <a:r>
              <a:rPr lang="en-US" altLang="de-DE" sz="2400" dirty="0" smtClean="0"/>
              <a:t>Most large research institutes have a Controls Group in addition to a IT Group</a:t>
            </a:r>
          </a:p>
          <a:p>
            <a:pPr eaLnBrk="1" hangingPunct="1">
              <a:lnSpc>
                <a:spcPct val="90000"/>
              </a:lnSpc>
            </a:pPr>
            <a:r>
              <a:rPr lang="en-US" altLang="de-DE" sz="2400" dirty="0" smtClean="0"/>
              <a:t>Why separate IT from Controls?</a:t>
            </a:r>
          </a:p>
          <a:p>
            <a:pPr eaLnBrk="1" hangingPunct="1">
              <a:lnSpc>
                <a:spcPct val="90000"/>
              </a:lnSpc>
            </a:pPr>
            <a:endParaRPr lang="en-US" altLang="de-DE" sz="2400" dirty="0" smtClean="0"/>
          </a:p>
        </p:txBody>
      </p:sp>
      <p:sp>
        <p:nvSpPr>
          <p:cNvPr id="50180" name="Text Box 4"/>
          <p:cNvSpPr txBox="1">
            <a:spLocks noChangeArrowheads="1"/>
          </p:cNvSpPr>
          <p:nvPr/>
        </p:nvSpPr>
        <p:spPr bwMode="auto">
          <a:xfrm>
            <a:off x="969541" y="5445224"/>
            <a:ext cx="7918872" cy="935632"/>
          </a:xfrm>
          <a:prstGeom prst="rect">
            <a:avLst/>
          </a:prstGeom>
          <a:solidFill>
            <a:srgbClr val="FFF5D6"/>
          </a:solidFill>
          <a:ln w="38100" algn="ctr">
            <a:solidFill>
              <a:schemeClr val="accent2"/>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dirty="0">
                <a:latin typeface="+mn-lt"/>
              </a:rPr>
              <a:t>Controls is dependent on IT.</a:t>
            </a:r>
          </a:p>
          <a:p>
            <a:r>
              <a:rPr lang="en-US" altLang="de-DE" dirty="0">
                <a:latin typeface="+mn-lt"/>
              </a:rPr>
              <a:t>Responsibilities have to be discussed to avoid problems!</a:t>
            </a:r>
          </a:p>
        </p:txBody>
      </p:sp>
      <p:sp>
        <p:nvSpPr>
          <p:cNvPr id="50181" name="Text Box 5"/>
          <p:cNvSpPr txBox="1">
            <a:spLocks noChangeArrowheads="1"/>
          </p:cNvSpPr>
          <p:nvPr/>
        </p:nvSpPr>
        <p:spPr bwMode="auto">
          <a:xfrm>
            <a:off x="969541" y="2132856"/>
            <a:ext cx="3600078" cy="2808312"/>
          </a:xfrm>
          <a:prstGeom prst="rect">
            <a:avLst/>
          </a:prstGeom>
          <a:solidFill>
            <a:srgbClr val="D4E2CE"/>
          </a:solidFill>
          <a:ln>
            <a:noFill/>
          </a:ln>
          <a:effectLst/>
        </p:spPr>
        <p:txBody>
          <a:bodyPr wrap="square" lIns="72000" tIns="0" rIns="0" bIns="0">
            <a:no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b="1" dirty="0">
                <a:latin typeface="+mn-lt"/>
              </a:rPr>
              <a:t>IT</a:t>
            </a:r>
          </a:p>
          <a:p>
            <a:pPr>
              <a:buFontTx/>
              <a:buChar char="•"/>
            </a:pPr>
            <a:r>
              <a:rPr lang="en-US" altLang="de-DE" sz="2000" dirty="0">
                <a:latin typeface="+mn-lt"/>
              </a:rPr>
              <a:t>Office PC installation</a:t>
            </a:r>
          </a:p>
          <a:p>
            <a:pPr>
              <a:buFontTx/>
              <a:buChar char="•"/>
            </a:pPr>
            <a:r>
              <a:rPr lang="en-US" altLang="de-DE" sz="2000" dirty="0">
                <a:latin typeface="+mn-lt"/>
              </a:rPr>
              <a:t>Operating Systems for</a:t>
            </a:r>
            <a:br>
              <a:rPr lang="en-US" altLang="de-DE" sz="2000" dirty="0">
                <a:latin typeface="+mn-lt"/>
              </a:rPr>
            </a:br>
            <a:r>
              <a:rPr lang="en-US" altLang="de-DE" sz="2000" dirty="0">
                <a:latin typeface="+mn-lt"/>
              </a:rPr>
              <a:t>Office applications</a:t>
            </a:r>
          </a:p>
          <a:p>
            <a:pPr>
              <a:buFontTx/>
              <a:buChar char="•"/>
            </a:pPr>
            <a:r>
              <a:rPr lang="en-US" altLang="de-DE" sz="2000" dirty="0">
                <a:latin typeface="+mn-lt"/>
              </a:rPr>
              <a:t>Infrastructure (network cables)</a:t>
            </a:r>
          </a:p>
          <a:p>
            <a:pPr>
              <a:buFontTx/>
              <a:buChar char="•"/>
            </a:pPr>
            <a:r>
              <a:rPr lang="en-US" altLang="de-DE" sz="2000" dirty="0">
                <a:latin typeface="+mn-lt"/>
              </a:rPr>
              <a:t>Central Services (Computing Cluster, Server Room </a:t>
            </a:r>
            <a:r>
              <a:rPr lang="en-US" altLang="de-DE" sz="2000" dirty="0" smtClean="0">
                <a:latin typeface="+mn-lt"/>
              </a:rPr>
              <a:t>…)</a:t>
            </a:r>
            <a:endParaRPr lang="en-US" altLang="de-DE" sz="2000" dirty="0">
              <a:latin typeface="+mn-lt"/>
            </a:endParaRPr>
          </a:p>
        </p:txBody>
      </p:sp>
      <p:sp>
        <p:nvSpPr>
          <p:cNvPr id="50182" name="Text Box 6"/>
          <p:cNvSpPr txBox="1">
            <a:spLocks noChangeArrowheads="1"/>
          </p:cNvSpPr>
          <p:nvPr/>
        </p:nvSpPr>
        <p:spPr bwMode="auto">
          <a:xfrm>
            <a:off x="5004048" y="2132856"/>
            <a:ext cx="3884365" cy="2808312"/>
          </a:xfrm>
          <a:prstGeom prst="rect">
            <a:avLst/>
          </a:prstGeom>
          <a:solidFill>
            <a:srgbClr val="FFF5D6"/>
          </a:solidFill>
          <a:ln>
            <a:noFill/>
          </a:ln>
          <a:effectLst/>
        </p:spPr>
        <p:txBody>
          <a:bodyPr lIns="72000" tIns="0" rIns="0" bIns="0">
            <a:no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b="1" dirty="0">
                <a:latin typeface="+mn-lt"/>
              </a:rPr>
              <a:t>Controls</a:t>
            </a:r>
          </a:p>
          <a:p>
            <a:pPr>
              <a:buFontTx/>
              <a:buChar char="•"/>
            </a:pPr>
            <a:r>
              <a:rPr lang="en-US" altLang="de-DE" sz="2000" dirty="0">
                <a:latin typeface="+mn-lt"/>
              </a:rPr>
              <a:t>Accelerator computer installation</a:t>
            </a:r>
          </a:p>
          <a:p>
            <a:pPr>
              <a:buFontTx/>
              <a:buChar char="•"/>
            </a:pPr>
            <a:r>
              <a:rPr lang="en-US" altLang="de-DE" sz="2000" dirty="0">
                <a:latin typeface="+mn-lt"/>
              </a:rPr>
              <a:t>Integration of accelerator hardware</a:t>
            </a:r>
          </a:p>
          <a:p>
            <a:pPr>
              <a:buFontTx/>
              <a:buChar char="•"/>
            </a:pPr>
            <a:r>
              <a:rPr lang="en-US" altLang="de-DE" sz="2000" dirty="0">
                <a:latin typeface="+mn-lt"/>
              </a:rPr>
              <a:t>Control Room applications</a:t>
            </a:r>
          </a:p>
          <a:p>
            <a:pPr>
              <a:buFontTx/>
              <a:buChar char="•"/>
            </a:pPr>
            <a:r>
              <a:rPr lang="en-US" altLang="de-DE" sz="2000" dirty="0">
                <a:latin typeface="+mn-lt"/>
              </a:rPr>
              <a:t>Distributed </a:t>
            </a:r>
            <a:r>
              <a:rPr lang="en-US" altLang="de-DE" sz="2000" dirty="0" smtClean="0">
                <a:latin typeface="+mn-lt"/>
              </a:rPr>
              <a:t>processes</a:t>
            </a:r>
            <a:endParaRPr lang="en-US" altLang="de-DE" sz="2000" dirty="0">
              <a:latin typeface="+mn-lt"/>
            </a:endParaRPr>
          </a:p>
        </p:txBody>
      </p:sp>
      <p:sp>
        <p:nvSpPr>
          <p:cNvPr id="50183" name="Text Box 7"/>
          <p:cNvSpPr txBox="1">
            <a:spLocks noChangeArrowheads="1"/>
          </p:cNvSpPr>
          <p:nvPr/>
        </p:nvSpPr>
        <p:spPr bwMode="auto">
          <a:xfrm>
            <a:off x="969541" y="4941168"/>
            <a:ext cx="7918872" cy="406265"/>
          </a:xfrm>
          <a:prstGeom prst="rect">
            <a:avLst/>
          </a:prstGeom>
          <a:solidFill>
            <a:srgbClr val="E4D9D2"/>
          </a:solidFill>
          <a:ln>
            <a:noFill/>
          </a:ln>
          <a:effectLst/>
        </p:spPr>
        <p:txBody>
          <a:bodyPr lIns="0" tIns="0" rIns="0" bIns="0">
            <a:no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dirty="0">
                <a:latin typeface="+mn-lt"/>
              </a:rPr>
              <a:t>Databases, Timeserver, Network, Security</a:t>
            </a:r>
          </a:p>
        </p:txBody>
      </p:sp>
    </p:spTree>
    <p:extLst>
      <p:ext uri="{BB962C8B-B14F-4D97-AF65-F5344CB8AC3E}">
        <p14:creationId xmlns:p14="http://schemas.microsoft.com/office/powerpoint/2010/main" val="1112924374"/>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181"/>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18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0183"/>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018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180" grpId="0" animBg="1"/>
      <p:bldP spid="50181" grpId="0" animBg="1"/>
      <p:bldP spid="50182" grpId="0" animBg="1"/>
      <p:bldP spid="50183"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US" altLang="de-DE" smtClean="0"/>
              <a:t>Table of Content</a:t>
            </a:r>
          </a:p>
        </p:txBody>
      </p:sp>
      <p:sp>
        <p:nvSpPr>
          <p:cNvPr id="109571" name="Rectangle 3"/>
          <p:cNvSpPr>
            <a:spLocks noGrp="1" noChangeArrowheads="1"/>
          </p:cNvSpPr>
          <p:nvPr>
            <p:ph idx="1"/>
          </p:nvPr>
        </p:nvSpPr>
        <p:spPr>
          <a:xfrm>
            <a:off x="1475432" y="908050"/>
            <a:ext cx="6985000" cy="5041900"/>
          </a:xfrm>
        </p:spPr>
        <p:txBody>
          <a:bodyPr/>
          <a:lstStyle/>
          <a:p>
            <a:pPr eaLnBrk="1" hangingPunct="1"/>
            <a:r>
              <a:rPr lang="en-US" altLang="de-DE" sz="2400" dirty="0" smtClean="0"/>
              <a:t>What is an Accelerator Control System?</a:t>
            </a:r>
          </a:p>
          <a:p>
            <a:pPr eaLnBrk="1" hangingPunct="1"/>
            <a:endParaRPr lang="en-US" altLang="de-DE" sz="2400" dirty="0" smtClean="0"/>
          </a:p>
          <a:p>
            <a:pPr eaLnBrk="1" hangingPunct="1"/>
            <a:r>
              <a:rPr lang="en-US" altLang="de-DE" sz="2400" dirty="0" smtClean="0"/>
              <a:t>Accelerator Control Systems Architecture</a:t>
            </a:r>
          </a:p>
          <a:p>
            <a:pPr eaLnBrk="1" hangingPunct="1"/>
            <a:endParaRPr lang="en-US" altLang="de-DE" sz="2400" dirty="0" smtClean="0"/>
          </a:p>
          <a:p>
            <a:pPr eaLnBrk="1" hangingPunct="1"/>
            <a:r>
              <a:rPr lang="en-US" altLang="de-DE" sz="2400" dirty="0" smtClean="0"/>
              <a:t>Examples of Control Systems</a:t>
            </a:r>
          </a:p>
          <a:p>
            <a:pPr eaLnBrk="1" hangingPunct="1"/>
            <a:endParaRPr lang="en-US" altLang="de-DE" sz="2400" dirty="0" smtClean="0"/>
          </a:p>
          <a:p>
            <a:pPr eaLnBrk="1" hangingPunct="1"/>
            <a:r>
              <a:rPr lang="en-US" altLang="de-DE" sz="2400" dirty="0" smtClean="0"/>
              <a:t>Control System Parts and Pieces</a:t>
            </a:r>
          </a:p>
          <a:p>
            <a:pPr eaLnBrk="1" hangingPunct="1"/>
            <a:endParaRPr lang="en-US" altLang="de-DE" sz="2400" dirty="0" smtClean="0"/>
          </a:p>
          <a:p>
            <a:pPr eaLnBrk="1" hangingPunct="1"/>
            <a:r>
              <a:rPr lang="en-US" altLang="de-DE" sz="2400" dirty="0" smtClean="0"/>
              <a:t>Borderlands of Control Systems</a:t>
            </a:r>
          </a:p>
          <a:p>
            <a:pPr eaLnBrk="1" hangingPunct="1"/>
            <a:endParaRPr lang="en-US" altLang="de-DE" sz="2400" dirty="0" smtClean="0"/>
          </a:p>
          <a:p>
            <a:pPr eaLnBrk="1" hangingPunct="1"/>
            <a:endParaRPr lang="en-US" altLang="de-DE" sz="2400" dirty="0" smtClean="0"/>
          </a:p>
          <a:p>
            <a:pPr eaLnBrk="1" hangingPunct="1"/>
            <a:r>
              <a:rPr lang="en-US" altLang="de-DE" sz="2400" dirty="0" smtClean="0"/>
              <a:t>Conclusion</a:t>
            </a:r>
          </a:p>
        </p:txBody>
      </p:sp>
      <p:sp>
        <p:nvSpPr>
          <p:cNvPr id="2" name="Down Arrow 1"/>
          <p:cNvSpPr/>
          <p:nvPr/>
        </p:nvSpPr>
        <p:spPr bwMode="auto">
          <a:xfrm>
            <a:off x="970607" y="90805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5" name="Down Arrow 4"/>
          <p:cNvSpPr/>
          <p:nvPr/>
        </p:nvSpPr>
        <p:spPr bwMode="auto">
          <a:xfrm>
            <a:off x="970607" y="1698625"/>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6" name="Down Arrow 5"/>
          <p:cNvSpPr/>
          <p:nvPr/>
        </p:nvSpPr>
        <p:spPr bwMode="auto">
          <a:xfrm>
            <a:off x="970607" y="2508250"/>
            <a:ext cx="431800" cy="647700"/>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7" name="Down Arrow 6"/>
          <p:cNvSpPr/>
          <p:nvPr/>
        </p:nvSpPr>
        <p:spPr bwMode="auto">
          <a:xfrm>
            <a:off x="970607" y="3430588"/>
            <a:ext cx="431800" cy="647700"/>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8" name="Down Arrow 7"/>
          <p:cNvSpPr/>
          <p:nvPr/>
        </p:nvSpPr>
        <p:spPr bwMode="auto">
          <a:xfrm>
            <a:off x="970607" y="4292600"/>
            <a:ext cx="431800" cy="649288"/>
          </a:xfrm>
          <a:prstGeom prst="downArrow">
            <a:avLst/>
          </a:prstGeom>
          <a:gradFill>
            <a:gsLst>
              <a:gs pos="0">
                <a:schemeClr val="accent5">
                  <a:lumMod val="25000"/>
                </a:schemeClr>
              </a:gs>
              <a:gs pos="50000">
                <a:schemeClr val="accent5">
                  <a:lumMod val="50000"/>
                </a:schemeClr>
              </a:gs>
              <a:gs pos="100000">
                <a:schemeClr val="accent5">
                  <a:lumMod val="90000"/>
                </a:schemeClr>
              </a:gs>
            </a:gsLst>
            <a:lin ang="5400000" scaled="0"/>
          </a:gradFill>
          <a:ln>
            <a:noFill/>
          </a:ln>
          <a:effectLst/>
          <a:extLst/>
        </p:spPr>
        <p:txBody>
          <a:bodyPr lIns="0" tIns="0" rIns="0" bIns="0"/>
          <a:lstStyle/>
          <a:p>
            <a:pPr>
              <a:defRPr/>
            </a:pPr>
            <a:endParaRPr lang="de-CH"/>
          </a:p>
        </p:txBody>
      </p:sp>
      <p:sp>
        <p:nvSpPr>
          <p:cNvPr id="3" name="Oval 2"/>
          <p:cNvSpPr>
            <a:spLocks noChangeArrowheads="1"/>
          </p:cNvSpPr>
          <p:nvPr/>
        </p:nvSpPr>
        <p:spPr bwMode="auto">
          <a:xfrm>
            <a:off x="970607" y="5300663"/>
            <a:ext cx="431800" cy="504825"/>
          </a:xfrm>
          <a:prstGeom prst="ellipse">
            <a:avLst/>
          </a:prstGeom>
          <a:gradFill rotWithShape="0">
            <a:gsLst>
              <a:gs pos="0">
                <a:srgbClr val="002060"/>
              </a:gs>
              <a:gs pos="50000">
                <a:srgbClr val="0070C0"/>
              </a:gs>
              <a:gs pos="100000">
                <a:srgbClr val="CCECFF"/>
              </a:gs>
            </a:gsLst>
            <a:lin ang="5400000"/>
          </a:gradFill>
          <a:ln>
            <a:noFill/>
          </a:ln>
          <a:extLst>
            <a:ext uri="{91240B29-F687-4F45-9708-019B960494DF}">
              <a14:hiddenLine xmlns:a14="http://schemas.microsoft.com/office/drawing/2010/main" w="9525">
                <a:solidFill>
                  <a:srgbClr val="000000"/>
                </a:solidFill>
                <a:round/>
                <a:headEnd/>
                <a:tailEnd/>
              </a14:hiddenLine>
            </a:ext>
          </a:extLst>
        </p:spPr>
        <p:txBody>
          <a:bodyPr lIns="0" tIns="0" rIns="0" bIns="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Tree>
    <p:extLst>
      <p:ext uri="{BB962C8B-B14F-4D97-AF65-F5344CB8AC3E}">
        <p14:creationId xmlns:p14="http://schemas.microsoft.com/office/powerpoint/2010/main" val="297889009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9" presetClass="emph" presetSubtype="0" fill="hold" nodeType="clickEffect">
                                  <p:stCondLst>
                                    <p:cond delay="0"/>
                                  </p:stCondLst>
                                  <p:childTnLst>
                                    <p:animClr clrSpc="rgb" dir="cw">
                                      <p:cBhvr override="childStyle">
                                        <p:cTn id="6" dur="500" fill="hold"/>
                                        <p:tgtEl>
                                          <p:spTgt spid="109571">
                                            <p:txEl>
                                              <p:pRg st="11" end="11"/>
                                            </p:txEl>
                                          </p:spTgt>
                                        </p:tgtEl>
                                        <p:attrNameLst>
                                          <p:attrName>style.color</p:attrName>
                                        </p:attrNameLst>
                                      </p:cBhvr>
                                      <p:to>
                                        <a:srgbClr val="A50021"/>
                                      </p:to>
                                    </p:animClr>
                                    <p:animClr clrSpc="rgb" dir="cw">
                                      <p:cBhvr>
                                        <p:cTn id="7" dur="500" fill="hold"/>
                                        <p:tgtEl>
                                          <p:spTgt spid="109571">
                                            <p:txEl>
                                              <p:pRg st="11" end="11"/>
                                            </p:txEl>
                                          </p:spTgt>
                                        </p:tgtEl>
                                        <p:attrNameLst>
                                          <p:attrName>fillcolor</p:attrName>
                                        </p:attrNameLst>
                                      </p:cBhvr>
                                      <p:to>
                                        <a:srgbClr val="A50021"/>
                                      </p:to>
                                    </p:animClr>
                                    <p:set>
                                      <p:cBhvr>
                                        <p:cTn id="8" dur="500" fill="hold"/>
                                        <p:tgtEl>
                                          <p:spTgt spid="109571">
                                            <p:txEl>
                                              <p:pRg st="11" end="11"/>
                                            </p:txEl>
                                          </p:spTgt>
                                        </p:tgtEl>
                                        <p:attrNameLst>
                                          <p:attrName>fill.type</p:attrName>
                                        </p:attrNameLst>
                                      </p:cBhvr>
                                      <p:to>
                                        <p:strVal val="solid"/>
                                      </p:to>
                                    </p:set>
                                    <p:set>
                                      <p:cBhvr>
                                        <p:cTn id="9" dur="500" fill="hold"/>
                                        <p:tgtEl>
                                          <p:spTgt spid="109571">
                                            <p:txEl>
                                              <p:pRg st="11" end="11"/>
                                            </p:txEl>
                                          </p:spTgt>
                                        </p:tgtEl>
                                        <p:attrNameLst>
                                          <p:attrName>fill.on</p:attrName>
                                        </p:attrNameLst>
                                      </p:cBhvr>
                                      <p:to>
                                        <p:strVal val="true"/>
                                      </p:to>
                                    </p:set>
                                  </p:childTnLst>
                                </p:cTn>
                              </p:par>
                              <p:par>
                                <p:cTn id="10" presetID="19" presetClass="emph" presetSubtype="0" fill="hold" grpId="0" nodeType="withEffect">
                                  <p:stCondLst>
                                    <p:cond delay="0"/>
                                  </p:stCondLst>
                                  <p:childTnLst>
                                    <p:animClr clrSpc="rgb" dir="cw">
                                      <p:cBhvr override="childStyle">
                                        <p:cTn id="11" dur="500" fill="hold"/>
                                        <p:tgtEl>
                                          <p:spTgt spid="3"/>
                                        </p:tgtEl>
                                        <p:attrNameLst>
                                          <p:attrName>style.color</p:attrName>
                                        </p:attrNameLst>
                                      </p:cBhvr>
                                      <p:to>
                                        <a:srgbClr val="A50021"/>
                                      </p:to>
                                    </p:animClr>
                                    <p:animClr clrSpc="rgb" dir="cw">
                                      <p:cBhvr>
                                        <p:cTn id="12" dur="500" fill="hold"/>
                                        <p:tgtEl>
                                          <p:spTgt spid="3"/>
                                        </p:tgtEl>
                                        <p:attrNameLst>
                                          <p:attrName>fillcolor</p:attrName>
                                        </p:attrNameLst>
                                      </p:cBhvr>
                                      <p:to>
                                        <a:srgbClr val="A50021"/>
                                      </p:to>
                                    </p:animClr>
                                    <p:set>
                                      <p:cBhvr>
                                        <p:cTn id="13" dur="500" fill="hold"/>
                                        <p:tgtEl>
                                          <p:spTgt spid="3"/>
                                        </p:tgtEl>
                                        <p:attrNameLst>
                                          <p:attrName>fill.type</p:attrName>
                                        </p:attrNameLst>
                                      </p:cBhvr>
                                      <p:to>
                                        <p:strVal val="solid"/>
                                      </p:to>
                                    </p:set>
                                    <p:set>
                                      <p:cBhvr>
                                        <p:cTn id="14" dur="500" fill="hold"/>
                                        <p:tgtEl>
                                          <p:spTgt spid="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eaLnBrk="1" hangingPunct="1"/>
            <a:r>
              <a:rPr lang="en-US" altLang="de-DE" smtClean="0"/>
              <a:t>Summary: What is Accelerator Controls</a:t>
            </a:r>
          </a:p>
        </p:txBody>
      </p:sp>
      <p:sp>
        <p:nvSpPr>
          <p:cNvPr id="71683" name="Rectangle 3"/>
          <p:cNvSpPr>
            <a:spLocks noGrp="1" noChangeArrowheads="1"/>
          </p:cNvSpPr>
          <p:nvPr>
            <p:ph idx="1"/>
          </p:nvPr>
        </p:nvSpPr>
        <p:spPr>
          <a:xfrm>
            <a:off x="971600" y="1196753"/>
            <a:ext cx="7742237" cy="2592287"/>
          </a:xfrm>
        </p:spPr>
        <p:txBody>
          <a:bodyPr/>
          <a:lstStyle/>
          <a:p>
            <a:pPr eaLnBrk="1" hangingPunct="1"/>
            <a:r>
              <a:rPr lang="en-US" altLang="de-DE" sz="2000" dirty="0" smtClean="0"/>
              <a:t>It is hard to define – but every Accelerator has one</a:t>
            </a:r>
          </a:p>
          <a:p>
            <a:pPr eaLnBrk="1" hangingPunct="1"/>
            <a:r>
              <a:rPr lang="en-US" altLang="de-DE" sz="2000" dirty="0" smtClean="0"/>
              <a:t>It is organized in layers separating hardware from applications</a:t>
            </a:r>
          </a:p>
          <a:p>
            <a:pPr eaLnBrk="1" hangingPunct="1"/>
            <a:r>
              <a:rPr lang="en-US" altLang="de-DE" sz="2000" dirty="0" smtClean="0"/>
              <a:t>It is (has to be) a distributed system, involving some network protocols</a:t>
            </a:r>
          </a:p>
          <a:p>
            <a:pPr eaLnBrk="1" hangingPunct="1"/>
            <a:r>
              <a:rPr lang="en-US" altLang="de-DE" sz="2000" dirty="0" smtClean="0"/>
              <a:t>The borders are not clearly defined</a:t>
            </a:r>
          </a:p>
          <a:p>
            <a:pPr lvl="1" eaLnBrk="1" hangingPunct="1"/>
            <a:r>
              <a:rPr lang="en-US" altLang="de-DE" sz="2000" dirty="0" smtClean="0"/>
              <a:t>For example: Where starts the hardware responsibility (PLCs, embedded systems)?</a:t>
            </a:r>
          </a:p>
        </p:txBody>
      </p:sp>
      <p:sp>
        <p:nvSpPr>
          <p:cNvPr id="71684" name="Text Box 5"/>
          <p:cNvSpPr txBox="1">
            <a:spLocks noChangeArrowheads="1"/>
          </p:cNvSpPr>
          <p:nvPr/>
        </p:nvSpPr>
        <p:spPr bwMode="auto">
          <a:xfrm>
            <a:off x="971600" y="3573016"/>
            <a:ext cx="7632848" cy="2178050"/>
          </a:xfrm>
          <a:prstGeom prst="rect">
            <a:avLst/>
          </a:prstGeom>
          <a:solidFill>
            <a:srgbClr val="FFF5D6"/>
          </a:solidFill>
          <a:ln w="38100" algn="ctr">
            <a:solidFill>
              <a:schemeClr val="accent2"/>
            </a:solidFill>
            <a:miter lim="800000"/>
            <a:headEnd/>
            <a:tailEnd/>
          </a:ln>
          <a:effectLst/>
        </p:spPr>
        <p:txBody>
          <a:bodyPr lIns="72000" tIns="72000" rIns="72000" bIns="72000"/>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a:latin typeface="+mn-lt"/>
              </a:rPr>
              <a:t>Definition:</a:t>
            </a:r>
          </a:p>
          <a:p>
            <a:r>
              <a:rPr lang="en-US" altLang="de-DE">
                <a:latin typeface="+mn-lt"/>
              </a:rPr>
              <a:t>An </a:t>
            </a:r>
            <a:r>
              <a:rPr lang="en-US" altLang="de-DE" b="1">
                <a:latin typeface="+mn-lt"/>
              </a:rPr>
              <a:t>Accelerator Control System </a:t>
            </a:r>
            <a:r>
              <a:rPr lang="en-US" altLang="de-DE">
                <a:latin typeface="+mn-lt"/>
              </a:rPr>
              <a:t>is a </a:t>
            </a:r>
            <a:r>
              <a:rPr lang="en-US" altLang="de-DE">
                <a:solidFill>
                  <a:schemeClr val="accent2"/>
                </a:solidFill>
                <a:latin typeface="+mn-lt"/>
              </a:rPr>
              <a:t>computer environment</a:t>
            </a:r>
            <a:r>
              <a:rPr lang="en-US" altLang="de-DE">
                <a:latin typeface="+mn-lt"/>
              </a:rPr>
              <a:t> that allows </a:t>
            </a:r>
            <a:r>
              <a:rPr lang="en-US" altLang="de-DE">
                <a:solidFill>
                  <a:schemeClr val="accent2"/>
                </a:solidFill>
                <a:latin typeface="+mn-lt"/>
              </a:rPr>
              <a:t>remote access</a:t>
            </a:r>
            <a:r>
              <a:rPr lang="en-US" altLang="de-DE">
                <a:latin typeface="+mn-lt"/>
              </a:rPr>
              <a:t> to the accelerator hardware with a lot of </a:t>
            </a:r>
            <a:r>
              <a:rPr lang="en-US" altLang="de-DE">
                <a:solidFill>
                  <a:schemeClr val="accent2"/>
                </a:solidFill>
                <a:latin typeface="+mn-lt"/>
              </a:rPr>
              <a:t>different functionality</a:t>
            </a:r>
            <a:r>
              <a:rPr lang="en-US" altLang="de-DE">
                <a:latin typeface="+mn-lt"/>
              </a:rPr>
              <a:t> to satisfy the requirements of several </a:t>
            </a:r>
            <a:r>
              <a:rPr lang="en-US" altLang="de-DE">
                <a:solidFill>
                  <a:schemeClr val="accent2"/>
                </a:solidFill>
                <a:latin typeface="+mn-lt"/>
              </a:rPr>
              <a:t>different user groups</a:t>
            </a:r>
            <a:r>
              <a:rPr lang="en-US" altLang="de-DE">
                <a:latin typeface="+mn-lt"/>
              </a:rPr>
              <a:t>.</a:t>
            </a:r>
          </a:p>
          <a:p>
            <a:endParaRPr lang="en-US" altLang="de-DE">
              <a:latin typeface="+mn-lt"/>
            </a:endParaRPr>
          </a:p>
        </p:txBody>
      </p:sp>
    </p:spTree>
    <p:extLst>
      <p:ext uri="{BB962C8B-B14F-4D97-AF65-F5344CB8AC3E}">
        <p14:creationId xmlns:p14="http://schemas.microsoft.com/office/powerpoint/2010/main" val="235792385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979712" y="291600"/>
            <a:ext cx="6881713" cy="508500"/>
          </a:xfrm>
        </p:spPr>
        <p:txBody>
          <a:bodyPr/>
          <a:lstStyle/>
          <a:p>
            <a:pPr eaLnBrk="1" hangingPunct="1"/>
            <a:r>
              <a:rPr lang="en-US" altLang="de-DE" dirty="0" smtClean="0"/>
              <a:t>What does an Accelerator Control System? (3/6)</a:t>
            </a:r>
          </a:p>
        </p:txBody>
      </p:sp>
      <p:pic>
        <p:nvPicPr>
          <p:cNvPr id="8195" name="Picture 7" descr="SLS-RF-control"/>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971550" y="3645024"/>
            <a:ext cx="3233738" cy="2454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6" name="Picture 8" descr="SLS-FocussingQuads"/>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688138" y="3040063"/>
            <a:ext cx="2173287" cy="2078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7" name="Picture 10"/>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39763" y="1289050"/>
            <a:ext cx="3503612" cy="2179638"/>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8198" name="Picture 5" descr="SLS-Orbit"/>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3635375" y="2924175"/>
            <a:ext cx="3063875" cy="160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199" name="Picture 6" descr="SLS-FillingPattern"/>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4140200" y="4292600"/>
            <a:ext cx="4011613" cy="2311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00" name="TextBox 1"/>
          <p:cNvSpPr txBox="1">
            <a:spLocks noChangeArrowheads="1"/>
          </p:cNvSpPr>
          <p:nvPr/>
        </p:nvSpPr>
        <p:spPr bwMode="auto">
          <a:xfrm>
            <a:off x="4327525" y="1125538"/>
            <a:ext cx="4393703" cy="12908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de-CH" altLang="de-DE" dirty="0" err="1">
                <a:latin typeface="+mn-lt"/>
              </a:rPr>
              <a:t>Make</a:t>
            </a:r>
            <a:r>
              <a:rPr lang="de-CH" altLang="de-DE" dirty="0">
                <a:latin typeface="+mn-lt"/>
              </a:rPr>
              <a:t> </a:t>
            </a:r>
            <a:r>
              <a:rPr lang="de-CH" altLang="de-DE" dirty="0" err="1">
                <a:latin typeface="+mn-lt"/>
              </a:rPr>
              <a:t>the</a:t>
            </a:r>
            <a:r>
              <a:rPr lang="de-CH" altLang="de-DE" dirty="0">
                <a:latin typeface="+mn-lt"/>
              </a:rPr>
              <a:t> </a:t>
            </a:r>
            <a:r>
              <a:rPr lang="de-CH" altLang="de-DE" dirty="0" err="1">
                <a:latin typeface="+mn-lt"/>
              </a:rPr>
              <a:t>accelerator</a:t>
            </a:r>
            <a:r>
              <a:rPr lang="de-CH" altLang="de-DE" dirty="0">
                <a:latin typeface="+mn-lt"/>
              </a:rPr>
              <a:t> </a:t>
            </a:r>
            <a:r>
              <a:rPr lang="de-CH" altLang="de-DE" dirty="0" err="1">
                <a:latin typeface="+mn-lt"/>
              </a:rPr>
              <a:t>controllable</a:t>
            </a:r>
            <a:endParaRPr lang="de-CH" altLang="de-DE" dirty="0">
              <a:latin typeface="+mn-lt"/>
            </a:endParaRPr>
          </a:p>
          <a:p>
            <a:r>
              <a:rPr lang="de-CH" altLang="de-DE" dirty="0">
                <a:latin typeface="+mn-lt"/>
              </a:rPr>
              <a:t>… </a:t>
            </a:r>
            <a:r>
              <a:rPr lang="de-CH" altLang="de-DE" dirty="0" err="1">
                <a:latin typeface="+mn-lt"/>
              </a:rPr>
              <a:t>from</a:t>
            </a:r>
            <a:r>
              <a:rPr lang="de-CH" altLang="de-DE" dirty="0">
                <a:latin typeface="+mn-lt"/>
              </a:rPr>
              <a:t> a Control </a:t>
            </a:r>
            <a:r>
              <a:rPr lang="de-CH" altLang="de-DE" dirty="0" err="1">
                <a:latin typeface="+mn-lt"/>
              </a:rPr>
              <a:t>Room</a:t>
            </a:r>
            <a:endParaRPr lang="de-CH" altLang="de-DE" dirty="0">
              <a:latin typeface="+mn-lt"/>
            </a:endParaRPr>
          </a:p>
          <a:p>
            <a:r>
              <a:rPr lang="de-CH" altLang="de-DE" dirty="0">
                <a:latin typeface="+mn-lt"/>
              </a:rPr>
              <a:t>… </a:t>
            </a:r>
            <a:r>
              <a:rPr lang="de-CH" altLang="de-DE" dirty="0" err="1">
                <a:latin typeface="+mn-lt"/>
              </a:rPr>
              <a:t>using</a:t>
            </a:r>
            <a:r>
              <a:rPr lang="de-CH" altLang="de-DE" dirty="0">
                <a:latin typeface="+mn-lt"/>
              </a:rPr>
              <a:t> Computer Systems</a:t>
            </a:r>
          </a:p>
        </p:txBody>
      </p:sp>
    </p:spTree>
    <p:extLst>
      <p:ext uri="{BB962C8B-B14F-4D97-AF65-F5344CB8AC3E}">
        <p14:creationId xmlns:p14="http://schemas.microsoft.com/office/powerpoint/2010/main" val="2981523417"/>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eaLnBrk="1" hangingPunct="1"/>
            <a:r>
              <a:rPr lang="en-US" altLang="de-DE" smtClean="0"/>
              <a:t>References</a:t>
            </a:r>
          </a:p>
        </p:txBody>
      </p:sp>
      <p:sp>
        <p:nvSpPr>
          <p:cNvPr id="72707" name="Rectangle 3"/>
          <p:cNvSpPr>
            <a:spLocks noGrp="1" noChangeArrowheads="1"/>
          </p:cNvSpPr>
          <p:nvPr>
            <p:ph idx="1"/>
          </p:nvPr>
        </p:nvSpPr>
        <p:spPr>
          <a:xfrm>
            <a:off x="1042988" y="1124744"/>
            <a:ext cx="7742237" cy="5040560"/>
          </a:xfrm>
        </p:spPr>
        <p:txBody>
          <a:bodyPr/>
          <a:lstStyle/>
          <a:p>
            <a:pPr eaLnBrk="1" hangingPunct="1">
              <a:buFontTx/>
              <a:buNone/>
            </a:pPr>
            <a:r>
              <a:rPr lang="en-US" altLang="de-DE" sz="2400" b="1" dirty="0" smtClean="0"/>
              <a:t>Bad news:</a:t>
            </a:r>
            <a:r>
              <a:rPr lang="en-US" altLang="de-DE" sz="2400" dirty="0" smtClean="0"/>
              <a:t> There is no book on Accelerator Control Systems</a:t>
            </a:r>
          </a:p>
          <a:p>
            <a:pPr eaLnBrk="1" hangingPunct="1">
              <a:buFontTx/>
              <a:buNone/>
            </a:pPr>
            <a:r>
              <a:rPr lang="en-US" altLang="de-DE" sz="2400" b="1" dirty="0" smtClean="0"/>
              <a:t>Good news:</a:t>
            </a:r>
            <a:r>
              <a:rPr lang="en-US" altLang="de-DE" sz="2400" dirty="0" smtClean="0"/>
              <a:t> You can find some things in the Internet</a:t>
            </a:r>
          </a:p>
          <a:p>
            <a:pPr eaLnBrk="1" hangingPunct="1">
              <a:buFontTx/>
              <a:buNone/>
            </a:pPr>
            <a:endParaRPr lang="en-US" altLang="de-DE" dirty="0" smtClean="0"/>
          </a:p>
          <a:p>
            <a:pPr eaLnBrk="1" hangingPunct="1"/>
            <a:r>
              <a:rPr lang="en-US" altLang="de-DE" sz="2000" dirty="0" smtClean="0"/>
              <a:t>ICFA Newsletter Number 47 (December 2008) on Control System:</a:t>
            </a:r>
          </a:p>
          <a:p>
            <a:pPr eaLnBrk="1" hangingPunct="1">
              <a:buFontTx/>
              <a:buNone/>
            </a:pPr>
            <a:r>
              <a:rPr lang="en-US" altLang="de-DE" sz="2000" dirty="0" smtClean="0"/>
              <a:t>	</a:t>
            </a:r>
            <a:r>
              <a:rPr lang="en-US" altLang="de-DE" sz="2000" dirty="0" smtClean="0">
                <a:hlinkClick r:id="rId3"/>
              </a:rPr>
              <a:t>http://icfa-usa.jlab.org/archive/newsletter/icfa_bd_nl_47.pdf</a:t>
            </a:r>
            <a:endParaRPr lang="en-US" altLang="de-DE" sz="2000" dirty="0" smtClean="0"/>
          </a:p>
          <a:p>
            <a:pPr eaLnBrk="1" hangingPunct="1">
              <a:buFontTx/>
              <a:buNone/>
            </a:pPr>
            <a:endParaRPr lang="en-US" altLang="de-DE" sz="2000" dirty="0" smtClean="0"/>
          </a:p>
          <a:p>
            <a:r>
              <a:rPr lang="en-US" altLang="de-DE" sz="2000" dirty="0" smtClean="0"/>
              <a:t>EPICS: </a:t>
            </a:r>
            <a:r>
              <a:rPr lang="en-US" altLang="de-DE" sz="2000" dirty="0">
                <a:hlinkClick r:id="rId4"/>
              </a:rPr>
              <a:t>https://epics-controls.org</a:t>
            </a:r>
            <a:r>
              <a:rPr lang="en-US" altLang="de-DE" sz="2000" dirty="0" smtClean="0">
                <a:hlinkClick r:id="rId4"/>
              </a:rPr>
              <a:t>/</a:t>
            </a:r>
            <a:endParaRPr lang="en-US" altLang="de-DE" sz="2000" dirty="0" smtClean="0"/>
          </a:p>
          <a:p>
            <a:r>
              <a:rPr lang="en-US" altLang="de-DE" sz="2000" dirty="0" smtClean="0"/>
              <a:t>Tango: </a:t>
            </a:r>
            <a:r>
              <a:rPr lang="en-US" altLang="de-DE" sz="2000" dirty="0" smtClean="0">
                <a:hlinkClick r:id="rId5"/>
              </a:rPr>
              <a:t>http://www.tango-controls.org/</a:t>
            </a:r>
            <a:r>
              <a:rPr lang="en-US" altLang="de-DE" sz="2000" dirty="0" smtClean="0"/>
              <a:t> </a:t>
            </a:r>
          </a:p>
          <a:p>
            <a:r>
              <a:rPr lang="en-US" altLang="de-DE" sz="2000" dirty="0" smtClean="0"/>
              <a:t>CERN Controls Group: https://be-dep-co.web.cern.ch/ </a:t>
            </a:r>
          </a:p>
          <a:p>
            <a:r>
              <a:rPr lang="en-US" altLang="de-DE" sz="2000" dirty="0" smtClean="0"/>
              <a:t>PSI Controls Group</a:t>
            </a:r>
            <a:r>
              <a:rPr lang="en-US" altLang="de-DE" sz="2000" dirty="0"/>
              <a:t>: http://epics.web.psi.ch/</a:t>
            </a:r>
            <a:endParaRPr lang="en-US" altLang="de-DE" sz="2000" dirty="0" smtClean="0"/>
          </a:p>
          <a:p>
            <a:pPr eaLnBrk="1" hangingPunct="1">
              <a:buFontTx/>
              <a:buNone/>
            </a:pPr>
            <a:r>
              <a:rPr lang="en-US" altLang="de-DE" sz="2000" dirty="0" smtClean="0"/>
              <a:t>…search the institute web pages …</a:t>
            </a:r>
          </a:p>
          <a:p>
            <a:pPr eaLnBrk="1" hangingPunct="1">
              <a:buFontTx/>
              <a:buNone/>
            </a:pPr>
            <a:endParaRPr lang="en-US" altLang="de-DE" sz="2000" dirty="0" smtClean="0"/>
          </a:p>
          <a:p>
            <a:pPr eaLnBrk="1" hangingPunct="1"/>
            <a:r>
              <a:rPr lang="en-US" altLang="de-DE" sz="2000" dirty="0" smtClean="0"/>
              <a:t>International Conference on Accelerator and Large Experimental Physics Control Systems (ICALEPCS):  </a:t>
            </a:r>
            <a:r>
              <a:rPr lang="en-US" altLang="de-DE" sz="2000" dirty="0" smtClean="0">
                <a:hlinkClick r:id="rId6"/>
              </a:rPr>
              <a:t>https://www.icalepcs.org/</a:t>
            </a:r>
            <a:r>
              <a:rPr lang="en-US" altLang="de-DE" sz="2000" dirty="0" smtClean="0"/>
              <a:t> </a:t>
            </a:r>
          </a:p>
        </p:txBody>
      </p:sp>
    </p:spTree>
    <p:extLst>
      <p:ext uri="{BB962C8B-B14F-4D97-AF65-F5344CB8AC3E}">
        <p14:creationId xmlns:p14="http://schemas.microsoft.com/office/powerpoint/2010/main" val="51831734"/>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pPr eaLnBrk="1" hangingPunct="1"/>
            <a:r>
              <a:rPr lang="en-US" altLang="de-DE" smtClean="0"/>
              <a:t>What to Learn as a Controls Guy?</a:t>
            </a:r>
          </a:p>
        </p:txBody>
      </p:sp>
      <p:sp>
        <p:nvSpPr>
          <p:cNvPr id="76803" name="Rectangle 3"/>
          <p:cNvSpPr>
            <a:spLocks noGrp="1" noChangeArrowheads="1"/>
          </p:cNvSpPr>
          <p:nvPr>
            <p:ph idx="1"/>
          </p:nvPr>
        </p:nvSpPr>
        <p:spPr>
          <a:xfrm>
            <a:off x="971600" y="908720"/>
            <a:ext cx="7742237" cy="5256584"/>
          </a:xfrm>
        </p:spPr>
        <p:txBody>
          <a:bodyPr/>
          <a:lstStyle/>
          <a:p>
            <a:pPr marL="457200" indent="-457200" eaLnBrk="1" hangingPunct="1">
              <a:buFontTx/>
              <a:buAutoNum type="arabicPeriod"/>
            </a:pPr>
            <a:r>
              <a:rPr lang="en-US" altLang="de-DE" sz="2000" dirty="0" smtClean="0"/>
              <a:t>Be curious about what your customers do (accelerator physics, experiments, medical treatment, etc.)</a:t>
            </a:r>
          </a:p>
          <a:p>
            <a:pPr marL="457200" indent="-457200" eaLnBrk="1" hangingPunct="1">
              <a:buFontTx/>
              <a:buAutoNum type="arabicPeriod"/>
            </a:pPr>
            <a:r>
              <a:rPr lang="en-US" altLang="de-DE" sz="2000" dirty="0" smtClean="0"/>
              <a:t>Enjoy programming</a:t>
            </a:r>
          </a:p>
          <a:p>
            <a:pPr marL="733425" lvl="1" indent="-290513" eaLnBrk="1" hangingPunct="1"/>
            <a:r>
              <a:rPr lang="en-US" altLang="de-DE" sz="2000" dirty="0" smtClean="0"/>
              <a:t>Script Language (python or similar)</a:t>
            </a:r>
          </a:p>
          <a:p>
            <a:pPr marL="733425" lvl="1" indent="-290513" eaLnBrk="1" hangingPunct="1"/>
            <a:r>
              <a:rPr lang="en-US" altLang="de-DE" sz="2000" dirty="0" smtClean="0"/>
              <a:t>Object Oriented (Java, C++, etc.)</a:t>
            </a:r>
          </a:p>
          <a:p>
            <a:pPr marL="457200" indent="-457200" eaLnBrk="1" hangingPunct="1">
              <a:buFontTx/>
              <a:buAutoNum type="arabicPeriod"/>
            </a:pPr>
            <a:r>
              <a:rPr lang="en-US" altLang="de-DE" sz="2000" dirty="0" smtClean="0"/>
              <a:t>Enjoy computer environments</a:t>
            </a:r>
          </a:p>
          <a:p>
            <a:pPr marL="457200" indent="-457200" eaLnBrk="1" hangingPunct="1"/>
            <a:endParaRPr lang="en-US" altLang="de-DE" sz="2000" dirty="0" smtClean="0"/>
          </a:p>
          <a:p>
            <a:pPr marL="457200" indent="-457200" eaLnBrk="1" hangingPunct="1"/>
            <a:r>
              <a:rPr lang="en-US" altLang="de-DE" sz="2000" dirty="0" smtClean="0"/>
              <a:t>Useful skills include (non-essential)</a:t>
            </a:r>
          </a:p>
          <a:p>
            <a:pPr marL="733425" lvl="1" indent="-290513" eaLnBrk="1" hangingPunct="1"/>
            <a:r>
              <a:rPr lang="en-US" altLang="de-DE" sz="2000" dirty="0" smtClean="0"/>
              <a:t>Basic knowledge in Accelerator</a:t>
            </a:r>
            <a:br>
              <a:rPr lang="en-US" altLang="de-DE" sz="2000" dirty="0" smtClean="0"/>
            </a:br>
            <a:r>
              <a:rPr lang="en-US" altLang="de-DE" sz="2000" dirty="0" smtClean="0"/>
              <a:t>Physics or general Physics</a:t>
            </a:r>
          </a:p>
          <a:p>
            <a:pPr marL="733425" lvl="1" indent="-290513" eaLnBrk="1" hangingPunct="1"/>
            <a:r>
              <a:rPr lang="en-US" altLang="de-DE" sz="2000" dirty="0" smtClean="0"/>
              <a:t>Database structures/</a:t>
            </a:r>
            <a:r>
              <a:rPr lang="en-US" altLang="de-DE" sz="2000" dirty="0" err="1" smtClean="0"/>
              <a:t>sql</a:t>
            </a:r>
            <a:r>
              <a:rPr lang="en-US" altLang="de-DE" sz="2000" dirty="0" smtClean="0"/>
              <a:t> commands</a:t>
            </a:r>
          </a:p>
          <a:p>
            <a:pPr marL="733425" lvl="1" indent="-290513" eaLnBrk="1" hangingPunct="1"/>
            <a:r>
              <a:rPr lang="en-US" altLang="de-DE" sz="2000" dirty="0" smtClean="0"/>
              <a:t>Linux and/or Windows administration</a:t>
            </a:r>
          </a:p>
          <a:p>
            <a:pPr marL="733425" lvl="1" indent="-290513" eaLnBrk="1" hangingPunct="1"/>
            <a:r>
              <a:rPr lang="en-US" altLang="de-DE" sz="2000" dirty="0" smtClean="0"/>
              <a:t>Network administration</a:t>
            </a:r>
          </a:p>
          <a:p>
            <a:pPr marL="733425" lvl="1" indent="-290513" eaLnBrk="1" hangingPunct="1"/>
            <a:r>
              <a:rPr lang="en-US" altLang="de-DE" sz="2000" dirty="0" smtClean="0"/>
              <a:t>PLC, FPGA or DSP programming (nearly electronics)</a:t>
            </a:r>
          </a:p>
          <a:p>
            <a:pPr marL="733425" lvl="1" indent="-290513" eaLnBrk="1" hangingPunct="1"/>
            <a:r>
              <a:rPr lang="en-US" altLang="de-DE" sz="2000" dirty="0" smtClean="0"/>
              <a:t>Graphical User Interface design</a:t>
            </a:r>
          </a:p>
        </p:txBody>
      </p:sp>
      <p:grpSp>
        <p:nvGrpSpPr>
          <p:cNvPr id="76809" name="Group 9"/>
          <p:cNvGrpSpPr>
            <a:grpSpLocks/>
          </p:cNvGrpSpPr>
          <p:nvPr/>
        </p:nvGrpSpPr>
        <p:grpSpPr bwMode="auto">
          <a:xfrm>
            <a:off x="5868144" y="1657486"/>
            <a:ext cx="3059832" cy="3257659"/>
            <a:chOff x="3560" y="1071"/>
            <a:chExt cx="2086" cy="2198"/>
          </a:xfrm>
        </p:grpSpPr>
        <p:sp>
          <p:nvSpPr>
            <p:cNvPr id="73733" name="Text Box 6"/>
            <p:cNvSpPr txBox="1">
              <a:spLocks noChangeArrowheads="1"/>
            </p:cNvSpPr>
            <p:nvPr/>
          </p:nvSpPr>
          <p:spPr bwMode="auto">
            <a:xfrm>
              <a:off x="3560" y="1071"/>
              <a:ext cx="2086" cy="507"/>
            </a:xfrm>
            <a:prstGeom prst="rect">
              <a:avLst/>
            </a:prstGeom>
            <a:solidFill>
              <a:srgbClr val="FFF5D6"/>
            </a:solidFill>
            <a:ln>
              <a:noFill/>
            </a:ln>
            <a:effectLst/>
            <a:extLst>
              <a:ext uri="{91240B29-F687-4F45-9708-019B960494DF}">
                <a14:hiddenLine xmlns:a14="http://schemas.microsoft.com/office/drawing/2010/main" w="9525" algn="ctr">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sz="1600" dirty="0"/>
                <a:t>Quick test:</a:t>
              </a:r>
            </a:p>
            <a:p>
              <a:r>
                <a:rPr lang="en-US" altLang="de-DE" sz="1600" dirty="0"/>
                <a:t>Do you feel comfortable with this </a:t>
              </a:r>
            </a:p>
            <a:p>
              <a:r>
                <a:rPr lang="en-US" altLang="de-DE" sz="1600" dirty="0"/>
                <a:t>screenshot?</a:t>
              </a:r>
            </a:p>
          </p:txBody>
        </p:sp>
        <p:pic>
          <p:nvPicPr>
            <p:cNvPr id="73734" name="Picture 5" descr="screenshot"/>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60" y="1616"/>
              <a:ext cx="2086" cy="1653"/>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355414298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76809"/>
                                        </p:tgtEl>
                                        <p:attrNameLst>
                                          <p:attrName>style.visibility</p:attrName>
                                        </p:attrNameLst>
                                      </p:cBhvr>
                                      <p:to>
                                        <p:strVal val="visible"/>
                                      </p:to>
                                    </p:set>
                                    <p:animEffect transition="in" filter="blinds(horizontal)">
                                      <p:cBhvr>
                                        <p:cTn id="7" dur="500"/>
                                        <p:tgtEl>
                                          <p:spTgt spid="7680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nodeType="clickEffect">
                                  <p:stCondLst>
                                    <p:cond delay="0"/>
                                  </p:stCondLst>
                                  <p:childTnLst>
                                    <p:set>
                                      <p:cBhvr>
                                        <p:cTn id="11" dur="1" fill="hold">
                                          <p:stCondLst>
                                            <p:cond delay="0"/>
                                          </p:stCondLst>
                                        </p:cTn>
                                        <p:tgtEl>
                                          <p:spTgt spid="76803">
                                            <p:txEl>
                                              <p:pRg st="6" end="6"/>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6803">
                                            <p:txEl>
                                              <p:pRg st="7" end="7"/>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76803">
                                            <p:txEl>
                                              <p:pRg st="8" end="8"/>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6803">
                                            <p:txEl>
                                              <p:pRg st="9" end="9"/>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6803">
                                            <p:txEl>
                                              <p:pRg st="10" end="10"/>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6803">
                                            <p:txEl>
                                              <p:pRg st="11" end="11"/>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6803">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CH" dirty="0"/>
              <a:t>Wir schaffen Wissen – heute für morgen</a:t>
            </a:r>
          </a:p>
        </p:txBody>
      </p:sp>
      <p:sp>
        <p:nvSpPr>
          <p:cNvPr id="6" name="Textplatzhalter 5"/>
          <p:cNvSpPr>
            <a:spLocks noGrp="1"/>
          </p:cNvSpPr>
          <p:nvPr>
            <p:ph type="body" sz="quarter" idx="13"/>
          </p:nvPr>
        </p:nvSpPr>
        <p:spPr/>
        <p:txBody>
          <a:bodyPr anchor="ctr"/>
          <a:lstStyle/>
          <a:p>
            <a:pPr marL="0" indent="0" algn="ctr">
              <a:buNone/>
            </a:pPr>
            <a:r>
              <a:rPr lang="de-CH" sz="4800" dirty="0" smtClean="0"/>
              <a:t>The</a:t>
            </a:r>
          </a:p>
          <a:p>
            <a:pPr marL="0" indent="0" algn="ctr">
              <a:buNone/>
            </a:pPr>
            <a:r>
              <a:rPr lang="de-CH" sz="4800" dirty="0" smtClean="0"/>
              <a:t>End</a:t>
            </a:r>
            <a:endParaRPr lang="de-CH" sz="4800" dirty="0"/>
          </a:p>
        </p:txBody>
      </p:sp>
    </p:spTree>
    <p:extLst>
      <p:ext uri="{BB962C8B-B14F-4D97-AF65-F5344CB8AC3E}">
        <p14:creationId xmlns:p14="http://schemas.microsoft.com/office/powerpoint/2010/main" val="3497052268"/>
      </p:ext>
    </p:extLst>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altLang="de-DE" smtClean="0"/>
              <a:t>What does an accelerator control system? (4/6)</a:t>
            </a:r>
          </a:p>
        </p:txBody>
      </p:sp>
      <p:grpSp>
        <p:nvGrpSpPr>
          <p:cNvPr id="9219" name="Group 3"/>
          <p:cNvGrpSpPr>
            <a:grpSpLocks/>
          </p:cNvGrpSpPr>
          <p:nvPr/>
        </p:nvGrpSpPr>
        <p:grpSpPr bwMode="auto">
          <a:xfrm>
            <a:off x="966788" y="2466975"/>
            <a:ext cx="1030287" cy="868363"/>
            <a:chOff x="432" y="1152"/>
            <a:chExt cx="768" cy="672"/>
          </a:xfrm>
        </p:grpSpPr>
        <p:sp>
          <p:nvSpPr>
            <p:cNvPr id="9232" name="Oval 4"/>
            <p:cNvSpPr>
              <a:spLocks noChangeArrowheads="1"/>
            </p:cNvSpPr>
            <p:nvPr/>
          </p:nvSpPr>
          <p:spPr bwMode="auto">
            <a:xfrm>
              <a:off x="432" y="1152"/>
              <a:ext cx="768" cy="672"/>
            </a:xfrm>
            <a:prstGeom prst="ellipse">
              <a:avLst/>
            </a:prstGeom>
            <a:solidFill>
              <a:srgbClr val="FFCC99"/>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endParaRPr lang="de-CH" altLang="de-DE"/>
            </a:p>
          </p:txBody>
        </p:sp>
        <p:sp>
          <p:nvSpPr>
            <p:cNvPr id="9233" name="Freeform 5"/>
            <p:cNvSpPr>
              <a:spLocks/>
            </p:cNvSpPr>
            <p:nvPr/>
          </p:nvSpPr>
          <p:spPr bwMode="auto">
            <a:xfrm>
              <a:off x="682" y="1341"/>
              <a:ext cx="158" cy="98"/>
            </a:xfrm>
            <a:custGeom>
              <a:avLst/>
              <a:gdLst>
                <a:gd name="T0" fmla="*/ 152 w 158"/>
                <a:gd name="T1" fmla="*/ 75 h 98"/>
                <a:gd name="T2" fmla="*/ 30 w 158"/>
                <a:gd name="T3" fmla="*/ 28 h 98"/>
                <a:gd name="T4" fmla="*/ 9 w 158"/>
                <a:gd name="T5" fmla="*/ 75 h 98"/>
                <a:gd name="T6" fmla="*/ 131 w 158"/>
                <a:gd name="T7" fmla="*/ 96 h 98"/>
                <a:gd name="T8" fmla="*/ 152 w 158"/>
                <a:gd name="T9" fmla="*/ 89 h 98"/>
                <a:gd name="T10" fmla="*/ 158 w 158"/>
                <a:gd name="T11" fmla="*/ 69 h 98"/>
                <a:gd name="T12" fmla="*/ 152 w 158"/>
                <a:gd name="T13" fmla="*/ 75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8" h="98">
                  <a:moveTo>
                    <a:pt x="152" y="75"/>
                  </a:moveTo>
                  <a:cubicBezTo>
                    <a:pt x="118" y="0"/>
                    <a:pt x="117" y="20"/>
                    <a:pt x="30" y="28"/>
                  </a:cubicBezTo>
                  <a:cubicBezTo>
                    <a:pt x="22" y="43"/>
                    <a:pt x="0" y="60"/>
                    <a:pt x="9" y="75"/>
                  </a:cubicBezTo>
                  <a:cubicBezTo>
                    <a:pt x="23" y="98"/>
                    <a:pt x="116" y="95"/>
                    <a:pt x="131" y="96"/>
                  </a:cubicBezTo>
                  <a:cubicBezTo>
                    <a:pt x="138" y="94"/>
                    <a:pt x="147" y="94"/>
                    <a:pt x="152" y="89"/>
                  </a:cubicBezTo>
                  <a:cubicBezTo>
                    <a:pt x="157" y="84"/>
                    <a:pt x="158" y="76"/>
                    <a:pt x="158" y="69"/>
                  </a:cubicBezTo>
                  <a:cubicBezTo>
                    <a:pt x="158" y="66"/>
                    <a:pt x="154" y="73"/>
                    <a:pt x="152" y="75"/>
                  </a:cubicBezTo>
                  <a:close/>
                </a:path>
              </a:pathLst>
            </a:cu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9234" name="Freeform 6"/>
            <p:cNvSpPr>
              <a:spLocks/>
            </p:cNvSpPr>
            <p:nvPr/>
          </p:nvSpPr>
          <p:spPr bwMode="auto">
            <a:xfrm>
              <a:off x="912" y="1344"/>
              <a:ext cx="158" cy="98"/>
            </a:xfrm>
            <a:custGeom>
              <a:avLst/>
              <a:gdLst>
                <a:gd name="T0" fmla="*/ 152 w 158"/>
                <a:gd name="T1" fmla="*/ 75 h 98"/>
                <a:gd name="T2" fmla="*/ 30 w 158"/>
                <a:gd name="T3" fmla="*/ 28 h 98"/>
                <a:gd name="T4" fmla="*/ 9 w 158"/>
                <a:gd name="T5" fmla="*/ 75 h 98"/>
                <a:gd name="T6" fmla="*/ 131 w 158"/>
                <a:gd name="T7" fmla="*/ 96 h 98"/>
                <a:gd name="T8" fmla="*/ 152 w 158"/>
                <a:gd name="T9" fmla="*/ 89 h 98"/>
                <a:gd name="T10" fmla="*/ 158 w 158"/>
                <a:gd name="T11" fmla="*/ 69 h 98"/>
                <a:gd name="T12" fmla="*/ 152 w 158"/>
                <a:gd name="T13" fmla="*/ 75 h 98"/>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58" h="98">
                  <a:moveTo>
                    <a:pt x="152" y="75"/>
                  </a:moveTo>
                  <a:cubicBezTo>
                    <a:pt x="118" y="0"/>
                    <a:pt x="117" y="20"/>
                    <a:pt x="30" y="28"/>
                  </a:cubicBezTo>
                  <a:cubicBezTo>
                    <a:pt x="22" y="43"/>
                    <a:pt x="0" y="60"/>
                    <a:pt x="9" y="75"/>
                  </a:cubicBezTo>
                  <a:cubicBezTo>
                    <a:pt x="23" y="98"/>
                    <a:pt x="116" y="95"/>
                    <a:pt x="131" y="96"/>
                  </a:cubicBezTo>
                  <a:cubicBezTo>
                    <a:pt x="138" y="94"/>
                    <a:pt x="147" y="94"/>
                    <a:pt x="152" y="89"/>
                  </a:cubicBezTo>
                  <a:cubicBezTo>
                    <a:pt x="157" y="84"/>
                    <a:pt x="158" y="76"/>
                    <a:pt x="158" y="69"/>
                  </a:cubicBezTo>
                  <a:cubicBezTo>
                    <a:pt x="158" y="66"/>
                    <a:pt x="154" y="73"/>
                    <a:pt x="152" y="75"/>
                  </a:cubicBezTo>
                  <a:close/>
                </a:path>
              </a:pathLst>
            </a:custGeom>
            <a:solidFill>
              <a:srgbClr val="DDDDDD"/>
            </a:solidFill>
            <a:ln w="9525">
              <a:solidFill>
                <a:schemeClr val="tx1"/>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9235" name="Freeform 7"/>
            <p:cNvSpPr>
              <a:spLocks/>
            </p:cNvSpPr>
            <p:nvPr/>
          </p:nvSpPr>
          <p:spPr bwMode="auto">
            <a:xfrm>
              <a:off x="705" y="1584"/>
              <a:ext cx="303" cy="130"/>
            </a:xfrm>
            <a:custGeom>
              <a:avLst/>
              <a:gdLst>
                <a:gd name="T0" fmla="*/ 0 w 303"/>
                <a:gd name="T1" fmla="*/ 0 h 130"/>
                <a:gd name="T2" fmla="*/ 72 w 303"/>
                <a:gd name="T3" fmla="*/ 117 h 130"/>
                <a:gd name="T4" fmla="*/ 143 w 303"/>
                <a:gd name="T5" fmla="*/ 130 h 130"/>
                <a:gd name="T6" fmla="*/ 257 w 303"/>
                <a:gd name="T7" fmla="*/ 91 h 130"/>
                <a:gd name="T8" fmla="*/ 303 w 303"/>
                <a:gd name="T9" fmla="*/ 7 h 130"/>
                <a:gd name="T10" fmla="*/ 0 60000 65536"/>
                <a:gd name="T11" fmla="*/ 0 60000 65536"/>
                <a:gd name="T12" fmla="*/ 0 60000 65536"/>
                <a:gd name="T13" fmla="*/ 0 60000 65536"/>
                <a:gd name="T14" fmla="*/ 0 60000 65536"/>
              </a:gdLst>
              <a:ahLst/>
              <a:cxnLst>
                <a:cxn ang="T10">
                  <a:pos x="T0" y="T1"/>
                </a:cxn>
                <a:cxn ang="T11">
                  <a:pos x="T2" y="T3"/>
                </a:cxn>
                <a:cxn ang="T12">
                  <a:pos x="T4" y="T5"/>
                </a:cxn>
                <a:cxn ang="T13">
                  <a:pos x="T6" y="T7"/>
                </a:cxn>
                <a:cxn ang="T14">
                  <a:pos x="T8" y="T9"/>
                </a:cxn>
              </a:cxnLst>
              <a:rect l="0" t="0" r="r" b="b"/>
              <a:pathLst>
                <a:path w="303" h="130">
                  <a:moveTo>
                    <a:pt x="0" y="0"/>
                  </a:moveTo>
                  <a:cubicBezTo>
                    <a:pt x="11" y="39"/>
                    <a:pt x="41" y="100"/>
                    <a:pt x="72" y="117"/>
                  </a:cubicBezTo>
                  <a:cubicBezTo>
                    <a:pt x="90" y="127"/>
                    <a:pt x="131" y="129"/>
                    <a:pt x="143" y="130"/>
                  </a:cubicBezTo>
                  <a:cubicBezTo>
                    <a:pt x="198" y="125"/>
                    <a:pt x="216" y="124"/>
                    <a:pt x="257" y="91"/>
                  </a:cubicBezTo>
                  <a:cubicBezTo>
                    <a:pt x="284" y="71"/>
                    <a:pt x="295" y="21"/>
                    <a:pt x="303" y="7"/>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9236" name="Freeform 8"/>
            <p:cNvSpPr>
              <a:spLocks/>
            </p:cNvSpPr>
            <p:nvPr/>
          </p:nvSpPr>
          <p:spPr bwMode="auto">
            <a:xfrm>
              <a:off x="672" y="1296"/>
              <a:ext cx="207" cy="290"/>
            </a:xfrm>
            <a:custGeom>
              <a:avLst/>
              <a:gdLst>
                <a:gd name="T0" fmla="*/ 0 w 207"/>
                <a:gd name="T1" fmla="*/ 11 h 290"/>
                <a:gd name="T2" fmla="*/ 94 w 207"/>
                <a:gd name="T3" fmla="*/ 0 h 290"/>
                <a:gd name="T4" fmla="*/ 176 w 207"/>
                <a:gd name="T5" fmla="*/ 20 h 290"/>
                <a:gd name="T6" fmla="*/ 203 w 207"/>
                <a:gd name="T7" fmla="*/ 111 h 290"/>
                <a:gd name="T8" fmla="*/ 201 w 207"/>
                <a:gd name="T9" fmla="*/ 171 h 290"/>
                <a:gd name="T10" fmla="*/ 201 w 207"/>
                <a:gd name="T11" fmla="*/ 290 h 290"/>
                <a:gd name="T12" fmla="*/ 0 60000 65536"/>
                <a:gd name="T13" fmla="*/ 0 60000 65536"/>
                <a:gd name="T14" fmla="*/ 0 60000 65536"/>
                <a:gd name="T15" fmla="*/ 0 60000 65536"/>
                <a:gd name="T16" fmla="*/ 0 60000 65536"/>
                <a:gd name="T17" fmla="*/ 0 60000 65536"/>
              </a:gdLst>
              <a:ahLst/>
              <a:cxnLst>
                <a:cxn ang="T12">
                  <a:pos x="T0" y="T1"/>
                </a:cxn>
                <a:cxn ang="T13">
                  <a:pos x="T2" y="T3"/>
                </a:cxn>
                <a:cxn ang="T14">
                  <a:pos x="T4" y="T5"/>
                </a:cxn>
                <a:cxn ang="T15">
                  <a:pos x="T6" y="T7"/>
                </a:cxn>
                <a:cxn ang="T16">
                  <a:pos x="T8" y="T9"/>
                </a:cxn>
                <a:cxn ang="T17">
                  <a:pos x="T10" y="T11"/>
                </a:cxn>
              </a:cxnLst>
              <a:rect l="0" t="0" r="r" b="b"/>
              <a:pathLst>
                <a:path w="207" h="290">
                  <a:moveTo>
                    <a:pt x="0" y="11"/>
                  </a:moveTo>
                  <a:cubicBezTo>
                    <a:pt x="35" y="17"/>
                    <a:pt x="65" y="4"/>
                    <a:pt x="94" y="0"/>
                  </a:cubicBezTo>
                  <a:cubicBezTo>
                    <a:pt x="114" y="4"/>
                    <a:pt x="156" y="16"/>
                    <a:pt x="176" y="20"/>
                  </a:cubicBezTo>
                  <a:cubicBezTo>
                    <a:pt x="195" y="68"/>
                    <a:pt x="184" y="19"/>
                    <a:pt x="203" y="111"/>
                  </a:cubicBezTo>
                  <a:cubicBezTo>
                    <a:pt x="207" y="126"/>
                    <a:pt x="200" y="155"/>
                    <a:pt x="201" y="171"/>
                  </a:cubicBezTo>
                  <a:cubicBezTo>
                    <a:pt x="206" y="210"/>
                    <a:pt x="201" y="250"/>
                    <a:pt x="201" y="290"/>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sp>
          <p:nvSpPr>
            <p:cNvPr id="9237" name="Freeform 9"/>
            <p:cNvSpPr>
              <a:spLocks/>
            </p:cNvSpPr>
            <p:nvPr/>
          </p:nvSpPr>
          <p:spPr bwMode="auto">
            <a:xfrm>
              <a:off x="920" y="1300"/>
              <a:ext cx="140" cy="24"/>
            </a:xfrm>
            <a:custGeom>
              <a:avLst/>
              <a:gdLst>
                <a:gd name="T0" fmla="*/ 0 w 140"/>
                <a:gd name="T1" fmla="*/ 16 h 24"/>
                <a:gd name="T2" fmla="*/ 52 w 140"/>
                <a:gd name="T3" fmla="*/ 4 h 24"/>
                <a:gd name="T4" fmla="*/ 64 w 140"/>
                <a:gd name="T5" fmla="*/ 0 h 24"/>
                <a:gd name="T6" fmla="*/ 140 w 140"/>
                <a:gd name="T7" fmla="*/ 24 h 24"/>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140" h="24">
                  <a:moveTo>
                    <a:pt x="0" y="16"/>
                  </a:moveTo>
                  <a:cubicBezTo>
                    <a:pt x="36" y="11"/>
                    <a:pt x="19" y="15"/>
                    <a:pt x="52" y="4"/>
                  </a:cubicBezTo>
                  <a:cubicBezTo>
                    <a:pt x="56" y="3"/>
                    <a:pt x="64" y="0"/>
                    <a:pt x="64" y="0"/>
                  </a:cubicBezTo>
                  <a:cubicBezTo>
                    <a:pt x="126" y="6"/>
                    <a:pt x="99" y="3"/>
                    <a:pt x="140" y="24"/>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de-CH"/>
            </a:p>
          </p:txBody>
        </p:sp>
      </p:grpSp>
      <p:pic>
        <p:nvPicPr>
          <p:cNvPr id="9220" name="Picture 10" descr="SLS_speicherri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5334000" y="944563"/>
            <a:ext cx="2189163" cy="1924050"/>
          </a:xfrm>
          <a:prstGeom prst="rect">
            <a:avLst/>
          </a:prstGeom>
          <a:noFill/>
          <a:ln w="38100">
            <a:solidFill>
              <a:srgbClr val="FFCC00"/>
            </a:solidFill>
            <a:miter lim="800000"/>
            <a:headEnd/>
            <a:tailEnd/>
          </a:ln>
          <a:extLst>
            <a:ext uri="{909E8E84-426E-40DD-AFC4-6F175D3DCCD1}">
              <a14:hiddenFill xmlns:a14="http://schemas.microsoft.com/office/drawing/2010/main">
                <a:solidFill>
                  <a:srgbClr val="FFFFFF"/>
                </a:solidFill>
              </a14:hiddenFill>
            </a:ext>
          </a:extLst>
        </p:spPr>
      </p:pic>
      <p:sp>
        <p:nvSpPr>
          <p:cNvPr id="9221" name="Text Box 11"/>
          <p:cNvSpPr txBox="1">
            <a:spLocks noChangeArrowheads="1"/>
          </p:cNvSpPr>
          <p:nvPr/>
        </p:nvSpPr>
        <p:spPr bwMode="auto">
          <a:xfrm>
            <a:off x="395288" y="3357563"/>
            <a:ext cx="1835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eaLnBrk="1" hangingPunct="1">
              <a:lnSpc>
                <a:spcPct val="100000"/>
              </a:lnSpc>
            </a:pPr>
            <a:r>
              <a:rPr lang="de-CH" altLang="de-DE" sz="1800"/>
              <a:t>Operator</a:t>
            </a:r>
            <a:br>
              <a:rPr lang="de-CH" altLang="de-DE" sz="1800"/>
            </a:br>
            <a:r>
              <a:rPr lang="de-CH" altLang="de-DE" sz="1800"/>
              <a:t>in Control Room</a:t>
            </a:r>
            <a:endParaRPr lang="en-US" altLang="de-DE" sz="1800"/>
          </a:p>
        </p:txBody>
      </p:sp>
      <p:pic>
        <p:nvPicPr>
          <p:cNvPr id="9222" name="Picture 13" descr="DSC0051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6380163" y="2070100"/>
            <a:ext cx="2286000" cy="1714500"/>
          </a:xfrm>
          <a:prstGeom prst="rect">
            <a:avLst/>
          </a:prstGeom>
          <a:noFill/>
          <a:ln w="38100">
            <a:solidFill>
              <a:srgbClr val="FFCC00"/>
            </a:solidFill>
            <a:miter lim="800000"/>
            <a:headEnd/>
            <a:tailEnd/>
          </a:ln>
          <a:extLst>
            <a:ext uri="{909E8E84-426E-40DD-AFC4-6F175D3DCCD1}">
              <a14:hiddenFill xmlns:a14="http://schemas.microsoft.com/office/drawing/2010/main">
                <a:solidFill>
                  <a:srgbClr val="FFFFFF"/>
                </a:solidFill>
              </a14:hiddenFill>
            </a:ext>
          </a:extLst>
        </p:spPr>
      </p:pic>
      <p:pic>
        <p:nvPicPr>
          <p:cNvPr id="9223" name="Picture 14" descr="ringView"/>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572000" y="3581400"/>
            <a:ext cx="4343400" cy="1895475"/>
          </a:xfrm>
          <a:prstGeom prst="rect">
            <a:avLst/>
          </a:prstGeom>
          <a:noFill/>
          <a:ln w="38100">
            <a:solidFill>
              <a:srgbClr val="FFCC00"/>
            </a:solidFill>
            <a:miter lim="800000"/>
            <a:headEnd/>
            <a:tailEnd/>
          </a:ln>
          <a:extLst>
            <a:ext uri="{909E8E84-426E-40DD-AFC4-6F175D3DCCD1}">
              <a14:hiddenFill xmlns:a14="http://schemas.microsoft.com/office/drawing/2010/main">
                <a:solidFill>
                  <a:srgbClr val="FFFFFF"/>
                </a:solidFill>
              </a14:hiddenFill>
            </a:ext>
          </a:extLst>
        </p:spPr>
      </p:pic>
      <p:pic>
        <p:nvPicPr>
          <p:cNvPr id="9224" name="Picture 15" descr="WBGB_06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228600" y="4114800"/>
            <a:ext cx="2438400" cy="1516063"/>
          </a:xfrm>
          <a:prstGeom prst="rect">
            <a:avLst/>
          </a:prstGeom>
          <a:noFill/>
          <a:ln w="25400">
            <a:solidFill>
              <a:schemeClr val="hlink"/>
            </a:solidFill>
            <a:miter lim="800000"/>
            <a:headEnd/>
            <a:tailEnd/>
          </a:ln>
          <a:extLst>
            <a:ext uri="{909E8E84-426E-40DD-AFC4-6F175D3DCCD1}">
              <a14:hiddenFill xmlns:a14="http://schemas.microsoft.com/office/drawing/2010/main">
                <a:solidFill>
                  <a:srgbClr val="FFFFFF"/>
                </a:solidFill>
              </a14:hiddenFill>
            </a:ext>
          </a:extLst>
        </p:spPr>
      </p:pic>
      <p:grpSp>
        <p:nvGrpSpPr>
          <p:cNvPr id="182299" name="Group 27"/>
          <p:cNvGrpSpPr>
            <a:grpSpLocks/>
          </p:cNvGrpSpPr>
          <p:nvPr/>
        </p:nvGrpSpPr>
        <p:grpSpPr bwMode="auto">
          <a:xfrm>
            <a:off x="2097088" y="1668463"/>
            <a:ext cx="3886200" cy="1731962"/>
            <a:chOff x="1344" y="1117"/>
            <a:chExt cx="2448" cy="1091"/>
          </a:xfrm>
        </p:grpSpPr>
        <p:sp>
          <p:nvSpPr>
            <p:cNvPr id="9228" name="Text Box 20"/>
            <p:cNvSpPr txBox="1">
              <a:spLocks noChangeArrowheads="1"/>
            </p:cNvSpPr>
            <p:nvPr/>
          </p:nvSpPr>
          <p:spPr bwMode="auto">
            <a:xfrm>
              <a:off x="1759" y="1117"/>
              <a:ext cx="1180" cy="2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eaLnBrk="1" hangingPunct="1">
                <a:lnSpc>
                  <a:spcPct val="100000"/>
                </a:lnSpc>
              </a:pPr>
              <a:r>
                <a:rPr lang="de-CH" altLang="de-DE" sz="1800" b="1">
                  <a:solidFill>
                    <a:schemeClr val="accent2"/>
                  </a:solidFill>
                </a:rPr>
                <a:t>Control System</a:t>
              </a:r>
              <a:endParaRPr lang="en-US" altLang="de-DE" sz="1800" b="1">
                <a:solidFill>
                  <a:schemeClr val="accent2"/>
                </a:solidFill>
              </a:endParaRPr>
            </a:p>
          </p:txBody>
        </p:sp>
        <p:pic>
          <p:nvPicPr>
            <p:cNvPr id="9229" name="Picture 21" descr="VME-IOC"/>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2047" y="1357"/>
              <a:ext cx="960" cy="720"/>
            </a:xfrm>
            <a:prstGeom prst="rect">
              <a:avLst/>
            </a:prstGeom>
            <a:noFill/>
            <a:ln w="3810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pic>
          <p:nvPicPr>
            <p:cNvPr id="9230" name="Picture 22" descr="fiberCable"/>
            <p:cNvPicPr>
              <a:picLocks noChangeAspect="1" noChangeArrowheads="1"/>
            </p:cNvPicPr>
            <p:nvPr/>
          </p:nvPicPr>
          <p:blipFill>
            <a:blip r:embed="rId8">
              <a:clrChange>
                <a:clrFrom>
                  <a:srgbClr val="FEFEFE"/>
                </a:clrFrom>
                <a:clrTo>
                  <a:srgbClr val="FEFEFE">
                    <a:alpha val="0"/>
                  </a:srgbClr>
                </a:clrTo>
              </a:clrChange>
              <a:extLst>
                <a:ext uri="{28A0092B-C50C-407E-A947-70E740481C1C}">
                  <a14:useLocalDpi xmlns:a14="http://schemas.microsoft.com/office/drawing/2010/main"/>
                </a:ext>
              </a:extLst>
            </a:blip>
            <a:srcRect/>
            <a:stretch>
              <a:fillRect/>
            </a:stretch>
          </p:blipFill>
          <p:spPr bwMode="auto">
            <a:xfrm>
              <a:off x="1519" y="1453"/>
              <a:ext cx="696" cy="6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31" name="Line 24"/>
            <p:cNvSpPr>
              <a:spLocks noChangeShapeType="1"/>
            </p:cNvSpPr>
            <p:nvPr/>
          </p:nvSpPr>
          <p:spPr bwMode="auto">
            <a:xfrm>
              <a:off x="1344" y="2208"/>
              <a:ext cx="2448" cy="0"/>
            </a:xfrm>
            <a:prstGeom prst="line">
              <a:avLst/>
            </a:prstGeom>
            <a:noFill/>
            <a:ln w="63500">
              <a:solidFill>
                <a:srgbClr val="EB5B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lstStyle/>
            <a:p>
              <a:endParaRPr lang="de-CH"/>
            </a:p>
          </p:txBody>
        </p:sp>
      </p:grpSp>
      <p:pic>
        <p:nvPicPr>
          <p:cNvPr id="9226" name="Picture 26" descr="SLS-FillingPattern"/>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81000" y="1143000"/>
            <a:ext cx="2057400" cy="1185863"/>
          </a:xfrm>
          <a:prstGeom prst="rect">
            <a:avLst/>
          </a:prstGeom>
          <a:noFill/>
          <a:ln w="25400">
            <a:solidFill>
              <a:schemeClr val="accent2"/>
            </a:solidFill>
            <a:miter lim="800000"/>
            <a:headEnd/>
            <a:tailEnd/>
          </a:ln>
          <a:extLst>
            <a:ext uri="{909E8E84-426E-40DD-AFC4-6F175D3DCCD1}">
              <a14:hiddenFill xmlns:a14="http://schemas.microsoft.com/office/drawing/2010/main">
                <a:solidFill>
                  <a:srgbClr val="FFFFFF"/>
                </a:solidFill>
              </a14:hiddenFill>
            </a:ext>
          </a:extLst>
        </p:spPr>
      </p:pic>
      <p:sp>
        <p:nvSpPr>
          <p:cNvPr id="2" name="TextBox 1"/>
          <p:cNvSpPr txBox="1">
            <a:spLocks noChangeArrowheads="1"/>
          </p:cNvSpPr>
          <p:nvPr/>
        </p:nvSpPr>
        <p:spPr bwMode="auto">
          <a:xfrm>
            <a:off x="228600" y="5733256"/>
            <a:ext cx="8686800" cy="4985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dirty="0">
                <a:latin typeface="+mn-lt"/>
              </a:rPr>
              <a:t>The control system connects the operator with the accelerator.</a:t>
            </a:r>
          </a:p>
        </p:txBody>
      </p:sp>
    </p:spTree>
    <p:extLst>
      <p:ext uri="{BB962C8B-B14F-4D97-AF65-F5344CB8AC3E}">
        <p14:creationId xmlns:p14="http://schemas.microsoft.com/office/powerpoint/2010/main" val="135305693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182299"/>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1979712" y="291600"/>
            <a:ext cx="6912768" cy="508500"/>
          </a:xfrm>
        </p:spPr>
        <p:txBody>
          <a:bodyPr/>
          <a:lstStyle/>
          <a:p>
            <a:r>
              <a:rPr lang="en-US" altLang="de-DE" dirty="0" smtClean="0"/>
              <a:t>What does an Accelerator Control System? (5/6)</a:t>
            </a:r>
          </a:p>
        </p:txBody>
      </p:sp>
      <p:cxnSp>
        <p:nvCxnSpPr>
          <p:cNvPr id="10243" name="Straight Arrow Connector 4"/>
          <p:cNvCxnSpPr>
            <a:cxnSpLocks noChangeShapeType="1"/>
          </p:cNvCxnSpPr>
          <p:nvPr/>
        </p:nvCxnSpPr>
        <p:spPr bwMode="auto">
          <a:xfrm>
            <a:off x="997148" y="1268760"/>
            <a:ext cx="1944687" cy="0"/>
          </a:xfrm>
          <a:prstGeom prst="straightConnector1">
            <a:avLst/>
          </a:prstGeom>
          <a:noFill/>
          <a:ln w="63500" algn="ctr">
            <a:solidFill>
              <a:srgbClr val="00206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244" name="TextBox 5"/>
          <p:cNvSpPr txBox="1">
            <a:spLocks noChangeArrowheads="1"/>
          </p:cNvSpPr>
          <p:nvPr/>
        </p:nvSpPr>
        <p:spPr bwMode="auto">
          <a:xfrm>
            <a:off x="1357510" y="1325910"/>
            <a:ext cx="1106488"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Inputs</a:t>
            </a:r>
          </a:p>
        </p:txBody>
      </p:sp>
      <p:cxnSp>
        <p:nvCxnSpPr>
          <p:cNvPr id="10245" name="Straight Arrow Connector 6"/>
          <p:cNvCxnSpPr>
            <a:cxnSpLocks noChangeShapeType="1"/>
          </p:cNvCxnSpPr>
          <p:nvPr/>
        </p:nvCxnSpPr>
        <p:spPr bwMode="auto">
          <a:xfrm>
            <a:off x="6181923" y="1268760"/>
            <a:ext cx="1944687" cy="0"/>
          </a:xfrm>
          <a:prstGeom prst="straightConnector1">
            <a:avLst/>
          </a:prstGeom>
          <a:noFill/>
          <a:ln w="63500" algn="ctr">
            <a:solidFill>
              <a:srgbClr val="00206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246" name="TextBox 7"/>
          <p:cNvSpPr txBox="1">
            <a:spLocks noChangeArrowheads="1"/>
          </p:cNvSpPr>
          <p:nvPr/>
        </p:nvSpPr>
        <p:spPr bwMode="auto">
          <a:xfrm>
            <a:off x="6397823" y="1340198"/>
            <a:ext cx="1363662"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Outputs</a:t>
            </a:r>
          </a:p>
        </p:txBody>
      </p:sp>
      <p:cxnSp>
        <p:nvCxnSpPr>
          <p:cNvPr id="10247" name="Straight Arrow Connector 8"/>
          <p:cNvCxnSpPr>
            <a:cxnSpLocks noChangeShapeType="1"/>
          </p:cNvCxnSpPr>
          <p:nvPr/>
        </p:nvCxnSpPr>
        <p:spPr bwMode="auto">
          <a:xfrm flipV="1">
            <a:off x="4576960" y="2252663"/>
            <a:ext cx="0" cy="620712"/>
          </a:xfrm>
          <a:prstGeom prst="straightConnector1">
            <a:avLst/>
          </a:prstGeom>
          <a:noFill/>
          <a:ln w="63500" algn="ctr">
            <a:solidFill>
              <a:srgbClr val="002060"/>
            </a:solidFill>
            <a:round/>
            <a:headEnd/>
            <a:tailEnd type="triangle" w="lg"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cxnSp>
      <p:sp>
        <p:nvSpPr>
          <p:cNvPr id="10248" name="TextBox 9"/>
          <p:cNvSpPr txBox="1">
            <a:spLocks noChangeArrowheads="1"/>
          </p:cNvSpPr>
          <p:nvPr/>
        </p:nvSpPr>
        <p:spPr bwMode="auto">
          <a:xfrm>
            <a:off x="3835598" y="2873375"/>
            <a:ext cx="1484312"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r>
              <a:rPr lang="en-US" altLang="de-DE" b="1"/>
              <a:t>Operator</a:t>
            </a:r>
          </a:p>
        </p:txBody>
      </p:sp>
      <p:sp>
        <p:nvSpPr>
          <p:cNvPr id="10249" name="TextBox 11"/>
          <p:cNvSpPr txBox="1">
            <a:spLocks noChangeArrowheads="1"/>
          </p:cNvSpPr>
          <p:nvPr/>
        </p:nvSpPr>
        <p:spPr bwMode="auto">
          <a:xfrm>
            <a:off x="3348235" y="1052513"/>
            <a:ext cx="2459038" cy="966787"/>
          </a:xfrm>
          <a:prstGeom prst="rect">
            <a:avLst/>
          </a:prstGeom>
          <a:solidFill>
            <a:srgbClr val="FFF5D6"/>
          </a:solidFill>
          <a:ln w="9525">
            <a:solidFill>
              <a:srgbClr val="002060"/>
            </a:solidFill>
            <a:miter lim="800000"/>
            <a:headEnd/>
            <a:tailEnd/>
          </a:ln>
        </p:spPr>
        <p:txBody>
          <a:bodyPr wrap="none">
            <a:noAutofit/>
          </a:bodyPr>
          <a:lstStyle>
            <a:lvl1pPr>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lgn="ctr"/>
            <a:r>
              <a:rPr lang="en-US" altLang="de-DE" b="1" dirty="0"/>
              <a:t>Accelerator</a:t>
            </a:r>
          </a:p>
          <a:p>
            <a:pPr algn="ctr"/>
            <a:r>
              <a:rPr lang="en-US" altLang="de-DE" b="1" dirty="0"/>
              <a:t>Control System</a:t>
            </a:r>
          </a:p>
        </p:txBody>
      </p:sp>
      <p:sp>
        <p:nvSpPr>
          <p:cNvPr id="10250" name="TextBox 13"/>
          <p:cNvSpPr txBox="1">
            <a:spLocks noChangeArrowheads="1"/>
          </p:cNvSpPr>
          <p:nvPr/>
        </p:nvSpPr>
        <p:spPr bwMode="auto">
          <a:xfrm>
            <a:off x="759023" y="1772816"/>
            <a:ext cx="2422525" cy="4493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 typeface="Arial" charset="0"/>
              <a:buChar char="•"/>
            </a:pPr>
            <a:r>
              <a:rPr lang="en-US" altLang="de-DE" sz="2000" dirty="0">
                <a:latin typeface="+mn-lt"/>
              </a:rPr>
              <a:t>Values from all diagnostic devices</a:t>
            </a:r>
            <a:br>
              <a:rPr lang="en-US" altLang="de-DE" sz="2000" dirty="0">
                <a:latin typeface="+mn-lt"/>
              </a:rPr>
            </a:br>
            <a:r>
              <a:rPr lang="en-US" altLang="de-DE" sz="2000" dirty="0">
                <a:latin typeface="+mn-lt"/>
              </a:rPr>
              <a:t>(BPMs, screens, ICT/PCT, etc.)</a:t>
            </a:r>
          </a:p>
          <a:p>
            <a:pPr>
              <a:buFont typeface="Arial" charset="0"/>
              <a:buChar char="•"/>
            </a:pPr>
            <a:r>
              <a:rPr lang="en-US" altLang="de-DE" sz="2000" dirty="0">
                <a:latin typeface="+mn-lt"/>
              </a:rPr>
              <a:t>Information from the experiment</a:t>
            </a:r>
          </a:p>
          <a:p>
            <a:pPr>
              <a:buFont typeface="Arial" charset="0"/>
              <a:buChar char="•"/>
            </a:pPr>
            <a:r>
              <a:rPr lang="en-US" altLang="de-DE" sz="2000" dirty="0">
                <a:latin typeface="+mn-lt"/>
              </a:rPr>
              <a:t>Read back values from devices (Magnets, RF, etc.)</a:t>
            </a:r>
          </a:p>
          <a:p>
            <a:pPr>
              <a:buFont typeface="Arial" charset="0"/>
              <a:buChar char="•"/>
            </a:pPr>
            <a:r>
              <a:rPr lang="en-US" altLang="de-DE" sz="2000" dirty="0">
                <a:latin typeface="+mn-lt"/>
              </a:rPr>
              <a:t>Read back values from environment (Vacuum, Temperature, etc.)</a:t>
            </a:r>
          </a:p>
        </p:txBody>
      </p:sp>
      <p:sp>
        <p:nvSpPr>
          <p:cNvPr id="10251" name="TextBox 14"/>
          <p:cNvSpPr txBox="1">
            <a:spLocks noChangeArrowheads="1"/>
          </p:cNvSpPr>
          <p:nvPr/>
        </p:nvSpPr>
        <p:spPr bwMode="auto">
          <a:xfrm>
            <a:off x="6181922" y="1772816"/>
            <a:ext cx="2422525" cy="38164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176213" indent="-176213">
              <a:defRPr sz="2400">
                <a:solidFill>
                  <a:schemeClr val="tx1"/>
                </a:solidFill>
                <a:latin typeface="Arial" charset="0"/>
                <a:ea typeface="ヒラギノ角ゴ Pro W3" charset="-128"/>
              </a:defRPr>
            </a:lvl1pPr>
            <a:lvl2pPr marL="742950" indent="-285750">
              <a:defRPr sz="2400">
                <a:solidFill>
                  <a:schemeClr val="tx1"/>
                </a:solidFill>
                <a:latin typeface="Arial" charset="0"/>
                <a:ea typeface="ヒラギノ角ゴ Pro W3" charset="-128"/>
              </a:defRPr>
            </a:lvl2pPr>
            <a:lvl3pPr marL="1143000" indent="-228600">
              <a:defRPr sz="2400">
                <a:solidFill>
                  <a:schemeClr val="tx1"/>
                </a:solidFill>
                <a:latin typeface="Arial" charset="0"/>
                <a:ea typeface="ヒラギノ角ゴ Pro W3" charset="-128"/>
              </a:defRPr>
            </a:lvl3pPr>
            <a:lvl4pPr marL="1600200" indent="-228600">
              <a:defRPr sz="2400">
                <a:solidFill>
                  <a:schemeClr val="tx1"/>
                </a:solidFill>
                <a:latin typeface="Arial" charset="0"/>
                <a:ea typeface="ヒラギノ角ゴ Pro W3" charset="-128"/>
              </a:defRPr>
            </a:lvl4pPr>
            <a:lvl5pPr marL="2057400" indent="-228600">
              <a:defRPr sz="2400">
                <a:solidFill>
                  <a:schemeClr val="tx1"/>
                </a:solidFill>
                <a:latin typeface="Arial" charset="0"/>
                <a:ea typeface="ヒラギノ角ゴ Pro W3" charset="-128"/>
              </a:defRPr>
            </a:lvl5pPr>
            <a:lvl6pPr marL="25146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6pPr>
            <a:lvl7pPr marL="29718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7pPr>
            <a:lvl8pPr marL="34290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8pPr>
            <a:lvl9pPr marL="3886200" indent="-228600" eaLnBrk="0" fontAlgn="base" hangingPunct="0">
              <a:lnSpc>
                <a:spcPct val="110000"/>
              </a:lnSpc>
              <a:spcBef>
                <a:spcPct val="0"/>
              </a:spcBef>
              <a:spcAft>
                <a:spcPct val="0"/>
              </a:spcAft>
              <a:defRPr sz="2400">
                <a:solidFill>
                  <a:schemeClr val="tx1"/>
                </a:solidFill>
                <a:latin typeface="Arial" charset="0"/>
                <a:ea typeface="ヒラギノ角ゴ Pro W3" charset="-128"/>
              </a:defRPr>
            </a:lvl9pPr>
          </a:lstStyle>
          <a:p>
            <a:pPr>
              <a:buFont typeface="Arial" charset="0"/>
              <a:buChar char="•"/>
            </a:pPr>
            <a:r>
              <a:rPr lang="en-US" altLang="de-DE" sz="2000" dirty="0">
                <a:latin typeface="+mn-lt"/>
              </a:rPr>
              <a:t>Set values from devices (Magnets, RF, etc.)</a:t>
            </a:r>
          </a:p>
          <a:p>
            <a:pPr>
              <a:buFont typeface="Arial" charset="0"/>
              <a:buChar char="•"/>
            </a:pPr>
            <a:r>
              <a:rPr lang="en-US" altLang="de-DE" sz="2000" dirty="0">
                <a:latin typeface="+mn-lt"/>
              </a:rPr>
              <a:t>Actuators of the environment (vacuum pumps, heaters, chillers, etc.)</a:t>
            </a:r>
          </a:p>
          <a:p>
            <a:pPr>
              <a:buFont typeface="Arial" charset="0"/>
              <a:buChar char="•"/>
            </a:pPr>
            <a:r>
              <a:rPr lang="en-US" altLang="de-DE" sz="2000" dirty="0">
                <a:latin typeface="+mn-lt"/>
              </a:rPr>
              <a:t>Triggers</a:t>
            </a:r>
          </a:p>
          <a:p>
            <a:pPr>
              <a:buFont typeface="Arial" charset="0"/>
              <a:buChar char="•"/>
            </a:pPr>
            <a:r>
              <a:rPr lang="en-US" altLang="de-DE" sz="2000" dirty="0">
                <a:latin typeface="+mn-lt"/>
              </a:rPr>
              <a:t>Alerts (SMS, emails, alarms, etc.)</a:t>
            </a:r>
          </a:p>
        </p:txBody>
      </p:sp>
      <p:pic>
        <p:nvPicPr>
          <p:cNvPr id="10252" name="Picture 16"/>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248348" y="3573463"/>
            <a:ext cx="658812" cy="1150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900080154"/>
      </p:ext>
    </p:extLst>
  </p:cSld>
  <p:clrMapOvr>
    <a:masterClrMapping/>
  </p:clrMapOvr>
  <p:timing>
    <p:tnLst>
      <p:par>
        <p:cTn id="1" dur="indefinite" restart="never" nodeType="tmRoot"/>
      </p:par>
    </p:tnLst>
  </p:timing>
</p:sld>
</file>

<file path=ppt/theme/theme1.xml><?xml version="1.0" encoding="utf-8"?>
<a:theme xmlns:a="http://schemas.openxmlformats.org/drawingml/2006/main" name="PSI PowerPoint Master english">
  <a:themeElements>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fontScheme name="Georgia/Calibri">
      <a:majorFont>
        <a:latin typeface="Georgia"/>
        <a:ea typeface="ヒラギノ角ゴ Pro W3"/>
        <a:cs typeface="ヒラギノ角ゴ Pro W3"/>
      </a:majorFont>
      <a:minorFont>
        <a:latin typeface="Calibri"/>
        <a:ea typeface="ヒラギノ角ゴ Pro W3"/>
        <a:cs typeface="ヒラギノ角ゴ Pro W3"/>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cap="flat" cmpd="sng" algn="ctr">
          <a:noFill/>
          <a:prstDash val="solid"/>
          <a:round/>
          <a:headEnd type="none" w="med" len="med"/>
          <a:tailEnd type="none" w="med" len="med"/>
        </a:ln>
        <a:effectLst/>
      </a:spPr>
      <a:bodyPr vert="horz" wrap="square" lIns="91440" tIns="45720" rIns="91440" bIns="45720" numCol="1" rtlCol="0"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sz="2400" b="0" i="0" u="none" strike="noStrike" cap="none" normalizeH="0" baseline="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de-CH" sz="2400" b="0" i="0" u="none" strike="noStrike" cap="none" normalizeH="0" baseline="0">
            <a:ln>
              <a:noFill/>
            </a:ln>
            <a:solidFill>
              <a:schemeClr val="tx1"/>
            </a:solidFill>
            <a:effectLst/>
            <a:latin typeface="Times" charset="0"/>
          </a:defRPr>
        </a:defPPr>
      </a:lstStyle>
    </a:lnDef>
    <a:txDef>
      <a:spPr>
        <a:noFill/>
      </a:spPr>
      <a:bodyPr wrap="square" lIns="0" tIns="0" rIns="0" bIns="0" rtlCol="0">
        <a:noAutofit/>
      </a:bodyPr>
      <a:lstStyle>
        <a:defPPr>
          <a:lnSpc>
            <a:spcPct val="110000"/>
          </a:lnSpc>
          <a:spcBef>
            <a:spcPts val="0"/>
          </a:spcBef>
          <a:defRPr sz="1800" kern="1000" spc="30" dirty="0" err="1" smtClean="0">
            <a:latin typeface="+mn-lt"/>
            <a:cs typeface="Franklin Gothic Book"/>
          </a:defRPr>
        </a:defPPr>
      </a:lstStyle>
    </a:txDef>
  </a:objectDefaults>
  <a:extraClrSchemeLst>
    <a:extraClrScheme>
      <a:clrScheme name="Farbwelt des PSI">
        <a:dk1>
          <a:srgbClr val="000000"/>
        </a:dk1>
        <a:lt1>
          <a:srgbClr val="FFFFFF"/>
        </a:lt1>
        <a:dk2>
          <a:srgbClr val="000000"/>
        </a:dk2>
        <a:lt2>
          <a:srgbClr val="686868"/>
        </a:lt2>
        <a:accent1>
          <a:srgbClr val="FDCA00"/>
        </a:accent1>
        <a:accent2>
          <a:srgbClr val="EB5B00"/>
        </a:accent2>
        <a:accent3>
          <a:srgbClr val="C50006"/>
        </a:accent3>
        <a:accent4>
          <a:srgbClr val="7C204E"/>
        </a:accent4>
        <a:accent5>
          <a:srgbClr val="003B6E"/>
        </a:accent5>
        <a:accent6>
          <a:srgbClr val="197418"/>
        </a:accent6>
        <a:hlink>
          <a:srgbClr val="000000"/>
        </a:hlink>
        <a:folHlink>
          <a:srgbClr val="686868"/>
        </a:folHlink>
      </a:clrScheme>
      <a:clrMap bg1="lt1" tx1="dk1" bg2="lt2" tx2="dk2" accent1="accent1" accent2="accent2" accent3="accent3" accent4="accent4" accent5="accent5" accent6="accent6" hlink="hlink" folHlink="folHlink"/>
    </a:extraClrScheme>
  </a:extraClrSchemeLst>
  <a:custClrLst>
    <a:custClr name="Grau 100%">
      <a:srgbClr val="505050"/>
    </a:custClr>
    <a:custClr name="Gelb 100%">
      <a:srgbClr val="FDCA00"/>
    </a:custClr>
    <a:custClr name="Orange 100%">
      <a:srgbClr val="EB5B00"/>
    </a:custClr>
    <a:custClr name="Rot 100%">
      <a:srgbClr val="C50006"/>
    </a:custClr>
    <a:custClr name="Braun 100%">
      <a:srgbClr val="85543A"/>
    </a:custClr>
    <a:custClr name="Olivgrün 100%">
      <a:srgbClr val="8F7111"/>
    </a:custClr>
    <a:custClr name="Hellgrün 100%">
      <a:srgbClr val="82911A"/>
    </a:custClr>
    <a:custClr name="Grün 100%">
      <a:srgbClr val="197418"/>
    </a:custClr>
    <a:custClr name="Violet 100%">
      <a:srgbClr val="7C204E"/>
    </a:custClr>
    <a:custClr name="Blau 100%">
      <a:srgbClr val="003B6E"/>
    </a:custClr>
    <a:custClr name="Grau 80%">
      <a:srgbClr val="686868"/>
    </a:custClr>
    <a:custClr name="Gelb 80%">
      <a:srgbClr val="FED43E"/>
    </a:custClr>
    <a:custClr name="Orange 80%">
      <a:srgbClr val="EE7B34"/>
    </a:custClr>
    <a:custClr name="Rot 80%">
      <a:srgbClr val="D04729"/>
    </a:custClr>
    <a:custClr name="Braun 80%">
      <a:srgbClr val="9A7059"/>
    </a:custClr>
    <a:custClr name="Olivgrün 80%">
      <a:srgbClr val="A48841"/>
    </a:custClr>
    <a:custClr name="Hellgrün 80%">
      <a:srgbClr val="9BA34C"/>
    </a:custClr>
    <a:custClr name="Grün 80%">
      <a:srgbClr val="518A42"/>
    </a:custClr>
    <a:custClr name="Violet 80%">
      <a:srgbClr val="914967"/>
    </a:custClr>
    <a:custClr name="Blau 80%">
      <a:srgbClr val="405583"/>
    </a:custClr>
    <a:custClr name="Grau 60%">
      <a:srgbClr val="969696"/>
    </a:custClr>
    <a:custClr name="Gelb 60%">
      <a:srgbClr val="FEDE74"/>
    </a:custClr>
    <a:custClr name="Orange 60%">
      <a:srgbClr val="F29E62"/>
    </a:custClr>
    <a:custClr name="Rot 60%">
      <a:srgbClr val="DA7252"/>
    </a:custClr>
    <a:custClr name="Braun 60%">
      <a:srgbClr val="B2917D"/>
    </a:custClr>
    <a:custClr name="Olivgrün 60%">
      <a:srgbClr val="BAA46A"/>
    </a:custClr>
    <a:custClr name="Hellgrün 60%">
      <a:srgbClr val="B5B874"/>
    </a:custClr>
    <a:custClr name="Grün 60%">
      <a:srgbClr val="7DA569"/>
    </a:custClr>
    <a:custClr name="Violet 60%">
      <a:srgbClr val="AA7084"/>
    </a:custClr>
    <a:custClr name="Blau 60%">
      <a:srgbClr val="69769E"/>
    </a:custClr>
    <a:custClr name="Grau 40%">
      <a:srgbClr val="B9B9B9"/>
    </a:custClr>
    <a:custClr name="Gelb 40%">
      <a:srgbClr val="FFEAA8"/>
    </a:custClr>
    <a:custClr name="Orange 40%">
      <a:srgbClr val="F6C096"/>
    </a:custClr>
    <a:custClr name="Rot 40%">
      <a:srgbClr val="E7A287"/>
    </a:custClr>
    <a:custClr name="Braun 40%">
      <a:srgbClr val="CAB5A6"/>
    </a:custClr>
    <a:custClr name="Olivgrün 40%">
      <a:srgbClr val="D0C19B"/>
    </a:custClr>
    <a:custClr name="Hellgrün 40%">
      <a:srgbClr val="CED0A4"/>
    </a:custClr>
    <a:custClr name="Grün 40%">
      <a:srgbClr val="A8C39A"/>
    </a:custClr>
    <a:custClr name="Violet 40%">
      <a:srgbClr val="C49FAA"/>
    </a:custClr>
    <a:custClr name="Blau 40%">
      <a:srgbClr val="989FBD"/>
    </a:custClr>
    <a:custClr name="Grau 20%">
      <a:srgbClr val="E5E5E5"/>
    </a:custClr>
    <a:custClr name="Gelb 20%">
      <a:srgbClr val="FFF5D6"/>
    </a:custClr>
    <a:custClr name="Orange 20%">
      <a:srgbClr val="FBE1CC"/>
    </a:custClr>
    <a:custClr name="Rot 20%">
      <a:srgbClr val="F3D2C2"/>
    </a:custClr>
    <a:custClr name="Braun 20%">
      <a:srgbClr val="E4D9D2"/>
    </a:custClr>
    <a:custClr name="Olivgrün 20%">
      <a:srgbClr val="E8E1CE"/>
    </a:custClr>
    <a:custClr name="Hellgrün 20%">
      <a:srgbClr val="E7E8D3"/>
    </a:custClr>
    <a:custClr name="Grün 20%">
      <a:srgbClr val="D4E2CE"/>
    </a:custClr>
    <a:custClr name="Violet 20%">
      <a:srgbClr val="E1D0D5"/>
    </a:custClr>
    <a:custClr name="Blau 20%">
      <a:srgbClr val="CBCFDF"/>
    </a:custClr>
  </a:custClrLst>
</a:theme>
</file>

<file path=ppt/theme/theme2.xml><?xml version="1.0" encoding="utf-8"?>
<a:theme xmlns:a="http://schemas.openxmlformats.org/drawingml/2006/main" name="Office-Design">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Design">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PSI PowerPoint Master english</Template>
  <TotalTime>0</TotalTime>
  <Words>6672</Words>
  <Application>Microsoft Office PowerPoint</Application>
  <PresentationFormat>On-screen Show (4:3)</PresentationFormat>
  <Paragraphs>1082</Paragraphs>
  <Slides>72</Slides>
  <Notes>72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72</vt:i4>
      </vt:variant>
    </vt:vector>
  </HeadingPairs>
  <TitlesOfParts>
    <vt:vector size="84" baseType="lpstr">
      <vt:lpstr>ＭＳ Ｐゴシック</vt:lpstr>
      <vt:lpstr>Arial</vt:lpstr>
      <vt:lpstr>Arial Black</vt:lpstr>
      <vt:lpstr>Arial Narrow</vt:lpstr>
      <vt:lpstr>Calibri</vt:lpstr>
      <vt:lpstr>Franklin Gothic Book</vt:lpstr>
      <vt:lpstr>Georgia</vt:lpstr>
      <vt:lpstr>Rockwell</vt:lpstr>
      <vt:lpstr>Symbol</vt:lpstr>
      <vt:lpstr>Times</vt:lpstr>
      <vt:lpstr>ヒラギノ角ゴ Pro W3</vt:lpstr>
      <vt:lpstr>PSI PowerPoint Master english</vt:lpstr>
      <vt:lpstr>Accelerator Controls</vt:lpstr>
      <vt:lpstr>Why talking about Accelerator Controls?</vt:lpstr>
      <vt:lpstr>Table of Content</vt:lpstr>
      <vt:lpstr>What is an Accelerator Control System?</vt:lpstr>
      <vt:lpstr>What is an Accelerator Controls System</vt:lpstr>
      <vt:lpstr>What does an Accelerator Control System? (2/6)</vt:lpstr>
      <vt:lpstr>What does an Accelerator Control System? (3/6)</vt:lpstr>
      <vt:lpstr>What does an accelerator control system? (4/6)</vt:lpstr>
      <vt:lpstr>What does an Accelerator Control System? (5/6)</vt:lpstr>
      <vt:lpstr>What does an Accelerator Control System? (6/6)</vt:lpstr>
      <vt:lpstr>Who uses an Accelerator Controls System</vt:lpstr>
      <vt:lpstr>What is the Technical Environment?</vt:lpstr>
      <vt:lpstr>What is an Accelerator Controls System</vt:lpstr>
      <vt:lpstr>Table of Content</vt:lpstr>
      <vt:lpstr>Requirements of an Accelerator Control System</vt:lpstr>
      <vt:lpstr>Why is easy Maintenance important?</vt:lpstr>
      <vt:lpstr>Possible Architectures</vt:lpstr>
      <vt:lpstr>(Standard) Control System Layer Model</vt:lpstr>
      <vt:lpstr>Where is Physics in there?</vt:lpstr>
      <vt:lpstr>Table of Content</vt:lpstr>
      <vt:lpstr>History of Accelerator Controls (1/3)</vt:lpstr>
      <vt:lpstr>History of Accelerator Controls (2/3)</vt:lpstr>
      <vt:lpstr>History of Accelerator Controls (3/3)</vt:lpstr>
      <vt:lpstr>Solutions: Different Control System Examples</vt:lpstr>
      <vt:lpstr>What is EPICS?</vt:lpstr>
      <vt:lpstr>Who uses EPICS (Very Incomplete List)?</vt:lpstr>
      <vt:lpstr>What is Tango?</vt:lpstr>
      <vt:lpstr>Who is using Tango?</vt:lpstr>
      <vt:lpstr>What is DOOCS (at DESY)?</vt:lpstr>
      <vt:lpstr>What is PVSS now WinCC-OA (at CERN)?</vt:lpstr>
      <vt:lpstr>Mixed Systems</vt:lpstr>
      <vt:lpstr>Table of Content</vt:lpstr>
      <vt:lpstr>Technical Requirements</vt:lpstr>
      <vt:lpstr>Reminder: Control System Layer Model</vt:lpstr>
      <vt:lpstr>High Level Software: Clients</vt:lpstr>
      <vt:lpstr>High Level Software: Graphical User Interfaces</vt:lpstr>
      <vt:lpstr>High Level Software: Science Applications</vt:lpstr>
      <vt:lpstr>Reminder: Control System Layer Model</vt:lpstr>
      <vt:lpstr>The Cheap Solution: PC based</vt:lpstr>
      <vt:lpstr>The Classic Solution: VME based</vt:lpstr>
      <vt:lpstr>What is a VME Computer?</vt:lpstr>
      <vt:lpstr>A serial interface solution: Picotux based</vt:lpstr>
      <vt:lpstr>The Embedded Solution: Device Integrated CPU</vt:lpstr>
      <vt:lpstr>Reminder: Control System Layer Model</vt:lpstr>
      <vt:lpstr>What are PLCs?</vt:lpstr>
      <vt:lpstr>Field Busses</vt:lpstr>
      <vt:lpstr>Field Busses</vt:lpstr>
      <vt:lpstr>Table of Content</vt:lpstr>
      <vt:lpstr>Borderlands of Control Systems</vt:lpstr>
      <vt:lpstr>Borderlands of Control Systems</vt:lpstr>
      <vt:lpstr>Why Synchronize?</vt:lpstr>
      <vt:lpstr>Solutions for Timing Systems</vt:lpstr>
      <vt:lpstr>Borderlands of Control Systems</vt:lpstr>
      <vt:lpstr>Feedback Systems</vt:lpstr>
      <vt:lpstr>Example: Orbit Feedback</vt:lpstr>
      <vt:lpstr>Borderlands of Control Systems</vt:lpstr>
      <vt:lpstr>What are Interlocks?</vt:lpstr>
      <vt:lpstr>What are Alarms</vt:lpstr>
      <vt:lpstr>Interlock Systems</vt:lpstr>
      <vt:lpstr>Borderlands of Control Systems</vt:lpstr>
      <vt:lpstr>Data Acquisition (Examples)</vt:lpstr>
      <vt:lpstr>Data Acquisition (Examples)</vt:lpstr>
      <vt:lpstr>Is Data Acquisition Controls?</vt:lpstr>
      <vt:lpstr>Borderlands of Control Systems</vt:lpstr>
      <vt:lpstr>What is a Relational Database?</vt:lpstr>
      <vt:lpstr>Borderlands of Control Systems</vt:lpstr>
      <vt:lpstr>Who is Responsible for What?</vt:lpstr>
      <vt:lpstr>Table of Content</vt:lpstr>
      <vt:lpstr>Summary: What is Accelerator Controls</vt:lpstr>
      <vt:lpstr>References</vt:lpstr>
      <vt:lpstr>What to Learn as a Controls Guy?</vt:lpstr>
      <vt:lpstr>Wir schaffen Wissen – heute für morgen</vt:lpstr>
    </vt:vector>
  </TitlesOfParts>
  <Company>PSI - Paul Scherrer Institut</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Insert the title of your  presentation here</dc:title>
  <dc:creator>Zimoch Elke</dc:creator>
  <cp:lastModifiedBy>Zimoch Elke</cp:lastModifiedBy>
  <cp:revision>94</cp:revision>
  <cp:lastPrinted>2020-02-24T16:53:51Z</cp:lastPrinted>
  <dcterms:created xsi:type="dcterms:W3CDTF">2017-02-16T08:34:55Z</dcterms:created>
  <dcterms:modified xsi:type="dcterms:W3CDTF">2021-02-18T08:59:04Z</dcterms:modified>
</cp:coreProperties>
</file>